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4"/>
  </p:notesMasterIdLst>
  <p:sldIdLst>
    <p:sldId id="256" r:id="rId2"/>
    <p:sldId id="257" r:id="rId3"/>
    <p:sldId id="258" r:id="rId4"/>
    <p:sldId id="407" r:id="rId5"/>
    <p:sldId id="408" r:id="rId6"/>
    <p:sldId id="259" r:id="rId7"/>
    <p:sldId id="409" r:id="rId8"/>
    <p:sldId id="260" r:id="rId9"/>
    <p:sldId id="412" r:id="rId10"/>
    <p:sldId id="413" r:id="rId11"/>
    <p:sldId id="261" r:id="rId12"/>
    <p:sldId id="411" r:id="rId13"/>
    <p:sldId id="414" r:id="rId14"/>
    <p:sldId id="262" r:id="rId15"/>
    <p:sldId id="263" r:id="rId16"/>
    <p:sldId id="264" r:id="rId17"/>
    <p:sldId id="265" r:id="rId18"/>
    <p:sldId id="415" r:id="rId19"/>
    <p:sldId id="266" r:id="rId20"/>
    <p:sldId id="419" r:id="rId21"/>
    <p:sldId id="420" r:id="rId22"/>
    <p:sldId id="421" r:id="rId23"/>
    <p:sldId id="267" r:id="rId24"/>
    <p:sldId id="422" r:id="rId25"/>
    <p:sldId id="277" r:id="rId26"/>
    <p:sldId id="276" r:id="rId27"/>
    <p:sldId id="423" r:id="rId28"/>
    <p:sldId id="279" r:id="rId29"/>
    <p:sldId id="434" r:id="rId30"/>
    <p:sldId id="278" r:id="rId31"/>
    <p:sldId id="424" r:id="rId32"/>
    <p:sldId id="438" r:id="rId33"/>
    <p:sldId id="439" r:id="rId34"/>
    <p:sldId id="287" r:id="rId35"/>
    <p:sldId id="425" r:id="rId36"/>
    <p:sldId id="286" r:id="rId37"/>
    <p:sldId id="426" r:id="rId38"/>
    <p:sldId id="443" r:id="rId39"/>
    <p:sldId id="427" r:id="rId40"/>
    <p:sldId id="428" r:id="rId41"/>
    <p:sldId id="289" r:id="rId42"/>
    <p:sldId id="436" r:id="rId43"/>
    <p:sldId id="429" r:id="rId44"/>
    <p:sldId id="452" r:id="rId45"/>
    <p:sldId id="454" r:id="rId46"/>
    <p:sldId id="453" r:id="rId47"/>
    <p:sldId id="430" r:id="rId48"/>
    <p:sldId id="441" r:id="rId49"/>
    <p:sldId id="445" r:id="rId50"/>
    <p:sldId id="447" r:id="rId51"/>
    <p:sldId id="448" r:id="rId52"/>
    <p:sldId id="450" r:id="rId53"/>
    <p:sldId id="431" r:id="rId54"/>
    <p:sldId id="432" r:id="rId55"/>
    <p:sldId id="290" r:id="rId56"/>
    <p:sldId id="302" r:id="rId57"/>
    <p:sldId id="490" r:id="rId58"/>
    <p:sldId id="304" r:id="rId59"/>
    <p:sldId id="456" r:id="rId60"/>
    <p:sldId id="306" r:id="rId61"/>
    <p:sldId id="309" r:id="rId62"/>
    <p:sldId id="455" r:id="rId63"/>
    <p:sldId id="457" r:id="rId64"/>
    <p:sldId id="310" r:id="rId65"/>
    <p:sldId id="492" r:id="rId66"/>
    <p:sldId id="494" r:id="rId67"/>
    <p:sldId id="321" r:id="rId68"/>
    <p:sldId id="458" r:id="rId69"/>
    <p:sldId id="315" r:id="rId70"/>
    <p:sldId id="459" r:id="rId71"/>
    <p:sldId id="329" r:id="rId72"/>
    <p:sldId id="460" r:id="rId73"/>
    <p:sldId id="476" r:id="rId74"/>
    <p:sldId id="314" r:id="rId75"/>
    <p:sldId id="461" r:id="rId76"/>
    <p:sldId id="325" r:id="rId77"/>
    <p:sldId id="462" r:id="rId78"/>
    <p:sldId id="333" r:id="rId79"/>
    <p:sldId id="477" r:id="rId80"/>
    <p:sldId id="499" r:id="rId81"/>
    <p:sldId id="496" r:id="rId82"/>
    <p:sldId id="463" r:id="rId83"/>
    <p:sldId id="497" r:id="rId84"/>
    <p:sldId id="338" r:id="rId85"/>
    <p:sldId id="464" r:id="rId86"/>
    <p:sldId id="339" r:id="rId87"/>
    <p:sldId id="358" r:id="rId88"/>
    <p:sldId id="466" r:id="rId89"/>
    <p:sldId id="367" r:id="rId90"/>
    <p:sldId id="467" r:id="rId91"/>
    <p:sldId id="350" r:id="rId92"/>
    <p:sldId id="468" r:id="rId93"/>
    <p:sldId id="360" r:id="rId94"/>
    <p:sldId id="369" r:id="rId95"/>
    <p:sldId id="470" r:id="rId96"/>
    <p:sldId id="370" r:id="rId97"/>
    <p:sldId id="368" r:id="rId98"/>
    <p:sldId id="472" r:id="rId99"/>
    <p:sldId id="371" r:id="rId100"/>
    <p:sldId id="473" r:id="rId101"/>
    <p:sldId id="372" r:id="rId102"/>
    <p:sldId id="474" r:id="rId103"/>
    <p:sldId id="377" r:id="rId104"/>
    <p:sldId id="373" r:id="rId105"/>
    <p:sldId id="475" r:id="rId106"/>
    <p:sldId id="374" r:id="rId107"/>
    <p:sldId id="375" r:id="rId108"/>
    <p:sldId id="479" r:id="rId109"/>
    <p:sldId id="385" r:id="rId110"/>
    <p:sldId id="478" r:id="rId111"/>
    <p:sldId id="386" r:id="rId112"/>
    <p:sldId id="482" r:id="rId113"/>
    <p:sldId id="387" r:id="rId114"/>
    <p:sldId id="483" r:id="rId115"/>
    <p:sldId id="393" r:id="rId116"/>
    <p:sldId id="484" r:id="rId117"/>
    <p:sldId id="487" r:id="rId118"/>
    <p:sldId id="488" r:id="rId119"/>
    <p:sldId id="394" r:id="rId120"/>
    <p:sldId id="485" r:id="rId121"/>
    <p:sldId id="405" r:id="rId122"/>
    <p:sldId id="480" r:id="rId123"/>
    <p:sldId id="406" r:id="rId124"/>
    <p:sldId id="481" r:id="rId125"/>
    <p:sldId id="330" r:id="rId126"/>
    <p:sldId id="331" r:id="rId127"/>
    <p:sldId id="344" r:id="rId128"/>
    <p:sldId id="345" r:id="rId129"/>
    <p:sldId id="363" r:id="rId130"/>
    <p:sldId id="389" r:id="rId131"/>
    <p:sldId id="391" r:id="rId132"/>
    <p:sldId id="395" r:id="rId133"/>
  </p:sldIdLst>
  <p:sldSz cx="9144000" cy="6858000" type="screen4x3"/>
  <p:notesSz cx="6858000" cy="9144000"/>
  <p:defaultTextStyle>
    <a:defPPr>
      <a:defRPr lang="ar-SA"/>
    </a:defPPr>
    <a:lvl1pPr algn="r" rtl="1" fontAlgn="base">
      <a:spcBef>
        <a:spcPct val="0"/>
      </a:spcBef>
      <a:spcAft>
        <a:spcPct val="0"/>
      </a:spcAft>
      <a:defRPr sz="2000" b="1" i="1"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sz="2000" b="1" i="1"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sz="2000" b="1" i="1"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sz="2000" b="1" i="1"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sz="2000" b="1" i="1"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2000" b="1" i="1"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2000" b="1" i="1"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2000" b="1" i="1"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2000" b="1"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710" autoAdjust="0"/>
  </p:normalViewPr>
  <p:slideViewPr>
    <p:cSldViewPr>
      <p:cViewPr varScale="1">
        <p:scale>
          <a:sx n="71" d="100"/>
          <a:sy n="71" d="100"/>
        </p:scale>
        <p:origin x="81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1FD0C2-5A77-44DE-8CFD-9C1CE39C688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16F5F58-80B6-43BA-A91D-ED12D6684C4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483580D-9397-4773-A735-9BDD06434F04}" type="datetimeFigureOut">
              <a:rPr lang="en-US"/>
              <a:pPr>
                <a:defRPr/>
              </a:pPr>
              <a:t>10/9/2020</a:t>
            </a:fld>
            <a:endParaRPr lang="en-US"/>
          </a:p>
        </p:txBody>
      </p:sp>
      <p:sp>
        <p:nvSpPr>
          <p:cNvPr id="4" name="Slide Image Placeholder 3">
            <a:extLst>
              <a:ext uri="{FF2B5EF4-FFF2-40B4-BE49-F238E27FC236}">
                <a16:creationId xmlns:a16="http://schemas.microsoft.com/office/drawing/2014/main" id="{0C3C5CBC-88C4-4D36-B725-392E2D2FF6E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75BBD5B-BA21-43ED-A787-18DE22DA30C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4AEEAB-CA4F-4342-979F-5F24EBE767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44DD49B-ACCD-4A16-B73C-15C94F73E4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09BE12C5-DC42-44F5-B4C3-4BE5CEB24B41}" type="slidenum">
              <a:rPr lang="en-US" altLang="ar-SA"/>
              <a:pPr/>
              <a:t>‹#›</a:t>
            </a:fld>
            <a:endParaRPr lang="en-US"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83CFAC1B-56ED-418A-AACF-5A2E623A6D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E4CC914-D8C4-4055-B5BC-688AB2582C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SA"/>
          </a:p>
        </p:txBody>
      </p:sp>
      <p:sp>
        <p:nvSpPr>
          <p:cNvPr id="138244" name="Slide Number Placeholder 3">
            <a:extLst>
              <a:ext uri="{FF2B5EF4-FFF2-40B4-BE49-F238E27FC236}">
                <a16:creationId xmlns:a16="http://schemas.microsoft.com/office/drawing/2014/main" id="{B2C794FF-4C73-489E-B036-0FC4BC9ACD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eaLnBrk="1" hangingPunct="1"/>
            <a:fld id="{28FA3BDD-F6FF-4E81-A4F5-88797B007D5D}" type="slidenum">
              <a:rPr lang="en-US" altLang="ar-SA" sz="1200"/>
              <a:pPr eaLnBrk="1" hangingPunct="1"/>
              <a:t>31</a:t>
            </a:fld>
            <a:endParaRPr lang="en-US" altLang="ar-S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F0DA1E0A-B93D-41EF-ADE9-8666C62D0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E9DA9AA5-2EA8-405A-87E8-FACD427FE3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ar-SA"/>
          </a:p>
        </p:txBody>
      </p:sp>
      <p:sp>
        <p:nvSpPr>
          <p:cNvPr id="139268" name="Slide Number Placeholder 3">
            <a:extLst>
              <a:ext uri="{FF2B5EF4-FFF2-40B4-BE49-F238E27FC236}">
                <a16:creationId xmlns:a16="http://schemas.microsoft.com/office/drawing/2014/main" id="{B686F852-D116-4C20-A607-FF34F73989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eaLnBrk="1" hangingPunct="1"/>
            <a:fld id="{E769A21B-C69D-4A59-A63B-AE763BC95315}" type="slidenum">
              <a:rPr lang="en-US" altLang="ar-SA" sz="1200"/>
              <a:pPr eaLnBrk="1" hangingPunct="1"/>
              <a:t>91</a:t>
            </a:fld>
            <a:endParaRPr lang="en-US" altLang="ar-S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45DCD90-4D32-4952-B4CE-9ED0FDB4E3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056829-D121-471B-9A1A-41CA4FF81D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F94146-AB6B-4DDB-893F-695670840D30}"/>
              </a:ext>
            </a:extLst>
          </p:cNvPr>
          <p:cNvSpPr>
            <a:spLocks noGrp="1"/>
          </p:cNvSpPr>
          <p:nvPr>
            <p:ph type="sldNum" sz="quarter" idx="12"/>
          </p:nvPr>
        </p:nvSpPr>
        <p:spPr/>
        <p:txBody>
          <a:bodyPr/>
          <a:lstStyle>
            <a:lvl1pPr>
              <a:defRPr/>
            </a:lvl1pPr>
          </a:lstStyle>
          <a:p>
            <a:fld id="{88DD0BD7-57B7-4C13-BF12-A04EF36BD961}" type="slidenum">
              <a:rPr lang="ar-SA" altLang="ar-SA"/>
              <a:pPr/>
              <a:t>‹#›</a:t>
            </a:fld>
            <a:endParaRPr lang="en-US" altLang="ar-SA"/>
          </a:p>
        </p:txBody>
      </p:sp>
    </p:spTree>
    <p:extLst>
      <p:ext uri="{BB962C8B-B14F-4D97-AF65-F5344CB8AC3E}">
        <p14:creationId xmlns:p14="http://schemas.microsoft.com/office/powerpoint/2010/main" val="2211871799"/>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39DDA-B4E0-44D5-BF08-5B714050FC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0669999-54BC-48DA-95F0-86DACC99E4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288A78-9043-45F7-90BD-32D5A0ED4FA0}"/>
              </a:ext>
            </a:extLst>
          </p:cNvPr>
          <p:cNvSpPr>
            <a:spLocks noGrp="1"/>
          </p:cNvSpPr>
          <p:nvPr>
            <p:ph type="sldNum" sz="quarter" idx="12"/>
          </p:nvPr>
        </p:nvSpPr>
        <p:spPr/>
        <p:txBody>
          <a:bodyPr/>
          <a:lstStyle>
            <a:lvl1pPr>
              <a:defRPr/>
            </a:lvl1pPr>
          </a:lstStyle>
          <a:p>
            <a:fld id="{4069F3BC-1237-4439-9F83-6B46FF1774A0}" type="slidenum">
              <a:rPr lang="ar-SA" altLang="ar-SA"/>
              <a:pPr/>
              <a:t>‹#›</a:t>
            </a:fld>
            <a:endParaRPr lang="en-US" altLang="ar-SA"/>
          </a:p>
        </p:txBody>
      </p:sp>
    </p:spTree>
    <p:extLst>
      <p:ext uri="{BB962C8B-B14F-4D97-AF65-F5344CB8AC3E}">
        <p14:creationId xmlns:p14="http://schemas.microsoft.com/office/powerpoint/2010/main" val="1560945561"/>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110CD-7722-4E84-A6FC-1145A24923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37AA83A-75C7-4EB9-B119-B85DD9A058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671044-B516-435F-B247-A443BFE89534}"/>
              </a:ext>
            </a:extLst>
          </p:cNvPr>
          <p:cNvSpPr>
            <a:spLocks noGrp="1"/>
          </p:cNvSpPr>
          <p:nvPr>
            <p:ph type="sldNum" sz="quarter" idx="12"/>
          </p:nvPr>
        </p:nvSpPr>
        <p:spPr/>
        <p:txBody>
          <a:bodyPr/>
          <a:lstStyle>
            <a:lvl1pPr>
              <a:defRPr/>
            </a:lvl1pPr>
          </a:lstStyle>
          <a:p>
            <a:fld id="{4EC75F39-7EA1-41C9-94DC-4EC1E5257E9C}" type="slidenum">
              <a:rPr lang="ar-SA" altLang="ar-SA"/>
              <a:pPr/>
              <a:t>‹#›</a:t>
            </a:fld>
            <a:endParaRPr lang="en-US" altLang="ar-SA"/>
          </a:p>
        </p:txBody>
      </p:sp>
    </p:spTree>
    <p:extLst>
      <p:ext uri="{BB962C8B-B14F-4D97-AF65-F5344CB8AC3E}">
        <p14:creationId xmlns:p14="http://schemas.microsoft.com/office/powerpoint/2010/main" val="3445420378"/>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98048-F83F-48C2-8051-B5833D12E1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6EBE42A-B34F-4E07-930C-8E0BA8FB53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D739CD-65DD-4A59-9099-0CC29FCA8260}"/>
              </a:ext>
            </a:extLst>
          </p:cNvPr>
          <p:cNvSpPr>
            <a:spLocks noGrp="1"/>
          </p:cNvSpPr>
          <p:nvPr>
            <p:ph type="sldNum" sz="quarter" idx="12"/>
          </p:nvPr>
        </p:nvSpPr>
        <p:spPr/>
        <p:txBody>
          <a:bodyPr/>
          <a:lstStyle>
            <a:lvl1pPr>
              <a:defRPr/>
            </a:lvl1pPr>
          </a:lstStyle>
          <a:p>
            <a:fld id="{7E321E06-E51A-4C33-B877-DAF3607DE022}" type="slidenum">
              <a:rPr lang="ar-SA" altLang="ar-SA"/>
              <a:pPr/>
              <a:t>‹#›</a:t>
            </a:fld>
            <a:endParaRPr lang="en-US" altLang="ar-SA"/>
          </a:p>
        </p:txBody>
      </p:sp>
    </p:spTree>
    <p:extLst>
      <p:ext uri="{BB962C8B-B14F-4D97-AF65-F5344CB8AC3E}">
        <p14:creationId xmlns:p14="http://schemas.microsoft.com/office/powerpoint/2010/main" val="2901701252"/>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3C858-F754-43FD-8566-CB87F0CC5E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9A0BF89-58E2-4770-98C0-8018994155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D09F6D-F46F-4517-8E09-E01227EF66AA}"/>
              </a:ext>
            </a:extLst>
          </p:cNvPr>
          <p:cNvSpPr>
            <a:spLocks noGrp="1"/>
          </p:cNvSpPr>
          <p:nvPr>
            <p:ph type="sldNum" sz="quarter" idx="12"/>
          </p:nvPr>
        </p:nvSpPr>
        <p:spPr/>
        <p:txBody>
          <a:bodyPr/>
          <a:lstStyle>
            <a:lvl1pPr>
              <a:defRPr/>
            </a:lvl1pPr>
          </a:lstStyle>
          <a:p>
            <a:fld id="{A46D0357-59CE-42EE-BBBB-762097755A7E}" type="slidenum">
              <a:rPr lang="ar-SA" altLang="ar-SA"/>
              <a:pPr/>
              <a:t>‹#›</a:t>
            </a:fld>
            <a:endParaRPr lang="en-US" altLang="ar-SA"/>
          </a:p>
        </p:txBody>
      </p:sp>
    </p:spTree>
    <p:extLst>
      <p:ext uri="{BB962C8B-B14F-4D97-AF65-F5344CB8AC3E}">
        <p14:creationId xmlns:p14="http://schemas.microsoft.com/office/powerpoint/2010/main" val="325688200"/>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47A4BF-16C7-4967-8074-5EEF3AE8969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FCD7746-F8F9-43C5-A61C-4779B7BF9A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F56C4B-0C2F-426C-923E-80742B14EC46}"/>
              </a:ext>
            </a:extLst>
          </p:cNvPr>
          <p:cNvSpPr>
            <a:spLocks noGrp="1"/>
          </p:cNvSpPr>
          <p:nvPr>
            <p:ph type="sldNum" sz="quarter" idx="12"/>
          </p:nvPr>
        </p:nvSpPr>
        <p:spPr/>
        <p:txBody>
          <a:bodyPr/>
          <a:lstStyle>
            <a:lvl1pPr>
              <a:defRPr/>
            </a:lvl1pPr>
          </a:lstStyle>
          <a:p>
            <a:fld id="{1A3632D1-868A-4D8C-8EF0-2A45356739BC}" type="slidenum">
              <a:rPr lang="ar-SA" altLang="ar-SA"/>
              <a:pPr/>
              <a:t>‹#›</a:t>
            </a:fld>
            <a:endParaRPr lang="en-US" altLang="ar-SA"/>
          </a:p>
        </p:txBody>
      </p:sp>
    </p:spTree>
    <p:extLst>
      <p:ext uri="{BB962C8B-B14F-4D97-AF65-F5344CB8AC3E}">
        <p14:creationId xmlns:p14="http://schemas.microsoft.com/office/powerpoint/2010/main" val="627423125"/>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38A1153-7019-4D82-9BCB-891B3BA6BEC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0E8BD8C-77F4-4C04-9A26-1C8AD7BFD5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246E16-836C-40FE-991D-8D9066318942}"/>
              </a:ext>
            </a:extLst>
          </p:cNvPr>
          <p:cNvSpPr>
            <a:spLocks noGrp="1"/>
          </p:cNvSpPr>
          <p:nvPr>
            <p:ph type="sldNum" sz="quarter" idx="12"/>
          </p:nvPr>
        </p:nvSpPr>
        <p:spPr/>
        <p:txBody>
          <a:bodyPr/>
          <a:lstStyle>
            <a:lvl1pPr>
              <a:defRPr/>
            </a:lvl1pPr>
          </a:lstStyle>
          <a:p>
            <a:fld id="{B2B6ECF7-BC38-4317-B603-407077CFA415}" type="slidenum">
              <a:rPr lang="ar-SA" altLang="ar-SA"/>
              <a:pPr/>
              <a:t>‹#›</a:t>
            </a:fld>
            <a:endParaRPr lang="en-US" altLang="ar-SA"/>
          </a:p>
        </p:txBody>
      </p:sp>
    </p:spTree>
    <p:extLst>
      <p:ext uri="{BB962C8B-B14F-4D97-AF65-F5344CB8AC3E}">
        <p14:creationId xmlns:p14="http://schemas.microsoft.com/office/powerpoint/2010/main" val="1841841284"/>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C3FC042-F79C-4971-82E4-3E1D03DCDD1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FE01018-E205-438A-AB04-98EB4A55F5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7C8C30-903A-4CC3-8F17-AA19A52180AD}"/>
              </a:ext>
            </a:extLst>
          </p:cNvPr>
          <p:cNvSpPr>
            <a:spLocks noGrp="1"/>
          </p:cNvSpPr>
          <p:nvPr>
            <p:ph type="sldNum" sz="quarter" idx="12"/>
          </p:nvPr>
        </p:nvSpPr>
        <p:spPr/>
        <p:txBody>
          <a:bodyPr/>
          <a:lstStyle>
            <a:lvl1pPr>
              <a:defRPr/>
            </a:lvl1pPr>
          </a:lstStyle>
          <a:p>
            <a:fld id="{2D70B08E-26D9-49D2-B503-74728CCD2AA9}" type="slidenum">
              <a:rPr lang="ar-SA" altLang="ar-SA"/>
              <a:pPr/>
              <a:t>‹#›</a:t>
            </a:fld>
            <a:endParaRPr lang="en-US" altLang="ar-SA"/>
          </a:p>
        </p:txBody>
      </p:sp>
    </p:spTree>
    <p:extLst>
      <p:ext uri="{BB962C8B-B14F-4D97-AF65-F5344CB8AC3E}">
        <p14:creationId xmlns:p14="http://schemas.microsoft.com/office/powerpoint/2010/main" val="1616622190"/>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683889-A78C-40E4-B347-3036C1E84D9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9CDA0BA-FDA3-436E-92C2-E86A32A24A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546F9B-8394-4A12-8CCE-A497397339B3}"/>
              </a:ext>
            </a:extLst>
          </p:cNvPr>
          <p:cNvSpPr>
            <a:spLocks noGrp="1"/>
          </p:cNvSpPr>
          <p:nvPr>
            <p:ph type="sldNum" sz="quarter" idx="12"/>
          </p:nvPr>
        </p:nvSpPr>
        <p:spPr/>
        <p:txBody>
          <a:bodyPr/>
          <a:lstStyle>
            <a:lvl1pPr>
              <a:defRPr/>
            </a:lvl1pPr>
          </a:lstStyle>
          <a:p>
            <a:fld id="{268595A6-40D2-4C5B-890E-7E50907839D2}" type="slidenum">
              <a:rPr lang="ar-SA" altLang="ar-SA"/>
              <a:pPr/>
              <a:t>‹#›</a:t>
            </a:fld>
            <a:endParaRPr lang="en-US" altLang="ar-SA"/>
          </a:p>
        </p:txBody>
      </p:sp>
    </p:spTree>
    <p:extLst>
      <p:ext uri="{BB962C8B-B14F-4D97-AF65-F5344CB8AC3E}">
        <p14:creationId xmlns:p14="http://schemas.microsoft.com/office/powerpoint/2010/main" val="2149209197"/>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7AB815-FD14-4D32-ABCC-93E3B6DD4E9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CCD3E2-EBE9-4539-911A-D74365FF62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A4A8BA-65C9-4E5B-BD56-CC8097C8C04C}"/>
              </a:ext>
            </a:extLst>
          </p:cNvPr>
          <p:cNvSpPr>
            <a:spLocks noGrp="1"/>
          </p:cNvSpPr>
          <p:nvPr>
            <p:ph type="sldNum" sz="quarter" idx="12"/>
          </p:nvPr>
        </p:nvSpPr>
        <p:spPr/>
        <p:txBody>
          <a:bodyPr/>
          <a:lstStyle>
            <a:lvl1pPr>
              <a:defRPr/>
            </a:lvl1pPr>
          </a:lstStyle>
          <a:p>
            <a:fld id="{688FFEE0-24A9-4EFF-A92B-73987FA559BF}" type="slidenum">
              <a:rPr lang="ar-SA" altLang="ar-SA"/>
              <a:pPr/>
              <a:t>‹#›</a:t>
            </a:fld>
            <a:endParaRPr lang="en-US" altLang="ar-SA"/>
          </a:p>
        </p:txBody>
      </p:sp>
    </p:spTree>
    <p:extLst>
      <p:ext uri="{BB962C8B-B14F-4D97-AF65-F5344CB8AC3E}">
        <p14:creationId xmlns:p14="http://schemas.microsoft.com/office/powerpoint/2010/main" val="810823338"/>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9C092F-13F8-4082-B427-4BFC1AA53F0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B1F8C3-FBD2-4889-8F52-B7C4C60163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F6F90F-7926-4C93-A439-2C404BD70F39}"/>
              </a:ext>
            </a:extLst>
          </p:cNvPr>
          <p:cNvSpPr>
            <a:spLocks noGrp="1"/>
          </p:cNvSpPr>
          <p:nvPr>
            <p:ph type="sldNum" sz="quarter" idx="12"/>
          </p:nvPr>
        </p:nvSpPr>
        <p:spPr/>
        <p:txBody>
          <a:bodyPr/>
          <a:lstStyle>
            <a:lvl1pPr>
              <a:defRPr/>
            </a:lvl1pPr>
          </a:lstStyle>
          <a:p>
            <a:fld id="{C36FCE90-7511-4287-8BEA-18AF3FA34500}" type="slidenum">
              <a:rPr lang="ar-SA" altLang="ar-SA"/>
              <a:pPr/>
              <a:t>‹#›</a:t>
            </a:fld>
            <a:endParaRPr lang="en-US" altLang="ar-SA"/>
          </a:p>
        </p:txBody>
      </p:sp>
    </p:spTree>
    <p:extLst>
      <p:ext uri="{BB962C8B-B14F-4D97-AF65-F5344CB8AC3E}">
        <p14:creationId xmlns:p14="http://schemas.microsoft.com/office/powerpoint/2010/main" val="2628792272"/>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46DF1-B659-427B-A85F-499B447A5A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3" name="Text Placeholder 2">
            <a:extLst>
              <a:ext uri="{FF2B5EF4-FFF2-40B4-BE49-F238E27FC236}">
                <a16:creationId xmlns:a16="http://schemas.microsoft.com/office/drawing/2014/main" id="{91CC19E7-F03A-4DEA-BF02-CBC03153EA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93A999B2-ADC1-4163-913D-D3164672C3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BE6009E7-AD74-4AC4-B60E-2EB7DBC9DAA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716B970-5372-4E4F-9AC9-018E2BEA80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B3728AD-C0AD-4299-B804-E7C1100C70AC}" type="slidenum">
              <a:rPr lang="ar-SA"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stCondLst>
                                            <p:cond delay="0"/>
                                          </p:stCondLst>
                                        </p:cTn>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stCondLst>
                                            <p:cond delay="0"/>
                                          </p:stCondLst>
                                        </p:cTn>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stCondLst>
                                            <p:cond delay="0"/>
                                          </p:stCondLst>
                                        </p:cTn>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stCondLst>
                                            <p:cond delay="0"/>
                                          </p:stCondLst>
                                        </p:cTn>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stCondLst>
                            <p:cond delay="0"/>
                          </p:stCondLst>
                        </p:cTn>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DA10437-FE88-4E48-9074-3EA76F32BBFF}"/>
              </a:ext>
            </a:extLst>
          </p:cNvPr>
          <p:cNvSpPr>
            <a:spLocks noGrp="1" noChangeArrowheads="1"/>
          </p:cNvSpPr>
          <p:nvPr>
            <p:ph type="ctrTitle"/>
          </p:nvPr>
        </p:nvSpPr>
        <p:spPr>
          <a:xfrm>
            <a:off x="685800" y="2565400"/>
            <a:ext cx="7772400" cy="1368425"/>
          </a:xfrm>
        </p:spPr>
        <p:txBody>
          <a:bodyPr rtlCol="0">
            <a:normAutofit fontScale="90000"/>
          </a:bodyPr>
          <a:lstStyle/>
          <a:p>
            <a:pPr eaLnBrk="1" fontAlgn="auto" hangingPunct="1">
              <a:spcAft>
                <a:spcPts val="0"/>
              </a:spcAft>
              <a:defRPr/>
            </a:pPr>
            <a:r>
              <a:rPr lang="en-US" sz="8800" b="1" i="1" dirty="0">
                <a:solidFill>
                  <a:srgbClr val="FF0000"/>
                </a:solidFill>
                <a:effectLst>
                  <a:outerShdw blurRad="38100" dist="38100" dir="2700000" algn="tl">
                    <a:srgbClr val="000000"/>
                  </a:outerShdw>
                </a:effectLst>
              </a:rPr>
              <a:t>Introduction</a:t>
            </a:r>
            <a:br>
              <a:rPr lang="en-US" sz="8800" b="1" i="1" dirty="0">
                <a:solidFill>
                  <a:srgbClr val="FF0000"/>
                </a:solidFill>
                <a:effectLst>
                  <a:outerShdw blurRad="38100" dist="38100" dir="2700000" algn="tl">
                    <a:srgbClr val="000000"/>
                  </a:outerShdw>
                </a:effectLst>
              </a:rPr>
            </a:br>
            <a:r>
              <a:rPr lang="en-US" sz="8800" b="1" i="1" dirty="0">
                <a:solidFill>
                  <a:srgbClr val="FF0000"/>
                </a:solidFill>
                <a:effectLst>
                  <a:outerShdw blurRad="38100" dist="38100" dir="2700000" algn="tl">
                    <a:srgbClr val="000000"/>
                  </a:outerShdw>
                </a:effectLst>
              </a:rPr>
              <a:t>t0</a:t>
            </a:r>
            <a:br>
              <a:rPr lang="en-US" sz="8800" b="1" i="1" dirty="0">
                <a:effectLst>
                  <a:outerShdw blurRad="38100" dist="38100" dir="2700000" algn="tl">
                    <a:srgbClr val="000000"/>
                  </a:outerShdw>
                </a:effectLst>
              </a:rPr>
            </a:br>
            <a:r>
              <a:rPr lang="en-US" sz="8800" b="1" i="1" dirty="0">
                <a:effectLst>
                  <a:outerShdw blurRad="38100" dist="38100" dir="2700000" algn="tl">
                    <a:srgbClr val="000000"/>
                  </a:outerShdw>
                </a:effectLst>
              </a:rPr>
              <a:t>physiology</a:t>
            </a:r>
          </a:p>
        </p:txBody>
      </p:sp>
      <p:sp>
        <p:nvSpPr>
          <p:cNvPr id="2051" name="Rectangle 8">
            <a:extLst>
              <a:ext uri="{FF2B5EF4-FFF2-40B4-BE49-F238E27FC236}">
                <a16:creationId xmlns:a16="http://schemas.microsoft.com/office/drawing/2014/main" id="{A7482E61-D2AC-48D5-94F5-61E1FA231D4D}"/>
              </a:ext>
            </a:extLst>
          </p:cNvPr>
          <p:cNvSpPr>
            <a:spLocks noGrp="1" noChangeArrowheads="1"/>
          </p:cNvSpPr>
          <p:nvPr>
            <p:ph type="subTitle" idx="1"/>
          </p:nvPr>
        </p:nvSpPr>
        <p:spPr>
          <a:xfrm>
            <a:off x="1371600" y="1268413"/>
            <a:ext cx="6400800" cy="4370387"/>
          </a:xfrm>
        </p:spPr>
        <p:txBody>
          <a:bodyPr rtlCol="0">
            <a:normAutofit/>
          </a:bodyPr>
          <a:lstStyle/>
          <a:p>
            <a:pPr eaLnBrk="1" fontAlgn="auto" hangingPunct="1">
              <a:spcAft>
                <a:spcPts val="0"/>
              </a:spcAft>
              <a:defRPr/>
            </a:pPr>
            <a:endParaRPr lang="en-US" dirty="0"/>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7A04-69A7-4506-B8F1-52E81D4DF7F7}"/>
              </a:ext>
            </a:extLst>
          </p:cNvPr>
          <p:cNvSpPr>
            <a:spLocks noGrp="1"/>
          </p:cNvSpPr>
          <p:nvPr>
            <p:ph type="title"/>
          </p:nvPr>
        </p:nvSpPr>
        <p:spPr/>
        <p:txBody>
          <a:bodyPr rtlCol="0">
            <a:noAutofit/>
          </a:bodyPr>
          <a:lstStyle/>
          <a:p>
            <a:pPr eaLnBrk="1" fontAlgn="auto" hangingPunct="1">
              <a:spcAft>
                <a:spcPts val="0"/>
              </a:spcAft>
              <a:defRPr/>
            </a:pPr>
            <a:r>
              <a:rPr lang="en-US" sz="5400" b="1" i="1" dirty="0">
                <a:effectLst>
                  <a:outerShdw blurRad="38100" dist="38100" dir="2700000" algn="tl">
                    <a:srgbClr val="000000"/>
                  </a:outerShdw>
                </a:effectLst>
              </a:rPr>
              <a:t>Protoplasmic Constituents</a:t>
            </a:r>
            <a:endParaRPr lang="en-US" sz="5400" dirty="0"/>
          </a:p>
        </p:txBody>
      </p:sp>
      <p:sp>
        <p:nvSpPr>
          <p:cNvPr id="3" name="Content Placeholder 2">
            <a:extLst>
              <a:ext uri="{FF2B5EF4-FFF2-40B4-BE49-F238E27FC236}">
                <a16:creationId xmlns:a16="http://schemas.microsoft.com/office/drawing/2014/main" id="{1B452574-45C4-44DC-A638-3DCEF760FE21}"/>
              </a:ext>
            </a:extLst>
          </p:cNvPr>
          <p:cNvSpPr>
            <a:spLocks noGrp="1"/>
          </p:cNvSpPr>
          <p:nvPr>
            <p:ph idx="1"/>
          </p:nvPr>
        </p:nvSpPr>
        <p:spPr>
          <a:xfrm>
            <a:off x="457200" y="1341438"/>
            <a:ext cx="8229600" cy="4784725"/>
          </a:xfrm>
        </p:spPr>
        <p:txBody>
          <a:bodyPr rtlCol="0">
            <a:normAutofit/>
          </a:bodyPr>
          <a:lstStyle/>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Protein:</a:t>
            </a:r>
          </a:p>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Carbohydrates:</a:t>
            </a:r>
          </a:p>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Lipids:</a:t>
            </a:r>
          </a:p>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Nucleic acids:</a:t>
            </a:r>
          </a:p>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Water:</a:t>
            </a:r>
          </a:p>
          <a:p>
            <a:pPr marL="609600" indent="-609600" eaLnBrk="1" fontAlgn="auto" hangingPunct="1">
              <a:lnSpc>
                <a:spcPct val="90000"/>
              </a:lnSpc>
              <a:spcAft>
                <a:spcPts val="0"/>
              </a:spcAft>
              <a:buFontTx/>
              <a:buAutoNum type="arabicParenR"/>
              <a:defRPr/>
            </a:pPr>
            <a:r>
              <a:rPr lang="en-US" sz="4400" b="1" u="sng" dirty="0">
                <a:effectLst>
                  <a:outerShdw blurRad="38100" dist="38100" dir="2700000" algn="tl">
                    <a:srgbClr val="000000"/>
                  </a:outerShdw>
                </a:effectLst>
              </a:rPr>
              <a:t>Inorganic materials:</a:t>
            </a:r>
          </a:p>
          <a:p>
            <a:pPr marL="609600" indent="-609600" eaLnBrk="1" fontAlgn="auto" hangingPunct="1">
              <a:lnSpc>
                <a:spcPct val="90000"/>
              </a:lnSpc>
              <a:spcAft>
                <a:spcPts val="0"/>
              </a:spcAft>
              <a:buFontTx/>
              <a:buAutoNum type="arabicParenR"/>
              <a:defRPr/>
            </a:pPr>
            <a:endParaRPr lang="en-US" sz="3600" b="1" u="sng" dirty="0">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3600" b="1" u="sng" dirty="0">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3600" b="1" u="sng" dirty="0">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solidFill>
                <a:srgbClr val="FFFFFF"/>
              </a:solidFill>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solidFill>
                <a:srgbClr val="FFFFFF"/>
              </a:solidFill>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solidFill>
                <a:srgbClr val="FFFFFF"/>
              </a:solidFill>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solidFill>
                <a:srgbClr val="FFFFFF"/>
              </a:solidFill>
              <a:effectLst>
                <a:outerShdw blurRad="38100" dist="38100" dir="2700000" algn="tl">
                  <a:srgbClr val="000000"/>
                </a:outerShdw>
              </a:effectLst>
            </a:endParaRPr>
          </a:p>
          <a:p>
            <a:pPr marL="609600" indent="-609600" eaLnBrk="1" fontAlgn="auto" hangingPunct="1">
              <a:lnSpc>
                <a:spcPct val="90000"/>
              </a:lnSpc>
              <a:spcAft>
                <a:spcPts val="0"/>
              </a:spcAft>
              <a:buFontTx/>
              <a:buAutoNum type="arabicParenR"/>
              <a:defRPr/>
            </a:pPr>
            <a:endParaRPr lang="en-US" sz="2000" b="1" u="sng" dirty="0">
              <a:solidFill>
                <a:srgbClr val="FFFFFF"/>
              </a:solidFill>
              <a:effectLst>
                <a:outerShdw blurRad="38100" dist="38100" dir="2700000" algn="tl">
                  <a:srgbClr val="000000"/>
                </a:outerShdw>
              </a:effectLst>
            </a:endParaRPr>
          </a:p>
        </p:txBody>
      </p:sp>
    </p:spTree>
  </p:cSld>
  <p:clrMapOvr>
    <a:masterClrMapping/>
  </p:clrMapOvr>
  <p:transition>
    <p:strips dir="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0805AA11-5BD1-41D8-BC7B-C94E138B0F20}"/>
              </a:ext>
            </a:extLst>
          </p:cNvPr>
          <p:cNvSpPr>
            <a:spLocks noGrp="1"/>
          </p:cNvSpPr>
          <p:nvPr>
            <p:ph type="title"/>
          </p:nvPr>
        </p:nvSpPr>
        <p:spPr>
          <a:xfrm>
            <a:off x="457200" y="274638"/>
            <a:ext cx="8229600" cy="130175"/>
          </a:xfrm>
        </p:spPr>
        <p:txBody>
          <a:bodyPr/>
          <a:lstStyle/>
          <a:p>
            <a:endParaRPr lang="en-US" altLang="ar-SA"/>
          </a:p>
        </p:txBody>
      </p:sp>
      <p:sp>
        <p:nvSpPr>
          <p:cNvPr id="99331" name="Content Placeholder 2">
            <a:extLst>
              <a:ext uri="{FF2B5EF4-FFF2-40B4-BE49-F238E27FC236}">
                <a16:creationId xmlns:a16="http://schemas.microsoft.com/office/drawing/2014/main" id="{9DA5614D-3DAD-498C-83D5-71110DA74719}"/>
              </a:ext>
            </a:extLst>
          </p:cNvPr>
          <p:cNvSpPr>
            <a:spLocks noGrp="1"/>
          </p:cNvSpPr>
          <p:nvPr>
            <p:ph idx="1"/>
          </p:nvPr>
        </p:nvSpPr>
        <p:spPr>
          <a:xfrm>
            <a:off x="457200" y="404813"/>
            <a:ext cx="8229600" cy="5721350"/>
          </a:xfrm>
        </p:spPr>
        <p:txBody>
          <a:bodyPr/>
          <a:lstStyle/>
          <a:p>
            <a:pPr algn="ctr" eaLnBrk="1" fontAlgn="auto" hangingPunct="1">
              <a:spcAft>
                <a:spcPts val="0"/>
              </a:spcAft>
              <a:buFontTx/>
              <a:buNone/>
              <a:defRPr/>
            </a:pPr>
            <a:r>
              <a:rPr lang="en-US" sz="4000" b="1" dirty="0">
                <a:solidFill>
                  <a:srgbClr val="FF0000"/>
                </a:solidFill>
              </a:rPr>
              <a:t>-The composition of ECF and ICF</a:t>
            </a:r>
            <a:r>
              <a:rPr lang="ar-SA" sz="4000" b="1" dirty="0">
                <a:solidFill>
                  <a:srgbClr val="FF0000"/>
                </a:solidFill>
              </a:rPr>
              <a:t> </a:t>
            </a:r>
            <a:r>
              <a:rPr lang="en-US" sz="4000" b="1" dirty="0">
                <a:solidFill>
                  <a:srgbClr val="FF0000"/>
                </a:solidFill>
              </a:rPr>
              <a:t> </a:t>
            </a:r>
            <a:r>
              <a:rPr lang="en-US" sz="4000" b="1" u="sng" dirty="0">
                <a:solidFill>
                  <a:srgbClr val="FF0000"/>
                </a:solidFill>
                <a:effectLst>
                  <a:outerShdw blurRad="38100" dist="38100" dir="2700000" algn="tl">
                    <a:srgbClr val="000000"/>
                  </a:outerShdw>
                </a:effectLst>
              </a:rPr>
              <a:t>differs ,where:</a:t>
            </a:r>
          </a:p>
          <a:p>
            <a:pPr eaLnBrk="1" fontAlgn="auto" hangingPunct="1">
              <a:spcAft>
                <a:spcPts val="0"/>
              </a:spcAft>
              <a:defRPr/>
            </a:pPr>
            <a:r>
              <a:rPr lang="en-US" sz="2400" b="1" dirty="0"/>
              <a:t>The chief intracellular </a:t>
            </a:r>
            <a:r>
              <a:rPr lang="en-US" sz="2400" b="1" dirty="0" err="1"/>
              <a:t>kation</a:t>
            </a:r>
            <a:r>
              <a:rPr lang="en-US" sz="2400" b="1" dirty="0"/>
              <a:t> is K+ balanced by proteins, </a:t>
            </a:r>
            <a:r>
              <a:rPr lang="en-US" sz="2400" b="1" dirty="0" err="1"/>
              <a:t>posphate</a:t>
            </a:r>
            <a:r>
              <a:rPr lang="en-US" sz="2400" b="1" dirty="0"/>
              <a:t> and </a:t>
            </a:r>
            <a:r>
              <a:rPr lang="en-US" sz="2400" b="1" dirty="0" err="1"/>
              <a:t>sulphate</a:t>
            </a:r>
            <a:r>
              <a:rPr lang="en-US" sz="2400" b="1" dirty="0"/>
              <a:t> and bicarbonate anions.</a:t>
            </a:r>
          </a:p>
          <a:p>
            <a:pPr eaLnBrk="1" fontAlgn="auto" hangingPunct="1">
              <a:spcAft>
                <a:spcPts val="0"/>
              </a:spcAft>
              <a:defRPr/>
            </a:pPr>
            <a:r>
              <a:rPr lang="en-US" sz="2400" b="1" dirty="0"/>
              <a:t>The chief extra-cellular </a:t>
            </a:r>
            <a:r>
              <a:rPr lang="en-US" sz="2400" b="1" dirty="0" err="1"/>
              <a:t>kation</a:t>
            </a:r>
            <a:r>
              <a:rPr lang="en-US" sz="2400" b="1" dirty="0"/>
              <a:t> is Na+ balanced by chloride, bicarbonate and protein (in blood) anions</a:t>
            </a:r>
            <a:r>
              <a:rPr lang="en-US" sz="2800" b="1" dirty="0"/>
              <a:t>.</a:t>
            </a:r>
          </a:p>
          <a:p>
            <a:pPr eaLnBrk="1" fontAlgn="auto" hangingPunct="1">
              <a:spcAft>
                <a:spcPts val="0"/>
              </a:spcAft>
              <a:buFontTx/>
              <a:buNone/>
              <a:defRPr/>
            </a:pPr>
            <a:r>
              <a:rPr lang="en-US" sz="2800" u="sng" dirty="0">
                <a:effectLst>
                  <a:outerShdw blurRad="38100" dist="38100" dir="2700000" algn="tl">
                    <a:srgbClr val="000000"/>
                  </a:outerShdw>
                </a:effectLst>
              </a:rPr>
              <a:t>This difference is</a:t>
            </a:r>
            <a:r>
              <a:rPr lang="en-US" sz="2800" dirty="0"/>
              <a:t> </a:t>
            </a:r>
          </a:p>
          <a:p>
            <a:pPr eaLnBrk="1" fontAlgn="auto" hangingPunct="1">
              <a:spcAft>
                <a:spcPts val="0"/>
              </a:spcAft>
              <a:defRPr/>
            </a:pPr>
            <a:r>
              <a:rPr lang="en-US" sz="2800" dirty="0"/>
              <a:t>produced Na+/ K+ pump which actively transport these ions across the cell membrane .</a:t>
            </a:r>
          </a:p>
          <a:p>
            <a:pPr eaLnBrk="1" fontAlgn="auto" hangingPunct="1">
              <a:spcAft>
                <a:spcPts val="0"/>
              </a:spcAft>
              <a:buFont typeface="Arial" charset="0"/>
              <a:buNone/>
              <a:defRPr/>
            </a:pPr>
            <a:endParaRPr lang="en-US" sz="2800" dirty="0"/>
          </a:p>
          <a:p>
            <a:pPr eaLnBrk="1" fontAlgn="auto" hangingPunct="1">
              <a:spcAft>
                <a:spcPts val="0"/>
              </a:spcAft>
              <a:defRPr/>
            </a:pPr>
            <a:r>
              <a:rPr lang="en-US" sz="2800" dirty="0"/>
              <a:t>Of importance in maintaining cellular functions.</a:t>
            </a:r>
          </a:p>
          <a:p>
            <a:pPr>
              <a:buFont typeface="Arial" charset="0"/>
              <a:buChar char="•"/>
              <a:defRPr/>
            </a:pPr>
            <a:endParaRPr lang="en-US" sz="2800" dirty="0">
              <a:cs typeface="Arial" charset="0"/>
            </a:endParaRPr>
          </a:p>
        </p:txBody>
      </p:sp>
    </p:spTree>
  </p:cSld>
  <p:clrMapOvr>
    <a:masterClrMapping/>
  </p:clrMapOvr>
  <p:transition>
    <p:strips dir="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AC4359-B22F-4025-9541-6F768DF71798}"/>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32099" name="Rectangle 3">
            <a:extLst>
              <a:ext uri="{FF2B5EF4-FFF2-40B4-BE49-F238E27FC236}">
                <a16:creationId xmlns:a16="http://schemas.microsoft.com/office/drawing/2014/main" id="{5FDC52DD-B4A1-4347-9655-DCAE60505030}"/>
              </a:ext>
            </a:extLst>
          </p:cNvPr>
          <p:cNvSpPr>
            <a:spLocks noGrp="1" noChangeArrowheads="1"/>
          </p:cNvSpPr>
          <p:nvPr>
            <p:ph idx="1"/>
          </p:nvPr>
        </p:nvSpPr>
        <p:spPr>
          <a:xfrm>
            <a:off x="0" y="333375"/>
            <a:ext cx="9144000" cy="6524625"/>
          </a:xfrm>
        </p:spPr>
        <p:txBody>
          <a:bodyPr rtlCol="0">
            <a:normAutofit/>
          </a:bodyPr>
          <a:lstStyle/>
          <a:p>
            <a:pPr algn="ctr" eaLnBrk="1" fontAlgn="auto" hangingPunct="1">
              <a:lnSpc>
                <a:spcPct val="80000"/>
              </a:lnSpc>
              <a:spcAft>
                <a:spcPts val="0"/>
              </a:spcAft>
              <a:buFontTx/>
              <a:buNone/>
              <a:defRPr/>
            </a:pPr>
            <a:r>
              <a:rPr lang="en-US" sz="3600" b="1" dirty="0">
                <a:solidFill>
                  <a:srgbClr val="FF0000"/>
                </a:solidFill>
              </a:rPr>
              <a:t>Comparison</a:t>
            </a:r>
          </a:p>
          <a:p>
            <a:pPr algn="ctr" eaLnBrk="1" fontAlgn="auto" hangingPunct="1">
              <a:lnSpc>
                <a:spcPct val="80000"/>
              </a:lnSpc>
              <a:spcAft>
                <a:spcPts val="0"/>
              </a:spcAft>
              <a:buFontTx/>
              <a:buNone/>
              <a:defRPr/>
            </a:pPr>
            <a:endParaRPr lang="ar-SA" sz="2400" b="1" u="sng" dirty="0">
              <a:effectLst>
                <a:outerShdw blurRad="38100" dist="38100" dir="2700000" algn="tl">
                  <a:srgbClr val="000000"/>
                </a:outerShdw>
              </a:effectLst>
            </a:endParaRPr>
          </a:p>
          <a:p>
            <a:pPr eaLnBrk="1" fontAlgn="auto" hangingPunct="1">
              <a:lnSpc>
                <a:spcPct val="80000"/>
              </a:lnSpc>
              <a:spcAft>
                <a:spcPts val="0"/>
              </a:spcAft>
              <a:buFontTx/>
              <a:buNone/>
              <a:defRPr/>
            </a:pPr>
            <a:r>
              <a:rPr lang="en-US" sz="2000" b="1" i="1" dirty="0"/>
              <a:t>                              </a:t>
            </a:r>
            <a:r>
              <a:rPr lang="en-US" sz="2000" b="1" i="1" u="sng" dirty="0">
                <a:solidFill>
                  <a:srgbClr val="FF0000"/>
                </a:solidFill>
                <a:effectLst>
                  <a:outerShdw blurRad="38100" dist="38100" dir="2700000" algn="tl">
                    <a:srgbClr val="000000"/>
                  </a:outerShdw>
                </a:effectLst>
              </a:rPr>
              <a:t>I.C.F</a:t>
            </a:r>
            <a:r>
              <a:rPr lang="en-US" sz="2000" b="1" i="1" dirty="0">
                <a:solidFill>
                  <a:srgbClr val="FF0000"/>
                </a:solidFill>
              </a:rPr>
              <a:t>                                                                                          </a:t>
            </a:r>
            <a:r>
              <a:rPr lang="en-US" sz="2000" b="1" i="1" u="sng" dirty="0">
                <a:solidFill>
                  <a:srgbClr val="FF0000"/>
                </a:solidFill>
                <a:effectLst>
                  <a:outerShdw blurRad="38100" dist="38100" dir="2700000" algn="tl">
                    <a:srgbClr val="000000"/>
                  </a:outerShdw>
                </a:effectLst>
              </a:rPr>
              <a:t>E.C.F </a:t>
            </a:r>
          </a:p>
          <a:p>
            <a:pPr eaLnBrk="1" fontAlgn="auto" hangingPunct="1">
              <a:lnSpc>
                <a:spcPct val="80000"/>
              </a:lnSpc>
              <a:spcAft>
                <a:spcPts val="0"/>
              </a:spcAft>
              <a:buFontTx/>
              <a:buNone/>
              <a:defRPr/>
            </a:pPr>
            <a:endParaRPr lang="en-US" sz="2000" b="1" i="1" u="sng" dirty="0">
              <a:effectLst>
                <a:outerShdw blurRad="38100" dist="38100" dir="2700000" algn="tl">
                  <a:srgbClr val="000000"/>
                </a:outerShdw>
              </a:effectLst>
            </a:endParaRPr>
          </a:p>
          <a:p>
            <a:pPr eaLnBrk="1" fontAlgn="auto" hangingPunct="1">
              <a:lnSpc>
                <a:spcPct val="80000"/>
              </a:lnSpc>
              <a:spcAft>
                <a:spcPts val="0"/>
              </a:spcAft>
              <a:buFontTx/>
              <a:buNone/>
              <a:defRPr/>
            </a:pPr>
            <a:endParaRPr lang="en-US" sz="2000" b="1" i="1" u="sng" dirty="0">
              <a:effectLst>
                <a:outerShdw blurRad="38100" dist="38100" dir="2700000" algn="tl">
                  <a:srgbClr val="000000"/>
                </a:outerShdw>
              </a:effectLst>
            </a:endParaRPr>
          </a:p>
          <a:p>
            <a:pPr eaLnBrk="1" fontAlgn="auto" hangingPunct="1">
              <a:lnSpc>
                <a:spcPct val="80000"/>
              </a:lnSpc>
              <a:spcAft>
                <a:spcPts val="0"/>
              </a:spcAft>
              <a:buFontTx/>
              <a:buNone/>
              <a:defRPr/>
            </a:pPr>
            <a:r>
              <a:rPr lang="en-US" sz="1800" b="1" u="sng" dirty="0">
                <a:effectLst>
                  <a:outerShdw blurRad="38100" dist="38100" dir="2700000" algn="tl">
                    <a:srgbClr val="000000"/>
                  </a:outerShdw>
                </a:effectLst>
              </a:rPr>
              <a:t>1-Cations </a:t>
            </a:r>
            <a:r>
              <a:rPr lang="en-US" sz="1800" b="1" i="1" dirty="0"/>
              <a:t>     K+        = 150 </a:t>
            </a:r>
            <a:r>
              <a:rPr lang="en-US" sz="1800" b="1" i="1" dirty="0" err="1"/>
              <a:t>m.Eq</a:t>
            </a:r>
            <a:r>
              <a:rPr lang="en-US" sz="1800" b="1" i="1" dirty="0"/>
              <a:t> / L.                                                                  Na+  =   145 </a:t>
            </a:r>
            <a:r>
              <a:rPr lang="en-US" sz="1800" b="1" i="1" dirty="0" err="1"/>
              <a:t>m.Eq</a:t>
            </a:r>
            <a:r>
              <a:rPr lang="en-US" sz="1800" b="1" i="1" dirty="0"/>
              <a:t> /L</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400" b="1" i="1" dirty="0"/>
              <a:t>                              </a:t>
            </a:r>
            <a:r>
              <a:rPr lang="en-US" sz="1800" b="1" i="1" dirty="0"/>
              <a:t>Mg+2     = 40 </a:t>
            </a:r>
            <a:r>
              <a:rPr lang="en-US" sz="1800" b="1" i="1" dirty="0" err="1"/>
              <a:t>m.Eq</a:t>
            </a:r>
            <a:r>
              <a:rPr lang="en-US" sz="1800" b="1" i="1" dirty="0"/>
              <a:t> / L</a:t>
            </a:r>
            <a:r>
              <a:rPr lang="en-US" sz="1400" b="1" i="1" dirty="0"/>
              <a:t>.                                                                                   </a:t>
            </a:r>
            <a:r>
              <a:rPr lang="en-US" sz="1800" b="1" i="1" dirty="0"/>
              <a:t>  K+     =    4.5  </a:t>
            </a:r>
            <a:r>
              <a:rPr lang="en-US" sz="1800" b="1" i="1" dirty="0" err="1"/>
              <a:t>m.Eq</a:t>
            </a:r>
            <a:r>
              <a:rPr lang="en-US" sz="1800" b="1" i="1" dirty="0"/>
              <a:t> / L</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400" b="1" i="1" dirty="0"/>
              <a:t>                              </a:t>
            </a:r>
            <a:r>
              <a:rPr lang="en-US" sz="1800" b="1" i="1" dirty="0"/>
              <a:t>Na+        =  10 </a:t>
            </a:r>
            <a:r>
              <a:rPr lang="en-US" sz="1800" b="1" i="1" dirty="0" err="1"/>
              <a:t>m.Eq</a:t>
            </a:r>
            <a:r>
              <a:rPr lang="en-US" sz="1800" b="1" i="1" dirty="0"/>
              <a:t> / L                                                                Ca++  =    5 </a:t>
            </a:r>
            <a:r>
              <a:rPr lang="en-US" sz="1800" b="1" i="1" dirty="0" err="1"/>
              <a:t>m.Eq</a:t>
            </a:r>
            <a:r>
              <a:rPr lang="en-US" sz="1800" b="1" i="1" dirty="0"/>
              <a:t> / L</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800" b="1" u="sng" dirty="0">
                <a:effectLst>
                  <a:outerShdw blurRad="38100" dist="38100" dir="2700000" algn="tl">
                    <a:srgbClr val="000000"/>
                  </a:outerShdw>
                </a:effectLst>
              </a:rPr>
              <a:t>2-Anions  </a:t>
            </a:r>
            <a:r>
              <a:rPr lang="en-US" sz="1800" b="1" i="1" dirty="0"/>
              <a:t>               Proteins    = 60 </a:t>
            </a:r>
            <a:r>
              <a:rPr lang="en-US" sz="1800" b="1" i="1" dirty="0" err="1"/>
              <a:t>m.Eq</a:t>
            </a:r>
            <a:r>
              <a:rPr lang="en-US" sz="1800" b="1" i="1" dirty="0"/>
              <a:t> /  L </a:t>
            </a:r>
            <a:r>
              <a:rPr lang="en-US" sz="1400" b="1" i="1" dirty="0"/>
              <a:t>                                                                 </a:t>
            </a:r>
            <a:r>
              <a:rPr lang="en-US" sz="1800" b="1" i="1" dirty="0"/>
              <a:t>CL     =    110 m. </a:t>
            </a:r>
            <a:r>
              <a:rPr lang="en-US" sz="1800" b="1" i="1" dirty="0" err="1"/>
              <a:t>Eq</a:t>
            </a:r>
            <a:r>
              <a:rPr lang="en-US" sz="1800" b="1" i="1" dirty="0"/>
              <a:t> / L</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400" b="1" i="1" dirty="0"/>
              <a:t>                                         </a:t>
            </a:r>
            <a:r>
              <a:rPr lang="en-US" sz="1800" b="1" i="1" dirty="0"/>
              <a:t>phosphate  = 100 </a:t>
            </a:r>
            <a:r>
              <a:rPr lang="en-US" sz="1800" b="1" i="1" dirty="0" err="1"/>
              <a:t>mEq</a:t>
            </a:r>
            <a:r>
              <a:rPr lang="en-US" sz="1800" b="1" i="1" dirty="0"/>
              <a:t> / L                                                      HCo3 =   27  </a:t>
            </a:r>
            <a:r>
              <a:rPr lang="en-US" sz="1800" b="1" i="1" dirty="0" err="1"/>
              <a:t>m.Eq</a:t>
            </a:r>
            <a:r>
              <a:rPr lang="en-US" sz="1800" b="1" i="1" dirty="0"/>
              <a:t> / L</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800" b="1" i="1" dirty="0"/>
              <a:t>                                Sulfate         = 20 </a:t>
            </a:r>
            <a:r>
              <a:rPr lang="en-US" sz="1800" b="1" i="1" dirty="0" err="1"/>
              <a:t>m.Eq</a:t>
            </a:r>
            <a:r>
              <a:rPr lang="en-US" sz="1800" b="1" i="1" dirty="0"/>
              <a:t> / L</a:t>
            </a:r>
          </a:p>
          <a:p>
            <a:pPr eaLnBrk="1" fontAlgn="auto" hangingPunct="1">
              <a:lnSpc>
                <a:spcPct val="80000"/>
              </a:lnSpc>
              <a:spcAft>
                <a:spcPts val="0"/>
              </a:spcAft>
              <a:buFontTx/>
              <a:buNone/>
              <a:defRPr/>
            </a:pPr>
            <a:endParaRPr lang="en-US" sz="1800" b="1" i="1" dirty="0"/>
          </a:p>
          <a:p>
            <a:pPr eaLnBrk="1" fontAlgn="auto" hangingPunct="1">
              <a:lnSpc>
                <a:spcPct val="80000"/>
              </a:lnSpc>
              <a:spcAft>
                <a:spcPts val="0"/>
              </a:spcAft>
              <a:buFontTx/>
              <a:buNone/>
              <a:defRPr/>
            </a:pPr>
            <a:r>
              <a:rPr lang="en-US" sz="1800" b="1" i="1" dirty="0"/>
              <a:t>                                 Bicarbonate = !0 </a:t>
            </a:r>
            <a:r>
              <a:rPr lang="en-US" sz="1800" b="1" i="1" dirty="0" err="1"/>
              <a:t>m.Eq</a:t>
            </a:r>
            <a:r>
              <a:rPr lang="en-US" sz="1800" b="1" i="1" dirty="0"/>
              <a:t> / l</a:t>
            </a:r>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800" b="1" u="sng" dirty="0">
                <a:effectLst>
                  <a:outerShdw blurRad="38100" dist="38100" dir="2700000" algn="tl">
                    <a:srgbClr val="000000"/>
                  </a:outerShdw>
                </a:effectLst>
              </a:rPr>
              <a:t>3-pH </a:t>
            </a:r>
            <a:r>
              <a:rPr lang="en-US" sz="1800" b="1" i="1" dirty="0"/>
              <a:t>                      7.2 due to metabolic products</a:t>
            </a:r>
            <a:r>
              <a:rPr lang="en-US" sz="1400" b="1" i="1" dirty="0"/>
              <a:t>.                                                                          </a:t>
            </a:r>
            <a:r>
              <a:rPr lang="en-US" sz="1800" b="1" i="1" dirty="0"/>
              <a:t> 7.4</a:t>
            </a:r>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r>
              <a:rPr lang="en-US" sz="1800" b="1" u="sng" dirty="0">
                <a:effectLst>
                  <a:outerShdw blurRad="38100" dist="38100" dir="2700000" algn="tl">
                    <a:srgbClr val="000000"/>
                  </a:outerShdw>
                </a:effectLst>
              </a:rPr>
              <a:t>4-Osmolarity </a:t>
            </a:r>
            <a:r>
              <a:rPr lang="en-US" sz="1800" b="1" i="1" dirty="0"/>
              <a:t>   </a:t>
            </a:r>
            <a:r>
              <a:rPr lang="en-US" sz="1800" b="1" i="1" dirty="0" err="1"/>
              <a:t>iso</a:t>
            </a:r>
            <a:r>
              <a:rPr lang="en-US" sz="1800" b="1" i="1" dirty="0"/>
              <a:t>-osmotic = 300 m.osm</a:t>
            </a:r>
            <a:r>
              <a:rPr lang="en-US" sz="1600" b="1" i="1" dirty="0"/>
              <a:t>                               </a:t>
            </a:r>
            <a:r>
              <a:rPr lang="en-US" sz="1800" b="1" i="1" dirty="0"/>
              <a:t>The same due to free water  movement</a:t>
            </a:r>
            <a:endParaRPr lang="en-US" sz="1400" b="1" i="1" dirty="0"/>
          </a:p>
          <a:p>
            <a:pPr eaLnBrk="1" fontAlgn="auto" hangingPunct="1">
              <a:lnSpc>
                <a:spcPct val="80000"/>
              </a:lnSpc>
              <a:spcAft>
                <a:spcPts val="0"/>
              </a:spcAft>
              <a:buFontTx/>
              <a:buNone/>
              <a:defRPr/>
            </a:pPr>
            <a:endParaRPr lang="en-US" sz="1400" b="1" i="1" dirty="0"/>
          </a:p>
          <a:p>
            <a:pPr eaLnBrk="1" fontAlgn="auto" hangingPunct="1">
              <a:lnSpc>
                <a:spcPct val="80000"/>
              </a:lnSpc>
              <a:spcAft>
                <a:spcPts val="0"/>
              </a:spcAft>
              <a:buFontTx/>
              <a:buNone/>
              <a:defRPr/>
            </a:pPr>
            <a:endParaRPr lang="en-US" sz="1400" b="1" i="1" dirty="0"/>
          </a:p>
        </p:txBody>
      </p:sp>
    </p:spTree>
  </p:cSld>
  <p:clrMapOvr>
    <a:masterClrMapping/>
  </p:clrMapOvr>
  <p:transition>
    <p:strips dir="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8F02FE0-D42F-4AA9-ADCC-FA200F09D261}"/>
              </a:ext>
            </a:extLst>
          </p:cNvPr>
          <p:cNvSpPr>
            <a:spLocks noGrp="1"/>
          </p:cNvSpPr>
          <p:nvPr>
            <p:ph type="title"/>
          </p:nvPr>
        </p:nvSpPr>
        <p:spPr>
          <a:xfrm flipV="1">
            <a:off x="457200" y="228600"/>
            <a:ext cx="8229600" cy="46038"/>
          </a:xfrm>
        </p:spPr>
        <p:txBody>
          <a:bodyPr/>
          <a:lstStyle/>
          <a:p>
            <a:endParaRPr lang="en-US" altLang="ar-SA"/>
          </a:p>
        </p:txBody>
      </p:sp>
      <p:sp>
        <p:nvSpPr>
          <p:cNvPr id="100355" name="Content Placeholder 2">
            <a:extLst>
              <a:ext uri="{FF2B5EF4-FFF2-40B4-BE49-F238E27FC236}">
                <a16:creationId xmlns:a16="http://schemas.microsoft.com/office/drawing/2014/main" id="{D6B01495-9248-44DB-A376-96F01FFED94E}"/>
              </a:ext>
            </a:extLst>
          </p:cNvPr>
          <p:cNvSpPr>
            <a:spLocks noGrp="1"/>
          </p:cNvSpPr>
          <p:nvPr>
            <p:ph idx="1"/>
          </p:nvPr>
        </p:nvSpPr>
        <p:spPr>
          <a:xfrm>
            <a:off x="457200" y="188913"/>
            <a:ext cx="8229600" cy="5937250"/>
          </a:xfrm>
        </p:spPr>
        <p:txBody>
          <a:bodyPr/>
          <a:lstStyle/>
          <a:p>
            <a:pPr eaLnBrk="1" fontAlgn="auto" hangingPunct="1">
              <a:lnSpc>
                <a:spcPct val="80000"/>
              </a:lnSpc>
              <a:spcAft>
                <a:spcPts val="0"/>
              </a:spcAft>
              <a:buFontTx/>
              <a:buNone/>
              <a:defRPr/>
            </a:pPr>
            <a:endParaRPr lang="en-US" sz="3600" b="1" u="sng" dirty="0">
              <a:solidFill>
                <a:srgbClr val="FF0000"/>
              </a:solidFill>
            </a:endParaRPr>
          </a:p>
          <a:p>
            <a:pPr eaLnBrk="1" fontAlgn="auto" hangingPunct="1">
              <a:lnSpc>
                <a:spcPct val="80000"/>
              </a:lnSpc>
              <a:spcAft>
                <a:spcPts val="0"/>
              </a:spcAft>
              <a:buFontTx/>
              <a:buNone/>
              <a:defRPr/>
            </a:pPr>
            <a:r>
              <a:rPr lang="en-US" sz="3600" b="1" u="sng" dirty="0">
                <a:solidFill>
                  <a:srgbClr val="FF0000"/>
                </a:solidFill>
              </a:rPr>
              <a:t>In-spite of the last differences:</a:t>
            </a:r>
          </a:p>
          <a:p>
            <a:pPr eaLnBrk="1" fontAlgn="auto" hangingPunct="1">
              <a:lnSpc>
                <a:spcPct val="80000"/>
              </a:lnSpc>
              <a:spcAft>
                <a:spcPts val="0"/>
              </a:spcAft>
              <a:defRPr/>
            </a:pPr>
            <a:r>
              <a:rPr lang="en-US" sz="2400" b="1" dirty="0"/>
              <a:t>The sum of anions and the sum of </a:t>
            </a:r>
            <a:r>
              <a:rPr lang="en-US" sz="2400" b="1" dirty="0" err="1"/>
              <a:t>Kations</a:t>
            </a:r>
            <a:r>
              <a:rPr lang="en-US" sz="2400" b="1" dirty="0"/>
              <a:t> must be balanced to maintain electric neutrality.</a:t>
            </a:r>
            <a:endParaRPr lang="ar-SA" sz="2400" b="1" dirty="0"/>
          </a:p>
          <a:p>
            <a:pPr eaLnBrk="1" fontAlgn="auto" hangingPunct="1">
              <a:lnSpc>
                <a:spcPct val="80000"/>
              </a:lnSpc>
              <a:spcAft>
                <a:spcPts val="0"/>
              </a:spcAft>
              <a:defRPr/>
            </a:pPr>
            <a:r>
              <a:rPr lang="en-US" sz="2400" b="1" dirty="0"/>
              <a:t>The ionic composition of two compartments of ECF are identical except in plasma proteins = 7gm %.</a:t>
            </a:r>
          </a:p>
          <a:p>
            <a:pPr eaLnBrk="1" fontAlgn="auto" hangingPunct="1">
              <a:lnSpc>
                <a:spcPct val="80000"/>
              </a:lnSpc>
              <a:spcAft>
                <a:spcPts val="0"/>
              </a:spcAft>
              <a:defRPr/>
            </a:pPr>
            <a:endParaRPr lang="en-US" sz="2400" b="1" dirty="0"/>
          </a:p>
          <a:p>
            <a:pPr eaLnBrk="1" fontAlgn="auto" hangingPunct="1">
              <a:lnSpc>
                <a:spcPct val="80000"/>
              </a:lnSpc>
              <a:spcAft>
                <a:spcPts val="0"/>
              </a:spcAft>
              <a:buFontTx/>
              <a:buNone/>
              <a:defRPr/>
            </a:pPr>
            <a:r>
              <a:rPr lang="en-US" sz="2800" b="1" i="1" dirty="0">
                <a:solidFill>
                  <a:srgbClr val="FF0000"/>
                </a:solidFill>
              </a:rPr>
              <a:t>It is apparent that ECF</a:t>
            </a:r>
          </a:p>
          <a:p>
            <a:pPr eaLnBrk="1" fontAlgn="auto" hangingPunct="1">
              <a:lnSpc>
                <a:spcPct val="80000"/>
              </a:lnSpc>
              <a:spcAft>
                <a:spcPts val="0"/>
              </a:spcAft>
              <a:buFontTx/>
              <a:buNone/>
              <a:defRPr/>
            </a:pPr>
            <a:endParaRPr lang="en-US" sz="2400" b="1" i="1" u="sng" dirty="0">
              <a:effectLst>
                <a:outerShdw blurRad="38100" dist="38100" dir="2700000" algn="tl">
                  <a:srgbClr val="000000"/>
                </a:outerShdw>
              </a:effectLst>
            </a:endParaRPr>
          </a:p>
          <a:p>
            <a:pPr eaLnBrk="1" fontAlgn="auto" hangingPunct="1">
              <a:lnSpc>
                <a:spcPct val="80000"/>
              </a:lnSpc>
              <a:spcAft>
                <a:spcPts val="0"/>
              </a:spcAft>
              <a:defRPr/>
            </a:pPr>
            <a:r>
              <a:rPr lang="en-US" sz="2400" b="1" dirty="0"/>
              <a:t> has a higher concentration of Na+, </a:t>
            </a:r>
            <a:r>
              <a:rPr lang="en-US" sz="2400" b="1" dirty="0" err="1"/>
              <a:t>Cl</a:t>
            </a:r>
            <a:r>
              <a:rPr lang="en-US" sz="2400" b="1" dirty="0"/>
              <a:t>-, HCo3- and glucose</a:t>
            </a:r>
          </a:p>
          <a:p>
            <a:pPr eaLnBrk="1" fontAlgn="auto" hangingPunct="1">
              <a:lnSpc>
                <a:spcPct val="80000"/>
              </a:lnSpc>
              <a:spcAft>
                <a:spcPts val="0"/>
              </a:spcAft>
              <a:buFont typeface="Arial" charset="0"/>
              <a:buNone/>
              <a:defRPr/>
            </a:pPr>
            <a:r>
              <a:rPr lang="en-US" sz="2400" b="1" dirty="0"/>
              <a:t> </a:t>
            </a:r>
          </a:p>
          <a:p>
            <a:pPr eaLnBrk="1" fontAlgn="auto" hangingPunct="1">
              <a:lnSpc>
                <a:spcPct val="80000"/>
              </a:lnSpc>
              <a:spcAft>
                <a:spcPts val="0"/>
              </a:spcAft>
              <a:buFontTx/>
              <a:buNone/>
              <a:defRPr/>
            </a:pPr>
            <a:r>
              <a:rPr lang="en-US" sz="2800" b="1" i="1" dirty="0">
                <a:solidFill>
                  <a:srgbClr val="FF0000"/>
                </a:solidFill>
              </a:rPr>
              <a:t>while ICF</a:t>
            </a:r>
          </a:p>
          <a:p>
            <a:pPr eaLnBrk="1" fontAlgn="auto" hangingPunct="1">
              <a:lnSpc>
                <a:spcPct val="80000"/>
              </a:lnSpc>
              <a:spcAft>
                <a:spcPts val="0"/>
              </a:spcAft>
              <a:buFontTx/>
              <a:buNone/>
              <a:defRPr/>
            </a:pPr>
            <a:endParaRPr lang="en-US" sz="2400" b="1" dirty="0"/>
          </a:p>
          <a:p>
            <a:pPr eaLnBrk="1" fontAlgn="auto" hangingPunct="1">
              <a:lnSpc>
                <a:spcPct val="80000"/>
              </a:lnSpc>
              <a:spcAft>
                <a:spcPts val="0"/>
              </a:spcAft>
              <a:defRPr/>
            </a:pPr>
            <a:r>
              <a:rPr lang="en-US" sz="2400" b="1" dirty="0"/>
              <a:t>has a higher Concentration of K+, Proteins- and phosphates.</a:t>
            </a:r>
          </a:p>
          <a:p>
            <a:pPr>
              <a:buFont typeface="Arial" charset="0"/>
              <a:buChar char="•"/>
              <a:defRPr/>
            </a:pPr>
            <a:endParaRPr lang="en-US" dirty="0">
              <a:cs typeface="Arial" charset="0"/>
            </a:endParaRPr>
          </a:p>
          <a:p>
            <a:pPr>
              <a:buFont typeface="Arial" charset="0"/>
              <a:buChar char="•"/>
              <a:defRPr/>
            </a:pPr>
            <a:endParaRPr lang="en-US" dirty="0">
              <a:cs typeface="Arial" charset="0"/>
            </a:endParaRPr>
          </a:p>
        </p:txBody>
      </p:sp>
    </p:spTree>
  </p:cSld>
  <p:clrMapOvr>
    <a:masterClrMapping/>
  </p:clrMapOvr>
  <p:transition>
    <p:strips dir="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D44B79D-56E5-496A-8B5F-EFCBF58A5AF3}"/>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06499" name="Rectangle 3">
            <a:extLst>
              <a:ext uri="{FF2B5EF4-FFF2-40B4-BE49-F238E27FC236}">
                <a16:creationId xmlns:a16="http://schemas.microsoft.com/office/drawing/2014/main" id="{0554E835-C058-4041-B5FB-1949D8184EC4}"/>
              </a:ext>
            </a:extLst>
          </p:cNvPr>
          <p:cNvSpPr>
            <a:spLocks noGrp="1" noChangeArrowheads="1"/>
          </p:cNvSpPr>
          <p:nvPr>
            <p:ph idx="1"/>
          </p:nvPr>
        </p:nvSpPr>
        <p:spPr>
          <a:xfrm>
            <a:off x="457200" y="260350"/>
            <a:ext cx="8229600" cy="6597650"/>
          </a:xfrm>
        </p:spPr>
        <p:txBody>
          <a:bodyPr/>
          <a:lstStyle/>
          <a:p>
            <a:pPr eaLnBrk="1" hangingPunct="1"/>
            <a:endParaRPr lang="en-US" altLang="ar-SA"/>
          </a:p>
        </p:txBody>
      </p:sp>
      <p:pic>
        <p:nvPicPr>
          <p:cNvPr id="106500" name="Picture 4" descr="fluid_comp">
            <a:extLst>
              <a:ext uri="{FF2B5EF4-FFF2-40B4-BE49-F238E27FC236}">
                <a16:creationId xmlns:a16="http://schemas.microsoft.com/office/drawing/2014/main" id="{F0FD0935-48CA-423B-8B00-4470D912B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5">
            <a:extLst>
              <a:ext uri="{FF2B5EF4-FFF2-40B4-BE49-F238E27FC236}">
                <a16:creationId xmlns:a16="http://schemas.microsoft.com/office/drawing/2014/main" id="{C3D188DC-7F3A-49A7-871F-B9504B65CB8A}"/>
              </a:ext>
            </a:extLst>
          </p:cNvPr>
          <p:cNvSpPr txBox="1">
            <a:spLocks noChangeArrowheads="1"/>
          </p:cNvSpPr>
          <p:nvPr/>
        </p:nvSpPr>
        <p:spPr bwMode="auto">
          <a:xfrm>
            <a:off x="5940425" y="404813"/>
            <a:ext cx="2447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ar-SA"/>
              <a:t>Body water compartments</a:t>
            </a:r>
          </a:p>
        </p:txBody>
      </p:sp>
    </p:spTree>
  </p:cSld>
  <p:clrMapOvr>
    <a:masterClrMapping/>
  </p:clrMapOvr>
  <p:transition>
    <p:strips dir="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3E74692-263D-4408-978E-E19F1291DDD0}"/>
              </a:ext>
            </a:extLst>
          </p:cNvPr>
          <p:cNvSpPr>
            <a:spLocks noGrp="1" noChangeArrowheads="1"/>
          </p:cNvSpPr>
          <p:nvPr>
            <p:ph type="title"/>
          </p:nvPr>
        </p:nvSpPr>
        <p:spPr>
          <a:xfrm>
            <a:off x="457200" y="274638"/>
            <a:ext cx="8229600" cy="417512"/>
          </a:xfrm>
        </p:spPr>
        <p:txBody>
          <a:bodyPr/>
          <a:lstStyle/>
          <a:p>
            <a:pPr eaLnBrk="1" hangingPunct="1"/>
            <a:r>
              <a:rPr lang="en-US" altLang="ar-SA" sz="4800" b="1">
                <a:solidFill>
                  <a:srgbClr val="FF0000"/>
                </a:solidFill>
              </a:rPr>
              <a:t>Homeostasis</a:t>
            </a:r>
          </a:p>
        </p:txBody>
      </p:sp>
      <p:sp>
        <p:nvSpPr>
          <p:cNvPr id="107523" name="Rectangle 3">
            <a:extLst>
              <a:ext uri="{FF2B5EF4-FFF2-40B4-BE49-F238E27FC236}">
                <a16:creationId xmlns:a16="http://schemas.microsoft.com/office/drawing/2014/main" id="{76D3BEB5-CF96-4530-AE77-03572C7D801D}"/>
              </a:ext>
            </a:extLst>
          </p:cNvPr>
          <p:cNvSpPr>
            <a:spLocks noGrp="1" noChangeArrowheads="1"/>
          </p:cNvSpPr>
          <p:nvPr>
            <p:ph idx="1"/>
          </p:nvPr>
        </p:nvSpPr>
        <p:spPr>
          <a:xfrm>
            <a:off x="0" y="1341438"/>
            <a:ext cx="9144000" cy="5516562"/>
          </a:xfrm>
        </p:spPr>
        <p:txBody>
          <a:bodyPr/>
          <a:lstStyle/>
          <a:p>
            <a:pPr eaLnBrk="1" hangingPunct="1">
              <a:buFontTx/>
              <a:buNone/>
            </a:pPr>
            <a:r>
              <a:rPr lang="en-US" altLang="ar-SA" sz="2800"/>
              <a:t>       Self Control                                                              Constant</a:t>
            </a:r>
          </a:p>
          <a:p>
            <a:pPr eaLnBrk="1" hangingPunct="1">
              <a:buFontTx/>
              <a:buNone/>
            </a:pPr>
            <a:r>
              <a:rPr lang="en-US" altLang="ar-SA" sz="3600" b="1" i="1" u="sng">
                <a:solidFill>
                  <a:srgbClr val="FF0000"/>
                </a:solidFill>
              </a:rPr>
              <a:t>Means:</a:t>
            </a:r>
            <a:r>
              <a:rPr lang="ar-SA" altLang="ar-SA" sz="3600" b="1">
                <a:solidFill>
                  <a:srgbClr val="FF0000"/>
                </a:solidFill>
              </a:rPr>
              <a:t> </a:t>
            </a:r>
            <a:r>
              <a:rPr lang="en-US" altLang="ar-SA" sz="3600" b="1">
                <a:solidFill>
                  <a:srgbClr val="FF0000"/>
                </a:solidFill>
              </a:rPr>
              <a:t> </a:t>
            </a:r>
          </a:p>
          <a:p>
            <a:pPr eaLnBrk="1" hangingPunct="1"/>
            <a:r>
              <a:rPr lang="en-US" altLang="ar-SA" sz="2800"/>
              <a:t> Maintaining constant the </a:t>
            </a:r>
            <a:r>
              <a:rPr lang="en-US" altLang="ar-SA" sz="2800" b="1">
                <a:solidFill>
                  <a:srgbClr val="FF0000"/>
                </a:solidFill>
              </a:rPr>
              <a:t>internal environment </a:t>
            </a:r>
            <a:r>
              <a:rPr lang="en-US" altLang="ar-SA" sz="2800"/>
              <a:t>of the body.</a:t>
            </a:r>
          </a:p>
          <a:p>
            <a:pPr eaLnBrk="1" hangingPunct="1">
              <a:buFontTx/>
              <a:buNone/>
            </a:pPr>
            <a:r>
              <a:rPr lang="en-US" altLang="ar-SA" sz="2800"/>
              <a:t> ( is the extra-cellular fluid that  surrounds the living cells of body )</a:t>
            </a:r>
          </a:p>
          <a:p>
            <a:pPr eaLnBrk="1" hangingPunct="1">
              <a:buFontTx/>
              <a:buNone/>
            </a:pPr>
            <a:r>
              <a:rPr lang="en-US" altLang="ar-SA" sz="3600" b="1">
                <a:solidFill>
                  <a:srgbClr val="FF0000"/>
                </a:solidFill>
              </a:rPr>
              <a:t> i.e</a:t>
            </a:r>
          </a:p>
          <a:p>
            <a:pPr eaLnBrk="1" hangingPunct="1">
              <a:buFontTx/>
              <a:buNone/>
            </a:pPr>
            <a:r>
              <a:rPr lang="en-US" altLang="ar-SA" sz="2800"/>
              <a:t> Any change in physical or chemical characteristic of this environment will  be corrected to avoid interference with the proper function of the cells</a:t>
            </a:r>
            <a:r>
              <a:rPr lang="en-US" altLang="ar-SA" sz="2000"/>
              <a:t>.</a:t>
            </a:r>
          </a:p>
        </p:txBody>
      </p:sp>
      <p:cxnSp>
        <p:nvCxnSpPr>
          <p:cNvPr id="10" name="Straight Arrow Connector 9">
            <a:extLst>
              <a:ext uri="{FF2B5EF4-FFF2-40B4-BE49-F238E27FC236}">
                <a16:creationId xmlns:a16="http://schemas.microsoft.com/office/drawing/2014/main" id="{434BBF57-AB61-4F52-9405-DA4732EF7B05}"/>
              </a:ext>
            </a:extLst>
          </p:cNvPr>
          <p:cNvCxnSpPr/>
          <p:nvPr/>
        </p:nvCxnSpPr>
        <p:spPr>
          <a:xfrm flipH="1">
            <a:off x="2411413" y="765175"/>
            <a:ext cx="64770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A12885-53BF-408D-A634-8DE171D41B63}"/>
              </a:ext>
            </a:extLst>
          </p:cNvPr>
          <p:cNvCxnSpPr/>
          <p:nvPr/>
        </p:nvCxnSpPr>
        <p:spPr>
          <a:xfrm>
            <a:off x="5795963" y="765175"/>
            <a:ext cx="1655762" cy="7191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90F7336D-8F39-4DF1-A4CA-A3E10C29DB14}"/>
              </a:ext>
            </a:extLst>
          </p:cNvPr>
          <p:cNvSpPr>
            <a:spLocks noGrp="1"/>
          </p:cNvSpPr>
          <p:nvPr>
            <p:ph type="title"/>
          </p:nvPr>
        </p:nvSpPr>
        <p:spPr>
          <a:xfrm>
            <a:off x="457200" y="274638"/>
            <a:ext cx="8229600" cy="58737"/>
          </a:xfrm>
        </p:spPr>
        <p:txBody>
          <a:bodyPr/>
          <a:lstStyle/>
          <a:p>
            <a:endParaRPr lang="en-US" altLang="ar-SA"/>
          </a:p>
        </p:txBody>
      </p:sp>
      <p:sp>
        <p:nvSpPr>
          <p:cNvPr id="102403" name="Content Placeholder 2">
            <a:extLst>
              <a:ext uri="{FF2B5EF4-FFF2-40B4-BE49-F238E27FC236}">
                <a16:creationId xmlns:a16="http://schemas.microsoft.com/office/drawing/2014/main" id="{AC6D996D-373D-40B9-9F6C-BA63F123F1AF}"/>
              </a:ext>
            </a:extLst>
          </p:cNvPr>
          <p:cNvSpPr>
            <a:spLocks noGrp="1"/>
          </p:cNvSpPr>
          <p:nvPr>
            <p:ph idx="1"/>
          </p:nvPr>
        </p:nvSpPr>
        <p:spPr>
          <a:xfrm>
            <a:off x="457200" y="333375"/>
            <a:ext cx="8229600" cy="6264275"/>
          </a:xfrm>
        </p:spPr>
        <p:txBody>
          <a:bodyPr/>
          <a:lstStyle/>
          <a:p>
            <a:pPr eaLnBrk="1" fontAlgn="auto" hangingPunct="1">
              <a:spcAft>
                <a:spcPts val="0"/>
              </a:spcAft>
              <a:buFontTx/>
              <a:buNone/>
              <a:defRPr/>
            </a:pPr>
            <a:r>
              <a:rPr lang="en-US" b="1" i="1" u="sng" dirty="0">
                <a:effectLst>
                  <a:outerShdw blurRad="38100" dist="38100" dir="2700000" algn="tl">
                    <a:srgbClr val="000000"/>
                  </a:outerShdw>
                </a:effectLst>
              </a:rPr>
              <a:t>It includes the following examples:</a:t>
            </a:r>
          </a:p>
          <a:p>
            <a:pPr eaLnBrk="1" fontAlgn="auto" hangingPunct="1">
              <a:spcAft>
                <a:spcPts val="0"/>
              </a:spcAft>
              <a:defRPr/>
            </a:pPr>
            <a:r>
              <a:rPr lang="en-US" dirty="0"/>
              <a:t>Keep the pH of body fluid constant = 7.4 = Acid base balance.</a:t>
            </a:r>
          </a:p>
          <a:p>
            <a:pPr eaLnBrk="1" fontAlgn="auto" hangingPunct="1">
              <a:spcAft>
                <a:spcPts val="0"/>
              </a:spcAft>
              <a:defRPr/>
            </a:pPr>
            <a:r>
              <a:rPr lang="en-US" dirty="0"/>
              <a:t>Keep glucose concentration constant =90-100 mg % = Glucose homeostasis</a:t>
            </a:r>
          </a:p>
          <a:p>
            <a:pPr eaLnBrk="1" fontAlgn="auto" hangingPunct="1">
              <a:spcAft>
                <a:spcPts val="0"/>
              </a:spcAft>
              <a:defRPr/>
            </a:pPr>
            <a:r>
              <a:rPr lang="en-US" dirty="0"/>
              <a:t>Keep blood calcium constant =9-11 mg % =calcium homeostasis.</a:t>
            </a:r>
          </a:p>
          <a:p>
            <a:pPr eaLnBrk="1" fontAlgn="auto" hangingPunct="1">
              <a:spcAft>
                <a:spcPts val="0"/>
              </a:spcAft>
              <a:buFontTx/>
              <a:buNone/>
              <a:defRPr/>
            </a:pPr>
            <a:r>
              <a:rPr lang="en-US" sz="4400" b="1" dirty="0">
                <a:solidFill>
                  <a:srgbClr val="FF0000"/>
                </a:solidFill>
              </a:rPr>
              <a:t>N.B</a:t>
            </a:r>
          </a:p>
          <a:p>
            <a:pPr eaLnBrk="1" fontAlgn="auto" hangingPunct="1">
              <a:spcAft>
                <a:spcPts val="0"/>
              </a:spcAft>
              <a:buFontTx/>
              <a:buNone/>
              <a:defRPr/>
            </a:pPr>
            <a:r>
              <a:rPr lang="en-US" b="1" i="1" u="sng" dirty="0" err="1">
                <a:effectLst>
                  <a:outerShdw blurRad="38100" dist="38100" dir="2700000" algn="tl">
                    <a:srgbClr val="000000"/>
                  </a:outerShdw>
                </a:effectLst>
              </a:rPr>
              <a:t>Haemo</a:t>
            </a:r>
            <a:r>
              <a:rPr lang="en-US" b="1" i="1" u="sng" dirty="0">
                <a:effectLst>
                  <a:outerShdw blurRad="38100" dist="38100" dir="2700000" algn="tl">
                    <a:srgbClr val="000000"/>
                  </a:outerShdw>
                </a:effectLst>
              </a:rPr>
              <a:t>-stasis:</a:t>
            </a:r>
            <a:r>
              <a:rPr lang="en-US" dirty="0"/>
              <a:t>  = keeping blood volume constant by preventing its loss keeping fluid state of blood.</a:t>
            </a:r>
            <a:endParaRPr lang="en-US" b="1" i="1" u="sng" dirty="0">
              <a:effectLst>
                <a:outerShdw blurRad="38100" dist="38100" dir="2700000" algn="tl">
                  <a:srgbClr val="000000"/>
                </a:outerShdw>
              </a:effectLst>
            </a:endParaRPr>
          </a:p>
          <a:p>
            <a:pPr>
              <a:buFont typeface="Arial" charset="0"/>
              <a:buChar char="•"/>
              <a:defRPr/>
            </a:pPr>
            <a:endParaRPr lang="en-US" dirty="0">
              <a:cs typeface="Arial" charset="0"/>
            </a:endParaRPr>
          </a:p>
        </p:txBody>
      </p:sp>
    </p:spTree>
  </p:cSld>
  <p:clrMapOvr>
    <a:masterClrMapping/>
  </p:clrMapOvr>
  <p:transition>
    <p:strips dir="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25512CC-AA87-41A8-903D-ABE1C5DECBB3}"/>
              </a:ext>
            </a:extLst>
          </p:cNvPr>
          <p:cNvSpPr>
            <a:spLocks noGrp="1" noChangeArrowheads="1"/>
          </p:cNvSpPr>
          <p:nvPr>
            <p:ph type="title"/>
          </p:nvPr>
        </p:nvSpPr>
        <p:spPr>
          <a:xfrm>
            <a:off x="539750" y="333375"/>
            <a:ext cx="8229600" cy="706438"/>
          </a:xfrm>
        </p:spPr>
        <p:txBody>
          <a:bodyPr/>
          <a:lstStyle/>
          <a:p>
            <a:pPr eaLnBrk="1" hangingPunct="1"/>
            <a:r>
              <a:rPr lang="en-US" altLang="ar-SA" sz="4000" b="1">
                <a:solidFill>
                  <a:srgbClr val="FF0000"/>
                </a:solidFill>
              </a:rPr>
              <a:t>Regulation of different body </a:t>
            </a:r>
            <a:r>
              <a:rPr lang="en-US" altLang="ar-SA" sz="3200" b="1">
                <a:solidFill>
                  <a:srgbClr val="FF0000"/>
                </a:solidFill>
              </a:rPr>
              <a:t>functions</a:t>
            </a:r>
          </a:p>
        </p:txBody>
      </p:sp>
      <p:sp>
        <p:nvSpPr>
          <p:cNvPr id="134147" name="Rectangle 3">
            <a:extLst>
              <a:ext uri="{FF2B5EF4-FFF2-40B4-BE49-F238E27FC236}">
                <a16:creationId xmlns:a16="http://schemas.microsoft.com/office/drawing/2014/main" id="{F3F54ABD-1BA0-4574-A003-73D5495CE419}"/>
              </a:ext>
            </a:extLst>
          </p:cNvPr>
          <p:cNvSpPr>
            <a:spLocks noGrp="1" noChangeArrowheads="1"/>
          </p:cNvSpPr>
          <p:nvPr>
            <p:ph idx="1"/>
          </p:nvPr>
        </p:nvSpPr>
        <p:spPr>
          <a:xfrm>
            <a:off x="0" y="981075"/>
            <a:ext cx="9144000" cy="5876925"/>
          </a:xfrm>
        </p:spPr>
        <p:txBody>
          <a:bodyPr rtlCol="0">
            <a:normAutofit lnSpcReduction="10000"/>
          </a:bodyPr>
          <a:lstStyle/>
          <a:p>
            <a:pPr marL="609600" indent="-609600" eaLnBrk="1" fontAlgn="auto" hangingPunct="1">
              <a:spcAft>
                <a:spcPts val="0"/>
              </a:spcAft>
              <a:buFontTx/>
              <a:buAutoNum type="arabicParenR"/>
              <a:defRPr/>
            </a:pPr>
            <a:r>
              <a:rPr lang="en-US" sz="2400" b="1" i="1" u="sng" dirty="0">
                <a:effectLst>
                  <a:outerShdw blurRad="38100" dist="38100" dir="2700000" algn="tl">
                    <a:srgbClr val="000000"/>
                  </a:outerShdw>
                </a:effectLst>
              </a:rPr>
              <a:t>At cellular level = Genetic control</a:t>
            </a:r>
          </a:p>
          <a:p>
            <a:pPr marL="609600" indent="-609600" eaLnBrk="1" fontAlgn="auto" hangingPunct="1">
              <a:spcAft>
                <a:spcPts val="0"/>
              </a:spcAft>
              <a:buFontTx/>
              <a:buNone/>
              <a:defRPr/>
            </a:pPr>
            <a:r>
              <a:rPr lang="en-US" sz="2400" dirty="0"/>
              <a:t>-The Gene (DNA) is activated forming a specific molecule of RNA called mRNA</a:t>
            </a:r>
          </a:p>
          <a:p>
            <a:pPr marL="609600" indent="-609600" eaLnBrk="1" fontAlgn="auto" hangingPunct="1">
              <a:spcAft>
                <a:spcPts val="0"/>
              </a:spcAft>
              <a:buFontTx/>
              <a:buNone/>
              <a:defRPr/>
            </a:pPr>
            <a:r>
              <a:rPr lang="en-US" sz="2400" dirty="0"/>
              <a:t>  = messenger RNA, this process is termed </a:t>
            </a:r>
            <a:r>
              <a:rPr lang="en-US" sz="2800" b="1" u="sng" dirty="0">
                <a:solidFill>
                  <a:srgbClr val="FF0000"/>
                </a:solidFill>
              </a:rPr>
              <a:t>Transcription</a:t>
            </a:r>
            <a:r>
              <a:rPr lang="en-US" sz="2400" dirty="0"/>
              <a:t>.</a:t>
            </a:r>
          </a:p>
          <a:p>
            <a:pPr marL="609600" indent="-609600" eaLnBrk="1" fontAlgn="auto" hangingPunct="1">
              <a:spcAft>
                <a:spcPts val="0"/>
              </a:spcAft>
              <a:buFontTx/>
              <a:buNone/>
              <a:defRPr/>
            </a:pPr>
            <a:endParaRPr lang="en-US" sz="2400" dirty="0"/>
          </a:p>
          <a:p>
            <a:pPr marL="609600" indent="-609600" eaLnBrk="1" fontAlgn="auto" hangingPunct="1">
              <a:spcAft>
                <a:spcPts val="0"/>
              </a:spcAft>
              <a:buFontTx/>
              <a:buNone/>
              <a:defRPr/>
            </a:pPr>
            <a:r>
              <a:rPr lang="en-US" sz="2400" dirty="0"/>
              <a:t>-mRNA leaves the nucleus to cytoplasm and attached to a ribosome.</a:t>
            </a:r>
          </a:p>
          <a:p>
            <a:pPr marL="609600" indent="-609600" eaLnBrk="1" fontAlgn="auto" hangingPunct="1">
              <a:spcAft>
                <a:spcPts val="0"/>
              </a:spcAft>
              <a:buFontTx/>
              <a:buNone/>
              <a:defRPr/>
            </a:pPr>
            <a:endParaRPr lang="en-US" sz="2400" dirty="0"/>
          </a:p>
          <a:p>
            <a:pPr marL="609600" indent="-609600" eaLnBrk="1" fontAlgn="auto" hangingPunct="1">
              <a:spcAft>
                <a:spcPts val="0"/>
              </a:spcAft>
              <a:buFontTx/>
              <a:buNone/>
              <a:defRPr/>
            </a:pPr>
            <a:r>
              <a:rPr lang="en-US" sz="2400" dirty="0"/>
              <a:t>-At the ribosome, mRNA with the help of another RNA called </a:t>
            </a:r>
            <a:r>
              <a:rPr lang="en-US" sz="2400" dirty="0" err="1"/>
              <a:t>tRNA</a:t>
            </a:r>
            <a:r>
              <a:rPr lang="en-US" sz="2400" dirty="0"/>
              <a:t>  = transfer RNA assemble different </a:t>
            </a:r>
            <a:r>
              <a:rPr lang="en-US" sz="2400" dirty="0" err="1"/>
              <a:t>a.a</a:t>
            </a:r>
            <a:r>
              <a:rPr lang="en-US" sz="2400" dirty="0"/>
              <a:t> in a specific sequence to form the required protein molecule. This process called </a:t>
            </a:r>
            <a:r>
              <a:rPr lang="en-US" sz="2800" b="1" dirty="0">
                <a:solidFill>
                  <a:srgbClr val="FF0000"/>
                </a:solidFill>
              </a:rPr>
              <a:t>t</a:t>
            </a:r>
            <a:r>
              <a:rPr lang="en-US" sz="2800" b="1" u="sng" dirty="0">
                <a:solidFill>
                  <a:srgbClr val="FF0000"/>
                </a:solidFill>
              </a:rPr>
              <a:t>ranslation</a:t>
            </a:r>
            <a:r>
              <a:rPr lang="en-US" sz="2400" b="1" dirty="0">
                <a:solidFill>
                  <a:srgbClr val="FF0000"/>
                </a:solidFill>
              </a:rPr>
              <a:t>.</a:t>
            </a:r>
            <a:endParaRPr lang="en-US" sz="2000" b="1" dirty="0">
              <a:solidFill>
                <a:srgbClr val="FF0000"/>
              </a:solidFill>
            </a:endParaRPr>
          </a:p>
          <a:p>
            <a:pPr marL="609600" indent="-609600" eaLnBrk="1" fontAlgn="auto" hangingPunct="1">
              <a:spcAft>
                <a:spcPts val="0"/>
              </a:spcAft>
              <a:buFontTx/>
              <a:buNone/>
              <a:defRPr/>
            </a:pPr>
            <a:endParaRPr lang="ar-SA" sz="2000" dirty="0"/>
          </a:p>
          <a:p>
            <a:pPr marL="609600" indent="-609600" eaLnBrk="1" fontAlgn="auto" hangingPunct="1">
              <a:spcAft>
                <a:spcPts val="0"/>
              </a:spcAft>
              <a:buFontTx/>
              <a:buNone/>
              <a:defRPr/>
            </a:pPr>
            <a:r>
              <a:rPr lang="en-US" sz="2400" b="1" dirty="0"/>
              <a:t>-The formed protein may be :</a:t>
            </a:r>
          </a:p>
          <a:p>
            <a:pPr marL="609600" indent="-609600" eaLnBrk="1" fontAlgn="auto" hangingPunct="1">
              <a:spcAft>
                <a:spcPts val="0"/>
              </a:spcAft>
              <a:defRPr/>
            </a:pPr>
            <a:r>
              <a:rPr lang="en-US" sz="1800" b="1" dirty="0"/>
              <a:t>Enzyme </a:t>
            </a:r>
            <a:r>
              <a:rPr lang="en-US" sz="1800" b="1" dirty="0">
                <a:latin typeface="Times New Roman" pitchFamily="18" charset="0"/>
              </a:rPr>
              <a:t>→ catalyzing certain reaction.</a:t>
            </a:r>
          </a:p>
          <a:p>
            <a:pPr marL="609600" indent="-609600" eaLnBrk="1" fontAlgn="auto" hangingPunct="1">
              <a:spcAft>
                <a:spcPts val="0"/>
              </a:spcAft>
              <a:defRPr/>
            </a:pPr>
            <a:r>
              <a:rPr lang="en-US" sz="1800" b="1" dirty="0">
                <a:latin typeface="Times New Roman" pitchFamily="18" charset="0"/>
              </a:rPr>
              <a:t>Structural protein → which in combination with lipids form cell membrane or regulatory proteins</a:t>
            </a:r>
            <a:endParaRPr lang="en-US" sz="1800" b="1" dirty="0">
              <a:latin typeface="Times New Roman" pitchFamily="18" charset="0"/>
              <a:cs typeface="Times New Roman" pitchFamily="18" charset="0"/>
            </a:endParaRPr>
          </a:p>
        </p:txBody>
      </p:sp>
      <p:sp>
        <p:nvSpPr>
          <p:cNvPr id="109572" name="Rectangle 12">
            <a:extLst>
              <a:ext uri="{FF2B5EF4-FFF2-40B4-BE49-F238E27FC236}">
                <a16:creationId xmlns:a16="http://schemas.microsoft.com/office/drawing/2014/main" id="{9F751599-BC86-4E6B-84DE-0D904FD2F94F}"/>
              </a:ext>
            </a:extLst>
          </p:cNvPr>
          <p:cNvSpPr>
            <a:spLocks noChangeArrowheads="1"/>
          </p:cNvSpPr>
          <p:nvPr/>
        </p:nvSpPr>
        <p:spPr bwMode="auto">
          <a:xfrm>
            <a:off x="6227763" y="3500438"/>
            <a:ext cx="1368425" cy="360362"/>
          </a:xfrm>
          <a:prstGeom prst="rect">
            <a:avLst/>
          </a:prstGeom>
          <a:solidFill>
            <a:schemeClr val="accent1"/>
          </a:solidFill>
          <a:ln w="9525">
            <a:solidFill>
              <a:schemeClr val="tx1"/>
            </a:solidFill>
            <a:miter lim="800000"/>
            <a:headEnd/>
            <a:tailEnd/>
          </a:ln>
        </p:spPr>
        <p:txBody>
          <a:bodyPr wrap="none" anchor="ct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r>
              <a:rPr lang="en-US" altLang="ar-SA"/>
              <a:t>Called tRNA</a:t>
            </a:r>
          </a:p>
        </p:txBody>
      </p:sp>
      <p:sp>
        <p:nvSpPr>
          <p:cNvPr id="109573" name="Rectangle 15">
            <a:extLst>
              <a:ext uri="{FF2B5EF4-FFF2-40B4-BE49-F238E27FC236}">
                <a16:creationId xmlns:a16="http://schemas.microsoft.com/office/drawing/2014/main" id="{2754FAA7-EC0A-4E0A-90C7-DCCAF673A098}"/>
              </a:ext>
            </a:extLst>
          </p:cNvPr>
          <p:cNvSpPr>
            <a:spLocks noChangeArrowheads="1"/>
          </p:cNvSpPr>
          <p:nvPr/>
        </p:nvSpPr>
        <p:spPr bwMode="auto">
          <a:xfrm>
            <a:off x="7524750" y="1700213"/>
            <a:ext cx="1619250" cy="360362"/>
          </a:xfrm>
          <a:prstGeom prst="rect">
            <a:avLst/>
          </a:prstGeom>
          <a:solidFill>
            <a:schemeClr val="accent1"/>
          </a:solidFill>
          <a:ln w="9525">
            <a:solidFill>
              <a:schemeClr val="tx1"/>
            </a:solidFill>
            <a:miter lim="800000"/>
            <a:headEnd/>
            <a:tailEnd/>
          </a:ln>
        </p:spPr>
        <p:txBody>
          <a:bodyPr wrap="none" anchor="ct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r>
              <a:rPr lang="en-US" altLang="ar-SA"/>
              <a:t>Called mRNA</a:t>
            </a:r>
          </a:p>
        </p:txBody>
      </p:sp>
    </p:spTree>
  </p:cSld>
  <p:clrMapOvr>
    <a:masterClrMapping/>
  </p:clrMapOvr>
  <p:transition>
    <p:strips dir="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C31BF3D-8E1E-4D87-8E0E-F6B9B9244BCA}"/>
              </a:ext>
            </a:extLst>
          </p:cNvPr>
          <p:cNvSpPr>
            <a:spLocks noGrp="1" noChangeArrowheads="1"/>
          </p:cNvSpPr>
          <p:nvPr>
            <p:ph type="title"/>
          </p:nvPr>
        </p:nvSpPr>
        <p:spPr>
          <a:xfrm>
            <a:off x="457200" y="-100013"/>
            <a:ext cx="8229600" cy="100013"/>
          </a:xfrm>
        </p:spPr>
        <p:txBody>
          <a:bodyPr rtlCol="0">
            <a:normAutofit fontScale="90000"/>
          </a:bodyPr>
          <a:lstStyle/>
          <a:p>
            <a:pPr eaLnBrk="1" fontAlgn="auto" hangingPunct="1">
              <a:spcAft>
                <a:spcPts val="0"/>
              </a:spcAft>
              <a:defRPr/>
            </a:pPr>
            <a:endParaRPr lang="en-US" sz="4000"/>
          </a:p>
        </p:txBody>
      </p:sp>
      <p:sp>
        <p:nvSpPr>
          <p:cNvPr id="110595" name="Rectangle 3">
            <a:extLst>
              <a:ext uri="{FF2B5EF4-FFF2-40B4-BE49-F238E27FC236}">
                <a16:creationId xmlns:a16="http://schemas.microsoft.com/office/drawing/2014/main" id="{31991EAB-5E6F-4871-AF59-50066E58B564}"/>
              </a:ext>
            </a:extLst>
          </p:cNvPr>
          <p:cNvSpPr>
            <a:spLocks noGrp="1" noChangeArrowheads="1"/>
          </p:cNvSpPr>
          <p:nvPr>
            <p:ph idx="1"/>
          </p:nvPr>
        </p:nvSpPr>
        <p:spPr>
          <a:xfrm>
            <a:off x="0" y="0"/>
            <a:ext cx="9144000" cy="6858000"/>
          </a:xfrm>
        </p:spPr>
        <p:txBody>
          <a:bodyPr/>
          <a:lstStyle/>
          <a:p>
            <a:pPr eaLnBrk="1" hangingPunct="1">
              <a:buFontTx/>
              <a:buNone/>
            </a:pPr>
            <a:r>
              <a:rPr lang="en-US" altLang="ar-SA" sz="3600" b="1" i="1">
                <a:solidFill>
                  <a:srgbClr val="FF0000"/>
                </a:solidFill>
              </a:rPr>
              <a:t>2) </a:t>
            </a:r>
            <a:r>
              <a:rPr lang="en-US" altLang="ar-SA" sz="3600" b="1" i="1" u="sng">
                <a:solidFill>
                  <a:srgbClr val="FF0000"/>
                </a:solidFill>
              </a:rPr>
              <a:t>Regulation Of Body Function As a Whole:</a:t>
            </a:r>
            <a:endParaRPr lang="en-US" altLang="ar-SA" sz="4800" b="1" i="1" u="sng">
              <a:solidFill>
                <a:srgbClr val="FF0000"/>
              </a:solidFill>
            </a:endParaRPr>
          </a:p>
          <a:p>
            <a:pPr eaLnBrk="1" hangingPunct="1">
              <a:buFontTx/>
              <a:buNone/>
            </a:pPr>
            <a:r>
              <a:rPr lang="en-US" altLang="ar-SA" sz="2800"/>
              <a:t>- Occurs by two mechanisms ( nervous and hormonal )</a:t>
            </a:r>
          </a:p>
          <a:p>
            <a:pPr algn="ctr" eaLnBrk="1" hangingPunct="1">
              <a:buFontTx/>
              <a:buNone/>
            </a:pPr>
            <a:r>
              <a:rPr lang="en-US" altLang="ar-SA" sz="2800" b="1"/>
              <a:t>1-</a:t>
            </a:r>
            <a:r>
              <a:rPr lang="en-US" altLang="ar-SA" sz="2800" b="1" u="sng"/>
              <a:t> Nervous Regulation</a:t>
            </a:r>
          </a:p>
          <a:p>
            <a:pPr eaLnBrk="1" hangingPunct="1">
              <a:buFontTx/>
              <a:buNone/>
            </a:pPr>
            <a:r>
              <a:rPr lang="en-US" altLang="ar-SA" sz="2000" b="1"/>
              <a:t>-It is a rapid mechanism formed of:</a:t>
            </a:r>
          </a:p>
          <a:p>
            <a:pPr eaLnBrk="1" hangingPunct="1">
              <a:buFontTx/>
              <a:buNone/>
            </a:pPr>
            <a:r>
              <a:rPr lang="en-US" altLang="ar-SA" sz="2000" b="1"/>
              <a:t>1- central part =CNS = Brain + spinal cord</a:t>
            </a:r>
          </a:p>
          <a:p>
            <a:pPr eaLnBrk="1" hangingPunct="1">
              <a:buFontTx/>
              <a:buNone/>
            </a:pPr>
            <a:r>
              <a:rPr lang="en-US" altLang="ar-SA" sz="2000" b="1"/>
              <a:t> 2- Peripheral part = Nerves of the body</a:t>
            </a:r>
            <a:endParaRPr lang="en-US" altLang="ar-SA" sz="1600" b="1"/>
          </a:p>
          <a:p>
            <a:pPr eaLnBrk="1" hangingPunct="1">
              <a:buFontTx/>
              <a:buNone/>
            </a:pPr>
            <a:endParaRPr lang="en-US" altLang="ar-SA" sz="1800"/>
          </a:p>
          <a:p>
            <a:pPr eaLnBrk="1" hangingPunct="1">
              <a:buFont typeface="Arial" panose="020B0604020202020204" pitchFamily="34" charset="0"/>
              <a:buNone/>
            </a:pPr>
            <a:r>
              <a:rPr lang="en-US" altLang="ar-SA" sz="2400" b="1" u="sng"/>
              <a:t>Efferent or motor</a:t>
            </a:r>
            <a:r>
              <a:rPr lang="en-US" altLang="ar-SA" sz="2400" b="1"/>
              <a:t> </a:t>
            </a:r>
            <a:r>
              <a:rPr lang="en-US" altLang="ar-SA" sz="2400" b="1" u="sng"/>
              <a:t>nerves</a:t>
            </a:r>
            <a:r>
              <a:rPr lang="en-US" altLang="ar-SA" sz="2400" b="1"/>
              <a:t>                       </a:t>
            </a:r>
            <a:r>
              <a:rPr lang="en-US" altLang="ar-SA" sz="2400" b="1" u="sng"/>
              <a:t> Afferent or sensory  nerve</a:t>
            </a:r>
          </a:p>
          <a:p>
            <a:pPr eaLnBrk="1" hangingPunct="1">
              <a:buFontTx/>
              <a:buNone/>
            </a:pPr>
            <a:r>
              <a:rPr lang="en-US" altLang="ar-SA" sz="2800"/>
              <a:t>-</a:t>
            </a:r>
            <a:r>
              <a:rPr lang="en-US" altLang="ar-SA" sz="2000" b="1" i="1"/>
              <a:t>Carry nerve impulses away from c.n.s           -   carry nerve impulse towards</a:t>
            </a:r>
            <a:endParaRPr lang="en-US" altLang="ar-SA" sz="1400" b="1" i="1"/>
          </a:p>
          <a:p>
            <a:pPr eaLnBrk="1" hangingPunct="1">
              <a:buFontTx/>
              <a:buNone/>
            </a:pPr>
            <a:r>
              <a:rPr lang="en-US" altLang="ar-SA" sz="1800" b="1" i="1"/>
              <a:t>To effector organ to produce a response.                     Cns in a coded form.</a:t>
            </a:r>
            <a:endParaRPr lang="en-US" altLang="ar-SA" sz="1400" b="1" i="1"/>
          </a:p>
          <a:p>
            <a:pPr eaLnBrk="1" hangingPunct="1">
              <a:buFontTx/>
              <a:buNone/>
            </a:pPr>
            <a:endParaRPr lang="en-US" altLang="ar-SA" sz="1400" b="1" i="1"/>
          </a:p>
          <a:p>
            <a:pPr eaLnBrk="1" hangingPunct="1">
              <a:buFontTx/>
              <a:buNone/>
            </a:pPr>
            <a:r>
              <a:rPr lang="en-US" altLang="ar-SA" sz="1800" b="1" i="1"/>
              <a:t>                                                                                          - arise from sensory receptors </a:t>
            </a:r>
          </a:p>
          <a:p>
            <a:pPr eaLnBrk="1" hangingPunct="1">
              <a:buFontTx/>
              <a:buNone/>
            </a:pPr>
            <a:endParaRPr lang="en-US" altLang="ar-SA" sz="1800" b="1" i="1"/>
          </a:p>
          <a:p>
            <a:pPr algn="r" eaLnBrk="1" hangingPunct="1">
              <a:buFontTx/>
              <a:buNone/>
            </a:pPr>
            <a:r>
              <a:rPr lang="en-US" altLang="ar-SA" sz="1800" b="1" i="1"/>
              <a:t>                                                                                    in skin or deeper structure or viscera and  special sense   organs. </a:t>
            </a:r>
          </a:p>
        </p:txBody>
      </p:sp>
    </p:spTree>
  </p:cSld>
  <p:clrMapOvr>
    <a:masterClrMapping/>
  </p:clrMapOvr>
  <p:transition>
    <p:strips dir="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6A93192-E40A-4854-A94E-1246DDF70BEC}"/>
              </a:ext>
            </a:extLst>
          </p:cNvPr>
          <p:cNvSpPr>
            <a:spLocks noGrp="1"/>
          </p:cNvSpPr>
          <p:nvPr>
            <p:ph type="title"/>
          </p:nvPr>
        </p:nvSpPr>
        <p:spPr>
          <a:xfrm>
            <a:off x="457200" y="274638"/>
            <a:ext cx="8229600" cy="58737"/>
          </a:xfrm>
        </p:spPr>
        <p:txBody>
          <a:bodyPr/>
          <a:lstStyle/>
          <a:p>
            <a:endParaRPr lang="en-US" altLang="ar-SA"/>
          </a:p>
        </p:txBody>
      </p:sp>
      <p:sp>
        <p:nvSpPr>
          <p:cNvPr id="111619" name="Content Placeholder 2">
            <a:extLst>
              <a:ext uri="{FF2B5EF4-FFF2-40B4-BE49-F238E27FC236}">
                <a16:creationId xmlns:a16="http://schemas.microsoft.com/office/drawing/2014/main" id="{A1FB6F33-575F-4FD2-934D-4629E264824E}"/>
              </a:ext>
            </a:extLst>
          </p:cNvPr>
          <p:cNvSpPr>
            <a:spLocks noGrp="1"/>
          </p:cNvSpPr>
          <p:nvPr>
            <p:ph idx="1"/>
          </p:nvPr>
        </p:nvSpPr>
        <p:spPr>
          <a:xfrm>
            <a:off x="457200" y="404813"/>
            <a:ext cx="8229600" cy="6453187"/>
          </a:xfrm>
        </p:spPr>
        <p:txBody>
          <a:bodyPr/>
          <a:lstStyle/>
          <a:p>
            <a:pPr eaLnBrk="1" hangingPunct="1">
              <a:buFontTx/>
              <a:buNone/>
            </a:pPr>
            <a:r>
              <a:rPr lang="en-US" altLang="ar-SA" sz="4000" b="1">
                <a:solidFill>
                  <a:srgbClr val="FF0000"/>
                </a:solidFill>
              </a:rPr>
              <a:t>N.B</a:t>
            </a:r>
          </a:p>
          <a:p>
            <a:pPr eaLnBrk="1" hangingPunct="1">
              <a:buFontTx/>
              <a:buNone/>
            </a:pPr>
            <a:r>
              <a:rPr lang="en-US" altLang="ar-SA" sz="2800"/>
              <a:t>-The anatomical unit of CNS is the </a:t>
            </a:r>
            <a:r>
              <a:rPr lang="en-US" altLang="ar-SA" b="1" u="sng">
                <a:solidFill>
                  <a:srgbClr val="FF0000"/>
                </a:solidFill>
              </a:rPr>
              <a:t>neuron.</a:t>
            </a:r>
            <a:endParaRPr lang="en-US" altLang="ar-SA" sz="2800" b="1" u="sng">
              <a:solidFill>
                <a:srgbClr val="FF0000"/>
              </a:solidFill>
            </a:endParaRPr>
          </a:p>
          <a:p>
            <a:pPr eaLnBrk="1" hangingPunct="1">
              <a:buFontTx/>
              <a:buNone/>
            </a:pPr>
            <a:r>
              <a:rPr lang="en-US" altLang="ar-SA" sz="2800" b="1"/>
              <a:t>-</a:t>
            </a:r>
            <a:r>
              <a:rPr lang="en-US" altLang="ar-SA" sz="2800"/>
              <a:t>The physiologic unit of CNS is</a:t>
            </a:r>
            <a:r>
              <a:rPr lang="en-US" altLang="ar-SA" sz="2800" b="1"/>
              <a:t> </a:t>
            </a:r>
            <a:r>
              <a:rPr lang="en-US" altLang="ar-SA" b="1" u="sng">
                <a:solidFill>
                  <a:srgbClr val="FF0000"/>
                </a:solidFill>
              </a:rPr>
              <a:t>the reflex arc </a:t>
            </a:r>
            <a:endParaRPr lang="en-US" altLang="ar-SA" sz="2800" b="1" u="sng">
              <a:solidFill>
                <a:srgbClr val="FF0000"/>
              </a:solidFill>
            </a:endParaRPr>
          </a:p>
          <a:p>
            <a:pPr eaLnBrk="1" hangingPunct="1">
              <a:buFontTx/>
              <a:buNone/>
            </a:pPr>
            <a:r>
              <a:rPr lang="en-US" altLang="ar-SA" sz="2000" b="1" i="1"/>
              <a:t>( receptors, afferent, center, inter-neuron, synaptic point, efferent and effectors organ ).</a:t>
            </a:r>
          </a:p>
          <a:p>
            <a:pPr eaLnBrk="1" hangingPunct="1">
              <a:buFontTx/>
              <a:buNone/>
            </a:pPr>
            <a:r>
              <a:rPr lang="en-US" altLang="ar-SA" b="1">
                <a:solidFill>
                  <a:srgbClr val="FF0000"/>
                </a:solidFill>
              </a:rPr>
              <a:t>-The reflex may be: </a:t>
            </a:r>
          </a:p>
          <a:p>
            <a:pPr algn="ctr" eaLnBrk="1" hangingPunct="1">
              <a:buFontTx/>
              <a:buNone/>
            </a:pPr>
            <a:r>
              <a:rPr lang="en-US" altLang="ar-SA" sz="2800"/>
              <a:t>   1</a:t>
            </a:r>
            <a:r>
              <a:rPr lang="en-US" altLang="ar-SA" sz="2800" u="sng"/>
              <a:t>-</a:t>
            </a:r>
            <a:r>
              <a:rPr lang="en-US" altLang="ar-SA" sz="2800" b="1" u="sng"/>
              <a:t>Monosynaptic</a:t>
            </a:r>
            <a:endParaRPr lang="en-US" altLang="ar-SA" sz="2800" b="1"/>
          </a:p>
          <a:p>
            <a:pPr eaLnBrk="1" hangingPunct="1">
              <a:buFontTx/>
              <a:buNone/>
            </a:pPr>
            <a:r>
              <a:rPr lang="en-US" altLang="ar-SA" sz="2800"/>
              <a:t> </a:t>
            </a:r>
            <a:r>
              <a:rPr lang="en-US" altLang="ar-SA" sz="2000" b="1" i="1"/>
              <a:t>in which the afferent synapse with efferent  directly without interneuron.</a:t>
            </a:r>
          </a:p>
          <a:p>
            <a:pPr eaLnBrk="1" hangingPunct="1">
              <a:buFontTx/>
              <a:buNone/>
            </a:pPr>
            <a:r>
              <a:rPr lang="en-US" altLang="ar-SA" sz="2800"/>
              <a:t>                                    </a:t>
            </a:r>
            <a:r>
              <a:rPr lang="en-US" altLang="ar-SA" sz="2800" b="1"/>
              <a:t>2-</a:t>
            </a:r>
            <a:r>
              <a:rPr lang="en-US" altLang="ar-SA" sz="2800" b="1" u="sng"/>
              <a:t>Poly –synaptic</a:t>
            </a:r>
            <a:r>
              <a:rPr lang="en-US" altLang="ar-SA" sz="2800" b="1"/>
              <a:t> </a:t>
            </a:r>
          </a:p>
          <a:p>
            <a:pPr eaLnBrk="1" hangingPunct="1">
              <a:buFontTx/>
              <a:buNone/>
            </a:pPr>
            <a:r>
              <a:rPr lang="en-US" altLang="ar-SA" sz="2800"/>
              <a:t> </a:t>
            </a:r>
            <a:r>
              <a:rPr lang="en-US" altLang="ar-SA" sz="2000" b="1" i="1"/>
              <a:t>in which the afferent stimulates the efferent via activating</a:t>
            </a:r>
          </a:p>
          <a:p>
            <a:pPr eaLnBrk="1" hangingPunct="1">
              <a:buFontTx/>
              <a:buNone/>
            </a:pPr>
            <a:r>
              <a:rPr lang="en-US" altLang="ar-SA" sz="2000" b="1" i="1"/>
              <a:t>  many neuron in –between.</a:t>
            </a:r>
            <a:endParaRPr lang="en-US" altLang="ar-SA" sz="2800"/>
          </a:p>
          <a:p>
            <a:pPr eaLnBrk="1" hangingPunct="1">
              <a:buFontTx/>
              <a:buNone/>
            </a:pPr>
            <a:r>
              <a:rPr lang="en-US" altLang="ar-SA" sz="2000" b="1" i="1"/>
              <a:t>                   </a:t>
            </a:r>
          </a:p>
          <a:p>
            <a:pPr eaLnBrk="1" hangingPunct="1">
              <a:buFontTx/>
              <a:buNone/>
            </a:pPr>
            <a:r>
              <a:rPr lang="en-US" altLang="ar-SA"/>
              <a:t>                                                             </a:t>
            </a:r>
          </a:p>
          <a:p>
            <a:endParaRPr lang="en-US" altLang="ar-SA" sz="2400"/>
          </a:p>
        </p:txBody>
      </p:sp>
    </p:spTree>
  </p:cSld>
  <p:clrMapOvr>
    <a:masterClrMapping/>
  </p:clrMapOvr>
  <p:transition>
    <p:strips dir="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83192C-9D88-4AE4-97AB-1A6B9B6DC5AD}"/>
              </a:ext>
            </a:extLst>
          </p:cNvPr>
          <p:cNvSpPr>
            <a:spLocks noGrp="1" noChangeArrowheads="1"/>
          </p:cNvSpPr>
          <p:nvPr>
            <p:ph type="title"/>
          </p:nvPr>
        </p:nvSpPr>
        <p:spPr>
          <a:xfrm flipV="1">
            <a:off x="457200" y="0"/>
            <a:ext cx="8229600" cy="69850"/>
          </a:xfrm>
        </p:spPr>
        <p:txBody>
          <a:bodyPr rtlCol="0">
            <a:normAutofit fontScale="90000"/>
          </a:bodyPr>
          <a:lstStyle/>
          <a:p>
            <a:pPr eaLnBrk="1" fontAlgn="auto" hangingPunct="1">
              <a:spcAft>
                <a:spcPts val="0"/>
              </a:spcAft>
              <a:defRPr/>
            </a:pPr>
            <a:endParaRPr lang="en-US" sz="4000"/>
          </a:p>
        </p:txBody>
      </p:sp>
      <p:sp>
        <p:nvSpPr>
          <p:cNvPr id="112643" name="Rectangle 3">
            <a:extLst>
              <a:ext uri="{FF2B5EF4-FFF2-40B4-BE49-F238E27FC236}">
                <a16:creationId xmlns:a16="http://schemas.microsoft.com/office/drawing/2014/main" id="{F1AF249B-78C6-4788-96E5-800B7AC7598C}"/>
              </a:ext>
            </a:extLst>
          </p:cNvPr>
          <p:cNvSpPr>
            <a:spLocks noGrp="1" noChangeArrowheads="1"/>
          </p:cNvSpPr>
          <p:nvPr>
            <p:ph idx="1"/>
          </p:nvPr>
        </p:nvSpPr>
        <p:spPr>
          <a:xfrm>
            <a:off x="0" y="0"/>
            <a:ext cx="9144000" cy="6858000"/>
          </a:xfrm>
        </p:spPr>
        <p:txBody>
          <a:bodyPr/>
          <a:lstStyle/>
          <a:p>
            <a:pPr algn="ctr" eaLnBrk="1" hangingPunct="1">
              <a:buFontTx/>
              <a:buNone/>
            </a:pPr>
            <a:r>
              <a:rPr lang="en-US" altLang="ar-SA" b="1" u="sng">
                <a:solidFill>
                  <a:srgbClr val="FF0000"/>
                </a:solidFill>
              </a:rPr>
              <a:t>2-Hormonal Regulation</a:t>
            </a:r>
          </a:p>
          <a:p>
            <a:pPr eaLnBrk="1" hangingPunct="1">
              <a:buFontTx/>
              <a:buNone/>
            </a:pPr>
            <a:r>
              <a:rPr lang="en-US" altLang="ar-SA"/>
              <a:t>-Concerned with regulation of different metabolic functions of the body </a:t>
            </a:r>
            <a:r>
              <a:rPr lang="en-US" altLang="ar-SA" sz="4000" b="1" u="sng">
                <a:solidFill>
                  <a:srgbClr val="FF0000"/>
                </a:solidFill>
              </a:rPr>
              <a:t>via:</a:t>
            </a:r>
            <a:endParaRPr lang="en-US" altLang="ar-SA" sz="3600" b="1" u="sng">
              <a:solidFill>
                <a:srgbClr val="FF0000"/>
              </a:solidFill>
            </a:endParaRPr>
          </a:p>
          <a:p>
            <a:pPr eaLnBrk="1" hangingPunct="1"/>
            <a:r>
              <a:rPr lang="en-US" altLang="ar-SA" sz="2400" b="1" i="1"/>
              <a:t>Controlling the rate of chemical reactions in the cells.</a:t>
            </a:r>
          </a:p>
          <a:p>
            <a:pPr eaLnBrk="1" hangingPunct="1"/>
            <a:r>
              <a:rPr lang="en-US" altLang="ar-SA" sz="2400" b="1" i="1"/>
              <a:t>Controlling transport of substances through the cell membrane.</a:t>
            </a:r>
          </a:p>
          <a:p>
            <a:pPr eaLnBrk="1" hangingPunct="1"/>
            <a:r>
              <a:rPr lang="en-US" altLang="ar-SA" sz="2400" b="1" i="1"/>
              <a:t>Controlling cellular metabolism as growth and secretion.</a:t>
            </a:r>
          </a:p>
          <a:p>
            <a:pPr eaLnBrk="1" hangingPunct="1">
              <a:buFontTx/>
              <a:buNone/>
            </a:pPr>
            <a:r>
              <a:rPr lang="en-US" altLang="ar-SA"/>
              <a:t>-It represents slow mechanism.</a:t>
            </a:r>
          </a:p>
          <a:p>
            <a:pPr eaLnBrk="1" hangingPunct="1">
              <a:buFontTx/>
              <a:buNone/>
            </a:pPr>
            <a:r>
              <a:rPr lang="en-US" altLang="ar-SA"/>
              <a:t>-Carried by the </a:t>
            </a:r>
            <a:r>
              <a:rPr lang="en-US" altLang="ar-SA" sz="4000" b="1" u="sng">
                <a:solidFill>
                  <a:srgbClr val="FF0000"/>
                </a:solidFill>
              </a:rPr>
              <a:t>hormones</a:t>
            </a:r>
            <a:r>
              <a:rPr lang="en-US" altLang="ar-SA" sz="3600" b="1" u="sng"/>
              <a:t>:</a:t>
            </a:r>
            <a:endParaRPr lang="en-US" altLang="ar-SA" sz="2400" b="1" i="1"/>
          </a:p>
          <a:p>
            <a:pPr eaLnBrk="1" hangingPunct="1">
              <a:buFontTx/>
              <a:buNone/>
            </a:pPr>
            <a:r>
              <a:rPr lang="en-US" altLang="ar-SA" sz="2400" b="1" i="1"/>
              <a:t> - Are chemical substances released from endocrine glands or specialized cells directly into blood in minute amounts to elicit a physiologic response other cells.</a:t>
            </a:r>
          </a:p>
          <a:p>
            <a:pPr eaLnBrk="1" hangingPunct="1">
              <a:buFontTx/>
              <a:buNone/>
            </a:pPr>
            <a:r>
              <a:rPr lang="en-US" altLang="ar-SA" sz="2400" b="1" i="1"/>
              <a:t> - Hormones are physiologic regulator , they slow down or speed up biologic functions according to the body needs.</a:t>
            </a: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F96D69-18F7-4F2B-A444-FBC577899A4D}"/>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800" b="1" i="1" dirty="0">
              <a:effectLst>
                <a:outerShdw blurRad="38100" dist="38100" dir="2700000" algn="tl">
                  <a:srgbClr val="000000"/>
                </a:outerShdw>
              </a:effectLst>
            </a:endParaRPr>
          </a:p>
        </p:txBody>
      </p:sp>
      <p:sp>
        <p:nvSpPr>
          <p:cNvPr id="10243" name="Rectangle 3">
            <a:extLst>
              <a:ext uri="{FF2B5EF4-FFF2-40B4-BE49-F238E27FC236}">
                <a16:creationId xmlns:a16="http://schemas.microsoft.com/office/drawing/2014/main" id="{B2E8DF82-1D79-4178-BC6E-8E09AA3F0171}"/>
              </a:ext>
            </a:extLst>
          </p:cNvPr>
          <p:cNvSpPr>
            <a:spLocks noGrp="1" noChangeArrowheads="1"/>
          </p:cNvSpPr>
          <p:nvPr>
            <p:ph idx="1"/>
          </p:nvPr>
        </p:nvSpPr>
        <p:spPr>
          <a:xfrm>
            <a:off x="0" y="0"/>
            <a:ext cx="9144000" cy="6858000"/>
          </a:xfrm>
        </p:spPr>
        <p:txBody>
          <a:bodyPr rtlCol="0">
            <a:normAutofit/>
          </a:bodyPr>
          <a:lstStyle/>
          <a:p>
            <a:pPr marL="609600" indent="-609600" eaLnBrk="1" fontAlgn="auto" hangingPunct="1">
              <a:lnSpc>
                <a:spcPct val="90000"/>
              </a:lnSpc>
              <a:spcAft>
                <a:spcPts val="0"/>
              </a:spcAft>
              <a:buFontTx/>
              <a:buNone/>
              <a:defRPr/>
            </a:pPr>
            <a:endParaRPr lang="en-US" sz="2400" dirty="0"/>
          </a:p>
          <a:p>
            <a:pPr marL="609600" indent="-609600" eaLnBrk="1" fontAlgn="auto" hangingPunct="1">
              <a:lnSpc>
                <a:spcPct val="90000"/>
              </a:lnSpc>
              <a:spcAft>
                <a:spcPts val="0"/>
              </a:spcAft>
              <a:buFontTx/>
              <a:buAutoNum type="arabicParenR"/>
              <a:defRPr/>
            </a:pPr>
            <a:r>
              <a:rPr lang="en-US" b="1" u="sng" dirty="0">
                <a:effectLst>
                  <a:outerShdw blurRad="38100" dist="38100" dir="2700000" algn="tl">
                    <a:srgbClr val="000000"/>
                  </a:outerShdw>
                </a:effectLst>
              </a:rPr>
              <a:t>Protein:</a:t>
            </a:r>
          </a:p>
          <a:p>
            <a:pPr marL="609600" indent="-609600" eaLnBrk="1" fontAlgn="auto" hangingPunct="1">
              <a:lnSpc>
                <a:spcPct val="90000"/>
              </a:lnSpc>
              <a:spcAft>
                <a:spcPts val="0"/>
              </a:spcAft>
              <a:buFontTx/>
              <a:buNone/>
              <a:defRPr/>
            </a:pPr>
            <a:r>
              <a:rPr lang="en-US" dirty="0"/>
              <a:t>-Present either alone or combined with lipids or carbohydrates.</a:t>
            </a:r>
          </a:p>
          <a:p>
            <a:pPr marL="609600" indent="-609600" eaLnBrk="1" fontAlgn="auto" hangingPunct="1">
              <a:lnSpc>
                <a:spcPct val="90000"/>
              </a:lnSpc>
              <a:spcAft>
                <a:spcPts val="0"/>
              </a:spcAft>
              <a:buFontTx/>
              <a:buNone/>
              <a:defRPr/>
            </a:pPr>
            <a:r>
              <a:rPr lang="en-US" dirty="0"/>
              <a:t>-All enzymes and some hormones as those of pancreas are protein  in nature</a:t>
            </a:r>
          </a:p>
          <a:p>
            <a:pPr marL="609600" indent="-609600" eaLnBrk="1" fontAlgn="auto" hangingPunct="1">
              <a:lnSpc>
                <a:spcPct val="90000"/>
              </a:lnSpc>
              <a:spcAft>
                <a:spcPts val="0"/>
              </a:spcAft>
              <a:buFontTx/>
              <a:buAutoNum type="arabicParenR" startAt="2"/>
              <a:defRPr/>
            </a:pPr>
            <a:r>
              <a:rPr lang="en-US" sz="3600" b="1" u="sng" dirty="0">
                <a:effectLst>
                  <a:outerShdw blurRad="38100" dist="38100" dir="2700000" algn="tl">
                    <a:srgbClr val="000000">
                      <a:alpha val="43137"/>
                    </a:srgbClr>
                  </a:outerShdw>
                </a:effectLst>
              </a:rPr>
              <a:t>Carbohydrates:</a:t>
            </a:r>
          </a:p>
          <a:p>
            <a:pPr marL="609600" indent="-609600" eaLnBrk="1" fontAlgn="auto" hangingPunct="1">
              <a:lnSpc>
                <a:spcPct val="90000"/>
              </a:lnSpc>
              <a:spcAft>
                <a:spcPts val="0"/>
              </a:spcAft>
              <a:buFontTx/>
              <a:buNone/>
              <a:defRPr/>
            </a:pPr>
            <a:r>
              <a:rPr lang="en-US" sz="2800" dirty="0"/>
              <a:t>-Present in form of </a:t>
            </a:r>
            <a:r>
              <a:rPr lang="en-US" sz="2800" u="sng" dirty="0">
                <a:effectLst>
                  <a:outerShdw blurRad="38100" dist="38100" dir="2700000" algn="tl">
                    <a:srgbClr val="000000"/>
                  </a:outerShdw>
                </a:effectLst>
              </a:rPr>
              <a:t>glucose(</a:t>
            </a:r>
            <a:r>
              <a:rPr lang="en-US" sz="2800" dirty="0"/>
              <a:t>Is the main source of energy) and </a:t>
            </a:r>
            <a:r>
              <a:rPr lang="en-US" sz="2800" u="sng" dirty="0">
                <a:effectLst>
                  <a:outerShdw blurRad="38100" dist="38100" dir="2700000" algn="tl">
                    <a:srgbClr val="000000"/>
                  </a:outerShdw>
                </a:effectLst>
              </a:rPr>
              <a:t>glycogen </a:t>
            </a:r>
            <a:r>
              <a:rPr lang="en-US" sz="2800" dirty="0"/>
              <a:t>is the storage form of glucose</a:t>
            </a:r>
          </a:p>
          <a:p>
            <a:pPr marL="609600" indent="-609600" eaLnBrk="1" fontAlgn="auto" hangingPunct="1">
              <a:lnSpc>
                <a:spcPct val="90000"/>
              </a:lnSpc>
              <a:spcAft>
                <a:spcPts val="0"/>
              </a:spcAft>
              <a:buFontTx/>
              <a:buNone/>
              <a:defRPr/>
            </a:pPr>
            <a:r>
              <a:rPr lang="en-US" sz="2800" dirty="0"/>
              <a:t>-There is carbohydrate protein complexes </a:t>
            </a:r>
            <a:r>
              <a:rPr lang="en-US" sz="2800" u="sng" dirty="0"/>
              <a:t>forming :</a:t>
            </a:r>
          </a:p>
          <a:p>
            <a:pPr marL="609600" indent="-609600" eaLnBrk="1" fontAlgn="auto" hangingPunct="1">
              <a:lnSpc>
                <a:spcPct val="90000"/>
              </a:lnSpc>
              <a:spcAft>
                <a:spcPts val="0"/>
              </a:spcAft>
              <a:defRPr/>
            </a:pPr>
            <a:r>
              <a:rPr lang="en-US" sz="2800" dirty="0"/>
              <a:t>     some enzymes.</a:t>
            </a:r>
          </a:p>
          <a:p>
            <a:pPr marL="609600" indent="-609600" eaLnBrk="1" fontAlgn="auto" hangingPunct="1">
              <a:lnSpc>
                <a:spcPct val="90000"/>
              </a:lnSpc>
              <a:spcAft>
                <a:spcPts val="0"/>
              </a:spcAft>
              <a:defRPr/>
            </a:pPr>
            <a:r>
              <a:rPr lang="en-US" sz="2800" dirty="0"/>
              <a:t>     Antibodies.</a:t>
            </a:r>
          </a:p>
          <a:p>
            <a:pPr marL="609600" indent="-609600" eaLnBrk="1" fontAlgn="auto" hangingPunct="1">
              <a:lnSpc>
                <a:spcPct val="90000"/>
              </a:lnSpc>
              <a:spcAft>
                <a:spcPts val="0"/>
              </a:spcAft>
              <a:defRPr/>
            </a:pPr>
            <a:r>
              <a:rPr lang="en-US" sz="2800" dirty="0"/>
              <a:t>       Intercellular sub  that binds cells together.</a:t>
            </a:r>
            <a:endParaRPr lang="en-US" sz="2400" dirty="0"/>
          </a:p>
          <a:p>
            <a:pPr marL="609600" indent="-609600" eaLnBrk="1" fontAlgn="auto" hangingPunct="1">
              <a:lnSpc>
                <a:spcPct val="90000"/>
              </a:lnSpc>
              <a:spcAft>
                <a:spcPts val="0"/>
              </a:spcAft>
              <a:buFontTx/>
              <a:buNone/>
              <a:defRPr/>
            </a:pPr>
            <a:r>
              <a:rPr lang="en-US" sz="2400" b="1" u="sng" dirty="0">
                <a:effectLst>
                  <a:outerShdw blurRad="38100" dist="38100" dir="2700000" algn="tl">
                    <a:srgbClr val="000000"/>
                  </a:outerShdw>
                </a:effectLst>
              </a:rPr>
              <a:t>                   </a:t>
            </a:r>
          </a:p>
        </p:txBody>
      </p:sp>
    </p:spTree>
  </p:cSld>
  <p:clrMapOvr>
    <a:masterClrMapping/>
  </p:clrMapOvr>
  <p:transition>
    <p:strips dir="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B57F9F33-B373-4FAC-922A-52F5F71D7D30}"/>
              </a:ext>
            </a:extLst>
          </p:cNvPr>
          <p:cNvSpPr>
            <a:spLocks noGrp="1"/>
          </p:cNvSpPr>
          <p:nvPr>
            <p:ph type="title"/>
          </p:nvPr>
        </p:nvSpPr>
        <p:spPr>
          <a:xfrm>
            <a:off x="457200" y="274638"/>
            <a:ext cx="8229600" cy="58737"/>
          </a:xfrm>
        </p:spPr>
        <p:txBody>
          <a:bodyPr/>
          <a:lstStyle/>
          <a:p>
            <a:endParaRPr lang="en-US" altLang="ar-SA"/>
          </a:p>
        </p:txBody>
      </p:sp>
      <p:sp>
        <p:nvSpPr>
          <p:cNvPr id="113667" name="Content Placeholder 2">
            <a:extLst>
              <a:ext uri="{FF2B5EF4-FFF2-40B4-BE49-F238E27FC236}">
                <a16:creationId xmlns:a16="http://schemas.microsoft.com/office/drawing/2014/main" id="{996E8486-95F9-4200-BC59-8C9624731C33}"/>
              </a:ext>
            </a:extLst>
          </p:cNvPr>
          <p:cNvSpPr>
            <a:spLocks noGrp="1"/>
          </p:cNvSpPr>
          <p:nvPr>
            <p:ph idx="1"/>
          </p:nvPr>
        </p:nvSpPr>
        <p:spPr>
          <a:xfrm>
            <a:off x="457200" y="476250"/>
            <a:ext cx="8229600" cy="5649913"/>
          </a:xfrm>
        </p:spPr>
        <p:txBody>
          <a:bodyPr/>
          <a:lstStyle/>
          <a:p>
            <a:pPr eaLnBrk="1" hangingPunct="1">
              <a:buFontTx/>
              <a:buNone/>
            </a:pPr>
            <a:r>
              <a:rPr lang="en-US" altLang="ar-SA" sz="2800" b="1" i="1"/>
              <a:t>-According to their chemical nature , </a:t>
            </a:r>
            <a:r>
              <a:rPr lang="en-US" altLang="ar-SA" b="1" i="1" u="sng">
                <a:solidFill>
                  <a:srgbClr val="FF0000"/>
                </a:solidFill>
              </a:rPr>
              <a:t>classified into:</a:t>
            </a:r>
            <a:r>
              <a:rPr lang="en-US" altLang="ar-SA" sz="4400" b="1" u="sng">
                <a:solidFill>
                  <a:srgbClr val="FF0000"/>
                </a:solidFill>
              </a:rPr>
              <a:t> </a:t>
            </a:r>
            <a:endParaRPr lang="en-US" altLang="ar-SA" sz="4000" b="1" u="sng">
              <a:solidFill>
                <a:srgbClr val="FF0000"/>
              </a:solidFill>
            </a:endParaRPr>
          </a:p>
          <a:p>
            <a:pPr eaLnBrk="1" hangingPunct="1">
              <a:buFontTx/>
              <a:buNone/>
            </a:pPr>
            <a:r>
              <a:rPr lang="en-US" altLang="ar-SA" sz="2800" b="1"/>
              <a:t>1-</a:t>
            </a:r>
            <a:r>
              <a:rPr lang="en-US" altLang="ar-SA" sz="2800" b="1" u="sng"/>
              <a:t>a.a derivative</a:t>
            </a:r>
            <a:r>
              <a:rPr lang="en-US" altLang="ar-SA" sz="2800" b="1"/>
              <a:t>:</a:t>
            </a:r>
            <a:r>
              <a:rPr lang="en-US" altLang="ar-SA" sz="2800" b="1" i="1"/>
              <a:t> As catechol-amine and thyroxin. </a:t>
            </a:r>
          </a:p>
          <a:p>
            <a:pPr eaLnBrk="1" hangingPunct="1">
              <a:buFontTx/>
              <a:buNone/>
            </a:pPr>
            <a:r>
              <a:rPr lang="en-US" altLang="ar-SA" sz="2800" b="1" i="1"/>
              <a:t>2-</a:t>
            </a:r>
            <a:r>
              <a:rPr lang="en-US" altLang="ar-SA" sz="2800" b="1" u="sng"/>
              <a:t> Poly peptide</a:t>
            </a:r>
            <a:r>
              <a:rPr lang="en-US" altLang="ar-SA" sz="2800" b="1"/>
              <a:t>: </a:t>
            </a:r>
            <a:r>
              <a:rPr lang="en-US" altLang="ar-SA" sz="2800" b="1" i="1"/>
              <a:t>As posterior pituitary hormones.</a:t>
            </a:r>
          </a:p>
          <a:p>
            <a:pPr eaLnBrk="1" hangingPunct="1">
              <a:buFontTx/>
              <a:buNone/>
            </a:pPr>
            <a:r>
              <a:rPr lang="en-US" altLang="ar-SA" sz="2800" b="1" i="1"/>
              <a:t>3-</a:t>
            </a:r>
            <a:r>
              <a:rPr lang="en-US" altLang="ar-SA" sz="2800" b="1"/>
              <a:t> </a:t>
            </a:r>
            <a:r>
              <a:rPr lang="en-US" altLang="ar-SA" sz="2800" b="1" u="sng"/>
              <a:t>protein</a:t>
            </a:r>
            <a:r>
              <a:rPr lang="en-US" altLang="ar-SA" sz="2800" b="1"/>
              <a:t>: </a:t>
            </a:r>
            <a:r>
              <a:rPr lang="en-US" altLang="ar-SA" sz="2800" b="1" i="1"/>
              <a:t>As pancreatic and anterior pituitary hormones.</a:t>
            </a:r>
          </a:p>
          <a:p>
            <a:pPr eaLnBrk="1" hangingPunct="1">
              <a:buFontTx/>
              <a:buNone/>
            </a:pPr>
            <a:r>
              <a:rPr lang="en-US" altLang="ar-SA" sz="2800" b="1" i="1"/>
              <a:t>4-</a:t>
            </a:r>
            <a:r>
              <a:rPr lang="en-US" altLang="ar-SA" sz="2800" b="1" u="sng"/>
              <a:t>Steroid hormone</a:t>
            </a:r>
            <a:r>
              <a:rPr lang="en-US" altLang="ar-SA" sz="2800" b="1"/>
              <a:t>: </a:t>
            </a:r>
            <a:r>
              <a:rPr lang="en-US" altLang="ar-SA" sz="2800" b="1" i="1"/>
              <a:t>Derived from cholesterol. As gonadal hormones, estrogen and progesterone. </a:t>
            </a:r>
          </a:p>
          <a:p>
            <a:pPr eaLnBrk="1" hangingPunct="1">
              <a:buFontTx/>
              <a:buNone/>
            </a:pPr>
            <a:r>
              <a:rPr lang="en-US" altLang="ar-SA" sz="3600" b="1" i="1">
                <a:solidFill>
                  <a:srgbClr val="FF0000"/>
                </a:solidFill>
              </a:rPr>
              <a:t>N.B</a:t>
            </a:r>
          </a:p>
          <a:p>
            <a:pPr eaLnBrk="1" hangingPunct="1">
              <a:buFontTx/>
              <a:buNone/>
            </a:pPr>
            <a:r>
              <a:rPr lang="en-US" altLang="ar-SA" sz="2800" b="1" i="1"/>
              <a:t>-All enzymes are protein in nature.</a:t>
            </a:r>
          </a:p>
          <a:p>
            <a:pPr eaLnBrk="1" hangingPunct="1">
              <a:buFontTx/>
              <a:buNone/>
            </a:pPr>
            <a:r>
              <a:rPr lang="en-US" altLang="ar-SA" sz="2800" b="1" i="1"/>
              <a:t>-Enzymes are biologic catalysts.</a:t>
            </a:r>
            <a:r>
              <a:rPr lang="en-US" altLang="ar-SA" sz="4000" b="1" u="sng"/>
              <a:t>                                 </a:t>
            </a:r>
            <a:r>
              <a:rPr lang="en-US" altLang="ar-SA" sz="2800" b="1" i="1"/>
              <a:t> </a:t>
            </a:r>
            <a:endParaRPr lang="en-US" altLang="ar-SA" sz="4000" b="1" u="sng"/>
          </a:p>
          <a:p>
            <a:endParaRPr lang="en-US" altLang="ar-SA" sz="2800"/>
          </a:p>
        </p:txBody>
      </p:sp>
    </p:spTree>
  </p:cSld>
  <p:clrMapOvr>
    <a:masterClrMapping/>
  </p:clrMapOvr>
  <p:transition>
    <p:strips dir="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41B1FEF-9DDD-4B64-A34F-A97B51C8402E}"/>
              </a:ext>
            </a:extLst>
          </p:cNvPr>
          <p:cNvSpPr>
            <a:spLocks noGrp="1" noChangeArrowheads="1"/>
          </p:cNvSpPr>
          <p:nvPr>
            <p:ph type="title"/>
          </p:nvPr>
        </p:nvSpPr>
        <p:spPr>
          <a:xfrm>
            <a:off x="457200" y="274638"/>
            <a:ext cx="8229600" cy="490537"/>
          </a:xfrm>
        </p:spPr>
        <p:txBody>
          <a:bodyPr/>
          <a:lstStyle/>
          <a:p>
            <a:pPr eaLnBrk="1" hangingPunct="1"/>
            <a:r>
              <a:rPr lang="en-US" altLang="ar-SA" b="1">
                <a:solidFill>
                  <a:srgbClr val="FF0000"/>
                </a:solidFill>
              </a:rPr>
              <a:t>Energy Liberation And Transfer</a:t>
            </a:r>
          </a:p>
        </p:txBody>
      </p:sp>
      <p:sp>
        <p:nvSpPr>
          <p:cNvPr id="114691" name="Rectangle 3">
            <a:extLst>
              <a:ext uri="{FF2B5EF4-FFF2-40B4-BE49-F238E27FC236}">
                <a16:creationId xmlns:a16="http://schemas.microsoft.com/office/drawing/2014/main" id="{F37BEAB6-D89D-4646-B530-C22345D391FE}"/>
              </a:ext>
            </a:extLst>
          </p:cNvPr>
          <p:cNvSpPr>
            <a:spLocks noGrp="1" noChangeArrowheads="1"/>
          </p:cNvSpPr>
          <p:nvPr>
            <p:ph idx="1"/>
          </p:nvPr>
        </p:nvSpPr>
        <p:spPr>
          <a:xfrm>
            <a:off x="0" y="836613"/>
            <a:ext cx="9144000" cy="6021387"/>
          </a:xfrm>
        </p:spPr>
        <p:txBody>
          <a:bodyPr/>
          <a:lstStyle/>
          <a:p>
            <a:pPr marL="609600" indent="-609600" eaLnBrk="1" hangingPunct="1">
              <a:buFontTx/>
              <a:buNone/>
            </a:pPr>
            <a:endParaRPr lang="en-US" altLang="ar-SA" sz="2400"/>
          </a:p>
          <a:p>
            <a:pPr marL="609600" indent="-609600" eaLnBrk="1" hangingPunct="1">
              <a:buFontTx/>
              <a:buNone/>
            </a:pPr>
            <a:r>
              <a:rPr lang="en-US" altLang="ar-SA" sz="2400"/>
              <a:t>-All chemical reactions inside the living cells involve energy exchange.</a:t>
            </a:r>
            <a:endParaRPr lang="en-US" altLang="ar-SA"/>
          </a:p>
          <a:p>
            <a:pPr marL="609600" indent="-609600" eaLnBrk="1" hangingPunct="1">
              <a:buFontTx/>
              <a:buNone/>
            </a:pPr>
            <a:r>
              <a:rPr lang="en-US" altLang="ar-SA" sz="2400"/>
              <a:t>-The chemical reactions which librates heat is said to be </a:t>
            </a:r>
            <a:r>
              <a:rPr lang="en-US" altLang="ar-SA" b="1" u="sng">
                <a:solidFill>
                  <a:srgbClr val="C00000"/>
                </a:solidFill>
              </a:rPr>
              <a:t>exothermic</a:t>
            </a:r>
            <a:r>
              <a:rPr lang="en-US" altLang="ar-SA" sz="2800" b="1" u="sng"/>
              <a:t>.</a:t>
            </a:r>
            <a:endParaRPr lang="en-US" altLang="ar-SA" sz="2400" b="1" u="sng"/>
          </a:p>
          <a:p>
            <a:pPr marL="609600" indent="-609600" eaLnBrk="1" hangingPunct="1">
              <a:buFontTx/>
              <a:buNone/>
            </a:pPr>
            <a:r>
              <a:rPr lang="en-US" altLang="ar-SA" sz="2400"/>
              <a:t>-The chemical reactions which take energy is said to be </a:t>
            </a:r>
            <a:r>
              <a:rPr lang="en-US" altLang="ar-SA" sz="2800" b="1" u="sng">
                <a:solidFill>
                  <a:srgbClr val="C00000"/>
                </a:solidFill>
              </a:rPr>
              <a:t>endothermic</a:t>
            </a:r>
            <a:r>
              <a:rPr lang="en-US" altLang="ar-SA" sz="2400" u="sng"/>
              <a:t>.</a:t>
            </a:r>
          </a:p>
          <a:p>
            <a:pPr marL="609600" indent="-609600" eaLnBrk="1" hangingPunct="1">
              <a:buFontTx/>
              <a:buNone/>
            </a:pPr>
            <a:r>
              <a:rPr lang="en-US" altLang="ar-SA" sz="2800"/>
              <a:t>-Most catabolic reactions release usable energy, </a:t>
            </a:r>
          </a:p>
          <a:p>
            <a:pPr marL="609600" indent="-609600" eaLnBrk="1" hangingPunct="1">
              <a:buFontTx/>
              <a:buNone/>
            </a:pPr>
            <a:r>
              <a:rPr lang="en-US" altLang="ar-SA" b="1" i="1"/>
              <a:t> </a:t>
            </a:r>
            <a:r>
              <a:rPr lang="en-US" altLang="ar-SA" sz="2400" b="1" i="1"/>
              <a:t>complete oxidation of 180gm of glucose = 1 mol</a:t>
            </a:r>
            <a:r>
              <a:rPr lang="en-US" altLang="ar-SA" sz="2400" b="1" i="1">
                <a:latin typeface="Times New Roman" panose="02020603050405020304" pitchFamily="18" charset="0"/>
              </a:rPr>
              <a:t>→ 686 k.cal + H2o + Co2 while the same amount of energy is needed to synthesize 180 gm of glucose</a:t>
            </a:r>
            <a:r>
              <a:rPr lang="en-US" altLang="ar-SA" sz="2000" b="1" i="1">
                <a:latin typeface="Times New Roman" panose="02020603050405020304" pitchFamily="18" charset="0"/>
              </a:rPr>
              <a:t>.</a:t>
            </a:r>
          </a:p>
          <a:p>
            <a:pPr marL="609600" indent="-609600" eaLnBrk="1" hangingPunct="1">
              <a:buFontTx/>
              <a:buChar char="-"/>
            </a:pPr>
            <a:r>
              <a:rPr lang="en-US" altLang="ar-SA" sz="2400"/>
              <a:t>A complex molecule has  higher energy content than the simple molecule from which it is built due to release of energy from broken bonds </a:t>
            </a:r>
          </a:p>
          <a:p>
            <a:pPr marL="609600" indent="-609600" eaLnBrk="1" hangingPunct="1">
              <a:buFontTx/>
              <a:buChar char="-"/>
            </a:pPr>
            <a:r>
              <a:rPr lang="en-US" altLang="ar-SA" b="1" i="1" u="sng">
                <a:solidFill>
                  <a:srgbClr val="FF0000"/>
                </a:solidFill>
              </a:rPr>
              <a:t>which may be:</a:t>
            </a:r>
          </a:p>
          <a:p>
            <a:pPr marL="609600" indent="-609600" eaLnBrk="1" hangingPunct="1">
              <a:buFontTx/>
              <a:buNone/>
            </a:pPr>
            <a:endParaRPr lang="en-US" altLang="ar-SA" sz="2000"/>
          </a:p>
        </p:txBody>
      </p:sp>
      <p:sp>
        <p:nvSpPr>
          <p:cNvPr id="114692" name="Line 7">
            <a:extLst>
              <a:ext uri="{FF2B5EF4-FFF2-40B4-BE49-F238E27FC236}">
                <a16:creationId xmlns:a16="http://schemas.microsoft.com/office/drawing/2014/main" id="{528C2842-3FC7-4BB3-9E0D-18F7403FCD1D}"/>
              </a:ext>
            </a:extLst>
          </p:cNvPr>
          <p:cNvSpPr>
            <a:spLocks noChangeShapeType="1"/>
          </p:cNvSpPr>
          <p:nvPr/>
        </p:nvSpPr>
        <p:spPr bwMode="auto">
          <a:xfrm>
            <a:off x="5580063" y="501332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strips dir="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09DD84EC-918C-4CDB-B4B6-E6DDE98E2C2F}"/>
              </a:ext>
            </a:extLst>
          </p:cNvPr>
          <p:cNvSpPr>
            <a:spLocks noGrp="1"/>
          </p:cNvSpPr>
          <p:nvPr>
            <p:ph type="title"/>
          </p:nvPr>
        </p:nvSpPr>
        <p:spPr/>
        <p:txBody>
          <a:bodyPr/>
          <a:lstStyle/>
          <a:p>
            <a:endParaRPr lang="en-US" altLang="ar-SA"/>
          </a:p>
        </p:txBody>
      </p:sp>
      <p:sp>
        <p:nvSpPr>
          <p:cNvPr id="3" name="Content Placeholder 2">
            <a:extLst>
              <a:ext uri="{FF2B5EF4-FFF2-40B4-BE49-F238E27FC236}">
                <a16:creationId xmlns:a16="http://schemas.microsoft.com/office/drawing/2014/main" id="{6BDDC786-DA7A-491C-957C-083E9A4C2C0B}"/>
              </a:ext>
            </a:extLst>
          </p:cNvPr>
          <p:cNvSpPr>
            <a:spLocks noGrp="1"/>
          </p:cNvSpPr>
          <p:nvPr>
            <p:ph idx="1"/>
          </p:nvPr>
        </p:nvSpPr>
        <p:spPr>
          <a:xfrm>
            <a:off x="457200" y="1600200"/>
            <a:ext cx="8229600" cy="5068888"/>
          </a:xfrm>
        </p:spPr>
        <p:txBody>
          <a:bodyPr/>
          <a:lstStyle/>
          <a:p>
            <a:pPr marL="609600" indent="-609600" eaLnBrk="1" hangingPunct="1">
              <a:buFontTx/>
              <a:buAutoNum type="arabicParenR"/>
              <a:defRPr/>
            </a:pPr>
            <a:r>
              <a:rPr lang="en-US" b="1" i="1" u="sng" dirty="0">
                <a:solidFill>
                  <a:srgbClr val="FF0000"/>
                </a:solidFill>
                <a:cs typeface="Arial" charset="0"/>
              </a:rPr>
              <a:t>Low energy phosphate compounds</a:t>
            </a:r>
            <a:r>
              <a:rPr lang="en-US" b="1" i="1" u="sng" dirty="0">
                <a:cs typeface="Arial" charset="0"/>
              </a:rPr>
              <a:t>:</a:t>
            </a:r>
            <a:r>
              <a:rPr lang="en-US" sz="2400" b="1" i="1" dirty="0">
                <a:cs typeface="Arial" charset="0"/>
              </a:rPr>
              <a:t>       </a:t>
            </a:r>
            <a:r>
              <a:rPr lang="en-US" sz="2800" b="1" i="1" dirty="0">
                <a:cs typeface="Arial" charset="0"/>
              </a:rPr>
              <a:t>R- ph</a:t>
            </a:r>
            <a:endParaRPr lang="en-US" sz="2400" b="1" i="1" dirty="0">
              <a:cs typeface="Arial" charset="0"/>
            </a:endParaRPr>
          </a:p>
          <a:p>
            <a:pPr marL="609600" indent="-609600" eaLnBrk="1" hangingPunct="1">
              <a:defRPr/>
            </a:pPr>
            <a:r>
              <a:rPr lang="en-US" sz="2400" b="1" i="1" dirty="0">
                <a:cs typeface="Arial" charset="0"/>
              </a:rPr>
              <a:t>        represents phosphate group</a:t>
            </a:r>
          </a:p>
          <a:p>
            <a:pPr marL="609600" indent="-609600" eaLnBrk="1" hangingPunct="1">
              <a:buFont typeface="Arial" charset="0"/>
              <a:buChar char="•"/>
              <a:defRPr/>
            </a:pPr>
            <a:r>
              <a:rPr lang="en-US" sz="2400" b="1" i="1" dirty="0">
                <a:cs typeface="Arial" charset="0"/>
              </a:rPr>
              <a:t>         when released from the rest of molecule 2.3 k </a:t>
            </a:r>
            <a:r>
              <a:rPr lang="en-US" sz="2400" b="1" i="1" dirty="0" err="1">
                <a:cs typeface="Arial" charset="0"/>
              </a:rPr>
              <a:t>cl</a:t>
            </a:r>
            <a:r>
              <a:rPr lang="en-US" sz="2400" b="1" i="1" dirty="0">
                <a:cs typeface="Arial" charset="0"/>
              </a:rPr>
              <a:t>  are released.</a:t>
            </a:r>
          </a:p>
          <a:p>
            <a:pPr marL="609600" indent="-609600" eaLnBrk="1" hangingPunct="1">
              <a:buFontTx/>
              <a:buNone/>
              <a:defRPr/>
            </a:pPr>
            <a:r>
              <a:rPr lang="en-US" sz="2400" b="1" i="1" dirty="0">
                <a:cs typeface="Arial" charset="0"/>
              </a:rPr>
              <a:t>                                                 </a:t>
            </a:r>
            <a:r>
              <a:rPr lang="en-US" b="1" i="1" dirty="0">
                <a:solidFill>
                  <a:srgbClr val="FF0000"/>
                </a:solidFill>
                <a:cs typeface="Arial" charset="0"/>
              </a:rPr>
              <a:t>AS</a:t>
            </a:r>
            <a:r>
              <a:rPr lang="en-US" sz="2400" b="1" i="1" dirty="0">
                <a:cs typeface="Arial" charset="0"/>
              </a:rPr>
              <a:t>: </a:t>
            </a:r>
          </a:p>
          <a:p>
            <a:pPr marL="609600" indent="-609600" eaLnBrk="1" hangingPunct="1">
              <a:buFont typeface="Wingdings" pitchFamily="2" charset="2"/>
              <a:buChar char="§"/>
              <a:defRPr/>
            </a:pPr>
            <a:r>
              <a:rPr lang="en-US" sz="2400" b="1" i="1" dirty="0">
                <a:cs typeface="Arial" charset="0"/>
              </a:rPr>
              <a:t>Glucose 1-  ph, AMP, </a:t>
            </a:r>
          </a:p>
          <a:p>
            <a:pPr marL="609600" indent="-609600" eaLnBrk="1" hangingPunct="1">
              <a:buFont typeface="Wingdings" pitchFamily="2" charset="2"/>
              <a:buChar char="§"/>
              <a:defRPr/>
            </a:pPr>
            <a:r>
              <a:rPr lang="en-US" sz="2400" b="1" i="1" dirty="0">
                <a:cs typeface="Arial" charset="0"/>
              </a:rPr>
              <a:t> Glucose 6- ph</a:t>
            </a:r>
          </a:p>
          <a:p>
            <a:pPr marL="609600" indent="-609600" eaLnBrk="1" hangingPunct="1">
              <a:buFont typeface="Wingdings" pitchFamily="2" charset="2"/>
              <a:buChar char="§"/>
              <a:defRPr/>
            </a:pPr>
            <a:r>
              <a:rPr lang="en-US" sz="2400" b="1" i="1" dirty="0">
                <a:cs typeface="Arial" charset="0"/>
              </a:rPr>
              <a:t> Fructose </a:t>
            </a:r>
            <a:r>
              <a:rPr lang="en-US" sz="2400" b="1" i="1" dirty="0" err="1">
                <a:cs typeface="Arial" charset="0"/>
              </a:rPr>
              <a:t>diphosphate</a:t>
            </a:r>
            <a:endParaRPr lang="en-US" sz="2400" b="1" i="1" dirty="0">
              <a:cs typeface="Arial" charset="0"/>
            </a:endParaRPr>
          </a:p>
          <a:p>
            <a:pPr>
              <a:buFont typeface="Arial" charset="0"/>
              <a:buChar char="•"/>
              <a:defRPr/>
            </a:pPr>
            <a:endParaRPr lang="en-US" sz="2400" dirty="0"/>
          </a:p>
        </p:txBody>
      </p:sp>
      <p:cxnSp>
        <p:nvCxnSpPr>
          <p:cNvPr id="5" name="Straight Arrow Connector 4">
            <a:extLst>
              <a:ext uri="{FF2B5EF4-FFF2-40B4-BE49-F238E27FC236}">
                <a16:creationId xmlns:a16="http://schemas.microsoft.com/office/drawing/2014/main" id="{1B1DC737-2067-4BBE-B977-027F04624D8A}"/>
              </a:ext>
            </a:extLst>
          </p:cNvPr>
          <p:cNvCxnSpPr/>
          <p:nvPr/>
        </p:nvCxnSpPr>
        <p:spPr>
          <a:xfrm flipH="1">
            <a:off x="5867400" y="2060575"/>
            <a:ext cx="187325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32790F-EF11-4473-810D-88EE369D3A23}"/>
              </a:ext>
            </a:extLst>
          </p:cNvPr>
          <p:cNvCxnSpPr/>
          <p:nvPr/>
        </p:nvCxnSpPr>
        <p:spPr>
          <a:xfrm flipH="1">
            <a:off x="1042988" y="2133600"/>
            <a:ext cx="288925" cy="194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F11B9BC-9598-4E89-B9F6-48FDFD63458D}"/>
              </a:ext>
            </a:extLst>
          </p:cNvPr>
          <p:cNvSpPr>
            <a:spLocks noGrp="1" noChangeArrowheads="1"/>
          </p:cNvSpPr>
          <p:nvPr>
            <p:ph type="title"/>
          </p:nvPr>
        </p:nvSpPr>
        <p:spPr>
          <a:xfrm flipV="1">
            <a:off x="457200" y="0"/>
            <a:ext cx="8229600" cy="69850"/>
          </a:xfrm>
        </p:spPr>
        <p:txBody>
          <a:bodyPr rtlCol="0">
            <a:normAutofit fontScale="90000"/>
          </a:bodyPr>
          <a:lstStyle/>
          <a:p>
            <a:pPr eaLnBrk="1" fontAlgn="auto" hangingPunct="1">
              <a:spcAft>
                <a:spcPts val="0"/>
              </a:spcAft>
              <a:defRPr/>
            </a:pPr>
            <a:endParaRPr lang="en-US" sz="4000"/>
          </a:p>
        </p:txBody>
      </p:sp>
      <p:sp>
        <p:nvSpPr>
          <p:cNvPr id="116739" name="Rectangle 3">
            <a:extLst>
              <a:ext uri="{FF2B5EF4-FFF2-40B4-BE49-F238E27FC236}">
                <a16:creationId xmlns:a16="http://schemas.microsoft.com/office/drawing/2014/main" id="{121B7370-045B-45F2-B730-51487C56B0B2}"/>
              </a:ext>
            </a:extLst>
          </p:cNvPr>
          <p:cNvSpPr>
            <a:spLocks noGrp="1" noChangeArrowheads="1"/>
          </p:cNvSpPr>
          <p:nvPr>
            <p:ph idx="1"/>
          </p:nvPr>
        </p:nvSpPr>
        <p:spPr>
          <a:xfrm>
            <a:off x="0" y="0"/>
            <a:ext cx="9144000" cy="6858000"/>
          </a:xfrm>
        </p:spPr>
        <p:txBody>
          <a:bodyPr/>
          <a:lstStyle/>
          <a:p>
            <a:pPr marL="609600" indent="-609600" eaLnBrk="1" hangingPunct="1">
              <a:buFontTx/>
              <a:buAutoNum type="arabicParenR" startAt="2"/>
            </a:pPr>
            <a:r>
              <a:rPr lang="en-US" altLang="ar-SA" sz="4000" b="1" i="1" u="sng">
                <a:solidFill>
                  <a:srgbClr val="FF0000"/>
                </a:solidFill>
              </a:rPr>
              <a:t>High Energy Phosphate Compounds:</a:t>
            </a:r>
          </a:p>
          <a:p>
            <a:pPr marL="609600" indent="-609600" eaLnBrk="1" hangingPunct="1">
              <a:buFontTx/>
              <a:buNone/>
            </a:pPr>
            <a:r>
              <a:rPr lang="ar-SA" altLang="ar-SA" sz="3600" b="1" i="1"/>
              <a:t> </a:t>
            </a:r>
            <a:r>
              <a:rPr lang="en-US" altLang="ar-SA" sz="3600" b="1" i="1">
                <a:solidFill>
                  <a:srgbClr val="C00000"/>
                </a:solidFill>
              </a:rPr>
              <a:t>- R  ph</a:t>
            </a:r>
          </a:p>
          <a:p>
            <a:pPr marL="609600" indent="-609600" eaLnBrk="1" hangingPunct="1"/>
            <a:r>
              <a:rPr lang="en-US" altLang="ar-SA" sz="3600" b="1" i="1"/>
              <a:t>    </a:t>
            </a:r>
            <a:r>
              <a:rPr lang="en-US" altLang="ar-SA" sz="2400" b="1"/>
              <a:t>this  bond when removed from the molecule releases 10-12 kcl.</a:t>
            </a:r>
          </a:p>
          <a:p>
            <a:pPr marL="609600" indent="-609600" eaLnBrk="1" hangingPunct="1">
              <a:buFontTx/>
              <a:buNone/>
            </a:pPr>
            <a:r>
              <a:rPr lang="en-US" altLang="ar-SA">
                <a:solidFill>
                  <a:srgbClr val="C00000"/>
                </a:solidFill>
              </a:rPr>
              <a:t>-</a:t>
            </a:r>
            <a:r>
              <a:rPr lang="en-US" altLang="ar-SA" sz="3600" b="1" i="1">
                <a:solidFill>
                  <a:srgbClr val="C00000"/>
                </a:solidFill>
              </a:rPr>
              <a:t>Of high energy compounds:</a:t>
            </a:r>
          </a:p>
          <a:p>
            <a:pPr marL="609600" indent="-609600" eaLnBrk="1" hangingPunct="1"/>
            <a:r>
              <a:rPr lang="en-US" altLang="ar-SA" sz="2400" b="1"/>
              <a:t>ADP contains one low energy and one high energy bonds.</a:t>
            </a:r>
          </a:p>
          <a:p>
            <a:pPr marL="609600" indent="-609600" eaLnBrk="1" hangingPunct="1"/>
            <a:r>
              <a:rPr lang="en-US" altLang="ar-SA" sz="2400" b="1"/>
              <a:t>ATP contains one low and two high energy bonds.</a:t>
            </a:r>
          </a:p>
          <a:p>
            <a:pPr marL="609600" indent="-609600" eaLnBrk="1" hangingPunct="1"/>
            <a:r>
              <a:rPr lang="en-US" altLang="ar-SA" sz="2400" b="1"/>
              <a:t>Creatine phosphate contains one high energy bond.</a:t>
            </a:r>
          </a:p>
          <a:p>
            <a:pPr marL="609600" indent="-609600" eaLnBrk="1" hangingPunct="1">
              <a:buFontTx/>
              <a:buNone/>
            </a:pPr>
            <a:r>
              <a:rPr lang="en-US" altLang="ar-SA" sz="3600" b="1" i="1">
                <a:solidFill>
                  <a:srgbClr val="C00000"/>
                </a:solidFill>
              </a:rPr>
              <a:t>-They are important because:</a:t>
            </a:r>
          </a:p>
          <a:p>
            <a:pPr marL="609600" indent="-609600" eaLnBrk="1" hangingPunct="1">
              <a:buFont typeface="Arial" panose="020B0604020202020204" pitchFamily="34" charset="0"/>
              <a:buNone/>
            </a:pPr>
            <a:r>
              <a:rPr lang="en-US" altLang="ar-SA" sz="2400" b="1"/>
              <a:t>They are the sole source of energy used directly by the cells </a:t>
            </a:r>
            <a:r>
              <a:rPr lang="en-US" altLang="ar-SA" sz="2800" b="1">
                <a:solidFill>
                  <a:srgbClr val="FF0000"/>
                </a:solidFill>
              </a:rPr>
              <a:t>for:</a:t>
            </a:r>
            <a:endParaRPr lang="en-US" altLang="ar-SA" sz="2400" b="1"/>
          </a:p>
          <a:p>
            <a:pPr marL="609600" indent="-609600" eaLnBrk="1" hangingPunct="1">
              <a:buFont typeface="Wingdings" panose="05000000000000000000" pitchFamily="2" charset="2"/>
              <a:buChar char="Ø"/>
            </a:pPr>
            <a:r>
              <a:rPr lang="en-US" altLang="ar-SA" sz="2400" b="1"/>
              <a:t>chemical synthesis, </a:t>
            </a:r>
          </a:p>
          <a:p>
            <a:pPr marL="609600" indent="-609600" eaLnBrk="1" hangingPunct="1">
              <a:buFont typeface="Wingdings" panose="05000000000000000000" pitchFamily="2" charset="2"/>
              <a:buChar char="Ø"/>
            </a:pPr>
            <a:r>
              <a:rPr lang="en-US" altLang="ar-SA" sz="2400" b="1"/>
              <a:t>      performing works (</a:t>
            </a:r>
            <a:r>
              <a:rPr lang="ar-SA" altLang="ar-SA" sz="2400" b="1" i="1"/>
              <a:t> </a:t>
            </a:r>
            <a:r>
              <a:rPr lang="en-US" altLang="ar-SA" sz="2400" b="1" i="1"/>
              <a:t> muscular- osmotic-secretory ) </a:t>
            </a:r>
          </a:p>
          <a:p>
            <a:pPr marL="609600" indent="-609600" eaLnBrk="1" hangingPunct="1">
              <a:buFont typeface="Wingdings" panose="05000000000000000000" pitchFamily="2" charset="2"/>
              <a:buChar char="Ø"/>
            </a:pPr>
            <a:r>
              <a:rPr lang="en-US" altLang="ar-SA" sz="2400" b="1"/>
              <a:t>and to liberate heat necessary to maintain body temperature.</a:t>
            </a:r>
          </a:p>
          <a:p>
            <a:pPr marL="609600" indent="-609600" eaLnBrk="1" hangingPunct="1">
              <a:buFontTx/>
              <a:buNone/>
            </a:pPr>
            <a:endParaRPr lang="en-US" altLang="ar-SA" sz="2400" b="1" i="1"/>
          </a:p>
        </p:txBody>
      </p:sp>
    </p:spTree>
  </p:cSld>
  <p:clrMapOvr>
    <a:masterClrMapping/>
  </p:clrMapOvr>
  <p:transition>
    <p:strips dir="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4B322CDA-0EA5-4948-8651-7F3530FDD1F1}"/>
              </a:ext>
            </a:extLst>
          </p:cNvPr>
          <p:cNvSpPr>
            <a:spLocks noGrp="1"/>
          </p:cNvSpPr>
          <p:nvPr>
            <p:ph type="title"/>
          </p:nvPr>
        </p:nvSpPr>
        <p:spPr/>
        <p:txBody>
          <a:bodyPr/>
          <a:lstStyle/>
          <a:p>
            <a:endParaRPr lang="en-US" altLang="ar-SA"/>
          </a:p>
        </p:txBody>
      </p:sp>
      <p:sp>
        <p:nvSpPr>
          <p:cNvPr id="3" name="Content Placeholder 2">
            <a:extLst>
              <a:ext uri="{FF2B5EF4-FFF2-40B4-BE49-F238E27FC236}">
                <a16:creationId xmlns:a16="http://schemas.microsoft.com/office/drawing/2014/main" id="{3082C96A-0493-420E-A6FC-6352128DD37E}"/>
              </a:ext>
            </a:extLst>
          </p:cNvPr>
          <p:cNvSpPr>
            <a:spLocks noGrp="1"/>
          </p:cNvSpPr>
          <p:nvPr>
            <p:ph idx="1"/>
          </p:nvPr>
        </p:nvSpPr>
        <p:spPr>
          <a:xfrm>
            <a:off x="457200" y="1600200"/>
            <a:ext cx="8229600" cy="5257800"/>
          </a:xfrm>
        </p:spPr>
        <p:txBody>
          <a:bodyPr/>
          <a:lstStyle/>
          <a:p>
            <a:pPr marL="609600" indent="-609600" eaLnBrk="1" fontAlgn="auto" hangingPunct="1">
              <a:spcAft>
                <a:spcPts val="0"/>
              </a:spcAft>
              <a:buFontTx/>
              <a:buNone/>
              <a:defRPr/>
            </a:pPr>
            <a:r>
              <a:rPr lang="en-US" sz="3600" b="1" i="1" dirty="0">
                <a:solidFill>
                  <a:srgbClr val="FF0000"/>
                </a:solidFill>
              </a:rPr>
              <a:t>-Re-synthesis of high energy phosphate compounds as ATP:</a:t>
            </a:r>
          </a:p>
          <a:p>
            <a:pPr marL="609600" indent="-609600" eaLnBrk="1" fontAlgn="auto" hangingPunct="1">
              <a:spcAft>
                <a:spcPts val="0"/>
              </a:spcAft>
              <a:defRPr/>
            </a:pPr>
            <a:r>
              <a:rPr lang="en-US" sz="2400" b="1" dirty="0"/>
              <a:t>Is from Energy librated from break-down process of food .</a:t>
            </a:r>
          </a:p>
          <a:p>
            <a:pPr marL="609600" indent="-609600" eaLnBrk="1" fontAlgn="auto" hangingPunct="1">
              <a:spcAft>
                <a:spcPts val="0"/>
              </a:spcAft>
              <a:defRPr/>
            </a:pPr>
            <a:r>
              <a:rPr lang="en-US" sz="2400" b="1" dirty="0"/>
              <a:t>     these compounds are stored and the energy looked up in them to be utilized when required.</a:t>
            </a:r>
          </a:p>
          <a:p>
            <a:pPr marL="609600" indent="-609600" eaLnBrk="1" fontAlgn="auto" hangingPunct="1">
              <a:spcAft>
                <a:spcPts val="0"/>
              </a:spcAft>
              <a:buFontTx/>
              <a:buNone/>
              <a:defRPr/>
            </a:pPr>
            <a:r>
              <a:rPr lang="en-US" sz="3600" b="1" i="1" dirty="0"/>
              <a:t>N.B</a:t>
            </a:r>
          </a:p>
          <a:p>
            <a:pPr marL="609600" indent="-609600" eaLnBrk="1" fontAlgn="auto" hangingPunct="1">
              <a:spcAft>
                <a:spcPts val="0"/>
              </a:spcAft>
              <a:buFontTx/>
              <a:buNone/>
              <a:defRPr/>
            </a:pPr>
            <a:r>
              <a:rPr lang="en-US" sz="2800" b="1" dirty="0" err="1">
                <a:solidFill>
                  <a:srgbClr val="FF0000"/>
                </a:solidFill>
              </a:rPr>
              <a:t>Acyl</a:t>
            </a:r>
            <a:r>
              <a:rPr lang="en-US" sz="2800" b="1" dirty="0">
                <a:solidFill>
                  <a:srgbClr val="FF0000"/>
                </a:solidFill>
              </a:rPr>
              <a:t> derivatives of </a:t>
            </a:r>
            <a:r>
              <a:rPr lang="en-US" sz="2800" b="1" dirty="0" err="1">
                <a:solidFill>
                  <a:srgbClr val="FF0000"/>
                </a:solidFill>
              </a:rPr>
              <a:t>mercaptans</a:t>
            </a:r>
            <a:r>
              <a:rPr lang="en-US" sz="2800" b="1" dirty="0">
                <a:solidFill>
                  <a:srgbClr val="FF0000"/>
                </a:solidFill>
              </a:rPr>
              <a:t> </a:t>
            </a:r>
          </a:p>
          <a:p>
            <a:pPr marL="609600" indent="-609600" eaLnBrk="1" fontAlgn="auto" hangingPunct="1">
              <a:spcAft>
                <a:spcPts val="0"/>
              </a:spcAft>
              <a:buFontTx/>
              <a:buNone/>
              <a:defRPr/>
            </a:pPr>
            <a:r>
              <a:rPr lang="en-US" sz="2400" b="1" dirty="0"/>
              <a:t>can be considered to be a high energy compound, on hydrolysis gives 8-10 k </a:t>
            </a:r>
            <a:r>
              <a:rPr lang="en-US" sz="2400" b="1" dirty="0" err="1"/>
              <a:t>cl</a:t>
            </a:r>
            <a:r>
              <a:rPr lang="en-US" sz="2400" b="1" dirty="0"/>
              <a:t> </a:t>
            </a:r>
            <a:r>
              <a:rPr lang="en-US" b="1" dirty="0">
                <a:solidFill>
                  <a:srgbClr val="FF0000"/>
                </a:solidFill>
              </a:rPr>
              <a:t>as</a:t>
            </a:r>
            <a:r>
              <a:rPr lang="en-US" sz="2400" b="1" dirty="0"/>
              <a:t>    </a:t>
            </a:r>
            <a:r>
              <a:rPr lang="en-US" sz="2400" b="1" dirty="0" err="1"/>
              <a:t>Acyl</a:t>
            </a:r>
            <a:r>
              <a:rPr lang="en-US" sz="2400" b="1" dirty="0"/>
              <a:t> derivatives of co- enzyme A.</a:t>
            </a:r>
          </a:p>
          <a:p>
            <a:pPr marL="609600" indent="-609600" eaLnBrk="1" fontAlgn="auto" hangingPunct="1">
              <a:spcAft>
                <a:spcPts val="0"/>
              </a:spcAft>
              <a:buFontTx/>
              <a:buNone/>
              <a:defRPr/>
            </a:pPr>
            <a:r>
              <a:rPr lang="en-US" sz="2400" b="1" dirty="0"/>
              <a:t>                </a:t>
            </a:r>
          </a:p>
          <a:p>
            <a:pPr marL="609600" indent="-609600" eaLnBrk="1" fontAlgn="auto" hangingPunct="1">
              <a:spcAft>
                <a:spcPts val="0"/>
              </a:spcAft>
              <a:buFontTx/>
              <a:buNone/>
              <a:defRPr/>
            </a:pPr>
            <a:r>
              <a:rPr lang="en-US" sz="3600" b="1" i="1" dirty="0"/>
              <a:t>              </a:t>
            </a:r>
          </a:p>
          <a:p>
            <a:pPr>
              <a:buFont typeface="Arial" charset="0"/>
              <a:buChar char="•"/>
              <a:defRPr/>
            </a:pPr>
            <a:endParaRPr lang="en-US" sz="2400" dirty="0"/>
          </a:p>
        </p:txBody>
      </p:sp>
    </p:spTree>
  </p:cSld>
  <p:clrMapOvr>
    <a:masterClrMapping/>
  </p:clrMapOvr>
  <p:transition>
    <p:strips dir="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DEDCEDA-1B66-4FD5-9D0D-ADA5F9283046}"/>
              </a:ext>
            </a:extLst>
          </p:cNvPr>
          <p:cNvSpPr>
            <a:spLocks noGrp="1" noChangeArrowheads="1"/>
          </p:cNvSpPr>
          <p:nvPr>
            <p:ph type="title"/>
          </p:nvPr>
        </p:nvSpPr>
        <p:spPr>
          <a:xfrm>
            <a:off x="457200" y="274638"/>
            <a:ext cx="8229600" cy="561975"/>
          </a:xfrm>
        </p:spPr>
        <p:txBody>
          <a:bodyPr/>
          <a:lstStyle/>
          <a:p>
            <a:pPr eaLnBrk="1" hangingPunct="1"/>
            <a:r>
              <a:rPr lang="en-US" altLang="ar-SA" sz="3600" b="1">
                <a:solidFill>
                  <a:srgbClr val="FF0000"/>
                </a:solidFill>
              </a:rPr>
              <a:t>The Resting Membrane Potential</a:t>
            </a:r>
            <a:br>
              <a:rPr lang="en-US" altLang="ar-SA" sz="3600" b="1">
                <a:solidFill>
                  <a:srgbClr val="FF0000"/>
                </a:solidFill>
              </a:rPr>
            </a:br>
            <a:r>
              <a:rPr lang="en-US" altLang="ar-SA" sz="4000" b="1">
                <a:solidFill>
                  <a:srgbClr val="FF0000"/>
                </a:solidFill>
              </a:rPr>
              <a:t>= </a:t>
            </a:r>
            <a:r>
              <a:rPr lang="en-US" altLang="ar-SA" sz="3600" b="1">
                <a:solidFill>
                  <a:srgbClr val="FF0000"/>
                </a:solidFill>
              </a:rPr>
              <a:t>Trans membrane Potential</a:t>
            </a:r>
          </a:p>
        </p:txBody>
      </p:sp>
      <p:sp>
        <p:nvSpPr>
          <p:cNvPr id="153603" name="Rectangle 3">
            <a:extLst>
              <a:ext uri="{FF2B5EF4-FFF2-40B4-BE49-F238E27FC236}">
                <a16:creationId xmlns:a16="http://schemas.microsoft.com/office/drawing/2014/main" id="{6BFEBE7B-BD74-43B9-ACCF-4BF5B22E60EC}"/>
              </a:ext>
            </a:extLst>
          </p:cNvPr>
          <p:cNvSpPr>
            <a:spLocks noGrp="1" noChangeArrowheads="1"/>
          </p:cNvSpPr>
          <p:nvPr>
            <p:ph idx="1"/>
          </p:nvPr>
        </p:nvSpPr>
        <p:spPr>
          <a:xfrm>
            <a:off x="457200" y="981075"/>
            <a:ext cx="8229600" cy="5876925"/>
          </a:xfrm>
        </p:spPr>
        <p:txBody>
          <a:bodyPr rtlCol="0">
            <a:normAutofit/>
          </a:bodyPr>
          <a:lstStyle/>
          <a:p>
            <a:pPr eaLnBrk="1" fontAlgn="auto" hangingPunct="1">
              <a:spcAft>
                <a:spcPts val="0"/>
              </a:spcAft>
              <a:buFont typeface="Wingdings" pitchFamily="2" charset="2"/>
              <a:buChar char="v"/>
              <a:defRPr/>
            </a:pPr>
            <a:r>
              <a:rPr lang="en-US" sz="2800" b="1" u="sng" dirty="0">
                <a:solidFill>
                  <a:srgbClr val="C00000"/>
                </a:solidFill>
              </a:rPr>
              <a:t>Definition:</a:t>
            </a:r>
            <a:endParaRPr lang="ar-SA" sz="2800" b="1" u="sng" dirty="0">
              <a:solidFill>
                <a:srgbClr val="C00000"/>
              </a:solidFill>
            </a:endParaRPr>
          </a:p>
          <a:p>
            <a:pPr eaLnBrk="1" fontAlgn="auto" hangingPunct="1">
              <a:spcAft>
                <a:spcPts val="0"/>
              </a:spcAft>
              <a:buFont typeface="Wingdings" pitchFamily="2" charset="2"/>
              <a:buNone/>
              <a:defRPr/>
            </a:pPr>
            <a:r>
              <a:rPr lang="en-US" sz="2400" b="1" dirty="0"/>
              <a:t>-Is the electrical potential difference across the plasma membrane of most cells, with inside negative to outside</a:t>
            </a:r>
            <a:r>
              <a:rPr lang="ar-SA" sz="2400" b="1" dirty="0"/>
              <a:t> </a:t>
            </a:r>
            <a:r>
              <a:rPr lang="en-US" sz="2400" b="1" dirty="0"/>
              <a:t> at rest.</a:t>
            </a:r>
          </a:p>
          <a:p>
            <a:pPr eaLnBrk="1" fontAlgn="auto" hangingPunct="1">
              <a:spcAft>
                <a:spcPts val="0"/>
              </a:spcAft>
              <a:buFont typeface="Wingdings" pitchFamily="2" charset="2"/>
              <a:buNone/>
              <a:defRPr/>
            </a:pPr>
            <a:r>
              <a:rPr lang="en-US" sz="2400" b="1" dirty="0"/>
              <a:t>-In excitable cells = -70 </a:t>
            </a:r>
            <a:r>
              <a:rPr lang="en-US" sz="2400" b="1" dirty="0" err="1"/>
              <a:t>m.v</a:t>
            </a:r>
            <a:r>
              <a:rPr lang="en-US" sz="2400" b="1" dirty="0"/>
              <a:t> in </a:t>
            </a:r>
            <a:r>
              <a:rPr lang="en-US" sz="2400" b="1" u="sng" dirty="0">
                <a:solidFill>
                  <a:srgbClr val="C00000"/>
                </a:solidFill>
                <a:effectLst>
                  <a:outerShdw blurRad="38100" dist="38100" dir="2700000" algn="tl">
                    <a:srgbClr val="000000"/>
                  </a:outerShdw>
                </a:effectLst>
              </a:rPr>
              <a:t>nerve cells</a:t>
            </a:r>
            <a:r>
              <a:rPr lang="en-US" sz="2400" b="1" dirty="0">
                <a:solidFill>
                  <a:srgbClr val="C00000"/>
                </a:solidFill>
              </a:rPr>
              <a:t> </a:t>
            </a:r>
            <a:r>
              <a:rPr lang="en-US" sz="2400" b="1" dirty="0"/>
              <a:t>and -90 </a:t>
            </a:r>
            <a:r>
              <a:rPr lang="en-US" sz="2400" b="1" dirty="0" err="1"/>
              <a:t>m.v</a:t>
            </a:r>
            <a:r>
              <a:rPr lang="en-US" sz="2400" b="1" dirty="0"/>
              <a:t> in </a:t>
            </a:r>
            <a:r>
              <a:rPr lang="en-US" sz="2400" b="1" u="sng" dirty="0">
                <a:solidFill>
                  <a:srgbClr val="C00000"/>
                </a:solidFill>
                <a:effectLst>
                  <a:outerShdw blurRad="38100" dist="38100" dir="2700000" algn="tl">
                    <a:srgbClr val="000000"/>
                  </a:outerShdw>
                </a:effectLst>
              </a:rPr>
              <a:t>muscle cells</a:t>
            </a:r>
            <a:r>
              <a:rPr lang="en-US" sz="2400" b="1" dirty="0">
                <a:solidFill>
                  <a:srgbClr val="C00000"/>
                </a:solidFill>
              </a:rPr>
              <a:t>.</a:t>
            </a:r>
            <a:endParaRPr lang="ar-SA" sz="2400" b="1" dirty="0">
              <a:solidFill>
                <a:srgbClr val="C00000"/>
              </a:solidFill>
            </a:endParaRPr>
          </a:p>
          <a:p>
            <a:pPr eaLnBrk="1" fontAlgn="auto" hangingPunct="1">
              <a:spcAft>
                <a:spcPts val="0"/>
              </a:spcAft>
              <a:buFont typeface="Wingdings" pitchFamily="2" charset="2"/>
              <a:buNone/>
              <a:defRPr/>
            </a:pPr>
            <a:r>
              <a:rPr lang="en-US" sz="2400" b="1" dirty="0"/>
              <a:t>-In non-excitable cells = -10 </a:t>
            </a:r>
            <a:r>
              <a:rPr lang="en-US" sz="2400" b="1" dirty="0" err="1"/>
              <a:t>m.v</a:t>
            </a:r>
            <a:r>
              <a:rPr lang="en-US" sz="2400" b="1" dirty="0"/>
              <a:t> in RBCs and -30 </a:t>
            </a:r>
            <a:r>
              <a:rPr lang="en-US" sz="2400" b="1" dirty="0" err="1"/>
              <a:t>m.v</a:t>
            </a:r>
            <a:r>
              <a:rPr lang="en-US" sz="2400" b="1" dirty="0"/>
              <a:t> in liver cells.</a:t>
            </a:r>
          </a:p>
          <a:p>
            <a:pPr eaLnBrk="1" fontAlgn="auto" hangingPunct="1">
              <a:spcAft>
                <a:spcPts val="0"/>
              </a:spcAft>
              <a:buFont typeface="Wingdings" pitchFamily="2" charset="2"/>
              <a:buChar char="v"/>
              <a:defRPr/>
            </a:pPr>
            <a:r>
              <a:rPr lang="en-US" sz="2800" b="1" u="sng" dirty="0">
                <a:solidFill>
                  <a:srgbClr val="C00000"/>
                </a:solidFill>
              </a:rPr>
              <a:t>Recording:</a:t>
            </a:r>
          </a:p>
          <a:p>
            <a:pPr eaLnBrk="1" fontAlgn="auto" hangingPunct="1">
              <a:spcAft>
                <a:spcPts val="0"/>
              </a:spcAft>
              <a:buFont typeface="Wingdings" pitchFamily="2" charset="2"/>
              <a:buNone/>
              <a:defRPr/>
            </a:pPr>
            <a:r>
              <a:rPr lang="en-US" sz="2400" b="1" dirty="0"/>
              <a:t>-Done by the use of </a:t>
            </a:r>
            <a:r>
              <a:rPr lang="en-US" sz="2800" b="1" dirty="0">
                <a:solidFill>
                  <a:srgbClr val="C00000"/>
                </a:solidFill>
              </a:rPr>
              <a:t>cathode ray oscilloscope </a:t>
            </a:r>
            <a:r>
              <a:rPr lang="en-US" sz="2400" b="1" dirty="0"/>
              <a:t>when one of its electrode is introduced inside the cells and the other electrode is placed on the outer surface.</a:t>
            </a:r>
          </a:p>
          <a:p>
            <a:pPr eaLnBrk="1" fontAlgn="auto" hangingPunct="1">
              <a:spcAft>
                <a:spcPts val="0"/>
              </a:spcAft>
              <a:buFont typeface="Wingdings" pitchFamily="2" charset="2"/>
              <a:buNone/>
              <a:defRPr/>
            </a:pPr>
            <a:r>
              <a:rPr lang="en-US" sz="2400" b="1" i="1" dirty="0"/>
              <a:t>                                                    </a:t>
            </a:r>
            <a:endParaRPr lang="en-US" sz="2400" b="1" i="1" u="sng" dirty="0">
              <a:effectLst>
                <a:outerShdw blurRad="38100" dist="38100" dir="2700000" algn="tl">
                  <a:srgbClr val="000000"/>
                </a:outerShdw>
              </a:effectLst>
            </a:endParaRPr>
          </a:p>
        </p:txBody>
      </p:sp>
    </p:spTree>
  </p:cSld>
  <p:clrMapOvr>
    <a:masterClrMapping/>
  </p:clrMapOvr>
  <p:transition>
    <p:strips dir="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F9046F2-FF50-4AA8-A991-EAE162C95CB1}"/>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2FC8902D-CF6D-4D88-9EC5-4D2B9F55B925}"/>
              </a:ext>
            </a:extLst>
          </p:cNvPr>
          <p:cNvSpPr>
            <a:spLocks noGrp="1"/>
          </p:cNvSpPr>
          <p:nvPr>
            <p:ph idx="1"/>
          </p:nvPr>
        </p:nvSpPr>
        <p:spPr>
          <a:xfrm>
            <a:off x="0" y="333375"/>
            <a:ext cx="9144000" cy="6524625"/>
          </a:xfrm>
        </p:spPr>
        <p:txBody>
          <a:bodyPr/>
          <a:lstStyle/>
          <a:p>
            <a:pPr eaLnBrk="1" fontAlgn="auto" hangingPunct="1">
              <a:spcAft>
                <a:spcPts val="0"/>
              </a:spcAft>
              <a:buFont typeface="Wingdings" pitchFamily="2" charset="2"/>
              <a:buNone/>
              <a:defRPr/>
            </a:pPr>
            <a:r>
              <a:rPr lang="en-US" sz="4000" b="1" dirty="0">
                <a:solidFill>
                  <a:srgbClr val="FF0000"/>
                </a:solidFill>
              </a:rPr>
              <a:t>N.B</a:t>
            </a:r>
          </a:p>
          <a:p>
            <a:pPr eaLnBrk="1" fontAlgn="auto" hangingPunct="1">
              <a:spcAft>
                <a:spcPts val="0"/>
              </a:spcAft>
              <a:buFont typeface="Wingdings" pitchFamily="2" charset="2"/>
              <a:buNone/>
              <a:defRPr/>
            </a:pPr>
            <a:r>
              <a:rPr lang="en-US" sz="2800" b="1" i="1" dirty="0">
                <a:effectLst>
                  <a:outerShdw blurRad="38100" dist="38100" dir="2700000" algn="tl">
                    <a:srgbClr val="000000">
                      <a:alpha val="43137"/>
                    </a:srgbClr>
                  </a:outerShdw>
                </a:effectLst>
              </a:rPr>
              <a:t>-</a:t>
            </a:r>
            <a:r>
              <a:rPr lang="en-US" sz="2800" b="1" u="sng" dirty="0">
                <a:solidFill>
                  <a:srgbClr val="C00000"/>
                </a:solidFill>
              </a:rPr>
              <a:t>If the two electrodes are placed on the outer surface of a resting membrane of a nerve or muscle</a:t>
            </a:r>
            <a:r>
              <a:rPr lang="en-US" sz="2800" b="1" dirty="0">
                <a:solidFill>
                  <a:srgbClr val="C00000"/>
                </a:solidFill>
              </a:rPr>
              <a:t> </a:t>
            </a:r>
          </a:p>
          <a:p>
            <a:pPr eaLnBrk="1" fontAlgn="auto" hangingPunct="1">
              <a:spcAft>
                <a:spcPts val="0"/>
              </a:spcAft>
              <a:buFont typeface="Wingdings" pitchFamily="2" charset="2"/>
              <a:buNone/>
              <a:defRPr/>
            </a:pPr>
            <a:r>
              <a:rPr lang="en-US" sz="2400" b="1" i="1" dirty="0"/>
              <a:t>  no difference in potential is recorded because all points on the  outer surface are of equal potential.</a:t>
            </a:r>
          </a:p>
          <a:p>
            <a:pPr eaLnBrk="1" fontAlgn="auto" hangingPunct="1">
              <a:spcAft>
                <a:spcPts val="0"/>
              </a:spcAft>
              <a:buFontTx/>
              <a:buNone/>
              <a:defRPr/>
            </a:pPr>
            <a:r>
              <a:rPr lang="en-US" sz="2800" b="1" u="sng" dirty="0">
                <a:solidFill>
                  <a:srgbClr val="C00000"/>
                </a:solidFill>
              </a:rPr>
              <a:t>-Potential difference means: </a:t>
            </a:r>
          </a:p>
          <a:p>
            <a:pPr eaLnBrk="1" fontAlgn="auto" hangingPunct="1">
              <a:spcAft>
                <a:spcPts val="0"/>
              </a:spcAft>
              <a:buFontTx/>
              <a:buNone/>
              <a:defRPr/>
            </a:pPr>
            <a:r>
              <a:rPr lang="en-US" sz="2800" b="1" i="1" u="sng" dirty="0">
                <a:solidFill>
                  <a:srgbClr val="C00000"/>
                </a:solidFill>
              </a:rPr>
              <a:t>  </a:t>
            </a:r>
            <a:r>
              <a:rPr lang="en-US" sz="2400" b="1" i="1" dirty="0"/>
              <a:t>the difference in total charges of two points or places</a:t>
            </a:r>
          </a:p>
          <a:p>
            <a:pPr eaLnBrk="1" fontAlgn="auto" hangingPunct="1">
              <a:spcAft>
                <a:spcPts val="0"/>
              </a:spcAft>
              <a:buFontTx/>
              <a:buNone/>
              <a:defRPr/>
            </a:pPr>
            <a:r>
              <a:rPr lang="en-US" sz="2400" b="1" i="1" dirty="0"/>
              <a:t>-Only in excitable cells and during activity this resting potential shows transient Changes = </a:t>
            </a:r>
            <a:r>
              <a:rPr lang="en-US" sz="2800" b="1" u="sng" dirty="0">
                <a:solidFill>
                  <a:srgbClr val="FF0000"/>
                </a:solidFill>
              </a:rPr>
              <a:t>action potential</a:t>
            </a:r>
            <a:endParaRPr lang="en-US" sz="2400" b="1" u="sng" dirty="0">
              <a:solidFill>
                <a:srgbClr val="FF0000"/>
              </a:solidFill>
            </a:endParaRPr>
          </a:p>
          <a:p>
            <a:pPr eaLnBrk="1" fontAlgn="auto" hangingPunct="1">
              <a:spcAft>
                <a:spcPts val="0"/>
              </a:spcAft>
              <a:buFontTx/>
              <a:buNone/>
              <a:defRPr/>
            </a:pPr>
            <a:r>
              <a:rPr lang="en-US" sz="2400" b="1" i="1" dirty="0"/>
              <a:t>  is the rapid change in resting membrane potential followed by return to resting one when adequate stimulus is applied to the tissues.</a:t>
            </a:r>
            <a:endParaRPr lang="en-US" sz="2400" dirty="0"/>
          </a:p>
        </p:txBody>
      </p:sp>
    </p:spTree>
  </p:cSld>
  <p:clrMapOvr>
    <a:masterClrMapping/>
  </p:clrMapOvr>
  <p:transition>
    <p:strips dir="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CE6087C-25D6-4986-A953-88AAF0FE04C1}"/>
              </a:ext>
            </a:extLst>
          </p:cNvPr>
          <p:cNvSpPr>
            <a:spLocks noGrp="1" noChangeArrowheads="1"/>
          </p:cNvSpPr>
          <p:nvPr>
            <p:ph type="title"/>
          </p:nvPr>
        </p:nvSpPr>
        <p:spPr/>
        <p:txBody>
          <a:bodyPr/>
          <a:lstStyle/>
          <a:p>
            <a:pPr eaLnBrk="1" hangingPunct="1"/>
            <a:endParaRPr lang="en-US" altLang="ar-SA"/>
          </a:p>
        </p:txBody>
      </p:sp>
      <p:sp>
        <p:nvSpPr>
          <p:cNvPr id="120835" name="Rectangle 3">
            <a:extLst>
              <a:ext uri="{FF2B5EF4-FFF2-40B4-BE49-F238E27FC236}">
                <a16:creationId xmlns:a16="http://schemas.microsoft.com/office/drawing/2014/main" id="{C5708A6E-B10C-4826-BD7B-F545146C2D79}"/>
              </a:ext>
            </a:extLst>
          </p:cNvPr>
          <p:cNvSpPr>
            <a:spLocks noGrp="1" noChangeArrowheads="1"/>
          </p:cNvSpPr>
          <p:nvPr>
            <p:ph idx="1"/>
          </p:nvPr>
        </p:nvSpPr>
        <p:spPr/>
        <p:txBody>
          <a:bodyPr/>
          <a:lstStyle/>
          <a:p>
            <a:pPr eaLnBrk="1" hangingPunct="1"/>
            <a:endParaRPr lang="en-US" altLang="ar-SA"/>
          </a:p>
        </p:txBody>
      </p:sp>
      <p:pic>
        <p:nvPicPr>
          <p:cNvPr id="120836" name="Picture 4" descr="f3-17">
            <a:extLst>
              <a:ext uri="{FF2B5EF4-FFF2-40B4-BE49-F238E27FC236}">
                <a16:creationId xmlns:a16="http://schemas.microsoft.com/office/drawing/2014/main" id="{54815D86-AEF4-466F-8818-525930377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98DBA369-8CE2-41E7-9EA5-0D54A07F5FF0}"/>
              </a:ext>
            </a:extLst>
          </p:cNvPr>
          <p:cNvSpPr>
            <a:spLocks noGrp="1" noChangeArrowheads="1"/>
          </p:cNvSpPr>
          <p:nvPr>
            <p:ph type="title"/>
          </p:nvPr>
        </p:nvSpPr>
        <p:spPr/>
        <p:txBody>
          <a:bodyPr/>
          <a:lstStyle/>
          <a:p>
            <a:pPr eaLnBrk="1" hangingPunct="1"/>
            <a:endParaRPr lang="en-US" altLang="ar-SA"/>
          </a:p>
        </p:txBody>
      </p:sp>
      <p:sp>
        <p:nvSpPr>
          <p:cNvPr id="121859" name="Rectangle 3">
            <a:extLst>
              <a:ext uri="{FF2B5EF4-FFF2-40B4-BE49-F238E27FC236}">
                <a16:creationId xmlns:a16="http://schemas.microsoft.com/office/drawing/2014/main" id="{FAD8898A-8B81-4366-BF16-4C89504EF4C9}"/>
              </a:ext>
            </a:extLst>
          </p:cNvPr>
          <p:cNvSpPr>
            <a:spLocks noGrp="1" noChangeArrowheads="1"/>
          </p:cNvSpPr>
          <p:nvPr>
            <p:ph idx="1"/>
          </p:nvPr>
        </p:nvSpPr>
        <p:spPr/>
        <p:txBody>
          <a:bodyPr/>
          <a:lstStyle/>
          <a:p>
            <a:pPr eaLnBrk="1" hangingPunct="1"/>
            <a:endParaRPr lang="en-US" altLang="ar-SA"/>
          </a:p>
        </p:txBody>
      </p:sp>
      <p:pic>
        <p:nvPicPr>
          <p:cNvPr id="121860" name="Picture 4" descr="ActionPotential">
            <a:extLst>
              <a:ext uri="{FF2B5EF4-FFF2-40B4-BE49-F238E27FC236}">
                <a16:creationId xmlns:a16="http://schemas.microsoft.com/office/drawing/2014/main" id="{F513E35E-DF5F-49CD-A202-A10CD564E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58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CF128DBE-082E-403C-9EF0-23871F8B5715}"/>
              </a:ext>
            </a:extLst>
          </p:cNvPr>
          <p:cNvSpPr>
            <a:spLocks noGrp="1" noChangeArrowheads="1"/>
          </p:cNvSpPr>
          <p:nvPr>
            <p:ph type="title"/>
          </p:nvPr>
        </p:nvSpPr>
        <p:spPr/>
        <p:txBody>
          <a:bodyPr/>
          <a:lstStyle/>
          <a:p>
            <a:pPr eaLnBrk="1" hangingPunct="1"/>
            <a:endParaRPr lang="en-US" altLang="ar-SA"/>
          </a:p>
        </p:txBody>
      </p:sp>
      <p:sp>
        <p:nvSpPr>
          <p:cNvPr id="154627" name="Rectangle 3">
            <a:extLst>
              <a:ext uri="{FF2B5EF4-FFF2-40B4-BE49-F238E27FC236}">
                <a16:creationId xmlns:a16="http://schemas.microsoft.com/office/drawing/2014/main" id="{B5FF43D0-C911-4BF2-A1A8-5B801ED6D09B}"/>
              </a:ext>
            </a:extLst>
          </p:cNvPr>
          <p:cNvSpPr>
            <a:spLocks noGrp="1" noChangeArrowheads="1"/>
          </p:cNvSpPr>
          <p:nvPr>
            <p:ph type="body" idx="4294967295"/>
          </p:nvPr>
        </p:nvSpPr>
        <p:spPr>
          <a:xfrm>
            <a:off x="0" y="333375"/>
            <a:ext cx="9144000" cy="6524625"/>
          </a:xfrm>
        </p:spPr>
        <p:txBody>
          <a:bodyPr rtlCol="0">
            <a:noAutofit/>
          </a:bodyPr>
          <a:lstStyle/>
          <a:p>
            <a:pPr eaLnBrk="1" fontAlgn="auto" hangingPunct="1">
              <a:lnSpc>
                <a:spcPct val="90000"/>
              </a:lnSpc>
              <a:spcAft>
                <a:spcPts val="0"/>
              </a:spcAft>
              <a:buFont typeface="Wingdings" pitchFamily="2" charset="2"/>
              <a:buChar char="v"/>
              <a:defRPr/>
            </a:pPr>
            <a:r>
              <a:rPr lang="en-US" sz="3600" b="1" u="sng" dirty="0">
                <a:solidFill>
                  <a:srgbClr val="FF0000"/>
                </a:solidFill>
              </a:rPr>
              <a:t>Causes Of R.M.P:</a:t>
            </a:r>
            <a:endParaRPr lang="ar-SA" sz="3600" b="1" u="sng" dirty="0">
              <a:solidFill>
                <a:srgbClr val="FF0000"/>
              </a:solidFill>
            </a:endParaRPr>
          </a:p>
          <a:p>
            <a:pPr eaLnBrk="1" fontAlgn="auto" hangingPunct="1">
              <a:lnSpc>
                <a:spcPct val="90000"/>
              </a:lnSpc>
              <a:spcAft>
                <a:spcPts val="0"/>
              </a:spcAft>
              <a:buFont typeface="Wingdings" pitchFamily="2" charset="2"/>
              <a:buNone/>
              <a:defRPr/>
            </a:pPr>
            <a:r>
              <a:rPr lang="en-US" sz="2400" b="1" dirty="0"/>
              <a:t>1-Unequal distribution of ions across the plasma membrane, together with the difference in the permeability of cell membrane to these ions. </a:t>
            </a:r>
            <a:r>
              <a:rPr lang="en-US" sz="2400" b="1" i="1" dirty="0" err="1"/>
              <a:t>Donnans</a:t>
            </a:r>
            <a:r>
              <a:rPr lang="en-US" sz="2400" b="1" i="1" dirty="0"/>
              <a:t> effect on ions distribution will take place and the membrane  will be polarized.</a:t>
            </a:r>
            <a:endParaRPr lang="ar-SA" sz="2400" b="1" i="1" dirty="0"/>
          </a:p>
          <a:p>
            <a:pPr eaLnBrk="1" fontAlgn="auto" hangingPunct="1">
              <a:lnSpc>
                <a:spcPct val="90000"/>
              </a:lnSpc>
              <a:spcAft>
                <a:spcPts val="0"/>
              </a:spcAft>
              <a:buFont typeface="Wingdings" pitchFamily="2" charset="2"/>
              <a:buNone/>
              <a:defRPr/>
            </a:pPr>
            <a:r>
              <a:rPr lang="en-US" sz="2400" b="1" dirty="0"/>
              <a:t>2-Sodium / K pump:</a:t>
            </a:r>
          </a:p>
          <a:p>
            <a:pPr eaLnBrk="1" fontAlgn="auto" hangingPunct="1">
              <a:lnSpc>
                <a:spcPct val="90000"/>
              </a:lnSpc>
              <a:spcAft>
                <a:spcPts val="0"/>
              </a:spcAft>
              <a:defRPr/>
            </a:pPr>
            <a:r>
              <a:rPr lang="en-US" sz="2400" b="1" i="1" dirty="0"/>
              <a:t>It keeps excess Na+ out and excess K+ in.</a:t>
            </a:r>
          </a:p>
          <a:p>
            <a:pPr eaLnBrk="1" fontAlgn="auto" hangingPunct="1">
              <a:lnSpc>
                <a:spcPct val="90000"/>
              </a:lnSpc>
              <a:spcAft>
                <a:spcPts val="0"/>
              </a:spcAft>
              <a:defRPr/>
            </a:pPr>
            <a:r>
              <a:rPr lang="en-US" sz="2400" b="1" i="1" dirty="0"/>
              <a:t>Without this pump, Na+ will enter and K+ will leave the cell and the resting membrane </a:t>
            </a:r>
          </a:p>
          <a:p>
            <a:pPr eaLnBrk="1" fontAlgn="auto" hangingPunct="1">
              <a:lnSpc>
                <a:spcPct val="90000"/>
              </a:lnSpc>
              <a:spcAft>
                <a:spcPts val="0"/>
              </a:spcAft>
              <a:buFontTx/>
              <a:buNone/>
              <a:defRPr/>
            </a:pPr>
            <a:r>
              <a:rPr lang="en-US" sz="2400" b="1" i="1" dirty="0"/>
              <a:t>      potential will disappear or markedly diminished. </a:t>
            </a:r>
          </a:p>
          <a:p>
            <a:pPr eaLnBrk="1" fontAlgn="auto" hangingPunct="1">
              <a:lnSpc>
                <a:spcPct val="90000"/>
              </a:lnSpc>
              <a:spcAft>
                <a:spcPts val="0"/>
              </a:spcAft>
              <a:buFontTx/>
              <a:buNone/>
              <a:defRPr/>
            </a:pPr>
            <a:r>
              <a:rPr lang="en-US" sz="2400" b="1" i="1" dirty="0"/>
              <a:t>  </a:t>
            </a:r>
            <a:r>
              <a:rPr lang="en-US" b="1" u="sng" dirty="0">
                <a:solidFill>
                  <a:srgbClr val="FF0000"/>
                </a:solidFill>
              </a:rPr>
              <a:t>In summary we can say that</a:t>
            </a:r>
            <a:endParaRPr lang="en-US" sz="2800" b="1" u="sng" dirty="0">
              <a:solidFill>
                <a:srgbClr val="FF0000"/>
              </a:solidFill>
            </a:endParaRPr>
          </a:p>
          <a:p>
            <a:pPr eaLnBrk="1" fontAlgn="auto" hangingPunct="1">
              <a:lnSpc>
                <a:spcPct val="90000"/>
              </a:lnSpc>
              <a:spcAft>
                <a:spcPts val="0"/>
              </a:spcAft>
              <a:buFontTx/>
              <a:buNone/>
              <a:defRPr/>
            </a:pPr>
            <a:endParaRPr lang="ar-SA" sz="2400" b="1" u="sng" dirty="0">
              <a:solidFill>
                <a:srgbClr val="FF0000"/>
              </a:solidFill>
              <a:effectLst>
                <a:outerShdw blurRad="38100" dist="38100" dir="2700000" algn="tl">
                  <a:srgbClr val="000000"/>
                </a:outerShdw>
              </a:effectLst>
            </a:endParaRPr>
          </a:p>
          <a:p>
            <a:pPr eaLnBrk="1" fontAlgn="auto" hangingPunct="1">
              <a:lnSpc>
                <a:spcPct val="90000"/>
              </a:lnSpc>
              <a:spcAft>
                <a:spcPts val="0"/>
              </a:spcAft>
              <a:buFontTx/>
              <a:buNone/>
              <a:defRPr/>
            </a:pPr>
            <a:r>
              <a:rPr lang="en-US" sz="2400" b="1" i="1" dirty="0">
                <a:effectLst>
                  <a:outerShdw blurRad="38100" dist="38100" dir="2700000" algn="tl">
                    <a:srgbClr val="000000"/>
                  </a:outerShdw>
                </a:effectLst>
              </a:rPr>
              <a:t>- RMP is directly due to the diffusion of Na+ and k+ down their respective electrochemical Gradient and it is indirectly due to Na+/ K+ pump which maintains the gradients.</a:t>
            </a:r>
          </a:p>
        </p:txBody>
      </p:sp>
      <p:sp>
        <p:nvSpPr>
          <p:cNvPr id="122884" name="Line 10">
            <a:extLst>
              <a:ext uri="{FF2B5EF4-FFF2-40B4-BE49-F238E27FC236}">
                <a16:creationId xmlns:a16="http://schemas.microsoft.com/office/drawing/2014/main" id="{F7251015-D6A6-4061-BBF4-65699A80BB35}"/>
              </a:ext>
            </a:extLst>
          </p:cNvPr>
          <p:cNvSpPr>
            <a:spLocks noChangeShapeType="1"/>
          </p:cNvSpPr>
          <p:nvPr/>
        </p:nvSpPr>
        <p:spPr bwMode="auto">
          <a:xfrm>
            <a:off x="971550" y="83661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2885" name="Line 11">
            <a:extLst>
              <a:ext uri="{FF2B5EF4-FFF2-40B4-BE49-F238E27FC236}">
                <a16:creationId xmlns:a16="http://schemas.microsoft.com/office/drawing/2014/main" id="{04D5F618-CF86-4BE0-B18F-9D822518FA72}"/>
              </a:ext>
            </a:extLst>
          </p:cNvPr>
          <p:cNvSpPr>
            <a:spLocks noChangeShapeType="1"/>
          </p:cNvSpPr>
          <p:nvPr/>
        </p:nvSpPr>
        <p:spPr bwMode="auto">
          <a:xfrm>
            <a:off x="971550" y="9810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246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4627">
                                            <p:txEl>
                                              <p:pRg st="0" end="0"/>
                                            </p:txEl>
                                          </p:spTgt>
                                        </p:tgtEl>
                                        <p:attrNameLst>
                                          <p:attrName>style.visibility</p:attrName>
                                        </p:attrNameLst>
                                      </p:cBhvr>
                                      <p:to>
                                        <p:strVal val="visible"/>
                                      </p:to>
                                    </p:set>
                                    <p:animEffect transition="in" filter="fade">
                                      <p:cBhvr>
                                        <p:cTn id="11" dur="1000">
                                          <p:stCondLst>
                                            <p:cond delay="0"/>
                                          </p:stCondLst>
                                        </p:cTn>
                                        <p:tgtEl>
                                          <p:spTgt spid="1546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4627">
                                            <p:txEl>
                                              <p:pRg st="1" end="1"/>
                                            </p:txEl>
                                          </p:spTgt>
                                        </p:tgtEl>
                                        <p:attrNameLst>
                                          <p:attrName>style.visibility</p:attrName>
                                        </p:attrNameLst>
                                      </p:cBhvr>
                                      <p:to>
                                        <p:strVal val="visible"/>
                                      </p:to>
                                    </p:set>
                                    <p:animEffect transition="in" filter="fade">
                                      <p:cBhvr>
                                        <p:cTn id="16" dur="1000">
                                          <p:stCondLst>
                                            <p:cond delay="0"/>
                                          </p:stCondLst>
                                        </p:cTn>
                                        <p:tgtEl>
                                          <p:spTgt spid="1546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4627">
                                            <p:txEl>
                                              <p:pRg st="2" end="2"/>
                                            </p:txEl>
                                          </p:spTgt>
                                        </p:tgtEl>
                                        <p:attrNameLst>
                                          <p:attrName>style.visibility</p:attrName>
                                        </p:attrNameLst>
                                      </p:cBhvr>
                                      <p:to>
                                        <p:strVal val="visible"/>
                                      </p:to>
                                    </p:set>
                                    <p:animEffect transition="in" filter="fade">
                                      <p:cBhvr>
                                        <p:cTn id="21" dur="1000">
                                          <p:stCondLst>
                                            <p:cond delay="0"/>
                                          </p:stCondLst>
                                        </p:cTn>
                                        <p:tgtEl>
                                          <p:spTgt spid="15462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4627">
                                            <p:txEl>
                                              <p:pRg st="3" end="3"/>
                                            </p:txEl>
                                          </p:spTgt>
                                        </p:tgtEl>
                                        <p:attrNameLst>
                                          <p:attrName>style.visibility</p:attrName>
                                        </p:attrNameLst>
                                      </p:cBhvr>
                                      <p:to>
                                        <p:strVal val="visible"/>
                                      </p:to>
                                    </p:set>
                                    <p:animEffect transition="in" filter="fade">
                                      <p:cBhvr>
                                        <p:cTn id="26" dur="1000">
                                          <p:stCondLst>
                                            <p:cond delay="0"/>
                                          </p:stCondLst>
                                        </p:cTn>
                                        <p:tgtEl>
                                          <p:spTgt spid="15462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Effect transition="in" filter="fade">
                                      <p:cBhvr>
                                        <p:cTn id="31" dur="1000">
                                          <p:stCondLst>
                                            <p:cond delay="0"/>
                                          </p:stCondLst>
                                        </p:cTn>
                                        <p:tgtEl>
                                          <p:spTgt spid="15462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4627">
                                            <p:txEl>
                                              <p:pRg st="5" end="5"/>
                                            </p:txEl>
                                          </p:spTgt>
                                        </p:tgtEl>
                                        <p:attrNameLst>
                                          <p:attrName>style.visibility</p:attrName>
                                        </p:attrNameLst>
                                      </p:cBhvr>
                                      <p:to>
                                        <p:strVal val="visible"/>
                                      </p:to>
                                    </p:set>
                                    <p:animEffect transition="in" filter="fade">
                                      <p:cBhvr>
                                        <p:cTn id="36" dur="1000">
                                          <p:stCondLst>
                                            <p:cond delay="0"/>
                                          </p:stCondLst>
                                        </p:cTn>
                                        <p:tgtEl>
                                          <p:spTgt spid="15462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4627">
                                            <p:txEl>
                                              <p:pRg st="6" end="6"/>
                                            </p:txEl>
                                          </p:spTgt>
                                        </p:tgtEl>
                                        <p:attrNameLst>
                                          <p:attrName>style.visibility</p:attrName>
                                        </p:attrNameLst>
                                      </p:cBhvr>
                                      <p:to>
                                        <p:strVal val="visible"/>
                                      </p:to>
                                    </p:set>
                                    <p:animEffect transition="in" filter="fade">
                                      <p:cBhvr>
                                        <p:cTn id="41" dur="1000">
                                          <p:stCondLst>
                                            <p:cond delay="0"/>
                                          </p:stCondLst>
                                        </p:cTn>
                                        <p:tgtEl>
                                          <p:spTgt spid="154627">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4627">
                                            <p:txEl>
                                              <p:pRg st="8" end="8"/>
                                            </p:txEl>
                                          </p:spTgt>
                                        </p:tgtEl>
                                        <p:attrNameLst>
                                          <p:attrName>style.visibility</p:attrName>
                                        </p:attrNameLst>
                                      </p:cBhvr>
                                      <p:to>
                                        <p:strVal val="visible"/>
                                      </p:to>
                                    </p:set>
                                    <p:animEffect transition="in" filter="fade">
                                      <p:cBhvr>
                                        <p:cTn id="46" dur="1000">
                                          <p:stCondLst>
                                            <p:cond delay="0"/>
                                          </p:stCondLst>
                                        </p:cTn>
                                        <p:tgtEl>
                                          <p:spTgt spid="154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154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7E3B1E9-88AD-4841-AE8C-E0790AE4C070}"/>
              </a:ext>
            </a:extLst>
          </p:cNvPr>
          <p:cNvSpPr>
            <a:spLocks noGrp="1"/>
          </p:cNvSpPr>
          <p:nvPr>
            <p:ph type="title"/>
          </p:nvPr>
        </p:nvSpPr>
        <p:spPr>
          <a:xfrm>
            <a:off x="457200" y="274638"/>
            <a:ext cx="8229600" cy="58737"/>
          </a:xfrm>
        </p:spPr>
        <p:txBody>
          <a:bodyPr rtlCol="0">
            <a:normAutofit fontScale="90000"/>
          </a:bodyPr>
          <a:lstStyle/>
          <a:p>
            <a:pPr eaLnBrk="1" fontAlgn="auto" hangingPunct="1">
              <a:spcAft>
                <a:spcPts val="0"/>
              </a:spcAft>
              <a:defRPr/>
            </a:pPr>
            <a:endParaRPr lang="en-US"/>
          </a:p>
        </p:txBody>
      </p:sp>
      <p:sp>
        <p:nvSpPr>
          <p:cNvPr id="3" name="Content Placeholder 2">
            <a:extLst>
              <a:ext uri="{FF2B5EF4-FFF2-40B4-BE49-F238E27FC236}">
                <a16:creationId xmlns:a16="http://schemas.microsoft.com/office/drawing/2014/main" id="{50442CED-C06E-436E-B799-9CE3FDE2BC14}"/>
              </a:ext>
            </a:extLst>
          </p:cNvPr>
          <p:cNvSpPr>
            <a:spLocks noGrp="1"/>
          </p:cNvSpPr>
          <p:nvPr>
            <p:ph idx="1"/>
          </p:nvPr>
        </p:nvSpPr>
        <p:spPr>
          <a:xfrm>
            <a:off x="457200" y="182563"/>
            <a:ext cx="8229600" cy="6675437"/>
          </a:xfrm>
        </p:spPr>
        <p:txBody>
          <a:bodyPr rtlCol="0">
            <a:normAutofit/>
          </a:bodyPr>
          <a:lstStyle/>
          <a:p>
            <a:pPr marL="609600" indent="-609600" eaLnBrk="1" fontAlgn="auto" hangingPunct="1">
              <a:lnSpc>
                <a:spcPct val="90000"/>
              </a:lnSpc>
              <a:spcAft>
                <a:spcPts val="0"/>
              </a:spcAft>
              <a:buFontTx/>
              <a:buAutoNum type="arabicParenR" startAt="3"/>
              <a:defRPr/>
            </a:pPr>
            <a:r>
              <a:rPr lang="en-US" b="1" u="sng" dirty="0">
                <a:effectLst>
                  <a:outerShdw blurRad="38100" dist="38100" dir="2700000" algn="tl">
                    <a:srgbClr val="000000"/>
                  </a:outerShdw>
                </a:effectLst>
              </a:rPr>
              <a:t>Lipids:</a:t>
            </a:r>
          </a:p>
          <a:p>
            <a:pPr marL="609600" indent="-609600" eaLnBrk="1" fontAlgn="auto" hangingPunct="1">
              <a:lnSpc>
                <a:spcPct val="90000"/>
              </a:lnSpc>
              <a:spcAft>
                <a:spcPts val="0"/>
              </a:spcAft>
              <a:buFontTx/>
              <a:buNone/>
              <a:defRPr/>
            </a:pPr>
            <a:r>
              <a:rPr lang="en-US" sz="2800" b="1" dirty="0"/>
              <a:t>-Which serve as:</a:t>
            </a:r>
          </a:p>
          <a:p>
            <a:pPr marL="609600" indent="-609600" eaLnBrk="1" fontAlgn="auto" hangingPunct="1">
              <a:lnSpc>
                <a:spcPct val="90000"/>
              </a:lnSpc>
              <a:spcAft>
                <a:spcPts val="0"/>
              </a:spcAft>
              <a:defRPr/>
            </a:pPr>
            <a:r>
              <a:rPr lang="en-US" sz="2800" b="1" dirty="0"/>
              <a:t> energy source </a:t>
            </a:r>
          </a:p>
          <a:p>
            <a:pPr marL="609600" indent="-609600" eaLnBrk="1" fontAlgn="auto" hangingPunct="1">
              <a:lnSpc>
                <a:spcPct val="90000"/>
              </a:lnSpc>
              <a:spcAft>
                <a:spcPts val="0"/>
              </a:spcAft>
              <a:defRPr/>
            </a:pPr>
            <a:r>
              <a:rPr lang="en-US" sz="2800" b="1" dirty="0"/>
              <a:t>and form a major components of  the membrane system of cells</a:t>
            </a:r>
          </a:p>
          <a:p>
            <a:pPr marL="609600" indent="-609600" eaLnBrk="1" fontAlgn="auto" hangingPunct="1">
              <a:spcAft>
                <a:spcPts val="0"/>
              </a:spcAft>
              <a:buFontTx/>
              <a:buNone/>
              <a:defRPr/>
            </a:pPr>
            <a:r>
              <a:rPr lang="en-US" dirty="0"/>
              <a:t>4)</a:t>
            </a:r>
            <a:r>
              <a:rPr lang="en-US" sz="4000" b="1" u="sng" dirty="0">
                <a:effectLst>
                  <a:outerShdw blurRad="38100" dist="38100" dir="2700000" algn="tl">
                    <a:srgbClr val="000000"/>
                  </a:outerShdw>
                </a:effectLst>
              </a:rPr>
              <a:t> Inorganic materials:</a:t>
            </a:r>
          </a:p>
          <a:p>
            <a:pPr marL="609600" indent="-609600" eaLnBrk="1" fontAlgn="auto" hangingPunct="1">
              <a:spcAft>
                <a:spcPts val="0"/>
              </a:spcAft>
              <a:buFontTx/>
              <a:buNone/>
              <a:defRPr/>
            </a:pPr>
            <a:r>
              <a:rPr lang="en-US" sz="2400" b="1" dirty="0"/>
              <a:t>-Including, calcium, potassium, sodium, magnesium, carbonate, chloride, sulfate, phosphate, trace elements( cobalt-zinc-manganese) and small quantities of iron, copper and iodine.</a:t>
            </a:r>
          </a:p>
          <a:p>
            <a:pPr marL="609600" indent="-609600" eaLnBrk="1" fontAlgn="auto" hangingPunct="1">
              <a:spcAft>
                <a:spcPts val="0"/>
              </a:spcAft>
              <a:buFontTx/>
              <a:buNone/>
              <a:defRPr/>
            </a:pPr>
            <a:r>
              <a:rPr lang="en-US" sz="2400" b="1" dirty="0"/>
              <a:t>-They maintain the inter and extra-cellular osmotic pressure and needed for  different physiological processes </a:t>
            </a:r>
            <a:r>
              <a:rPr lang="en-US" b="1" i="1" u="sng" dirty="0"/>
              <a:t>AS:</a:t>
            </a:r>
            <a:endParaRPr lang="en-US" sz="2400" b="1" i="1" u="sng" dirty="0"/>
          </a:p>
          <a:p>
            <a:pPr marL="609600" indent="-609600" eaLnBrk="1" fontAlgn="auto" hangingPunct="1">
              <a:lnSpc>
                <a:spcPct val="90000"/>
              </a:lnSpc>
              <a:spcAft>
                <a:spcPts val="0"/>
              </a:spcAft>
              <a:buFontTx/>
              <a:buNone/>
              <a:defRPr/>
            </a:pPr>
            <a:endParaRPr lang="en-US" sz="2400" b="1" dirty="0"/>
          </a:p>
          <a:p>
            <a:pPr marL="609600" indent="-609600" eaLnBrk="1" fontAlgn="auto" hangingPunct="1">
              <a:lnSpc>
                <a:spcPct val="90000"/>
              </a:lnSpc>
              <a:spcAft>
                <a:spcPts val="0"/>
              </a:spcAft>
              <a:buFontTx/>
              <a:buNone/>
              <a:defRPr/>
            </a:pPr>
            <a:r>
              <a:rPr lang="en-US" sz="2400" b="1" u="sng" dirty="0">
                <a:effectLst>
                  <a:outerShdw blurRad="38100" dist="38100" dir="2700000" algn="tl">
                    <a:srgbClr val="000000"/>
                  </a:outerShdw>
                </a:effectLst>
              </a:rPr>
              <a:t>                   </a:t>
            </a:r>
          </a:p>
          <a:p>
            <a:pPr eaLnBrk="1" fontAlgn="auto" hangingPunct="1">
              <a:spcAft>
                <a:spcPts val="0"/>
              </a:spcAft>
              <a:defRPr/>
            </a:pPr>
            <a:endParaRPr lang="en-US" sz="2400" b="1" dirty="0"/>
          </a:p>
        </p:txBody>
      </p:sp>
    </p:spTree>
  </p:cSld>
  <p:clrMapOvr>
    <a:masterClrMapping/>
  </p:clrMapOvr>
  <p:transition>
    <p:strips dir="r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CA00F919-07CD-4E0E-8D0C-081BBEACBED0}"/>
              </a:ext>
            </a:extLst>
          </p:cNvPr>
          <p:cNvSpPr>
            <a:spLocks noGrp="1"/>
          </p:cNvSpPr>
          <p:nvPr>
            <p:ph type="title"/>
          </p:nvPr>
        </p:nvSpPr>
        <p:spPr>
          <a:xfrm>
            <a:off x="457200" y="274638"/>
            <a:ext cx="8229600" cy="58737"/>
          </a:xfrm>
        </p:spPr>
        <p:txBody>
          <a:bodyPr/>
          <a:lstStyle/>
          <a:p>
            <a:endParaRPr lang="en-US" altLang="ar-SA"/>
          </a:p>
        </p:txBody>
      </p:sp>
      <p:sp>
        <p:nvSpPr>
          <p:cNvPr id="123907" name="Content Placeholder 2">
            <a:extLst>
              <a:ext uri="{FF2B5EF4-FFF2-40B4-BE49-F238E27FC236}">
                <a16:creationId xmlns:a16="http://schemas.microsoft.com/office/drawing/2014/main" id="{12CFC4B1-40B1-4AFD-9A71-2D8FDB3D08BD}"/>
              </a:ext>
            </a:extLst>
          </p:cNvPr>
          <p:cNvSpPr>
            <a:spLocks noGrp="1"/>
          </p:cNvSpPr>
          <p:nvPr>
            <p:ph idx="1"/>
          </p:nvPr>
        </p:nvSpPr>
        <p:spPr>
          <a:xfrm>
            <a:off x="0" y="549275"/>
            <a:ext cx="9144000" cy="6308725"/>
          </a:xfrm>
        </p:spPr>
        <p:txBody>
          <a:bodyPr/>
          <a:lstStyle/>
          <a:p>
            <a:pPr eaLnBrk="1" hangingPunct="1">
              <a:lnSpc>
                <a:spcPct val="90000"/>
              </a:lnSpc>
              <a:buFont typeface="Wingdings" panose="05000000000000000000" pitchFamily="2" charset="2"/>
              <a:buChar char="v"/>
            </a:pPr>
            <a:r>
              <a:rPr lang="en-US" altLang="ar-SA" sz="3600" b="1" u="sng">
                <a:solidFill>
                  <a:srgbClr val="FF0000"/>
                </a:solidFill>
              </a:rPr>
              <a:t>Donnan Effect:</a:t>
            </a:r>
          </a:p>
          <a:p>
            <a:pPr eaLnBrk="1" hangingPunct="1">
              <a:lnSpc>
                <a:spcPct val="90000"/>
              </a:lnSpc>
              <a:buFont typeface="Wingdings" panose="05000000000000000000" pitchFamily="2" charset="2"/>
              <a:buNone/>
            </a:pPr>
            <a:r>
              <a:rPr lang="en-US" altLang="ar-SA" b="1">
                <a:solidFill>
                  <a:srgbClr val="C00000"/>
                </a:solidFill>
              </a:rPr>
              <a:t>-Stated that</a:t>
            </a:r>
            <a:r>
              <a:rPr lang="en-US" altLang="ar-SA" b="1">
                <a:latin typeface="Times New Roman" panose="02020603050405020304" pitchFamily="18" charset="0"/>
              </a:rPr>
              <a:t>→ </a:t>
            </a:r>
            <a:r>
              <a:rPr lang="en-US" altLang="ar-SA" sz="2400" b="1">
                <a:latin typeface="Times New Roman" panose="02020603050405020304" pitchFamily="18" charset="0"/>
              </a:rPr>
              <a:t>In the presence of non-diffusible ions the other diffusible ions distribute themselves on both sides of the membrane and at equilibrium their concentration products on both sides are equal.</a:t>
            </a:r>
          </a:p>
          <a:p>
            <a:pPr eaLnBrk="1" hangingPunct="1">
              <a:lnSpc>
                <a:spcPct val="90000"/>
              </a:lnSpc>
              <a:buFont typeface="Wingdings" panose="05000000000000000000" pitchFamily="2" charset="2"/>
              <a:buChar char="v"/>
            </a:pPr>
            <a:r>
              <a:rPr lang="en-US" altLang="ar-SA" sz="3600" b="1" u="sng">
                <a:solidFill>
                  <a:srgbClr val="FF0000"/>
                </a:solidFill>
                <a:latin typeface="Times New Roman" panose="02020603050405020304" pitchFamily="18" charset="0"/>
              </a:rPr>
              <a:t>The equilibrium Potential:</a:t>
            </a:r>
          </a:p>
          <a:p>
            <a:pPr eaLnBrk="1" hangingPunct="1">
              <a:lnSpc>
                <a:spcPct val="90000"/>
              </a:lnSpc>
              <a:buFont typeface="Wingdings" panose="05000000000000000000" pitchFamily="2" charset="2"/>
              <a:buNone/>
            </a:pPr>
            <a:r>
              <a:rPr lang="en-US" altLang="ar-SA" b="1">
                <a:solidFill>
                  <a:srgbClr val="C00000"/>
                </a:solidFill>
                <a:latin typeface="Times New Roman" panose="02020603050405020304" pitchFamily="18" charset="0"/>
              </a:rPr>
              <a:t>Idea: </a:t>
            </a:r>
            <a:r>
              <a:rPr lang="en-US" altLang="ar-SA" b="1">
                <a:latin typeface="Times New Roman" panose="02020603050405020304" pitchFamily="18" charset="0"/>
              </a:rPr>
              <a:t>-</a:t>
            </a:r>
            <a:r>
              <a:rPr lang="en-US" altLang="ar-SA" sz="2400" b="1">
                <a:latin typeface="Times New Roman" panose="02020603050405020304" pitchFamily="18" charset="0"/>
              </a:rPr>
              <a:t>The ions fluxes across the cell membrane ( influx or efflux) occurs along the concentration  or electrical gradient.</a:t>
            </a:r>
          </a:p>
          <a:p>
            <a:pPr eaLnBrk="1" hangingPunct="1">
              <a:lnSpc>
                <a:spcPct val="90000"/>
              </a:lnSpc>
              <a:buFont typeface="Wingdings" panose="05000000000000000000" pitchFamily="2" charset="2"/>
              <a:buNone/>
            </a:pPr>
            <a:r>
              <a:rPr lang="en-US" altLang="ar-SA" sz="2400" b="1">
                <a:latin typeface="Times New Roman" panose="02020603050405020304" pitchFamily="18" charset="0"/>
              </a:rPr>
              <a:t>            -These ion fluxes will stop when the force of concentration gradient in one direction equals to the force of electrical gradient in the opposite direction.</a:t>
            </a:r>
          </a:p>
          <a:p>
            <a:pPr eaLnBrk="1" hangingPunct="1">
              <a:lnSpc>
                <a:spcPct val="90000"/>
              </a:lnSpc>
              <a:buFont typeface="Wingdings" panose="05000000000000000000" pitchFamily="2" charset="2"/>
              <a:buNone/>
            </a:pPr>
            <a:r>
              <a:rPr lang="en-US" altLang="ar-SA" b="1">
                <a:latin typeface="Times New Roman" panose="02020603050405020304" pitchFamily="18" charset="0"/>
              </a:rPr>
              <a:t>          -</a:t>
            </a:r>
            <a:r>
              <a:rPr lang="en-US" altLang="ar-SA" sz="2400" b="1">
                <a:latin typeface="Times New Roman" panose="02020603050405020304" pitchFamily="18" charset="0"/>
              </a:rPr>
              <a:t>The membrane potential at this point is the </a:t>
            </a:r>
            <a:r>
              <a:rPr lang="en-US" altLang="ar-SA" sz="2400" b="1" u="sng">
                <a:solidFill>
                  <a:srgbClr val="FF0000"/>
                </a:solidFill>
                <a:latin typeface="Times New Roman" panose="02020603050405020304" pitchFamily="18" charset="0"/>
              </a:rPr>
              <a:t>equilibrium potential.</a:t>
            </a:r>
          </a:p>
          <a:p>
            <a:pPr eaLnBrk="1" hangingPunct="1">
              <a:lnSpc>
                <a:spcPct val="90000"/>
              </a:lnSpc>
              <a:buFont typeface="Wingdings" panose="05000000000000000000" pitchFamily="2" charset="2"/>
              <a:buNone/>
            </a:pPr>
            <a:endParaRPr lang="en-US" altLang="ar-SA" sz="2400" b="1" u="sng">
              <a:solidFill>
                <a:srgbClr val="FF0000"/>
              </a:solidFill>
              <a:latin typeface="Times New Roman" panose="02020603050405020304" pitchFamily="18" charset="0"/>
            </a:endParaRPr>
          </a:p>
          <a:p>
            <a:pPr eaLnBrk="1" hangingPunct="1">
              <a:lnSpc>
                <a:spcPct val="90000"/>
              </a:lnSpc>
              <a:buFont typeface="Wingdings" panose="05000000000000000000" pitchFamily="2" charset="2"/>
              <a:buNone/>
            </a:pPr>
            <a:endParaRPr lang="en-US" altLang="ar-SA" b="1">
              <a:latin typeface="Times New Roman" panose="02020603050405020304" pitchFamily="18" charset="0"/>
              <a:cs typeface="Times New Roman" panose="02020603050405020304" pitchFamily="18" charset="0"/>
            </a:endParaRPr>
          </a:p>
          <a:p>
            <a:endParaRPr lang="en-US" altLang="ar-SA" sz="2400"/>
          </a:p>
        </p:txBody>
      </p:sp>
    </p:spTree>
  </p:cSld>
  <p:clrMapOvr>
    <a:masterClrMapping/>
  </p:clrMapOvr>
  <p:transition>
    <p:strips dir="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283AC67-69B7-4072-A1ED-D9FFBFEAB34F}"/>
              </a:ext>
            </a:extLst>
          </p:cNvPr>
          <p:cNvSpPr>
            <a:spLocks noGrp="1" noChangeArrowheads="1"/>
          </p:cNvSpPr>
          <p:nvPr>
            <p:ph type="title"/>
          </p:nvPr>
        </p:nvSpPr>
        <p:spPr>
          <a:xfrm>
            <a:off x="457200" y="274638"/>
            <a:ext cx="8229600" cy="490537"/>
          </a:xfrm>
        </p:spPr>
        <p:txBody>
          <a:bodyPr/>
          <a:lstStyle/>
          <a:p>
            <a:pPr eaLnBrk="1" hangingPunct="1"/>
            <a:r>
              <a:rPr lang="en-US" altLang="ar-SA" sz="5400" b="1">
                <a:solidFill>
                  <a:srgbClr val="FF0000"/>
                </a:solidFill>
              </a:rPr>
              <a:t>Blood flow</a:t>
            </a:r>
          </a:p>
        </p:txBody>
      </p:sp>
      <p:sp>
        <p:nvSpPr>
          <p:cNvPr id="166915" name="Rectangle 3">
            <a:extLst>
              <a:ext uri="{FF2B5EF4-FFF2-40B4-BE49-F238E27FC236}">
                <a16:creationId xmlns:a16="http://schemas.microsoft.com/office/drawing/2014/main" id="{67ECB7DC-13BA-4148-9804-2B13ED20880F}"/>
              </a:ext>
            </a:extLst>
          </p:cNvPr>
          <p:cNvSpPr>
            <a:spLocks noGrp="1" noChangeArrowheads="1"/>
          </p:cNvSpPr>
          <p:nvPr>
            <p:ph idx="1"/>
          </p:nvPr>
        </p:nvSpPr>
        <p:spPr>
          <a:xfrm>
            <a:off x="457200" y="1052513"/>
            <a:ext cx="8229600" cy="5073650"/>
          </a:xfrm>
        </p:spPr>
        <p:txBody>
          <a:bodyPr rtlCol="0">
            <a:normAutofit fontScale="92500" lnSpcReduction="10000"/>
          </a:bodyPr>
          <a:lstStyle/>
          <a:p>
            <a:pPr eaLnBrk="1" fontAlgn="auto" hangingPunct="1">
              <a:spcAft>
                <a:spcPts val="0"/>
              </a:spcAft>
              <a:buFontTx/>
              <a:buNone/>
              <a:defRPr/>
            </a:pPr>
            <a:r>
              <a:rPr lang="en-US" dirty="0"/>
              <a:t>-The main function of blood is </a:t>
            </a:r>
            <a:r>
              <a:rPr lang="en-US" b="1" u="sng" dirty="0">
                <a:solidFill>
                  <a:srgbClr val="FF0000"/>
                </a:solidFill>
              </a:rPr>
              <a:t>homeostasis.</a:t>
            </a:r>
            <a:endParaRPr lang="ar-SA" b="1" u="sng" dirty="0">
              <a:solidFill>
                <a:srgbClr val="FF0000"/>
              </a:solidFill>
            </a:endParaRPr>
          </a:p>
          <a:p>
            <a:pPr eaLnBrk="1" fontAlgn="auto" hangingPunct="1">
              <a:spcAft>
                <a:spcPts val="0"/>
              </a:spcAft>
              <a:buFontTx/>
              <a:buNone/>
              <a:defRPr/>
            </a:pPr>
            <a:r>
              <a:rPr lang="en-US" dirty="0"/>
              <a:t>-Unidirectional blood flow needs the </a:t>
            </a:r>
            <a:r>
              <a:rPr lang="en-US" b="1" u="sng" dirty="0">
                <a:solidFill>
                  <a:srgbClr val="FF0000"/>
                </a:solidFill>
              </a:rPr>
              <a:t>following:</a:t>
            </a:r>
          </a:p>
          <a:p>
            <a:pPr eaLnBrk="1" fontAlgn="auto" hangingPunct="1">
              <a:spcAft>
                <a:spcPts val="0"/>
              </a:spcAft>
              <a:buFontTx/>
              <a:buNone/>
              <a:defRPr/>
            </a:pPr>
            <a:r>
              <a:rPr lang="en-US" sz="2400" b="1" i="1" dirty="0"/>
              <a:t>1-Pump system ( </a:t>
            </a:r>
            <a:r>
              <a:rPr lang="en-US" sz="2400" b="1" dirty="0"/>
              <a:t>heart and contracted skeletal muscles ). </a:t>
            </a:r>
            <a:r>
              <a:rPr lang="en-US" sz="2400" b="1" dirty="0">
                <a:latin typeface="Times New Roman" pitchFamily="18" charset="0"/>
              </a:rPr>
              <a:t>→ </a:t>
            </a:r>
            <a:r>
              <a:rPr lang="en-US" sz="2400" b="1" dirty="0"/>
              <a:t>Creating pressure in arteries</a:t>
            </a:r>
            <a:r>
              <a:rPr lang="en-US" sz="2400" b="1" dirty="0">
                <a:latin typeface="Times New Roman" pitchFamily="18" charset="0"/>
              </a:rPr>
              <a:t>→ 120 mmHg in systemic circulation and 25 mmHg in pulmonary circulation.</a:t>
            </a:r>
          </a:p>
          <a:p>
            <a:pPr eaLnBrk="1" fontAlgn="auto" hangingPunct="1">
              <a:spcAft>
                <a:spcPts val="0"/>
              </a:spcAft>
              <a:buFontTx/>
              <a:buNone/>
              <a:defRPr/>
            </a:pPr>
            <a:endParaRPr lang="en-US" sz="2400" b="1" dirty="0">
              <a:latin typeface="Times New Roman" pitchFamily="18" charset="0"/>
              <a:cs typeface="Times New Roman" pitchFamily="18" charset="0"/>
            </a:endParaRPr>
          </a:p>
          <a:p>
            <a:pPr eaLnBrk="1" fontAlgn="auto" hangingPunct="1">
              <a:spcAft>
                <a:spcPts val="0"/>
              </a:spcAft>
              <a:buFontTx/>
              <a:buNone/>
              <a:defRPr/>
            </a:pPr>
            <a:r>
              <a:rPr lang="en-US" sz="2400" b="1" i="1" dirty="0"/>
              <a:t>2-Closed vascular system ( </a:t>
            </a:r>
            <a:r>
              <a:rPr lang="en-US" sz="2400" b="1" dirty="0"/>
              <a:t>arteries-arterioles-capillaries-</a:t>
            </a:r>
            <a:r>
              <a:rPr lang="en-US" sz="2400" b="1" dirty="0" err="1"/>
              <a:t>venules</a:t>
            </a:r>
            <a:r>
              <a:rPr lang="en-US" sz="2400" b="1" dirty="0"/>
              <a:t> –veins ).</a:t>
            </a:r>
          </a:p>
          <a:p>
            <a:pPr eaLnBrk="1" fontAlgn="auto" hangingPunct="1">
              <a:spcAft>
                <a:spcPts val="0"/>
              </a:spcAft>
              <a:buFontTx/>
              <a:buNone/>
              <a:defRPr/>
            </a:pPr>
            <a:endParaRPr lang="en-US" sz="2400" b="1" dirty="0"/>
          </a:p>
          <a:p>
            <a:pPr eaLnBrk="1" fontAlgn="auto" hangingPunct="1">
              <a:spcAft>
                <a:spcPts val="0"/>
              </a:spcAft>
              <a:buFontTx/>
              <a:buNone/>
              <a:defRPr/>
            </a:pPr>
            <a:r>
              <a:rPr lang="en-US" sz="2400" b="1" i="1" dirty="0"/>
              <a:t>3-Adequate amount of blood. ( </a:t>
            </a:r>
            <a:r>
              <a:rPr lang="en-US" sz="2400" b="1" dirty="0"/>
              <a:t>5 liters</a:t>
            </a:r>
            <a:r>
              <a:rPr lang="ar-SA" sz="2400" b="1" dirty="0"/>
              <a:t> </a:t>
            </a:r>
            <a:r>
              <a:rPr lang="en-US" sz="2400" b="1" dirty="0"/>
              <a:t> )</a:t>
            </a:r>
          </a:p>
          <a:p>
            <a:pPr eaLnBrk="1" fontAlgn="auto" hangingPunct="1">
              <a:spcAft>
                <a:spcPts val="0"/>
              </a:spcAft>
              <a:buFontTx/>
              <a:buNone/>
              <a:defRPr/>
            </a:pPr>
            <a:endParaRPr lang="en-US" sz="2400" b="1" dirty="0"/>
          </a:p>
          <a:p>
            <a:pPr eaLnBrk="1" fontAlgn="auto" hangingPunct="1">
              <a:spcAft>
                <a:spcPts val="0"/>
              </a:spcAft>
              <a:buFontTx/>
              <a:buNone/>
              <a:defRPr/>
            </a:pPr>
            <a:r>
              <a:rPr lang="en-US" sz="2400" b="1" i="1" dirty="0"/>
              <a:t>4- A system for unidirectional blood flow ( </a:t>
            </a:r>
            <a:r>
              <a:rPr lang="en-US" sz="2400" b="1" dirty="0"/>
              <a:t>valves in heart and big veins ).</a:t>
            </a:r>
          </a:p>
        </p:txBody>
      </p:sp>
    </p:spTree>
  </p:cSld>
  <p:clrMapOvr>
    <a:masterClrMapping/>
  </p:clrMapOvr>
  <p:transition>
    <p:strips dir="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AFB1188-F172-4340-A4EC-567C4B52852B}"/>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2CE43127-9C2A-4E3A-B582-965D12133D62}"/>
              </a:ext>
            </a:extLst>
          </p:cNvPr>
          <p:cNvSpPr>
            <a:spLocks noGrp="1"/>
          </p:cNvSpPr>
          <p:nvPr>
            <p:ph idx="1"/>
          </p:nvPr>
        </p:nvSpPr>
        <p:spPr>
          <a:xfrm>
            <a:off x="457200" y="260350"/>
            <a:ext cx="8229600" cy="6597650"/>
          </a:xfrm>
        </p:spPr>
        <p:txBody>
          <a:bodyPr/>
          <a:lstStyle/>
          <a:p>
            <a:pPr eaLnBrk="1" fontAlgn="auto" hangingPunct="1">
              <a:spcAft>
                <a:spcPts val="0"/>
              </a:spcAft>
              <a:buFontTx/>
              <a:buNone/>
              <a:defRPr/>
            </a:pPr>
            <a:r>
              <a:rPr lang="en-US" dirty="0"/>
              <a:t>-The considerable resistance to blood flow is present mainly in the arterioles and to less extent in capillaries.</a:t>
            </a:r>
          </a:p>
          <a:p>
            <a:pPr eaLnBrk="1" fontAlgn="auto" hangingPunct="1">
              <a:spcAft>
                <a:spcPts val="0"/>
              </a:spcAft>
              <a:buFontTx/>
              <a:buNone/>
              <a:defRPr/>
            </a:pPr>
            <a:endParaRPr lang="en-US" dirty="0"/>
          </a:p>
          <a:p>
            <a:pPr eaLnBrk="1" fontAlgn="auto" hangingPunct="1">
              <a:spcAft>
                <a:spcPts val="0"/>
              </a:spcAft>
              <a:buFontTx/>
              <a:buNone/>
              <a:defRPr/>
            </a:pPr>
            <a:r>
              <a:rPr lang="en-US" dirty="0"/>
              <a:t>-No resistance in large vessels.</a:t>
            </a:r>
          </a:p>
          <a:p>
            <a:pPr eaLnBrk="1" fontAlgn="auto" hangingPunct="1">
              <a:spcAft>
                <a:spcPts val="0"/>
              </a:spcAft>
              <a:buFontTx/>
              <a:buNone/>
              <a:defRPr/>
            </a:pPr>
            <a:endParaRPr lang="en-US" dirty="0"/>
          </a:p>
          <a:p>
            <a:pPr eaLnBrk="1" fontAlgn="auto" hangingPunct="1">
              <a:spcAft>
                <a:spcPts val="0"/>
              </a:spcAft>
              <a:buFontTx/>
              <a:buNone/>
              <a:defRPr/>
            </a:pPr>
            <a:r>
              <a:rPr lang="en-US" dirty="0"/>
              <a:t>-Blood flow  (Q ) = pressure gradient pushing blood (P1- P2 ) </a:t>
            </a:r>
            <a:r>
              <a:rPr lang="en-US" u="sng" dirty="0">
                <a:effectLst>
                  <a:outerShdw blurRad="38100" dist="38100" dir="2700000" algn="tl">
                    <a:srgbClr val="000000"/>
                  </a:outerShdw>
                </a:effectLst>
              </a:rPr>
              <a:t>divided by:</a:t>
            </a:r>
          </a:p>
          <a:p>
            <a:pPr eaLnBrk="1" fontAlgn="auto" hangingPunct="1">
              <a:spcAft>
                <a:spcPts val="0"/>
              </a:spcAft>
              <a:buFontTx/>
              <a:buNone/>
              <a:defRPr/>
            </a:pPr>
            <a:r>
              <a:rPr lang="en-US" dirty="0"/>
              <a:t>          resistance opposing blood flow (R ).</a:t>
            </a:r>
            <a:endParaRPr lang="en-US" sz="4000" dirty="0"/>
          </a:p>
          <a:p>
            <a:pPr eaLnBrk="1" fontAlgn="auto" hangingPunct="1">
              <a:spcAft>
                <a:spcPts val="0"/>
              </a:spcAft>
              <a:buFontTx/>
              <a:buNone/>
              <a:defRPr/>
            </a:pPr>
            <a:r>
              <a:rPr lang="en-US" sz="4400" b="1" dirty="0">
                <a:solidFill>
                  <a:srgbClr val="FF0000"/>
                </a:solidFill>
              </a:rPr>
              <a:t>                           Q =</a:t>
            </a:r>
            <a:r>
              <a:rPr lang="ar-SA" sz="4400" b="1" dirty="0">
                <a:solidFill>
                  <a:srgbClr val="FF0000"/>
                </a:solidFill>
              </a:rPr>
              <a:t> </a:t>
            </a:r>
            <a:r>
              <a:rPr lang="en-US" sz="4400" b="1" dirty="0">
                <a:solidFill>
                  <a:srgbClr val="FF0000"/>
                </a:solidFill>
              </a:rPr>
              <a:t> </a:t>
            </a:r>
            <a:r>
              <a:rPr lang="en-US" sz="4800" b="1" u="sng" baseline="30000" dirty="0">
                <a:solidFill>
                  <a:srgbClr val="FF0000"/>
                </a:solidFill>
                <a:effectLst>
                  <a:outerShdw blurRad="38100" dist="38100" dir="2700000" algn="tl">
                    <a:srgbClr val="000000"/>
                  </a:outerShdw>
                </a:effectLst>
              </a:rPr>
              <a:t>P1-P2</a:t>
            </a:r>
          </a:p>
          <a:p>
            <a:pPr eaLnBrk="1" fontAlgn="auto" hangingPunct="1">
              <a:spcAft>
                <a:spcPts val="0"/>
              </a:spcAft>
              <a:buFontTx/>
              <a:buNone/>
              <a:defRPr/>
            </a:pPr>
            <a:r>
              <a:rPr lang="en-US" sz="4800" b="1" baseline="30000" dirty="0">
                <a:solidFill>
                  <a:srgbClr val="FF0000"/>
                </a:solidFill>
              </a:rPr>
              <a:t>                                                   R </a:t>
            </a:r>
            <a:endParaRPr lang="en-US" sz="3600" b="1" baseline="30000" dirty="0">
              <a:solidFill>
                <a:srgbClr val="FF0000"/>
              </a:solidFill>
            </a:endParaRPr>
          </a:p>
          <a:p>
            <a:pPr>
              <a:buFont typeface="Arial" charset="0"/>
              <a:buChar char="•"/>
              <a:defRPr/>
            </a:pPr>
            <a:endParaRPr lang="en-US" sz="2800" dirty="0"/>
          </a:p>
        </p:txBody>
      </p:sp>
    </p:spTree>
  </p:cSld>
  <p:clrMapOvr>
    <a:masterClrMapping/>
  </p:clrMapOvr>
  <p:transition>
    <p:strips dir="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0753F70-EA85-4B6E-8392-EC8EEAF7745E}"/>
              </a:ext>
            </a:extLst>
          </p:cNvPr>
          <p:cNvSpPr>
            <a:spLocks noGrp="1" noChangeArrowheads="1"/>
          </p:cNvSpPr>
          <p:nvPr>
            <p:ph type="title"/>
          </p:nvPr>
        </p:nvSpPr>
        <p:spPr>
          <a:xfrm>
            <a:off x="457200" y="260350"/>
            <a:ext cx="8229600" cy="431800"/>
          </a:xfrm>
        </p:spPr>
        <p:txBody>
          <a:bodyPr/>
          <a:lstStyle/>
          <a:p>
            <a:pPr eaLnBrk="1" hangingPunct="1"/>
            <a:r>
              <a:rPr lang="en-US" altLang="ar-SA" sz="4800" b="1">
                <a:solidFill>
                  <a:srgbClr val="FF0000"/>
                </a:solidFill>
              </a:rPr>
              <a:t>Blood flow is of two types</a:t>
            </a:r>
          </a:p>
        </p:txBody>
      </p:sp>
      <p:sp>
        <p:nvSpPr>
          <p:cNvPr id="167939" name="Rectangle 3">
            <a:extLst>
              <a:ext uri="{FF2B5EF4-FFF2-40B4-BE49-F238E27FC236}">
                <a16:creationId xmlns:a16="http://schemas.microsoft.com/office/drawing/2014/main" id="{C9A06C76-8257-4E86-BDCA-634099B1632A}"/>
              </a:ext>
            </a:extLst>
          </p:cNvPr>
          <p:cNvSpPr>
            <a:spLocks noGrp="1" noChangeArrowheads="1"/>
          </p:cNvSpPr>
          <p:nvPr>
            <p:ph idx="1"/>
          </p:nvPr>
        </p:nvSpPr>
        <p:spPr>
          <a:xfrm>
            <a:off x="0" y="765175"/>
            <a:ext cx="9144000" cy="6092825"/>
          </a:xfrm>
        </p:spPr>
        <p:txBody>
          <a:bodyPr rtlCol="0">
            <a:normAutofit/>
          </a:bodyPr>
          <a:lstStyle/>
          <a:p>
            <a:pPr eaLnBrk="1" fontAlgn="auto" hangingPunct="1">
              <a:spcAft>
                <a:spcPts val="0"/>
              </a:spcAft>
              <a:buFontTx/>
              <a:buNone/>
              <a:defRPr/>
            </a:pPr>
            <a:r>
              <a:rPr lang="en-US" sz="3600" b="1" i="1" dirty="0">
                <a:solidFill>
                  <a:srgbClr val="C00000"/>
                </a:solidFill>
                <a:effectLst>
                  <a:outerShdw blurRad="38100" dist="38100" dir="2700000" algn="tl">
                    <a:srgbClr val="000000"/>
                  </a:outerShdw>
                </a:effectLst>
              </a:rPr>
              <a:t>1-</a:t>
            </a:r>
            <a:r>
              <a:rPr lang="en-US" sz="3600" b="1" i="1" u="sng" dirty="0">
                <a:solidFill>
                  <a:srgbClr val="C00000"/>
                </a:solidFill>
                <a:effectLst>
                  <a:outerShdw blurRad="38100" dist="38100" dir="2700000" algn="tl">
                    <a:srgbClr val="000000"/>
                  </a:outerShdw>
                </a:effectLst>
              </a:rPr>
              <a:t>Laminar Blood flow</a:t>
            </a:r>
          </a:p>
          <a:p>
            <a:pPr eaLnBrk="1" fontAlgn="auto" hangingPunct="1">
              <a:spcAft>
                <a:spcPts val="0"/>
              </a:spcAft>
              <a:buFontTx/>
              <a:buNone/>
              <a:defRPr/>
            </a:pPr>
            <a:r>
              <a:rPr lang="en-US" sz="2800" b="1" dirty="0"/>
              <a:t>-Continuous blood flow through a long smooth vessels occurs in layers, the velocity of flow is greater at the center and slowest near the vessel wall. </a:t>
            </a:r>
          </a:p>
          <a:p>
            <a:pPr eaLnBrk="1" fontAlgn="auto" hangingPunct="1">
              <a:spcAft>
                <a:spcPts val="0"/>
              </a:spcAft>
              <a:buFontTx/>
              <a:buNone/>
              <a:defRPr/>
            </a:pPr>
            <a:r>
              <a:rPr lang="en-US" sz="2800" b="1" dirty="0">
                <a:solidFill>
                  <a:srgbClr val="FF0000"/>
                </a:solidFill>
              </a:rPr>
              <a:t>This is because </a:t>
            </a:r>
          </a:p>
          <a:p>
            <a:pPr eaLnBrk="1" fontAlgn="auto" hangingPunct="1">
              <a:spcAft>
                <a:spcPts val="0"/>
              </a:spcAft>
              <a:buFontTx/>
              <a:buNone/>
              <a:defRPr/>
            </a:pPr>
            <a:r>
              <a:rPr lang="en-US" sz="2800" b="1" dirty="0"/>
              <a:t>the next layer of  molecules slips over the previous ( the third over the 2</a:t>
            </a:r>
            <a:r>
              <a:rPr lang="en-US" sz="2800" b="1" baseline="30000" dirty="0"/>
              <a:t>nd</a:t>
            </a:r>
            <a:r>
              <a:rPr lang="en-US" sz="2800" b="1" dirty="0"/>
              <a:t> and fourth over the 3 rd and so on.</a:t>
            </a:r>
          </a:p>
          <a:p>
            <a:pPr eaLnBrk="1" fontAlgn="auto" hangingPunct="1">
              <a:spcAft>
                <a:spcPts val="0"/>
              </a:spcAft>
              <a:buFontTx/>
              <a:buNone/>
              <a:defRPr/>
            </a:pPr>
            <a:r>
              <a:rPr lang="en-US" sz="3600" b="1" i="1" dirty="0">
                <a:solidFill>
                  <a:srgbClr val="C00000"/>
                </a:solidFill>
                <a:effectLst>
                  <a:outerShdw blurRad="38100" dist="38100" dir="2700000" algn="tl">
                    <a:srgbClr val="000000"/>
                  </a:outerShdw>
                </a:effectLst>
              </a:rPr>
              <a:t>2-</a:t>
            </a:r>
            <a:r>
              <a:rPr lang="en-US" sz="3600" b="1" i="1" u="sng" dirty="0">
                <a:solidFill>
                  <a:srgbClr val="C00000"/>
                </a:solidFill>
                <a:effectLst>
                  <a:outerShdw blurRad="38100" dist="38100" dir="2700000" algn="tl">
                    <a:srgbClr val="000000"/>
                  </a:outerShdw>
                </a:effectLst>
              </a:rPr>
              <a:t>Turbulent Blood Flow:</a:t>
            </a:r>
          </a:p>
          <a:p>
            <a:pPr eaLnBrk="1" fontAlgn="auto" hangingPunct="1">
              <a:spcAft>
                <a:spcPts val="0"/>
              </a:spcAft>
              <a:buFontTx/>
              <a:buNone/>
              <a:defRPr/>
            </a:pPr>
            <a:r>
              <a:rPr lang="en-US" sz="2800" b="1" dirty="0"/>
              <a:t>-Blood flow is crosswise forming whorls called </a:t>
            </a:r>
            <a:r>
              <a:rPr lang="en-US" sz="2800" b="1" u="sng" dirty="0">
                <a:solidFill>
                  <a:srgbClr val="FF0000"/>
                </a:solidFill>
                <a:effectLst>
                  <a:outerShdw blurRad="38100" dist="38100" dir="2700000" algn="tl">
                    <a:srgbClr val="000000"/>
                  </a:outerShdw>
                </a:effectLst>
              </a:rPr>
              <a:t>eddy currents</a:t>
            </a:r>
            <a:r>
              <a:rPr lang="en-US" sz="2800" b="1" dirty="0">
                <a:solidFill>
                  <a:srgbClr val="FF0000"/>
                </a:solidFill>
              </a:rPr>
              <a:t> </a:t>
            </a:r>
            <a:r>
              <a:rPr lang="en-US" sz="2800" b="1" dirty="0"/>
              <a:t>similar to whirlpools seen in a rapidly flowing river at a point of obstruction.</a:t>
            </a:r>
          </a:p>
          <a:p>
            <a:pPr eaLnBrk="1" fontAlgn="auto" hangingPunct="1">
              <a:spcAft>
                <a:spcPts val="0"/>
              </a:spcAft>
              <a:buFontTx/>
              <a:buNone/>
              <a:defRPr/>
            </a:pPr>
            <a:endParaRPr lang="en-US" sz="2800" b="1" dirty="0"/>
          </a:p>
        </p:txBody>
      </p:sp>
    </p:spTree>
  </p:cSld>
  <p:clrMapOvr>
    <a:masterClrMapping/>
  </p:clrMapOvr>
  <p:transition>
    <p:strips dir="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3E4D8FD7-8B7B-418C-B761-1CFC12E6A043}"/>
              </a:ext>
            </a:extLst>
          </p:cNvPr>
          <p:cNvSpPr>
            <a:spLocks noGrp="1"/>
          </p:cNvSpPr>
          <p:nvPr>
            <p:ph type="title"/>
          </p:nvPr>
        </p:nvSpPr>
        <p:spPr>
          <a:xfrm flipV="1">
            <a:off x="457200" y="228600"/>
            <a:ext cx="8229600" cy="46038"/>
          </a:xfrm>
        </p:spPr>
        <p:txBody>
          <a:bodyPr/>
          <a:lstStyle/>
          <a:p>
            <a:endParaRPr lang="en-US" altLang="ar-SA"/>
          </a:p>
        </p:txBody>
      </p:sp>
      <p:sp>
        <p:nvSpPr>
          <p:cNvPr id="128003" name="Content Placeholder 2">
            <a:extLst>
              <a:ext uri="{FF2B5EF4-FFF2-40B4-BE49-F238E27FC236}">
                <a16:creationId xmlns:a16="http://schemas.microsoft.com/office/drawing/2014/main" id="{9C118F5B-F475-4C43-BDF8-8FEB7514DE8E}"/>
              </a:ext>
            </a:extLst>
          </p:cNvPr>
          <p:cNvSpPr>
            <a:spLocks noGrp="1"/>
          </p:cNvSpPr>
          <p:nvPr>
            <p:ph idx="1"/>
          </p:nvPr>
        </p:nvSpPr>
        <p:spPr>
          <a:xfrm>
            <a:off x="457200" y="260350"/>
            <a:ext cx="8229600" cy="6337300"/>
          </a:xfrm>
        </p:spPr>
        <p:txBody>
          <a:bodyPr/>
          <a:lstStyle/>
          <a:p>
            <a:pPr eaLnBrk="1" hangingPunct="1">
              <a:buFontTx/>
              <a:buNone/>
            </a:pPr>
            <a:r>
              <a:rPr lang="en-US" altLang="ar-SA" sz="2800" b="1"/>
              <a:t>-Turbulent flow occurs in </a:t>
            </a:r>
            <a:r>
              <a:rPr lang="en-US" altLang="ar-SA" b="1" u="sng">
                <a:solidFill>
                  <a:srgbClr val="FF0000"/>
                </a:solidFill>
              </a:rPr>
              <a:t>the following conditions:</a:t>
            </a:r>
            <a:endParaRPr lang="en-US" altLang="ar-SA" sz="2800" b="1" u="sng">
              <a:solidFill>
                <a:srgbClr val="FF0000"/>
              </a:solidFill>
            </a:endParaRPr>
          </a:p>
          <a:p>
            <a:pPr eaLnBrk="1" hangingPunct="1">
              <a:buFontTx/>
              <a:buNone/>
            </a:pPr>
            <a:r>
              <a:rPr lang="en-US" altLang="ar-SA" sz="2800" b="1" i="1"/>
              <a:t>1-Increase rate of blood flow.</a:t>
            </a:r>
          </a:p>
          <a:p>
            <a:pPr eaLnBrk="1" hangingPunct="1">
              <a:buFontTx/>
              <a:buNone/>
            </a:pPr>
            <a:r>
              <a:rPr lang="en-US" altLang="ar-SA" sz="2800" b="1" i="1"/>
              <a:t>2-In vessels obstruction.</a:t>
            </a:r>
          </a:p>
          <a:p>
            <a:pPr eaLnBrk="1" hangingPunct="1">
              <a:buFontTx/>
              <a:buNone/>
            </a:pPr>
            <a:r>
              <a:rPr lang="en-US" altLang="ar-SA" sz="2800" b="1" i="1"/>
              <a:t>3-Sharp turn in the vessel.</a:t>
            </a:r>
          </a:p>
          <a:p>
            <a:pPr eaLnBrk="1" hangingPunct="1">
              <a:buFontTx/>
              <a:buNone/>
            </a:pPr>
            <a:r>
              <a:rPr lang="en-US" altLang="ar-SA" sz="2800" b="1" i="1"/>
              <a:t>4-When blood flow over a rough surface as in valvular stenosis.</a:t>
            </a:r>
          </a:p>
          <a:p>
            <a:pPr eaLnBrk="1" hangingPunct="1">
              <a:buFontTx/>
              <a:buChar char="-"/>
            </a:pPr>
            <a:r>
              <a:rPr lang="en-US" altLang="ar-SA" sz="2800" b="1"/>
              <a:t>Turbulent blood flow is measured by </a:t>
            </a:r>
            <a:r>
              <a:rPr lang="en-US" altLang="ar-SA" b="1">
                <a:solidFill>
                  <a:srgbClr val="FF0000"/>
                </a:solidFill>
              </a:rPr>
              <a:t>Reynold number (Re </a:t>
            </a:r>
            <a:r>
              <a:rPr lang="en-US" altLang="ar-SA" sz="2800" b="1"/>
              <a:t>) </a:t>
            </a:r>
            <a:r>
              <a:rPr lang="en-US" altLang="ar-SA" sz="3600" b="1" u="sng">
                <a:solidFill>
                  <a:srgbClr val="C00000"/>
                </a:solidFill>
              </a:rPr>
              <a:t>which is:</a:t>
            </a:r>
            <a:endParaRPr lang="en-US" altLang="ar-SA" sz="2800" b="1" u="sng">
              <a:solidFill>
                <a:srgbClr val="C00000"/>
              </a:solidFill>
            </a:endParaRPr>
          </a:p>
          <a:p>
            <a:pPr eaLnBrk="1" hangingPunct="1">
              <a:buFontTx/>
              <a:buNone/>
            </a:pPr>
            <a:r>
              <a:rPr lang="en-US" altLang="ar-SA" sz="2800" b="1" i="1"/>
              <a:t>1-Direct proportional with velocity of blood flow (v).</a:t>
            </a:r>
          </a:p>
          <a:p>
            <a:pPr eaLnBrk="1" hangingPunct="1">
              <a:buFontTx/>
              <a:buNone/>
            </a:pPr>
            <a:r>
              <a:rPr lang="en-US" altLang="ar-SA" sz="2800" b="1" i="1"/>
              <a:t>2-Direct proportional with radius of blood vessel (r ).</a:t>
            </a:r>
          </a:p>
          <a:p>
            <a:pPr eaLnBrk="1" hangingPunct="1">
              <a:buFontTx/>
              <a:buNone/>
            </a:pPr>
            <a:r>
              <a:rPr lang="en-US" altLang="ar-SA" sz="2800" b="1" i="1"/>
              <a:t>3-Indirect proportional with blood viscosity ( n ) divided by its density ( d ).</a:t>
            </a:r>
          </a:p>
          <a:p>
            <a:endParaRPr lang="en-US" altLang="ar-SA" sz="2800"/>
          </a:p>
        </p:txBody>
      </p:sp>
    </p:spTree>
  </p:cSld>
  <p:clrMapOvr>
    <a:masterClrMapping/>
  </p:clrMapOvr>
  <p:transition>
    <p:strips dir="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a:extLst>
              <a:ext uri="{FF2B5EF4-FFF2-40B4-BE49-F238E27FC236}">
                <a16:creationId xmlns:a16="http://schemas.microsoft.com/office/drawing/2014/main" id="{888A6FDE-D453-4BF0-B3B1-3872B1C0CBD2}"/>
              </a:ext>
            </a:extLst>
          </p:cNvPr>
          <p:cNvSpPr>
            <a:spLocks noGrp="1" noChangeArrowheads="1"/>
          </p:cNvSpPr>
          <p:nvPr>
            <p:ph type="title"/>
          </p:nvPr>
        </p:nvSpPr>
        <p:spPr>
          <a:xfrm>
            <a:off x="457200" y="274638"/>
            <a:ext cx="8229600" cy="346075"/>
          </a:xfrm>
        </p:spPr>
        <p:txBody>
          <a:bodyPr rtlCol="0">
            <a:normAutofit fontScale="90000"/>
          </a:bodyPr>
          <a:lstStyle/>
          <a:p>
            <a:pPr eaLnBrk="1" fontAlgn="auto" hangingPunct="1">
              <a:spcAft>
                <a:spcPts val="0"/>
              </a:spcAft>
              <a:defRPr/>
            </a:pPr>
            <a:r>
              <a:rPr lang="en-US" sz="3200" b="1"/>
              <a:t>Pigment Granules</a:t>
            </a:r>
          </a:p>
        </p:txBody>
      </p:sp>
      <p:sp>
        <p:nvSpPr>
          <p:cNvPr id="129027" name="Rectangle 5">
            <a:extLst>
              <a:ext uri="{FF2B5EF4-FFF2-40B4-BE49-F238E27FC236}">
                <a16:creationId xmlns:a16="http://schemas.microsoft.com/office/drawing/2014/main" id="{2B6CCF71-3ECD-4DD1-86ED-13BFDEA47D54}"/>
              </a:ext>
            </a:extLst>
          </p:cNvPr>
          <p:cNvSpPr>
            <a:spLocks noGrp="1" noChangeArrowheads="1"/>
          </p:cNvSpPr>
          <p:nvPr>
            <p:ph sz="half" idx="1"/>
          </p:nvPr>
        </p:nvSpPr>
        <p:spPr/>
        <p:txBody>
          <a:bodyPr/>
          <a:lstStyle/>
          <a:p>
            <a:pPr eaLnBrk="1" hangingPunct="1"/>
            <a:endParaRPr lang="en-US" altLang="ar-SA"/>
          </a:p>
        </p:txBody>
      </p:sp>
      <p:sp>
        <p:nvSpPr>
          <p:cNvPr id="129028" name="Rectangle 6">
            <a:extLst>
              <a:ext uri="{FF2B5EF4-FFF2-40B4-BE49-F238E27FC236}">
                <a16:creationId xmlns:a16="http://schemas.microsoft.com/office/drawing/2014/main" id="{7CA5E6D3-AEF8-41B8-82BF-2989C5FE13B4}"/>
              </a:ext>
            </a:extLst>
          </p:cNvPr>
          <p:cNvSpPr>
            <a:spLocks noGrp="1" noChangeArrowheads="1"/>
          </p:cNvSpPr>
          <p:nvPr>
            <p:ph sz="half" idx="2"/>
          </p:nvPr>
        </p:nvSpPr>
        <p:spPr>
          <a:xfrm>
            <a:off x="4648200" y="765175"/>
            <a:ext cx="4038600" cy="6092825"/>
          </a:xfrm>
        </p:spPr>
        <p:txBody>
          <a:bodyPr/>
          <a:lstStyle/>
          <a:p>
            <a:pPr eaLnBrk="1" hangingPunct="1"/>
            <a:endParaRPr lang="en-US" altLang="ar-SA"/>
          </a:p>
        </p:txBody>
      </p:sp>
      <p:pic>
        <p:nvPicPr>
          <p:cNvPr id="129029" name="Picture 9" descr="apohidrohp">
            <a:extLst>
              <a:ext uri="{FF2B5EF4-FFF2-40B4-BE49-F238E27FC236}">
                <a16:creationId xmlns:a16="http://schemas.microsoft.com/office/drawing/2014/main" id="{4CAACD84-2C7D-467D-BFB4-C1605BA24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5175"/>
            <a:ext cx="4572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12" descr="pigments">
            <a:extLst>
              <a:ext uri="{FF2B5EF4-FFF2-40B4-BE49-F238E27FC236}">
                <a16:creationId xmlns:a16="http://schemas.microsoft.com/office/drawing/2014/main" id="{66D13331-60BB-4452-B68A-3408C71DE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45005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EC6DB9C-23DC-4B4C-93E9-2E661408BDD6}"/>
              </a:ext>
            </a:extLst>
          </p:cNvPr>
          <p:cNvSpPr>
            <a:spLocks noGrp="1" noChangeArrowheads="1"/>
          </p:cNvSpPr>
          <p:nvPr>
            <p:ph type="title"/>
          </p:nvPr>
        </p:nvSpPr>
        <p:spPr/>
        <p:txBody>
          <a:bodyPr/>
          <a:lstStyle/>
          <a:p>
            <a:pPr eaLnBrk="1" hangingPunct="1"/>
            <a:r>
              <a:rPr lang="en-US" altLang="ar-SA"/>
              <a:t>Pigment Granules</a:t>
            </a:r>
          </a:p>
        </p:txBody>
      </p:sp>
      <p:sp>
        <p:nvSpPr>
          <p:cNvPr id="130051" name="Rectangle 3">
            <a:extLst>
              <a:ext uri="{FF2B5EF4-FFF2-40B4-BE49-F238E27FC236}">
                <a16:creationId xmlns:a16="http://schemas.microsoft.com/office/drawing/2014/main" id="{D86B8CD1-64C7-4150-BCC8-838E225DC7AD}"/>
              </a:ext>
            </a:extLst>
          </p:cNvPr>
          <p:cNvSpPr>
            <a:spLocks noGrp="1" noChangeArrowheads="1"/>
          </p:cNvSpPr>
          <p:nvPr>
            <p:ph idx="1"/>
          </p:nvPr>
        </p:nvSpPr>
        <p:spPr/>
        <p:txBody>
          <a:bodyPr/>
          <a:lstStyle/>
          <a:p>
            <a:pPr eaLnBrk="1" hangingPunct="1"/>
            <a:endParaRPr lang="en-US" altLang="ar-SA"/>
          </a:p>
        </p:txBody>
      </p:sp>
      <p:pic>
        <p:nvPicPr>
          <p:cNvPr id="130052" name="Picture 4" descr="pig  granules">
            <a:extLst>
              <a:ext uri="{FF2B5EF4-FFF2-40B4-BE49-F238E27FC236}">
                <a16:creationId xmlns:a16="http://schemas.microsoft.com/office/drawing/2014/main" id="{73AEFE1B-99F3-4757-87E9-15B0F987E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9F2B452-DFC9-4D8B-B402-F210660BDB1E}"/>
              </a:ext>
            </a:extLst>
          </p:cNvPr>
          <p:cNvSpPr>
            <a:spLocks noGrp="1" noChangeArrowheads="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en-US" sz="4000"/>
              <a:t>Gap junction</a:t>
            </a:r>
          </a:p>
        </p:txBody>
      </p:sp>
      <p:sp>
        <p:nvSpPr>
          <p:cNvPr id="131075" name="Rectangle 3">
            <a:extLst>
              <a:ext uri="{FF2B5EF4-FFF2-40B4-BE49-F238E27FC236}">
                <a16:creationId xmlns:a16="http://schemas.microsoft.com/office/drawing/2014/main" id="{2DA85014-6D99-452B-89F1-C0432EC3B9DD}"/>
              </a:ext>
            </a:extLst>
          </p:cNvPr>
          <p:cNvSpPr>
            <a:spLocks noGrp="1" noChangeArrowheads="1"/>
          </p:cNvSpPr>
          <p:nvPr>
            <p:ph idx="1"/>
          </p:nvPr>
        </p:nvSpPr>
        <p:spPr/>
        <p:txBody>
          <a:bodyPr/>
          <a:lstStyle/>
          <a:p>
            <a:pPr eaLnBrk="1" hangingPunct="1"/>
            <a:endParaRPr lang="en-US" altLang="ar-SA"/>
          </a:p>
        </p:txBody>
      </p:sp>
      <p:pic>
        <p:nvPicPr>
          <p:cNvPr id="131076" name="Picture 4" descr="membr21">
            <a:extLst>
              <a:ext uri="{FF2B5EF4-FFF2-40B4-BE49-F238E27FC236}">
                <a16:creationId xmlns:a16="http://schemas.microsoft.com/office/drawing/2014/main" id="{04AA3973-B415-4748-A658-E6E6DE9AC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Line 5">
            <a:extLst>
              <a:ext uri="{FF2B5EF4-FFF2-40B4-BE49-F238E27FC236}">
                <a16:creationId xmlns:a16="http://schemas.microsoft.com/office/drawing/2014/main" id="{4886BE80-43C1-4021-A76F-3E257FEEEEC4}"/>
              </a:ext>
            </a:extLst>
          </p:cNvPr>
          <p:cNvSpPr>
            <a:spLocks noChangeShapeType="1"/>
          </p:cNvSpPr>
          <p:nvPr/>
        </p:nvSpPr>
        <p:spPr bwMode="auto">
          <a:xfrm flipV="1">
            <a:off x="4716463" y="836613"/>
            <a:ext cx="1079500" cy="2663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strips dir="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a:extLst>
              <a:ext uri="{FF2B5EF4-FFF2-40B4-BE49-F238E27FC236}">
                <a16:creationId xmlns:a16="http://schemas.microsoft.com/office/drawing/2014/main" id="{BC5D5CC0-A88B-4269-B5D7-B6EEF98AD148}"/>
              </a:ext>
            </a:extLst>
          </p:cNvPr>
          <p:cNvSpPr>
            <a:spLocks noGrp="1" noChangeArrowheads="1"/>
          </p:cNvSpPr>
          <p:nvPr>
            <p:ph type="title"/>
          </p:nvPr>
        </p:nvSpPr>
        <p:spPr>
          <a:xfrm flipV="1">
            <a:off x="457200" y="0"/>
            <a:ext cx="8229600" cy="274638"/>
          </a:xfrm>
        </p:spPr>
        <p:txBody>
          <a:bodyPr rtlCol="0">
            <a:normAutofit fontScale="90000"/>
          </a:bodyPr>
          <a:lstStyle/>
          <a:p>
            <a:pPr eaLnBrk="1" fontAlgn="auto" hangingPunct="1">
              <a:spcAft>
                <a:spcPts val="0"/>
              </a:spcAft>
              <a:defRPr/>
            </a:pPr>
            <a:endParaRPr lang="en-US" sz="4000"/>
          </a:p>
        </p:txBody>
      </p:sp>
      <p:sp>
        <p:nvSpPr>
          <p:cNvPr id="132099" name="Rectangle 5">
            <a:extLst>
              <a:ext uri="{FF2B5EF4-FFF2-40B4-BE49-F238E27FC236}">
                <a16:creationId xmlns:a16="http://schemas.microsoft.com/office/drawing/2014/main" id="{25C52F31-3987-45F5-A583-B1109776953F}"/>
              </a:ext>
            </a:extLst>
          </p:cNvPr>
          <p:cNvSpPr>
            <a:spLocks noGrp="1" noChangeArrowheads="1"/>
          </p:cNvSpPr>
          <p:nvPr>
            <p:ph sz="half" idx="1"/>
          </p:nvPr>
        </p:nvSpPr>
        <p:spPr>
          <a:xfrm>
            <a:off x="0" y="188913"/>
            <a:ext cx="4495800" cy="6669087"/>
          </a:xfrm>
        </p:spPr>
        <p:txBody>
          <a:bodyPr/>
          <a:lstStyle/>
          <a:p>
            <a:pPr eaLnBrk="1" hangingPunct="1"/>
            <a:endParaRPr lang="en-US" altLang="ar-SA"/>
          </a:p>
        </p:txBody>
      </p:sp>
      <p:sp>
        <p:nvSpPr>
          <p:cNvPr id="132100" name="Rectangle 6">
            <a:extLst>
              <a:ext uri="{FF2B5EF4-FFF2-40B4-BE49-F238E27FC236}">
                <a16:creationId xmlns:a16="http://schemas.microsoft.com/office/drawing/2014/main" id="{0BCCF3E6-CABB-4763-96B6-CB4F576960D4}"/>
              </a:ext>
            </a:extLst>
          </p:cNvPr>
          <p:cNvSpPr>
            <a:spLocks noGrp="1" noChangeArrowheads="1"/>
          </p:cNvSpPr>
          <p:nvPr>
            <p:ph sz="half" idx="2"/>
          </p:nvPr>
        </p:nvSpPr>
        <p:spPr>
          <a:xfrm>
            <a:off x="4648200" y="0"/>
            <a:ext cx="4495800" cy="6858000"/>
          </a:xfrm>
        </p:spPr>
        <p:txBody>
          <a:bodyPr/>
          <a:lstStyle/>
          <a:p>
            <a:pPr eaLnBrk="1" hangingPunct="1"/>
            <a:endParaRPr lang="en-US" altLang="ar-SA"/>
          </a:p>
        </p:txBody>
      </p:sp>
      <p:pic>
        <p:nvPicPr>
          <p:cNvPr id="132101" name="Picture 7" descr="C4b_GapJunction">
            <a:extLst>
              <a:ext uri="{FF2B5EF4-FFF2-40B4-BE49-F238E27FC236}">
                <a16:creationId xmlns:a16="http://schemas.microsoft.com/office/drawing/2014/main" id="{60C00025-79E8-47DD-A59A-2B0CDB9E2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0"/>
            <a:ext cx="442753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8" descr="C4b_TightJunction">
            <a:extLst>
              <a:ext uri="{FF2B5EF4-FFF2-40B4-BE49-F238E27FC236}">
                <a16:creationId xmlns:a16="http://schemas.microsoft.com/office/drawing/2014/main" id="{08A08AE1-64C7-48A3-8B6C-511D40272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4500563"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3F0FD87-401C-4B29-B3AB-2499A77EB688}"/>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33123" name="Rectangle 3">
            <a:extLst>
              <a:ext uri="{FF2B5EF4-FFF2-40B4-BE49-F238E27FC236}">
                <a16:creationId xmlns:a16="http://schemas.microsoft.com/office/drawing/2014/main" id="{1F1A90A2-E736-4F6D-AA91-5BE1B79B93A7}"/>
              </a:ext>
            </a:extLst>
          </p:cNvPr>
          <p:cNvSpPr>
            <a:spLocks noGrp="1" noChangeArrowheads="1"/>
          </p:cNvSpPr>
          <p:nvPr>
            <p:ph idx="1"/>
          </p:nvPr>
        </p:nvSpPr>
        <p:spPr>
          <a:xfrm>
            <a:off x="0" y="260350"/>
            <a:ext cx="9144000" cy="6597650"/>
          </a:xfrm>
        </p:spPr>
        <p:txBody>
          <a:bodyPr/>
          <a:lstStyle/>
          <a:p>
            <a:pPr eaLnBrk="1" hangingPunct="1">
              <a:buFontTx/>
              <a:buNone/>
            </a:pPr>
            <a:endParaRPr lang="en-US" altLang="ar-SA"/>
          </a:p>
        </p:txBody>
      </p:sp>
      <p:pic>
        <p:nvPicPr>
          <p:cNvPr id="133124" name="Picture 4" descr="SteroidReceptors">
            <a:extLst>
              <a:ext uri="{FF2B5EF4-FFF2-40B4-BE49-F238E27FC236}">
                <a16:creationId xmlns:a16="http://schemas.microsoft.com/office/drawing/2014/main" id="{C1D8E62B-B199-4ACA-8EF3-9513965E4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1DEEC4B-D7A7-42FC-B03A-503A46BE625E}"/>
              </a:ext>
            </a:extLst>
          </p:cNvPr>
          <p:cNvSpPr>
            <a:spLocks noGrp="1"/>
          </p:cNvSpPr>
          <p:nvPr>
            <p:ph type="title"/>
          </p:nvPr>
        </p:nvSpPr>
        <p:spPr>
          <a:xfrm flipV="1">
            <a:off x="457200" y="228600"/>
            <a:ext cx="8229600" cy="46038"/>
          </a:xfrm>
        </p:spPr>
        <p:txBody>
          <a:bodyPr rtlCol="0">
            <a:normAutofit fontScale="90000"/>
          </a:bodyPr>
          <a:lstStyle/>
          <a:p>
            <a:pPr eaLnBrk="1" fontAlgn="auto" hangingPunct="1">
              <a:spcAft>
                <a:spcPts val="0"/>
              </a:spcAft>
              <a:defRPr/>
            </a:pPr>
            <a:endParaRPr lang="en-US"/>
          </a:p>
        </p:txBody>
      </p:sp>
      <p:sp>
        <p:nvSpPr>
          <p:cNvPr id="3" name="Content Placeholder 2">
            <a:extLst>
              <a:ext uri="{FF2B5EF4-FFF2-40B4-BE49-F238E27FC236}">
                <a16:creationId xmlns:a16="http://schemas.microsoft.com/office/drawing/2014/main" id="{1B7A0EF8-E1C4-4F71-BB16-E24461411F2D}"/>
              </a:ext>
            </a:extLst>
          </p:cNvPr>
          <p:cNvSpPr>
            <a:spLocks noGrp="1"/>
          </p:cNvSpPr>
          <p:nvPr>
            <p:ph idx="1"/>
          </p:nvPr>
        </p:nvSpPr>
        <p:spPr>
          <a:xfrm>
            <a:off x="0" y="188913"/>
            <a:ext cx="9144000" cy="6264275"/>
          </a:xfrm>
        </p:spPr>
        <p:txBody>
          <a:bodyPr rtlCol="0">
            <a:normAutofit lnSpcReduction="10000"/>
          </a:bodyPr>
          <a:lstStyle/>
          <a:p>
            <a:pPr eaLnBrk="1" fontAlgn="auto" hangingPunct="1">
              <a:spcAft>
                <a:spcPts val="0"/>
              </a:spcAft>
              <a:buFontTx/>
              <a:buNone/>
              <a:defRPr/>
            </a:pPr>
            <a:r>
              <a:rPr lang="en-US" sz="2800" dirty="0"/>
              <a:t>1- Nerve impulse transmission.</a:t>
            </a:r>
          </a:p>
          <a:p>
            <a:pPr eaLnBrk="1" fontAlgn="auto" hangingPunct="1">
              <a:spcAft>
                <a:spcPts val="0"/>
              </a:spcAft>
              <a:buFontTx/>
              <a:buNone/>
              <a:defRPr/>
            </a:pPr>
            <a:r>
              <a:rPr lang="en-US" sz="2800" dirty="0"/>
              <a:t>2- Contraction of muscles.</a:t>
            </a:r>
          </a:p>
          <a:p>
            <a:pPr eaLnBrk="1" fontAlgn="auto" hangingPunct="1">
              <a:spcAft>
                <a:spcPts val="0"/>
              </a:spcAft>
              <a:buFontTx/>
              <a:buNone/>
              <a:defRPr/>
            </a:pPr>
            <a:r>
              <a:rPr lang="en-US" sz="2800" dirty="0"/>
              <a:t>3- Activation of enzymes.</a:t>
            </a:r>
          </a:p>
          <a:p>
            <a:pPr eaLnBrk="1" fontAlgn="auto" hangingPunct="1">
              <a:spcAft>
                <a:spcPts val="0"/>
              </a:spcAft>
              <a:buFontTx/>
              <a:buNone/>
              <a:defRPr/>
            </a:pPr>
            <a:r>
              <a:rPr lang="en-US" sz="2800" dirty="0"/>
              <a:t>4- Rigidity of bones.</a:t>
            </a:r>
          </a:p>
          <a:p>
            <a:pPr eaLnBrk="1" fontAlgn="auto" hangingPunct="1">
              <a:spcAft>
                <a:spcPts val="0"/>
              </a:spcAft>
              <a:buFontTx/>
              <a:buNone/>
              <a:defRPr/>
            </a:pPr>
            <a:r>
              <a:rPr lang="en-US" sz="2800" dirty="0"/>
              <a:t>5- Oxygen transport.</a:t>
            </a:r>
          </a:p>
          <a:p>
            <a:pPr eaLnBrk="1" fontAlgn="auto" hangingPunct="1">
              <a:spcAft>
                <a:spcPts val="0"/>
              </a:spcAft>
              <a:buFontTx/>
              <a:buNone/>
              <a:defRPr/>
            </a:pPr>
            <a:r>
              <a:rPr lang="en-US" sz="2800" dirty="0"/>
              <a:t>6- Adhesiveness of cells.</a:t>
            </a:r>
          </a:p>
          <a:p>
            <a:pPr marL="609600" indent="-609600" eaLnBrk="1" fontAlgn="auto" hangingPunct="1">
              <a:spcAft>
                <a:spcPts val="0"/>
              </a:spcAft>
              <a:buFontTx/>
              <a:buAutoNum type="arabicParenR" startAt="5"/>
              <a:defRPr/>
            </a:pPr>
            <a:r>
              <a:rPr lang="en-US" sz="4000" b="1" u="sng" dirty="0">
                <a:effectLst>
                  <a:outerShdw blurRad="38100" dist="38100" dir="2700000" algn="tl">
                    <a:srgbClr val="000000"/>
                  </a:outerShdw>
                </a:effectLst>
              </a:rPr>
              <a:t>Water:</a:t>
            </a:r>
          </a:p>
          <a:p>
            <a:pPr marL="609600" indent="-609600" eaLnBrk="1" fontAlgn="auto" hangingPunct="1">
              <a:spcAft>
                <a:spcPts val="0"/>
              </a:spcAft>
              <a:buFontTx/>
              <a:buNone/>
              <a:defRPr/>
            </a:pPr>
            <a:r>
              <a:rPr lang="en-US" sz="2800" dirty="0"/>
              <a:t>-Forms about 75% of protoplasm.</a:t>
            </a:r>
          </a:p>
          <a:p>
            <a:pPr marL="609600" indent="-609600" eaLnBrk="1" fontAlgn="auto" hangingPunct="1">
              <a:spcAft>
                <a:spcPts val="0"/>
              </a:spcAft>
              <a:buFontTx/>
              <a:buNone/>
              <a:defRPr/>
            </a:pPr>
            <a:r>
              <a:rPr lang="en-US" sz="2800" dirty="0"/>
              <a:t>-Present either In:</a:t>
            </a:r>
          </a:p>
          <a:p>
            <a:pPr marL="609600" indent="-609600" eaLnBrk="1" fontAlgn="auto" hangingPunct="1">
              <a:spcAft>
                <a:spcPts val="0"/>
              </a:spcAft>
              <a:buFontTx/>
              <a:buNone/>
              <a:defRPr/>
            </a:pPr>
            <a:r>
              <a:rPr lang="en-US" sz="2800" b="1" i="1" u="sng" dirty="0">
                <a:effectLst>
                  <a:outerShdw blurRad="38100" dist="38100" dir="2700000" algn="tl">
                    <a:srgbClr val="000000"/>
                  </a:outerShdw>
                </a:effectLst>
              </a:rPr>
              <a:t>1-Free form:</a:t>
            </a:r>
            <a:r>
              <a:rPr lang="en-US" sz="2800" dirty="0"/>
              <a:t> acting as solvent for various metabolic processes.</a:t>
            </a:r>
          </a:p>
          <a:p>
            <a:pPr marL="609600" indent="-609600" eaLnBrk="1" fontAlgn="auto" hangingPunct="1">
              <a:spcAft>
                <a:spcPts val="0"/>
              </a:spcAft>
              <a:buFontTx/>
              <a:buNone/>
              <a:defRPr/>
            </a:pPr>
            <a:r>
              <a:rPr lang="en-US" sz="2800" b="1" i="1" u="sng" dirty="0">
                <a:effectLst>
                  <a:outerShdw blurRad="38100" dist="38100" dir="2700000" algn="tl">
                    <a:srgbClr val="000000"/>
                  </a:outerShdw>
                </a:effectLst>
              </a:rPr>
              <a:t>2-Bound to protein:</a:t>
            </a:r>
          </a:p>
          <a:p>
            <a:pPr eaLnBrk="1" fontAlgn="auto" hangingPunct="1">
              <a:spcAft>
                <a:spcPts val="0"/>
              </a:spcAft>
              <a:buFontTx/>
              <a:buNone/>
              <a:defRPr/>
            </a:pPr>
            <a:endParaRPr lang="en-US" sz="3600" dirty="0"/>
          </a:p>
          <a:p>
            <a:pPr eaLnBrk="1" fontAlgn="auto" hangingPunct="1">
              <a:spcAft>
                <a:spcPts val="0"/>
              </a:spcAft>
              <a:defRPr/>
            </a:pPr>
            <a:endParaRPr lang="en-US" dirty="0"/>
          </a:p>
        </p:txBody>
      </p:sp>
    </p:spTree>
  </p:cSld>
  <p:clrMapOvr>
    <a:masterClrMapping/>
  </p:clrMapOvr>
  <p:transition>
    <p:strips dir="r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F0E9DFF-4470-44B5-A312-3018C9945619}"/>
              </a:ext>
            </a:extLst>
          </p:cNvPr>
          <p:cNvSpPr>
            <a:spLocks noGrp="1" noChangeArrowheads="1"/>
          </p:cNvSpPr>
          <p:nvPr>
            <p:ph type="title"/>
          </p:nvPr>
        </p:nvSpPr>
        <p:spPr>
          <a:xfrm flipV="1">
            <a:off x="457200" y="0"/>
            <a:ext cx="8229600" cy="274638"/>
          </a:xfrm>
        </p:spPr>
        <p:txBody>
          <a:bodyPr/>
          <a:lstStyle/>
          <a:p>
            <a:pPr eaLnBrk="1" hangingPunct="1"/>
            <a:endParaRPr lang="en-US" altLang="ar-SA" sz="4000"/>
          </a:p>
        </p:txBody>
      </p:sp>
      <p:sp>
        <p:nvSpPr>
          <p:cNvPr id="134147" name="Rectangle 3">
            <a:extLst>
              <a:ext uri="{FF2B5EF4-FFF2-40B4-BE49-F238E27FC236}">
                <a16:creationId xmlns:a16="http://schemas.microsoft.com/office/drawing/2014/main" id="{1D0C87E8-1830-4118-8D09-0B2A27856CB5}"/>
              </a:ext>
            </a:extLst>
          </p:cNvPr>
          <p:cNvSpPr>
            <a:spLocks noGrp="1" noChangeArrowheads="1"/>
          </p:cNvSpPr>
          <p:nvPr>
            <p:ph idx="1"/>
          </p:nvPr>
        </p:nvSpPr>
        <p:spPr>
          <a:xfrm>
            <a:off x="457200" y="188913"/>
            <a:ext cx="8229600" cy="5937250"/>
          </a:xfrm>
        </p:spPr>
        <p:txBody>
          <a:bodyPr/>
          <a:lstStyle/>
          <a:p>
            <a:pPr eaLnBrk="1" hangingPunct="1"/>
            <a:endParaRPr lang="en-US" altLang="ar-SA"/>
          </a:p>
        </p:txBody>
      </p:sp>
      <p:pic>
        <p:nvPicPr>
          <p:cNvPr id="134148" name="Picture 4" descr="ADP_ATP">
            <a:extLst>
              <a:ext uri="{FF2B5EF4-FFF2-40B4-BE49-F238E27FC236}">
                <a16:creationId xmlns:a16="http://schemas.microsoft.com/office/drawing/2014/main" id="{1C99AA69-E0DA-4A05-947C-9E2EBB205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33B0B28-71AE-4166-94BB-C01C977C2F9E}"/>
              </a:ext>
            </a:extLst>
          </p:cNvPr>
          <p:cNvSpPr>
            <a:spLocks noGrp="1" noChangeArrowheads="1"/>
          </p:cNvSpPr>
          <p:nvPr>
            <p:ph type="title"/>
          </p:nvPr>
        </p:nvSpPr>
        <p:spPr>
          <a:xfrm flipV="1">
            <a:off x="457200" y="188913"/>
            <a:ext cx="8229600" cy="85725"/>
          </a:xfrm>
        </p:spPr>
        <p:txBody>
          <a:bodyPr/>
          <a:lstStyle/>
          <a:p>
            <a:pPr eaLnBrk="1" hangingPunct="1"/>
            <a:endParaRPr lang="en-US" altLang="ar-SA" sz="4000"/>
          </a:p>
        </p:txBody>
      </p:sp>
      <p:sp>
        <p:nvSpPr>
          <p:cNvPr id="135171" name="Rectangle 3">
            <a:extLst>
              <a:ext uri="{FF2B5EF4-FFF2-40B4-BE49-F238E27FC236}">
                <a16:creationId xmlns:a16="http://schemas.microsoft.com/office/drawing/2014/main" id="{B8E570DE-7CAE-471E-9211-F4D38A9FC5C8}"/>
              </a:ext>
            </a:extLst>
          </p:cNvPr>
          <p:cNvSpPr>
            <a:spLocks noGrp="1" noChangeArrowheads="1"/>
          </p:cNvSpPr>
          <p:nvPr>
            <p:ph idx="1"/>
          </p:nvPr>
        </p:nvSpPr>
        <p:spPr>
          <a:xfrm>
            <a:off x="0" y="0"/>
            <a:ext cx="9144000" cy="6858000"/>
          </a:xfrm>
        </p:spPr>
        <p:txBody>
          <a:bodyPr/>
          <a:lstStyle/>
          <a:p>
            <a:pPr eaLnBrk="1" hangingPunct="1"/>
            <a:endParaRPr lang="en-US" altLang="ar-SA"/>
          </a:p>
        </p:txBody>
      </p:sp>
      <p:pic>
        <p:nvPicPr>
          <p:cNvPr id="135172" name="Picture 4" descr="creati2">
            <a:extLst>
              <a:ext uri="{FF2B5EF4-FFF2-40B4-BE49-F238E27FC236}">
                <a16:creationId xmlns:a16="http://schemas.microsoft.com/office/drawing/2014/main" id="{2EAD93FC-7C97-43B1-849A-E05C6ADD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3A08CE4-1518-4817-B753-4035B4CDE58A}"/>
              </a:ext>
            </a:extLst>
          </p:cNvPr>
          <p:cNvSpPr>
            <a:spLocks noGrp="1" noChangeArrowheads="1"/>
          </p:cNvSpPr>
          <p:nvPr>
            <p:ph type="title"/>
          </p:nvPr>
        </p:nvSpPr>
        <p:spPr>
          <a:xfrm flipV="1">
            <a:off x="457200" y="188913"/>
            <a:ext cx="8229600" cy="85725"/>
          </a:xfrm>
        </p:spPr>
        <p:txBody>
          <a:bodyPr/>
          <a:lstStyle/>
          <a:p>
            <a:pPr eaLnBrk="1" hangingPunct="1"/>
            <a:endParaRPr lang="en-US" altLang="ar-SA" sz="4000"/>
          </a:p>
        </p:txBody>
      </p:sp>
      <p:sp>
        <p:nvSpPr>
          <p:cNvPr id="136195" name="Rectangle 3">
            <a:extLst>
              <a:ext uri="{FF2B5EF4-FFF2-40B4-BE49-F238E27FC236}">
                <a16:creationId xmlns:a16="http://schemas.microsoft.com/office/drawing/2014/main" id="{EAA3415B-80E6-42DE-A059-F76E992297A1}"/>
              </a:ext>
            </a:extLst>
          </p:cNvPr>
          <p:cNvSpPr>
            <a:spLocks noGrp="1" noChangeArrowheads="1"/>
          </p:cNvSpPr>
          <p:nvPr>
            <p:ph idx="1"/>
          </p:nvPr>
        </p:nvSpPr>
        <p:spPr>
          <a:xfrm>
            <a:off x="0" y="260350"/>
            <a:ext cx="8686800" cy="6597650"/>
          </a:xfrm>
        </p:spPr>
        <p:txBody>
          <a:bodyPr/>
          <a:lstStyle/>
          <a:p>
            <a:pPr eaLnBrk="1" hangingPunct="1"/>
            <a:endParaRPr lang="en-US" altLang="ar-SA"/>
          </a:p>
        </p:txBody>
      </p:sp>
      <p:pic>
        <p:nvPicPr>
          <p:cNvPr id="136196" name="Picture 4" descr="2rmp">
            <a:extLst>
              <a:ext uri="{FF2B5EF4-FFF2-40B4-BE49-F238E27FC236}">
                <a16:creationId xmlns:a16="http://schemas.microsoft.com/office/drawing/2014/main" id="{E90CBE28-77F5-4F67-AB0A-9FF30BAF9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38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7084061-2060-45E5-9B11-7EF79C5C98A5}"/>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1267" name="Rectangle 3">
            <a:extLst>
              <a:ext uri="{FF2B5EF4-FFF2-40B4-BE49-F238E27FC236}">
                <a16:creationId xmlns:a16="http://schemas.microsoft.com/office/drawing/2014/main" id="{A0E59C53-2A03-4872-9BD2-9484322AEF43}"/>
              </a:ext>
            </a:extLst>
          </p:cNvPr>
          <p:cNvSpPr>
            <a:spLocks noGrp="1" noChangeArrowheads="1"/>
          </p:cNvSpPr>
          <p:nvPr>
            <p:ph idx="1"/>
          </p:nvPr>
        </p:nvSpPr>
        <p:spPr>
          <a:xfrm>
            <a:off x="0" y="260350"/>
            <a:ext cx="9144000" cy="6597650"/>
          </a:xfrm>
        </p:spPr>
        <p:txBody>
          <a:bodyPr rtlCol="0">
            <a:normAutofit/>
          </a:bodyPr>
          <a:lstStyle/>
          <a:p>
            <a:pPr marL="609600" indent="-609600" eaLnBrk="1" fontAlgn="auto" hangingPunct="1">
              <a:spcAft>
                <a:spcPts val="0"/>
              </a:spcAft>
              <a:buFontTx/>
              <a:buNone/>
              <a:defRPr/>
            </a:pPr>
            <a:r>
              <a:rPr lang="en-US" sz="4000" b="1" u="sng" dirty="0">
                <a:effectLst>
                  <a:outerShdw blurRad="38100" dist="38100" dir="2700000" algn="tl">
                    <a:srgbClr val="000000"/>
                  </a:outerShdw>
                </a:effectLst>
              </a:rPr>
              <a:t>6) Nucleic acids:</a:t>
            </a:r>
          </a:p>
          <a:p>
            <a:pPr marL="609600" indent="-609600" eaLnBrk="1" fontAlgn="auto" hangingPunct="1">
              <a:spcAft>
                <a:spcPts val="0"/>
              </a:spcAft>
              <a:buFontTx/>
              <a:buNone/>
              <a:defRPr/>
            </a:pPr>
            <a:r>
              <a:rPr lang="en-US" sz="2800" b="1" dirty="0"/>
              <a:t>- Of Which two classes are known</a:t>
            </a:r>
          </a:p>
          <a:p>
            <a:pPr marL="609600" indent="-609600" eaLnBrk="1" fontAlgn="auto" hangingPunct="1">
              <a:spcAft>
                <a:spcPts val="0"/>
              </a:spcAft>
              <a:buFontTx/>
              <a:buNone/>
              <a:defRPr/>
            </a:pPr>
            <a:endParaRPr lang="en-US" sz="2000" dirty="0"/>
          </a:p>
          <a:p>
            <a:pPr marL="609600" indent="-609600" eaLnBrk="1" fontAlgn="auto" hangingPunct="1">
              <a:spcAft>
                <a:spcPts val="0"/>
              </a:spcAft>
              <a:buFontTx/>
              <a:buNone/>
              <a:defRPr/>
            </a:pPr>
            <a:r>
              <a:rPr lang="en-US" b="1" i="1" u="sng" dirty="0">
                <a:effectLst>
                  <a:outerShdw blurRad="38100" dist="38100" dir="2700000" algn="tl">
                    <a:srgbClr val="000000"/>
                  </a:outerShdw>
                </a:effectLst>
              </a:rPr>
              <a:t>A- Ribonucleic acid: RNA</a:t>
            </a:r>
          </a:p>
          <a:p>
            <a:pPr marL="609600" indent="-609600" eaLnBrk="1" fontAlgn="auto" hangingPunct="1">
              <a:spcAft>
                <a:spcPts val="0"/>
              </a:spcAft>
              <a:buFontTx/>
              <a:buNone/>
              <a:defRPr/>
            </a:pPr>
            <a:r>
              <a:rPr lang="en-US" sz="2800" dirty="0"/>
              <a:t>-Present in the nucleus and cytoplasm.               </a:t>
            </a:r>
          </a:p>
          <a:p>
            <a:pPr marL="609600" indent="-609600" eaLnBrk="1" fontAlgn="auto" hangingPunct="1">
              <a:spcAft>
                <a:spcPts val="0"/>
              </a:spcAft>
              <a:buFontTx/>
              <a:buNone/>
              <a:defRPr/>
            </a:pPr>
            <a:r>
              <a:rPr lang="en-US" sz="2800" dirty="0"/>
              <a:t>-Carries information from nucleus to cytoplasm.   </a:t>
            </a:r>
          </a:p>
          <a:p>
            <a:pPr marL="609600" indent="-609600" eaLnBrk="1" fontAlgn="auto" hangingPunct="1">
              <a:spcAft>
                <a:spcPts val="0"/>
              </a:spcAft>
              <a:buFontTx/>
              <a:buNone/>
              <a:defRPr/>
            </a:pPr>
            <a:r>
              <a:rPr lang="en-US" sz="2800" dirty="0"/>
              <a:t>-Plays an important role in protein synthesis</a:t>
            </a:r>
            <a:r>
              <a:rPr lang="en-US" sz="2000" dirty="0"/>
              <a:t>.                  </a:t>
            </a:r>
            <a:endParaRPr lang="en-US" sz="2800" dirty="0"/>
          </a:p>
          <a:p>
            <a:pPr marL="609600" indent="-609600" eaLnBrk="1" fontAlgn="auto" hangingPunct="1">
              <a:spcAft>
                <a:spcPts val="0"/>
              </a:spcAft>
              <a:buFontTx/>
              <a:buNone/>
              <a:defRPr/>
            </a:pPr>
            <a:r>
              <a:rPr lang="en-US" sz="2800" b="1" i="1" u="sng" dirty="0">
                <a:effectLst>
                  <a:outerShdw blurRad="38100" dist="38100" dir="2700000" algn="tl">
                    <a:srgbClr val="000000"/>
                  </a:outerShdw>
                </a:effectLst>
              </a:rPr>
              <a:t> B-  Deoxyribonucleic </a:t>
            </a:r>
            <a:r>
              <a:rPr lang="en-US" sz="2800" b="1" i="1" u="sng" dirty="0" err="1">
                <a:effectLst>
                  <a:outerShdw blurRad="38100" dist="38100" dir="2700000" algn="tl">
                    <a:srgbClr val="000000"/>
                  </a:outerShdw>
                </a:effectLst>
              </a:rPr>
              <a:t>acid:DNA</a:t>
            </a:r>
            <a:endParaRPr lang="en-US" sz="2800" dirty="0"/>
          </a:p>
          <a:p>
            <a:pPr marL="609600" indent="-609600" eaLnBrk="1" fontAlgn="auto" hangingPunct="1">
              <a:spcAft>
                <a:spcPts val="0"/>
              </a:spcAft>
              <a:buFontTx/>
              <a:buNone/>
              <a:defRPr/>
            </a:pPr>
            <a:r>
              <a:rPr lang="en-US" dirty="0"/>
              <a:t>- Mainly in the nucleus</a:t>
            </a:r>
            <a:endParaRPr lang="en-US" b="1" i="1" dirty="0"/>
          </a:p>
          <a:p>
            <a:pPr marL="609600" indent="-609600" eaLnBrk="1" fontAlgn="auto" hangingPunct="1">
              <a:spcAft>
                <a:spcPts val="0"/>
              </a:spcAft>
              <a:buFontTx/>
              <a:buNone/>
              <a:defRPr/>
            </a:pPr>
            <a:r>
              <a:rPr lang="en-US" dirty="0"/>
              <a:t>- Forming the genetic Material.</a:t>
            </a:r>
          </a:p>
          <a:p>
            <a:pPr marL="609600" indent="-609600" eaLnBrk="1" fontAlgn="auto" hangingPunct="1">
              <a:spcAft>
                <a:spcPts val="0"/>
              </a:spcAft>
              <a:buFontTx/>
              <a:buNone/>
              <a:defRPr/>
            </a:pPr>
            <a:endParaRPr lang="en-US" b="1" u="sng" dirty="0">
              <a:effectLst>
                <a:outerShdw blurRad="38100" dist="38100" dir="2700000" algn="tl">
                  <a:srgbClr val="000000"/>
                </a:outerShdw>
              </a:effectLst>
            </a:endParaRP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ADA51B4-C907-4664-92DF-28628B42EE57}"/>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2291" name="Rectangle 3">
            <a:extLst>
              <a:ext uri="{FF2B5EF4-FFF2-40B4-BE49-F238E27FC236}">
                <a16:creationId xmlns:a16="http://schemas.microsoft.com/office/drawing/2014/main" id="{F4CCE429-47A4-4508-B548-2FEA429DE23B}"/>
              </a:ext>
            </a:extLst>
          </p:cNvPr>
          <p:cNvSpPr>
            <a:spLocks noGrp="1" noChangeArrowheads="1"/>
          </p:cNvSpPr>
          <p:nvPr>
            <p:ph idx="1"/>
          </p:nvPr>
        </p:nvSpPr>
        <p:spPr>
          <a:xfrm>
            <a:off x="457200" y="260350"/>
            <a:ext cx="8229600" cy="6597650"/>
          </a:xfrm>
        </p:spPr>
        <p:txBody>
          <a:bodyPr rtlCol="0">
            <a:normAutofit/>
          </a:bodyPr>
          <a:lstStyle/>
          <a:p>
            <a:pPr algn="ctr" eaLnBrk="1" fontAlgn="auto" hangingPunct="1">
              <a:spcAft>
                <a:spcPts val="0"/>
              </a:spcAft>
              <a:buFontTx/>
              <a:buNone/>
              <a:defRPr/>
            </a:pPr>
            <a:r>
              <a:rPr lang="en-US" sz="4800" b="1" i="1" u="sng" dirty="0">
                <a:effectLst>
                  <a:outerShdw blurRad="38100" dist="38100" dir="2700000" algn="tl">
                    <a:srgbClr val="000000"/>
                  </a:outerShdw>
                </a:effectLst>
              </a:rPr>
              <a:t>Organization Of Cells</a:t>
            </a:r>
          </a:p>
          <a:p>
            <a:pPr eaLnBrk="1" fontAlgn="auto" hangingPunct="1">
              <a:spcAft>
                <a:spcPts val="0"/>
              </a:spcAft>
              <a:buFontTx/>
              <a:buNone/>
              <a:defRPr/>
            </a:pPr>
            <a:r>
              <a:rPr lang="en-US" sz="2800" dirty="0"/>
              <a:t>-All cells are made of protoplasm which consists of cytoplasm and nucleus.</a:t>
            </a:r>
          </a:p>
          <a:p>
            <a:pPr eaLnBrk="1" fontAlgn="auto" hangingPunct="1">
              <a:spcAft>
                <a:spcPts val="0"/>
              </a:spcAft>
              <a:buFontTx/>
              <a:buNone/>
              <a:defRPr/>
            </a:pPr>
            <a:r>
              <a:rPr lang="en-US" sz="2800" dirty="0"/>
              <a:t>-In the cytoplasm, </a:t>
            </a:r>
            <a:r>
              <a:rPr lang="en-US" sz="3600" b="1" i="1" u="sng" dirty="0">
                <a:effectLst>
                  <a:outerShdw blurRad="38100" dist="38100" dir="2700000" algn="tl">
                    <a:srgbClr val="000000"/>
                  </a:outerShdw>
                </a:effectLst>
              </a:rPr>
              <a:t>there is:</a:t>
            </a:r>
          </a:p>
          <a:p>
            <a:pPr eaLnBrk="1" fontAlgn="auto" hangingPunct="1">
              <a:spcAft>
                <a:spcPts val="0"/>
              </a:spcAft>
              <a:buFontTx/>
              <a:buNone/>
              <a:defRPr/>
            </a:pPr>
            <a:r>
              <a:rPr lang="en-US" sz="2800" dirty="0"/>
              <a:t>1-Living structures called cell </a:t>
            </a:r>
            <a:r>
              <a:rPr lang="en-US" sz="2800" b="1" u="sng" dirty="0" err="1"/>
              <a:t>organells</a:t>
            </a:r>
            <a:r>
              <a:rPr lang="en-US" sz="2800" b="1" u="sng" dirty="0"/>
              <a:t>.</a:t>
            </a:r>
          </a:p>
          <a:p>
            <a:pPr eaLnBrk="1" fontAlgn="auto" hangingPunct="1">
              <a:spcAft>
                <a:spcPts val="0"/>
              </a:spcAft>
              <a:buFontTx/>
              <a:buNone/>
              <a:defRPr/>
            </a:pPr>
            <a:r>
              <a:rPr lang="en-US" sz="2800" dirty="0"/>
              <a:t>2-Non-living structures called </a:t>
            </a:r>
            <a:r>
              <a:rPr lang="en-US" sz="2800" b="1" u="sng" dirty="0"/>
              <a:t>cell inclusions.</a:t>
            </a:r>
          </a:p>
          <a:p>
            <a:pPr eaLnBrk="1" fontAlgn="auto" hangingPunct="1">
              <a:spcAft>
                <a:spcPts val="0"/>
              </a:spcAft>
              <a:buFontTx/>
              <a:buNone/>
              <a:defRPr/>
            </a:pPr>
            <a:r>
              <a:rPr lang="en-US" sz="2800" dirty="0"/>
              <a:t>-The cytoplasm is surrounded by thin, elastic, semi-permeable membrane containing pores called </a:t>
            </a:r>
            <a:r>
              <a:rPr lang="en-US" sz="3600" b="1" i="1" u="sng" dirty="0"/>
              <a:t>cell membrane.</a:t>
            </a:r>
          </a:p>
          <a:p>
            <a:pPr eaLnBrk="1" fontAlgn="auto" hangingPunct="1">
              <a:spcAft>
                <a:spcPts val="0"/>
              </a:spcAft>
              <a:buFontTx/>
              <a:buNone/>
              <a:defRPr/>
            </a:pPr>
            <a:r>
              <a:rPr lang="en-US" sz="2800" dirty="0"/>
              <a:t>-</a:t>
            </a:r>
            <a:r>
              <a:rPr lang="en-US" sz="2800" b="1" u="sng" dirty="0"/>
              <a:t>The nucleus</a:t>
            </a:r>
            <a:r>
              <a:rPr lang="en-US" sz="2800" dirty="0"/>
              <a:t>, is surrounded by a </a:t>
            </a:r>
            <a:r>
              <a:rPr lang="en-US" sz="3600" b="1" i="1" dirty="0"/>
              <a:t>nuclear membrane</a:t>
            </a:r>
            <a:r>
              <a:rPr lang="en-US" sz="2800" dirty="0"/>
              <a:t> and contains the genetic material.</a:t>
            </a:r>
            <a:endParaRPr lang="ar-SA" sz="2800" dirty="0"/>
          </a:p>
          <a:p>
            <a:pPr eaLnBrk="1" fontAlgn="auto" hangingPunct="1">
              <a:spcAft>
                <a:spcPts val="0"/>
              </a:spcAft>
              <a:buFontTx/>
              <a:buNone/>
              <a:defRPr/>
            </a:pPr>
            <a:endParaRPr lang="en-US" b="1" i="1" dirty="0"/>
          </a:p>
        </p:txBody>
      </p:sp>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865B10A7-3389-46BE-BC59-B41868C7778B}"/>
              </a:ext>
            </a:extLst>
          </p:cNvPr>
          <p:cNvSpPr>
            <a:spLocks noGrp="1" noChangeArrowheads="1"/>
          </p:cNvSpPr>
          <p:nvPr>
            <p:ph type="title"/>
          </p:nvPr>
        </p:nvSpPr>
        <p:spPr>
          <a:xfrm>
            <a:off x="457200" y="274638"/>
            <a:ext cx="8229600" cy="346075"/>
          </a:xfrm>
        </p:spPr>
        <p:txBody>
          <a:bodyPr rtlCol="0">
            <a:normAutofit fontScale="90000"/>
          </a:bodyPr>
          <a:lstStyle/>
          <a:p>
            <a:pPr eaLnBrk="1" fontAlgn="auto" hangingPunct="1">
              <a:spcAft>
                <a:spcPts val="0"/>
              </a:spcAft>
              <a:defRPr/>
            </a:pPr>
            <a:r>
              <a:rPr lang="en-US" sz="4800" b="1"/>
              <a:t>Cytoplasmic Constituents</a:t>
            </a:r>
            <a:endParaRPr lang="en-US" b="1"/>
          </a:p>
        </p:txBody>
      </p:sp>
      <p:sp>
        <p:nvSpPr>
          <p:cNvPr id="13317" name="Rectangle 5">
            <a:extLst>
              <a:ext uri="{FF2B5EF4-FFF2-40B4-BE49-F238E27FC236}">
                <a16:creationId xmlns:a16="http://schemas.microsoft.com/office/drawing/2014/main" id="{E2470F83-1D2D-41D4-8C7F-9B317667DEA4}"/>
              </a:ext>
            </a:extLst>
          </p:cNvPr>
          <p:cNvSpPr>
            <a:spLocks noGrp="1" noChangeArrowheads="1"/>
          </p:cNvSpPr>
          <p:nvPr>
            <p:ph sz="half" idx="1"/>
          </p:nvPr>
        </p:nvSpPr>
        <p:spPr>
          <a:xfrm>
            <a:off x="0" y="836613"/>
            <a:ext cx="4495800" cy="6021387"/>
          </a:xfrm>
        </p:spPr>
        <p:txBody>
          <a:bodyPr rtlCol="0">
            <a:normAutofit/>
          </a:bodyPr>
          <a:lstStyle/>
          <a:p>
            <a:pPr algn="ctr" eaLnBrk="1" fontAlgn="auto" hangingPunct="1">
              <a:lnSpc>
                <a:spcPct val="80000"/>
              </a:lnSpc>
              <a:spcAft>
                <a:spcPts val="0"/>
              </a:spcAft>
              <a:buFontTx/>
              <a:buNone/>
              <a:defRPr/>
            </a:pPr>
            <a:r>
              <a:rPr lang="en-US" sz="3600" b="1" u="sng">
                <a:effectLst>
                  <a:outerShdw blurRad="38100" dist="38100" dir="2700000" algn="tl">
                    <a:srgbClr val="000000"/>
                  </a:outerShdw>
                </a:effectLst>
              </a:rPr>
              <a:t>1- Cell Organells</a:t>
            </a:r>
          </a:p>
          <a:p>
            <a:pPr eaLnBrk="1" fontAlgn="auto" hangingPunct="1">
              <a:lnSpc>
                <a:spcPct val="80000"/>
              </a:lnSpc>
              <a:spcAft>
                <a:spcPts val="0"/>
              </a:spcAft>
              <a:buFontTx/>
              <a:buNone/>
              <a:defRPr/>
            </a:pPr>
            <a:r>
              <a:rPr lang="en-US" sz="2400" b="1" i="1"/>
              <a:t>-Each performs a specific function.</a:t>
            </a:r>
          </a:p>
          <a:p>
            <a:pPr eaLnBrk="1" fontAlgn="auto" hangingPunct="1">
              <a:lnSpc>
                <a:spcPct val="80000"/>
              </a:lnSpc>
              <a:spcAft>
                <a:spcPts val="0"/>
              </a:spcAft>
              <a:buFontTx/>
              <a:buNone/>
              <a:defRPr/>
            </a:pPr>
            <a:r>
              <a:rPr lang="en-US" sz="2400" b="1" i="1"/>
              <a:t>-Their size and concentration vary with type and activity of cells.</a:t>
            </a:r>
          </a:p>
          <a:p>
            <a:pPr eaLnBrk="1" fontAlgn="auto" hangingPunct="1">
              <a:lnSpc>
                <a:spcPct val="80000"/>
              </a:lnSpc>
              <a:spcAft>
                <a:spcPts val="0"/>
              </a:spcAft>
              <a:buFontTx/>
              <a:buNone/>
              <a:defRPr/>
            </a:pPr>
            <a:r>
              <a:rPr lang="en-US" sz="2400" b="1" i="1"/>
              <a:t>-They are essential to life.</a:t>
            </a:r>
          </a:p>
          <a:p>
            <a:pPr eaLnBrk="1" fontAlgn="auto" hangingPunct="1">
              <a:lnSpc>
                <a:spcPct val="80000"/>
              </a:lnSpc>
              <a:spcAft>
                <a:spcPts val="0"/>
              </a:spcAft>
              <a:buFontTx/>
              <a:buNone/>
              <a:defRPr/>
            </a:pPr>
            <a:r>
              <a:rPr lang="en-US" sz="3200" b="1" i="1" u="sng">
                <a:effectLst>
                  <a:outerShdw blurRad="38100" dist="38100" dir="2700000" algn="tl">
                    <a:srgbClr val="000000"/>
                  </a:outerShdw>
                </a:effectLst>
              </a:rPr>
              <a:t>-Include the following:</a:t>
            </a:r>
          </a:p>
          <a:p>
            <a:pPr eaLnBrk="1" fontAlgn="auto" hangingPunct="1">
              <a:lnSpc>
                <a:spcPct val="80000"/>
              </a:lnSpc>
              <a:spcAft>
                <a:spcPts val="0"/>
              </a:spcAft>
              <a:buFontTx/>
              <a:buNone/>
              <a:defRPr/>
            </a:pPr>
            <a:r>
              <a:rPr lang="en-US" sz="2000" b="1"/>
              <a:t>1-Cell membrane.</a:t>
            </a:r>
          </a:p>
          <a:p>
            <a:pPr eaLnBrk="1" fontAlgn="auto" hangingPunct="1">
              <a:lnSpc>
                <a:spcPct val="80000"/>
              </a:lnSpc>
              <a:spcAft>
                <a:spcPts val="0"/>
              </a:spcAft>
              <a:buFontTx/>
              <a:buNone/>
              <a:defRPr/>
            </a:pPr>
            <a:r>
              <a:rPr lang="en-US" sz="2000" b="1"/>
              <a:t>2-Endoplasmic reticulum.</a:t>
            </a:r>
          </a:p>
          <a:p>
            <a:pPr eaLnBrk="1" fontAlgn="auto" hangingPunct="1">
              <a:lnSpc>
                <a:spcPct val="80000"/>
              </a:lnSpc>
              <a:spcAft>
                <a:spcPts val="0"/>
              </a:spcAft>
              <a:buFontTx/>
              <a:buNone/>
              <a:defRPr/>
            </a:pPr>
            <a:r>
              <a:rPr lang="en-US" sz="2000" b="1"/>
              <a:t>3-Golgi apparatus.</a:t>
            </a:r>
          </a:p>
          <a:p>
            <a:pPr eaLnBrk="1" fontAlgn="auto" hangingPunct="1">
              <a:lnSpc>
                <a:spcPct val="80000"/>
              </a:lnSpc>
              <a:spcAft>
                <a:spcPts val="0"/>
              </a:spcAft>
              <a:buFontTx/>
              <a:buNone/>
              <a:defRPr/>
            </a:pPr>
            <a:r>
              <a:rPr lang="en-US" sz="2000" b="1"/>
              <a:t>4-Mitochondria.</a:t>
            </a:r>
          </a:p>
          <a:p>
            <a:pPr eaLnBrk="1" fontAlgn="auto" hangingPunct="1">
              <a:lnSpc>
                <a:spcPct val="80000"/>
              </a:lnSpc>
              <a:spcAft>
                <a:spcPts val="0"/>
              </a:spcAft>
              <a:buFontTx/>
              <a:buNone/>
              <a:defRPr/>
            </a:pPr>
            <a:r>
              <a:rPr lang="en-US" sz="2000" b="1"/>
              <a:t>5-Lysosomes.</a:t>
            </a:r>
          </a:p>
          <a:p>
            <a:pPr eaLnBrk="1" fontAlgn="auto" hangingPunct="1">
              <a:lnSpc>
                <a:spcPct val="80000"/>
              </a:lnSpc>
              <a:spcAft>
                <a:spcPts val="0"/>
              </a:spcAft>
              <a:buFontTx/>
              <a:buNone/>
              <a:defRPr/>
            </a:pPr>
            <a:r>
              <a:rPr lang="en-US" sz="2000" b="1"/>
              <a:t>6-peroxisomes</a:t>
            </a:r>
          </a:p>
          <a:p>
            <a:pPr eaLnBrk="1" fontAlgn="auto" hangingPunct="1">
              <a:lnSpc>
                <a:spcPct val="80000"/>
              </a:lnSpc>
              <a:spcAft>
                <a:spcPts val="0"/>
              </a:spcAft>
              <a:buFontTx/>
              <a:buNone/>
              <a:defRPr/>
            </a:pPr>
            <a:r>
              <a:rPr lang="en-US" sz="2000" b="1"/>
              <a:t>7-Centrioles.</a:t>
            </a:r>
          </a:p>
          <a:p>
            <a:pPr eaLnBrk="1" fontAlgn="auto" hangingPunct="1">
              <a:lnSpc>
                <a:spcPct val="80000"/>
              </a:lnSpc>
              <a:spcAft>
                <a:spcPts val="0"/>
              </a:spcAft>
              <a:buFontTx/>
              <a:buNone/>
              <a:defRPr/>
            </a:pPr>
            <a:r>
              <a:rPr lang="en-US" sz="2000" b="1"/>
              <a:t>8-Filaments.</a:t>
            </a:r>
          </a:p>
          <a:p>
            <a:pPr eaLnBrk="1" fontAlgn="auto" hangingPunct="1">
              <a:lnSpc>
                <a:spcPct val="80000"/>
              </a:lnSpc>
              <a:spcAft>
                <a:spcPts val="0"/>
              </a:spcAft>
              <a:buFontTx/>
              <a:buNone/>
              <a:defRPr/>
            </a:pPr>
            <a:r>
              <a:rPr lang="en-US" sz="2000" b="1"/>
              <a:t>9-Microtubules.</a:t>
            </a:r>
          </a:p>
        </p:txBody>
      </p:sp>
      <p:sp>
        <p:nvSpPr>
          <p:cNvPr id="13318" name="Rectangle 6">
            <a:extLst>
              <a:ext uri="{FF2B5EF4-FFF2-40B4-BE49-F238E27FC236}">
                <a16:creationId xmlns:a16="http://schemas.microsoft.com/office/drawing/2014/main" id="{2C3BED47-96A3-4A70-9827-23CCA35F6895}"/>
              </a:ext>
            </a:extLst>
          </p:cNvPr>
          <p:cNvSpPr>
            <a:spLocks noGrp="1" noChangeArrowheads="1"/>
          </p:cNvSpPr>
          <p:nvPr>
            <p:ph sz="half" idx="2"/>
          </p:nvPr>
        </p:nvSpPr>
        <p:spPr>
          <a:xfrm>
            <a:off x="4787900" y="765175"/>
            <a:ext cx="4356100" cy="6092825"/>
          </a:xfrm>
        </p:spPr>
        <p:txBody>
          <a:bodyPr rtlCol="0">
            <a:normAutofit/>
          </a:bodyPr>
          <a:lstStyle/>
          <a:p>
            <a:pPr algn="ctr" eaLnBrk="1" fontAlgn="auto" hangingPunct="1">
              <a:lnSpc>
                <a:spcPct val="80000"/>
              </a:lnSpc>
              <a:spcAft>
                <a:spcPts val="0"/>
              </a:spcAft>
              <a:buFontTx/>
              <a:buNone/>
              <a:defRPr/>
            </a:pPr>
            <a:r>
              <a:rPr lang="en-US" sz="4000" b="1" u="sng" dirty="0">
                <a:effectLst>
                  <a:outerShdw blurRad="38100" dist="38100" dir="2700000" algn="tl">
                    <a:srgbClr val="000000"/>
                  </a:outerShdw>
                </a:effectLst>
              </a:rPr>
              <a:t>2- Cell Inclusions</a:t>
            </a:r>
          </a:p>
          <a:p>
            <a:pPr eaLnBrk="1" fontAlgn="auto" hangingPunct="1">
              <a:lnSpc>
                <a:spcPct val="80000"/>
              </a:lnSpc>
              <a:spcAft>
                <a:spcPts val="0"/>
              </a:spcAft>
              <a:buFontTx/>
              <a:buNone/>
              <a:defRPr/>
            </a:pPr>
            <a:r>
              <a:rPr lang="en-US" b="1" i="1" dirty="0"/>
              <a:t>-They are cell products or metabolites.</a:t>
            </a:r>
          </a:p>
          <a:p>
            <a:pPr eaLnBrk="1" fontAlgn="auto" hangingPunct="1">
              <a:lnSpc>
                <a:spcPct val="80000"/>
              </a:lnSpc>
              <a:spcAft>
                <a:spcPts val="0"/>
              </a:spcAft>
              <a:buFontTx/>
              <a:buNone/>
              <a:defRPr/>
            </a:pPr>
            <a:r>
              <a:rPr lang="en-US" b="1" i="1" dirty="0"/>
              <a:t>-Are not essential to life.</a:t>
            </a:r>
          </a:p>
          <a:p>
            <a:pPr eaLnBrk="1" fontAlgn="auto" hangingPunct="1">
              <a:lnSpc>
                <a:spcPct val="80000"/>
              </a:lnSpc>
              <a:spcAft>
                <a:spcPts val="0"/>
              </a:spcAft>
              <a:buFontTx/>
              <a:buChar char="-"/>
              <a:defRPr/>
            </a:pPr>
            <a:r>
              <a:rPr lang="en-US" sz="3600" b="1" i="1" u="sng" dirty="0">
                <a:effectLst>
                  <a:outerShdw blurRad="38100" dist="38100" dir="2700000" algn="tl">
                    <a:srgbClr val="000000"/>
                  </a:outerShdw>
                </a:effectLst>
              </a:rPr>
              <a:t>Include the following:</a:t>
            </a:r>
          </a:p>
          <a:p>
            <a:pPr eaLnBrk="1" fontAlgn="auto" hangingPunct="1">
              <a:lnSpc>
                <a:spcPct val="80000"/>
              </a:lnSpc>
              <a:spcAft>
                <a:spcPts val="0"/>
              </a:spcAft>
              <a:buFontTx/>
              <a:buNone/>
              <a:defRPr/>
            </a:pPr>
            <a:r>
              <a:rPr lang="en-US" sz="2400" b="1" dirty="0"/>
              <a:t>1-Glycogen.</a:t>
            </a:r>
          </a:p>
          <a:p>
            <a:pPr eaLnBrk="1" fontAlgn="auto" hangingPunct="1">
              <a:lnSpc>
                <a:spcPct val="80000"/>
              </a:lnSpc>
              <a:spcAft>
                <a:spcPts val="0"/>
              </a:spcAft>
              <a:buFontTx/>
              <a:buNone/>
              <a:defRPr/>
            </a:pPr>
            <a:r>
              <a:rPr lang="en-US" sz="2400" b="1" dirty="0"/>
              <a:t>2-Pigment granules.</a:t>
            </a:r>
          </a:p>
          <a:p>
            <a:pPr eaLnBrk="1" fontAlgn="auto" hangingPunct="1">
              <a:lnSpc>
                <a:spcPct val="80000"/>
              </a:lnSpc>
              <a:spcAft>
                <a:spcPts val="0"/>
              </a:spcAft>
              <a:buFontTx/>
              <a:buNone/>
              <a:defRPr/>
            </a:pPr>
            <a:r>
              <a:rPr lang="en-US" sz="2400" b="1" dirty="0"/>
              <a:t>3-Crystals.</a:t>
            </a:r>
          </a:p>
          <a:p>
            <a:pPr eaLnBrk="1" fontAlgn="auto" hangingPunct="1">
              <a:lnSpc>
                <a:spcPct val="80000"/>
              </a:lnSpc>
              <a:spcAft>
                <a:spcPts val="0"/>
              </a:spcAft>
              <a:buFontTx/>
              <a:buNone/>
              <a:defRPr/>
            </a:pPr>
            <a:r>
              <a:rPr lang="en-US" sz="2400" b="1" dirty="0"/>
              <a:t>4-Lipid Droplets.</a:t>
            </a:r>
          </a:p>
          <a:p>
            <a:pPr eaLnBrk="1" fontAlgn="auto" hangingPunct="1">
              <a:lnSpc>
                <a:spcPct val="80000"/>
              </a:lnSpc>
              <a:spcAft>
                <a:spcPts val="0"/>
              </a:spcAft>
              <a:buFontTx/>
              <a:buNone/>
              <a:defRPr/>
            </a:pPr>
            <a:r>
              <a:rPr lang="en-US" sz="2400" b="1" dirty="0"/>
              <a:t>5-Secretory granules.</a:t>
            </a:r>
          </a:p>
          <a:p>
            <a:pPr eaLnBrk="1" fontAlgn="auto" hangingPunct="1">
              <a:lnSpc>
                <a:spcPct val="80000"/>
              </a:lnSpc>
              <a:spcAft>
                <a:spcPts val="0"/>
              </a:spcAft>
              <a:buFontTx/>
              <a:buNone/>
              <a:defRPr/>
            </a:pPr>
            <a:endParaRPr lang="en-US" sz="2400" b="1" i="1" dirty="0"/>
          </a:p>
          <a:p>
            <a:pPr eaLnBrk="1" fontAlgn="auto" hangingPunct="1">
              <a:lnSpc>
                <a:spcPct val="80000"/>
              </a:lnSpc>
              <a:spcAft>
                <a:spcPts val="0"/>
              </a:spcAft>
              <a:buFontTx/>
              <a:buNone/>
              <a:defRPr/>
            </a:pPr>
            <a:endParaRPr lang="en-US" sz="2400" b="1" i="1" dirty="0"/>
          </a:p>
        </p:txBody>
      </p:sp>
      <p:sp>
        <p:nvSpPr>
          <p:cNvPr id="17413" name="Line 7">
            <a:extLst>
              <a:ext uri="{FF2B5EF4-FFF2-40B4-BE49-F238E27FC236}">
                <a16:creationId xmlns:a16="http://schemas.microsoft.com/office/drawing/2014/main" id="{617DDF22-9B24-4305-9622-0AE4BC815225}"/>
              </a:ext>
            </a:extLst>
          </p:cNvPr>
          <p:cNvSpPr>
            <a:spLocks noChangeShapeType="1"/>
          </p:cNvSpPr>
          <p:nvPr/>
        </p:nvSpPr>
        <p:spPr bwMode="auto">
          <a:xfrm>
            <a:off x="4572000" y="765175"/>
            <a:ext cx="0" cy="6092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EBADD7C-4B46-4262-9002-45BB9C55314B}"/>
              </a:ext>
            </a:extLst>
          </p:cNvPr>
          <p:cNvSpPr>
            <a:spLocks noGrp="1" noChangeArrowheads="1"/>
          </p:cNvSpPr>
          <p:nvPr>
            <p:ph type="title"/>
          </p:nvPr>
        </p:nvSpPr>
        <p:spPr>
          <a:xfrm>
            <a:off x="457200" y="274638"/>
            <a:ext cx="8229600" cy="346075"/>
          </a:xfrm>
        </p:spPr>
        <p:txBody>
          <a:bodyPr rtlCol="0">
            <a:normAutofit fontScale="90000"/>
          </a:bodyPr>
          <a:lstStyle/>
          <a:p>
            <a:pPr eaLnBrk="1" fontAlgn="auto" hangingPunct="1">
              <a:spcAft>
                <a:spcPts val="0"/>
              </a:spcAft>
              <a:defRPr/>
            </a:pPr>
            <a:r>
              <a:rPr lang="en-US" b="1">
                <a:effectLst>
                  <a:outerShdw blurRad="38100" dist="38100" dir="2700000" algn="tl">
                    <a:srgbClr val="000000"/>
                  </a:outerShdw>
                </a:effectLst>
              </a:rPr>
              <a:t>The Cell Membrane</a:t>
            </a:r>
          </a:p>
        </p:txBody>
      </p:sp>
      <p:sp>
        <p:nvSpPr>
          <p:cNvPr id="15363" name="Rectangle 3">
            <a:extLst>
              <a:ext uri="{FF2B5EF4-FFF2-40B4-BE49-F238E27FC236}">
                <a16:creationId xmlns:a16="http://schemas.microsoft.com/office/drawing/2014/main" id="{1285F663-7EFC-4163-A8B9-66F0B7F0D50E}"/>
              </a:ext>
            </a:extLst>
          </p:cNvPr>
          <p:cNvSpPr>
            <a:spLocks noGrp="1" noChangeArrowheads="1"/>
          </p:cNvSpPr>
          <p:nvPr>
            <p:ph idx="1"/>
          </p:nvPr>
        </p:nvSpPr>
        <p:spPr>
          <a:xfrm>
            <a:off x="0" y="765175"/>
            <a:ext cx="9144000" cy="6092825"/>
          </a:xfrm>
        </p:spPr>
        <p:txBody>
          <a:bodyPr rtlCol="0">
            <a:normAutofit/>
          </a:bodyPr>
          <a:lstStyle/>
          <a:p>
            <a:pPr eaLnBrk="1" fontAlgn="auto" hangingPunct="1">
              <a:spcAft>
                <a:spcPct val="5000"/>
              </a:spcAft>
              <a:buFontTx/>
              <a:buNone/>
              <a:defRPr/>
            </a:pPr>
            <a:r>
              <a:rPr lang="en-US" b="1" dirty="0"/>
              <a:t>-Is a thin</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tri-laminar</a:t>
            </a:r>
            <a:r>
              <a:rPr lang="en-US" b="1" dirty="0">
                <a:effectLst>
                  <a:outerShdw blurRad="38100" dist="38100" dir="2700000" algn="tl">
                    <a:srgbClr val="000000">
                      <a:alpha val="43137"/>
                    </a:srgbClr>
                  </a:outerShdw>
                </a:effectLst>
              </a:rPr>
              <a:t> </a:t>
            </a:r>
            <a:r>
              <a:rPr lang="en-US" b="1" dirty="0"/>
              <a:t>structure ( </a:t>
            </a:r>
            <a:r>
              <a:rPr lang="en-US" sz="2400" b="1" i="1" dirty="0"/>
              <a:t>consisting of inner and outer dense line</a:t>
            </a:r>
            <a:r>
              <a:rPr lang="en-US" b="1" dirty="0"/>
              <a:t> </a:t>
            </a:r>
            <a:r>
              <a:rPr lang="en-US" sz="2400" b="1" i="1" dirty="0"/>
              <a:t>separated by light zone</a:t>
            </a:r>
            <a:r>
              <a:rPr lang="en-US" b="1" dirty="0"/>
              <a:t>) of about 75  </a:t>
            </a:r>
            <a:r>
              <a:rPr lang="en-US" b="1" dirty="0" err="1"/>
              <a:t>angestron</a:t>
            </a:r>
            <a:r>
              <a:rPr lang="en-US" b="1" dirty="0"/>
              <a:t> in thickness enclosing the cell.</a:t>
            </a:r>
            <a:endParaRPr lang="en-US" sz="2000" b="1" dirty="0">
              <a:effectLst>
                <a:outerShdw blurRad="38100" dist="38100" dir="2700000" algn="tl">
                  <a:srgbClr val="000000"/>
                </a:outerShdw>
              </a:effectLst>
            </a:endParaRPr>
          </a:p>
          <a:p>
            <a:pPr eaLnBrk="1" fontAlgn="auto" hangingPunct="1">
              <a:spcAft>
                <a:spcPct val="5000"/>
              </a:spcAft>
              <a:buFontTx/>
              <a:buNone/>
              <a:defRPr/>
            </a:pPr>
            <a:r>
              <a:rPr lang="en-US" sz="2800" b="1" i="1" u="sng" dirty="0">
                <a:effectLst>
                  <a:outerShdw blurRad="38100" dist="38100" dir="2700000" algn="tl">
                    <a:srgbClr val="000000"/>
                  </a:outerShdw>
                </a:effectLst>
              </a:rPr>
              <a:t>-Structurally,</a:t>
            </a:r>
            <a:r>
              <a:rPr lang="en-US" sz="2000" b="1" dirty="0">
                <a:effectLst>
                  <a:outerShdw blurRad="38100" dist="38100" dir="2700000" algn="tl">
                    <a:srgbClr val="000000"/>
                  </a:outerShdw>
                </a:effectLst>
              </a:rPr>
              <a:t>  </a:t>
            </a:r>
          </a:p>
          <a:p>
            <a:pPr eaLnBrk="1" fontAlgn="auto" hangingPunct="1">
              <a:spcAft>
                <a:spcPct val="5000"/>
              </a:spcAft>
              <a:buFontTx/>
              <a:buNone/>
              <a:defRPr/>
            </a:pPr>
            <a:r>
              <a:rPr lang="en-US" sz="2400" dirty="0"/>
              <a:t>the cell membrane is a </a:t>
            </a:r>
            <a:r>
              <a:rPr lang="en-US" sz="2400" dirty="0" err="1"/>
              <a:t>phospho</a:t>
            </a:r>
            <a:r>
              <a:rPr lang="en-US" sz="2400" dirty="0"/>
              <a:t>-lipid </a:t>
            </a:r>
            <a:r>
              <a:rPr lang="en-US" sz="2400" dirty="0" err="1"/>
              <a:t>bilayer</a:t>
            </a:r>
            <a:r>
              <a:rPr lang="en-US" sz="2400" dirty="0"/>
              <a:t>.</a:t>
            </a:r>
          </a:p>
          <a:p>
            <a:pPr eaLnBrk="1" fontAlgn="auto" hangingPunct="1">
              <a:spcAft>
                <a:spcPct val="5000"/>
              </a:spcAft>
              <a:buFontTx/>
              <a:buNone/>
              <a:defRPr/>
            </a:pPr>
            <a:r>
              <a:rPr lang="en-US" sz="2400" b="1" u="sng" dirty="0"/>
              <a:t>1-The lipid portion </a:t>
            </a:r>
            <a:r>
              <a:rPr lang="en-US" sz="2400" dirty="0"/>
              <a:t>is hydrophobic and directed inward.</a:t>
            </a:r>
          </a:p>
          <a:p>
            <a:pPr eaLnBrk="1" fontAlgn="auto" hangingPunct="1">
              <a:spcAft>
                <a:spcPct val="5000"/>
              </a:spcAft>
              <a:buFontTx/>
              <a:buNone/>
              <a:defRPr/>
            </a:pPr>
            <a:r>
              <a:rPr lang="en-US" sz="2400" b="1" u="sng" dirty="0"/>
              <a:t>2-The phosphate portion </a:t>
            </a:r>
            <a:r>
              <a:rPr lang="en-US" sz="2400" dirty="0"/>
              <a:t>is hydrophilic and directed outward.</a:t>
            </a:r>
          </a:p>
          <a:p>
            <a:pPr eaLnBrk="1" fontAlgn="auto" hangingPunct="1">
              <a:spcAft>
                <a:spcPct val="5000"/>
              </a:spcAft>
              <a:buFontTx/>
              <a:buNone/>
              <a:defRPr/>
            </a:pPr>
            <a:endParaRPr lang="en-US" sz="2400" dirty="0"/>
          </a:p>
          <a:p>
            <a:pPr eaLnBrk="1" fontAlgn="auto" hangingPunct="1">
              <a:spcAft>
                <a:spcPts val="0"/>
              </a:spcAft>
              <a:buFontTx/>
              <a:buNone/>
              <a:defRPr/>
            </a:pPr>
            <a:r>
              <a:rPr lang="en-US" sz="2400" dirty="0"/>
              <a:t>-The proteins in the cell membrane either:</a:t>
            </a:r>
          </a:p>
          <a:p>
            <a:pPr eaLnBrk="1" fontAlgn="auto" hangingPunct="1">
              <a:spcAft>
                <a:spcPts val="0"/>
              </a:spcAft>
              <a:buFontTx/>
              <a:buNone/>
              <a:defRPr/>
            </a:pPr>
            <a:r>
              <a:rPr lang="en-US" sz="2400" dirty="0"/>
              <a:t>  </a:t>
            </a:r>
            <a:r>
              <a:rPr lang="en-US" sz="2400" b="1" i="1" u="sng" dirty="0">
                <a:effectLst>
                  <a:outerShdw blurRad="38100" dist="38100" dir="2700000" algn="tl">
                    <a:srgbClr val="000000"/>
                  </a:outerShdw>
                </a:effectLst>
              </a:rPr>
              <a:t>1-External,</a:t>
            </a:r>
            <a:r>
              <a:rPr lang="en-US" sz="2400" dirty="0"/>
              <a:t> coated by poly </a:t>
            </a:r>
            <a:r>
              <a:rPr lang="en-US" sz="2400" dirty="0" err="1"/>
              <a:t>saccharide</a:t>
            </a:r>
            <a:r>
              <a:rPr lang="en-US" sz="2400" dirty="0"/>
              <a:t> </a:t>
            </a:r>
            <a:r>
              <a:rPr lang="en-US" sz="2400" dirty="0" err="1"/>
              <a:t>matrial</a:t>
            </a:r>
            <a:r>
              <a:rPr lang="en-US" sz="2400" dirty="0"/>
              <a:t>.</a:t>
            </a:r>
          </a:p>
          <a:p>
            <a:pPr eaLnBrk="1" fontAlgn="auto" hangingPunct="1">
              <a:spcAft>
                <a:spcPts val="0"/>
              </a:spcAft>
              <a:buFontTx/>
              <a:buNone/>
              <a:defRPr/>
            </a:pPr>
            <a:r>
              <a:rPr lang="en-US" sz="2400" dirty="0"/>
              <a:t>  </a:t>
            </a:r>
            <a:r>
              <a:rPr lang="en-US" sz="2400" b="1" i="1" u="sng" dirty="0">
                <a:effectLst>
                  <a:outerShdw blurRad="38100" dist="38100" dir="2700000" algn="tl">
                    <a:srgbClr val="000000"/>
                  </a:outerShdw>
                </a:effectLst>
              </a:rPr>
              <a:t>2-Interinsic,</a:t>
            </a:r>
            <a:r>
              <a:rPr lang="en-US" sz="2400" dirty="0"/>
              <a:t> through the thickness of the membrane.</a:t>
            </a:r>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AD3331-2BE6-49F5-B564-65C03C93437F}"/>
              </a:ext>
            </a:extLst>
          </p:cNvPr>
          <p:cNvSpPr>
            <a:spLocks noGrp="1"/>
          </p:cNvSpPr>
          <p:nvPr>
            <p:ph type="title"/>
          </p:nvPr>
        </p:nvSpPr>
        <p:spPr>
          <a:xfrm flipV="1">
            <a:off x="457200" y="228600"/>
            <a:ext cx="8229600" cy="46038"/>
          </a:xfrm>
        </p:spPr>
        <p:txBody>
          <a:bodyPr/>
          <a:lstStyle/>
          <a:p>
            <a:pPr eaLnBrk="1" hangingPunct="1"/>
            <a:endParaRPr lang="en-US" altLang="ar-SA"/>
          </a:p>
        </p:txBody>
      </p:sp>
      <p:sp>
        <p:nvSpPr>
          <p:cNvPr id="3" name="Content Placeholder 2">
            <a:extLst>
              <a:ext uri="{FF2B5EF4-FFF2-40B4-BE49-F238E27FC236}">
                <a16:creationId xmlns:a16="http://schemas.microsoft.com/office/drawing/2014/main" id="{17700542-4810-43E3-989D-592DA4206D09}"/>
              </a:ext>
            </a:extLst>
          </p:cNvPr>
          <p:cNvSpPr>
            <a:spLocks noGrp="1"/>
          </p:cNvSpPr>
          <p:nvPr>
            <p:ph idx="1"/>
          </p:nvPr>
        </p:nvSpPr>
        <p:spPr>
          <a:xfrm>
            <a:off x="457200" y="476250"/>
            <a:ext cx="8229600" cy="5649913"/>
          </a:xfrm>
        </p:spPr>
        <p:txBody>
          <a:bodyPr/>
          <a:lstStyle/>
          <a:p>
            <a:pPr eaLnBrk="1" fontAlgn="auto" hangingPunct="1">
              <a:spcAft>
                <a:spcPct val="5000"/>
              </a:spcAft>
              <a:buFontTx/>
              <a:buNone/>
              <a:defRPr/>
            </a:pPr>
            <a:r>
              <a:rPr lang="en-US" sz="2400" dirty="0"/>
              <a:t>-As a whole it performs </a:t>
            </a:r>
            <a:r>
              <a:rPr lang="en-US" b="1" i="1" u="sng" dirty="0">
                <a:effectLst>
                  <a:outerShdw blurRad="38100" dist="38100" dir="2700000" algn="tl">
                    <a:srgbClr val="000000"/>
                  </a:outerShdw>
                </a:effectLst>
              </a:rPr>
              <a:t>the following functions:</a:t>
            </a:r>
          </a:p>
          <a:p>
            <a:pPr eaLnBrk="1" fontAlgn="auto" hangingPunct="1">
              <a:spcAft>
                <a:spcPct val="5000"/>
              </a:spcAft>
              <a:buFontTx/>
              <a:buNone/>
              <a:defRPr/>
            </a:pPr>
            <a:r>
              <a:rPr lang="en-US" sz="2400" b="1" dirty="0">
                <a:effectLst>
                  <a:outerShdw blurRad="38100" dist="38100" dir="2700000" algn="tl">
                    <a:srgbClr val="000000"/>
                  </a:outerShdw>
                </a:effectLst>
              </a:rPr>
              <a:t>1-Protects the protoplasmic mass from any environmental hazards.</a:t>
            </a:r>
          </a:p>
          <a:p>
            <a:pPr eaLnBrk="1" fontAlgn="auto" hangingPunct="1">
              <a:spcAft>
                <a:spcPct val="5000"/>
              </a:spcAft>
              <a:buFontTx/>
              <a:buNone/>
              <a:defRPr/>
            </a:pPr>
            <a:endParaRPr lang="en-US" sz="2400" b="1" dirty="0">
              <a:effectLst>
                <a:outerShdw blurRad="38100" dist="38100" dir="2700000" algn="tl">
                  <a:srgbClr val="000000"/>
                </a:outerShdw>
              </a:effectLst>
            </a:endParaRPr>
          </a:p>
          <a:p>
            <a:pPr eaLnBrk="1" fontAlgn="auto" hangingPunct="1">
              <a:spcAft>
                <a:spcPct val="5000"/>
              </a:spcAft>
              <a:buFontTx/>
              <a:buNone/>
              <a:defRPr/>
            </a:pPr>
            <a:r>
              <a:rPr lang="en-US" sz="2400" b="1" dirty="0">
                <a:effectLst>
                  <a:outerShdw blurRad="38100" dist="38100" dir="2700000" algn="tl">
                    <a:srgbClr val="000000"/>
                  </a:outerShdw>
                </a:effectLst>
              </a:rPr>
              <a:t>2-Contains receptors for chemical messenger which can activate or inhibits certain cellular activities.</a:t>
            </a:r>
          </a:p>
          <a:p>
            <a:pPr eaLnBrk="1" fontAlgn="auto" hangingPunct="1">
              <a:spcAft>
                <a:spcPct val="5000"/>
              </a:spcAft>
              <a:buFontTx/>
              <a:buNone/>
              <a:defRPr/>
            </a:pPr>
            <a:endParaRPr lang="en-US" sz="2400" b="1" dirty="0">
              <a:effectLst>
                <a:outerShdw blurRad="38100" dist="38100" dir="2700000" algn="tl">
                  <a:srgbClr val="000000"/>
                </a:outerShdw>
              </a:effectLst>
            </a:endParaRPr>
          </a:p>
          <a:p>
            <a:pPr eaLnBrk="1" fontAlgn="auto" hangingPunct="1">
              <a:spcAft>
                <a:spcPct val="5000"/>
              </a:spcAft>
              <a:buFontTx/>
              <a:buNone/>
              <a:defRPr/>
            </a:pPr>
            <a:r>
              <a:rPr lang="en-US" sz="2400" b="1" dirty="0">
                <a:effectLst>
                  <a:outerShdw blurRad="38100" dist="38100" dir="2700000" algn="tl">
                    <a:srgbClr val="000000"/>
                  </a:outerShdw>
                </a:effectLst>
              </a:rPr>
              <a:t>3-The cell membrane is selectively permeable and plays an active role in   bringing materials into or discharging them out the cell. </a:t>
            </a:r>
            <a:r>
              <a:rPr lang="en-US" sz="2400" b="1" u="sng" dirty="0">
                <a:effectLst>
                  <a:outerShdw blurRad="38100" dist="38100" dir="2700000" algn="tl">
                    <a:srgbClr val="000000"/>
                  </a:outerShdw>
                </a:effectLst>
              </a:rPr>
              <a:t>So it is of  importance in</a:t>
            </a:r>
          </a:p>
          <a:p>
            <a:pPr eaLnBrk="1" fontAlgn="auto" hangingPunct="1">
              <a:spcAft>
                <a:spcPct val="5000"/>
              </a:spcAft>
              <a:buFontTx/>
              <a:buNone/>
              <a:defRPr/>
            </a:pPr>
            <a:r>
              <a:rPr lang="en-US" sz="2400" b="1" dirty="0">
                <a:effectLst>
                  <a:outerShdw blurRad="38100" dist="38100" dir="2700000" algn="tl">
                    <a:srgbClr val="000000"/>
                  </a:outerShdw>
                </a:effectLst>
              </a:rPr>
              <a:t>- polarizing the cell membrane </a:t>
            </a:r>
          </a:p>
          <a:p>
            <a:pPr eaLnBrk="1" fontAlgn="auto" hangingPunct="1">
              <a:spcAft>
                <a:spcPct val="5000"/>
              </a:spcAft>
              <a:buFontTx/>
              <a:buNone/>
              <a:defRPr/>
            </a:pPr>
            <a:r>
              <a:rPr lang="en-US" sz="2400" b="1" dirty="0">
                <a:effectLst>
                  <a:outerShdw blurRad="38100" dist="38100" dir="2700000" algn="tl">
                    <a:srgbClr val="000000"/>
                  </a:outerShdw>
                </a:effectLst>
              </a:rPr>
              <a:t>- and it is a deciding factor  in the exchange of materials between the protoplasm and the environment.</a:t>
            </a:r>
          </a:p>
          <a:p>
            <a:pPr eaLnBrk="1" hangingPunct="1">
              <a:buFont typeface="Arial" charset="0"/>
              <a:buChar char="•"/>
              <a:defRPr/>
            </a:pPr>
            <a:endParaRPr lang="en-US" sz="1200" dirty="0"/>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14DBBC0-A3B1-409D-8459-141D3BE81796}"/>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6387" name="Rectangle 3">
            <a:extLst>
              <a:ext uri="{FF2B5EF4-FFF2-40B4-BE49-F238E27FC236}">
                <a16:creationId xmlns:a16="http://schemas.microsoft.com/office/drawing/2014/main" id="{0BC7EBD1-F872-4A8A-B5EC-E69DA19DD9D9}"/>
              </a:ext>
            </a:extLst>
          </p:cNvPr>
          <p:cNvSpPr>
            <a:spLocks noGrp="1" noChangeArrowheads="1"/>
          </p:cNvSpPr>
          <p:nvPr>
            <p:ph idx="1"/>
          </p:nvPr>
        </p:nvSpPr>
        <p:spPr>
          <a:xfrm>
            <a:off x="468313" y="260350"/>
            <a:ext cx="8229600" cy="5865813"/>
          </a:xfrm>
        </p:spPr>
        <p:txBody>
          <a:bodyPr rtlCol="0">
            <a:normAutofit lnSpcReduction="10000"/>
          </a:bodyPr>
          <a:lstStyle/>
          <a:p>
            <a:pPr eaLnBrk="1" fontAlgn="auto" hangingPunct="1">
              <a:spcAft>
                <a:spcPts val="0"/>
              </a:spcAft>
              <a:buFontTx/>
              <a:buNone/>
              <a:defRPr/>
            </a:pPr>
            <a:endParaRPr lang="en-US" sz="2000" dirty="0"/>
          </a:p>
          <a:p>
            <a:pPr eaLnBrk="1" fontAlgn="auto" hangingPunct="1">
              <a:spcAft>
                <a:spcPts val="0"/>
              </a:spcAft>
              <a:buFontTx/>
              <a:buNone/>
              <a:defRPr/>
            </a:pPr>
            <a:r>
              <a:rPr lang="en-US" sz="2400" dirty="0"/>
              <a:t>-</a:t>
            </a:r>
            <a:r>
              <a:rPr lang="en-US" sz="2800" b="1" dirty="0"/>
              <a:t>Proteins in the cell membrane performs </a:t>
            </a:r>
            <a:r>
              <a:rPr lang="en-US" sz="2400" b="1" i="1" u="sng" dirty="0">
                <a:effectLst>
                  <a:outerShdw blurRad="38100" dist="38100" dir="2700000" algn="tl">
                    <a:srgbClr val="000000"/>
                  </a:outerShdw>
                </a:effectLst>
              </a:rPr>
              <a:t>the following functions</a:t>
            </a:r>
          </a:p>
          <a:p>
            <a:pPr eaLnBrk="1" fontAlgn="auto" hangingPunct="1">
              <a:spcAft>
                <a:spcPts val="0"/>
              </a:spcAft>
              <a:buFontTx/>
              <a:buNone/>
              <a:defRPr/>
            </a:pPr>
            <a:r>
              <a:rPr lang="en-US" sz="2400" dirty="0"/>
              <a:t>1-Keep the integrity of the membrane.</a:t>
            </a:r>
          </a:p>
          <a:p>
            <a:pPr eaLnBrk="1" fontAlgn="auto" hangingPunct="1">
              <a:spcAft>
                <a:spcPts val="0"/>
              </a:spcAft>
              <a:buFontTx/>
              <a:buNone/>
              <a:defRPr/>
            </a:pPr>
            <a:r>
              <a:rPr lang="en-US" sz="2400" dirty="0"/>
              <a:t>2-Make passive channels for passage of ions and water.</a:t>
            </a:r>
          </a:p>
          <a:p>
            <a:pPr eaLnBrk="1" fontAlgn="auto" hangingPunct="1">
              <a:spcAft>
                <a:spcPts val="0"/>
              </a:spcAft>
              <a:buFontTx/>
              <a:buNone/>
              <a:defRPr/>
            </a:pPr>
            <a:r>
              <a:rPr lang="en-US" sz="2400" dirty="0"/>
              <a:t>3-Very important for active transport of ions across the membrane.</a:t>
            </a:r>
          </a:p>
          <a:p>
            <a:pPr eaLnBrk="1" fontAlgn="auto" hangingPunct="1">
              <a:spcAft>
                <a:spcPts val="0"/>
              </a:spcAft>
              <a:buFontTx/>
              <a:buNone/>
              <a:defRPr/>
            </a:pPr>
            <a:r>
              <a:rPr lang="en-US" sz="2400" dirty="0"/>
              <a:t>4-Acts as receptors for binding with hormones or neurotransmitters.</a:t>
            </a:r>
          </a:p>
          <a:p>
            <a:pPr eaLnBrk="1" fontAlgn="auto" hangingPunct="1">
              <a:spcAft>
                <a:spcPts val="0"/>
              </a:spcAft>
              <a:buFontTx/>
              <a:buNone/>
              <a:defRPr/>
            </a:pPr>
            <a:r>
              <a:rPr lang="en-US" sz="2400" dirty="0"/>
              <a:t>5-Form enzymes to catalyze certain reactions.</a:t>
            </a:r>
          </a:p>
          <a:p>
            <a:pPr eaLnBrk="1" fontAlgn="auto" hangingPunct="1">
              <a:spcAft>
                <a:spcPts val="0"/>
              </a:spcAft>
              <a:buFontTx/>
              <a:buNone/>
              <a:defRPr/>
            </a:pPr>
            <a:endParaRPr lang="en-US" sz="2400" dirty="0"/>
          </a:p>
          <a:p>
            <a:pPr eaLnBrk="1" fontAlgn="auto" hangingPunct="1">
              <a:spcAft>
                <a:spcPts val="0"/>
              </a:spcAft>
              <a:buFontTx/>
              <a:buNone/>
              <a:defRPr/>
            </a:pPr>
            <a:r>
              <a:rPr lang="en-US" sz="2400" dirty="0"/>
              <a:t>-</a:t>
            </a:r>
            <a:r>
              <a:rPr lang="en-US" sz="2400" b="1" i="1" u="sng" dirty="0">
                <a:effectLst>
                  <a:outerShdw blurRad="38100" dist="38100" dir="2700000" algn="tl">
                    <a:srgbClr val="000000"/>
                  </a:outerShdw>
                </a:effectLst>
              </a:rPr>
              <a:t>Cholesterol like substances are present in the cell membrane,</a:t>
            </a:r>
          </a:p>
          <a:p>
            <a:pPr eaLnBrk="1" fontAlgn="auto" hangingPunct="1">
              <a:spcAft>
                <a:spcPts val="0"/>
              </a:spcAft>
              <a:defRPr/>
            </a:pPr>
            <a:r>
              <a:rPr lang="en-US" sz="2400" dirty="0"/>
              <a:t>Responsible for its toughness.</a:t>
            </a:r>
          </a:p>
          <a:p>
            <a:pPr eaLnBrk="1" fontAlgn="auto" hangingPunct="1">
              <a:spcAft>
                <a:spcPts val="0"/>
              </a:spcAft>
              <a:defRPr/>
            </a:pPr>
            <a:r>
              <a:rPr lang="en-US" sz="2400" dirty="0"/>
              <a:t>The solidity of the cell membrane is directly proportionate with   cholesterol / </a:t>
            </a:r>
            <a:r>
              <a:rPr lang="en-US" sz="2400" dirty="0" err="1"/>
              <a:t>phospho</a:t>
            </a:r>
            <a:r>
              <a:rPr lang="en-US" sz="2400" dirty="0"/>
              <a:t>-lipid ratio</a:t>
            </a:r>
            <a:r>
              <a:rPr lang="en-US" sz="2000" dirty="0"/>
              <a:t>.</a:t>
            </a:r>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94CDDB9-8649-40C4-959D-C0D51962E3DE}"/>
              </a:ext>
            </a:extLst>
          </p:cNvPr>
          <p:cNvSpPr>
            <a:spLocks noGrp="1" noChangeArrowheads="1"/>
          </p:cNvSpPr>
          <p:nvPr>
            <p:ph type="title"/>
          </p:nvPr>
        </p:nvSpPr>
        <p:spPr>
          <a:xfrm>
            <a:off x="457200" y="0"/>
            <a:ext cx="8229600" cy="765175"/>
          </a:xfrm>
        </p:spPr>
        <p:txBody>
          <a:bodyPr/>
          <a:lstStyle/>
          <a:p>
            <a:pPr eaLnBrk="1" hangingPunct="1"/>
            <a:r>
              <a:rPr lang="en-US" altLang="ar-SA" sz="6600" b="1" i="1">
                <a:solidFill>
                  <a:srgbClr val="FF0000"/>
                </a:solidFill>
              </a:rPr>
              <a:t>What is physiology?</a:t>
            </a:r>
          </a:p>
        </p:txBody>
      </p:sp>
      <p:sp>
        <p:nvSpPr>
          <p:cNvPr id="3075" name="Rectangle 3">
            <a:extLst>
              <a:ext uri="{FF2B5EF4-FFF2-40B4-BE49-F238E27FC236}">
                <a16:creationId xmlns:a16="http://schemas.microsoft.com/office/drawing/2014/main" id="{4DFE37A1-BBCA-46D8-8C24-29C5D407B3F6}"/>
              </a:ext>
            </a:extLst>
          </p:cNvPr>
          <p:cNvSpPr>
            <a:spLocks noGrp="1" noChangeArrowheads="1"/>
          </p:cNvSpPr>
          <p:nvPr>
            <p:ph type="body" idx="4294967295"/>
          </p:nvPr>
        </p:nvSpPr>
        <p:spPr>
          <a:xfrm>
            <a:off x="0" y="836613"/>
            <a:ext cx="9144000" cy="6021387"/>
          </a:xfrm>
        </p:spPr>
        <p:txBody>
          <a:bodyPr/>
          <a:lstStyle/>
          <a:p>
            <a:pPr eaLnBrk="1" hangingPunct="1">
              <a:buFontTx/>
              <a:buChar char="-"/>
            </a:pPr>
            <a:r>
              <a:rPr lang="en-US" altLang="ar-SA"/>
              <a:t>It is a branch of biology </a:t>
            </a:r>
            <a:r>
              <a:rPr lang="en-US" altLang="ar-SA" b="1" u="sng"/>
              <a:t>dealing with</a:t>
            </a:r>
            <a:r>
              <a:rPr lang="ar-SA" altLang="ar-SA" b="1" u="sng"/>
              <a:t> :</a:t>
            </a:r>
          </a:p>
          <a:p>
            <a:pPr eaLnBrk="1" hangingPunct="1">
              <a:buFontTx/>
              <a:buNone/>
            </a:pPr>
            <a:r>
              <a:rPr lang="en-US" altLang="ar-SA"/>
              <a:t> 1-Body functions as a whole. </a:t>
            </a:r>
          </a:p>
          <a:p>
            <a:pPr eaLnBrk="1" hangingPunct="1">
              <a:buFontTx/>
              <a:buNone/>
            </a:pPr>
            <a:r>
              <a:rPr lang="en-US" altLang="ar-SA"/>
              <a:t> 2- The functions of its individual organs. </a:t>
            </a:r>
          </a:p>
          <a:p>
            <a:pPr eaLnBrk="1" hangingPunct="1">
              <a:buFontTx/>
              <a:buNone/>
            </a:pPr>
            <a:r>
              <a:rPr lang="en-US" altLang="ar-SA"/>
              <a:t> 3- How these functions interplay to maintain           the existence and well being of the body.</a:t>
            </a:r>
          </a:p>
          <a:p>
            <a:pPr eaLnBrk="1" hangingPunct="1">
              <a:buFontTx/>
              <a:buNone/>
            </a:pPr>
            <a:r>
              <a:rPr lang="en-US" altLang="ar-SA" b="1"/>
              <a:t>N.B</a:t>
            </a:r>
            <a:r>
              <a:rPr lang="en-US" altLang="ar-SA"/>
              <a:t> </a:t>
            </a:r>
            <a:r>
              <a:rPr lang="ar-SA" altLang="ar-SA"/>
              <a:t> </a:t>
            </a:r>
          </a:p>
          <a:p>
            <a:pPr eaLnBrk="1" hangingPunct="1">
              <a:buFont typeface="Wingdings" panose="05000000000000000000" pitchFamily="2" charset="2"/>
              <a:buChar char="§"/>
            </a:pPr>
            <a:r>
              <a:rPr lang="en-US" altLang="ar-SA" sz="2800" b="1" i="1" u="sng"/>
              <a:t>Human physiology</a:t>
            </a:r>
            <a:r>
              <a:rPr lang="en-US" altLang="ar-SA" sz="2800"/>
              <a:t> based on both animal and plant physiology.</a:t>
            </a:r>
          </a:p>
          <a:p>
            <a:pPr eaLnBrk="1" hangingPunct="1">
              <a:buFont typeface="Wingdings" panose="05000000000000000000" pitchFamily="2" charset="2"/>
              <a:buChar char="§"/>
            </a:pPr>
            <a:r>
              <a:rPr lang="en-US" altLang="ar-SA" sz="2800" b="1" i="1" u="sng"/>
              <a:t>Biology</a:t>
            </a:r>
            <a:r>
              <a:rPr lang="en-US" altLang="ar-SA" sz="2800"/>
              <a:t> is a branch of science dealing with life and its features.( </a:t>
            </a:r>
            <a:r>
              <a:rPr lang="en-US" altLang="ar-SA" sz="2000" i="1"/>
              <a:t>Bios=life, Logus = branch of science)</a:t>
            </a:r>
            <a:endParaRPr lang="ar-SA" altLang="ar-SA" sz="2000" i="1"/>
          </a:p>
          <a:p>
            <a:pPr eaLnBrk="1" hangingPunct="1">
              <a:buFont typeface="Wingdings" panose="05000000000000000000" pitchFamily="2" charset="2"/>
              <a:buChar char="§"/>
            </a:pPr>
            <a:endParaRPr lang="en-US" altLang="ar-SA" sz="2000" i="1"/>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07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0">
                                          <p:stCondLst>
                                            <p:cond delay="0"/>
                                          </p:stCondLst>
                                        </p:cTn>
                                        <p:tgtEl>
                                          <p:spTgt spid="30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1000">
                                          <p:stCondLst>
                                            <p:cond delay="0"/>
                                          </p:stCondLst>
                                        </p:cTn>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stCondLst>
                                            <p:cond delay="0"/>
                                          </p:stCondLst>
                                        </p:cTn>
                                        <p:tgtEl>
                                          <p:spTgt spid="30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fade">
                                      <p:cBhvr>
                                        <p:cTn id="26" dur="1000">
                                          <p:stCondLst>
                                            <p:cond delay="0"/>
                                          </p:stCondLst>
                                        </p:cTn>
                                        <p:tgtEl>
                                          <p:spTgt spid="30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1000">
                                          <p:stCondLst>
                                            <p:cond delay="0"/>
                                          </p:stCondLst>
                                        </p:cTn>
                                        <p:tgtEl>
                                          <p:spTgt spid="307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1000">
                                          <p:stCondLst>
                                            <p:cond delay="0"/>
                                          </p:stCondLst>
                                        </p:cTn>
                                        <p:tgtEl>
                                          <p:spTgt spid="307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Effect transition="in" filter="fade">
                                      <p:cBhvr>
                                        <p:cTn id="41" dur="1000">
                                          <p:stCondLst>
                                            <p:cond delay="0"/>
                                          </p:stCondLst>
                                        </p:cTn>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0D9D9C6-34D5-4C34-9B49-F59DE6AFDEC4}"/>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21507" name="Rectangle 3">
            <a:extLst>
              <a:ext uri="{FF2B5EF4-FFF2-40B4-BE49-F238E27FC236}">
                <a16:creationId xmlns:a16="http://schemas.microsoft.com/office/drawing/2014/main" id="{5E1DF924-D0BD-40A7-9025-86C029073169}"/>
              </a:ext>
            </a:extLst>
          </p:cNvPr>
          <p:cNvSpPr>
            <a:spLocks noGrp="1" noChangeArrowheads="1"/>
          </p:cNvSpPr>
          <p:nvPr>
            <p:ph idx="1"/>
          </p:nvPr>
        </p:nvSpPr>
        <p:spPr>
          <a:xfrm>
            <a:off x="0" y="188913"/>
            <a:ext cx="9144000" cy="6669087"/>
          </a:xfrm>
        </p:spPr>
        <p:txBody>
          <a:bodyPr/>
          <a:lstStyle/>
          <a:p>
            <a:pPr eaLnBrk="1" hangingPunct="1">
              <a:buFontTx/>
              <a:buNone/>
            </a:pPr>
            <a:endParaRPr lang="en-US" altLang="ar-SA"/>
          </a:p>
        </p:txBody>
      </p:sp>
      <p:pic>
        <p:nvPicPr>
          <p:cNvPr id="21508" name="Picture 4">
            <a:extLst>
              <a:ext uri="{FF2B5EF4-FFF2-40B4-BE49-F238E27FC236}">
                <a16:creationId xmlns:a16="http://schemas.microsoft.com/office/drawing/2014/main" id="{F2E000DD-7878-486F-88FA-0E06D4F8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B4750D20-05F9-40F1-A9FF-7D3395CC64F5}"/>
              </a:ext>
            </a:extLst>
          </p:cNvPr>
          <p:cNvSpPr txBox="1">
            <a:spLocks noChangeArrowheads="1"/>
          </p:cNvSpPr>
          <p:nvPr/>
        </p:nvSpPr>
        <p:spPr bwMode="auto">
          <a:xfrm>
            <a:off x="7019925" y="5373688"/>
            <a:ext cx="212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ar-SA" sz="2400"/>
              <a:t>Cell membrane</a:t>
            </a:r>
          </a:p>
        </p:txBody>
      </p:sp>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85484AC-59FA-4450-B8EA-4962347C38A5}"/>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22531" name="Rectangle 3">
            <a:extLst>
              <a:ext uri="{FF2B5EF4-FFF2-40B4-BE49-F238E27FC236}">
                <a16:creationId xmlns:a16="http://schemas.microsoft.com/office/drawing/2014/main" id="{E0EEE81B-F565-4DD0-A077-6D196236394E}"/>
              </a:ext>
            </a:extLst>
          </p:cNvPr>
          <p:cNvSpPr>
            <a:spLocks noGrp="1" noChangeArrowheads="1"/>
          </p:cNvSpPr>
          <p:nvPr>
            <p:ph idx="1"/>
          </p:nvPr>
        </p:nvSpPr>
        <p:spPr>
          <a:xfrm>
            <a:off x="457200" y="333375"/>
            <a:ext cx="8686800" cy="6524625"/>
          </a:xfrm>
        </p:spPr>
        <p:txBody>
          <a:bodyPr/>
          <a:lstStyle/>
          <a:p>
            <a:pPr eaLnBrk="1" hangingPunct="1">
              <a:buFontTx/>
              <a:buNone/>
            </a:pPr>
            <a:endParaRPr lang="en-US" altLang="ar-SA"/>
          </a:p>
        </p:txBody>
      </p:sp>
      <p:pic>
        <p:nvPicPr>
          <p:cNvPr id="22532" name="Picture 4">
            <a:extLst>
              <a:ext uri="{FF2B5EF4-FFF2-40B4-BE49-F238E27FC236}">
                <a16:creationId xmlns:a16="http://schemas.microsoft.com/office/drawing/2014/main" id="{528D1F02-CB86-434B-8C56-73CACCB3C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635C7CE1-96B6-4659-B375-8DFA76ACD552}"/>
              </a:ext>
            </a:extLst>
          </p:cNvPr>
          <p:cNvSpPr txBox="1">
            <a:spLocks noChangeArrowheads="1"/>
          </p:cNvSpPr>
          <p:nvPr/>
        </p:nvSpPr>
        <p:spPr bwMode="auto">
          <a:xfrm>
            <a:off x="7164388" y="5373688"/>
            <a:ext cx="1979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ar-SA" sz="2400"/>
              <a:t>Cell membrane</a:t>
            </a:r>
          </a:p>
        </p:txBody>
      </p:sp>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49536DA-177C-4083-A006-6EEC6433C646}"/>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23555" name="Rectangle 3">
            <a:extLst>
              <a:ext uri="{FF2B5EF4-FFF2-40B4-BE49-F238E27FC236}">
                <a16:creationId xmlns:a16="http://schemas.microsoft.com/office/drawing/2014/main" id="{99CD7E3F-9FE6-49D7-966D-5134FDD288FE}"/>
              </a:ext>
            </a:extLst>
          </p:cNvPr>
          <p:cNvSpPr>
            <a:spLocks noGrp="1" noChangeArrowheads="1"/>
          </p:cNvSpPr>
          <p:nvPr>
            <p:ph idx="1"/>
          </p:nvPr>
        </p:nvSpPr>
        <p:spPr>
          <a:xfrm>
            <a:off x="0" y="260350"/>
            <a:ext cx="9144000" cy="6597650"/>
          </a:xfrm>
        </p:spPr>
        <p:txBody>
          <a:bodyPr/>
          <a:lstStyle/>
          <a:p>
            <a:pPr eaLnBrk="1" hangingPunct="1">
              <a:buFontTx/>
              <a:buNone/>
            </a:pPr>
            <a:endParaRPr lang="en-US" altLang="ar-SA"/>
          </a:p>
        </p:txBody>
      </p:sp>
      <p:pic>
        <p:nvPicPr>
          <p:cNvPr id="23556" name="Picture 4">
            <a:extLst>
              <a:ext uri="{FF2B5EF4-FFF2-40B4-BE49-F238E27FC236}">
                <a16:creationId xmlns:a16="http://schemas.microsoft.com/office/drawing/2014/main" id="{833CD533-0148-4BAA-ABA7-BD7725260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0222ACC-ECC3-4A9F-BAD2-15439E41F294}"/>
              </a:ext>
            </a:extLst>
          </p:cNvPr>
          <p:cNvSpPr>
            <a:spLocks noGrp="1" noChangeArrowheads="1"/>
          </p:cNvSpPr>
          <p:nvPr>
            <p:ph type="title"/>
          </p:nvPr>
        </p:nvSpPr>
        <p:spPr>
          <a:xfrm>
            <a:off x="457200" y="274638"/>
            <a:ext cx="8229600" cy="922337"/>
          </a:xfrm>
        </p:spPr>
        <p:txBody>
          <a:bodyPr/>
          <a:lstStyle/>
          <a:p>
            <a:pPr eaLnBrk="1" hangingPunct="1"/>
            <a:r>
              <a:rPr lang="en-US" altLang="ar-SA" sz="4000" b="1">
                <a:solidFill>
                  <a:srgbClr val="FF0000"/>
                </a:solidFill>
              </a:rPr>
              <a:t>Transport Across The Cell Membrane</a:t>
            </a:r>
          </a:p>
        </p:txBody>
      </p:sp>
      <p:sp>
        <p:nvSpPr>
          <p:cNvPr id="17411" name="Rectangle 3">
            <a:extLst>
              <a:ext uri="{FF2B5EF4-FFF2-40B4-BE49-F238E27FC236}">
                <a16:creationId xmlns:a16="http://schemas.microsoft.com/office/drawing/2014/main" id="{DD74A379-DDED-42D9-B0B6-64CAC5269442}"/>
              </a:ext>
            </a:extLst>
          </p:cNvPr>
          <p:cNvSpPr>
            <a:spLocks noGrp="1" noChangeArrowheads="1"/>
          </p:cNvSpPr>
          <p:nvPr>
            <p:ph idx="1"/>
          </p:nvPr>
        </p:nvSpPr>
        <p:spPr>
          <a:xfrm>
            <a:off x="468313" y="1196975"/>
            <a:ext cx="8229600" cy="5661025"/>
          </a:xfrm>
        </p:spPr>
        <p:txBody>
          <a:bodyPr rtlCol="0">
            <a:normAutofit/>
          </a:bodyPr>
          <a:lstStyle/>
          <a:p>
            <a:pPr eaLnBrk="1" fontAlgn="auto" hangingPunct="1">
              <a:spcAft>
                <a:spcPts val="0"/>
              </a:spcAft>
              <a:buFontTx/>
              <a:buChar char="-"/>
              <a:defRPr/>
            </a:pPr>
            <a:r>
              <a:rPr lang="en-US" sz="2800" b="1" dirty="0"/>
              <a:t>Substances pass through the cell membrane      </a:t>
            </a:r>
            <a:r>
              <a:rPr lang="en-US" b="1" u="sng" dirty="0">
                <a:effectLst>
                  <a:outerShdw blurRad="38100" dist="38100" dir="2700000" algn="tl">
                    <a:srgbClr val="000000"/>
                  </a:outerShdw>
                </a:effectLst>
              </a:rPr>
              <a:t>by:</a:t>
            </a:r>
            <a:endParaRPr lang="ar-SA" b="1" u="sng" dirty="0">
              <a:effectLst>
                <a:outerShdw blurRad="38100" dist="38100" dir="2700000" algn="tl">
                  <a:srgbClr val="000000"/>
                </a:outerShdw>
              </a:effectLst>
            </a:endParaRPr>
          </a:p>
          <a:p>
            <a:pPr eaLnBrk="1" fontAlgn="auto" hangingPunct="1">
              <a:spcAft>
                <a:spcPts val="0"/>
              </a:spcAft>
              <a:buFontTx/>
              <a:buNone/>
              <a:defRPr/>
            </a:pPr>
            <a:r>
              <a:rPr lang="en-US" sz="2400" b="1" i="1" dirty="0">
                <a:effectLst>
                  <a:outerShdw blurRad="38100" dist="38100" dir="2700000" algn="tl">
                    <a:srgbClr val="000000"/>
                  </a:outerShdw>
                </a:effectLst>
              </a:rPr>
              <a:t>1-  </a:t>
            </a:r>
            <a:r>
              <a:rPr lang="en-US" b="1" i="1" u="sng" dirty="0"/>
              <a:t>Passive mechanism:</a:t>
            </a:r>
            <a:endParaRPr lang="ar-SA" sz="2400" b="1" i="1" u="sng" dirty="0"/>
          </a:p>
          <a:p>
            <a:pPr eaLnBrk="1" fontAlgn="auto" hangingPunct="1">
              <a:spcAft>
                <a:spcPts val="0"/>
              </a:spcAft>
              <a:buFontTx/>
              <a:buNone/>
              <a:defRPr/>
            </a:pPr>
            <a:r>
              <a:rPr lang="en-US" sz="2800" dirty="0"/>
              <a:t>-Is with no energy consumption .</a:t>
            </a:r>
          </a:p>
          <a:p>
            <a:pPr eaLnBrk="1" fontAlgn="auto" hangingPunct="1">
              <a:spcAft>
                <a:spcPts val="0"/>
              </a:spcAft>
              <a:buFontTx/>
              <a:buNone/>
              <a:defRPr/>
            </a:pPr>
            <a:r>
              <a:rPr lang="en-US" b="1" dirty="0">
                <a:solidFill>
                  <a:srgbClr val="FF0000"/>
                </a:solidFill>
              </a:rPr>
              <a:t>-Including :</a:t>
            </a:r>
          </a:p>
          <a:p>
            <a:pPr marL="514350" indent="-514350" eaLnBrk="1" fontAlgn="auto" hangingPunct="1">
              <a:spcAft>
                <a:spcPts val="0"/>
              </a:spcAft>
              <a:buFont typeface="+mj-lt"/>
              <a:buAutoNum type="arabicPeriod"/>
              <a:defRPr/>
            </a:pPr>
            <a:r>
              <a:rPr lang="en-US" sz="2800" dirty="0"/>
              <a:t> diffusion, </a:t>
            </a:r>
          </a:p>
          <a:p>
            <a:pPr marL="514350" indent="-514350" eaLnBrk="1" fontAlgn="auto" hangingPunct="1">
              <a:spcAft>
                <a:spcPts val="0"/>
              </a:spcAft>
              <a:buFont typeface="+mj-lt"/>
              <a:buAutoNum type="arabicPeriod"/>
              <a:defRPr/>
            </a:pPr>
            <a:r>
              <a:rPr lang="en-US" sz="2800" dirty="0"/>
              <a:t>facilitated diffusion </a:t>
            </a:r>
          </a:p>
          <a:p>
            <a:pPr marL="514350" indent="-514350" eaLnBrk="1" fontAlgn="auto" hangingPunct="1">
              <a:spcAft>
                <a:spcPts val="0"/>
              </a:spcAft>
              <a:buFont typeface="+mj-lt"/>
              <a:buAutoNum type="arabicPeriod"/>
              <a:defRPr/>
            </a:pPr>
            <a:r>
              <a:rPr lang="en-US" sz="2800" dirty="0"/>
              <a:t>filtration</a:t>
            </a:r>
          </a:p>
          <a:p>
            <a:pPr marL="514350" indent="-514350" eaLnBrk="1" fontAlgn="auto" hangingPunct="1">
              <a:spcAft>
                <a:spcPts val="0"/>
              </a:spcAft>
              <a:buFont typeface="+mj-lt"/>
              <a:buAutoNum type="arabicPeriod"/>
              <a:defRPr/>
            </a:pPr>
            <a:r>
              <a:rPr lang="en-US" sz="2800" dirty="0"/>
              <a:t>osmosis </a:t>
            </a:r>
          </a:p>
          <a:p>
            <a:pPr marL="514350" indent="-514350" eaLnBrk="1" fontAlgn="auto" hangingPunct="1">
              <a:spcAft>
                <a:spcPts val="0"/>
              </a:spcAft>
              <a:buFont typeface="+mj-lt"/>
              <a:buAutoNum type="arabicPeriod"/>
              <a:defRPr/>
            </a:pPr>
            <a:r>
              <a:rPr lang="en-US" sz="2800" dirty="0"/>
              <a:t>Solvent drag </a:t>
            </a:r>
          </a:p>
          <a:p>
            <a:pPr eaLnBrk="1" fontAlgn="auto" hangingPunct="1">
              <a:spcAft>
                <a:spcPts val="0"/>
              </a:spcAft>
              <a:buFontTx/>
              <a:buNone/>
              <a:defRPr/>
            </a:pPr>
            <a:endParaRPr lang="en-US" sz="2000" dirty="0"/>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085F9D-A2E5-4A3D-B3D9-F9D1C540CF81}"/>
              </a:ext>
            </a:extLst>
          </p:cNvPr>
          <p:cNvSpPr>
            <a:spLocks noGrp="1"/>
          </p:cNvSpPr>
          <p:nvPr>
            <p:ph type="title"/>
          </p:nvPr>
        </p:nvSpPr>
        <p:spPr>
          <a:xfrm flipV="1">
            <a:off x="457200" y="228600"/>
            <a:ext cx="8229600" cy="46038"/>
          </a:xfrm>
        </p:spPr>
        <p:txBody>
          <a:bodyPr/>
          <a:lstStyle/>
          <a:p>
            <a:endParaRPr lang="en-US" altLang="ar-SA"/>
          </a:p>
        </p:txBody>
      </p:sp>
      <p:sp>
        <p:nvSpPr>
          <p:cNvPr id="3" name="Content Placeholder 2">
            <a:extLst>
              <a:ext uri="{FF2B5EF4-FFF2-40B4-BE49-F238E27FC236}">
                <a16:creationId xmlns:a16="http://schemas.microsoft.com/office/drawing/2014/main" id="{48A3D05F-6A84-49C2-BF7A-547B7BF6348F}"/>
              </a:ext>
            </a:extLst>
          </p:cNvPr>
          <p:cNvSpPr>
            <a:spLocks noGrp="1"/>
          </p:cNvSpPr>
          <p:nvPr>
            <p:ph idx="1"/>
          </p:nvPr>
        </p:nvSpPr>
        <p:spPr>
          <a:xfrm>
            <a:off x="457200" y="188913"/>
            <a:ext cx="8229600" cy="5937250"/>
          </a:xfrm>
        </p:spPr>
        <p:txBody>
          <a:bodyPr/>
          <a:lstStyle/>
          <a:p>
            <a:pPr eaLnBrk="1" fontAlgn="auto" hangingPunct="1">
              <a:spcAft>
                <a:spcPts val="0"/>
              </a:spcAft>
              <a:buFontTx/>
              <a:buNone/>
              <a:defRPr/>
            </a:pPr>
            <a:r>
              <a:rPr lang="en-US" b="1" i="1" dirty="0"/>
              <a:t>2-</a:t>
            </a:r>
            <a:r>
              <a:rPr lang="en-US" sz="3600" b="1" i="1" u="sng" dirty="0"/>
              <a:t>Active mechanism: </a:t>
            </a:r>
            <a:r>
              <a:rPr lang="en-US" sz="3600" b="1" i="1" dirty="0"/>
              <a:t>      </a:t>
            </a:r>
          </a:p>
          <a:p>
            <a:pPr eaLnBrk="1" fontAlgn="auto" hangingPunct="1">
              <a:spcAft>
                <a:spcPts val="0"/>
              </a:spcAft>
              <a:buFontTx/>
              <a:buNone/>
              <a:defRPr/>
            </a:pPr>
            <a:r>
              <a:rPr lang="en-US" sz="3600" b="1" i="1" dirty="0"/>
              <a:t>   - </a:t>
            </a:r>
            <a:r>
              <a:rPr lang="en-US" sz="2800" dirty="0"/>
              <a:t>with energy consumption.</a:t>
            </a:r>
          </a:p>
          <a:p>
            <a:pPr eaLnBrk="1" fontAlgn="auto" hangingPunct="1">
              <a:spcAft>
                <a:spcPts val="0"/>
              </a:spcAft>
              <a:buFontTx/>
              <a:buNone/>
              <a:defRPr/>
            </a:pPr>
            <a:r>
              <a:rPr lang="en-US" b="1" i="1" dirty="0"/>
              <a:t>3-  </a:t>
            </a:r>
            <a:r>
              <a:rPr lang="en-US" sz="3600" b="1" i="1" u="sng" dirty="0"/>
              <a:t>Special forms of active transport</a:t>
            </a:r>
            <a:r>
              <a:rPr lang="en-US" sz="3600" b="1" i="1" dirty="0"/>
              <a:t>:</a:t>
            </a:r>
            <a:endParaRPr lang="en-US" b="1" i="1" u="sng" dirty="0">
              <a:effectLst>
                <a:outerShdw blurRad="38100" dist="38100" dir="2700000" algn="tl">
                  <a:srgbClr val="000000"/>
                </a:outerShdw>
              </a:effectLst>
            </a:endParaRPr>
          </a:p>
          <a:p>
            <a:pPr eaLnBrk="1" fontAlgn="auto" hangingPunct="1">
              <a:spcAft>
                <a:spcPts val="0"/>
              </a:spcAft>
              <a:buFontTx/>
              <a:buNone/>
              <a:defRPr/>
            </a:pPr>
            <a:r>
              <a:rPr lang="en-US" dirty="0">
                <a:solidFill>
                  <a:srgbClr val="FF0000"/>
                </a:solidFill>
              </a:rPr>
              <a:t>-</a:t>
            </a:r>
            <a:r>
              <a:rPr lang="en-US" sz="4400" b="1" dirty="0">
                <a:solidFill>
                  <a:srgbClr val="FF0000"/>
                </a:solidFill>
              </a:rPr>
              <a:t>Including :</a:t>
            </a:r>
          </a:p>
          <a:p>
            <a:pPr eaLnBrk="1" fontAlgn="auto" hangingPunct="1">
              <a:spcAft>
                <a:spcPts val="0"/>
              </a:spcAft>
              <a:defRPr/>
            </a:pPr>
            <a:r>
              <a:rPr lang="en-US" sz="4000" b="1" dirty="0" err="1"/>
              <a:t>exo-cytosis</a:t>
            </a:r>
            <a:endParaRPr lang="en-US" sz="4000" b="1" dirty="0"/>
          </a:p>
          <a:p>
            <a:pPr eaLnBrk="1" fontAlgn="auto" hangingPunct="1">
              <a:spcAft>
                <a:spcPts val="0"/>
              </a:spcAft>
              <a:defRPr/>
            </a:pPr>
            <a:r>
              <a:rPr lang="en-US" sz="4000" b="1" dirty="0" err="1"/>
              <a:t>endo-cytosis</a:t>
            </a:r>
            <a:r>
              <a:rPr lang="en-US" b="1" dirty="0"/>
              <a:t>.     </a:t>
            </a:r>
            <a:r>
              <a:rPr lang="en-US" b="1" dirty="0">
                <a:solidFill>
                  <a:srgbClr val="FF0000"/>
                </a:solidFill>
              </a:rPr>
              <a:t>Is of two types</a:t>
            </a:r>
            <a:endParaRPr lang="ar-SA" sz="2800" dirty="0"/>
          </a:p>
          <a:p>
            <a:pPr eaLnBrk="1" fontAlgn="auto" hangingPunct="1">
              <a:spcAft>
                <a:spcPts val="0"/>
              </a:spcAft>
              <a:buFontTx/>
              <a:buNone/>
              <a:defRPr/>
            </a:pPr>
            <a:r>
              <a:rPr lang="en-US" b="1" dirty="0"/>
              <a:t>                                          a-       pinocytosis              </a:t>
            </a:r>
            <a:r>
              <a:rPr lang="ar-SA" b="1" dirty="0"/>
              <a:t>                          </a:t>
            </a:r>
            <a:r>
              <a:rPr lang="en-US" b="1" dirty="0"/>
              <a:t>           </a:t>
            </a:r>
          </a:p>
          <a:p>
            <a:pPr eaLnBrk="1" fontAlgn="auto" hangingPunct="1">
              <a:spcAft>
                <a:spcPts val="0"/>
              </a:spcAft>
              <a:buFontTx/>
              <a:buNone/>
              <a:defRPr/>
            </a:pPr>
            <a:r>
              <a:rPr lang="en-US" b="1" dirty="0"/>
              <a:t>                                           b- </a:t>
            </a:r>
            <a:r>
              <a:rPr lang="en-US" b="1" dirty="0" err="1"/>
              <a:t>phagocytosis</a:t>
            </a:r>
            <a:r>
              <a:rPr lang="ar-SA" b="1" dirty="0"/>
              <a:t> </a:t>
            </a:r>
            <a:endParaRPr lang="en-US" b="1" dirty="0"/>
          </a:p>
          <a:p>
            <a:pPr>
              <a:buFont typeface="Arial" charset="0"/>
              <a:buChar char="•"/>
              <a:defRPr/>
            </a:pPr>
            <a:endParaRPr lang="en-US" dirty="0"/>
          </a:p>
        </p:txBody>
      </p:sp>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4AA9F86-F622-44F6-99C5-DDD9FC6A832B}"/>
              </a:ext>
            </a:extLst>
          </p:cNvPr>
          <p:cNvSpPr>
            <a:spLocks noGrp="1" noChangeArrowheads="1"/>
          </p:cNvSpPr>
          <p:nvPr>
            <p:ph type="title"/>
          </p:nvPr>
        </p:nvSpPr>
        <p:spPr>
          <a:xfrm>
            <a:off x="457200" y="274638"/>
            <a:ext cx="8229600" cy="633412"/>
          </a:xfrm>
        </p:spPr>
        <p:txBody>
          <a:bodyPr/>
          <a:lstStyle/>
          <a:p>
            <a:pPr eaLnBrk="1" hangingPunct="1"/>
            <a:r>
              <a:rPr lang="en-US" altLang="ar-SA" sz="3600" b="1">
                <a:solidFill>
                  <a:srgbClr val="FF0000"/>
                </a:solidFill>
              </a:rPr>
              <a:t>Protein Channels In The Cell Membrane</a:t>
            </a:r>
          </a:p>
        </p:txBody>
      </p:sp>
      <p:sp>
        <p:nvSpPr>
          <p:cNvPr id="27651" name="Rectangle 3">
            <a:extLst>
              <a:ext uri="{FF2B5EF4-FFF2-40B4-BE49-F238E27FC236}">
                <a16:creationId xmlns:a16="http://schemas.microsoft.com/office/drawing/2014/main" id="{2E0D0BAB-2EDA-4A0A-B201-FFBDA565E716}"/>
              </a:ext>
            </a:extLst>
          </p:cNvPr>
          <p:cNvSpPr>
            <a:spLocks noGrp="1" noChangeArrowheads="1"/>
          </p:cNvSpPr>
          <p:nvPr>
            <p:ph idx="1"/>
          </p:nvPr>
        </p:nvSpPr>
        <p:spPr>
          <a:xfrm>
            <a:off x="468313" y="981075"/>
            <a:ext cx="8229600" cy="5876925"/>
          </a:xfrm>
        </p:spPr>
        <p:txBody>
          <a:bodyPr rtlCol="0">
            <a:normAutofit/>
          </a:bodyPr>
          <a:lstStyle/>
          <a:p>
            <a:pPr eaLnBrk="1" fontAlgn="auto" hangingPunct="1">
              <a:spcAft>
                <a:spcPts val="0"/>
              </a:spcAft>
              <a:buFontTx/>
              <a:buNone/>
              <a:defRPr/>
            </a:pPr>
            <a:r>
              <a:rPr lang="en-US" b="1" i="1" dirty="0"/>
              <a:t>1-   </a:t>
            </a:r>
            <a:r>
              <a:rPr lang="en-US" sz="3600" b="1" i="1" u="sng" dirty="0"/>
              <a:t>Non-gated leak channels</a:t>
            </a:r>
            <a:r>
              <a:rPr lang="en-US" sz="3600" b="1" i="1" dirty="0"/>
              <a:t>:</a:t>
            </a:r>
            <a:endParaRPr lang="en-US" b="1" i="1" dirty="0"/>
          </a:p>
          <a:p>
            <a:pPr eaLnBrk="1" fontAlgn="auto" hangingPunct="1">
              <a:spcAft>
                <a:spcPts val="0"/>
              </a:spcAft>
              <a:buFontTx/>
              <a:buNone/>
              <a:defRPr/>
            </a:pPr>
            <a:r>
              <a:rPr lang="en-US" sz="2800" b="1" dirty="0"/>
              <a:t>- Opened all the time for continuous passage of ions.</a:t>
            </a:r>
          </a:p>
          <a:p>
            <a:pPr eaLnBrk="1" fontAlgn="auto" hangingPunct="1">
              <a:spcAft>
                <a:spcPts val="0"/>
              </a:spcAft>
              <a:buFontTx/>
              <a:buChar char="-"/>
              <a:defRPr/>
            </a:pPr>
            <a:r>
              <a:rPr lang="en-US" sz="2800" b="1" dirty="0"/>
              <a:t>Smaller in diameter and less in number.</a:t>
            </a:r>
          </a:p>
          <a:p>
            <a:pPr eaLnBrk="1" fontAlgn="auto" hangingPunct="1">
              <a:spcAft>
                <a:spcPts val="0"/>
              </a:spcAft>
              <a:buFontTx/>
              <a:buNone/>
              <a:defRPr/>
            </a:pPr>
            <a:r>
              <a:rPr lang="en-US" sz="3600" b="1" i="1" dirty="0"/>
              <a:t>2-</a:t>
            </a:r>
            <a:r>
              <a:rPr lang="en-US" sz="3600" b="1" i="1" u="sng" dirty="0"/>
              <a:t>Gated channels</a:t>
            </a:r>
            <a:r>
              <a:rPr lang="en-US" sz="3600" b="1" i="1" dirty="0"/>
              <a:t>:</a:t>
            </a:r>
          </a:p>
          <a:p>
            <a:pPr eaLnBrk="1" fontAlgn="auto" hangingPunct="1">
              <a:spcAft>
                <a:spcPts val="0"/>
              </a:spcAft>
              <a:buFontTx/>
              <a:buNone/>
              <a:defRPr/>
            </a:pPr>
            <a:r>
              <a:rPr lang="en-US" sz="2800" dirty="0">
                <a:effectLst>
                  <a:outerShdw blurRad="38100" dist="38100" dir="2700000" algn="tl">
                    <a:srgbClr val="000000">
                      <a:alpha val="43137"/>
                    </a:srgbClr>
                  </a:outerShdw>
                </a:effectLst>
              </a:rPr>
              <a:t>-  Closed by protein gates.</a:t>
            </a:r>
          </a:p>
          <a:p>
            <a:pPr eaLnBrk="1" fontAlgn="auto" hangingPunct="1">
              <a:spcAft>
                <a:spcPts val="0"/>
              </a:spcAft>
              <a:buFontTx/>
              <a:buNone/>
              <a:defRPr/>
            </a:pPr>
            <a:r>
              <a:rPr lang="en-US" sz="2800" dirty="0">
                <a:effectLst>
                  <a:outerShdw blurRad="38100" dist="38100" dir="2700000" algn="tl">
                    <a:srgbClr val="000000">
                      <a:alpha val="43137"/>
                    </a:srgbClr>
                  </a:outerShdw>
                </a:effectLst>
              </a:rPr>
              <a:t>- If opened by potential changes, it is </a:t>
            </a:r>
            <a:r>
              <a:rPr lang="en-US" sz="2800" b="1" i="1" u="sng" dirty="0">
                <a:solidFill>
                  <a:srgbClr val="C00000"/>
                </a:solidFill>
              </a:rPr>
              <a:t>voltage gated channels.</a:t>
            </a:r>
            <a:endParaRPr lang="en-US" b="1" i="1" u="sng" dirty="0">
              <a:solidFill>
                <a:srgbClr val="C00000"/>
              </a:solidFill>
            </a:endParaRPr>
          </a:p>
          <a:p>
            <a:pPr eaLnBrk="1" fontAlgn="auto" hangingPunct="1">
              <a:spcAft>
                <a:spcPts val="0"/>
              </a:spcAft>
              <a:buFontTx/>
              <a:buNone/>
              <a:defRPr/>
            </a:pPr>
            <a:r>
              <a:rPr lang="en-US" sz="2800" dirty="0">
                <a:effectLst>
                  <a:outerShdw blurRad="38100" dist="38100" dir="2700000" algn="tl">
                    <a:srgbClr val="000000">
                      <a:alpha val="43137"/>
                    </a:srgbClr>
                  </a:outerShdw>
                </a:effectLst>
              </a:rPr>
              <a:t>- If opened by a substance attached to channel, it </a:t>
            </a:r>
            <a:r>
              <a:rPr lang="en-US" sz="2400" dirty="0">
                <a:effectLst>
                  <a:outerShdw blurRad="38100" dist="38100" dir="2700000" algn="tl">
                    <a:srgbClr val="000000">
                      <a:alpha val="43137"/>
                    </a:srgbClr>
                  </a:outerShdw>
                </a:effectLst>
              </a:rPr>
              <a:t>is </a:t>
            </a:r>
            <a:r>
              <a:rPr lang="en-US" sz="2800" b="1" i="1" u="sng" dirty="0" err="1">
                <a:solidFill>
                  <a:srgbClr val="C00000"/>
                </a:solidFill>
              </a:rPr>
              <a:t>ligand</a:t>
            </a:r>
            <a:r>
              <a:rPr lang="en-US" sz="2800" b="1" i="1" u="sng" dirty="0">
                <a:solidFill>
                  <a:srgbClr val="C00000"/>
                </a:solidFill>
              </a:rPr>
              <a:t> gated.</a:t>
            </a:r>
            <a:endParaRPr lang="en-US" b="1" i="1" u="sng" dirty="0">
              <a:solidFill>
                <a:srgbClr val="C00000"/>
              </a:solidFill>
            </a:endParaRPr>
          </a:p>
          <a:p>
            <a:pPr eaLnBrk="1" fontAlgn="auto" hangingPunct="1">
              <a:spcAft>
                <a:spcPts val="0"/>
              </a:spcAft>
              <a:buFontTx/>
              <a:buNone/>
              <a:defRPr/>
            </a:pPr>
            <a:r>
              <a:rPr lang="en-US" sz="2800" dirty="0">
                <a:effectLst>
                  <a:outerShdw blurRad="38100" dist="38100" dir="2700000" algn="tl">
                    <a:srgbClr val="000000">
                      <a:alpha val="43137"/>
                    </a:srgbClr>
                  </a:outerShdw>
                </a:effectLst>
              </a:rPr>
              <a:t>-</a:t>
            </a:r>
            <a:r>
              <a:rPr lang="en-US" sz="2800" dirty="0">
                <a:solidFill>
                  <a:srgbClr val="FF0000"/>
                </a:solidFill>
                <a:effectLst>
                  <a:outerShdw blurRad="38100" dist="38100" dir="2700000" algn="tl">
                    <a:srgbClr val="000000">
                      <a:alpha val="43137"/>
                    </a:srgbClr>
                  </a:outerShdw>
                </a:effectLst>
              </a:rPr>
              <a:t>Gated channels are:</a:t>
            </a:r>
          </a:p>
          <a:p>
            <a:pPr eaLnBrk="1" fontAlgn="auto" hangingPunct="1">
              <a:spcAft>
                <a:spcPts val="0"/>
              </a:spcAft>
              <a:buFontTx/>
              <a:buNone/>
              <a:defRPr/>
            </a:pPr>
            <a:r>
              <a:rPr lang="en-US" sz="2800" dirty="0">
                <a:solidFill>
                  <a:srgbClr val="FF00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specific allowing only one type of ions to pass.</a:t>
            </a:r>
          </a:p>
          <a:p>
            <a:pPr eaLnBrk="1" fontAlgn="auto" hangingPunct="1">
              <a:spcAft>
                <a:spcPts val="0"/>
              </a:spcAft>
              <a:buFontTx/>
              <a:buNone/>
              <a:defRPr/>
            </a:pPr>
            <a:endParaRPr lang="en-US" sz="2400" b="1" dirty="0">
              <a:effectLst>
                <a:outerShdw blurRad="38100" dist="38100" dir="2700000" algn="tl">
                  <a:srgbClr val="000000"/>
                </a:outerShdw>
              </a:effectLst>
            </a:endParaRP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1C00F48-98AF-449C-9864-779754C2F48D}"/>
              </a:ext>
            </a:extLst>
          </p:cNvPr>
          <p:cNvSpPr>
            <a:spLocks noGrp="1" noChangeArrowheads="1"/>
          </p:cNvSpPr>
          <p:nvPr>
            <p:ph type="title"/>
          </p:nvPr>
        </p:nvSpPr>
        <p:spPr>
          <a:xfrm>
            <a:off x="457200" y="274638"/>
            <a:ext cx="8229600" cy="490537"/>
          </a:xfrm>
        </p:spPr>
        <p:txBody>
          <a:bodyPr/>
          <a:lstStyle/>
          <a:p>
            <a:pPr eaLnBrk="1" hangingPunct="1"/>
            <a:r>
              <a:rPr lang="en-US" altLang="ar-SA" sz="4000" b="1" i="1">
                <a:solidFill>
                  <a:srgbClr val="FF0000"/>
                </a:solidFill>
              </a:rPr>
              <a:t>Diffusion Through The cell Membrane</a:t>
            </a:r>
          </a:p>
        </p:txBody>
      </p:sp>
      <p:sp>
        <p:nvSpPr>
          <p:cNvPr id="27651" name="Rectangle 3">
            <a:extLst>
              <a:ext uri="{FF2B5EF4-FFF2-40B4-BE49-F238E27FC236}">
                <a16:creationId xmlns:a16="http://schemas.microsoft.com/office/drawing/2014/main" id="{946E9635-2D82-4719-B20A-FE80F66A12A4}"/>
              </a:ext>
            </a:extLst>
          </p:cNvPr>
          <p:cNvSpPr>
            <a:spLocks noGrp="1" noChangeArrowheads="1"/>
          </p:cNvSpPr>
          <p:nvPr>
            <p:ph idx="1"/>
          </p:nvPr>
        </p:nvSpPr>
        <p:spPr>
          <a:xfrm>
            <a:off x="0" y="908050"/>
            <a:ext cx="9144000" cy="5949950"/>
          </a:xfrm>
        </p:spPr>
        <p:txBody>
          <a:bodyPr/>
          <a:lstStyle/>
          <a:p>
            <a:pPr eaLnBrk="1" hangingPunct="1">
              <a:buFontTx/>
              <a:buNone/>
            </a:pPr>
            <a:r>
              <a:rPr lang="en-US" altLang="ar-SA" sz="2800" b="1">
                <a:solidFill>
                  <a:srgbClr val="FF0000"/>
                </a:solidFill>
              </a:rPr>
              <a:t>-It is</a:t>
            </a:r>
          </a:p>
          <a:p>
            <a:pPr eaLnBrk="1" hangingPunct="1">
              <a:buFontTx/>
              <a:buNone/>
            </a:pPr>
            <a:r>
              <a:rPr lang="en-US" altLang="ar-SA" sz="2800" b="1"/>
              <a:t> </a:t>
            </a:r>
            <a:r>
              <a:rPr lang="en-US" altLang="ar-SA" sz="2400" b="1"/>
              <a:t>the ability of particles to move from an area of higher concentration to an area of lower concentration till even distribution.</a:t>
            </a:r>
            <a:endParaRPr lang="en-US" altLang="ar-SA" sz="2000"/>
          </a:p>
          <a:p>
            <a:pPr algn="ctr" eaLnBrk="1" hangingPunct="1">
              <a:buFontTx/>
              <a:buNone/>
            </a:pPr>
            <a:r>
              <a:rPr lang="en-US" altLang="ar-SA" sz="2800" b="1">
                <a:solidFill>
                  <a:srgbClr val="FF0000"/>
                </a:solidFill>
              </a:rPr>
              <a:t>It occurs through</a:t>
            </a:r>
          </a:p>
          <a:p>
            <a:pPr algn="ctr" eaLnBrk="1" hangingPunct="1">
              <a:buFontTx/>
              <a:buNone/>
            </a:pPr>
            <a:endParaRPr lang="ar-SA" altLang="ar-SA" sz="2000"/>
          </a:p>
          <a:p>
            <a:pPr eaLnBrk="1" hangingPunct="1">
              <a:buFontTx/>
              <a:buNone/>
            </a:pPr>
            <a:r>
              <a:rPr lang="en-US" altLang="ar-SA" sz="2400" b="1" i="1">
                <a:solidFill>
                  <a:srgbClr val="FF0000"/>
                </a:solidFill>
              </a:rPr>
              <a:t>1-</a:t>
            </a:r>
            <a:r>
              <a:rPr lang="en-US" altLang="ar-SA" sz="2400" b="1" i="1" u="sng">
                <a:solidFill>
                  <a:srgbClr val="FF0000"/>
                </a:solidFill>
              </a:rPr>
              <a:t>Lipid bilayer</a:t>
            </a:r>
            <a:r>
              <a:rPr lang="en-US" altLang="ar-SA" sz="2400">
                <a:solidFill>
                  <a:srgbClr val="FF0000"/>
                </a:solidFill>
              </a:rPr>
              <a:t>:                                                       </a:t>
            </a:r>
            <a:r>
              <a:rPr lang="en-US" altLang="ar-SA" sz="2400" b="1" i="1">
                <a:solidFill>
                  <a:srgbClr val="FF0000"/>
                </a:solidFill>
              </a:rPr>
              <a:t>2-</a:t>
            </a:r>
            <a:r>
              <a:rPr lang="en-US" altLang="ar-SA" sz="2400" b="1" i="1" u="sng">
                <a:solidFill>
                  <a:srgbClr val="FF0000"/>
                </a:solidFill>
              </a:rPr>
              <a:t>Protein channels:</a:t>
            </a:r>
            <a:r>
              <a:rPr lang="en-US" altLang="ar-SA" sz="2400" u="sng">
                <a:solidFill>
                  <a:srgbClr val="FF0000"/>
                </a:solidFill>
              </a:rPr>
              <a:t> </a:t>
            </a:r>
            <a:endParaRPr lang="en-US" altLang="ar-SA" sz="2000" u="sng">
              <a:solidFill>
                <a:srgbClr val="FF0000"/>
              </a:solidFill>
            </a:endParaRPr>
          </a:p>
          <a:p>
            <a:pPr eaLnBrk="1" hangingPunct="1">
              <a:buFontTx/>
              <a:buNone/>
            </a:pPr>
            <a:r>
              <a:rPr lang="en-US" altLang="ar-SA" sz="2000"/>
              <a:t>- </a:t>
            </a:r>
            <a:r>
              <a:rPr lang="en-US" altLang="ar-SA" sz="2000" i="1"/>
              <a:t>for small molecules and fat sol. substances.           -</a:t>
            </a:r>
            <a:r>
              <a:rPr lang="en-US" altLang="ar-SA" sz="2000" b="1" i="1">
                <a:solidFill>
                  <a:srgbClr val="FF0000"/>
                </a:solidFill>
              </a:rPr>
              <a:t>Formed by </a:t>
            </a:r>
            <a:r>
              <a:rPr lang="en-US" altLang="ar-SA" sz="2000" i="1"/>
              <a:t>intrinsic protein.</a:t>
            </a:r>
          </a:p>
          <a:p>
            <a:pPr eaLnBrk="1" hangingPunct="1">
              <a:buFontTx/>
              <a:buNone/>
            </a:pPr>
            <a:r>
              <a:rPr lang="en-US" altLang="ar-SA" sz="2000" i="1"/>
              <a:t>- Water passes very rapidly through this layer          </a:t>
            </a:r>
            <a:r>
              <a:rPr lang="en-US" altLang="ar-SA" sz="2000" b="1" i="1">
                <a:solidFill>
                  <a:srgbClr val="FF0000"/>
                </a:solidFill>
              </a:rPr>
              <a:t>- For </a:t>
            </a:r>
            <a:r>
              <a:rPr lang="en-US" altLang="ar-SA" sz="2000" i="1"/>
              <a:t>water and water sol.</a:t>
            </a:r>
          </a:p>
          <a:p>
            <a:pPr eaLnBrk="1" hangingPunct="1">
              <a:buFontTx/>
              <a:buNone/>
            </a:pPr>
            <a:r>
              <a:rPr lang="en-US" altLang="ar-SA" sz="2000" i="1"/>
              <a:t>  because its molecules are small and of high           substances.</a:t>
            </a:r>
          </a:p>
          <a:p>
            <a:pPr eaLnBrk="1" hangingPunct="1">
              <a:buFontTx/>
              <a:buNone/>
            </a:pPr>
            <a:r>
              <a:rPr lang="en-US" altLang="ar-SA" sz="2000" i="1"/>
              <a:t>  Kinetic energy.                                                              </a:t>
            </a:r>
            <a:r>
              <a:rPr lang="en-US" altLang="ar-SA" sz="2000" b="1" i="1">
                <a:solidFill>
                  <a:srgbClr val="FF0000"/>
                </a:solidFill>
              </a:rPr>
              <a:t>- of </a:t>
            </a:r>
            <a:r>
              <a:rPr lang="en-US" altLang="ar-SA" sz="2000" i="1"/>
              <a:t>5 A in diameter .</a:t>
            </a:r>
          </a:p>
          <a:p>
            <a:pPr eaLnBrk="1" hangingPunct="1">
              <a:buFontTx/>
              <a:buNone/>
            </a:pPr>
            <a:r>
              <a:rPr lang="en-US" altLang="ar-SA" sz="2000" i="1"/>
              <a:t>- Urea can pass being of small molecules.                 </a:t>
            </a:r>
            <a:r>
              <a:rPr lang="en-US" altLang="ar-SA" sz="2000" b="1" i="1">
                <a:solidFill>
                  <a:srgbClr val="FF0000"/>
                </a:solidFill>
              </a:rPr>
              <a:t>-Is of two types</a:t>
            </a:r>
            <a:r>
              <a:rPr lang="en-US" altLang="ar-SA" sz="2000" i="1"/>
              <a:t>:</a:t>
            </a:r>
          </a:p>
          <a:p>
            <a:pPr eaLnBrk="1" hangingPunct="1">
              <a:buFontTx/>
              <a:buNone/>
            </a:pPr>
            <a:r>
              <a:rPr lang="en-US" altLang="ar-SA" sz="2000" i="1"/>
              <a:t>- Na+ ,K+, and glucose cannot pass.                           </a:t>
            </a:r>
            <a:r>
              <a:rPr lang="en-US" altLang="ar-SA" sz="1800"/>
              <a:t>A- leak non gated channels.</a:t>
            </a:r>
          </a:p>
          <a:p>
            <a:pPr eaLnBrk="1" hangingPunct="1">
              <a:buFontTx/>
              <a:buNone/>
            </a:pPr>
            <a:r>
              <a:rPr lang="en-US" altLang="ar-SA" sz="1800"/>
              <a:t>                                                                                                  B-Gated channels.</a:t>
            </a:r>
          </a:p>
          <a:p>
            <a:pPr eaLnBrk="1" hangingPunct="1">
              <a:buFontTx/>
              <a:buNone/>
            </a:pPr>
            <a:endParaRPr lang="en-US" altLang="ar-SA" sz="1800"/>
          </a:p>
        </p:txBody>
      </p:sp>
    </p:spTree>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1E537AA-7398-4D4F-AC46-39BBADE1BA2D}"/>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8C6DA06F-C536-4CD3-8DB4-B11C58E46266}"/>
              </a:ext>
            </a:extLst>
          </p:cNvPr>
          <p:cNvSpPr>
            <a:spLocks noGrp="1"/>
          </p:cNvSpPr>
          <p:nvPr>
            <p:ph idx="1"/>
          </p:nvPr>
        </p:nvSpPr>
        <p:spPr>
          <a:xfrm>
            <a:off x="0" y="333375"/>
            <a:ext cx="9144000" cy="6524625"/>
          </a:xfrm>
        </p:spPr>
        <p:txBody>
          <a:bodyPr/>
          <a:lstStyle/>
          <a:p>
            <a:pPr eaLnBrk="1" fontAlgn="auto" hangingPunct="1">
              <a:spcAft>
                <a:spcPts val="0"/>
              </a:spcAft>
              <a:buFontTx/>
              <a:buNone/>
              <a:defRPr/>
            </a:pPr>
            <a:r>
              <a:rPr lang="en-US" sz="4000" b="1" dirty="0">
                <a:effectLst>
                  <a:outerShdw blurRad="38100" dist="38100" dir="2700000" algn="tl">
                    <a:srgbClr val="000000"/>
                  </a:outerShdw>
                </a:effectLst>
              </a:rPr>
              <a:t>N.B</a:t>
            </a:r>
          </a:p>
          <a:p>
            <a:pPr eaLnBrk="1" fontAlgn="auto" hangingPunct="1">
              <a:spcAft>
                <a:spcPts val="0"/>
              </a:spcAft>
              <a:buFontTx/>
              <a:buNone/>
              <a:defRPr/>
            </a:pPr>
            <a:r>
              <a:rPr lang="en-US" dirty="0"/>
              <a:t>*</a:t>
            </a:r>
            <a:r>
              <a:rPr lang="en-US" b="1" dirty="0">
                <a:solidFill>
                  <a:srgbClr val="FF0000"/>
                </a:solidFill>
              </a:rPr>
              <a:t>The rate of diffusion across the cell membrane is modified by several factors</a:t>
            </a:r>
          </a:p>
          <a:p>
            <a:pPr eaLnBrk="1" fontAlgn="auto" hangingPunct="1">
              <a:spcAft>
                <a:spcPts val="0"/>
              </a:spcAft>
              <a:buFontTx/>
              <a:buChar char="-"/>
              <a:defRPr/>
            </a:pPr>
            <a:r>
              <a:rPr lang="en-US" dirty="0"/>
              <a:t>some of these factors depend on properties of cell membrane </a:t>
            </a:r>
          </a:p>
          <a:p>
            <a:pPr eaLnBrk="1" fontAlgn="auto" hangingPunct="1">
              <a:spcAft>
                <a:spcPts val="0"/>
              </a:spcAft>
              <a:buFontTx/>
              <a:buChar char="-"/>
              <a:defRPr/>
            </a:pPr>
            <a:r>
              <a:rPr lang="en-US" dirty="0"/>
              <a:t>and other factors depend on the diffusing substances.</a:t>
            </a:r>
          </a:p>
          <a:p>
            <a:pPr eaLnBrk="1" fontAlgn="auto" hangingPunct="1">
              <a:spcAft>
                <a:spcPts val="0"/>
              </a:spcAft>
              <a:buFontTx/>
              <a:buNone/>
              <a:defRPr/>
            </a:pPr>
            <a:r>
              <a:rPr lang="en-US" dirty="0"/>
              <a:t>*O2, Co2 and fatty acids </a:t>
            </a:r>
            <a:r>
              <a:rPr lang="en-US" u="sng" dirty="0">
                <a:solidFill>
                  <a:srgbClr val="FF0000"/>
                </a:solidFill>
              </a:rPr>
              <a:t>diffuse easy through </a:t>
            </a:r>
            <a:r>
              <a:rPr lang="en-US" dirty="0"/>
              <a:t>the lipid portion of cell membrane</a:t>
            </a:r>
          </a:p>
          <a:p>
            <a:pPr eaLnBrk="1" fontAlgn="auto" hangingPunct="1">
              <a:spcAft>
                <a:spcPts val="0"/>
              </a:spcAft>
              <a:buFontTx/>
              <a:buNone/>
              <a:defRPr/>
            </a:pPr>
            <a:r>
              <a:rPr lang="en-US" dirty="0"/>
              <a:t>*water sol. Substances as electrolytes </a:t>
            </a:r>
            <a:r>
              <a:rPr lang="en-US" dirty="0">
                <a:solidFill>
                  <a:srgbClr val="FF0000"/>
                </a:solidFill>
              </a:rPr>
              <a:t>tend to diffuse through </a:t>
            </a:r>
            <a:r>
              <a:rPr lang="en-US" dirty="0"/>
              <a:t>the membrane pores or carried by active transport.</a:t>
            </a:r>
          </a:p>
          <a:p>
            <a:pPr>
              <a:buFont typeface="Arial" charset="0"/>
              <a:buChar char="•"/>
              <a:defRPr/>
            </a:pPr>
            <a:endParaRPr lang="en-US" dirty="0"/>
          </a:p>
        </p:txBody>
      </p:sp>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67AC522-5867-4210-8445-C5FE51032F10}"/>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29699" name="Rectangle 3">
            <a:extLst>
              <a:ext uri="{FF2B5EF4-FFF2-40B4-BE49-F238E27FC236}">
                <a16:creationId xmlns:a16="http://schemas.microsoft.com/office/drawing/2014/main" id="{B51514EB-324C-4D46-BBB3-33EB79342EB2}"/>
              </a:ext>
            </a:extLst>
          </p:cNvPr>
          <p:cNvSpPr>
            <a:spLocks noGrp="1" noChangeArrowheads="1"/>
          </p:cNvSpPr>
          <p:nvPr>
            <p:ph idx="1"/>
          </p:nvPr>
        </p:nvSpPr>
        <p:spPr>
          <a:xfrm>
            <a:off x="0" y="260350"/>
            <a:ext cx="9144000" cy="6597650"/>
          </a:xfrm>
        </p:spPr>
        <p:txBody>
          <a:bodyPr rtlCol="0">
            <a:normAutofit fontScale="85000" lnSpcReduction="20000"/>
          </a:bodyPr>
          <a:lstStyle/>
          <a:p>
            <a:pPr algn="ctr" eaLnBrk="1" fontAlgn="auto" hangingPunct="1">
              <a:spcAft>
                <a:spcPts val="0"/>
              </a:spcAft>
              <a:buFontTx/>
              <a:buNone/>
              <a:defRPr/>
            </a:pPr>
            <a:r>
              <a:rPr lang="en-US" sz="5200" b="1" dirty="0">
                <a:solidFill>
                  <a:srgbClr val="FF0000"/>
                </a:solidFill>
              </a:rPr>
              <a:t>Transport of electrolytes through the membrane pores is impeded by:</a:t>
            </a:r>
          </a:p>
          <a:p>
            <a:pPr eaLnBrk="1" fontAlgn="auto" hangingPunct="1">
              <a:spcAft>
                <a:spcPts val="0"/>
              </a:spcAft>
              <a:buFontTx/>
              <a:buNone/>
              <a:defRPr/>
            </a:pPr>
            <a:endParaRPr lang="ar-SA" sz="3900" b="1" i="1" u="sng" dirty="0"/>
          </a:p>
          <a:p>
            <a:pPr marL="457200" indent="-457200" eaLnBrk="1" fontAlgn="auto" hangingPunct="1">
              <a:spcAft>
                <a:spcPts val="0"/>
              </a:spcAft>
              <a:buFontTx/>
              <a:buAutoNum type="arabicParenR"/>
              <a:defRPr/>
            </a:pPr>
            <a:r>
              <a:rPr lang="en-US" sz="4300" b="1" dirty="0"/>
              <a:t>Ionization of electrolytes</a:t>
            </a:r>
            <a:r>
              <a:rPr lang="ar-SA" sz="3500" b="1" dirty="0"/>
              <a:t> </a:t>
            </a:r>
            <a:r>
              <a:rPr lang="en-US" sz="3500" b="1" dirty="0"/>
              <a:t>:</a:t>
            </a:r>
          </a:p>
          <a:p>
            <a:pPr marL="457200" indent="-457200" eaLnBrk="1" fontAlgn="auto" hangingPunct="1">
              <a:spcAft>
                <a:spcPts val="0"/>
              </a:spcAft>
              <a:buFont typeface="Arial" charset="0"/>
              <a:buNone/>
              <a:defRPr/>
            </a:pPr>
            <a:r>
              <a:rPr lang="en-US" sz="3500" b="1" dirty="0"/>
              <a:t>as it forms a water shell which increases their molecular size.</a:t>
            </a:r>
            <a:endParaRPr lang="ar-SA" sz="3500" b="1" dirty="0"/>
          </a:p>
          <a:p>
            <a:pPr eaLnBrk="1" fontAlgn="auto" hangingPunct="1">
              <a:spcAft>
                <a:spcPts val="0"/>
              </a:spcAft>
              <a:buFontTx/>
              <a:buNone/>
              <a:defRPr/>
            </a:pPr>
            <a:endParaRPr lang="ar-SA" sz="3500" b="1" dirty="0"/>
          </a:p>
          <a:p>
            <a:pPr eaLnBrk="1" fontAlgn="auto" hangingPunct="1">
              <a:spcAft>
                <a:spcPts val="0"/>
              </a:spcAft>
              <a:buFontTx/>
              <a:buNone/>
              <a:defRPr/>
            </a:pPr>
            <a:r>
              <a:rPr lang="en-US" sz="3900" b="1" dirty="0"/>
              <a:t>2) Pores may be lined by repellent factors as calcium </a:t>
            </a:r>
          </a:p>
          <a:p>
            <a:pPr eaLnBrk="1" fontAlgn="auto" hangingPunct="1">
              <a:spcAft>
                <a:spcPts val="0"/>
              </a:spcAft>
              <a:buFont typeface="Arial" charset="0"/>
              <a:buNone/>
              <a:defRPr/>
            </a:pPr>
            <a:r>
              <a:rPr lang="en-US" sz="3900" b="1" dirty="0"/>
              <a:t>(</a:t>
            </a:r>
            <a:r>
              <a:rPr lang="en-US" sz="3500" b="1" dirty="0"/>
              <a:t>producing + </a:t>
            </a:r>
            <a:r>
              <a:rPr lang="en-US" sz="3500" b="1" dirty="0" err="1"/>
              <a:t>ve</a:t>
            </a:r>
            <a:r>
              <a:rPr lang="en-US" sz="3500" b="1" dirty="0"/>
              <a:t> charges that repels </a:t>
            </a:r>
            <a:r>
              <a:rPr lang="en-US" sz="3500" b="1" dirty="0" err="1"/>
              <a:t>cations</a:t>
            </a:r>
            <a:r>
              <a:rPr lang="en-US" sz="3900" b="1" dirty="0"/>
              <a:t>) and proteins.                                                                                    </a:t>
            </a:r>
          </a:p>
          <a:p>
            <a:pPr eaLnBrk="1" fontAlgn="auto" hangingPunct="1">
              <a:spcAft>
                <a:spcPts val="0"/>
              </a:spcAft>
              <a:buFontTx/>
              <a:buNone/>
              <a:defRPr/>
            </a:pPr>
            <a:endParaRPr lang="en-US" sz="3000" b="1" dirty="0"/>
          </a:p>
          <a:p>
            <a:pPr eaLnBrk="1" fontAlgn="auto" hangingPunct="1">
              <a:spcAft>
                <a:spcPts val="0"/>
              </a:spcAft>
              <a:buFontTx/>
              <a:buNone/>
              <a:defRPr/>
            </a:pPr>
            <a:endParaRPr lang="en-US" sz="3000" b="1" dirty="0"/>
          </a:p>
          <a:p>
            <a:pPr eaLnBrk="1" fontAlgn="auto" hangingPunct="1">
              <a:spcAft>
                <a:spcPts val="0"/>
              </a:spcAft>
              <a:buFontTx/>
              <a:buNone/>
              <a:defRPr/>
            </a:pPr>
            <a:r>
              <a:rPr lang="en-US" sz="2600" b="1" dirty="0"/>
              <a:t>.                                                                                                                     </a:t>
            </a:r>
          </a:p>
        </p:txBody>
      </p:sp>
    </p:spTree>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6D236B5-2D0A-4025-AA2C-9F02AA82AD13}"/>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30723" name="Rectangle 3">
            <a:extLst>
              <a:ext uri="{FF2B5EF4-FFF2-40B4-BE49-F238E27FC236}">
                <a16:creationId xmlns:a16="http://schemas.microsoft.com/office/drawing/2014/main" id="{B3CD49E6-1DA5-42FB-BB40-A636A08E6EAD}"/>
              </a:ext>
            </a:extLst>
          </p:cNvPr>
          <p:cNvSpPr>
            <a:spLocks noGrp="1" noChangeArrowheads="1"/>
          </p:cNvSpPr>
          <p:nvPr>
            <p:ph idx="1"/>
          </p:nvPr>
        </p:nvSpPr>
        <p:spPr>
          <a:xfrm>
            <a:off x="457200" y="260350"/>
            <a:ext cx="8229600" cy="5865813"/>
          </a:xfrm>
        </p:spPr>
        <p:txBody>
          <a:bodyPr/>
          <a:lstStyle/>
          <a:p>
            <a:pPr eaLnBrk="1" hangingPunct="1"/>
            <a:endParaRPr lang="en-US" altLang="ar-SA"/>
          </a:p>
        </p:txBody>
      </p:sp>
      <p:pic>
        <p:nvPicPr>
          <p:cNvPr id="30724" name="Picture 4">
            <a:extLst>
              <a:ext uri="{FF2B5EF4-FFF2-40B4-BE49-F238E27FC236}">
                <a16:creationId xmlns:a16="http://schemas.microsoft.com/office/drawing/2014/main" id="{E26B751E-6A73-4835-922A-BBB61B514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33F63C-C106-4A1E-B80A-E7B4E23F753F}"/>
              </a:ext>
            </a:extLst>
          </p:cNvPr>
          <p:cNvSpPr>
            <a:spLocks noGrp="1" noChangeArrowheads="1"/>
          </p:cNvSpPr>
          <p:nvPr>
            <p:ph type="title"/>
          </p:nvPr>
        </p:nvSpPr>
        <p:spPr>
          <a:xfrm>
            <a:off x="539750" y="333375"/>
            <a:ext cx="8229600" cy="561975"/>
          </a:xfrm>
        </p:spPr>
        <p:txBody>
          <a:bodyPr/>
          <a:lstStyle/>
          <a:p>
            <a:pPr eaLnBrk="1" hangingPunct="1"/>
            <a:r>
              <a:rPr lang="en-US" altLang="ar-SA" b="1" i="1">
                <a:solidFill>
                  <a:srgbClr val="FF0000"/>
                </a:solidFill>
              </a:rPr>
              <a:t>Organization Of The Body</a:t>
            </a:r>
            <a:r>
              <a:rPr lang="en-US" altLang="ar-SA" sz="4000">
                <a:solidFill>
                  <a:srgbClr val="FF0000"/>
                </a:solidFill>
              </a:rPr>
              <a:t> </a:t>
            </a:r>
          </a:p>
        </p:txBody>
      </p:sp>
      <p:sp>
        <p:nvSpPr>
          <p:cNvPr id="7171" name="Rectangle 3">
            <a:extLst>
              <a:ext uri="{FF2B5EF4-FFF2-40B4-BE49-F238E27FC236}">
                <a16:creationId xmlns:a16="http://schemas.microsoft.com/office/drawing/2014/main" id="{9C895891-CB35-4D32-9909-7F399CAA6C77}"/>
              </a:ext>
            </a:extLst>
          </p:cNvPr>
          <p:cNvSpPr>
            <a:spLocks noGrp="1" noChangeArrowheads="1"/>
          </p:cNvSpPr>
          <p:nvPr>
            <p:ph idx="1"/>
          </p:nvPr>
        </p:nvSpPr>
        <p:spPr>
          <a:xfrm>
            <a:off x="0" y="981075"/>
            <a:ext cx="9144000" cy="5876925"/>
          </a:xfrm>
        </p:spPr>
        <p:txBody>
          <a:bodyPr rtlCol="0">
            <a:normAutofit fontScale="55000" lnSpcReduction="20000"/>
          </a:bodyPr>
          <a:lstStyle/>
          <a:p>
            <a:pPr eaLnBrk="1" fontAlgn="auto" hangingPunct="1">
              <a:lnSpc>
                <a:spcPct val="90000"/>
              </a:lnSpc>
              <a:spcAft>
                <a:spcPts val="0"/>
              </a:spcAft>
              <a:buFontTx/>
              <a:buNone/>
              <a:defRPr/>
            </a:pPr>
            <a:r>
              <a:rPr lang="en-US" sz="1800" b="1" u="sng" dirty="0">
                <a:effectLst>
                  <a:outerShdw blurRad="38100" dist="38100" dir="2700000" algn="tl">
                    <a:srgbClr val="000000"/>
                  </a:outerShdw>
                </a:effectLst>
              </a:rPr>
              <a:t>-</a:t>
            </a:r>
          </a:p>
          <a:p>
            <a:pPr eaLnBrk="1" fontAlgn="auto" hangingPunct="1">
              <a:lnSpc>
                <a:spcPct val="90000"/>
              </a:lnSpc>
              <a:spcAft>
                <a:spcPts val="0"/>
              </a:spcAft>
              <a:buFontTx/>
              <a:buNone/>
              <a:defRPr/>
            </a:pPr>
            <a:r>
              <a:rPr lang="en-US" sz="4500" b="1" u="sng" dirty="0">
                <a:effectLst>
                  <a:outerShdw blurRad="38100" dist="38100" dir="2700000" algn="tl">
                    <a:srgbClr val="000000"/>
                  </a:outerShdw>
                </a:effectLst>
              </a:rPr>
              <a:t>The cell with its structures:</a:t>
            </a:r>
            <a:r>
              <a:rPr lang="en-US" sz="4500" dirty="0"/>
              <a:t> </a:t>
            </a:r>
          </a:p>
          <a:p>
            <a:pPr eaLnBrk="1" fontAlgn="auto" hangingPunct="1">
              <a:lnSpc>
                <a:spcPct val="90000"/>
              </a:lnSpc>
              <a:spcAft>
                <a:spcPts val="0"/>
              </a:spcAft>
              <a:buFontTx/>
              <a:buNone/>
              <a:defRPr/>
            </a:pPr>
            <a:r>
              <a:rPr lang="en-US" sz="4500" dirty="0"/>
              <a:t>-represent the structural unit of living body.</a:t>
            </a:r>
            <a:endParaRPr lang="en-US" sz="2200" dirty="0"/>
          </a:p>
          <a:p>
            <a:pPr eaLnBrk="1" fontAlgn="auto" hangingPunct="1">
              <a:lnSpc>
                <a:spcPct val="90000"/>
              </a:lnSpc>
              <a:spcAft>
                <a:spcPts val="0"/>
              </a:spcAft>
              <a:buFontTx/>
              <a:buNone/>
              <a:defRPr/>
            </a:pPr>
            <a:r>
              <a:rPr lang="en-US" sz="3600" dirty="0"/>
              <a:t>-Similar cells are organized together to form :</a:t>
            </a:r>
            <a:r>
              <a:rPr lang="en-US" sz="4400" b="1" u="sng" dirty="0">
                <a:effectLst>
                  <a:outerShdw blurRad="38100" dist="38100" dir="2700000" algn="tl">
                    <a:srgbClr val="000000"/>
                  </a:outerShdw>
                </a:effectLst>
              </a:rPr>
              <a:t>tissues</a:t>
            </a:r>
            <a:r>
              <a:rPr lang="en-US" sz="4400" dirty="0"/>
              <a:t>.</a:t>
            </a:r>
          </a:p>
          <a:p>
            <a:pPr eaLnBrk="1" fontAlgn="auto" hangingPunct="1">
              <a:lnSpc>
                <a:spcPct val="90000"/>
              </a:lnSpc>
              <a:spcAft>
                <a:spcPts val="0"/>
              </a:spcAft>
              <a:buFontTx/>
              <a:buNone/>
              <a:defRPr/>
            </a:pPr>
            <a:endParaRPr lang="en-US" sz="4400" dirty="0"/>
          </a:p>
          <a:p>
            <a:pPr eaLnBrk="1" fontAlgn="auto" hangingPunct="1">
              <a:lnSpc>
                <a:spcPct val="90000"/>
              </a:lnSpc>
              <a:spcAft>
                <a:spcPts val="0"/>
              </a:spcAft>
              <a:buFontTx/>
              <a:buNone/>
              <a:defRPr/>
            </a:pPr>
            <a:r>
              <a:rPr lang="en-US" sz="4400" dirty="0"/>
              <a:t>-Tissues of complementary functions  form :</a:t>
            </a:r>
            <a:r>
              <a:rPr lang="en-US" sz="4400" b="1" u="sng" dirty="0">
                <a:effectLst>
                  <a:outerShdw blurRad="38100" dist="38100" dir="2700000" algn="tl">
                    <a:srgbClr val="000000"/>
                  </a:outerShdw>
                </a:effectLst>
              </a:rPr>
              <a:t>organs.</a:t>
            </a:r>
          </a:p>
          <a:p>
            <a:pPr eaLnBrk="1" fontAlgn="auto" hangingPunct="1">
              <a:lnSpc>
                <a:spcPct val="90000"/>
              </a:lnSpc>
              <a:spcAft>
                <a:spcPts val="0"/>
              </a:spcAft>
              <a:buFontTx/>
              <a:buNone/>
              <a:defRPr/>
            </a:pPr>
            <a:endParaRPr lang="en-US" sz="4400" b="1" u="sng" dirty="0">
              <a:effectLst>
                <a:outerShdw blurRad="38100" dist="38100" dir="2700000" algn="tl">
                  <a:srgbClr val="000000"/>
                </a:outerShdw>
              </a:effectLst>
            </a:endParaRPr>
          </a:p>
          <a:p>
            <a:pPr eaLnBrk="1" fontAlgn="auto" hangingPunct="1">
              <a:lnSpc>
                <a:spcPct val="90000"/>
              </a:lnSpc>
              <a:spcAft>
                <a:spcPts val="0"/>
              </a:spcAft>
              <a:buFontTx/>
              <a:buNone/>
              <a:defRPr/>
            </a:pPr>
            <a:r>
              <a:rPr lang="en-US" sz="3600" b="1" dirty="0"/>
              <a:t>-</a:t>
            </a:r>
            <a:r>
              <a:rPr lang="en-US" sz="3600" dirty="0"/>
              <a:t>Organs of complementary functions form</a:t>
            </a:r>
            <a:r>
              <a:rPr lang="en-US" sz="3600" b="1" dirty="0"/>
              <a:t> :</a:t>
            </a:r>
            <a:r>
              <a:rPr lang="en-US" sz="4400" b="1" u="sng" dirty="0">
                <a:effectLst>
                  <a:outerShdw blurRad="38100" dist="38100" dir="2700000" algn="tl">
                    <a:srgbClr val="000000"/>
                  </a:outerShdw>
                </a:effectLst>
              </a:rPr>
              <a:t>systems.</a:t>
            </a:r>
          </a:p>
          <a:p>
            <a:pPr eaLnBrk="1" fontAlgn="auto" hangingPunct="1">
              <a:lnSpc>
                <a:spcPct val="90000"/>
              </a:lnSpc>
              <a:spcAft>
                <a:spcPts val="0"/>
              </a:spcAft>
              <a:buFontTx/>
              <a:buNone/>
              <a:defRPr/>
            </a:pPr>
            <a:endParaRPr lang="en-US" b="1" u="sng" dirty="0">
              <a:effectLst>
                <a:outerShdw blurRad="38100" dist="38100" dir="2700000" algn="tl">
                  <a:srgbClr val="000000"/>
                </a:outerShdw>
              </a:effectLst>
            </a:endParaRPr>
          </a:p>
          <a:p>
            <a:pPr eaLnBrk="1" fontAlgn="auto" hangingPunct="1">
              <a:lnSpc>
                <a:spcPct val="90000"/>
              </a:lnSpc>
              <a:spcAft>
                <a:spcPts val="0"/>
              </a:spcAft>
              <a:buFontTx/>
              <a:buNone/>
              <a:defRPr/>
            </a:pPr>
            <a:r>
              <a:rPr lang="en-US" sz="2800" dirty="0"/>
              <a:t>-</a:t>
            </a:r>
            <a:r>
              <a:rPr lang="en-US" sz="3600" b="1" u="sng" dirty="0">
                <a:effectLst>
                  <a:outerShdw blurRad="38100" dist="38100" dir="2700000" algn="tl">
                    <a:srgbClr val="000000"/>
                  </a:outerShdw>
                </a:effectLst>
              </a:rPr>
              <a:t>The body</a:t>
            </a:r>
            <a:r>
              <a:rPr lang="en-US" sz="5100" b="1" u="sng" dirty="0">
                <a:effectLst>
                  <a:outerShdw blurRad="38100" dist="38100" dir="2700000" algn="tl">
                    <a:srgbClr val="000000"/>
                  </a:outerShdw>
                </a:effectLst>
              </a:rPr>
              <a:t>:</a:t>
            </a:r>
            <a:r>
              <a:rPr lang="en-US" sz="4400" dirty="0"/>
              <a:t> includes group of systems act in a coordinated and integrated manner to maintain existence and well being of individuals.</a:t>
            </a:r>
          </a:p>
          <a:p>
            <a:pPr eaLnBrk="1" fontAlgn="auto" hangingPunct="1">
              <a:lnSpc>
                <a:spcPct val="90000"/>
              </a:lnSpc>
              <a:spcAft>
                <a:spcPts val="0"/>
              </a:spcAft>
              <a:buFontTx/>
              <a:buNone/>
              <a:defRPr/>
            </a:pPr>
            <a:r>
              <a:rPr lang="en-US" sz="5800" b="1" dirty="0"/>
              <a:t>so </a:t>
            </a:r>
          </a:p>
          <a:p>
            <a:pPr eaLnBrk="1" fontAlgn="auto" hangingPunct="1">
              <a:lnSpc>
                <a:spcPct val="90000"/>
              </a:lnSpc>
              <a:spcAft>
                <a:spcPts val="0"/>
              </a:spcAft>
              <a:defRPr/>
            </a:pPr>
            <a:r>
              <a:rPr lang="en-US" sz="3300" dirty="0"/>
              <a:t>Cells are grouped to form tissues</a:t>
            </a:r>
          </a:p>
          <a:p>
            <a:pPr eaLnBrk="1" fontAlgn="auto" hangingPunct="1">
              <a:lnSpc>
                <a:spcPct val="90000"/>
              </a:lnSpc>
              <a:spcAft>
                <a:spcPts val="0"/>
              </a:spcAft>
              <a:defRPr/>
            </a:pPr>
            <a:r>
              <a:rPr lang="en-US" sz="3300" dirty="0"/>
              <a:t>Tissues are grouped to form organs</a:t>
            </a:r>
          </a:p>
          <a:p>
            <a:pPr eaLnBrk="1" fontAlgn="auto" hangingPunct="1">
              <a:lnSpc>
                <a:spcPct val="90000"/>
              </a:lnSpc>
              <a:spcAft>
                <a:spcPts val="0"/>
              </a:spcAft>
              <a:defRPr/>
            </a:pPr>
            <a:r>
              <a:rPr lang="en-US" sz="3300" dirty="0"/>
              <a:t>Organs acting together  form systems </a:t>
            </a:r>
          </a:p>
          <a:p>
            <a:pPr eaLnBrk="1" fontAlgn="auto" hangingPunct="1">
              <a:lnSpc>
                <a:spcPct val="90000"/>
              </a:lnSpc>
              <a:spcAft>
                <a:spcPts val="0"/>
              </a:spcAft>
              <a:buFontTx/>
              <a:buNone/>
              <a:defRPr/>
            </a:pPr>
            <a:endParaRPr lang="en-US" sz="4400" b="1" dirty="0"/>
          </a:p>
          <a:p>
            <a:pPr eaLnBrk="1" fontAlgn="auto" hangingPunct="1">
              <a:lnSpc>
                <a:spcPct val="90000"/>
              </a:lnSpc>
              <a:spcAft>
                <a:spcPts val="0"/>
              </a:spcAft>
              <a:buFontTx/>
              <a:buNone/>
              <a:defRPr/>
            </a:pPr>
            <a:endParaRPr lang="en-US" sz="2000" b="1" i="1" dirty="0"/>
          </a:p>
          <a:p>
            <a:pPr eaLnBrk="1" fontAlgn="auto" hangingPunct="1">
              <a:lnSpc>
                <a:spcPct val="90000"/>
              </a:lnSpc>
              <a:spcAft>
                <a:spcPts val="0"/>
              </a:spcAft>
              <a:buFontTx/>
              <a:buNone/>
              <a:defRPr/>
            </a:pPr>
            <a:r>
              <a:rPr lang="en-US" sz="1600" dirty="0"/>
              <a:t>  </a:t>
            </a:r>
          </a:p>
        </p:txBody>
      </p:sp>
      <p:sp>
        <p:nvSpPr>
          <p:cNvPr id="4100" name="Text Box 4">
            <a:extLst>
              <a:ext uri="{FF2B5EF4-FFF2-40B4-BE49-F238E27FC236}">
                <a16:creationId xmlns:a16="http://schemas.microsoft.com/office/drawing/2014/main" id="{0F659F9C-BBDA-47B5-A6AE-E6868CF7B61C}"/>
              </a:ext>
            </a:extLst>
          </p:cNvPr>
          <p:cNvSpPr txBox="1">
            <a:spLocks noChangeArrowheads="1"/>
          </p:cNvSpPr>
          <p:nvPr/>
        </p:nvSpPr>
        <p:spPr bwMode="auto">
          <a:xfrm>
            <a:off x="3563938" y="2924175"/>
            <a:ext cx="496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ar-SA" sz="1800" b="0" i="0">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6966E66-67E6-47B5-9722-65D875D4B3F4}"/>
              </a:ext>
            </a:extLst>
          </p:cNvPr>
          <p:cNvSpPr>
            <a:spLocks noGrp="1" noChangeArrowheads="1"/>
          </p:cNvSpPr>
          <p:nvPr>
            <p:ph type="title"/>
          </p:nvPr>
        </p:nvSpPr>
        <p:spPr>
          <a:xfrm>
            <a:off x="457200" y="274638"/>
            <a:ext cx="8229600" cy="490537"/>
          </a:xfrm>
        </p:spPr>
        <p:txBody>
          <a:bodyPr/>
          <a:lstStyle/>
          <a:p>
            <a:pPr eaLnBrk="1" hangingPunct="1"/>
            <a:r>
              <a:rPr lang="en-US" altLang="ar-SA" sz="5400" b="1">
                <a:solidFill>
                  <a:srgbClr val="FF0000"/>
                </a:solidFill>
              </a:rPr>
              <a:t>The Facilitated Diffusion</a:t>
            </a:r>
          </a:p>
        </p:txBody>
      </p:sp>
      <p:sp>
        <p:nvSpPr>
          <p:cNvPr id="31747" name="Rectangle 3">
            <a:extLst>
              <a:ext uri="{FF2B5EF4-FFF2-40B4-BE49-F238E27FC236}">
                <a16:creationId xmlns:a16="http://schemas.microsoft.com/office/drawing/2014/main" id="{D547D04C-490A-4394-9CB0-B5BC6D0DF131}"/>
              </a:ext>
            </a:extLst>
          </p:cNvPr>
          <p:cNvSpPr>
            <a:spLocks noGrp="1" noChangeArrowheads="1"/>
          </p:cNvSpPr>
          <p:nvPr>
            <p:ph idx="1"/>
          </p:nvPr>
        </p:nvSpPr>
        <p:spPr>
          <a:xfrm>
            <a:off x="0" y="908050"/>
            <a:ext cx="9144000" cy="5949950"/>
          </a:xfrm>
        </p:spPr>
        <p:txBody>
          <a:bodyPr/>
          <a:lstStyle/>
          <a:p>
            <a:pPr marL="609600" indent="-609600" eaLnBrk="1" hangingPunct="1">
              <a:buFontTx/>
              <a:buNone/>
            </a:pPr>
            <a:r>
              <a:rPr lang="en-US" altLang="ar-SA" sz="2800"/>
              <a:t>-It is a type of passive transport </a:t>
            </a:r>
            <a:r>
              <a:rPr lang="en-US" altLang="ar-SA" sz="4000" b="1" i="1" u="sng">
                <a:solidFill>
                  <a:srgbClr val="FF0000"/>
                </a:solidFill>
              </a:rPr>
              <a:t>Because:</a:t>
            </a:r>
            <a:endParaRPr lang="en-US" altLang="ar-SA" sz="3600" b="1" i="1" u="sng">
              <a:solidFill>
                <a:srgbClr val="FF0000"/>
              </a:solidFill>
            </a:endParaRPr>
          </a:p>
          <a:p>
            <a:pPr marL="609600" indent="-609600" eaLnBrk="1" hangingPunct="1">
              <a:buFontTx/>
              <a:buAutoNum type="arabicParenR"/>
            </a:pPr>
            <a:r>
              <a:rPr lang="en-US" altLang="ar-SA" sz="2800" i="1"/>
              <a:t>No energy is required to drive this system.</a:t>
            </a:r>
          </a:p>
          <a:p>
            <a:pPr marL="609600" indent="-609600" eaLnBrk="1" hangingPunct="1">
              <a:buFontTx/>
              <a:buAutoNum type="arabicParenR"/>
            </a:pPr>
            <a:r>
              <a:rPr lang="en-US" altLang="ar-SA" sz="2800" i="1"/>
              <a:t>The transported substances diffuse down its own concentration gradient.</a:t>
            </a:r>
          </a:p>
          <a:p>
            <a:pPr marL="609600" indent="-609600" eaLnBrk="1" hangingPunct="1">
              <a:buFontTx/>
              <a:buNone/>
            </a:pPr>
            <a:r>
              <a:rPr lang="en-US" altLang="ar-SA" sz="2800" i="1"/>
              <a:t>-</a:t>
            </a:r>
            <a:r>
              <a:rPr lang="en-US" altLang="ar-SA" sz="2800"/>
              <a:t>It occurs through a carrier system.</a:t>
            </a:r>
          </a:p>
          <a:p>
            <a:pPr marL="609600" indent="-609600" eaLnBrk="1" hangingPunct="1">
              <a:buFontTx/>
              <a:buNone/>
            </a:pPr>
            <a:r>
              <a:rPr lang="en-US" altLang="ar-SA" sz="2800"/>
              <a:t>-It is for relative impermeable substances as glucose and amino-acids.</a:t>
            </a:r>
            <a:endParaRPr lang="en-US" altLang="ar-SA" sz="2000"/>
          </a:p>
          <a:p>
            <a:pPr marL="609600" indent="-609600" eaLnBrk="1" hangingPunct="1">
              <a:buFontTx/>
              <a:buNone/>
            </a:pPr>
            <a:r>
              <a:rPr lang="en-US" altLang="ar-SA" b="1">
                <a:solidFill>
                  <a:srgbClr val="FF0000"/>
                </a:solidFill>
              </a:rPr>
              <a:t>AS regards glucose:</a:t>
            </a:r>
          </a:p>
          <a:p>
            <a:pPr marL="609600" indent="-609600" eaLnBrk="1" hangingPunct="1">
              <a:buFontTx/>
              <a:buNone/>
            </a:pPr>
            <a:r>
              <a:rPr lang="en-US" altLang="ar-SA" sz="2800" b="1"/>
              <a:t>  - </a:t>
            </a:r>
            <a:r>
              <a:rPr lang="en-US" altLang="ar-SA" sz="2400" b="1"/>
              <a:t>its molecular size= 8.6 A i.e  greater than pore diameter. </a:t>
            </a:r>
          </a:p>
          <a:p>
            <a:pPr marL="609600" indent="-609600" eaLnBrk="1" hangingPunct="1">
              <a:buFontTx/>
              <a:buNone/>
            </a:pPr>
            <a:r>
              <a:rPr lang="en-US" altLang="ar-SA" sz="2400" b="1"/>
              <a:t>   - Insol. In lipid layer of cell membrane</a:t>
            </a:r>
          </a:p>
        </p:txBody>
      </p:sp>
    </p:spTree>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DE9E79E-C481-47CA-A8ED-6F9C1AECC38E}"/>
              </a:ext>
            </a:extLst>
          </p:cNvPr>
          <p:cNvSpPr>
            <a:spLocks noGrp="1"/>
          </p:cNvSpPr>
          <p:nvPr>
            <p:ph type="title"/>
          </p:nvPr>
        </p:nvSpPr>
        <p:spPr>
          <a:xfrm flipV="1">
            <a:off x="457200" y="-458788"/>
            <a:ext cx="8229600" cy="458788"/>
          </a:xfrm>
        </p:spPr>
        <p:txBody>
          <a:bodyPr/>
          <a:lstStyle/>
          <a:p>
            <a:endParaRPr lang="en-US" altLang="ar-SA"/>
          </a:p>
        </p:txBody>
      </p:sp>
      <p:sp>
        <p:nvSpPr>
          <p:cNvPr id="3" name="Content Placeholder 2">
            <a:extLst>
              <a:ext uri="{FF2B5EF4-FFF2-40B4-BE49-F238E27FC236}">
                <a16:creationId xmlns:a16="http://schemas.microsoft.com/office/drawing/2014/main" id="{A217AB82-0759-4F40-B6B9-E267B5A6BC99}"/>
              </a:ext>
            </a:extLst>
          </p:cNvPr>
          <p:cNvSpPr>
            <a:spLocks noGrp="1"/>
          </p:cNvSpPr>
          <p:nvPr>
            <p:ph idx="1"/>
          </p:nvPr>
        </p:nvSpPr>
        <p:spPr>
          <a:xfrm>
            <a:off x="0" y="0"/>
            <a:ext cx="8964613" cy="6126163"/>
          </a:xfrm>
        </p:spPr>
        <p:txBody>
          <a:bodyPr/>
          <a:lstStyle/>
          <a:p>
            <a:pPr marL="609600" indent="-609600" eaLnBrk="1" fontAlgn="auto" hangingPunct="1">
              <a:spcAft>
                <a:spcPts val="0"/>
              </a:spcAft>
              <a:buFontTx/>
              <a:buNone/>
              <a:defRPr/>
            </a:pPr>
            <a:r>
              <a:rPr lang="en-US" sz="2800" dirty="0"/>
              <a:t>- </a:t>
            </a:r>
            <a:r>
              <a:rPr lang="en-US" sz="3600" b="1" dirty="0">
                <a:solidFill>
                  <a:srgbClr val="FF0000"/>
                </a:solidFill>
              </a:rPr>
              <a:t>It differs from simple diffusion </a:t>
            </a:r>
            <a:r>
              <a:rPr lang="en-US" sz="4400" b="1" i="1" u="sng" dirty="0"/>
              <a:t>In Being:</a:t>
            </a:r>
            <a:endParaRPr lang="en-US" sz="3600" b="1" i="1" u="sng" dirty="0"/>
          </a:p>
          <a:p>
            <a:pPr marL="609600" indent="-609600" eaLnBrk="1" fontAlgn="auto" hangingPunct="1">
              <a:spcAft>
                <a:spcPts val="0"/>
              </a:spcAft>
              <a:buFontTx/>
              <a:buAutoNum type="arabicParenR"/>
              <a:defRPr/>
            </a:pPr>
            <a:r>
              <a:rPr lang="en-US" i="1" dirty="0"/>
              <a:t>Not absolutely directly related to concentration gradient but once the carrier is saturated the maximum rate of diffusion is reached.</a:t>
            </a:r>
          </a:p>
          <a:p>
            <a:pPr marL="609600" indent="-609600" eaLnBrk="1" fontAlgn="auto" hangingPunct="1">
              <a:spcAft>
                <a:spcPts val="0"/>
              </a:spcAft>
              <a:buFontTx/>
              <a:buAutoNum type="arabicParenR" startAt="2"/>
              <a:defRPr/>
            </a:pPr>
            <a:r>
              <a:rPr lang="en-US" i="1" dirty="0"/>
              <a:t>The carrier system is only specific to certain substance.</a:t>
            </a:r>
          </a:p>
          <a:p>
            <a:pPr marL="609600" indent="-609600" eaLnBrk="1" fontAlgn="auto" hangingPunct="1">
              <a:spcAft>
                <a:spcPts val="0"/>
              </a:spcAft>
              <a:buFontTx/>
              <a:buAutoNum type="arabicParenR" startAt="2"/>
              <a:defRPr/>
            </a:pPr>
            <a:r>
              <a:rPr lang="en-US" i="1" dirty="0"/>
              <a:t>Show competition between substances using the same carrier.</a:t>
            </a:r>
          </a:p>
          <a:p>
            <a:pPr marL="609600" indent="-609600" eaLnBrk="1" fontAlgn="auto" hangingPunct="1">
              <a:spcAft>
                <a:spcPts val="0"/>
              </a:spcAft>
              <a:buFontTx/>
              <a:buAutoNum type="arabicParenR" startAt="2"/>
              <a:defRPr/>
            </a:pPr>
            <a:r>
              <a:rPr lang="en-US" i="1" dirty="0"/>
              <a:t>Show inhibition of transport for other substances using the same carrier, if the substance combine strongly and irreversibly with carrier</a:t>
            </a:r>
          </a:p>
          <a:p>
            <a:pPr>
              <a:buFont typeface="Arial" charset="0"/>
              <a:buChar char="•"/>
              <a:defRPr/>
            </a:pPr>
            <a:endParaRPr lang="en-US" dirty="0"/>
          </a:p>
        </p:txBody>
      </p:sp>
    </p:spTree>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044C89D-C257-41C7-92A6-C75A90C33D00}"/>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33795" name="Rectangle 3">
            <a:extLst>
              <a:ext uri="{FF2B5EF4-FFF2-40B4-BE49-F238E27FC236}">
                <a16:creationId xmlns:a16="http://schemas.microsoft.com/office/drawing/2014/main" id="{1B21B7B0-A7AF-4046-A05A-667917C8EE1E}"/>
              </a:ext>
            </a:extLst>
          </p:cNvPr>
          <p:cNvSpPr>
            <a:spLocks noGrp="1" noChangeArrowheads="1"/>
          </p:cNvSpPr>
          <p:nvPr>
            <p:ph idx="1"/>
          </p:nvPr>
        </p:nvSpPr>
        <p:spPr>
          <a:xfrm>
            <a:off x="457200" y="260350"/>
            <a:ext cx="8229600" cy="5865813"/>
          </a:xfrm>
        </p:spPr>
        <p:txBody>
          <a:bodyPr/>
          <a:lstStyle/>
          <a:p>
            <a:pPr eaLnBrk="1" hangingPunct="1">
              <a:buFontTx/>
              <a:buNone/>
            </a:pPr>
            <a:endParaRPr lang="en-US" altLang="ar-SA"/>
          </a:p>
        </p:txBody>
      </p:sp>
      <p:pic>
        <p:nvPicPr>
          <p:cNvPr id="33796" name="Picture 4">
            <a:extLst>
              <a:ext uri="{FF2B5EF4-FFF2-40B4-BE49-F238E27FC236}">
                <a16:creationId xmlns:a16="http://schemas.microsoft.com/office/drawing/2014/main" id="{5EAE0D97-7326-40D2-B116-36046F6EF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137D186-6BFE-4AD4-B92F-43A9B38E341A}"/>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34819" name="Rectangle 3">
            <a:extLst>
              <a:ext uri="{FF2B5EF4-FFF2-40B4-BE49-F238E27FC236}">
                <a16:creationId xmlns:a16="http://schemas.microsoft.com/office/drawing/2014/main" id="{3AFB0FFF-BBDE-4595-A553-2F7E4C7ACE3E}"/>
              </a:ext>
            </a:extLst>
          </p:cNvPr>
          <p:cNvSpPr>
            <a:spLocks noGrp="1" noChangeArrowheads="1"/>
          </p:cNvSpPr>
          <p:nvPr>
            <p:ph idx="1"/>
          </p:nvPr>
        </p:nvSpPr>
        <p:spPr>
          <a:xfrm>
            <a:off x="457200" y="260350"/>
            <a:ext cx="8229600" cy="5865813"/>
          </a:xfrm>
        </p:spPr>
        <p:txBody>
          <a:bodyPr/>
          <a:lstStyle/>
          <a:p>
            <a:pPr eaLnBrk="1" hangingPunct="1"/>
            <a:endParaRPr lang="en-US" altLang="ar-SA"/>
          </a:p>
        </p:txBody>
      </p:sp>
      <p:pic>
        <p:nvPicPr>
          <p:cNvPr id="34820" name="Picture 4">
            <a:extLst>
              <a:ext uri="{FF2B5EF4-FFF2-40B4-BE49-F238E27FC236}">
                <a16:creationId xmlns:a16="http://schemas.microsoft.com/office/drawing/2014/main" id="{8AC31DF5-28C1-45E0-92F0-7EA12D792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920037"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A3B14AA-F138-45A6-8A1D-336819D3073F}"/>
              </a:ext>
            </a:extLst>
          </p:cNvPr>
          <p:cNvSpPr>
            <a:spLocks noGrp="1" noChangeArrowheads="1"/>
          </p:cNvSpPr>
          <p:nvPr>
            <p:ph type="title"/>
          </p:nvPr>
        </p:nvSpPr>
        <p:spPr>
          <a:xfrm>
            <a:off x="457200" y="274638"/>
            <a:ext cx="8229600" cy="417512"/>
          </a:xfrm>
        </p:spPr>
        <p:txBody>
          <a:bodyPr/>
          <a:lstStyle/>
          <a:p>
            <a:pPr eaLnBrk="1" hangingPunct="1"/>
            <a:r>
              <a:rPr lang="en-US" altLang="ar-SA" sz="6000" b="1">
                <a:solidFill>
                  <a:srgbClr val="FF0000"/>
                </a:solidFill>
              </a:rPr>
              <a:t>Osmosis</a:t>
            </a:r>
          </a:p>
        </p:txBody>
      </p:sp>
      <p:sp>
        <p:nvSpPr>
          <p:cNvPr id="37891" name="Rectangle 3">
            <a:extLst>
              <a:ext uri="{FF2B5EF4-FFF2-40B4-BE49-F238E27FC236}">
                <a16:creationId xmlns:a16="http://schemas.microsoft.com/office/drawing/2014/main" id="{7D53D2E1-4BEC-4EF0-B330-1D07A8C5B1C6}"/>
              </a:ext>
            </a:extLst>
          </p:cNvPr>
          <p:cNvSpPr>
            <a:spLocks noGrp="1" noChangeArrowheads="1"/>
          </p:cNvSpPr>
          <p:nvPr>
            <p:ph idx="1"/>
          </p:nvPr>
        </p:nvSpPr>
        <p:spPr>
          <a:xfrm>
            <a:off x="0" y="908050"/>
            <a:ext cx="9144000" cy="5949950"/>
          </a:xfrm>
        </p:spPr>
        <p:txBody>
          <a:bodyPr rtlCol="0">
            <a:noAutofit/>
          </a:bodyPr>
          <a:lstStyle/>
          <a:p>
            <a:pPr eaLnBrk="1" fontAlgn="auto" hangingPunct="1">
              <a:spcAft>
                <a:spcPts val="0"/>
              </a:spcAft>
              <a:buFontTx/>
              <a:buNone/>
              <a:defRPr/>
            </a:pPr>
            <a:r>
              <a:rPr lang="en-US" sz="2800" dirty="0"/>
              <a:t>- It is the movement of water </a:t>
            </a:r>
            <a:r>
              <a:rPr lang="en-US" dirty="0">
                <a:solidFill>
                  <a:srgbClr val="C00000"/>
                </a:solidFill>
                <a:effectLst>
                  <a:outerShdw blurRad="38100" dist="38100" dir="2700000" algn="tl">
                    <a:srgbClr val="000000">
                      <a:alpha val="43137"/>
                    </a:srgbClr>
                  </a:outerShdw>
                </a:effectLst>
              </a:rPr>
              <a:t>(</a:t>
            </a:r>
            <a:r>
              <a:rPr lang="en-US" u="sng" dirty="0">
                <a:solidFill>
                  <a:srgbClr val="C00000"/>
                </a:solidFill>
                <a:effectLst>
                  <a:outerShdw blurRad="38100" dist="38100" dir="2700000" algn="tl">
                    <a:srgbClr val="000000">
                      <a:alpha val="43137"/>
                    </a:srgbClr>
                  </a:outerShdw>
                </a:effectLst>
              </a:rPr>
              <a:t>solvent</a:t>
            </a:r>
            <a:r>
              <a:rPr lang="en-US" dirty="0">
                <a:solidFill>
                  <a:srgbClr val="C00000"/>
                </a:solidFill>
                <a:effectLst>
                  <a:outerShdw blurRad="38100" dist="38100" dir="2700000" algn="tl">
                    <a:srgbClr val="000000">
                      <a:alpha val="43137"/>
                    </a:srgbClr>
                  </a:outerShdw>
                </a:effectLst>
              </a:rPr>
              <a:t>) </a:t>
            </a:r>
            <a:r>
              <a:rPr lang="en-US" sz="2800" dirty="0"/>
              <a:t>through a semi-permeable membrane from a solution of lower concentration to a solution of higher concentration </a:t>
            </a:r>
            <a:r>
              <a:rPr lang="en-US" sz="2400" dirty="0"/>
              <a:t>.</a:t>
            </a:r>
          </a:p>
          <a:p>
            <a:pPr eaLnBrk="1" fontAlgn="auto" hangingPunct="1">
              <a:spcAft>
                <a:spcPts val="0"/>
              </a:spcAft>
              <a:buFontTx/>
              <a:buNone/>
              <a:defRPr/>
            </a:pPr>
            <a:r>
              <a:rPr lang="en-US" sz="2400" dirty="0"/>
              <a:t>- During osmosis, water is attracted by </a:t>
            </a:r>
            <a:r>
              <a:rPr lang="en-US" b="1" i="1" u="sng" dirty="0">
                <a:solidFill>
                  <a:srgbClr val="C00000"/>
                </a:solidFill>
              </a:rPr>
              <a:t>osmotic pressure</a:t>
            </a:r>
            <a:endParaRPr lang="ar-SA" sz="2400" b="1" i="1" u="sng" dirty="0">
              <a:solidFill>
                <a:srgbClr val="C00000"/>
              </a:solidFill>
            </a:endParaRPr>
          </a:p>
          <a:p>
            <a:pPr eaLnBrk="1" fontAlgn="auto" hangingPunct="1">
              <a:spcAft>
                <a:spcPts val="0"/>
              </a:spcAft>
              <a:defRPr/>
            </a:pPr>
            <a:r>
              <a:rPr lang="en-US" sz="2400" b="1" i="1" dirty="0"/>
              <a:t>It is the pressure needed to stop the movement of</a:t>
            </a:r>
          </a:p>
          <a:p>
            <a:pPr eaLnBrk="1" fontAlgn="auto" hangingPunct="1">
              <a:spcAft>
                <a:spcPts val="0"/>
              </a:spcAft>
              <a:buFontTx/>
              <a:buNone/>
              <a:defRPr/>
            </a:pPr>
            <a:r>
              <a:rPr lang="en-US" sz="2400" b="1" i="1" dirty="0"/>
              <a:t>     solvent into the solution through a semi-permeable membrane.</a:t>
            </a:r>
            <a:endParaRPr lang="ar-SA" sz="2400" b="1" i="1" dirty="0"/>
          </a:p>
          <a:p>
            <a:pPr eaLnBrk="1" fontAlgn="auto" hangingPunct="1">
              <a:spcAft>
                <a:spcPts val="0"/>
              </a:spcAft>
              <a:defRPr/>
            </a:pPr>
            <a:r>
              <a:rPr lang="en-US" sz="2400" b="1" i="1" dirty="0"/>
              <a:t>The magnitude of the pressure developed by osmosis depends on the total number of non-diffusible solute particles on each side of the membrane.</a:t>
            </a:r>
          </a:p>
          <a:p>
            <a:pPr eaLnBrk="1" fontAlgn="auto" hangingPunct="1">
              <a:spcAft>
                <a:spcPts val="0"/>
              </a:spcAft>
              <a:defRPr/>
            </a:pPr>
            <a:r>
              <a:rPr lang="en-US" sz="2400" b="1" i="1" dirty="0"/>
              <a:t>The magnitude of the pressure developed by osmosis depends upon the total number of non-diffusible solute particles on each side of the membrane.</a:t>
            </a:r>
          </a:p>
          <a:p>
            <a:pPr eaLnBrk="1" fontAlgn="auto" hangingPunct="1">
              <a:spcAft>
                <a:spcPts val="0"/>
              </a:spcAft>
              <a:buFontTx/>
              <a:buNone/>
              <a:defRPr/>
            </a:pPr>
            <a:r>
              <a:rPr lang="en-US" sz="2400" u="sng" dirty="0"/>
              <a:t> </a:t>
            </a:r>
          </a:p>
        </p:txBody>
      </p:sp>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33E89BA-9959-41CC-A2B2-93D1B1781054}"/>
              </a:ext>
            </a:extLst>
          </p:cNvPr>
          <p:cNvSpPr>
            <a:spLocks noGrp="1"/>
          </p:cNvSpPr>
          <p:nvPr>
            <p:ph type="title"/>
          </p:nvPr>
        </p:nvSpPr>
        <p:spPr>
          <a:xfrm flipV="1">
            <a:off x="457200" y="228600"/>
            <a:ext cx="8229600" cy="46038"/>
          </a:xfrm>
        </p:spPr>
        <p:txBody>
          <a:bodyPr/>
          <a:lstStyle/>
          <a:p>
            <a:endParaRPr lang="en-US" altLang="ar-SA"/>
          </a:p>
        </p:txBody>
      </p:sp>
      <p:sp>
        <p:nvSpPr>
          <p:cNvPr id="36867" name="Content Placeholder 2">
            <a:extLst>
              <a:ext uri="{FF2B5EF4-FFF2-40B4-BE49-F238E27FC236}">
                <a16:creationId xmlns:a16="http://schemas.microsoft.com/office/drawing/2014/main" id="{70360B1B-44E4-41D5-8FCE-ED141E2444E8}"/>
              </a:ext>
            </a:extLst>
          </p:cNvPr>
          <p:cNvSpPr>
            <a:spLocks noGrp="1"/>
          </p:cNvSpPr>
          <p:nvPr>
            <p:ph idx="1"/>
          </p:nvPr>
        </p:nvSpPr>
        <p:spPr>
          <a:xfrm>
            <a:off x="457200" y="260350"/>
            <a:ext cx="8229600" cy="5865813"/>
          </a:xfrm>
        </p:spPr>
        <p:txBody>
          <a:bodyPr/>
          <a:lstStyle/>
          <a:p>
            <a:pPr eaLnBrk="1" hangingPunct="1">
              <a:buFont typeface="Arial" panose="020B0604020202020204" pitchFamily="34" charset="0"/>
              <a:buNone/>
            </a:pPr>
            <a:r>
              <a:rPr lang="en-US" altLang="ar-SA" sz="3600" b="1">
                <a:solidFill>
                  <a:srgbClr val="FF0000"/>
                </a:solidFill>
              </a:rPr>
              <a:t>Osmosis</a:t>
            </a:r>
            <a:r>
              <a:rPr lang="en-US" altLang="ar-SA" b="1"/>
              <a:t> :</a:t>
            </a:r>
          </a:p>
          <a:p>
            <a:pPr eaLnBrk="1" hangingPunct="1">
              <a:buFont typeface="Arial" panose="020B0604020202020204" pitchFamily="34" charset="0"/>
              <a:buNone/>
            </a:pPr>
            <a:r>
              <a:rPr lang="en-US" altLang="ar-SA"/>
              <a:t>- is one of the main forces involved in the formation of I.S.F across the capillary via O.P.    </a:t>
            </a:r>
          </a:p>
          <a:p>
            <a:pPr eaLnBrk="1" hangingPunct="1">
              <a:buFontTx/>
              <a:buNone/>
            </a:pPr>
            <a:r>
              <a:rPr lang="en-US" altLang="ar-SA"/>
              <a:t>- O.P is a force measured by mm.Hg.</a:t>
            </a:r>
            <a:endParaRPr lang="ar-SA" altLang="ar-SA"/>
          </a:p>
          <a:p>
            <a:pPr eaLnBrk="1" hangingPunct="1">
              <a:buFontTx/>
              <a:buNone/>
            </a:pPr>
            <a:r>
              <a:rPr lang="en-US" altLang="ar-SA"/>
              <a:t>-To describe O.P of a solution relative to O.P of Plasma the term tonicity is used </a:t>
            </a:r>
            <a:r>
              <a:rPr lang="en-US" altLang="ar-SA" sz="4000" b="1" u="sng">
                <a:solidFill>
                  <a:srgbClr val="FF0000"/>
                </a:solidFill>
              </a:rPr>
              <a:t>where</a:t>
            </a:r>
          </a:p>
          <a:p>
            <a:pPr eaLnBrk="1" hangingPunct="1"/>
            <a:r>
              <a:rPr lang="en-US" altLang="ar-SA" b="1" i="1" u="sng">
                <a:solidFill>
                  <a:srgbClr val="C00000"/>
                </a:solidFill>
              </a:rPr>
              <a:t>Iso-tonic solution:</a:t>
            </a:r>
            <a:r>
              <a:rPr lang="en-US" altLang="ar-SA" sz="2800">
                <a:solidFill>
                  <a:srgbClr val="C00000"/>
                </a:solidFill>
              </a:rPr>
              <a:t> </a:t>
            </a:r>
            <a:r>
              <a:rPr lang="en-US" altLang="ar-SA" sz="2800"/>
              <a:t>is of same o.p as plasma as 0,9 Nacl solution.</a:t>
            </a:r>
            <a:endParaRPr lang="en-US" altLang="ar-SA" b="1" i="1" u="sng"/>
          </a:p>
          <a:p>
            <a:pPr eaLnBrk="1" hangingPunct="1"/>
            <a:r>
              <a:rPr lang="en-US" altLang="ar-SA" b="1" i="1" u="sng">
                <a:solidFill>
                  <a:srgbClr val="C00000"/>
                </a:solidFill>
              </a:rPr>
              <a:t>Hyper-tonic solution:</a:t>
            </a:r>
            <a:r>
              <a:rPr lang="en-US" altLang="ar-SA" sz="2800">
                <a:solidFill>
                  <a:srgbClr val="C00000"/>
                </a:solidFill>
              </a:rPr>
              <a:t> </a:t>
            </a:r>
            <a:r>
              <a:rPr lang="en-US" altLang="ar-SA" sz="2800"/>
              <a:t>Of higher o.p than plasma.</a:t>
            </a:r>
            <a:endParaRPr lang="en-US" altLang="ar-SA" b="1" i="1" u="sng"/>
          </a:p>
          <a:p>
            <a:pPr eaLnBrk="1" hangingPunct="1"/>
            <a:r>
              <a:rPr lang="en-US" altLang="ar-SA" b="1" i="1" u="sng">
                <a:solidFill>
                  <a:srgbClr val="C00000"/>
                </a:solidFill>
              </a:rPr>
              <a:t>Hypo-tonic solution:</a:t>
            </a:r>
            <a:r>
              <a:rPr lang="ar-SA" altLang="ar-SA" sz="2800" b="1" i="1">
                <a:solidFill>
                  <a:srgbClr val="C00000"/>
                </a:solidFill>
              </a:rPr>
              <a:t> </a:t>
            </a:r>
            <a:r>
              <a:rPr lang="en-US" altLang="ar-SA" sz="2800" b="1" i="1">
                <a:solidFill>
                  <a:srgbClr val="C00000"/>
                </a:solidFill>
              </a:rPr>
              <a:t> </a:t>
            </a:r>
            <a:r>
              <a:rPr lang="en-US" altLang="ar-SA" sz="2800"/>
              <a:t>Of lower o.p than plasma.</a:t>
            </a:r>
            <a:endParaRPr lang="en-US" altLang="ar-SA" u="sng"/>
          </a:p>
          <a:p>
            <a:endParaRPr lang="en-US" altLang="ar-SA"/>
          </a:p>
        </p:txBody>
      </p:sp>
    </p:spTree>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4E968E2-B6DE-4519-877D-AF1553BA5BF1}"/>
              </a:ext>
            </a:extLst>
          </p:cNvPr>
          <p:cNvSpPr>
            <a:spLocks noGrp="1" noChangeArrowheads="1"/>
          </p:cNvSpPr>
          <p:nvPr>
            <p:ph type="title"/>
          </p:nvPr>
        </p:nvSpPr>
        <p:spPr>
          <a:xfrm>
            <a:off x="457200" y="274638"/>
            <a:ext cx="8229600" cy="561975"/>
          </a:xfrm>
        </p:spPr>
        <p:txBody>
          <a:bodyPr/>
          <a:lstStyle/>
          <a:p>
            <a:pPr eaLnBrk="1" hangingPunct="1"/>
            <a:r>
              <a:rPr lang="en-US" altLang="ar-SA" b="1">
                <a:solidFill>
                  <a:srgbClr val="FF0000"/>
                </a:solidFill>
              </a:rPr>
              <a:t>Solvent Drag:</a:t>
            </a:r>
          </a:p>
        </p:txBody>
      </p:sp>
      <p:sp>
        <p:nvSpPr>
          <p:cNvPr id="37891" name="Rectangle 3">
            <a:extLst>
              <a:ext uri="{FF2B5EF4-FFF2-40B4-BE49-F238E27FC236}">
                <a16:creationId xmlns:a16="http://schemas.microsoft.com/office/drawing/2014/main" id="{0AEA0F26-BBB2-4478-8465-05FEF4EB629A}"/>
              </a:ext>
            </a:extLst>
          </p:cNvPr>
          <p:cNvSpPr>
            <a:spLocks noGrp="1" noChangeArrowheads="1"/>
          </p:cNvSpPr>
          <p:nvPr>
            <p:ph idx="1"/>
          </p:nvPr>
        </p:nvSpPr>
        <p:spPr>
          <a:xfrm>
            <a:off x="179388" y="1125538"/>
            <a:ext cx="8964612" cy="5732462"/>
          </a:xfrm>
        </p:spPr>
        <p:txBody>
          <a:bodyPr/>
          <a:lstStyle/>
          <a:p>
            <a:pPr eaLnBrk="1" hangingPunct="1">
              <a:lnSpc>
                <a:spcPct val="90000"/>
              </a:lnSpc>
              <a:buFontTx/>
              <a:buNone/>
            </a:pPr>
            <a:r>
              <a:rPr lang="en-US" altLang="ar-SA" sz="3600"/>
              <a:t>-`</a:t>
            </a:r>
            <a:r>
              <a:rPr lang="en-US" altLang="ar-SA" sz="3600" b="1" u="sng"/>
              <a:t>It is </a:t>
            </a:r>
            <a:r>
              <a:rPr lang="en-US" altLang="ar-SA" sz="3600"/>
              <a:t>a diffusion of a solute following diffusion of its solvent through the membrane, </a:t>
            </a:r>
          </a:p>
          <a:p>
            <a:pPr eaLnBrk="1" hangingPunct="1">
              <a:lnSpc>
                <a:spcPct val="90000"/>
              </a:lnSpc>
              <a:buFontTx/>
              <a:buNone/>
            </a:pPr>
            <a:r>
              <a:rPr lang="en-US" altLang="ar-SA" sz="3600" b="1" u="sng"/>
              <a:t>i.e</a:t>
            </a:r>
            <a:r>
              <a:rPr lang="en-US" altLang="ar-SA" sz="3600"/>
              <a:t> the solvent drags the solute after it.</a:t>
            </a:r>
          </a:p>
          <a:p>
            <a:pPr eaLnBrk="1" hangingPunct="1">
              <a:lnSpc>
                <a:spcPct val="90000"/>
              </a:lnSpc>
              <a:buFontTx/>
              <a:buNone/>
            </a:pPr>
            <a:r>
              <a:rPr lang="en-US" altLang="ar-SA" sz="3600"/>
              <a:t>-This mechanism is of little importance in the body.</a:t>
            </a:r>
          </a:p>
          <a:p>
            <a:pPr eaLnBrk="1" hangingPunct="1">
              <a:lnSpc>
                <a:spcPct val="90000"/>
              </a:lnSpc>
              <a:buFontTx/>
              <a:buNone/>
            </a:pPr>
            <a:r>
              <a:rPr lang="en-US" altLang="ar-SA" sz="3600"/>
              <a:t>-</a:t>
            </a:r>
            <a:r>
              <a:rPr lang="en-US" altLang="ar-SA" sz="3600" b="1" u="sng"/>
              <a:t>This type of transport is seen in:</a:t>
            </a:r>
          </a:p>
          <a:p>
            <a:pPr eaLnBrk="1" hangingPunct="1">
              <a:lnSpc>
                <a:spcPct val="90000"/>
              </a:lnSpc>
              <a:buFontTx/>
              <a:buNone/>
            </a:pPr>
            <a:r>
              <a:rPr lang="en-US" altLang="ar-SA" sz="3600" b="1" u="sng"/>
              <a:t> </a:t>
            </a:r>
            <a:r>
              <a:rPr lang="en-US" altLang="ar-SA" sz="3600"/>
              <a:t>renal tubules, where re-absorption of large amounts of water drags some urea to be reabsorbed with it.</a:t>
            </a:r>
          </a:p>
          <a:p>
            <a:pPr eaLnBrk="1" hangingPunct="1">
              <a:lnSpc>
                <a:spcPct val="90000"/>
              </a:lnSpc>
              <a:buFontTx/>
              <a:buNone/>
            </a:pPr>
            <a:endParaRPr lang="en-US" altLang="ar-SA" sz="3600"/>
          </a:p>
          <a:p>
            <a:pPr eaLnBrk="1" hangingPunct="1">
              <a:lnSpc>
                <a:spcPct val="90000"/>
              </a:lnSpc>
              <a:buFontTx/>
              <a:buNone/>
            </a:pPr>
            <a:r>
              <a:rPr lang="en-US" altLang="ar-SA" sz="3600"/>
              <a:t>                                                                         </a:t>
            </a:r>
          </a:p>
          <a:p>
            <a:pPr eaLnBrk="1" hangingPunct="1">
              <a:lnSpc>
                <a:spcPct val="90000"/>
              </a:lnSpc>
              <a:buFontTx/>
              <a:buNone/>
            </a:pPr>
            <a:r>
              <a:rPr lang="en-US" altLang="ar-SA" sz="3600" b="1" i="1"/>
              <a:t>                                  </a:t>
            </a:r>
            <a:endParaRPr lang="en-US" altLang="ar-SA" sz="1800" b="1" i="1"/>
          </a:p>
          <a:p>
            <a:pPr eaLnBrk="1" hangingPunct="1">
              <a:lnSpc>
                <a:spcPct val="90000"/>
              </a:lnSpc>
              <a:buFontTx/>
              <a:buNone/>
            </a:pPr>
            <a:r>
              <a:rPr lang="ar-SA" altLang="ar-SA" sz="1800"/>
              <a:t>   </a:t>
            </a:r>
            <a:endParaRPr lang="en-US" altLang="ar-SA" sz="1800"/>
          </a:p>
          <a:p>
            <a:pPr eaLnBrk="1" hangingPunct="1">
              <a:lnSpc>
                <a:spcPct val="90000"/>
              </a:lnSpc>
              <a:buFontTx/>
              <a:buNone/>
            </a:pPr>
            <a:endParaRPr lang="en-US" altLang="ar-SA" sz="1800" b="1" i="1"/>
          </a:p>
        </p:txBody>
      </p:sp>
    </p:spTree>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A861066-4D65-43F6-A793-04CDF7434745}"/>
              </a:ext>
            </a:extLst>
          </p:cNvPr>
          <p:cNvSpPr>
            <a:spLocks noGrp="1"/>
          </p:cNvSpPr>
          <p:nvPr>
            <p:ph type="title"/>
          </p:nvPr>
        </p:nvSpPr>
        <p:spPr>
          <a:xfrm>
            <a:off x="457200" y="274638"/>
            <a:ext cx="8229600" cy="633412"/>
          </a:xfrm>
        </p:spPr>
        <p:txBody>
          <a:bodyPr/>
          <a:lstStyle/>
          <a:p>
            <a:r>
              <a:rPr lang="en-US" altLang="ar-SA" b="1">
                <a:cs typeface="Arial" panose="020B0604020202020204" pitchFamily="34" charset="0"/>
              </a:rPr>
              <a:t> </a:t>
            </a:r>
            <a:r>
              <a:rPr lang="en-US" altLang="ar-SA" sz="6600" b="1">
                <a:solidFill>
                  <a:srgbClr val="FF0000"/>
                </a:solidFill>
                <a:cs typeface="Arial" panose="020B0604020202020204" pitchFamily="34" charset="0"/>
              </a:rPr>
              <a:t>Filtration</a:t>
            </a:r>
            <a:endParaRPr lang="en-US" altLang="ar-SA">
              <a:solidFill>
                <a:srgbClr val="FF0000"/>
              </a:solidFill>
            </a:endParaRPr>
          </a:p>
        </p:txBody>
      </p:sp>
      <p:sp>
        <p:nvSpPr>
          <p:cNvPr id="38915" name="Content Placeholder 2">
            <a:extLst>
              <a:ext uri="{FF2B5EF4-FFF2-40B4-BE49-F238E27FC236}">
                <a16:creationId xmlns:a16="http://schemas.microsoft.com/office/drawing/2014/main" id="{38A573AA-3F97-4253-A9AA-1E96C76D0978}"/>
              </a:ext>
            </a:extLst>
          </p:cNvPr>
          <p:cNvSpPr>
            <a:spLocks noGrp="1"/>
          </p:cNvSpPr>
          <p:nvPr>
            <p:ph idx="1"/>
          </p:nvPr>
        </p:nvSpPr>
        <p:spPr>
          <a:xfrm>
            <a:off x="0" y="981075"/>
            <a:ext cx="9144000" cy="5876925"/>
          </a:xfrm>
        </p:spPr>
        <p:txBody>
          <a:bodyPr/>
          <a:lstStyle/>
          <a:p>
            <a:pPr eaLnBrk="1" hangingPunct="1">
              <a:lnSpc>
                <a:spcPct val="90000"/>
              </a:lnSpc>
              <a:buFontTx/>
              <a:buNone/>
            </a:pPr>
            <a:r>
              <a:rPr lang="en-US" altLang="ar-SA" sz="2800"/>
              <a:t>-</a:t>
            </a:r>
            <a:r>
              <a:rPr lang="en-US" altLang="ar-SA" sz="2800" b="1" u="sng">
                <a:solidFill>
                  <a:srgbClr val="FF0000"/>
                </a:solidFill>
              </a:rPr>
              <a:t>It </a:t>
            </a:r>
            <a:r>
              <a:rPr lang="en-US" altLang="ar-SA" sz="2800" b="1">
                <a:solidFill>
                  <a:srgbClr val="FF0000"/>
                </a:solidFill>
              </a:rPr>
              <a:t>is  </a:t>
            </a:r>
            <a:r>
              <a:rPr lang="en-US" altLang="ar-SA" sz="2800"/>
              <a:t>the process of forcing fluid through a membrane or barrier by the </a:t>
            </a:r>
            <a:r>
              <a:rPr lang="en-US" altLang="ar-SA" sz="2800" b="1" i="1">
                <a:solidFill>
                  <a:srgbClr val="FF0000"/>
                </a:solidFill>
              </a:rPr>
              <a:t>hydrostatic pressure</a:t>
            </a:r>
            <a:r>
              <a:rPr lang="en-US" altLang="ar-SA" sz="2800" b="1" i="1"/>
              <a:t>.</a:t>
            </a:r>
          </a:p>
          <a:p>
            <a:pPr eaLnBrk="1" hangingPunct="1">
              <a:lnSpc>
                <a:spcPct val="90000"/>
              </a:lnSpc>
              <a:buFontTx/>
              <a:buNone/>
            </a:pPr>
            <a:endParaRPr lang="en-US" altLang="ar-SA" sz="2800" b="1" i="1"/>
          </a:p>
          <a:p>
            <a:pPr eaLnBrk="1" hangingPunct="1">
              <a:lnSpc>
                <a:spcPct val="90000"/>
              </a:lnSpc>
              <a:buFontTx/>
              <a:buNone/>
            </a:pPr>
            <a:r>
              <a:rPr lang="en-US" altLang="ar-SA" sz="2800"/>
              <a:t>1-formed by pumping action of the heart.</a:t>
            </a:r>
          </a:p>
          <a:p>
            <a:pPr eaLnBrk="1" hangingPunct="1">
              <a:lnSpc>
                <a:spcPct val="90000"/>
              </a:lnSpc>
              <a:buFontTx/>
              <a:buNone/>
            </a:pPr>
            <a:r>
              <a:rPr lang="en-US" altLang="ar-SA" sz="2800"/>
              <a:t>2-one of the forces involved in the formation of   I.S.F and in glomerular filtration .</a:t>
            </a:r>
          </a:p>
          <a:p>
            <a:pPr eaLnBrk="1" hangingPunct="1">
              <a:lnSpc>
                <a:spcPct val="90000"/>
              </a:lnSpc>
              <a:buFontTx/>
              <a:buNone/>
            </a:pPr>
            <a:r>
              <a:rPr lang="en-US" altLang="ar-SA" sz="3600" b="1" i="1">
                <a:solidFill>
                  <a:srgbClr val="FF0000"/>
                </a:solidFill>
              </a:rPr>
              <a:t>N.B</a:t>
            </a:r>
          </a:p>
          <a:p>
            <a:pPr eaLnBrk="1" hangingPunct="1">
              <a:lnSpc>
                <a:spcPct val="90000"/>
              </a:lnSpc>
              <a:buFontTx/>
              <a:buNone/>
            </a:pPr>
            <a:r>
              <a:rPr lang="en-US" altLang="ar-SA" sz="2800"/>
              <a:t>-In muscular capillaries = 35 mmHg at arteriolar end and  15 mmHg at venular end.</a:t>
            </a:r>
          </a:p>
          <a:p>
            <a:pPr eaLnBrk="1" hangingPunct="1">
              <a:lnSpc>
                <a:spcPct val="90000"/>
              </a:lnSpc>
              <a:buFontTx/>
              <a:buNone/>
            </a:pPr>
            <a:endParaRPr lang="en-US" altLang="ar-SA" sz="2800"/>
          </a:p>
          <a:p>
            <a:pPr eaLnBrk="1" hangingPunct="1">
              <a:lnSpc>
                <a:spcPct val="90000"/>
              </a:lnSpc>
              <a:buFontTx/>
              <a:buNone/>
            </a:pPr>
            <a:r>
              <a:rPr lang="en-US" altLang="ar-SA" sz="2800"/>
              <a:t>-In glomerular capillary = 50-70 mmHg.</a:t>
            </a:r>
            <a:endParaRPr lang="en-US" altLang="ar-SA" sz="2400"/>
          </a:p>
        </p:txBody>
      </p:sp>
    </p:spTree>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24A1D0B-EA4B-4DE1-BFE0-5AD53E05CE13}"/>
              </a:ext>
            </a:extLst>
          </p:cNvPr>
          <p:cNvSpPr>
            <a:spLocks noGrp="1" noChangeArrowheads="1"/>
          </p:cNvSpPr>
          <p:nvPr>
            <p:ph type="title"/>
          </p:nvPr>
        </p:nvSpPr>
        <p:spPr>
          <a:xfrm>
            <a:off x="457200" y="274638"/>
            <a:ext cx="8229600" cy="490537"/>
          </a:xfrm>
        </p:spPr>
        <p:txBody>
          <a:bodyPr rtlCol="0">
            <a:normAutofit fontScale="90000"/>
          </a:bodyPr>
          <a:lstStyle/>
          <a:p>
            <a:pPr eaLnBrk="1" fontAlgn="auto" hangingPunct="1">
              <a:spcAft>
                <a:spcPts val="0"/>
              </a:spcAft>
              <a:defRPr/>
            </a:pPr>
            <a:endParaRPr lang="en-US" sz="4000"/>
          </a:p>
        </p:txBody>
      </p:sp>
      <p:sp>
        <p:nvSpPr>
          <p:cNvPr id="39939" name="Rectangle 3">
            <a:extLst>
              <a:ext uri="{FF2B5EF4-FFF2-40B4-BE49-F238E27FC236}">
                <a16:creationId xmlns:a16="http://schemas.microsoft.com/office/drawing/2014/main" id="{41506802-B850-4E8C-9E78-6094E27B163B}"/>
              </a:ext>
            </a:extLst>
          </p:cNvPr>
          <p:cNvSpPr>
            <a:spLocks noGrp="1" noChangeArrowheads="1"/>
          </p:cNvSpPr>
          <p:nvPr>
            <p:ph idx="1"/>
          </p:nvPr>
        </p:nvSpPr>
        <p:spPr>
          <a:xfrm>
            <a:off x="0" y="765175"/>
            <a:ext cx="9144000" cy="6092825"/>
          </a:xfrm>
        </p:spPr>
        <p:txBody>
          <a:bodyPr/>
          <a:lstStyle/>
          <a:p>
            <a:pPr eaLnBrk="1" hangingPunct="1"/>
            <a:endParaRPr lang="en-US" altLang="ar-SA"/>
          </a:p>
        </p:txBody>
      </p:sp>
      <p:pic>
        <p:nvPicPr>
          <p:cNvPr id="39940" name="Picture 6">
            <a:extLst>
              <a:ext uri="{FF2B5EF4-FFF2-40B4-BE49-F238E27FC236}">
                <a16:creationId xmlns:a16="http://schemas.microsoft.com/office/drawing/2014/main" id="{33126D84-7235-4C3D-AB53-7322F5BB6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7">
            <a:extLst>
              <a:ext uri="{FF2B5EF4-FFF2-40B4-BE49-F238E27FC236}">
                <a16:creationId xmlns:a16="http://schemas.microsoft.com/office/drawing/2014/main" id="{37308630-524F-4368-A4AB-BDEB815E436C}"/>
              </a:ext>
            </a:extLst>
          </p:cNvPr>
          <p:cNvSpPr txBox="1">
            <a:spLocks noChangeArrowheads="1"/>
          </p:cNvSpPr>
          <p:nvPr/>
        </p:nvSpPr>
        <p:spPr bwMode="auto">
          <a:xfrm>
            <a:off x="1116013" y="333375"/>
            <a:ext cx="755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ar-SA" b="0" i="0"/>
          </a:p>
        </p:txBody>
      </p:sp>
    </p:spTree>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3E1ACE5-90E1-45D3-8647-DFF0CA0C5E85}"/>
              </a:ext>
            </a:extLst>
          </p:cNvPr>
          <p:cNvSpPr>
            <a:spLocks noGrp="1"/>
          </p:cNvSpPr>
          <p:nvPr>
            <p:ph type="title"/>
          </p:nvPr>
        </p:nvSpPr>
        <p:spPr>
          <a:xfrm>
            <a:off x="457200" y="274638"/>
            <a:ext cx="8229600" cy="58737"/>
          </a:xfrm>
        </p:spPr>
        <p:txBody>
          <a:bodyPr/>
          <a:lstStyle/>
          <a:p>
            <a:endParaRPr lang="en-US" altLang="ar-SA"/>
          </a:p>
        </p:txBody>
      </p:sp>
      <p:sp>
        <p:nvSpPr>
          <p:cNvPr id="40963" name="Content Placeholder 2">
            <a:extLst>
              <a:ext uri="{FF2B5EF4-FFF2-40B4-BE49-F238E27FC236}">
                <a16:creationId xmlns:a16="http://schemas.microsoft.com/office/drawing/2014/main" id="{2DDF7BC1-9E8C-4FE1-ABC6-4B72729CD137}"/>
              </a:ext>
            </a:extLst>
          </p:cNvPr>
          <p:cNvSpPr>
            <a:spLocks noGrp="1"/>
          </p:cNvSpPr>
          <p:nvPr>
            <p:ph idx="1"/>
          </p:nvPr>
        </p:nvSpPr>
        <p:spPr>
          <a:xfrm>
            <a:off x="0" y="404813"/>
            <a:ext cx="9144000" cy="5721350"/>
          </a:xfrm>
        </p:spPr>
        <p:txBody>
          <a:bodyPr/>
          <a:lstStyle/>
          <a:p>
            <a:pPr algn="ctr" eaLnBrk="1" hangingPunct="1">
              <a:buFontTx/>
              <a:buNone/>
            </a:pPr>
            <a:r>
              <a:rPr lang="en-US" altLang="ar-SA" sz="4000" b="1">
                <a:solidFill>
                  <a:srgbClr val="FF0000"/>
                </a:solidFill>
              </a:rPr>
              <a:t>Osmolarity</a:t>
            </a:r>
          </a:p>
          <a:p>
            <a:pPr eaLnBrk="1" hangingPunct="1">
              <a:buFontTx/>
              <a:buNone/>
            </a:pPr>
            <a:r>
              <a:rPr lang="en-US" altLang="ar-SA" sz="2800"/>
              <a:t>-Is a concentration measured by osmol or m .osmol.</a:t>
            </a:r>
          </a:p>
          <a:p>
            <a:pPr eaLnBrk="1" hangingPunct="1">
              <a:buFontTx/>
              <a:buNone/>
            </a:pPr>
            <a:endParaRPr lang="en-US" altLang="ar-SA" sz="2800"/>
          </a:p>
          <a:p>
            <a:pPr eaLnBrk="1" hangingPunct="1">
              <a:buFontTx/>
              <a:buNone/>
            </a:pPr>
            <a:r>
              <a:rPr lang="en-US" altLang="ar-SA" sz="2800"/>
              <a:t>1 m. osmol = o.oo1 osmol.   Or  one osml =1000  m.osml</a:t>
            </a:r>
          </a:p>
          <a:p>
            <a:pPr eaLnBrk="1" hangingPunct="1">
              <a:buFontTx/>
              <a:buNone/>
            </a:pPr>
            <a:endParaRPr lang="en-US" altLang="ar-SA" sz="2800"/>
          </a:p>
          <a:p>
            <a:pPr eaLnBrk="1" hangingPunct="1">
              <a:buFontTx/>
              <a:buChar char="-"/>
            </a:pPr>
            <a:r>
              <a:rPr lang="en-US" altLang="ar-SA" sz="2800"/>
              <a:t>Or it is the concentration of osmotic active particles in a given aqueous  solution.</a:t>
            </a:r>
          </a:p>
          <a:p>
            <a:pPr eaLnBrk="1" hangingPunct="1">
              <a:buFontTx/>
              <a:buNone/>
            </a:pPr>
            <a:r>
              <a:rPr lang="en-US" altLang="ar-SA" sz="3600" b="1"/>
              <a:t>N.B</a:t>
            </a:r>
          </a:p>
          <a:p>
            <a:pPr eaLnBrk="1" hangingPunct="1">
              <a:buFont typeface="Wingdings" panose="05000000000000000000" pitchFamily="2" charset="2"/>
              <a:buChar char="v"/>
            </a:pPr>
            <a:r>
              <a:rPr lang="en-US" altLang="ar-SA" sz="2800"/>
              <a:t>Body fluid osmolarity  =300 m. osmol  = Nacl solution 0.9%.</a:t>
            </a:r>
          </a:p>
          <a:p>
            <a:pPr eaLnBrk="1" hangingPunct="1">
              <a:buFont typeface="Arial" panose="020B0604020202020204" pitchFamily="34" charset="0"/>
              <a:buNone/>
            </a:pPr>
            <a:endParaRPr lang="en-US" altLang="ar-SA" sz="2800"/>
          </a:p>
          <a:p>
            <a:pPr eaLnBrk="1" hangingPunct="1">
              <a:buFont typeface="Wingdings" panose="05000000000000000000" pitchFamily="2" charset="2"/>
              <a:buChar char="v"/>
            </a:pPr>
            <a:r>
              <a:rPr lang="en-US" altLang="ar-SA" sz="2800"/>
              <a:t>1 Mol = gm M.W of solute.  1 m.Mol = 1/ 1000 Mol.</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F615405-8034-4BDA-AC25-A63FAA5124AF}"/>
              </a:ext>
            </a:extLst>
          </p:cNvPr>
          <p:cNvSpPr>
            <a:spLocks noGrp="1"/>
          </p:cNvSpPr>
          <p:nvPr>
            <p:ph type="title"/>
          </p:nvPr>
        </p:nvSpPr>
        <p:spPr>
          <a:xfrm>
            <a:off x="457200" y="274638"/>
            <a:ext cx="8229600" cy="58737"/>
          </a:xfrm>
        </p:spPr>
        <p:txBody>
          <a:bodyPr rtlCol="0">
            <a:normAutofit fontScale="90000"/>
          </a:bodyPr>
          <a:lstStyle/>
          <a:p>
            <a:pPr eaLnBrk="1" fontAlgn="auto" hangingPunct="1">
              <a:spcAft>
                <a:spcPts val="0"/>
              </a:spcAft>
              <a:defRPr/>
            </a:pPr>
            <a:endParaRPr lang="en-US"/>
          </a:p>
        </p:txBody>
      </p:sp>
      <p:sp>
        <p:nvSpPr>
          <p:cNvPr id="3" name="Content Placeholder 2">
            <a:extLst>
              <a:ext uri="{FF2B5EF4-FFF2-40B4-BE49-F238E27FC236}">
                <a16:creationId xmlns:a16="http://schemas.microsoft.com/office/drawing/2014/main" id="{F06D72D8-FF99-4500-964C-1DC16E070CB1}"/>
              </a:ext>
            </a:extLst>
          </p:cNvPr>
          <p:cNvSpPr>
            <a:spLocks noGrp="1"/>
          </p:cNvSpPr>
          <p:nvPr>
            <p:ph idx="1"/>
          </p:nvPr>
        </p:nvSpPr>
        <p:spPr>
          <a:xfrm>
            <a:off x="457200" y="836613"/>
            <a:ext cx="8229600" cy="5289550"/>
          </a:xfrm>
        </p:spPr>
        <p:txBody>
          <a:bodyPr rtlCol="0">
            <a:normAutofit/>
          </a:bodyPr>
          <a:lstStyle/>
          <a:p>
            <a:pPr eaLnBrk="1" fontAlgn="auto" hangingPunct="1">
              <a:lnSpc>
                <a:spcPct val="90000"/>
              </a:lnSpc>
              <a:spcAft>
                <a:spcPts val="0"/>
              </a:spcAft>
              <a:buFontTx/>
              <a:buNone/>
              <a:defRPr/>
            </a:pPr>
            <a:r>
              <a:rPr lang="en-US" sz="4400" b="1" i="1" dirty="0"/>
              <a:t>-Life:</a:t>
            </a:r>
          </a:p>
          <a:p>
            <a:pPr eaLnBrk="1" fontAlgn="auto" hangingPunct="1">
              <a:lnSpc>
                <a:spcPct val="90000"/>
              </a:lnSpc>
              <a:spcAft>
                <a:spcPts val="0"/>
              </a:spcAft>
              <a:buFontTx/>
              <a:buNone/>
              <a:defRPr/>
            </a:pPr>
            <a:r>
              <a:rPr lang="en-US" dirty="0"/>
              <a:t>Is the mysterious force</a:t>
            </a:r>
            <a:r>
              <a:rPr lang="en-US" b="1" i="1" dirty="0"/>
              <a:t> </a:t>
            </a:r>
            <a:r>
              <a:rPr lang="ar-SA" dirty="0"/>
              <a:t>  </a:t>
            </a:r>
            <a:r>
              <a:rPr lang="en-US" dirty="0"/>
              <a:t>of binding , coordination and integration of the </a:t>
            </a:r>
          </a:p>
          <a:p>
            <a:pPr eaLnBrk="1" fontAlgn="auto" hangingPunct="1">
              <a:lnSpc>
                <a:spcPct val="90000"/>
              </a:lnSpc>
              <a:spcAft>
                <a:spcPts val="0"/>
              </a:spcAft>
              <a:buFontTx/>
              <a:buNone/>
              <a:defRPr/>
            </a:pPr>
            <a:r>
              <a:rPr lang="en-US" dirty="0"/>
              <a:t> functions of different organs and system to maintain existence and well  being of individuals.</a:t>
            </a:r>
          </a:p>
          <a:p>
            <a:pPr eaLnBrk="1" fontAlgn="auto" hangingPunct="1">
              <a:lnSpc>
                <a:spcPct val="90000"/>
              </a:lnSpc>
              <a:spcAft>
                <a:spcPts val="0"/>
              </a:spcAft>
              <a:buFontTx/>
              <a:buNone/>
              <a:defRPr/>
            </a:pPr>
            <a:r>
              <a:rPr lang="en-US" sz="4000" b="1" i="1" dirty="0">
                <a:effectLst>
                  <a:outerShdw blurRad="38100" dist="38100" dir="2700000" algn="tl">
                    <a:srgbClr val="000000"/>
                  </a:outerShdw>
                </a:effectLst>
              </a:rPr>
              <a:t>-Death:</a:t>
            </a:r>
            <a:r>
              <a:rPr lang="en-US" dirty="0"/>
              <a:t> </a:t>
            </a:r>
          </a:p>
          <a:p>
            <a:pPr eaLnBrk="1" fontAlgn="auto" hangingPunct="1">
              <a:lnSpc>
                <a:spcPct val="90000"/>
              </a:lnSpc>
              <a:spcAft>
                <a:spcPts val="0"/>
              </a:spcAft>
              <a:buFontTx/>
              <a:buNone/>
              <a:defRPr/>
            </a:pPr>
            <a:r>
              <a:rPr lang="en-US" dirty="0"/>
              <a:t>Is irreversible withdrawal of binding, coordination and integration of the functions of different organs and systems.</a:t>
            </a:r>
          </a:p>
          <a:p>
            <a:pPr eaLnBrk="1" fontAlgn="auto" hangingPunct="1">
              <a:lnSpc>
                <a:spcPct val="90000"/>
              </a:lnSpc>
              <a:spcAft>
                <a:spcPts val="0"/>
              </a:spcAft>
              <a:buFontTx/>
              <a:buNone/>
              <a:defRPr/>
            </a:pPr>
            <a:endParaRPr lang="en-US" dirty="0"/>
          </a:p>
        </p:txBody>
      </p:sp>
    </p:spTree>
  </p:cSld>
  <p:clrMapOvr>
    <a:masterClrMapping/>
  </p:clrMapOvr>
  <p:transition>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9CF71D1-0A89-4A99-939B-B93E10F68914}"/>
              </a:ext>
            </a:extLst>
          </p:cNvPr>
          <p:cNvSpPr>
            <a:spLocks noGrp="1"/>
          </p:cNvSpPr>
          <p:nvPr>
            <p:ph type="title"/>
          </p:nvPr>
        </p:nvSpPr>
        <p:spPr>
          <a:xfrm>
            <a:off x="457200" y="274638"/>
            <a:ext cx="8229600" cy="58737"/>
          </a:xfrm>
        </p:spPr>
        <p:txBody>
          <a:bodyPr/>
          <a:lstStyle/>
          <a:p>
            <a:endParaRPr lang="en-US" altLang="ar-SA"/>
          </a:p>
        </p:txBody>
      </p:sp>
      <p:sp>
        <p:nvSpPr>
          <p:cNvPr id="41987" name="Content Placeholder 2">
            <a:extLst>
              <a:ext uri="{FF2B5EF4-FFF2-40B4-BE49-F238E27FC236}">
                <a16:creationId xmlns:a16="http://schemas.microsoft.com/office/drawing/2014/main" id="{606399F5-1BA1-4205-B3FB-17D8291F4CB8}"/>
              </a:ext>
            </a:extLst>
          </p:cNvPr>
          <p:cNvSpPr>
            <a:spLocks noGrp="1"/>
          </p:cNvSpPr>
          <p:nvPr>
            <p:ph idx="1"/>
          </p:nvPr>
        </p:nvSpPr>
        <p:spPr>
          <a:xfrm>
            <a:off x="457200" y="404813"/>
            <a:ext cx="8229600" cy="6192837"/>
          </a:xfrm>
        </p:spPr>
        <p:txBody>
          <a:bodyPr/>
          <a:lstStyle/>
          <a:p>
            <a:pPr>
              <a:buFont typeface="Wingdings" panose="05000000000000000000" pitchFamily="2" charset="2"/>
              <a:buChar char="v"/>
            </a:pPr>
            <a:r>
              <a:rPr lang="en-US" altLang="ar-SA" sz="2000" b="1"/>
              <a:t>1 osmol = 1 Mol/ L.  Water / No. of free particles.</a:t>
            </a:r>
          </a:p>
          <a:p>
            <a:pPr algn="ctr">
              <a:buFont typeface="Arial" panose="020B0604020202020204" pitchFamily="34" charset="0"/>
              <a:buNone/>
            </a:pPr>
            <a:r>
              <a:rPr lang="en-US" altLang="ar-SA" sz="2000" b="1" u="sng">
                <a:solidFill>
                  <a:srgbClr val="FF0000"/>
                </a:solidFill>
              </a:rPr>
              <a:t>Example for glucose</a:t>
            </a:r>
            <a:r>
              <a:rPr lang="en-US" altLang="ar-SA" sz="2000"/>
              <a:t>.</a:t>
            </a:r>
            <a:endParaRPr lang="en-US" altLang="ar-SA" sz="2000" b="1"/>
          </a:p>
          <a:p>
            <a:pPr>
              <a:buFontTx/>
              <a:buChar char="-"/>
            </a:pPr>
            <a:r>
              <a:rPr lang="en-US" altLang="ar-SA" sz="2000" b="1"/>
              <a:t>M.W of glucose = 180 </a:t>
            </a:r>
          </a:p>
          <a:p>
            <a:pPr>
              <a:buFont typeface="Arial" panose="020B0604020202020204" pitchFamily="34" charset="0"/>
              <a:buNone/>
            </a:pPr>
            <a:r>
              <a:rPr lang="en-US" altLang="ar-SA" sz="2000" b="1"/>
              <a:t>-  1 Mol of glucose = 180 gm glucose </a:t>
            </a:r>
          </a:p>
          <a:p>
            <a:pPr>
              <a:buFontTx/>
              <a:buChar char="-"/>
            </a:pPr>
            <a:r>
              <a:rPr lang="en-US" altLang="ar-SA" sz="2000" b="1"/>
              <a:t>1 osmol of glucose = 180 gm glucose/ L water divided by no. of free particles.</a:t>
            </a:r>
          </a:p>
          <a:p>
            <a:pPr>
              <a:buFont typeface="Arial" panose="020B0604020202020204" pitchFamily="34" charset="0"/>
              <a:buNone/>
            </a:pPr>
            <a:r>
              <a:rPr lang="en-US" altLang="ar-SA" sz="2000" b="1"/>
              <a:t>- Because glucose does not dissociate in solution</a:t>
            </a:r>
          </a:p>
          <a:p>
            <a:pPr>
              <a:buFontTx/>
              <a:buChar char="-"/>
            </a:pPr>
            <a:r>
              <a:rPr lang="en-US" altLang="ar-SA" sz="2000" b="1"/>
              <a:t>So, 180 gm glucose in 1 L. of water exert one osmol</a:t>
            </a:r>
          </a:p>
          <a:p>
            <a:pPr eaLnBrk="1" hangingPunct="1">
              <a:buFont typeface="Arial" panose="020B0604020202020204" pitchFamily="34" charset="0"/>
              <a:buNone/>
            </a:pPr>
            <a:r>
              <a:rPr lang="en-US" altLang="ar-SA" sz="2400"/>
              <a:t>.                                           </a:t>
            </a:r>
            <a:r>
              <a:rPr lang="en-US" altLang="ar-SA" sz="2000" b="1" u="sng">
                <a:solidFill>
                  <a:srgbClr val="FF0000"/>
                </a:solidFill>
              </a:rPr>
              <a:t>Example for Nacl</a:t>
            </a:r>
            <a:endParaRPr lang="en-US" altLang="ar-SA" sz="2400" b="1" u="sng">
              <a:solidFill>
                <a:srgbClr val="FF0000"/>
              </a:solidFill>
            </a:endParaRPr>
          </a:p>
          <a:p>
            <a:pPr eaLnBrk="1" hangingPunct="1">
              <a:buFont typeface="Wingdings" panose="05000000000000000000" pitchFamily="2" charset="2"/>
              <a:buNone/>
            </a:pPr>
            <a:r>
              <a:rPr lang="en-US" altLang="ar-SA" sz="2000" b="1"/>
              <a:t>-M.W of Nacl = 58.5.</a:t>
            </a:r>
          </a:p>
          <a:p>
            <a:pPr eaLnBrk="1" hangingPunct="1">
              <a:buFont typeface="Wingdings" panose="05000000000000000000" pitchFamily="2" charset="2"/>
              <a:buNone/>
            </a:pPr>
            <a:r>
              <a:rPr lang="en-US" altLang="ar-SA" sz="2000" b="1"/>
              <a:t>- 1 Mol of Na cl = 58.5 gm Na cl.</a:t>
            </a:r>
          </a:p>
          <a:p>
            <a:pPr eaLnBrk="1" hangingPunct="1">
              <a:buFont typeface="Wingdings" panose="05000000000000000000" pitchFamily="2" charset="2"/>
              <a:buNone/>
            </a:pPr>
            <a:r>
              <a:rPr lang="en-US" altLang="ar-SA" sz="2000" b="1"/>
              <a:t>-- So one osmol of Na cl = 58.5 gm</a:t>
            </a:r>
          </a:p>
          <a:p>
            <a:pPr eaLnBrk="1" hangingPunct="1">
              <a:buFont typeface="Wingdings" panose="05000000000000000000" pitchFamily="2" charset="2"/>
              <a:buNone/>
            </a:pPr>
            <a:r>
              <a:rPr lang="en-US" altLang="ar-SA" sz="2000" b="1"/>
              <a:t>.             Na cl / L. water divided by no. of</a:t>
            </a:r>
          </a:p>
          <a:p>
            <a:pPr eaLnBrk="1" hangingPunct="1">
              <a:buFont typeface="Wingdings" panose="05000000000000000000" pitchFamily="2" charset="2"/>
              <a:buNone/>
            </a:pPr>
            <a:r>
              <a:rPr lang="en-US" altLang="ar-SA" sz="2000" b="1"/>
              <a:t>-free particles(2) =29.75 gm Na cl /1LWater or 58.5 gm Na cl / 1 L. water</a:t>
            </a:r>
          </a:p>
          <a:p>
            <a:pPr eaLnBrk="1" hangingPunct="1">
              <a:buFont typeface="Wingdings" panose="05000000000000000000" pitchFamily="2" charset="2"/>
              <a:buNone/>
            </a:pPr>
            <a:r>
              <a:rPr lang="en-US" altLang="ar-SA" sz="2000" b="1"/>
              <a:t>       = 2 osmol.</a:t>
            </a:r>
          </a:p>
        </p:txBody>
      </p:sp>
    </p:spTree>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FA8A90C-85D8-47D8-A70C-9C9FCF17CD31}"/>
              </a:ext>
            </a:extLst>
          </p:cNvPr>
          <p:cNvSpPr>
            <a:spLocks noGrp="1" noChangeArrowheads="1"/>
          </p:cNvSpPr>
          <p:nvPr>
            <p:ph type="title"/>
          </p:nvPr>
        </p:nvSpPr>
        <p:spPr>
          <a:xfrm>
            <a:off x="457200" y="274638"/>
            <a:ext cx="8229600" cy="490537"/>
          </a:xfrm>
        </p:spPr>
        <p:txBody>
          <a:bodyPr/>
          <a:lstStyle/>
          <a:p>
            <a:pPr eaLnBrk="1" hangingPunct="1"/>
            <a:r>
              <a:rPr lang="en-US" altLang="ar-SA" sz="4800" b="1">
                <a:solidFill>
                  <a:srgbClr val="FF0000"/>
                </a:solidFill>
              </a:rPr>
              <a:t>Active Transport</a:t>
            </a:r>
          </a:p>
        </p:txBody>
      </p:sp>
      <p:sp>
        <p:nvSpPr>
          <p:cNvPr id="39939" name="Rectangle 3">
            <a:extLst>
              <a:ext uri="{FF2B5EF4-FFF2-40B4-BE49-F238E27FC236}">
                <a16:creationId xmlns:a16="http://schemas.microsoft.com/office/drawing/2014/main" id="{75C432E6-9723-4012-9F9C-C612A65E6898}"/>
              </a:ext>
            </a:extLst>
          </p:cNvPr>
          <p:cNvSpPr>
            <a:spLocks noGrp="1" noChangeArrowheads="1"/>
          </p:cNvSpPr>
          <p:nvPr>
            <p:ph idx="1"/>
          </p:nvPr>
        </p:nvSpPr>
        <p:spPr>
          <a:xfrm>
            <a:off x="0" y="908050"/>
            <a:ext cx="9144000" cy="5949950"/>
          </a:xfrm>
        </p:spPr>
        <p:txBody>
          <a:bodyPr rtlCol="0">
            <a:normAutofit/>
          </a:bodyPr>
          <a:lstStyle/>
          <a:p>
            <a:pPr marL="609600" indent="-609600" eaLnBrk="1" fontAlgn="auto" hangingPunct="1">
              <a:spcAft>
                <a:spcPts val="0"/>
              </a:spcAft>
              <a:buFontTx/>
              <a:buNone/>
              <a:defRPr/>
            </a:pPr>
            <a:r>
              <a:rPr lang="en-US" sz="3600" dirty="0"/>
              <a:t>- It is a type of carrier mediated transport occurring against gradient.</a:t>
            </a:r>
          </a:p>
          <a:p>
            <a:pPr marL="609600" indent="-609600" eaLnBrk="1" fontAlgn="auto" hangingPunct="1">
              <a:spcAft>
                <a:spcPts val="0"/>
              </a:spcAft>
              <a:buFontTx/>
              <a:buNone/>
              <a:defRPr/>
            </a:pPr>
            <a:r>
              <a:rPr lang="en-US" sz="3600" dirty="0"/>
              <a:t>-It requires energy either from ATP hydrolysis or from direct oxidative process.</a:t>
            </a:r>
          </a:p>
          <a:p>
            <a:pPr marL="609600" indent="-609600" eaLnBrk="1" fontAlgn="auto" hangingPunct="1">
              <a:spcAft>
                <a:spcPts val="0"/>
              </a:spcAft>
              <a:buFontTx/>
              <a:buNone/>
              <a:defRPr/>
            </a:pPr>
            <a:r>
              <a:rPr lang="en-US" sz="3600" dirty="0"/>
              <a:t>-</a:t>
            </a:r>
            <a:r>
              <a:rPr lang="en-US" sz="3600" b="1" i="1" u="sng" dirty="0">
                <a:effectLst>
                  <a:outerShdw blurRad="38100" dist="38100" dir="2700000" algn="tl">
                    <a:srgbClr val="000000"/>
                  </a:outerShdw>
                </a:effectLst>
              </a:rPr>
              <a:t>In which</a:t>
            </a:r>
            <a:r>
              <a:rPr lang="en-US" sz="3600" dirty="0"/>
              <a:t>: </a:t>
            </a:r>
          </a:p>
          <a:p>
            <a:pPr marL="609600" indent="-609600" eaLnBrk="1" fontAlgn="auto" hangingPunct="1">
              <a:spcAft>
                <a:spcPts val="0"/>
              </a:spcAft>
              <a:buFont typeface="Wingdings" pitchFamily="2" charset="2"/>
              <a:buChar char="§"/>
              <a:defRPr/>
            </a:pPr>
            <a:r>
              <a:rPr lang="en-US" sz="3600" dirty="0"/>
              <a:t> the specific transported substance is attached to a receptor part of the carrier.</a:t>
            </a:r>
          </a:p>
          <a:p>
            <a:pPr marL="609600" indent="-609600" eaLnBrk="1" fontAlgn="auto" hangingPunct="1">
              <a:spcAft>
                <a:spcPts val="0"/>
              </a:spcAft>
              <a:buFont typeface="Wingdings" pitchFamily="2" charset="2"/>
              <a:buChar char="§"/>
              <a:defRPr/>
            </a:pPr>
            <a:r>
              <a:rPr lang="en-US" sz="3600" dirty="0"/>
              <a:t>The carrier is activated to act as ATPase enzyme.</a:t>
            </a:r>
          </a:p>
          <a:p>
            <a:pPr marL="609600" indent="-609600" eaLnBrk="1" fontAlgn="auto" hangingPunct="1">
              <a:spcAft>
                <a:spcPts val="0"/>
              </a:spcAft>
              <a:buFont typeface="Wingdings" pitchFamily="2" charset="2"/>
              <a:buNone/>
              <a:defRPr/>
            </a:pPr>
            <a:endParaRPr lang="en-US" sz="2800" b="1" i="1" u="sng" dirty="0">
              <a:effectLst>
                <a:outerShdw blurRad="38100" dist="38100" dir="2700000" algn="tl">
                  <a:srgbClr val="000000"/>
                </a:outerShdw>
              </a:effectLst>
            </a:endParaRPr>
          </a:p>
        </p:txBody>
      </p:sp>
    </p:spTree>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D3D916A-4582-498D-A180-9DFACB3803D7}"/>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44035" name="Rectangle 3">
            <a:extLst>
              <a:ext uri="{FF2B5EF4-FFF2-40B4-BE49-F238E27FC236}">
                <a16:creationId xmlns:a16="http://schemas.microsoft.com/office/drawing/2014/main" id="{FD43E780-704D-409A-91D1-6AF47EBF1834}"/>
              </a:ext>
            </a:extLst>
          </p:cNvPr>
          <p:cNvSpPr>
            <a:spLocks noGrp="1" noChangeArrowheads="1"/>
          </p:cNvSpPr>
          <p:nvPr>
            <p:ph idx="1"/>
          </p:nvPr>
        </p:nvSpPr>
        <p:spPr>
          <a:xfrm>
            <a:off x="0" y="260350"/>
            <a:ext cx="9144000" cy="6597650"/>
          </a:xfrm>
        </p:spPr>
        <p:txBody>
          <a:bodyPr/>
          <a:lstStyle/>
          <a:p>
            <a:pPr eaLnBrk="1" hangingPunct="1">
              <a:buFontTx/>
              <a:buNone/>
            </a:pPr>
            <a:endParaRPr lang="en-US" altLang="ar-SA"/>
          </a:p>
        </p:txBody>
      </p:sp>
      <p:pic>
        <p:nvPicPr>
          <p:cNvPr id="44036" name="Picture 4">
            <a:extLst>
              <a:ext uri="{FF2B5EF4-FFF2-40B4-BE49-F238E27FC236}">
                <a16:creationId xmlns:a16="http://schemas.microsoft.com/office/drawing/2014/main" id="{8A520783-FA02-411D-8BE2-55B8AD840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06175E6-BD9F-4F99-B4B5-54BF2A1A3433}"/>
              </a:ext>
            </a:extLst>
          </p:cNvPr>
          <p:cNvSpPr>
            <a:spLocks noGrp="1"/>
          </p:cNvSpPr>
          <p:nvPr>
            <p:ph type="title"/>
          </p:nvPr>
        </p:nvSpPr>
        <p:spPr>
          <a:xfrm flipV="1">
            <a:off x="457200" y="228600"/>
            <a:ext cx="8229600" cy="46038"/>
          </a:xfrm>
        </p:spPr>
        <p:txBody>
          <a:bodyPr/>
          <a:lstStyle/>
          <a:p>
            <a:endParaRPr lang="en-US" altLang="ar-SA"/>
          </a:p>
        </p:txBody>
      </p:sp>
      <p:sp>
        <p:nvSpPr>
          <p:cNvPr id="3" name="Content Placeholder 2">
            <a:extLst>
              <a:ext uri="{FF2B5EF4-FFF2-40B4-BE49-F238E27FC236}">
                <a16:creationId xmlns:a16="http://schemas.microsoft.com/office/drawing/2014/main" id="{674A54A7-45D5-427A-BD00-03BF6722B1FD}"/>
              </a:ext>
            </a:extLst>
          </p:cNvPr>
          <p:cNvSpPr>
            <a:spLocks noGrp="1"/>
          </p:cNvSpPr>
          <p:nvPr>
            <p:ph idx="1"/>
          </p:nvPr>
        </p:nvSpPr>
        <p:spPr>
          <a:xfrm>
            <a:off x="457200" y="476250"/>
            <a:ext cx="8229600" cy="6192838"/>
          </a:xfrm>
        </p:spPr>
        <p:txBody>
          <a:bodyPr/>
          <a:lstStyle/>
          <a:p>
            <a:pPr marL="609600" indent="-609600" eaLnBrk="1" fontAlgn="auto" hangingPunct="1">
              <a:spcAft>
                <a:spcPts val="0"/>
              </a:spcAft>
              <a:buFont typeface="Wingdings" pitchFamily="2" charset="2"/>
              <a:buNone/>
              <a:defRPr/>
            </a:pPr>
            <a:r>
              <a:rPr lang="en-US" sz="4000" b="1" u="sng" dirty="0">
                <a:solidFill>
                  <a:srgbClr val="FF0000"/>
                </a:solidFill>
              </a:rPr>
              <a:t>The most common examples of active transport are</a:t>
            </a:r>
            <a:r>
              <a:rPr lang="en-US" sz="4000" b="1" i="1" u="sng" dirty="0">
                <a:solidFill>
                  <a:srgbClr val="FF0000"/>
                </a:solidFill>
                <a:effectLst>
                  <a:outerShdw blurRad="38100" dist="38100" dir="2700000" algn="tl">
                    <a:srgbClr val="000000"/>
                  </a:outerShdw>
                </a:effectLst>
              </a:rPr>
              <a:t>:</a:t>
            </a:r>
            <a:endParaRPr lang="en-US" sz="4000" b="1" i="1" u="sng" dirty="0">
              <a:effectLst>
                <a:outerShdw blurRad="38100" dist="38100" dir="2700000" algn="tl">
                  <a:srgbClr val="000000"/>
                </a:outerShdw>
              </a:effectLst>
            </a:endParaRPr>
          </a:p>
          <a:p>
            <a:pPr marL="609600" indent="-609600" eaLnBrk="1" fontAlgn="auto" hangingPunct="1">
              <a:spcAft>
                <a:spcPts val="0"/>
              </a:spcAft>
              <a:buFont typeface="Wingdings" pitchFamily="2" charset="2"/>
              <a:buAutoNum type="arabicParenR"/>
              <a:defRPr/>
            </a:pPr>
            <a:r>
              <a:rPr lang="en-US" sz="2400" b="1" i="1" u="sng" dirty="0">
                <a:effectLst>
                  <a:outerShdw blurRad="38100" dist="38100" dir="2700000" algn="tl">
                    <a:srgbClr val="000000"/>
                  </a:outerShdw>
                </a:effectLst>
              </a:rPr>
              <a:t>Na+  and K+ pump:</a:t>
            </a:r>
          </a:p>
          <a:p>
            <a:pPr marL="609600" indent="-609600" eaLnBrk="1" fontAlgn="auto" hangingPunct="1">
              <a:spcAft>
                <a:spcPts val="0"/>
              </a:spcAft>
              <a:buFont typeface="Wingdings" pitchFamily="2" charset="2"/>
              <a:buNone/>
              <a:defRPr/>
            </a:pPr>
            <a:r>
              <a:rPr lang="en-US" sz="2400" b="1" dirty="0"/>
              <a:t>-Is one of the causes of RMP.</a:t>
            </a:r>
          </a:p>
          <a:p>
            <a:pPr marL="609600" indent="-609600" eaLnBrk="1" fontAlgn="auto" hangingPunct="1">
              <a:spcAft>
                <a:spcPts val="0"/>
              </a:spcAft>
              <a:buFont typeface="Wingdings" pitchFamily="2" charset="2"/>
              <a:buNone/>
              <a:defRPr/>
            </a:pPr>
            <a:r>
              <a:rPr lang="en-US" sz="2400" b="1" dirty="0"/>
              <a:t>-It actively transports Na+ from inside the cell out and K+ from outside the cell in against  their concentration gradient.</a:t>
            </a:r>
          </a:p>
          <a:p>
            <a:pPr marL="609600" indent="-609600" eaLnBrk="1" fontAlgn="auto" hangingPunct="1">
              <a:spcAft>
                <a:spcPts val="0"/>
              </a:spcAft>
              <a:buFont typeface="Wingdings" pitchFamily="2" charset="2"/>
              <a:buNone/>
              <a:defRPr/>
            </a:pPr>
            <a:r>
              <a:rPr lang="en-US" sz="2400" b="1" dirty="0"/>
              <a:t>-Because the carrier is an ATPase activated by attachment to Na+ or K+, It is called Na+/ ATPase.</a:t>
            </a:r>
          </a:p>
          <a:p>
            <a:pPr marL="609600" indent="-609600" eaLnBrk="1" fontAlgn="auto" hangingPunct="1">
              <a:spcAft>
                <a:spcPts val="0"/>
              </a:spcAft>
              <a:buFont typeface="Wingdings" pitchFamily="2" charset="2"/>
              <a:buAutoNum type="arabicParenR" startAt="2"/>
              <a:defRPr/>
            </a:pPr>
            <a:r>
              <a:rPr lang="en-US" sz="2400" b="1" i="1" u="sng" dirty="0">
                <a:effectLst>
                  <a:outerShdw blurRad="38100" dist="38100" dir="2700000" algn="tl">
                    <a:srgbClr val="000000"/>
                  </a:outerShdw>
                </a:effectLst>
              </a:rPr>
              <a:t>H+ /  K+ pump:</a:t>
            </a:r>
          </a:p>
          <a:p>
            <a:pPr marL="609600" indent="-609600" eaLnBrk="1" fontAlgn="auto" hangingPunct="1">
              <a:spcAft>
                <a:spcPts val="0"/>
              </a:spcAft>
              <a:buFontTx/>
              <a:buNone/>
              <a:defRPr/>
            </a:pPr>
            <a:r>
              <a:rPr lang="en-US" sz="2400" b="1" dirty="0"/>
              <a:t>-Occurs in </a:t>
            </a:r>
            <a:r>
              <a:rPr lang="en-US" sz="2400" b="1" dirty="0" err="1"/>
              <a:t>pariatal</a:t>
            </a:r>
            <a:r>
              <a:rPr lang="en-US" sz="2400" b="1" dirty="0"/>
              <a:t> cells of gastric mucosa.</a:t>
            </a:r>
          </a:p>
          <a:p>
            <a:pPr marL="609600" indent="-609600" eaLnBrk="1" fontAlgn="auto" hangingPunct="1">
              <a:spcAft>
                <a:spcPts val="0"/>
              </a:spcAft>
              <a:buFontTx/>
              <a:buNone/>
              <a:defRPr/>
            </a:pPr>
            <a:r>
              <a:rPr lang="en-US" sz="2400" b="1" dirty="0"/>
              <a:t>-It is an important step in </a:t>
            </a:r>
            <a:r>
              <a:rPr lang="en-US" sz="2400" b="1" dirty="0" err="1"/>
              <a:t>Hcl</a:t>
            </a:r>
            <a:r>
              <a:rPr lang="en-US" sz="2400" b="1" dirty="0"/>
              <a:t> formation.</a:t>
            </a:r>
          </a:p>
          <a:p>
            <a:pPr marL="609600" indent="-609600" eaLnBrk="1" fontAlgn="auto" hangingPunct="1">
              <a:spcAft>
                <a:spcPts val="0"/>
              </a:spcAft>
              <a:buFontTx/>
              <a:buNone/>
              <a:defRPr/>
            </a:pPr>
            <a:r>
              <a:rPr lang="en-US" sz="2400" b="1" dirty="0"/>
              <a:t>3)      </a:t>
            </a:r>
            <a:r>
              <a:rPr lang="en-US" sz="2400" b="1" i="1" u="sng" dirty="0">
                <a:effectLst>
                  <a:outerShdw blurRad="38100" dist="38100" dir="2700000" algn="tl">
                    <a:srgbClr val="000000"/>
                  </a:outerShdw>
                </a:effectLst>
              </a:rPr>
              <a:t>Ca+2 pump in cardiac and skeletal muscles:</a:t>
            </a:r>
          </a:p>
          <a:p>
            <a:pPr>
              <a:buFont typeface="Arial" charset="0"/>
              <a:buChar char="•"/>
              <a:defRPr/>
            </a:pPr>
            <a:endParaRPr lang="en-US" sz="2400" dirty="0"/>
          </a:p>
        </p:txBody>
      </p:sp>
    </p:spTree>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36DA008-8E77-47D3-8666-82BA224E403F}"/>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46083" name="Rectangle 3">
            <a:extLst>
              <a:ext uri="{FF2B5EF4-FFF2-40B4-BE49-F238E27FC236}">
                <a16:creationId xmlns:a16="http://schemas.microsoft.com/office/drawing/2014/main" id="{DAF7CB89-5A35-47A0-B3A9-12710AEE7189}"/>
              </a:ext>
            </a:extLst>
          </p:cNvPr>
          <p:cNvSpPr>
            <a:spLocks noGrp="1" noChangeArrowheads="1"/>
          </p:cNvSpPr>
          <p:nvPr>
            <p:ph idx="1"/>
          </p:nvPr>
        </p:nvSpPr>
        <p:spPr>
          <a:xfrm>
            <a:off x="0" y="260350"/>
            <a:ext cx="9144000" cy="6408738"/>
          </a:xfrm>
        </p:spPr>
        <p:txBody>
          <a:bodyPr/>
          <a:lstStyle/>
          <a:p>
            <a:pPr eaLnBrk="1" hangingPunct="1">
              <a:buFontTx/>
              <a:buNone/>
            </a:pPr>
            <a:endParaRPr lang="en-US" altLang="ar-SA"/>
          </a:p>
        </p:txBody>
      </p:sp>
      <p:pic>
        <p:nvPicPr>
          <p:cNvPr id="46084" name="Picture 4">
            <a:extLst>
              <a:ext uri="{FF2B5EF4-FFF2-40B4-BE49-F238E27FC236}">
                <a16:creationId xmlns:a16="http://schemas.microsoft.com/office/drawing/2014/main" id="{FA1F760C-D398-4568-90A7-1DC2979F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7C53135-E44E-4B39-99DC-1908E7CD1958}"/>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47107" name="Rectangle 3">
            <a:extLst>
              <a:ext uri="{FF2B5EF4-FFF2-40B4-BE49-F238E27FC236}">
                <a16:creationId xmlns:a16="http://schemas.microsoft.com/office/drawing/2014/main" id="{9695AFE2-CE60-47EE-B5B7-F52D4CBCDF57}"/>
              </a:ext>
            </a:extLst>
          </p:cNvPr>
          <p:cNvSpPr>
            <a:spLocks noGrp="1" noChangeArrowheads="1"/>
          </p:cNvSpPr>
          <p:nvPr>
            <p:ph idx="1"/>
          </p:nvPr>
        </p:nvSpPr>
        <p:spPr>
          <a:xfrm>
            <a:off x="0" y="260350"/>
            <a:ext cx="9144000" cy="6597650"/>
          </a:xfrm>
        </p:spPr>
        <p:txBody>
          <a:bodyPr/>
          <a:lstStyle/>
          <a:p>
            <a:pPr eaLnBrk="1" hangingPunct="1">
              <a:buFontTx/>
              <a:buNone/>
            </a:pPr>
            <a:endParaRPr lang="en-US" altLang="ar-SA"/>
          </a:p>
        </p:txBody>
      </p:sp>
      <p:pic>
        <p:nvPicPr>
          <p:cNvPr id="47108" name="Picture 4">
            <a:extLst>
              <a:ext uri="{FF2B5EF4-FFF2-40B4-BE49-F238E27FC236}">
                <a16:creationId xmlns:a16="http://schemas.microsoft.com/office/drawing/2014/main" id="{19FCA3FE-849A-4375-91B4-FB9D64205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DED5F08-BBAA-4CCE-89DB-C33B91118703}"/>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48131" name="Rectangle 3">
            <a:extLst>
              <a:ext uri="{FF2B5EF4-FFF2-40B4-BE49-F238E27FC236}">
                <a16:creationId xmlns:a16="http://schemas.microsoft.com/office/drawing/2014/main" id="{1FA48EEA-9DCE-468E-A2CB-5B821F24C4ED}"/>
              </a:ext>
            </a:extLst>
          </p:cNvPr>
          <p:cNvSpPr>
            <a:spLocks noGrp="1" noChangeArrowheads="1"/>
          </p:cNvSpPr>
          <p:nvPr>
            <p:ph idx="1"/>
          </p:nvPr>
        </p:nvSpPr>
        <p:spPr>
          <a:xfrm>
            <a:off x="0" y="260350"/>
            <a:ext cx="9144000" cy="6597650"/>
          </a:xfrm>
        </p:spPr>
        <p:txBody>
          <a:bodyPr/>
          <a:lstStyle/>
          <a:p>
            <a:pPr eaLnBrk="1" hangingPunct="1">
              <a:buFontTx/>
              <a:buNone/>
            </a:pPr>
            <a:endParaRPr lang="en-US" altLang="ar-SA"/>
          </a:p>
        </p:txBody>
      </p:sp>
      <p:pic>
        <p:nvPicPr>
          <p:cNvPr id="48132" name="Picture 4">
            <a:extLst>
              <a:ext uri="{FF2B5EF4-FFF2-40B4-BE49-F238E27FC236}">
                <a16:creationId xmlns:a16="http://schemas.microsoft.com/office/drawing/2014/main" id="{7CE56174-D37D-4840-8298-11C104393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6BA8065-16A3-485C-8AC0-D18796404CD4}"/>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0F874844-38F8-4EFB-BDEE-302261F3FB7D}"/>
              </a:ext>
            </a:extLst>
          </p:cNvPr>
          <p:cNvSpPr>
            <a:spLocks noGrp="1"/>
          </p:cNvSpPr>
          <p:nvPr>
            <p:ph idx="1"/>
          </p:nvPr>
        </p:nvSpPr>
        <p:spPr>
          <a:xfrm>
            <a:off x="457200" y="404813"/>
            <a:ext cx="8229600" cy="6453187"/>
          </a:xfrm>
        </p:spPr>
        <p:txBody>
          <a:bodyPr/>
          <a:lstStyle/>
          <a:p>
            <a:pPr marL="609600" indent="-609600" algn="ctr" eaLnBrk="1" fontAlgn="auto" hangingPunct="1">
              <a:spcAft>
                <a:spcPts val="0"/>
              </a:spcAft>
              <a:buFont typeface="Arial" charset="0"/>
              <a:buNone/>
              <a:defRPr/>
            </a:pPr>
            <a:r>
              <a:rPr lang="en-US" sz="4000" b="1" dirty="0">
                <a:solidFill>
                  <a:srgbClr val="FF0000"/>
                </a:solidFill>
              </a:rPr>
              <a:t>The carrier proteins in the cell membrane are of three types:</a:t>
            </a:r>
          </a:p>
          <a:p>
            <a:pPr marL="609600" indent="-609600" eaLnBrk="1" fontAlgn="auto" hangingPunct="1">
              <a:spcAft>
                <a:spcPts val="0"/>
              </a:spcAft>
              <a:buFontTx/>
              <a:buAutoNum type="arabicParenR"/>
              <a:defRPr/>
            </a:pPr>
            <a:r>
              <a:rPr lang="en-US" b="1" i="1" u="sng" dirty="0" err="1">
                <a:solidFill>
                  <a:srgbClr val="FF0000"/>
                </a:solidFill>
              </a:rPr>
              <a:t>Uniport</a:t>
            </a:r>
            <a:r>
              <a:rPr lang="en-US" b="1" i="1" u="sng" dirty="0">
                <a:solidFill>
                  <a:srgbClr val="FF0000"/>
                </a:solidFill>
              </a:rPr>
              <a:t> carrier</a:t>
            </a:r>
            <a:r>
              <a:rPr lang="en-US" dirty="0">
                <a:latin typeface="Times New Roman" pitchFamily="18" charset="0"/>
              </a:rPr>
              <a:t>→ in which, the carrier transports one substance in one direction as in ca+2 pump.</a:t>
            </a:r>
          </a:p>
          <a:p>
            <a:pPr marL="609600" indent="-609600" eaLnBrk="1" fontAlgn="auto" hangingPunct="1">
              <a:spcAft>
                <a:spcPts val="0"/>
              </a:spcAft>
              <a:buFontTx/>
              <a:buAutoNum type="arabicParenR"/>
              <a:defRPr/>
            </a:pPr>
            <a:r>
              <a:rPr lang="en-US" b="1" i="1" u="sng" dirty="0" err="1">
                <a:solidFill>
                  <a:srgbClr val="FF0000"/>
                </a:solidFill>
                <a:latin typeface="Times New Roman" pitchFamily="18" charset="0"/>
              </a:rPr>
              <a:t>Antiport</a:t>
            </a:r>
            <a:r>
              <a:rPr lang="en-US" b="1" i="1" u="sng" dirty="0">
                <a:solidFill>
                  <a:srgbClr val="FF0000"/>
                </a:solidFill>
                <a:latin typeface="Times New Roman" pitchFamily="18" charset="0"/>
              </a:rPr>
              <a:t> carrier</a:t>
            </a:r>
            <a:r>
              <a:rPr lang="en-US" dirty="0">
                <a:latin typeface="Times New Roman" pitchFamily="18" charset="0"/>
              </a:rPr>
              <a:t>→ in which, the carrier transports two substances in opposite direction as in Na+/K+ pump.</a:t>
            </a:r>
          </a:p>
          <a:p>
            <a:pPr marL="609600" indent="-609600" eaLnBrk="1" fontAlgn="auto" hangingPunct="1">
              <a:spcAft>
                <a:spcPts val="0"/>
              </a:spcAft>
              <a:buFontTx/>
              <a:buAutoNum type="arabicParenR"/>
              <a:defRPr/>
            </a:pPr>
            <a:r>
              <a:rPr lang="en-US" b="1" i="1" u="sng" dirty="0" err="1">
                <a:solidFill>
                  <a:srgbClr val="FF0000"/>
                </a:solidFill>
                <a:latin typeface="Times New Roman" pitchFamily="18" charset="0"/>
              </a:rPr>
              <a:t>Symport</a:t>
            </a:r>
            <a:r>
              <a:rPr lang="en-US" b="1" i="1" u="sng" dirty="0">
                <a:effectLst>
                  <a:outerShdw blurRad="38100" dist="38100" dir="2700000" algn="tl">
                    <a:srgbClr val="000000"/>
                  </a:outerShdw>
                </a:effectLst>
                <a:latin typeface="Times New Roman" pitchFamily="18" charset="0"/>
              </a:rPr>
              <a:t> </a:t>
            </a:r>
            <a:r>
              <a:rPr lang="en-US" b="1" i="1" u="sng" dirty="0">
                <a:solidFill>
                  <a:srgbClr val="FF0000"/>
                </a:solidFill>
                <a:latin typeface="Times New Roman" pitchFamily="18" charset="0"/>
              </a:rPr>
              <a:t>carrier</a:t>
            </a:r>
            <a:r>
              <a:rPr lang="en-US" dirty="0">
                <a:latin typeface="Times New Roman" pitchFamily="18" charset="0"/>
              </a:rPr>
              <a:t>→ in which, the carrier transports two substances in the same direction simultaneously as in sodium and glucose.</a:t>
            </a:r>
          </a:p>
          <a:p>
            <a:pPr>
              <a:buFont typeface="Arial" charset="0"/>
              <a:buChar char="•"/>
              <a:defRPr/>
            </a:pPr>
            <a:endParaRPr lang="en-US" dirty="0"/>
          </a:p>
          <a:p>
            <a:pPr>
              <a:buFont typeface="Arial" charset="0"/>
              <a:buChar char="•"/>
              <a:defRPr/>
            </a:pPr>
            <a:endParaRPr lang="en-US" dirty="0"/>
          </a:p>
        </p:txBody>
      </p:sp>
    </p:spTree>
  </p:cSld>
  <p:clrMapOvr>
    <a:masterClrMapping/>
  </p:clrMapOvr>
  <p:transition>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27C5F73-41BB-450A-A095-BDE5787E90DA}"/>
              </a:ext>
            </a:extLst>
          </p:cNvPr>
          <p:cNvSpPr>
            <a:spLocks noGrp="1" noChangeArrowheads="1"/>
          </p:cNvSpPr>
          <p:nvPr>
            <p:ph type="title"/>
          </p:nvPr>
        </p:nvSpPr>
        <p:spPr>
          <a:xfrm>
            <a:off x="457200" y="260350"/>
            <a:ext cx="8002588" cy="576263"/>
          </a:xfrm>
        </p:spPr>
        <p:txBody>
          <a:bodyPr rtlCol="0">
            <a:normAutofit fontScale="90000"/>
          </a:bodyPr>
          <a:lstStyle/>
          <a:p>
            <a:pPr eaLnBrk="1" fontAlgn="auto" hangingPunct="1">
              <a:spcAft>
                <a:spcPts val="0"/>
              </a:spcAft>
              <a:defRPr/>
            </a:pPr>
            <a:r>
              <a:rPr lang="en-US" sz="4000"/>
              <a:t>Types of carrier proteins in cell membrane</a:t>
            </a:r>
          </a:p>
        </p:txBody>
      </p:sp>
      <p:sp>
        <p:nvSpPr>
          <p:cNvPr id="50179" name="Rectangle 3">
            <a:extLst>
              <a:ext uri="{FF2B5EF4-FFF2-40B4-BE49-F238E27FC236}">
                <a16:creationId xmlns:a16="http://schemas.microsoft.com/office/drawing/2014/main" id="{6BCF6F44-2D6A-4572-A3A0-2143D8437E66}"/>
              </a:ext>
            </a:extLst>
          </p:cNvPr>
          <p:cNvSpPr>
            <a:spLocks noGrp="1" noChangeArrowheads="1"/>
          </p:cNvSpPr>
          <p:nvPr>
            <p:ph idx="1"/>
          </p:nvPr>
        </p:nvSpPr>
        <p:spPr>
          <a:xfrm>
            <a:off x="0" y="1341438"/>
            <a:ext cx="9144000" cy="5516562"/>
          </a:xfrm>
        </p:spPr>
        <p:txBody>
          <a:bodyPr/>
          <a:lstStyle/>
          <a:p>
            <a:pPr eaLnBrk="1" hangingPunct="1">
              <a:buFontTx/>
              <a:buNone/>
            </a:pPr>
            <a:endParaRPr lang="en-US" altLang="ar-SA"/>
          </a:p>
        </p:txBody>
      </p:sp>
      <p:pic>
        <p:nvPicPr>
          <p:cNvPr id="50180" name="Picture 4">
            <a:extLst>
              <a:ext uri="{FF2B5EF4-FFF2-40B4-BE49-F238E27FC236}">
                <a16:creationId xmlns:a16="http://schemas.microsoft.com/office/drawing/2014/main" id="{1D5576DE-BD8B-4226-A00F-774F9E968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AEF9F17-5B1E-4E1D-9180-461F0313A5CF}"/>
              </a:ext>
            </a:extLst>
          </p:cNvPr>
          <p:cNvSpPr>
            <a:spLocks noGrp="1" noChangeArrowheads="1"/>
          </p:cNvSpPr>
          <p:nvPr>
            <p:ph type="title"/>
          </p:nvPr>
        </p:nvSpPr>
        <p:spPr>
          <a:xfrm flipV="1">
            <a:off x="457200" y="0"/>
            <a:ext cx="8229600" cy="274638"/>
          </a:xfrm>
        </p:spPr>
        <p:txBody>
          <a:bodyPr rtlCol="0">
            <a:normAutofit fontScale="90000"/>
          </a:bodyPr>
          <a:lstStyle/>
          <a:p>
            <a:pPr eaLnBrk="1" fontAlgn="auto" hangingPunct="1">
              <a:spcAft>
                <a:spcPts val="0"/>
              </a:spcAft>
              <a:defRPr/>
            </a:pPr>
            <a:endParaRPr lang="en-US" sz="4000"/>
          </a:p>
        </p:txBody>
      </p:sp>
      <p:sp>
        <p:nvSpPr>
          <p:cNvPr id="51203" name="Rectangle 3">
            <a:extLst>
              <a:ext uri="{FF2B5EF4-FFF2-40B4-BE49-F238E27FC236}">
                <a16:creationId xmlns:a16="http://schemas.microsoft.com/office/drawing/2014/main" id="{790D0E13-8AF0-41A6-9C93-FE41BF375AFD}"/>
              </a:ext>
            </a:extLst>
          </p:cNvPr>
          <p:cNvSpPr>
            <a:spLocks noGrp="1" noChangeArrowheads="1"/>
          </p:cNvSpPr>
          <p:nvPr>
            <p:ph idx="1"/>
          </p:nvPr>
        </p:nvSpPr>
        <p:spPr>
          <a:xfrm>
            <a:off x="457200" y="0"/>
            <a:ext cx="8229600" cy="6669088"/>
          </a:xfrm>
        </p:spPr>
        <p:txBody>
          <a:bodyPr/>
          <a:lstStyle/>
          <a:p>
            <a:pPr eaLnBrk="1" hangingPunct="1"/>
            <a:endParaRPr lang="en-US" altLang="ar-SA"/>
          </a:p>
        </p:txBody>
      </p:sp>
      <p:pic>
        <p:nvPicPr>
          <p:cNvPr id="51204" name="Picture 4">
            <a:extLst>
              <a:ext uri="{FF2B5EF4-FFF2-40B4-BE49-F238E27FC236}">
                <a16:creationId xmlns:a16="http://schemas.microsoft.com/office/drawing/2014/main" id="{2350641D-A717-4560-AA4B-C2DC698CA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675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2AF1C64-137D-46C4-8E52-4BA974BF1078}"/>
              </a:ext>
            </a:extLst>
          </p:cNvPr>
          <p:cNvSpPr>
            <a:spLocks noGrp="1"/>
          </p:cNvSpPr>
          <p:nvPr>
            <p:ph type="title"/>
          </p:nvPr>
        </p:nvSpPr>
        <p:spPr>
          <a:xfrm flipV="1">
            <a:off x="457200" y="228600"/>
            <a:ext cx="8229600" cy="46038"/>
          </a:xfrm>
        </p:spPr>
        <p:txBody>
          <a:bodyPr rtlCol="0">
            <a:normAutofit fontScale="90000"/>
          </a:bodyPr>
          <a:lstStyle/>
          <a:p>
            <a:pPr eaLnBrk="1" fontAlgn="auto" hangingPunct="1">
              <a:spcAft>
                <a:spcPts val="0"/>
              </a:spcAft>
              <a:defRPr/>
            </a:pPr>
            <a:endParaRPr lang="en-US"/>
          </a:p>
        </p:txBody>
      </p:sp>
      <p:sp>
        <p:nvSpPr>
          <p:cNvPr id="6147" name="Content Placeholder 2">
            <a:extLst>
              <a:ext uri="{FF2B5EF4-FFF2-40B4-BE49-F238E27FC236}">
                <a16:creationId xmlns:a16="http://schemas.microsoft.com/office/drawing/2014/main" id="{51831734-945C-4CAF-9CBD-5DEA8EB7A808}"/>
              </a:ext>
            </a:extLst>
          </p:cNvPr>
          <p:cNvSpPr>
            <a:spLocks noGrp="1"/>
          </p:cNvSpPr>
          <p:nvPr>
            <p:ph idx="1"/>
          </p:nvPr>
        </p:nvSpPr>
        <p:spPr>
          <a:xfrm>
            <a:off x="457200" y="476250"/>
            <a:ext cx="8229600" cy="5649913"/>
          </a:xfrm>
        </p:spPr>
        <p:txBody>
          <a:bodyPr/>
          <a:lstStyle/>
          <a:p>
            <a:pPr eaLnBrk="1" hangingPunct="1">
              <a:lnSpc>
                <a:spcPct val="90000"/>
              </a:lnSpc>
              <a:buFontTx/>
              <a:buNone/>
            </a:pPr>
            <a:r>
              <a:rPr lang="en-US" altLang="ar-SA" sz="4800" b="1" i="1"/>
              <a:t>Under proper conditions:</a:t>
            </a:r>
            <a:r>
              <a:rPr lang="en-US" altLang="ar-SA" sz="4000"/>
              <a:t> </a:t>
            </a:r>
          </a:p>
          <a:p>
            <a:pPr eaLnBrk="1" hangingPunct="1">
              <a:lnSpc>
                <a:spcPct val="90000"/>
              </a:lnSpc>
              <a:buFontTx/>
              <a:buNone/>
            </a:pPr>
            <a:r>
              <a:rPr lang="en-US" altLang="ar-SA" sz="4800"/>
              <a:t>Organs and systems remain living and still functioning out side the body for variable periods after individual death. </a:t>
            </a:r>
          </a:p>
          <a:p>
            <a:pPr eaLnBrk="1" hangingPunct="1">
              <a:lnSpc>
                <a:spcPct val="90000"/>
              </a:lnSpc>
              <a:buFontTx/>
              <a:buNone/>
            </a:pPr>
            <a:r>
              <a:rPr lang="en-US" altLang="ar-SA" sz="5400" b="1" i="1"/>
              <a:t>(this is the base of post mortem organ gift). </a:t>
            </a:r>
          </a:p>
          <a:p>
            <a:pPr eaLnBrk="1" hangingPunct="1"/>
            <a:endParaRPr lang="en-US" altLang="ar-SA"/>
          </a:p>
          <a:p>
            <a:pPr eaLnBrk="1" hangingPunct="1"/>
            <a:endParaRPr lang="en-US" altLang="ar-SA"/>
          </a:p>
        </p:txBody>
      </p:sp>
    </p:spTree>
  </p:cSld>
  <p:clrMapOvr>
    <a:masterClrMapping/>
  </p:clrMapOvr>
  <p:transition>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463CA2F-759B-40E3-A365-B6AAE60F2301}"/>
              </a:ext>
            </a:extLst>
          </p:cNvPr>
          <p:cNvSpPr>
            <a:spLocks noGrp="1" noChangeArrowheads="1"/>
          </p:cNvSpPr>
          <p:nvPr>
            <p:ph type="title"/>
          </p:nvPr>
        </p:nvSpPr>
        <p:spPr>
          <a:xfrm>
            <a:off x="457200" y="274638"/>
            <a:ext cx="8229600" cy="274637"/>
          </a:xfrm>
        </p:spPr>
        <p:txBody>
          <a:bodyPr rtlCol="0">
            <a:normAutofit fontScale="90000"/>
          </a:bodyPr>
          <a:lstStyle/>
          <a:p>
            <a:pPr eaLnBrk="1" fontAlgn="auto" hangingPunct="1">
              <a:spcAft>
                <a:spcPts val="0"/>
              </a:spcAft>
              <a:defRPr/>
            </a:pPr>
            <a:endParaRPr lang="en-US" sz="4000"/>
          </a:p>
        </p:txBody>
      </p:sp>
      <p:sp>
        <p:nvSpPr>
          <p:cNvPr id="52227" name="Rectangle 3">
            <a:extLst>
              <a:ext uri="{FF2B5EF4-FFF2-40B4-BE49-F238E27FC236}">
                <a16:creationId xmlns:a16="http://schemas.microsoft.com/office/drawing/2014/main" id="{8B60096C-BB93-47A6-A6B1-39DE69D6F45D}"/>
              </a:ext>
            </a:extLst>
          </p:cNvPr>
          <p:cNvSpPr>
            <a:spLocks noGrp="1" noChangeArrowheads="1"/>
          </p:cNvSpPr>
          <p:nvPr>
            <p:ph idx="1"/>
          </p:nvPr>
        </p:nvSpPr>
        <p:spPr>
          <a:xfrm>
            <a:off x="0" y="620713"/>
            <a:ext cx="9144000" cy="6237287"/>
          </a:xfrm>
        </p:spPr>
        <p:txBody>
          <a:bodyPr/>
          <a:lstStyle/>
          <a:p>
            <a:pPr eaLnBrk="1" hangingPunct="1"/>
            <a:endParaRPr lang="en-US" altLang="ar-SA"/>
          </a:p>
        </p:txBody>
      </p:sp>
      <p:pic>
        <p:nvPicPr>
          <p:cNvPr id="52228" name="Picture 4">
            <a:extLst>
              <a:ext uri="{FF2B5EF4-FFF2-40B4-BE49-F238E27FC236}">
                <a16:creationId xmlns:a16="http://schemas.microsoft.com/office/drawing/2014/main" id="{23A0F543-D4F5-40E4-B563-97BB6173C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2D09C6A-8F22-4E40-B00D-CCE15B08E795}"/>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53251" name="Rectangle 3">
            <a:extLst>
              <a:ext uri="{FF2B5EF4-FFF2-40B4-BE49-F238E27FC236}">
                <a16:creationId xmlns:a16="http://schemas.microsoft.com/office/drawing/2014/main" id="{9AEA9CC5-4FA4-4E60-B581-6AEF55BA5E42}"/>
              </a:ext>
            </a:extLst>
          </p:cNvPr>
          <p:cNvSpPr>
            <a:spLocks noGrp="1" noChangeArrowheads="1"/>
          </p:cNvSpPr>
          <p:nvPr>
            <p:ph idx="1"/>
          </p:nvPr>
        </p:nvSpPr>
        <p:spPr>
          <a:xfrm>
            <a:off x="179388" y="260350"/>
            <a:ext cx="8964612" cy="6408738"/>
          </a:xfrm>
        </p:spPr>
        <p:txBody>
          <a:bodyPr/>
          <a:lstStyle/>
          <a:p>
            <a:pPr eaLnBrk="1" hangingPunct="1">
              <a:buFontTx/>
              <a:buNone/>
            </a:pPr>
            <a:endParaRPr lang="en-US" altLang="ar-SA"/>
          </a:p>
        </p:txBody>
      </p:sp>
      <p:pic>
        <p:nvPicPr>
          <p:cNvPr id="53252" name="Picture 4">
            <a:extLst>
              <a:ext uri="{FF2B5EF4-FFF2-40B4-BE49-F238E27FC236}">
                <a16:creationId xmlns:a16="http://schemas.microsoft.com/office/drawing/2014/main" id="{3AD843E0-8E4C-455E-9B1F-8410E6B96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DB71B50-EE13-4526-B7AD-D96243A22AE0}"/>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54275" name="Rectangle 3">
            <a:extLst>
              <a:ext uri="{FF2B5EF4-FFF2-40B4-BE49-F238E27FC236}">
                <a16:creationId xmlns:a16="http://schemas.microsoft.com/office/drawing/2014/main" id="{635F82C9-1841-45F7-9AA3-4F9450B7F0E2}"/>
              </a:ext>
            </a:extLst>
          </p:cNvPr>
          <p:cNvSpPr>
            <a:spLocks noGrp="1" noChangeArrowheads="1"/>
          </p:cNvSpPr>
          <p:nvPr>
            <p:ph idx="1"/>
          </p:nvPr>
        </p:nvSpPr>
        <p:spPr>
          <a:xfrm>
            <a:off x="0" y="188913"/>
            <a:ext cx="9144000" cy="6669087"/>
          </a:xfrm>
        </p:spPr>
        <p:txBody>
          <a:bodyPr/>
          <a:lstStyle/>
          <a:p>
            <a:pPr eaLnBrk="1" hangingPunct="1"/>
            <a:endParaRPr lang="en-US" altLang="ar-SA"/>
          </a:p>
        </p:txBody>
      </p:sp>
      <p:pic>
        <p:nvPicPr>
          <p:cNvPr id="54276" name="Picture 4">
            <a:extLst>
              <a:ext uri="{FF2B5EF4-FFF2-40B4-BE49-F238E27FC236}">
                <a16:creationId xmlns:a16="http://schemas.microsoft.com/office/drawing/2014/main" id="{71DD9D9B-47F0-4824-9037-E3E1EFB96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a:extLst>
              <a:ext uri="{FF2B5EF4-FFF2-40B4-BE49-F238E27FC236}">
                <a16:creationId xmlns:a16="http://schemas.microsoft.com/office/drawing/2014/main" id="{1EF5BCC7-A7ED-4E43-A9F7-C52C976233DE}"/>
              </a:ext>
            </a:extLst>
          </p:cNvPr>
          <p:cNvSpPr txBox="1">
            <a:spLocks noChangeArrowheads="1"/>
          </p:cNvSpPr>
          <p:nvPr/>
        </p:nvSpPr>
        <p:spPr bwMode="auto">
          <a:xfrm>
            <a:off x="179388" y="5084763"/>
            <a:ext cx="295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ar-SA"/>
          </a:p>
        </p:txBody>
      </p:sp>
      <p:sp>
        <p:nvSpPr>
          <p:cNvPr id="54278" name="Text Box 6">
            <a:extLst>
              <a:ext uri="{FF2B5EF4-FFF2-40B4-BE49-F238E27FC236}">
                <a16:creationId xmlns:a16="http://schemas.microsoft.com/office/drawing/2014/main" id="{9566E23E-05FB-47E5-94B5-B7A5C942F763}"/>
              </a:ext>
            </a:extLst>
          </p:cNvPr>
          <p:cNvSpPr txBox="1">
            <a:spLocks noChangeArrowheads="1"/>
          </p:cNvSpPr>
          <p:nvPr/>
        </p:nvSpPr>
        <p:spPr bwMode="auto">
          <a:xfrm>
            <a:off x="250825" y="5229225"/>
            <a:ext cx="2017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ar-SA"/>
              <a:t>Exocytosis and endocytosis</a:t>
            </a:r>
          </a:p>
        </p:txBody>
      </p:sp>
    </p:spTree>
  </p:cSld>
  <p:clrMapOvr>
    <a:masterClrMapping/>
  </p:clrMapOvr>
  <p:transition>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34C1E90-136E-4AFD-ACFA-6C464046B10E}"/>
              </a:ext>
            </a:extLst>
          </p:cNvPr>
          <p:cNvSpPr>
            <a:spLocks noGrp="1"/>
          </p:cNvSpPr>
          <p:nvPr>
            <p:ph type="title"/>
          </p:nvPr>
        </p:nvSpPr>
        <p:spPr>
          <a:xfrm>
            <a:off x="457200" y="274638"/>
            <a:ext cx="8229600" cy="130175"/>
          </a:xfrm>
        </p:spPr>
        <p:txBody>
          <a:bodyPr/>
          <a:lstStyle/>
          <a:p>
            <a:endParaRPr lang="en-US" altLang="ar-SA"/>
          </a:p>
        </p:txBody>
      </p:sp>
      <p:sp>
        <p:nvSpPr>
          <p:cNvPr id="3" name="Content Placeholder 2">
            <a:extLst>
              <a:ext uri="{FF2B5EF4-FFF2-40B4-BE49-F238E27FC236}">
                <a16:creationId xmlns:a16="http://schemas.microsoft.com/office/drawing/2014/main" id="{A27B8C64-E14B-43ED-8100-D20750079424}"/>
              </a:ext>
            </a:extLst>
          </p:cNvPr>
          <p:cNvSpPr>
            <a:spLocks noGrp="1"/>
          </p:cNvSpPr>
          <p:nvPr>
            <p:ph idx="1"/>
          </p:nvPr>
        </p:nvSpPr>
        <p:spPr>
          <a:xfrm>
            <a:off x="457200" y="333375"/>
            <a:ext cx="8229600" cy="5792788"/>
          </a:xfrm>
        </p:spPr>
        <p:txBody>
          <a:bodyPr/>
          <a:lstStyle/>
          <a:p>
            <a:pPr marL="609600" indent="-609600" eaLnBrk="1" fontAlgn="auto" hangingPunct="1">
              <a:spcAft>
                <a:spcPts val="0"/>
              </a:spcAft>
              <a:buFont typeface="Wingdings" pitchFamily="2" charset="2"/>
              <a:buChar char="v"/>
              <a:defRPr/>
            </a:pPr>
            <a:r>
              <a:rPr lang="en-US" sz="4400" b="1" i="1" dirty="0">
                <a:solidFill>
                  <a:srgbClr val="FF0000"/>
                </a:solidFill>
                <a:latin typeface="Times New Roman" pitchFamily="18" charset="0"/>
              </a:rPr>
              <a:t>Endo-</a:t>
            </a:r>
            <a:r>
              <a:rPr lang="en-US" sz="4400" b="1" i="1" dirty="0" err="1">
                <a:solidFill>
                  <a:srgbClr val="FF0000"/>
                </a:solidFill>
                <a:latin typeface="Times New Roman" pitchFamily="18" charset="0"/>
              </a:rPr>
              <a:t>cytosis</a:t>
            </a:r>
            <a:r>
              <a:rPr lang="en-US" sz="4400" b="1" i="1" dirty="0">
                <a:solidFill>
                  <a:srgbClr val="FF0000"/>
                </a:solidFill>
                <a:latin typeface="Times New Roman" pitchFamily="18" charset="0"/>
              </a:rPr>
              <a:t> and </a:t>
            </a:r>
            <a:r>
              <a:rPr lang="en-US" sz="4400" b="1" i="1" dirty="0" err="1">
                <a:solidFill>
                  <a:srgbClr val="FF0000"/>
                </a:solidFill>
                <a:latin typeface="Times New Roman" pitchFamily="18" charset="0"/>
              </a:rPr>
              <a:t>exo-cytosis</a:t>
            </a:r>
            <a:endParaRPr lang="en-US" sz="3600" b="1" i="1" u="sng" dirty="0">
              <a:effectLst>
                <a:outerShdw blurRad="38100" dist="38100" dir="2700000" algn="tl">
                  <a:srgbClr val="000000"/>
                </a:outerShdw>
              </a:effectLst>
              <a:latin typeface="Times New Roman" pitchFamily="18" charset="0"/>
            </a:endParaRPr>
          </a:p>
          <a:p>
            <a:pPr marL="609600" indent="-609600" eaLnBrk="1" fontAlgn="auto" hangingPunct="1">
              <a:spcAft>
                <a:spcPts val="0"/>
              </a:spcAft>
              <a:buFont typeface="Wingdings" pitchFamily="2" charset="2"/>
              <a:buNone/>
              <a:defRPr/>
            </a:pPr>
            <a:r>
              <a:rPr lang="en-US" dirty="0">
                <a:latin typeface="Times New Roman" pitchFamily="18" charset="0"/>
              </a:rPr>
              <a:t>-Are specialized type of active transport which needs energy.</a:t>
            </a:r>
          </a:p>
          <a:p>
            <a:pPr marL="609600" indent="-609600" eaLnBrk="1" fontAlgn="auto" hangingPunct="1">
              <a:spcAft>
                <a:spcPts val="0"/>
              </a:spcAft>
              <a:buFont typeface="Wingdings" pitchFamily="2" charset="2"/>
              <a:buNone/>
              <a:defRPr/>
            </a:pPr>
            <a:endParaRPr lang="en-US" dirty="0">
              <a:latin typeface="Times New Roman" pitchFamily="18" charset="0"/>
            </a:endParaRPr>
          </a:p>
          <a:p>
            <a:pPr marL="609600" indent="-609600" eaLnBrk="1" fontAlgn="auto" hangingPunct="1">
              <a:spcAft>
                <a:spcPts val="0"/>
              </a:spcAft>
              <a:buFont typeface="Wingdings" pitchFamily="2" charset="2"/>
              <a:buNone/>
              <a:defRPr/>
            </a:pPr>
            <a:r>
              <a:rPr lang="en-US" dirty="0">
                <a:latin typeface="Times New Roman" pitchFamily="18" charset="0"/>
              </a:rPr>
              <a:t>-In which, the carrier involved is a portion of cell membrane itself.</a:t>
            </a:r>
          </a:p>
          <a:p>
            <a:pPr marL="609600" indent="-609600" eaLnBrk="1" fontAlgn="auto" hangingPunct="1">
              <a:spcAft>
                <a:spcPts val="0"/>
              </a:spcAft>
              <a:buFont typeface="Wingdings" pitchFamily="2" charset="2"/>
              <a:buNone/>
              <a:defRPr/>
            </a:pPr>
            <a:endParaRPr lang="en-US" dirty="0">
              <a:latin typeface="Times New Roman" pitchFamily="18" charset="0"/>
            </a:endParaRPr>
          </a:p>
          <a:p>
            <a:pPr marL="609600" indent="-609600" eaLnBrk="1" fontAlgn="auto" hangingPunct="1">
              <a:spcAft>
                <a:spcPts val="0"/>
              </a:spcAft>
              <a:buFont typeface="Wingdings" pitchFamily="2" charset="2"/>
              <a:buNone/>
              <a:defRPr/>
            </a:pPr>
            <a:r>
              <a:rPr lang="en-US" dirty="0">
                <a:latin typeface="Times New Roman" pitchFamily="18" charset="0"/>
              </a:rPr>
              <a:t>-Through these processes substances can be taken into the cells or expelled put.</a:t>
            </a:r>
          </a:p>
          <a:p>
            <a:pPr marL="609600" indent="-609600" eaLnBrk="1" fontAlgn="auto" hangingPunct="1">
              <a:spcAft>
                <a:spcPts val="0"/>
              </a:spcAft>
              <a:buFont typeface="Wingdings" pitchFamily="2" charset="2"/>
              <a:buNone/>
              <a:defRPr/>
            </a:pPr>
            <a:endParaRPr lang="en-US" dirty="0">
              <a:latin typeface="Times New Roman" pitchFamily="18" charset="0"/>
            </a:endParaRPr>
          </a:p>
        </p:txBody>
      </p:sp>
    </p:spTree>
  </p:cSld>
  <p:clrMapOvr>
    <a:masterClrMapping/>
  </p:clrMapOvr>
  <p:transition>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E02F01C-ED4F-4C43-BFFC-D7C19E697484}"/>
              </a:ext>
            </a:extLst>
          </p:cNvPr>
          <p:cNvSpPr>
            <a:spLocks noGrp="1"/>
          </p:cNvSpPr>
          <p:nvPr>
            <p:ph type="title"/>
          </p:nvPr>
        </p:nvSpPr>
        <p:spPr>
          <a:xfrm flipV="1">
            <a:off x="457200" y="228600"/>
            <a:ext cx="8229600" cy="46038"/>
          </a:xfrm>
        </p:spPr>
        <p:txBody>
          <a:bodyPr/>
          <a:lstStyle/>
          <a:p>
            <a:endParaRPr lang="en-US" altLang="ar-SA"/>
          </a:p>
        </p:txBody>
      </p:sp>
      <p:sp>
        <p:nvSpPr>
          <p:cNvPr id="56323" name="Content Placeholder 2">
            <a:extLst>
              <a:ext uri="{FF2B5EF4-FFF2-40B4-BE49-F238E27FC236}">
                <a16:creationId xmlns:a16="http://schemas.microsoft.com/office/drawing/2014/main" id="{9D589554-16B5-470A-BBB1-6CDEA2EA877B}"/>
              </a:ext>
            </a:extLst>
          </p:cNvPr>
          <p:cNvSpPr>
            <a:spLocks noGrp="1"/>
          </p:cNvSpPr>
          <p:nvPr>
            <p:ph idx="1"/>
          </p:nvPr>
        </p:nvSpPr>
        <p:spPr>
          <a:xfrm>
            <a:off x="457200" y="260350"/>
            <a:ext cx="8229600" cy="5865813"/>
          </a:xfrm>
        </p:spPr>
        <p:txBody>
          <a:bodyPr/>
          <a:lstStyle/>
          <a:p>
            <a:pPr algn="ctr">
              <a:buFont typeface="Arial" panose="020B0604020202020204" pitchFamily="34" charset="0"/>
              <a:buNone/>
            </a:pPr>
            <a:r>
              <a:rPr lang="en-US" altLang="ar-SA" sz="6000" b="1">
                <a:solidFill>
                  <a:srgbClr val="FF0000"/>
                </a:solidFill>
                <a:latin typeface="Tw Cen MT Condensed" panose="020B0604020202020204" pitchFamily="34" charset="0"/>
              </a:rPr>
              <a:t>In exo-cytosis</a:t>
            </a:r>
          </a:p>
          <a:p>
            <a:pPr>
              <a:buFont typeface="Arial" panose="020B0604020202020204" pitchFamily="34" charset="0"/>
              <a:buNone/>
            </a:pPr>
            <a:r>
              <a:rPr lang="en-US" altLang="ar-SA" sz="3600" b="1" u="sng">
                <a:solidFill>
                  <a:srgbClr val="FF0000"/>
                </a:solidFill>
                <a:latin typeface="Tw Cen MT Condensed" panose="020B0604020202020204" pitchFamily="34" charset="0"/>
              </a:rPr>
              <a:t>There is:</a:t>
            </a:r>
            <a:r>
              <a:rPr lang="en-US" altLang="ar-SA" sz="3600" b="1">
                <a:solidFill>
                  <a:srgbClr val="FF0000"/>
                </a:solidFill>
                <a:latin typeface="Tw Cen MT Condensed" panose="020B0604020202020204" pitchFamily="34" charset="0"/>
              </a:rPr>
              <a:t> </a:t>
            </a:r>
            <a:r>
              <a:rPr lang="en-US" altLang="ar-SA" sz="3600" b="1" i="1">
                <a:latin typeface="Tw Cen MT Condensed" panose="020B0604020202020204" pitchFamily="34" charset="0"/>
              </a:rPr>
              <a:t>expulsion of the contents of Secretory vesicles.</a:t>
            </a:r>
          </a:p>
          <a:p>
            <a:pPr>
              <a:buFont typeface="Arial" panose="020B0604020202020204" pitchFamily="34" charset="0"/>
              <a:buNone/>
            </a:pPr>
            <a:r>
              <a:rPr lang="en-US" altLang="ar-SA" sz="3600" b="1" i="1">
                <a:latin typeface="Tw Cen MT Condensed" panose="020B0604020202020204" pitchFamily="34" charset="0"/>
              </a:rPr>
              <a:t> </a:t>
            </a:r>
            <a:r>
              <a:rPr lang="en-US" altLang="ar-SA" sz="3600" b="1" u="sng">
                <a:solidFill>
                  <a:srgbClr val="FF0000"/>
                </a:solidFill>
                <a:latin typeface="Tw Cen MT Condensed" panose="020B0604020202020204" pitchFamily="34" charset="0"/>
              </a:rPr>
              <a:t>Where:</a:t>
            </a:r>
          </a:p>
          <a:p>
            <a:pPr>
              <a:buFont typeface="Arial" panose="020B0604020202020204" pitchFamily="34" charset="0"/>
              <a:buNone/>
            </a:pPr>
            <a:r>
              <a:rPr lang="en-US" altLang="ar-SA" sz="3600" b="1" i="1">
                <a:latin typeface="Tw Cen MT Condensed" panose="020B0604020202020204" pitchFamily="34" charset="0"/>
              </a:rPr>
              <a:t>1- The vesicles fuse with cell membrane</a:t>
            </a:r>
          </a:p>
          <a:p>
            <a:pPr>
              <a:buFont typeface="Arial" panose="020B0604020202020204" pitchFamily="34" charset="0"/>
              <a:buNone/>
            </a:pPr>
            <a:r>
              <a:rPr lang="en-US" altLang="ar-SA" sz="3600" b="1" i="1">
                <a:latin typeface="Tw Cen MT Condensed" panose="020B0604020202020204" pitchFamily="34" charset="0"/>
              </a:rPr>
              <a:t>2-Then , there is break-down of the fusion area</a:t>
            </a:r>
          </a:p>
          <a:p>
            <a:pPr>
              <a:buFont typeface="Arial" panose="020B0604020202020204" pitchFamily="34" charset="0"/>
              <a:buNone/>
            </a:pPr>
            <a:r>
              <a:rPr lang="en-US" altLang="ar-SA" sz="3600" b="1" i="1">
                <a:latin typeface="Tw Cen MT Condensed" panose="020B0604020202020204" pitchFamily="34" charset="0"/>
              </a:rPr>
              <a:t>By unknown mechanism </a:t>
            </a:r>
            <a:r>
              <a:rPr lang="en-US" altLang="ar-SA" sz="3600" b="1" i="1">
                <a:latin typeface="Times New Roman" panose="02020603050405020304" pitchFamily="18" charset="0"/>
              </a:rPr>
              <a:t>→ letting the vesicle</a:t>
            </a:r>
          </a:p>
          <a:p>
            <a:pPr>
              <a:buFont typeface="Arial" panose="020B0604020202020204" pitchFamily="34" charset="0"/>
              <a:buNone/>
            </a:pPr>
            <a:r>
              <a:rPr lang="en-US" altLang="ar-SA" sz="3600" b="1" i="1">
                <a:latin typeface="Times New Roman" panose="02020603050405020304" pitchFamily="18" charset="0"/>
              </a:rPr>
              <a:t>Content out of the cells.</a:t>
            </a:r>
          </a:p>
          <a:p>
            <a:pPr>
              <a:buFont typeface="Arial" panose="020B0604020202020204" pitchFamily="34" charset="0"/>
              <a:buNone/>
            </a:pPr>
            <a:endParaRPr lang="en-US" altLang="ar-SA" b="1" i="1">
              <a:latin typeface="Tw Cen MT Condensed" panose="020B0604020202020204" pitchFamily="34" charset="0"/>
            </a:endParaRPr>
          </a:p>
          <a:p>
            <a:pPr>
              <a:buFont typeface="Arial" panose="020B0604020202020204" pitchFamily="34" charset="0"/>
              <a:buNone/>
            </a:pPr>
            <a:endParaRPr lang="en-US" altLang="ar-SA" b="1" i="1">
              <a:latin typeface="Tw Cen MT Condensed" panose="020B0604020202020204" pitchFamily="34" charset="0"/>
            </a:endParaRPr>
          </a:p>
          <a:p>
            <a:pPr>
              <a:buFont typeface="Arial" panose="020B0604020202020204" pitchFamily="34" charset="0"/>
              <a:buNone/>
            </a:pPr>
            <a:endParaRPr lang="en-US" altLang="ar-SA"/>
          </a:p>
        </p:txBody>
      </p:sp>
    </p:spTree>
  </p:cSld>
  <p:clrMapOvr>
    <a:masterClrMapping/>
  </p:clrMapOvr>
  <p:transition>
    <p:strips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82DE776-9528-483B-BBA7-869B1E67C4FE}"/>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57347" name="Rectangle 3">
            <a:extLst>
              <a:ext uri="{FF2B5EF4-FFF2-40B4-BE49-F238E27FC236}">
                <a16:creationId xmlns:a16="http://schemas.microsoft.com/office/drawing/2014/main" id="{E1F95D69-0406-4E37-B4F1-AA944513578E}"/>
              </a:ext>
            </a:extLst>
          </p:cNvPr>
          <p:cNvSpPr>
            <a:spLocks noGrp="1" noChangeArrowheads="1"/>
          </p:cNvSpPr>
          <p:nvPr>
            <p:ph idx="1"/>
          </p:nvPr>
        </p:nvSpPr>
        <p:spPr>
          <a:xfrm>
            <a:off x="0" y="260350"/>
            <a:ext cx="9144000" cy="6597650"/>
          </a:xfrm>
        </p:spPr>
        <p:txBody>
          <a:bodyPr/>
          <a:lstStyle/>
          <a:p>
            <a:pPr marL="609600" indent="-609600" algn="ctr" eaLnBrk="1" hangingPunct="1">
              <a:buFont typeface="Arial" panose="020B0604020202020204" pitchFamily="34" charset="0"/>
              <a:buNone/>
            </a:pPr>
            <a:endParaRPr lang="en-US" altLang="ar-SA" sz="2000">
              <a:latin typeface="Times New Roman" panose="02020603050405020304" pitchFamily="18" charset="0"/>
            </a:endParaRPr>
          </a:p>
          <a:p>
            <a:pPr marL="609600" indent="-609600" algn="ctr" eaLnBrk="1" hangingPunct="1">
              <a:buFont typeface="Arial" panose="020B0604020202020204" pitchFamily="34" charset="0"/>
              <a:buNone/>
            </a:pPr>
            <a:r>
              <a:rPr lang="en-US" altLang="ar-SA" sz="2000" b="1" i="1">
                <a:latin typeface="Tw Cen MT Condensed" panose="020B0604020202020204" pitchFamily="34" charset="0"/>
              </a:rPr>
              <a:t>  </a:t>
            </a:r>
            <a:r>
              <a:rPr lang="en-US" altLang="ar-SA" sz="5400" b="1">
                <a:solidFill>
                  <a:srgbClr val="FF0000"/>
                </a:solidFill>
                <a:latin typeface="Tw Cen MT Condensed" panose="020B0604020202020204" pitchFamily="34" charset="0"/>
              </a:rPr>
              <a:t>In endo-cytosis</a:t>
            </a:r>
            <a:endParaRPr lang="en-US" altLang="ar-SA" sz="2400" b="1">
              <a:solidFill>
                <a:srgbClr val="FF0000"/>
              </a:solidFill>
              <a:latin typeface="Tw Cen MT Condensed" panose="020B0604020202020204" pitchFamily="34" charset="0"/>
            </a:endParaRPr>
          </a:p>
          <a:p>
            <a:pPr marL="609600" indent="-609600" eaLnBrk="1" hangingPunct="1">
              <a:buFont typeface="Arial" panose="020B0604020202020204" pitchFamily="34" charset="0"/>
              <a:buNone/>
            </a:pPr>
            <a:endParaRPr lang="en-US" altLang="ar-SA" sz="2400" b="1" i="1">
              <a:latin typeface="Tw Cen MT Condensed" panose="020B0604020202020204" pitchFamily="34" charset="0"/>
            </a:endParaRPr>
          </a:p>
          <a:p>
            <a:pPr marL="609600" indent="-609600" eaLnBrk="1" hangingPunct="1">
              <a:buFont typeface="Arial" panose="020B0604020202020204" pitchFamily="34" charset="0"/>
              <a:buNone/>
            </a:pPr>
            <a:r>
              <a:rPr lang="en-US" altLang="ar-SA" sz="3600" b="1" i="1">
                <a:latin typeface="Tw Cen MT Condensed" panose="020B0604020202020204" pitchFamily="34" charset="0"/>
              </a:rPr>
              <a:t>- It is a process opposite to exo-cytosis</a:t>
            </a:r>
          </a:p>
          <a:p>
            <a:pPr marL="609600" indent="-609600" eaLnBrk="1" hangingPunct="1">
              <a:buFont typeface="Arial" panose="020B0604020202020204" pitchFamily="34" charset="0"/>
              <a:buNone/>
            </a:pPr>
            <a:r>
              <a:rPr lang="en-US" altLang="ar-SA" sz="3600" b="1" i="1">
                <a:latin typeface="Tw Cen MT Condensed" panose="020B0604020202020204" pitchFamily="34" charset="0"/>
              </a:rPr>
              <a:t> </a:t>
            </a:r>
            <a:r>
              <a:rPr lang="en-US" altLang="ar-SA" sz="3600" b="1" i="1" u="sng">
                <a:latin typeface="Tw Cen MT Condensed" panose="020B0604020202020204" pitchFamily="34" charset="0"/>
              </a:rPr>
              <a:t>By which</a:t>
            </a:r>
            <a:r>
              <a:rPr lang="en-US" altLang="ar-SA" sz="3600" b="1" i="1">
                <a:latin typeface="Tw Cen MT Condensed" panose="020B0604020202020204" pitchFamily="34" charset="0"/>
              </a:rPr>
              <a:t>: a substance is taken into The cell.</a:t>
            </a:r>
          </a:p>
          <a:p>
            <a:pPr marL="609600" indent="-609600" eaLnBrk="1" hangingPunct="1">
              <a:buFont typeface="Wingdings" panose="05000000000000000000" pitchFamily="2" charset="2"/>
              <a:buNone/>
            </a:pPr>
            <a:r>
              <a:rPr lang="en-US" altLang="ar-SA" sz="3600" b="1" i="1">
                <a:latin typeface="Tw Cen MT Condensed" panose="020B0604020202020204" pitchFamily="34" charset="0"/>
              </a:rPr>
              <a:t>   </a:t>
            </a:r>
            <a:r>
              <a:rPr lang="en-US" altLang="ar-SA" sz="3600" b="1" u="sng">
                <a:solidFill>
                  <a:srgbClr val="FF0000"/>
                </a:solidFill>
                <a:latin typeface="Tw Cen MT Condensed" panose="020B0604020202020204" pitchFamily="34" charset="0"/>
              </a:rPr>
              <a:t>It include two processes:</a:t>
            </a:r>
          </a:p>
          <a:p>
            <a:pPr marL="609600" indent="-609600" eaLnBrk="1" hangingPunct="1">
              <a:buFont typeface="Wingdings" panose="05000000000000000000" pitchFamily="2" charset="2"/>
              <a:buNone/>
            </a:pPr>
            <a:r>
              <a:rPr lang="en-US" altLang="ar-SA" sz="3600" b="1" i="1">
                <a:latin typeface="Times New Roman" panose="02020603050405020304" pitchFamily="18" charset="0"/>
              </a:rPr>
              <a:t>               1) Pino- cytosis.</a:t>
            </a:r>
          </a:p>
          <a:p>
            <a:pPr marL="609600" indent="-609600" eaLnBrk="1" hangingPunct="1">
              <a:buFont typeface="Wingdings" panose="05000000000000000000" pitchFamily="2" charset="2"/>
              <a:buNone/>
            </a:pPr>
            <a:r>
              <a:rPr lang="en-US" altLang="ar-SA" sz="3600" b="1" i="1">
                <a:latin typeface="Times New Roman" panose="02020603050405020304" pitchFamily="18" charset="0"/>
              </a:rPr>
              <a:t>              2) phagocytosis.         </a:t>
            </a:r>
            <a:endParaRPr lang="en-US" altLang="ar-SA" sz="3600" b="1" i="1">
              <a:latin typeface="Times New Roman" panose="02020603050405020304" pitchFamily="18" charset="0"/>
              <a:cs typeface="Times New Roman" panose="02020603050405020304" pitchFamily="18" charset="0"/>
            </a:endParaRPr>
          </a:p>
          <a:p>
            <a:pPr marL="609600" indent="-609600" eaLnBrk="1" hangingPunct="1">
              <a:buFontTx/>
              <a:buNone/>
            </a:pPr>
            <a:endParaRPr lang="en-US" altLang="ar-SA" sz="3600" b="1" i="1">
              <a:latin typeface="Tw Cen MT Condensed" panose="020B0604020202020204" pitchFamily="34" charset="0"/>
            </a:endParaRPr>
          </a:p>
          <a:p>
            <a:pPr marL="609600" indent="-609600" eaLnBrk="1" hangingPunct="1"/>
            <a:endParaRPr lang="en-US" altLang="ar-SA" sz="2000">
              <a:latin typeface="Times New Roman" panose="02020603050405020304" pitchFamily="18" charset="0"/>
            </a:endParaRPr>
          </a:p>
          <a:p>
            <a:pPr marL="609600" indent="-609600" eaLnBrk="1" hangingPunct="1">
              <a:buFontTx/>
              <a:buNone/>
            </a:pPr>
            <a:r>
              <a:rPr lang="en-US" altLang="ar-SA" sz="2000">
                <a:latin typeface="Times New Roman" panose="02020603050405020304" pitchFamily="18" charset="0"/>
              </a:rPr>
              <a:t> </a:t>
            </a:r>
            <a:endParaRPr lang="en-US" altLang="ar-SA" sz="2000">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7031423-25AB-42B9-B234-4B11AF7B506B}"/>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54275" name="Rectangle 3">
            <a:extLst>
              <a:ext uri="{FF2B5EF4-FFF2-40B4-BE49-F238E27FC236}">
                <a16:creationId xmlns:a16="http://schemas.microsoft.com/office/drawing/2014/main" id="{3A88157D-6DA0-4B4A-AEBD-41D92F8F7E63}"/>
              </a:ext>
            </a:extLst>
          </p:cNvPr>
          <p:cNvSpPr>
            <a:spLocks noGrp="1" noChangeArrowheads="1"/>
          </p:cNvSpPr>
          <p:nvPr>
            <p:ph idx="1"/>
          </p:nvPr>
        </p:nvSpPr>
        <p:spPr>
          <a:xfrm>
            <a:off x="0" y="188913"/>
            <a:ext cx="9144000" cy="6669087"/>
          </a:xfrm>
        </p:spPr>
        <p:txBody>
          <a:bodyPr rtlCol="0">
            <a:normAutofit/>
          </a:bodyPr>
          <a:lstStyle/>
          <a:p>
            <a:pPr eaLnBrk="1" fontAlgn="auto" hangingPunct="1">
              <a:spcAft>
                <a:spcPts val="0"/>
              </a:spcAft>
              <a:buFont typeface="Arial" charset="0"/>
              <a:buNone/>
              <a:defRPr/>
            </a:pPr>
            <a:r>
              <a:rPr lang="en-US" sz="3600" b="1" i="1" u="sng" dirty="0" err="1">
                <a:solidFill>
                  <a:srgbClr val="FF0000"/>
                </a:solidFill>
              </a:rPr>
              <a:t>Pino-cytosis</a:t>
            </a:r>
            <a:r>
              <a:rPr lang="en-US" sz="3600" b="1" i="1" u="sng" dirty="0">
                <a:solidFill>
                  <a:srgbClr val="FF0000"/>
                </a:solidFill>
              </a:rPr>
              <a:t> =</a:t>
            </a:r>
            <a:r>
              <a:rPr lang="ar-SA" sz="3600" b="1" i="1" u="sng" dirty="0">
                <a:solidFill>
                  <a:srgbClr val="FF0000"/>
                </a:solidFill>
              </a:rPr>
              <a:t> </a:t>
            </a:r>
            <a:r>
              <a:rPr lang="en-US" sz="3600" b="1" i="1" u="sng" dirty="0">
                <a:solidFill>
                  <a:srgbClr val="FF0000"/>
                </a:solidFill>
              </a:rPr>
              <a:t>cell drinking:</a:t>
            </a:r>
            <a:endParaRPr lang="ar-SA" sz="3600" b="1" i="1" u="sng" dirty="0">
              <a:effectLst>
                <a:outerShdw blurRad="38100" dist="38100" dir="2700000" algn="tl">
                  <a:srgbClr val="000000"/>
                </a:outerShdw>
              </a:effectLst>
            </a:endParaRPr>
          </a:p>
          <a:p>
            <a:pPr eaLnBrk="1" fontAlgn="auto" hangingPunct="1">
              <a:spcAft>
                <a:spcPts val="0"/>
              </a:spcAft>
              <a:buFont typeface="Wingdings" pitchFamily="2" charset="2"/>
              <a:buNone/>
              <a:defRPr/>
            </a:pPr>
            <a:r>
              <a:rPr lang="en-US" sz="2400" b="1" dirty="0"/>
              <a:t>-The substance taken is, large molecule dissolved in solution and not visible</a:t>
            </a:r>
          </a:p>
          <a:p>
            <a:pPr eaLnBrk="1" fontAlgn="auto" hangingPunct="1">
              <a:spcAft>
                <a:spcPts val="0"/>
              </a:spcAft>
              <a:buFont typeface="Wingdings" pitchFamily="2" charset="2"/>
              <a:buNone/>
              <a:defRPr/>
            </a:pPr>
            <a:r>
              <a:rPr lang="en-US" sz="2400" b="1" dirty="0"/>
              <a:t>  under microscope</a:t>
            </a:r>
            <a:r>
              <a:rPr lang="en-US" sz="2400" dirty="0"/>
              <a:t>.</a:t>
            </a:r>
          </a:p>
          <a:p>
            <a:pPr eaLnBrk="1" fontAlgn="auto" hangingPunct="1">
              <a:spcAft>
                <a:spcPts val="0"/>
              </a:spcAft>
              <a:buFont typeface="Arial" charset="0"/>
              <a:buNone/>
              <a:defRPr/>
            </a:pPr>
            <a:r>
              <a:rPr lang="en-US" sz="3600" b="1" i="1" u="sng" dirty="0" err="1">
                <a:solidFill>
                  <a:srgbClr val="FF0000"/>
                </a:solidFill>
              </a:rPr>
              <a:t>Phago-cytosis</a:t>
            </a:r>
            <a:r>
              <a:rPr lang="en-US" sz="3600" b="1" i="1" u="sng" dirty="0">
                <a:solidFill>
                  <a:srgbClr val="FF0000"/>
                </a:solidFill>
              </a:rPr>
              <a:t> = cell eating</a:t>
            </a:r>
            <a:r>
              <a:rPr lang="en-US" sz="3600" b="1" i="1" u="sng" dirty="0">
                <a:solidFill>
                  <a:srgbClr val="FF0000"/>
                </a:solidFill>
                <a:effectLst>
                  <a:outerShdw blurRad="38100" dist="38100" dir="2700000" algn="tl">
                    <a:srgbClr val="000000"/>
                  </a:outerShdw>
                </a:effectLst>
              </a:rPr>
              <a:t>:</a:t>
            </a:r>
            <a:endParaRPr lang="en-US" sz="3600" b="1" i="1" u="sng" dirty="0">
              <a:effectLst>
                <a:outerShdw blurRad="38100" dist="38100" dir="2700000" algn="tl">
                  <a:srgbClr val="000000"/>
                </a:outerShdw>
              </a:effectLst>
            </a:endParaRPr>
          </a:p>
          <a:p>
            <a:pPr eaLnBrk="1" fontAlgn="auto" hangingPunct="1">
              <a:spcAft>
                <a:spcPts val="0"/>
              </a:spcAft>
              <a:buFont typeface="Wingdings" pitchFamily="2" charset="2"/>
              <a:buNone/>
              <a:defRPr/>
            </a:pPr>
            <a:r>
              <a:rPr lang="en-US" sz="2400" dirty="0"/>
              <a:t>-</a:t>
            </a:r>
            <a:r>
              <a:rPr lang="en-US" sz="2400" b="1" dirty="0"/>
              <a:t>The material ingested by the cell is in solid form suspended in aqueous medium of extra-cellular fluid and can be seen under the microscope.</a:t>
            </a:r>
            <a:endParaRPr lang="en-US" sz="2400" dirty="0"/>
          </a:p>
          <a:p>
            <a:pPr eaLnBrk="1" fontAlgn="auto" hangingPunct="1">
              <a:spcAft>
                <a:spcPts val="0"/>
              </a:spcAft>
              <a:buFont typeface="Arial" charset="0"/>
              <a:buNone/>
              <a:defRPr/>
            </a:pPr>
            <a:r>
              <a:rPr lang="en-US" b="1" u="sng" dirty="0">
                <a:solidFill>
                  <a:srgbClr val="FF0000"/>
                </a:solidFill>
              </a:rPr>
              <a:t>Types Of </a:t>
            </a:r>
            <a:r>
              <a:rPr lang="en-US" b="1" u="sng" dirty="0" err="1">
                <a:solidFill>
                  <a:srgbClr val="FF0000"/>
                </a:solidFill>
              </a:rPr>
              <a:t>endo-cytosis</a:t>
            </a:r>
            <a:endParaRPr lang="en-US" b="1" u="sng" dirty="0">
              <a:solidFill>
                <a:srgbClr val="FF0000"/>
              </a:solidFill>
            </a:endParaRPr>
          </a:p>
          <a:p>
            <a:pPr eaLnBrk="1" fontAlgn="auto" hangingPunct="1">
              <a:spcAft>
                <a:spcPts val="0"/>
              </a:spcAft>
              <a:buFont typeface="Arial" charset="0"/>
              <a:buNone/>
              <a:defRPr/>
            </a:pPr>
            <a:r>
              <a:rPr lang="en-US" sz="2800" b="1" i="1" dirty="0">
                <a:solidFill>
                  <a:srgbClr val="FF0000"/>
                </a:solidFill>
              </a:rPr>
              <a:t>1-Constitutive </a:t>
            </a:r>
            <a:r>
              <a:rPr lang="en-US" sz="2800" b="1" i="1" dirty="0" err="1">
                <a:solidFill>
                  <a:srgbClr val="FF0000"/>
                </a:solidFill>
              </a:rPr>
              <a:t>endo-cytosis</a:t>
            </a:r>
            <a:endParaRPr lang="en-US" sz="2800" b="1" i="1" dirty="0">
              <a:solidFill>
                <a:srgbClr val="FF0000"/>
              </a:solidFill>
            </a:endParaRPr>
          </a:p>
          <a:p>
            <a:pPr eaLnBrk="1" fontAlgn="auto" hangingPunct="1">
              <a:spcAft>
                <a:spcPts val="0"/>
              </a:spcAft>
              <a:buFont typeface="Arial" charset="0"/>
              <a:buNone/>
              <a:defRPr/>
            </a:pPr>
            <a:r>
              <a:rPr lang="en-US" sz="1800" b="1" dirty="0">
                <a:latin typeface="Arial Black" pitchFamily="34" charset="0"/>
                <a:cs typeface="Bold Italic Art" pitchFamily="2" charset="-78"/>
              </a:rPr>
              <a:t>Occurs spontaneously with-out  any</a:t>
            </a:r>
            <a:r>
              <a:rPr lang="en-US" sz="1800" dirty="0">
                <a:latin typeface="Arial Black" pitchFamily="34" charset="0"/>
                <a:cs typeface="Bold Italic Art" pitchFamily="2" charset="-78"/>
              </a:rPr>
              <a:t> </a:t>
            </a:r>
            <a:r>
              <a:rPr lang="en-US" sz="1800" dirty="0" err="1">
                <a:latin typeface="Arial Black" pitchFamily="34" charset="0"/>
                <a:cs typeface="Bold Italic Art" pitchFamily="2" charset="-78"/>
              </a:rPr>
              <a:t>ligand</a:t>
            </a:r>
            <a:r>
              <a:rPr lang="en-US" sz="1800" dirty="0">
                <a:latin typeface="Arial Black" pitchFamily="34" charset="0"/>
                <a:cs typeface="Bold Italic Art" pitchFamily="2" charset="-78"/>
              </a:rPr>
              <a:t> triggering it </a:t>
            </a:r>
            <a:r>
              <a:rPr lang="en-US" sz="2800" dirty="0"/>
              <a:t>                     </a:t>
            </a:r>
          </a:p>
          <a:p>
            <a:pPr eaLnBrk="1" fontAlgn="auto" hangingPunct="1">
              <a:spcAft>
                <a:spcPts val="0"/>
              </a:spcAft>
              <a:buFont typeface="Arial" charset="0"/>
              <a:buNone/>
              <a:defRPr/>
            </a:pPr>
            <a:r>
              <a:rPr lang="en-US" sz="2800" b="1" i="1" dirty="0">
                <a:solidFill>
                  <a:srgbClr val="FF0000"/>
                </a:solidFill>
              </a:rPr>
              <a:t>2-Receptive-mediated</a:t>
            </a:r>
            <a:r>
              <a:rPr lang="en-US" sz="2400" b="1" i="1" dirty="0">
                <a:solidFill>
                  <a:srgbClr val="FF0000"/>
                </a:solidFill>
              </a:rPr>
              <a:t> </a:t>
            </a:r>
            <a:endParaRPr lang="en-US" sz="2400" dirty="0"/>
          </a:p>
          <a:p>
            <a:pPr eaLnBrk="1" fontAlgn="auto" hangingPunct="1">
              <a:spcAft>
                <a:spcPts val="0"/>
              </a:spcAft>
              <a:buFont typeface="Arial" charset="0"/>
              <a:buNone/>
              <a:defRPr/>
            </a:pPr>
            <a:r>
              <a:rPr lang="en-US" sz="1800" b="1" i="1" dirty="0">
                <a:latin typeface="Arial Black" pitchFamily="34" charset="0"/>
                <a:cs typeface="Bold Italic Art" pitchFamily="2" charset="-78"/>
              </a:rPr>
              <a:t>- It needs a </a:t>
            </a:r>
            <a:r>
              <a:rPr lang="en-US" sz="1800" b="1" i="1" dirty="0" err="1">
                <a:latin typeface="Arial Black" pitchFamily="34" charset="0"/>
                <a:cs typeface="Bold Italic Art" pitchFamily="2" charset="-78"/>
              </a:rPr>
              <a:t>ligand</a:t>
            </a:r>
            <a:r>
              <a:rPr lang="en-US" sz="1800" b="1" i="1" dirty="0">
                <a:latin typeface="Arial Black" pitchFamily="34" charset="0"/>
                <a:cs typeface="Bold Italic Art" pitchFamily="2" charset="-78"/>
              </a:rPr>
              <a:t> to activate</a:t>
            </a:r>
          </a:p>
          <a:p>
            <a:pPr eaLnBrk="1" fontAlgn="auto" hangingPunct="1">
              <a:spcAft>
                <a:spcPts val="0"/>
              </a:spcAft>
              <a:buFontTx/>
              <a:buNone/>
              <a:defRPr/>
            </a:pPr>
            <a:r>
              <a:rPr lang="en-US" sz="1800" dirty="0">
                <a:latin typeface="Arial Black" pitchFamily="34" charset="0"/>
                <a:cs typeface="Bold Italic Art" pitchFamily="2" charset="-78"/>
              </a:rPr>
              <a:t>.   Receptors on the cell </a:t>
            </a:r>
            <a:r>
              <a:rPr lang="en-US" sz="1800" dirty="0" err="1">
                <a:latin typeface="Arial Black" pitchFamily="34" charset="0"/>
                <a:cs typeface="Bold Italic Art" pitchFamily="2" charset="-78"/>
              </a:rPr>
              <a:t>membraneto</a:t>
            </a:r>
            <a:r>
              <a:rPr lang="en-US" sz="1800" dirty="0">
                <a:latin typeface="Arial Black" pitchFamily="34" charset="0"/>
                <a:cs typeface="Bold Italic Art" pitchFamily="2" charset="-78"/>
              </a:rPr>
              <a:t> start </a:t>
            </a:r>
            <a:r>
              <a:rPr lang="en-US" sz="1800" dirty="0" err="1">
                <a:latin typeface="Arial Black" pitchFamily="34" charset="0"/>
                <a:cs typeface="Bold Italic Art" pitchFamily="2" charset="-78"/>
              </a:rPr>
              <a:t>endo-cytosis</a:t>
            </a:r>
            <a:r>
              <a:rPr lang="en-US" sz="1800" dirty="0">
                <a:latin typeface="Arial Black" pitchFamily="34" charset="0"/>
                <a:cs typeface="Bold Italic Art" pitchFamily="2" charset="-78"/>
              </a:rPr>
              <a:t>.        </a:t>
            </a:r>
            <a:endParaRPr lang="ar-SA" sz="1800" dirty="0">
              <a:latin typeface="Arial Black" pitchFamily="34" charset="0"/>
              <a:cs typeface="Bold Italic Art" pitchFamily="2" charset="-78"/>
            </a:endParaRPr>
          </a:p>
          <a:p>
            <a:pPr eaLnBrk="1" fontAlgn="auto" hangingPunct="1">
              <a:spcAft>
                <a:spcPts val="0"/>
              </a:spcAft>
              <a:buFont typeface="Wingdings" pitchFamily="2" charset="2"/>
              <a:buNone/>
              <a:defRPr/>
            </a:pPr>
            <a:endParaRPr lang="en-US" sz="1600" dirty="0">
              <a:latin typeface="Arial Black" pitchFamily="34" charset="0"/>
              <a:cs typeface="Bold Italic Art" pitchFamily="2" charset="-78"/>
            </a:endParaRPr>
          </a:p>
        </p:txBody>
      </p:sp>
    </p:spTree>
  </p:cSld>
  <p:clrMapOvr>
    <a:masterClrMapping/>
  </p:clrMapOvr>
  <p:transition>
    <p:strips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E05FBC7-9647-4921-8893-029AF13B9946}"/>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59395" name="Rectangle 3">
            <a:extLst>
              <a:ext uri="{FF2B5EF4-FFF2-40B4-BE49-F238E27FC236}">
                <a16:creationId xmlns:a16="http://schemas.microsoft.com/office/drawing/2014/main" id="{B090DFE4-F600-496E-A00B-E6F946D9A347}"/>
              </a:ext>
            </a:extLst>
          </p:cNvPr>
          <p:cNvSpPr>
            <a:spLocks noGrp="1" noChangeArrowheads="1"/>
          </p:cNvSpPr>
          <p:nvPr>
            <p:ph idx="1"/>
          </p:nvPr>
        </p:nvSpPr>
        <p:spPr>
          <a:xfrm>
            <a:off x="0" y="260350"/>
            <a:ext cx="8893175" cy="6408738"/>
          </a:xfrm>
        </p:spPr>
        <p:txBody>
          <a:bodyPr/>
          <a:lstStyle/>
          <a:p>
            <a:pPr eaLnBrk="1" hangingPunct="1">
              <a:buFontTx/>
              <a:buNone/>
            </a:pPr>
            <a:endParaRPr lang="en-US" altLang="ar-SA"/>
          </a:p>
        </p:txBody>
      </p:sp>
      <p:pic>
        <p:nvPicPr>
          <p:cNvPr id="59396" name="Picture 4">
            <a:extLst>
              <a:ext uri="{FF2B5EF4-FFF2-40B4-BE49-F238E27FC236}">
                <a16:creationId xmlns:a16="http://schemas.microsoft.com/office/drawing/2014/main" id="{E2BACEC8-A02A-4FBB-A632-2B566E654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8931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3058D73-47D1-4D5F-82A0-6A28D2039F1C}"/>
              </a:ext>
            </a:extLst>
          </p:cNvPr>
          <p:cNvSpPr>
            <a:spLocks noGrp="1" noChangeArrowheads="1"/>
          </p:cNvSpPr>
          <p:nvPr>
            <p:ph type="title"/>
          </p:nvPr>
        </p:nvSpPr>
        <p:spPr>
          <a:xfrm>
            <a:off x="457200" y="274638"/>
            <a:ext cx="8229600" cy="274637"/>
          </a:xfrm>
        </p:spPr>
        <p:txBody>
          <a:bodyPr/>
          <a:lstStyle/>
          <a:p>
            <a:pPr eaLnBrk="1" hangingPunct="1"/>
            <a:r>
              <a:rPr lang="en-US" altLang="ar-SA" b="1">
                <a:solidFill>
                  <a:srgbClr val="FF0000"/>
                </a:solidFill>
              </a:rPr>
              <a:t>Mechanism of endo-cytosis</a:t>
            </a:r>
            <a:r>
              <a:rPr lang="en-US" altLang="ar-SA" sz="3600" b="1">
                <a:solidFill>
                  <a:srgbClr val="FF0000"/>
                </a:solidFill>
              </a:rPr>
              <a:t> </a:t>
            </a:r>
          </a:p>
        </p:txBody>
      </p:sp>
      <p:sp>
        <p:nvSpPr>
          <p:cNvPr id="60419" name="Rectangle 3">
            <a:extLst>
              <a:ext uri="{FF2B5EF4-FFF2-40B4-BE49-F238E27FC236}">
                <a16:creationId xmlns:a16="http://schemas.microsoft.com/office/drawing/2014/main" id="{519C1D29-BF5E-4EA0-AA9D-C60C54450ACF}"/>
              </a:ext>
            </a:extLst>
          </p:cNvPr>
          <p:cNvSpPr>
            <a:spLocks noGrp="1" noChangeArrowheads="1"/>
          </p:cNvSpPr>
          <p:nvPr>
            <p:ph idx="1"/>
          </p:nvPr>
        </p:nvSpPr>
        <p:spPr>
          <a:xfrm>
            <a:off x="0" y="908050"/>
            <a:ext cx="9144000" cy="5949950"/>
          </a:xfrm>
        </p:spPr>
        <p:txBody>
          <a:bodyPr/>
          <a:lstStyle/>
          <a:p>
            <a:pPr marL="609600" indent="-609600" eaLnBrk="1" hangingPunct="1"/>
            <a:r>
              <a:rPr lang="en-US" altLang="ar-SA" sz="2000" b="1"/>
              <a:t>The ingested material is adsorbed on the cell surface by electrostatic bond</a:t>
            </a:r>
          </a:p>
          <a:p>
            <a:pPr marL="609600" indent="-609600" eaLnBrk="1" hangingPunct="1">
              <a:buFontTx/>
              <a:buNone/>
            </a:pPr>
            <a:r>
              <a:rPr lang="en-US" altLang="ar-SA" sz="2000" b="1"/>
              <a:t>          or chemical attraction to a specific receptors on the cell membrane.</a:t>
            </a:r>
          </a:p>
          <a:p>
            <a:pPr marL="609600" indent="-609600" eaLnBrk="1" hangingPunct="1">
              <a:buFontTx/>
              <a:buNone/>
            </a:pPr>
            <a:endParaRPr lang="en-US" altLang="ar-SA" sz="2000" b="1"/>
          </a:p>
          <a:p>
            <a:pPr marL="609600" indent="-609600" eaLnBrk="1" hangingPunct="1"/>
            <a:r>
              <a:rPr lang="en-US" altLang="ar-SA" sz="2000" b="1"/>
              <a:t> The cell membrane invaginates to form a vacuole in which the substance</a:t>
            </a:r>
          </a:p>
          <a:p>
            <a:pPr marL="609600" indent="-609600" eaLnBrk="1" hangingPunct="1">
              <a:buFontTx/>
              <a:buNone/>
            </a:pPr>
            <a:r>
              <a:rPr lang="en-US" altLang="ar-SA" sz="2000" b="1"/>
              <a:t>         is carried into the cytoplasmic matrix.</a:t>
            </a:r>
          </a:p>
          <a:p>
            <a:pPr marL="609600" indent="-609600" eaLnBrk="1" hangingPunct="1">
              <a:buFontTx/>
              <a:buNone/>
            </a:pPr>
            <a:endParaRPr lang="en-US" altLang="ar-SA" sz="2000" b="1"/>
          </a:p>
          <a:p>
            <a:pPr marL="609600" indent="-609600" eaLnBrk="1" hangingPunct="1"/>
            <a:r>
              <a:rPr lang="en-US" altLang="ar-SA" sz="2000" b="1"/>
              <a:t>The vacuole shrinks in size and moves away from the cell membrane which has resolved.</a:t>
            </a:r>
          </a:p>
          <a:p>
            <a:pPr marL="609600" indent="-609600" eaLnBrk="1" hangingPunct="1">
              <a:buFontTx/>
              <a:buNone/>
            </a:pPr>
            <a:endParaRPr lang="en-US" altLang="ar-SA" sz="2000" b="1"/>
          </a:p>
          <a:p>
            <a:pPr marL="609600" indent="-609600" eaLnBrk="1" hangingPunct="1"/>
            <a:r>
              <a:rPr lang="en-US" altLang="ar-SA" sz="2000" b="1"/>
              <a:t>The contents of the vacuole are librated into the cytoplasm by disintegration of the membrane.</a:t>
            </a:r>
          </a:p>
          <a:p>
            <a:pPr marL="609600" indent="-609600" eaLnBrk="1" hangingPunct="1">
              <a:buFontTx/>
              <a:buNone/>
            </a:pPr>
            <a:endParaRPr lang="en-US" altLang="ar-SA" sz="2000" b="1"/>
          </a:p>
          <a:p>
            <a:pPr marL="609600" indent="-609600" eaLnBrk="1" hangingPunct="1"/>
            <a:r>
              <a:rPr lang="en-US" altLang="ar-SA" sz="2000" b="1"/>
              <a:t>Alternatively during phagocytosis, the phagocytic vacuole</a:t>
            </a:r>
            <a:r>
              <a:rPr lang="ar-SA" altLang="ar-SA" sz="2000" b="1"/>
              <a:t> </a:t>
            </a:r>
            <a:r>
              <a:rPr lang="en-US" altLang="ar-SA" sz="2000" b="1"/>
              <a:t> can fuse with lysosomes to digest vacuolar contents intracellular. This is important</a:t>
            </a:r>
          </a:p>
          <a:p>
            <a:pPr marL="609600" indent="-609600" eaLnBrk="1" hangingPunct="1">
              <a:buFontTx/>
              <a:buNone/>
            </a:pPr>
            <a:r>
              <a:rPr lang="en-US" altLang="ar-SA" sz="2000" b="1"/>
              <a:t>         during body defense mechanism against infection . </a:t>
            </a:r>
          </a:p>
        </p:txBody>
      </p:sp>
    </p:spTree>
  </p:cSld>
  <p:clrMapOvr>
    <a:masterClrMapping/>
  </p:clrMapOvr>
  <p:transition>
    <p:strips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C6122CD-1A77-4917-A0A3-3A68985747FE}"/>
              </a:ext>
            </a:extLst>
          </p:cNvPr>
          <p:cNvSpPr>
            <a:spLocks noGrp="1" noChangeArrowheads="1"/>
          </p:cNvSpPr>
          <p:nvPr>
            <p:ph type="title"/>
          </p:nvPr>
        </p:nvSpPr>
        <p:spPr>
          <a:xfrm>
            <a:off x="0" y="0"/>
            <a:ext cx="9144000" cy="549275"/>
          </a:xfrm>
        </p:spPr>
        <p:txBody>
          <a:bodyPr rtlCol="0">
            <a:normAutofit fontScale="90000"/>
          </a:bodyPr>
          <a:lstStyle/>
          <a:p>
            <a:pPr eaLnBrk="1" fontAlgn="auto" hangingPunct="1">
              <a:spcAft>
                <a:spcPts val="0"/>
              </a:spcAft>
              <a:defRPr/>
            </a:pPr>
            <a:r>
              <a:rPr lang="en-US" b="1"/>
              <a:t>The Mitochondria</a:t>
            </a:r>
          </a:p>
        </p:txBody>
      </p:sp>
      <p:sp>
        <p:nvSpPr>
          <p:cNvPr id="61443" name="Rectangle 3">
            <a:extLst>
              <a:ext uri="{FF2B5EF4-FFF2-40B4-BE49-F238E27FC236}">
                <a16:creationId xmlns:a16="http://schemas.microsoft.com/office/drawing/2014/main" id="{C6495FF7-9749-4E03-9300-60159FD87CBD}"/>
              </a:ext>
            </a:extLst>
          </p:cNvPr>
          <p:cNvSpPr>
            <a:spLocks noGrp="1" noChangeArrowheads="1"/>
          </p:cNvSpPr>
          <p:nvPr>
            <p:ph idx="1"/>
          </p:nvPr>
        </p:nvSpPr>
        <p:spPr>
          <a:xfrm>
            <a:off x="4643438" y="765175"/>
            <a:ext cx="3960812" cy="6092825"/>
          </a:xfrm>
        </p:spPr>
        <p:txBody>
          <a:bodyPr/>
          <a:lstStyle/>
          <a:p>
            <a:pPr eaLnBrk="1" hangingPunct="1">
              <a:buFont typeface="Arial" panose="020B0604020202020204" pitchFamily="34" charset="0"/>
              <a:buNone/>
            </a:pPr>
            <a:r>
              <a:rPr lang="ar-SA" altLang="ar-SA" sz="2400"/>
              <a:t>                </a:t>
            </a:r>
            <a:r>
              <a:rPr lang="en-US" altLang="ar-SA" sz="2400"/>
              <a:t>                                        </a:t>
            </a:r>
            <a:r>
              <a:rPr lang="en-US" altLang="ar-SA" sz="2800" b="1"/>
              <a:t>- </a:t>
            </a:r>
            <a:r>
              <a:rPr lang="en-US" altLang="ar-SA" sz="1800" b="1"/>
              <a:t>One of cellular organelles that                                                                                    plays a vital role in production of energy required by cells. </a:t>
            </a:r>
          </a:p>
          <a:p>
            <a:pPr eaLnBrk="1" hangingPunct="1">
              <a:buFontTx/>
              <a:buNone/>
            </a:pPr>
            <a:r>
              <a:rPr lang="en-US" altLang="ar-SA" sz="1800" b="1"/>
              <a:t>                                                                                       </a:t>
            </a:r>
          </a:p>
          <a:p>
            <a:pPr eaLnBrk="1" hangingPunct="1">
              <a:buFontTx/>
              <a:buNone/>
            </a:pPr>
            <a:endParaRPr lang="en-US" altLang="ar-SA" sz="1600"/>
          </a:p>
          <a:p>
            <a:pPr eaLnBrk="1" hangingPunct="1">
              <a:buFontTx/>
              <a:buNone/>
            </a:pPr>
            <a:r>
              <a:rPr lang="en-US" altLang="ar-SA" sz="1600"/>
              <a:t>                                                                                     </a:t>
            </a:r>
          </a:p>
          <a:p>
            <a:pPr eaLnBrk="1" hangingPunct="1">
              <a:buFontTx/>
              <a:buNone/>
            </a:pPr>
            <a:r>
              <a:rPr lang="en-US" altLang="ar-SA" sz="1600"/>
              <a:t>                                                                                           </a:t>
            </a:r>
            <a:r>
              <a:rPr lang="en-US" altLang="ar-SA" sz="2000" b="1">
                <a:solidFill>
                  <a:srgbClr val="FF0000"/>
                </a:solidFill>
              </a:rPr>
              <a:t>-Enclosed by two membranes:</a:t>
            </a:r>
            <a:endParaRPr lang="en-US" altLang="ar-SA" sz="1600" b="1">
              <a:solidFill>
                <a:srgbClr val="FF0000"/>
              </a:solidFill>
            </a:endParaRPr>
          </a:p>
          <a:p>
            <a:pPr eaLnBrk="1" hangingPunct="1">
              <a:buFontTx/>
              <a:buNone/>
            </a:pPr>
            <a:r>
              <a:rPr lang="en-US" altLang="ar-SA" sz="1600"/>
              <a:t>                                                                                            </a:t>
            </a:r>
            <a:r>
              <a:rPr lang="en-US" altLang="ar-SA" sz="2000" b="1"/>
              <a:t>1-outer smooth.</a:t>
            </a:r>
          </a:p>
          <a:p>
            <a:pPr eaLnBrk="1" hangingPunct="1">
              <a:buFontTx/>
              <a:buNone/>
            </a:pPr>
            <a:r>
              <a:rPr lang="en-US" altLang="ar-SA" sz="2000" b="1"/>
              <a:t>                                                                                             2-Inner folded.                                                                                                                                                                                           </a:t>
            </a:r>
          </a:p>
          <a:p>
            <a:pPr eaLnBrk="1" hangingPunct="1">
              <a:buFontTx/>
              <a:buNone/>
            </a:pPr>
            <a:endParaRPr lang="en-US" altLang="ar-SA" sz="1600"/>
          </a:p>
          <a:p>
            <a:pPr eaLnBrk="1" hangingPunct="1">
              <a:buFontTx/>
              <a:buNone/>
            </a:pPr>
            <a:r>
              <a:rPr lang="en-US" altLang="ar-SA" sz="1600"/>
              <a:t>                                                                                                </a:t>
            </a:r>
          </a:p>
        </p:txBody>
      </p:sp>
      <p:pic>
        <p:nvPicPr>
          <p:cNvPr id="61444" name="Picture 4">
            <a:extLst>
              <a:ext uri="{FF2B5EF4-FFF2-40B4-BE49-F238E27FC236}">
                <a16:creationId xmlns:a16="http://schemas.microsoft.com/office/drawing/2014/main" id="{36776D76-A8AD-401A-8726-AFB6D8662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3743325"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5C21334-26EF-4006-B568-CD6BCF2AE101}"/>
              </a:ext>
            </a:extLst>
          </p:cNvPr>
          <p:cNvSpPr>
            <a:spLocks noGrp="1" noChangeArrowheads="1"/>
          </p:cNvSpPr>
          <p:nvPr>
            <p:ph type="title"/>
          </p:nvPr>
        </p:nvSpPr>
        <p:spPr>
          <a:xfrm>
            <a:off x="457200" y="274638"/>
            <a:ext cx="8075613" cy="274637"/>
          </a:xfrm>
        </p:spPr>
        <p:txBody>
          <a:bodyPr rtlCol="0">
            <a:normAutofit fontScale="90000"/>
          </a:bodyPr>
          <a:lstStyle/>
          <a:p>
            <a:pPr eaLnBrk="1" fontAlgn="auto" hangingPunct="1">
              <a:spcAft>
                <a:spcPts val="0"/>
              </a:spcAft>
              <a:defRPr/>
            </a:pPr>
            <a:r>
              <a:rPr lang="en-US" sz="5400" b="1" i="1" dirty="0">
                <a:effectLst>
                  <a:outerShdw blurRad="38100" dist="38100" dir="2700000" algn="tl">
                    <a:srgbClr val="000000"/>
                  </a:outerShdw>
                </a:effectLst>
              </a:rPr>
              <a:t>Properties Of Life</a:t>
            </a:r>
          </a:p>
        </p:txBody>
      </p:sp>
      <p:sp>
        <p:nvSpPr>
          <p:cNvPr id="8195" name="Rectangle 3">
            <a:extLst>
              <a:ext uri="{FF2B5EF4-FFF2-40B4-BE49-F238E27FC236}">
                <a16:creationId xmlns:a16="http://schemas.microsoft.com/office/drawing/2014/main" id="{B3AFF7EF-B08A-4D5B-B941-6884CA16F78D}"/>
              </a:ext>
            </a:extLst>
          </p:cNvPr>
          <p:cNvSpPr>
            <a:spLocks noGrp="1" noChangeArrowheads="1"/>
          </p:cNvSpPr>
          <p:nvPr>
            <p:ph idx="1"/>
          </p:nvPr>
        </p:nvSpPr>
        <p:spPr>
          <a:xfrm>
            <a:off x="0" y="836613"/>
            <a:ext cx="9144000" cy="6021387"/>
          </a:xfrm>
        </p:spPr>
        <p:txBody>
          <a:bodyPr rtlCol="0">
            <a:normAutofit/>
          </a:bodyPr>
          <a:lstStyle/>
          <a:p>
            <a:pPr eaLnBrk="1" fontAlgn="auto" hangingPunct="1">
              <a:lnSpc>
                <a:spcPct val="90000"/>
              </a:lnSpc>
              <a:spcAft>
                <a:spcPts val="0"/>
              </a:spcAft>
              <a:buFontTx/>
              <a:buNone/>
              <a:defRPr/>
            </a:pPr>
            <a:r>
              <a:rPr lang="en-US" sz="4000" b="1" u="sng" dirty="0">
                <a:effectLst>
                  <a:outerShdw blurRad="38100" dist="38100" dir="2700000" algn="tl">
                    <a:srgbClr val="000000"/>
                  </a:outerShdw>
                </a:effectLst>
              </a:rPr>
              <a:t>1-Irritability: </a:t>
            </a:r>
          </a:p>
          <a:p>
            <a:pPr eaLnBrk="1" fontAlgn="auto" hangingPunct="1">
              <a:lnSpc>
                <a:spcPct val="90000"/>
              </a:lnSpc>
              <a:spcAft>
                <a:spcPts val="0"/>
              </a:spcAft>
              <a:buFontTx/>
              <a:buNone/>
              <a:defRPr/>
            </a:pPr>
            <a:r>
              <a:rPr lang="en-US" dirty="0"/>
              <a:t>-Is the ability to respond to a stimulus ( any change in the environment ).</a:t>
            </a:r>
          </a:p>
          <a:p>
            <a:pPr eaLnBrk="1" fontAlgn="auto" hangingPunct="1">
              <a:lnSpc>
                <a:spcPct val="90000"/>
              </a:lnSpc>
              <a:spcAft>
                <a:spcPts val="0"/>
              </a:spcAft>
              <a:buFontTx/>
              <a:buNone/>
              <a:defRPr/>
            </a:pPr>
            <a:r>
              <a:rPr lang="en-US" sz="4000" b="1" u="sng" dirty="0">
                <a:effectLst>
                  <a:outerShdw blurRad="38100" dist="38100" dir="2700000" algn="tl">
                    <a:srgbClr val="000000"/>
                  </a:outerShdw>
                </a:effectLst>
              </a:rPr>
              <a:t>2-Conductivity: </a:t>
            </a:r>
          </a:p>
          <a:p>
            <a:pPr eaLnBrk="1" fontAlgn="auto" hangingPunct="1">
              <a:lnSpc>
                <a:spcPct val="90000"/>
              </a:lnSpc>
              <a:spcAft>
                <a:spcPts val="0"/>
              </a:spcAft>
              <a:buFontTx/>
              <a:buNone/>
              <a:defRPr/>
            </a:pPr>
            <a:r>
              <a:rPr lang="en-US" dirty="0"/>
              <a:t>-Is the ability of the cell to transmit an impulse from a point to another across the cell surface or to another cell.</a:t>
            </a:r>
          </a:p>
          <a:p>
            <a:pPr eaLnBrk="1" fontAlgn="auto" hangingPunct="1">
              <a:lnSpc>
                <a:spcPct val="90000"/>
              </a:lnSpc>
              <a:spcAft>
                <a:spcPts val="0"/>
              </a:spcAft>
              <a:buFontTx/>
              <a:buNone/>
              <a:defRPr/>
            </a:pPr>
            <a:r>
              <a:rPr lang="en-US" sz="4000" b="1" u="sng" dirty="0">
                <a:effectLst>
                  <a:outerShdw blurRad="38100" dist="38100" dir="2700000" algn="tl">
                    <a:srgbClr val="000000"/>
                  </a:outerShdw>
                </a:effectLst>
              </a:rPr>
              <a:t>3-Conractility:</a:t>
            </a:r>
          </a:p>
          <a:p>
            <a:pPr eaLnBrk="1" fontAlgn="auto" hangingPunct="1">
              <a:lnSpc>
                <a:spcPct val="90000"/>
              </a:lnSpc>
              <a:spcAft>
                <a:spcPts val="0"/>
              </a:spcAft>
              <a:buFontTx/>
              <a:buNone/>
              <a:defRPr/>
            </a:pPr>
            <a:r>
              <a:rPr lang="en-US" sz="3600" dirty="0"/>
              <a:t>-Is the ability of the cell to change its shape in response to a stimulus.</a:t>
            </a:r>
            <a:endParaRPr lang="en-US" sz="2000" dirty="0"/>
          </a:p>
          <a:p>
            <a:pPr eaLnBrk="1" fontAlgn="auto" hangingPunct="1">
              <a:lnSpc>
                <a:spcPct val="90000"/>
              </a:lnSpc>
              <a:spcAft>
                <a:spcPts val="0"/>
              </a:spcAft>
              <a:buFontTx/>
              <a:buNone/>
              <a:defRPr/>
            </a:pPr>
            <a:r>
              <a:rPr lang="en-US" sz="2400" b="1" u="sng" dirty="0">
                <a:effectLst>
                  <a:outerShdw blurRad="38100" dist="38100" dir="2700000" algn="tl">
                    <a:srgbClr val="000000"/>
                  </a:outerShdw>
                </a:effectLst>
              </a:rPr>
              <a:t> </a:t>
            </a:r>
            <a:endParaRPr lang="en-US" sz="2000" dirty="0"/>
          </a:p>
          <a:p>
            <a:pPr eaLnBrk="1" fontAlgn="auto" hangingPunct="1">
              <a:lnSpc>
                <a:spcPct val="90000"/>
              </a:lnSpc>
              <a:spcAft>
                <a:spcPts val="0"/>
              </a:spcAft>
              <a:buFontTx/>
              <a:buNone/>
              <a:defRPr/>
            </a:pPr>
            <a:endParaRPr lang="en-US" sz="2000" u="sng"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7E11A9-257B-47A6-B47B-088DC2A6B0F2}"/>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r>
              <a:rPr lang="en-US" sz="4000"/>
              <a:t> </a:t>
            </a:r>
          </a:p>
        </p:txBody>
      </p:sp>
      <p:sp>
        <p:nvSpPr>
          <p:cNvPr id="62467" name="Rectangle 3">
            <a:extLst>
              <a:ext uri="{FF2B5EF4-FFF2-40B4-BE49-F238E27FC236}">
                <a16:creationId xmlns:a16="http://schemas.microsoft.com/office/drawing/2014/main" id="{8C1E760E-BB8B-4E9D-BF2C-E554FFF96184}"/>
              </a:ext>
            </a:extLst>
          </p:cNvPr>
          <p:cNvSpPr>
            <a:spLocks noGrp="1" noChangeArrowheads="1"/>
          </p:cNvSpPr>
          <p:nvPr>
            <p:ph idx="1"/>
          </p:nvPr>
        </p:nvSpPr>
        <p:spPr>
          <a:xfrm>
            <a:off x="457200" y="333375"/>
            <a:ext cx="8686800" cy="6524625"/>
          </a:xfrm>
        </p:spPr>
        <p:txBody>
          <a:bodyPr/>
          <a:lstStyle/>
          <a:p>
            <a:pPr marL="609600" indent="-609600" eaLnBrk="1" hangingPunct="1">
              <a:lnSpc>
                <a:spcPct val="90000"/>
              </a:lnSpc>
              <a:buFontTx/>
              <a:buNone/>
            </a:pPr>
            <a:r>
              <a:rPr lang="en-US" altLang="ar-SA" sz="2400" b="1"/>
              <a:t>-The folds of inner membrane are called cristae </a:t>
            </a:r>
            <a:r>
              <a:rPr lang="en-US" altLang="ar-SA" b="1" i="1"/>
              <a:t>that:</a:t>
            </a:r>
            <a:endParaRPr lang="ar-SA" altLang="ar-SA" b="1" i="1"/>
          </a:p>
          <a:p>
            <a:pPr marL="609600" indent="-609600" eaLnBrk="1" hangingPunct="1">
              <a:lnSpc>
                <a:spcPct val="90000"/>
              </a:lnSpc>
              <a:buFontTx/>
              <a:buNone/>
            </a:pPr>
            <a:r>
              <a:rPr lang="en-US" altLang="ar-SA" sz="2000" b="1" i="1"/>
              <a:t>1-Increase the surface area of the membrane.</a:t>
            </a:r>
          </a:p>
          <a:p>
            <a:pPr marL="609600" indent="-609600" eaLnBrk="1" hangingPunct="1">
              <a:lnSpc>
                <a:spcPct val="90000"/>
              </a:lnSpc>
              <a:buFontTx/>
              <a:buNone/>
            </a:pPr>
            <a:r>
              <a:rPr lang="en-US" altLang="ar-SA" sz="2000" b="1" i="1"/>
              <a:t>2-Are a site for phospho-rylated enzymes and enzymes of electron transfer system.</a:t>
            </a:r>
          </a:p>
          <a:p>
            <a:pPr marL="609600" indent="-609600" eaLnBrk="1" hangingPunct="1">
              <a:lnSpc>
                <a:spcPct val="90000"/>
              </a:lnSpc>
              <a:buFontTx/>
              <a:buNone/>
            </a:pPr>
            <a:r>
              <a:rPr lang="en-US" altLang="ar-SA" sz="2400" b="1"/>
              <a:t>-The inner membrane surrounds an interstitial space in which enzymes</a:t>
            </a:r>
          </a:p>
          <a:p>
            <a:pPr marL="609600" indent="-609600" eaLnBrk="1" hangingPunct="1">
              <a:lnSpc>
                <a:spcPct val="90000"/>
              </a:lnSpc>
              <a:buFontTx/>
              <a:buNone/>
            </a:pPr>
            <a:r>
              <a:rPr lang="en-US" altLang="ar-SA" sz="2400" b="1"/>
              <a:t>Of </a:t>
            </a:r>
            <a:r>
              <a:rPr lang="en-US" altLang="ar-SA" sz="2400" b="1" u="sng"/>
              <a:t>krebs cycle</a:t>
            </a:r>
            <a:r>
              <a:rPr lang="ar-SA" altLang="ar-SA" sz="2400" b="1"/>
              <a:t> </a:t>
            </a:r>
            <a:r>
              <a:rPr lang="en-US" altLang="ar-SA" sz="2400" b="1"/>
              <a:t> are present for final</a:t>
            </a:r>
            <a:r>
              <a:rPr lang="ar-SA" altLang="ar-SA" sz="2400" b="1"/>
              <a:t> </a:t>
            </a:r>
            <a:r>
              <a:rPr lang="en-US" altLang="ar-SA" sz="2400" b="1"/>
              <a:t> break down of F.A, a.a, and mono-sugars.</a:t>
            </a:r>
            <a:endParaRPr lang="ar-SA" altLang="ar-SA" sz="2400" b="1"/>
          </a:p>
          <a:p>
            <a:pPr marL="609600" indent="-609600" eaLnBrk="1" hangingPunct="1">
              <a:lnSpc>
                <a:spcPct val="90000"/>
              </a:lnSpc>
              <a:buFontTx/>
              <a:buNone/>
            </a:pPr>
            <a:r>
              <a:rPr lang="ar-SA" altLang="ar-SA" sz="2400" b="1"/>
              <a:t> </a:t>
            </a:r>
            <a:r>
              <a:rPr lang="en-US" altLang="ar-SA" sz="2400" b="1"/>
              <a:t>                             </a:t>
            </a:r>
            <a:r>
              <a:rPr lang="en-US" altLang="ar-SA" sz="2000" b="1" i="1"/>
              <a:t>which are incorporated into  ATP by cytochrome  system</a:t>
            </a:r>
          </a:p>
          <a:p>
            <a:pPr marL="609600" indent="-609600" eaLnBrk="1" hangingPunct="1">
              <a:lnSpc>
                <a:spcPct val="90000"/>
              </a:lnSpc>
              <a:buFontTx/>
              <a:buNone/>
            </a:pPr>
            <a:endParaRPr lang="en-US" altLang="ar-SA" sz="2000" b="1" i="1"/>
          </a:p>
          <a:p>
            <a:pPr marL="609600" indent="-609600" eaLnBrk="1" hangingPunct="1">
              <a:lnSpc>
                <a:spcPct val="90000"/>
              </a:lnSpc>
              <a:buFontTx/>
              <a:buNone/>
            </a:pPr>
            <a:r>
              <a:rPr lang="en-US" altLang="ar-SA" sz="2400" b="1"/>
              <a:t>-In addition to the enzymes of krebs cycle, inside the mitochondrial matrix</a:t>
            </a:r>
          </a:p>
          <a:p>
            <a:pPr marL="609600" indent="-609600" eaLnBrk="1" hangingPunct="1">
              <a:lnSpc>
                <a:spcPct val="90000"/>
              </a:lnSpc>
              <a:buFontTx/>
              <a:buNone/>
            </a:pPr>
            <a:r>
              <a:rPr lang="en-US" altLang="ar-SA" b="1" i="1">
                <a:solidFill>
                  <a:srgbClr val="FF0000"/>
                </a:solidFill>
              </a:rPr>
              <a:t>There is:</a:t>
            </a:r>
          </a:p>
          <a:p>
            <a:pPr marL="609600" indent="-609600" eaLnBrk="1" hangingPunct="1">
              <a:lnSpc>
                <a:spcPct val="90000"/>
              </a:lnSpc>
              <a:buFontTx/>
              <a:buAutoNum type="arabicParenR"/>
            </a:pPr>
            <a:r>
              <a:rPr lang="en-US" altLang="ar-SA" sz="2400" b="1"/>
              <a:t>Enzymes involved in lipid and protein synthesis.</a:t>
            </a:r>
          </a:p>
          <a:p>
            <a:pPr marL="609600" indent="-609600" eaLnBrk="1" hangingPunct="1">
              <a:lnSpc>
                <a:spcPct val="90000"/>
              </a:lnSpc>
              <a:buFontTx/>
              <a:buAutoNum type="arabicParenR"/>
            </a:pPr>
            <a:r>
              <a:rPr lang="en-US" altLang="ar-SA" sz="2400" b="1"/>
              <a:t>Enzymes for steroid hormone synthesis.</a:t>
            </a:r>
          </a:p>
          <a:p>
            <a:pPr marL="609600" indent="-609600" eaLnBrk="1" hangingPunct="1">
              <a:lnSpc>
                <a:spcPct val="90000"/>
              </a:lnSpc>
              <a:buFontTx/>
              <a:buAutoNum type="arabicParenR"/>
            </a:pPr>
            <a:r>
              <a:rPr lang="en-US" altLang="ar-SA" sz="2400" b="1"/>
              <a:t>Small particles of ribo-nucleo protein that regulate ionic environmental</a:t>
            </a:r>
          </a:p>
          <a:p>
            <a:pPr marL="609600" indent="-609600" eaLnBrk="1" hangingPunct="1">
              <a:lnSpc>
                <a:spcPct val="90000"/>
              </a:lnSpc>
              <a:buFontTx/>
              <a:buNone/>
            </a:pPr>
            <a:r>
              <a:rPr lang="en-US" altLang="ar-SA" sz="2400" b="1"/>
              <a:t>          </a:t>
            </a:r>
          </a:p>
          <a:p>
            <a:pPr marL="609600" indent="-609600" eaLnBrk="1" hangingPunct="1">
              <a:lnSpc>
                <a:spcPct val="90000"/>
              </a:lnSpc>
              <a:buFontTx/>
              <a:buNone/>
            </a:pPr>
            <a:r>
              <a:rPr lang="en-US" altLang="ar-SA" sz="2000"/>
              <a:t>         </a:t>
            </a:r>
          </a:p>
          <a:p>
            <a:pPr marL="609600" indent="-609600" eaLnBrk="1" hangingPunct="1">
              <a:lnSpc>
                <a:spcPct val="90000"/>
              </a:lnSpc>
              <a:buFontTx/>
              <a:buNone/>
            </a:pPr>
            <a:endParaRPr lang="ar-SA" altLang="ar-SA" sz="2000"/>
          </a:p>
          <a:p>
            <a:pPr marL="609600" indent="-609600" eaLnBrk="1" hangingPunct="1">
              <a:lnSpc>
                <a:spcPct val="90000"/>
              </a:lnSpc>
              <a:buFontTx/>
              <a:buNone/>
            </a:pPr>
            <a:r>
              <a:rPr lang="ar-SA" altLang="ar-SA" sz="2000"/>
              <a:t>                                   </a:t>
            </a:r>
            <a:r>
              <a:rPr lang="en-US" altLang="ar-SA" sz="2000"/>
              <a:t> </a:t>
            </a:r>
            <a:endParaRPr lang="en-US" altLang="ar-SA" sz="2000" u="sng"/>
          </a:p>
        </p:txBody>
      </p:sp>
    </p:spTree>
  </p:cSld>
  <p:clrMapOvr>
    <a:masterClrMapping/>
  </p:clrMapOvr>
  <p:transition>
    <p:strips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880877D-5E9E-4FED-9A2A-D882AD022EBB}"/>
              </a:ext>
            </a:extLst>
          </p:cNvPr>
          <p:cNvSpPr>
            <a:spLocks noGrp="1" noChangeArrowheads="1"/>
          </p:cNvSpPr>
          <p:nvPr>
            <p:ph type="title"/>
          </p:nvPr>
        </p:nvSpPr>
        <p:spPr>
          <a:xfrm>
            <a:off x="457200" y="274638"/>
            <a:ext cx="8229600" cy="490537"/>
          </a:xfrm>
        </p:spPr>
        <p:txBody>
          <a:bodyPr/>
          <a:lstStyle/>
          <a:p>
            <a:pPr eaLnBrk="1" hangingPunct="1"/>
            <a:r>
              <a:rPr lang="en-US" altLang="ar-SA" b="1">
                <a:solidFill>
                  <a:srgbClr val="FF0000"/>
                </a:solidFill>
              </a:rPr>
              <a:t>Functions Of Mitochondria</a:t>
            </a:r>
          </a:p>
        </p:txBody>
      </p:sp>
      <p:sp>
        <p:nvSpPr>
          <p:cNvPr id="63491" name="Rectangle 3">
            <a:extLst>
              <a:ext uri="{FF2B5EF4-FFF2-40B4-BE49-F238E27FC236}">
                <a16:creationId xmlns:a16="http://schemas.microsoft.com/office/drawing/2014/main" id="{63ADDE84-0410-4110-A317-342882C431F8}"/>
              </a:ext>
            </a:extLst>
          </p:cNvPr>
          <p:cNvSpPr>
            <a:spLocks noGrp="1" noChangeArrowheads="1"/>
          </p:cNvSpPr>
          <p:nvPr>
            <p:ph idx="1"/>
          </p:nvPr>
        </p:nvSpPr>
        <p:spPr>
          <a:xfrm>
            <a:off x="0" y="836613"/>
            <a:ext cx="9144000" cy="6021387"/>
          </a:xfrm>
        </p:spPr>
        <p:txBody>
          <a:bodyPr/>
          <a:lstStyle/>
          <a:p>
            <a:pPr marL="609600" indent="-609600" eaLnBrk="1" hangingPunct="1">
              <a:buFontTx/>
              <a:buNone/>
            </a:pPr>
            <a:r>
              <a:rPr lang="en-US" altLang="ar-SA" sz="2800"/>
              <a:t>- Generally speaking, it is the battery or energy plant of cell required for different cellular activities and storing this energy as ATP.</a:t>
            </a:r>
          </a:p>
          <a:p>
            <a:pPr marL="609600" indent="-609600" eaLnBrk="1" hangingPunct="1">
              <a:buFontTx/>
              <a:buNone/>
            </a:pPr>
            <a:r>
              <a:rPr lang="en-US" altLang="ar-SA" sz="2800"/>
              <a:t> The last functions are achieved </a:t>
            </a:r>
            <a:r>
              <a:rPr lang="en-US" altLang="ar-SA" sz="3600" u="sng">
                <a:solidFill>
                  <a:srgbClr val="FF0000"/>
                </a:solidFill>
              </a:rPr>
              <a:t>via:</a:t>
            </a:r>
            <a:endParaRPr lang="ar-SA" altLang="ar-SA" sz="3600" u="sng">
              <a:solidFill>
                <a:srgbClr val="FF0000"/>
              </a:solidFill>
            </a:endParaRPr>
          </a:p>
          <a:p>
            <a:pPr marL="609600" indent="-609600" eaLnBrk="1" hangingPunct="1">
              <a:buFontTx/>
              <a:buAutoNum type="arabicParenR"/>
            </a:pPr>
            <a:r>
              <a:rPr lang="en-US" altLang="ar-SA" sz="2800" b="1" i="1"/>
              <a:t>Enzymes of Krebs cycle responsible for final break down of F.A, mono-sugars and some a.a.</a:t>
            </a:r>
          </a:p>
          <a:p>
            <a:pPr marL="609600" indent="-609600" eaLnBrk="1" hangingPunct="1">
              <a:buFontTx/>
              <a:buAutoNum type="arabicParenR"/>
            </a:pPr>
            <a:r>
              <a:rPr lang="en-US" altLang="ar-SA" sz="2800" b="1" i="1"/>
              <a:t>Presence of phospho-rylated enzymes.</a:t>
            </a:r>
          </a:p>
          <a:p>
            <a:pPr marL="609600" indent="-609600" eaLnBrk="1" hangingPunct="1">
              <a:buFontTx/>
              <a:buAutoNum type="arabicParenR"/>
            </a:pPr>
            <a:r>
              <a:rPr lang="en-US" altLang="ar-SA" sz="2800" b="1" i="1"/>
              <a:t>Enzymes of electron transfer = cytochrome oxidase and reductase</a:t>
            </a:r>
          </a:p>
          <a:p>
            <a:pPr marL="609600" indent="-609600" eaLnBrk="1" hangingPunct="1">
              <a:buFontTx/>
              <a:buNone/>
            </a:pPr>
            <a:r>
              <a:rPr lang="en-US" altLang="ar-SA" sz="2800" b="1" i="1"/>
              <a:t>         which are very important for cellular respirationand storage of released energy as ATP which diffuses into the cytoplasm.</a:t>
            </a:r>
          </a:p>
        </p:txBody>
      </p:sp>
    </p:spTree>
  </p:cSld>
  <p:clrMapOvr>
    <a:masterClrMapping/>
  </p:clrMapOvr>
  <p:transition>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B5845C7-3512-41F9-A18E-76F424A011BE}"/>
              </a:ext>
            </a:extLst>
          </p:cNvPr>
          <p:cNvSpPr>
            <a:spLocks noGrp="1"/>
          </p:cNvSpPr>
          <p:nvPr>
            <p:ph type="title"/>
          </p:nvPr>
        </p:nvSpPr>
        <p:spPr>
          <a:xfrm flipV="1">
            <a:off x="457200" y="228600"/>
            <a:ext cx="8229600" cy="46038"/>
          </a:xfrm>
        </p:spPr>
        <p:txBody>
          <a:bodyPr/>
          <a:lstStyle/>
          <a:p>
            <a:endParaRPr lang="en-US" altLang="ar-SA"/>
          </a:p>
        </p:txBody>
      </p:sp>
      <p:sp>
        <p:nvSpPr>
          <p:cNvPr id="3" name="Content Placeholder 2">
            <a:extLst>
              <a:ext uri="{FF2B5EF4-FFF2-40B4-BE49-F238E27FC236}">
                <a16:creationId xmlns:a16="http://schemas.microsoft.com/office/drawing/2014/main" id="{FCEA6B82-1181-43CE-AC36-BA39A18570EC}"/>
              </a:ext>
            </a:extLst>
          </p:cNvPr>
          <p:cNvSpPr>
            <a:spLocks noGrp="1"/>
          </p:cNvSpPr>
          <p:nvPr>
            <p:ph idx="1"/>
          </p:nvPr>
        </p:nvSpPr>
        <p:spPr>
          <a:xfrm>
            <a:off x="457200" y="333375"/>
            <a:ext cx="8229600" cy="5792788"/>
          </a:xfrm>
        </p:spPr>
        <p:txBody>
          <a:bodyPr/>
          <a:lstStyle/>
          <a:p>
            <a:pPr marL="609600" indent="-609600" eaLnBrk="1" fontAlgn="auto" hangingPunct="1">
              <a:spcAft>
                <a:spcPts val="0"/>
              </a:spcAft>
              <a:buFontTx/>
              <a:buNone/>
              <a:defRPr/>
            </a:pPr>
            <a:r>
              <a:rPr lang="en-US" sz="3600" b="1" dirty="0"/>
              <a:t>-</a:t>
            </a:r>
            <a:r>
              <a:rPr lang="en-US" sz="3600" b="1" dirty="0">
                <a:solidFill>
                  <a:srgbClr val="FF0000"/>
                </a:solidFill>
              </a:rPr>
              <a:t>Proteins and lipid synthesis </a:t>
            </a:r>
            <a:r>
              <a:rPr lang="en-US" sz="3600" b="1" dirty="0"/>
              <a:t>( </a:t>
            </a:r>
            <a:r>
              <a:rPr lang="en-US" b="1" dirty="0"/>
              <a:t>the enzymes for this process is also present in mitochondrial matrix</a:t>
            </a:r>
            <a:r>
              <a:rPr lang="en-US" sz="3600" b="1" dirty="0"/>
              <a:t>).</a:t>
            </a:r>
          </a:p>
          <a:p>
            <a:pPr marL="609600" indent="-609600" eaLnBrk="1" fontAlgn="auto" hangingPunct="1">
              <a:spcAft>
                <a:spcPts val="0"/>
              </a:spcAft>
              <a:buFontTx/>
              <a:buNone/>
              <a:defRPr/>
            </a:pPr>
            <a:r>
              <a:rPr lang="en-US" sz="3600" b="1" dirty="0">
                <a:solidFill>
                  <a:srgbClr val="FF0000"/>
                </a:solidFill>
              </a:rPr>
              <a:t>-Steroid hormone synthesis </a:t>
            </a:r>
            <a:r>
              <a:rPr lang="en-US" sz="3600" b="1" dirty="0"/>
              <a:t>( </a:t>
            </a:r>
            <a:r>
              <a:rPr lang="en-US" b="1" dirty="0"/>
              <a:t>the enzymes for this process is also present in</a:t>
            </a:r>
          </a:p>
          <a:p>
            <a:pPr marL="609600" indent="-609600" eaLnBrk="1" fontAlgn="auto" hangingPunct="1">
              <a:spcAft>
                <a:spcPts val="0"/>
              </a:spcAft>
              <a:buFontTx/>
              <a:buNone/>
              <a:defRPr/>
            </a:pPr>
            <a:r>
              <a:rPr lang="en-US" b="1" dirty="0"/>
              <a:t> mitochondrial matrix)</a:t>
            </a:r>
            <a:r>
              <a:rPr lang="en-US" sz="3600" b="1" dirty="0"/>
              <a:t>.</a:t>
            </a:r>
          </a:p>
          <a:p>
            <a:pPr marL="609600" indent="-609600" eaLnBrk="1" fontAlgn="auto" hangingPunct="1">
              <a:spcAft>
                <a:spcPts val="0"/>
              </a:spcAft>
              <a:buFontTx/>
              <a:buNone/>
              <a:defRPr/>
            </a:pPr>
            <a:r>
              <a:rPr lang="en-US" sz="3600" b="1" dirty="0"/>
              <a:t>-</a:t>
            </a:r>
            <a:r>
              <a:rPr lang="en-US" sz="3600" b="1" dirty="0">
                <a:solidFill>
                  <a:srgbClr val="FF0000"/>
                </a:solidFill>
              </a:rPr>
              <a:t>Regulate the ionic environment of mitochondria </a:t>
            </a:r>
            <a:r>
              <a:rPr lang="en-US" b="1" dirty="0"/>
              <a:t>through the small particles of </a:t>
            </a:r>
            <a:r>
              <a:rPr lang="en-US" b="1" dirty="0" err="1"/>
              <a:t>ribo</a:t>
            </a:r>
            <a:r>
              <a:rPr lang="en-US" b="1" dirty="0"/>
              <a:t>-</a:t>
            </a:r>
            <a:r>
              <a:rPr lang="en-US" b="1" dirty="0" err="1"/>
              <a:t>nucleo</a:t>
            </a:r>
            <a:r>
              <a:rPr lang="en-US" b="1" dirty="0"/>
              <a:t>-protein</a:t>
            </a:r>
            <a:r>
              <a:rPr lang="en-US" sz="3600" b="1" dirty="0"/>
              <a:t>.</a:t>
            </a:r>
          </a:p>
          <a:p>
            <a:pPr>
              <a:buFont typeface="Arial" charset="0"/>
              <a:buChar char="•"/>
              <a:defRPr/>
            </a:pPr>
            <a:endParaRPr lang="en-US" dirty="0"/>
          </a:p>
        </p:txBody>
      </p:sp>
    </p:spTree>
  </p:cSld>
  <p:clrMapOvr>
    <a:masterClrMapping/>
  </p:clrMapOvr>
  <p:transition>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74EF2FF-8FB8-4AE3-A6EC-3EEA13507391}"/>
              </a:ext>
            </a:extLst>
          </p:cNvPr>
          <p:cNvSpPr>
            <a:spLocks noGrp="1"/>
          </p:cNvSpPr>
          <p:nvPr>
            <p:ph type="title"/>
          </p:nvPr>
        </p:nvSpPr>
        <p:spPr/>
        <p:txBody>
          <a:bodyPr/>
          <a:lstStyle/>
          <a:p>
            <a:r>
              <a:rPr lang="en-US" altLang="ar-SA" sz="5400" b="1">
                <a:solidFill>
                  <a:srgbClr val="FF0000"/>
                </a:solidFill>
              </a:rPr>
              <a:t>Endoplasmic Reticulum</a:t>
            </a:r>
            <a:br>
              <a:rPr lang="en-US" altLang="ar-SA" sz="5400" b="1">
                <a:solidFill>
                  <a:srgbClr val="FF0000"/>
                </a:solidFill>
              </a:rPr>
            </a:br>
            <a:r>
              <a:rPr lang="en-US" altLang="ar-SA" sz="5400" b="1">
                <a:solidFill>
                  <a:srgbClr val="FF0000"/>
                </a:solidFill>
              </a:rPr>
              <a:t>E.R</a:t>
            </a:r>
            <a:endParaRPr lang="en-US" altLang="ar-SA" sz="5400">
              <a:solidFill>
                <a:srgbClr val="FF0000"/>
              </a:solidFill>
            </a:endParaRPr>
          </a:p>
        </p:txBody>
      </p:sp>
      <p:sp>
        <p:nvSpPr>
          <p:cNvPr id="3" name="Content Placeholder 2">
            <a:extLst>
              <a:ext uri="{FF2B5EF4-FFF2-40B4-BE49-F238E27FC236}">
                <a16:creationId xmlns:a16="http://schemas.microsoft.com/office/drawing/2014/main" id="{DE012FAF-B0A5-4772-9387-8CF4CD2F8BE1}"/>
              </a:ext>
            </a:extLst>
          </p:cNvPr>
          <p:cNvSpPr>
            <a:spLocks noGrp="1"/>
          </p:cNvSpPr>
          <p:nvPr>
            <p:ph idx="1"/>
          </p:nvPr>
        </p:nvSpPr>
        <p:spPr>
          <a:xfrm>
            <a:off x="457200" y="1600200"/>
            <a:ext cx="8229600" cy="5068888"/>
          </a:xfrm>
        </p:spPr>
        <p:txBody>
          <a:bodyPr/>
          <a:lstStyle/>
          <a:p>
            <a:pPr marL="609600" indent="-609600" eaLnBrk="1" fontAlgn="auto" hangingPunct="1">
              <a:spcAft>
                <a:spcPts val="0"/>
              </a:spcAft>
              <a:buFontTx/>
              <a:buChar char="-"/>
              <a:defRPr/>
            </a:pPr>
            <a:r>
              <a:rPr lang="en-US" dirty="0"/>
              <a:t>It is a net- work of membranes of </a:t>
            </a:r>
            <a:r>
              <a:rPr lang="en-US" b="1" dirty="0">
                <a:solidFill>
                  <a:srgbClr val="FF0000"/>
                </a:solidFill>
              </a:rPr>
              <a:t>two types</a:t>
            </a:r>
            <a:r>
              <a:rPr lang="en-US" dirty="0"/>
              <a:t>:</a:t>
            </a:r>
          </a:p>
          <a:p>
            <a:pPr marL="609600" indent="-609600" eaLnBrk="1" fontAlgn="auto" hangingPunct="1">
              <a:spcAft>
                <a:spcPts val="0"/>
              </a:spcAft>
              <a:buFontTx/>
              <a:buAutoNum type="arabicParenR"/>
              <a:defRPr/>
            </a:pPr>
            <a:r>
              <a:rPr lang="en-US" b="1" i="1" dirty="0"/>
              <a:t>Granular or rough E.R</a:t>
            </a:r>
          </a:p>
          <a:p>
            <a:pPr marL="609600" indent="-609600" eaLnBrk="1" fontAlgn="auto" hangingPunct="1">
              <a:spcAft>
                <a:spcPts val="0"/>
              </a:spcAft>
              <a:buFontTx/>
              <a:buAutoNum type="arabicParenR"/>
              <a:defRPr/>
            </a:pPr>
            <a:r>
              <a:rPr lang="en-US" b="1" i="1" dirty="0" err="1"/>
              <a:t>Agranular</a:t>
            </a:r>
            <a:r>
              <a:rPr lang="en-US" b="1" i="1" dirty="0"/>
              <a:t> or  smooth E.R</a:t>
            </a:r>
          </a:p>
          <a:p>
            <a:pPr marL="609600" indent="-609600" algn="ctr" eaLnBrk="1" fontAlgn="auto" hangingPunct="1">
              <a:spcAft>
                <a:spcPts val="0"/>
              </a:spcAft>
              <a:buFont typeface="Arial" charset="0"/>
              <a:buNone/>
              <a:defRPr/>
            </a:pPr>
            <a:r>
              <a:rPr lang="en-US" b="1" i="1" u="sng" dirty="0">
                <a:solidFill>
                  <a:srgbClr val="FF0000"/>
                </a:solidFill>
              </a:rPr>
              <a:t>Granular or rough E.R</a:t>
            </a:r>
          </a:p>
          <a:p>
            <a:pPr marL="609600" indent="-609600" eaLnBrk="1" fontAlgn="auto" hangingPunct="1">
              <a:spcAft>
                <a:spcPts val="0"/>
              </a:spcAft>
              <a:buFontTx/>
              <a:buChar char="-"/>
              <a:defRPr/>
            </a:pPr>
            <a:r>
              <a:rPr lang="en-US" sz="2800" b="1" dirty="0"/>
              <a:t>Contains numerous particles of </a:t>
            </a:r>
            <a:r>
              <a:rPr lang="en-US" sz="2800" dirty="0" err="1"/>
              <a:t>ribonucleoprotein</a:t>
            </a:r>
            <a:r>
              <a:rPr lang="en-US" sz="2800" dirty="0"/>
              <a:t> </a:t>
            </a:r>
          </a:p>
          <a:p>
            <a:pPr marL="609600" indent="-609600" eaLnBrk="1" fontAlgn="auto" hangingPunct="1">
              <a:spcAft>
                <a:spcPts val="0"/>
              </a:spcAft>
              <a:buFont typeface="Arial" charset="0"/>
              <a:buNone/>
              <a:defRPr/>
            </a:pPr>
            <a:r>
              <a:rPr lang="en-US" sz="2800" dirty="0"/>
              <a:t>( ribosome) </a:t>
            </a:r>
            <a:r>
              <a:rPr lang="en-US" sz="2800" b="1" dirty="0">
                <a:solidFill>
                  <a:srgbClr val="FF0000"/>
                </a:solidFill>
              </a:rPr>
              <a:t>for:</a:t>
            </a:r>
          </a:p>
          <a:p>
            <a:pPr marL="609600" indent="-609600" eaLnBrk="1" fontAlgn="auto" hangingPunct="1">
              <a:spcAft>
                <a:spcPts val="0"/>
              </a:spcAft>
              <a:defRPr/>
            </a:pPr>
            <a:r>
              <a:rPr lang="en-US" sz="2800" dirty="0"/>
              <a:t> protein synthesis.</a:t>
            </a:r>
          </a:p>
          <a:p>
            <a:pPr marL="609600" indent="-609600" eaLnBrk="1" fontAlgn="auto" hangingPunct="1">
              <a:spcAft>
                <a:spcPts val="0"/>
              </a:spcAft>
              <a:defRPr/>
            </a:pPr>
            <a:r>
              <a:rPr lang="en-US" sz="2800" dirty="0"/>
              <a:t> and some protein hormone synthesis as   </a:t>
            </a:r>
            <a:r>
              <a:rPr lang="en-US" sz="2800" dirty="0" err="1"/>
              <a:t>parathormone</a:t>
            </a:r>
            <a:endParaRPr lang="en-US" b="1" i="1" u="sng" dirty="0">
              <a:solidFill>
                <a:srgbClr val="FF0000"/>
              </a:solidFill>
            </a:endParaRPr>
          </a:p>
          <a:p>
            <a:pPr marL="609600" indent="-609600" algn="ctr" eaLnBrk="1" fontAlgn="auto" hangingPunct="1">
              <a:spcAft>
                <a:spcPts val="0"/>
              </a:spcAft>
              <a:buFont typeface="Arial" charset="0"/>
              <a:buNone/>
              <a:defRPr/>
            </a:pPr>
            <a:endParaRPr lang="ar-SA" b="1" i="1" dirty="0"/>
          </a:p>
          <a:p>
            <a:pPr marL="609600" indent="-609600" eaLnBrk="1" fontAlgn="auto" hangingPunct="1">
              <a:spcAft>
                <a:spcPts val="0"/>
              </a:spcAft>
              <a:buFont typeface="Arial" charset="0"/>
              <a:buNone/>
              <a:defRPr/>
            </a:pPr>
            <a:endParaRPr lang="en-US" b="1" i="1" u="sng" dirty="0">
              <a:effectLst>
                <a:outerShdw blurRad="38100" dist="38100" dir="2700000" algn="tl">
                  <a:srgbClr val="000000"/>
                </a:outerShdw>
              </a:effectLst>
            </a:endParaRPr>
          </a:p>
        </p:txBody>
      </p:sp>
    </p:spTree>
  </p:cSld>
  <p:clrMapOvr>
    <a:masterClrMapping/>
  </p:clrMapOvr>
  <p:transition>
    <p:strips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9EE2EA7-5E53-44F1-AC60-A6233AFFC890}"/>
              </a:ext>
            </a:extLst>
          </p:cNvPr>
          <p:cNvSpPr>
            <a:spLocks noGrp="1" noChangeArrowheads="1"/>
          </p:cNvSpPr>
          <p:nvPr>
            <p:ph type="title"/>
          </p:nvPr>
        </p:nvSpPr>
        <p:spPr>
          <a:xfrm>
            <a:off x="755650" y="260350"/>
            <a:ext cx="7931150" cy="46038"/>
          </a:xfrm>
        </p:spPr>
        <p:txBody>
          <a:bodyPr rtlCol="0">
            <a:normAutofit fontScale="90000"/>
          </a:bodyPr>
          <a:lstStyle/>
          <a:p>
            <a:pPr eaLnBrk="1" fontAlgn="auto" hangingPunct="1">
              <a:spcAft>
                <a:spcPts val="0"/>
              </a:spcAft>
              <a:defRPr/>
            </a:pPr>
            <a:endParaRPr lang="en-US" sz="3600" b="1" dirty="0"/>
          </a:p>
        </p:txBody>
      </p:sp>
      <p:sp>
        <p:nvSpPr>
          <p:cNvPr id="62467" name="Rectangle 3">
            <a:extLst>
              <a:ext uri="{FF2B5EF4-FFF2-40B4-BE49-F238E27FC236}">
                <a16:creationId xmlns:a16="http://schemas.microsoft.com/office/drawing/2014/main" id="{2A15B73B-6B45-49D7-8601-3166BD0AD964}"/>
              </a:ext>
            </a:extLst>
          </p:cNvPr>
          <p:cNvSpPr>
            <a:spLocks noGrp="1" noChangeArrowheads="1"/>
          </p:cNvSpPr>
          <p:nvPr>
            <p:ph idx="1"/>
          </p:nvPr>
        </p:nvSpPr>
        <p:spPr>
          <a:xfrm>
            <a:off x="0" y="260350"/>
            <a:ext cx="9144000" cy="6597650"/>
          </a:xfrm>
        </p:spPr>
        <p:txBody>
          <a:bodyPr rtlCol="0">
            <a:normAutofit lnSpcReduction="10000"/>
          </a:bodyPr>
          <a:lstStyle/>
          <a:p>
            <a:pPr marL="609600" indent="-609600" algn="ctr" eaLnBrk="1" fontAlgn="auto" hangingPunct="1">
              <a:spcAft>
                <a:spcPts val="0"/>
              </a:spcAft>
              <a:buFont typeface="Arial" charset="0"/>
              <a:buNone/>
              <a:defRPr/>
            </a:pPr>
            <a:r>
              <a:rPr lang="en-US" sz="3600" b="1" i="1" u="sng" dirty="0" err="1">
                <a:solidFill>
                  <a:srgbClr val="FF0000"/>
                </a:solidFill>
              </a:rPr>
              <a:t>Agranular</a:t>
            </a:r>
            <a:r>
              <a:rPr lang="en-US" sz="3600" b="1" i="1" u="sng" dirty="0">
                <a:solidFill>
                  <a:srgbClr val="FF0000"/>
                </a:solidFill>
              </a:rPr>
              <a:t> or  smooth E.R</a:t>
            </a:r>
            <a:endParaRPr lang="ar-SA" sz="3600" b="1" i="1" u="sng" dirty="0">
              <a:solidFill>
                <a:srgbClr val="FF0000"/>
              </a:solidFill>
            </a:endParaRPr>
          </a:p>
          <a:p>
            <a:pPr marL="609600" indent="-609600" eaLnBrk="1" fontAlgn="auto" hangingPunct="1">
              <a:spcAft>
                <a:spcPts val="0"/>
              </a:spcAft>
              <a:buFontTx/>
              <a:buNone/>
              <a:defRPr/>
            </a:pPr>
            <a:r>
              <a:rPr lang="en-US" sz="2800" b="1" i="1" dirty="0"/>
              <a:t>-</a:t>
            </a:r>
            <a:r>
              <a:rPr lang="en-US" sz="2800" dirty="0"/>
              <a:t>Without </a:t>
            </a:r>
            <a:r>
              <a:rPr lang="en-US" sz="2800" dirty="0" err="1"/>
              <a:t>ribosomes</a:t>
            </a:r>
            <a:r>
              <a:rPr lang="en-US" sz="2800" b="1" i="1" dirty="0"/>
              <a:t> </a:t>
            </a:r>
            <a:r>
              <a:rPr lang="en-US" sz="3600" b="1" i="1" dirty="0"/>
              <a:t>For:</a:t>
            </a:r>
          </a:p>
          <a:p>
            <a:pPr marL="609600" indent="-609600" eaLnBrk="1" fontAlgn="auto" hangingPunct="1">
              <a:spcAft>
                <a:spcPts val="0"/>
              </a:spcAft>
              <a:buFontTx/>
              <a:buNone/>
              <a:defRPr/>
            </a:pPr>
            <a:r>
              <a:rPr lang="en-US" sz="2400" dirty="0"/>
              <a:t>1-Steroid hormone synthesis as </a:t>
            </a:r>
            <a:r>
              <a:rPr lang="en-US" sz="2400" dirty="0" err="1"/>
              <a:t>cortisol</a:t>
            </a:r>
            <a:r>
              <a:rPr lang="en-US" sz="2400" dirty="0"/>
              <a:t> and progesterone in some endocrine cells.</a:t>
            </a:r>
          </a:p>
          <a:p>
            <a:pPr marL="609600" indent="-609600" eaLnBrk="1" fontAlgn="auto" hangingPunct="1">
              <a:spcAft>
                <a:spcPts val="0"/>
              </a:spcAft>
              <a:buFontTx/>
              <a:buNone/>
              <a:defRPr/>
            </a:pPr>
            <a:r>
              <a:rPr lang="en-US" sz="2400" dirty="0"/>
              <a:t>2-Detoxification of drugs in liver cells.</a:t>
            </a:r>
          </a:p>
          <a:p>
            <a:pPr marL="609600" indent="-609600" eaLnBrk="1" fontAlgn="auto" hangingPunct="1">
              <a:spcAft>
                <a:spcPts val="0"/>
              </a:spcAft>
              <a:buFontTx/>
              <a:buNone/>
              <a:defRPr/>
            </a:pPr>
            <a:r>
              <a:rPr lang="en-US" sz="2400" dirty="0"/>
              <a:t>3-Cholesterol and lipid metabolism.</a:t>
            </a:r>
          </a:p>
          <a:p>
            <a:pPr marL="609600" indent="-609600" eaLnBrk="1" fontAlgn="auto" hangingPunct="1">
              <a:spcAft>
                <a:spcPts val="0"/>
              </a:spcAft>
              <a:buFontTx/>
              <a:buNone/>
              <a:defRPr/>
            </a:pPr>
            <a:r>
              <a:rPr lang="en-US" sz="2400" dirty="0"/>
              <a:t>4-In muscles, called </a:t>
            </a:r>
            <a:r>
              <a:rPr lang="en-US" sz="2400" dirty="0" err="1"/>
              <a:t>Sarcoplasmic</a:t>
            </a:r>
            <a:r>
              <a:rPr lang="en-US" sz="2400" dirty="0"/>
              <a:t> reticulum for release and uptake of Ca+2 during</a:t>
            </a:r>
          </a:p>
          <a:p>
            <a:pPr marL="609600" indent="-609600" eaLnBrk="1" fontAlgn="auto" hangingPunct="1">
              <a:spcAft>
                <a:spcPts val="0"/>
              </a:spcAft>
              <a:buFontTx/>
              <a:buNone/>
              <a:defRPr/>
            </a:pPr>
            <a:r>
              <a:rPr lang="en-US" sz="2400" dirty="0"/>
              <a:t>    contraction and relaxation of muscles.</a:t>
            </a:r>
          </a:p>
          <a:p>
            <a:pPr marL="609600" indent="-609600" eaLnBrk="1" fontAlgn="auto" hangingPunct="1">
              <a:spcAft>
                <a:spcPts val="0"/>
              </a:spcAft>
              <a:buFontTx/>
              <a:buNone/>
              <a:defRPr/>
            </a:pPr>
            <a:r>
              <a:rPr lang="en-US" b="1" i="1" dirty="0"/>
              <a:t>N.B</a:t>
            </a:r>
          </a:p>
          <a:p>
            <a:pPr marL="609600" indent="-609600" eaLnBrk="1" fontAlgn="auto" hangingPunct="1">
              <a:spcAft>
                <a:spcPts val="0"/>
              </a:spcAft>
              <a:buFont typeface="Wingdings" pitchFamily="2" charset="2"/>
              <a:buChar char="§"/>
              <a:defRPr/>
            </a:pPr>
            <a:r>
              <a:rPr lang="en-US" sz="2800" dirty="0"/>
              <a:t>Liver cells have the two types of E.R equally.</a:t>
            </a:r>
          </a:p>
          <a:p>
            <a:pPr marL="609600" indent="-609600" eaLnBrk="1" fontAlgn="auto" hangingPunct="1">
              <a:spcAft>
                <a:spcPts val="0"/>
              </a:spcAft>
              <a:buFont typeface="Wingdings" pitchFamily="2" charset="2"/>
              <a:buChar char="§"/>
              <a:defRPr/>
            </a:pPr>
            <a:r>
              <a:rPr lang="en-US" sz="2800" dirty="0"/>
              <a:t>Smooth type predominates in cells secreting steroids.</a:t>
            </a:r>
          </a:p>
          <a:p>
            <a:pPr marL="609600" indent="-609600" eaLnBrk="1" fontAlgn="auto" hangingPunct="1">
              <a:spcAft>
                <a:spcPts val="0"/>
              </a:spcAft>
              <a:buFont typeface="Wingdings" pitchFamily="2" charset="2"/>
              <a:buChar char="§"/>
              <a:defRPr/>
            </a:pPr>
            <a:r>
              <a:rPr lang="en-US" sz="2800" dirty="0"/>
              <a:t>Rough type predominates in protein secreting cells as pancreas</a:t>
            </a:r>
            <a:r>
              <a:rPr lang="en-US" sz="2000" dirty="0"/>
              <a:t>.</a:t>
            </a:r>
          </a:p>
          <a:p>
            <a:pPr marL="609600" indent="-609600" eaLnBrk="1" fontAlgn="auto" hangingPunct="1">
              <a:spcAft>
                <a:spcPts val="0"/>
              </a:spcAft>
              <a:buFontTx/>
              <a:buNone/>
              <a:defRPr/>
            </a:pPr>
            <a:endParaRPr lang="en-US" sz="1800" dirty="0"/>
          </a:p>
        </p:txBody>
      </p:sp>
    </p:spTree>
  </p:cSld>
  <p:clrMapOvr>
    <a:masterClrMapping/>
  </p:clrMapOvr>
  <p:transition>
    <p:strips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F28EB87-35F5-44EE-99EB-DE09580A5B7D}"/>
              </a:ext>
            </a:extLst>
          </p:cNvPr>
          <p:cNvSpPr>
            <a:spLocks noGrp="1" noChangeArrowheads="1"/>
          </p:cNvSpPr>
          <p:nvPr>
            <p:ph type="title"/>
          </p:nvPr>
        </p:nvSpPr>
        <p:spPr>
          <a:xfrm>
            <a:off x="457200" y="69850"/>
            <a:ext cx="8229600" cy="406400"/>
          </a:xfrm>
        </p:spPr>
        <p:txBody>
          <a:bodyPr rtlCol="0">
            <a:normAutofit fontScale="90000"/>
          </a:bodyPr>
          <a:lstStyle/>
          <a:p>
            <a:pPr eaLnBrk="1" fontAlgn="auto" hangingPunct="1">
              <a:spcAft>
                <a:spcPts val="0"/>
              </a:spcAft>
              <a:defRPr/>
            </a:pPr>
            <a:endParaRPr lang="en-US" sz="4000"/>
          </a:p>
        </p:txBody>
      </p:sp>
      <p:sp>
        <p:nvSpPr>
          <p:cNvPr id="67587" name="Rectangle 3">
            <a:extLst>
              <a:ext uri="{FF2B5EF4-FFF2-40B4-BE49-F238E27FC236}">
                <a16:creationId xmlns:a16="http://schemas.microsoft.com/office/drawing/2014/main" id="{7B3D0419-34ED-47AB-948F-1A634D5DC68B}"/>
              </a:ext>
            </a:extLst>
          </p:cNvPr>
          <p:cNvSpPr>
            <a:spLocks noGrp="1" noChangeArrowheads="1"/>
          </p:cNvSpPr>
          <p:nvPr>
            <p:ph idx="1"/>
          </p:nvPr>
        </p:nvSpPr>
        <p:spPr/>
        <p:txBody>
          <a:bodyPr/>
          <a:lstStyle/>
          <a:p>
            <a:pPr eaLnBrk="1" hangingPunct="1"/>
            <a:endParaRPr lang="en-US" altLang="ar-SA"/>
          </a:p>
        </p:txBody>
      </p:sp>
      <p:pic>
        <p:nvPicPr>
          <p:cNvPr id="67588" name="Picture 4">
            <a:extLst>
              <a:ext uri="{FF2B5EF4-FFF2-40B4-BE49-F238E27FC236}">
                <a16:creationId xmlns:a16="http://schemas.microsoft.com/office/drawing/2014/main" id="{19C5CD5F-8E42-4803-8D45-3B0268E8C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3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A901B4-A742-4E48-971B-51F704427E02}"/>
              </a:ext>
            </a:extLst>
          </p:cNvPr>
          <p:cNvSpPr>
            <a:spLocks noGrp="1" noChangeArrowheads="1"/>
          </p:cNvSpPr>
          <p:nvPr>
            <p:ph type="title"/>
          </p:nvPr>
        </p:nvSpPr>
        <p:spPr/>
        <p:txBody>
          <a:bodyPr/>
          <a:lstStyle/>
          <a:p>
            <a:pPr eaLnBrk="1" hangingPunct="1"/>
            <a:endParaRPr lang="en-US" altLang="ar-SA"/>
          </a:p>
        </p:txBody>
      </p:sp>
      <p:sp>
        <p:nvSpPr>
          <p:cNvPr id="68611" name="Rectangle 3">
            <a:extLst>
              <a:ext uri="{FF2B5EF4-FFF2-40B4-BE49-F238E27FC236}">
                <a16:creationId xmlns:a16="http://schemas.microsoft.com/office/drawing/2014/main" id="{D906ADC9-3458-4D44-A23E-84202DD0BC9E}"/>
              </a:ext>
            </a:extLst>
          </p:cNvPr>
          <p:cNvSpPr>
            <a:spLocks noGrp="1" noChangeArrowheads="1"/>
          </p:cNvSpPr>
          <p:nvPr>
            <p:ph idx="1"/>
          </p:nvPr>
        </p:nvSpPr>
        <p:spPr/>
        <p:txBody>
          <a:bodyPr/>
          <a:lstStyle/>
          <a:p>
            <a:pPr eaLnBrk="1" hangingPunct="1"/>
            <a:endParaRPr lang="en-US" altLang="ar-SA"/>
          </a:p>
        </p:txBody>
      </p:sp>
      <p:pic>
        <p:nvPicPr>
          <p:cNvPr id="68612" name="Picture 4" descr="E">
            <a:extLst>
              <a:ext uri="{FF2B5EF4-FFF2-40B4-BE49-F238E27FC236}">
                <a16:creationId xmlns:a16="http://schemas.microsoft.com/office/drawing/2014/main" id="{B3D6810D-0908-46FE-919E-1DDCECF47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10DD000-7517-482C-967F-58719C0A25D1}"/>
              </a:ext>
            </a:extLst>
          </p:cNvPr>
          <p:cNvSpPr>
            <a:spLocks noGrp="1" noChangeArrowheads="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en-US" sz="3600" b="1"/>
              <a:t>Ribosomes</a:t>
            </a:r>
          </a:p>
        </p:txBody>
      </p:sp>
      <p:sp>
        <p:nvSpPr>
          <p:cNvPr id="69635" name="Rectangle 3">
            <a:extLst>
              <a:ext uri="{FF2B5EF4-FFF2-40B4-BE49-F238E27FC236}">
                <a16:creationId xmlns:a16="http://schemas.microsoft.com/office/drawing/2014/main" id="{398A37F7-65D8-453C-B308-FCDAE2DC8A99}"/>
              </a:ext>
            </a:extLst>
          </p:cNvPr>
          <p:cNvSpPr>
            <a:spLocks noGrp="1" noChangeArrowheads="1"/>
          </p:cNvSpPr>
          <p:nvPr>
            <p:ph idx="1"/>
          </p:nvPr>
        </p:nvSpPr>
        <p:spPr>
          <a:xfrm>
            <a:off x="0" y="836613"/>
            <a:ext cx="9144000" cy="5832475"/>
          </a:xfrm>
        </p:spPr>
        <p:txBody>
          <a:bodyPr/>
          <a:lstStyle/>
          <a:p>
            <a:pPr eaLnBrk="1" hangingPunct="1">
              <a:buFontTx/>
              <a:buNone/>
            </a:pPr>
            <a:r>
              <a:rPr lang="en-US" altLang="ar-SA" sz="3600"/>
              <a:t>- Are particles of ribonucleo protein.</a:t>
            </a:r>
          </a:p>
          <a:p>
            <a:pPr eaLnBrk="1" hangingPunct="1">
              <a:buFontTx/>
              <a:buNone/>
            </a:pPr>
            <a:r>
              <a:rPr lang="en-US" altLang="ar-SA" sz="3600"/>
              <a:t>- Either free or attached to E.R by threads of ribonucleic acid ( mRNA ) to form polyribosomes.</a:t>
            </a:r>
          </a:p>
          <a:p>
            <a:pPr eaLnBrk="1" hangingPunct="1">
              <a:buFontTx/>
              <a:buNone/>
            </a:pPr>
            <a:r>
              <a:rPr lang="en-US" altLang="ar-SA" sz="4400" b="1"/>
              <a:t>N.B</a:t>
            </a:r>
          </a:p>
          <a:p>
            <a:pPr eaLnBrk="1" hangingPunct="1"/>
            <a:r>
              <a:rPr lang="en-US" altLang="ar-SA" sz="3600" i="1"/>
              <a:t>Proteins formed by free ribosomes are utilized by the cell itself rather than secreted.</a:t>
            </a:r>
          </a:p>
          <a:p>
            <a:pPr eaLnBrk="1" hangingPunct="1"/>
            <a:r>
              <a:rPr lang="en-US" altLang="ar-SA" sz="3600" i="1"/>
              <a:t>Ribosomes must be assosiated with mRNA before they engage in protein synthesis.</a:t>
            </a:r>
            <a:endParaRPr lang="ar-SA" altLang="ar-SA" sz="3600" i="1"/>
          </a:p>
        </p:txBody>
      </p:sp>
    </p:spTree>
  </p:cSld>
  <p:clrMapOvr>
    <a:masterClrMapping/>
  </p:clrMapOvr>
  <p:transition>
    <p:strips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3B2D8FD-D20E-4763-8641-15C84594FB60}"/>
              </a:ext>
            </a:extLst>
          </p:cNvPr>
          <p:cNvSpPr>
            <a:spLocks noGrp="1"/>
          </p:cNvSpPr>
          <p:nvPr>
            <p:ph type="title"/>
          </p:nvPr>
        </p:nvSpPr>
        <p:spPr>
          <a:xfrm flipV="1">
            <a:off x="457200" y="228600"/>
            <a:ext cx="8229600" cy="46038"/>
          </a:xfrm>
        </p:spPr>
        <p:txBody>
          <a:bodyPr/>
          <a:lstStyle/>
          <a:p>
            <a:endParaRPr lang="en-US" altLang="ar-SA"/>
          </a:p>
        </p:txBody>
      </p:sp>
      <p:sp>
        <p:nvSpPr>
          <p:cNvPr id="3" name="Content Placeholder 2">
            <a:extLst>
              <a:ext uri="{FF2B5EF4-FFF2-40B4-BE49-F238E27FC236}">
                <a16:creationId xmlns:a16="http://schemas.microsoft.com/office/drawing/2014/main" id="{609812D4-2C1F-4558-8A9E-6262B97226D6}"/>
              </a:ext>
            </a:extLst>
          </p:cNvPr>
          <p:cNvSpPr>
            <a:spLocks noGrp="1"/>
          </p:cNvSpPr>
          <p:nvPr>
            <p:ph idx="1"/>
          </p:nvPr>
        </p:nvSpPr>
        <p:spPr>
          <a:xfrm>
            <a:off x="0" y="333375"/>
            <a:ext cx="9144000" cy="6524625"/>
          </a:xfrm>
        </p:spPr>
        <p:txBody>
          <a:bodyPr/>
          <a:lstStyle/>
          <a:p>
            <a:pPr eaLnBrk="1" fontAlgn="auto" hangingPunct="1">
              <a:spcAft>
                <a:spcPts val="0"/>
              </a:spcAft>
              <a:buFontTx/>
              <a:buNone/>
              <a:defRPr/>
            </a:pPr>
            <a:r>
              <a:rPr lang="en-US" sz="4000" b="1" u="sng" dirty="0">
                <a:solidFill>
                  <a:srgbClr val="FF0000"/>
                </a:solidFill>
              </a:rPr>
              <a:t>Messenger RNA = mRNA:</a:t>
            </a:r>
          </a:p>
          <a:p>
            <a:pPr eaLnBrk="1" fontAlgn="auto" hangingPunct="1">
              <a:spcAft>
                <a:spcPts val="0"/>
              </a:spcAft>
              <a:buFontTx/>
              <a:buNone/>
              <a:defRPr/>
            </a:pPr>
            <a:r>
              <a:rPr lang="en-US" dirty="0"/>
              <a:t>-Are threads of ribonucleic acid formed in the nucleus.</a:t>
            </a:r>
          </a:p>
          <a:p>
            <a:pPr eaLnBrk="1" fontAlgn="auto" hangingPunct="1">
              <a:spcAft>
                <a:spcPts val="0"/>
              </a:spcAft>
              <a:buFontTx/>
              <a:buNone/>
              <a:defRPr/>
            </a:pPr>
            <a:r>
              <a:rPr lang="en-US" dirty="0"/>
              <a:t>-Play an important role in protein synthesis…………………</a:t>
            </a:r>
            <a:r>
              <a:rPr lang="en-US" sz="3600" b="1" u="sng" dirty="0">
                <a:solidFill>
                  <a:srgbClr val="FF0000"/>
                </a:solidFill>
                <a:effectLst>
                  <a:outerShdw blurRad="38100" dist="38100" dir="2700000" algn="tl">
                    <a:srgbClr val="000000"/>
                  </a:outerShdw>
                </a:effectLst>
              </a:rPr>
              <a:t>How?</a:t>
            </a:r>
            <a:endParaRPr lang="ar-SA" b="1" u="sng" dirty="0">
              <a:solidFill>
                <a:srgbClr val="FF0000"/>
              </a:solidFill>
              <a:effectLst>
                <a:outerShdw blurRad="38100" dist="38100" dir="2700000" algn="tl">
                  <a:srgbClr val="000000"/>
                </a:outerShdw>
              </a:effectLst>
            </a:endParaRPr>
          </a:p>
          <a:p>
            <a:pPr eaLnBrk="1" fontAlgn="auto" hangingPunct="1">
              <a:spcAft>
                <a:spcPts val="0"/>
              </a:spcAft>
              <a:buFontTx/>
              <a:buNone/>
              <a:defRPr/>
            </a:pPr>
            <a:r>
              <a:rPr lang="en-US" sz="2400" b="1" i="1" dirty="0"/>
              <a:t>1-It contains coded message that specifies the sequence in which </a:t>
            </a:r>
            <a:r>
              <a:rPr lang="en-US" sz="2400" b="1" i="1" dirty="0" err="1"/>
              <a:t>a.a</a:t>
            </a:r>
            <a:r>
              <a:rPr lang="en-US" sz="2400" b="1" i="1" dirty="0"/>
              <a:t> are incorporated into the newly formed protein.</a:t>
            </a:r>
          </a:p>
          <a:p>
            <a:pPr eaLnBrk="1" fontAlgn="auto" hangingPunct="1">
              <a:spcAft>
                <a:spcPts val="0"/>
              </a:spcAft>
              <a:buFontTx/>
              <a:buNone/>
              <a:defRPr/>
            </a:pPr>
            <a:endParaRPr lang="en-US" sz="2400" b="1" i="1" dirty="0"/>
          </a:p>
          <a:p>
            <a:pPr eaLnBrk="1" fontAlgn="auto" hangingPunct="1">
              <a:spcAft>
                <a:spcPts val="0"/>
              </a:spcAft>
              <a:buFontTx/>
              <a:buNone/>
              <a:defRPr/>
            </a:pPr>
            <a:r>
              <a:rPr lang="en-US" sz="2400" b="1" i="1" dirty="0"/>
              <a:t>2-mRNA, during protein synthesis enters the cytoplasm to be attached to </a:t>
            </a:r>
            <a:r>
              <a:rPr lang="en-US" sz="2400" b="1" i="1" dirty="0" err="1"/>
              <a:t>ribosomes</a:t>
            </a:r>
            <a:r>
              <a:rPr lang="en-US" sz="2400" b="1" i="1" dirty="0"/>
              <a:t> translating the code to put the </a:t>
            </a:r>
            <a:r>
              <a:rPr lang="en-US" sz="2400" b="1" i="1" dirty="0" err="1"/>
              <a:t>a.a</a:t>
            </a:r>
            <a:r>
              <a:rPr lang="en-US" sz="2400" b="1" i="1" dirty="0"/>
              <a:t> in the needed order.</a:t>
            </a:r>
          </a:p>
          <a:p>
            <a:pPr eaLnBrk="1" fontAlgn="auto" hangingPunct="1">
              <a:spcAft>
                <a:spcPts val="0"/>
              </a:spcAft>
              <a:buFontTx/>
              <a:buNone/>
              <a:defRPr/>
            </a:pPr>
            <a:endParaRPr lang="en-US" sz="2400" b="1" i="1" dirty="0"/>
          </a:p>
          <a:p>
            <a:pPr eaLnBrk="1" fontAlgn="auto" hangingPunct="1">
              <a:spcAft>
                <a:spcPts val="0"/>
              </a:spcAft>
              <a:buFontTx/>
              <a:buNone/>
              <a:defRPr/>
            </a:pPr>
            <a:r>
              <a:rPr lang="en-US" sz="2400" b="1" i="1" dirty="0"/>
              <a:t>3-Finally, </a:t>
            </a:r>
            <a:r>
              <a:rPr lang="en-US" sz="2400" b="1" i="1" dirty="0" err="1"/>
              <a:t>ribosomes</a:t>
            </a:r>
            <a:r>
              <a:rPr lang="en-US" sz="2400" b="1" i="1" dirty="0"/>
              <a:t> detach and release the synthesized proteins on reaching the end of mRNA</a:t>
            </a:r>
            <a:endParaRPr lang="en-US" sz="2400" dirty="0"/>
          </a:p>
        </p:txBody>
      </p:sp>
    </p:spTree>
  </p:cSld>
  <p:clrMapOvr>
    <a:masterClrMapping/>
  </p:clrMapOvr>
  <p:transition>
    <p:strips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7720667-1F2D-4447-85B9-CB8A8CC37C07}"/>
              </a:ext>
            </a:extLst>
          </p:cNvPr>
          <p:cNvSpPr>
            <a:spLocks noGrp="1" noChangeArrowheads="1"/>
          </p:cNvSpPr>
          <p:nvPr>
            <p:ph type="title"/>
          </p:nvPr>
        </p:nvSpPr>
        <p:spPr>
          <a:xfrm>
            <a:off x="0" y="0"/>
            <a:ext cx="9144000" cy="692150"/>
          </a:xfrm>
        </p:spPr>
        <p:txBody>
          <a:bodyPr/>
          <a:lstStyle/>
          <a:p>
            <a:pPr eaLnBrk="1" hangingPunct="1"/>
            <a:r>
              <a:rPr lang="en-US" altLang="ar-SA" b="1">
                <a:solidFill>
                  <a:srgbClr val="FF0000"/>
                </a:solidFill>
              </a:rPr>
              <a:t>Lysosomes</a:t>
            </a:r>
          </a:p>
        </p:txBody>
      </p:sp>
      <p:sp>
        <p:nvSpPr>
          <p:cNvPr id="68611" name="Rectangle 3">
            <a:extLst>
              <a:ext uri="{FF2B5EF4-FFF2-40B4-BE49-F238E27FC236}">
                <a16:creationId xmlns:a16="http://schemas.microsoft.com/office/drawing/2014/main" id="{917926ED-F9C0-43F8-9EEC-F85AB681184A}"/>
              </a:ext>
            </a:extLst>
          </p:cNvPr>
          <p:cNvSpPr>
            <a:spLocks noGrp="1" noChangeArrowheads="1"/>
          </p:cNvSpPr>
          <p:nvPr>
            <p:ph idx="1"/>
          </p:nvPr>
        </p:nvSpPr>
        <p:spPr>
          <a:xfrm>
            <a:off x="0" y="765175"/>
            <a:ext cx="9144000" cy="6092825"/>
          </a:xfrm>
        </p:spPr>
        <p:txBody>
          <a:bodyPr rtlCol="0">
            <a:normAutofit/>
          </a:bodyPr>
          <a:lstStyle/>
          <a:p>
            <a:pPr eaLnBrk="1" fontAlgn="auto" hangingPunct="1">
              <a:spcAft>
                <a:spcPts val="0"/>
              </a:spcAft>
              <a:buFontTx/>
              <a:buNone/>
              <a:defRPr/>
            </a:pPr>
            <a:endParaRPr lang="en-US" sz="1800" b="1" dirty="0"/>
          </a:p>
          <a:p>
            <a:pPr eaLnBrk="1" fontAlgn="auto" hangingPunct="1">
              <a:spcAft>
                <a:spcPts val="0"/>
              </a:spcAft>
              <a:buFontTx/>
              <a:buNone/>
              <a:defRPr/>
            </a:pPr>
            <a:r>
              <a:rPr lang="en-US" sz="2800" b="1" dirty="0"/>
              <a:t>-Are a type of cell organelles containing more than 50 acid </a:t>
            </a:r>
            <a:r>
              <a:rPr lang="en-US" sz="2800" b="1" dirty="0" err="1"/>
              <a:t>hydrolase</a:t>
            </a:r>
            <a:r>
              <a:rPr lang="en-US" sz="2800" b="1" dirty="0"/>
              <a:t> enzymes   (active only in acid pH).</a:t>
            </a:r>
          </a:p>
          <a:p>
            <a:pPr eaLnBrk="1" fontAlgn="auto" hangingPunct="1">
              <a:spcAft>
                <a:spcPts val="0"/>
              </a:spcAft>
              <a:buFontTx/>
              <a:buNone/>
              <a:defRPr/>
            </a:pPr>
            <a:endParaRPr lang="en-US" sz="2800" b="1" dirty="0"/>
          </a:p>
          <a:p>
            <a:pPr eaLnBrk="1" fontAlgn="auto" hangingPunct="1">
              <a:spcAft>
                <a:spcPts val="0"/>
              </a:spcAft>
              <a:buFontTx/>
              <a:buNone/>
              <a:defRPr/>
            </a:pPr>
            <a:r>
              <a:rPr lang="en-US" sz="2800" b="1" dirty="0"/>
              <a:t>-They represents the digestive system of the cell.</a:t>
            </a:r>
          </a:p>
          <a:p>
            <a:pPr eaLnBrk="1" fontAlgn="auto" hangingPunct="1">
              <a:spcAft>
                <a:spcPts val="0"/>
              </a:spcAft>
              <a:buFontTx/>
              <a:buNone/>
              <a:defRPr/>
            </a:pPr>
            <a:endParaRPr lang="en-US" sz="2800" b="1" dirty="0"/>
          </a:p>
          <a:p>
            <a:pPr eaLnBrk="1" fontAlgn="auto" hangingPunct="1">
              <a:spcAft>
                <a:spcPts val="0"/>
              </a:spcAft>
              <a:buFontTx/>
              <a:buNone/>
              <a:defRPr/>
            </a:pPr>
            <a:r>
              <a:rPr lang="en-US" sz="2800" b="1" dirty="0"/>
              <a:t>-The limiting membrane of the </a:t>
            </a:r>
            <a:r>
              <a:rPr lang="en-US" sz="2800" b="1" dirty="0" err="1"/>
              <a:t>lysosome</a:t>
            </a:r>
            <a:r>
              <a:rPr lang="en-US" sz="2800" b="1" dirty="0"/>
              <a:t> protects the remainder of the cell from the effect of contained enzymes which if released into the cytoplasm, would</a:t>
            </a:r>
          </a:p>
          <a:p>
            <a:pPr eaLnBrk="1" fontAlgn="auto" hangingPunct="1">
              <a:spcAft>
                <a:spcPts val="0"/>
              </a:spcAft>
              <a:buFontTx/>
              <a:buNone/>
              <a:defRPr/>
            </a:pPr>
            <a:r>
              <a:rPr lang="en-US" sz="2800" b="1" dirty="0"/>
              <a:t>   digest or lyses the cell in a process called </a:t>
            </a:r>
            <a:r>
              <a:rPr lang="en-US" sz="2800" b="1" u="sng" dirty="0">
                <a:effectLst>
                  <a:outerShdw blurRad="38100" dist="38100" dir="2700000" algn="tl">
                    <a:srgbClr val="000000"/>
                  </a:outerShdw>
                </a:effectLst>
              </a:rPr>
              <a:t>autolysis </a:t>
            </a:r>
            <a:r>
              <a:rPr lang="en-US" sz="2800" b="1" dirty="0"/>
              <a:t>which occurs normally during regression of mammary tissues after cessation of lactation.</a:t>
            </a:r>
          </a:p>
          <a:p>
            <a:pPr eaLnBrk="1" fontAlgn="auto" hangingPunct="1">
              <a:spcAft>
                <a:spcPts val="0"/>
              </a:spcAft>
              <a:buFontTx/>
              <a:buNone/>
              <a:defRPr/>
            </a:pPr>
            <a:endParaRPr lang="en-US" sz="1800" b="1" dirty="0"/>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FC8A62-B210-40B5-BC21-022A6C44A503}"/>
              </a:ext>
            </a:extLst>
          </p:cNvPr>
          <p:cNvSpPr>
            <a:spLocks noGrp="1"/>
          </p:cNvSpPr>
          <p:nvPr>
            <p:ph type="title"/>
          </p:nvPr>
        </p:nvSpPr>
        <p:spPr>
          <a:xfrm>
            <a:off x="457200" y="274638"/>
            <a:ext cx="8229600" cy="130175"/>
          </a:xfrm>
        </p:spPr>
        <p:txBody>
          <a:bodyPr rtlCol="0">
            <a:normAutofit fontScale="90000"/>
          </a:bodyPr>
          <a:lstStyle/>
          <a:p>
            <a:pPr eaLnBrk="1" fontAlgn="auto" hangingPunct="1">
              <a:spcAft>
                <a:spcPts val="0"/>
              </a:spcAft>
              <a:defRPr/>
            </a:pPr>
            <a:r>
              <a:rPr lang="en-US"/>
              <a:t>  </a:t>
            </a:r>
          </a:p>
        </p:txBody>
      </p:sp>
      <p:sp>
        <p:nvSpPr>
          <p:cNvPr id="3" name="Content Placeholder 2">
            <a:extLst>
              <a:ext uri="{FF2B5EF4-FFF2-40B4-BE49-F238E27FC236}">
                <a16:creationId xmlns:a16="http://schemas.microsoft.com/office/drawing/2014/main" id="{0EE714FC-20FF-4C23-BA6E-ABE0E8FFB8F2}"/>
              </a:ext>
            </a:extLst>
          </p:cNvPr>
          <p:cNvSpPr>
            <a:spLocks noGrp="1"/>
          </p:cNvSpPr>
          <p:nvPr>
            <p:ph idx="1"/>
          </p:nvPr>
        </p:nvSpPr>
        <p:spPr>
          <a:xfrm>
            <a:off x="457200" y="260350"/>
            <a:ext cx="8229600" cy="5865813"/>
          </a:xfrm>
        </p:spPr>
        <p:txBody>
          <a:bodyPr rtlCol="0">
            <a:normAutofit/>
          </a:bodyPr>
          <a:lstStyle/>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rPr>
              <a:t>4-Absorption:</a:t>
            </a:r>
          </a:p>
          <a:p>
            <a:pPr eaLnBrk="1" fontAlgn="auto" hangingPunct="1">
              <a:lnSpc>
                <a:spcPct val="90000"/>
              </a:lnSpc>
              <a:spcAft>
                <a:spcPts val="0"/>
              </a:spcAft>
              <a:buFontTx/>
              <a:buNone/>
              <a:defRPr/>
            </a:pPr>
            <a:r>
              <a:rPr lang="en-US" sz="2800" b="1" dirty="0"/>
              <a:t>-Is The ability of the cell to transfer fluids and dissolved substances to interior of the cell across the cell membrane to be used for growth, repair and to provide heat or energy</a:t>
            </a:r>
            <a:r>
              <a:rPr lang="en-US" b="1" dirty="0"/>
              <a:t>.</a:t>
            </a:r>
          </a:p>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rPr>
              <a:t>5-Metabolism: </a:t>
            </a:r>
          </a:p>
          <a:p>
            <a:pPr eaLnBrk="1" fontAlgn="auto" hangingPunct="1">
              <a:lnSpc>
                <a:spcPct val="90000"/>
              </a:lnSpc>
              <a:spcAft>
                <a:spcPts val="0"/>
              </a:spcAft>
              <a:buFontTx/>
              <a:buNone/>
              <a:defRPr/>
            </a:pPr>
            <a:r>
              <a:rPr lang="en-US" b="1" dirty="0"/>
              <a:t>-</a:t>
            </a:r>
            <a:r>
              <a:rPr lang="en-US" sz="2800" b="1" dirty="0"/>
              <a:t>Is the ability of the cell to breakdown the absorbed materials for production of energy.</a:t>
            </a:r>
          </a:p>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rPr>
              <a:t>6-Secretion:</a:t>
            </a:r>
            <a:r>
              <a:rPr lang="ar-SA" sz="3600" b="1" dirty="0"/>
              <a:t> </a:t>
            </a:r>
            <a:r>
              <a:rPr lang="en-US" sz="3600" b="1" dirty="0"/>
              <a:t> </a:t>
            </a:r>
          </a:p>
          <a:p>
            <a:pPr eaLnBrk="1" fontAlgn="auto" hangingPunct="1">
              <a:lnSpc>
                <a:spcPct val="90000"/>
              </a:lnSpc>
              <a:spcAft>
                <a:spcPts val="0"/>
              </a:spcAft>
              <a:buFontTx/>
              <a:buNone/>
              <a:defRPr/>
            </a:pPr>
            <a:r>
              <a:rPr lang="en-US" sz="2800" b="1" dirty="0"/>
              <a:t>-Is the ability of the cell to release materials as hormones and enzymes to be used else where.</a:t>
            </a:r>
          </a:p>
          <a:p>
            <a:pPr eaLnBrk="1" fontAlgn="auto" hangingPunct="1">
              <a:spcAft>
                <a:spcPts val="0"/>
              </a:spcAft>
              <a:defRPr/>
            </a:pPr>
            <a:endParaRPr lang="en-US" dirty="0"/>
          </a:p>
        </p:txBody>
      </p:sp>
    </p:spTree>
  </p:cSld>
  <p:clrMapOvr>
    <a:masterClrMapping/>
  </p:clrMapOvr>
  <p:transition>
    <p:strips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6E7B606A-DAA8-411A-9D52-7D62E0387831}"/>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6776B605-E38F-4878-931B-99FB50CAD0CD}"/>
              </a:ext>
            </a:extLst>
          </p:cNvPr>
          <p:cNvSpPr>
            <a:spLocks noGrp="1"/>
          </p:cNvSpPr>
          <p:nvPr>
            <p:ph idx="1"/>
          </p:nvPr>
        </p:nvSpPr>
        <p:spPr>
          <a:xfrm>
            <a:off x="0" y="333375"/>
            <a:ext cx="9144000" cy="6524625"/>
          </a:xfrm>
        </p:spPr>
        <p:txBody>
          <a:bodyPr/>
          <a:lstStyle/>
          <a:p>
            <a:pPr eaLnBrk="1" fontAlgn="auto" hangingPunct="1">
              <a:spcAft>
                <a:spcPts val="0"/>
              </a:spcAft>
              <a:buFontTx/>
              <a:buNone/>
              <a:defRPr/>
            </a:pPr>
            <a:r>
              <a:rPr lang="en-US" sz="2800" b="1" dirty="0"/>
              <a:t>-The </a:t>
            </a:r>
            <a:r>
              <a:rPr lang="en-US" sz="2800" b="1" dirty="0" err="1"/>
              <a:t>lysosomal</a:t>
            </a:r>
            <a:r>
              <a:rPr lang="en-US" sz="2800" b="1" dirty="0"/>
              <a:t> activity increases during regression of some tumors.</a:t>
            </a:r>
          </a:p>
          <a:p>
            <a:pPr eaLnBrk="1" fontAlgn="auto" hangingPunct="1">
              <a:spcAft>
                <a:spcPts val="0"/>
              </a:spcAft>
              <a:buFontTx/>
              <a:buNone/>
              <a:defRPr/>
            </a:pPr>
            <a:r>
              <a:rPr lang="en-US" sz="2800" b="1" dirty="0"/>
              <a:t>-If one </a:t>
            </a:r>
            <a:r>
              <a:rPr lang="en-US" sz="2800" b="1" dirty="0" err="1"/>
              <a:t>lysosomal</a:t>
            </a:r>
            <a:r>
              <a:rPr lang="en-US" sz="2800" b="1" dirty="0"/>
              <a:t> enzyme is congenitally absent, the components which are digested by it will accumulate in the cell causing </a:t>
            </a:r>
            <a:r>
              <a:rPr lang="en-US" sz="2800" b="1" dirty="0" err="1"/>
              <a:t>lysosomal</a:t>
            </a:r>
            <a:r>
              <a:rPr lang="en-US" sz="2800" b="1" dirty="0"/>
              <a:t> storage disease</a:t>
            </a:r>
          </a:p>
          <a:p>
            <a:pPr eaLnBrk="1" fontAlgn="auto" hangingPunct="1">
              <a:spcAft>
                <a:spcPts val="0"/>
              </a:spcAft>
              <a:buFontTx/>
              <a:buNone/>
              <a:defRPr/>
            </a:pPr>
            <a:r>
              <a:rPr lang="en-US" sz="2800" b="1" dirty="0"/>
              <a:t>( of which more than 25 diseases are known according to deficient enzyme) .</a:t>
            </a:r>
          </a:p>
          <a:p>
            <a:pPr eaLnBrk="1" fontAlgn="auto" hangingPunct="1">
              <a:spcAft>
                <a:spcPts val="0"/>
              </a:spcAft>
              <a:buFontTx/>
              <a:buNone/>
              <a:defRPr/>
            </a:pPr>
            <a:r>
              <a:rPr lang="en-US" b="1" u="sng" dirty="0">
                <a:solidFill>
                  <a:srgbClr val="FF0000"/>
                </a:solidFill>
              </a:rPr>
              <a:t>In Gout,</a:t>
            </a:r>
          </a:p>
          <a:p>
            <a:pPr eaLnBrk="1" fontAlgn="auto" hangingPunct="1">
              <a:spcAft>
                <a:spcPts val="0"/>
              </a:spcAft>
              <a:buFontTx/>
              <a:buNone/>
              <a:defRPr/>
            </a:pPr>
            <a:r>
              <a:rPr lang="en-US" sz="2800" b="1" dirty="0"/>
              <a:t>-  </a:t>
            </a:r>
            <a:r>
              <a:rPr lang="en-US" sz="2800" b="1" dirty="0" err="1"/>
              <a:t>phagocytosis</a:t>
            </a:r>
            <a:r>
              <a:rPr lang="en-US" sz="2800" b="1" dirty="0"/>
              <a:t> ingest uric acid crystals and release </a:t>
            </a:r>
            <a:r>
              <a:rPr lang="en-US" sz="2800" b="1" dirty="0" err="1"/>
              <a:t>lysosomal</a:t>
            </a:r>
            <a:r>
              <a:rPr lang="en-US" sz="2800" b="1" dirty="0"/>
              <a:t> enzymes Which destroy the intercellular structure in and around joints </a:t>
            </a:r>
            <a:r>
              <a:rPr lang="en-US" sz="2800" b="1" dirty="0" err="1"/>
              <a:t>aggrevating</a:t>
            </a:r>
            <a:r>
              <a:rPr lang="en-US" sz="2800" b="1" dirty="0"/>
              <a:t> its inflammation</a:t>
            </a:r>
            <a:endParaRPr lang="en-US" sz="2800" b="1" u="sng" dirty="0">
              <a:effectLst>
                <a:outerShdw blurRad="38100" dist="38100" dir="2700000" algn="tl">
                  <a:srgbClr val="000000"/>
                </a:outerShdw>
              </a:effectLst>
            </a:endParaRPr>
          </a:p>
          <a:p>
            <a:pPr>
              <a:buFont typeface="Arial" charset="0"/>
              <a:buChar char="•"/>
              <a:defRPr/>
            </a:pPr>
            <a:endParaRPr lang="en-US" sz="2800" dirty="0"/>
          </a:p>
        </p:txBody>
      </p:sp>
    </p:spTree>
  </p:cSld>
  <p:clrMapOvr>
    <a:masterClrMapping/>
  </p:clrMapOvr>
  <p:transition>
    <p:strips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3220544-6DE2-4AB8-819B-4E746EC04240}"/>
              </a:ext>
            </a:extLst>
          </p:cNvPr>
          <p:cNvSpPr>
            <a:spLocks noGrp="1" noChangeArrowheads="1"/>
          </p:cNvSpPr>
          <p:nvPr>
            <p:ph type="title"/>
          </p:nvPr>
        </p:nvSpPr>
        <p:spPr>
          <a:xfrm>
            <a:off x="457200" y="274638"/>
            <a:ext cx="8229600" cy="490537"/>
          </a:xfrm>
        </p:spPr>
        <p:txBody>
          <a:bodyPr/>
          <a:lstStyle/>
          <a:p>
            <a:pPr eaLnBrk="1" hangingPunct="1"/>
            <a:r>
              <a:rPr lang="en-US" altLang="ar-SA" b="1">
                <a:solidFill>
                  <a:srgbClr val="FF0000"/>
                </a:solidFill>
              </a:rPr>
              <a:t>Pigment Granules Inside The cells</a:t>
            </a:r>
          </a:p>
        </p:txBody>
      </p:sp>
      <p:sp>
        <p:nvSpPr>
          <p:cNvPr id="84995" name="Rectangle 3">
            <a:extLst>
              <a:ext uri="{FF2B5EF4-FFF2-40B4-BE49-F238E27FC236}">
                <a16:creationId xmlns:a16="http://schemas.microsoft.com/office/drawing/2014/main" id="{BD9F0B2A-4C5C-4550-AB01-E07A0F1E74F4}"/>
              </a:ext>
            </a:extLst>
          </p:cNvPr>
          <p:cNvSpPr>
            <a:spLocks noGrp="1" noChangeArrowheads="1"/>
          </p:cNvSpPr>
          <p:nvPr>
            <p:ph idx="1"/>
          </p:nvPr>
        </p:nvSpPr>
        <p:spPr>
          <a:xfrm>
            <a:off x="0" y="908050"/>
            <a:ext cx="9144000" cy="5949950"/>
          </a:xfrm>
        </p:spPr>
        <p:txBody>
          <a:bodyPr rtlCol="0">
            <a:normAutofit lnSpcReduction="10000"/>
          </a:bodyPr>
          <a:lstStyle/>
          <a:p>
            <a:pPr marL="812800" indent="-812800" eaLnBrk="1" fontAlgn="auto" hangingPunct="1">
              <a:lnSpc>
                <a:spcPct val="80000"/>
              </a:lnSpc>
              <a:spcAft>
                <a:spcPts val="0"/>
              </a:spcAft>
              <a:buFontTx/>
              <a:buNone/>
              <a:defRPr/>
            </a:pPr>
            <a:r>
              <a:rPr lang="en-US" sz="1800" dirty="0"/>
              <a:t>-</a:t>
            </a:r>
            <a:r>
              <a:rPr lang="en-US" sz="4000" dirty="0"/>
              <a:t>Are naturally occurring pigments of specific color in man cells.   </a:t>
            </a:r>
            <a:r>
              <a:rPr lang="en-US" sz="5400" b="1" u="sng" dirty="0">
                <a:solidFill>
                  <a:srgbClr val="FF0000"/>
                </a:solidFill>
              </a:rPr>
              <a:t>AS</a:t>
            </a:r>
            <a:endParaRPr lang="en-US" sz="4800" b="1" u="sng" dirty="0">
              <a:solidFill>
                <a:srgbClr val="FF0000"/>
              </a:solidFill>
            </a:endParaRPr>
          </a:p>
          <a:p>
            <a:pPr marL="812800" indent="-812800" algn="ctr" eaLnBrk="1" fontAlgn="auto" hangingPunct="1">
              <a:lnSpc>
                <a:spcPct val="80000"/>
              </a:lnSpc>
              <a:spcAft>
                <a:spcPts val="0"/>
              </a:spcAft>
              <a:buFontTx/>
              <a:buAutoNum type="arabicParenR"/>
              <a:defRPr/>
            </a:pPr>
            <a:r>
              <a:rPr lang="en-US" sz="4400" b="1" i="1" dirty="0">
                <a:solidFill>
                  <a:srgbClr val="C00000"/>
                </a:solidFill>
              </a:rPr>
              <a:t>Melanin</a:t>
            </a:r>
          </a:p>
          <a:p>
            <a:pPr marL="812800" indent="-812800" eaLnBrk="1" fontAlgn="auto" hangingPunct="1">
              <a:lnSpc>
                <a:spcPct val="80000"/>
              </a:lnSpc>
              <a:spcAft>
                <a:spcPts val="0"/>
              </a:spcAft>
              <a:buFontTx/>
              <a:buNone/>
              <a:defRPr/>
            </a:pPr>
            <a:r>
              <a:rPr lang="en-US" sz="4000" dirty="0"/>
              <a:t>-Present in specific cells called </a:t>
            </a:r>
            <a:r>
              <a:rPr lang="en-US" sz="4000" dirty="0" err="1"/>
              <a:t>melano-cytes</a:t>
            </a:r>
            <a:r>
              <a:rPr lang="en-US" sz="4000" dirty="0"/>
              <a:t> </a:t>
            </a:r>
            <a:r>
              <a:rPr lang="en-US" sz="4800" b="1" dirty="0">
                <a:solidFill>
                  <a:srgbClr val="FF0000"/>
                </a:solidFill>
              </a:rPr>
              <a:t>in:</a:t>
            </a:r>
            <a:endParaRPr lang="en-US" sz="4400" b="1" dirty="0">
              <a:solidFill>
                <a:srgbClr val="FF0000"/>
              </a:solidFill>
            </a:endParaRPr>
          </a:p>
          <a:p>
            <a:pPr marL="812800" indent="-812800" eaLnBrk="1" fontAlgn="auto" hangingPunct="1">
              <a:lnSpc>
                <a:spcPct val="80000"/>
              </a:lnSpc>
              <a:spcAft>
                <a:spcPts val="0"/>
              </a:spcAft>
              <a:buFontTx/>
              <a:buAutoNum type="romanUcPeriod"/>
              <a:defRPr/>
            </a:pPr>
            <a:r>
              <a:rPr lang="en-US" sz="3600" dirty="0"/>
              <a:t>Epidermis of skin where it contributes to skin coloration.</a:t>
            </a:r>
          </a:p>
          <a:p>
            <a:pPr marL="812800" indent="-812800" eaLnBrk="1" fontAlgn="auto" hangingPunct="1">
              <a:lnSpc>
                <a:spcPct val="80000"/>
              </a:lnSpc>
              <a:spcAft>
                <a:spcPts val="0"/>
              </a:spcAft>
              <a:buFontTx/>
              <a:buAutoNum type="romanUcPeriod"/>
              <a:defRPr/>
            </a:pPr>
            <a:r>
              <a:rPr lang="en-US" sz="3600" dirty="0"/>
              <a:t>Certain brain cells.</a:t>
            </a:r>
          </a:p>
          <a:p>
            <a:pPr marL="812800" indent="-812800" eaLnBrk="1" fontAlgn="auto" hangingPunct="1">
              <a:lnSpc>
                <a:spcPct val="80000"/>
              </a:lnSpc>
              <a:spcAft>
                <a:spcPts val="0"/>
              </a:spcAft>
              <a:buFontTx/>
              <a:buAutoNum type="romanUcPeriod"/>
              <a:defRPr/>
            </a:pPr>
            <a:r>
              <a:rPr lang="en-US" sz="3600" dirty="0"/>
              <a:t>Pigmented epithelium of retina and iris for </a:t>
            </a:r>
            <a:r>
              <a:rPr lang="en-US" sz="3600" dirty="0" err="1"/>
              <a:t>Vit</a:t>
            </a:r>
            <a:r>
              <a:rPr lang="en-US" sz="3600" dirty="0"/>
              <a:t>. A storage necessary for the function of rods and cones</a:t>
            </a:r>
            <a:r>
              <a:rPr lang="en-US" sz="3600" b="1" dirty="0">
                <a:effectLst>
                  <a:outerShdw blurRad="38100" dist="38100" dir="2700000" algn="tl">
                    <a:srgbClr val="000000"/>
                  </a:outerShdw>
                </a:effectLst>
              </a:rPr>
              <a:t>.</a:t>
            </a:r>
          </a:p>
        </p:txBody>
      </p:sp>
    </p:spTree>
  </p:cSld>
  <p:clrMapOvr>
    <a:masterClrMapping/>
  </p:clrMapOvr>
  <p:transition>
    <p:strips dir="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0C9E6EB-51E9-4ECA-9C29-2D95B4EC8E23}"/>
              </a:ext>
            </a:extLst>
          </p:cNvPr>
          <p:cNvSpPr>
            <a:spLocks noGrp="1"/>
          </p:cNvSpPr>
          <p:nvPr>
            <p:ph type="title"/>
          </p:nvPr>
        </p:nvSpPr>
        <p:spPr>
          <a:xfrm flipV="1">
            <a:off x="457200" y="228600"/>
            <a:ext cx="8229600" cy="46038"/>
          </a:xfrm>
        </p:spPr>
        <p:txBody>
          <a:bodyPr/>
          <a:lstStyle/>
          <a:p>
            <a:endParaRPr lang="en-US" altLang="ar-SA"/>
          </a:p>
        </p:txBody>
      </p:sp>
      <p:sp>
        <p:nvSpPr>
          <p:cNvPr id="3" name="Content Placeholder 2">
            <a:extLst>
              <a:ext uri="{FF2B5EF4-FFF2-40B4-BE49-F238E27FC236}">
                <a16:creationId xmlns:a16="http://schemas.microsoft.com/office/drawing/2014/main" id="{1934B544-D33B-4A09-BB8B-67D10954B59A}"/>
              </a:ext>
            </a:extLst>
          </p:cNvPr>
          <p:cNvSpPr>
            <a:spLocks noGrp="1"/>
          </p:cNvSpPr>
          <p:nvPr>
            <p:ph idx="1"/>
          </p:nvPr>
        </p:nvSpPr>
        <p:spPr>
          <a:xfrm>
            <a:off x="179388" y="333375"/>
            <a:ext cx="8964612" cy="6524625"/>
          </a:xfrm>
        </p:spPr>
        <p:txBody>
          <a:bodyPr/>
          <a:lstStyle/>
          <a:p>
            <a:pPr marL="812800" indent="-812800" algn="ctr" eaLnBrk="1" fontAlgn="auto" hangingPunct="1">
              <a:lnSpc>
                <a:spcPct val="80000"/>
              </a:lnSpc>
              <a:spcAft>
                <a:spcPts val="0"/>
              </a:spcAft>
              <a:buFontTx/>
              <a:buAutoNum type="arabicParenR" startAt="2"/>
              <a:defRPr/>
            </a:pPr>
            <a:r>
              <a:rPr lang="en-US" sz="4000" b="1" i="1" dirty="0" err="1">
                <a:solidFill>
                  <a:srgbClr val="FF0000"/>
                </a:solidFill>
              </a:rPr>
              <a:t>Hemosidrin</a:t>
            </a:r>
            <a:r>
              <a:rPr lang="en-US" sz="4000" b="1" i="1" dirty="0">
                <a:solidFill>
                  <a:srgbClr val="FF0000"/>
                </a:solidFill>
              </a:rPr>
              <a:t>  </a:t>
            </a:r>
            <a:r>
              <a:rPr lang="en-US" sz="2800" b="1" i="1" dirty="0"/>
              <a:t>                                    </a:t>
            </a:r>
            <a:endParaRPr lang="en-US" sz="1800" b="1" i="1" dirty="0"/>
          </a:p>
          <a:p>
            <a:pPr marL="812800" indent="-812800" eaLnBrk="1" fontAlgn="auto" hangingPunct="1">
              <a:lnSpc>
                <a:spcPct val="80000"/>
              </a:lnSpc>
              <a:spcAft>
                <a:spcPts val="0"/>
              </a:spcAft>
              <a:buFont typeface="Arial" charset="0"/>
              <a:buNone/>
              <a:defRPr/>
            </a:pPr>
            <a:r>
              <a:rPr lang="en-US" sz="2400" dirty="0"/>
              <a:t>- Golden brown pigment derived from break-down of H.B in R.B.Cs . </a:t>
            </a:r>
          </a:p>
          <a:p>
            <a:pPr marL="812800" indent="-812800" eaLnBrk="1" fontAlgn="auto" hangingPunct="1">
              <a:lnSpc>
                <a:spcPct val="80000"/>
              </a:lnSpc>
              <a:spcAft>
                <a:spcPts val="0"/>
              </a:spcAft>
              <a:buFont typeface="Arial" charset="0"/>
              <a:buNone/>
              <a:defRPr/>
            </a:pPr>
            <a:r>
              <a:rPr lang="en-US" sz="2400" dirty="0"/>
              <a:t>                                         </a:t>
            </a:r>
          </a:p>
          <a:p>
            <a:pPr marL="812800" indent="-812800" eaLnBrk="1" fontAlgn="auto" hangingPunct="1">
              <a:lnSpc>
                <a:spcPct val="80000"/>
              </a:lnSpc>
              <a:spcAft>
                <a:spcPts val="0"/>
              </a:spcAft>
              <a:buFontTx/>
              <a:buNone/>
              <a:defRPr/>
            </a:pPr>
            <a:r>
              <a:rPr lang="en-US" sz="2400" dirty="0"/>
              <a:t>-Normally present in </a:t>
            </a:r>
            <a:r>
              <a:rPr lang="en-US" sz="2400" dirty="0" err="1"/>
              <a:t>phagocytic</a:t>
            </a:r>
            <a:r>
              <a:rPr lang="en-US" sz="2400" dirty="0"/>
              <a:t> cells of liver, spleen, and bone marrow. </a:t>
            </a:r>
          </a:p>
          <a:p>
            <a:pPr marL="812800" indent="-812800" eaLnBrk="1" fontAlgn="auto" hangingPunct="1">
              <a:lnSpc>
                <a:spcPct val="80000"/>
              </a:lnSpc>
              <a:spcAft>
                <a:spcPts val="0"/>
              </a:spcAft>
              <a:buFontTx/>
              <a:buNone/>
              <a:defRPr/>
            </a:pPr>
            <a:r>
              <a:rPr lang="en-US" sz="2400" dirty="0"/>
              <a:t>                                    </a:t>
            </a:r>
          </a:p>
          <a:p>
            <a:pPr marL="812800" indent="-812800" eaLnBrk="1" fontAlgn="auto" hangingPunct="1">
              <a:lnSpc>
                <a:spcPct val="80000"/>
              </a:lnSpc>
              <a:spcAft>
                <a:spcPts val="0"/>
              </a:spcAft>
              <a:buFontTx/>
              <a:buNone/>
              <a:defRPr/>
            </a:pPr>
            <a:r>
              <a:rPr lang="en-US" sz="2400" dirty="0"/>
              <a:t>-</a:t>
            </a:r>
            <a:r>
              <a:rPr lang="en-US" sz="2400" dirty="0" err="1"/>
              <a:t>Hemosidrin</a:t>
            </a:r>
            <a:r>
              <a:rPr lang="en-US" sz="2400" dirty="0"/>
              <a:t> accumulates in tissues when iron absorption increases causing tissues damage and the conditions </a:t>
            </a:r>
            <a:r>
              <a:rPr lang="en-US" sz="2400" b="1" dirty="0"/>
              <a:t>is known as                 </a:t>
            </a:r>
            <a:endParaRPr lang="en-US" sz="2400" dirty="0"/>
          </a:p>
          <a:p>
            <a:pPr marL="812800" indent="-812800" eaLnBrk="1" fontAlgn="auto" hangingPunct="1">
              <a:lnSpc>
                <a:spcPct val="80000"/>
              </a:lnSpc>
              <a:spcAft>
                <a:spcPts val="0"/>
              </a:spcAft>
              <a:buFontTx/>
              <a:buNone/>
              <a:defRPr/>
            </a:pPr>
            <a:r>
              <a:rPr lang="en-US" sz="1600" b="1" i="1" u="sng" dirty="0">
                <a:effectLst>
                  <a:outerShdw blurRad="38100" dist="38100" dir="2700000" algn="tl">
                    <a:srgbClr val="000000"/>
                  </a:outerShdw>
                </a:effectLst>
              </a:rPr>
              <a:t> </a:t>
            </a:r>
            <a:r>
              <a:rPr lang="en-US" sz="2800" b="1" i="1" u="sng" dirty="0" err="1"/>
              <a:t>hemochromocytosis</a:t>
            </a:r>
            <a:r>
              <a:rPr lang="en-US" sz="1600" b="1" i="1" u="sng" dirty="0">
                <a:effectLst>
                  <a:outerShdw blurRad="38100" dist="38100" dir="2700000" algn="tl">
                    <a:srgbClr val="000000"/>
                  </a:outerShdw>
                </a:effectLst>
              </a:rPr>
              <a:t> </a:t>
            </a:r>
          </a:p>
          <a:p>
            <a:pPr marL="812800" indent="-812800" eaLnBrk="1" fontAlgn="auto" hangingPunct="1">
              <a:lnSpc>
                <a:spcPct val="80000"/>
              </a:lnSpc>
              <a:spcAft>
                <a:spcPts val="0"/>
              </a:spcAft>
              <a:buFontTx/>
              <a:buNone/>
              <a:defRPr/>
            </a:pPr>
            <a:endParaRPr lang="en-US" sz="1600" b="1" i="1" u="sng" dirty="0">
              <a:effectLst>
                <a:outerShdw blurRad="38100" dist="38100" dir="2700000" algn="tl">
                  <a:srgbClr val="000000"/>
                </a:outerShdw>
              </a:effectLst>
            </a:endParaRPr>
          </a:p>
          <a:p>
            <a:pPr marL="812800" indent="-812800" eaLnBrk="1" fontAlgn="auto" hangingPunct="1">
              <a:lnSpc>
                <a:spcPct val="80000"/>
              </a:lnSpc>
              <a:spcAft>
                <a:spcPts val="0"/>
              </a:spcAft>
              <a:buFontTx/>
              <a:buNone/>
              <a:defRPr/>
            </a:pPr>
            <a:r>
              <a:rPr lang="en-US" sz="2800" dirty="0"/>
              <a:t>Which is </a:t>
            </a:r>
            <a:r>
              <a:rPr lang="en-US" sz="2800" b="1" u="sng" dirty="0">
                <a:solidFill>
                  <a:srgbClr val="FF0000"/>
                </a:solidFill>
              </a:rPr>
              <a:t>characterized by:</a:t>
            </a:r>
            <a:endParaRPr lang="en-US" sz="1800" b="1" u="sng" dirty="0">
              <a:effectLst>
                <a:outerShdw blurRad="38100" dist="38100" dir="2700000" algn="tl">
                  <a:srgbClr val="000000"/>
                </a:outerShdw>
              </a:effectLst>
            </a:endParaRPr>
          </a:p>
          <a:p>
            <a:pPr marL="812800" indent="-812800" eaLnBrk="1" fontAlgn="auto" hangingPunct="1">
              <a:lnSpc>
                <a:spcPct val="80000"/>
              </a:lnSpc>
              <a:spcAft>
                <a:spcPts val="0"/>
              </a:spcAft>
              <a:buFontTx/>
              <a:buNone/>
              <a:defRPr/>
            </a:pPr>
            <a:endParaRPr lang="en-US" sz="1800" b="1" u="sng" dirty="0">
              <a:effectLst>
                <a:outerShdw blurRad="38100" dist="38100" dir="2700000" algn="tl">
                  <a:srgbClr val="000000"/>
                </a:outerShdw>
              </a:effectLst>
            </a:endParaRPr>
          </a:p>
          <a:p>
            <a:pPr marL="812800" indent="-812800" eaLnBrk="1" fontAlgn="auto" hangingPunct="1">
              <a:lnSpc>
                <a:spcPct val="80000"/>
              </a:lnSpc>
              <a:spcAft>
                <a:spcPts val="0"/>
              </a:spcAft>
              <a:buFontTx/>
              <a:buAutoNum type="romanUcPeriod"/>
              <a:defRPr/>
            </a:pPr>
            <a:r>
              <a:rPr lang="en-US" sz="2400" dirty="0"/>
              <a:t>Skin pigmentation.</a:t>
            </a:r>
          </a:p>
          <a:p>
            <a:pPr marL="812800" indent="-812800" eaLnBrk="1" fontAlgn="auto" hangingPunct="1">
              <a:lnSpc>
                <a:spcPct val="80000"/>
              </a:lnSpc>
              <a:spcAft>
                <a:spcPts val="0"/>
              </a:spcAft>
              <a:buFontTx/>
              <a:buAutoNum type="romanUcPeriod"/>
              <a:defRPr/>
            </a:pPr>
            <a:r>
              <a:rPr lang="en-US" sz="2400" dirty="0" err="1"/>
              <a:t>Bronzen</a:t>
            </a:r>
            <a:r>
              <a:rPr lang="en-US" sz="2400" dirty="0"/>
              <a:t> diabetes.</a:t>
            </a:r>
          </a:p>
          <a:p>
            <a:pPr marL="812800" indent="-812800" eaLnBrk="1" fontAlgn="auto" hangingPunct="1">
              <a:lnSpc>
                <a:spcPct val="80000"/>
              </a:lnSpc>
              <a:spcAft>
                <a:spcPts val="0"/>
              </a:spcAft>
              <a:buFontTx/>
              <a:buAutoNum type="romanUcPeriod"/>
              <a:defRPr/>
            </a:pPr>
            <a:r>
              <a:rPr lang="en-US" sz="2400" dirty="0"/>
              <a:t>Liver cirrhosis and </a:t>
            </a:r>
          </a:p>
          <a:p>
            <a:pPr marL="812800" indent="-812800" eaLnBrk="1" fontAlgn="auto" hangingPunct="1">
              <a:lnSpc>
                <a:spcPct val="80000"/>
              </a:lnSpc>
              <a:spcAft>
                <a:spcPts val="0"/>
              </a:spcAft>
              <a:buFontTx/>
              <a:buAutoNum type="romanUcPeriod"/>
              <a:defRPr/>
            </a:pPr>
            <a:r>
              <a:rPr lang="en-US" sz="2400" dirty="0" err="1"/>
              <a:t>Gonadal</a:t>
            </a:r>
            <a:r>
              <a:rPr lang="en-US" sz="2400" dirty="0"/>
              <a:t> atrophy.</a:t>
            </a:r>
          </a:p>
          <a:p>
            <a:pPr marL="812800" indent="-812800" eaLnBrk="1" fontAlgn="auto" hangingPunct="1">
              <a:lnSpc>
                <a:spcPct val="80000"/>
              </a:lnSpc>
              <a:spcAft>
                <a:spcPts val="0"/>
              </a:spcAft>
              <a:buFontTx/>
              <a:buAutoNum type="romanUcPeriod"/>
              <a:defRPr/>
            </a:pPr>
            <a:r>
              <a:rPr lang="en-US" sz="2400" dirty="0"/>
              <a:t>↑ incidence of hepatic cancer</a:t>
            </a:r>
          </a:p>
          <a:p>
            <a:pPr>
              <a:buFont typeface="Arial" charset="0"/>
              <a:buChar char="•"/>
              <a:defRPr/>
            </a:pPr>
            <a:endParaRPr lang="en-US" sz="1800" dirty="0"/>
          </a:p>
        </p:txBody>
      </p:sp>
    </p:spTree>
  </p:cSld>
  <p:clrMapOvr>
    <a:masterClrMapping/>
  </p:clrMapOvr>
  <p:transition>
    <p:strips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4892E3C-BD3D-4388-B82B-F0531817FB13}"/>
              </a:ext>
            </a:extLst>
          </p:cNvPr>
          <p:cNvSpPr>
            <a:spLocks noGrp="1"/>
          </p:cNvSpPr>
          <p:nvPr>
            <p:ph type="title"/>
          </p:nvPr>
        </p:nvSpPr>
        <p:spPr/>
        <p:txBody>
          <a:bodyPr/>
          <a:lstStyle/>
          <a:p>
            <a:r>
              <a:rPr lang="en-US" altLang="ar-SA" sz="6000" b="1" i="1">
                <a:solidFill>
                  <a:srgbClr val="FF0000"/>
                </a:solidFill>
              </a:rPr>
              <a:t>3)    Lipofusion</a:t>
            </a:r>
            <a:endParaRPr lang="en-US" altLang="ar-SA" sz="6000">
              <a:solidFill>
                <a:srgbClr val="FF0000"/>
              </a:solidFill>
            </a:endParaRPr>
          </a:p>
        </p:txBody>
      </p:sp>
      <p:sp>
        <p:nvSpPr>
          <p:cNvPr id="75779" name="Content Placeholder 2">
            <a:extLst>
              <a:ext uri="{FF2B5EF4-FFF2-40B4-BE49-F238E27FC236}">
                <a16:creationId xmlns:a16="http://schemas.microsoft.com/office/drawing/2014/main" id="{08A9CCC8-7353-4881-80BB-564627C3FA15}"/>
              </a:ext>
            </a:extLst>
          </p:cNvPr>
          <p:cNvSpPr>
            <a:spLocks noGrp="1"/>
          </p:cNvSpPr>
          <p:nvPr>
            <p:ph idx="1"/>
          </p:nvPr>
        </p:nvSpPr>
        <p:spPr/>
        <p:txBody>
          <a:bodyPr/>
          <a:lstStyle/>
          <a:p>
            <a:r>
              <a:rPr lang="en-US" altLang="ar-SA" b="1"/>
              <a:t>Light brown in color.</a:t>
            </a:r>
          </a:p>
          <a:p>
            <a:pPr>
              <a:buFont typeface="Arial" panose="020B0604020202020204" pitchFamily="34" charset="0"/>
              <a:buNone/>
            </a:pPr>
            <a:endParaRPr lang="en-US" altLang="ar-SA" b="1"/>
          </a:p>
          <a:p>
            <a:r>
              <a:rPr lang="en-US" altLang="ar-SA" b="1"/>
              <a:t>Found in many cells  particularly In old age.</a:t>
            </a:r>
          </a:p>
          <a:p>
            <a:pPr>
              <a:buFont typeface="Arial" panose="020B0604020202020204" pitchFamily="34" charset="0"/>
              <a:buNone/>
            </a:pPr>
            <a:endParaRPr lang="en-US" altLang="ar-SA" b="1"/>
          </a:p>
          <a:p>
            <a:r>
              <a:rPr lang="en-US" altLang="ar-SA" b="1"/>
              <a:t> Some time called wear and tear pigment. </a:t>
            </a:r>
          </a:p>
          <a:p>
            <a:pPr>
              <a:buFont typeface="Arial" panose="020B0604020202020204" pitchFamily="34" charset="0"/>
              <a:buNone/>
            </a:pPr>
            <a:endParaRPr lang="en-US" altLang="ar-SA" b="1"/>
          </a:p>
          <a:p>
            <a:r>
              <a:rPr lang="en-US" altLang="ar-SA" b="1"/>
              <a:t>Represents the end products of lysosomal activity</a:t>
            </a:r>
          </a:p>
          <a:p>
            <a:endParaRPr lang="en-US" altLang="ar-SA" b="1"/>
          </a:p>
        </p:txBody>
      </p:sp>
    </p:spTree>
  </p:cSld>
  <p:clrMapOvr>
    <a:masterClrMapping/>
  </p:clrMapOvr>
  <p:transition>
    <p:strips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5338773-CE37-4D71-BBD4-C8CBF8DEC61F}"/>
              </a:ext>
            </a:extLst>
          </p:cNvPr>
          <p:cNvSpPr>
            <a:spLocks noGrp="1" noChangeArrowheads="1"/>
          </p:cNvSpPr>
          <p:nvPr>
            <p:ph type="title"/>
          </p:nvPr>
        </p:nvSpPr>
        <p:spPr>
          <a:xfrm>
            <a:off x="457200" y="274638"/>
            <a:ext cx="8229600" cy="346075"/>
          </a:xfrm>
        </p:spPr>
        <p:txBody>
          <a:bodyPr/>
          <a:lstStyle/>
          <a:p>
            <a:pPr eaLnBrk="1" hangingPunct="1"/>
            <a:r>
              <a:rPr lang="en-US" altLang="ar-SA" b="1">
                <a:solidFill>
                  <a:srgbClr val="FF0000"/>
                </a:solidFill>
              </a:rPr>
              <a:t>Golgi Complex</a:t>
            </a:r>
          </a:p>
        </p:txBody>
      </p:sp>
      <p:sp>
        <p:nvSpPr>
          <p:cNvPr id="67587" name="Rectangle 3">
            <a:extLst>
              <a:ext uri="{FF2B5EF4-FFF2-40B4-BE49-F238E27FC236}">
                <a16:creationId xmlns:a16="http://schemas.microsoft.com/office/drawing/2014/main" id="{DDE4B572-0861-4434-8B46-4C8A69EB68EC}"/>
              </a:ext>
            </a:extLst>
          </p:cNvPr>
          <p:cNvSpPr>
            <a:spLocks noGrp="1" noChangeArrowheads="1"/>
          </p:cNvSpPr>
          <p:nvPr>
            <p:ph idx="1"/>
          </p:nvPr>
        </p:nvSpPr>
        <p:spPr>
          <a:xfrm>
            <a:off x="457200" y="765175"/>
            <a:ext cx="8229600" cy="5360988"/>
          </a:xfrm>
        </p:spPr>
        <p:txBody>
          <a:bodyPr rtlCol="0">
            <a:normAutofit lnSpcReduction="10000"/>
          </a:bodyPr>
          <a:lstStyle/>
          <a:p>
            <a:pPr eaLnBrk="1" fontAlgn="auto" hangingPunct="1">
              <a:spcAft>
                <a:spcPts val="0"/>
              </a:spcAft>
              <a:buFontTx/>
              <a:buNone/>
              <a:defRPr/>
            </a:pPr>
            <a:r>
              <a:rPr lang="en-US" sz="2000" dirty="0"/>
              <a:t>- </a:t>
            </a:r>
            <a:r>
              <a:rPr lang="en-US" sz="3600" dirty="0"/>
              <a:t>One of cellular organelles that predominates in glandular cells.</a:t>
            </a:r>
          </a:p>
          <a:p>
            <a:pPr eaLnBrk="1" fontAlgn="auto" hangingPunct="1">
              <a:spcAft>
                <a:spcPts val="0"/>
              </a:spcAft>
              <a:buFontTx/>
              <a:buNone/>
              <a:defRPr/>
            </a:pPr>
            <a:r>
              <a:rPr lang="en-US" sz="3600" dirty="0"/>
              <a:t>-It is located near the nucleus and performs the </a:t>
            </a:r>
            <a:r>
              <a:rPr lang="en-US" sz="4400" b="1" i="1" u="sng" dirty="0">
                <a:effectLst>
                  <a:outerShdw blurRad="38100" dist="38100" dir="2700000" algn="tl">
                    <a:srgbClr val="000000"/>
                  </a:outerShdw>
                </a:effectLst>
              </a:rPr>
              <a:t>following functions.</a:t>
            </a:r>
          </a:p>
          <a:p>
            <a:pPr eaLnBrk="1" fontAlgn="auto" hangingPunct="1">
              <a:spcAft>
                <a:spcPts val="0"/>
              </a:spcAft>
              <a:buFontTx/>
              <a:buNone/>
              <a:defRPr/>
            </a:pPr>
            <a:r>
              <a:rPr lang="en-US" b="1" i="1" dirty="0"/>
              <a:t>1-Concetration of </a:t>
            </a:r>
            <a:r>
              <a:rPr lang="en-US" b="1" i="1" dirty="0" err="1"/>
              <a:t>secretory</a:t>
            </a:r>
            <a:r>
              <a:rPr lang="en-US" b="1" i="1" dirty="0"/>
              <a:t> products.</a:t>
            </a:r>
          </a:p>
          <a:p>
            <a:pPr eaLnBrk="1" fontAlgn="auto" hangingPunct="1">
              <a:spcAft>
                <a:spcPts val="0"/>
              </a:spcAft>
              <a:buFontTx/>
              <a:buNone/>
              <a:defRPr/>
            </a:pPr>
            <a:r>
              <a:rPr lang="en-US" b="1" i="1" dirty="0"/>
              <a:t>2-Packing of digestive enzymes to form </a:t>
            </a:r>
            <a:r>
              <a:rPr lang="en-US" b="1" i="1" dirty="0" err="1"/>
              <a:t>lysosomes</a:t>
            </a:r>
            <a:r>
              <a:rPr lang="en-US" b="1" i="1" dirty="0"/>
              <a:t>.</a:t>
            </a:r>
          </a:p>
          <a:p>
            <a:pPr eaLnBrk="1" fontAlgn="auto" hangingPunct="1">
              <a:spcAft>
                <a:spcPts val="0"/>
              </a:spcAft>
              <a:buFontTx/>
              <a:buNone/>
              <a:defRPr/>
            </a:pPr>
            <a:r>
              <a:rPr lang="en-US" b="1" i="1" dirty="0"/>
              <a:t>3-Formation of </a:t>
            </a:r>
            <a:r>
              <a:rPr lang="en-US" b="1" i="1" dirty="0" err="1"/>
              <a:t>glycoproteins</a:t>
            </a:r>
            <a:r>
              <a:rPr lang="en-US" b="1" i="1" dirty="0"/>
              <a:t>.</a:t>
            </a:r>
          </a:p>
          <a:p>
            <a:pPr eaLnBrk="1" fontAlgn="auto" hangingPunct="1">
              <a:spcAft>
                <a:spcPts val="0"/>
              </a:spcAft>
              <a:buFontTx/>
              <a:buNone/>
              <a:defRPr/>
            </a:pPr>
            <a:r>
              <a:rPr lang="en-US" b="1" i="1" dirty="0"/>
              <a:t>4-Replacing the lost or worn part of cell membrane.</a:t>
            </a:r>
          </a:p>
          <a:p>
            <a:pPr eaLnBrk="1" fontAlgn="auto" hangingPunct="1">
              <a:spcAft>
                <a:spcPts val="0"/>
              </a:spcAft>
              <a:buFontTx/>
              <a:buNone/>
              <a:defRPr/>
            </a:pPr>
            <a:endParaRPr lang="en-US" b="1" i="1" dirty="0"/>
          </a:p>
          <a:p>
            <a:pPr eaLnBrk="1" fontAlgn="auto" hangingPunct="1">
              <a:spcAft>
                <a:spcPts val="0"/>
              </a:spcAft>
              <a:buFontTx/>
              <a:buNone/>
              <a:defRPr/>
            </a:pPr>
            <a:endParaRPr lang="en-US" sz="1800" b="1" i="1" dirty="0"/>
          </a:p>
          <a:p>
            <a:pPr eaLnBrk="1" fontAlgn="auto" hangingPunct="1">
              <a:spcAft>
                <a:spcPts val="0"/>
              </a:spcAft>
              <a:buFontTx/>
              <a:buNone/>
              <a:defRPr/>
            </a:pPr>
            <a:endParaRPr lang="en-US" sz="1800" b="1" i="1" dirty="0"/>
          </a:p>
        </p:txBody>
      </p:sp>
    </p:spTree>
  </p:cSld>
  <p:clrMapOvr>
    <a:masterClrMapping/>
  </p:clrMapOvr>
  <p:transition>
    <p:strips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6FDF9B2-0AE9-44A1-BBB1-EA256E4A0E1B}"/>
              </a:ext>
            </a:extLst>
          </p:cNvPr>
          <p:cNvSpPr>
            <a:spLocks noGrp="1"/>
          </p:cNvSpPr>
          <p:nvPr>
            <p:ph type="title"/>
          </p:nvPr>
        </p:nvSpPr>
        <p:spPr/>
        <p:txBody>
          <a:bodyPr/>
          <a:lstStyle/>
          <a:p>
            <a:endParaRPr lang="en-US" altLang="ar-SA"/>
          </a:p>
        </p:txBody>
      </p:sp>
      <p:sp>
        <p:nvSpPr>
          <p:cNvPr id="77827" name="Content Placeholder 2">
            <a:extLst>
              <a:ext uri="{FF2B5EF4-FFF2-40B4-BE49-F238E27FC236}">
                <a16:creationId xmlns:a16="http://schemas.microsoft.com/office/drawing/2014/main" id="{CCC12E74-C5AA-4624-B9CF-117D95EF19C1}"/>
              </a:ext>
            </a:extLst>
          </p:cNvPr>
          <p:cNvSpPr>
            <a:spLocks noGrp="1"/>
          </p:cNvSpPr>
          <p:nvPr>
            <p:ph idx="1"/>
          </p:nvPr>
        </p:nvSpPr>
        <p:spPr/>
        <p:txBody>
          <a:bodyPr/>
          <a:lstStyle/>
          <a:p>
            <a:endParaRPr lang="en-US" altLang="ar-SA"/>
          </a:p>
        </p:txBody>
      </p:sp>
      <p:pic>
        <p:nvPicPr>
          <p:cNvPr id="77828" name="Picture 4" descr="golgi and ER">
            <a:extLst>
              <a:ext uri="{FF2B5EF4-FFF2-40B4-BE49-F238E27FC236}">
                <a16:creationId xmlns:a16="http://schemas.microsoft.com/office/drawing/2014/main" id="{53E0CD7D-6743-4219-89CC-BD3B2A6E8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9B39DAE-C223-433D-8382-0DF67D2A225B}"/>
              </a:ext>
            </a:extLst>
          </p:cNvPr>
          <p:cNvSpPr>
            <a:spLocks noGrp="1" noChangeArrowheads="1"/>
          </p:cNvSpPr>
          <p:nvPr>
            <p:ph type="title"/>
          </p:nvPr>
        </p:nvSpPr>
        <p:spPr>
          <a:xfrm>
            <a:off x="457200" y="274638"/>
            <a:ext cx="8229600" cy="490537"/>
          </a:xfrm>
        </p:spPr>
        <p:txBody>
          <a:bodyPr/>
          <a:lstStyle/>
          <a:p>
            <a:pPr eaLnBrk="1" hangingPunct="1"/>
            <a:r>
              <a:rPr lang="en-US" altLang="ar-SA" sz="6000" b="1">
                <a:solidFill>
                  <a:srgbClr val="FF0000"/>
                </a:solidFill>
              </a:rPr>
              <a:t>The centrioles</a:t>
            </a:r>
          </a:p>
        </p:txBody>
      </p:sp>
      <p:sp>
        <p:nvSpPr>
          <p:cNvPr id="79875" name="Rectangle 3">
            <a:extLst>
              <a:ext uri="{FF2B5EF4-FFF2-40B4-BE49-F238E27FC236}">
                <a16:creationId xmlns:a16="http://schemas.microsoft.com/office/drawing/2014/main" id="{E353D44D-0E57-4BE6-89B3-647C03E932EF}"/>
              </a:ext>
            </a:extLst>
          </p:cNvPr>
          <p:cNvSpPr>
            <a:spLocks noGrp="1" noChangeArrowheads="1"/>
          </p:cNvSpPr>
          <p:nvPr>
            <p:ph idx="1"/>
          </p:nvPr>
        </p:nvSpPr>
        <p:spPr>
          <a:xfrm>
            <a:off x="0" y="1196975"/>
            <a:ext cx="9144000" cy="5661025"/>
          </a:xfrm>
        </p:spPr>
        <p:txBody>
          <a:bodyPr rtlCol="0">
            <a:normAutofit fontScale="92500" lnSpcReduction="20000"/>
          </a:bodyPr>
          <a:lstStyle/>
          <a:p>
            <a:pPr eaLnBrk="1" fontAlgn="auto" hangingPunct="1">
              <a:spcAft>
                <a:spcPts val="0"/>
              </a:spcAft>
              <a:buFontTx/>
              <a:buNone/>
              <a:defRPr/>
            </a:pPr>
            <a:r>
              <a:rPr lang="en-US" sz="3600" dirty="0"/>
              <a:t>-Minute rods located near the nucleus in specialized region of the cytoplasm called </a:t>
            </a:r>
            <a:r>
              <a:rPr lang="en-US" sz="3600" u="sng" dirty="0" err="1">
                <a:effectLst>
                  <a:outerShdw blurRad="38100" dist="38100" dir="2700000" algn="tl">
                    <a:srgbClr val="000000"/>
                  </a:outerShdw>
                </a:effectLst>
              </a:rPr>
              <a:t>centrosome</a:t>
            </a:r>
            <a:r>
              <a:rPr lang="en-US" sz="3600" u="sng" dirty="0">
                <a:effectLst>
                  <a:outerShdw blurRad="38100" dist="38100" dir="2700000" algn="tl">
                    <a:srgbClr val="000000"/>
                  </a:outerShdw>
                </a:effectLst>
              </a:rPr>
              <a:t>.</a:t>
            </a:r>
          </a:p>
          <a:p>
            <a:pPr eaLnBrk="1" fontAlgn="auto" hangingPunct="1">
              <a:spcAft>
                <a:spcPts val="0"/>
              </a:spcAft>
              <a:buFontTx/>
              <a:buNone/>
              <a:defRPr/>
            </a:pPr>
            <a:endParaRPr lang="en-US" sz="3600" u="sng" dirty="0">
              <a:effectLst>
                <a:outerShdw blurRad="38100" dist="38100" dir="2700000" algn="tl">
                  <a:srgbClr val="000000"/>
                </a:outerShdw>
              </a:effectLst>
            </a:endParaRPr>
          </a:p>
          <a:p>
            <a:pPr eaLnBrk="1" fontAlgn="auto" hangingPunct="1">
              <a:spcAft>
                <a:spcPts val="0"/>
              </a:spcAft>
              <a:buFontTx/>
              <a:buNone/>
              <a:defRPr/>
            </a:pPr>
            <a:r>
              <a:rPr lang="en-US" sz="3600" dirty="0"/>
              <a:t>-Two </a:t>
            </a:r>
            <a:r>
              <a:rPr lang="en-US" sz="3600" dirty="0" err="1"/>
              <a:t>centrioles</a:t>
            </a:r>
            <a:r>
              <a:rPr lang="en-US" sz="3600" dirty="0"/>
              <a:t> are present in non-dividing cells, and capable of duplication before cell division.</a:t>
            </a:r>
          </a:p>
          <a:p>
            <a:pPr eaLnBrk="1" fontAlgn="auto" hangingPunct="1">
              <a:spcAft>
                <a:spcPts val="0"/>
              </a:spcAft>
              <a:buFontTx/>
              <a:buNone/>
              <a:defRPr/>
            </a:pPr>
            <a:r>
              <a:rPr lang="en-US" sz="3600" dirty="0"/>
              <a:t>-</a:t>
            </a:r>
            <a:r>
              <a:rPr lang="en-US" sz="3600" dirty="0" err="1"/>
              <a:t>Centrioles</a:t>
            </a:r>
            <a:r>
              <a:rPr lang="en-US" sz="3600" dirty="0"/>
              <a:t> performs the </a:t>
            </a:r>
            <a:r>
              <a:rPr lang="en-US" sz="3600" b="1" u="sng" dirty="0">
                <a:effectLst>
                  <a:outerShdw blurRad="38100" dist="38100" dir="2700000" algn="tl">
                    <a:srgbClr val="000000"/>
                  </a:outerShdw>
                </a:effectLst>
              </a:rPr>
              <a:t>following functions</a:t>
            </a:r>
          </a:p>
          <a:p>
            <a:pPr eaLnBrk="1" fontAlgn="auto" hangingPunct="1">
              <a:spcAft>
                <a:spcPts val="0"/>
              </a:spcAft>
              <a:buFontTx/>
              <a:buNone/>
              <a:defRPr/>
            </a:pPr>
            <a:endParaRPr lang="en-US" sz="3600" b="1" u="sng" dirty="0">
              <a:effectLst>
                <a:outerShdw blurRad="38100" dist="38100" dir="2700000" algn="tl">
                  <a:srgbClr val="000000"/>
                </a:outerShdw>
              </a:effectLst>
            </a:endParaRPr>
          </a:p>
          <a:p>
            <a:pPr eaLnBrk="1" fontAlgn="auto" hangingPunct="1">
              <a:spcAft>
                <a:spcPts val="0"/>
              </a:spcAft>
              <a:buFontTx/>
              <a:buNone/>
              <a:defRPr/>
            </a:pPr>
            <a:r>
              <a:rPr lang="en-US" sz="2800" b="1" i="1" dirty="0"/>
              <a:t>1-Development of mitotic spindle, where after duplication of each parent </a:t>
            </a:r>
            <a:r>
              <a:rPr lang="en-US" sz="2800" b="1" i="1" dirty="0" err="1"/>
              <a:t>centriole</a:t>
            </a:r>
            <a:r>
              <a:rPr lang="en-US" sz="2800" b="1" i="1" dirty="0"/>
              <a:t> they migrate to the opposite pole of the cell together with daughter </a:t>
            </a:r>
            <a:r>
              <a:rPr lang="en-US" sz="2800" b="1" i="1" dirty="0" err="1"/>
              <a:t>centriole</a:t>
            </a:r>
            <a:r>
              <a:rPr lang="en-US" sz="2800" b="1" i="1" dirty="0"/>
              <a:t>.</a:t>
            </a:r>
          </a:p>
          <a:p>
            <a:pPr eaLnBrk="1" fontAlgn="auto" hangingPunct="1">
              <a:spcAft>
                <a:spcPts val="0"/>
              </a:spcAft>
              <a:buFontTx/>
              <a:buNone/>
              <a:defRPr/>
            </a:pPr>
            <a:endParaRPr lang="en-US" sz="2800" b="1" i="1" dirty="0"/>
          </a:p>
          <a:p>
            <a:pPr eaLnBrk="1" fontAlgn="auto" hangingPunct="1">
              <a:spcAft>
                <a:spcPts val="0"/>
              </a:spcAft>
              <a:buFontTx/>
              <a:buNone/>
              <a:defRPr/>
            </a:pPr>
            <a:r>
              <a:rPr lang="en-US" sz="2800" b="1" i="1" dirty="0"/>
              <a:t>2-Formation of basal bodies after migration close to the surface of the cell, from which </a:t>
            </a:r>
            <a:r>
              <a:rPr lang="en-US" sz="2800" b="1" i="1" dirty="0" err="1"/>
              <a:t>cillium</a:t>
            </a:r>
            <a:r>
              <a:rPr lang="en-US" sz="2800" b="1" i="1" dirty="0"/>
              <a:t> or flagellum may arise.</a:t>
            </a:r>
          </a:p>
          <a:p>
            <a:pPr eaLnBrk="1" fontAlgn="auto" hangingPunct="1">
              <a:spcAft>
                <a:spcPts val="0"/>
              </a:spcAft>
              <a:buFontTx/>
              <a:buNone/>
              <a:defRPr/>
            </a:pPr>
            <a:endParaRPr lang="en-US" sz="1600" b="1" i="1" dirty="0"/>
          </a:p>
        </p:txBody>
      </p:sp>
    </p:spTree>
  </p:cSld>
  <p:clrMapOvr>
    <a:masterClrMapping/>
  </p:clrMapOvr>
  <p:transition>
    <p:strips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BD7EA59-FC9A-4AA6-BB2E-31984B28569A}"/>
              </a:ext>
            </a:extLst>
          </p:cNvPr>
          <p:cNvSpPr>
            <a:spLocks noGrp="1"/>
          </p:cNvSpPr>
          <p:nvPr>
            <p:ph type="title"/>
          </p:nvPr>
        </p:nvSpPr>
        <p:spPr/>
        <p:txBody>
          <a:bodyPr/>
          <a:lstStyle/>
          <a:p>
            <a:endParaRPr lang="en-US" altLang="ar-SA"/>
          </a:p>
        </p:txBody>
      </p:sp>
      <p:sp>
        <p:nvSpPr>
          <p:cNvPr id="79875" name="Content Placeholder 2">
            <a:extLst>
              <a:ext uri="{FF2B5EF4-FFF2-40B4-BE49-F238E27FC236}">
                <a16:creationId xmlns:a16="http://schemas.microsoft.com/office/drawing/2014/main" id="{C6E7C7E3-FDCB-4049-85F9-328200D12ED6}"/>
              </a:ext>
            </a:extLst>
          </p:cNvPr>
          <p:cNvSpPr>
            <a:spLocks noGrp="1"/>
          </p:cNvSpPr>
          <p:nvPr>
            <p:ph idx="1"/>
          </p:nvPr>
        </p:nvSpPr>
        <p:spPr/>
        <p:txBody>
          <a:bodyPr/>
          <a:lstStyle/>
          <a:p>
            <a:endParaRPr lang="en-US" altLang="ar-SA"/>
          </a:p>
        </p:txBody>
      </p:sp>
      <p:pic>
        <p:nvPicPr>
          <p:cNvPr id="79876" name="Picture 4" descr="centriolesfigure2">
            <a:extLst>
              <a:ext uri="{FF2B5EF4-FFF2-40B4-BE49-F238E27FC236}">
                <a16:creationId xmlns:a16="http://schemas.microsoft.com/office/drawing/2014/main" id="{98FE7153-2A28-409D-A5D7-641301558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4678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6D4A4A0-31B1-4587-9A9E-2BED52F3D6B7}"/>
              </a:ext>
            </a:extLst>
          </p:cNvPr>
          <p:cNvSpPr>
            <a:spLocks noGrp="1" noChangeArrowheads="1"/>
          </p:cNvSpPr>
          <p:nvPr>
            <p:ph type="title"/>
          </p:nvPr>
        </p:nvSpPr>
        <p:spPr>
          <a:xfrm>
            <a:off x="0" y="0"/>
            <a:ext cx="8229600" cy="549275"/>
          </a:xfrm>
        </p:spPr>
        <p:txBody>
          <a:bodyPr/>
          <a:lstStyle/>
          <a:p>
            <a:pPr eaLnBrk="1" hangingPunct="1"/>
            <a:r>
              <a:rPr lang="en-US" altLang="ar-SA" sz="5400" b="1">
                <a:solidFill>
                  <a:srgbClr val="FF0000"/>
                </a:solidFill>
              </a:rPr>
              <a:t>The Nucleus</a:t>
            </a:r>
          </a:p>
        </p:txBody>
      </p:sp>
      <p:sp>
        <p:nvSpPr>
          <p:cNvPr id="90115" name="Rectangle 3">
            <a:extLst>
              <a:ext uri="{FF2B5EF4-FFF2-40B4-BE49-F238E27FC236}">
                <a16:creationId xmlns:a16="http://schemas.microsoft.com/office/drawing/2014/main" id="{B1CD510B-78A0-40F7-B0C8-8F58245C8440}"/>
              </a:ext>
            </a:extLst>
          </p:cNvPr>
          <p:cNvSpPr>
            <a:spLocks noGrp="1" noChangeArrowheads="1"/>
          </p:cNvSpPr>
          <p:nvPr>
            <p:ph idx="1"/>
          </p:nvPr>
        </p:nvSpPr>
        <p:spPr>
          <a:xfrm>
            <a:off x="0" y="981075"/>
            <a:ext cx="9144000" cy="5876925"/>
          </a:xfrm>
        </p:spPr>
        <p:txBody>
          <a:bodyPr rtlCol="0">
            <a:noAutofit/>
          </a:bodyPr>
          <a:lstStyle/>
          <a:p>
            <a:pPr eaLnBrk="1" fontAlgn="auto" hangingPunct="1">
              <a:spcAft>
                <a:spcPts val="0"/>
              </a:spcAft>
              <a:buFontTx/>
              <a:buNone/>
              <a:defRPr/>
            </a:pPr>
            <a:r>
              <a:rPr lang="en-US" sz="3600" dirty="0"/>
              <a:t>-Is an essential organelle present in all cells </a:t>
            </a:r>
            <a:r>
              <a:rPr lang="en-US" sz="3600" b="1" u="sng" dirty="0">
                <a:solidFill>
                  <a:srgbClr val="C00000"/>
                </a:solidFill>
              </a:rPr>
              <a:t>except:</a:t>
            </a:r>
            <a:r>
              <a:rPr lang="en-US" sz="3600" b="1" dirty="0">
                <a:solidFill>
                  <a:srgbClr val="C00000"/>
                </a:solidFill>
              </a:rPr>
              <a:t> </a:t>
            </a:r>
            <a:r>
              <a:rPr lang="en-US" sz="3600" dirty="0"/>
              <a:t>R.B.Cs  and platelets.</a:t>
            </a:r>
          </a:p>
          <a:p>
            <a:pPr eaLnBrk="1" fontAlgn="auto" hangingPunct="1">
              <a:spcAft>
                <a:spcPts val="0"/>
              </a:spcAft>
              <a:buFontTx/>
              <a:buNone/>
              <a:defRPr/>
            </a:pPr>
            <a:endParaRPr lang="en-US" sz="3600" dirty="0"/>
          </a:p>
          <a:p>
            <a:pPr eaLnBrk="1" fontAlgn="auto" hangingPunct="1">
              <a:spcAft>
                <a:spcPts val="0"/>
              </a:spcAft>
              <a:buFontTx/>
              <a:buNone/>
              <a:defRPr/>
            </a:pPr>
            <a:r>
              <a:rPr lang="en-US" sz="3600" dirty="0"/>
              <a:t>-Each cell has a single nucleus </a:t>
            </a:r>
            <a:r>
              <a:rPr lang="en-US" sz="3600" b="1" u="sng" dirty="0">
                <a:solidFill>
                  <a:srgbClr val="C00000"/>
                </a:solidFill>
              </a:rPr>
              <a:t>however:</a:t>
            </a:r>
          </a:p>
          <a:p>
            <a:pPr eaLnBrk="1" fontAlgn="auto" hangingPunct="1">
              <a:spcAft>
                <a:spcPts val="0"/>
              </a:spcAft>
              <a:buFontTx/>
              <a:buNone/>
              <a:defRPr/>
            </a:pPr>
            <a:endParaRPr lang="ar-SA" sz="3600" b="1" u="sng" dirty="0">
              <a:effectLst>
                <a:outerShdw blurRad="38100" dist="38100" dir="2700000" algn="tl">
                  <a:srgbClr val="000000"/>
                </a:outerShdw>
              </a:effectLst>
            </a:endParaRPr>
          </a:p>
          <a:p>
            <a:pPr eaLnBrk="1" fontAlgn="auto" hangingPunct="1">
              <a:spcAft>
                <a:spcPts val="0"/>
              </a:spcAft>
              <a:buFont typeface="Wingdings" pitchFamily="2" charset="2"/>
              <a:buChar char="§"/>
              <a:defRPr/>
            </a:pPr>
            <a:r>
              <a:rPr lang="en-US" sz="2800" b="1" dirty="0"/>
              <a:t>Some liver cells, parietal cells of stomach and cardiac muscle cells</a:t>
            </a:r>
          </a:p>
          <a:p>
            <a:pPr eaLnBrk="1" fontAlgn="auto" hangingPunct="1">
              <a:spcAft>
                <a:spcPts val="0"/>
              </a:spcAft>
              <a:buFont typeface="Wingdings" pitchFamily="2" charset="2"/>
              <a:buNone/>
              <a:defRPr/>
            </a:pPr>
            <a:r>
              <a:rPr lang="en-US" sz="2800" b="1" dirty="0"/>
              <a:t>     may have two nuclei.</a:t>
            </a:r>
          </a:p>
          <a:p>
            <a:pPr eaLnBrk="1" fontAlgn="auto" hangingPunct="1">
              <a:spcAft>
                <a:spcPts val="0"/>
              </a:spcAft>
              <a:buFont typeface="Wingdings" pitchFamily="2" charset="2"/>
              <a:buChar char="§"/>
              <a:defRPr/>
            </a:pPr>
            <a:r>
              <a:rPr lang="en-US" sz="2800" b="1" dirty="0" err="1"/>
              <a:t>Osteoblasts</a:t>
            </a:r>
            <a:r>
              <a:rPr lang="en-US" sz="2800" b="1" dirty="0"/>
              <a:t> of bones and skeletal muscle cells may have several nuclei.</a:t>
            </a:r>
            <a:endParaRPr lang="ar-SA" sz="2800" b="1" dirty="0"/>
          </a:p>
          <a:p>
            <a:pPr eaLnBrk="1" fontAlgn="auto" hangingPunct="1">
              <a:spcAft>
                <a:spcPts val="0"/>
              </a:spcAft>
              <a:buFont typeface="Wingdings" pitchFamily="2" charset="2"/>
              <a:buNone/>
              <a:defRPr/>
            </a:pPr>
            <a:endParaRPr lang="en-US" dirty="0"/>
          </a:p>
        </p:txBody>
      </p:sp>
    </p:spTree>
  </p:cSld>
  <p:clrMapOvr>
    <a:masterClrMapping/>
  </p:clrMapOvr>
  <p:transition>
    <p:strips dir="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DE4F90E-B1F1-43F4-B905-A618A14DABD6}"/>
              </a:ext>
            </a:extLst>
          </p:cNvPr>
          <p:cNvSpPr>
            <a:spLocks noGrp="1"/>
          </p:cNvSpPr>
          <p:nvPr>
            <p:ph type="title"/>
          </p:nvPr>
        </p:nvSpPr>
        <p:spPr>
          <a:xfrm flipV="1">
            <a:off x="457200" y="228600"/>
            <a:ext cx="8229600" cy="46038"/>
          </a:xfrm>
        </p:spPr>
        <p:txBody>
          <a:bodyPr/>
          <a:lstStyle/>
          <a:p>
            <a:endParaRPr lang="en-US" altLang="ar-SA"/>
          </a:p>
        </p:txBody>
      </p:sp>
      <p:sp>
        <p:nvSpPr>
          <p:cNvPr id="81923" name="Content Placeholder 2">
            <a:extLst>
              <a:ext uri="{FF2B5EF4-FFF2-40B4-BE49-F238E27FC236}">
                <a16:creationId xmlns:a16="http://schemas.microsoft.com/office/drawing/2014/main" id="{9832379F-087F-40D7-8DCB-C55374CB5830}"/>
              </a:ext>
            </a:extLst>
          </p:cNvPr>
          <p:cNvSpPr>
            <a:spLocks noGrp="1"/>
          </p:cNvSpPr>
          <p:nvPr>
            <p:ph idx="1"/>
          </p:nvPr>
        </p:nvSpPr>
        <p:spPr>
          <a:xfrm>
            <a:off x="457200" y="260350"/>
            <a:ext cx="8229600" cy="6597650"/>
          </a:xfrm>
        </p:spPr>
        <p:txBody>
          <a:bodyPr/>
          <a:lstStyle/>
          <a:p>
            <a:pPr eaLnBrk="1" hangingPunct="1">
              <a:buFont typeface="Wingdings" panose="05000000000000000000" pitchFamily="2" charset="2"/>
              <a:buNone/>
            </a:pPr>
            <a:r>
              <a:rPr lang="en-US" altLang="ar-SA"/>
              <a:t>-</a:t>
            </a:r>
            <a:r>
              <a:rPr lang="en-US" altLang="ar-SA" b="1"/>
              <a:t>In non-dividing cells, the nucleus is surrounded by </a:t>
            </a:r>
            <a:r>
              <a:rPr lang="en-US" altLang="ar-SA" b="1" u="sng">
                <a:solidFill>
                  <a:srgbClr val="C00000"/>
                </a:solidFill>
              </a:rPr>
              <a:t>a nuclear envelop</a:t>
            </a:r>
            <a:r>
              <a:rPr lang="en-US" altLang="ar-SA" b="1"/>
              <a:t> containing many ribosomes on its outer surface which is highly permeable while its inner membrane is smooth containing pores.</a:t>
            </a:r>
          </a:p>
          <a:p>
            <a:pPr eaLnBrk="1" hangingPunct="1">
              <a:buFont typeface="Wingdings" panose="05000000000000000000" pitchFamily="2" charset="2"/>
              <a:buNone/>
            </a:pPr>
            <a:endParaRPr lang="ar-SA" altLang="ar-SA" b="1"/>
          </a:p>
          <a:p>
            <a:pPr eaLnBrk="1" hangingPunct="1">
              <a:buFont typeface="Wingdings" panose="05000000000000000000" pitchFamily="2" charset="2"/>
              <a:buNone/>
            </a:pPr>
            <a:r>
              <a:rPr lang="en-US" altLang="ar-SA" b="1"/>
              <a:t>-Inside the nucleus there is,chromatin materials,Nuclear matrix,1 or 2 nuclei</a:t>
            </a:r>
          </a:p>
          <a:p>
            <a:pPr eaLnBrk="1" hangingPunct="1">
              <a:buFont typeface="Wingdings" panose="05000000000000000000" pitchFamily="2" charset="2"/>
              <a:buNone/>
            </a:pPr>
            <a:endParaRPr lang="en-US" altLang="ar-SA" b="1"/>
          </a:p>
          <a:p>
            <a:pPr eaLnBrk="1" hangingPunct="1">
              <a:buFont typeface="Wingdings" panose="05000000000000000000" pitchFamily="2" charset="2"/>
              <a:buNone/>
            </a:pPr>
            <a:r>
              <a:rPr lang="en-US" altLang="ar-SA" b="1"/>
              <a:t>-The chromatin material or chromosomes are giant molecules of DNA inside which genetic information is stored.</a:t>
            </a: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660DCCE-9591-47B1-A5F1-253DE88B079D}"/>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9219" name="Rectangle 3">
            <a:extLst>
              <a:ext uri="{FF2B5EF4-FFF2-40B4-BE49-F238E27FC236}">
                <a16:creationId xmlns:a16="http://schemas.microsoft.com/office/drawing/2014/main" id="{C299B78A-8AC6-462C-8ED6-A786A5C1C162}"/>
              </a:ext>
            </a:extLst>
          </p:cNvPr>
          <p:cNvSpPr>
            <a:spLocks noGrp="1" noChangeArrowheads="1"/>
          </p:cNvSpPr>
          <p:nvPr>
            <p:ph idx="1"/>
          </p:nvPr>
        </p:nvSpPr>
        <p:spPr>
          <a:xfrm>
            <a:off x="0" y="260350"/>
            <a:ext cx="9144000" cy="6597650"/>
          </a:xfrm>
        </p:spPr>
        <p:txBody>
          <a:bodyPr rtlCol="0">
            <a:normAutofit/>
          </a:bodyPr>
          <a:lstStyle/>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rPr>
              <a:t>7-Excretion:</a:t>
            </a:r>
            <a:r>
              <a:rPr lang="ar-SA" sz="3600" b="1" dirty="0"/>
              <a:t> </a:t>
            </a:r>
            <a:endParaRPr lang="en-US" sz="3600" b="1" dirty="0"/>
          </a:p>
          <a:p>
            <a:pPr eaLnBrk="1" fontAlgn="auto" hangingPunct="1">
              <a:lnSpc>
                <a:spcPct val="90000"/>
              </a:lnSpc>
              <a:spcAft>
                <a:spcPts val="0"/>
              </a:spcAft>
              <a:buFontTx/>
              <a:buNone/>
              <a:defRPr/>
            </a:pPr>
            <a:r>
              <a:rPr lang="en-US" dirty="0"/>
              <a:t>-Is the ability of the cell to get ride harmful waste products of metabolism</a:t>
            </a:r>
          </a:p>
          <a:p>
            <a:pPr eaLnBrk="1" fontAlgn="auto" hangingPunct="1">
              <a:lnSpc>
                <a:spcPct val="90000"/>
              </a:lnSpc>
              <a:spcAft>
                <a:spcPts val="0"/>
              </a:spcAft>
              <a:buFontTx/>
              <a:buNone/>
              <a:defRPr/>
            </a:pPr>
            <a:r>
              <a:rPr lang="en-US" dirty="0"/>
              <a:t>-Through skin </a:t>
            </a:r>
            <a:r>
              <a:rPr lang="en-US" dirty="0">
                <a:latin typeface="Times New Roman" pitchFamily="18" charset="0"/>
              </a:rPr>
              <a:t>→sweat =perspiration.</a:t>
            </a:r>
          </a:p>
          <a:p>
            <a:pPr eaLnBrk="1" fontAlgn="auto" hangingPunct="1">
              <a:lnSpc>
                <a:spcPct val="90000"/>
              </a:lnSpc>
              <a:spcAft>
                <a:spcPts val="0"/>
              </a:spcAft>
              <a:buFontTx/>
              <a:buNone/>
              <a:defRPr/>
            </a:pPr>
            <a:r>
              <a:rPr lang="en-US" dirty="0">
                <a:latin typeface="Times New Roman" pitchFamily="18" charset="0"/>
              </a:rPr>
              <a:t>-Through urinary system → urine = </a:t>
            </a:r>
            <a:r>
              <a:rPr lang="en-US" dirty="0" err="1">
                <a:latin typeface="Times New Roman" pitchFamily="18" charset="0"/>
              </a:rPr>
              <a:t>micturition</a:t>
            </a:r>
            <a:r>
              <a:rPr lang="en-US" dirty="0">
                <a:latin typeface="Times New Roman" pitchFamily="18" charset="0"/>
              </a:rPr>
              <a:t>.</a:t>
            </a:r>
          </a:p>
          <a:p>
            <a:pPr eaLnBrk="1" fontAlgn="auto" hangingPunct="1">
              <a:lnSpc>
                <a:spcPct val="90000"/>
              </a:lnSpc>
              <a:spcAft>
                <a:spcPts val="0"/>
              </a:spcAft>
              <a:buFontTx/>
              <a:buNone/>
              <a:defRPr/>
            </a:pPr>
            <a:r>
              <a:rPr lang="en-US" dirty="0">
                <a:latin typeface="Times New Roman" pitchFamily="18" charset="0"/>
              </a:rPr>
              <a:t>-Through respiratory system → co2 = expiration.</a:t>
            </a:r>
          </a:p>
          <a:p>
            <a:pPr eaLnBrk="1" fontAlgn="auto" hangingPunct="1">
              <a:lnSpc>
                <a:spcPct val="90000"/>
              </a:lnSpc>
              <a:spcAft>
                <a:spcPts val="0"/>
              </a:spcAft>
              <a:buFontTx/>
              <a:buNone/>
              <a:defRPr/>
            </a:pPr>
            <a:r>
              <a:rPr lang="en-US" dirty="0">
                <a:latin typeface="Times New Roman" pitchFamily="18" charset="0"/>
              </a:rPr>
              <a:t>-Through digestive system → stools = defecation</a:t>
            </a:r>
            <a:r>
              <a:rPr lang="en-US" sz="3600" b="1" dirty="0">
                <a:latin typeface="Times New Roman" pitchFamily="18" charset="0"/>
              </a:rPr>
              <a:t>.</a:t>
            </a:r>
          </a:p>
          <a:p>
            <a:pPr eaLnBrk="1" fontAlgn="auto" hangingPunct="1">
              <a:lnSpc>
                <a:spcPct val="90000"/>
              </a:lnSpc>
              <a:spcAft>
                <a:spcPts val="0"/>
              </a:spcAft>
              <a:buFontTx/>
              <a:buNone/>
              <a:defRPr/>
            </a:pPr>
            <a:r>
              <a:rPr lang="en-US" dirty="0">
                <a:latin typeface="Times New Roman" pitchFamily="18" charset="0"/>
              </a:rPr>
              <a:t>.</a:t>
            </a:r>
          </a:p>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latin typeface="Times New Roman" pitchFamily="18" charset="0"/>
              </a:rPr>
              <a:t>8-Respiration:</a:t>
            </a:r>
          </a:p>
          <a:p>
            <a:pPr eaLnBrk="1" fontAlgn="auto" hangingPunct="1">
              <a:lnSpc>
                <a:spcPct val="90000"/>
              </a:lnSpc>
              <a:spcAft>
                <a:spcPts val="0"/>
              </a:spcAft>
              <a:buFontTx/>
              <a:buNone/>
              <a:defRPr/>
            </a:pPr>
            <a:r>
              <a:rPr lang="en-US" sz="3600" b="1" dirty="0">
                <a:effectLst>
                  <a:outerShdw blurRad="38100" dist="38100" dir="2700000" algn="tl">
                    <a:srgbClr val="000000"/>
                  </a:outerShdw>
                </a:effectLst>
                <a:latin typeface="Times New Roman" pitchFamily="18" charset="0"/>
              </a:rPr>
              <a:t>-</a:t>
            </a:r>
            <a:r>
              <a:rPr lang="en-US" dirty="0">
                <a:latin typeface="Times New Roman" pitchFamily="18" charset="0"/>
              </a:rPr>
              <a:t>is the ability of the cell to combine o2 with food substances → E+Co2+H2o.</a:t>
            </a:r>
            <a:endParaRPr lang="en-US" dirty="0">
              <a:latin typeface="Times New Roman" pitchFamily="18" charset="0"/>
              <a:cs typeface="Times New Roman" pitchFamily="18" charset="0"/>
            </a:endParaRPr>
          </a:p>
          <a:p>
            <a:pPr eaLnBrk="1" fontAlgn="auto" hangingPunct="1">
              <a:lnSpc>
                <a:spcPct val="90000"/>
              </a:lnSpc>
              <a:spcAft>
                <a:spcPts val="0"/>
              </a:spcAft>
              <a:buFontTx/>
              <a:buNone/>
              <a:defRPr/>
            </a:pPr>
            <a:endParaRPr lang="en-US" dirty="0">
              <a:latin typeface="Times New Roman" pitchFamily="18" charset="0"/>
            </a:endParaRPr>
          </a:p>
          <a:p>
            <a:pPr eaLnBrk="1" fontAlgn="auto" hangingPunct="1">
              <a:lnSpc>
                <a:spcPct val="90000"/>
              </a:lnSpc>
              <a:spcAft>
                <a:spcPts val="0"/>
              </a:spcAft>
              <a:buFontTx/>
              <a:buNone/>
              <a:defRPr/>
            </a:pPr>
            <a:endParaRPr lang="en-US" sz="2000" dirty="0">
              <a:latin typeface="Times New Roman" pitchFamily="18" charset="0"/>
            </a:endParaRPr>
          </a:p>
        </p:txBody>
      </p:sp>
    </p:spTree>
  </p:cSld>
  <p:clrMapOvr>
    <a:masterClrMapping/>
  </p:clrMapOvr>
  <p:transition>
    <p:strips dir="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50B36D4-A647-4650-8959-81CB584DD901}"/>
              </a:ext>
            </a:extLst>
          </p:cNvPr>
          <p:cNvSpPr>
            <a:spLocks noGrp="1" noChangeArrowheads="1"/>
          </p:cNvSpPr>
          <p:nvPr>
            <p:ph type="title"/>
          </p:nvPr>
        </p:nvSpPr>
        <p:spPr/>
        <p:txBody>
          <a:bodyPr/>
          <a:lstStyle/>
          <a:p>
            <a:pPr eaLnBrk="1" hangingPunct="1"/>
            <a:endParaRPr lang="en-US" altLang="ar-SA"/>
          </a:p>
        </p:txBody>
      </p:sp>
      <p:sp>
        <p:nvSpPr>
          <p:cNvPr id="82947" name="Rectangle 3">
            <a:extLst>
              <a:ext uri="{FF2B5EF4-FFF2-40B4-BE49-F238E27FC236}">
                <a16:creationId xmlns:a16="http://schemas.microsoft.com/office/drawing/2014/main" id="{96750958-F7A2-4135-A123-82CFB6A9FE19}"/>
              </a:ext>
            </a:extLst>
          </p:cNvPr>
          <p:cNvSpPr>
            <a:spLocks noGrp="1" noChangeArrowheads="1"/>
          </p:cNvSpPr>
          <p:nvPr>
            <p:ph idx="1"/>
          </p:nvPr>
        </p:nvSpPr>
        <p:spPr/>
        <p:txBody>
          <a:bodyPr/>
          <a:lstStyle/>
          <a:p>
            <a:pPr eaLnBrk="1" hangingPunct="1"/>
            <a:endParaRPr lang="en-US" altLang="ar-SA"/>
          </a:p>
        </p:txBody>
      </p:sp>
      <p:pic>
        <p:nvPicPr>
          <p:cNvPr id="82948" name="Picture 4" descr="nucleus">
            <a:extLst>
              <a:ext uri="{FF2B5EF4-FFF2-40B4-BE49-F238E27FC236}">
                <a16:creationId xmlns:a16="http://schemas.microsoft.com/office/drawing/2014/main" id="{A44AF011-77D8-48AE-84A8-88F9E1D51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a:extLst>
              <a:ext uri="{FF2B5EF4-FFF2-40B4-BE49-F238E27FC236}">
                <a16:creationId xmlns:a16="http://schemas.microsoft.com/office/drawing/2014/main" id="{A0BC829E-2B4B-4A1F-924C-1F106068A6BF}"/>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83971" name="Rectangle 5">
            <a:extLst>
              <a:ext uri="{FF2B5EF4-FFF2-40B4-BE49-F238E27FC236}">
                <a16:creationId xmlns:a16="http://schemas.microsoft.com/office/drawing/2014/main" id="{BFF3D060-A402-4561-88CF-9006D291551C}"/>
              </a:ext>
            </a:extLst>
          </p:cNvPr>
          <p:cNvSpPr>
            <a:spLocks noGrp="1" noChangeArrowheads="1"/>
          </p:cNvSpPr>
          <p:nvPr>
            <p:ph sz="half" idx="1"/>
          </p:nvPr>
        </p:nvSpPr>
        <p:spPr>
          <a:xfrm>
            <a:off x="0" y="260350"/>
            <a:ext cx="4495800" cy="6597650"/>
          </a:xfrm>
        </p:spPr>
        <p:txBody>
          <a:bodyPr/>
          <a:lstStyle/>
          <a:p>
            <a:pPr eaLnBrk="1" hangingPunct="1"/>
            <a:endParaRPr lang="en-US" altLang="ar-SA"/>
          </a:p>
        </p:txBody>
      </p:sp>
      <p:sp>
        <p:nvSpPr>
          <p:cNvPr id="83972" name="Rectangle 6">
            <a:extLst>
              <a:ext uri="{FF2B5EF4-FFF2-40B4-BE49-F238E27FC236}">
                <a16:creationId xmlns:a16="http://schemas.microsoft.com/office/drawing/2014/main" id="{C5F28B5A-0100-4439-9036-6C5B659F1E7E}"/>
              </a:ext>
            </a:extLst>
          </p:cNvPr>
          <p:cNvSpPr>
            <a:spLocks noGrp="1" noChangeArrowheads="1"/>
          </p:cNvSpPr>
          <p:nvPr>
            <p:ph sz="half" idx="2"/>
          </p:nvPr>
        </p:nvSpPr>
        <p:spPr>
          <a:xfrm>
            <a:off x="4648200" y="188913"/>
            <a:ext cx="4495800" cy="6669087"/>
          </a:xfrm>
        </p:spPr>
        <p:txBody>
          <a:bodyPr/>
          <a:lstStyle/>
          <a:p>
            <a:pPr eaLnBrk="1" hangingPunct="1"/>
            <a:endParaRPr lang="en-US" altLang="ar-SA"/>
          </a:p>
        </p:txBody>
      </p:sp>
      <p:pic>
        <p:nvPicPr>
          <p:cNvPr id="83973" name="Picture 7" descr="cell_cycle_animation">
            <a:extLst>
              <a:ext uri="{FF2B5EF4-FFF2-40B4-BE49-F238E27FC236}">
                <a16:creationId xmlns:a16="http://schemas.microsoft.com/office/drawing/2014/main" id="{C0777114-0FDF-40A9-AA0D-697D13D448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0"/>
            <a:ext cx="442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8" descr="spindle">
            <a:extLst>
              <a:ext uri="{FF2B5EF4-FFF2-40B4-BE49-F238E27FC236}">
                <a16:creationId xmlns:a16="http://schemas.microsoft.com/office/drawing/2014/main" id="{BB630895-A071-4472-8EB2-AFD89F6EB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E63C4A0-CB19-44D0-93E9-C63300A54598}"/>
              </a:ext>
            </a:extLst>
          </p:cNvPr>
          <p:cNvSpPr>
            <a:spLocks noGrp="1"/>
          </p:cNvSpPr>
          <p:nvPr>
            <p:ph type="title"/>
          </p:nvPr>
        </p:nvSpPr>
        <p:spPr>
          <a:xfrm>
            <a:off x="457200" y="274638"/>
            <a:ext cx="8229600" cy="58737"/>
          </a:xfrm>
        </p:spPr>
        <p:txBody>
          <a:bodyPr/>
          <a:lstStyle/>
          <a:p>
            <a:endParaRPr lang="en-US" altLang="ar-SA"/>
          </a:p>
        </p:txBody>
      </p:sp>
      <p:sp>
        <p:nvSpPr>
          <p:cNvPr id="3" name="Content Placeholder 2">
            <a:extLst>
              <a:ext uri="{FF2B5EF4-FFF2-40B4-BE49-F238E27FC236}">
                <a16:creationId xmlns:a16="http://schemas.microsoft.com/office/drawing/2014/main" id="{A03DD3C3-4481-4A9C-946E-BACDF5D9474A}"/>
              </a:ext>
            </a:extLst>
          </p:cNvPr>
          <p:cNvSpPr>
            <a:spLocks noGrp="1"/>
          </p:cNvSpPr>
          <p:nvPr>
            <p:ph idx="1"/>
          </p:nvPr>
        </p:nvSpPr>
        <p:spPr>
          <a:xfrm>
            <a:off x="457200" y="404813"/>
            <a:ext cx="8229600" cy="6192837"/>
          </a:xfrm>
        </p:spPr>
        <p:txBody>
          <a:bodyPr/>
          <a:lstStyle/>
          <a:p>
            <a:pPr eaLnBrk="1" fontAlgn="auto" hangingPunct="1">
              <a:spcAft>
                <a:spcPts val="0"/>
              </a:spcAft>
              <a:buFont typeface="Wingdings" pitchFamily="2" charset="2"/>
              <a:buNone/>
              <a:defRPr/>
            </a:pPr>
            <a:r>
              <a:rPr lang="en-US" sz="3600" dirty="0"/>
              <a:t>-</a:t>
            </a:r>
            <a:r>
              <a:rPr lang="en-US" sz="4400" u="sng" dirty="0">
                <a:solidFill>
                  <a:srgbClr val="FF0000"/>
                </a:solidFill>
                <a:effectLst>
                  <a:outerShdw blurRad="38100" dist="38100" dir="2700000" algn="tl">
                    <a:srgbClr val="000000"/>
                  </a:outerShdw>
                </a:effectLst>
              </a:rPr>
              <a:t>Gene:</a:t>
            </a:r>
            <a:endParaRPr lang="en-US" sz="3600" u="sng" dirty="0">
              <a:solidFill>
                <a:srgbClr val="FF0000"/>
              </a:solidFill>
              <a:effectLst>
                <a:outerShdw blurRad="38100" dist="38100" dir="2700000" algn="tl">
                  <a:srgbClr val="000000"/>
                </a:outerShdw>
              </a:effectLst>
            </a:endParaRPr>
          </a:p>
          <a:p>
            <a:pPr eaLnBrk="1" fontAlgn="auto" hangingPunct="1">
              <a:spcAft>
                <a:spcPts val="0"/>
              </a:spcAft>
              <a:buFont typeface="Wingdings" pitchFamily="2" charset="2"/>
              <a:buNone/>
              <a:defRPr/>
            </a:pPr>
            <a:r>
              <a:rPr lang="en-US" sz="2800" b="1" dirty="0"/>
              <a:t>is a part of DNA molecule representing the hereditary unit that can carry and can express the heritable characters.</a:t>
            </a:r>
          </a:p>
          <a:p>
            <a:pPr eaLnBrk="1" fontAlgn="auto" hangingPunct="1">
              <a:spcAft>
                <a:spcPts val="0"/>
              </a:spcAft>
              <a:buFont typeface="Wingdings" pitchFamily="2" charset="2"/>
              <a:buNone/>
              <a:defRPr/>
            </a:pPr>
            <a:endParaRPr lang="en-US" sz="2800" b="1" dirty="0"/>
          </a:p>
          <a:p>
            <a:pPr eaLnBrk="1" fontAlgn="auto" hangingPunct="1">
              <a:spcAft>
                <a:spcPts val="0"/>
              </a:spcAft>
              <a:buFont typeface="Wingdings" pitchFamily="2" charset="2"/>
              <a:buNone/>
              <a:defRPr/>
            </a:pPr>
            <a:r>
              <a:rPr lang="en-US" sz="2800" b="1" dirty="0"/>
              <a:t>-The human somatic cells contains 23 pairs of chromosomes 22 of which are somatic called </a:t>
            </a:r>
            <a:r>
              <a:rPr lang="en-US" sz="2800" b="1" dirty="0" err="1"/>
              <a:t>autosomes</a:t>
            </a:r>
            <a:r>
              <a:rPr lang="en-US" sz="2800" b="1" dirty="0"/>
              <a:t> and 1 pair sex chromosomes.</a:t>
            </a:r>
          </a:p>
          <a:p>
            <a:pPr eaLnBrk="1" fontAlgn="auto" hangingPunct="1">
              <a:spcAft>
                <a:spcPts val="0"/>
              </a:spcAft>
              <a:buFont typeface="Wingdings" pitchFamily="2" charset="2"/>
              <a:buNone/>
              <a:defRPr/>
            </a:pPr>
            <a:endParaRPr lang="en-US" sz="2800" b="1" dirty="0"/>
          </a:p>
          <a:p>
            <a:pPr eaLnBrk="1" fontAlgn="auto" hangingPunct="1">
              <a:spcAft>
                <a:spcPts val="0"/>
              </a:spcAft>
              <a:buFont typeface="Wingdings" pitchFamily="2" charset="2"/>
              <a:buNone/>
              <a:defRPr/>
            </a:pPr>
            <a:r>
              <a:rPr lang="en-US" sz="2800" b="1" dirty="0"/>
              <a:t>-During cell division, Pairs of chromosomes become </a:t>
            </a:r>
            <a:r>
              <a:rPr lang="en-US" sz="2800" b="1" dirty="0" err="1"/>
              <a:t>visible.but</a:t>
            </a:r>
            <a:r>
              <a:rPr lang="en-US" sz="2800" b="1" dirty="0"/>
              <a:t> between cell division, only clumps of chromatin are seen.</a:t>
            </a:r>
          </a:p>
          <a:p>
            <a:pPr eaLnBrk="1" fontAlgn="auto" hangingPunct="1">
              <a:spcAft>
                <a:spcPts val="0"/>
              </a:spcAft>
              <a:buFont typeface="Wingdings" pitchFamily="2" charset="2"/>
              <a:buNone/>
              <a:defRPr/>
            </a:pPr>
            <a:endParaRPr lang="en-US" sz="2800" b="1" dirty="0"/>
          </a:p>
          <a:p>
            <a:pPr eaLnBrk="1" fontAlgn="auto" hangingPunct="1">
              <a:spcAft>
                <a:spcPts val="0"/>
              </a:spcAft>
              <a:buFont typeface="Wingdings" pitchFamily="2" charset="2"/>
              <a:buNone/>
              <a:defRPr/>
            </a:pPr>
            <a:r>
              <a:rPr lang="en-US" sz="3600" dirty="0"/>
              <a:t>                                                     </a:t>
            </a:r>
          </a:p>
          <a:p>
            <a:pPr>
              <a:buFont typeface="Arial" charset="0"/>
              <a:buChar char="•"/>
              <a:defRPr/>
            </a:pPr>
            <a:endParaRPr lang="en-US" sz="2800" dirty="0"/>
          </a:p>
          <a:p>
            <a:pPr>
              <a:buFont typeface="Arial" charset="0"/>
              <a:buChar char="•"/>
              <a:defRPr/>
            </a:pPr>
            <a:endParaRPr lang="en-US" sz="2800" dirty="0"/>
          </a:p>
        </p:txBody>
      </p:sp>
    </p:spTree>
  </p:cSld>
  <p:clrMapOvr>
    <a:masterClrMapping/>
  </p:clrMapOvr>
  <p:transition>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4689837-9E2B-43A9-9DEC-8F664C284D4F}"/>
              </a:ext>
            </a:extLst>
          </p:cNvPr>
          <p:cNvSpPr>
            <a:spLocks noGrp="1"/>
          </p:cNvSpPr>
          <p:nvPr>
            <p:ph type="title"/>
          </p:nvPr>
        </p:nvSpPr>
        <p:spPr/>
        <p:txBody>
          <a:bodyPr/>
          <a:lstStyle/>
          <a:p>
            <a:endParaRPr lang="en-US" altLang="ar-SA"/>
          </a:p>
        </p:txBody>
      </p:sp>
      <p:pic>
        <p:nvPicPr>
          <p:cNvPr id="86019" name="Picture 4" descr="human chromosomes">
            <a:extLst>
              <a:ext uri="{FF2B5EF4-FFF2-40B4-BE49-F238E27FC236}">
                <a16:creationId xmlns:a16="http://schemas.microsoft.com/office/drawing/2014/main" id="{D42F1029-8F1B-4E16-B519-2DE758D64E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0"/>
            <a:ext cx="8137525" cy="6597650"/>
          </a:xfrm>
          <a:noFill/>
        </p:spPr>
      </p:pic>
    </p:spTree>
  </p:cSld>
  <p:clrMapOvr>
    <a:masterClrMapping/>
  </p:clrMapOvr>
  <p:transition>
    <p:strips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7585ACF-356E-4EFD-92E7-A06D57258468}"/>
              </a:ext>
            </a:extLst>
          </p:cNvPr>
          <p:cNvSpPr>
            <a:spLocks noGrp="1" noChangeArrowheads="1"/>
          </p:cNvSpPr>
          <p:nvPr>
            <p:ph type="title"/>
          </p:nvPr>
        </p:nvSpPr>
        <p:spPr>
          <a:xfrm>
            <a:off x="457200" y="274638"/>
            <a:ext cx="8229600" cy="633412"/>
          </a:xfrm>
        </p:spPr>
        <p:txBody>
          <a:bodyPr/>
          <a:lstStyle/>
          <a:p>
            <a:pPr eaLnBrk="1" hangingPunct="1"/>
            <a:r>
              <a:rPr lang="en-US" altLang="ar-SA" sz="4000" b="1">
                <a:solidFill>
                  <a:srgbClr val="C00000"/>
                </a:solidFill>
              </a:rPr>
              <a:t>The Intercellular Space, Connection And Communication</a:t>
            </a:r>
          </a:p>
        </p:txBody>
      </p:sp>
      <p:sp>
        <p:nvSpPr>
          <p:cNvPr id="95235" name="Rectangle 3">
            <a:extLst>
              <a:ext uri="{FF2B5EF4-FFF2-40B4-BE49-F238E27FC236}">
                <a16:creationId xmlns:a16="http://schemas.microsoft.com/office/drawing/2014/main" id="{2C84ECC0-F4BB-416F-A367-289BD5303B5A}"/>
              </a:ext>
            </a:extLst>
          </p:cNvPr>
          <p:cNvSpPr>
            <a:spLocks noGrp="1" noChangeArrowheads="1"/>
          </p:cNvSpPr>
          <p:nvPr>
            <p:ph idx="1"/>
          </p:nvPr>
        </p:nvSpPr>
        <p:spPr>
          <a:xfrm>
            <a:off x="0" y="1052513"/>
            <a:ext cx="9144000" cy="5805487"/>
          </a:xfrm>
        </p:spPr>
        <p:txBody>
          <a:bodyPr rtlCol="0">
            <a:normAutofit/>
          </a:bodyPr>
          <a:lstStyle/>
          <a:p>
            <a:pPr marL="609600" indent="-609600" eaLnBrk="1" fontAlgn="auto" hangingPunct="1">
              <a:spcAft>
                <a:spcPts val="0"/>
              </a:spcAft>
              <a:buFontTx/>
              <a:buNone/>
              <a:defRPr/>
            </a:pPr>
            <a:endParaRPr lang="en-US" sz="2000" b="1" u="sng" dirty="0">
              <a:effectLst>
                <a:outerShdw blurRad="38100" dist="38100" dir="2700000" algn="tl">
                  <a:srgbClr val="000000"/>
                </a:outerShdw>
              </a:effectLst>
            </a:endParaRPr>
          </a:p>
          <a:p>
            <a:pPr marL="609600" indent="-609600" eaLnBrk="1" fontAlgn="auto" hangingPunct="1">
              <a:spcAft>
                <a:spcPts val="0"/>
              </a:spcAft>
              <a:buFontTx/>
              <a:buNone/>
              <a:defRPr/>
            </a:pPr>
            <a:r>
              <a:rPr lang="en-US" b="1" u="sng" dirty="0">
                <a:solidFill>
                  <a:srgbClr val="FF0000"/>
                </a:solidFill>
              </a:rPr>
              <a:t>The Intercellular Space:</a:t>
            </a:r>
          </a:p>
          <a:p>
            <a:pPr marL="609600" indent="-609600" eaLnBrk="1" fontAlgn="auto" hangingPunct="1">
              <a:spcAft>
                <a:spcPts val="0"/>
              </a:spcAft>
              <a:buFontTx/>
              <a:buNone/>
              <a:defRPr/>
            </a:pPr>
            <a:endParaRPr lang="en-US" sz="2000" b="1" u="sng" dirty="0">
              <a:effectLst>
                <a:outerShdw blurRad="38100" dist="38100" dir="2700000" algn="tl">
                  <a:srgbClr val="000000"/>
                </a:outerShdw>
              </a:effectLst>
            </a:endParaRPr>
          </a:p>
          <a:p>
            <a:pPr marL="609600" indent="-609600" eaLnBrk="1" fontAlgn="auto" hangingPunct="1">
              <a:spcAft>
                <a:spcPts val="0"/>
              </a:spcAft>
              <a:buFontTx/>
              <a:buNone/>
              <a:defRPr/>
            </a:pPr>
            <a:r>
              <a:rPr lang="en-US" dirty="0"/>
              <a:t>-Is a space between cells. Of 250 A wide and filled with interstitial fluid.</a:t>
            </a:r>
            <a:endParaRPr lang="en-US" sz="3600" dirty="0">
              <a:solidFill>
                <a:srgbClr val="FF0000"/>
              </a:solidFill>
              <a:effectLst>
                <a:outerShdw blurRad="38100" dist="38100" dir="2700000" algn="tl">
                  <a:srgbClr val="000000">
                    <a:alpha val="43137"/>
                  </a:srgbClr>
                </a:outerShdw>
              </a:effectLst>
            </a:endParaRPr>
          </a:p>
          <a:p>
            <a:pPr marL="609600" indent="-609600" eaLnBrk="1" fontAlgn="auto" hangingPunct="1">
              <a:spcAft>
                <a:spcPts val="0"/>
              </a:spcAft>
              <a:buFontTx/>
              <a:buNone/>
              <a:defRPr/>
            </a:pPr>
            <a:r>
              <a:rPr lang="en-US" sz="3600" b="1" u="sng" dirty="0">
                <a:solidFill>
                  <a:srgbClr val="FF0000"/>
                </a:solidFill>
                <a:effectLst>
                  <a:outerShdw blurRad="38100" dist="38100" dir="2700000" algn="tl">
                    <a:srgbClr val="000000">
                      <a:alpha val="43137"/>
                    </a:srgbClr>
                  </a:outerShdw>
                </a:effectLst>
              </a:rPr>
              <a:t>Cells are connected with each other by:</a:t>
            </a:r>
          </a:p>
          <a:p>
            <a:pPr marL="609600" indent="-609600" eaLnBrk="1" fontAlgn="auto" hangingPunct="1">
              <a:spcAft>
                <a:spcPts val="0"/>
              </a:spcAft>
              <a:buFontTx/>
              <a:buNone/>
              <a:defRPr/>
            </a:pPr>
            <a:endParaRPr lang="ar-SA" sz="2000" b="1" u="sng" dirty="0">
              <a:effectLst>
                <a:outerShdw blurRad="38100" dist="38100" dir="2700000" algn="tl">
                  <a:srgbClr val="000000"/>
                </a:outerShdw>
              </a:effectLst>
            </a:endParaRPr>
          </a:p>
          <a:p>
            <a:pPr marL="609600" indent="-609600" eaLnBrk="1" fontAlgn="auto" hangingPunct="1">
              <a:spcAft>
                <a:spcPts val="0"/>
              </a:spcAft>
              <a:buFontTx/>
              <a:buAutoNum type="arabicParenR"/>
              <a:defRPr/>
            </a:pPr>
            <a:r>
              <a:rPr lang="en-US" b="1" i="1" dirty="0"/>
              <a:t>Gap junction:</a:t>
            </a:r>
          </a:p>
          <a:p>
            <a:pPr marL="609600" indent="-609600" eaLnBrk="1" fontAlgn="auto" hangingPunct="1">
              <a:spcAft>
                <a:spcPts val="0"/>
              </a:spcAft>
              <a:buFont typeface="Arial" charset="0"/>
              <a:buAutoNum type="arabicParenR" startAt="2"/>
              <a:defRPr/>
            </a:pPr>
            <a:r>
              <a:rPr lang="en-US" b="1" i="1" dirty="0">
                <a:cs typeface="Arial" charset="0"/>
              </a:rPr>
              <a:t>Tight Junction: </a:t>
            </a:r>
          </a:p>
          <a:p>
            <a:pPr marL="609600" indent="-609600" eaLnBrk="1" fontAlgn="auto" hangingPunct="1">
              <a:spcAft>
                <a:spcPts val="0"/>
              </a:spcAft>
              <a:buFont typeface="Arial" charset="0"/>
              <a:buAutoNum type="arabicParenR" startAt="2"/>
              <a:defRPr/>
            </a:pPr>
            <a:r>
              <a:rPr lang="en-US" b="1" i="1" dirty="0" err="1">
                <a:cs typeface="Arial" charset="0"/>
              </a:rPr>
              <a:t>Desmosome</a:t>
            </a:r>
            <a:r>
              <a:rPr lang="en-US" b="1" i="1" dirty="0">
                <a:cs typeface="Arial" charset="0"/>
              </a:rPr>
              <a:t>:</a:t>
            </a:r>
          </a:p>
          <a:p>
            <a:pPr marL="609600" indent="-609600" eaLnBrk="1" fontAlgn="auto" hangingPunct="1">
              <a:spcAft>
                <a:spcPts val="0"/>
              </a:spcAft>
              <a:buFont typeface="Arial" charset="0"/>
              <a:buAutoNum type="arabicParenR" startAt="2"/>
              <a:defRPr/>
            </a:pPr>
            <a:endParaRPr lang="en-US" sz="2000" b="1" i="1" dirty="0">
              <a:solidFill>
                <a:srgbClr val="C00000"/>
              </a:solidFill>
              <a:cs typeface="Arial" charset="0"/>
            </a:endParaRPr>
          </a:p>
          <a:p>
            <a:pPr marL="609600" indent="-609600" eaLnBrk="1" fontAlgn="auto" hangingPunct="1">
              <a:spcAft>
                <a:spcPts val="0"/>
              </a:spcAft>
              <a:buFont typeface="Arial" charset="0"/>
              <a:buAutoNum type="arabicParenR" startAt="2"/>
              <a:defRPr/>
            </a:pPr>
            <a:endParaRPr lang="en-US" sz="2000" b="1" i="1" dirty="0">
              <a:solidFill>
                <a:srgbClr val="C00000"/>
              </a:solidFill>
              <a:cs typeface="Arial" charset="0"/>
            </a:endParaRPr>
          </a:p>
          <a:p>
            <a:pPr marL="609600" indent="-609600" eaLnBrk="1" fontAlgn="auto" hangingPunct="1">
              <a:spcAft>
                <a:spcPts val="0"/>
              </a:spcAft>
              <a:buFontTx/>
              <a:buAutoNum type="arabicParenR"/>
              <a:defRPr/>
            </a:pPr>
            <a:endParaRPr lang="en-US" sz="2000" b="1" i="1" dirty="0"/>
          </a:p>
          <a:p>
            <a:pPr marL="609600" indent="-609600" eaLnBrk="1" fontAlgn="auto" hangingPunct="1">
              <a:spcAft>
                <a:spcPts val="0"/>
              </a:spcAft>
              <a:buFont typeface="Arial" charset="0"/>
              <a:buNone/>
              <a:defRPr/>
            </a:pPr>
            <a:endParaRPr lang="en-US" sz="2400" b="1" i="1" dirty="0"/>
          </a:p>
        </p:txBody>
      </p:sp>
    </p:spTree>
  </p:cSld>
  <p:clrMapOvr>
    <a:masterClrMapping/>
  </p:clrMapOvr>
  <p:transition>
    <p:strips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23490B5-20EC-4094-A377-8ABD231915D1}"/>
              </a:ext>
            </a:extLst>
          </p:cNvPr>
          <p:cNvSpPr>
            <a:spLocks noGrp="1"/>
          </p:cNvSpPr>
          <p:nvPr>
            <p:ph type="title"/>
          </p:nvPr>
        </p:nvSpPr>
        <p:spPr>
          <a:xfrm>
            <a:off x="457200" y="274638"/>
            <a:ext cx="8229600" cy="58737"/>
          </a:xfrm>
        </p:spPr>
        <p:txBody>
          <a:bodyPr/>
          <a:lstStyle/>
          <a:p>
            <a:endParaRPr lang="en-US" altLang="ar-SA"/>
          </a:p>
        </p:txBody>
      </p:sp>
      <p:sp>
        <p:nvSpPr>
          <p:cNvPr id="80899" name="Content Placeholder 2">
            <a:extLst>
              <a:ext uri="{FF2B5EF4-FFF2-40B4-BE49-F238E27FC236}">
                <a16:creationId xmlns:a16="http://schemas.microsoft.com/office/drawing/2014/main" id="{519A6CDD-C7A1-429E-8903-7B9A6F8539C0}"/>
              </a:ext>
            </a:extLst>
          </p:cNvPr>
          <p:cNvSpPr>
            <a:spLocks noGrp="1"/>
          </p:cNvSpPr>
          <p:nvPr>
            <p:ph idx="1"/>
          </p:nvPr>
        </p:nvSpPr>
        <p:spPr>
          <a:xfrm>
            <a:off x="457200" y="260350"/>
            <a:ext cx="8229600" cy="6408738"/>
          </a:xfrm>
        </p:spPr>
        <p:txBody>
          <a:bodyPr/>
          <a:lstStyle/>
          <a:p>
            <a:pPr marL="609600" indent="-609600" algn="ctr" eaLnBrk="1" fontAlgn="auto" hangingPunct="1">
              <a:spcAft>
                <a:spcPts val="0"/>
              </a:spcAft>
              <a:buFontTx/>
              <a:buNone/>
              <a:defRPr/>
            </a:pPr>
            <a:r>
              <a:rPr lang="en-US" b="1" i="1" dirty="0">
                <a:solidFill>
                  <a:srgbClr val="C00000"/>
                </a:solidFill>
              </a:rPr>
              <a:t>1)   Gap junction:</a:t>
            </a:r>
          </a:p>
          <a:p>
            <a:pPr marL="609600" indent="-609600" eaLnBrk="1" fontAlgn="auto" hangingPunct="1">
              <a:spcAft>
                <a:spcPts val="0"/>
              </a:spcAft>
              <a:defRPr/>
            </a:pPr>
            <a:r>
              <a:rPr lang="en-US" sz="2800" b="1" dirty="0"/>
              <a:t>Are channels running across the intercellular space connecting one cell  with another.</a:t>
            </a:r>
          </a:p>
          <a:p>
            <a:pPr marL="609600" indent="-609600" eaLnBrk="1" fontAlgn="auto" hangingPunct="1">
              <a:spcAft>
                <a:spcPts val="0"/>
              </a:spcAft>
              <a:buFontTx/>
              <a:buNone/>
              <a:defRPr/>
            </a:pPr>
            <a:endParaRPr lang="en-US" sz="2800" b="1" dirty="0"/>
          </a:p>
          <a:p>
            <a:pPr marL="609600" indent="-609600" eaLnBrk="1" fontAlgn="auto" hangingPunct="1">
              <a:spcAft>
                <a:spcPts val="0"/>
              </a:spcAft>
              <a:defRPr/>
            </a:pPr>
            <a:r>
              <a:rPr lang="en-US" sz="2800" b="1" dirty="0"/>
              <a:t>Allows rapid propagations of ions and other substances between cells  without entering the intercellular space.</a:t>
            </a:r>
          </a:p>
          <a:p>
            <a:pPr marL="609600" indent="-609600" eaLnBrk="1" fontAlgn="auto" hangingPunct="1">
              <a:spcAft>
                <a:spcPts val="0"/>
              </a:spcAft>
              <a:buFontTx/>
              <a:buNone/>
              <a:defRPr/>
            </a:pPr>
            <a:endParaRPr lang="en-US" sz="2800" b="1" dirty="0"/>
          </a:p>
          <a:p>
            <a:pPr marL="609600" indent="-609600" eaLnBrk="1" fontAlgn="auto" hangingPunct="1">
              <a:spcAft>
                <a:spcPts val="0"/>
              </a:spcAft>
              <a:defRPr/>
            </a:pPr>
            <a:r>
              <a:rPr lang="en-US" sz="2800" b="1" dirty="0"/>
              <a:t>Also allows rapid propagation of electrical activity from one cell membrane  to another being of low electrical resistance .</a:t>
            </a:r>
          </a:p>
          <a:p>
            <a:pPr marL="609600" indent="-609600" eaLnBrk="1" fontAlgn="auto" hangingPunct="1">
              <a:spcAft>
                <a:spcPts val="0"/>
              </a:spcAft>
              <a:defRPr/>
            </a:pPr>
            <a:r>
              <a:rPr lang="en-US" sz="2800" b="1" dirty="0"/>
              <a:t>As those seen in cardiac muscle cells allowing the heart to act as physiological </a:t>
            </a:r>
            <a:r>
              <a:rPr lang="en-US" sz="2800" b="1" dirty="0" err="1"/>
              <a:t>synthetium</a:t>
            </a:r>
            <a:r>
              <a:rPr lang="en-US" sz="2800" b="1" dirty="0"/>
              <a:t>. </a:t>
            </a:r>
            <a:endParaRPr lang="ar-SA" sz="2800" b="1" dirty="0"/>
          </a:p>
          <a:p>
            <a:pPr>
              <a:buFont typeface="Arial" charset="0"/>
              <a:buChar char="•"/>
              <a:defRPr/>
            </a:pPr>
            <a:endParaRPr lang="en-US" sz="2800" b="1" dirty="0">
              <a:cs typeface="Arial" charset="0"/>
            </a:endParaRPr>
          </a:p>
        </p:txBody>
      </p:sp>
    </p:spTree>
  </p:cSld>
  <p:clrMapOvr>
    <a:masterClrMapping/>
  </p:clrMapOvr>
  <p:transition>
    <p:strips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3F2FCD5-0843-47BF-8B04-6185B82078F6}"/>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89091" name="Rectangle 3">
            <a:extLst>
              <a:ext uri="{FF2B5EF4-FFF2-40B4-BE49-F238E27FC236}">
                <a16:creationId xmlns:a16="http://schemas.microsoft.com/office/drawing/2014/main" id="{AF437263-C744-4A37-A678-AADD9619B831}"/>
              </a:ext>
            </a:extLst>
          </p:cNvPr>
          <p:cNvSpPr>
            <a:spLocks noGrp="1" noChangeArrowheads="1"/>
          </p:cNvSpPr>
          <p:nvPr>
            <p:ph idx="1"/>
          </p:nvPr>
        </p:nvSpPr>
        <p:spPr>
          <a:xfrm>
            <a:off x="457200" y="260350"/>
            <a:ext cx="8229600" cy="6597650"/>
          </a:xfrm>
        </p:spPr>
        <p:txBody>
          <a:bodyPr/>
          <a:lstStyle/>
          <a:p>
            <a:pPr marL="609600" indent="-609600" algn="ctr" eaLnBrk="1" hangingPunct="1">
              <a:lnSpc>
                <a:spcPct val="80000"/>
              </a:lnSpc>
              <a:buFontTx/>
              <a:buNone/>
            </a:pPr>
            <a:r>
              <a:rPr lang="en-US" altLang="ar-SA" b="1" i="1">
                <a:solidFill>
                  <a:srgbClr val="C00000"/>
                </a:solidFill>
              </a:rPr>
              <a:t>2)   Tight Junction:</a:t>
            </a:r>
          </a:p>
          <a:p>
            <a:pPr marL="609600" indent="-609600" eaLnBrk="1" hangingPunct="1">
              <a:lnSpc>
                <a:spcPct val="90000"/>
              </a:lnSpc>
            </a:pPr>
            <a:r>
              <a:rPr lang="en-US" altLang="ar-SA" sz="2800"/>
              <a:t>Is a projecting ridge between the apical margins of near by cells.</a:t>
            </a:r>
          </a:p>
          <a:p>
            <a:pPr marL="609600" indent="-609600" eaLnBrk="1" hangingPunct="1">
              <a:lnSpc>
                <a:spcPct val="90000"/>
              </a:lnSpc>
            </a:pPr>
            <a:r>
              <a:rPr lang="en-US" altLang="ar-SA" sz="2800"/>
              <a:t>Present in the epithelial cells of intestinal  mucosa and renal tubules.</a:t>
            </a:r>
          </a:p>
          <a:p>
            <a:pPr marL="609600" indent="-609600" eaLnBrk="1" hangingPunct="1">
              <a:lnSpc>
                <a:spcPct val="90000"/>
              </a:lnSpc>
            </a:pPr>
            <a:r>
              <a:rPr lang="en-US" altLang="ar-SA" sz="2800"/>
              <a:t>Is a strong junction obliterating the intercellular space at its sites.</a:t>
            </a:r>
          </a:p>
          <a:p>
            <a:pPr marL="609600" indent="-609600" eaLnBrk="1" hangingPunct="1">
              <a:lnSpc>
                <a:spcPct val="90000"/>
              </a:lnSpc>
            </a:pPr>
            <a:r>
              <a:rPr lang="en-US" altLang="ar-SA" sz="2800"/>
              <a:t>Hinder passage of ions from one cell to another.</a:t>
            </a:r>
          </a:p>
          <a:p>
            <a:pPr marL="609600" indent="-609600" algn="ctr" eaLnBrk="1" hangingPunct="1">
              <a:lnSpc>
                <a:spcPct val="80000"/>
              </a:lnSpc>
              <a:buFontTx/>
              <a:buAutoNum type="arabicParenR" startAt="3"/>
            </a:pPr>
            <a:r>
              <a:rPr lang="en-US" altLang="ar-SA" sz="3600" b="1" i="1">
                <a:solidFill>
                  <a:srgbClr val="C00000"/>
                </a:solidFill>
              </a:rPr>
              <a:t>  Desmosome:</a:t>
            </a:r>
          </a:p>
          <a:p>
            <a:pPr marL="609600" indent="-609600" eaLnBrk="1" hangingPunct="1">
              <a:lnSpc>
                <a:spcPct val="80000"/>
              </a:lnSpc>
              <a:buFontTx/>
              <a:buNone/>
            </a:pPr>
            <a:r>
              <a:rPr lang="en-US" altLang="ar-SA" sz="2400"/>
              <a:t>-Is a thickening of membrane on two opposite cells.</a:t>
            </a:r>
          </a:p>
          <a:p>
            <a:pPr marL="609600" indent="-609600" eaLnBrk="1" hangingPunct="1">
              <a:lnSpc>
                <a:spcPct val="80000"/>
              </a:lnSpc>
              <a:buFontTx/>
              <a:buNone/>
            </a:pPr>
            <a:r>
              <a:rPr lang="en-US" altLang="ar-SA" sz="2400"/>
              <a:t>-At it the intercellular space is 300 A.</a:t>
            </a:r>
          </a:p>
          <a:p>
            <a:pPr marL="609600" indent="-609600" eaLnBrk="1" hangingPunct="1">
              <a:lnSpc>
                <a:spcPct val="80000"/>
              </a:lnSpc>
              <a:buFontTx/>
              <a:buNone/>
            </a:pPr>
            <a:r>
              <a:rPr lang="en-US" altLang="ar-SA" sz="2400"/>
              <a:t>-Seen in some epithelial cells.</a:t>
            </a:r>
          </a:p>
          <a:p>
            <a:pPr marL="609600" indent="-609600" eaLnBrk="1" hangingPunct="1">
              <a:lnSpc>
                <a:spcPct val="80000"/>
              </a:lnSpc>
              <a:buFontTx/>
              <a:buNone/>
            </a:pPr>
            <a:r>
              <a:rPr lang="en-US" altLang="ar-SA" sz="2400" b="1" i="1"/>
              <a:t>N.B</a:t>
            </a:r>
          </a:p>
          <a:p>
            <a:pPr marL="609600" indent="-609600" eaLnBrk="1" hangingPunct="1">
              <a:lnSpc>
                <a:spcPct val="80000"/>
              </a:lnSpc>
              <a:buFont typeface="Wingdings" panose="05000000000000000000" pitchFamily="2" charset="2"/>
              <a:buChar char="§"/>
            </a:pPr>
            <a:r>
              <a:rPr lang="en-US" altLang="ar-SA" sz="2400"/>
              <a:t>Both tight junctions and desmosomes hold cells together to make a strong tissues.</a:t>
            </a:r>
          </a:p>
          <a:p>
            <a:pPr marL="609600" indent="-609600" eaLnBrk="1" hangingPunct="1">
              <a:lnSpc>
                <a:spcPct val="80000"/>
              </a:lnSpc>
              <a:buFontTx/>
              <a:buNone/>
            </a:pPr>
            <a:endParaRPr lang="en-US" altLang="ar-SA" sz="2400"/>
          </a:p>
        </p:txBody>
      </p:sp>
    </p:spTree>
  </p:cSld>
  <p:clrMapOvr>
    <a:masterClrMapping/>
  </p:clrMapOvr>
  <p:transition>
    <p:strips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8657E57-7594-4D2C-8D21-B139287C1A74}"/>
              </a:ext>
            </a:extLst>
          </p:cNvPr>
          <p:cNvSpPr>
            <a:spLocks noGrp="1" noChangeArrowheads="1"/>
          </p:cNvSpPr>
          <p:nvPr>
            <p:ph type="title"/>
          </p:nvPr>
        </p:nvSpPr>
        <p:spPr>
          <a:xfrm>
            <a:off x="457200" y="274638"/>
            <a:ext cx="8229600" cy="490537"/>
          </a:xfrm>
        </p:spPr>
        <p:txBody>
          <a:bodyPr/>
          <a:lstStyle/>
          <a:p>
            <a:pPr eaLnBrk="1" hangingPunct="1"/>
            <a:r>
              <a:rPr lang="en-US" altLang="ar-SA" sz="4800" b="1">
                <a:solidFill>
                  <a:srgbClr val="FF0000"/>
                </a:solidFill>
              </a:rPr>
              <a:t>Cell Receptors</a:t>
            </a:r>
          </a:p>
        </p:txBody>
      </p:sp>
      <p:sp>
        <p:nvSpPr>
          <p:cNvPr id="90115" name="Rectangle 3">
            <a:extLst>
              <a:ext uri="{FF2B5EF4-FFF2-40B4-BE49-F238E27FC236}">
                <a16:creationId xmlns:a16="http://schemas.microsoft.com/office/drawing/2014/main" id="{D0AE4E24-2C97-407F-A8E6-BD350CC1FE5C}"/>
              </a:ext>
            </a:extLst>
          </p:cNvPr>
          <p:cNvSpPr>
            <a:spLocks noGrp="1" noChangeArrowheads="1"/>
          </p:cNvSpPr>
          <p:nvPr>
            <p:ph idx="1"/>
          </p:nvPr>
        </p:nvSpPr>
        <p:spPr>
          <a:xfrm>
            <a:off x="395288" y="1341438"/>
            <a:ext cx="8229600" cy="4784725"/>
          </a:xfrm>
        </p:spPr>
        <p:txBody>
          <a:bodyPr/>
          <a:lstStyle/>
          <a:p>
            <a:pPr eaLnBrk="1" hangingPunct="1">
              <a:buFontTx/>
              <a:buNone/>
            </a:pPr>
            <a:r>
              <a:rPr lang="en-US" altLang="ar-SA" sz="2000"/>
              <a:t>-</a:t>
            </a:r>
            <a:r>
              <a:rPr lang="en-US" altLang="ar-SA" sz="3600"/>
              <a:t>The first step for a messenger to act on a target cell is to bind to its specific receptor, activating it .</a:t>
            </a:r>
          </a:p>
          <a:p>
            <a:pPr eaLnBrk="1" hangingPunct="1">
              <a:buFontTx/>
              <a:buNone/>
            </a:pPr>
            <a:endParaRPr lang="en-US" altLang="ar-SA" sz="3600"/>
          </a:p>
          <a:p>
            <a:pPr eaLnBrk="1" hangingPunct="1">
              <a:buFontTx/>
              <a:buNone/>
            </a:pPr>
            <a:r>
              <a:rPr lang="en-US" altLang="ar-SA" sz="3600"/>
              <a:t>-The active receptors start a series of reaction to reach the desired effect on such cell.</a:t>
            </a:r>
          </a:p>
          <a:p>
            <a:pPr eaLnBrk="1" hangingPunct="1">
              <a:buFontTx/>
              <a:buNone/>
            </a:pPr>
            <a:endParaRPr lang="en-US" altLang="ar-SA" sz="3600"/>
          </a:p>
          <a:p>
            <a:pPr eaLnBrk="1" hangingPunct="1">
              <a:buFontTx/>
              <a:buNone/>
            </a:pPr>
            <a:endParaRPr lang="en-US" altLang="ar-SA" b="1" i="1">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7EA2560C-DCA8-4ABA-B279-3140417CD924}"/>
              </a:ext>
            </a:extLst>
          </p:cNvPr>
          <p:cNvSpPr>
            <a:spLocks noGrp="1"/>
          </p:cNvSpPr>
          <p:nvPr>
            <p:ph type="title"/>
          </p:nvPr>
        </p:nvSpPr>
        <p:spPr>
          <a:xfrm flipV="1">
            <a:off x="457200" y="228600"/>
            <a:ext cx="8229600" cy="46038"/>
          </a:xfrm>
        </p:spPr>
        <p:txBody>
          <a:bodyPr/>
          <a:lstStyle/>
          <a:p>
            <a:endParaRPr lang="en-US" altLang="ar-SA"/>
          </a:p>
        </p:txBody>
      </p:sp>
      <p:sp>
        <p:nvSpPr>
          <p:cNvPr id="91139" name="Content Placeholder 2">
            <a:extLst>
              <a:ext uri="{FF2B5EF4-FFF2-40B4-BE49-F238E27FC236}">
                <a16:creationId xmlns:a16="http://schemas.microsoft.com/office/drawing/2014/main" id="{5E2388EB-39A4-427C-B4CA-1C5A2B1AB508}"/>
              </a:ext>
            </a:extLst>
          </p:cNvPr>
          <p:cNvSpPr>
            <a:spLocks noGrp="1"/>
          </p:cNvSpPr>
          <p:nvPr>
            <p:ph idx="1"/>
          </p:nvPr>
        </p:nvSpPr>
        <p:spPr>
          <a:xfrm>
            <a:off x="457200" y="333375"/>
            <a:ext cx="8229600" cy="6524625"/>
          </a:xfrm>
        </p:spPr>
        <p:txBody>
          <a:bodyPr/>
          <a:lstStyle/>
          <a:p>
            <a:pPr eaLnBrk="1" hangingPunct="1">
              <a:buFontTx/>
              <a:buNone/>
            </a:pPr>
            <a:r>
              <a:rPr lang="en-US" altLang="ar-SA" sz="3600" b="1">
                <a:solidFill>
                  <a:srgbClr val="FF0000"/>
                </a:solidFill>
              </a:rPr>
              <a:t>The receptors are characterized </a:t>
            </a:r>
            <a:r>
              <a:rPr lang="en-US" altLang="ar-SA" sz="4000" b="1" u="sng">
                <a:solidFill>
                  <a:srgbClr val="FF0000"/>
                </a:solidFill>
              </a:rPr>
              <a:t>by:</a:t>
            </a:r>
          </a:p>
          <a:p>
            <a:pPr eaLnBrk="1" hangingPunct="1">
              <a:buFontTx/>
              <a:buNone/>
            </a:pPr>
            <a:r>
              <a:rPr lang="en-US" altLang="ar-SA" sz="2400" b="1" i="1"/>
              <a:t>1-Protein or glycoprotein in nature.</a:t>
            </a:r>
          </a:p>
          <a:p>
            <a:pPr eaLnBrk="1" hangingPunct="1">
              <a:buFontTx/>
              <a:buNone/>
            </a:pPr>
            <a:endParaRPr lang="en-US" altLang="ar-SA" sz="2400" b="1" i="1"/>
          </a:p>
          <a:p>
            <a:pPr eaLnBrk="1" hangingPunct="1">
              <a:buFontTx/>
              <a:buNone/>
            </a:pPr>
            <a:r>
              <a:rPr lang="en-US" altLang="ar-SA" sz="2400" b="1" i="1"/>
              <a:t>2-Present in cell membrane, cytoplasm or nucleus.</a:t>
            </a:r>
          </a:p>
          <a:p>
            <a:pPr eaLnBrk="1" hangingPunct="1">
              <a:buFontTx/>
              <a:buNone/>
            </a:pPr>
            <a:endParaRPr lang="en-US" altLang="ar-SA" sz="2400" b="1" i="1"/>
          </a:p>
          <a:p>
            <a:pPr eaLnBrk="1" hangingPunct="1">
              <a:buFontTx/>
              <a:buNone/>
            </a:pPr>
            <a:r>
              <a:rPr lang="en-US" altLang="ar-SA" sz="2400" b="1" i="1"/>
              <a:t>3-Are specific i.e </a:t>
            </a:r>
            <a:r>
              <a:rPr lang="en-US" altLang="ar-SA" sz="2000" b="1"/>
              <a:t>each receptor can combine with its specific ligand ( hormone,drug, chemical transmitter ).</a:t>
            </a:r>
          </a:p>
          <a:p>
            <a:pPr eaLnBrk="1" hangingPunct="1">
              <a:buFontTx/>
              <a:buNone/>
            </a:pPr>
            <a:endParaRPr lang="en-US" altLang="ar-SA" sz="2000" b="1"/>
          </a:p>
          <a:p>
            <a:pPr eaLnBrk="1" hangingPunct="1">
              <a:buFontTx/>
              <a:buNone/>
            </a:pPr>
            <a:r>
              <a:rPr lang="en-US" altLang="ar-SA" sz="2400" b="1" i="1"/>
              <a:t>4-The receptors may be stimulatory or inhibitory.</a:t>
            </a:r>
          </a:p>
          <a:p>
            <a:pPr eaLnBrk="1" hangingPunct="1">
              <a:buFontTx/>
              <a:buNone/>
            </a:pPr>
            <a:endParaRPr lang="en-US" altLang="ar-SA" sz="2400" b="1" i="1"/>
          </a:p>
          <a:p>
            <a:pPr eaLnBrk="1" hangingPunct="1">
              <a:buFontTx/>
              <a:buNone/>
            </a:pPr>
            <a:r>
              <a:rPr lang="en-US" altLang="ar-SA" sz="2400" b="1" i="1"/>
              <a:t>5-At rest , the receptors are inactive but when combine with their specific ligands </a:t>
            </a:r>
            <a:r>
              <a:rPr lang="en-US" altLang="ar-SA" sz="2400" b="1" i="1">
                <a:latin typeface="Times New Roman" panose="02020603050405020304" pitchFamily="18" charset="0"/>
              </a:rPr>
              <a:t>→ active form → which starts a series of cellular reaction to stimulate </a:t>
            </a:r>
          </a:p>
          <a:p>
            <a:pPr eaLnBrk="1" hangingPunct="1">
              <a:buFontTx/>
              <a:buNone/>
            </a:pPr>
            <a:r>
              <a:rPr lang="en-US" altLang="ar-SA" sz="2400" b="1" i="1">
                <a:latin typeface="Times New Roman" panose="02020603050405020304" pitchFamily="18" charset="0"/>
              </a:rPr>
              <a:t>       or inhibit a certain cellular function.</a:t>
            </a:r>
          </a:p>
          <a:p>
            <a:endParaRPr lang="en-US" altLang="ar-SA" sz="2400"/>
          </a:p>
        </p:txBody>
      </p:sp>
    </p:spTree>
  </p:cSld>
  <p:clrMapOvr>
    <a:masterClrMapping/>
  </p:clrMapOvr>
  <p:transition>
    <p:strips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0EA6A38-4844-46B7-A45E-A503FBAAB879}"/>
              </a:ext>
            </a:extLst>
          </p:cNvPr>
          <p:cNvSpPr>
            <a:spLocks noGrp="1" noChangeArrowheads="1"/>
          </p:cNvSpPr>
          <p:nvPr>
            <p:ph type="title"/>
          </p:nvPr>
        </p:nvSpPr>
        <p:spPr>
          <a:xfrm>
            <a:off x="457200" y="274638"/>
            <a:ext cx="8229600" cy="633412"/>
          </a:xfrm>
        </p:spPr>
        <p:txBody>
          <a:bodyPr/>
          <a:lstStyle/>
          <a:p>
            <a:pPr eaLnBrk="1" hangingPunct="1"/>
            <a:r>
              <a:rPr lang="en-US" altLang="ar-SA" b="1">
                <a:solidFill>
                  <a:srgbClr val="FF0000"/>
                </a:solidFill>
              </a:rPr>
              <a:t>Mal Function Of Receptors</a:t>
            </a:r>
          </a:p>
        </p:txBody>
      </p:sp>
      <p:sp>
        <p:nvSpPr>
          <p:cNvPr id="92163" name="Rectangle 3">
            <a:extLst>
              <a:ext uri="{FF2B5EF4-FFF2-40B4-BE49-F238E27FC236}">
                <a16:creationId xmlns:a16="http://schemas.microsoft.com/office/drawing/2014/main" id="{25FC1F73-B0BE-4E84-A450-D0D19C589AAE}"/>
              </a:ext>
            </a:extLst>
          </p:cNvPr>
          <p:cNvSpPr>
            <a:spLocks noGrp="1" noChangeArrowheads="1"/>
          </p:cNvSpPr>
          <p:nvPr>
            <p:ph idx="1"/>
          </p:nvPr>
        </p:nvSpPr>
        <p:spPr>
          <a:xfrm>
            <a:off x="0" y="981075"/>
            <a:ext cx="9144000" cy="5876925"/>
          </a:xfrm>
        </p:spPr>
        <p:txBody>
          <a:bodyPr/>
          <a:lstStyle/>
          <a:p>
            <a:pPr marL="609600" indent="-609600" eaLnBrk="1" hangingPunct="1">
              <a:buFontTx/>
              <a:buNone/>
            </a:pPr>
            <a:r>
              <a:rPr lang="en-US" altLang="ar-SA"/>
              <a:t>It may result in:</a:t>
            </a:r>
          </a:p>
          <a:p>
            <a:pPr marL="609600" indent="-609600" eaLnBrk="1" hangingPunct="1">
              <a:buFontTx/>
              <a:buAutoNum type="arabicParenR"/>
            </a:pPr>
            <a:r>
              <a:rPr lang="en-US" altLang="ar-SA" b="1" i="1" u="sng">
                <a:solidFill>
                  <a:srgbClr val="C00000"/>
                </a:solidFill>
              </a:rPr>
              <a:t>Diabetes mellitus</a:t>
            </a:r>
          </a:p>
          <a:p>
            <a:pPr marL="609600" indent="-609600" eaLnBrk="1" hangingPunct="1">
              <a:buFontTx/>
              <a:buNone/>
            </a:pPr>
            <a:r>
              <a:rPr lang="en-US" altLang="ar-SA"/>
              <a:t>-where antibodies are formed against insulin receptors blocking the action of insulin.</a:t>
            </a:r>
          </a:p>
          <a:p>
            <a:pPr marL="609600" indent="-609600" eaLnBrk="1" hangingPunct="1">
              <a:buFontTx/>
              <a:buAutoNum type="arabicParenR" startAt="2"/>
            </a:pPr>
            <a:r>
              <a:rPr lang="en-US" altLang="ar-SA" b="1" i="1" u="sng">
                <a:solidFill>
                  <a:srgbClr val="C00000"/>
                </a:solidFill>
              </a:rPr>
              <a:t>Myathenia gravis</a:t>
            </a:r>
          </a:p>
          <a:p>
            <a:pPr marL="609600" indent="-609600" eaLnBrk="1" hangingPunct="1">
              <a:buFontTx/>
              <a:buNone/>
            </a:pPr>
            <a:r>
              <a:rPr lang="en-US" altLang="ar-SA"/>
              <a:t>-Where antibodies are formed against nicotinic receptors in skeletal muscles So,muscle cannot be excited by acetyl choline resulting in its weakness and easy fatigability.</a:t>
            </a: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6F3721-6B5B-46AB-9BB5-C467856EAA53}"/>
              </a:ext>
            </a:extLst>
          </p:cNvPr>
          <p:cNvSpPr>
            <a:spLocks noGrp="1"/>
          </p:cNvSpPr>
          <p:nvPr>
            <p:ph type="title"/>
          </p:nvPr>
        </p:nvSpPr>
        <p:spPr>
          <a:xfrm>
            <a:off x="457200" y="274638"/>
            <a:ext cx="8229600" cy="58737"/>
          </a:xfrm>
        </p:spPr>
        <p:txBody>
          <a:bodyPr rtlCol="0">
            <a:normAutofit fontScale="90000"/>
          </a:bodyPr>
          <a:lstStyle/>
          <a:p>
            <a:pPr eaLnBrk="1" fontAlgn="auto" hangingPunct="1">
              <a:spcAft>
                <a:spcPts val="0"/>
              </a:spcAft>
              <a:defRPr/>
            </a:pPr>
            <a:endParaRPr lang="en-US"/>
          </a:p>
        </p:txBody>
      </p:sp>
      <p:sp>
        <p:nvSpPr>
          <p:cNvPr id="3" name="Content Placeholder 2">
            <a:extLst>
              <a:ext uri="{FF2B5EF4-FFF2-40B4-BE49-F238E27FC236}">
                <a16:creationId xmlns:a16="http://schemas.microsoft.com/office/drawing/2014/main" id="{D9545D0C-7350-4653-9E62-5542DE1E2534}"/>
              </a:ext>
            </a:extLst>
          </p:cNvPr>
          <p:cNvSpPr>
            <a:spLocks noGrp="1"/>
          </p:cNvSpPr>
          <p:nvPr>
            <p:ph idx="1"/>
          </p:nvPr>
        </p:nvSpPr>
        <p:spPr>
          <a:xfrm>
            <a:off x="0" y="260350"/>
            <a:ext cx="9144000" cy="6121400"/>
          </a:xfrm>
        </p:spPr>
        <p:txBody>
          <a:bodyPr rtlCol="0">
            <a:normAutofit lnSpcReduction="10000"/>
          </a:bodyPr>
          <a:lstStyle/>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latin typeface="Times New Roman" pitchFamily="18" charset="0"/>
              </a:rPr>
              <a:t>9-Growth and reproduction:</a:t>
            </a:r>
            <a:endParaRPr lang="ar-SA" sz="3600" b="1" u="sng" dirty="0">
              <a:effectLst>
                <a:outerShdw blurRad="38100" dist="38100" dir="2700000" algn="tl">
                  <a:srgbClr val="000000"/>
                </a:outerShdw>
              </a:effectLst>
              <a:latin typeface="Times New Roman" pitchFamily="18" charset="0"/>
            </a:endParaRPr>
          </a:p>
          <a:p>
            <a:pPr eaLnBrk="1" fontAlgn="auto" hangingPunct="1">
              <a:lnSpc>
                <a:spcPct val="90000"/>
              </a:lnSpc>
              <a:spcAft>
                <a:spcPts val="0"/>
              </a:spcAft>
              <a:buFontTx/>
              <a:buNone/>
              <a:defRPr/>
            </a:pPr>
            <a:r>
              <a:rPr lang="ar-SA" sz="4400" b="1" dirty="0">
                <a:latin typeface="Times New Roman" pitchFamily="18" charset="0"/>
              </a:rPr>
              <a:t> </a:t>
            </a:r>
            <a:r>
              <a:rPr lang="en-US" sz="4400" b="1" dirty="0">
                <a:latin typeface="Times New Roman" pitchFamily="18" charset="0"/>
              </a:rPr>
              <a:t>- </a:t>
            </a:r>
            <a:r>
              <a:rPr lang="en-US" sz="4400" b="1" i="1" dirty="0">
                <a:latin typeface="Times New Roman" pitchFamily="18" charset="0"/>
              </a:rPr>
              <a:t>growth is via:</a:t>
            </a:r>
            <a:r>
              <a:rPr lang="en-US" sz="4400" b="1" dirty="0">
                <a:latin typeface="Times New Roman" pitchFamily="18" charset="0"/>
              </a:rPr>
              <a:t>  </a:t>
            </a:r>
          </a:p>
          <a:p>
            <a:pPr eaLnBrk="1" fontAlgn="auto" hangingPunct="1">
              <a:lnSpc>
                <a:spcPct val="90000"/>
              </a:lnSpc>
              <a:spcAft>
                <a:spcPts val="0"/>
              </a:spcAft>
              <a:buFontTx/>
              <a:buNone/>
              <a:defRPr/>
            </a:pPr>
            <a:r>
              <a:rPr lang="en-US" b="1" dirty="0">
                <a:latin typeface="Times New Roman" pitchFamily="18" charset="0"/>
              </a:rPr>
              <a:t>A-Increase the amount of protoplasm.                                                            </a:t>
            </a:r>
          </a:p>
          <a:p>
            <a:pPr eaLnBrk="1" fontAlgn="auto" hangingPunct="1">
              <a:lnSpc>
                <a:spcPct val="90000"/>
              </a:lnSpc>
              <a:spcAft>
                <a:spcPts val="0"/>
              </a:spcAft>
              <a:buFontTx/>
              <a:buNone/>
              <a:defRPr/>
            </a:pPr>
            <a:r>
              <a:rPr lang="en-US" b="1" dirty="0">
                <a:latin typeface="Times New Roman" pitchFamily="18" charset="0"/>
              </a:rPr>
              <a:t>B-Increase the number of cells. </a:t>
            </a:r>
          </a:p>
          <a:p>
            <a:pPr eaLnBrk="1" fontAlgn="auto" hangingPunct="1">
              <a:lnSpc>
                <a:spcPct val="90000"/>
              </a:lnSpc>
              <a:spcAft>
                <a:spcPts val="0"/>
              </a:spcAft>
              <a:buFontTx/>
              <a:buNone/>
              <a:defRPr/>
            </a:pPr>
            <a:r>
              <a:rPr lang="en-US" b="1" dirty="0">
                <a:latin typeface="Times New Roman" pitchFamily="18" charset="0"/>
              </a:rPr>
              <a:t> -Growth starts faster then decreases in adults, and there is </a:t>
            </a:r>
          </a:p>
          <a:p>
            <a:pPr eaLnBrk="1" fontAlgn="auto" hangingPunct="1">
              <a:lnSpc>
                <a:spcPct val="90000"/>
              </a:lnSpc>
              <a:spcAft>
                <a:spcPts val="0"/>
              </a:spcAft>
              <a:buFontTx/>
              <a:buNone/>
              <a:defRPr/>
            </a:pPr>
            <a:r>
              <a:rPr lang="en-US" b="1" dirty="0">
                <a:latin typeface="Times New Roman" pitchFamily="18" charset="0"/>
              </a:rPr>
              <a:t>   a maximal growth point at which growth stops completely. While reproduction maintains species </a:t>
            </a:r>
            <a:r>
              <a:rPr lang="en-US" sz="4000" b="1" i="1" dirty="0">
                <a:latin typeface="Times New Roman" pitchFamily="18" charset="0"/>
              </a:rPr>
              <a:t>via</a:t>
            </a:r>
            <a:r>
              <a:rPr lang="en-US" b="1" dirty="0">
                <a:latin typeface="Times New Roman" pitchFamily="18" charset="0"/>
              </a:rPr>
              <a:t> production of new individuals by sexual or asexual act.</a:t>
            </a:r>
          </a:p>
          <a:p>
            <a:pPr eaLnBrk="1" fontAlgn="auto" hangingPunct="1">
              <a:lnSpc>
                <a:spcPct val="90000"/>
              </a:lnSpc>
              <a:spcAft>
                <a:spcPts val="0"/>
              </a:spcAft>
              <a:buFontTx/>
              <a:buNone/>
              <a:defRPr/>
            </a:pPr>
            <a:r>
              <a:rPr lang="en-US" sz="3600" b="1" u="sng" dirty="0">
                <a:effectLst>
                  <a:outerShdw blurRad="38100" dist="38100" dir="2700000" algn="tl">
                    <a:srgbClr val="000000"/>
                  </a:outerShdw>
                </a:effectLst>
                <a:latin typeface="Times New Roman" pitchFamily="18" charset="0"/>
              </a:rPr>
              <a:t>10-Movement:</a:t>
            </a:r>
          </a:p>
          <a:p>
            <a:pPr eaLnBrk="1" fontAlgn="auto" hangingPunct="1">
              <a:lnSpc>
                <a:spcPct val="90000"/>
              </a:lnSpc>
              <a:spcAft>
                <a:spcPts val="0"/>
              </a:spcAft>
              <a:buFontTx/>
              <a:buNone/>
              <a:defRPr/>
            </a:pPr>
            <a:r>
              <a:rPr lang="en-US" b="1" dirty="0">
                <a:latin typeface="Times New Roman" pitchFamily="18" charset="0"/>
              </a:rPr>
              <a:t>-Some cells have the ability to move.</a:t>
            </a:r>
            <a:endParaRPr lang="en-US" b="1" dirty="0"/>
          </a:p>
        </p:txBody>
      </p:sp>
    </p:spTree>
  </p:cSld>
  <p:clrMapOvr>
    <a:masterClrMapping/>
  </p:clrMapOvr>
  <p:transition>
    <p:strips dir="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0FB8A52B-7B7B-41C5-ACAE-8CCBC71D696E}"/>
              </a:ext>
            </a:extLst>
          </p:cNvPr>
          <p:cNvSpPr>
            <a:spLocks noGrp="1"/>
          </p:cNvSpPr>
          <p:nvPr>
            <p:ph type="title"/>
          </p:nvPr>
        </p:nvSpPr>
        <p:spPr>
          <a:xfrm>
            <a:off x="457200" y="274638"/>
            <a:ext cx="8229600" cy="130175"/>
          </a:xfrm>
        </p:spPr>
        <p:txBody>
          <a:bodyPr/>
          <a:lstStyle/>
          <a:p>
            <a:endParaRPr lang="en-US" altLang="ar-SA"/>
          </a:p>
        </p:txBody>
      </p:sp>
      <p:sp>
        <p:nvSpPr>
          <p:cNvPr id="87043" name="Content Placeholder 2">
            <a:extLst>
              <a:ext uri="{FF2B5EF4-FFF2-40B4-BE49-F238E27FC236}">
                <a16:creationId xmlns:a16="http://schemas.microsoft.com/office/drawing/2014/main" id="{17CEC4F7-EADD-4973-98E8-AE63A0D992B9}"/>
              </a:ext>
            </a:extLst>
          </p:cNvPr>
          <p:cNvSpPr>
            <a:spLocks noGrp="1"/>
          </p:cNvSpPr>
          <p:nvPr>
            <p:ph idx="1"/>
          </p:nvPr>
        </p:nvSpPr>
        <p:spPr>
          <a:xfrm>
            <a:off x="457200" y="404813"/>
            <a:ext cx="8229600" cy="5721350"/>
          </a:xfrm>
        </p:spPr>
        <p:txBody>
          <a:bodyPr/>
          <a:lstStyle/>
          <a:p>
            <a:pPr marL="609600" indent="-609600" eaLnBrk="1" fontAlgn="auto" hangingPunct="1">
              <a:spcAft>
                <a:spcPts val="0"/>
              </a:spcAft>
              <a:buFontTx/>
              <a:buAutoNum type="arabicParenR" startAt="3"/>
              <a:defRPr/>
            </a:pPr>
            <a:r>
              <a:rPr lang="en-US" b="1" i="1" u="sng" dirty="0" err="1">
                <a:solidFill>
                  <a:srgbClr val="C00000"/>
                </a:solidFill>
              </a:rPr>
              <a:t>Nephrogenic</a:t>
            </a:r>
            <a:r>
              <a:rPr lang="en-US" b="1" i="1" u="sng" dirty="0">
                <a:solidFill>
                  <a:srgbClr val="C00000"/>
                </a:solidFill>
              </a:rPr>
              <a:t> diabetes </a:t>
            </a:r>
            <a:r>
              <a:rPr lang="en-US" b="1" i="1" u="sng" dirty="0" err="1">
                <a:solidFill>
                  <a:srgbClr val="C00000"/>
                </a:solidFill>
              </a:rPr>
              <a:t>insipidus</a:t>
            </a:r>
            <a:endParaRPr lang="en-US" b="1" i="1" u="sng" dirty="0">
              <a:solidFill>
                <a:srgbClr val="C00000"/>
              </a:solidFill>
            </a:endParaRPr>
          </a:p>
          <a:p>
            <a:pPr marL="609600" indent="-609600" eaLnBrk="1" fontAlgn="auto" hangingPunct="1">
              <a:spcAft>
                <a:spcPts val="0"/>
              </a:spcAft>
              <a:buFontTx/>
              <a:buNone/>
              <a:defRPr/>
            </a:pPr>
            <a:r>
              <a:rPr lang="en-US" dirty="0"/>
              <a:t>-In which, ADH of posterior pituitary falls to increase </a:t>
            </a:r>
            <a:r>
              <a:rPr lang="en-US" dirty="0" err="1"/>
              <a:t>cAMP</a:t>
            </a:r>
            <a:r>
              <a:rPr lang="en-US" dirty="0"/>
              <a:t> in the cells of C.D of the kidney </a:t>
            </a:r>
            <a:r>
              <a:rPr lang="en-US" dirty="0">
                <a:latin typeface="Times New Roman" pitchFamily="18" charset="0"/>
              </a:rPr>
              <a:t>→ ↓ water re-absorption ↑ the volume of urine.</a:t>
            </a:r>
          </a:p>
          <a:p>
            <a:pPr marL="609600" indent="-609600" eaLnBrk="1" fontAlgn="auto" hangingPunct="1">
              <a:spcAft>
                <a:spcPts val="0"/>
              </a:spcAft>
              <a:buFontTx/>
              <a:buAutoNum type="arabicParenR" startAt="4"/>
              <a:defRPr/>
            </a:pPr>
            <a:r>
              <a:rPr lang="en-US" b="1" i="1" u="sng" dirty="0">
                <a:solidFill>
                  <a:srgbClr val="C00000"/>
                </a:solidFill>
              </a:rPr>
              <a:t>Hyperthyroidism</a:t>
            </a:r>
          </a:p>
          <a:p>
            <a:pPr marL="609600" indent="-609600" eaLnBrk="1" fontAlgn="auto" hangingPunct="1">
              <a:spcAft>
                <a:spcPts val="0"/>
              </a:spcAft>
              <a:buFontTx/>
              <a:buNone/>
              <a:defRPr/>
            </a:pPr>
            <a:r>
              <a:rPr lang="en-US" dirty="0"/>
              <a:t>-Where , antibodies are formed in the thyroid gland for TSH receptors , these  antibodies aggravate not block these receptors </a:t>
            </a:r>
            <a:r>
              <a:rPr lang="en-US" dirty="0">
                <a:latin typeface="Times New Roman" pitchFamily="18" charset="0"/>
              </a:rPr>
              <a:t>→ excessive secretion </a:t>
            </a:r>
            <a:r>
              <a:rPr lang="en-US" dirty="0"/>
              <a:t>of thyroid hormone.</a:t>
            </a:r>
          </a:p>
          <a:p>
            <a:pPr marL="609600" indent="-609600" eaLnBrk="1" fontAlgn="auto" hangingPunct="1">
              <a:spcAft>
                <a:spcPts val="0"/>
              </a:spcAft>
              <a:buFontTx/>
              <a:buNone/>
              <a:defRPr/>
            </a:pPr>
            <a:endParaRPr lang="en-US" b="1" i="1" u="sng" dirty="0"/>
          </a:p>
          <a:p>
            <a:pPr>
              <a:buFont typeface="Arial" charset="0"/>
              <a:buChar char="•"/>
              <a:defRPr/>
            </a:pPr>
            <a:endParaRPr lang="en-US" dirty="0">
              <a:cs typeface="Arial" charset="0"/>
            </a:endParaRPr>
          </a:p>
        </p:txBody>
      </p:sp>
    </p:spTree>
  </p:cSld>
  <p:clrMapOvr>
    <a:masterClrMapping/>
  </p:clrMapOvr>
  <p:transition>
    <p:strips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AF000A5-3632-4629-A42B-013628219A93}"/>
              </a:ext>
            </a:extLst>
          </p:cNvPr>
          <p:cNvSpPr>
            <a:spLocks noGrp="1" noChangeArrowheads="1"/>
          </p:cNvSpPr>
          <p:nvPr>
            <p:ph type="title"/>
          </p:nvPr>
        </p:nvSpPr>
        <p:spPr>
          <a:xfrm>
            <a:off x="457200" y="274638"/>
            <a:ext cx="8229600" cy="633412"/>
          </a:xfrm>
        </p:spPr>
        <p:txBody>
          <a:bodyPr/>
          <a:lstStyle/>
          <a:p>
            <a:pPr eaLnBrk="1" hangingPunct="1"/>
            <a:r>
              <a:rPr lang="en-US" altLang="ar-SA" sz="4000" b="1">
                <a:solidFill>
                  <a:srgbClr val="FF0000"/>
                </a:solidFill>
              </a:rPr>
              <a:t>The Intercellular Communication</a:t>
            </a:r>
          </a:p>
        </p:txBody>
      </p:sp>
      <p:sp>
        <p:nvSpPr>
          <p:cNvPr id="94211" name="Rectangle 3">
            <a:extLst>
              <a:ext uri="{FF2B5EF4-FFF2-40B4-BE49-F238E27FC236}">
                <a16:creationId xmlns:a16="http://schemas.microsoft.com/office/drawing/2014/main" id="{47A448D4-788F-4C08-9C05-FF92B101FBBF}"/>
              </a:ext>
            </a:extLst>
          </p:cNvPr>
          <p:cNvSpPr>
            <a:spLocks noGrp="1" noChangeArrowheads="1"/>
          </p:cNvSpPr>
          <p:nvPr>
            <p:ph idx="1"/>
          </p:nvPr>
        </p:nvSpPr>
        <p:spPr>
          <a:xfrm>
            <a:off x="395288" y="981075"/>
            <a:ext cx="8229600" cy="5876925"/>
          </a:xfrm>
        </p:spPr>
        <p:txBody>
          <a:bodyPr/>
          <a:lstStyle/>
          <a:p>
            <a:pPr marL="812800" indent="-812800" eaLnBrk="1" hangingPunct="1">
              <a:buFontTx/>
              <a:buNone/>
            </a:pPr>
            <a:r>
              <a:rPr lang="en-US" altLang="ar-SA"/>
              <a:t>-Occurs via chemical messengers or mediators that reach the target cells either:</a:t>
            </a:r>
          </a:p>
          <a:p>
            <a:pPr marL="812800" indent="-812800" eaLnBrk="1" hangingPunct="1">
              <a:buFontTx/>
              <a:buAutoNum type="arabicParenR"/>
            </a:pPr>
            <a:r>
              <a:rPr lang="en-US" altLang="ar-SA" b="1" i="1"/>
              <a:t>Directly:  </a:t>
            </a:r>
            <a:r>
              <a:rPr lang="en-US" altLang="ar-SA"/>
              <a:t> from one cell to another through the gap junctions.</a:t>
            </a:r>
          </a:p>
          <a:p>
            <a:pPr marL="812800" indent="-812800" eaLnBrk="1" hangingPunct="1">
              <a:buFontTx/>
              <a:buAutoNum type="arabicParenR"/>
            </a:pPr>
            <a:r>
              <a:rPr lang="en-US" altLang="ar-SA" b="1" i="1"/>
              <a:t>Indirectly:</a:t>
            </a:r>
            <a:r>
              <a:rPr lang="ar-SA" altLang="ar-SA"/>
              <a:t> </a:t>
            </a:r>
            <a:r>
              <a:rPr lang="en-US" altLang="ar-SA"/>
              <a:t> where the chemical messenger is released first to ECF then reach the target cells to act </a:t>
            </a:r>
            <a:r>
              <a:rPr lang="en-US" altLang="ar-SA" sz="4000" b="1">
                <a:solidFill>
                  <a:srgbClr val="FF0000"/>
                </a:solidFill>
              </a:rPr>
              <a:t>via:</a:t>
            </a:r>
            <a:endParaRPr lang="en-US" altLang="ar-SA" b="1">
              <a:solidFill>
                <a:srgbClr val="FF0000"/>
              </a:solidFill>
            </a:endParaRPr>
          </a:p>
          <a:p>
            <a:pPr marL="812800" indent="-812800" eaLnBrk="1" hangingPunct="1">
              <a:buFontTx/>
              <a:buAutoNum type="romanUcPeriod"/>
            </a:pPr>
            <a:r>
              <a:rPr lang="en-US" altLang="ar-SA" b="1" i="1" u="sng">
                <a:solidFill>
                  <a:srgbClr val="C00000"/>
                </a:solidFill>
              </a:rPr>
              <a:t>Synaptic communication</a:t>
            </a:r>
            <a:endParaRPr lang="ar-SA" altLang="ar-SA" b="1" i="1" u="sng">
              <a:solidFill>
                <a:srgbClr val="C00000"/>
              </a:solidFill>
            </a:endParaRPr>
          </a:p>
          <a:p>
            <a:pPr marL="812800" indent="-812800" eaLnBrk="1" hangingPunct="1">
              <a:buFontTx/>
              <a:buNone/>
            </a:pPr>
            <a:r>
              <a:rPr lang="en-US" altLang="ar-SA" sz="2400" b="1"/>
              <a:t>-Where the nerve impulses release the chemical messenger at the synaptic cleft to act on post synaptic cells.</a:t>
            </a:r>
          </a:p>
          <a:p>
            <a:pPr marL="812800" indent="-812800" eaLnBrk="1" hangingPunct="1">
              <a:buFontTx/>
              <a:buNone/>
            </a:pPr>
            <a:endParaRPr lang="en-US" altLang="ar-SA" sz="2400" b="1" i="1">
              <a:latin typeface="Times New Roman" panose="02020603050405020304" pitchFamily="18" charset="0"/>
            </a:endParaRPr>
          </a:p>
          <a:p>
            <a:pPr marL="812800" indent="-812800" eaLnBrk="1" hangingPunct="1">
              <a:buFontTx/>
              <a:buNone/>
            </a:pPr>
            <a:endParaRPr lang="en-US" altLang="ar-SA" sz="2400" b="1" i="1">
              <a:latin typeface="Times New Roman" panose="02020603050405020304" pitchFamily="18" charset="0"/>
            </a:endParaRPr>
          </a:p>
        </p:txBody>
      </p:sp>
    </p:spTree>
  </p:cSld>
  <p:clrMapOvr>
    <a:masterClrMapping/>
  </p:clrMapOvr>
  <p:transition>
    <p:strips dir="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099A2BF-AFB2-4E2B-B028-622D851F62C6}"/>
              </a:ext>
            </a:extLst>
          </p:cNvPr>
          <p:cNvSpPr>
            <a:spLocks noGrp="1"/>
          </p:cNvSpPr>
          <p:nvPr>
            <p:ph type="title"/>
          </p:nvPr>
        </p:nvSpPr>
        <p:spPr>
          <a:xfrm>
            <a:off x="457200" y="274638"/>
            <a:ext cx="8229600" cy="58737"/>
          </a:xfrm>
        </p:spPr>
        <p:txBody>
          <a:bodyPr/>
          <a:lstStyle/>
          <a:p>
            <a:endParaRPr lang="en-US" altLang="ar-SA"/>
          </a:p>
        </p:txBody>
      </p:sp>
      <p:sp>
        <p:nvSpPr>
          <p:cNvPr id="89091" name="Content Placeholder 2">
            <a:extLst>
              <a:ext uri="{FF2B5EF4-FFF2-40B4-BE49-F238E27FC236}">
                <a16:creationId xmlns:a16="http://schemas.microsoft.com/office/drawing/2014/main" id="{D9D529D2-B3DA-4B9B-8C71-D76922D730FF}"/>
              </a:ext>
            </a:extLst>
          </p:cNvPr>
          <p:cNvSpPr>
            <a:spLocks noGrp="1"/>
          </p:cNvSpPr>
          <p:nvPr>
            <p:ph idx="1"/>
          </p:nvPr>
        </p:nvSpPr>
        <p:spPr>
          <a:xfrm>
            <a:off x="457200" y="333375"/>
            <a:ext cx="8686800" cy="5792788"/>
          </a:xfrm>
        </p:spPr>
        <p:txBody>
          <a:bodyPr/>
          <a:lstStyle/>
          <a:p>
            <a:pPr marL="812800" indent="-812800" eaLnBrk="1" fontAlgn="auto" hangingPunct="1">
              <a:spcAft>
                <a:spcPts val="0"/>
              </a:spcAft>
              <a:buFontTx/>
              <a:buNone/>
              <a:defRPr/>
            </a:pPr>
            <a:r>
              <a:rPr lang="en-US" b="1" i="1" dirty="0">
                <a:solidFill>
                  <a:srgbClr val="C00000"/>
                </a:solidFill>
              </a:rPr>
              <a:t>2- </a:t>
            </a:r>
            <a:r>
              <a:rPr lang="en-US" sz="2800" b="1" i="1" dirty="0"/>
              <a:t>           </a:t>
            </a:r>
            <a:r>
              <a:rPr lang="en-US" sz="3600" b="1" i="1" u="sng" dirty="0" err="1">
                <a:solidFill>
                  <a:srgbClr val="C00000"/>
                </a:solidFill>
              </a:rPr>
              <a:t>Paracrine</a:t>
            </a:r>
            <a:r>
              <a:rPr lang="en-US" sz="3600" b="1" i="1" u="sng" dirty="0">
                <a:solidFill>
                  <a:srgbClr val="C00000"/>
                </a:solidFill>
              </a:rPr>
              <a:t> communication:</a:t>
            </a:r>
            <a:endParaRPr lang="en-US" sz="2800" b="1" i="1" u="sng" dirty="0">
              <a:solidFill>
                <a:srgbClr val="C00000"/>
              </a:solidFill>
            </a:endParaRPr>
          </a:p>
          <a:p>
            <a:pPr marL="812800" indent="-812800" eaLnBrk="1" fontAlgn="auto" hangingPunct="1">
              <a:spcAft>
                <a:spcPts val="0"/>
              </a:spcAft>
              <a:buFontTx/>
              <a:buNone/>
              <a:defRPr/>
            </a:pPr>
            <a:r>
              <a:rPr lang="en-US" sz="2800" dirty="0"/>
              <a:t>-In which, a cell in a tissue of an organ release a chemical substance called  </a:t>
            </a:r>
            <a:r>
              <a:rPr lang="en-US" sz="2800" dirty="0" err="1"/>
              <a:t>paracrine</a:t>
            </a:r>
            <a:r>
              <a:rPr lang="en-US" sz="2800" dirty="0"/>
              <a:t> regulator as histamine, and </a:t>
            </a:r>
            <a:r>
              <a:rPr lang="en-US" sz="2800" dirty="0" err="1"/>
              <a:t>endothelein</a:t>
            </a:r>
            <a:r>
              <a:rPr lang="en-US" sz="2800" dirty="0"/>
              <a:t> that diffuse to ISF then to  another tissue in same organ.</a:t>
            </a:r>
          </a:p>
          <a:p>
            <a:pPr marL="812800" indent="-812800" eaLnBrk="1" fontAlgn="auto" hangingPunct="1">
              <a:spcAft>
                <a:spcPts val="0"/>
              </a:spcAft>
              <a:buFontTx/>
              <a:buNone/>
              <a:defRPr/>
            </a:pPr>
            <a:r>
              <a:rPr lang="en-US" b="1" i="1" dirty="0">
                <a:solidFill>
                  <a:srgbClr val="C00000"/>
                </a:solidFill>
              </a:rPr>
              <a:t>3-           </a:t>
            </a:r>
            <a:r>
              <a:rPr lang="en-US" b="1" i="1" u="sng" dirty="0">
                <a:solidFill>
                  <a:srgbClr val="C00000"/>
                </a:solidFill>
              </a:rPr>
              <a:t>Endocrine communication:</a:t>
            </a:r>
          </a:p>
          <a:p>
            <a:pPr marL="812800" indent="-812800" eaLnBrk="1" fontAlgn="auto" hangingPunct="1">
              <a:spcAft>
                <a:spcPts val="0"/>
              </a:spcAft>
              <a:buFontTx/>
              <a:buNone/>
              <a:defRPr/>
            </a:pPr>
            <a:r>
              <a:rPr lang="en-US" sz="2800" b="1" dirty="0"/>
              <a:t>-</a:t>
            </a:r>
            <a:r>
              <a:rPr lang="en-US" sz="2800" dirty="0"/>
              <a:t>The messenger is the hormone released from ductless or endocrine gland </a:t>
            </a:r>
            <a:r>
              <a:rPr lang="en-US" sz="2800" dirty="0">
                <a:latin typeface="Times New Roman" pitchFamily="18" charset="0"/>
              </a:rPr>
              <a:t>→blood → Target organ.</a:t>
            </a:r>
          </a:p>
          <a:p>
            <a:pPr marL="812800" indent="-812800" eaLnBrk="1" fontAlgn="auto" hangingPunct="1">
              <a:spcAft>
                <a:spcPts val="0"/>
              </a:spcAft>
              <a:buFont typeface="Arial" charset="0"/>
              <a:buNone/>
              <a:defRPr/>
            </a:pPr>
            <a:r>
              <a:rPr lang="en-US" b="1" i="1" dirty="0">
                <a:solidFill>
                  <a:srgbClr val="C00000"/>
                </a:solidFill>
                <a:latin typeface="Times New Roman" pitchFamily="18" charset="0"/>
              </a:rPr>
              <a:t>4-</a:t>
            </a:r>
            <a:r>
              <a:rPr lang="en-US" sz="2800" b="1" i="1" dirty="0">
                <a:latin typeface="Times New Roman" pitchFamily="18" charset="0"/>
              </a:rPr>
              <a:t>      </a:t>
            </a:r>
            <a:r>
              <a:rPr lang="en-US" b="1" i="1" u="sng" dirty="0" err="1">
                <a:solidFill>
                  <a:srgbClr val="C00000"/>
                </a:solidFill>
                <a:latin typeface="Times New Roman" pitchFamily="18" charset="0"/>
              </a:rPr>
              <a:t>Autocrine</a:t>
            </a:r>
            <a:r>
              <a:rPr lang="en-US" b="1" i="1" u="sng" dirty="0">
                <a:solidFill>
                  <a:srgbClr val="C00000"/>
                </a:solidFill>
                <a:latin typeface="Times New Roman" pitchFamily="18" charset="0"/>
              </a:rPr>
              <a:t> communication:</a:t>
            </a:r>
            <a:r>
              <a:rPr lang="en-US" u="sng" dirty="0">
                <a:solidFill>
                  <a:srgbClr val="C00000"/>
                </a:solidFill>
                <a:latin typeface="Times New Roman" pitchFamily="18" charset="0"/>
              </a:rPr>
              <a:t> </a:t>
            </a:r>
            <a:endParaRPr lang="en-US" sz="2800" u="sng" dirty="0">
              <a:solidFill>
                <a:srgbClr val="C00000"/>
              </a:solidFill>
              <a:latin typeface="Times New Roman" pitchFamily="18" charset="0"/>
            </a:endParaRPr>
          </a:p>
          <a:p>
            <a:pPr marL="812800" indent="-812800" eaLnBrk="1" fontAlgn="auto" hangingPunct="1">
              <a:spcAft>
                <a:spcPts val="0"/>
              </a:spcAft>
              <a:buFont typeface="Arial" charset="0"/>
              <a:buNone/>
              <a:defRPr/>
            </a:pPr>
            <a:r>
              <a:rPr lang="en-US" sz="2800" dirty="0">
                <a:latin typeface="Times New Roman" pitchFamily="18" charset="0"/>
              </a:rPr>
              <a:t>occurs when a cell secrete a chemical messenger acting on same cell.</a:t>
            </a:r>
            <a:endParaRPr lang="en-US" sz="2800" b="1" i="1" dirty="0">
              <a:latin typeface="Times New Roman" pitchFamily="18" charset="0"/>
            </a:endParaRPr>
          </a:p>
          <a:p>
            <a:pPr marL="812800" indent="-812800" eaLnBrk="1" fontAlgn="auto" hangingPunct="1">
              <a:spcAft>
                <a:spcPts val="0"/>
              </a:spcAft>
              <a:buFontTx/>
              <a:buNone/>
              <a:defRPr/>
            </a:pPr>
            <a:endParaRPr lang="en-US" sz="2800" b="1" i="1" dirty="0">
              <a:latin typeface="Times New Roman" pitchFamily="18" charset="0"/>
            </a:endParaRPr>
          </a:p>
          <a:p>
            <a:pPr>
              <a:buFont typeface="Arial" charset="0"/>
              <a:buChar char="•"/>
              <a:defRPr/>
            </a:pPr>
            <a:endParaRPr lang="en-US" sz="2800" dirty="0">
              <a:cs typeface="Arial" charset="0"/>
            </a:endParaRPr>
          </a:p>
        </p:txBody>
      </p:sp>
    </p:spTree>
  </p:cSld>
  <p:clrMapOvr>
    <a:masterClrMapping/>
  </p:clrMapOvr>
  <p:transition>
    <p:strips dir="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9197335-428B-42F6-B85C-579DBE2E831A}"/>
              </a:ext>
            </a:extLst>
          </p:cNvPr>
          <p:cNvSpPr>
            <a:spLocks noGrp="1" noChangeArrowheads="1"/>
          </p:cNvSpPr>
          <p:nvPr>
            <p:ph type="title"/>
          </p:nvPr>
        </p:nvSpPr>
        <p:spPr>
          <a:xfrm>
            <a:off x="457200" y="274638"/>
            <a:ext cx="8229600" cy="633412"/>
          </a:xfrm>
        </p:spPr>
        <p:txBody>
          <a:bodyPr/>
          <a:lstStyle/>
          <a:p>
            <a:pPr eaLnBrk="1" hangingPunct="1"/>
            <a:r>
              <a:rPr lang="en-US" altLang="ar-SA" sz="5400" b="1">
                <a:solidFill>
                  <a:srgbClr val="FF0000"/>
                </a:solidFill>
              </a:rPr>
              <a:t>Regulation Of Receptors</a:t>
            </a:r>
          </a:p>
        </p:txBody>
      </p:sp>
      <p:sp>
        <p:nvSpPr>
          <p:cNvPr id="96259" name="Rectangle 3">
            <a:extLst>
              <a:ext uri="{FF2B5EF4-FFF2-40B4-BE49-F238E27FC236}">
                <a16:creationId xmlns:a16="http://schemas.microsoft.com/office/drawing/2014/main" id="{D0062A93-1736-4787-B8A3-4AE728F5571F}"/>
              </a:ext>
            </a:extLst>
          </p:cNvPr>
          <p:cNvSpPr>
            <a:spLocks noGrp="1" noChangeArrowheads="1"/>
          </p:cNvSpPr>
          <p:nvPr>
            <p:ph idx="1"/>
          </p:nvPr>
        </p:nvSpPr>
        <p:spPr>
          <a:xfrm>
            <a:off x="0" y="908050"/>
            <a:ext cx="9144000" cy="5949950"/>
          </a:xfrm>
        </p:spPr>
        <p:txBody>
          <a:bodyPr/>
          <a:lstStyle/>
          <a:p>
            <a:pPr marL="609600" indent="-609600" eaLnBrk="1" hangingPunct="1">
              <a:buFontTx/>
              <a:buNone/>
            </a:pPr>
            <a:r>
              <a:rPr lang="en-US" altLang="ar-SA" sz="2400"/>
              <a:t>-</a:t>
            </a:r>
            <a:r>
              <a:rPr lang="en-US" altLang="ar-SA" sz="2800" b="1"/>
              <a:t>The receptors are subjected for two types of regulation.</a:t>
            </a:r>
            <a:endParaRPr lang="en-US" altLang="ar-SA" sz="2400" b="1"/>
          </a:p>
          <a:p>
            <a:pPr marL="609600" indent="-609600" eaLnBrk="1" hangingPunct="1">
              <a:buFontTx/>
              <a:buAutoNum type="arabicParenR"/>
            </a:pPr>
            <a:r>
              <a:rPr lang="en-US" altLang="ar-SA" sz="2800" b="1">
                <a:solidFill>
                  <a:srgbClr val="C00000"/>
                </a:solidFill>
              </a:rPr>
              <a:t>Down regulation:</a:t>
            </a:r>
          </a:p>
          <a:p>
            <a:pPr marL="609600" indent="-609600" eaLnBrk="1" hangingPunct="1">
              <a:buFontTx/>
              <a:buNone/>
            </a:pPr>
            <a:r>
              <a:rPr lang="en-US" altLang="ar-SA" sz="2800" b="1"/>
              <a:t>    </a:t>
            </a:r>
            <a:r>
              <a:rPr lang="en-US" altLang="ar-SA" sz="2400"/>
              <a:t>-Occurs when the ligand of the receptors is present in excess,</a:t>
            </a:r>
          </a:p>
          <a:p>
            <a:pPr marL="609600" indent="-609600" eaLnBrk="1" hangingPunct="1">
              <a:buFontTx/>
              <a:buNone/>
            </a:pPr>
            <a:r>
              <a:rPr lang="en-US" altLang="ar-SA" sz="2400"/>
              <a:t>     -In which, the receptor number and its sensitivity decrease.</a:t>
            </a:r>
          </a:p>
          <a:p>
            <a:pPr marL="609600" indent="-609600" eaLnBrk="1" hangingPunct="1">
              <a:buFontTx/>
              <a:buNone/>
            </a:pPr>
            <a:r>
              <a:rPr lang="en-US" altLang="ar-SA" sz="2400"/>
              <a:t>     -As in tolerance to morphine and in insulin dependent diabetes.</a:t>
            </a:r>
          </a:p>
          <a:p>
            <a:pPr marL="609600" indent="-609600" eaLnBrk="1" hangingPunct="1">
              <a:buFontTx/>
              <a:buAutoNum type="arabicParenR" startAt="2"/>
            </a:pPr>
            <a:r>
              <a:rPr lang="en-US" altLang="ar-SA" sz="2800" b="1">
                <a:solidFill>
                  <a:srgbClr val="C00000"/>
                </a:solidFill>
              </a:rPr>
              <a:t>Up regulation:</a:t>
            </a:r>
          </a:p>
          <a:p>
            <a:pPr marL="609600" indent="-609600" eaLnBrk="1" hangingPunct="1">
              <a:buFontTx/>
              <a:buNone/>
            </a:pPr>
            <a:r>
              <a:rPr lang="en-US" altLang="ar-SA" sz="2800" b="1"/>
              <a:t>     </a:t>
            </a:r>
            <a:r>
              <a:rPr lang="en-US" altLang="ar-SA" sz="2400"/>
              <a:t>- Occurs when the number of receptors increase due to deficient of its ligand.</a:t>
            </a:r>
          </a:p>
          <a:p>
            <a:pPr marL="609600" indent="-609600" eaLnBrk="1" hangingPunct="1">
              <a:buFontTx/>
              <a:buNone/>
            </a:pPr>
            <a:r>
              <a:rPr lang="en-US" altLang="ar-SA" sz="2400"/>
              <a:t>      - As in denervated </a:t>
            </a:r>
            <a:r>
              <a:rPr lang="en-US" altLang="ar-SA" sz="2800" b="1"/>
              <a:t>hyper sensitivity </a:t>
            </a:r>
            <a:r>
              <a:rPr lang="en-US" altLang="ar-SA" sz="2400"/>
              <a:t>= ↑ the sensitivity of an organ to a chemical to a chemical transmitter after denervation of that organ.=</a:t>
            </a:r>
            <a:endParaRPr lang="en-US" altLang="ar-SA" sz="2400" b="1"/>
          </a:p>
          <a:p>
            <a:pPr marL="609600" indent="-609600" eaLnBrk="1" hangingPunct="1">
              <a:buFontTx/>
              <a:buNone/>
            </a:pPr>
            <a:r>
              <a:rPr lang="ar-SA" altLang="ar-SA" sz="2400" b="1"/>
              <a:t>الممنوع مرغوب</a:t>
            </a:r>
          </a:p>
          <a:p>
            <a:pPr marL="609600" indent="-609600" eaLnBrk="1" hangingPunct="1">
              <a:buFontTx/>
              <a:buNone/>
            </a:pPr>
            <a:r>
              <a:rPr lang="ar-SA" altLang="ar-SA" sz="2400" b="1"/>
              <a:t>الذى يزيد عن حده ينقلب لضده </a:t>
            </a:r>
            <a:endParaRPr lang="en-US" altLang="ar-SA" sz="2400" b="1"/>
          </a:p>
          <a:p>
            <a:pPr marL="609600" indent="-609600" eaLnBrk="1" hangingPunct="1">
              <a:buFontTx/>
              <a:buNone/>
            </a:pPr>
            <a:endParaRPr lang="en-US" altLang="ar-SA" sz="2000"/>
          </a:p>
          <a:p>
            <a:pPr marL="609600" indent="-609600" eaLnBrk="1" hangingPunct="1">
              <a:buFontTx/>
              <a:buNone/>
            </a:pPr>
            <a:endParaRPr lang="en-US" altLang="ar-SA" sz="2000"/>
          </a:p>
          <a:p>
            <a:pPr marL="609600" indent="-609600" eaLnBrk="1" hangingPunct="1">
              <a:buFontTx/>
              <a:buNone/>
            </a:pPr>
            <a:endParaRPr lang="en-US" altLang="ar-SA" sz="2400" b="1"/>
          </a:p>
        </p:txBody>
      </p:sp>
    </p:spTree>
  </p:cSld>
  <p:clrMapOvr>
    <a:masterClrMapping/>
  </p:clrMapOvr>
  <p:transition>
    <p:strips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4BF9517-032E-4236-9888-FEB462A0F21E}"/>
              </a:ext>
            </a:extLst>
          </p:cNvPr>
          <p:cNvSpPr>
            <a:spLocks noGrp="1" noChangeArrowheads="1"/>
          </p:cNvSpPr>
          <p:nvPr>
            <p:ph type="title"/>
          </p:nvPr>
        </p:nvSpPr>
        <p:spPr>
          <a:xfrm>
            <a:off x="395288" y="260350"/>
            <a:ext cx="8229600" cy="431800"/>
          </a:xfrm>
        </p:spPr>
        <p:txBody>
          <a:bodyPr/>
          <a:lstStyle/>
          <a:p>
            <a:pPr eaLnBrk="1" hangingPunct="1"/>
            <a:r>
              <a:rPr lang="en-US" altLang="ar-SA" sz="4800" b="1">
                <a:solidFill>
                  <a:srgbClr val="FF0000"/>
                </a:solidFill>
              </a:rPr>
              <a:t>Body Fluids And Electrolytes</a:t>
            </a:r>
          </a:p>
        </p:txBody>
      </p:sp>
      <p:sp>
        <p:nvSpPr>
          <p:cNvPr id="128003" name="Rectangle 3">
            <a:extLst>
              <a:ext uri="{FF2B5EF4-FFF2-40B4-BE49-F238E27FC236}">
                <a16:creationId xmlns:a16="http://schemas.microsoft.com/office/drawing/2014/main" id="{0A92CE53-A245-4FE7-952A-ADDD951C04CF}"/>
              </a:ext>
            </a:extLst>
          </p:cNvPr>
          <p:cNvSpPr>
            <a:spLocks noGrp="1" noChangeArrowheads="1"/>
          </p:cNvSpPr>
          <p:nvPr>
            <p:ph idx="1"/>
          </p:nvPr>
        </p:nvSpPr>
        <p:spPr>
          <a:xfrm>
            <a:off x="0" y="836613"/>
            <a:ext cx="9144000" cy="6021387"/>
          </a:xfrm>
        </p:spPr>
        <p:txBody>
          <a:bodyPr rtlCol="0">
            <a:normAutofit lnSpcReduction="10000"/>
          </a:bodyPr>
          <a:lstStyle/>
          <a:p>
            <a:pPr marL="609600" indent="-609600" eaLnBrk="1" fontAlgn="auto" hangingPunct="1">
              <a:lnSpc>
                <a:spcPct val="80000"/>
              </a:lnSpc>
              <a:spcAft>
                <a:spcPts val="0"/>
              </a:spcAft>
              <a:buFontTx/>
              <a:buNone/>
              <a:defRPr/>
            </a:pPr>
            <a:endParaRPr lang="en-US" sz="2000" dirty="0"/>
          </a:p>
          <a:p>
            <a:pPr marL="609600" indent="-609600" eaLnBrk="1" fontAlgn="auto" hangingPunct="1">
              <a:lnSpc>
                <a:spcPct val="80000"/>
              </a:lnSpc>
              <a:spcAft>
                <a:spcPts val="0"/>
              </a:spcAft>
              <a:buFontTx/>
              <a:buNone/>
              <a:defRPr/>
            </a:pPr>
            <a:r>
              <a:rPr lang="en-US" sz="2000" dirty="0"/>
              <a:t>-</a:t>
            </a:r>
            <a:r>
              <a:rPr lang="en-US" dirty="0"/>
              <a:t>The existence and activity of living being are highly correlated with fluid inside.</a:t>
            </a:r>
          </a:p>
          <a:p>
            <a:pPr marL="609600" indent="-609600" eaLnBrk="1" fontAlgn="auto" hangingPunct="1">
              <a:lnSpc>
                <a:spcPct val="80000"/>
              </a:lnSpc>
              <a:spcAft>
                <a:spcPts val="0"/>
              </a:spcAft>
              <a:buFontTx/>
              <a:buNone/>
              <a:defRPr/>
            </a:pPr>
            <a:r>
              <a:rPr lang="en-US" dirty="0"/>
              <a:t>-Water is the principle constituent of the body and loss of 1/5 of it is fatal because all biological reactions must be performed in an aqueous medium.</a:t>
            </a:r>
          </a:p>
          <a:p>
            <a:pPr marL="609600" indent="-609600" eaLnBrk="1" fontAlgn="auto" hangingPunct="1">
              <a:lnSpc>
                <a:spcPct val="80000"/>
              </a:lnSpc>
              <a:spcAft>
                <a:spcPts val="0"/>
              </a:spcAft>
              <a:buFontTx/>
              <a:buNone/>
              <a:defRPr/>
            </a:pPr>
            <a:r>
              <a:rPr lang="en-US" dirty="0"/>
              <a:t>-The importance of body water is </a:t>
            </a:r>
            <a:r>
              <a:rPr lang="en-US" sz="4400" b="1" u="sng" dirty="0">
                <a:solidFill>
                  <a:srgbClr val="FF0000"/>
                </a:solidFill>
              </a:rPr>
              <a:t>due to:</a:t>
            </a:r>
            <a:endParaRPr lang="en-US" sz="3600" b="1" u="sng" dirty="0">
              <a:solidFill>
                <a:srgbClr val="FF0000"/>
              </a:solidFill>
            </a:endParaRPr>
          </a:p>
          <a:p>
            <a:pPr marL="609600" indent="-609600" eaLnBrk="1" fontAlgn="auto" hangingPunct="1">
              <a:lnSpc>
                <a:spcPct val="80000"/>
              </a:lnSpc>
              <a:spcAft>
                <a:spcPts val="0"/>
              </a:spcAft>
              <a:buFontTx/>
              <a:buAutoNum type="arabicParenR"/>
              <a:defRPr/>
            </a:pPr>
            <a:r>
              <a:rPr lang="en-US" sz="2800" i="1" dirty="0"/>
              <a:t>It forms the bulk of cellular protoplasm.</a:t>
            </a:r>
          </a:p>
          <a:p>
            <a:pPr marL="609600" indent="-609600" eaLnBrk="1" fontAlgn="auto" hangingPunct="1">
              <a:lnSpc>
                <a:spcPct val="80000"/>
              </a:lnSpc>
              <a:spcAft>
                <a:spcPts val="0"/>
              </a:spcAft>
              <a:buFontTx/>
              <a:buAutoNum type="arabicParenR"/>
              <a:defRPr/>
            </a:pPr>
            <a:r>
              <a:rPr lang="en-US" sz="2800" i="1" dirty="0"/>
              <a:t>It is a transport media from and to the cells.</a:t>
            </a:r>
          </a:p>
          <a:p>
            <a:pPr marL="609600" indent="-609600" eaLnBrk="1" fontAlgn="auto" hangingPunct="1">
              <a:lnSpc>
                <a:spcPct val="80000"/>
              </a:lnSpc>
              <a:spcAft>
                <a:spcPts val="0"/>
              </a:spcAft>
              <a:buFontTx/>
              <a:buAutoNum type="arabicParenR"/>
              <a:defRPr/>
            </a:pPr>
            <a:r>
              <a:rPr lang="en-US" sz="2800" i="1" dirty="0"/>
              <a:t>In which electrolytes are held in solutions and colloids are held in suspension.</a:t>
            </a:r>
          </a:p>
          <a:p>
            <a:pPr marL="609600" indent="-609600" eaLnBrk="1" fontAlgn="auto" hangingPunct="1">
              <a:lnSpc>
                <a:spcPct val="80000"/>
              </a:lnSpc>
              <a:spcAft>
                <a:spcPts val="0"/>
              </a:spcAft>
              <a:buFontTx/>
              <a:buAutoNum type="arabicParenR"/>
              <a:defRPr/>
            </a:pPr>
            <a:r>
              <a:rPr lang="en-US" sz="2800" i="1" dirty="0"/>
              <a:t>It favors ionization of dissolved salts.</a:t>
            </a:r>
          </a:p>
          <a:p>
            <a:pPr marL="609600" indent="-609600" eaLnBrk="1" fontAlgn="auto" hangingPunct="1">
              <a:lnSpc>
                <a:spcPct val="80000"/>
              </a:lnSpc>
              <a:spcAft>
                <a:spcPts val="0"/>
              </a:spcAft>
              <a:buFontTx/>
              <a:buAutoNum type="arabicParenR"/>
              <a:defRPr/>
            </a:pPr>
            <a:r>
              <a:rPr lang="en-US" sz="2800" i="1" dirty="0"/>
              <a:t>It regulates body temperature.</a:t>
            </a:r>
          </a:p>
          <a:p>
            <a:pPr marL="609600" indent="-609600" eaLnBrk="1" fontAlgn="auto" hangingPunct="1">
              <a:lnSpc>
                <a:spcPct val="80000"/>
              </a:lnSpc>
              <a:spcAft>
                <a:spcPts val="0"/>
              </a:spcAft>
              <a:buFontTx/>
              <a:buAutoNum type="arabicParenR"/>
              <a:defRPr/>
            </a:pPr>
            <a:r>
              <a:rPr lang="en-US" sz="2800" i="1" dirty="0"/>
              <a:t>It gives blood its fluidity.</a:t>
            </a:r>
          </a:p>
        </p:txBody>
      </p:sp>
    </p:spTree>
  </p:cSld>
  <p:clrMapOvr>
    <a:masterClrMapping/>
  </p:clrMapOvr>
  <p:transition>
    <p:strips dir="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8C050275-6D91-4EFE-8610-B6AFA520DEA1}"/>
              </a:ext>
            </a:extLst>
          </p:cNvPr>
          <p:cNvSpPr>
            <a:spLocks noGrp="1"/>
          </p:cNvSpPr>
          <p:nvPr>
            <p:ph type="title"/>
          </p:nvPr>
        </p:nvSpPr>
        <p:spPr>
          <a:xfrm>
            <a:off x="457200" y="274638"/>
            <a:ext cx="8229600" cy="58737"/>
          </a:xfrm>
        </p:spPr>
        <p:txBody>
          <a:bodyPr/>
          <a:lstStyle/>
          <a:p>
            <a:endParaRPr lang="en-US" altLang="ar-SA"/>
          </a:p>
        </p:txBody>
      </p:sp>
      <p:sp>
        <p:nvSpPr>
          <p:cNvPr id="93187" name="Content Placeholder 2">
            <a:extLst>
              <a:ext uri="{FF2B5EF4-FFF2-40B4-BE49-F238E27FC236}">
                <a16:creationId xmlns:a16="http://schemas.microsoft.com/office/drawing/2014/main" id="{989E964F-1461-4909-A505-F89E2705C5E2}"/>
              </a:ext>
            </a:extLst>
          </p:cNvPr>
          <p:cNvSpPr>
            <a:spLocks noGrp="1"/>
          </p:cNvSpPr>
          <p:nvPr>
            <p:ph idx="1"/>
          </p:nvPr>
        </p:nvSpPr>
        <p:spPr>
          <a:xfrm>
            <a:off x="457200" y="333375"/>
            <a:ext cx="8229600" cy="6524625"/>
          </a:xfrm>
        </p:spPr>
        <p:txBody>
          <a:bodyPr/>
          <a:lstStyle/>
          <a:p>
            <a:pPr marL="609600" indent="-609600" eaLnBrk="1" fontAlgn="auto" hangingPunct="1">
              <a:lnSpc>
                <a:spcPct val="80000"/>
              </a:lnSpc>
              <a:spcAft>
                <a:spcPts val="0"/>
              </a:spcAft>
              <a:buFontTx/>
              <a:buNone/>
              <a:defRPr/>
            </a:pPr>
            <a:endParaRPr lang="en-US" dirty="0"/>
          </a:p>
          <a:p>
            <a:pPr marL="609600" indent="-609600" eaLnBrk="1" fontAlgn="auto" hangingPunct="1">
              <a:lnSpc>
                <a:spcPct val="80000"/>
              </a:lnSpc>
              <a:spcAft>
                <a:spcPts val="0"/>
              </a:spcAft>
              <a:buFontTx/>
              <a:buNone/>
              <a:defRPr/>
            </a:pPr>
            <a:r>
              <a:rPr lang="en-US" dirty="0"/>
              <a:t>-Body water is about 60% of body weight, this amount is 5% less in female</a:t>
            </a:r>
          </a:p>
          <a:p>
            <a:pPr marL="609600" indent="-609600" eaLnBrk="1" fontAlgn="auto" hangingPunct="1">
              <a:lnSpc>
                <a:spcPct val="80000"/>
              </a:lnSpc>
              <a:spcAft>
                <a:spcPts val="0"/>
              </a:spcAft>
              <a:buFontTx/>
              <a:buNone/>
              <a:defRPr/>
            </a:pPr>
            <a:endParaRPr lang="en-US" dirty="0"/>
          </a:p>
          <a:p>
            <a:pPr marL="609600" indent="-609600" eaLnBrk="1" fontAlgn="auto" hangingPunct="1">
              <a:lnSpc>
                <a:spcPct val="80000"/>
              </a:lnSpc>
              <a:spcAft>
                <a:spcPts val="0"/>
              </a:spcAft>
              <a:buFontTx/>
              <a:buNone/>
              <a:defRPr/>
            </a:pPr>
            <a:r>
              <a:rPr lang="en-US" dirty="0"/>
              <a:t> </a:t>
            </a:r>
            <a:r>
              <a:rPr lang="en-US" sz="4000" b="1" u="sng" dirty="0">
                <a:solidFill>
                  <a:srgbClr val="FF0000"/>
                </a:solidFill>
              </a:rPr>
              <a:t>due to:</a:t>
            </a:r>
            <a:endParaRPr lang="en-US" sz="3600" b="1" u="sng" dirty="0">
              <a:effectLst>
                <a:outerShdw blurRad="38100" dist="38100" dir="2700000" algn="tl">
                  <a:srgbClr val="000000"/>
                </a:outerShdw>
              </a:effectLst>
            </a:endParaRPr>
          </a:p>
          <a:p>
            <a:pPr marL="609600" indent="-609600" eaLnBrk="1" fontAlgn="auto" hangingPunct="1">
              <a:lnSpc>
                <a:spcPct val="80000"/>
              </a:lnSpc>
              <a:spcAft>
                <a:spcPts val="0"/>
              </a:spcAft>
              <a:buFontTx/>
              <a:buNone/>
              <a:defRPr/>
            </a:pPr>
            <a:r>
              <a:rPr lang="en-US" sz="2800" b="1" i="1" dirty="0"/>
              <a:t>Greater amounts of fats which is relatively water  free .</a:t>
            </a:r>
          </a:p>
          <a:p>
            <a:pPr marL="609600" indent="-609600" eaLnBrk="1" fontAlgn="auto" hangingPunct="1">
              <a:lnSpc>
                <a:spcPct val="80000"/>
              </a:lnSpc>
              <a:spcAft>
                <a:spcPts val="0"/>
              </a:spcAft>
              <a:buFontTx/>
              <a:buNone/>
              <a:defRPr/>
            </a:pPr>
            <a:r>
              <a:rPr lang="ar-SA" dirty="0"/>
              <a:t> </a:t>
            </a:r>
            <a:r>
              <a:rPr lang="en-US" dirty="0"/>
              <a:t>-For the same reason and in both sexes, the amount of body water tends to decrease with age. </a:t>
            </a:r>
          </a:p>
          <a:p>
            <a:pPr marL="609600" indent="-609600" eaLnBrk="1" fontAlgn="auto" hangingPunct="1">
              <a:lnSpc>
                <a:spcPct val="80000"/>
              </a:lnSpc>
              <a:spcAft>
                <a:spcPts val="0"/>
              </a:spcAft>
              <a:buFontTx/>
              <a:buNone/>
              <a:defRPr/>
            </a:pPr>
            <a:r>
              <a:rPr lang="en-US" dirty="0"/>
              <a:t> -In 70 </a:t>
            </a:r>
            <a:r>
              <a:rPr lang="en-US" dirty="0" err="1"/>
              <a:t>K.g</a:t>
            </a:r>
            <a:r>
              <a:rPr lang="en-US" dirty="0"/>
              <a:t> man about 50 liters of water are present and distributed </a:t>
            </a:r>
          </a:p>
          <a:p>
            <a:pPr marL="609600" indent="-609600" algn="ctr" eaLnBrk="1" fontAlgn="auto" hangingPunct="1">
              <a:lnSpc>
                <a:spcPct val="80000"/>
              </a:lnSpc>
              <a:spcAft>
                <a:spcPts val="0"/>
              </a:spcAft>
              <a:buFontTx/>
              <a:buNone/>
              <a:defRPr/>
            </a:pPr>
            <a:r>
              <a:rPr lang="en-US" sz="4400" b="1" u="sng" dirty="0">
                <a:solidFill>
                  <a:srgbClr val="FF0000"/>
                </a:solidFill>
              </a:rPr>
              <a:t>as follow:</a:t>
            </a:r>
          </a:p>
          <a:p>
            <a:pPr>
              <a:buFont typeface="Arial" charset="0"/>
              <a:buChar char="•"/>
              <a:defRPr/>
            </a:pPr>
            <a:endParaRPr lang="en-US" dirty="0">
              <a:cs typeface="Arial" charset="0"/>
            </a:endParaRPr>
          </a:p>
          <a:p>
            <a:pPr>
              <a:buFont typeface="Arial" charset="0"/>
              <a:buChar char="•"/>
              <a:defRPr/>
            </a:pPr>
            <a:endParaRPr lang="en-US" dirty="0">
              <a:cs typeface="Arial" charset="0"/>
            </a:endParaRPr>
          </a:p>
        </p:txBody>
      </p:sp>
    </p:spTree>
  </p:cSld>
  <p:clrMapOvr>
    <a:masterClrMapping/>
  </p:clrMapOvr>
  <p:transition>
    <p:strips dir="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F716672-9E56-4641-9089-AB0316B1F337}"/>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a:p>
        </p:txBody>
      </p:sp>
      <p:sp>
        <p:nvSpPr>
          <p:cNvPr id="129027" name="Rectangle 3">
            <a:extLst>
              <a:ext uri="{FF2B5EF4-FFF2-40B4-BE49-F238E27FC236}">
                <a16:creationId xmlns:a16="http://schemas.microsoft.com/office/drawing/2014/main" id="{8947A3F0-4F32-4DED-B124-1743F9DD2F60}"/>
              </a:ext>
            </a:extLst>
          </p:cNvPr>
          <p:cNvSpPr>
            <a:spLocks noGrp="1" noChangeArrowheads="1"/>
          </p:cNvSpPr>
          <p:nvPr>
            <p:ph idx="1"/>
          </p:nvPr>
        </p:nvSpPr>
        <p:spPr>
          <a:xfrm>
            <a:off x="0" y="0"/>
            <a:ext cx="9144000" cy="6858000"/>
          </a:xfrm>
        </p:spPr>
        <p:txBody>
          <a:bodyPr rtlCol="0">
            <a:normAutofit fontScale="85000" lnSpcReduction="20000"/>
          </a:bodyPr>
          <a:lstStyle/>
          <a:p>
            <a:pPr algn="ctr" eaLnBrk="1" fontAlgn="auto" hangingPunct="1">
              <a:lnSpc>
                <a:spcPct val="80000"/>
              </a:lnSpc>
              <a:spcAft>
                <a:spcPts val="0"/>
              </a:spcAft>
              <a:buFontTx/>
              <a:buNone/>
              <a:defRPr/>
            </a:pPr>
            <a:endParaRPr lang="en-US" sz="4300" b="1" u="sng" dirty="0">
              <a:solidFill>
                <a:srgbClr val="FF0000"/>
              </a:solidFill>
            </a:endParaRPr>
          </a:p>
          <a:p>
            <a:pPr algn="ctr" eaLnBrk="1" fontAlgn="auto" hangingPunct="1">
              <a:lnSpc>
                <a:spcPct val="80000"/>
              </a:lnSpc>
              <a:spcAft>
                <a:spcPts val="0"/>
              </a:spcAft>
              <a:buFontTx/>
              <a:buNone/>
              <a:defRPr/>
            </a:pPr>
            <a:r>
              <a:rPr lang="en-US" sz="4300" b="1" u="sng" dirty="0">
                <a:solidFill>
                  <a:srgbClr val="FF0000"/>
                </a:solidFill>
              </a:rPr>
              <a:t>Total body water</a:t>
            </a:r>
          </a:p>
          <a:p>
            <a:pPr algn="ctr" eaLnBrk="1" fontAlgn="auto" hangingPunct="1">
              <a:lnSpc>
                <a:spcPct val="80000"/>
              </a:lnSpc>
              <a:spcAft>
                <a:spcPts val="0"/>
              </a:spcAft>
              <a:buFontTx/>
              <a:buNone/>
              <a:defRPr/>
            </a:pPr>
            <a:endParaRPr lang="en-US" sz="1800" b="1" dirty="0">
              <a:solidFill>
                <a:srgbClr val="FF0000"/>
              </a:solidFill>
            </a:endParaRPr>
          </a:p>
          <a:p>
            <a:pPr eaLnBrk="1" fontAlgn="auto" hangingPunct="1">
              <a:lnSpc>
                <a:spcPct val="80000"/>
              </a:lnSpc>
              <a:spcAft>
                <a:spcPts val="0"/>
              </a:spcAft>
              <a:buFontTx/>
              <a:buNone/>
              <a:defRPr/>
            </a:pPr>
            <a:r>
              <a:rPr lang="en-US" sz="2600" b="1" i="1" dirty="0">
                <a:solidFill>
                  <a:srgbClr val="FF0000"/>
                </a:solidFill>
                <a:effectLst>
                  <a:outerShdw blurRad="38100" dist="38100" dir="2700000" algn="tl">
                    <a:srgbClr val="000000"/>
                  </a:outerShdw>
                </a:effectLst>
              </a:rPr>
              <a:t>1-Intracellular compartment :</a:t>
            </a:r>
            <a:r>
              <a:rPr lang="en-US" sz="1800" b="1" i="1" dirty="0">
                <a:solidFill>
                  <a:srgbClr val="FF0000"/>
                </a:solidFill>
                <a:effectLst>
                  <a:outerShdw blurRad="38100" dist="38100" dir="2700000" algn="tl">
                    <a:srgbClr val="000000"/>
                  </a:outerShdw>
                </a:effectLst>
              </a:rPr>
              <a:t>                            </a:t>
            </a:r>
            <a:r>
              <a:rPr lang="en-US" sz="1800" b="1" i="1" dirty="0">
                <a:solidFill>
                  <a:srgbClr val="FF0000"/>
                </a:solidFill>
              </a:rPr>
              <a:t> </a:t>
            </a:r>
            <a:r>
              <a:rPr lang="en-US" sz="2600" b="1" i="1" dirty="0">
                <a:solidFill>
                  <a:srgbClr val="FF0000"/>
                </a:solidFill>
                <a:effectLst>
                  <a:outerShdw blurRad="38100" dist="38100" dir="2700000" algn="tl">
                    <a:srgbClr val="000000"/>
                  </a:outerShdw>
                </a:effectLst>
              </a:rPr>
              <a:t>2-Extracellular compartment:</a:t>
            </a:r>
            <a:r>
              <a:rPr lang="en-US" sz="2600" b="1" i="1" dirty="0"/>
              <a:t> </a:t>
            </a:r>
            <a:endParaRPr lang="en-US" sz="1800" b="1" i="1" dirty="0"/>
          </a:p>
          <a:p>
            <a:pPr eaLnBrk="1" fontAlgn="auto" hangingPunct="1">
              <a:lnSpc>
                <a:spcPct val="80000"/>
              </a:lnSpc>
              <a:spcAft>
                <a:spcPts val="0"/>
              </a:spcAft>
              <a:buFontTx/>
              <a:buNone/>
              <a:defRPr/>
            </a:pPr>
            <a:endParaRPr lang="en-US" sz="1800" b="1" i="1" dirty="0"/>
          </a:p>
          <a:p>
            <a:pPr eaLnBrk="1" fontAlgn="auto" hangingPunct="1">
              <a:lnSpc>
                <a:spcPct val="80000"/>
              </a:lnSpc>
              <a:spcAft>
                <a:spcPts val="0"/>
              </a:spcAft>
              <a:buFontTx/>
              <a:buNone/>
              <a:defRPr/>
            </a:pPr>
            <a:r>
              <a:rPr lang="en-US" sz="1800" b="1" i="1" dirty="0"/>
              <a:t>                                                                                                 </a:t>
            </a:r>
            <a:endParaRPr lang="en-US" sz="1800" b="1" i="1" u="sng" dirty="0">
              <a:effectLst>
                <a:outerShdw blurRad="38100" dist="38100" dir="2700000" algn="tl">
                  <a:srgbClr val="000000"/>
                </a:outerShdw>
              </a:effectLst>
            </a:endParaRPr>
          </a:p>
          <a:p>
            <a:pPr eaLnBrk="1" fontAlgn="auto" hangingPunct="1">
              <a:lnSpc>
                <a:spcPct val="80000"/>
              </a:lnSpc>
              <a:spcAft>
                <a:spcPts val="0"/>
              </a:spcAft>
              <a:buFontTx/>
              <a:buNone/>
              <a:defRPr/>
            </a:pPr>
            <a:r>
              <a:rPr lang="en-US" sz="1800" b="1" dirty="0"/>
              <a:t>-Represents about 2/3 of T.B.F                                    -It is the internal sea in which </a:t>
            </a:r>
          </a:p>
          <a:p>
            <a:pPr eaLnBrk="1" fontAlgn="auto" hangingPunct="1">
              <a:lnSpc>
                <a:spcPct val="80000"/>
              </a:lnSpc>
              <a:spcAft>
                <a:spcPts val="0"/>
              </a:spcAft>
              <a:buFontTx/>
              <a:buChar char="-"/>
              <a:defRPr/>
            </a:pPr>
            <a:r>
              <a:rPr lang="en-US" sz="1800" b="1" dirty="0"/>
              <a:t>= 35 liters.                                                                 Our cells exist</a:t>
            </a:r>
          </a:p>
          <a:p>
            <a:pPr eaLnBrk="1" fontAlgn="auto" hangingPunct="1">
              <a:lnSpc>
                <a:spcPct val="80000"/>
              </a:lnSpc>
              <a:spcAft>
                <a:spcPts val="0"/>
              </a:spcAft>
              <a:buFontTx/>
              <a:buNone/>
              <a:defRPr/>
            </a:pPr>
            <a:r>
              <a:rPr lang="en-US" sz="1800" b="1" dirty="0"/>
              <a:t>                                                                                        - = 1/3 T.B.F =15 liters.</a:t>
            </a:r>
          </a:p>
          <a:p>
            <a:pPr eaLnBrk="1" fontAlgn="auto" hangingPunct="1">
              <a:lnSpc>
                <a:spcPct val="80000"/>
              </a:lnSpc>
              <a:spcAft>
                <a:spcPts val="0"/>
              </a:spcAft>
              <a:buFontTx/>
              <a:buNone/>
              <a:defRPr/>
            </a:pPr>
            <a:r>
              <a:rPr lang="en-US" sz="1800" b="1" dirty="0"/>
              <a:t>                                                                                        - It is divided into</a:t>
            </a:r>
          </a:p>
          <a:p>
            <a:pPr eaLnBrk="1" fontAlgn="auto" hangingPunct="1">
              <a:lnSpc>
                <a:spcPct val="80000"/>
              </a:lnSpc>
              <a:spcAft>
                <a:spcPts val="0"/>
              </a:spcAft>
              <a:buFontTx/>
              <a:buNone/>
              <a:defRPr/>
            </a:pPr>
            <a:endParaRPr lang="en-US" sz="1800" b="1" dirty="0"/>
          </a:p>
          <a:p>
            <a:pPr eaLnBrk="1" fontAlgn="auto" hangingPunct="1">
              <a:lnSpc>
                <a:spcPct val="80000"/>
              </a:lnSpc>
              <a:spcAft>
                <a:spcPts val="0"/>
              </a:spcAft>
              <a:buFontTx/>
              <a:buNone/>
              <a:defRPr/>
            </a:pPr>
            <a:r>
              <a:rPr lang="en-US" sz="1800" b="1" i="1" dirty="0">
                <a:effectLst>
                  <a:outerShdw blurRad="38100" dist="38100" dir="2700000" algn="tl">
                    <a:srgbClr val="000000"/>
                  </a:outerShdw>
                </a:effectLst>
              </a:rPr>
              <a:t>       </a:t>
            </a:r>
            <a:r>
              <a:rPr lang="en-US" sz="2200" b="1" i="1" u="sng" dirty="0">
                <a:solidFill>
                  <a:srgbClr val="FF0000"/>
                </a:solidFill>
                <a:effectLst>
                  <a:outerShdw blurRad="38100" dist="38100" dir="2700000" algn="tl">
                    <a:srgbClr val="000000"/>
                  </a:outerShdw>
                </a:effectLst>
              </a:rPr>
              <a:t>A-Plasma </a:t>
            </a:r>
            <a:r>
              <a:rPr lang="ar-SA" sz="2200" b="1" i="1" dirty="0">
                <a:solidFill>
                  <a:srgbClr val="FF0000"/>
                </a:solidFill>
              </a:rPr>
              <a:t>                       </a:t>
            </a:r>
            <a:r>
              <a:rPr lang="en-US" sz="2200" b="1" i="1" dirty="0">
                <a:solidFill>
                  <a:srgbClr val="FF0000"/>
                </a:solidFill>
              </a:rPr>
              <a:t>                                  </a:t>
            </a:r>
            <a:r>
              <a:rPr lang="en-US" sz="2200" b="1" i="1" u="sng" dirty="0">
                <a:solidFill>
                  <a:srgbClr val="FF0000"/>
                </a:solidFill>
                <a:effectLst>
                  <a:outerShdw blurRad="38100" dist="38100" dir="2700000" algn="tl">
                    <a:srgbClr val="000000"/>
                  </a:outerShdw>
                </a:effectLst>
              </a:rPr>
              <a:t>B-interstitial fluid</a:t>
            </a:r>
            <a:endParaRPr lang="en-US" sz="1800" b="1" i="1" dirty="0">
              <a:solidFill>
                <a:srgbClr val="FF0000"/>
              </a:solidFill>
            </a:endParaRPr>
          </a:p>
          <a:p>
            <a:pPr eaLnBrk="1" fontAlgn="auto" hangingPunct="1">
              <a:lnSpc>
                <a:spcPct val="80000"/>
              </a:lnSpc>
              <a:spcAft>
                <a:spcPts val="0"/>
              </a:spcAft>
              <a:buFontTx/>
              <a:buNone/>
              <a:defRPr/>
            </a:pPr>
            <a:endParaRPr lang="en-US" sz="1800" b="1" i="1" u="sng" dirty="0">
              <a:effectLst>
                <a:outerShdw blurRad="38100" dist="38100" dir="2700000" algn="tl">
                  <a:srgbClr val="000000"/>
                </a:outerShdw>
              </a:effectLst>
            </a:endParaRPr>
          </a:p>
          <a:p>
            <a:pPr eaLnBrk="1" fontAlgn="auto" hangingPunct="1">
              <a:lnSpc>
                <a:spcPct val="80000"/>
              </a:lnSpc>
              <a:spcAft>
                <a:spcPts val="0"/>
              </a:spcAft>
              <a:buFontTx/>
              <a:buNone/>
              <a:defRPr/>
            </a:pPr>
            <a:r>
              <a:rPr lang="en-US" sz="1800" b="1" dirty="0"/>
              <a:t>-Is a part of E.C.F that present inside B.V </a:t>
            </a:r>
          </a:p>
          <a:p>
            <a:pPr eaLnBrk="1" fontAlgn="auto" hangingPunct="1">
              <a:lnSpc>
                <a:spcPct val="80000"/>
              </a:lnSpc>
              <a:spcAft>
                <a:spcPts val="0"/>
              </a:spcAft>
              <a:buFontTx/>
              <a:buNone/>
              <a:defRPr/>
            </a:pPr>
            <a:r>
              <a:rPr lang="en-US" sz="1800" b="1" dirty="0"/>
              <a:t>                                                                                         -Part of E.C.F out side the</a:t>
            </a:r>
          </a:p>
          <a:p>
            <a:pPr eaLnBrk="1" fontAlgn="auto" hangingPunct="1">
              <a:lnSpc>
                <a:spcPct val="80000"/>
              </a:lnSpc>
              <a:spcAft>
                <a:spcPts val="0"/>
              </a:spcAft>
              <a:buFontTx/>
              <a:buNone/>
              <a:defRPr/>
            </a:pPr>
            <a:r>
              <a:rPr lang="en-US" sz="1800" b="1" dirty="0"/>
              <a:t>-About 3.5 liters </a:t>
            </a:r>
            <a:r>
              <a:rPr lang="en-US" sz="1800" b="1" dirty="0" err="1"/>
              <a:t>i.e</a:t>
            </a:r>
            <a:r>
              <a:rPr lang="en-US" sz="1800" b="1" dirty="0"/>
              <a:t> 25% of E.C.F                                 vascular system bathing</a:t>
            </a:r>
          </a:p>
          <a:p>
            <a:pPr eaLnBrk="1" fontAlgn="auto" hangingPunct="1">
              <a:lnSpc>
                <a:spcPct val="80000"/>
              </a:lnSpc>
              <a:spcAft>
                <a:spcPts val="0"/>
              </a:spcAft>
              <a:buFontTx/>
              <a:buNone/>
              <a:defRPr/>
            </a:pPr>
            <a:r>
              <a:rPr lang="en-US" sz="1800" b="1" dirty="0"/>
              <a:t> or 5% of body weight.                                                  the cells. </a:t>
            </a:r>
            <a:r>
              <a:rPr lang="en-US" sz="1800" b="1" dirty="0" err="1"/>
              <a:t>i.e</a:t>
            </a:r>
            <a:r>
              <a:rPr lang="en-US" sz="1800" b="1" dirty="0"/>
              <a:t> between cells.</a:t>
            </a:r>
          </a:p>
          <a:p>
            <a:pPr eaLnBrk="1" fontAlgn="auto" hangingPunct="1">
              <a:lnSpc>
                <a:spcPct val="80000"/>
              </a:lnSpc>
              <a:spcAft>
                <a:spcPts val="0"/>
              </a:spcAft>
              <a:buFontTx/>
              <a:buNone/>
              <a:defRPr/>
            </a:pPr>
            <a:endParaRPr lang="en-US" sz="1800" b="1" dirty="0"/>
          </a:p>
          <a:p>
            <a:pPr eaLnBrk="1" fontAlgn="auto" hangingPunct="1">
              <a:lnSpc>
                <a:spcPct val="80000"/>
              </a:lnSpc>
              <a:spcAft>
                <a:spcPts val="0"/>
              </a:spcAft>
              <a:buFontTx/>
              <a:buNone/>
              <a:defRPr/>
            </a:pPr>
            <a:r>
              <a:rPr lang="en-US" sz="1800" b="1" dirty="0"/>
              <a:t>                                                                                        -It represents 75% of E.C.F</a:t>
            </a:r>
          </a:p>
          <a:p>
            <a:pPr eaLnBrk="1" fontAlgn="auto" hangingPunct="1">
              <a:lnSpc>
                <a:spcPct val="80000"/>
              </a:lnSpc>
              <a:spcAft>
                <a:spcPts val="0"/>
              </a:spcAft>
              <a:buFontTx/>
              <a:buNone/>
              <a:defRPr/>
            </a:pPr>
            <a:r>
              <a:rPr lang="en-US" sz="1800" b="1" dirty="0"/>
              <a:t>                                                                                         =11.5 liters =15% of body</a:t>
            </a:r>
          </a:p>
          <a:p>
            <a:pPr eaLnBrk="1" fontAlgn="auto" hangingPunct="1">
              <a:lnSpc>
                <a:spcPct val="80000"/>
              </a:lnSpc>
              <a:spcAft>
                <a:spcPts val="0"/>
              </a:spcAft>
              <a:buFontTx/>
              <a:buNone/>
              <a:defRPr/>
            </a:pPr>
            <a:r>
              <a:rPr lang="en-US" sz="1800" b="1" dirty="0"/>
              <a:t>                                                                                            weight.</a:t>
            </a:r>
          </a:p>
          <a:p>
            <a:pPr eaLnBrk="1" fontAlgn="auto" hangingPunct="1">
              <a:lnSpc>
                <a:spcPct val="80000"/>
              </a:lnSpc>
              <a:spcAft>
                <a:spcPts val="0"/>
              </a:spcAft>
              <a:buFontTx/>
              <a:buNone/>
              <a:defRPr/>
            </a:pPr>
            <a:endParaRPr lang="en-US" sz="1800" b="1" dirty="0"/>
          </a:p>
          <a:p>
            <a:pPr eaLnBrk="1" fontAlgn="auto" hangingPunct="1">
              <a:lnSpc>
                <a:spcPct val="80000"/>
              </a:lnSpc>
              <a:spcAft>
                <a:spcPts val="0"/>
              </a:spcAft>
              <a:buFontTx/>
              <a:buNone/>
              <a:defRPr/>
            </a:pPr>
            <a:endParaRPr lang="en-US" sz="1800" b="1" dirty="0"/>
          </a:p>
          <a:p>
            <a:pPr eaLnBrk="1" fontAlgn="auto" hangingPunct="1">
              <a:lnSpc>
                <a:spcPct val="80000"/>
              </a:lnSpc>
              <a:spcAft>
                <a:spcPts val="0"/>
              </a:spcAft>
              <a:buFontTx/>
              <a:buNone/>
              <a:defRPr/>
            </a:pPr>
            <a:endParaRPr lang="en-US" sz="2400" b="1" dirty="0"/>
          </a:p>
          <a:p>
            <a:pPr eaLnBrk="1" fontAlgn="auto" hangingPunct="1">
              <a:lnSpc>
                <a:spcPct val="80000"/>
              </a:lnSpc>
              <a:spcAft>
                <a:spcPts val="0"/>
              </a:spcAft>
              <a:buFontTx/>
              <a:buNone/>
              <a:defRPr/>
            </a:pPr>
            <a:r>
              <a:rPr lang="en-US" sz="2400" b="1" dirty="0">
                <a:solidFill>
                  <a:srgbClr val="FF0000"/>
                </a:solidFill>
              </a:rPr>
              <a:t>N.B</a:t>
            </a:r>
          </a:p>
          <a:p>
            <a:pPr eaLnBrk="1" fontAlgn="auto" hangingPunct="1">
              <a:lnSpc>
                <a:spcPct val="80000"/>
              </a:lnSpc>
              <a:spcAft>
                <a:spcPts val="0"/>
              </a:spcAft>
              <a:defRPr/>
            </a:pPr>
            <a:r>
              <a:rPr lang="en-US" sz="2400" b="1" dirty="0"/>
              <a:t>The cell membrane separates the intracellular from extra-cellular fluid</a:t>
            </a:r>
          </a:p>
          <a:p>
            <a:pPr eaLnBrk="1" fontAlgn="auto" hangingPunct="1">
              <a:lnSpc>
                <a:spcPct val="80000"/>
              </a:lnSpc>
              <a:spcAft>
                <a:spcPts val="0"/>
              </a:spcAft>
              <a:defRPr/>
            </a:pPr>
            <a:r>
              <a:rPr lang="en-US" sz="2400" b="1" dirty="0"/>
              <a:t>The capillary wall separates plasma from I.S.F</a:t>
            </a:r>
          </a:p>
          <a:p>
            <a:pPr eaLnBrk="1" fontAlgn="auto" hangingPunct="1">
              <a:lnSpc>
                <a:spcPct val="80000"/>
              </a:lnSpc>
              <a:spcAft>
                <a:spcPts val="0"/>
              </a:spcAft>
              <a:buFontTx/>
              <a:buNone/>
              <a:defRPr/>
            </a:pPr>
            <a:endParaRPr lang="en-US" sz="2400" b="1" dirty="0"/>
          </a:p>
          <a:p>
            <a:pPr eaLnBrk="1" fontAlgn="auto" hangingPunct="1">
              <a:lnSpc>
                <a:spcPct val="80000"/>
              </a:lnSpc>
              <a:spcAft>
                <a:spcPts val="0"/>
              </a:spcAft>
              <a:buFontTx/>
              <a:buNone/>
              <a:defRPr/>
            </a:pPr>
            <a:r>
              <a:rPr lang="ar-SA" sz="2400" b="1" i="1" dirty="0"/>
              <a:t> </a:t>
            </a:r>
            <a:endParaRPr lang="en-US" sz="1800" b="1" i="1" u="sng" dirty="0">
              <a:effectLst>
                <a:outerShdw blurRad="38100" dist="38100" dir="2700000" algn="tl">
                  <a:srgbClr val="000000"/>
                </a:outerShdw>
              </a:effectLst>
            </a:endParaRPr>
          </a:p>
        </p:txBody>
      </p:sp>
    </p:spTree>
  </p:cSld>
  <p:clrMapOvr>
    <a:masterClrMapping/>
  </p:clrMapOvr>
  <p:transition>
    <p:strips dir="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CD2B735-5A7B-4850-A7AA-D8F3A7470509}"/>
              </a:ext>
            </a:extLst>
          </p:cNvPr>
          <p:cNvSpPr>
            <a:spLocks noGrp="1" noChangeArrowheads="1"/>
          </p:cNvSpPr>
          <p:nvPr>
            <p:ph type="title"/>
          </p:nvPr>
        </p:nvSpPr>
        <p:spPr>
          <a:xfrm>
            <a:off x="457200" y="274638"/>
            <a:ext cx="8229600" cy="490537"/>
          </a:xfrm>
        </p:spPr>
        <p:txBody>
          <a:bodyPr/>
          <a:lstStyle/>
          <a:p>
            <a:pPr eaLnBrk="1" hangingPunct="1"/>
            <a:r>
              <a:rPr lang="en-US" altLang="ar-SA" sz="5400" b="1">
                <a:solidFill>
                  <a:srgbClr val="FF0000"/>
                </a:solidFill>
              </a:rPr>
              <a:t>The Intra-cellular Mediators</a:t>
            </a:r>
          </a:p>
        </p:txBody>
      </p:sp>
      <p:sp>
        <p:nvSpPr>
          <p:cNvPr id="126979" name="Rectangle 3">
            <a:extLst>
              <a:ext uri="{FF2B5EF4-FFF2-40B4-BE49-F238E27FC236}">
                <a16:creationId xmlns:a16="http://schemas.microsoft.com/office/drawing/2014/main" id="{BBED2CA2-EE4B-49C7-8E6E-752508A6B355}"/>
              </a:ext>
            </a:extLst>
          </p:cNvPr>
          <p:cNvSpPr>
            <a:spLocks noGrp="1" noChangeArrowheads="1"/>
          </p:cNvSpPr>
          <p:nvPr>
            <p:ph idx="1"/>
          </p:nvPr>
        </p:nvSpPr>
        <p:spPr>
          <a:xfrm>
            <a:off x="0" y="981075"/>
            <a:ext cx="9144000" cy="5876925"/>
          </a:xfrm>
        </p:spPr>
        <p:txBody>
          <a:bodyPr rtlCol="0">
            <a:normAutofit/>
          </a:bodyPr>
          <a:lstStyle/>
          <a:p>
            <a:pPr eaLnBrk="1" fontAlgn="auto" hangingPunct="1">
              <a:spcAft>
                <a:spcPts val="0"/>
              </a:spcAft>
              <a:buFontTx/>
              <a:buNone/>
              <a:defRPr/>
            </a:pPr>
            <a:r>
              <a:rPr lang="en-US" dirty="0"/>
              <a:t>-Also called 2ry messengers, produce the effects of chemical messenger on target cells.</a:t>
            </a:r>
          </a:p>
          <a:p>
            <a:pPr eaLnBrk="1" fontAlgn="auto" hangingPunct="1">
              <a:spcAft>
                <a:spcPts val="0"/>
              </a:spcAft>
              <a:buFontTx/>
              <a:buNone/>
              <a:defRPr/>
            </a:pPr>
            <a:r>
              <a:rPr lang="en-US" dirty="0"/>
              <a:t>-They includes the following:</a:t>
            </a:r>
          </a:p>
          <a:p>
            <a:pPr eaLnBrk="1" fontAlgn="auto" hangingPunct="1">
              <a:spcAft>
                <a:spcPts val="0"/>
              </a:spcAft>
              <a:buFontTx/>
              <a:buNone/>
              <a:defRPr/>
            </a:pPr>
            <a:r>
              <a:rPr lang="en-US" sz="2800" b="1" i="1" dirty="0">
                <a:solidFill>
                  <a:srgbClr val="C00000"/>
                </a:solidFill>
              </a:rPr>
              <a:t>1- </a:t>
            </a:r>
            <a:r>
              <a:rPr lang="en-US" b="1" i="1" dirty="0">
                <a:solidFill>
                  <a:srgbClr val="C00000"/>
                </a:solidFill>
              </a:rPr>
              <a:t>↑ </a:t>
            </a:r>
            <a:r>
              <a:rPr lang="en-US" b="1" i="1" u="sng" dirty="0">
                <a:solidFill>
                  <a:srgbClr val="C00000"/>
                </a:solidFill>
              </a:rPr>
              <a:t>mRNA</a:t>
            </a:r>
          </a:p>
          <a:p>
            <a:pPr eaLnBrk="1" fontAlgn="auto" hangingPunct="1">
              <a:spcAft>
                <a:spcPts val="0"/>
              </a:spcAft>
              <a:buFontTx/>
              <a:buNone/>
              <a:defRPr/>
            </a:pPr>
            <a:r>
              <a:rPr lang="en-US" sz="2400" b="1" dirty="0"/>
              <a:t>-Which ↑ intracellular protein </a:t>
            </a:r>
            <a:r>
              <a:rPr lang="en-US" sz="2400" b="1" dirty="0">
                <a:latin typeface="Times New Roman" pitchFamily="18" charset="0"/>
              </a:rPr>
              <a:t>→</a:t>
            </a:r>
            <a:r>
              <a:rPr lang="ar-SA" sz="2400" b="1" dirty="0">
                <a:latin typeface="Times New Roman" pitchFamily="18" charset="0"/>
              </a:rPr>
              <a:t> </a:t>
            </a:r>
            <a:r>
              <a:rPr lang="en-US" sz="2400" b="1" dirty="0">
                <a:latin typeface="Times New Roman" pitchFamily="18" charset="0"/>
              </a:rPr>
              <a:t> ↑ enzymatic activity → producing the required response.</a:t>
            </a:r>
            <a:endParaRPr lang="en-US" sz="2400" b="1" dirty="0">
              <a:solidFill>
                <a:srgbClr val="C00000"/>
              </a:solidFill>
              <a:latin typeface="Times New Roman" pitchFamily="18" charset="0"/>
            </a:endParaRPr>
          </a:p>
          <a:p>
            <a:pPr eaLnBrk="1" fontAlgn="auto" hangingPunct="1">
              <a:spcAft>
                <a:spcPts val="0"/>
              </a:spcAft>
              <a:buFontTx/>
              <a:buNone/>
              <a:defRPr/>
            </a:pPr>
            <a:r>
              <a:rPr lang="en-US" sz="2800" b="1" i="1" dirty="0">
                <a:solidFill>
                  <a:srgbClr val="C00000"/>
                </a:solidFill>
                <a:latin typeface="Times New Roman" pitchFamily="18" charset="0"/>
              </a:rPr>
              <a:t>2- </a:t>
            </a:r>
            <a:r>
              <a:rPr lang="en-US" b="1" i="1" u="sng" dirty="0">
                <a:solidFill>
                  <a:srgbClr val="C00000"/>
                </a:solidFill>
                <a:latin typeface="Times New Roman" pitchFamily="18" charset="0"/>
              </a:rPr>
              <a:t>↑ Ca+2 concentration in the cytoplasm</a:t>
            </a:r>
          </a:p>
          <a:p>
            <a:pPr eaLnBrk="1" fontAlgn="auto" hangingPunct="1">
              <a:spcAft>
                <a:spcPts val="0"/>
              </a:spcAft>
              <a:buFontTx/>
              <a:buNone/>
              <a:defRPr/>
            </a:pPr>
            <a:r>
              <a:rPr lang="en-US" sz="2800" b="1" dirty="0">
                <a:latin typeface="Times New Roman" pitchFamily="18" charset="0"/>
              </a:rPr>
              <a:t>-Released fro E.R to bind </a:t>
            </a:r>
            <a:r>
              <a:rPr lang="en-US" sz="2800" b="1" dirty="0" err="1">
                <a:latin typeface="Times New Roman" pitchFamily="18" charset="0"/>
              </a:rPr>
              <a:t>cytoplasmic</a:t>
            </a:r>
            <a:r>
              <a:rPr lang="en-US" sz="2800" b="1" dirty="0">
                <a:latin typeface="Times New Roman" pitchFamily="18" charset="0"/>
              </a:rPr>
              <a:t> protein → calcium binding protein complex= </a:t>
            </a:r>
            <a:r>
              <a:rPr lang="en-US" sz="2800" b="1" u="sng" dirty="0" err="1">
                <a:latin typeface="Times New Roman" pitchFamily="18" charset="0"/>
              </a:rPr>
              <a:t>calmodulin</a:t>
            </a:r>
            <a:r>
              <a:rPr lang="en-US" sz="2800" b="1" dirty="0">
                <a:latin typeface="Times New Roman" pitchFamily="18" charset="0"/>
              </a:rPr>
              <a:t> , which carries out the required effect .</a:t>
            </a:r>
          </a:p>
          <a:p>
            <a:pPr eaLnBrk="1" fontAlgn="auto" hangingPunct="1">
              <a:spcAft>
                <a:spcPts val="0"/>
              </a:spcAft>
              <a:buFontTx/>
              <a:buNone/>
              <a:defRPr/>
            </a:pPr>
            <a:endParaRPr lang="en-US" b="1" i="1" u="sng"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strips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A08E144-D91F-40EC-AB8C-D071389B48FE}"/>
              </a:ext>
            </a:extLst>
          </p:cNvPr>
          <p:cNvSpPr>
            <a:spLocks noGrp="1"/>
          </p:cNvSpPr>
          <p:nvPr>
            <p:ph type="title"/>
          </p:nvPr>
        </p:nvSpPr>
        <p:spPr>
          <a:xfrm>
            <a:off x="457200" y="274638"/>
            <a:ext cx="8229600" cy="58737"/>
          </a:xfrm>
        </p:spPr>
        <p:txBody>
          <a:bodyPr/>
          <a:lstStyle/>
          <a:p>
            <a:endParaRPr lang="en-US" altLang="ar-SA"/>
          </a:p>
        </p:txBody>
      </p:sp>
      <p:sp>
        <p:nvSpPr>
          <p:cNvPr id="97283" name="Content Placeholder 2">
            <a:extLst>
              <a:ext uri="{FF2B5EF4-FFF2-40B4-BE49-F238E27FC236}">
                <a16:creationId xmlns:a16="http://schemas.microsoft.com/office/drawing/2014/main" id="{CE6C1945-1E6A-4D1A-9767-AC1DF0F32D62}"/>
              </a:ext>
            </a:extLst>
          </p:cNvPr>
          <p:cNvSpPr>
            <a:spLocks noGrp="1"/>
          </p:cNvSpPr>
          <p:nvPr>
            <p:ph idx="1"/>
          </p:nvPr>
        </p:nvSpPr>
        <p:spPr>
          <a:xfrm>
            <a:off x="457200" y="188913"/>
            <a:ext cx="8229600" cy="6669087"/>
          </a:xfrm>
        </p:spPr>
        <p:txBody>
          <a:bodyPr/>
          <a:lstStyle/>
          <a:p>
            <a:pPr eaLnBrk="1" fontAlgn="auto" hangingPunct="1">
              <a:spcAft>
                <a:spcPts val="0"/>
              </a:spcAft>
              <a:buFontTx/>
              <a:buNone/>
              <a:defRPr/>
            </a:pPr>
            <a:r>
              <a:rPr lang="en-US" sz="3600" b="1" i="1" dirty="0">
                <a:solidFill>
                  <a:srgbClr val="C00000"/>
                </a:solidFill>
                <a:latin typeface="Times New Roman" pitchFamily="18" charset="0"/>
              </a:rPr>
              <a:t>3- ↑</a:t>
            </a:r>
            <a:r>
              <a:rPr lang="ar-SA"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cA.M.P</a:t>
            </a:r>
            <a:r>
              <a:rPr lang="en-US" sz="3600" b="1" i="1" u="sng" dirty="0">
                <a:solidFill>
                  <a:srgbClr val="C00000"/>
                </a:solidFill>
                <a:latin typeface="Times New Roman" pitchFamily="18" charset="0"/>
              </a:rPr>
              <a:t> in the cell</a:t>
            </a:r>
          </a:p>
          <a:p>
            <a:pPr eaLnBrk="1" fontAlgn="auto" hangingPunct="1">
              <a:spcAft>
                <a:spcPts val="0"/>
              </a:spcAft>
              <a:buFontTx/>
              <a:buNone/>
              <a:defRPr/>
            </a:pPr>
            <a:r>
              <a:rPr lang="en-US" b="1" dirty="0">
                <a:latin typeface="Times New Roman" pitchFamily="18" charset="0"/>
              </a:rPr>
              <a:t>-Which activates protein </a:t>
            </a:r>
            <a:r>
              <a:rPr lang="en-US" b="1" dirty="0" err="1">
                <a:latin typeface="Times New Roman" pitchFamily="18" charset="0"/>
              </a:rPr>
              <a:t>kinase</a:t>
            </a:r>
            <a:r>
              <a:rPr lang="en-US" b="1" dirty="0">
                <a:latin typeface="Times New Roman" pitchFamily="18" charset="0"/>
              </a:rPr>
              <a:t> that forms </a:t>
            </a:r>
            <a:r>
              <a:rPr lang="en-US" b="1" dirty="0" err="1">
                <a:latin typeface="Times New Roman" pitchFamily="18" charset="0"/>
              </a:rPr>
              <a:t>phospho</a:t>
            </a:r>
            <a:r>
              <a:rPr lang="en-US" b="1" dirty="0">
                <a:latin typeface="Times New Roman" pitchFamily="18" charset="0"/>
              </a:rPr>
              <a:t>-proteins which carries out the</a:t>
            </a:r>
          </a:p>
          <a:p>
            <a:pPr eaLnBrk="1" fontAlgn="auto" hangingPunct="1">
              <a:spcAft>
                <a:spcPts val="0"/>
              </a:spcAft>
              <a:buFontTx/>
              <a:buNone/>
              <a:defRPr/>
            </a:pPr>
            <a:r>
              <a:rPr lang="en-US" b="1" dirty="0">
                <a:latin typeface="Times New Roman" pitchFamily="18" charset="0"/>
              </a:rPr>
              <a:t> required effect.</a:t>
            </a:r>
          </a:p>
          <a:p>
            <a:pPr eaLnBrk="1" fontAlgn="auto" hangingPunct="1">
              <a:spcAft>
                <a:spcPts val="0"/>
              </a:spcAft>
              <a:buFontTx/>
              <a:buNone/>
              <a:defRPr/>
            </a:pPr>
            <a:r>
              <a:rPr lang="en-US" sz="3600" b="1" dirty="0">
                <a:latin typeface="Times New Roman" pitchFamily="18" charset="0"/>
              </a:rPr>
              <a:t>N.B</a:t>
            </a:r>
          </a:p>
          <a:p>
            <a:pPr eaLnBrk="1" fontAlgn="auto" hangingPunct="1">
              <a:spcAft>
                <a:spcPts val="0"/>
              </a:spcAft>
              <a:buFont typeface="Wingdings" pitchFamily="2" charset="2"/>
              <a:buChar char="§"/>
              <a:defRPr/>
            </a:pPr>
            <a:r>
              <a:rPr lang="en-US" b="1" dirty="0">
                <a:latin typeface="Times New Roman" pitchFamily="18" charset="0"/>
              </a:rPr>
              <a:t>The action of </a:t>
            </a:r>
            <a:r>
              <a:rPr lang="en-US" b="1" dirty="0" err="1">
                <a:latin typeface="Times New Roman" pitchFamily="18" charset="0"/>
              </a:rPr>
              <a:t>cAMP</a:t>
            </a:r>
            <a:r>
              <a:rPr lang="en-US" b="1" dirty="0">
                <a:latin typeface="Times New Roman" pitchFamily="18" charset="0"/>
              </a:rPr>
              <a:t> is terminated by </a:t>
            </a:r>
            <a:r>
              <a:rPr lang="en-US" b="1" dirty="0" err="1">
                <a:latin typeface="Times New Roman" pitchFamily="18" charset="0"/>
              </a:rPr>
              <a:t>phosphodiestrase</a:t>
            </a:r>
            <a:r>
              <a:rPr lang="en-US" b="1" dirty="0">
                <a:latin typeface="Times New Roman" pitchFamily="18" charset="0"/>
              </a:rPr>
              <a:t> enzyme which converts </a:t>
            </a:r>
            <a:r>
              <a:rPr lang="en-US" b="1" dirty="0" err="1">
                <a:latin typeface="Times New Roman" pitchFamily="18" charset="0"/>
              </a:rPr>
              <a:t>cAMP</a:t>
            </a:r>
            <a:r>
              <a:rPr lang="en-US" b="1" dirty="0">
                <a:latin typeface="Times New Roman" pitchFamily="18" charset="0"/>
              </a:rPr>
              <a:t> to 5-AMP, Such enzyme is inhibited by the action of </a:t>
            </a:r>
            <a:r>
              <a:rPr lang="en-US" b="1" dirty="0" err="1">
                <a:latin typeface="Times New Roman" pitchFamily="18" charset="0"/>
              </a:rPr>
              <a:t>caffine</a:t>
            </a:r>
            <a:r>
              <a:rPr lang="en-US" b="1" dirty="0">
                <a:latin typeface="Times New Roman" pitchFamily="18" charset="0"/>
              </a:rPr>
              <a:t> and </a:t>
            </a:r>
            <a:r>
              <a:rPr lang="en-US" b="1" dirty="0" err="1">
                <a:latin typeface="Times New Roman" pitchFamily="18" charset="0"/>
              </a:rPr>
              <a:t>thiophylline</a:t>
            </a:r>
            <a:r>
              <a:rPr lang="en-US" b="1" dirty="0">
                <a:latin typeface="Times New Roman" pitchFamily="18" charset="0"/>
              </a:rPr>
              <a:t> so they prolong the action of </a:t>
            </a:r>
            <a:r>
              <a:rPr lang="en-US" b="1" dirty="0" err="1">
                <a:latin typeface="Times New Roman" pitchFamily="18" charset="0"/>
              </a:rPr>
              <a:t>cAMP</a:t>
            </a:r>
            <a:r>
              <a:rPr lang="en-US" b="1" dirty="0">
                <a:latin typeface="Times New Roman" pitchFamily="18" charset="0"/>
              </a:rPr>
              <a:t> in the cells.</a:t>
            </a:r>
          </a:p>
          <a:p>
            <a:pPr eaLnBrk="1" fontAlgn="auto" hangingPunct="1">
              <a:spcAft>
                <a:spcPts val="0"/>
              </a:spcAft>
              <a:buFont typeface="Wingdings" pitchFamily="2" charset="2"/>
              <a:buNone/>
              <a:defRPr/>
            </a:pPr>
            <a:r>
              <a:rPr lang="en-US" b="1" i="1" dirty="0">
                <a:solidFill>
                  <a:srgbClr val="C00000"/>
                </a:solidFill>
                <a:latin typeface="Times New Roman" pitchFamily="18" charset="0"/>
              </a:rPr>
              <a:t>4- </a:t>
            </a:r>
            <a:r>
              <a:rPr lang="en-US" b="1" i="1" u="sng" dirty="0">
                <a:solidFill>
                  <a:srgbClr val="C00000"/>
                </a:solidFill>
                <a:latin typeface="Times New Roman" pitchFamily="18" charset="0"/>
              </a:rPr>
              <a:t>↑</a:t>
            </a:r>
            <a:r>
              <a:rPr lang="en-US" sz="3600" b="1" i="1" u="sng" dirty="0" err="1">
                <a:solidFill>
                  <a:srgbClr val="C00000"/>
                </a:solidFill>
                <a:latin typeface="Times New Roman" pitchFamily="18" charset="0"/>
              </a:rPr>
              <a:t>cGMP</a:t>
            </a:r>
            <a:r>
              <a:rPr lang="en-US" sz="3600" b="1" i="1" u="sng" dirty="0">
                <a:solidFill>
                  <a:srgbClr val="C00000"/>
                </a:solidFill>
                <a:latin typeface="Times New Roman" pitchFamily="18" charset="0"/>
              </a:rPr>
              <a:t> in the cell</a:t>
            </a:r>
            <a:endParaRPr lang="en-US" b="1" i="1" u="sng" dirty="0">
              <a:solidFill>
                <a:srgbClr val="C00000"/>
              </a:solidFill>
              <a:latin typeface="Times New Roman" pitchFamily="18" charset="0"/>
              <a:cs typeface="Times New Roman" pitchFamily="18" charset="0"/>
            </a:endParaRPr>
          </a:p>
          <a:p>
            <a:pPr eaLnBrk="1" fontAlgn="auto" hangingPunct="1">
              <a:spcAft>
                <a:spcPts val="0"/>
              </a:spcAft>
              <a:buFontTx/>
              <a:buNone/>
              <a:defRPr/>
            </a:pPr>
            <a:endParaRPr lang="en-US" sz="3600" b="1" i="1" u="sng" dirty="0">
              <a:effectLst>
                <a:outerShdw blurRad="38100" dist="38100" dir="2700000" algn="tl">
                  <a:srgbClr val="000000"/>
                </a:outerShdw>
              </a:effectLst>
              <a:latin typeface="Times New Roman" pitchFamily="18" charset="0"/>
              <a:cs typeface="Times New Roman" pitchFamily="18" charset="0"/>
            </a:endParaRPr>
          </a:p>
          <a:p>
            <a:pPr>
              <a:buFont typeface="Arial" charset="0"/>
              <a:buChar char="•"/>
              <a:defRPr/>
            </a:pPr>
            <a:endParaRPr lang="en-US" dirty="0">
              <a:cs typeface="Arial" charset="0"/>
            </a:endParaRPr>
          </a:p>
        </p:txBody>
      </p:sp>
    </p:spTree>
  </p:cSld>
  <p:clrMapOvr>
    <a:masterClrMapping/>
  </p:clrMapOvr>
  <p:transition>
    <p:strips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0B675EF-0355-4AE9-A4F3-9435D8E52FF0}"/>
              </a:ext>
            </a:extLst>
          </p:cNvPr>
          <p:cNvSpPr>
            <a:spLocks noGrp="1" noChangeArrowheads="1"/>
          </p:cNvSpPr>
          <p:nvPr>
            <p:ph type="title"/>
          </p:nvPr>
        </p:nvSpPr>
        <p:spPr>
          <a:xfrm>
            <a:off x="457200" y="274638"/>
            <a:ext cx="8229600" cy="993775"/>
          </a:xfrm>
        </p:spPr>
        <p:txBody>
          <a:bodyPr/>
          <a:lstStyle/>
          <a:p>
            <a:pPr eaLnBrk="1" hangingPunct="1"/>
            <a:r>
              <a:rPr lang="en-US" altLang="ar-SA" sz="4000" b="1">
                <a:solidFill>
                  <a:srgbClr val="FF0000"/>
                </a:solidFill>
              </a:rPr>
              <a:t>Distribution Of Electrolytes In Different Body Fluids Compartments</a:t>
            </a:r>
          </a:p>
        </p:txBody>
      </p:sp>
      <p:sp>
        <p:nvSpPr>
          <p:cNvPr id="131075" name="Rectangle 3">
            <a:extLst>
              <a:ext uri="{FF2B5EF4-FFF2-40B4-BE49-F238E27FC236}">
                <a16:creationId xmlns:a16="http://schemas.microsoft.com/office/drawing/2014/main" id="{D687E601-58B3-4D35-A009-71A21DD356F7}"/>
              </a:ext>
            </a:extLst>
          </p:cNvPr>
          <p:cNvSpPr>
            <a:spLocks noGrp="1" noChangeArrowheads="1"/>
          </p:cNvSpPr>
          <p:nvPr>
            <p:ph idx="1"/>
          </p:nvPr>
        </p:nvSpPr>
        <p:spPr>
          <a:xfrm>
            <a:off x="0" y="1628775"/>
            <a:ext cx="9144000" cy="5229225"/>
          </a:xfrm>
        </p:spPr>
        <p:txBody>
          <a:bodyPr rtlCol="0">
            <a:normAutofit/>
          </a:bodyPr>
          <a:lstStyle/>
          <a:p>
            <a:pPr eaLnBrk="1" fontAlgn="auto" hangingPunct="1">
              <a:spcAft>
                <a:spcPts val="0"/>
              </a:spcAft>
              <a:buFontTx/>
              <a:buNone/>
              <a:defRPr/>
            </a:pPr>
            <a:r>
              <a:rPr lang="en-US" b="1" u="sng" dirty="0"/>
              <a:t>-Electrolytes are </a:t>
            </a:r>
            <a:r>
              <a:rPr lang="en-US" dirty="0"/>
              <a:t>good conductors for electricity.</a:t>
            </a:r>
          </a:p>
          <a:p>
            <a:pPr eaLnBrk="1" fontAlgn="auto" hangingPunct="1">
              <a:spcAft>
                <a:spcPts val="0"/>
              </a:spcAft>
              <a:buFontTx/>
              <a:buNone/>
              <a:defRPr/>
            </a:pPr>
            <a:r>
              <a:rPr lang="en-US" dirty="0"/>
              <a:t>-Electrolytes dissociates in solutions into their respective ions.</a:t>
            </a:r>
          </a:p>
          <a:p>
            <a:pPr eaLnBrk="1" fontAlgn="auto" hangingPunct="1">
              <a:spcAft>
                <a:spcPts val="0"/>
              </a:spcAft>
              <a:buFontTx/>
              <a:buNone/>
              <a:defRPr/>
            </a:pPr>
            <a:r>
              <a:rPr lang="en-US" dirty="0"/>
              <a:t>-Positive charged ions as Na+ and K+ move towards cathode in electric field </a:t>
            </a:r>
            <a:endParaRPr lang="ar-SA" dirty="0"/>
          </a:p>
          <a:p>
            <a:pPr eaLnBrk="1" fontAlgn="auto" hangingPunct="1">
              <a:spcAft>
                <a:spcPts val="0"/>
              </a:spcAft>
              <a:buFontTx/>
              <a:buNone/>
              <a:defRPr/>
            </a:pPr>
            <a:r>
              <a:rPr lang="en-US" dirty="0"/>
              <a:t> so called </a:t>
            </a:r>
            <a:r>
              <a:rPr lang="en-US" sz="3600" b="1" u="sng" dirty="0" err="1">
                <a:solidFill>
                  <a:srgbClr val="C00000"/>
                </a:solidFill>
              </a:rPr>
              <a:t>Kations</a:t>
            </a:r>
            <a:r>
              <a:rPr lang="en-US" sz="3600" b="1" u="sng" dirty="0">
                <a:solidFill>
                  <a:srgbClr val="C00000"/>
                </a:solidFill>
              </a:rPr>
              <a:t>.</a:t>
            </a:r>
            <a:endParaRPr lang="en-US" b="1" u="sng" dirty="0">
              <a:solidFill>
                <a:srgbClr val="C00000"/>
              </a:solidFill>
            </a:endParaRPr>
          </a:p>
          <a:p>
            <a:pPr eaLnBrk="1" fontAlgn="auto" hangingPunct="1">
              <a:spcAft>
                <a:spcPts val="0"/>
              </a:spcAft>
              <a:buFontTx/>
              <a:buNone/>
              <a:defRPr/>
            </a:pPr>
            <a:r>
              <a:rPr lang="en-US" dirty="0"/>
              <a:t>-Negatively charged ions as </a:t>
            </a:r>
            <a:r>
              <a:rPr lang="en-US" dirty="0" err="1"/>
              <a:t>cL</a:t>
            </a:r>
            <a:r>
              <a:rPr lang="en-US" dirty="0"/>
              <a:t>- and HCo3- move towards anode in electric field</a:t>
            </a:r>
          </a:p>
          <a:p>
            <a:pPr eaLnBrk="1" fontAlgn="auto" hangingPunct="1">
              <a:spcAft>
                <a:spcPts val="0"/>
              </a:spcAft>
              <a:buFontTx/>
              <a:buNone/>
              <a:defRPr/>
            </a:pPr>
            <a:r>
              <a:rPr lang="en-US" dirty="0"/>
              <a:t>  so called </a:t>
            </a:r>
            <a:r>
              <a:rPr lang="en-US" sz="3600" b="1" u="sng" dirty="0">
                <a:solidFill>
                  <a:srgbClr val="C00000"/>
                </a:solidFill>
              </a:rPr>
              <a:t>Anions .</a:t>
            </a:r>
            <a:endParaRPr lang="en-US" b="1" u="sng" dirty="0">
              <a:solidFill>
                <a:srgbClr val="C00000"/>
              </a:solidFill>
            </a:endParaRPr>
          </a:p>
          <a:p>
            <a:pPr eaLnBrk="1" fontAlgn="auto" hangingPunct="1">
              <a:spcAft>
                <a:spcPts val="0"/>
              </a:spcAft>
              <a:buFontTx/>
              <a:buNone/>
              <a:defRPr/>
            </a:pPr>
            <a:endParaRPr lang="en-US" dirty="0"/>
          </a:p>
          <a:p>
            <a:pPr eaLnBrk="1" fontAlgn="auto" hangingPunct="1">
              <a:spcAft>
                <a:spcPts val="0"/>
              </a:spcAft>
              <a:buFontTx/>
              <a:buNone/>
              <a:defRPr/>
            </a:pPr>
            <a:endParaRPr lang="ar-SA" dirty="0"/>
          </a:p>
          <a:p>
            <a:pPr eaLnBrk="1" fontAlgn="auto" hangingPunct="1">
              <a:spcAft>
                <a:spcPts val="0"/>
              </a:spcAft>
              <a:buFontTx/>
              <a:buNone/>
              <a:defRPr/>
            </a:pPr>
            <a:endParaRPr lang="ar-SA" sz="2400" b="1" u="sng" dirty="0">
              <a:effectLst>
                <a:outerShdw blurRad="38100" dist="38100" dir="2700000" algn="tl">
                  <a:srgbClr val="000000"/>
                </a:outerShdw>
              </a:effectLst>
            </a:endParaRPr>
          </a:p>
          <a:p>
            <a:pPr eaLnBrk="1" fontAlgn="auto" hangingPunct="1">
              <a:spcAft>
                <a:spcPts val="0"/>
              </a:spcAft>
              <a:buFontTx/>
              <a:buNone/>
              <a:defRPr/>
            </a:pPr>
            <a:endParaRPr lang="en-US" sz="2400" b="1" u="sng" dirty="0">
              <a:effectLst>
                <a:outerShdw blurRad="38100" dist="38100" dir="2700000" algn="tl">
                  <a:srgbClr val="000000"/>
                </a:outerShdw>
              </a:effectLst>
            </a:endParaRPr>
          </a:p>
        </p:txBody>
      </p:sp>
    </p:spTree>
  </p:cSld>
  <p:clrMapOvr>
    <a:masterClrMapping/>
  </p:clrMapOvr>
  <p:transition>
    <p:strips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7036</TotalTime>
  <Words>7546</Words>
  <Application>Microsoft Office PowerPoint</Application>
  <PresentationFormat>عرض على الشاشة (4:3)</PresentationFormat>
  <Paragraphs>905</Paragraphs>
  <Slides>132</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132</vt:i4>
      </vt:variant>
    </vt:vector>
  </HeadingPairs>
  <TitlesOfParts>
    <vt:vector size="140" baseType="lpstr">
      <vt:lpstr>Arial</vt:lpstr>
      <vt:lpstr>Calibri</vt:lpstr>
      <vt:lpstr>Times New Roman</vt:lpstr>
      <vt:lpstr>Wingdings</vt:lpstr>
      <vt:lpstr>Tw Cen MT Condensed</vt:lpstr>
      <vt:lpstr>Arial Black</vt:lpstr>
      <vt:lpstr>Bold Italic Art</vt:lpstr>
      <vt:lpstr>Office Theme</vt:lpstr>
      <vt:lpstr>Introduction t0 physiology</vt:lpstr>
      <vt:lpstr>What is physiology?</vt:lpstr>
      <vt:lpstr>Organization Of The Body </vt:lpstr>
      <vt:lpstr>عرض تقديمي في PowerPoint</vt:lpstr>
      <vt:lpstr>عرض تقديمي في PowerPoint</vt:lpstr>
      <vt:lpstr>Properties Of Life</vt:lpstr>
      <vt:lpstr>  </vt:lpstr>
      <vt:lpstr>عرض تقديمي في PowerPoint</vt:lpstr>
      <vt:lpstr>عرض تقديمي في PowerPoint</vt:lpstr>
      <vt:lpstr>Protoplasmic Constituents</vt:lpstr>
      <vt:lpstr>عرض تقديمي في PowerPoint</vt:lpstr>
      <vt:lpstr>عرض تقديمي في PowerPoint</vt:lpstr>
      <vt:lpstr>عرض تقديمي في PowerPoint</vt:lpstr>
      <vt:lpstr>عرض تقديمي في PowerPoint</vt:lpstr>
      <vt:lpstr>عرض تقديمي في PowerPoint</vt:lpstr>
      <vt:lpstr>Cytoplasmic Constituents</vt:lpstr>
      <vt:lpstr>The Cell Membrane</vt:lpstr>
      <vt:lpstr>عرض تقديمي في PowerPoint</vt:lpstr>
      <vt:lpstr>عرض تقديمي في PowerPoint</vt:lpstr>
      <vt:lpstr>عرض تقديمي في PowerPoint</vt:lpstr>
      <vt:lpstr>عرض تقديمي في PowerPoint</vt:lpstr>
      <vt:lpstr>عرض تقديمي في PowerPoint</vt:lpstr>
      <vt:lpstr>Transport Across The Cell Membrane</vt:lpstr>
      <vt:lpstr>عرض تقديمي في PowerPoint</vt:lpstr>
      <vt:lpstr>Protein Channels In The Cell Membrane</vt:lpstr>
      <vt:lpstr>Diffusion Through The cell Membrane</vt:lpstr>
      <vt:lpstr>عرض تقديمي في PowerPoint</vt:lpstr>
      <vt:lpstr>عرض تقديمي في PowerPoint</vt:lpstr>
      <vt:lpstr>عرض تقديمي في PowerPoint</vt:lpstr>
      <vt:lpstr>The Facilitated Diffusion</vt:lpstr>
      <vt:lpstr>عرض تقديمي في PowerPoint</vt:lpstr>
      <vt:lpstr>عرض تقديمي في PowerPoint</vt:lpstr>
      <vt:lpstr>عرض تقديمي في PowerPoint</vt:lpstr>
      <vt:lpstr>Osmosis</vt:lpstr>
      <vt:lpstr>عرض تقديمي في PowerPoint</vt:lpstr>
      <vt:lpstr>Solvent Drag:</vt:lpstr>
      <vt:lpstr> Filtration</vt:lpstr>
      <vt:lpstr>عرض تقديمي في PowerPoint</vt:lpstr>
      <vt:lpstr>عرض تقديمي في PowerPoint</vt:lpstr>
      <vt:lpstr>عرض تقديمي في PowerPoint</vt:lpstr>
      <vt:lpstr>Active Transport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Types of carrier proteins in cell membrane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Mechanism of endo-cytosis </vt:lpstr>
      <vt:lpstr>The Mitochondria</vt:lpstr>
      <vt:lpstr> </vt:lpstr>
      <vt:lpstr>Functions Of Mitochondria</vt:lpstr>
      <vt:lpstr>عرض تقديمي في PowerPoint</vt:lpstr>
      <vt:lpstr>Endoplasmic Reticulum E.R</vt:lpstr>
      <vt:lpstr>عرض تقديمي في PowerPoint</vt:lpstr>
      <vt:lpstr>عرض تقديمي في PowerPoint</vt:lpstr>
      <vt:lpstr>عرض تقديمي في PowerPoint</vt:lpstr>
      <vt:lpstr>Ribosomes</vt:lpstr>
      <vt:lpstr>عرض تقديمي في PowerPoint</vt:lpstr>
      <vt:lpstr>Lysosomes</vt:lpstr>
      <vt:lpstr>عرض تقديمي في PowerPoint</vt:lpstr>
      <vt:lpstr>Pigment Granules Inside The cells</vt:lpstr>
      <vt:lpstr>عرض تقديمي في PowerPoint</vt:lpstr>
      <vt:lpstr>3)    Lipofusion</vt:lpstr>
      <vt:lpstr>Golgi Complex</vt:lpstr>
      <vt:lpstr>عرض تقديمي في PowerPoint</vt:lpstr>
      <vt:lpstr>The centrioles</vt:lpstr>
      <vt:lpstr>عرض تقديمي في PowerPoint</vt:lpstr>
      <vt:lpstr>The Nucleus</vt:lpstr>
      <vt:lpstr>عرض تقديمي في PowerPoint</vt:lpstr>
      <vt:lpstr>عرض تقديمي في PowerPoint</vt:lpstr>
      <vt:lpstr>عرض تقديمي في PowerPoint</vt:lpstr>
      <vt:lpstr>عرض تقديمي في PowerPoint</vt:lpstr>
      <vt:lpstr>عرض تقديمي في PowerPoint</vt:lpstr>
      <vt:lpstr>The Intercellular Space, Connection And Communication</vt:lpstr>
      <vt:lpstr>عرض تقديمي في PowerPoint</vt:lpstr>
      <vt:lpstr>عرض تقديمي في PowerPoint</vt:lpstr>
      <vt:lpstr>Cell Receptors</vt:lpstr>
      <vt:lpstr>عرض تقديمي في PowerPoint</vt:lpstr>
      <vt:lpstr>Mal Function Of Receptors</vt:lpstr>
      <vt:lpstr>عرض تقديمي في PowerPoint</vt:lpstr>
      <vt:lpstr>The Intercellular Communication</vt:lpstr>
      <vt:lpstr>عرض تقديمي في PowerPoint</vt:lpstr>
      <vt:lpstr>Regulation Of Receptors</vt:lpstr>
      <vt:lpstr>Body Fluids And Electrolytes</vt:lpstr>
      <vt:lpstr>عرض تقديمي في PowerPoint</vt:lpstr>
      <vt:lpstr>عرض تقديمي في PowerPoint</vt:lpstr>
      <vt:lpstr>The Intra-cellular Mediators</vt:lpstr>
      <vt:lpstr>عرض تقديمي في PowerPoint</vt:lpstr>
      <vt:lpstr>Distribution Of Electrolytes In Different Body Fluids Compartments</vt:lpstr>
      <vt:lpstr>عرض تقديمي في PowerPoint</vt:lpstr>
      <vt:lpstr>عرض تقديمي في PowerPoint</vt:lpstr>
      <vt:lpstr>عرض تقديمي في PowerPoint</vt:lpstr>
      <vt:lpstr>عرض تقديمي في PowerPoint</vt:lpstr>
      <vt:lpstr>Homeostasis</vt:lpstr>
      <vt:lpstr>عرض تقديمي في PowerPoint</vt:lpstr>
      <vt:lpstr>Regulation of different body functions</vt:lpstr>
      <vt:lpstr>عرض تقديمي في PowerPoint</vt:lpstr>
      <vt:lpstr>عرض تقديمي في PowerPoint</vt:lpstr>
      <vt:lpstr>عرض تقديمي في PowerPoint</vt:lpstr>
      <vt:lpstr>عرض تقديمي في PowerPoint</vt:lpstr>
      <vt:lpstr>Energy Liberation And Transfer</vt:lpstr>
      <vt:lpstr>عرض تقديمي في PowerPoint</vt:lpstr>
      <vt:lpstr>عرض تقديمي في PowerPoint</vt:lpstr>
      <vt:lpstr>عرض تقديمي في PowerPoint</vt:lpstr>
      <vt:lpstr>The Resting Membrane Potential = Trans membrane Potential</vt:lpstr>
      <vt:lpstr>عرض تقديمي في PowerPoint</vt:lpstr>
      <vt:lpstr>عرض تقديمي في PowerPoint</vt:lpstr>
      <vt:lpstr>عرض تقديمي في PowerPoint</vt:lpstr>
      <vt:lpstr>عرض تقديمي في PowerPoint</vt:lpstr>
      <vt:lpstr>عرض تقديمي في PowerPoint</vt:lpstr>
      <vt:lpstr>Blood flow</vt:lpstr>
      <vt:lpstr>عرض تقديمي في PowerPoint</vt:lpstr>
      <vt:lpstr>Blood flow is of two types</vt:lpstr>
      <vt:lpstr>عرض تقديمي في PowerPoint</vt:lpstr>
      <vt:lpstr>Pigment Granules</vt:lpstr>
      <vt:lpstr>Pigment Granules</vt:lpstr>
      <vt:lpstr>Gap junction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aec</dc:creator>
  <cp:lastModifiedBy>ن</cp:lastModifiedBy>
  <cp:revision>196</cp:revision>
  <dcterms:created xsi:type="dcterms:W3CDTF">2008-05-23T04:01:17Z</dcterms:created>
  <dcterms:modified xsi:type="dcterms:W3CDTF">2020-10-09T10:06:03Z</dcterms:modified>
</cp:coreProperties>
</file>