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3886200" y="0"/>
            <a:ext cx="2971799" cy="457200"/>
          </a:xfrm>
          <a:prstGeom prst="rect">
            <a:avLst/>
          </a:prstGeom>
          <a:noFill/>
          <a:ln>
            <a:noFill/>
          </a:ln>
        </p:spPr>
        <p:txBody>
          <a:bodyPr anchorCtr="0" anchor="t" bIns="91425" lIns="91425" rIns="91425" tIns="91425"/>
          <a:lstStyle>
            <a:lvl1pPr indent="0" lvl="0" marL="0" marR="0" rtl="1" algn="r">
              <a:spcBef>
                <a:spcPts val="0"/>
              </a:spcBef>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1588" y="0"/>
            <a:ext cx="2971799" cy="457200"/>
          </a:xfrm>
          <a:prstGeom prst="rect">
            <a:avLst/>
          </a:prstGeom>
          <a:noFill/>
          <a:ln>
            <a:noFill/>
          </a:ln>
        </p:spPr>
        <p:txBody>
          <a:bodyPr anchorCtr="0" anchor="t" bIns="91425" lIns="91425" rIns="91425" tIns="91425"/>
          <a:lstStyle>
            <a:lvl1pPr indent="0" lvl="0" marL="0" marR="0" rtl="1" algn="l">
              <a:spcBef>
                <a:spcPts val="0"/>
              </a:spcBef>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1" algn="r">
              <a:spcBef>
                <a:spcPts val="0"/>
              </a:spcBef>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buNone/>
              <a:defRPr b="0" i="0" sz="1200" u="none" cap="none" strike="noStrike">
                <a:solidFill>
                  <a:schemeClr val="dk1"/>
                </a:solidFill>
                <a:latin typeface="Calibri"/>
                <a:ea typeface="Calibri"/>
                <a:cs typeface="Calibri"/>
                <a:sym typeface="Calibri"/>
              </a:defRPr>
            </a:lvl2pPr>
            <a:lvl3pPr indent="0" lvl="2" marL="914400" marR="0" rtl="1" algn="r">
              <a:spcBef>
                <a:spcPts val="0"/>
              </a:spcBef>
              <a:buNone/>
              <a:defRPr b="0" i="0" sz="1200" u="none" cap="none" strike="noStrike">
                <a:solidFill>
                  <a:schemeClr val="dk1"/>
                </a:solidFill>
                <a:latin typeface="Calibri"/>
                <a:ea typeface="Calibri"/>
                <a:cs typeface="Calibri"/>
                <a:sym typeface="Calibri"/>
              </a:defRPr>
            </a:lvl3pPr>
            <a:lvl4pPr indent="0" lvl="3" marL="1371600" marR="0" rtl="1" algn="r">
              <a:spcBef>
                <a:spcPts val="0"/>
              </a:spcBef>
              <a:buNone/>
              <a:defRPr b="0" i="0" sz="1200" u="none" cap="none" strike="noStrike">
                <a:solidFill>
                  <a:schemeClr val="dk1"/>
                </a:solidFill>
                <a:latin typeface="Calibri"/>
                <a:ea typeface="Calibri"/>
                <a:cs typeface="Calibri"/>
                <a:sym typeface="Calibri"/>
              </a:defRPr>
            </a:lvl4pPr>
            <a:lvl5pPr indent="0" lvl="4" marL="1828800" marR="0" rtl="1" algn="r">
              <a:spcBef>
                <a:spcPts val="0"/>
              </a:spcBef>
              <a:buNone/>
              <a:defRPr b="0" i="0" sz="1200" u="none" cap="none" strike="noStrike">
                <a:solidFill>
                  <a:schemeClr val="dk1"/>
                </a:solidFill>
                <a:latin typeface="Calibri"/>
                <a:ea typeface="Calibri"/>
                <a:cs typeface="Calibri"/>
                <a:sym typeface="Calibri"/>
              </a:defRPr>
            </a:lvl5pPr>
            <a:lvl6pPr indent="0" lvl="5" marL="2286000" marR="0" rtl="1" algn="r">
              <a:spcBef>
                <a:spcPts val="0"/>
              </a:spcBef>
              <a:buNone/>
              <a:defRPr b="0" i="0" sz="1200" u="none" cap="none" strike="noStrike">
                <a:solidFill>
                  <a:schemeClr val="dk1"/>
                </a:solidFill>
                <a:latin typeface="Calibri"/>
                <a:ea typeface="Calibri"/>
                <a:cs typeface="Calibri"/>
                <a:sym typeface="Calibri"/>
              </a:defRPr>
            </a:lvl6pPr>
            <a:lvl7pPr indent="0" lvl="6" marL="2743200" marR="0" rtl="1" algn="r">
              <a:spcBef>
                <a:spcPts val="0"/>
              </a:spcBef>
              <a:buNone/>
              <a:defRPr b="0" i="0" sz="1200" u="none" cap="none" strike="noStrike">
                <a:solidFill>
                  <a:schemeClr val="dk1"/>
                </a:solidFill>
                <a:latin typeface="Calibri"/>
                <a:ea typeface="Calibri"/>
                <a:cs typeface="Calibri"/>
                <a:sym typeface="Calibri"/>
              </a:defRPr>
            </a:lvl7pPr>
            <a:lvl8pPr indent="0" lvl="7" marL="3200400" marR="0" rtl="1" algn="r">
              <a:spcBef>
                <a:spcPts val="0"/>
              </a:spcBef>
              <a:buNone/>
              <a:defRPr b="0" i="0" sz="1200" u="none" cap="none" strike="noStrike">
                <a:solidFill>
                  <a:schemeClr val="dk1"/>
                </a:solidFill>
                <a:latin typeface="Calibri"/>
                <a:ea typeface="Calibri"/>
                <a:cs typeface="Calibri"/>
                <a:sym typeface="Calibri"/>
              </a:defRPr>
            </a:lvl8pPr>
            <a:lvl9pPr indent="0" lvl="8" marL="3657600" marR="0" rtl="1" algn="r">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3886200" y="8685213"/>
            <a:ext cx="2971799" cy="457200"/>
          </a:xfrm>
          <a:prstGeom prst="rect">
            <a:avLst/>
          </a:prstGeom>
          <a:noFill/>
          <a:ln>
            <a:noFill/>
          </a:ln>
        </p:spPr>
        <p:txBody>
          <a:bodyPr anchorCtr="0" anchor="b" bIns="91425" lIns="91425" rIns="91425" tIns="91425"/>
          <a:lstStyle>
            <a:lvl1pPr indent="0" lvl="0" marL="0" marR="0" rtl="1" algn="r">
              <a:spcBef>
                <a:spcPts val="0"/>
              </a:spcBef>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1588" y="8685213"/>
            <a:ext cx="2971799" cy="457200"/>
          </a:xfrm>
          <a:prstGeom prst="rect">
            <a:avLst/>
          </a:prstGeom>
          <a:noFill/>
          <a:ln>
            <a:noFill/>
          </a:ln>
        </p:spPr>
        <p:txBody>
          <a:bodyPr anchorCtr="0" anchor="b" bIns="45700" lIns="91425" rIns="91425" tIns="45700">
            <a:noAutofit/>
          </a:bodyPr>
          <a:lstStyle/>
          <a:p>
            <a:pPr indent="0" lvl="0" marL="0" marR="0" rtl="1" algn="l">
              <a:spcBef>
                <a:spcPts val="0"/>
              </a:spcBef>
              <a:buSzPct val="25000"/>
              <a:buNone/>
            </a:pPr>
            <a:fld id="{00000000-1234-1234-1234-123412341234}" type="slidenum">
              <a:rPr b="0" i="0" lang="ar-SA"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1" name="Shape 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9" name="Shape 3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4" name="Shape 3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1" name="Shape 3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7" name="Shape 4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5" name="Shape 4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3" name="Shape 4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9" name="Shape 4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9" name="Shape 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3" name="Shape 4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97" name="Shape 4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05" name="Shape 5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12" name="Shape 5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5" name="Shape 15"/>
        <p:cNvGrpSpPr/>
        <p:nvPr/>
      </p:nvGrpSpPr>
      <p:grpSpPr>
        <a:xfrm>
          <a:off x="0" y="0"/>
          <a:ext cx="0" cy="0"/>
          <a:chOff x="0" y="0"/>
          <a:chExt cx="0" cy="0"/>
        </a:xfrm>
      </p:grpSpPr>
      <p:sp>
        <p:nvSpPr>
          <p:cNvPr id="16" name="Shape 1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SA"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2" name="Shape 2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SA"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18999" r="-18999"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SA"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4.png"/><Relationship Id="rId4"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4.png"/><Relationship Id="rId4" Type="http://schemas.openxmlformats.org/officeDocument/2006/relationships/image" Target="../media/image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4.png"/><Relationship Id="rId4" Type="http://schemas.openxmlformats.org/officeDocument/2006/relationships/image" Target="../media/image0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0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0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0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0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0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0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0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0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0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0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0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0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0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0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0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0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0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0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0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0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0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0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0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descr="shape.png" id="88" name="Shape 88"/>
          <p:cNvPicPr preferRelativeResize="0"/>
          <p:nvPr/>
        </p:nvPicPr>
        <p:blipFill rotWithShape="1">
          <a:blip r:embed="rId3">
            <a:alphaModFix/>
          </a:blip>
          <a:srcRect b="0" l="0" r="0" t="0"/>
          <a:stretch/>
        </p:blipFill>
        <p:spPr>
          <a:xfrm>
            <a:off x="1403648" y="908720"/>
            <a:ext cx="6048671" cy="1176144"/>
          </a:xfrm>
          <a:prstGeom prst="rect">
            <a:avLst/>
          </a:prstGeom>
          <a:noFill/>
          <a:ln>
            <a:noFill/>
          </a:ln>
        </p:spPr>
      </p:pic>
      <p:sp>
        <p:nvSpPr>
          <p:cNvPr id="89" name="Shape 89"/>
          <p:cNvSpPr/>
          <p:nvPr/>
        </p:nvSpPr>
        <p:spPr>
          <a:xfrm>
            <a:off x="2059547" y="932736"/>
            <a:ext cx="4456669" cy="110799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SA" sz="6600" u="none" cap="none" strike="noStrike">
                <a:solidFill>
                  <a:srgbClr val="0000CC"/>
                </a:solidFill>
                <a:latin typeface="Calibri"/>
                <a:ea typeface="Calibri"/>
                <a:cs typeface="Calibri"/>
                <a:sym typeface="Calibri"/>
              </a:rPr>
              <a:t>الوحدة السادسة</a:t>
            </a:r>
          </a:p>
        </p:txBody>
      </p:sp>
      <p:pic>
        <p:nvPicPr>
          <p:cNvPr descr="0254.bmp" id="90" name="Shape 90"/>
          <p:cNvPicPr preferRelativeResize="0"/>
          <p:nvPr/>
        </p:nvPicPr>
        <p:blipFill rotWithShape="1">
          <a:blip r:embed="rId4">
            <a:alphaModFix/>
          </a:blip>
          <a:srcRect b="0" l="0" r="0" t="0"/>
          <a:stretch/>
        </p:blipFill>
        <p:spPr>
          <a:xfrm>
            <a:off x="683568" y="3717032"/>
            <a:ext cx="7632848" cy="1944216"/>
          </a:xfrm>
          <a:prstGeom prst="roundRect">
            <a:avLst>
              <a:gd fmla="val 16667" name="adj"/>
            </a:avLst>
          </a:prstGeom>
          <a:noFill/>
          <a:ln>
            <a:noFill/>
          </a:ln>
          <a:effectLst>
            <a:outerShdw blurRad="44450" algn="ctr" dir="5400000" dist="27939">
              <a:srgbClr val="000000">
                <a:alpha val="31764"/>
              </a:srgbClr>
            </a:outerShdw>
          </a:effectLst>
        </p:spPr>
      </p:pic>
      <p:sp>
        <p:nvSpPr>
          <p:cNvPr id="91" name="Shape 91"/>
          <p:cNvSpPr/>
          <p:nvPr/>
        </p:nvSpPr>
        <p:spPr>
          <a:xfrm>
            <a:off x="1071562" y="3806423"/>
            <a:ext cx="6929436" cy="175432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SA" sz="5400">
                <a:solidFill>
                  <a:srgbClr val="FF0000"/>
                </a:solidFill>
                <a:latin typeface="Calibri"/>
                <a:ea typeface="Calibri"/>
                <a:cs typeface="Calibri"/>
                <a:sym typeface="Calibri"/>
              </a:rPr>
              <a:t>القدرات العقلية واكتشاف</a:t>
            </a:r>
          </a:p>
          <a:p>
            <a:pPr indent="0" lvl="0" marL="0" marR="0" rtl="1" algn="ctr">
              <a:spcBef>
                <a:spcPts val="0"/>
              </a:spcBef>
              <a:buSzPct val="25000"/>
              <a:buNone/>
            </a:pPr>
            <a:r>
              <a:rPr b="1" lang="ar-SA" sz="5400">
                <a:solidFill>
                  <a:srgbClr val="FF0000"/>
                </a:solidFill>
                <a:latin typeface="Calibri"/>
                <a:ea typeface="Calibri"/>
                <a:cs typeface="Calibri"/>
                <a:sym typeface="Calibri"/>
              </a:rPr>
              <a:t> الميول وتنميتها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1" name="Shape 17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172" name="Shape 172"/>
          <p:cNvGrpSpPr/>
          <p:nvPr/>
        </p:nvGrpSpPr>
        <p:grpSpPr>
          <a:xfrm>
            <a:off x="251519" y="1916832"/>
            <a:ext cx="8640960" cy="4104455"/>
            <a:chOff x="251519" y="2420888"/>
            <a:chExt cx="8640960" cy="3600399"/>
          </a:xfrm>
        </p:grpSpPr>
        <p:sp>
          <p:nvSpPr>
            <p:cNvPr id="173" name="Shape 17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4" name="Shape 17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75" name="Shape 175"/>
          <p:cNvSpPr/>
          <p:nvPr/>
        </p:nvSpPr>
        <p:spPr>
          <a:xfrm>
            <a:off x="755575" y="2992883"/>
            <a:ext cx="7632848" cy="230832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rgbClr val="C00000"/>
                </a:solidFill>
                <a:latin typeface="Calibri"/>
                <a:ea typeface="Calibri"/>
                <a:cs typeface="Calibri"/>
                <a:sym typeface="Calibri"/>
              </a:rPr>
              <a:t>مثال: من المؤثرات الهامة في نمو الإنسان الوراثة والعوامل البيئية، حيث يرجع التغير في طول ووزن الإنسان إلى نمط الحياة التي يعيشها وأسلوب غذائه فقط.</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4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81" name="Shape 18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182" name="Shape 182"/>
          <p:cNvGrpSpPr/>
          <p:nvPr/>
        </p:nvGrpSpPr>
        <p:grpSpPr>
          <a:xfrm>
            <a:off x="251519" y="1916832"/>
            <a:ext cx="8640960" cy="4104455"/>
            <a:chOff x="251519" y="2420888"/>
            <a:chExt cx="8640960" cy="3600399"/>
          </a:xfrm>
        </p:grpSpPr>
        <p:sp>
          <p:nvSpPr>
            <p:cNvPr id="183" name="Shape 18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84" name="Shape 18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85" name="Shape 185"/>
          <p:cNvSpPr/>
          <p:nvPr/>
        </p:nvSpPr>
        <p:spPr>
          <a:xfrm>
            <a:off x="755575" y="3269883"/>
            <a:ext cx="7632848"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rgbClr val="C00000"/>
                </a:solidFill>
                <a:latin typeface="Calibri"/>
                <a:ea typeface="Calibri"/>
                <a:cs typeface="Calibri"/>
                <a:sym typeface="Calibri"/>
              </a:rPr>
              <a:t>التناقض هنا هو في التأكيد على اثر الوراثة في النمو الإنساني في الفكرة الأولى ثم إغفاله في الفكرة الثانية.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4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1" name="Shape 19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192" name="Shape 192"/>
          <p:cNvGrpSpPr/>
          <p:nvPr/>
        </p:nvGrpSpPr>
        <p:grpSpPr>
          <a:xfrm>
            <a:off x="251519" y="1916832"/>
            <a:ext cx="8640960" cy="4104455"/>
            <a:chOff x="251519" y="2420888"/>
            <a:chExt cx="8640960" cy="3600399"/>
          </a:xfrm>
        </p:grpSpPr>
        <p:sp>
          <p:nvSpPr>
            <p:cNvPr id="193" name="Shape 19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4" name="Shape 19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95" name="Shape 195"/>
          <p:cNvSpPr/>
          <p:nvPr/>
        </p:nvSpPr>
        <p:spPr>
          <a:xfrm>
            <a:off x="755575" y="2697888"/>
            <a:ext cx="7632848"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rgbClr val="6600CC"/>
                </a:solidFill>
                <a:latin typeface="Calibri"/>
                <a:ea typeface="Calibri"/>
                <a:cs typeface="Calibri"/>
                <a:sym typeface="Calibri"/>
              </a:rPr>
              <a:t>2- التحليل: </a:t>
            </a:r>
            <a:r>
              <a:rPr b="1" lang="ar-SA" sz="3600">
                <a:solidFill>
                  <a:schemeClr val="dk1"/>
                </a:solidFill>
                <a:latin typeface="Calibri"/>
                <a:ea typeface="Calibri"/>
                <a:cs typeface="Calibri"/>
                <a:sym typeface="Calibri"/>
              </a:rPr>
              <a:t>يعني التعرف على عناصر الموقف المختلفة:</a:t>
            </a:r>
          </a:p>
          <a:p>
            <a:pPr indent="0" lvl="0" marL="0" marR="0" rtl="1" algn="r">
              <a:spcBef>
                <a:spcPts val="0"/>
              </a:spcBef>
              <a:buSzPct val="25000"/>
              <a:buNone/>
            </a:pPr>
            <a:r>
              <a:rPr b="1" lang="ar-SA" sz="3600">
                <a:solidFill>
                  <a:schemeClr val="dk1"/>
                </a:solidFill>
                <a:latin typeface="Calibri"/>
                <a:ea typeface="Calibri"/>
                <a:cs typeface="Calibri"/>
                <a:sym typeface="Calibri"/>
              </a:rPr>
              <a:t>عندما يقال لك كل الناس طيبون، بماذا ترد؟</a:t>
            </a:r>
          </a:p>
          <a:p>
            <a:pPr indent="0" lvl="0" marL="0" marR="0" rtl="1" algn="r">
              <a:spcBef>
                <a:spcPts val="0"/>
              </a:spcBef>
              <a:buSzPct val="25000"/>
              <a:buNone/>
            </a:pPr>
            <a:r>
              <a:rPr b="1" lang="ar-SA" sz="3600">
                <a:solidFill>
                  <a:schemeClr val="dk1"/>
                </a:solidFill>
                <a:latin typeface="Calibri"/>
                <a:ea typeface="Calibri"/>
                <a:cs typeface="Calibri"/>
                <a:sym typeface="Calibri"/>
              </a:rPr>
              <a:t>(الخطأ هنا في (كل) فقد يكون من بيننا من هو غير ذلك)</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4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01" name="Shape 20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202" name="Shape 202"/>
          <p:cNvGrpSpPr/>
          <p:nvPr/>
        </p:nvGrpSpPr>
        <p:grpSpPr>
          <a:xfrm>
            <a:off x="251519" y="1916832"/>
            <a:ext cx="8640960" cy="4104455"/>
            <a:chOff x="251519" y="2420888"/>
            <a:chExt cx="8640960" cy="3600399"/>
          </a:xfrm>
        </p:grpSpPr>
        <p:sp>
          <p:nvSpPr>
            <p:cNvPr id="203" name="Shape 20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04" name="Shape 20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05" name="Shape 205"/>
          <p:cNvSpPr/>
          <p:nvPr/>
        </p:nvSpPr>
        <p:spPr>
          <a:xfrm>
            <a:off x="755575" y="2420889"/>
            <a:ext cx="7632848"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rgbClr val="6600CC"/>
                </a:solidFill>
                <a:latin typeface="Calibri"/>
                <a:ea typeface="Calibri"/>
                <a:cs typeface="Calibri"/>
                <a:sym typeface="Calibri"/>
              </a:rPr>
              <a:t>3- الاستنتاج: </a:t>
            </a:r>
            <a:r>
              <a:rPr b="1" lang="ar-SA" sz="3600">
                <a:solidFill>
                  <a:schemeClr val="dk1"/>
                </a:solidFill>
                <a:latin typeface="Calibri"/>
                <a:ea typeface="Calibri"/>
                <a:cs typeface="Calibri"/>
                <a:sym typeface="Calibri"/>
              </a:rPr>
              <a:t>ويعني استخراج الجزء من خلال القاعدة.</a:t>
            </a:r>
          </a:p>
          <a:p>
            <a:pPr indent="0" lvl="0" marL="0" marR="0" rtl="1" algn="r">
              <a:spcBef>
                <a:spcPts val="0"/>
              </a:spcBef>
              <a:buSzPct val="25000"/>
              <a:buNone/>
            </a:pPr>
            <a:r>
              <a:rPr b="1" lang="ar-SA" sz="3600">
                <a:solidFill>
                  <a:schemeClr val="dk1"/>
                </a:solidFill>
                <a:latin typeface="Calibri"/>
                <a:ea typeface="Calibri"/>
                <a:cs typeface="Calibri"/>
                <a:sym typeface="Calibri"/>
              </a:rPr>
              <a:t>الطلاب المجتهدون مثابرون، خالد طالب مجتهد (إذن خالد طالب مثابر)</a:t>
            </a:r>
          </a:p>
          <a:p>
            <a:pPr indent="0" lvl="0" marL="0" marR="0" rtl="1" algn="r">
              <a:spcBef>
                <a:spcPts val="0"/>
              </a:spcBef>
              <a:buSzPct val="25000"/>
              <a:buNone/>
            </a:pPr>
            <a:r>
              <a:rPr b="1" lang="ar-SA" sz="3600">
                <a:solidFill>
                  <a:schemeClr val="dk1"/>
                </a:solidFill>
                <a:latin typeface="Calibri"/>
                <a:ea typeface="Calibri"/>
                <a:cs typeface="Calibri"/>
                <a:sym typeface="Calibri"/>
              </a:rPr>
              <a:t>كل طالبات الشعبة الأولى نجحن، سلمى لم تنجح. (إذن سلمى ليست من طالبات الشعبة الأولى).</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4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1" name="Shape 21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212" name="Shape 212"/>
          <p:cNvGrpSpPr/>
          <p:nvPr/>
        </p:nvGrpSpPr>
        <p:grpSpPr>
          <a:xfrm>
            <a:off x="251519" y="1916832"/>
            <a:ext cx="8640960" cy="4104455"/>
            <a:chOff x="251519" y="2420888"/>
            <a:chExt cx="8640960" cy="3600399"/>
          </a:xfrm>
        </p:grpSpPr>
        <p:sp>
          <p:nvSpPr>
            <p:cNvPr id="213" name="Shape 21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4" name="Shape 21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15" name="Shape 215"/>
          <p:cNvSpPr/>
          <p:nvPr/>
        </p:nvSpPr>
        <p:spPr>
          <a:xfrm>
            <a:off x="755575" y="2636911"/>
            <a:ext cx="7632848"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rgbClr val="6600CC"/>
                </a:solidFill>
                <a:latin typeface="Calibri"/>
                <a:ea typeface="Calibri"/>
                <a:cs typeface="Calibri"/>
                <a:sym typeface="Calibri"/>
              </a:rPr>
              <a:t>4- التصنيف: </a:t>
            </a:r>
            <a:r>
              <a:rPr b="1" lang="ar-SA" sz="3600">
                <a:solidFill>
                  <a:schemeClr val="dk1"/>
                </a:solidFill>
                <a:latin typeface="Calibri"/>
                <a:ea typeface="Calibri"/>
                <a:cs typeface="Calibri"/>
                <a:sym typeface="Calibri"/>
              </a:rPr>
              <a:t>ويقصد بها تصنيف المعلومات وتنظيمها وتقويمها ليمكن من خلالها تحديد التشابه والاختلاف. حدد الخطأ في التصنيف التالي ولماذا؟</a:t>
            </a:r>
          </a:p>
          <a:p>
            <a:pPr indent="0" lvl="0" marL="0" marR="0" rtl="1" algn="r">
              <a:spcBef>
                <a:spcPts val="0"/>
              </a:spcBef>
              <a:buSzPct val="25000"/>
              <a:buNone/>
            </a:pPr>
            <a:r>
              <a:rPr b="1" lang="ar-SA" sz="3600">
                <a:solidFill>
                  <a:schemeClr val="dk1"/>
                </a:solidFill>
                <a:latin typeface="Calibri"/>
                <a:ea typeface="Calibri"/>
                <a:cs typeface="Calibri"/>
                <a:sym typeface="Calibri"/>
              </a:rPr>
              <a:t>دجاجة، بطة، حمامة، سمكة </a:t>
            </a:r>
            <a:br>
              <a:rPr b="1" lang="ar-SA" sz="3600">
                <a:solidFill>
                  <a:schemeClr val="dk1"/>
                </a:solidFill>
                <a:latin typeface="Calibri"/>
                <a:ea typeface="Calibri"/>
                <a:cs typeface="Calibri"/>
                <a:sym typeface="Calibri"/>
              </a:rPr>
            </a:br>
            <a:r>
              <a:rPr b="1" lang="ar-SA" sz="3600">
                <a:solidFill>
                  <a:schemeClr val="dk1"/>
                </a:solidFill>
                <a:latin typeface="Calibri"/>
                <a:ea typeface="Calibri"/>
                <a:cs typeface="Calibri"/>
                <a:sym typeface="Calibri"/>
              </a:rPr>
              <a:t>(السمكة لأنها ليس لها ريش)</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4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1" name="Shape 22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222" name="Shape 222"/>
          <p:cNvGrpSpPr/>
          <p:nvPr/>
        </p:nvGrpSpPr>
        <p:grpSpPr>
          <a:xfrm>
            <a:off x="251519" y="1916832"/>
            <a:ext cx="8640960" cy="4104455"/>
            <a:chOff x="251519" y="2420888"/>
            <a:chExt cx="8640960" cy="3600399"/>
          </a:xfrm>
        </p:grpSpPr>
        <p:sp>
          <p:nvSpPr>
            <p:cNvPr id="223" name="Shape 22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4" name="Shape 22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25" name="Shape 225"/>
          <p:cNvSpPr/>
          <p:nvPr/>
        </p:nvSpPr>
        <p:spPr>
          <a:xfrm>
            <a:off x="755575" y="2913910"/>
            <a:ext cx="7632848" cy="230832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تمر- سكر- ليمون- عسل </a:t>
            </a:r>
            <a:br>
              <a:rPr b="1" lang="ar-SA" sz="3600">
                <a:solidFill>
                  <a:schemeClr val="dk1"/>
                </a:solidFill>
                <a:latin typeface="Calibri"/>
                <a:ea typeface="Calibri"/>
                <a:cs typeface="Calibri"/>
                <a:sym typeface="Calibri"/>
              </a:rPr>
            </a:br>
            <a:r>
              <a:rPr b="1" lang="ar-SA" sz="3600">
                <a:solidFill>
                  <a:schemeClr val="dk1"/>
                </a:solidFill>
                <a:latin typeface="Calibri"/>
                <a:ea typeface="Calibri"/>
                <a:cs typeface="Calibri"/>
                <a:sym typeface="Calibri"/>
              </a:rPr>
              <a:t>(الليمون لأنه متخلف المذاق عن البقية)</a:t>
            </a:r>
          </a:p>
          <a:p>
            <a:pPr indent="0" lvl="0" marL="0" marR="0" rtl="1" algn="r">
              <a:spcBef>
                <a:spcPts val="0"/>
              </a:spcBef>
              <a:buSzPct val="25000"/>
              <a:buNone/>
            </a:pPr>
            <a:r>
              <a:rPr b="1" lang="ar-SA" sz="3600">
                <a:solidFill>
                  <a:schemeClr val="dk1"/>
                </a:solidFill>
                <a:latin typeface="Calibri"/>
                <a:ea typeface="Calibri"/>
                <a:cs typeface="Calibri"/>
                <a:sym typeface="Calibri"/>
              </a:rPr>
              <a:t>كهرباء- شمس- نار- حجر</a:t>
            </a:r>
            <a:br>
              <a:rPr b="1" lang="ar-SA" sz="3600">
                <a:solidFill>
                  <a:schemeClr val="dk1"/>
                </a:solidFill>
                <a:latin typeface="Calibri"/>
                <a:ea typeface="Calibri"/>
                <a:cs typeface="Calibri"/>
                <a:sym typeface="Calibri"/>
              </a:rPr>
            </a:br>
            <a:r>
              <a:rPr b="1" lang="ar-SA" sz="3600">
                <a:solidFill>
                  <a:schemeClr val="dk1"/>
                </a:solidFill>
                <a:latin typeface="Calibri"/>
                <a:ea typeface="Calibri"/>
                <a:cs typeface="Calibri"/>
                <a:sym typeface="Calibri"/>
              </a:rPr>
              <a:t>(حجر لأنه لا يضيء)</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4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1" name="Shape 23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232" name="Shape 232"/>
          <p:cNvGrpSpPr/>
          <p:nvPr/>
        </p:nvGrpSpPr>
        <p:grpSpPr>
          <a:xfrm>
            <a:off x="251519" y="1916832"/>
            <a:ext cx="8640960" cy="4104455"/>
            <a:chOff x="251519" y="2420888"/>
            <a:chExt cx="8640960" cy="3600399"/>
          </a:xfrm>
        </p:grpSpPr>
        <p:sp>
          <p:nvSpPr>
            <p:cNvPr id="233" name="Shape 23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4" name="Shape 23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35" name="Shape 235"/>
          <p:cNvSpPr/>
          <p:nvPr/>
        </p:nvSpPr>
        <p:spPr>
          <a:xfrm>
            <a:off x="755575" y="2697888"/>
            <a:ext cx="7632848"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rgbClr val="6600CC"/>
                </a:solidFill>
                <a:latin typeface="Calibri"/>
                <a:ea typeface="Calibri"/>
                <a:cs typeface="Calibri"/>
                <a:sym typeface="Calibri"/>
              </a:rPr>
              <a:t>5- المقارنة: </a:t>
            </a:r>
            <a:r>
              <a:rPr b="1" lang="ar-SA" sz="3600">
                <a:solidFill>
                  <a:schemeClr val="dk1"/>
                </a:solidFill>
                <a:latin typeface="Calibri"/>
                <a:ea typeface="Calibri"/>
                <a:cs typeface="Calibri"/>
                <a:sym typeface="Calibri"/>
              </a:rPr>
              <a:t>تعني أن نتعرف على مزايا وعيوب الخيارات المتاحة لاختيار أحدها.</a:t>
            </a:r>
          </a:p>
          <a:p>
            <a:pPr indent="0" lvl="0" marL="0" marR="0" rtl="1" algn="r">
              <a:spcBef>
                <a:spcPts val="0"/>
              </a:spcBef>
              <a:buSzPct val="25000"/>
              <a:buNone/>
            </a:pPr>
            <a:r>
              <a:rPr b="1" lang="ar-SA" sz="3600">
                <a:solidFill>
                  <a:schemeClr val="dk1"/>
                </a:solidFill>
                <a:latin typeface="Calibri"/>
                <a:ea typeface="Calibri"/>
                <a:cs typeface="Calibri"/>
                <a:sym typeface="Calibri"/>
              </a:rPr>
              <a:t>ما رأيك لو خيرت بين الزواج من الأقارب أو الزواج من خارج محيط الأسرة قارن بين الخيارين (مزايا- عيوب- القرار الذي ستتخذه)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4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41" name="Shape 24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242" name="Shape 242"/>
          <p:cNvGrpSpPr/>
          <p:nvPr/>
        </p:nvGrpSpPr>
        <p:grpSpPr>
          <a:xfrm>
            <a:off x="251519" y="1916832"/>
            <a:ext cx="8640960" cy="4104455"/>
            <a:chOff x="251519" y="2420888"/>
            <a:chExt cx="8640960" cy="3600399"/>
          </a:xfrm>
        </p:grpSpPr>
        <p:sp>
          <p:nvSpPr>
            <p:cNvPr id="243" name="Shape 24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44" name="Shape 24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45" name="Shape 245"/>
          <p:cNvSpPr/>
          <p:nvPr/>
        </p:nvSpPr>
        <p:spPr>
          <a:xfrm>
            <a:off x="755575" y="2420890"/>
            <a:ext cx="7632848"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rgbClr val="6600CC"/>
                </a:solidFill>
                <a:latin typeface="Calibri"/>
                <a:ea typeface="Calibri"/>
                <a:cs typeface="Calibri"/>
                <a:sym typeface="Calibri"/>
              </a:rPr>
              <a:t>6- الاستقراء: </a:t>
            </a:r>
            <a:r>
              <a:rPr b="1" lang="ar-SA" sz="3600">
                <a:solidFill>
                  <a:schemeClr val="dk1"/>
                </a:solidFill>
                <a:latin typeface="Calibri"/>
                <a:ea typeface="Calibri"/>
                <a:cs typeface="Calibri"/>
                <a:sym typeface="Calibri"/>
              </a:rPr>
              <a:t>يعني الوصول إلى القاعدة من خلال الأجزاء.</a:t>
            </a:r>
          </a:p>
          <a:p>
            <a:pPr indent="0" lvl="0" marL="0" marR="0" rtl="1" algn="r">
              <a:spcBef>
                <a:spcPts val="0"/>
              </a:spcBef>
              <a:buSzPct val="25000"/>
              <a:buNone/>
            </a:pPr>
            <a:r>
              <a:rPr b="1" lang="ar-SA" sz="3600">
                <a:solidFill>
                  <a:schemeClr val="dk1"/>
                </a:solidFill>
                <a:latin typeface="Calibri"/>
                <a:ea typeface="Calibri"/>
                <a:cs typeface="Calibri"/>
                <a:sym typeface="Calibri"/>
              </a:rPr>
              <a:t>هند نجحت، سامية نجحت، أسماء نجحت، بندر لم ينجح، القاعدة: كل الإناث نجحوا.</a:t>
            </a:r>
          </a:p>
          <a:p>
            <a:pPr indent="0" lvl="0" marL="0" marR="0" rtl="1" algn="r">
              <a:spcBef>
                <a:spcPts val="0"/>
              </a:spcBef>
              <a:buSzPct val="25000"/>
              <a:buNone/>
            </a:pPr>
            <a:r>
              <a:rPr b="1" lang="ar-SA" sz="3600">
                <a:solidFill>
                  <a:schemeClr val="dk1"/>
                </a:solidFill>
                <a:latin typeface="Calibri"/>
                <a:ea typeface="Calibri"/>
                <a:cs typeface="Calibri"/>
                <a:sym typeface="Calibri"/>
              </a:rPr>
              <a:t>للدجاج ريش، للحمام ريش، للعصافير ريش، القاعدة: للطيور ريش.</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4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pic>
        <p:nvPicPr>
          <p:cNvPr descr="button.png" id="250" name="Shape 250"/>
          <p:cNvPicPr preferRelativeResize="0"/>
          <p:nvPr/>
        </p:nvPicPr>
        <p:blipFill rotWithShape="1">
          <a:blip r:embed="rId3">
            <a:alphaModFix/>
          </a:blip>
          <a:srcRect b="0" l="0" r="0" t="0"/>
          <a:stretch/>
        </p:blipFill>
        <p:spPr>
          <a:xfrm>
            <a:off x="2483767" y="476670"/>
            <a:ext cx="6624735" cy="1368152"/>
          </a:xfrm>
          <a:prstGeom prst="rect">
            <a:avLst/>
          </a:prstGeom>
          <a:noFill/>
          <a:ln>
            <a:noFill/>
          </a:ln>
        </p:spPr>
      </p:pic>
      <p:sp>
        <p:nvSpPr>
          <p:cNvPr id="251" name="Shape 251"/>
          <p:cNvSpPr/>
          <p:nvPr/>
        </p:nvSpPr>
        <p:spPr>
          <a:xfrm>
            <a:off x="3210923" y="624499"/>
            <a:ext cx="5000087"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6000">
                <a:solidFill>
                  <a:srgbClr val="FFFF00"/>
                </a:solidFill>
                <a:latin typeface="Calibri"/>
                <a:ea typeface="Calibri"/>
                <a:cs typeface="Calibri"/>
                <a:sym typeface="Calibri"/>
              </a:rPr>
              <a:t>معايير التفكير الناقد</a:t>
            </a:r>
          </a:p>
        </p:txBody>
      </p:sp>
      <p:pic>
        <p:nvPicPr>
          <p:cNvPr descr="picture-frame-682797_960_720.jpg" id="252" name="Shape 252"/>
          <p:cNvPicPr preferRelativeResize="0"/>
          <p:nvPr/>
        </p:nvPicPr>
        <p:blipFill rotWithShape="1">
          <a:blip r:embed="rId4">
            <a:alphaModFix/>
          </a:blip>
          <a:srcRect b="0" l="0" r="0" t="0"/>
          <a:stretch/>
        </p:blipFill>
        <p:spPr>
          <a:xfrm>
            <a:off x="179511" y="2420888"/>
            <a:ext cx="8748463" cy="4221088"/>
          </a:xfrm>
          <a:prstGeom prst="rect">
            <a:avLst/>
          </a:prstGeom>
          <a:solidFill>
            <a:schemeClr val="lt1"/>
          </a:solidFill>
          <a:ln>
            <a:noFill/>
          </a:ln>
        </p:spPr>
      </p:pic>
      <p:sp>
        <p:nvSpPr>
          <p:cNvPr id="253" name="Shape 253"/>
          <p:cNvSpPr/>
          <p:nvPr/>
        </p:nvSpPr>
        <p:spPr>
          <a:xfrm>
            <a:off x="611560" y="2708919"/>
            <a:ext cx="7848871" cy="193899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4000">
                <a:solidFill>
                  <a:srgbClr val="6600CC"/>
                </a:solidFill>
                <a:latin typeface="Times New Roman"/>
                <a:ea typeface="Times New Roman"/>
                <a:cs typeface="Times New Roman"/>
                <a:sym typeface="Times New Roman"/>
              </a:rPr>
              <a:t>1- الوضوح: </a:t>
            </a:r>
            <a:r>
              <a:rPr b="1" lang="ar-SA" sz="4000">
                <a:solidFill>
                  <a:schemeClr val="dk1"/>
                </a:solidFill>
                <a:latin typeface="Times New Roman"/>
                <a:ea typeface="Times New Roman"/>
                <a:cs typeface="Times New Roman"/>
                <a:sym typeface="Times New Roman"/>
              </a:rPr>
              <a:t>المدخل الرئيسي للتفكير الناقد، فإذا لم تكن المعلومات مصاغة بطريقة واضحة فلا يمكن فهمها ومعرفة المقصود منها.</a:t>
            </a:r>
          </a:p>
        </p:txBody>
      </p:sp>
      <p:sp>
        <p:nvSpPr>
          <p:cNvPr id="254" name="Shape 254"/>
          <p:cNvSpPr/>
          <p:nvPr/>
        </p:nvSpPr>
        <p:spPr>
          <a:xfrm>
            <a:off x="683568" y="4718753"/>
            <a:ext cx="7776864" cy="1446550"/>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4400">
                <a:solidFill>
                  <a:srgbClr val="6600CC"/>
                </a:solidFill>
                <a:latin typeface="Times New Roman"/>
                <a:ea typeface="Times New Roman"/>
                <a:cs typeface="Times New Roman"/>
                <a:sym typeface="Times New Roman"/>
              </a:rPr>
              <a:t>2- </a:t>
            </a:r>
            <a:r>
              <a:rPr b="1" lang="ar-SA" sz="4400">
                <a:solidFill>
                  <a:srgbClr val="6600CC"/>
                </a:solidFill>
                <a:latin typeface="Calibri"/>
                <a:ea typeface="Calibri"/>
                <a:cs typeface="Calibri"/>
                <a:sym typeface="Calibri"/>
              </a:rPr>
              <a:t>الصحة: </a:t>
            </a:r>
            <a:r>
              <a:rPr b="1" lang="ar-SA" sz="4400">
                <a:solidFill>
                  <a:schemeClr val="dk1"/>
                </a:solidFill>
                <a:latin typeface="Calibri"/>
                <a:ea typeface="Calibri"/>
                <a:cs typeface="Calibri"/>
                <a:sym typeface="Calibri"/>
              </a:rPr>
              <a:t>أي أن تكون العبارات المستخدمة والمعلومات صحيحة وموثوقة.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pic>
        <p:nvPicPr>
          <p:cNvPr descr="button.png" id="259" name="Shape 259"/>
          <p:cNvPicPr preferRelativeResize="0"/>
          <p:nvPr/>
        </p:nvPicPr>
        <p:blipFill rotWithShape="1">
          <a:blip r:embed="rId3">
            <a:alphaModFix/>
          </a:blip>
          <a:srcRect b="0" l="0" r="0" t="0"/>
          <a:stretch/>
        </p:blipFill>
        <p:spPr>
          <a:xfrm>
            <a:off x="2483767" y="476670"/>
            <a:ext cx="6624735" cy="1368152"/>
          </a:xfrm>
          <a:prstGeom prst="rect">
            <a:avLst/>
          </a:prstGeom>
          <a:noFill/>
          <a:ln>
            <a:noFill/>
          </a:ln>
        </p:spPr>
      </p:pic>
      <p:sp>
        <p:nvSpPr>
          <p:cNvPr id="260" name="Shape 260"/>
          <p:cNvSpPr/>
          <p:nvPr/>
        </p:nvSpPr>
        <p:spPr>
          <a:xfrm>
            <a:off x="3210923" y="624499"/>
            <a:ext cx="5000087"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6000">
                <a:solidFill>
                  <a:srgbClr val="FFFF00"/>
                </a:solidFill>
                <a:latin typeface="Calibri"/>
                <a:ea typeface="Calibri"/>
                <a:cs typeface="Calibri"/>
                <a:sym typeface="Calibri"/>
              </a:rPr>
              <a:t>معايير التفكير الناقد</a:t>
            </a:r>
          </a:p>
        </p:txBody>
      </p:sp>
      <p:pic>
        <p:nvPicPr>
          <p:cNvPr descr="picture-frame-682797_960_720.jpg" id="261" name="Shape 261"/>
          <p:cNvPicPr preferRelativeResize="0"/>
          <p:nvPr/>
        </p:nvPicPr>
        <p:blipFill rotWithShape="1">
          <a:blip r:embed="rId4">
            <a:alphaModFix/>
          </a:blip>
          <a:srcRect b="0" l="0" r="0" t="0"/>
          <a:stretch/>
        </p:blipFill>
        <p:spPr>
          <a:xfrm>
            <a:off x="179511" y="2420888"/>
            <a:ext cx="8748463" cy="4221088"/>
          </a:xfrm>
          <a:prstGeom prst="rect">
            <a:avLst/>
          </a:prstGeom>
          <a:solidFill>
            <a:schemeClr val="lt1"/>
          </a:solidFill>
          <a:ln>
            <a:noFill/>
          </a:ln>
        </p:spPr>
      </p:pic>
      <p:sp>
        <p:nvSpPr>
          <p:cNvPr id="262" name="Shape 262"/>
          <p:cNvSpPr/>
          <p:nvPr/>
        </p:nvSpPr>
        <p:spPr>
          <a:xfrm>
            <a:off x="539552" y="2708919"/>
            <a:ext cx="7920880"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4000">
                <a:solidFill>
                  <a:srgbClr val="6600CC"/>
                </a:solidFill>
                <a:latin typeface="Calibri"/>
                <a:ea typeface="Calibri"/>
                <a:cs typeface="Calibri"/>
                <a:sym typeface="Calibri"/>
              </a:rPr>
              <a:t>3- الدقة: </a:t>
            </a:r>
            <a:r>
              <a:rPr b="1" lang="ar-SA" sz="4000">
                <a:solidFill>
                  <a:schemeClr val="dk1"/>
                </a:solidFill>
                <a:latin typeface="Calibri"/>
                <a:ea typeface="Calibri"/>
                <a:cs typeface="Calibri"/>
                <a:sym typeface="Calibri"/>
              </a:rPr>
              <a:t>أي التحقق من المعلومات واستيفاء الموضوع حقه من المعالجة والتفكير.</a:t>
            </a:r>
          </a:p>
        </p:txBody>
      </p:sp>
      <p:sp>
        <p:nvSpPr>
          <p:cNvPr id="263" name="Shape 263"/>
          <p:cNvSpPr/>
          <p:nvPr/>
        </p:nvSpPr>
        <p:spPr>
          <a:xfrm>
            <a:off x="539552" y="3938280"/>
            <a:ext cx="7920880"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4000">
                <a:solidFill>
                  <a:srgbClr val="6600CC"/>
                </a:solidFill>
                <a:latin typeface="Calibri"/>
                <a:ea typeface="Calibri"/>
                <a:cs typeface="Calibri"/>
                <a:sym typeface="Calibri"/>
              </a:rPr>
              <a:t>4- الربط: </a:t>
            </a:r>
            <a:r>
              <a:rPr b="1" lang="ar-SA" sz="4000">
                <a:solidFill>
                  <a:schemeClr val="dk1"/>
                </a:solidFill>
                <a:latin typeface="Calibri"/>
                <a:ea typeface="Calibri"/>
                <a:cs typeface="Calibri"/>
                <a:sym typeface="Calibri"/>
              </a:rPr>
              <a:t>أي أن يكون المفكر دوما حول المشكلة ولا يثير من القضايا إلا ما له علاقة بها وهنا لابد أن تكون المشكلة محددة بدقة تحديداً واضحاً.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pic>
        <p:nvPicPr>
          <p:cNvPr descr="31-400W.png" id="96" name="Shape 96"/>
          <p:cNvPicPr preferRelativeResize="0"/>
          <p:nvPr/>
        </p:nvPicPr>
        <p:blipFill rotWithShape="1">
          <a:blip r:embed="rId3">
            <a:alphaModFix/>
          </a:blip>
          <a:srcRect b="0" l="0" r="0" t="0"/>
          <a:stretch/>
        </p:blipFill>
        <p:spPr>
          <a:xfrm>
            <a:off x="1259632" y="692695"/>
            <a:ext cx="6696744" cy="2088232"/>
          </a:xfrm>
          <a:prstGeom prst="rect">
            <a:avLst/>
          </a:prstGeom>
          <a:solidFill>
            <a:schemeClr val="lt1"/>
          </a:solidFill>
          <a:ln>
            <a:noFill/>
          </a:ln>
        </p:spPr>
      </p:pic>
      <p:sp>
        <p:nvSpPr>
          <p:cNvPr id="97" name="Shape 97"/>
          <p:cNvSpPr/>
          <p:nvPr/>
        </p:nvSpPr>
        <p:spPr>
          <a:xfrm>
            <a:off x="1565649" y="1148550"/>
            <a:ext cx="5958681"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7200">
                <a:solidFill>
                  <a:schemeClr val="dk1"/>
                </a:solidFill>
                <a:latin typeface="Calibri"/>
                <a:ea typeface="Calibri"/>
                <a:cs typeface="Calibri"/>
                <a:sym typeface="Calibri"/>
              </a:rPr>
              <a:t>الدرس الثالث 6-3 </a:t>
            </a:r>
          </a:p>
        </p:txBody>
      </p:sp>
      <p:pic>
        <p:nvPicPr>
          <p:cNvPr descr="3315-illustration-of-a-colorful-blank-frame-border-pv.png" id="98" name="Shape 98"/>
          <p:cNvPicPr preferRelativeResize="0"/>
          <p:nvPr/>
        </p:nvPicPr>
        <p:blipFill rotWithShape="1">
          <a:blip r:embed="rId4">
            <a:alphaModFix/>
          </a:blip>
          <a:srcRect b="0" l="0" r="0" t="0"/>
          <a:stretch/>
        </p:blipFill>
        <p:spPr>
          <a:xfrm>
            <a:off x="323528" y="3861048"/>
            <a:ext cx="8568951" cy="2088232"/>
          </a:xfrm>
          <a:prstGeom prst="rect">
            <a:avLst/>
          </a:prstGeom>
          <a:solidFill>
            <a:schemeClr val="lt1"/>
          </a:solidFill>
          <a:ln>
            <a:noFill/>
          </a:ln>
        </p:spPr>
      </p:pic>
      <p:sp>
        <p:nvSpPr>
          <p:cNvPr id="99" name="Shape 99"/>
          <p:cNvSpPr/>
          <p:nvPr/>
        </p:nvSpPr>
        <p:spPr>
          <a:xfrm>
            <a:off x="1187623" y="4459758"/>
            <a:ext cx="6840760" cy="76944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SA" sz="4400">
                <a:solidFill>
                  <a:srgbClr val="FF0000"/>
                </a:solidFill>
                <a:latin typeface="Times New Roman"/>
                <a:ea typeface="Times New Roman"/>
                <a:cs typeface="Times New Roman"/>
                <a:sym typeface="Times New Roman"/>
              </a:rPr>
              <a:t>ماهية التفكير وأنواعه وتطبيقاته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pic>
        <p:nvPicPr>
          <p:cNvPr descr="button.png" id="268" name="Shape 268"/>
          <p:cNvPicPr preferRelativeResize="0"/>
          <p:nvPr/>
        </p:nvPicPr>
        <p:blipFill rotWithShape="1">
          <a:blip r:embed="rId3">
            <a:alphaModFix/>
          </a:blip>
          <a:srcRect b="0" l="0" r="0" t="0"/>
          <a:stretch/>
        </p:blipFill>
        <p:spPr>
          <a:xfrm>
            <a:off x="2483767" y="476670"/>
            <a:ext cx="6624735" cy="1368152"/>
          </a:xfrm>
          <a:prstGeom prst="rect">
            <a:avLst/>
          </a:prstGeom>
          <a:noFill/>
          <a:ln>
            <a:noFill/>
          </a:ln>
        </p:spPr>
      </p:pic>
      <p:sp>
        <p:nvSpPr>
          <p:cNvPr id="269" name="Shape 269"/>
          <p:cNvSpPr/>
          <p:nvPr/>
        </p:nvSpPr>
        <p:spPr>
          <a:xfrm>
            <a:off x="3210923" y="624499"/>
            <a:ext cx="5000087"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6000">
                <a:solidFill>
                  <a:srgbClr val="FFFF00"/>
                </a:solidFill>
                <a:latin typeface="Calibri"/>
                <a:ea typeface="Calibri"/>
                <a:cs typeface="Calibri"/>
                <a:sym typeface="Calibri"/>
              </a:rPr>
              <a:t>معايير التفكير الناقد</a:t>
            </a:r>
          </a:p>
        </p:txBody>
      </p:sp>
      <p:pic>
        <p:nvPicPr>
          <p:cNvPr descr="picture-frame-682797_960_720.jpg" id="270" name="Shape 270"/>
          <p:cNvPicPr preferRelativeResize="0"/>
          <p:nvPr/>
        </p:nvPicPr>
        <p:blipFill rotWithShape="1">
          <a:blip r:embed="rId4">
            <a:alphaModFix/>
          </a:blip>
          <a:srcRect b="0" l="0" r="0" t="0"/>
          <a:stretch/>
        </p:blipFill>
        <p:spPr>
          <a:xfrm>
            <a:off x="179511" y="2420888"/>
            <a:ext cx="8748463" cy="4221088"/>
          </a:xfrm>
          <a:prstGeom prst="rect">
            <a:avLst/>
          </a:prstGeom>
          <a:solidFill>
            <a:schemeClr val="lt1"/>
          </a:solidFill>
          <a:ln>
            <a:noFill/>
          </a:ln>
        </p:spPr>
      </p:pic>
      <p:sp>
        <p:nvSpPr>
          <p:cNvPr id="271" name="Shape 271"/>
          <p:cNvSpPr/>
          <p:nvPr/>
        </p:nvSpPr>
        <p:spPr>
          <a:xfrm>
            <a:off x="539552" y="2708919"/>
            <a:ext cx="7920880"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4000">
                <a:solidFill>
                  <a:srgbClr val="6600CC"/>
                </a:solidFill>
                <a:latin typeface="Calibri"/>
                <a:ea typeface="Calibri"/>
                <a:cs typeface="Calibri"/>
                <a:sym typeface="Calibri"/>
              </a:rPr>
              <a:t>5- العمق: </a:t>
            </a:r>
            <a:r>
              <a:rPr b="1" lang="ar-SA" sz="4000">
                <a:solidFill>
                  <a:schemeClr val="dk1"/>
                </a:solidFill>
                <a:latin typeface="Calibri"/>
                <a:ea typeface="Calibri"/>
                <a:cs typeface="Calibri"/>
                <a:sym typeface="Calibri"/>
              </a:rPr>
              <a:t>وهو مرتبط بالإحاطة بأبعاد المشكلة وتعقيداتها وتشعبها.</a:t>
            </a:r>
          </a:p>
        </p:txBody>
      </p:sp>
      <p:sp>
        <p:nvSpPr>
          <p:cNvPr id="272" name="Shape 272"/>
          <p:cNvSpPr/>
          <p:nvPr/>
        </p:nvSpPr>
        <p:spPr>
          <a:xfrm>
            <a:off x="539552" y="4246057"/>
            <a:ext cx="7920880" cy="193899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4000">
                <a:solidFill>
                  <a:srgbClr val="6600CC"/>
                </a:solidFill>
                <a:latin typeface="Calibri"/>
                <a:ea typeface="Calibri"/>
                <a:cs typeface="Calibri"/>
                <a:sym typeface="Calibri"/>
              </a:rPr>
              <a:t>6- المنطق: </a:t>
            </a:r>
            <a:r>
              <a:rPr b="1" lang="ar-SA" sz="4000">
                <a:solidFill>
                  <a:schemeClr val="dk1"/>
                </a:solidFill>
                <a:latin typeface="Calibri"/>
                <a:ea typeface="Calibri"/>
                <a:cs typeface="Calibri"/>
                <a:sym typeface="Calibri"/>
              </a:rPr>
              <a:t>ويقصد به تنظيم الأفكار وتسلسلها وترابطها بطريقة تؤدي إلى معنى واضح ومعتمد على حجج معقولة.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p:nvPr/>
        </p:nvSpPr>
        <p:spPr>
          <a:xfrm>
            <a:off x="6300192" y="332656"/>
            <a:ext cx="2448271"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8" name="Shape 278"/>
          <p:cNvSpPr/>
          <p:nvPr/>
        </p:nvSpPr>
        <p:spPr>
          <a:xfrm>
            <a:off x="6505907" y="404663"/>
            <a:ext cx="2069797"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أنواع التفكير</a:t>
            </a:r>
          </a:p>
        </p:txBody>
      </p:sp>
      <p:grpSp>
        <p:nvGrpSpPr>
          <p:cNvPr id="279" name="Shape 279"/>
          <p:cNvGrpSpPr/>
          <p:nvPr/>
        </p:nvGrpSpPr>
        <p:grpSpPr>
          <a:xfrm>
            <a:off x="251519" y="2564904"/>
            <a:ext cx="8640960" cy="4293095"/>
            <a:chOff x="251519" y="2420888"/>
            <a:chExt cx="8640960" cy="3600399"/>
          </a:xfrm>
        </p:grpSpPr>
        <p:sp>
          <p:nvSpPr>
            <p:cNvPr id="280" name="Shape 280"/>
            <p:cNvSpPr/>
            <p:nvPr/>
          </p:nvSpPr>
          <p:spPr>
            <a:xfrm>
              <a:off x="251519" y="2420888"/>
              <a:ext cx="8640960" cy="3600399"/>
            </a:xfrm>
            <a:prstGeom prst="round2SameRect">
              <a:avLst>
                <a:gd fmla="val 50000" name="adj1"/>
                <a:gd fmla="val 0" name="adj2"/>
              </a:avLst>
            </a:prstGeom>
            <a:solidFill>
              <a:srgbClr val="E36C0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81" name="Shape 281"/>
            <p:cNvSpPr/>
            <p:nvPr/>
          </p:nvSpPr>
          <p:spPr>
            <a:xfrm>
              <a:off x="539552" y="2708919"/>
              <a:ext cx="7992887" cy="3096343"/>
            </a:xfrm>
            <a:prstGeom prst="rect">
              <a:avLst/>
            </a:prstGeom>
            <a:solidFill>
              <a:schemeClr val="lt1"/>
            </a:solidFill>
            <a:ln cap="flat" cmpd="sng" w="25400">
              <a:solidFill>
                <a:srgbClr val="E36C0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82" name="Shape 282"/>
          <p:cNvSpPr/>
          <p:nvPr/>
        </p:nvSpPr>
        <p:spPr>
          <a:xfrm>
            <a:off x="755575" y="3070700"/>
            <a:ext cx="7632848"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القدرات العقلية اللازمة للإبداع:</a:t>
            </a:r>
          </a:p>
        </p:txBody>
      </p:sp>
      <p:sp>
        <p:nvSpPr>
          <p:cNvPr id="283" name="Shape 283"/>
          <p:cNvSpPr/>
          <p:nvPr/>
        </p:nvSpPr>
        <p:spPr>
          <a:xfrm>
            <a:off x="4499992" y="1506487"/>
            <a:ext cx="3744415"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84" name="Shape 284"/>
          <p:cNvSpPr/>
          <p:nvPr/>
        </p:nvSpPr>
        <p:spPr>
          <a:xfrm>
            <a:off x="4572000" y="1578495"/>
            <a:ext cx="349964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ثانياً: التفكير الإبداعي</a:t>
            </a:r>
          </a:p>
        </p:txBody>
      </p:sp>
      <p:sp>
        <p:nvSpPr>
          <p:cNvPr id="285" name="Shape 285"/>
          <p:cNvSpPr/>
          <p:nvPr/>
        </p:nvSpPr>
        <p:spPr>
          <a:xfrm>
            <a:off x="683568" y="3663021"/>
            <a:ext cx="7668344" cy="2862322"/>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lang="ar-SA" sz="3600">
                <a:solidFill>
                  <a:schemeClr val="dk1"/>
                </a:solidFill>
                <a:latin typeface="Calibri"/>
                <a:ea typeface="Calibri"/>
                <a:cs typeface="Calibri"/>
                <a:sym typeface="Calibri"/>
              </a:rPr>
              <a:t>الحساسية للمشكلات: سمة عقلية للإبداع، فماذا لو أن نيوتن لم يهتم بطريقة سقوط التفاحة، أو أن أرخميدس لم يكن حساساً لارتفاع الماء، بحيث لفتت الظاهرتان انتباههما، وجعلتهما يفكران فيهما، لما اكتشف أي منهما اكتشافه.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4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4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500"/>
                                        <p:tgtEl>
                                          <p:spTgt spid="28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p:nvPr/>
        </p:nvSpPr>
        <p:spPr>
          <a:xfrm>
            <a:off x="6300192" y="332656"/>
            <a:ext cx="2448271"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91" name="Shape 291"/>
          <p:cNvSpPr/>
          <p:nvPr/>
        </p:nvSpPr>
        <p:spPr>
          <a:xfrm>
            <a:off x="6505907" y="404663"/>
            <a:ext cx="2069797"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أنواع التفكير</a:t>
            </a:r>
          </a:p>
        </p:txBody>
      </p:sp>
      <p:grpSp>
        <p:nvGrpSpPr>
          <p:cNvPr id="292" name="Shape 292"/>
          <p:cNvGrpSpPr/>
          <p:nvPr/>
        </p:nvGrpSpPr>
        <p:grpSpPr>
          <a:xfrm>
            <a:off x="251519" y="2564904"/>
            <a:ext cx="8640960" cy="4293095"/>
            <a:chOff x="251519" y="2420888"/>
            <a:chExt cx="8640960" cy="3600399"/>
          </a:xfrm>
        </p:grpSpPr>
        <p:sp>
          <p:nvSpPr>
            <p:cNvPr id="293" name="Shape 293"/>
            <p:cNvSpPr/>
            <p:nvPr/>
          </p:nvSpPr>
          <p:spPr>
            <a:xfrm>
              <a:off x="251519" y="2420888"/>
              <a:ext cx="8640960" cy="3600399"/>
            </a:xfrm>
            <a:prstGeom prst="round2SameRect">
              <a:avLst>
                <a:gd fmla="val 50000" name="adj1"/>
                <a:gd fmla="val 0" name="adj2"/>
              </a:avLst>
            </a:prstGeom>
            <a:solidFill>
              <a:srgbClr val="E36C0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94" name="Shape 294"/>
            <p:cNvSpPr/>
            <p:nvPr/>
          </p:nvSpPr>
          <p:spPr>
            <a:xfrm>
              <a:off x="539552" y="2708919"/>
              <a:ext cx="7992887" cy="3096343"/>
            </a:xfrm>
            <a:prstGeom prst="rect">
              <a:avLst/>
            </a:prstGeom>
            <a:solidFill>
              <a:schemeClr val="lt1"/>
            </a:solidFill>
            <a:ln cap="flat" cmpd="sng" w="25400">
              <a:solidFill>
                <a:srgbClr val="E36C0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95" name="Shape 295"/>
          <p:cNvSpPr/>
          <p:nvPr/>
        </p:nvSpPr>
        <p:spPr>
          <a:xfrm>
            <a:off x="755575" y="3070700"/>
            <a:ext cx="7632848"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القدرات العقلية اللازمة للإبداع:</a:t>
            </a:r>
          </a:p>
        </p:txBody>
      </p:sp>
      <p:sp>
        <p:nvSpPr>
          <p:cNvPr id="296" name="Shape 296"/>
          <p:cNvSpPr/>
          <p:nvPr/>
        </p:nvSpPr>
        <p:spPr>
          <a:xfrm>
            <a:off x="4499992" y="1506487"/>
            <a:ext cx="3744415"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97" name="Shape 297"/>
          <p:cNvSpPr/>
          <p:nvPr/>
        </p:nvSpPr>
        <p:spPr>
          <a:xfrm>
            <a:off x="4572000" y="1578495"/>
            <a:ext cx="349964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ثانياً: التفكير الإبداعي</a:t>
            </a:r>
          </a:p>
        </p:txBody>
      </p:sp>
      <p:sp>
        <p:nvSpPr>
          <p:cNvPr id="298" name="Shape 298"/>
          <p:cNvSpPr/>
          <p:nvPr/>
        </p:nvSpPr>
        <p:spPr>
          <a:xfrm>
            <a:off x="683568" y="4055005"/>
            <a:ext cx="7668344" cy="1754325"/>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lang="ar-SA" sz="3600">
                <a:solidFill>
                  <a:schemeClr val="dk1"/>
                </a:solidFill>
                <a:latin typeface="Calibri"/>
                <a:ea typeface="Calibri"/>
                <a:cs typeface="Calibri"/>
                <a:sym typeface="Calibri"/>
              </a:rPr>
              <a:t> الطلاقة الفكرية واللفظية:</a:t>
            </a:r>
          </a:p>
          <a:p>
            <a:pPr indent="0" lvl="0" marL="0" marR="0" rtl="1" algn="r">
              <a:spcBef>
                <a:spcPts val="0"/>
              </a:spcBef>
              <a:buClr>
                <a:schemeClr val="dk1"/>
              </a:buClr>
              <a:buSzPct val="100000"/>
              <a:buFont typeface="Arial"/>
              <a:buChar char="•"/>
            </a:pPr>
            <a:r>
              <a:rPr b="1" lang="ar-SA" sz="3600">
                <a:solidFill>
                  <a:schemeClr val="dk1"/>
                </a:solidFill>
                <a:latin typeface="Calibri"/>
                <a:ea typeface="Calibri"/>
                <a:cs typeface="Calibri"/>
                <a:sym typeface="Calibri"/>
              </a:rPr>
              <a:t> الطلاقة الفكرية: تعني القدرة على سرعة إنتاج الأفكار أو الحلول.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500"/>
                                        <p:tgtEl>
                                          <p:spTgt spid="29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animEffect filter="fade" transition="in">
                                      <p:cBhvr>
                                        <p:cTn dur="500"/>
                                        <p:tgtEl>
                                          <p:spTgt spid="29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p:nvPr/>
        </p:nvSpPr>
        <p:spPr>
          <a:xfrm>
            <a:off x="6300192" y="332656"/>
            <a:ext cx="2448271"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4" name="Shape 304"/>
          <p:cNvSpPr/>
          <p:nvPr/>
        </p:nvSpPr>
        <p:spPr>
          <a:xfrm>
            <a:off x="6505907" y="404663"/>
            <a:ext cx="2069797"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أنواع التفكير</a:t>
            </a:r>
          </a:p>
        </p:txBody>
      </p:sp>
      <p:grpSp>
        <p:nvGrpSpPr>
          <p:cNvPr id="305" name="Shape 305"/>
          <p:cNvGrpSpPr/>
          <p:nvPr/>
        </p:nvGrpSpPr>
        <p:grpSpPr>
          <a:xfrm>
            <a:off x="251519" y="2564904"/>
            <a:ext cx="8640960" cy="4293095"/>
            <a:chOff x="251519" y="2420888"/>
            <a:chExt cx="8640960" cy="3600399"/>
          </a:xfrm>
        </p:grpSpPr>
        <p:sp>
          <p:nvSpPr>
            <p:cNvPr id="306" name="Shape 306"/>
            <p:cNvSpPr/>
            <p:nvPr/>
          </p:nvSpPr>
          <p:spPr>
            <a:xfrm>
              <a:off x="251519" y="2420888"/>
              <a:ext cx="8640960" cy="3600399"/>
            </a:xfrm>
            <a:prstGeom prst="round2SameRect">
              <a:avLst>
                <a:gd fmla="val 50000" name="adj1"/>
                <a:gd fmla="val 0" name="adj2"/>
              </a:avLst>
            </a:prstGeom>
            <a:solidFill>
              <a:srgbClr val="E36C0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7" name="Shape 307"/>
            <p:cNvSpPr/>
            <p:nvPr/>
          </p:nvSpPr>
          <p:spPr>
            <a:xfrm>
              <a:off x="539552" y="2708919"/>
              <a:ext cx="7992887" cy="3096343"/>
            </a:xfrm>
            <a:prstGeom prst="rect">
              <a:avLst/>
            </a:prstGeom>
            <a:solidFill>
              <a:schemeClr val="lt1"/>
            </a:solidFill>
            <a:ln cap="flat" cmpd="sng" w="25400">
              <a:solidFill>
                <a:srgbClr val="E36C0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308" name="Shape 308"/>
          <p:cNvSpPr/>
          <p:nvPr/>
        </p:nvSpPr>
        <p:spPr>
          <a:xfrm>
            <a:off x="755575" y="3070700"/>
            <a:ext cx="7632848"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القدرات العقلية اللازمة للإبداع:</a:t>
            </a:r>
          </a:p>
        </p:txBody>
      </p:sp>
      <p:sp>
        <p:nvSpPr>
          <p:cNvPr id="309" name="Shape 309"/>
          <p:cNvSpPr/>
          <p:nvPr/>
        </p:nvSpPr>
        <p:spPr>
          <a:xfrm>
            <a:off x="4499992" y="1506487"/>
            <a:ext cx="3744415"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10" name="Shape 310"/>
          <p:cNvSpPr/>
          <p:nvPr/>
        </p:nvSpPr>
        <p:spPr>
          <a:xfrm>
            <a:off x="4572000" y="1578495"/>
            <a:ext cx="349964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ثانياً: التفكير الإبداعي</a:t>
            </a:r>
          </a:p>
        </p:txBody>
      </p:sp>
      <p:sp>
        <p:nvSpPr>
          <p:cNvPr id="311" name="Shape 311"/>
          <p:cNvSpPr/>
          <p:nvPr/>
        </p:nvSpPr>
        <p:spPr>
          <a:xfrm>
            <a:off x="683568" y="4000996"/>
            <a:ext cx="7668344" cy="2308323"/>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lang="ar-SA" sz="3600">
                <a:solidFill>
                  <a:schemeClr val="dk1"/>
                </a:solidFill>
                <a:latin typeface="Calibri"/>
                <a:ea typeface="Calibri"/>
                <a:cs typeface="Calibri"/>
                <a:sym typeface="Calibri"/>
              </a:rPr>
              <a:t> الطلاقة اللفظية: إنتاج أكبر عدد من الكلمات تحت شرط معين.</a:t>
            </a:r>
          </a:p>
          <a:p>
            <a:pPr indent="0" lvl="0" marL="0" marR="0" rtl="1" algn="r">
              <a:spcBef>
                <a:spcPts val="0"/>
              </a:spcBef>
              <a:buClr>
                <a:schemeClr val="dk1"/>
              </a:buClr>
              <a:buSzPct val="100000"/>
              <a:buFont typeface="Arial"/>
              <a:buChar char="•"/>
            </a:pPr>
            <a:r>
              <a:rPr b="1" lang="ar-SA" sz="3600">
                <a:solidFill>
                  <a:schemeClr val="dk1"/>
                </a:solidFill>
                <a:latin typeface="Calibri"/>
                <a:ea typeface="Calibri"/>
                <a:cs typeface="Calibri"/>
                <a:sym typeface="Calibri"/>
              </a:rPr>
              <a:t> القدرة على الأصالة: القدرة على إنتاج الاستجابات غير الشائعة الجديدة.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p:nvPr/>
        </p:nvSpPr>
        <p:spPr>
          <a:xfrm>
            <a:off x="3635896" y="908720"/>
            <a:ext cx="4104456" cy="914400"/>
          </a:xfrm>
          <a:prstGeom prst="roundRect">
            <a:avLst>
              <a:gd fmla="val 16667" name="adj"/>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17" name="Shape 317"/>
          <p:cNvSpPr/>
          <p:nvPr/>
        </p:nvSpPr>
        <p:spPr>
          <a:xfrm>
            <a:off x="3905532" y="908720"/>
            <a:ext cx="3645549" cy="110799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baseline="30000" lang="ar-SA" sz="6000">
                <a:solidFill>
                  <a:schemeClr val="lt1"/>
                </a:solidFill>
                <a:latin typeface="Calibri"/>
                <a:ea typeface="Calibri"/>
                <a:cs typeface="Calibri"/>
                <a:sym typeface="Calibri"/>
              </a:rPr>
              <a:t>مفاهيم ومصطلحات</a:t>
            </a:r>
            <a:r>
              <a:rPr b="1" lang="ar-SA" sz="6600">
                <a:solidFill>
                  <a:schemeClr val="lt1"/>
                </a:solidFill>
                <a:latin typeface="Calibri"/>
                <a:ea typeface="Calibri"/>
                <a:cs typeface="Calibri"/>
                <a:sym typeface="Calibri"/>
              </a:rPr>
              <a:t>؟</a:t>
            </a:r>
          </a:p>
        </p:txBody>
      </p:sp>
      <p:pic>
        <p:nvPicPr>
          <p:cNvPr descr="bbq-border-template-cookout-clipart-black-and-white-checkerboard-border-hi.png" id="318" name="Shape 318"/>
          <p:cNvPicPr preferRelativeResize="0"/>
          <p:nvPr/>
        </p:nvPicPr>
        <p:blipFill rotWithShape="1">
          <a:blip r:embed="rId3">
            <a:alphaModFix/>
          </a:blip>
          <a:srcRect b="0" l="0" r="0" t="0"/>
          <a:stretch/>
        </p:blipFill>
        <p:spPr>
          <a:xfrm>
            <a:off x="467543" y="2492896"/>
            <a:ext cx="8208912" cy="3888432"/>
          </a:xfrm>
          <a:prstGeom prst="rect">
            <a:avLst/>
          </a:prstGeom>
          <a:noFill/>
          <a:ln>
            <a:noFill/>
          </a:ln>
        </p:spPr>
      </p:pic>
      <p:sp>
        <p:nvSpPr>
          <p:cNvPr id="319" name="Shape 319"/>
          <p:cNvSpPr/>
          <p:nvPr/>
        </p:nvSpPr>
        <p:spPr>
          <a:xfrm>
            <a:off x="755575" y="3280916"/>
            <a:ext cx="7488831"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SA" sz="4800">
                <a:solidFill>
                  <a:srgbClr val="333300"/>
                </a:solidFill>
                <a:latin typeface="Calibri"/>
                <a:ea typeface="Calibri"/>
                <a:cs typeface="Calibri"/>
                <a:sym typeface="Calibri"/>
              </a:rPr>
              <a:t>الإبداع: قدرة عقلية تؤدي إلى الوصول إلى أفكار جديدة وإنتاج جديد.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3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3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pic>
        <p:nvPicPr>
          <p:cNvPr descr="1b392f9e2bd302b146ce60cde21c286c.jpg" id="324" name="Shape 324"/>
          <p:cNvPicPr preferRelativeResize="0"/>
          <p:nvPr/>
        </p:nvPicPr>
        <p:blipFill rotWithShape="1">
          <a:blip r:embed="rId3">
            <a:alphaModFix/>
          </a:blip>
          <a:srcRect b="0" l="0" r="0" t="0"/>
          <a:stretch/>
        </p:blipFill>
        <p:spPr>
          <a:xfrm>
            <a:off x="3203848" y="1988840"/>
            <a:ext cx="3059399" cy="2736303"/>
          </a:xfrm>
          <a:prstGeom prst="roundRect">
            <a:avLst>
              <a:gd fmla="val 16667" name="adj"/>
            </a:avLst>
          </a:prstGeom>
          <a:noFill/>
          <a:ln>
            <a:noFill/>
          </a:ln>
        </p:spPr>
      </p:pic>
      <p:sp>
        <p:nvSpPr>
          <p:cNvPr id="325" name="Shape 325"/>
          <p:cNvSpPr/>
          <p:nvPr/>
        </p:nvSpPr>
        <p:spPr>
          <a:xfrm>
            <a:off x="3770039" y="2348880"/>
            <a:ext cx="1887055"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SA" sz="6600">
                <a:solidFill>
                  <a:srgbClr val="0000CC"/>
                </a:solidFill>
                <a:latin typeface="Calibri"/>
                <a:ea typeface="Calibri"/>
                <a:cs typeface="Calibri"/>
                <a:sym typeface="Calibri"/>
              </a:rPr>
              <a:t>نشاط</a:t>
            </a:r>
          </a:p>
          <a:p>
            <a:pPr indent="0" lvl="0" marL="0" marR="0" rtl="1" algn="ctr">
              <a:spcBef>
                <a:spcPts val="0"/>
              </a:spcBef>
              <a:buSzPct val="25000"/>
              <a:buNone/>
            </a:pPr>
            <a:r>
              <a:rPr b="1" lang="ar-SA" sz="6600">
                <a:solidFill>
                  <a:srgbClr val="0000CC"/>
                </a:solidFill>
                <a:latin typeface="Calibri"/>
                <a:ea typeface="Calibri"/>
                <a:cs typeface="Calibri"/>
                <a:sym typeface="Calibri"/>
              </a:rPr>
              <a:t> 6- 6</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p:nvPr/>
        </p:nvSpPr>
        <p:spPr>
          <a:xfrm rot="-5400000">
            <a:off x="3131839" y="404664"/>
            <a:ext cx="3096343" cy="5256583"/>
          </a:xfrm>
          <a:prstGeom prst="flowChartDelay">
            <a:avLst/>
          </a:prstGeom>
          <a:solidFill>
            <a:srgbClr val="0000CC"/>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1" name="Shape 331"/>
          <p:cNvSpPr/>
          <p:nvPr/>
        </p:nvSpPr>
        <p:spPr>
          <a:xfrm>
            <a:off x="2339751" y="1933963"/>
            <a:ext cx="4644008" cy="2585322"/>
          </a:xfrm>
          <a:prstGeom prst="rect">
            <a:avLst/>
          </a:prstGeom>
          <a:noFill/>
          <a:ln>
            <a:noFill/>
          </a:ln>
        </p:spPr>
        <p:txBody>
          <a:bodyPr anchorCtr="0" anchor="ctr" bIns="45700" lIns="91425" rIns="91425" tIns="45700">
            <a:noAutofit/>
          </a:bodyPr>
          <a:lstStyle/>
          <a:p>
            <a:pPr indent="0" lvl="0" marL="0" marR="0" rtl="1" algn="ctr">
              <a:lnSpc>
                <a:spcPct val="100000"/>
              </a:lnSpc>
              <a:spcBef>
                <a:spcPts val="0"/>
              </a:spcBef>
              <a:spcAft>
                <a:spcPts val="0"/>
              </a:spcAft>
              <a:buClr>
                <a:schemeClr val="lt1"/>
              </a:buClr>
              <a:buSzPct val="25000"/>
              <a:buFont typeface="Times New Roman"/>
              <a:buNone/>
            </a:pPr>
            <a:r>
              <a:rPr b="1" i="0" lang="ar-SA" sz="5400" u="none" cap="none" strike="noStrike">
                <a:solidFill>
                  <a:schemeClr val="lt1"/>
                </a:solidFill>
                <a:latin typeface="Times New Roman"/>
                <a:ea typeface="Times New Roman"/>
                <a:cs typeface="Times New Roman"/>
                <a:sym typeface="Times New Roman"/>
              </a:rPr>
              <a:t>اجب على ما يلي مع ذكر المهارة التي استخدمتها: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pic>
        <p:nvPicPr>
          <p:cNvPr descr="معبأ.png" id="336" name="Shape 336"/>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37" name="Shape 337"/>
          <p:cNvSpPr/>
          <p:nvPr/>
        </p:nvSpPr>
        <p:spPr>
          <a:xfrm>
            <a:off x="974576" y="2110208"/>
            <a:ext cx="7197823" cy="2308323"/>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اكتب خمسة أشياء في اللون الأزرق في دقيقة.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p:txBody>
      </p:sp>
      <p:sp>
        <p:nvSpPr>
          <p:cNvPr id="338" name="Shape 338"/>
          <p:cNvSpPr txBox="1"/>
          <p:nvPr/>
        </p:nvSpPr>
        <p:spPr>
          <a:xfrm>
            <a:off x="1619671" y="3352923"/>
            <a:ext cx="5736402" cy="230832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00CC"/>
                </a:solidFill>
                <a:latin typeface="Calibri"/>
                <a:ea typeface="Calibri"/>
                <a:cs typeface="Calibri"/>
                <a:sym typeface="Calibri"/>
              </a:rPr>
              <a:t>............................................................................................................................................................................</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pic>
        <p:nvPicPr>
          <p:cNvPr descr="معبأ.png" id="343" name="Shape 343"/>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44" name="Shape 344"/>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ct val="25000"/>
              <a:buFont typeface="Arial"/>
              <a:buNone/>
            </a:pPr>
            <a:r>
              <a:rPr b="1" lang="ar-SA" sz="3600">
                <a:solidFill>
                  <a:schemeClr val="dk1"/>
                </a:solidFill>
                <a:latin typeface="Arial"/>
                <a:ea typeface="Arial"/>
                <a:cs typeface="Arial"/>
                <a:sym typeface="Arial"/>
              </a:rPr>
              <a:t>البطالة: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345" name="Shape 345"/>
          <p:cNvSpPr txBox="1"/>
          <p:nvPr/>
        </p:nvSpPr>
        <p:spPr>
          <a:xfrm>
            <a:off x="785785" y="4152978"/>
            <a:ext cx="7572428" cy="206210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FF"/>
                </a:solidFill>
                <a:latin typeface="Calibri"/>
                <a:ea typeface="Calibri"/>
                <a:cs typeface="Calibri"/>
                <a:sym typeface="Calibri"/>
              </a:rPr>
              <a:t>تعتبر البطالة كارثة تستوجب الوقوف فالواقع يؤكد أن معدلات البطالة في تزايد مستمر، الجميع يحاول البحث عن طريق للخروج من الأزمة ولكن الواضح أنه يزداد ابتعادا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pic>
        <p:nvPicPr>
          <p:cNvPr descr="معبأ.png" id="350" name="Shape 350"/>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51" name="Shape 351"/>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352" name="Shape 352"/>
          <p:cNvSpPr txBox="1"/>
          <p:nvPr/>
        </p:nvSpPr>
        <p:spPr>
          <a:xfrm>
            <a:off x="571472" y="3374785"/>
            <a:ext cx="7858180"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FF"/>
                </a:solidFill>
                <a:latin typeface="Calibri"/>
                <a:ea typeface="Calibri"/>
                <a:cs typeface="Calibri"/>
                <a:sym typeface="Calibri"/>
              </a:rPr>
              <a:t>والبطالة هي ظاهرة اقتصادية بدأ ظهورها بشكل ملموس مع ازدهار الصناعة إذ لم يكن للبطالة معنى في المجتمعات الريفية التقليدية طبقا لمنظمة العمل الدولية فإن العاطل هو كل قادر على العمل وراغب فيه، ويبحث عنه، ويقبله عند مستوى الأجر السائد، ولكن دون جدوى.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p:nvPr/>
        </p:nvSpPr>
        <p:spPr>
          <a:xfrm>
            <a:off x="1979711" y="1988840"/>
            <a:ext cx="5400599" cy="2592287"/>
          </a:xfrm>
          <a:prstGeom prst="cloud">
            <a:avLst/>
          </a:prstGeom>
          <a:solidFill>
            <a:srgbClr val="00B0F0"/>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05" name="Shape 105"/>
          <p:cNvSpPr/>
          <p:nvPr/>
        </p:nvSpPr>
        <p:spPr>
          <a:xfrm>
            <a:off x="2337706" y="2532093"/>
            <a:ext cx="4610558" cy="1446550"/>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0000"/>
              </a:buClr>
              <a:buSzPct val="25000"/>
              <a:buFont typeface="Times New Roman"/>
              <a:buNone/>
            </a:pPr>
            <a:r>
              <a:rPr b="1" i="0" lang="ar-SA" sz="8800" u="none" cap="none" strike="noStrike">
                <a:solidFill>
                  <a:srgbClr val="FF0000"/>
                </a:solidFill>
                <a:latin typeface="Times New Roman"/>
                <a:ea typeface="Times New Roman"/>
                <a:cs typeface="Times New Roman"/>
                <a:sym typeface="Times New Roman"/>
              </a:rPr>
              <a:t>ماذا سنتعلم؟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pic>
        <p:nvPicPr>
          <p:cNvPr descr="معبأ.png" id="357" name="Shape 357"/>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58" name="Shape 358"/>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359" name="Shape 359"/>
          <p:cNvSpPr txBox="1"/>
          <p:nvPr/>
        </p:nvSpPr>
        <p:spPr>
          <a:xfrm>
            <a:off x="571472" y="3374785"/>
            <a:ext cx="7858180"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FF"/>
                </a:solidFill>
                <a:latin typeface="Calibri"/>
                <a:ea typeface="Calibri"/>
                <a:cs typeface="Calibri"/>
                <a:sym typeface="Calibri"/>
              </a:rPr>
              <a:t>من خلال هذا التعريف يتضح أنه ليس كل من لا يعمل عاطل فالتلاميذ والمعاقين والمسنين والمتقاعدين ومن فقد الأمل في العثور على عمل وأصحاب العمل المؤقت ومن هم في غنى عن العمل لا يتم اعتبارهم عاطلين عن العمل وقد نتجت عن البطالة الكثير من الأمراض الاجتماعية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pic>
        <p:nvPicPr>
          <p:cNvPr descr="معبأ.png" id="364" name="Shape 364"/>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65" name="Shape 365"/>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366" name="Shape 366"/>
          <p:cNvSpPr txBox="1"/>
          <p:nvPr/>
        </p:nvSpPr>
        <p:spPr>
          <a:xfrm>
            <a:off x="571472" y="4173912"/>
            <a:ext cx="7858180" cy="1755416"/>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SA" sz="3200">
                <a:solidFill>
                  <a:srgbClr val="0000FF"/>
                </a:solidFill>
                <a:latin typeface="Calibri"/>
                <a:ea typeface="Calibri"/>
                <a:cs typeface="Calibri"/>
                <a:sym typeface="Calibri"/>
              </a:rPr>
              <a:t>مثل زيادة الهجرة غير الشرعية إلي الدول الأوروبية وإقبال عدد من الشباب المصري علي الانتحار للشعور باليأس بسبب البطالة وعدم قدرتهم علي إعالة أسرهم.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pic>
        <p:nvPicPr>
          <p:cNvPr descr="معبأ.png" id="371" name="Shape 371"/>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72" name="Shape 372"/>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373" name="Shape 373"/>
          <p:cNvSpPr txBox="1"/>
          <p:nvPr/>
        </p:nvSpPr>
        <p:spPr>
          <a:xfrm>
            <a:off x="571472" y="3357562"/>
            <a:ext cx="7858180" cy="1179553"/>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SA" sz="3200">
                <a:solidFill>
                  <a:srgbClr val="0000FF"/>
                </a:solidFill>
                <a:latin typeface="Calibri"/>
                <a:ea typeface="Calibri"/>
                <a:cs typeface="Calibri"/>
                <a:sym typeface="Calibri"/>
              </a:rPr>
              <a:t>معدل البطالة = عدد العاطلين مقسوما على عدد القوة العاملة مضروباً في مائة.</a:t>
            </a:r>
          </a:p>
        </p:txBody>
      </p:sp>
      <p:sp>
        <p:nvSpPr>
          <p:cNvPr id="374" name="Shape 374"/>
          <p:cNvSpPr txBox="1"/>
          <p:nvPr/>
        </p:nvSpPr>
        <p:spPr>
          <a:xfrm>
            <a:off x="571472" y="4749776"/>
            <a:ext cx="7858180" cy="118852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SA" sz="3200">
                <a:solidFill>
                  <a:srgbClr val="0000FF"/>
                </a:solidFill>
                <a:latin typeface="Calibri"/>
                <a:ea typeface="Calibri"/>
                <a:cs typeface="Calibri"/>
                <a:sym typeface="Calibri"/>
              </a:rPr>
              <a:t>معدل مشاركة القوة العاملة = قوة العمالة مقسوما على النسبة الفاعلة مضروباً في مائة.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pic>
        <p:nvPicPr>
          <p:cNvPr descr="معبأ.png" id="379" name="Shape 379"/>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80" name="Shape 380"/>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381" name="Shape 381"/>
          <p:cNvSpPr txBox="1"/>
          <p:nvPr/>
        </p:nvSpPr>
        <p:spPr>
          <a:xfrm>
            <a:off x="571472" y="3902910"/>
            <a:ext cx="7858180" cy="231217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SA" sz="3200">
                <a:solidFill>
                  <a:srgbClr val="0000FF"/>
                </a:solidFill>
                <a:latin typeface="Calibri"/>
                <a:ea typeface="Calibri"/>
                <a:cs typeface="Calibri"/>
                <a:sym typeface="Calibri"/>
              </a:rPr>
              <a:t>وتعتبر نسب البطالة في صفوف الشباب العربي هي الأعلى عالمياً، وهي مرشحة للتصاعد في الكثير من الحالات، فالمعدل بالنسبة للدول العربية هو 25% طبقاً لبيانات الأمم المتحدة،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pic>
        <p:nvPicPr>
          <p:cNvPr descr="معبأ.png" id="386" name="Shape 386"/>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87" name="Shape 387"/>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388" name="Shape 388"/>
          <p:cNvSpPr txBox="1"/>
          <p:nvPr/>
        </p:nvSpPr>
        <p:spPr>
          <a:xfrm>
            <a:off x="571472" y="3822496"/>
            <a:ext cx="7858180" cy="2321147"/>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SA" sz="3200">
                <a:solidFill>
                  <a:srgbClr val="0000FF"/>
                </a:solidFill>
                <a:latin typeface="Calibri"/>
                <a:ea typeface="Calibri"/>
                <a:cs typeface="Calibri"/>
                <a:sym typeface="Calibri"/>
              </a:rPr>
              <a:t>أما في بعض البلدان فهي تصل أحيانا إلى 40% وبذلك تتضح حقيقة حجم مشكلة البطالة حيث يتوقع أن حجم البطالة الحقيقي لا يقل بأي حال من الأحوال عن 17%: 20% من حجم قوة العمل.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pic>
        <p:nvPicPr>
          <p:cNvPr descr="معبأ.png" id="393" name="Shape 393"/>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394" name="Shape 394"/>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395" name="Shape 395"/>
          <p:cNvSpPr txBox="1"/>
          <p:nvPr/>
        </p:nvSpPr>
        <p:spPr>
          <a:xfrm>
            <a:off x="571472" y="3351914"/>
            <a:ext cx="7858180"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6600"/>
                </a:solidFill>
                <a:latin typeface="Calibri"/>
                <a:ea typeface="Calibri"/>
                <a:cs typeface="Calibri"/>
                <a:sym typeface="Calibri"/>
              </a:rPr>
              <a:t>لا يرى الاقتصاديون من الطبقة البورجوازية حلاً لمشكلة البطالة إلا في الأتي:</a:t>
            </a:r>
          </a:p>
        </p:txBody>
      </p:sp>
      <p:sp>
        <p:nvSpPr>
          <p:cNvPr id="396" name="Shape 396"/>
          <p:cNvSpPr txBox="1"/>
          <p:nvPr/>
        </p:nvSpPr>
        <p:spPr>
          <a:xfrm>
            <a:off x="571472" y="4572007"/>
            <a:ext cx="7858180" cy="1189108"/>
          </a:xfrm>
          <a:prstGeom prst="rect">
            <a:avLst/>
          </a:prstGeom>
          <a:noFill/>
          <a:ln>
            <a:noFill/>
          </a:ln>
        </p:spPr>
        <p:txBody>
          <a:bodyPr anchorCtr="0" anchor="t" bIns="45700" lIns="91425" rIns="91425" tIns="45700">
            <a:noAutofit/>
          </a:bodyPr>
          <a:lstStyle/>
          <a:p>
            <a:pPr indent="-342900" lvl="0" marL="342900" marR="0" rtl="1" algn="r">
              <a:lnSpc>
                <a:spcPct val="115000"/>
              </a:lnSpc>
              <a:spcBef>
                <a:spcPts val="0"/>
              </a:spcBef>
              <a:spcAft>
                <a:spcPts val="0"/>
              </a:spcAft>
              <a:buClr>
                <a:srgbClr val="0000FF"/>
              </a:buClr>
              <a:buSzPct val="100000"/>
              <a:buFont typeface="Calibri"/>
              <a:buAutoNum type="arabicPeriod"/>
            </a:pPr>
            <a:r>
              <a:rPr b="1" lang="ar-SA" sz="3200">
                <a:solidFill>
                  <a:srgbClr val="0000FF"/>
                </a:solidFill>
                <a:latin typeface="Calibri"/>
                <a:ea typeface="Calibri"/>
                <a:cs typeface="Calibri"/>
                <a:sym typeface="Calibri"/>
              </a:rPr>
              <a:t>يرى للخروج من البطالة ضرورة رفع وتيرة النمو الاقتصادي بشكل يمكن من خلق مناصب الشغل.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pic>
        <p:nvPicPr>
          <p:cNvPr descr="معبأ.png" id="401" name="Shape 401"/>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02" name="Shape 402"/>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03" name="Shape 403"/>
          <p:cNvSpPr txBox="1"/>
          <p:nvPr/>
        </p:nvSpPr>
        <p:spPr>
          <a:xfrm>
            <a:off x="571472" y="3351914"/>
            <a:ext cx="7858180"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6600"/>
                </a:solidFill>
                <a:latin typeface="Calibri"/>
                <a:ea typeface="Calibri"/>
                <a:cs typeface="Calibri"/>
                <a:sym typeface="Calibri"/>
              </a:rPr>
              <a:t>لا يرى الاقتصاديون من الطبقة البورجوازية حلاً لمشكلة البطالة إلا في الأتي:</a:t>
            </a:r>
          </a:p>
        </p:txBody>
      </p:sp>
      <p:sp>
        <p:nvSpPr>
          <p:cNvPr id="404" name="Shape 404"/>
          <p:cNvSpPr txBox="1"/>
          <p:nvPr/>
        </p:nvSpPr>
        <p:spPr>
          <a:xfrm>
            <a:off x="571472" y="4531103"/>
            <a:ext cx="7858180" cy="1755416"/>
          </a:xfrm>
          <a:prstGeom prst="rect">
            <a:avLst/>
          </a:prstGeom>
          <a:noFill/>
          <a:ln>
            <a:noFill/>
          </a:ln>
        </p:spPr>
        <p:txBody>
          <a:bodyPr anchorCtr="0" anchor="t" bIns="45700" lIns="91425" rIns="91425" tIns="45700">
            <a:noAutofit/>
          </a:bodyPr>
          <a:lstStyle/>
          <a:p>
            <a:pPr indent="-342900" lvl="0" marL="342900" marR="0" rtl="1" algn="r">
              <a:lnSpc>
                <a:spcPct val="115000"/>
              </a:lnSpc>
              <a:spcBef>
                <a:spcPts val="0"/>
              </a:spcBef>
              <a:spcAft>
                <a:spcPts val="0"/>
              </a:spcAft>
              <a:buSzPct val="25000"/>
              <a:buNone/>
            </a:pPr>
            <a:r>
              <a:rPr b="1" lang="ar-SA" sz="3200">
                <a:solidFill>
                  <a:srgbClr val="0000FF"/>
                </a:solidFill>
                <a:latin typeface="Calibri"/>
                <a:ea typeface="Calibri"/>
                <a:cs typeface="Calibri"/>
                <a:sym typeface="Calibri"/>
              </a:rPr>
              <a:t>2. يرى للخروج من أزمة البطالة ضرورة تدخل الدولة لضبط الفوضى وتحقيق التوازن الاجتماعي وهذا الاتجاه اخذ يتواري بفضل ضغط العولمة</a:t>
            </a:r>
            <a:r>
              <a:rPr b="1" lang="ar-SA" sz="3200">
                <a:solidFill>
                  <a:srgbClr val="0000FF"/>
                </a:solidFill>
                <a:latin typeface="Times New Roman"/>
                <a:ea typeface="Times New Roman"/>
                <a:cs typeface="Times New Roman"/>
                <a:sym typeface="Times New Roman"/>
              </a:rPr>
              <a:t>.</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pic>
        <p:nvPicPr>
          <p:cNvPr descr="معبأ.png" id="409" name="Shape 409"/>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10" name="Shape 410"/>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11" name="Shape 411"/>
          <p:cNvSpPr txBox="1"/>
          <p:nvPr/>
        </p:nvSpPr>
        <p:spPr>
          <a:xfrm>
            <a:off x="571472" y="3351914"/>
            <a:ext cx="7858180"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6600"/>
                </a:solidFill>
                <a:latin typeface="Calibri"/>
                <a:ea typeface="Calibri"/>
                <a:cs typeface="Calibri"/>
                <a:sym typeface="Calibri"/>
              </a:rPr>
              <a:t>لا يرى الاقتصاديون من الطبقة البورجوازية حلاً لمشكلة البطالة إلا في الأتي:</a:t>
            </a:r>
          </a:p>
        </p:txBody>
      </p:sp>
      <p:sp>
        <p:nvSpPr>
          <p:cNvPr id="412" name="Shape 412"/>
          <p:cNvSpPr txBox="1"/>
          <p:nvPr/>
        </p:nvSpPr>
        <p:spPr>
          <a:xfrm>
            <a:off x="571472" y="4357694"/>
            <a:ext cx="7858180" cy="1755416"/>
          </a:xfrm>
          <a:prstGeom prst="rect">
            <a:avLst/>
          </a:prstGeom>
          <a:noFill/>
          <a:ln>
            <a:noFill/>
          </a:ln>
        </p:spPr>
        <p:txBody>
          <a:bodyPr anchorCtr="0" anchor="t" bIns="45700" lIns="91425" rIns="91425" tIns="45700">
            <a:noAutofit/>
          </a:bodyPr>
          <a:lstStyle/>
          <a:p>
            <a:pPr indent="-342900" lvl="0" marL="342900" marR="0" rtl="1" algn="r">
              <a:lnSpc>
                <a:spcPct val="115000"/>
              </a:lnSpc>
              <a:spcBef>
                <a:spcPts val="0"/>
              </a:spcBef>
              <a:spcAft>
                <a:spcPts val="0"/>
              </a:spcAft>
              <a:buSzPct val="25000"/>
              <a:buNone/>
            </a:pPr>
            <a:r>
              <a:rPr b="1" lang="ar-SA" sz="3200">
                <a:solidFill>
                  <a:srgbClr val="0000FF"/>
                </a:solidFill>
                <a:latin typeface="Calibri"/>
                <a:ea typeface="Calibri"/>
                <a:cs typeface="Calibri"/>
                <a:sym typeface="Calibri"/>
              </a:rPr>
              <a:t>3. الحل الجذري لقضية البطالة فيتطلب إعادة هيكلة الاقتصاد علي قاعدة نطاق الربح الرأسمالي, أي بناء لوسائل الإنتاج و تلبية الحاجات الأساسية لكل البشر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pic>
        <p:nvPicPr>
          <p:cNvPr descr="معبأ.png" id="417" name="Shape 417"/>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18" name="Shape 418"/>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19" name="Shape 419"/>
          <p:cNvSpPr txBox="1"/>
          <p:nvPr/>
        </p:nvSpPr>
        <p:spPr>
          <a:xfrm>
            <a:off x="571472" y="3351914"/>
            <a:ext cx="7858180"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6600"/>
                </a:solidFill>
                <a:latin typeface="Calibri"/>
                <a:ea typeface="Calibri"/>
                <a:cs typeface="Calibri"/>
                <a:sym typeface="Calibri"/>
              </a:rPr>
              <a:t>لا يرى الاقتصاديون من الطبقة البورجوازية حلاً لمشكلة البطالة إلا في الأتي:</a:t>
            </a:r>
          </a:p>
        </p:txBody>
      </p:sp>
      <p:sp>
        <p:nvSpPr>
          <p:cNvPr id="420" name="Shape 420"/>
          <p:cNvSpPr txBox="1"/>
          <p:nvPr/>
        </p:nvSpPr>
        <p:spPr>
          <a:xfrm>
            <a:off x="785785" y="4786321"/>
            <a:ext cx="7429552" cy="1224950"/>
          </a:xfrm>
          <a:prstGeom prst="rect">
            <a:avLst/>
          </a:prstGeom>
          <a:noFill/>
          <a:ln>
            <a:noFill/>
          </a:ln>
        </p:spPr>
        <p:txBody>
          <a:bodyPr anchorCtr="0" anchor="t" bIns="45700" lIns="91425" rIns="91425" tIns="45700">
            <a:noAutofit/>
          </a:bodyPr>
          <a:lstStyle/>
          <a:p>
            <a:pPr indent="-342900" lvl="0" marL="342900" marR="0" rtl="1" algn="r">
              <a:lnSpc>
                <a:spcPct val="115000"/>
              </a:lnSpc>
              <a:spcBef>
                <a:spcPts val="0"/>
              </a:spcBef>
              <a:spcAft>
                <a:spcPts val="0"/>
              </a:spcAft>
              <a:buSzPct val="25000"/>
              <a:buNone/>
            </a:pPr>
            <a:r>
              <a:rPr b="1" lang="ar-SA" sz="3200">
                <a:solidFill>
                  <a:srgbClr val="0000FF"/>
                </a:solidFill>
                <a:latin typeface="Calibri"/>
                <a:ea typeface="Calibri"/>
                <a:cs typeface="Calibri"/>
                <a:sym typeface="Calibri"/>
              </a:rPr>
              <a:t>خارج العيش المترف علي حساب عجز الأغلبية في الوصول إلي الحد الأدنى من العيش الكريم.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pic>
        <p:nvPicPr>
          <p:cNvPr descr="معبأ.png" id="425" name="Shape 425"/>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26" name="Shape 426"/>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27" name="Shape 427"/>
          <p:cNvSpPr txBox="1"/>
          <p:nvPr/>
        </p:nvSpPr>
        <p:spPr>
          <a:xfrm>
            <a:off x="571472" y="3351914"/>
            <a:ext cx="7858180"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6600"/>
                </a:solidFill>
                <a:latin typeface="Calibri"/>
                <a:ea typeface="Calibri"/>
                <a:cs typeface="Calibri"/>
                <a:sym typeface="Calibri"/>
              </a:rPr>
              <a:t>لا يرى الاقتصاديون من الطبقة البورجوازية حلاً لمشكلة البطالة إلا في الأتي:</a:t>
            </a:r>
          </a:p>
        </p:txBody>
      </p:sp>
      <p:sp>
        <p:nvSpPr>
          <p:cNvPr id="428" name="Shape 428"/>
          <p:cNvSpPr txBox="1"/>
          <p:nvPr/>
        </p:nvSpPr>
        <p:spPr>
          <a:xfrm>
            <a:off x="642910" y="4604505"/>
            <a:ext cx="7786741" cy="1539138"/>
          </a:xfrm>
          <a:prstGeom prst="rect">
            <a:avLst/>
          </a:prstGeom>
          <a:noFill/>
          <a:ln>
            <a:noFill/>
          </a:ln>
        </p:spPr>
        <p:txBody>
          <a:bodyPr anchorCtr="0" anchor="t" bIns="45700" lIns="91425" rIns="91425" tIns="45700">
            <a:noAutofit/>
          </a:bodyPr>
          <a:lstStyle/>
          <a:p>
            <a:pPr indent="-342900" lvl="0" marL="342900" marR="0" rtl="1" algn="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4. تأهيل الباحثين عن العمل في مختلف المجالات مثل النجارة والحدادة وصيد الأسماك وغيرها من المشاريع الوطنية الهامة للمجتمع حتى يتم قبولهم في المؤسسات الخاصة أو العامة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grpSp>
        <p:nvGrpSpPr>
          <p:cNvPr id="110" name="Shape 110"/>
          <p:cNvGrpSpPr/>
          <p:nvPr/>
        </p:nvGrpSpPr>
        <p:grpSpPr>
          <a:xfrm>
            <a:off x="827583" y="764704"/>
            <a:ext cx="7416824" cy="4968551"/>
            <a:chOff x="827583" y="1844823"/>
            <a:chExt cx="7416824" cy="3888432"/>
          </a:xfrm>
        </p:grpSpPr>
        <p:sp>
          <p:nvSpPr>
            <p:cNvPr id="111" name="Shape 111"/>
            <p:cNvSpPr/>
            <p:nvPr/>
          </p:nvSpPr>
          <p:spPr>
            <a:xfrm>
              <a:off x="2123727" y="1844823"/>
              <a:ext cx="5976664" cy="3528393"/>
            </a:xfrm>
            <a:prstGeom prst="triangle">
              <a:avLst>
                <a:gd fmla="val 33422" name="adj"/>
              </a:avLst>
            </a:prstGeom>
            <a:solidFill>
              <a:srgbClr val="953734"/>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12" name="Shape 112"/>
            <p:cNvSpPr/>
            <p:nvPr/>
          </p:nvSpPr>
          <p:spPr>
            <a:xfrm>
              <a:off x="1547663" y="1916831"/>
              <a:ext cx="5976664" cy="3528393"/>
            </a:xfrm>
            <a:prstGeom prst="triangle">
              <a:avLst>
                <a:gd fmla="val 33422" name="adj"/>
              </a:avLst>
            </a:prstGeom>
            <a:solidFill>
              <a:srgbClr val="953734"/>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13" name="Shape 113"/>
            <p:cNvSpPr/>
            <p:nvPr/>
          </p:nvSpPr>
          <p:spPr>
            <a:xfrm>
              <a:off x="1043608" y="2128925"/>
              <a:ext cx="5256583" cy="3500882"/>
            </a:xfrm>
            <a:prstGeom prst="triangle">
              <a:avLst>
                <a:gd fmla="val 33422" name="adj"/>
              </a:avLst>
            </a:prstGeom>
            <a:solidFill>
              <a:srgbClr val="953734"/>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14" name="Shape 114"/>
            <p:cNvSpPr/>
            <p:nvPr/>
          </p:nvSpPr>
          <p:spPr>
            <a:xfrm>
              <a:off x="827583" y="2780927"/>
              <a:ext cx="7416824" cy="2952328"/>
            </a:xfrm>
            <a:prstGeom prst="roundRect">
              <a:avLst>
                <a:gd fmla="val 16667" name="adj"/>
              </a:avLst>
            </a:prstGeom>
            <a:solidFill>
              <a:schemeClr val="lt1"/>
            </a:solidFill>
            <a:ln cap="flat" cmpd="sng" w="57150">
              <a:solidFill>
                <a:srgbClr val="953734"/>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15" name="Shape 115"/>
          <p:cNvSpPr/>
          <p:nvPr/>
        </p:nvSpPr>
        <p:spPr>
          <a:xfrm>
            <a:off x="2411759" y="2111366"/>
            <a:ext cx="5172802" cy="347787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ماهية التفكير.</a:t>
            </a:r>
          </a:p>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أنواع التفكير.</a:t>
            </a:r>
          </a:p>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التفكير الناقد.</a:t>
            </a:r>
          </a:p>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التفكير الإبداعي.</a:t>
            </a:r>
          </a:p>
          <a:p>
            <a:pPr indent="0" lvl="0" marL="0" marR="0" rtl="1" algn="r">
              <a:spcBef>
                <a:spcPts val="0"/>
              </a:spcBef>
              <a:spcAft>
                <a:spcPts val="0"/>
              </a:spcAft>
              <a:buClr>
                <a:schemeClr val="dk1"/>
              </a:buClr>
              <a:buSzPct val="100000"/>
              <a:buFont typeface="Times New Roman"/>
              <a:buChar char="•"/>
            </a:pPr>
            <a:r>
              <a:rPr b="1" lang="ar-SA" sz="4400">
                <a:solidFill>
                  <a:schemeClr val="dk1"/>
                </a:solidFill>
                <a:latin typeface="Times New Roman"/>
                <a:ea typeface="Times New Roman"/>
                <a:cs typeface="Times New Roman"/>
                <a:sym typeface="Times New Roman"/>
              </a:rPr>
              <a:t>التفكير الاستدلالي.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500"/>
                                        <p:tgtEl>
                                          <p:spTgt spid="1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500"/>
                                        <p:tgtEl>
                                          <p:spTgt spid="11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500"/>
                                        <p:tgtEl>
                                          <p:spTgt spid="11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500"/>
                                        <p:tgtEl>
                                          <p:spTgt spid="11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500"/>
                                        <p:tgtEl>
                                          <p:spTgt spid="11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pic>
        <p:nvPicPr>
          <p:cNvPr descr="معبأ.png" id="433" name="Shape 433"/>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34" name="Shape 434"/>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35" name="Shape 435"/>
          <p:cNvSpPr txBox="1"/>
          <p:nvPr/>
        </p:nvSpPr>
        <p:spPr>
          <a:xfrm>
            <a:off x="571472" y="3351914"/>
            <a:ext cx="7858180"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6600"/>
                </a:solidFill>
                <a:latin typeface="Calibri"/>
                <a:ea typeface="Calibri"/>
                <a:cs typeface="Calibri"/>
                <a:sym typeface="Calibri"/>
              </a:rPr>
              <a:t>لا يرى الاقتصاديون من الطبقة البورجوازية حلاً لمشكلة البطالة إلا في الأتي:</a:t>
            </a:r>
          </a:p>
        </p:txBody>
      </p:sp>
      <p:sp>
        <p:nvSpPr>
          <p:cNvPr id="436" name="Shape 436"/>
          <p:cNvSpPr txBox="1"/>
          <p:nvPr/>
        </p:nvSpPr>
        <p:spPr>
          <a:xfrm>
            <a:off x="642910" y="4675942"/>
            <a:ext cx="7786741" cy="1043619"/>
          </a:xfrm>
          <a:prstGeom prst="rect">
            <a:avLst/>
          </a:prstGeom>
          <a:noFill/>
          <a:ln>
            <a:noFill/>
          </a:ln>
        </p:spPr>
        <p:txBody>
          <a:bodyPr anchorCtr="0" anchor="t" bIns="45700" lIns="91425" rIns="91425" tIns="45700">
            <a:noAutofit/>
          </a:bodyPr>
          <a:lstStyle/>
          <a:p>
            <a:pPr indent="-342900" lvl="0" marL="342900" marR="0" rtl="1" algn="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أما بالنسبة للفتيات فيتم تدريبهن في جمعيات خاصة بالمرأة حتى يتم تكوين الأسرة المنتجة.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pic>
        <p:nvPicPr>
          <p:cNvPr descr="معبأ.png" id="441" name="Shape 441"/>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42" name="Shape 442"/>
          <p:cNvSpPr/>
          <p:nvPr/>
        </p:nvSpPr>
        <p:spPr>
          <a:xfrm>
            <a:off x="827583" y="954008"/>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يعاني مجتمعك الذي تعيش فيه من بعض المشكلات الخطيرة التي تؤثر على مستقبل أبنائه، اختر مشكلة واحدة من هذه المشكلات وقدم أربعة حلول لها:</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43" name="Shape 443"/>
          <p:cNvSpPr txBox="1"/>
          <p:nvPr/>
        </p:nvSpPr>
        <p:spPr>
          <a:xfrm>
            <a:off x="571472" y="3351914"/>
            <a:ext cx="7858180"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6600"/>
                </a:solidFill>
                <a:latin typeface="Calibri"/>
                <a:ea typeface="Calibri"/>
                <a:cs typeface="Calibri"/>
                <a:sym typeface="Calibri"/>
              </a:rPr>
              <a:t>لا يرى الاقتصاديون من الطبقة البورجوازية حلاً لمشكلة البطالة إلا في الأتي:</a:t>
            </a:r>
          </a:p>
        </p:txBody>
      </p:sp>
      <p:sp>
        <p:nvSpPr>
          <p:cNvPr id="444" name="Shape 444"/>
          <p:cNvSpPr txBox="1"/>
          <p:nvPr/>
        </p:nvSpPr>
        <p:spPr>
          <a:xfrm>
            <a:off x="642910" y="4675942"/>
            <a:ext cx="7786741" cy="1051506"/>
          </a:xfrm>
          <a:prstGeom prst="rect">
            <a:avLst/>
          </a:prstGeom>
          <a:noFill/>
          <a:ln>
            <a:noFill/>
          </a:ln>
        </p:spPr>
        <p:txBody>
          <a:bodyPr anchorCtr="0" anchor="t" bIns="45700" lIns="91425" rIns="91425" tIns="45700">
            <a:noAutofit/>
          </a:bodyPr>
          <a:lstStyle/>
          <a:p>
            <a:pPr indent="-342900" lvl="0" marL="342900" marR="0" rtl="1" algn="r">
              <a:lnSpc>
                <a:spcPct val="115000"/>
              </a:lnSpc>
              <a:spcBef>
                <a:spcPts val="0"/>
              </a:spcBef>
              <a:spcAft>
                <a:spcPts val="0"/>
              </a:spcAft>
              <a:buSzPct val="25000"/>
              <a:buNone/>
            </a:pPr>
            <a:r>
              <a:rPr b="1" lang="ar-SA" sz="2800">
                <a:solidFill>
                  <a:srgbClr val="0000FF"/>
                </a:solidFill>
                <a:latin typeface="Calibri"/>
                <a:ea typeface="Calibri"/>
                <a:cs typeface="Calibri"/>
                <a:sym typeface="Calibri"/>
              </a:rPr>
              <a:t>5. على الدولة أن تبحث عن سوق محلي وعالمي لدعم وتسويق المشاريع التي ينتجها الشباب والأسر المنتجة.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pic>
        <p:nvPicPr>
          <p:cNvPr descr="معبأ.png" id="449" name="Shape 449"/>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50" name="Shape 450"/>
          <p:cNvSpPr/>
          <p:nvPr/>
        </p:nvSpPr>
        <p:spPr>
          <a:xfrm>
            <a:off x="755575" y="980728"/>
            <a:ext cx="7560838" cy="4093427"/>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اذكر ثلاثة استخدامات جديدة لعلبة عصير البرتقال البلاستيكية الفارغة لمدة دقيقتين.</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b="1" i="0" lang="ar-SA" sz="2000" u="none" cap="none" strike="noStrike">
                <a:solidFill>
                  <a:schemeClr val="dk1"/>
                </a:solidFill>
                <a:latin typeface="Arial"/>
                <a:ea typeface="Arial"/>
                <a:cs typeface="Arial"/>
                <a:sym typeface="Arial"/>
              </a:rPr>
              <a:t>....................................................................................................................................................................................................................................................................................................................................................................................................................................</a:t>
            </a:r>
            <a:r>
              <a:rPr b="0" i="0" lang="ar-SA" sz="1050" u="none" cap="none" strike="noStrike">
                <a:solidFill>
                  <a:schemeClr val="dk1"/>
                </a:solidFill>
                <a:latin typeface="Arial"/>
                <a:ea typeface="Arial"/>
                <a:cs typeface="Arial"/>
                <a:sym typeface="Arial"/>
              </a:rPr>
              <a:t>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pic>
        <p:nvPicPr>
          <p:cNvPr descr="معبأ.png" id="455" name="Shape 455"/>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56" name="Shape 456"/>
          <p:cNvSpPr/>
          <p:nvPr/>
        </p:nvSpPr>
        <p:spPr>
          <a:xfrm>
            <a:off x="755575" y="980728"/>
            <a:ext cx="7560838" cy="4093427"/>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اكتب أكبر عدد ممكن من الكلمات التي تنتهي بالحرفين (ض، ل) في دقيقتين.</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b="1" i="0" lang="ar-SA" sz="2000" u="none" cap="none" strike="noStrike">
                <a:solidFill>
                  <a:schemeClr val="dk1"/>
                </a:solidFill>
                <a:latin typeface="Arial"/>
                <a:ea typeface="Arial"/>
                <a:cs typeface="Arial"/>
                <a:sym typeface="Arial"/>
              </a:rPr>
              <a:t>....................................................................................................................................................................................................................................................................................................................................................................................................................................</a:t>
            </a:r>
            <a:r>
              <a:rPr b="0" i="0" lang="ar-SA" sz="1050" u="none" cap="none" strike="noStrike">
                <a:solidFill>
                  <a:schemeClr val="dk1"/>
                </a:solidFill>
                <a:latin typeface="Arial"/>
                <a:ea typeface="Arial"/>
                <a:cs typeface="Arial"/>
                <a:sym typeface="Arial"/>
              </a:rPr>
              <a:t>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pic>
        <p:nvPicPr>
          <p:cNvPr descr="معبأ.png" id="461" name="Shape 461"/>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62" name="Shape 462"/>
          <p:cNvSpPr/>
          <p:nvPr/>
        </p:nvSpPr>
        <p:spPr>
          <a:xfrm>
            <a:off x="755575" y="819863"/>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نعاني في مدينة الرياض صباحا من مشكلة الاختناقات المرورية حيث الغالبية يذهب لمدرسته أو جامعته أو عمله، ما الحلول الإبداعية لهذه المشكلة؟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63" name="Shape 463"/>
          <p:cNvSpPr txBox="1"/>
          <p:nvPr/>
        </p:nvSpPr>
        <p:spPr>
          <a:xfrm>
            <a:off x="857224" y="3352923"/>
            <a:ext cx="7358114" cy="267765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2800">
                <a:solidFill>
                  <a:srgbClr val="0000CC"/>
                </a:solidFill>
                <a:latin typeface="Calibri"/>
                <a:ea typeface="Calibri"/>
                <a:cs typeface="Calibri"/>
                <a:sym typeface="Calibri"/>
              </a:rPr>
              <a:t>الحلول هي:</a:t>
            </a:r>
            <a:br>
              <a:rPr b="1" lang="ar-SA" sz="2800">
                <a:solidFill>
                  <a:srgbClr val="0000CC"/>
                </a:solidFill>
                <a:latin typeface="Calibri"/>
                <a:ea typeface="Calibri"/>
                <a:cs typeface="Calibri"/>
                <a:sym typeface="Calibri"/>
              </a:rPr>
            </a:br>
            <a:r>
              <a:rPr b="1" lang="ar-SA" sz="2800">
                <a:solidFill>
                  <a:srgbClr val="0000CC"/>
                </a:solidFill>
                <a:latin typeface="Calibri"/>
                <a:ea typeface="Calibri"/>
                <a:cs typeface="Calibri"/>
                <a:sym typeface="Calibri"/>
              </a:rPr>
              <a:t>1. تفعيل دور المراكز الحضرية في أطراف المدينة، فلو تم افتتاح مركز حضري لكل الدوائر الحكومية وخاصة التي يتعامل معها المواطن مباشرة مثل الأحوال المدنية، الجوازات، مكتب العمل، ومكتب التأمينات الاجتماعية لتم تخفيف نسبة كبيرة من هذا الازدحام.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pic>
        <p:nvPicPr>
          <p:cNvPr descr="معبأ.png" id="468" name="Shape 468"/>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69" name="Shape 469"/>
          <p:cNvSpPr/>
          <p:nvPr/>
        </p:nvSpPr>
        <p:spPr>
          <a:xfrm>
            <a:off x="755575" y="819863"/>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نعاني في مدينة الرياض صباحا من مشكلة الاختناقات المرورية حيث الغالبية يذهب لمدرسته أو جامعته أو عمله، ما الحلول الإبداعية لهذه المشكلة؟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70" name="Shape 470"/>
          <p:cNvSpPr txBox="1"/>
          <p:nvPr/>
        </p:nvSpPr>
        <p:spPr>
          <a:xfrm>
            <a:off x="857224" y="3352923"/>
            <a:ext cx="7358114"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2. تفعيل الدور الخدماتي للحكومة الالكترونية وليس الاستفساري بشكل أكبر لدى جميع الدوائر الحكومية عبر بوابة موحدة والاستفادة من خبرات وزارة التعليم العالي في هذا المجال التي أثبتت نجاحها في مشروع البوابة الإلكترونية لخدمة الطلبة المبعوثين حول العالم،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pic>
        <p:nvPicPr>
          <p:cNvPr descr="معبأ.png" id="475" name="Shape 475"/>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76" name="Shape 476"/>
          <p:cNvSpPr/>
          <p:nvPr/>
        </p:nvSpPr>
        <p:spPr>
          <a:xfrm>
            <a:off x="755575" y="819863"/>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نعاني في مدينة الرياض صباحا من مشكلة الاختناقات المرورية حيث الغالبية يذهب لمدرسته أو جامعته أو عمله، ما الحلول الإبداعية لهذه المشكلة؟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77" name="Shape 477"/>
          <p:cNvSpPr txBox="1"/>
          <p:nvPr/>
        </p:nvSpPr>
        <p:spPr>
          <a:xfrm>
            <a:off x="857224" y="3352923"/>
            <a:ext cx="7358114"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والذي بدوره سيقلل من عدد المراجعين سواء من داخل أو خارج المدينة ولربما يخدم العديد من المدن كذلك.</a:t>
            </a:r>
          </a:p>
        </p:txBody>
      </p:sp>
      <p:sp>
        <p:nvSpPr>
          <p:cNvPr id="478" name="Shape 478"/>
          <p:cNvSpPr txBox="1"/>
          <p:nvPr/>
        </p:nvSpPr>
        <p:spPr>
          <a:xfrm>
            <a:off x="857224" y="4566360"/>
            <a:ext cx="7358114"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3. إيجاد آلية للتواصل والربط بين إدارات المشاريع في الدوائر الحكومية للتنسيق فيما بينها عند تنفيذ المشاريع.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pic>
        <p:nvPicPr>
          <p:cNvPr descr="معبأ.png" id="483" name="Shape 483"/>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84" name="Shape 484"/>
          <p:cNvSpPr/>
          <p:nvPr/>
        </p:nvSpPr>
        <p:spPr>
          <a:xfrm>
            <a:off x="755575" y="819863"/>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نعاني في مدينة الرياض صباحا من مشكلة الاختناقات المرورية حيث الغالبية يذهب لمدرسته أو جامعته أو عمله، ما الحلول الإبداعية لهذه المشكلة؟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85" name="Shape 485"/>
          <p:cNvSpPr txBox="1"/>
          <p:nvPr/>
        </p:nvSpPr>
        <p:spPr>
          <a:xfrm>
            <a:off x="857224" y="3573851"/>
            <a:ext cx="7358114"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4. إعادة صياغة الضوابط العمرانية وخاصة المتعلقة ببناء الأبراج والمراكز التجارية الكبيرة على الطرق الدائرية لما له من تأثير في زيادة تفاقم المشكلة.</a:t>
            </a:r>
          </a:p>
        </p:txBody>
      </p:sp>
      <p:sp>
        <p:nvSpPr>
          <p:cNvPr id="486" name="Shape 486"/>
          <p:cNvSpPr txBox="1"/>
          <p:nvPr/>
        </p:nvSpPr>
        <p:spPr>
          <a:xfrm>
            <a:off x="857224" y="5130241"/>
            <a:ext cx="7358114"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5. تفعيل دور النقل العام سواء نظام الحافلات أو المترو.</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pic>
        <p:nvPicPr>
          <p:cNvPr descr="معبأ.png" id="491" name="Shape 491"/>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492" name="Shape 492"/>
          <p:cNvSpPr/>
          <p:nvPr/>
        </p:nvSpPr>
        <p:spPr>
          <a:xfrm>
            <a:off x="755575" y="819863"/>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نعاني في مدينة الرياض صباحا من مشكلة الاختناقات المرورية حيث الغالبية يذهب لمدرسته أو جامعته أو عمله، ما الحلول الإبداعية لهذه المشكلة؟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493" name="Shape 493"/>
          <p:cNvSpPr txBox="1"/>
          <p:nvPr/>
        </p:nvSpPr>
        <p:spPr>
          <a:xfrm>
            <a:off x="857224" y="3573851"/>
            <a:ext cx="7358114"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6. منع سيارات الأجرة غير المشغولة من السير على الطرق وتفعيل استدعاء الخدمة عن طريق الاتصال التلفوني.</a:t>
            </a:r>
          </a:p>
        </p:txBody>
      </p:sp>
      <p:sp>
        <p:nvSpPr>
          <p:cNvPr id="494" name="Shape 494"/>
          <p:cNvSpPr txBox="1"/>
          <p:nvPr/>
        </p:nvSpPr>
        <p:spPr>
          <a:xfrm>
            <a:off x="857224" y="5130241"/>
            <a:ext cx="7358114"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7. توفير المال العام والتقليل من استهلاك الوقود وهذا من الناحية الإستراتيجية.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x="0" y="0"/>
          <a:ext cx="0" cy="0"/>
          <a:chOff x="0" y="0"/>
          <a:chExt cx="0" cy="0"/>
        </a:xfrm>
      </p:grpSpPr>
      <p:pic>
        <p:nvPicPr>
          <p:cNvPr descr="معبأ.png" id="499" name="Shape 499"/>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500" name="Shape 500"/>
          <p:cNvSpPr/>
          <p:nvPr/>
        </p:nvSpPr>
        <p:spPr>
          <a:xfrm>
            <a:off x="755575" y="819863"/>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نعاني في مدينة الرياض صباحا من مشكلة الاختناقات المرورية حيث الغالبية يذهب لمدرسته أو جامعته أو عمله، ما الحلول الإبداعية لهذه المشكلة؟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501" name="Shape 501"/>
          <p:cNvSpPr txBox="1"/>
          <p:nvPr/>
        </p:nvSpPr>
        <p:spPr>
          <a:xfrm>
            <a:off x="857224" y="4066294"/>
            <a:ext cx="7358114"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8. الحد من التلوث الناتج عن انبعاثات غازات عوادم المركبات في المدينة.</a:t>
            </a:r>
          </a:p>
        </p:txBody>
      </p:sp>
      <p:sp>
        <p:nvSpPr>
          <p:cNvPr id="502" name="Shape 502"/>
          <p:cNvSpPr txBox="1"/>
          <p:nvPr/>
        </p:nvSpPr>
        <p:spPr>
          <a:xfrm>
            <a:off x="857224" y="5130241"/>
            <a:ext cx="7358114" cy="107721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9. توفير وظائف للمواطنين في المراكز الحضرية الجديدة وتخفيف البطالة.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grpSp>
        <p:nvGrpSpPr>
          <p:cNvPr id="120" name="Shape 120"/>
          <p:cNvGrpSpPr/>
          <p:nvPr/>
        </p:nvGrpSpPr>
        <p:grpSpPr>
          <a:xfrm>
            <a:off x="1835696" y="1268759"/>
            <a:ext cx="5472608" cy="3672407"/>
            <a:chOff x="1835696" y="1772816"/>
            <a:chExt cx="5472608" cy="2717582"/>
          </a:xfrm>
        </p:grpSpPr>
        <p:sp>
          <p:nvSpPr>
            <p:cNvPr id="121" name="Shape 121"/>
            <p:cNvSpPr/>
            <p:nvPr/>
          </p:nvSpPr>
          <p:spPr>
            <a:xfrm>
              <a:off x="1835696" y="1772816"/>
              <a:ext cx="4392488" cy="2717582"/>
            </a:xfrm>
            <a:prstGeom prst="cloud">
              <a:avLst/>
            </a:prstGeom>
            <a:solidFill>
              <a:schemeClr val="lt2"/>
            </a:solidFill>
            <a:ln cap="flat" cmpd="sng" w="25400">
              <a:solidFill>
                <a:srgbClr val="00FFF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22" name="Shape 122"/>
            <p:cNvSpPr/>
            <p:nvPr/>
          </p:nvSpPr>
          <p:spPr>
            <a:xfrm>
              <a:off x="2915816" y="1844824"/>
              <a:ext cx="4392488" cy="2645573"/>
            </a:xfrm>
            <a:prstGeom prst="cloud">
              <a:avLst/>
            </a:prstGeom>
            <a:solidFill>
              <a:schemeClr val="lt2"/>
            </a:solidFill>
            <a:ln cap="flat" cmpd="sng" w="25400">
              <a:solidFill>
                <a:srgbClr val="00FFF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23" name="Shape 123"/>
            <p:cNvSpPr/>
            <p:nvPr/>
          </p:nvSpPr>
          <p:spPr>
            <a:xfrm>
              <a:off x="1979711" y="1844824"/>
              <a:ext cx="5112567" cy="2485715"/>
            </a:xfrm>
            <a:prstGeom prst="cloud">
              <a:avLst/>
            </a:prstGeom>
            <a:solidFill>
              <a:srgbClr val="00FF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24" name="Shape 124"/>
          <p:cNvSpPr/>
          <p:nvPr/>
        </p:nvSpPr>
        <p:spPr>
          <a:xfrm>
            <a:off x="2871301" y="1916832"/>
            <a:ext cx="3284873" cy="2215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13800">
                <a:solidFill>
                  <a:srgbClr val="FF0000"/>
                </a:solidFill>
                <a:latin typeface="Calibri"/>
                <a:ea typeface="Calibri"/>
                <a:cs typeface="Calibri"/>
                <a:sym typeface="Calibri"/>
              </a:rPr>
              <a:t>تمهيد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pic>
        <p:nvPicPr>
          <p:cNvPr descr="معبأ.png" id="507" name="Shape 507"/>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508" name="Shape 508"/>
          <p:cNvSpPr/>
          <p:nvPr/>
        </p:nvSpPr>
        <p:spPr>
          <a:xfrm>
            <a:off x="755575" y="819863"/>
            <a:ext cx="7560838" cy="520142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نعاني في مدينة الرياض صباحا من مشكلة الاختناقات المرورية حيث الغالبية يذهب لمدرسته أو جامعته أو عمله، ما الحلول الإبداعية لهذه المشكلة؟</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
        <p:nvSpPr>
          <p:cNvPr id="509" name="Shape 509"/>
          <p:cNvSpPr txBox="1"/>
          <p:nvPr/>
        </p:nvSpPr>
        <p:spPr>
          <a:xfrm>
            <a:off x="857224" y="4359669"/>
            <a:ext cx="7358114"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200">
                <a:solidFill>
                  <a:srgbClr val="0000CC"/>
                </a:solidFill>
                <a:latin typeface="Calibri"/>
                <a:ea typeface="Calibri"/>
                <a:cs typeface="Calibri"/>
                <a:sym typeface="Calibri"/>
              </a:rPr>
              <a:t>10. تنشيط الحركة التجارية بشكل عام في المدينة من خلال تعافي وانسياب الحركة المرورية الذي يفسح المجال لحركة البضائع في المدينة.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pic>
        <p:nvPicPr>
          <p:cNvPr descr="معبأ.png" id="514" name="Shape 514"/>
          <p:cNvPicPr preferRelativeResize="0"/>
          <p:nvPr/>
        </p:nvPicPr>
        <p:blipFill rotWithShape="1">
          <a:blip r:embed="rId3">
            <a:alphaModFix/>
          </a:blip>
          <a:srcRect b="0" l="0" r="0" t="0"/>
          <a:stretch/>
        </p:blipFill>
        <p:spPr>
          <a:xfrm>
            <a:off x="2028" y="0"/>
            <a:ext cx="9139942" cy="6858000"/>
          </a:xfrm>
          <a:prstGeom prst="rect">
            <a:avLst/>
          </a:prstGeom>
          <a:noFill/>
          <a:ln>
            <a:noFill/>
          </a:ln>
        </p:spPr>
      </p:pic>
      <p:sp>
        <p:nvSpPr>
          <p:cNvPr id="515" name="Shape 515"/>
          <p:cNvSpPr/>
          <p:nvPr/>
        </p:nvSpPr>
        <p:spPr>
          <a:xfrm>
            <a:off x="755575" y="1373862"/>
            <a:ext cx="7560838" cy="4093427"/>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SA" sz="3600">
                <a:solidFill>
                  <a:srgbClr val="FF0000"/>
                </a:solidFill>
                <a:latin typeface="Times New Roman"/>
                <a:ea typeface="Times New Roman"/>
                <a:cs typeface="Times New Roman"/>
                <a:sym typeface="Times New Roman"/>
              </a:rPr>
              <a:t>فكر مع زملائك في دقيقة واحدة في إيجاد حلول جديدة للتعامل مع المجرمين غير السجن.</a:t>
            </a: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sz="3600">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Font typeface="Calibri"/>
              <a:buNone/>
            </a:pPr>
            <a:r>
              <a:t/>
            </a:r>
            <a:endParaRPr b="1" i="0" sz="3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ct val="25000"/>
              <a:buFont typeface="Arial"/>
              <a:buNone/>
            </a:pPr>
            <a:r>
              <a:rPr i="0" lang="ar-SA" sz="2000" u="none" cap="none" strike="noStrike">
                <a:solidFill>
                  <a:schemeClr val="dk1"/>
                </a:solidFill>
                <a:latin typeface="Arial"/>
                <a:ea typeface="Arial"/>
                <a:cs typeface="Arial"/>
                <a:sym typeface="Arial"/>
              </a:rPr>
              <a:t>....................................................................................................................................................................................................................................................................................................................................................................................................................................</a:t>
            </a:r>
            <a:r>
              <a:rPr i="0" lang="ar-SA" sz="1050" u="none" cap="none" strike="noStrike">
                <a:solidFill>
                  <a:schemeClr val="dk1"/>
                </a:solidFill>
                <a:latin typeface="Arial"/>
                <a:ea typeface="Arial"/>
                <a:cs typeface="Arial"/>
                <a:sym typeface="Arial"/>
              </a:rPr>
              <a:t>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p:nvPr/>
        </p:nvSpPr>
        <p:spPr>
          <a:xfrm>
            <a:off x="2627783" y="332656"/>
            <a:ext cx="6120680"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30" name="Shape 130"/>
          <p:cNvSpPr/>
          <p:nvPr/>
        </p:nvSpPr>
        <p:spPr>
          <a:xfrm>
            <a:off x="3275856" y="404663"/>
            <a:ext cx="529984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معنى القدرة العقلية العامة (الذكاء)</a:t>
            </a:r>
          </a:p>
        </p:txBody>
      </p:sp>
      <p:grpSp>
        <p:nvGrpSpPr>
          <p:cNvPr id="131" name="Shape 131"/>
          <p:cNvGrpSpPr/>
          <p:nvPr/>
        </p:nvGrpSpPr>
        <p:grpSpPr>
          <a:xfrm>
            <a:off x="251519" y="2420888"/>
            <a:ext cx="8640960" cy="3600399"/>
            <a:chOff x="251519" y="2420888"/>
            <a:chExt cx="8640960" cy="3600399"/>
          </a:xfrm>
        </p:grpSpPr>
        <p:sp>
          <p:nvSpPr>
            <p:cNvPr id="132" name="Shape 132"/>
            <p:cNvSpPr/>
            <p:nvPr/>
          </p:nvSpPr>
          <p:spPr>
            <a:xfrm>
              <a:off x="251519" y="2420888"/>
              <a:ext cx="8640960" cy="3600399"/>
            </a:xfrm>
            <a:prstGeom prst="round2SameRect">
              <a:avLst>
                <a:gd fmla="val 50000" name="adj1"/>
                <a:gd fmla="val 0" name="adj2"/>
              </a:avLst>
            </a:prstGeom>
            <a:solidFill>
              <a:srgbClr val="632423"/>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33" name="Shape 133"/>
            <p:cNvSpPr/>
            <p:nvPr/>
          </p:nvSpPr>
          <p:spPr>
            <a:xfrm>
              <a:off x="539552" y="2708919"/>
              <a:ext cx="7992887" cy="3096343"/>
            </a:xfrm>
            <a:prstGeom prst="rect">
              <a:avLst/>
            </a:prstGeom>
            <a:solidFill>
              <a:schemeClr val="lt1"/>
            </a:solidFill>
            <a:ln cap="flat" cmpd="sng" w="25400">
              <a:solidFill>
                <a:srgbClr val="63242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34" name="Shape 134"/>
          <p:cNvSpPr/>
          <p:nvPr/>
        </p:nvSpPr>
        <p:spPr>
          <a:xfrm>
            <a:off x="755575" y="2852935"/>
            <a:ext cx="7632848" cy="286232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SA" sz="3600">
                <a:solidFill>
                  <a:schemeClr val="dk1"/>
                </a:solidFill>
                <a:latin typeface="Times New Roman"/>
                <a:ea typeface="Times New Roman"/>
                <a:cs typeface="Times New Roman"/>
                <a:sym typeface="Times New Roman"/>
              </a:rPr>
              <a:t>يحثنا الله سبحانه وتعالى على التفكر والتدبر في كونه وفي خلقه مصداقا لقوله تعالى: {</a:t>
            </a:r>
            <a:r>
              <a:rPr b="1" lang="ar-SA" sz="3600">
                <a:solidFill>
                  <a:srgbClr val="6600CC"/>
                </a:solidFill>
                <a:latin typeface="Times New Roman"/>
                <a:ea typeface="Times New Roman"/>
                <a:cs typeface="Times New Roman"/>
                <a:sym typeface="Times New Roman"/>
              </a:rPr>
              <a:t> </a:t>
            </a:r>
            <a:r>
              <a:rPr b="1" lang="ar-SA" sz="3600">
                <a:solidFill>
                  <a:srgbClr val="006600"/>
                </a:solidFill>
                <a:latin typeface="Times New Roman"/>
                <a:ea typeface="Times New Roman"/>
                <a:cs typeface="Times New Roman"/>
                <a:sym typeface="Times New Roman"/>
              </a:rPr>
              <a:t>أَوَ لَمْ يَتَفَكَّرُوا فِي أَنفُسِهِم مَّا خَلَقَ الله السَّمَوَاتِ وَالأَرْضَ وَمَا بَيْنَهُمَا إلاَّ بِالْحَقِّ وَأَجَلٍ مُّسَمًّى وَإنَّ كَثِيرًا مِّنَ النَّاسِ بِلِقَاءِ رَبِّهِمْ لَكَافِرُونَ </a:t>
            </a:r>
            <a:r>
              <a:rPr b="1" lang="ar-SA" sz="3600">
                <a:solidFill>
                  <a:schemeClr val="dk1"/>
                </a:solidFill>
                <a:latin typeface="Times New Roman"/>
                <a:ea typeface="Times New Roman"/>
                <a:cs typeface="Times New Roman"/>
                <a:sym typeface="Times New Roman"/>
              </a:rPr>
              <a:t>} (سورة الروم: 8).</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p:nvPr/>
        </p:nvSpPr>
        <p:spPr>
          <a:xfrm>
            <a:off x="3635896" y="908720"/>
            <a:ext cx="4104456" cy="914400"/>
          </a:xfrm>
          <a:prstGeom prst="roundRect">
            <a:avLst>
              <a:gd fmla="val 16667" name="adj"/>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40" name="Shape 140"/>
          <p:cNvSpPr/>
          <p:nvPr/>
        </p:nvSpPr>
        <p:spPr>
          <a:xfrm>
            <a:off x="3905532" y="908720"/>
            <a:ext cx="3645549" cy="110799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baseline="30000" lang="ar-SA" sz="6000">
                <a:solidFill>
                  <a:schemeClr val="lt1"/>
                </a:solidFill>
                <a:latin typeface="Calibri"/>
                <a:ea typeface="Calibri"/>
                <a:cs typeface="Calibri"/>
                <a:sym typeface="Calibri"/>
              </a:rPr>
              <a:t>مفاهيم ومصطلحات</a:t>
            </a:r>
            <a:r>
              <a:rPr b="1" lang="ar-SA" sz="6600">
                <a:solidFill>
                  <a:schemeClr val="lt1"/>
                </a:solidFill>
                <a:latin typeface="Calibri"/>
                <a:ea typeface="Calibri"/>
                <a:cs typeface="Calibri"/>
                <a:sym typeface="Calibri"/>
              </a:rPr>
              <a:t>؟</a:t>
            </a:r>
          </a:p>
        </p:txBody>
      </p:sp>
      <p:pic>
        <p:nvPicPr>
          <p:cNvPr descr="bbq-border-template-cookout-clipart-black-and-white-checkerboard-border-hi.png" id="141" name="Shape 141"/>
          <p:cNvPicPr preferRelativeResize="0"/>
          <p:nvPr/>
        </p:nvPicPr>
        <p:blipFill rotWithShape="1">
          <a:blip r:embed="rId3">
            <a:alphaModFix/>
          </a:blip>
          <a:srcRect b="0" l="0" r="0" t="0"/>
          <a:stretch/>
        </p:blipFill>
        <p:spPr>
          <a:xfrm>
            <a:off x="467543" y="2492896"/>
            <a:ext cx="8208912" cy="3888432"/>
          </a:xfrm>
          <a:prstGeom prst="rect">
            <a:avLst/>
          </a:prstGeom>
          <a:noFill/>
          <a:ln>
            <a:noFill/>
          </a:ln>
        </p:spPr>
      </p:pic>
      <p:sp>
        <p:nvSpPr>
          <p:cNvPr id="142" name="Shape 142"/>
          <p:cNvSpPr/>
          <p:nvPr/>
        </p:nvSpPr>
        <p:spPr>
          <a:xfrm>
            <a:off x="755575" y="2924943"/>
            <a:ext cx="7488831" cy="304698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SA" sz="4800">
                <a:solidFill>
                  <a:srgbClr val="333300"/>
                </a:solidFill>
                <a:latin typeface="Calibri"/>
                <a:ea typeface="Calibri"/>
                <a:cs typeface="Calibri"/>
                <a:sym typeface="Calibri"/>
              </a:rPr>
              <a:t>التفكير: هو سلسلة من النشاطات العقلية التي يقوم بها الدماغ عندما يحاول العقل البحث عن معنى في موقف ما.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3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3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p:nvPr/>
        </p:nvSpPr>
        <p:spPr>
          <a:xfrm>
            <a:off x="6300192" y="332656"/>
            <a:ext cx="2448271"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48" name="Shape 148"/>
          <p:cNvSpPr/>
          <p:nvPr/>
        </p:nvSpPr>
        <p:spPr>
          <a:xfrm>
            <a:off x="6505907" y="404663"/>
            <a:ext cx="2069797"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أنواع التفكير</a:t>
            </a:r>
          </a:p>
        </p:txBody>
      </p:sp>
      <p:grpSp>
        <p:nvGrpSpPr>
          <p:cNvPr id="149" name="Shape 149"/>
          <p:cNvGrpSpPr/>
          <p:nvPr/>
        </p:nvGrpSpPr>
        <p:grpSpPr>
          <a:xfrm>
            <a:off x="251519" y="3140968"/>
            <a:ext cx="8640960" cy="3312368"/>
            <a:chOff x="251519" y="2420888"/>
            <a:chExt cx="8640960" cy="3600399"/>
          </a:xfrm>
        </p:grpSpPr>
        <p:sp>
          <p:nvSpPr>
            <p:cNvPr id="150" name="Shape 150"/>
            <p:cNvSpPr/>
            <p:nvPr/>
          </p:nvSpPr>
          <p:spPr>
            <a:xfrm>
              <a:off x="251519" y="2420888"/>
              <a:ext cx="8640960" cy="3600399"/>
            </a:xfrm>
            <a:prstGeom prst="round2SameRect">
              <a:avLst>
                <a:gd fmla="val 50000" name="adj1"/>
                <a:gd fmla="val 0" name="adj2"/>
              </a:avLst>
            </a:prstGeom>
            <a:solidFill>
              <a:srgbClr val="E36C0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51" name="Shape 151"/>
            <p:cNvSpPr/>
            <p:nvPr/>
          </p:nvSpPr>
          <p:spPr>
            <a:xfrm>
              <a:off x="539552" y="2708919"/>
              <a:ext cx="7992887" cy="3096343"/>
            </a:xfrm>
            <a:prstGeom prst="rect">
              <a:avLst/>
            </a:prstGeom>
            <a:solidFill>
              <a:schemeClr val="lt1"/>
            </a:solidFill>
            <a:ln cap="flat" cmpd="sng" w="25400">
              <a:solidFill>
                <a:srgbClr val="E36C0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52" name="Shape 152"/>
          <p:cNvSpPr/>
          <p:nvPr/>
        </p:nvSpPr>
        <p:spPr>
          <a:xfrm>
            <a:off x="755575" y="3645023"/>
            <a:ext cx="7632848"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chemeClr val="dk1"/>
                </a:solidFill>
                <a:latin typeface="Calibri"/>
                <a:ea typeface="Calibri"/>
                <a:cs typeface="Calibri"/>
                <a:sym typeface="Calibri"/>
              </a:rPr>
              <a:t>هناك عدة تعريفات للتفكير الناقد ومنها:</a:t>
            </a:r>
          </a:p>
        </p:txBody>
      </p:sp>
      <p:sp>
        <p:nvSpPr>
          <p:cNvPr id="153" name="Shape 153"/>
          <p:cNvSpPr/>
          <p:nvPr/>
        </p:nvSpPr>
        <p:spPr>
          <a:xfrm>
            <a:off x="4860032" y="1506487"/>
            <a:ext cx="3384375"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54" name="Shape 154"/>
          <p:cNvSpPr/>
          <p:nvPr/>
        </p:nvSpPr>
        <p:spPr>
          <a:xfrm>
            <a:off x="4572000" y="1578495"/>
            <a:ext cx="3499649"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أولاً: التفكير الناقد</a:t>
            </a:r>
          </a:p>
        </p:txBody>
      </p:sp>
      <p:sp>
        <p:nvSpPr>
          <p:cNvPr id="155" name="Shape 155"/>
          <p:cNvSpPr/>
          <p:nvPr/>
        </p:nvSpPr>
        <p:spPr>
          <a:xfrm>
            <a:off x="683568" y="4410978"/>
            <a:ext cx="7668344" cy="1754325"/>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chemeClr val="dk1"/>
              </a:buClr>
              <a:buSzPct val="100000"/>
              <a:buFont typeface="Times New Roman"/>
              <a:buChar char="•"/>
            </a:pPr>
            <a:r>
              <a:rPr b="1" i="0" lang="ar-SA" sz="3600" u="none" cap="none" strike="noStrike">
                <a:solidFill>
                  <a:schemeClr val="dk1"/>
                </a:solidFill>
                <a:latin typeface="Times New Roman"/>
                <a:ea typeface="Times New Roman"/>
                <a:cs typeface="Times New Roman"/>
                <a:sym typeface="Times New Roman"/>
              </a:rPr>
              <a:t>فحص وتقييم الحلول المعروضة.</a:t>
            </a:r>
          </a:p>
          <a:p>
            <a:pPr indent="0" lvl="0" marL="0" marR="0" rtl="1" algn="r">
              <a:lnSpc>
                <a:spcPct val="100000"/>
              </a:lnSpc>
              <a:spcBef>
                <a:spcPts val="0"/>
              </a:spcBef>
              <a:spcAft>
                <a:spcPts val="0"/>
              </a:spcAft>
              <a:buClr>
                <a:schemeClr val="dk1"/>
              </a:buClr>
              <a:buSzPct val="100000"/>
              <a:buFont typeface="Times New Roman"/>
              <a:buChar char="•"/>
            </a:pPr>
            <a:r>
              <a:rPr b="1" i="0" lang="ar-SA" sz="3600" u="none" cap="none" strike="noStrike">
                <a:solidFill>
                  <a:schemeClr val="dk1"/>
                </a:solidFill>
                <a:latin typeface="Times New Roman"/>
                <a:ea typeface="Times New Roman"/>
                <a:cs typeface="Times New Roman"/>
                <a:sym typeface="Times New Roman"/>
              </a:rPr>
              <a:t>هو حل المشكلات والتحقق من الشيء وتقييمه بالاستناد إلى معايير متفق عليها مسبقاً.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4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4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5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500"/>
                                        <p:tgtEl>
                                          <p:spTgt spid="15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p:nvPr/>
        </p:nvSpPr>
        <p:spPr>
          <a:xfrm>
            <a:off x="5076055" y="332656"/>
            <a:ext cx="3672407" cy="914400"/>
          </a:xfrm>
          <a:prstGeom prst="round2DiagRect">
            <a:avLst>
              <a:gd fmla="val 50000" name="adj1"/>
              <a:gd fmla="val 0" name="adj2"/>
            </a:avLst>
          </a:prstGeom>
          <a:gradFill>
            <a:gsLst>
              <a:gs pos="0">
                <a:srgbClr val="D99593"/>
              </a:gs>
              <a:gs pos="1000">
                <a:srgbClr val="FABF8E"/>
              </a:gs>
              <a:gs pos="48000">
                <a:srgbClr val="FFEFD1"/>
              </a:gs>
              <a:gs pos="64999">
                <a:srgbClr val="F0EBD5"/>
              </a:gs>
              <a:gs pos="100000">
                <a:srgbClr val="D1C39F"/>
              </a:gs>
            </a:gsLst>
            <a:path path="circle">
              <a:fillToRect l="100%" t="100%"/>
            </a:path>
            <a:tileRect b="-100%" r="-100%"/>
          </a:gradFill>
          <a:ln cap="flat" cmpd="sng" w="57150">
            <a:solidFill>
              <a:srgbClr val="D99593"/>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61" name="Shape 161"/>
          <p:cNvSpPr/>
          <p:nvPr/>
        </p:nvSpPr>
        <p:spPr>
          <a:xfrm>
            <a:off x="5308464" y="404663"/>
            <a:ext cx="3267241"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SA" sz="3600">
                <a:solidFill>
                  <a:srgbClr val="006600"/>
                </a:solidFill>
                <a:latin typeface="Calibri"/>
                <a:ea typeface="Calibri"/>
                <a:cs typeface="Calibri"/>
                <a:sym typeface="Calibri"/>
              </a:rPr>
              <a:t>مهارات التفكير الناقد</a:t>
            </a:r>
          </a:p>
        </p:txBody>
      </p:sp>
      <p:grpSp>
        <p:nvGrpSpPr>
          <p:cNvPr id="162" name="Shape 162"/>
          <p:cNvGrpSpPr/>
          <p:nvPr/>
        </p:nvGrpSpPr>
        <p:grpSpPr>
          <a:xfrm>
            <a:off x="251519" y="1916832"/>
            <a:ext cx="8640960" cy="4104455"/>
            <a:chOff x="251519" y="2420888"/>
            <a:chExt cx="8640960" cy="3600399"/>
          </a:xfrm>
        </p:grpSpPr>
        <p:sp>
          <p:nvSpPr>
            <p:cNvPr id="163" name="Shape 163"/>
            <p:cNvSpPr/>
            <p:nvPr/>
          </p:nvSpPr>
          <p:spPr>
            <a:xfrm>
              <a:off x="251519" y="2420888"/>
              <a:ext cx="8640960" cy="3600399"/>
            </a:xfrm>
            <a:prstGeom prst="round2SameRect">
              <a:avLst>
                <a:gd fmla="val 50000" name="adj1"/>
                <a:gd fmla="val 0" name="adj2"/>
              </a:avLst>
            </a:prstGeom>
            <a:solidFill>
              <a:srgbClr val="00B05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64" name="Shape 164"/>
            <p:cNvSpPr/>
            <p:nvPr/>
          </p:nvSpPr>
          <p:spPr>
            <a:xfrm>
              <a:off x="539552" y="2708919"/>
              <a:ext cx="7992887" cy="3096343"/>
            </a:xfrm>
            <a:prstGeom prst="rect">
              <a:avLst/>
            </a:prstGeom>
            <a:solidFill>
              <a:schemeClr val="lt1"/>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65" name="Shape 165"/>
          <p:cNvSpPr/>
          <p:nvPr/>
        </p:nvSpPr>
        <p:spPr>
          <a:xfrm>
            <a:off x="755575" y="3251884"/>
            <a:ext cx="7632848"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SA" sz="3600">
                <a:solidFill>
                  <a:srgbClr val="6600CC"/>
                </a:solidFill>
                <a:latin typeface="Calibri"/>
                <a:ea typeface="Calibri"/>
                <a:cs typeface="Calibri"/>
                <a:sym typeface="Calibri"/>
              </a:rPr>
              <a:t>1- اكتشاف المتناقضات: </a:t>
            </a:r>
            <a:r>
              <a:rPr b="1" lang="ar-SA" sz="3600">
                <a:solidFill>
                  <a:schemeClr val="dk1"/>
                </a:solidFill>
                <a:latin typeface="Calibri"/>
                <a:ea typeface="Calibri"/>
                <a:cs typeface="Calibri"/>
                <a:sym typeface="Calibri"/>
              </a:rPr>
              <a:t>هو وجود تعارض أو عدم اتساق بين شيئين أو فكرتين لا يمكن أن تكون صحيحتين في الوقت نفسه.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4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4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