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3" r:id="rId3"/>
    <p:sldId id="257" r:id="rId4"/>
    <p:sldId id="258" r:id="rId5"/>
    <p:sldId id="285" r:id="rId6"/>
    <p:sldId id="291" r:id="rId7"/>
    <p:sldId id="271" r:id="rId8"/>
    <p:sldId id="287" r:id="rId9"/>
    <p:sldId id="286" r:id="rId10"/>
    <p:sldId id="262" r:id="rId11"/>
    <p:sldId id="273" r:id="rId12"/>
    <p:sldId id="263" r:id="rId13"/>
    <p:sldId id="274" r:id="rId14"/>
    <p:sldId id="288" r:id="rId15"/>
    <p:sldId id="275" r:id="rId16"/>
    <p:sldId id="265" r:id="rId17"/>
    <p:sldId id="290" r:id="rId18"/>
    <p:sldId id="292" r:id="rId19"/>
    <p:sldId id="293" r:id="rId20"/>
    <p:sldId id="294" r:id="rId21"/>
    <p:sldId id="295" r:id="rId22"/>
    <p:sldId id="297" r:id="rId23"/>
    <p:sldId id="296" r:id="rId24"/>
    <p:sldId id="298" r:id="rId25"/>
    <p:sldId id="29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60"/>
  </p:normalViewPr>
  <p:slideViewPr>
    <p:cSldViewPr snapToGrid="0">
      <p:cViewPr>
        <p:scale>
          <a:sx n="69" d="100"/>
          <a:sy n="69" d="100"/>
        </p:scale>
        <p:origin x="69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C0A87B-9A75-4FCB-917B-EF93A19CDF75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F14E8D-55D4-4E19-9F15-C78EFB41A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4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C0A87B-9A75-4FCB-917B-EF93A19CDF75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F14E8D-55D4-4E19-9F15-C78EFB41A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48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C0A87B-9A75-4FCB-917B-EF93A19CDF75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F14E8D-55D4-4E19-9F15-C78EFB41A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041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 picture containing food, shirt&#10;&#10;Description automatically generat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4650" y="376238"/>
            <a:ext cx="16383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C0A87B-9A75-4FCB-917B-EF93A19CDF75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F14E8D-55D4-4E19-9F15-C78EFB41A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733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 picture containing drawing, clock&#10;&#10;Description automatically generat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613" y="266700"/>
            <a:ext cx="7162800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C0A87B-9A75-4FCB-917B-EF93A19CDF75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F14E8D-55D4-4E19-9F15-C78EFB41A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054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C0A87B-9A75-4FCB-917B-EF93A19CDF75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F14E8D-55D4-4E19-9F15-C78EFB41A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856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C0A87B-9A75-4FCB-917B-EF93A19CDF75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F14E8D-55D4-4E19-9F15-C78EFB41A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236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C0A87B-9A75-4FCB-917B-EF93A19CDF75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F14E8D-55D4-4E19-9F15-C78EFB41A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244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C0A87B-9A75-4FCB-917B-EF93A19CDF75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F14E8D-55D4-4E19-9F15-C78EFB41A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780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C0A87B-9A75-4FCB-917B-EF93A19CDF75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F14E8D-55D4-4E19-9F15-C78EFB41A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596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C0A87B-9A75-4FCB-917B-EF93A19CDF75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F14E8D-55D4-4E19-9F15-C78EFB41A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366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68C0A87B-9A75-4FCB-917B-EF93A19CDF75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FF14E8D-55D4-4E19-9F15-C78EFB41A8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637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blog.prathambooks.org/2012/05/children-and-creative-writing.html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6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6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4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9.png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9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gif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gif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98328" y="1659857"/>
            <a:ext cx="9609908" cy="4807131"/>
          </a:xfrm>
        </p:spPr>
        <p:txBody>
          <a:bodyPr/>
          <a:lstStyle/>
          <a:p>
            <a:r>
              <a:rPr lang="en-US" sz="3600" dirty="0">
                <a:latin typeface="Century Gothic" panose="020B0502020202020204" pitchFamily="34" charset="0"/>
              </a:rPr>
              <a:t>UNIT 7 </a:t>
            </a:r>
          </a:p>
          <a:p>
            <a:r>
              <a:rPr lang="en-US" sz="3600" dirty="0">
                <a:latin typeface="Century Gothic" panose="020B0502020202020204" pitchFamily="34" charset="0"/>
              </a:rPr>
              <a:t>It’s hot today !</a:t>
            </a:r>
          </a:p>
          <a:p>
            <a:endParaRPr lang="en-US" sz="3600" dirty="0">
              <a:latin typeface="Century Gothic" panose="020B0502020202020204" pitchFamily="34" charset="0"/>
            </a:endParaRPr>
          </a:p>
          <a:p>
            <a:r>
              <a:rPr lang="en-US" sz="3600" dirty="0">
                <a:solidFill>
                  <a:srgbClr val="FF0000"/>
                </a:solidFill>
                <a:latin typeface="Century Gothic" panose="020B0502020202020204" pitchFamily="34" charset="0"/>
              </a:rPr>
              <a:t>Family and friends 3 </a:t>
            </a:r>
          </a:p>
          <a:p>
            <a:r>
              <a:rPr lang="en-US" sz="3600" dirty="0">
                <a:solidFill>
                  <a:srgbClr val="FF0000"/>
                </a:solidFill>
                <a:latin typeface="Century Gothic" panose="020B0502020202020204" pitchFamily="34" charset="0"/>
              </a:rPr>
              <a:t>Grade 3 </a:t>
            </a:r>
          </a:p>
          <a:p>
            <a:endParaRPr lang="en-US" sz="3600" dirty="0">
              <a:latin typeface="Century Gothic" panose="020B0502020202020204" pitchFamily="34" charset="0"/>
            </a:endParaRPr>
          </a:p>
          <a:p>
            <a:r>
              <a:rPr lang="en-US" sz="3600" dirty="0">
                <a:latin typeface="Century Gothic" panose="020B0502020202020204" pitchFamily="34" charset="0"/>
              </a:rPr>
              <a:t>Practice + Review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034" y="128715"/>
            <a:ext cx="7162800" cy="1176528"/>
          </a:xfrm>
          <a:prstGeom prst="rect">
            <a:avLst/>
          </a:prstGeom>
        </p:spPr>
      </p:pic>
      <p:pic>
        <p:nvPicPr>
          <p:cNvPr id="5" name="Picture 4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CAC0F4C5-E6B1-4400-B88E-047AC6B722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47610" y="3908007"/>
            <a:ext cx="3509990" cy="2725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934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722129" y="96012"/>
            <a:ext cx="9662842" cy="699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   Weather activities </a:t>
            </a:r>
            <a:b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0980" y="129745"/>
            <a:ext cx="48114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  <a:endParaRPr lang="en-US" sz="6000" dirty="0"/>
          </a:p>
        </p:txBody>
      </p:sp>
      <p:sp>
        <p:nvSpPr>
          <p:cNvPr id="12" name="Rectangle 11"/>
          <p:cNvSpPr/>
          <p:nvPr/>
        </p:nvSpPr>
        <p:spPr>
          <a:xfrm>
            <a:off x="6828609" y="81643"/>
            <a:ext cx="3852643" cy="4489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Lesson Three    Words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81554" y="901832"/>
            <a:ext cx="9047515" cy="514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1- Find and cross the weather words. Then write 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722129" y="6256492"/>
            <a:ext cx="18120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903320" y="6302353"/>
            <a:ext cx="18120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6854724" y="6288674"/>
            <a:ext cx="18120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9967636" y="6302353"/>
            <a:ext cx="18120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9867155" y="3744978"/>
            <a:ext cx="18120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722129" y="3953115"/>
            <a:ext cx="18120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846889" y="3653516"/>
            <a:ext cx="1510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Windy</a:t>
            </a:r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4795010"/>
              </p:ext>
            </p:extLst>
          </p:nvPr>
        </p:nvGraphicFramePr>
        <p:xfrm>
          <a:off x="3093037" y="1737244"/>
          <a:ext cx="5773784" cy="19904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1723">
                  <a:extLst>
                    <a:ext uri="{9D8B030D-6E8A-4147-A177-3AD203B41FA5}">
                      <a16:colId xmlns:a16="http://schemas.microsoft.com/office/drawing/2014/main" val="2075514269"/>
                    </a:ext>
                  </a:extLst>
                </a:gridCol>
                <a:gridCol w="721723">
                  <a:extLst>
                    <a:ext uri="{9D8B030D-6E8A-4147-A177-3AD203B41FA5}">
                      <a16:colId xmlns:a16="http://schemas.microsoft.com/office/drawing/2014/main" val="2917474909"/>
                    </a:ext>
                  </a:extLst>
                </a:gridCol>
                <a:gridCol w="721723">
                  <a:extLst>
                    <a:ext uri="{9D8B030D-6E8A-4147-A177-3AD203B41FA5}">
                      <a16:colId xmlns:a16="http://schemas.microsoft.com/office/drawing/2014/main" val="3365766048"/>
                    </a:ext>
                  </a:extLst>
                </a:gridCol>
                <a:gridCol w="721723">
                  <a:extLst>
                    <a:ext uri="{9D8B030D-6E8A-4147-A177-3AD203B41FA5}">
                      <a16:colId xmlns:a16="http://schemas.microsoft.com/office/drawing/2014/main" val="325860703"/>
                    </a:ext>
                  </a:extLst>
                </a:gridCol>
                <a:gridCol w="721723">
                  <a:extLst>
                    <a:ext uri="{9D8B030D-6E8A-4147-A177-3AD203B41FA5}">
                      <a16:colId xmlns:a16="http://schemas.microsoft.com/office/drawing/2014/main" val="3268367121"/>
                    </a:ext>
                  </a:extLst>
                </a:gridCol>
                <a:gridCol w="721723">
                  <a:extLst>
                    <a:ext uri="{9D8B030D-6E8A-4147-A177-3AD203B41FA5}">
                      <a16:colId xmlns:a16="http://schemas.microsoft.com/office/drawing/2014/main" val="658170178"/>
                    </a:ext>
                  </a:extLst>
                </a:gridCol>
                <a:gridCol w="721723">
                  <a:extLst>
                    <a:ext uri="{9D8B030D-6E8A-4147-A177-3AD203B41FA5}">
                      <a16:colId xmlns:a16="http://schemas.microsoft.com/office/drawing/2014/main" val="1081691243"/>
                    </a:ext>
                  </a:extLst>
                </a:gridCol>
                <a:gridCol w="721723">
                  <a:extLst>
                    <a:ext uri="{9D8B030D-6E8A-4147-A177-3AD203B41FA5}">
                      <a16:colId xmlns:a16="http://schemas.microsoft.com/office/drawing/2014/main" val="1008507244"/>
                    </a:ext>
                  </a:extLst>
                </a:gridCol>
              </a:tblGrid>
              <a:tr h="474984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i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4082390"/>
                  </a:ext>
                </a:extLst>
              </a:tr>
              <a:tr h="378868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314999"/>
                  </a:ext>
                </a:extLst>
              </a:tr>
              <a:tr h="378868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1129954"/>
                  </a:ext>
                </a:extLst>
              </a:tr>
              <a:tr h="378868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i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i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2477215"/>
                  </a:ext>
                </a:extLst>
              </a:tr>
              <a:tr h="378868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i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606812"/>
                  </a:ext>
                </a:extLst>
              </a:tr>
            </a:tbl>
          </a:graphicData>
        </a:graphic>
      </p:graphicFrame>
      <p:cxnSp>
        <p:nvCxnSpPr>
          <p:cNvPr id="32" name="Straight Connector 31"/>
          <p:cNvCxnSpPr/>
          <p:nvPr/>
        </p:nvCxnSpPr>
        <p:spPr>
          <a:xfrm>
            <a:off x="3997234" y="2004291"/>
            <a:ext cx="31481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29" y="1567203"/>
            <a:ext cx="1908213" cy="19021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889" y="4119402"/>
            <a:ext cx="1382774" cy="16381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705" y="3948438"/>
            <a:ext cx="2072225" cy="16165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6483" y="3961813"/>
            <a:ext cx="1253408" cy="160785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3759" y="1677793"/>
            <a:ext cx="1658855" cy="141021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01434" y="3788802"/>
            <a:ext cx="1707028" cy="169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993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722129" y="96012"/>
            <a:ext cx="9662842" cy="699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   Weather activities </a:t>
            </a:r>
            <a:b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0980" y="129745"/>
            <a:ext cx="48114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  <a:endParaRPr lang="en-US" sz="6000" dirty="0"/>
          </a:p>
        </p:txBody>
      </p:sp>
      <p:sp>
        <p:nvSpPr>
          <p:cNvPr id="12" name="Rectangle 11"/>
          <p:cNvSpPr/>
          <p:nvPr/>
        </p:nvSpPr>
        <p:spPr>
          <a:xfrm>
            <a:off x="6828609" y="81643"/>
            <a:ext cx="4037511" cy="4489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Lesson Three    Words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81554" y="901832"/>
            <a:ext cx="9047515" cy="514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1- Find and cross the weather words. Then write 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722129" y="6256492"/>
            <a:ext cx="18120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903320" y="6302353"/>
            <a:ext cx="18120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6854724" y="6288674"/>
            <a:ext cx="18120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9967636" y="6302353"/>
            <a:ext cx="18120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9867155" y="3744978"/>
            <a:ext cx="18120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722129" y="3953115"/>
            <a:ext cx="18120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846889" y="3653516"/>
            <a:ext cx="1510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Windy</a:t>
            </a:r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9392356"/>
              </p:ext>
            </p:extLst>
          </p:nvPr>
        </p:nvGraphicFramePr>
        <p:xfrm>
          <a:off x="3093037" y="1737244"/>
          <a:ext cx="5773784" cy="19904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1723">
                  <a:extLst>
                    <a:ext uri="{9D8B030D-6E8A-4147-A177-3AD203B41FA5}">
                      <a16:colId xmlns:a16="http://schemas.microsoft.com/office/drawing/2014/main" val="2075514269"/>
                    </a:ext>
                  </a:extLst>
                </a:gridCol>
                <a:gridCol w="721723">
                  <a:extLst>
                    <a:ext uri="{9D8B030D-6E8A-4147-A177-3AD203B41FA5}">
                      <a16:colId xmlns:a16="http://schemas.microsoft.com/office/drawing/2014/main" val="2917474909"/>
                    </a:ext>
                  </a:extLst>
                </a:gridCol>
                <a:gridCol w="721723">
                  <a:extLst>
                    <a:ext uri="{9D8B030D-6E8A-4147-A177-3AD203B41FA5}">
                      <a16:colId xmlns:a16="http://schemas.microsoft.com/office/drawing/2014/main" val="3365766048"/>
                    </a:ext>
                  </a:extLst>
                </a:gridCol>
                <a:gridCol w="721723">
                  <a:extLst>
                    <a:ext uri="{9D8B030D-6E8A-4147-A177-3AD203B41FA5}">
                      <a16:colId xmlns:a16="http://schemas.microsoft.com/office/drawing/2014/main" val="325860703"/>
                    </a:ext>
                  </a:extLst>
                </a:gridCol>
                <a:gridCol w="721723">
                  <a:extLst>
                    <a:ext uri="{9D8B030D-6E8A-4147-A177-3AD203B41FA5}">
                      <a16:colId xmlns:a16="http://schemas.microsoft.com/office/drawing/2014/main" val="3268367121"/>
                    </a:ext>
                  </a:extLst>
                </a:gridCol>
                <a:gridCol w="721723">
                  <a:extLst>
                    <a:ext uri="{9D8B030D-6E8A-4147-A177-3AD203B41FA5}">
                      <a16:colId xmlns:a16="http://schemas.microsoft.com/office/drawing/2014/main" val="658170178"/>
                    </a:ext>
                  </a:extLst>
                </a:gridCol>
                <a:gridCol w="721723">
                  <a:extLst>
                    <a:ext uri="{9D8B030D-6E8A-4147-A177-3AD203B41FA5}">
                      <a16:colId xmlns:a16="http://schemas.microsoft.com/office/drawing/2014/main" val="1081691243"/>
                    </a:ext>
                  </a:extLst>
                </a:gridCol>
                <a:gridCol w="721723">
                  <a:extLst>
                    <a:ext uri="{9D8B030D-6E8A-4147-A177-3AD203B41FA5}">
                      <a16:colId xmlns:a16="http://schemas.microsoft.com/office/drawing/2014/main" val="1008507244"/>
                    </a:ext>
                  </a:extLst>
                </a:gridCol>
              </a:tblGrid>
              <a:tr h="474984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i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4082390"/>
                  </a:ext>
                </a:extLst>
              </a:tr>
              <a:tr h="378868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314999"/>
                  </a:ext>
                </a:extLst>
              </a:tr>
              <a:tr h="378868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1129954"/>
                  </a:ext>
                </a:extLst>
              </a:tr>
              <a:tr h="378868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i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i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2477215"/>
                  </a:ext>
                </a:extLst>
              </a:tr>
              <a:tr h="378868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>
                          <a:solidFill>
                            <a:schemeClr val="tx1"/>
                          </a:solidFill>
                        </a:rPr>
                        <a:t>i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606812"/>
                  </a:ext>
                </a:extLst>
              </a:tr>
            </a:tbl>
          </a:graphicData>
        </a:graphic>
      </p:graphicFrame>
      <p:cxnSp>
        <p:nvCxnSpPr>
          <p:cNvPr id="32" name="Straight Connector 31"/>
          <p:cNvCxnSpPr/>
          <p:nvPr/>
        </p:nvCxnSpPr>
        <p:spPr>
          <a:xfrm>
            <a:off x="3997234" y="2004291"/>
            <a:ext cx="31481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 flipV="1">
            <a:off x="3304903" y="2808514"/>
            <a:ext cx="2508068" cy="26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872737" y="5917474"/>
            <a:ext cx="1510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Cold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204537" y="5949224"/>
            <a:ext cx="1510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raining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086086" y="5976451"/>
            <a:ext cx="1510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hot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228733" y="5982075"/>
            <a:ext cx="1510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Snowing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029280" y="3446022"/>
            <a:ext cx="1510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Sunny</a:t>
            </a: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3287295" y="3128704"/>
            <a:ext cx="4554215" cy="469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8490857" y="1875916"/>
            <a:ext cx="13063" cy="16987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304903" y="3474720"/>
            <a:ext cx="45366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6367260" y="2455818"/>
            <a:ext cx="1601083" cy="241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93" y="1552733"/>
            <a:ext cx="1763601" cy="17579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737" y="4080073"/>
            <a:ext cx="1485000" cy="14334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054" y="3795834"/>
            <a:ext cx="2273667" cy="17736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4592" y="3810483"/>
            <a:ext cx="1445536" cy="185431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0992" y="1627357"/>
            <a:ext cx="1569136" cy="1333941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63445" y="3783592"/>
            <a:ext cx="1707028" cy="169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07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3" grpId="0"/>
      <p:bldP spid="34" grpId="0"/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522855" y="273436"/>
            <a:ext cx="10044996" cy="7974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   Weather activities </a:t>
            </a:r>
            <a:b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511" y="1052415"/>
            <a:ext cx="9729651" cy="469248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2 Look and write.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07511" y="273436"/>
            <a:ext cx="63068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  <a:endParaRPr lang="en-US" sz="6000" dirty="0"/>
          </a:p>
        </p:txBody>
      </p:sp>
      <p:sp>
        <p:nvSpPr>
          <p:cNvPr id="6" name="Rectangle 5"/>
          <p:cNvSpPr/>
          <p:nvPr/>
        </p:nvSpPr>
        <p:spPr>
          <a:xfrm>
            <a:off x="6785307" y="237267"/>
            <a:ext cx="3408885" cy="4489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Lesson Three    Words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16071" y="1575141"/>
            <a:ext cx="11588249" cy="46188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go outside    windy         snowing     go ice skating     sunny       fly a kite    make a snowman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22854" y="2491205"/>
            <a:ext cx="7016593" cy="6417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1-When it’s windy , We ……………………………………………………………..</a:t>
            </a: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2076994" y="1611310"/>
            <a:ext cx="770708" cy="46188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96728" y="3777219"/>
            <a:ext cx="7042719" cy="62496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2-When it’s …………….., we ……………………………….and we …..……………………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22855" y="5238207"/>
            <a:ext cx="7016592" cy="61526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3-When it’s ……………, we …………………………………………………………..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031781" y="2154401"/>
            <a:ext cx="2220725" cy="3855468"/>
            <a:chOff x="8031781" y="2154401"/>
            <a:chExt cx="2220725" cy="3855468"/>
          </a:xfrm>
        </p:grpSpPr>
        <p:pic>
          <p:nvPicPr>
            <p:cNvPr id="2" name="Picture 1" descr="Clipart - LetsFlyAKite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8379" y="2154401"/>
              <a:ext cx="1565175" cy="1277796"/>
            </a:xfrm>
            <a:prstGeom prst="rect">
              <a:avLst/>
            </a:prstGeom>
          </p:spPr>
        </p:pic>
        <p:pic>
          <p:nvPicPr>
            <p:cNvPr id="9" name="Picture 8" descr="Clipart - &lt;strong&gt;make&lt;/strong&gt; &lt;strong&gt;a snowman&lt;/strong&gt;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31781" y="3464188"/>
              <a:ext cx="2220725" cy="1204461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6615" y="4777226"/>
              <a:ext cx="1449977" cy="12326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47563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522855" y="273436"/>
            <a:ext cx="10044996" cy="7974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   Weather activities </a:t>
            </a:r>
            <a:b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511" y="1052415"/>
            <a:ext cx="9729651" cy="469248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2 Look and write.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07511" y="273436"/>
            <a:ext cx="63068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  <a:endParaRPr lang="en-US" sz="6000" dirty="0"/>
          </a:p>
        </p:txBody>
      </p:sp>
      <p:sp>
        <p:nvSpPr>
          <p:cNvPr id="6" name="Rectangle 5"/>
          <p:cNvSpPr/>
          <p:nvPr/>
        </p:nvSpPr>
        <p:spPr>
          <a:xfrm>
            <a:off x="6384473" y="157550"/>
            <a:ext cx="3951834" cy="4489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Lesson Three    Words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16071" y="1575141"/>
            <a:ext cx="11588249" cy="46188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go outside    windy         snowing     go ice skating     sunny       fly a kite    make a snowman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22854" y="2491205"/>
            <a:ext cx="7016593" cy="6417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1-When it’s windy, We </a:t>
            </a:r>
            <a:r>
              <a:rPr lang="en-US" b="1" dirty="0">
                <a:solidFill>
                  <a:srgbClr val="FF0000"/>
                </a:solidFill>
              </a:rPr>
              <a:t>fly a kite.</a:t>
            </a: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2076994" y="1675987"/>
            <a:ext cx="770708" cy="46188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96728" y="3777219"/>
            <a:ext cx="7171169" cy="62496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2-When it’s snowing, we </a:t>
            </a:r>
            <a:r>
              <a:rPr lang="en-US" b="1" dirty="0">
                <a:solidFill>
                  <a:srgbClr val="FF0000"/>
                </a:solidFill>
              </a:rPr>
              <a:t>make a snowman and we go ice skating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22855" y="5238207"/>
            <a:ext cx="7016592" cy="61526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3-When it’s sunny, we </a:t>
            </a:r>
            <a:r>
              <a:rPr lang="en-US" b="1" dirty="0">
                <a:solidFill>
                  <a:srgbClr val="FF0000"/>
                </a:solidFill>
              </a:rPr>
              <a:t>go outside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  <p:cxnSp>
        <p:nvCxnSpPr>
          <p:cNvPr id="23" name="Straight Connector 22"/>
          <p:cNvCxnSpPr/>
          <p:nvPr/>
        </p:nvCxnSpPr>
        <p:spPr>
          <a:xfrm flipH="1">
            <a:off x="8016727" y="1579616"/>
            <a:ext cx="770708" cy="46188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3675991" y="1674345"/>
            <a:ext cx="770708" cy="46188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8019391" y="1593631"/>
            <a:ext cx="770708" cy="46188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7990601" y="1593631"/>
            <a:ext cx="770708" cy="46188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6653914" y="1634344"/>
            <a:ext cx="770708" cy="46188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9739985" y="1570666"/>
            <a:ext cx="770708" cy="46188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5146018" y="1701139"/>
            <a:ext cx="770708" cy="46188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919175" y="1625325"/>
            <a:ext cx="770708" cy="46188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/>
        </p:nvGrpSpPr>
        <p:grpSpPr>
          <a:xfrm>
            <a:off x="8115582" y="2163022"/>
            <a:ext cx="2220725" cy="3855468"/>
            <a:chOff x="8031781" y="2154401"/>
            <a:chExt cx="2220725" cy="3855468"/>
          </a:xfrm>
        </p:grpSpPr>
        <p:pic>
          <p:nvPicPr>
            <p:cNvPr id="25" name="Picture 24" descr="Clipart - LetsFlyAKite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8379" y="2154401"/>
              <a:ext cx="1565175" cy="1277796"/>
            </a:xfrm>
            <a:prstGeom prst="rect">
              <a:avLst/>
            </a:prstGeom>
          </p:spPr>
        </p:pic>
        <p:pic>
          <p:nvPicPr>
            <p:cNvPr id="27" name="Picture 26" descr="Clipart - &lt;strong&gt;make&lt;/strong&gt; &lt;strong&gt;a snowman&lt;/strong&gt;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31781" y="3464188"/>
              <a:ext cx="2220725" cy="1204461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6615" y="4777226"/>
              <a:ext cx="1449977" cy="12326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5857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 noGrp="1"/>
          </p:cNvSpPr>
          <p:nvPr>
            <p:ph type="title"/>
          </p:nvPr>
        </p:nvSpPr>
        <p:spPr>
          <a:xfrm>
            <a:off x="537754" y="241846"/>
            <a:ext cx="10069286" cy="8798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   long vowel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i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+magic e</a:t>
            </a:r>
            <a:b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256" y="918212"/>
            <a:ext cx="11625943" cy="583528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1-Order the letters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2-write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400" dirty="0"/>
              <a:t>Ride your (1)…bike….. .Fly your (2)……..…….</a:t>
            </a:r>
          </a:p>
          <a:p>
            <a:pPr marL="0" indent="0">
              <a:buNone/>
            </a:pPr>
            <a:r>
              <a:rPr lang="en-US" sz="2400" dirty="0"/>
              <a:t>The bike is yellow. The kite is (3)…………………..</a:t>
            </a:r>
          </a:p>
          <a:p>
            <a:pPr marL="0" indent="0">
              <a:buNone/>
            </a:pPr>
            <a:r>
              <a:rPr lang="en-US" sz="2400" dirty="0"/>
              <a:t>White kite, white kite.</a:t>
            </a:r>
          </a:p>
          <a:p>
            <a:pPr marL="0" indent="0">
              <a:buNone/>
            </a:pPr>
            <a:r>
              <a:rPr lang="en-US" sz="2400" dirty="0"/>
              <a:t>Count the children in the (4)……………..…..</a:t>
            </a:r>
          </a:p>
          <a:p>
            <a:pPr marL="0" indent="0">
              <a:buNone/>
            </a:pPr>
            <a:r>
              <a:rPr lang="en-US" sz="2400" dirty="0"/>
              <a:t>Altogether there are (5) ……………………....</a:t>
            </a:r>
          </a:p>
          <a:p>
            <a:pPr marL="0" indent="0">
              <a:buNone/>
            </a:pPr>
            <a:r>
              <a:rPr lang="en-US" sz="2400" dirty="0"/>
              <a:t>Nine in the line. Nine in the line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008958" y="3005273"/>
            <a:ext cx="8725988" cy="6792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Line      nine      bike       kite       white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13460" y="1433396"/>
            <a:ext cx="9721486" cy="781895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1-Enil              2-nnei           3-kbie              4-eikt          5-itewh  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1519101" y="2588430"/>
            <a:ext cx="8589917" cy="26126"/>
            <a:chOff x="1612174" y="2886891"/>
            <a:chExt cx="8589917" cy="26126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1612174" y="2886891"/>
              <a:ext cx="108421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3592285" y="2913017"/>
              <a:ext cx="108421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5290456" y="2913017"/>
              <a:ext cx="108421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7406639" y="2899954"/>
              <a:ext cx="108421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9117873" y="2899954"/>
              <a:ext cx="108421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/>
          <p:cNvSpPr/>
          <p:nvPr/>
        </p:nvSpPr>
        <p:spPr>
          <a:xfrm>
            <a:off x="116071" y="241846"/>
            <a:ext cx="63068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  <a:endParaRPr lang="en-US" sz="6000" dirty="0"/>
          </a:p>
        </p:txBody>
      </p:sp>
      <p:sp>
        <p:nvSpPr>
          <p:cNvPr id="26" name="Rectangle 25"/>
          <p:cNvSpPr/>
          <p:nvPr/>
        </p:nvSpPr>
        <p:spPr>
          <a:xfrm>
            <a:off x="7056867" y="157550"/>
            <a:ext cx="3694206" cy="4489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Lesson Four     Phonics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H="1">
            <a:off x="5814060" y="3007951"/>
            <a:ext cx="627017" cy="988264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>
            <a:off x="7569629" y="3740335"/>
            <a:ext cx="4291566" cy="2591786"/>
            <a:chOff x="7569629" y="3740335"/>
            <a:chExt cx="4291566" cy="259178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36480" y="3740335"/>
              <a:ext cx="1224715" cy="1121773"/>
            </a:xfrm>
            <a:prstGeom prst="rect">
              <a:avLst/>
            </a:prstGeom>
          </p:spPr>
        </p:pic>
        <p:pic>
          <p:nvPicPr>
            <p:cNvPr id="6" name="Picture 5" descr="Clipart &lt;strong&gt;number&lt;/strong&gt; &gt;&gt;&gt; 0-&lt;strong&gt;9&lt;/strong&gt; | Krukanidta's Blo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71023" y="5364522"/>
              <a:ext cx="781355" cy="886854"/>
            </a:xfrm>
            <a:prstGeom prst="rect">
              <a:avLst/>
            </a:prstGeom>
          </p:spPr>
        </p:pic>
        <p:pic>
          <p:nvPicPr>
            <p:cNvPr id="8" name="Picture 7" descr="จักรยาน ขนาดเล็ก ยานพาหนะ · กราฟิกแบบเวกเตอร์ฟรีบน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9629" y="3844943"/>
              <a:ext cx="1334341" cy="1031928"/>
            </a:xfrm>
            <a:prstGeom prst="rect">
              <a:avLst/>
            </a:prstGeom>
          </p:spPr>
        </p:pic>
        <p:pic>
          <p:nvPicPr>
            <p:cNvPr id="9" name="Picture 8" descr="The Quirks of English: What colour are you associated with ...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607"/>
            <a:stretch/>
          </p:blipFill>
          <p:spPr>
            <a:xfrm>
              <a:off x="9158894" y="3927813"/>
              <a:ext cx="1180206" cy="866187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041998" y="5173781"/>
              <a:ext cx="2493480" cy="11583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64227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 noGrp="1"/>
          </p:cNvSpPr>
          <p:nvPr>
            <p:ph type="title"/>
          </p:nvPr>
        </p:nvSpPr>
        <p:spPr>
          <a:xfrm>
            <a:off x="537754" y="241846"/>
            <a:ext cx="10069286" cy="8798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   long vowel </a:t>
            </a:r>
            <a:r>
              <a:rPr lang="en-US" dirty="0" err="1">
                <a:latin typeface="Aharoni" panose="02010803020104030203" pitchFamily="2" charset="-79"/>
                <a:cs typeface="Aharoni" panose="02010803020104030203" pitchFamily="2" charset="-79"/>
              </a:rPr>
              <a:t>i</a:t>
            </a:r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+magic e</a:t>
            </a:r>
            <a:b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256" y="918212"/>
            <a:ext cx="11625943" cy="583528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1-Order the letters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2-write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400" dirty="0"/>
              <a:t>Ride your (1)…bike….. .Fly your (2)……</a:t>
            </a:r>
            <a:r>
              <a:rPr lang="en-US" sz="2400" dirty="0">
                <a:solidFill>
                  <a:srgbClr val="FF0000"/>
                </a:solidFill>
              </a:rPr>
              <a:t>kite</a:t>
            </a:r>
            <a:r>
              <a:rPr lang="en-US" sz="2400" dirty="0"/>
              <a:t> ..…….</a:t>
            </a:r>
          </a:p>
          <a:p>
            <a:pPr marL="0" indent="0">
              <a:buNone/>
            </a:pPr>
            <a:r>
              <a:rPr lang="en-US" sz="2400" dirty="0"/>
              <a:t>The bike is yellow. The kite is (3)……</a:t>
            </a:r>
            <a:r>
              <a:rPr lang="en-US" sz="2400" dirty="0">
                <a:solidFill>
                  <a:srgbClr val="FF0000"/>
                </a:solidFill>
              </a:rPr>
              <a:t>white</a:t>
            </a:r>
            <a:r>
              <a:rPr lang="en-US" sz="2400" dirty="0"/>
              <a:t>……………..</a:t>
            </a:r>
          </a:p>
          <a:p>
            <a:pPr marL="0" indent="0">
              <a:buNone/>
            </a:pPr>
            <a:r>
              <a:rPr lang="en-US" sz="2400" dirty="0"/>
              <a:t>White kite, white kite.</a:t>
            </a:r>
          </a:p>
          <a:p>
            <a:pPr marL="0" indent="0">
              <a:buNone/>
            </a:pPr>
            <a:r>
              <a:rPr lang="en-US" sz="2400" dirty="0"/>
              <a:t>Count the children in the (4)……</a:t>
            </a:r>
            <a:r>
              <a:rPr lang="en-US" sz="2400" dirty="0">
                <a:solidFill>
                  <a:srgbClr val="FF0000"/>
                </a:solidFill>
              </a:rPr>
              <a:t>line</a:t>
            </a:r>
            <a:r>
              <a:rPr lang="en-US" sz="2400" dirty="0"/>
              <a:t> ………..…..</a:t>
            </a:r>
          </a:p>
          <a:p>
            <a:pPr marL="0" indent="0">
              <a:buNone/>
            </a:pPr>
            <a:r>
              <a:rPr lang="en-US" sz="2400" dirty="0"/>
              <a:t>Altogether there are (5) …</a:t>
            </a:r>
            <a:r>
              <a:rPr lang="en-US" sz="2400" dirty="0">
                <a:solidFill>
                  <a:srgbClr val="FF0000"/>
                </a:solidFill>
              </a:rPr>
              <a:t>nine</a:t>
            </a:r>
            <a:r>
              <a:rPr lang="en-US" sz="2400" dirty="0"/>
              <a:t>…………………....</a:t>
            </a:r>
          </a:p>
          <a:p>
            <a:pPr marL="0" indent="0">
              <a:buNone/>
            </a:pPr>
            <a:r>
              <a:rPr lang="en-US" sz="2400" dirty="0"/>
              <a:t>Nine in the line. Nine in the line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874707" y="2847189"/>
            <a:ext cx="8725988" cy="6792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Line      nine      bike       kite       white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13460" y="1433396"/>
            <a:ext cx="9721486" cy="781895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1-Enil              2-nnei           3-kbie              4-eikt          5-itewh  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1519101" y="2588430"/>
            <a:ext cx="8589917" cy="26126"/>
            <a:chOff x="1612174" y="2886891"/>
            <a:chExt cx="8589917" cy="26126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1612174" y="2886891"/>
              <a:ext cx="108421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3592285" y="2913017"/>
              <a:ext cx="108421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5290456" y="2913017"/>
              <a:ext cx="108421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7406639" y="2899954"/>
              <a:ext cx="108421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9117873" y="2899954"/>
              <a:ext cx="108421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/>
          <p:cNvSpPr/>
          <p:nvPr/>
        </p:nvSpPr>
        <p:spPr>
          <a:xfrm>
            <a:off x="116071" y="241846"/>
            <a:ext cx="63068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  <a:endParaRPr lang="en-US" sz="6000" dirty="0"/>
          </a:p>
        </p:txBody>
      </p:sp>
      <p:sp>
        <p:nvSpPr>
          <p:cNvPr id="26" name="Rectangle 25"/>
          <p:cNvSpPr/>
          <p:nvPr/>
        </p:nvSpPr>
        <p:spPr>
          <a:xfrm>
            <a:off x="7056867" y="157550"/>
            <a:ext cx="3694206" cy="4489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Lesson Four     Phonics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H="1">
            <a:off x="5814060" y="3007951"/>
            <a:ext cx="627017" cy="988264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3">
            <a:extLst>
              <a:ext uri="{FF2B5EF4-FFF2-40B4-BE49-F238E27FC236}">
                <a16:creationId xmlns:a16="http://schemas.microsoft.com/office/drawing/2014/main" id="{EB3776A9-3F6D-4C55-A0FE-E3B3A321CE92}"/>
              </a:ext>
            </a:extLst>
          </p:cNvPr>
          <p:cNvSpPr/>
          <p:nvPr/>
        </p:nvSpPr>
        <p:spPr>
          <a:xfrm>
            <a:off x="1711233" y="2175976"/>
            <a:ext cx="8227897" cy="4836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FF0000"/>
                </a:solidFill>
              </a:rPr>
              <a:t>Line                nine             bike                  kite            white 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7569629" y="3740335"/>
            <a:ext cx="4291566" cy="2591786"/>
            <a:chOff x="7569629" y="3740335"/>
            <a:chExt cx="4291566" cy="2591786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36480" y="3740335"/>
              <a:ext cx="1224715" cy="1121773"/>
            </a:xfrm>
            <a:prstGeom prst="rect">
              <a:avLst/>
            </a:prstGeom>
          </p:spPr>
        </p:pic>
        <p:pic>
          <p:nvPicPr>
            <p:cNvPr id="36" name="Picture 35" descr="Clipart &lt;strong&gt;number&lt;/strong&gt; &gt;&gt;&gt; 0-&lt;strong&gt;9&lt;/strong&gt; | Krukanidta's Blo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71023" y="5364522"/>
              <a:ext cx="781355" cy="886854"/>
            </a:xfrm>
            <a:prstGeom prst="rect">
              <a:avLst/>
            </a:prstGeom>
          </p:spPr>
        </p:pic>
        <p:pic>
          <p:nvPicPr>
            <p:cNvPr id="37" name="Picture 36" descr="จักรยาน ขนาดเล็ก ยานพาหนะ · กราฟิกแบบเวกเตอร์ฟรีบน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9629" y="3844943"/>
              <a:ext cx="1334341" cy="1031928"/>
            </a:xfrm>
            <a:prstGeom prst="rect">
              <a:avLst/>
            </a:prstGeom>
          </p:spPr>
        </p:pic>
        <p:pic>
          <p:nvPicPr>
            <p:cNvPr id="38" name="Picture 37" descr="The Quirks of English: What colour are you associated with ...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607"/>
            <a:stretch/>
          </p:blipFill>
          <p:spPr>
            <a:xfrm>
              <a:off x="9158894" y="3927813"/>
              <a:ext cx="1180206" cy="866187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041998" y="5173781"/>
              <a:ext cx="2493480" cy="11583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33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86644"/>
            <a:ext cx="10761617" cy="467473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1- Read and tick ( √)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381000" y="122829"/>
            <a:ext cx="9899469" cy="10195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   Skills Time </a:t>
            </a: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7511" y="299495"/>
            <a:ext cx="63068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  <a:endParaRPr lang="en-US" sz="6000" dirty="0"/>
          </a:p>
        </p:txBody>
      </p:sp>
      <p:sp>
        <p:nvSpPr>
          <p:cNvPr id="6" name="Rectangle 5"/>
          <p:cNvSpPr/>
          <p:nvPr/>
        </p:nvSpPr>
        <p:spPr>
          <a:xfrm>
            <a:off x="6638856" y="291695"/>
            <a:ext cx="3641613" cy="4489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Lesson Five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9451" y="1142368"/>
            <a:ext cx="2325189" cy="35986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Reading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3498129"/>
              </p:ext>
            </p:extLst>
          </p:nvPr>
        </p:nvGraphicFramePr>
        <p:xfrm>
          <a:off x="1672045" y="2600718"/>
          <a:ext cx="8399414" cy="28203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6767">
                  <a:extLst>
                    <a:ext uri="{9D8B030D-6E8A-4147-A177-3AD203B41FA5}">
                      <a16:colId xmlns:a16="http://schemas.microsoft.com/office/drawing/2014/main" val="1617931167"/>
                    </a:ext>
                  </a:extLst>
                </a:gridCol>
                <a:gridCol w="1658138">
                  <a:extLst>
                    <a:ext uri="{9D8B030D-6E8A-4147-A177-3AD203B41FA5}">
                      <a16:colId xmlns:a16="http://schemas.microsoft.com/office/drawing/2014/main" val="304616649"/>
                    </a:ext>
                  </a:extLst>
                </a:gridCol>
                <a:gridCol w="1794050">
                  <a:extLst>
                    <a:ext uri="{9D8B030D-6E8A-4147-A177-3AD203B41FA5}">
                      <a16:colId xmlns:a16="http://schemas.microsoft.com/office/drawing/2014/main" val="1793818655"/>
                    </a:ext>
                  </a:extLst>
                </a:gridCol>
                <a:gridCol w="1780459">
                  <a:extLst>
                    <a:ext uri="{9D8B030D-6E8A-4147-A177-3AD203B41FA5}">
                      <a16:colId xmlns:a16="http://schemas.microsoft.com/office/drawing/2014/main" val="3937536322"/>
                    </a:ext>
                  </a:extLst>
                </a:gridCol>
              </a:tblGrid>
              <a:tr h="409101"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Sunny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Cold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Raining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6187241"/>
                  </a:ext>
                </a:extLst>
              </a:tr>
              <a:tr h="409101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1- Put on your coat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5638088"/>
                  </a:ext>
                </a:extLst>
              </a:tr>
              <a:tr h="409101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2-Wear your hat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63371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3-Put on your</a:t>
                      </a:r>
                      <a:r>
                        <a:rPr lang="en-US" baseline="0" dirty="0"/>
                        <a:t> sun cream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1840505"/>
                  </a:ext>
                </a:extLst>
              </a:tr>
              <a:tr h="409101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4- Put on your raincoat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5414606"/>
                  </a:ext>
                </a:extLst>
              </a:tr>
              <a:tr h="409101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5-Take your umbrella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569187"/>
                  </a:ext>
                </a:extLst>
              </a:tr>
              <a:tr h="4091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6-Wear your sun hat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65095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31176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86644"/>
            <a:ext cx="10761617" cy="467473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1- Read and tick ( √)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381000" y="122829"/>
            <a:ext cx="9899469" cy="10195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   Skills Time </a:t>
            </a: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7511" y="299495"/>
            <a:ext cx="63068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  <a:endParaRPr lang="en-US" sz="6000" dirty="0"/>
          </a:p>
        </p:txBody>
      </p:sp>
      <p:sp>
        <p:nvSpPr>
          <p:cNvPr id="6" name="Rectangle 5"/>
          <p:cNvSpPr/>
          <p:nvPr/>
        </p:nvSpPr>
        <p:spPr>
          <a:xfrm>
            <a:off x="6638856" y="291695"/>
            <a:ext cx="3641613" cy="4489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Lesson Five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9451" y="1142368"/>
            <a:ext cx="2325189" cy="35986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Reading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233199"/>
              </p:ext>
            </p:extLst>
          </p:nvPr>
        </p:nvGraphicFramePr>
        <p:xfrm>
          <a:off x="1672045" y="2335674"/>
          <a:ext cx="8399414" cy="4018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6767">
                  <a:extLst>
                    <a:ext uri="{9D8B030D-6E8A-4147-A177-3AD203B41FA5}">
                      <a16:colId xmlns:a16="http://schemas.microsoft.com/office/drawing/2014/main" val="1617931167"/>
                    </a:ext>
                  </a:extLst>
                </a:gridCol>
                <a:gridCol w="1658138">
                  <a:extLst>
                    <a:ext uri="{9D8B030D-6E8A-4147-A177-3AD203B41FA5}">
                      <a16:colId xmlns:a16="http://schemas.microsoft.com/office/drawing/2014/main" val="304616649"/>
                    </a:ext>
                  </a:extLst>
                </a:gridCol>
                <a:gridCol w="1794050">
                  <a:extLst>
                    <a:ext uri="{9D8B030D-6E8A-4147-A177-3AD203B41FA5}">
                      <a16:colId xmlns:a16="http://schemas.microsoft.com/office/drawing/2014/main" val="1793818655"/>
                    </a:ext>
                  </a:extLst>
                </a:gridCol>
                <a:gridCol w="1780459">
                  <a:extLst>
                    <a:ext uri="{9D8B030D-6E8A-4147-A177-3AD203B41FA5}">
                      <a16:colId xmlns:a16="http://schemas.microsoft.com/office/drawing/2014/main" val="3937536322"/>
                    </a:ext>
                  </a:extLst>
                </a:gridCol>
              </a:tblGrid>
              <a:tr h="409101"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Sunny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Cold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Raining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6187241"/>
                  </a:ext>
                </a:extLst>
              </a:tr>
              <a:tr h="409101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1- Put on your coat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56380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2-Wear your hat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√</a:t>
                      </a:r>
                    </a:p>
                    <a:p>
                      <a:pPr algn="ctr"/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63371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3-Put on your</a:t>
                      </a:r>
                      <a:r>
                        <a:rPr lang="en-US" baseline="0" dirty="0"/>
                        <a:t> sun cream </a:t>
                      </a:r>
                      <a:endParaRPr lang="en-US" dirty="0"/>
                    </a:p>
                    <a:p>
                      <a:pPr algn="l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√</a:t>
                      </a:r>
                    </a:p>
                    <a:p>
                      <a:pPr algn="ctr"/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1840505"/>
                  </a:ext>
                </a:extLst>
              </a:tr>
              <a:tr h="238289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4- Put on your raincoat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√</a:t>
                      </a:r>
                    </a:p>
                    <a:p>
                      <a:pPr algn="ctr"/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5414606"/>
                  </a:ext>
                </a:extLst>
              </a:tr>
              <a:tr h="409101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5-Take your umbrella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√</a:t>
                      </a:r>
                    </a:p>
                    <a:p>
                      <a:pPr algn="ctr"/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569187"/>
                  </a:ext>
                </a:extLst>
              </a:tr>
              <a:tr h="4091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6-Wear your sun hat </a:t>
                      </a:r>
                    </a:p>
                    <a:p>
                      <a:pPr algn="l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√</a:t>
                      </a:r>
                    </a:p>
                    <a:p>
                      <a:pPr algn="ctr"/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65095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22200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86644"/>
            <a:ext cx="10761617" cy="467473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1- Write the words in the correct boxes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381000" y="122829"/>
            <a:ext cx="9899469" cy="10195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   Skills Time </a:t>
            </a: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7511" y="299495"/>
            <a:ext cx="63068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  <a:endParaRPr lang="en-US" sz="6000" dirty="0"/>
          </a:p>
        </p:txBody>
      </p:sp>
      <p:sp>
        <p:nvSpPr>
          <p:cNvPr id="6" name="Rectangle 5"/>
          <p:cNvSpPr/>
          <p:nvPr/>
        </p:nvSpPr>
        <p:spPr>
          <a:xfrm>
            <a:off x="6638856" y="291695"/>
            <a:ext cx="3641613" cy="4489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Lesson six 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9451" y="1142368"/>
            <a:ext cx="2325189" cy="35986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Writing 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8856616" y="2495006"/>
            <a:ext cx="2076995" cy="309204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6382667" y="2495005"/>
            <a:ext cx="2076995" cy="368050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6638856" y="3174274"/>
            <a:ext cx="1525430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6638856" y="3818551"/>
            <a:ext cx="1525430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6658449" y="4449765"/>
            <a:ext cx="1525430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6658449" y="5052926"/>
            <a:ext cx="1525430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9045686" y="3161211"/>
            <a:ext cx="1525430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9132398" y="4401297"/>
            <a:ext cx="1525430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9028628" y="3695335"/>
            <a:ext cx="1525430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9091405" y="5116190"/>
            <a:ext cx="1525430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6792686" y="2299946"/>
            <a:ext cx="1371600" cy="2545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verbs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168320" y="2299946"/>
            <a:ext cx="1371600" cy="2545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adjectives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92686" y="2910373"/>
            <a:ext cx="1206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wear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227909" y="2910373"/>
            <a:ext cx="44460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wear   cold          go</a:t>
            </a:r>
          </a:p>
          <a:p>
            <a:r>
              <a:rPr lang="en-US" sz="2800" dirty="0"/>
              <a:t> ride   hungry    thirsty </a:t>
            </a:r>
          </a:p>
          <a:p>
            <a:r>
              <a:rPr lang="en-US" sz="2800" dirty="0"/>
              <a:t> eat     sunny     drink </a:t>
            </a: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1463040" y="2910373"/>
            <a:ext cx="574766" cy="48597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EF30454-574F-4090-82B7-F28BEDC43AD0}"/>
              </a:ext>
            </a:extLst>
          </p:cNvPr>
          <p:cNvCxnSpPr/>
          <p:nvPr/>
        </p:nvCxnSpPr>
        <p:spPr>
          <a:xfrm flipV="1">
            <a:off x="6633311" y="5786374"/>
            <a:ext cx="1525430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28346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86644"/>
            <a:ext cx="10761617" cy="467473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1- Write the words in the correct boxes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381000" y="122829"/>
            <a:ext cx="9899469" cy="10195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   Skills Time </a:t>
            </a: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7511" y="299495"/>
            <a:ext cx="63068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  <a:endParaRPr lang="en-US" sz="6000" dirty="0"/>
          </a:p>
        </p:txBody>
      </p:sp>
      <p:sp>
        <p:nvSpPr>
          <p:cNvPr id="6" name="Rectangle 5"/>
          <p:cNvSpPr/>
          <p:nvPr/>
        </p:nvSpPr>
        <p:spPr>
          <a:xfrm>
            <a:off x="6638856" y="291695"/>
            <a:ext cx="3641613" cy="4489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Lesson six 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9451" y="1142368"/>
            <a:ext cx="2325189" cy="35986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Writing 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8856616" y="2495006"/>
            <a:ext cx="2076995" cy="303115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6382667" y="2495005"/>
            <a:ext cx="2076995" cy="396637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6638856" y="3174274"/>
            <a:ext cx="1525430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6638856" y="3818551"/>
            <a:ext cx="1525430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6658449" y="4449765"/>
            <a:ext cx="1525430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6658449" y="5052926"/>
            <a:ext cx="1525430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9045686" y="3161211"/>
            <a:ext cx="1525430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9132398" y="4401297"/>
            <a:ext cx="1525430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9028628" y="3695335"/>
            <a:ext cx="1525430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9091405" y="5116190"/>
            <a:ext cx="1525430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6792686" y="2299946"/>
            <a:ext cx="1371600" cy="2545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verbs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168320" y="2299946"/>
            <a:ext cx="1371600" cy="2545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adjectives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92686" y="2910373"/>
            <a:ext cx="1206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wear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227909" y="2910373"/>
            <a:ext cx="44460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wear   cold            go</a:t>
            </a:r>
          </a:p>
          <a:p>
            <a:r>
              <a:rPr lang="en-US" sz="2800" dirty="0"/>
              <a:t> ride   hungry    thirsty </a:t>
            </a:r>
          </a:p>
          <a:p>
            <a:r>
              <a:rPr lang="en-US" sz="2800" dirty="0"/>
              <a:t> eat     sunny     drink </a:t>
            </a: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1463040" y="2910373"/>
            <a:ext cx="574766" cy="48597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708595" y="3497274"/>
            <a:ext cx="1206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go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08595" y="4099996"/>
            <a:ext cx="1206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ride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96671" y="4737773"/>
            <a:ext cx="1206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drink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250780" y="4762377"/>
            <a:ext cx="1206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sunny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205061" y="4081398"/>
            <a:ext cx="1206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thirsty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226931" y="3413663"/>
            <a:ext cx="1206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hungry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194103" y="2878082"/>
            <a:ext cx="1206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cold</a:t>
            </a:r>
          </a:p>
        </p:txBody>
      </p:sp>
      <p:cxnSp>
        <p:nvCxnSpPr>
          <p:cNvPr id="31" name="Straight Connector 30"/>
          <p:cNvCxnSpPr/>
          <p:nvPr/>
        </p:nvCxnSpPr>
        <p:spPr>
          <a:xfrm flipH="1">
            <a:off x="2309949" y="3004429"/>
            <a:ext cx="574766" cy="48597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3778807" y="2950076"/>
            <a:ext cx="574766" cy="48597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3778807" y="3355344"/>
            <a:ext cx="574766" cy="48597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3622781" y="3825082"/>
            <a:ext cx="574766" cy="48597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2367673" y="3772489"/>
            <a:ext cx="574766" cy="48597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2406303" y="3418840"/>
            <a:ext cx="574766" cy="48597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1368138" y="3837868"/>
            <a:ext cx="574766" cy="48597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1368138" y="3437772"/>
            <a:ext cx="574766" cy="48597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1F2406F1-07C6-4791-A75C-620538C83C4C}"/>
              </a:ext>
            </a:extLst>
          </p:cNvPr>
          <p:cNvSpPr txBox="1"/>
          <p:nvPr/>
        </p:nvSpPr>
        <p:spPr>
          <a:xfrm>
            <a:off x="6658449" y="5355780"/>
            <a:ext cx="1206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eat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C8DDE755-957E-42C2-98FD-BAE6DEC0966A}"/>
              </a:ext>
            </a:extLst>
          </p:cNvPr>
          <p:cNvCxnSpPr/>
          <p:nvPr/>
        </p:nvCxnSpPr>
        <p:spPr>
          <a:xfrm flipV="1">
            <a:off x="6633311" y="5786374"/>
            <a:ext cx="1525430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7939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089017" cy="13083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It’s hot today !</a:t>
            </a:r>
            <a:b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766" y="1825625"/>
            <a:ext cx="10779034" cy="485260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 Match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1-It’s raining </a:t>
            </a:r>
          </a:p>
          <a:p>
            <a:pPr marL="0" indent="0">
              <a:buNone/>
            </a:pPr>
            <a:r>
              <a:rPr lang="en-US" dirty="0"/>
              <a:t>2-It’s windy </a:t>
            </a:r>
          </a:p>
          <a:p>
            <a:pPr marL="0" indent="0">
              <a:buNone/>
            </a:pPr>
            <a:r>
              <a:rPr lang="en-US" dirty="0"/>
              <a:t>3-It’s hot </a:t>
            </a:r>
          </a:p>
          <a:p>
            <a:pPr marL="0" indent="0">
              <a:buNone/>
            </a:pPr>
            <a:r>
              <a:rPr lang="en-US" dirty="0"/>
              <a:t>4-It’s cold </a:t>
            </a:r>
          </a:p>
          <a:p>
            <a:pPr marL="0" indent="0">
              <a:buNone/>
            </a:pPr>
            <a:r>
              <a:rPr lang="en-US" dirty="0"/>
              <a:t>5-It’s snowing </a:t>
            </a:r>
          </a:p>
          <a:p>
            <a:pPr marL="0" indent="0">
              <a:buNone/>
            </a:pPr>
            <a:r>
              <a:rPr lang="en-US" dirty="0"/>
              <a:t>6-It’s sunny  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838200" y="496389"/>
            <a:ext cx="3250475" cy="1177105"/>
            <a:chOff x="838200" y="496389"/>
            <a:chExt cx="3250475" cy="1177105"/>
          </a:xfrm>
        </p:grpSpPr>
        <p:sp>
          <p:nvSpPr>
            <p:cNvPr id="8" name="Rectangle 7"/>
            <p:cNvSpPr/>
            <p:nvPr/>
          </p:nvSpPr>
          <p:spPr>
            <a:xfrm>
              <a:off x="838201" y="1084217"/>
              <a:ext cx="3250474" cy="589277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Lesson One Words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838200" y="496389"/>
              <a:ext cx="1434737" cy="587828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latin typeface="Aharoni" panose="02010803020104030203" pitchFamily="2" charset="-79"/>
                  <a:cs typeface="Aharoni" panose="02010803020104030203" pitchFamily="2" charset="-79"/>
                </a:rPr>
                <a:t>7</a:t>
              </a:r>
              <a:endParaRPr lang="en-US" sz="4800" dirty="0"/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2821576" y="2955674"/>
            <a:ext cx="1332412" cy="31350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2821576" y="3422579"/>
            <a:ext cx="1332412" cy="31350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2821576" y="3931920"/>
            <a:ext cx="1332412" cy="31350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2821576" y="4430622"/>
            <a:ext cx="1332412" cy="31350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2821576" y="4976949"/>
            <a:ext cx="1332412" cy="31350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2821576" y="5443854"/>
            <a:ext cx="1332412" cy="31350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9739548" y="1767179"/>
            <a:ext cx="522516" cy="46282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c</a:t>
            </a:r>
          </a:p>
        </p:txBody>
      </p:sp>
      <p:sp>
        <p:nvSpPr>
          <p:cNvPr id="29" name="Oval 28"/>
          <p:cNvSpPr/>
          <p:nvPr/>
        </p:nvSpPr>
        <p:spPr>
          <a:xfrm>
            <a:off x="7675735" y="4124556"/>
            <a:ext cx="522516" cy="46282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e</a:t>
            </a:r>
          </a:p>
        </p:txBody>
      </p:sp>
      <p:sp>
        <p:nvSpPr>
          <p:cNvPr id="30" name="Oval 29"/>
          <p:cNvSpPr/>
          <p:nvPr/>
        </p:nvSpPr>
        <p:spPr>
          <a:xfrm>
            <a:off x="5732823" y="4281310"/>
            <a:ext cx="522516" cy="46282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d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699" y="4430622"/>
            <a:ext cx="1890453" cy="160709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596" y="4179596"/>
            <a:ext cx="1487553" cy="190821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647" y="1825625"/>
            <a:ext cx="1706243" cy="1692871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13" y="1845425"/>
            <a:ext cx="1772461" cy="1921911"/>
          </a:xfrm>
          <a:prstGeom prst="rect">
            <a:avLst/>
          </a:prstGeom>
        </p:spPr>
      </p:pic>
      <p:sp>
        <p:nvSpPr>
          <p:cNvPr id="25" name="Oval 24"/>
          <p:cNvSpPr/>
          <p:nvPr/>
        </p:nvSpPr>
        <p:spPr>
          <a:xfrm>
            <a:off x="5352255" y="1884503"/>
            <a:ext cx="522516" cy="46282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a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948" y="4415919"/>
            <a:ext cx="1743903" cy="1738332"/>
          </a:xfrm>
          <a:prstGeom prst="rect">
            <a:avLst/>
          </a:prstGeom>
        </p:spPr>
      </p:pic>
      <p:sp>
        <p:nvSpPr>
          <p:cNvPr id="28" name="Oval 27"/>
          <p:cNvSpPr/>
          <p:nvPr/>
        </p:nvSpPr>
        <p:spPr>
          <a:xfrm>
            <a:off x="10015958" y="4088674"/>
            <a:ext cx="522516" cy="46282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f</a:t>
            </a:r>
          </a:p>
        </p:txBody>
      </p:sp>
      <p:pic>
        <p:nvPicPr>
          <p:cNvPr id="34" name="Picture 33" descr="heatwae guy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317" y="1838798"/>
            <a:ext cx="2082716" cy="1790913"/>
          </a:xfrm>
          <a:prstGeom prst="rect">
            <a:avLst/>
          </a:prstGeom>
        </p:spPr>
      </p:pic>
      <p:sp>
        <p:nvSpPr>
          <p:cNvPr id="26" name="Oval 25"/>
          <p:cNvSpPr/>
          <p:nvPr/>
        </p:nvSpPr>
        <p:spPr>
          <a:xfrm>
            <a:off x="8317513" y="1717026"/>
            <a:ext cx="522516" cy="46282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5349838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381000" y="122829"/>
            <a:ext cx="9899469" cy="10195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   Skills Time </a:t>
            </a: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7511" y="299495"/>
            <a:ext cx="63068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  <a:endParaRPr lang="en-US" sz="6000" dirty="0"/>
          </a:p>
        </p:txBody>
      </p:sp>
      <p:sp>
        <p:nvSpPr>
          <p:cNvPr id="6" name="Rectangle 5"/>
          <p:cNvSpPr/>
          <p:nvPr/>
        </p:nvSpPr>
        <p:spPr>
          <a:xfrm>
            <a:off x="6638856" y="291695"/>
            <a:ext cx="3641613" cy="4489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Lesson six 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9451" y="1142368"/>
            <a:ext cx="2325189" cy="35986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Writing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18798" y="1576587"/>
            <a:ext cx="82257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2- Circle  today’s weather .what can you do ? Tick (√ ) or cross (×)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1884675" y="2114056"/>
            <a:ext cx="6892118" cy="39188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raining     windy    hot   cold    snowing   sunny 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88893" y="4838469"/>
            <a:ext cx="94125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Today it’s sunny .I can go outside.</a:t>
            </a:r>
          </a:p>
          <a:p>
            <a:r>
              <a:rPr lang="en-US" dirty="0"/>
              <a:t>Today it’s ……………… .I can ………………….</a:t>
            </a:r>
          </a:p>
          <a:p>
            <a:r>
              <a:rPr lang="en-US" dirty="0"/>
              <a:t>Today it’s ……………… .I can ………………….</a:t>
            </a:r>
          </a:p>
          <a:p>
            <a:r>
              <a:rPr lang="en-US" dirty="0"/>
              <a:t>Today it’s ……………… .I can’t ………………….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3" name="Rounded Rectangle 42"/>
          <p:cNvSpPr/>
          <p:nvPr/>
        </p:nvSpPr>
        <p:spPr>
          <a:xfrm>
            <a:off x="2326670" y="2676545"/>
            <a:ext cx="561703" cy="2743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ounded Rectangle 43"/>
          <p:cNvSpPr/>
          <p:nvPr/>
        </p:nvSpPr>
        <p:spPr>
          <a:xfrm>
            <a:off x="4330366" y="2718693"/>
            <a:ext cx="561703" cy="2743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ounded Rectangle 44"/>
          <p:cNvSpPr/>
          <p:nvPr/>
        </p:nvSpPr>
        <p:spPr>
          <a:xfrm>
            <a:off x="7274947" y="2759331"/>
            <a:ext cx="561703" cy="2743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ounded Rectangle 45"/>
          <p:cNvSpPr/>
          <p:nvPr/>
        </p:nvSpPr>
        <p:spPr>
          <a:xfrm>
            <a:off x="10065694" y="2760053"/>
            <a:ext cx="561703" cy="2743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8459662" y="3460374"/>
            <a:ext cx="561703" cy="2743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2326670" y="3496486"/>
            <a:ext cx="561703" cy="2743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1066120" y="2661973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go outside 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063372" y="2661973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go outside 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221689" y="2676545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Fly a kite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271251" y="2663592"/>
            <a:ext cx="2122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Make a snowman 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8318948" y="2711825"/>
            <a:ext cx="2453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go ice skating 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914696" y="3470360"/>
            <a:ext cx="2453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Wear a coat 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535379" y="3496486"/>
            <a:ext cx="1727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Wear a sun hat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5171841" y="3496486"/>
            <a:ext cx="561703" cy="2743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6490952" y="3440110"/>
            <a:ext cx="2453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take an umbrella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6DAA57D-45BC-4FEA-89F0-403FC31E0600}"/>
              </a:ext>
            </a:extLst>
          </p:cNvPr>
          <p:cNvSpPr/>
          <p:nvPr/>
        </p:nvSpPr>
        <p:spPr>
          <a:xfrm>
            <a:off x="381000" y="4098309"/>
            <a:ext cx="62889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Now write the weather and what can you do in it</a:t>
            </a:r>
          </a:p>
        </p:txBody>
      </p:sp>
    </p:spTree>
    <p:extLst>
      <p:ext uri="{BB962C8B-B14F-4D97-AF65-F5344CB8AC3E}">
        <p14:creationId xmlns:p14="http://schemas.microsoft.com/office/powerpoint/2010/main" val="30730242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381000" y="122829"/>
            <a:ext cx="9899469" cy="10195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   Skills Time </a:t>
            </a: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7511" y="299495"/>
            <a:ext cx="63068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  <a:endParaRPr lang="en-US" sz="6000" dirty="0"/>
          </a:p>
        </p:txBody>
      </p:sp>
      <p:sp>
        <p:nvSpPr>
          <p:cNvPr id="6" name="Rectangle 5"/>
          <p:cNvSpPr/>
          <p:nvPr/>
        </p:nvSpPr>
        <p:spPr>
          <a:xfrm>
            <a:off x="6638856" y="291695"/>
            <a:ext cx="3641613" cy="44898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Lesson six 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9451" y="1142368"/>
            <a:ext cx="2325189" cy="35986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Writing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18798" y="1576587"/>
            <a:ext cx="82257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2- Circle  today’s weather .what can you do ? Tick (√ ) or cross (×)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1884675" y="2114056"/>
            <a:ext cx="6892118" cy="39188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raining     windy    hot   cold    snowing   sunny 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339245" y="4503074"/>
            <a:ext cx="8229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Today it’s sunny. I can </a:t>
            </a:r>
            <a:r>
              <a:rPr lang="en-US" sz="2400" b="1" dirty="0">
                <a:solidFill>
                  <a:srgbClr val="FF0000"/>
                </a:solidFill>
              </a:rPr>
              <a:t>go outside</a:t>
            </a:r>
            <a:r>
              <a:rPr lang="en-US" sz="2400" dirty="0"/>
              <a:t>.</a:t>
            </a:r>
          </a:p>
          <a:p>
            <a:r>
              <a:rPr lang="en-US" sz="2400" dirty="0"/>
              <a:t>Today it’s raining. I </a:t>
            </a:r>
            <a:r>
              <a:rPr lang="en-US" sz="2400" b="1" dirty="0">
                <a:solidFill>
                  <a:srgbClr val="FF0000"/>
                </a:solidFill>
              </a:rPr>
              <a:t>can take an umbrella</a:t>
            </a:r>
            <a:r>
              <a:rPr lang="en-US" sz="2400" dirty="0"/>
              <a:t>.</a:t>
            </a:r>
          </a:p>
          <a:p>
            <a:r>
              <a:rPr lang="en-US" sz="2400" dirty="0"/>
              <a:t>Today it’s windy. I can’t </a:t>
            </a:r>
            <a:r>
              <a:rPr lang="en-US" sz="2400" b="1" dirty="0">
                <a:solidFill>
                  <a:srgbClr val="FF0000"/>
                </a:solidFill>
              </a:rPr>
              <a:t>wear a sun hat. I can fly a kit</a:t>
            </a:r>
            <a:r>
              <a:rPr lang="en-US" sz="2400" dirty="0"/>
              <a:t>.</a:t>
            </a:r>
          </a:p>
          <a:p>
            <a:r>
              <a:rPr lang="en-US" sz="2400" dirty="0"/>
              <a:t>Today it’s hot. I can’t </a:t>
            </a:r>
            <a:r>
              <a:rPr lang="en-US" sz="2400" b="1" dirty="0">
                <a:solidFill>
                  <a:srgbClr val="FF0000"/>
                </a:solidFill>
              </a:rPr>
              <a:t>go ice skating</a:t>
            </a:r>
            <a:r>
              <a:rPr lang="en-US" sz="2400" dirty="0"/>
              <a:t>. I can </a:t>
            </a:r>
            <a:r>
              <a:rPr lang="en-US" sz="2400" b="1" dirty="0">
                <a:solidFill>
                  <a:srgbClr val="FF0000"/>
                </a:solidFill>
              </a:rPr>
              <a:t>wear sun hat</a:t>
            </a:r>
            <a:r>
              <a:rPr lang="en-US" sz="2400" dirty="0"/>
              <a:t>.</a:t>
            </a:r>
          </a:p>
          <a:p>
            <a:r>
              <a:rPr lang="en-US" sz="2400" dirty="0"/>
              <a:t>Today it’s cold. I can </a:t>
            </a:r>
            <a:r>
              <a:rPr lang="en-US" sz="2400" b="1" dirty="0">
                <a:solidFill>
                  <a:srgbClr val="FF0000"/>
                </a:solidFill>
              </a:rPr>
              <a:t>wear a coat</a:t>
            </a:r>
            <a:r>
              <a:rPr lang="en-US" sz="2400" dirty="0"/>
              <a:t>.</a:t>
            </a:r>
          </a:p>
          <a:p>
            <a:r>
              <a:rPr lang="en-US" sz="2400" dirty="0"/>
              <a:t>Today it’s snowing. I can </a:t>
            </a:r>
            <a:r>
              <a:rPr lang="en-US" sz="2400" b="1" dirty="0">
                <a:solidFill>
                  <a:srgbClr val="FF0000"/>
                </a:solidFill>
              </a:rPr>
              <a:t>make a snowman</a:t>
            </a:r>
            <a:r>
              <a:rPr lang="en-US" sz="2400" dirty="0"/>
              <a:t>.</a:t>
            </a:r>
          </a:p>
          <a:p>
            <a:endParaRPr lang="en-US" sz="2400" dirty="0"/>
          </a:p>
        </p:txBody>
      </p:sp>
      <p:sp>
        <p:nvSpPr>
          <p:cNvPr id="43" name="Rounded Rectangle 42"/>
          <p:cNvSpPr/>
          <p:nvPr/>
        </p:nvSpPr>
        <p:spPr>
          <a:xfrm>
            <a:off x="2326670" y="2676545"/>
            <a:ext cx="561703" cy="2743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ounded Rectangle 43"/>
          <p:cNvSpPr/>
          <p:nvPr/>
        </p:nvSpPr>
        <p:spPr>
          <a:xfrm>
            <a:off x="4330366" y="2718693"/>
            <a:ext cx="561703" cy="2743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ounded Rectangle 44"/>
          <p:cNvSpPr/>
          <p:nvPr/>
        </p:nvSpPr>
        <p:spPr>
          <a:xfrm>
            <a:off x="7274947" y="2759331"/>
            <a:ext cx="561703" cy="2743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ounded Rectangle 45"/>
          <p:cNvSpPr/>
          <p:nvPr/>
        </p:nvSpPr>
        <p:spPr>
          <a:xfrm>
            <a:off x="10065694" y="2760053"/>
            <a:ext cx="561703" cy="2743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8458565" y="3455432"/>
            <a:ext cx="561703" cy="2743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√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2326670" y="3496486"/>
            <a:ext cx="561703" cy="2743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1066120" y="2661973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go outside 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221689" y="2676545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Fly a kite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271251" y="2663592"/>
            <a:ext cx="2122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Make a snowman 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8318948" y="2711825"/>
            <a:ext cx="2453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go ice skating 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914696" y="3470360"/>
            <a:ext cx="2453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Wear a coat 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535379" y="3496486"/>
            <a:ext cx="1727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Wear a sun hat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5171841" y="3496486"/>
            <a:ext cx="561703" cy="2743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6166765" y="3437536"/>
            <a:ext cx="2453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take an umbrella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E29AD33-5CC5-4EDE-9D17-7B48AFF37200}"/>
              </a:ext>
            </a:extLst>
          </p:cNvPr>
          <p:cNvSpPr/>
          <p:nvPr/>
        </p:nvSpPr>
        <p:spPr>
          <a:xfrm>
            <a:off x="213301" y="3991256"/>
            <a:ext cx="70199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- Now write the weather and what can you do in them</a:t>
            </a:r>
          </a:p>
        </p:txBody>
      </p:sp>
    </p:spTree>
    <p:extLst>
      <p:ext uri="{BB962C8B-B14F-4D97-AF65-F5344CB8AC3E}">
        <p14:creationId xmlns:p14="http://schemas.microsoft.com/office/powerpoint/2010/main" val="1664949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094761" y="90070"/>
            <a:ext cx="9758769" cy="699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Review</a:t>
            </a: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8002" y="136930"/>
            <a:ext cx="48114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  <a:endParaRPr lang="en-US" sz="6000" dirty="0"/>
          </a:p>
        </p:txBody>
      </p:sp>
      <p:sp>
        <p:nvSpPr>
          <p:cNvPr id="6" name="Rectangle 5"/>
          <p:cNvSpPr/>
          <p:nvPr/>
        </p:nvSpPr>
        <p:spPr>
          <a:xfrm>
            <a:off x="628576" y="954518"/>
            <a:ext cx="2325189" cy="35986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1  Write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6889" y="4182788"/>
            <a:ext cx="2713171" cy="2485118"/>
          </a:xfrm>
        </p:spPr>
      </p:pic>
      <p:pic>
        <p:nvPicPr>
          <p:cNvPr id="12" name="Picture 11" descr="จักรยาน ขนาดเล็ก ยานพาหนะ · กราฟิกแบบเวกเตอร์ฟรีบน Pixaba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468" y="1314380"/>
            <a:ext cx="2719863" cy="1713928"/>
          </a:xfrm>
          <a:prstGeom prst="rect">
            <a:avLst/>
          </a:prstGeom>
        </p:spPr>
      </p:pic>
      <p:pic>
        <p:nvPicPr>
          <p:cNvPr id="14" name="Picture 13" descr="Save Yourself Some Merry Little Minutes - 3rd Grade Thoughts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75"/>
          <a:stretch/>
        </p:blipFill>
        <p:spPr>
          <a:xfrm>
            <a:off x="6961689" y="4219576"/>
            <a:ext cx="3279549" cy="1136963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223475" y="3455835"/>
            <a:ext cx="2951891" cy="3788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289348" y="3460631"/>
            <a:ext cx="2951891" cy="3788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2223475" y="5923507"/>
            <a:ext cx="2951891" cy="3788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289347" y="6018939"/>
            <a:ext cx="2951891" cy="3788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pic>
        <p:nvPicPr>
          <p:cNvPr id="13" name="Picture 12" descr="The Quirks of English: What colour are you associated with ...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571"/>
          <a:stretch/>
        </p:blipFill>
        <p:spPr>
          <a:xfrm>
            <a:off x="2319606" y="1432653"/>
            <a:ext cx="3156857" cy="178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1055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066572" y="110987"/>
            <a:ext cx="9097732" cy="699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Review</a:t>
            </a: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8002" y="136930"/>
            <a:ext cx="48114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  <a:endParaRPr lang="en-US" sz="6000" dirty="0"/>
          </a:p>
        </p:txBody>
      </p:sp>
      <p:sp>
        <p:nvSpPr>
          <p:cNvPr id="6" name="Rectangle 5"/>
          <p:cNvSpPr/>
          <p:nvPr/>
        </p:nvSpPr>
        <p:spPr>
          <a:xfrm>
            <a:off x="628576" y="954518"/>
            <a:ext cx="2325189" cy="35986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1  Write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8576" y="3880946"/>
            <a:ext cx="2713171" cy="2485118"/>
          </a:xfrm>
        </p:spPr>
      </p:pic>
      <p:pic>
        <p:nvPicPr>
          <p:cNvPr id="12" name="Picture 11" descr="จักรยาน ขนาดเล็ก ยานพาหนะ · กราฟิกแบบเวกเตอร์ฟรีบน Pixaba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191" y="1129564"/>
            <a:ext cx="2719863" cy="1713928"/>
          </a:xfrm>
          <a:prstGeom prst="rect">
            <a:avLst/>
          </a:prstGeom>
        </p:spPr>
      </p:pic>
      <p:pic>
        <p:nvPicPr>
          <p:cNvPr id="14" name="Picture 13" descr="Save Yourself Some Merry Little Minutes - 3rd Grade Thoughts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75"/>
          <a:stretch/>
        </p:blipFill>
        <p:spPr>
          <a:xfrm>
            <a:off x="5175366" y="4029213"/>
            <a:ext cx="5107891" cy="177081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88002" y="3283709"/>
            <a:ext cx="2951891" cy="3788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White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544178" y="3221275"/>
            <a:ext cx="2951891" cy="3788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bike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035305" y="5903482"/>
            <a:ext cx="2951891" cy="3788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Kite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688359" y="6122593"/>
            <a:ext cx="2951891" cy="3788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Line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13" name="Picture 12" descr="The Quirks of English: What colour are you associated with ...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571"/>
          <a:stretch/>
        </p:blipFill>
        <p:spPr>
          <a:xfrm>
            <a:off x="2396878" y="1344421"/>
            <a:ext cx="3156857" cy="178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283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74417" y="96789"/>
            <a:ext cx="9680828" cy="699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Review</a:t>
            </a: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8002" y="136930"/>
            <a:ext cx="48114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  <a:endParaRPr lang="en-US" sz="6000" dirty="0"/>
          </a:p>
        </p:txBody>
      </p:sp>
      <p:sp>
        <p:nvSpPr>
          <p:cNvPr id="7" name="Rectangle 6"/>
          <p:cNvSpPr/>
          <p:nvPr/>
        </p:nvSpPr>
        <p:spPr>
          <a:xfrm>
            <a:off x="222068" y="859856"/>
            <a:ext cx="5133703" cy="71690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/>
              <a:t>2  What’s the weather like ? Write </a:t>
            </a:r>
          </a:p>
        </p:txBody>
      </p:sp>
      <p:sp>
        <p:nvSpPr>
          <p:cNvPr id="50" name="Rectangle 49"/>
          <p:cNvSpPr/>
          <p:nvPr/>
        </p:nvSpPr>
        <p:spPr>
          <a:xfrm>
            <a:off x="2126602" y="4745581"/>
            <a:ext cx="2444581" cy="1188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On Wednesday, it’s ………….Stay inside.</a:t>
            </a:r>
          </a:p>
        </p:txBody>
      </p:sp>
      <p:sp>
        <p:nvSpPr>
          <p:cNvPr id="51" name="Rectangle 50"/>
          <p:cNvSpPr/>
          <p:nvPr/>
        </p:nvSpPr>
        <p:spPr>
          <a:xfrm>
            <a:off x="1802717" y="2331484"/>
            <a:ext cx="2049197" cy="13065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On Sunday, it’s ……….. Don’t ……………..your hat.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011067" y="2331484"/>
            <a:ext cx="1751205" cy="13065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On Monday, it’s ………..  . Put …… your sun cream.</a:t>
            </a:r>
          </a:p>
        </p:txBody>
      </p:sp>
      <p:sp>
        <p:nvSpPr>
          <p:cNvPr id="54" name="Rectangle 53"/>
          <p:cNvSpPr/>
          <p:nvPr/>
        </p:nvSpPr>
        <p:spPr>
          <a:xfrm>
            <a:off x="7762272" y="4708147"/>
            <a:ext cx="2595066" cy="1188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On Thursday, it’s ……….. . Put on your …………</a:t>
            </a:r>
          </a:p>
        </p:txBody>
      </p:sp>
      <p:sp>
        <p:nvSpPr>
          <p:cNvPr id="56" name="Rectangle 55"/>
          <p:cNvSpPr/>
          <p:nvPr/>
        </p:nvSpPr>
        <p:spPr>
          <a:xfrm>
            <a:off x="9757954" y="2449350"/>
            <a:ext cx="2135371" cy="1188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On Tuesday, it’s ………... Take your …………………...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367" y="4703238"/>
            <a:ext cx="1724037" cy="178888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3570" y="2446276"/>
            <a:ext cx="1533087" cy="1521072"/>
          </a:xfrm>
          <a:prstGeom prst="rect">
            <a:avLst/>
          </a:prstGeom>
        </p:spPr>
      </p:pic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642" y="2525487"/>
            <a:ext cx="1631943" cy="1387334"/>
          </a:xfr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15" y="2446276"/>
            <a:ext cx="1356402" cy="135206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2" y="4718391"/>
            <a:ext cx="1732451" cy="1423755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722129" y="2050869"/>
            <a:ext cx="1031965" cy="2715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Sunday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537436" y="2050869"/>
            <a:ext cx="1031965" cy="2715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Monday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557927" y="2059975"/>
            <a:ext cx="1031965" cy="2715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Tuesday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30833" y="4158027"/>
            <a:ext cx="1414715" cy="4172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Wednesday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885395" y="4158027"/>
            <a:ext cx="1185931" cy="2972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Thursday</a:t>
            </a:r>
          </a:p>
        </p:txBody>
      </p:sp>
    </p:spTree>
    <p:extLst>
      <p:ext uri="{BB962C8B-B14F-4D97-AF65-F5344CB8AC3E}">
        <p14:creationId xmlns:p14="http://schemas.microsoft.com/office/powerpoint/2010/main" val="5671884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82344" y="99086"/>
            <a:ext cx="9482045" cy="699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Review</a:t>
            </a: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8002" y="136930"/>
            <a:ext cx="48114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  <a:endParaRPr lang="en-US" sz="6000" dirty="0"/>
          </a:p>
        </p:txBody>
      </p:sp>
      <p:sp>
        <p:nvSpPr>
          <p:cNvPr id="7" name="Rectangle 6"/>
          <p:cNvSpPr/>
          <p:nvPr/>
        </p:nvSpPr>
        <p:spPr>
          <a:xfrm>
            <a:off x="222068" y="859856"/>
            <a:ext cx="5133703" cy="71690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/>
              <a:t>2  What the weather like ? Write 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395631" y="1131167"/>
            <a:ext cx="5089861" cy="619606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sunny   snowing  cold  windy   raining </a:t>
            </a:r>
          </a:p>
        </p:txBody>
      </p:sp>
      <p:sp>
        <p:nvSpPr>
          <p:cNvPr id="50" name="Rectangle 49"/>
          <p:cNvSpPr/>
          <p:nvPr/>
        </p:nvSpPr>
        <p:spPr>
          <a:xfrm>
            <a:off x="2126602" y="4745581"/>
            <a:ext cx="2444581" cy="1188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On Wednesday, it’s </a:t>
            </a:r>
            <a:r>
              <a:rPr lang="en-US" b="1" dirty="0">
                <a:solidFill>
                  <a:schemeClr val="tx1"/>
                </a:solidFill>
              </a:rPr>
              <a:t>snowing</a:t>
            </a:r>
            <a:r>
              <a:rPr lang="en-US" dirty="0"/>
              <a:t>. Stay inside.</a:t>
            </a:r>
          </a:p>
        </p:txBody>
      </p:sp>
      <p:sp>
        <p:nvSpPr>
          <p:cNvPr id="51" name="Rectangle 50"/>
          <p:cNvSpPr/>
          <p:nvPr/>
        </p:nvSpPr>
        <p:spPr>
          <a:xfrm>
            <a:off x="1802717" y="2331484"/>
            <a:ext cx="2049197" cy="13065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On Sunday ,it’s </a:t>
            </a:r>
            <a:r>
              <a:rPr lang="en-US" b="1" dirty="0">
                <a:solidFill>
                  <a:schemeClr val="tx1"/>
                </a:solidFill>
              </a:rPr>
              <a:t>windy</a:t>
            </a:r>
            <a:r>
              <a:rPr lang="en-US" dirty="0"/>
              <a:t>. Don’t </a:t>
            </a:r>
            <a:r>
              <a:rPr lang="en-US" b="1" dirty="0">
                <a:solidFill>
                  <a:schemeClr val="tx1"/>
                </a:solidFill>
              </a:rPr>
              <a:t>put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on</a:t>
            </a:r>
            <a:r>
              <a:rPr lang="en-US" dirty="0"/>
              <a:t> your hat.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009313" y="2490367"/>
            <a:ext cx="1693776" cy="1188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On Monday, it’s </a:t>
            </a:r>
            <a:r>
              <a:rPr lang="en-US" b="1" dirty="0">
                <a:solidFill>
                  <a:schemeClr val="tx1"/>
                </a:solidFill>
              </a:rPr>
              <a:t>sunny</a:t>
            </a:r>
            <a:r>
              <a:rPr lang="en-US" dirty="0"/>
              <a:t>. Put </a:t>
            </a:r>
            <a:r>
              <a:rPr lang="en-US" b="1" dirty="0">
                <a:solidFill>
                  <a:schemeClr val="tx1"/>
                </a:solidFill>
              </a:rPr>
              <a:t>on</a:t>
            </a:r>
            <a:r>
              <a:rPr lang="en-US" dirty="0"/>
              <a:t> your sun cream.</a:t>
            </a:r>
          </a:p>
        </p:txBody>
      </p:sp>
      <p:sp>
        <p:nvSpPr>
          <p:cNvPr id="54" name="Rectangle 53"/>
          <p:cNvSpPr/>
          <p:nvPr/>
        </p:nvSpPr>
        <p:spPr>
          <a:xfrm>
            <a:off x="7704844" y="4578522"/>
            <a:ext cx="2169425" cy="1188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On Thursday, it’s </a:t>
            </a:r>
            <a:r>
              <a:rPr lang="en-US" b="1" dirty="0">
                <a:solidFill>
                  <a:schemeClr val="tx1"/>
                </a:solidFill>
              </a:rPr>
              <a:t>cold</a:t>
            </a:r>
            <a:r>
              <a:rPr lang="en-US" dirty="0"/>
              <a:t>. Put on your </a:t>
            </a:r>
            <a:r>
              <a:rPr lang="en-US" b="1" dirty="0">
                <a:solidFill>
                  <a:schemeClr val="tx1"/>
                </a:solidFill>
              </a:rPr>
              <a:t>coat</a:t>
            </a:r>
            <a:r>
              <a:rPr lang="en-US" dirty="0"/>
              <a:t>.</a:t>
            </a:r>
          </a:p>
        </p:txBody>
      </p:sp>
      <p:sp>
        <p:nvSpPr>
          <p:cNvPr id="56" name="Rectangle 55"/>
          <p:cNvSpPr/>
          <p:nvPr/>
        </p:nvSpPr>
        <p:spPr>
          <a:xfrm>
            <a:off x="9757954" y="2449350"/>
            <a:ext cx="2135371" cy="1188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On Tuesday, it’s </a:t>
            </a:r>
            <a:r>
              <a:rPr lang="en-US" b="1" dirty="0">
                <a:solidFill>
                  <a:schemeClr val="tx1"/>
                </a:solidFill>
              </a:rPr>
              <a:t>raining</a:t>
            </a:r>
            <a:r>
              <a:rPr lang="en-US" dirty="0"/>
              <a:t> . Take your </a:t>
            </a:r>
            <a:r>
              <a:rPr lang="en-US" b="1" dirty="0">
                <a:solidFill>
                  <a:schemeClr val="tx1"/>
                </a:solidFill>
              </a:rPr>
              <a:t>umbrella.</a:t>
            </a:r>
            <a:r>
              <a:rPr lang="en-US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367" y="4663547"/>
            <a:ext cx="1724037" cy="178888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6805" y="2511401"/>
            <a:ext cx="1533087" cy="1521072"/>
          </a:xfrm>
          <a:prstGeom prst="rect">
            <a:avLst/>
          </a:prstGeom>
        </p:spPr>
      </p:pic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446" y="2508791"/>
            <a:ext cx="1631943" cy="1387334"/>
          </a:xfr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75" y="2517853"/>
            <a:ext cx="1356402" cy="135206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83" y="4736862"/>
            <a:ext cx="1732451" cy="1423755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722129" y="2050869"/>
            <a:ext cx="1031965" cy="2715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Sunday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537436" y="2050869"/>
            <a:ext cx="1031965" cy="2715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Monday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557927" y="2059975"/>
            <a:ext cx="1031965" cy="2715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Tuesday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30833" y="4158027"/>
            <a:ext cx="1414715" cy="4172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Wednesday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885395" y="4158027"/>
            <a:ext cx="1185931" cy="2972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Thursday</a:t>
            </a:r>
          </a:p>
        </p:txBody>
      </p:sp>
    </p:spTree>
    <p:extLst>
      <p:ext uri="{BB962C8B-B14F-4D97-AF65-F5344CB8AC3E}">
        <p14:creationId xmlns:p14="http://schemas.microsoft.com/office/powerpoint/2010/main" val="3403415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3" grpId="0" animBg="1"/>
      <p:bldP spid="54" grpId="0" animBg="1"/>
      <p:bldP spid="5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089017" cy="13083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It’s hot today !</a:t>
            </a:r>
            <a:b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766" y="1825625"/>
            <a:ext cx="10779034" cy="485260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 Match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1-It’s raining </a:t>
            </a:r>
          </a:p>
          <a:p>
            <a:pPr marL="0" indent="0">
              <a:buNone/>
            </a:pPr>
            <a:r>
              <a:rPr lang="en-US" dirty="0"/>
              <a:t>2-It’s windy </a:t>
            </a:r>
          </a:p>
          <a:p>
            <a:pPr marL="0" indent="0">
              <a:buNone/>
            </a:pPr>
            <a:r>
              <a:rPr lang="en-US" dirty="0"/>
              <a:t>3-It’s hot </a:t>
            </a:r>
          </a:p>
          <a:p>
            <a:pPr marL="0" indent="0">
              <a:buNone/>
            </a:pPr>
            <a:r>
              <a:rPr lang="en-US" dirty="0"/>
              <a:t>4-It’s cold </a:t>
            </a:r>
          </a:p>
          <a:p>
            <a:pPr marL="0" indent="0">
              <a:buNone/>
            </a:pPr>
            <a:r>
              <a:rPr lang="en-US" dirty="0"/>
              <a:t>5-It’s snowing </a:t>
            </a:r>
          </a:p>
          <a:p>
            <a:pPr marL="0" indent="0">
              <a:buNone/>
            </a:pPr>
            <a:r>
              <a:rPr lang="en-US" dirty="0"/>
              <a:t>6-It’s sunny  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838200" y="496389"/>
            <a:ext cx="3250475" cy="1177105"/>
            <a:chOff x="838200" y="496389"/>
            <a:chExt cx="3250475" cy="1177105"/>
          </a:xfrm>
        </p:grpSpPr>
        <p:sp>
          <p:nvSpPr>
            <p:cNvPr id="8" name="Rectangle 7"/>
            <p:cNvSpPr/>
            <p:nvPr/>
          </p:nvSpPr>
          <p:spPr>
            <a:xfrm>
              <a:off x="838201" y="1084217"/>
              <a:ext cx="3250474" cy="589277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Lesson One Words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838200" y="496389"/>
              <a:ext cx="1434737" cy="587828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latin typeface="Aharoni" panose="02010803020104030203" pitchFamily="2" charset="-79"/>
                  <a:cs typeface="Aharoni" panose="02010803020104030203" pitchFamily="2" charset="-79"/>
                </a:rPr>
                <a:t>7</a:t>
              </a:r>
              <a:endParaRPr lang="en-US" sz="4800" dirty="0"/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2821576" y="2955674"/>
            <a:ext cx="1332412" cy="31350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821576" y="3422579"/>
            <a:ext cx="1332412" cy="31350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f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821576" y="3931920"/>
            <a:ext cx="1332412" cy="31350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821576" y="4430622"/>
            <a:ext cx="1332412" cy="31350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821576" y="4976949"/>
            <a:ext cx="1332412" cy="31350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821576" y="5443854"/>
            <a:ext cx="1332412" cy="31350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d</a:t>
            </a:r>
          </a:p>
        </p:txBody>
      </p:sp>
      <p:sp>
        <p:nvSpPr>
          <p:cNvPr id="27" name="Oval 26"/>
          <p:cNvSpPr/>
          <p:nvPr/>
        </p:nvSpPr>
        <p:spPr>
          <a:xfrm>
            <a:off x="9739548" y="1767179"/>
            <a:ext cx="522516" cy="46282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c</a:t>
            </a:r>
          </a:p>
        </p:txBody>
      </p:sp>
      <p:sp>
        <p:nvSpPr>
          <p:cNvPr id="29" name="Oval 28"/>
          <p:cNvSpPr/>
          <p:nvPr/>
        </p:nvSpPr>
        <p:spPr>
          <a:xfrm>
            <a:off x="7675735" y="4124556"/>
            <a:ext cx="522516" cy="46282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e</a:t>
            </a:r>
          </a:p>
        </p:txBody>
      </p:sp>
      <p:sp>
        <p:nvSpPr>
          <p:cNvPr id="30" name="Oval 29"/>
          <p:cNvSpPr/>
          <p:nvPr/>
        </p:nvSpPr>
        <p:spPr>
          <a:xfrm>
            <a:off x="5732823" y="4281310"/>
            <a:ext cx="522516" cy="46282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d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699" y="4430622"/>
            <a:ext cx="1890453" cy="160709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596" y="4179596"/>
            <a:ext cx="1487553" cy="190821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647" y="1825625"/>
            <a:ext cx="1706243" cy="1692871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13" y="1845425"/>
            <a:ext cx="1772461" cy="1921911"/>
          </a:xfrm>
          <a:prstGeom prst="rect">
            <a:avLst/>
          </a:prstGeom>
        </p:spPr>
      </p:pic>
      <p:sp>
        <p:nvSpPr>
          <p:cNvPr id="25" name="Oval 24"/>
          <p:cNvSpPr/>
          <p:nvPr/>
        </p:nvSpPr>
        <p:spPr>
          <a:xfrm>
            <a:off x="5352255" y="1884503"/>
            <a:ext cx="522516" cy="46282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a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948" y="4415919"/>
            <a:ext cx="1743903" cy="1738332"/>
          </a:xfrm>
          <a:prstGeom prst="rect">
            <a:avLst/>
          </a:prstGeom>
        </p:spPr>
      </p:pic>
      <p:sp>
        <p:nvSpPr>
          <p:cNvPr id="28" name="Oval 27"/>
          <p:cNvSpPr/>
          <p:nvPr/>
        </p:nvSpPr>
        <p:spPr>
          <a:xfrm>
            <a:off x="10015958" y="4088674"/>
            <a:ext cx="522516" cy="46282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f</a:t>
            </a:r>
          </a:p>
        </p:txBody>
      </p:sp>
      <p:pic>
        <p:nvPicPr>
          <p:cNvPr id="34" name="Picture 33" descr="heatwae guy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317" y="1838798"/>
            <a:ext cx="2082716" cy="1790913"/>
          </a:xfrm>
          <a:prstGeom prst="rect">
            <a:avLst/>
          </a:prstGeom>
        </p:spPr>
      </p:pic>
      <p:sp>
        <p:nvSpPr>
          <p:cNvPr id="26" name="Oval 25"/>
          <p:cNvSpPr/>
          <p:nvPr/>
        </p:nvSpPr>
        <p:spPr>
          <a:xfrm>
            <a:off x="8317513" y="1717026"/>
            <a:ext cx="522516" cy="46282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440598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181736"/>
            <a:ext cx="9403080" cy="107773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It’s hot today !</a:t>
            </a:r>
            <a:b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515" y="1502229"/>
            <a:ext cx="10965285" cy="5160244"/>
          </a:xfrm>
        </p:spPr>
        <p:txBody>
          <a:bodyPr/>
          <a:lstStyle/>
          <a:p>
            <a:r>
              <a:rPr lang="en-US" dirty="0"/>
              <a:t>2 Now write </a:t>
            </a:r>
          </a:p>
          <a:p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2436224" y="3082834"/>
            <a:ext cx="3304902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354579" y="2545531"/>
            <a:ext cx="34681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It’s cold </a:t>
            </a:r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2436224" y="4487594"/>
            <a:ext cx="3304902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2436224" y="6028522"/>
            <a:ext cx="3304902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8744654" y="3082834"/>
            <a:ext cx="3304902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8744654" y="4473647"/>
            <a:ext cx="3304902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8744654" y="6015459"/>
            <a:ext cx="3304902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354578" y="3980229"/>
            <a:ext cx="34681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It’s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97" y="1882040"/>
            <a:ext cx="1250091" cy="13740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12" y="3479562"/>
            <a:ext cx="1380278" cy="12948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11" y="4854756"/>
            <a:ext cx="1478785" cy="14671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709" y="1535147"/>
            <a:ext cx="2000693" cy="15607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973" y="3256117"/>
            <a:ext cx="2076429" cy="137044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613" y="4794209"/>
            <a:ext cx="1683147" cy="1430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255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51263" y="364685"/>
            <a:ext cx="9403080" cy="947018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sz="4800" dirty="0">
                <a:latin typeface="Aharoni" panose="02010803020104030203" pitchFamily="2" charset="-79"/>
                <a:cs typeface="Aharoni" panose="02010803020104030203" pitchFamily="2" charset="-79"/>
              </a:rPr>
              <a:t>It’s hot today !</a:t>
            </a:r>
            <a:br>
              <a:rPr lang="en-US" sz="48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n-US" sz="4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515" y="1502229"/>
            <a:ext cx="10965285" cy="5160244"/>
          </a:xfrm>
        </p:spPr>
        <p:txBody>
          <a:bodyPr/>
          <a:lstStyle/>
          <a:p>
            <a:r>
              <a:rPr lang="en-US" dirty="0"/>
              <a:t>2 Now write </a:t>
            </a:r>
          </a:p>
          <a:p>
            <a:endParaRPr lang="en-US" sz="3600" dirty="0"/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2436224" y="3082834"/>
            <a:ext cx="3304902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354579" y="2545531"/>
            <a:ext cx="34681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It’s cold </a:t>
            </a:r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2436224" y="4487594"/>
            <a:ext cx="3304902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2436224" y="6028522"/>
            <a:ext cx="3304902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8744654" y="3082834"/>
            <a:ext cx="3304902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8744654" y="4473647"/>
            <a:ext cx="3304902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8744654" y="6015459"/>
            <a:ext cx="3304902" cy="13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354578" y="3980229"/>
            <a:ext cx="34681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It’s snowing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97" y="1882040"/>
            <a:ext cx="1250091" cy="13740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12" y="3479562"/>
            <a:ext cx="1380278" cy="12948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11" y="4854756"/>
            <a:ext cx="1478785" cy="14671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709" y="1535147"/>
            <a:ext cx="2000693" cy="15607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973" y="3256117"/>
            <a:ext cx="2076429" cy="137044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445007" y="5535253"/>
            <a:ext cx="22402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It’s raining </a:t>
            </a:r>
          </a:p>
        </p:txBody>
      </p:sp>
      <p:sp>
        <p:nvSpPr>
          <p:cNvPr id="10" name="Rectangle 9"/>
          <p:cNvSpPr/>
          <p:nvPr/>
        </p:nvSpPr>
        <p:spPr>
          <a:xfrm>
            <a:off x="9004055" y="2612425"/>
            <a:ext cx="16234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It’s hot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938741" y="3921952"/>
            <a:ext cx="20354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It’s windy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976982" y="5529228"/>
            <a:ext cx="20543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It’s sunny</a:t>
            </a:r>
            <a:r>
              <a:rPr lang="en-US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940" y="4720301"/>
            <a:ext cx="1956229" cy="166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194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22129" y="96012"/>
            <a:ext cx="9876710" cy="699939"/>
          </a:xfrm>
          <a:solidFill>
            <a:schemeClr val="bg1">
              <a:lumMod val="95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3100" dirty="0">
                <a:latin typeface="Aharoni" panose="02010803020104030203" pitchFamily="2" charset="-79"/>
                <a:cs typeface="Aharoni" panose="02010803020104030203" pitchFamily="2" charset="-79"/>
              </a:rPr>
              <a:t>What’s the weather like?</a:t>
            </a:r>
            <a:b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257" y="799277"/>
            <a:ext cx="11825152" cy="592809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1-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2-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3-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4-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5-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6-</a:t>
            </a:r>
          </a:p>
        </p:txBody>
      </p:sp>
      <p:sp>
        <p:nvSpPr>
          <p:cNvPr id="5" name="Rectangle 4"/>
          <p:cNvSpPr/>
          <p:nvPr/>
        </p:nvSpPr>
        <p:spPr>
          <a:xfrm>
            <a:off x="6828609" y="81643"/>
            <a:ext cx="3824091" cy="4489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Lesson Two Grammar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0980" y="92245"/>
            <a:ext cx="48114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  <a:endParaRPr lang="en-US" sz="6000" dirty="0"/>
          </a:p>
        </p:txBody>
      </p:sp>
      <p:grpSp>
        <p:nvGrpSpPr>
          <p:cNvPr id="63" name="Group 62"/>
          <p:cNvGrpSpPr/>
          <p:nvPr/>
        </p:nvGrpSpPr>
        <p:grpSpPr>
          <a:xfrm>
            <a:off x="844247" y="5708563"/>
            <a:ext cx="5412376" cy="416950"/>
            <a:chOff x="3682601" y="5866412"/>
            <a:chExt cx="3950710" cy="678078"/>
          </a:xfrm>
          <a:solidFill>
            <a:schemeClr val="bg1">
              <a:lumMod val="95000"/>
            </a:schemeClr>
          </a:solidFill>
        </p:grpSpPr>
        <p:sp>
          <p:nvSpPr>
            <p:cNvPr id="10" name="Rounded Rectangle 9"/>
            <p:cNvSpPr/>
            <p:nvPr/>
          </p:nvSpPr>
          <p:spPr>
            <a:xfrm>
              <a:off x="6668498" y="5904410"/>
              <a:ext cx="964813" cy="640080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window </a:t>
              </a:r>
            </a:p>
          </p:txBody>
        </p:sp>
        <p:grpSp>
          <p:nvGrpSpPr>
            <p:cNvPr id="62" name="Group 61"/>
            <p:cNvGrpSpPr/>
            <p:nvPr/>
          </p:nvGrpSpPr>
          <p:grpSpPr>
            <a:xfrm>
              <a:off x="3682601" y="5866412"/>
              <a:ext cx="2848829" cy="678078"/>
              <a:chOff x="3682601" y="5866412"/>
              <a:chExt cx="2848829" cy="678078"/>
            </a:xfrm>
            <a:grpFill/>
          </p:grpSpPr>
          <p:sp>
            <p:nvSpPr>
              <p:cNvPr id="9" name="Rounded Rectangle 8"/>
              <p:cNvSpPr/>
              <p:nvPr/>
            </p:nvSpPr>
            <p:spPr>
              <a:xfrm>
                <a:off x="5578674" y="5904410"/>
                <a:ext cx="952756" cy="640080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open </a:t>
                </a:r>
              </a:p>
            </p:txBody>
          </p:sp>
          <p:sp>
            <p:nvSpPr>
              <p:cNvPr id="12" name="Rounded Rectangle 11"/>
              <p:cNvSpPr/>
              <p:nvPr/>
            </p:nvSpPr>
            <p:spPr>
              <a:xfrm>
                <a:off x="3682601" y="5866412"/>
                <a:ext cx="714625" cy="640080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  <p:sp>
            <p:nvSpPr>
              <p:cNvPr id="13" name="Rounded Rectangle 12"/>
              <p:cNvSpPr/>
              <p:nvPr/>
            </p:nvSpPr>
            <p:spPr>
              <a:xfrm>
                <a:off x="4512482" y="5891346"/>
                <a:ext cx="992029" cy="640080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The </a:t>
                </a:r>
              </a:p>
            </p:txBody>
          </p:sp>
        </p:grpSp>
      </p:grpSp>
      <p:grpSp>
        <p:nvGrpSpPr>
          <p:cNvPr id="25" name="Group 24"/>
          <p:cNvGrpSpPr/>
          <p:nvPr/>
        </p:nvGrpSpPr>
        <p:grpSpPr>
          <a:xfrm>
            <a:off x="878115" y="1189287"/>
            <a:ext cx="8300698" cy="374697"/>
            <a:chOff x="555919" y="1018904"/>
            <a:chExt cx="8300698" cy="705262"/>
          </a:xfrm>
          <a:solidFill>
            <a:schemeClr val="bg1">
              <a:lumMod val="95000"/>
            </a:schemeClr>
          </a:solidFill>
        </p:grpSpPr>
        <p:sp>
          <p:nvSpPr>
            <p:cNvPr id="7" name="Rounded Rectangle 6"/>
            <p:cNvSpPr/>
            <p:nvPr/>
          </p:nvSpPr>
          <p:spPr>
            <a:xfrm>
              <a:off x="555919" y="1084086"/>
              <a:ext cx="1865812" cy="640080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Weather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2732790" y="1071023"/>
              <a:ext cx="1136401" cy="640080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the</a:t>
              </a: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4180250" y="1045030"/>
              <a:ext cx="792208" cy="640080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>
                  <a:solidFill>
                    <a:schemeClr val="tx1"/>
                  </a:solidFill>
                </a:rPr>
                <a:t>?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5275963" y="1045030"/>
              <a:ext cx="1865812" cy="640080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what’s</a:t>
              </a: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7414803" y="1018904"/>
              <a:ext cx="1441814" cy="640080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like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27" name="Straight Connector 26"/>
          <p:cNvCxnSpPr/>
          <p:nvPr/>
        </p:nvCxnSpPr>
        <p:spPr>
          <a:xfrm>
            <a:off x="779356" y="1926001"/>
            <a:ext cx="98733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1643478" y="2869790"/>
            <a:ext cx="4919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lt1"/>
                </a:solidFill>
              </a:rPr>
              <a:t>hat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753308" y="2104158"/>
            <a:ext cx="7790906" cy="390056"/>
            <a:chOff x="1218540" y="2583903"/>
            <a:chExt cx="7316960" cy="697089"/>
          </a:xfrm>
          <a:solidFill>
            <a:schemeClr val="bg1">
              <a:lumMod val="95000"/>
            </a:schemeClr>
          </a:solidFill>
        </p:grpSpPr>
        <p:sp>
          <p:nvSpPr>
            <p:cNvPr id="19" name="Rounded Rectangle 18"/>
            <p:cNvSpPr/>
            <p:nvPr/>
          </p:nvSpPr>
          <p:spPr>
            <a:xfrm>
              <a:off x="3776624" y="2599042"/>
              <a:ext cx="656643" cy="640080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schemeClr val="tx1"/>
                  </a:solidFill>
                </a:rPr>
                <a:t>on</a:t>
              </a: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1218540" y="2618659"/>
              <a:ext cx="916868" cy="647884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hat</a:t>
              </a: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2384739" y="2648361"/>
              <a:ext cx="1059911" cy="632631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4912411" y="2583903"/>
              <a:ext cx="3623089" cy="682640"/>
              <a:chOff x="5194340" y="2470792"/>
              <a:chExt cx="3623089" cy="682640"/>
            </a:xfrm>
            <a:grpFill/>
          </p:grpSpPr>
          <p:sp>
            <p:nvSpPr>
              <p:cNvPr id="20" name="Rounded Rectangle 19"/>
              <p:cNvSpPr/>
              <p:nvPr/>
            </p:nvSpPr>
            <p:spPr>
              <a:xfrm>
                <a:off x="6342901" y="2487830"/>
                <a:ext cx="1024550" cy="640080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>
                    <a:solidFill>
                      <a:schemeClr val="tx1"/>
                    </a:solidFill>
                  </a:rPr>
                  <a:t>sun</a:t>
                </a:r>
              </a:p>
            </p:txBody>
          </p:sp>
          <p:sp>
            <p:nvSpPr>
              <p:cNvPr id="28" name="Rounded Rectangle 27"/>
              <p:cNvSpPr/>
              <p:nvPr/>
            </p:nvSpPr>
            <p:spPr>
              <a:xfrm>
                <a:off x="7565773" y="2470792"/>
                <a:ext cx="1251656" cy="640080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put</a:t>
                </a:r>
              </a:p>
            </p:txBody>
          </p:sp>
          <p:sp>
            <p:nvSpPr>
              <p:cNvPr id="32" name="Rounded Rectangle 31"/>
              <p:cNvSpPr/>
              <p:nvPr/>
            </p:nvSpPr>
            <p:spPr>
              <a:xfrm>
                <a:off x="5194340" y="2513352"/>
                <a:ext cx="630432" cy="640080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</p:grpSp>
      </p:grpSp>
      <p:sp>
        <p:nvSpPr>
          <p:cNvPr id="36" name="Rectangle 35"/>
          <p:cNvSpPr/>
          <p:nvPr/>
        </p:nvSpPr>
        <p:spPr>
          <a:xfrm>
            <a:off x="2404495" y="2189144"/>
            <a:ext cx="6034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Your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843966" y="2990121"/>
            <a:ext cx="7316960" cy="446283"/>
            <a:chOff x="1218540" y="2583903"/>
            <a:chExt cx="7316960" cy="697089"/>
          </a:xfrm>
          <a:solidFill>
            <a:schemeClr val="bg1">
              <a:lumMod val="95000"/>
            </a:schemeClr>
          </a:solidFill>
        </p:grpSpPr>
        <p:sp>
          <p:nvSpPr>
            <p:cNvPr id="39" name="Rounded Rectangle 38"/>
            <p:cNvSpPr/>
            <p:nvPr/>
          </p:nvSpPr>
          <p:spPr>
            <a:xfrm>
              <a:off x="3776623" y="2599042"/>
              <a:ext cx="864872" cy="640080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schemeClr val="tx1"/>
                  </a:solidFill>
                </a:rPr>
                <a:t>Don’t</a:t>
              </a: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1218540" y="2618659"/>
              <a:ext cx="916868" cy="647884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put</a:t>
              </a: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2384739" y="2648361"/>
              <a:ext cx="1059911" cy="632631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your</a:t>
              </a:r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4912411" y="2583903"/>
              <a:ext cx="3623089" cy="682640"/>
              <a:chOff x="5194340" y="2470792"/>
              <a:chExt cx="3623089" cy="682640"/>
            </a:xfrm>
            <a:grpFill/>
          </p:grpSpPr>
          <p:sp>
            <p:nvSpPr>
              <p:cNvPr id="43" name="Rounded Rectangle 42"/>
              <p:cNvSpPr/>
              <p:nvPr/>
            </p:nvSpPr>
            <p:spPr>
              <a:xfrm>
                <a:off x="6342901" y="2487830"/>
                <a:ext cx="743230" cy="640080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on</a:t>
                </a:r>
              </a:p>
            </p:txBody>
          </p:sp>
          <p:sp>
            <p:nvSpPr>
              <p:cNvPr id="44" name="Rounded Rectangle 43"/>
              <p:cNvSpPr/>
              <p:nvPr/>
            </p:nvSpPr>
            <p:spPr>
              <a:xfrm>
                <a:off x="7565773" y="2470792"/>
                <a:ext cx="1251656" cy="640080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hat</a:t>
                </a:r>
              </a:p>
            </p:txBody>
          </p:sp>
          <p:sp>
            <p:nvSpPr>
              <p:cNvPr id="45" name="Rounded Rectangle 44"/>
              <p:cNvSpPr/>
              <p:nvPr/>
            </p:nvSpPr>
            <p:spPr>
              <a:xfrm>
                <a:off x="5194340" y="2513352"/>
                <a:ext cx="650818" cy="640080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</p:grpSp>
      </p:grpSp>
      <p:grpSp>
        <p:nvGrpSpPr>
          <p:cNvPr id="46" name="Group 45"/>
          <p:cNvGrpSpPr/>
          <p:nvPr/>
        </p:nvGrpSpPr>
        <p:grpSpPr>
          <a:xfrm>
            <a:off x="835532" y="3962715"/>
            <a:ext cx="7333828" cy="478037"/>
            <a:chOff x="1218540" y="2599042"/>
            <a:chExt cx="7045444" cy="681950"/>
          </a:xfrm>
          <a:solidFill>
            <a:schemeClr val="bg1">
              <a:lumMod val="95000"/>
            </a:schemeClr>
          </a:solidFill>
        </p:grpSpPr>
        <p:sp>
          <p:nvSpPr>
            <p:cNvPr id="47" name="Rounded Rectangle 46"/>
            <p:cNvSpPr/>
            <p:nvPr/>
          </p:nvSpPr>
          <p:spPr>
            <a:xfrm>
              <a:off x="3776623" y="2599042"/>
              <a:ext cx="966591" cy="640080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schemeClr val="tx1"/>
                  </a:solidFill>
                </a:rPr>
                <a:t>haven’t</a:t>
              </a:r>
            </a:p>
          </p:txBody>
        </p:sp>
        <p:sp>
          <p:nvSpPr>
            <p:cNvPr id="48" name="Rounded Rectangle 47"/>
            <p:cNvSpPr/>
            <p:nvPr/>
          </p:nvSpPr>
          <p:spPr>
            <a:xfrm>
              <a:off x="1218540" y="2618659"/>
              <a:ext cx="1192041" cy="647884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Umbrellas</a:t>
              </a:r>
            </a:p>
          </p:txBody>
        </p:sp>
        <p:sp>
          <p:nvSpPr>
            <p:cNvPr id="49" name="Rounded Rectangle 48"/>
            <p:cNvSpPr/>
            <p:nvPr/>
          </p:nvSpPr>
          <p:spPr>
            <a:xfrm>
              <a:off x="2608903" y="2648361"/>
              <a:ext cx="835748" cy="632631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got</a:t>
              </a:r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5021492" y="2599042"/>
              <a:ext cx="3242492" cy="669953"/>
              <a:chOff x="5303421" y="2485931"/>
              <a:chExt cx="3242492" cy="669953"/>
            </a:xfrm>
            <a:grpFill/>
          </p:grpSpPr>
          <p:sp>
            <p:nvSpPr>
              <p:cNvPr id="51" name="Rounded Rectangle 50"/>
              <p:cNvSpPr/>
              <p:nvPr/>
            </p:nvSpPr>
            <p:spPr>
              <a:xfrm>
                <a:off x="6337490" y="2515804"/>
                <a:ext cx="609582" cy="640080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  <p:sp>
            <p:nvSpPr>
              <p:cNvPr id="52" name="Rounded Rectangle 51"/>
              <p:cNvSpPr/>
              <p:nvPr/>
            </p:nvSpPr>
            <p:spPr>
              <a:xfrm>
                <a:off x="7418466" y="2485931"/>
                <a:ext cx="1127447" cy="640080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our</a:t>
                </a:r>
              </a:p>
            </p:txBody>
          </p:sp>
          <p:sp>
            <p:nvSpPr>
              <p:cNvPr id="53" name="Rounded Rectangle 52"/>
              <p:cNvSpPr/>
              <p:nvPr/>
            </p:nvSpPr>
            <p:spPr>
              <a:xfrm>
                <a:off x="5303421" y="2513351"/>
                <a:ext cx="755791" cy="640080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schemeClr val="tx1"/>
                    </a:solidFill>
                  </a:rPr>
                  <a:t>we</a:t>
                </a:r>
              </a:p>
            </p:txBody>
          </p:sp>
        </p:grpSp>
      </p:grpSp>
      <p:grpSp>
        <p:nvGrpSpPr>
          <p:cNvPr id="54" name="Group 53"/>
          <p:cNvGrpSpPr/>
          <p:nvPr/>
        </p:nvGrpSpPr>
        <p:grpSpPr>
          <a:xfrm>
            <a:off x="779356" y="4901981"/>
            <a:ext cx="6008243" cy="368249"/>
            <a:chOff x="1218540" y="2600941"/>
            <a:chExt cx="5406995" cy="680051"/>
          </a:xfrm>
          <a:solidFill>
            <a:schemeClr val="bg1">
              <a:lumMod val="95000"/>
            </a:schemeClr>
          </a:solidFill>
        </p:grpSpPr>
        <p:sp>
          <p:nvSpPr>
            <p:cNvPr id="55" name="Rounded Rectangle 54"/>
            <p:cNvSpPr/>
            <p:nvPr/>
          </p:nvSpPr>
          <p:spPr>
            <a:xfrm>
              <a:off x="3647190" y="2626463"/>
              <a:ext cx="1126166" cy="640080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schemeClr val="tx1"/>
                  </a:solidFill>
                </a:rPr>
                <a:t>don’t</a:t>
              </a:r>
            </a:p>
          </p:txBody>
        </p:sp>
        <p:sp>
          <p:nvSpPr>
            <p:cNvPr id="56" name="Rounded Rectangle 55"/>
            <p:cNvSpPr/>
            <p:nvPr/>
          </p:nvSpPr>
          <p:spPr>
            <a:xfrm>
              <a:off x="1218540" y="2618659"/>
              <a:ext cx="916868" cy="647884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door</a:t>
              </a:r>
            </a:p>
          </p:txBody>
        </p:sp>
        <p:sp>
          <p:nvSpPr>
            <p:cNvPr id="57" name="Rounded Rectangle 56"/>
            <p:cNvSpPr/>
            <p:nvPr/>
          </p:nvSpPr>
          <p:spPr>
            <a:xfrm>
              <a:off x="2384739" y="2648361"/>
              <a:ext cx="1059911" cy="632631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Close </a:t>
              </a:r>
            </a:p>
          </p:txBody>
        </p:sp>
        <p:grpSp>
          <p:nvGrpSpPr>
            <p:cNvPr id="58" name="Group 57"/>
            <p:cNvGrpSpPr/>
            <p:nvPr/>
          </p:nvGrpSpPr>
          <p:grpSpPr>
            <a:xfrm>
              <a:off x="4912411" y="2600941"/>
              <a:ext cx="1713124" cy="665602"/>
              <a:chOff x="5194340" y="2487830"/>
              <a:chExt cx="1713124" cy="665602"/>
            </a:xfrm>
            <a:grpFill/>
          </p:grpSpPr>
          <p:sp>
            <p:nvSpPr>
              <p:cNvPr id="59" name="Rounded Rectangle 58"/>
              <p:cNvSpPr/>
              <p:nvPr/>
            </p:nvSpPr>
            <p:spPr>
              <a:xfrm>
                <a:off x="6342901" y="2487830"/>
                <a:ext cx="564563" cy="640080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  <p:sp>
            <p:nvSpPr>
              <p:cNvPr id="61" name="Rounded Rectangle 60"/>
              <p:cNvSpPr/>
              <p:nvPr/>
            </p:nvSpPr>
            <p:spPr>
              <a:xfrm>
                <a:off x="5194340" y="2513352"/>
                <a:ext cx="864872" cy="640080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schemeClr val="tx1"/>
                    </a:solidFill>
                  </a:rPr>
                  <a:t>the</a:t>
                </a:r>
              </a:p>
            </p:txBody>
          </p:sp>
        </p:grpSp>
      </p:grpSp>
      <p:cxnSp>
        <p:nvCxnSpPr>
          <p:cNvPr id="64" name="Straight Connector 63"/>
          <p:cNvCxnSpPr/>
          <p:nvPr/>
        </p:nvCxnSpPr>
        <p:spPr>
          <a:xfrm>
            <a:off x="796776" y="2777884"/>
            <a:ext cx="98733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627017" y="3761924"/>
            <a:ext cx="98733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878115" y="4714292"/>
            <a:ext cx="98733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627017" y="686749"/>
            <a:ext cx="5224599" cy="3844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1   </a:t>
            </a:r>
            <a:r>
              <a:rPr lang="en-US" sz="2000" dirty="0">
                <a:solidFill>
                  <a:schemeClr val="tx1"/>
                </a:solidFill>
              </a:rPr>
              <a:t>Order the words </a:t>
            </a:r>
          </a:p>
        </p:txBody>
      </p:sp>
      <p:cxnSp>
        <p:nvCxnSpPr>
          <p:cNvPr id="68" name="Straight Connector 67"/>
          <p:cNvCxnSpPr/>
          <p:nvPr/>
        </p:nvCxnSpPr>
        <p:spPr>
          <a:xfrm>
            <a:off x="725495" y="5543770"/>
            <a:ext cx="98733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835532" y="6536547"/>
            <a:ext cx="98733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013926" y="1672265"/>
            <a:ext cx="8347166" cy="2743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1012780" y="2572927"/>
            <a:ext cx="8347166" cy="2743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1101547" y="3551763"/>
            <a:ext cx="8347166" cy="2743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1288767" y="4568940"/>
            <a:ext cx="8347166" cy="2743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1190918" y="5340165"/>
            <a:ext cx="8347166" cy="2743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1017047" y="6346470"/>
            <a:ext cx="8347166" cy="2743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316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22129" y="96012"/>
            <a:ext cx="9876710" cy="699939"/>
          </a:xfrm>
          <a:solidFill>
            <a:schemeClr val="bg1">
              <a:lumMod val="95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3100" dirty="0">
                <a:latin typeface="Aharoni" panose="02010803020104030203" pitchFamily="2" charset="-79"/>
                <a:cs typeface="Aharoni" panose="02010803020104030203" pitchFamily="2" charset="-79"/>
              </a:rPr>
              <a:t>What’s the weather like?</a:t>
            </a:r>
            <a:b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257" y="799277"/>
            <a:ext cx="11825152" cy="592809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1-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2-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3-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4-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5-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6-</a:t>
            </a:r>
          </a:p>
        </p:txBody>
      </p:sp>
      <p:sp>
        <p:nvSpPr>
          <p:cNvPr id="5" name="Rectangle 4"/>
          <p:cNvSpPr/>
          <p:nvPr/>
        </p:nvSpPr>
        <p:spPr>
          <a:xfrm>
            <a:off x="6828609" y="81643"/>
            <a:ext cx="3824091" cy="4489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Lesson Two Grammar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0980" y="92245"/>
            <a:ext cx="48114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  <a:endParaRPr lang="en-US" sz="6000" dirty="0"/>
          </a:p>
        </p:txBody>
      </p:sp>
      <p:grpSp>
        <p:nvGrpSpPr>
          <p:cNvPr id="63" name="Group 62"/>
          <p:cNvGrpSpPr/>
          <p:nvPr/>
        </p:nvGrpSpPr>
        <p:grpSpPr>
          <a:xfrm>
            <a:off x="844247" y="5708563"/>
            <a:ext cx="5412376" cy="416950"/>
            <a:chOff x="3682601" y="5866412"/>
            <a:chExt cx="3950710" cy="678078"/>
          </a:xfrm>
          <a:solidFill>
            <a:schemeClr val="bg1">
              <a:lumMod val="95000"/>
            </a:schemeClr>
          </a:solidFill>
        </p:grpSpPr>
        <p:sp>
          <p:nvSpPr>
            <p:cNvPr id="10" name="Rounded Rectangle 9"/>
            <p:cNvSpPr/>
            <p:nvPr/>
          </p:nvSpPr>
          <p:spPr>
            <a:xfrm>
              <a:off x="6668498" y="5904410"/>
              <a:ext cx="964813" cy="640080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window </a:t>
              </a:r>
            </a:p>
          </p:txBody>
        </p:sp>
        <p:grpSp>
          <p:nvGrpSpPr>
            <p:cNvPr id="62" name="Group 61"/>
            <p:cNvGrpSpPr/>
            <p:nvPr/>
          </p:nvGrpSpPr>
          <p:grpSpPr>
            <a:xfrm>
              <a:off x="3682601" y="5866412"/>
              <a:ext cx="2848829" cy="678078"/>
              <a:chOff x="3682601" y="5866412"/>
              <a:chExt cx="2848829" cy="678078"/>
            </a:xfrm>
            <a:grpFill/>
          </p:grpSpPr>
          <p:sp>
            <p:nvSpPr>
              <p:cNvPr id="9" name="Rounded Rectangle 8"/>
              <p:cNvSpPr/>
              <p:nvPr/>
            </p:nvSpPr>
            <p:spPr>
              <a:xfrm>
                <a:off x="5578674" y="5904410"/>
                <a:ext cx="952756" cy="640080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open </a:t>
                </a:r>
              </a:p>
            </p:txBody>
          </p:sp>
          <p:sp>
            <p:nvSpPr>
              <p:cNvPr id="12" name="Rounded Rectangle 11"/>
              <p:cNvSpPr/>
              <p:nvPr/>
            </p:nvSpPr>
            <p:spPr>
              <a:xfrm>
                <a:off x="3682601" y="5866412"/>
                <a:ext cx="714625" cy="640080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  <p:sp>
            <p:nvSpPr>
              <p:cNvPr id="13" name="Rounded Rectangle 12"/>
              <p:cNvSpPr/>
              <p:nvPr/>
            </p:nvSpPr>
            <p:spPr>
              <a:xfrm>
                <a:off x="4512482" y="5891346"/>
                <a:ext cx="992029" cy="640080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The </a:t>
                </a:r>
              </a:p>
            </p:txBody>
          </p:sp>
        </p:grpSp>
      </p:grpSp>
      <p:grpSp>
        <p:nvGrpSpPr>
          <p:cNvPr id="25" name="Group 24"/>
          <p:cNvGrpSpPr/>
          <p:nvPr/>
        </p:nvGrpSpPr>
        <p:grpSpPr>
          <a:xfrm>
            <a:off x="878115" y="1189287"/>
            <a:ext cx="8300698" cy="374697"/>
            <a:chOff x="555919" y="1018904"/>
            <a:chExt cx="8300698" cy="705262"/>
          </a:xfrm>
          <a:solidFill>
            <a:schemeClr val="bg1">
              <a:lumMod val="95000"/>
            </a:schemeClr>
          </a:solidFill>
        </p:grpSpPr>
        <p:sp>
          <p:nvSpPr>
            <p:cNvPr id="7" name="Rounded Rectangle 6"/>
            <p:cNvSpPr/>
            <p:nvPr/>
          </p:nvSpPr>
          <p:spPr>
            <a:xfrm>
              <a:off x="555919" y="1084086"/>
              <a:ext cx="1865812" cy="640080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Weather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2732790" y="1071023"/>
              <a:ext cx="1136401" cy="640080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the</a:t>
              </a: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4180250" y="1045030"/>
              <a:ext cx="792208" cy="640080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>
                  <a:solidFill>
                    <a:schemeClr val="tx1"/>
                  </a:solidFill>
                </a:rPr>
                <a:t>?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5275963" y="1045030"/>
              <a:ext cx="1865812" cy="640080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what’s</a:t>
              </a: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7414803" y="1018904"/>
              <a:ext cx="1441814" cy="640080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like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27" name="Straight Connector 26"/>
          <p:cNvCxnSpPr/>
          <p:nvPr/>
        </p:nvCxnSpPr>
        <p:spPr>
          <a:xfrm>
            <a:off x="779356" y="1926001"/>
            <a:ext cx="98733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1643478" y="2869790"/>
            <a:ext cx="4919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lt1"/>
                </a:solidFill>
              </a:rPr>
              <a:t>hat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753308" y="2104158"/>
            <a:ext cx="7790906" cy="390056"/>
            <a:chOff x="1218540" y="2583903"/>
            <a:chExt cx="7316960" cy="697089"/>
          </a:xfrm>
          <a:solidFill>
            <a:schemeClr val="bg1">
              <a:lumMod val="95000"/>
            </a:schemeClr>
          </a:solidFill>
        </p:grpSpPr>
        <p:sp>
          <p:nvSpPr>
            <p:cNvPr id="19" name="Rounded Rectangle 18"/>
            <p:cNvSpPr/>
            <p:nvPr/>
          </p:nvSpPr>
          <p:spPr>
            <a:xfrm>
              <a:off x="3776624" y="2599042"/>
              <a:ext cx="656643" cy="640080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schemeClr val="tx1"/>
                  </a:solidFill>
                </a:rPr>
                <a:t>on</a:t>
              </a: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1218540" y="2618659"/>
              <a:ext cx="916868" cy="647884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hat</a:t>
              </a: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2384739" y="2648361"/>
              <a:ext cx="1059911" cy="632631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4912411" y="2583903"/>
              <a:ext cx="3623089" cy="682640"/>
              <a:chOff x="5194340" y="2470792"/>
              <a:chExt cx="3623089" cy="682640"/>
            </a:xfrm>
            <a:grpFill/>
          </p:grpSpPr>
          <p:sp>
            <p:nvSpPr>
              <p:cNvPr id="20" name="Rounded Rectangle 19"/>
              <p:cNvSpPr/>
              <p:nvPr/>
            </p:nvSpPr>
            <p:spPr>
              <a:xfrm>
                <a:off x="6342901" y="2487830"/>
                <a:ext cx="1024550" cy="640080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>
                    <a:solidFill>
                      <a:schemeClr val="tx1"/>
                    </a:solidFill>
                  </a:rPr>
                  <a:t>sun</a:t>
                </a:r>
              </a:p>
            </p:txBody>
          </p:sp>
          <p:sp>
            <p:nvSpPr>
              <p:cNvPr id="28" name="Rounded Rectangle 27"/>
              <p:cNvSpPr/>
              <p:nvPr/>
            </p:nvSpPr>
            <p:spPr>
              <a:xfrm>
                <a:off x="7565773" y="2470792"/>
                <a:ext cx="1251656" cy="640080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put</a:t>
                </a:r>
              </a:p>
            </p:txBody>
          </p:sp>
          <p:sp>
            <p:nvSpPr>
              <p:cNvPr id="32" name="Rounded Rectangle 31"/>
              <p:cNvSpPr/>
              <p:nvPr/>
            </p:nvSpPr>
            <p:spPr>
              <a:xfrm>
                <a:off x="5194340" y="2513352"/>
                <a:ext cx="630432" cy="640080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</p:grpSp>
      </p:grpSp>
      <p:sp>
        <p:nvSpPr>
          <p:cNvPr id="36" name="Rectangle 35"/>
          <p:cNvSpPr/>
          <p:nvPr/>
        </p:nvSpPr>
        <p:spPr>
          <a:xfrm>
            <a:off x="2404495" y="2189144"/>
            <a:ext cx="6034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Your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843966" y="2990121"/>
            <a:ext cx="7316960" cy="446283"/>
            <a:chOff x="1218540" y="2583903"/>
            <a:chExt cx="7316960" cy="697089"/>
          </a:xfrm>
          <a:solidFill>
            <a:schemeClr val="bg1">
              <a:lumMod val="95000"/>
            </a:schemeClr>
          </a:solidFill>
        </p:grpSpPr>
        <p:sp>
          <p:nvSpPr>
            <p:cNvPr id="39" name="Rounded Rectangle 38"/>
            <p:cNvSpPr/>
            <p:nvPr/>
          </p:nvSpPr>
          <p:spPr>
            <a:xfrm>
              <a:off x="3776623" y="2599042"/>
              <a:ext cx="864872" cy="640080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schemeClr val="tx1"/>
                  </a:solidFill>
                </a:rPr>
                <a:t>Don’t</a:t>
              </a: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1218540" y="2618659"/>
              <a:ext cx="916868" cy="647884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put</a:t>
              </a: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2384739" y="2648361"/>
              <a:ext cx="1059911" cy="632631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your</a:t>
              </a:r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4912411" y="2583903"/>
              <a:ext cx="3623089" cy="682640"/>
              <a:chOff x="5194340" y="2470792"/>
              <a:chExt cx="3623089" cy="682640"/>
            </a:xfrm>
            <a:grpFill/>
          </p:grpSpPr>
          <p:sp>
            <p:nvSpPr>
              <p:cNvPr id="43" name="Rounded Rectangle 42"/>
              <p:cNvSpPr/>
              <p:nvPr/>
            </p:nvSpPr>
            <p:spPr>
              <a:xfrm>
                <a:off x="6342901" y="2487830"/>
                <a:ext cx="743230" cy="640080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on</a:t>
                </a:r>
              </a:p>
            </p:txBody>
          </p:sp>
          <p:sp>
            <p:nvSpPr>
              <p:cNvPr id="44" name="Rounded Rectangle 43"/>
              <p:cNvSpPr/>
              <p:nvPr/>
            </p:nvSpPr>
            <p:spPr>
              <a:xfrm>
                <a:off x="7565773" y="2470792"/>
                <a:ext cx="1251656" cy="640080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hat</a:t>
                </a:r>
              </a:p>
            </p:txBody>
          </p:sp>
          <p:sp>
            <p:nvSpPr>
              <p:cNvPr id="45" name="Rounded Rectangle 44"/>
              <p:cNvSpPr/>
              <p:nvPr/>
            </p:nvSpPr>
            <p:spPr>
              <a:xfrm>
                <a:off x="5194340" y="2513352"/>
                <a:ext cx="650818" cy="640080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</p:grpSp>
      </p:grpSp>
      <p:grpSp>
        <p:nvGrpSpPr>
          <p:cNvPr id="46" name="Group 45"/>
          <p:cNvGrpSpPr/>
          <p:nvPr/>
        </p:nvGrpSpPr>
        <p:grpSpPr>
          <a:xfrm>
            <a:off x="835532" y="3962715"/>
            <a:ext cx="7333828" cy="478037"/>
            <a:chOff x="1218540" y="2599042"/>
            <a:chExt cx="7045444" cy="681950"/>
          </a:xfrm>
          <a:solidFill>
            <a:schemeClr val="bg1">
              <a:lumMod val="95000"/>
            </a:schemeClr>
          </a:solidFill>
        </p:grpSpPr>
        <p:sp>
          <p:nvSpPr>
            <p:cNvPr id="47" name="Rounded Rectangle 46"/>
            <p:cNvSpPr/>
            <p:nvPr/>
          </p:nvSpPr>
          <p:spPr>
            <a:xfrm>
              <a:off x="3776623" y="2599042"/>
              <a:ext cx="966591" cy="640080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schemeClr val="tx1"/>
                  </a:solidFill>
                </a:rPr>
                <a:t>haven’t</a:t>
              </a:r>
            </a:p>
          </p:txBody>
        </p:sp>
        <p:sp>
          <p:nvSpPr>
            <p:cNvPr id="48" name="Rounded Rectangle 47"/>
            <p:cNvSpPr/>
            <p:nvPr/>
          </p:nvSpPr>
          <p:spPr>
            <a:xfrm>
              <a:off x="1218540" y="2618659"/>
              <a:ext cx="1192041" cy="647884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Umbrellas</a:t>
              </a:r>
            </a:p>
          </p:txBody>
        </p:sp>
        <p:sp>
          <p:nvSpPr>
            <p:cNvPr id="49" name="Rounded Rectangle 48"/>
            <p:cNvSpPr/>
            <p:nvPr/>
          </p:nvSpPr>
          <p:spPr>
            <a:xfrm>
              <a:off x="2608903" y="2648361"/>
              <a:ext cx="835748" cy="632631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got</a:t>
              </a:r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5021492" y="2599042"/>
              <a:ext cx="3242492" cy="669953"/>
              <a:chOff x="5303421" y="2485931"/>
              <a:chExt cx="3242492" cy="669953"/>
            </a:xfrm>
            <a:grpFill/>
          </p:grpSpPr>
          <p:sp>
            <p:nvSpPr>
              <p:cNvPr id="51" name="Rounded Rectangle 50"/>
              <p:cNvSpPr/>
              <p:nvPr/>
            </p:nvSpPr>
            <p:spPr>
              <a:xfrm>
                <a:off x="6337490" y="2515804"/>
                <a:ext cx="609582" cy="640080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  <p:sp>
            <p:nvSpPr>
              <p:cNvPr id="52" name="Rounded Rectangle 51"/>
              <p:cNvSpPr/>
              <p:nvPr/>
            </p:nvSpPr>
            <p:spPr>
              <a:xfrm>
                <a:off x="7418466" y="2485931"/>
                <a:ext cx="1127447" cy="640080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our</a:t>
                </a:r>
              </a:p>
            </p:txBody>
          </p:sp>
          <p:sp>
            <p:nvSpPr>
              <p:cNvPr id="53" name="Rounded Rectangle 52"/>
              <p:cNvSpPr/>
              <p:nvPr/>
            </p:nvSpPr>
            <p:spPr>
              <a:xfrm>
                <a:off x="5303421" y="2513351"/>
                <a:ext cx="755791" cy="640080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schemeClr val="tx1"/>
                    </a:solidFill>
                  </a:rPr>
                  <a:t>we</a:t>
                </a:r>
              </a:p>
            </p:txBody>
          </p:sp>
        </p:grpSp>
      </p:grpSp>
      <p:grpSp>
        <p:nvGrpSpPr>
          <p:cNvPr id="54" name="Group 53"/>
          <p:cNvGrpSpPr/>
          <p:nvPr/>
        </p:nvGrpSpPr>
        <p:grpSpPr>
          <a:xfrm>
            <a:off x="779356" y="4901981"/>
            <a:ext cx="6008243" cy="368249"/>
            <a:chOff x="1218540" y="2600941"/>
            <a:chExt cx="5406995" cy="680051"/>
          </a:xfrm>
          <a:solidFill>
            <a:schemeClr val="bg1">
              <a:lumMod val="95000"/>
            </a:schemeClr>
          </a:solidFill>
        </p:grpSpPr>
        <p:sp>
          <p:nvSpPr>
            <p:cNvPr id="55" name="Rounded Rectangle 54"/>
            <p:cNvSpPr/>
            <p:nvPr/>
          </p:nvSpPr>
          <p:spPr>
            <a:xfrm>
              <a:off x="3647190" y="2626463"/>
              <a:ext cx="1126166" cy="640080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>
                  <a:solidFill>
                    <a:schemeClr val="tx1"/>
                  </a:solidFill>
                </a:rPr>
                <a:t>don’t</a:t>
              </a:r>
            </a:p>
          </p:txBody>
        </p:sp>
        <p:sp>
          <p:nvSpPr>
            <p:cNvPr id="56" name="Rounded Rectangle 55"/>
            <p:cNvSpPr/>
            <p:nvPr/>
          </p:nvSpPr>
          <p:spPr>
            <a:xfrm>
              <a:off x="1218540" y="2618659"/>
              <a:ext cx="916868" cy="647884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door</a:t>
              </a:r>
            </a:p>
          </p:txBody>
        </p:sp>
        <p:sp>
          <p:nvSpPr>
            <p:cNvPr id="57" name="Rounded Rectangle 56"/>
            <p:cNvSpPr/>
            <p:nvPr/>
          </p:nvSpPr>
          <p:spPr>
            <a:xfrm>
              <a:off x="2384739" y="2648361"/>
              <a:ext cx="1059911" cy="632631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Close </a:t>
              </a:r>
            </a:p>
          </p:txBody>
        </p:sp>
        <p:grpSp>
          <p:nvGrpSpPr>
            <p:cNvPr id="58" name="Group 57"/>
            <p:cNvGrpSpPr/>
            <p:nvPr/>
          </p:nvGrpSpPr>
          <p:grpSpPr>
            <a:xfrm>
              <a:off x="4912411" y="2600941"/>
              <a:ext cx="1713124" cy="665602"/>
              <a:chOff x="5194340" y="2487830"/>
              <a:chExt cx="1713124" cy="665602"/>
            </a:xfrm>
            <a:grpFill/>
          </p:grpSpPr>
          <p:sp>
            <p:nvSpPr>
              <p:cNvPr id="59" name="Rounded Rectangle 58"/>
              <p:cNvSpPr/>
              <p:nvPr/>
            </p:nvSpPr>
            <p:spPr>
              <a:xfrm>
                <a:off x="6342901" y="2487830"/>
                <a:ext cx="564563" cy="640080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  <p:sp>
            <p:nvSpPr>
              <p:cNvPr id="61" name="Rounded Rectangle 60"/>
              <p:cNvSpPr/>
              <p:nvPr/>
            </p:nvSpPr>
            <p:spPr>
              <a:xfrm>
                <a:off x="5194340" y="2513352"/>
                <a:ext cx="864872" cy="640080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schemeClr val="tx1"/>
                    </a:solidFill>
                  </a:rPr>
                  <a:t>the</a:t>
                </a:r>
              </a:p>
            </p:txBody>
          </p:sp>
        </p:grpSp>
      </p:grpSp>
      <p:cxnSp>
        <p:nvCxnSpPr>
          <p:cNvPr id="64" name="Straight Connector 63"/>
          <p:cNvCxnSpPr/>
          <p:nvPr/>
        </p:nvCxnSpPr>
        <p:spPr>
          <a:xfrm>
            <a:off x="796776" y="2777884"/>
            <a:ext cx="98733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627017" y="3761924"/>
            <a:ext cx="98733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878115" y="4714292"/>
            <a:ext cx="98733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627017" y="686749"/>
            <a:ext cx="5224599" cy="3844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1   </a:t>
            </a:r>
            <a:r>
              <a:rPr lang="en-US" sz="2000" dirty="0">
                <a:solidFill>
                  <a:schemeClr val="tx1"/>
                </a:solidFill>
              </a:rPr>
              <a:t>Order the words </a:t>
            </a:r>
          </a:p>
        </p:txBody>
      </p:sp>
      <p:cxnSp>
        <p:nvCxnSpPr>
          <p:cNvPr id="68" name="Straight Connector 67"/>
          <p:cNvCxnSpPr/>
          <p:nvPr/>
        </p:nvCxnSpPr>
        <p:spPr>
          <a:xfrm>
            <a:off x="725495" y="5543770"/>
            <a:ext cx="98733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835532" y="6536547"/>
            <a:ext cx="98733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013926" y="1672265"/>
            <a:ext cx="8347166" cy="2743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What’s the weather like ?</a:t>
            </a:r>
          </a:p>
        </p:txBody>
      </p:sp>
      <p:sp>
        <p:nvSpPr>
          <p:cNvPr id="60" name="Rectangle 59"/>
          <p:cNvSpPr/>
          <p:nvPr/>
        </p:nvSpPr>
        <p:spPr>
          <a:xfrm>
            <a:off x="1012780" y="2572927"/>
            <a:ext cx="8347166" cy="2743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Put on your sun hat.</a:t>
            </a:r>
          </a:p>
        </p:txBody>
      </p:sp>
      <p:sp>
        <p:nvSpPr>
          <p:cNvPr id="70" name="Rectangle 69"/>
          <p:cNvSpPr/>
          <p:nvPr/>
        </p:nvSpPr>
        <p:spPr>
          <a:xfrm>
            <a:off x="1101547" y="3551763"/>
            <a:ext cx="8347166" cy="2743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Don’t put on your hat.</a:t>
            </a:r>
          </a:p>
        </p:txBody>
      </p:sp>
      <p:sp>
        <p:nvSpPr>
          <p:cNvPr id="71" name="Rectangle 70"/>
          <p:cNvSpPr/>
          <p:nvPr/>
        </p:nvSpPr>
        <p:spPr>
          <a:xfrm>
            <a:off x="1288767" y="4568940"/>
            <a:ext cx="8347166" cy="2743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We haven’t got our umbrellas.</a:t>
            </a:r>
          </a:p>
        </p:txBody>
      </p:sp>
      <p:sp>
        <p:nvSpPr>
          <p:cNvPr id="72" name="Rectangle 71"/>
          <p:cNvSpPr/>
          <p:nvPr/>
        </p:nvSpPr>
        <p:spPr>
          <a:xfrm>
            <a:off x="1190918" y="5340165"/>
            <a:ext cx="8347166" cy="2743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Don’t close the door.</a:t>
            </a:r>
          </a:p>
        </p:txBody>
      </p:sp>
      <p:sp>
        <p:nvSpPr>
          <p:cNvPr id="73" name="Rectangle 72"/>
          <p:cNvSpPr/>
          <p:nvPr/>
        </p:nvSpPr>
        <p:spPr>
          <a:xfrm>
            <a:off x="1017047" y="6346470"/>
            <a:ext cx="8347166" cy="27432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Open the window.</a:t>
            </a:r>
          </a:p>
        </p:txBody>
      </p:sp>
    </p:spTree>
    <p:extLst>
      <p:ext uri="{BB962C8B-B14F-4D97-AF65-F5344CB8AC3E}">
        <p14:creationId xmlns:p14="http://schemas.microsoft.com/office/powerpoint/2010/main" val="1565833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5195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22129" y="96012"/>
            <a:ext cx="10002477" cy="699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   What’s the weather like?</a:t>
            </a:r>
            <a:b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28608" y="81643"/>
            <a:ext cx="3895997" cy="4489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Lesson Two Grammar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8002" y="136930"/>
            <a:ext cx="48114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  <a:endParaRPr lang="en-US" sz="6000" dirty="0"/>
          </a:p>
        </p:txBody>
      </p:sp>
      <p:sp>
        <p:nvSpPr>
          <p:cNvPr id="7" name="Rectangle 6"/>
          <p:cNvSpPr/>
          <p:nvPr/>
        </p:nvSpPr>
        <p:spPr>
          <a:xfrm>
            <a:off x="222069" y="859856"/>
            <a:ext cx="2749792" cy="63080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/>
              <a:t>2  Write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912586" y="1016599"/>
            <a:ext cx="3614455" cy="564990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Put on      Don’t put on </a:t>
            </a:r>
          </a:p>
        </p:txBody>
      </p:sp>
      <p:sp>
        <p:nvSpPr>
          <p:cNvPr id="50" name="Rectangle 49"/>
          <p:cNvSpPr/>
          <p:nvPr/>
        </p:nvSpPr>
        <p:spPr>
          <a:xfrm>
            <a:off x="222068" y="4206241"/>
            <a:ext cx="1690517" cy="1188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It’s cold. </a:t>
            </a:r>
          </a:p>
          <a:p>
            <a:pPr algn="ctr"/>
            <a:r>
              <a:rPr lang="en-US" dirty="0"/>
              <a:t>Put on your coat and hat.</a:t>
            </a:r>
          </a:p>
        </p:txBody>
      </p:sp>
      <p:sp>
        <p:nvSpPr>
          <p:cNvPr id="51" name="Rectangle 50"/>
          <p:cNvSpPr/>
          <p:nvPr/>
        </p:nvSpPr>
        <p:spPr>
          <a:xfrm>
            <a:off x="2169191" y="4193091"/>
            <a:ext cx="1605340" cy="1188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It’s hot .</a:t>
            </a:r>
          </a:p>
          <a:p>
            <a:pPr algn="ctr"/>
            <a:r>
              <a:rPr lang="en-US" dirty="0"/>
              <a:t>………….. Your coat.   </a:t>
            </a:r>
          </a:p>
        </p:txBody>
      </p:sp>
      <p:sp>
        <p:nvSpPr>
          <p:cNvPr id="53" name="Rectangle 52"/>
          <p:cNvSpPr/>
          <p:nvPr/>
        </p:nvSpPr>
        <p:spPr>
          <a:xfrm>
            <a:off x="4053073" y="4193091"/>
            <a:ext cx="1693776" cy="1188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It’s raining. …………… your raincoat.</a:t>
            </a:r>
          </a:p>
        </p:txBody>
      </p:sp>
      <p:sp>
        <p:nvSpPr>
          <p:cNvPr id="54" name="Rectangle 53"/>
          <p:cNvSpPr/>
          <p:nvPr/>
        </p:nvSpPr>
        <p:spPr>
          <a:xfrm>
            <a:off x="6025391" y="4193135"/>
            <a:ext cx="1851821" cy="1188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It’s sunny. …………your sun cream.</a:t>
            </a:r>
          </a:p>
        </p:txBody>
      </p:sp>
      <p:sp>
        <p:nvSpPr>
          <p:cNvPr id="55" name="Rectangle 54"/>
          <p:cNvSpPr/>
          <p:nvPr/>
        </p:nvSpPr>
        <p:spPr>
          <a:xfrm>
            <a:off x="8388972" y="4193134"/>
            <a:ext cx="1467263" cy="1188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It’s windy. …………….your hat.</a:t>
            </a:r>
          </a:p>
        </p:txBody>
      </p:sp>
      <p:sp>
        <p:nvSpPr>
          <p:cNvPr id="56" name="Rectangle 55"/>
          <p:cNvSpPr/>
          <p:nvPr/>
        </p:nvSpPr>
        <p:spPr>
          <a:xfrm>
            <a:off x="10206301" y="4193091"/>
            <a:ext cx="1628957" cy="1188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It’s snowing. ……………….your shorts.</a:t>
            </a:r>
          </a:p>
        </p:txBody>
      </p:sp>
      <p:sp>
        <p:nvSpPr>
          <p:cNvPr id="57" name="Oval 56"/>
          <p:cNvSpPr/>
          <p:nvPr/>
        </p:nvSpPr>
        <p:spPr>
          <a:xfrm>
            <a:off x="382473" y="1821875"/>
            <a:ext cx="455727" cy="34530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8" name="Oval 57"/>
          <p:cNvSpPr/>
          <p:nvPr/>
        </p:nvSpPr>
        <p:spPr>
          <a:xfrm>
            <a:off x="2414105" y="1808435"/>
            <a:ext cx="455727" cy="34530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59" name="Oval 58"/>
          <p:cNvSpPr/>
          <p:nvPr/>
        </p:nvSpPr>
        <p:spPr>
          <a:xfrm>
            <a:off x="4019315" y="1959289"/>
            <a:ext cx="455727" cy="34530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60" name="Oval 59"/>
          <p:cNvSpPr/>
          <p:nvPr/>
        </p:nvSpPr>
        <p:spPr>
          <a:xfrm>
            <a:off x="6300463" y="1794116"/>
            <a:ext cx="455727" cy="34530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61" name="Oval 60"/>
          <p:cNvSpPr/>
          <p:nvPr/>
        </p:nvSpPr>
        <p:spPr>
          <a:xfrm>
            <a:off x="8662821" y="1794116"/>
            <a:ext cx="455727" cy="34530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62" name="Oval 61"/>
          <p:cNvSpPr/>
          <p:nvPr/>
        </p:nvSpPr>
        <p:spPr>
          <a:xfrm>
            <a:off x="10015563" y="1620947"/>
            <a:ext cx="455727" cy="34530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347" y="2167178"/>
            <a:ext cx="1701429" cy="18142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70" y="2245182"/>
            <a:ext cx="1509988" cy="178888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559" y="2172707"/>
            <a:ext cx="1533087" cy="1521072"/>
          </a:xfrm>
          <a:prstGeom prst="rect">
            <a:avLst/>
          </a:prstGeom>
        </p:spPr>
      </p:pic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214" y="2167178"/>
            <a:ext cx="1631943" cy="1387334"/>
          </a:xfr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973" y="2245181"/>
            <a:ext cx="1356402" cy="135206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8953" y="2045595"/>
            <a:ext cx="1732451" cy="142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52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5195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22129" y="96012"/>
            <a:ext cx="10002477" cy="699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  <a:t>    What’s the weather like?</a:t>
            </a:r>
            <a:br>
              <a:rPr lang="en-US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n-US" sz="27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28609" y="81643"/>
            <a:ext cx="5257800" cy="4489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Lesson Two Grammar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8002" y="136930"/>
            <a:ext cx="481149" cy="6662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  <a:endParaRPr lang="en-US" sz="6000" dirty="0"/>
          </a:p>
        </p:txBody>
      </p:sp>
      <p:sp>
        <p:nvSpPr>
          <p:cNvPr id="7" name="Rectangle 6"/>
          <p:cNvSpPr/>
          <p:nvPr/>
        </p:nvSpPr>
        <p:spPr>
          <a:xfrm>
            <a:off x="222069" y="859856"/>
            <a:ext cx="2749792" cy="63080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/>
              <a:t>2  Write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912586" y="1016599"/>
            <a:ext cx="3614455" cy="564990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Put on      Don’t put on </a:t>
            </a:r>
          </a:p>
        </p:txBody>
      </p:sp>
      <p:sp>
        <p:nvSpPr>
          <p:cNvPr id="50" name="Rectangle 49"/>
          <p:cNvSpPr/>
          <p:nvPr/>
        </p:nvSpPr>
        <p:spPr>
          <a:xfrm>
            <a:off x="222068" y="4206241"/>
            <a:ext cx="1690517" cy="1188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It’s cold. </a:t>
            </a:r>
          </a:p>
          <a:p>
            <a:pPr algn="ctr"/>
            <a:r>
              <a:rPr lang="en-US" dirty="0"/>
              <a:t>Put on your coat and hat.</a:t>
            </a:r>
          </a:p>
        </p:txBody>
      </p:sp>
      <p:sp>
        <p:nvSpPr>
          <p:cNvPr id="51" name="Rectangle 50"/>
          <p:cNvSpPr/>
          <p:nvPr/>
        </p:nvSpPr>
        <p:spPr>
          <a:xfrm>
            <a:off x="2169191" y="4193091"/>
            <a:ext cx="1605340" cy="1188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It’s hot .</a:t>
            </a:r>
          </a:p>
          <a:p>
            <a:pPr algn="ctr"/>
            <a:r>
              <a:rPr lang="en-US" b="1" dirty="0">
                <a:solidFill>
                  <a:srgbClr val="FF0000"/>
                </a:solidFill>
              </a:rPr>
              <a:t>Don’t put </a:t>
            </a:r>
            <a:r>
              <a:rPr lang="en-US" dirty="0"/>
              <a:t>on Your coat.   </a:t>
            </a:r>
          </a:p>
        </p:txBody>
      </p:sp>
      <p:sp>
        <p:nvSpPr>
          <p:cNvPr id="53" name="Rectangle 52"/>
          <p:cNvSpPr/>
          <p:nvPr/>
        </p:nvSpPr>
        <p:spPr>
          <a:xfrm>
            <a:off x="4053073" y="4193091"/>
            <a:ext cx="1693776" cy="1188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It’s raining. </a:t>
            </a:r>
            <a:r>
              <a:rPr lang="en-US" b="1" dirty="0">
                <a:solidFill>
                  <a:srgbClr val="FF0000"/>
                </a:solidFill>
              </a:rPr>
              <a:t>Put on </a:t>
            </a:r>
            <a:r>
              <a:rPr lang="en-US" dirty="0"/>
              <a:t>your raincoat.</a:t>
            </a:r>
          </a:p>
        </p:txBody>
      </p:sp>
      <p:sp>
        <p:nvSpPr>
          <p:cNvPr id="54" name="Rectangle 53"/>
          <p:cNvSpPr/>
          <p:nvPr/>
        </p:nvSpPr>
        <p:spPr>
          <a:xfrm>
            <a:off x="6025391" y="4193135"/>
            <a:ext cx="1851821" cy="1188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It’s sunny. </a:t>
            </a:r>
            <a:r>
              <a:rPr lang="en-US" b="1" dirty="0">
                <a:solidFill>
                  <a:srgbClr val="FF0000"/>
                </a:solidFill>
              </a:rPr>
              <a:t>Put on </a:t>
            </a:r>
            <a:r>
              <a:rPr lang="en-US" dirty="0"/>
              <a:t>your sun cream.</a:t>
            </a:r>
          </a:p>
        </p:txBody>
      </p:sp>
      <p:sp>
        <p:nvSpPr>
          <p:cNvPr id="55" name="Rectangle 54"/>
          <p:cNvSpPr/>
          <p:nvPr/>
        </p:nvSpPr>
        <p:spPr>
          <a:xfrm>
            <a:off x="8388972" y="4193134"/>
            <a:ext cx="1467263" cy="1188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It’s windy. </a:t>
            </a:r>
            <a:r>
              <a:rPr lang="en-US" b="1" dirty="0">
                <a:solidFill>
                  <a:srgbClr val="FF0000"/>
                </a:solidFill>
              </a:rPr>
              <a:t>Don’t put on </a:t>
            </a:r>
            <a:r>
              <a:rPr lang="en-US" dirty="0"/>
              <a:t>your hat.</a:t>
            </a:r>
          </a:p>
        </p:txBody>
      </p:sp>
      <p:sp>
        <p:nvSpPr>
          <p:cNvPr id="56" name="Rectangle 55"/>
          <p:cNvSpPr/>
          <p:nvPr/>
        </p:nvSpPr>
        <p:spPr>
          <a:xfrm>
            <a:off x="10206301" y="4193091"/>
            <a:ext cx="1628957" cy="1188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It’s snowing. </a:t>
            </a:r>
            <a:r>
              <a:rPr lang="en-US" b="1" dirty="0">
                <a:solidFill>
                  <a:srgbClr val="FF0000"/>
                </a:solidFill>
              </a:rPr>
              <a:t>Don’t put on </a:t>
            </a:r>
            <a:r>
              <a:rPr lang="en-US" dirty="0"/>
              <a:t>your shorts.</a:t>
            </a:r>
          </a:p>
        </p:txBody>
      </p:sp>
      <p:sp>
        <p:nvSpPr>
          <p:cNvPr id="57" name="Oval 56"/>
          <p:cNvSpPr/>
          <p:nvPr/>
        </p:nvSpPr>
        <p:spPr>
          <a:xfrm>
            <a:off x="382473" y="1821875"/>
            <a:ext cx="455727" cy="34530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8" name="Oval 57"/>
          <p:cNvSpPr/>
          <p:nvPr/>
        </p:nvSpPr>
        <p:spPr>
          <a:xfrm>
            <a:off x="2414105" y="1808435"/>
            <a:ext cx="455727" cy="34530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59" name="Oval 58"/>
          <p:cNvSpPr/>
          <p:nvPr/>
        </p:nvSpPr>
        <p:spPr>
          <a:xfrm>
            <a:off x="4019315" y="1959289"/>
            <a:ext cx="455727" cy="34530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60" name="Oval 59"/>
          <p:cNvSpPr/>
          <p:nvPr/>
        </p:nvSpPr>
        <p:spPr>
          <a:xfrm>
            <a:off x="6300463" y="1794116"/>
            <a:ext cx="455727" cy="34530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61" name="Oval 60"/>
          <p:cNvSpPr/>
          <p:nvPr/>
        </p:nvSpPr>
        <p:spPr>
          <a:xfrm>
            <a:off x="8662821" y="1794116"/>
            <a:ext cx="455727" cy="34530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62" name="Oval 61"/>
          <p:cNvSpPr/>
          <p:nvPr/>
        </p:nvSpPr>
        <p:spPr>
          <a:xfrm>
            <a:off x="10015563" y="1620947"/>
            <a:ext cx="455727" cy="34530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6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347" y="2167178"/>
            <a:ext cx="1701429" cy="18142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70" y="2245182"/>
            <a:ext cx="1509988" cy="178888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559" y="2172707"/>
            <a:ext cx="1533087" cy="1521072"/>
          </a:xfrm>
          <a:prstGeom prst="rect">
            <a:avLst/>
          </a:prstGeom>
        </p:spPr>
      </p:pic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214" y="2167178"/>
            <a:ext cx="1631943" cy="1387334"/>
          </a:xfr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973" y="2245181"/>
            <a:ext cx="1356402" cy="135206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8953" y="2045595"/>
            <a:ext cx="1732451" cy="142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3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3" grpId="0" animBg="1"/>
      <p:bldP spid="54" grpId="0" animBg="1"/>
      <p:bldP spid="55" grpId="0" animBg="1"/>
      <p:bldP spid="56" grpId="0" animBg="1"/>
    </p:bldLst>
  </p:timing>
</p:sld>
</file>

<file path=ppt/theme/theme1.xml><?xml version="1.0" encoding="utf-8"?>
<a:theme xmlns:a="http://schemas.openxmlformats.org/drawingml/2006/main" name="Presentation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29D89CE7-BA69-4D7F-BFD2-B5FEC93F6B07}" vid="{18FB29D8-31E2-41F1-8074-989EC17F902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Presentation2</Template>
  <TotalTime>534</TotalTime>
  <Words>1336</Words>
  <Application>Microsoft Office PowerPoint</Application>
  <PresentationFormat>Widescreen</PresentationFormat>
  <Paragraphs>493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Aharoni</vt:lpstr>
      <vt:lpstr>Arial</vt:lpstr>
      <vt:lpstr>Calibri</vt:lpstr>
      <vt:lpstr>Calibri Light</vt:lpstr>
      <vt:lpstr>Century Gothic</vt:lpstr>
      <vt:lpstr>Presentation2</vt:lpstr>
      <vt:lpstr>PowerPoint Presentation</vt:lpstr>
      <vt:lpstr>It’s hot today ! </vt:lpstr>
      <vt:lpstr>It’s hot today ! </vt:lpstr>
      <vt:lpstr>It’s hot today ! </vt:lpstr>
      <vt:lpstr>It’s hot today ! </vt:lpstr>
      <vt:lpstr> What’s the weather like? </vt:lpstr>
      <vt:lpstr> What’s the weather like? </vt:lpstr>
      <vt:lpstr>PowerPoint Presentation</vt:lpstr>
      <vt:lpstr>PowerPoint Presentation</vt:lpstr>
      <vt:lpstr>PowerPoint Presentation</vt:lpstr>
      <vt:lpstr>PowerPoint Presentation</vt:lpstr>
      <vt:lpstr>    Weather activities  </vt:lpstr>
      <vt:lpstr>    Weather activities  </vt:lpstr>
      <vt:lpstr>    long vowel i +magic e </vt:lpstr>
      <vt:lpstr>    long vowel i +magic e </vt:lpstr>
      <vt:lpstr>    Skills Time </vt:lpstr>
      <vt:lpstr>    Skills Time </vt:lpstr>
      <vt:lpstr>    Skills Time </vt:lpstr>
      <vt:lpstr>    Skills Time </vt:lpstr>
      <vt:lpstr>    Skills Time </vt:lpstr>
      <vt:lpstr>    Skills Time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eman marshad shaheen</dc:creator>
  <cp:lastModifiedBy>Nayla alkaabi</cp:lastModifiedBy>
  <cp:revision>130</cp:revision>
  <dcterms:created xsi:type="dcterms:W3CDTF">2020-03-04T06:07:55Z</dcterms:created>
  <dcterms:modified xsi:type="dcterms:W3CDTF">2020-04-05T11:28:48Z</dcterms:modified>
</cp:coreProperties>
</file>