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58" r:id="rId5"/>
    <p:sldId id="285" r:id="rId6"/>
    <p:sldId id="291" r:id="rId7"/>
    <p:sldId id="271" r:id="rId8"/>
    <p:sldId id="287" r:id="rId9"/>
    <p:sldId id="286" r:id="rId10"/>
    <p:sldId id="262" r:id="rId11"/>
    <p:sldId id="273" r:id="rId12"/>
    <p:sldId id="263" r:id="rId13"/>
    <p:sldId id="274" r:id="rId14"/>
    <p:sldId id="288" r:id="rId15"/>
    <p:sldId id="275" r:id="rId16"/>
    <p:sldId id="265" r:id="rId17"/>
    <p:sldId id="290" r:id="rId18"/>
    <p:sldId id="292" r:id="rId19"/>
    <p:sldId id="293" r:id="rId20"/>
    <p:sldId id="294" r:id="rId21"/>
    <p:sldId id="295" r:id="rId22"/>
    <p:sldId id="297" r:id="rId23"/>
    <p:sldId id="296" r:id="rId24"/>
    <p:sldId id="298" r:id="rId25"/>
    <p:sldId id="29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69" d="100"/>
          <a:sy n="69" d="100"/>
        </p:scale>
        <p:origin x="6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0A87B-9A75-4FCB-917B-EF93A19CDF7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14E8D-55D4-4E19-9F15-C78EFB41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4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0A87B-9A75-4FCB-917B-EF93A19CDF7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14E8D-55D4-4E19-9F15-C78EFB41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8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0A87B-9A75-4FCB-917B-EF93A19CDF7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14E8D-55D4-4E19-9F15-C78EFB41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food, shirt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376238"/>
            <a:ext cx="16383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0A87B-9A75-4FCB-917B-EF93A19CDF7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14E8D-55D4-4E19-9F15-C78EFB41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3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drawing, clock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66700"/>
            <a:ext cx="7162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0A87B-9A75-4FCB-917B-EF93A19CDF7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14E8D-55D4-4E19-9F15-C78EFB41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5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0A87B-9A75-4FCB-917B-EF93A19CDF7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14E8D-55D4-4E19-9F15-C78EFB41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5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0A87B-9A75-4FCB-917B-EF93A19CDF7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14E8D-55D4-4E19-9F15-C78EFB41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3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0A87B-9A75-4FCB-917B-EF93A19CDF7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14E8D-55D4-4E19-9F15-C78EFB41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4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0A87B-9A75-4FCB-917B-EF93A19CDF7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14E8D-55D4-4E19-9F15-C78EFB41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8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0A87B-9A75-4FCB-917B-EF93A19CDF7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14E8D-55D4-4E19-9F15-C78EFB41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9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0A87B-9A75-4FCB-917B-EF93A19CDF7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14E8D-55D4-4E19-9F15-C78EFB41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6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8C0A87B-9A75-4FCB-917B-EF93A19CDF7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FF14E8D-55D4-4E19-9F15-C78EFB41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3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log.prathambooks.org/2012/05/children-and-creative-writing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328" y="1659857"/>
            <a:ext cx="9609908" cy="4807131"/>
          </a:xfrm>
        </p:spPr>
        <p:txBody>
          <a:bodyPr/>
          <a:lstStyle/>
          <a:p>
            <a:r>
              <a:rPr lang="en-US" sz="3600" dirty="0">
                <a:latin typeface="Century Gothic" panose="020B0502020202020204" pitchFamily="34" charset="0"/>
              </a:rPr>
              <a:t>UNIT 7 </a:t>
            </a:r>
          </a:p>
          <a:p>
            <a:r>
              <a:rPr lang="en-US" sz="3600" dirty="0">
                <a:latin typeface="Century Gothic" panose="020B0502020202020204" pitchFamily="34" charset="0"/>
              </a:rPr>
              <a:t>It’s hot today !</a:t>
            </a:r>
          </a:p>
          <a:p>
            <a:endParaRPr lang="en-US" sz="3600" dirty="0">
              <a:latin typeface="Century Gothic" panose="020B0502020202020204" pitchFamily="34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Family and friends 3 </a:t>
            </a:r>
          </a:p>
          <a:p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Grade 3 </a:t>
            </a:r>
          </a:p>
          <a:p>
            <a:endParaRPr lang="en-US" sz="3600" dirty="0">
              <a:latin typeface="Century Gothic" panose="020B0502020202020204" pitchFamily="34" charset="0"/>
            </a:endParaRPr>
          </a:p>
          <a:p>
            <a:r>
              <a:rPr lang="en-US" sz="3600" dirty="0">
                <a:latin typeface="Century Gothic" panose="020B0502020202020204" pitchFamily="34" charset="0"/>
              </a:rPr>
              <a:t>Practice + Review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34" y="128715"/>
            <a:ext cx="7162800" cy="1176528"/>
          </a:xfrm>
          <a:prstGeom prst="rect">
            <a:avLst/>
          </a:prstGeom>
        </p:spPr>
      </p:pic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AC0F4C5-E6B1-4400-B88E-047AC6B72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7610" y="3908007"/>
            <a:ext cx="3509990" cy="27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34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22129" y="96012"/>
            <a:ext cx="9662842" cy="699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Weather activities 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0980" y="129745"/>
            <a:ext cx="48114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6828609" y="81643"/>
            <a:ext cx="3852643" cy="4489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Three    Words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1554" y="901832"/>
            <a:ext cx="9047515" cy="514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1- Find and cross the weather words. Then write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22129" y="6256492"/>
            <a:ext cx="1812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03320" y="6302353"/>
            <a:ext cx="1812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54724" y="6288674"/>
            <a:ext cx="1812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967636" y="6302353"/>
            <a:ext cx="1812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867155" y="3744978"/>
            <a:ext cx="1812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22129" y="3953115"/>
            <a:ext cx="1812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6889" y="3653516"/>
            <a:ext cx="1510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Windy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795010"/>
              </p:ext>
            </p:extLst>
          </p:nvPr>
        </p:nvGraphicFramePr>
        <p:xfrm>
          <a:off x="3093037" y="1737244"/>
          <a:ext cx="5773784" cy="199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723">
                  <a:extLst>
                    <a:ext uri="{9D8B030D-6E8A-4147-A177-3AD203B41FA5}">
                      <a16:colId xmlns:a16="http://schemas.microsoft.com/office/drawing/2014/main" val="2075514269"/>
                    </a:ext>
                  </a:extLst>
                </a:gridCol>
                <a:gridCol w="721723">
                  <a:extLst>
                    <a:ext uri="{9D8B030D-6E8A-4147-A177-3AD203B41FA5}">
                      <a16:colId xmlns:a16="http://schemas.microsoft.com/office/drawing/2014/main" val="2917474909"/>
                    </a:ext>
                  </a:extLst>
                </a:gridCol>
                <a:gridCol w="721723">
                  <a:extLst>
                    <a:ext uri="{9D8B030D-6E8A-4147-A177-3AD203B41FA5}">
                      <a16:colId xmlns:a16="http://schemas.microsoft.com/office/drawing/2014/main" val="3365766048"/>
                    </a:ext>
                  </a:extLst>
                </a:gridCol>
                <a:gridCol w="721723">
                  <a:extLst>
                    <a:ext uri="{9D8B030D-6E8A-4147-A177-3AD203B41FA5}">
                      <a16:colId xmlns:a16="http://schemas.microsoft.com/office/drawing/2014/main" val="325860703"/>
                    </a:ext>
                  </a:extLst>
                </a:gridCol>
                <a:gridCol w="721723">
                  <a:extLst>
                    <a:ext uri="{9D8B030D-6E8A-4147-A177-3AD203B41FA5}">
                      <a16:colId xmlns:a16="http://schemas.microsoft.com/office/drawing/2014/main" val="3268367121"/>
                    </a:ext>
                  </a:extLst>
                </a:gridCol>
                <a:gridCol w="721723">
                  <a:extLst>
                    <a:ext uri="{9D8B030D-6E8A-4147-A177-3AD203B41FA5}">
                      <a16:colId xmlns:a16="http://schemas.microsoft.com/office/drawing/2014/main" val="658170178"/>
                    </a:ext>
                  </a:extLst>
                </a:gridCol>
                <a:gridCol w="721723">
                  <a:extLst>
                    <a:ext uri="{9D8B030D-6E8A-4147-A177-3AD203B41FA5}">
                      <a16:colId xmlns:a16="http://schemas.microsoft.com/office/drawing/2014/main" val="1081691243"/>
                    </a:ext>
                  </a:extLst>
                </a:gridCol>
                <a:gridCol w="721723">
                  <a:extLst>
                    <a:ext uri="{9D8B030D-6E8A-4147-A177-3AD203B41FA5}">
                      <a16:colId xmlns:a16="http://schemas.microsoft.com/office/drawing/2014/main" val="1008507244"/>
                    </a:ext>
                  </a:extLst>
                </a:gridCol>
              </a:tblGrid>
              <a:tr h="47498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82390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314999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129954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477215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606812"/>
                  </a:ext>
                </a:extLst>
              </a:tr>
            </a:tbl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3997234" y="2004291"/>
            <a:ext cx="31481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9" y="1567203"/>
            <a:ext cx="1908213" cy="1902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9" y="4119402"/>
            <a:ext cx="1382774" cy="1638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05" y="3948438"/>
            <a:ext cx="2072225" cy="1616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83" y="3961813"/>
            <a:ext cx="1253408" cy="1607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759" y="1677793"/>
            <a:ext cx="1658855" cy="14102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1434" y="3788802"/>
            <a:ext cx="1707028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9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22129" y="96012"/>
            <a:ext cx="9662842" cy="699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Weather activities 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0980" y="129745"/>
            <a:ext cx="48114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6828609" y="81643"/>
            <a:ext cx="4037511" cy="4489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Three    Words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1554" y="901832"/>
            <a:ext cx="9047515" cy="514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1- Find and cross the weather words. Then write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22129" y="6256492"/>
            <a:ext cx="1812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03320" y="6302353"/>
            <a:ext cx="1812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54724" y="6288674"/>
            <a:ext cx="1812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967636" y="6302353"/>
            <a:ext cx="1812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867155" y="3744978"/>
            <a:ext cx="1812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22129" y="3953115"/>
            <a:ext cx="1812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6889" y="3653516"/>
            <a:ext cx="1510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Windy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392356"/>
              </p:ext>
            </p:extLst>
          </p:nvPr>
        </p:nvGraphicFramePr>
        <p:xfrm>
          <a:off x="3093037" y="1737244"/>
          <a:ext cx="5773784" cy="199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723">
                  <a:extLst>
                    <a:ext uri="{9D8B030D-6E8A-4147-A177-3AD203B41FA5}">
                      <a16:colId xmlns:a16="http://schemas.microsoft.com/office/drawing/2014/main" val="2075514269"/>
                    </a:ext>
                  </a:extLst>
                </a:gridCol>
                <a:gridCol w="721723">
                  <a:extLst>
                    <a:ext uri="{9D8B030D-6E8A-4147-A177-3AD203B41FA5}">
                      <a16:colId xmlns:a16="http://schemas.microsoft.com/office/drawing/2014/main" val="2917474909"/>
                    </a:ext>
                  </a:extLst>
                </a:gridCol>
                <a:gridCol w="721723">
                  <a:extLst>
                    <a:ext uri="{9D8B030D-6E8A-4147-A177-3AD203B41FA5}">
                      <a16:colId xmlns:a16="http://schemas.microsoft.com/office/drawing/2014/main" val="3365766048"/>
                    </a:ext>
                  </a:extLst>
                </a:gridCol>
                <a:gridCol w="721723">
                  <a:extLst>
                    <a:ext uri="{9D8B030D-6E8A-4147-A177-3AD203B41FA5}">
                      <a16:colId xmlns:a16="http://schemas.microsoft.com/office/drawing/2014/main" val="325860703"/>
                    </a:ext>
                  </a:extLst>
                </a:gridCol>
                <a:gridCol w="721723">
                  <a:extLst>
                    <a:ext uri="{9D8B030D-6E8A-4147-A177-3AD203B41FA5}">
                      <a16:colId xmlns:a16="http://schemas.microsoft.com/office/drawing/2014/main" val="3268367121"/>
                    </a:ext>
                  </a:extLst>
                </a:gridCol>
                <a:gridCol w="721723">
                  <a:extLst>
                    <a:ext uri="{9D8B030D-6E8A-4147-A177-3AD203B41FA5}">
                      <a16:colId xmlns:a16="http://schemas.microsoft.com/office/drawing/2014/main" val="658170178"/>
                    </a:ext>
                  </a:extLst>
                </a:gridCol>
                <a:gridCol w="721723">
                  <a:extLst>
                    <a:ext uri="{9D8B030D-6E8A-4147-A177-3AD203B41FA5}">
                      <a16:colId xmlns:a16="http://schemas.microsoft.com/office/drawing/2014/main" val="1081691243"/>
                    </a:ext>
                  </a:extLst>
                </a:gridCol>
                <a:gridCol w="721723">
                  <a:extLst>
                    <a:ext uri="{9D8B030D-6E8A-4147-A177-3AD203B41FA5}">
                      <a16:colId xmlns:a16="http://schemas.microsoft.com/office/drawing/2014/main" val="1008507244"/>
                    </a:ext>
                  </a:extLst>
                </a:gridCol>
              </a:tblGrid>
              <a:tr h="47498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82390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314999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129954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477215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606812"/>
                  </a:ext>
                </a:extLst>
              </a:tr>
            </a:tbl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3997234" y="2004291"/>
            <a:ext cx="31481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3304903" y="2808514"/>
            <a:ext cx="2508068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72737" y="5917474"/>
            <a:ext cx="1510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Cold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04537" y="5949224"/>
            <a:ext cx="1510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raining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86086" y="5976451"/>
            <a:ext cx="1510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hot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228733" y="5982075"/>
            <a:ext cx="1510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Snowing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29280" y="3446022"/>
            <a:ext cx="1510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Sunny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287295" y="3128704"/>
            <a:ext cx="4554215" cy="46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490857" y="1875916"/>
            <a:ext cx="13063" cy="1698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04903" y="3474720"/>
            <a:ext cx="4536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367260" y="2455818"/>
            <a:ext cx="1601083" cy="24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93" y="1552733"/>
            <a:ext cx="1763601" cy="1757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37" y="4080073"/>
            <a:ext cx="1485000" cy="1433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54" y="3795834"/>
            <a:ext cx="2273667" cy="1773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592" y="3810483"/>
            <a:ext cx="1445536" cy="185431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992" y="1627357"/>
            <a:ext cx="1569136" cy="133394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3445" y="3783592"/>
            <a:ext cx="1707028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0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522855" y="273436"/>
            <a:ext cx="10044996" cy="797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Weather activities 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11" y="1052415"/>
            <a:ext cx="9729651" cy="4692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 Look and write.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7511" y="273436"/>
            <a:ext cx="63068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6785307" y="237267"/>
            <a:ext cx="3408885" cy="4489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Three    Words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6071" y="1575141"/>
            <a:ext cx="11588249" cy="4618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go outside    windy         snowing     go ice skating     sunny       fly a kite    make a snowman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2854" y="2491205"/>
            <a:ext cx="7016593" cy="6417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1-When it’s windy , We ……………………………………………………………..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076994" y="1611310"/>
            <a:ext cx="770708" cy="4618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96728" y="3777219"/>
            <a:ext cx="7042719" cy="6249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2-When it’s …………….., we ……………………………….and we …..……………………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2855" y="5238207"/>
            <a:ext cx="7016592" cy="6152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3-When it’s ……………, we …………………………………………………………..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031781" y="2154401"/>
            <a:ext cx="2220725" cy="3855468"/>
            <a:chOff x="8031781" y="2154401"/>
            <a:chExt cx="2220725" cy="3855468"/>
          </a:xfrm>
        </p:grpSpPr>
        <p:pic>
          <p:nvPicPr>
            <p:cNvPr id="2" name="Picture 1" descr="Clipart - LetsFlyAKit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8379" y="2154401"/>
              <a:ext cx="1565175" cy="1277796"/>
            </a:xfrm>
            <a:prstGeom prst="rect">
              <a:avLst/>
            </a:prstGeom>
          </p:spPr>
        </p:pic>
        <p:pic>
          <p:nvPicPr>
            <p:cNvPr id="9" name="Picture 8" descr="Clipart - &lt;strong&gt;make&lt;/strong&gt; &lt;strong&gt;a snowman&lt;/strong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1781" y="3464188"/>
              <a:ext cx="2220725" cy="120446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615" y="4777226"/>
              <a:ext cx="1449977" cy="1232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756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522855" y="273436"/>
            <a:ext cx="10044996" cy="797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Weather activities 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11" y="1052415"/>
            <a:ext cx="9729651" cy="4692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 Look and write.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7511" y="273436"/>
            <a:ext cx="63068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6384473" y="157550"/>
            <a:ext cx="3951834" cy="4489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Three    Words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6071" y="1575141"/>
            <a:ext cx="11588249" cy="4618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go outside    windy         snowing     go ice skating     sunny       fly a kite    make a snowman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2854" y="2491205"/>
            <a:ext cx="7016593" cy="6417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1-When it’s windy, We </a:t>
            </a:r>
            <a:r>
              <a:rPr lang="en-US" b="1" dirty="0">
                <a:solidFill>
                  <a:srgbClr val="FF0000"/>
                </a:solidFill>
              </a:rPr>
              <a:t>fly a kite.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076994" y="1675987"/>
            <a:ext cx="770708" cy="4618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96728" y="3777219"/>
            <a:ext cx="7171169" cy="6249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2-When it’s snowing, we </a:t>
            </a:r>
            <a:r>
              <a:rPr lang="en-US" b="1" dirty="0">
                <a:solidFill>
                  <a:srgbClr val="FF0000"/>
                </a:solidFill>
              </a:rPr>
              <a:t>make a snowman and we go ice skating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2855" y="5238207"/>
            <a:ext cx="7016592" cy="6152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3-When it’s sunny, we </a:t>
            </a:r>
            <a:r>
              <a:rPr lang="en-US" b="1" dirty="0">
                <a:solidFill>
                  <a:srgbClr val="FF0000"/>
                </a:solidFill>
              </a:rPr>
              <a:t>go outside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8016727" y="1579616"/>
            <a:ext cx="770708" cy="4618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675991" y="1674345"/>
            <a:ext cx="770708" cy="4618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019391" y="1593631"/>
            <a:ext cx="770708" cy="4618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990601" y="1593631"/>
            <a:ext cx="770708" cy="4618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653914" y="1634344"/>
            <a:ext cx="770708" cy="4618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739985" y="1570666"/>
            <a:ext cx="770708" cy="4618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146018" y="1701139"/>
            <a:ext cx="770708" cy="4618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919175" y="1625325"/>
            <a:ext cx="770708" cy="4618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115582" y="2163022"/>
            <a:ext cx="2220725" cy="3855468"/>
            <a:chOff x="8031781" y="2154401"/>
            <a:chExt cx="2220725" cy="3855468"/>
          </a:xfrm>
        </p:grpSpPr>
        <p:pic>
          <p:nvPicPr>
            <p:cNvPr id="25" name="Picture 24" descr="Clipart - LetsFlyAKit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8379" y="2154401"/>
              <a:ext cx="1565175" cy="1277796"/>
            </a:xfrm>
            <a:prstGeom prst="rect">
              <a:avLst/>
            </a:prstGeom>
          </p:spPr>
        </p:pic>
        <p:pic>
          <p:nvPicPr>
            <p:cNvPr id="27" name="Picture 26" descr="Clipart - &lt;strong&gt;make&lt;/strong&gt; &lt;strong&gt;a snowman&lt;/strong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1781" y="3464188"/>
              <a:ext cx="2220725" cy="120446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615" y="4777226"/>
              <a:ext cx="1449977" cy="1232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58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 noGrp="1"/>
          </p:cNvSpPr>
          <p:nvPr>
            <p:ph type="title"/>
          </p:nvPr>
        </p:nvSpPr>
        <p:spPr>
          <a:xfrm>
            <a:off x="537754" y="241846"/>
            <a:ext cx="10069286" cy="879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long vowel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+magic e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918212"/>
            <a:ext cx="11625943" cy="58352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1-Order the letters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2-write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Ride your (1)…bike….. .Fly your (2)……..…….</a:t>
            </a:r>
          </a:p>
          <a:p>
            <a:pPr marL="0" indent="0">
              <a:buNone/>
            </a:pPr>
            <a:r>
              <a:rPr lang="en-US" sz="2400" dirty="0"/>
              <a:t>The bike is yellow. The kite is (3)…………………..</a:t>
            </a:r>
          </a:p>
          <a:p>
            <a:pPr marL="0" indent="0">
              <a:buNone/>
            </a:pPr>
            <a:r>
              <a:rPr lang="en-US" sz="2400" dirty="0"/>
              <a:t>White kite, white kite.</a:t>
            </a:r>
          </a:p>
          <a:p>
            <a:pPr marL="0" indent="0">
              <a:buNone/>
            </a:pPr>
            <a:r>
              <a:rPr lang="en-US" sz="2400" dirty="0"/>
              <a:t>Count the children in the (4)……………..…..</a:t>
            </a:r>
          </a:p>
          <a:p>
            <a:pPr marL="0" indent="0">
              <a:buNone/>
            </a:pPr>
            <a:r>
              <a:rPr lang="en-US" sz="2400" dirty="0"/>
              <a:t>Altogether there are (5) ……………………....</a:t>
            </a:r>
          </a:p>
          <a:p>
            <a:pPr marL="0" indent="0">
              <a:buNone/>
            </a:pPr>
            <a:r>
              <a:rPr lang="en-US" sz="2400" dirty="0"/>
              <a:t>Nine in the line. Nine in the line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08958" y="3005273"/>
            <a:ext cx="8725988" cy="679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Line      nine      bike       kite       white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13460" y="1433396"/>
            <a:ext cx="9721486" cy="7818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1-Enil              2-nnei           3-kbie              4-eikt          5-itewh 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519101" y="2588430"/>
            <a:ext cx="8589917" cy="26126"/>
            <a:chOff x="1612174" y="2886891"/>
            <a:chExt cx="8589917" cy="2612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612174" y="2886891"/>
              <a:ext cx="10842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92285" y="2913017"/>
              <a:ext cx="10842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290456" y="2913017"/>
              <a:ext cx="10842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06639" y="2899954"/>
              <a:ext cx="10842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9117873" y="2899954"/>
              <a:ext cx="10842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16071" y="241846"/>
            <a:ext cx="63068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26" name="Rectangle 25"/>
          <p:cNvSpPr/>
          <p:nvPr/>
        </p:nvSpPr>
        <p:spPr>
          <a:xfrm>
            <a:off x="7056867" y="157550"/>
            <a:ext cx="3694206" cy="4489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Four     Phonics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5814060" y="3007951"/>
            <a:ext cx="627017" cy="98826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569629" y="3740335"/>
            <a:ext cx="4291566" cy="2591786"/>
            <a:chOff x="7569629" y="3740335"/>
            <a:chExt cx="4291566" cy="25917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80" y="3740335"/>
              <a:ext cx="1224715" cy="1121773"/>
            </a:xfrm>
            <a:prstGeom prst="rect">
              <a:avLst/>
            </a:prstGeom>
          </p:spPr>
        </p:pic>
        <p:pic>
          <p:nvPicPr>
            <p:cNvPr id="6" name="Picture 5" descr="Clipart &lt;strong&gt;number&lt;/strong&gt; &gt;&gt;&gt; 0-&lt;strong&gt;9&lt;/strong&gt; | Krukanidta's Blo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023" y="5364522"/>
              <a:ext cx="781355" cy="886854"/>
            </a:xfrm>
            <a:prstGeom prst="rect">
              <a:avLst/>
            </a:prstGeom>
          </p:spPr>
        </p:pic>
        <p:pic>
          <p:nvPicPr>
            <p:cNvPr id="8" name="Picture 7" descr="จักรยาน ขนาดเล็ก ยานพาหนะ · กราฟิกแบบเวกเตอร์ฟรีบน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629" y="3844943"/>
              <a:ext cx="1334341" cy="1031928"/>
            </a:xfrm>
            <a:prstGeom prst="rect">
              <a:avLst/>
            </a:prstGeom>
          </p:spPr>
        </p:pic>
        <p:pic>
          <p:nvPicPr>
            <p:cNvPr id="9" name="Picture 8" descr="The Quirks of English: What colour are you associated with ...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07"/>
            <a:stretch/>
          </p:blipFill>
          <p:spPr>
            <a:xfrm>
              <a:off x="9158894" y="3927813"/>
              <a:ext cx="1180206" cy="86618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41998" y="5173781"/>
              <a:ext cx="2493480" cy="1158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6422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 noGrp="1"/>
          </p:cNvSpPr>
          <p:nvPr>
            <p:ph type="title"/>
          </p:nvPr>
        </p:nvSpPr>
        <p:spPr>
          <a:xfrm>
            <a:off x="537754" y="241846"/>
            <a:ext cx="10069286" cy="879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long vowel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+magic e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918212"/>
            <a:ext cx="11625943" cy="58352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1-Order the letters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2-write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Ride your (1)…bike….. .Fly your (2)……</a:t>
            </a:r>
            <a:r>
              <a:rPr lang="en-US" sz="2400" dirty="0">
                <a:solidFill>
                  <a:srgbClr val="FF0000"/>
                </a:solidFill>
              </a:rPr>
              <a:t>kite</a:t>
            </a:r>
            <a:r>
              <a:rPr lang="en-US" sz="2400" dirty="0"/>
              <a:t> ..…….</a:t>
            </a:r>
          </a:p>
          <a:p>
            <a:pPr marL="0" indent="0">
              <a:buNone/>
            </a:pPr>
            <a:r>
              <a:rPr lang="en-US" sz="2400" dirty="0"/>
              <a:t>The bike is yellow. The kite is (3)……</a:t>
            </a:r>
            <a:r>
              <a:rPr lang="en-US" sz="2400" dirty="0">
                <a:solidFill>
                  <a:srgbClr val="FF0000"/>
                </a:solidFill>
              </a:rPr>
              <a:t>white</a:t>
            </a:r>
            <a:r>
              <a:rPr lang="en-US" sz="2400" dirty="0"/>
              <a:t>……………..</a:t>
            </a:r>
          </a:p>
          <a:p>
            <a:pPr marL="0" indent="0">
              <a:buNone/>
            </a:pPr>
            <a:r>
              <a:rPr lang="en-US" sz="2400" dirty="0"/>
              <a:t>White kite, white kite.</a:t>
            </a:r>
          </a:p>
          <a:p>
            <a:pPr marL="0" indent="0">
              <a:buNone/>
            </a:pPr>
            <a:r>
              <a:rPr lang="en-US" sz="2400" dirty="0"/>
              <a:t>Count the children in the (4)……</a:t>
            </a:r>
            <a:r>
              <a:rPr lang="en-US" sz="2400" dirty="0">
                <a:solidFill>
                  <a:srgbClr val="FF0000"/>
                </a:solidFill>
              </a:rPr>
              <a:t>line</a:t>
            </a:r>
            <a:r>
              <a:rPr lang="en-US" sz="2400" dirty="0"/>
              <a:t> ………..…..</a:t>
            </a:r>
          </a:p>
          <a:p>
            <a:pPr marL="0" indent="0">
              <a:buNone/>
            </a:pPr>
            <a:r>
              <a:rPr lang="en-US" sz="2400" dirty="0"/>
              <a:t>Altogether there are (5) …</a:t>
            </a:r>
            <a:r>
              <a:rPr lang="en-US" sz="2400" dirty="0">
                <a:solidFill>
                  <a:srgbClr val="FF0000"/>
                </a:solidFill>
              </a:rPr>
              <a:t>nine</a:t>
            </a:r>
            <a:r>
              <a:rPr lang="en-US" sz="2400" dirty="0"/>
              <a:t>…………………....</a:t>
            </a:r>
          </a:p>
          <a:p>
            <a:pPr marL="0" indent="0">
              <a:buNone/>
            </a:pPr>
            <a:r>
              <a:rPr lang="en-US" sz="2400" dirty="0"/>
              <a:t>Nine in the line. Nine in the line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74707" y="2847189"/>
            <a:ext cx="8725988" cy="679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Line      nine      bike       kite       white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13460" y="1433396"/>
            <a:ext cx="9721486" cy="7818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1-Enil              2-nnei           3-kbie              4-eikt          5-itewh 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519101" y="2588430"/>
            <a:ext cx="8589917" cy="26126"/>
            <a:chOff x="1612174" y="2886891"/>
            <a:chExt cx="8589917" cy="2612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612174" y="2886891"/>
              <a:ext cx="10842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92285" y="2913017"/>
              <a:ext cx="10842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290456" y="2913017"/>
              <a:ext cx="10842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06639" y="2899954"/>
              <a:ext cx="10842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9117873" y="2899954"/>
              <a:ext cx="10842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16071" y="241846"/>
            <a:ext cx="63068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26" name="Rectangle 25"/>
          <p:cNvSpPr/>
          <p:nvPr/>
        </p:nvSpPr>
        <p:spPr>
          <a:xfrm>
            <a:off x="7056867" y="157550"/>
            <a:ext cx="3694206" cy="4489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Four     Phonics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5814060" y="3007951"/>
            <a:ext cx="627017" cy="98826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EB3776A9-3F6D-4C55-A0FE-E3B3A321CE92}"/>
              </a:ext>
            </a:extLst>
          </p:cNvPr>
          <p:cNvSpPr/>
          <p:nvPr/>
        </p:nvSpPr>
        <p:spPr>
          <a:xfrm>
            <a:off x="1711233" y="2175976"/>
            <a:ext cx="8227897" cy="483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Line                nine             bike                  kite            white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569629" y="3740335"/>
            <a:ext cx="4291566" cy="2591786"/>
            <a:chOff x="7569629" y="3740335"/>
            <a:chExt cx="4291566" cy="259178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80" y="3740335"/>
              <a:ext cx="1224715" cy="1121773"/>
            </a:xfrm>
            <a:prstGeom prst="rect">
              <a:avLst/>
            </a:prstGeom>
          </p:spPr>
        </p:pic>
        <p:pic>
          <p:nvPicPr>
            <p:cNvPr id="36" name="Picture 35" descr="Clipart &lt;strong&gt;number&lt;/strong&gt; &gt;&gt;&gt; 0-&lt;strong&gt;9&lt;/strong&gt; | Krukanidta's Blo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023" y="5364522"/>
              <a:ext cx="781355" cy="886854"/>
            </a:xfrm>
            <a:prstGeom prst="rect">
              <a:avLst/>
            </a:prstGeom>
          </p:spPr>
        </p:pic>
        <p:pic>
          <p:nvPicPr>
            <p:cNvPr id="37" name="Picture 36" descr="จักรยาน ขนาดเล็ก ยานพาหนะ · กราฟิกแบบเวกเตอร์ฟรีบน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629" y="3844943"/>
              <a:ext cx="1334341" cy="1031928"/>
            </a:xfrm>
            <a:prstGeom prst="rect">
              <a:avLst/>
            </a:prstGeom>
          </p:spPr>
        </p:pic>
        <p:pic>
          <p:nvPicPr>
            <p:cNvPr id="38" name="Picture 37" descr="The Quirks of English: What colour are you associated with ...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07"/>
            <a:stretch/>
          </p:blipFill>
          <p:spPr>
            <a:xfrm>
              <a:off x="9158894" y="3927813"/>
              <a:ext cx="1180206" cy="86618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41998" y="5173781"/>
              <a:ext cx="2493480" cy="1158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6644"/>
            <a:ext cx="10761617" cy="46747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1- Read and tick ( √)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81000" y="122829"/>
            <a:ext cx="9899469" cy="1019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Skills Time </a:t>
            </a: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511" y="299495"/>
            <a:ext cx="63068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6638856" y="291695"/>
            <a:ext cx="3641613" cy="4489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Five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451" y="1142368"/>
            <a:ext cx="2325189" cy="3598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498129"/>
              </p:ext>
            </p:extLst>
          </p:nvPr>
        </p:nvGraphicFramePr>
        <p:xfrm>
          <a:off x="1672045" y="2600718"/>
          <a:ext cx="8399414" cy="2820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767">
                  <a:extLst>
                    <a:ext uri="{9D8B030D-6E8A-4147-A177-3AD203B41FA5}">
                      <a16:colId xmlns:a16="http://schemas.microsoft.com/office/drawing/2014/main" val="1617931167"/>
                    </a:ext>
                  </a:extLst>
                </a:gridCol>
                <a:gridCol w="1658138">
                  <a:extLst>
                    <a:ext uri="{9D8B030D-6E8A-4147-A177-3AD203B41FA5}">
                      <a16:colId xmlns:a16="http://schemas.microsoft.com/office/drawing/2014/main" val="304616649"/>
                    </a:ext>
                  </a:extLst>
                </a:gridCol>
                <a:gridCol w="1794050">
                  <a:extLst>
                    <a:ext uri="{9D8B030D-6E8A-4147-A177-3AD203B41FA5}">
                      <a16:colId xmlns:a16="http://schemas.microsoft.com/office/drawing/2014/main" val="1793818655"/>
                    </a:ext>
                  </a:extLst>
                </a:gridCol>
                <a:gridCol w="1780459">
                  <a:extLst>
                    <a:ext uri="{9D8B030D-6E8A-4147-A177-3AD203B41FA5}">
                      <a16:colId xmlns:a16="http://schemas.microsoft.com/office/drawing/2014/main" val="3937536322"/>
                    </a:ext>
                  </a:extLst>
                </a:gridCol>
              </a:tblGrid>
              <a:tr h="409101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Sunny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Cold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Raining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187241"/>
                  </a:ext>
                </a:extLst>
              </a:tr>
              <a:tr h="40910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1- Put on your coat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638088"/>
                  </a:ext>
                </a:extLst>
              </a:tr>
              <a:tr h="40910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2-Wear your hat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33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3-Put on your</a:t>
                      </a:r>
                      <a:r>
                        <a:rPr lang="en-US" baseline="0" dirty="0"/>
                        <a:t> sun cream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40505"/>
                  </a:ext>
                </a:extLst>
              </a:tr>
              <a:tr h="40910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4- Put on your raincoat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414606"/>
                  </a:ext>
                </a:extLst>
              </a:tr>
              <a:tr h="40910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5-Take your umbrella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69187"/>
                  </a:ext>
                </a:extLst>
              </a:tr>
              <a:tr h="409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6-Wear your sun hat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09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117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6644"/>
            <a:ext cx="10761617" cy="46747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1- Read and tick ( √)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81000" y="122829"/>
            <a:ext cx="9899469" cy="1019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Skills Time </a:t>
            </a: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511" y="299495"/>
            <a:ext cx="63068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6638856" y="291695"/>
            <a:ext cx="3641613" cy="4489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Five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451" y="1142368"/>
            <a:ext cx="2325189" cy="3598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233199"/>
              </p:ext>
            </p:extLst>
          </p:nvPr>
        </p:nvGraphicFramePr>
        <p:xfrm>
          <a:off x="1672045" y="2335674"/>
          <a:ext cx="8399414" cy="4018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767">
                  <a:extLst>
                    <a:ext uri="{9D8B030D-6E8A-4147-A177-3AD203B41FA5}">
                      <a16:colId xmlns:a16="http://schemas.microsoft.com/office/drawing/2014/main" val="1617931167"/>
                    </a:ext>
                  </a:extLst>
                </a:gridCol>
                <a:gridCol w="1658138">
                  <a:extLst>
                    <a:ext uri="{9D8B030D-6E8A-4147-A177-3AD203B41FA5}">
                      <a16:colId xmlns:a16="http://schemas.microsoft.com/office/drawing/2014/main" val="304616649"/>
                    </a:ext>
                  </a:extLst>
                </a:gridCol>
                <a:gridCol w="1794050">
                  <a:extLst>
                    <a:ext uri="{9D8B030D-6E8A-4147-A177-3AD203B41FA5}">
                      <a16:colId xmlns:a16="http://schemas.microsoft.com/office/drawing/2014/main" val="1793818655"/>
                    </a:ext>
                  </a:extLst>
                </a:gridCol>
                <a:gridCol w="1780459">
                  <a:extLst>
                    <a:ext uri="{9D8B030D-6E8A-4147-A177-3AD203B41FA5}">
                      <a16:colId xmlns:a16="http://schemas.microsoft.com/office/drawing/2014/main" val="3937536322"/>
                    </a:ext>
                  </a:extLst>
                </a:gridCol>
              </a:tblGrid>
              <a:tr h="409101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Sunny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Cold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Raining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187241"/>
                  </a:ext>
                </a:extLst>
              </a:tr>
              <a:tr h="40910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1- Put on your coat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638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2-Wear your hat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33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3-Put on your</a:t>
                      </a:r>
                      <a:r>
                        <a:rPr lang="en-US" baseline="0" dirty="0"/>
                        <a:t> sun cream </a:t>
                      </a:r>
                      <a:endParaRPr lang="en-US" dirty="0"/>
                    </a:p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40505"/>
                  </a:ext>
                </a:extLst>
              </a:tr>
              <a:tr h="23828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4- Put on your raincoat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414606"/>
                  </a:ext>
                </a:extLst>
              </a:tr>
              <a:tr h="40910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5-Take your umbrella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69187"/>
                  </a:ext>
                </a:extLst>
              </a:tr>
              <a:tr h="409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6-Wear your sun hat </a:t>
                      </a:r>
                    </a:p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09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220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6644"/>
            <a:ext cx="10761617" cy="46747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1- Write the words in the correct boxes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81000" y="122829"/>
            <a:ext cx="9899469" cy="1019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Skills Time </a:t>
            </a: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511" y="299495"/>
            <a:ext cx="63068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6638856" y="291695"/>
            <a:ext cx="3641613" cy="4489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six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451" y="1142368"/>
            <a:ext cx="2325189" cy="3598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856616" y="2495006"/>
            <a:ext cx="2076995" cy="30920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382667" y="2495005"/>
            <a:ext cx="2076995" cy="36805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638856" y="3174274"/>
            <a:ext cx="152543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638856" y="3818551"/>
            <a:ext cx="152543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58449" y="4449765"/>
            <a:ext cx="152543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58449" y="5052926"/>
            <a:ext cx="152543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045686" y="3161211"/>
            <a:ext cx="152543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132398" y="4401297"/>
            <a:ext cx="152543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028628" y="3695335"/>
            <a:ext cx="152543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091405" y="5116190"/>
            <a:ext cx="152543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92686" y="2299946"/>
            <a:ext cx="1371600" cy="254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verbs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68320" y="2299946"/>
            <a:ext cx="1371600" cy="254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adjectives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92686" y="2910373"/>
            <a:ext cx="120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wear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27909" y="2910373"/>
            <a:ext cx="4446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wear   cold          go</a:t>
            </a:r>
          </a:p>
          <a:p>
            <a:r>
              <a:rPr lang="en-US" sz="2800" dirty="0"/>
              <a:t> ride   hungry    thirsty </a:t>
            </a:r>
          </a:p>
          <a:p>
            <a:r>
              <a:rPr lang="en-US" sz="2800" dirty="0"/>
              <a:t> eat     sunny     drink 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463040" y="2910373"/>
            <a:ext cx="574766" cy="485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F30454-574F-4090-82B7-F28BEDC43AD0}"/>
              </a:ext>
            </a:extLst>
          </p:cNvPr>
          <p:cNvCxnSpPr/>
          <p:nvPr/>
        </p:nvCxnSpPr>
        <p:spPr>
          <a:xfrm flipV="1">
            <a:off x="6633311" y="5786374"/>
            <a:ext cx="152543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834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6644"/>
            <a:ext cx="10761617" cy="46747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1- Write the words in the correct boxes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81000" y="122829"/>
            <a:ext cx="9899469" cy="1019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Skills Time </a:t>
            </a: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511" y="299495"/>
            <a:ext cx="63068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6638856" y="291695"/>
            <a:ext cx="3641613" cy="4489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six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451" y="1142368"/>
            <a:ext cx="2325189" cy="3598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856616" y="2495006"/>
            <a:ext cx="2076995" cy="30311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382667" y="2495005"/>
            <a:ext cx="2076995" cy="3966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638856" y="3174274"/>
            <a:ext cx="152543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638856" y="3818551"/>
            <a:ext cx="152543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58449" y="4449765"/>
            <a:ext cx="152543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58449" y="5052926"/>
            <a:ext cx="152543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045686" y="3161211"/>
            <a:ext cx="152543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132398" y="4401297"/>
            <a:ext cx="152543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028628" y="3695335"/>
            <a:ext cx="152543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091405" y="5116190"/>
            <a:ext cx="152543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92686" y="2299946"/>
            <a:ext cx="1371600" cy="254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verbs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68320" y="2299946"/>
            <a:ext cx="1371600" cy="254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adjectives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92686" y="2910373"/>
            <a:ext cx="120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wear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27909" y="2910373"/>
            <a:ext cx="4446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wear   cold            go</a:t>
            </a:r>
          </a:p>
          <a:p>
            <a:r>
              <a:rPr lang="en-US" sz="2800" dirty="0"/>
              <a:t> ride   hungry    thirsty </a:t>
            </a:r>
          </a:p>
          <a:p>
            <a:r>
              <a:rPr lang="en-US" sz="2800" dirty="0"/>
              <a:t> eat     sunny     drink 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463040" y="2910373"/>
            <a:ext cx="574766" cy="485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08595" y="3497274"/>
            <a:ext cx="120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08595" y="4099996"/>
            <a:ext cx="120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ride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96671" y="4737773"/>
            <a:ext cx="120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drink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50780" y="4762377"/>
            <a:ext cx="120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sunny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05061" y="4081398"/>
            <a:ext cx="120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thirsty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26931" y="3413663"/>
            <a:ext cx="120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hungry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94103" y="2878082"/>
            <a:ext cx="120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cold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2309949" y="3004429"/>
            <a:ext cx="574766" cy="485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778807" y="2950076"/>
            <a:ext cx="574766" cy="485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778807" y="3355344"/>
            <a:ext cx="574766" cy="485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622781" y="3825082"/>
            <a:ext cx="574766" cy="485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367673" y="3772489"/>
            <a:ext cx="574766" cy="485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406303" y="3418840"/>
            <a:ext cx="574766" cy="485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368138" y="3837868"/>
            <a:ext cx="574766" cy="485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368138" y="3437772"/>
            <a:ext cx="574766" cy="485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F2406F1-07C6-4791-A75C-620538C83C4C}"/>
              </a:ext>
            </a:extLst>
          </p:cNvPr>
          <p:cNvSpPr txBox="1"/>
          <p:nvPr/>
        </p:nvSpPr>
        <p:spPr>
          <a:xfrm>
            <a:off x="6658449" y="5355780"/>
            <a:ext cx="120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eat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DDE755-957E-42C2-98FD-BAE6DEC0966A}"/>
              </a:ext>
            </a:extLst>
          </p:cNvPr>
          <p:cNvCxnSpPr/>
          <p:nvPr/>
        </p:nvCxnSpPr>
        <p:spPr>
          <a:xfrm flipV="1">
            <a:off x="6633311" y="5786374"/>
            <a:ext cx="152543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93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089017" cy="1308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It’s hot today !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1825625"/>
            <a:ext cx="10779034" cy="48526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 Match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1-It’s raining </a:t>
            </a:r>
          </a:p>
          <a:p>
            <a:pPr marL="0" indent="0">
              <a:buNone/>
            </a:pPr>
            <a:r>
              <a:rPr lang="en-US" dirty="0"/>
              <a:t>2-It’s windy </a:t>
            </a:r>
          </a:p>
          <a:p>
            <a:pPr marL="0" indent="0">
              <a:buNone/>
            </a:pPr>
            <a:r>
              <a:rPr lang="en-US" dirty="0"/>
              <a:t>3-It’s hot </a:t>
            </a:r>
          </a:p>
          <a:p>
            <a:pPr marL="0" indent="0">
              <a:buNone/>
            </a:pPr>
            <a:r>
              <a:rPr lang="en-US" dirty="0"/>
              <a:t>4-It’s cold </a:t>
            </a:r>
          </a:p>
          <a:p>
            <a:pPr marL="0" indent="0">
              <a:buNone/>
            </a:pPr>
            <a:r>
              <a:rPr lang="en-US" dirty="0"/>
              <a:t>5-It’s snowing </a:t>
            </a:r>
          </a:p>
          <a:p>
            <a:pPr marL="0" indent="0">
              <a:buNone/>
            </a:pPr>
            <a:r>
              <a:rPr lang="en-US" dirty="0"/>
              <a:t>6-It’s sunny 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38200" y="496389"/>
            <a:ext cx="3250475" cy="1177105"/>
            <a:chOff x="838200" y="496389"/>
            <a:chExt cx="3250475" cy="1177105"/>
          </a:xfrm>
        </p:grpSpPr>
        <p:sp>
          <p:nvSpPr>
            <p:cNvPr id="8" name="Rectangle 7"/>
            <p:cNvSpPr/>
            <p:nvPr/>
          </p:nvSpPr>
          <p:spPr>
            <a:xfrm>
              <a:off x="838201" y="1084217"/>
              <a:ext cx="3250474" cy="58927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Lesson One Words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496389"/>
              <a:ext cx="1434737" cy="5878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haroni" panose="02010803020104030203" pitchFamily="2" charset="-79"/>
                  <a:cs typeface="Aharoni" panose="02010803020104030203" pitchFamily="2" charset="-79"/>
                </a:rPr>
                <a:t>7</a:t>
              </a:r>
              <a:endParaRPr lang="en-US" sz="4800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821576" y="2955674"/>
            <a:ext cx="1332412" cy="3135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21576" y="3422579"/>
            <a:ext cx="1332412" cy="3135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21576" y="3931920"/>
            <a:ext cx="1332412" cy="3135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821576" y="4430622"/>
            <a:ext cx="1332412" cy="3135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21576" y="4976949"/>
            <a:ext cx="1332412" cy="3135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821576" y="5443854"/>
            <a:ext cx="1332412" cy="3135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739548" y="1767179"/>
            <a:ext cx="522516" cy="4628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7675735" y="4124556"/>
            <a:ext cx="522516" cy="4628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sp>
        <p:nvSpPr>
          <p:cNvPr id="30" name="Oval 29"/>
          <p:cNvSpPr/>
          <p:nvPr/>
        </p:nvSpPr>
        <p:spPr>
          <a:xfrm>
            <a:off x="5732823" y="4281310"/>
            <a:ext cx="522516" cy="4628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99" y="4430622"/>
            <a:ext cx="1890453" cy="16070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596" y="4179596"/>
            <a:ext cx="1487553" cy="19082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647" y="1825625"/>
            <a:ext cx="1706243" cy="16928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13" y="1845425"/>
            <a:ext cx="1772461" cy="192191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352255" y="1884503"/>
            <a:ext cx="522516" cy="4628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48" y="4415919"/>
            <a:ext cx="1743903" cy="1738332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10015958" y="4088674"/>
            <a:ext cx="522516" cy="4628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</a:p>
        </p:txBody>
      </p:sp>
      <p:pic>
        <p:nvPicPr>
          <p:cNvPr id="34" name="Picture 33" descr="heatwae gu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17" y="1838798"/>
            <a:ext cx="2082716" cy="1790913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8317513" y="1717026"/>
            <a:ext cx="522516" cy="4628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34983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81000" y="122829"/>
            <a:ext cx="9899469" cy="1019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Skills Time </a:t>
            </a: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511" y="299495"/>
            <a:ext cx="63068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6638856" y="291695"/>
            <a:ext cx="3641613" cy="4489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six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451" y="1142368"/>
            <a:ext cx="2325189" cy="3598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8798" y="1576587"/>
            <a:ext cx="8225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2- Circle  today’s weather .what can you do ? Tick (√ ) or cross (×)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884675" y="2114056"/>
            <a:ext cx="6892118" cy="391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raining     windy    hot   cold    snowing   sunny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88893" y="4838469"/>
            <a:ext cx="9412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Today it’s sunny .I can go outside.</a:t>
            </a:r>
          </a:p>
          <a:p>
            <a:r>
              <a:rPr lang="en-US" dirty="0"/>
              <a:t>Today it’s ……………… .I can ………………….</a:t>
            </a:r>
          </a:p>
          <a:p>
            <a:r>
              <a:rPr lang="en-US" dirty="0"/>
              <a:t>Today it’s ……………… .I can ………………….</a:t>
            </a:r>
          </a:p>
          <a:p>
            <a:r>
              <a:rPr lang="en-US" dirty="0"/>
              <a:t>Today it’s ……………… .I can’t ………………….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2326670" y="2676545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330366" y="2718693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7274947" y="2759331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0065694" y="2760053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8459662" y="3460374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326670" y="3496486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066120" y="266197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outside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3372" y="266197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outside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21689" y="267654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Fly a kite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71251" y="2663592"/>
            <a:ext cx="212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a snowman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318948" y="2711825"/>
            <a:ext cx="245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ice skating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4696" y="3470360"/>
            <a:ext cx="245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Wear a coat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35379" y="3496486"/>
            <a:ext cx="172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Wear a sun hat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171841" y="3496486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490952" y="3440110"/>
            <a:ext cx="245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an umbrella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DAA57D-45BC-4FEA-89F0-403FC31E0600}"/>
              </a:ext>
            </a:extLst>
          </p:cNvPr>
          <p:cNvSpPr/>
          <p:nvPr/>
        </p:nvSpPr>
        <p:spPr>
          <a:xfrm>
            <a:off x="381000" y="4098309"/>
            <a:ext cx="6288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Now write the weather and what can you do in it</a:t>
            </a:r>
          </a:p>
        </p:txBody>
      </p:sp>
    </p:spTree>
    <p:extLst>
      <p:ext uri="{BB962C8B-B14F-4D97-AF65-F5344CB8AC3E}">
        <p14:creationId xmlns:p14="http://schemas.microsoft.com/office/powerpoint/2010/main" val="3073024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81000" y="122829"/>
            <a:ext cx="9899469" cy="1019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Skills Time </a:t>
            </a: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511" y="299495"/>
            <a:ext cx="63068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6638856" y="291695"/>
            <a:ext cx="3641613" cy="4489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six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451" y="1142368"/>
            <a:ext cx="2325189" cy="3598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8798" y="1576587"/>
            <a:ext cx="8225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2- Circle  today’s weather .what can you do ? Tick (√ ) or cross (×)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884675" y="2114056"/>
            <a:ext cx="6892118" cy="391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raining     windy    hot   cold    snowing   sunny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39245" y="4503074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Today it’s sunny. I can </a:t>
            </a:r>
            <a:r>
              <a:rPr lang="en-US" sz="2400" b="1" dirty="0">
                <a:solidFill>
                  <a:srgbClr val="FF0000"/>
                </a:solidFill>
              </a:rPr>
              <a:t>go outside</a:t>
            </a:r>
            <a:r>
              <a:rPr lang="en-US" sz="2400" dirty="0"/>
              <a:t>.</a:t>
            </a:r>
          </a:p>
          <a:p>
            <a:r>
              <a:rPr lang="en-US" sz="2400" dirty="0"/>
              <a:t>Today it’s raining. I </a:t>
            </a:r>
            <a:r>
              <a:rPr lang="en-US" sz="2400" b="1" dirty="0">
                <a:solidFill>
                  <a:srgbClr val="FF0000"/>
                </a:solidFill>
              </a:rPr>
              <a:t>can take an umbrella</a:t>
            </a:r>
            <a:r>
              <a:rPr lang="en-US" sz="2400" dirty="0"/>
              <a:t>.</a:t>
            </a:r>
          </a:p>
          <a:p>
            <a:r>
              <a:rPr lang="en-US" sz="2400" dirty="0"/>
              <a:t>Today it’s windy. I can’t </a:t>
            </a:r>
            <a:r>
              <a:rPr lang="en-US" sz="2400" b="1" dirty="0">
                <a:solidFill>
                  <a:srgbClr val="FF0000"/>
                </a:solidFill>
              </a:rPr>
              <a:t>wear a sun hat. I can fly a kit</a:t>
            </a:r>
            <a:r>
              <a:rPr lang="en-US" sz="2400" dirty="0"/>
              <a:t>.</a:t>
            </a:r>
          </a:p>
          <a:p>
            <a:r>
              <a:rPr lang="en-US" sz="2400" dirty="0"/>
              <a:t>Today it’s hot. I can’t </a:t>
            </a:r>
            <a:r>
              <a:rPr lang="en-US" sz="2400" b="1" dirty="0">
                <a:solidFill>
                  <a:srgbClr val="FF0000"/>
                </a:solidFill>
              </a:rPr>
              <a:t>go ice skating</a:t>
            </a:r>
            <a:r>
              <a:rPr lang="en-US" sz="2400" dirty="0"/>
              <a:t>. I can </a:t>
            </a:r>
            <a:r>
              <a:rPr lang="en-US" sz="2400" b="1" dirty="0">
                <a:solidFill>
                  <a:srgbClr val="FF0000"/>
                </a:solidFill>
              </a:rPr>
              <a:t>wear sun hat</a:t>
            </a:r>
            <a:r>
              <a:rPr lang="en-US" sz="2400" dirty="0"/>
              <a:t>.</a:t>
            </a:r>
          </a:p>
          <a:p>
            <a:r>
              <a:rPr lang="en-US" sz="2400" dirty="0"/>
              <a:t>Today it’s cold. I can </a:t>
            </a:r>
            <a:r>
              <a:rPr lang="en-US" sz="2400" b="1" dirty="0">
                <a:solidFill>
                  <a:srgbClr val="FF0000"/>
                </a:solidFill>
              </a:rPr>
              <a:t>wear a coat</a:t>
            </a:r>
            <a:r>
              <a:rPr lang="en-US" sz="2400" dirty="0"/>
              <a:t>.</a:t>
            </a:r>
          </a:p>
          <a:p>
            <a:r>
              <a:rPr lang="en-US" sz="2400" dirty="0"/>
              <a:t>Today it’s snowing. I can </a:t>
            </a:r>
            <a:r>
              <a:rPr lang="en-US" sz="2400" b="1" dirty="0">
                <a:solidFill>
                  <a:srgbClr val="FF0000"/>
                </a:solidFill>
              </a:rPr>
              <a:t>make a snowman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43" name="Rounded Rectangle 42"/>
          <p:cNvSpPr/>
          <p:nvPr/>
        </p:nvSpPr>
        <p:spPr>
          <a:xfrm>
            <a:off x="2326670" y="2676545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330366" y="2718693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7274947" y="2759331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0065694" y="2760053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8458565" y="3455432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√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326670" y="3496486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066120" y="266197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outside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21689" y="267654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Fly a kite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71251" y="2663592"/>
            <a:ext cx="212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a snowman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318948" y="2711825"/>
            <a:ext cx="245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ice skating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4696" y="3470360"/>
            <a:ext cx="245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Wear a coat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35379" y="3496486"/>
            <a:ext cx="172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Wear a sun hat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171841" y="3496486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166765" y="3437536"/>
            <a:ext cx="245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an umbrella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29AD33-5CC5-4EDE-9D17-7B48AFF37200}"/>
              </a:ext>
            </a:extLst>
          </p:cNvPr>
          <p:cNvSpPr/>
          <p:nvPr/>
        </p:nvSpPr>
        <p:spPr>
          <a:xfrm>
            <a:off x="213301" y="3991256"/>
            <a:ext cx="7019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- Now write the weather and what can you do in them</a:t>
            </a:r>
          </a:p>
        </p:txBody>
      </p:sp>
    </p:spTree>
    <p:extLst>
      <p:ext uri="{BB962C8B-B14F-4D97-AF65-F5344CB8AC3E}">
        <p14:creationId xmlns:p14="http://schemas.microsoft.com/office/powerpoint/2010/main" val="166494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4761" y="90070"/>
            <a:ext cx="9758769" cy="699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Review</a:t>
            </a: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002" y="136930"/>
            <a:ext cx="48114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628576" y="954518"/>
            <a:ext cx="2325189" cy="3598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  Write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889" y="4182788"/>
            <a:ext cx="2713171" cy="2485118"/>
          </a:xfrm>
        </p:spPr>
      </p:pic>
      <p:pic>
        <p:nvPicPr>
          <p:cNvPr id="12" name="Picture 11" descr="จักรยาน ขนาดเล็ก ยานพาหนะ · กราฟิกแบบเวกเตอร์ฟรีบน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68" y="1314380"/>
            <a:ext cx="2719863" cy="1713928"/>
          </a:xfrm>
          <a:prstGeom prst="rect">
            <a:avLst/>
          </a:prstGeom>
        </p:spPr>
      </p:pic>
      <p:pic>
        <p:nvPicPr>
          <p:cNvPr id="14" name="Picture 13" descr="Save Yourself Some Merry Little Minutes - 3rd Grade Thought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75"/>
          <a:stretch/>
        </p:blipFill>
        <p:spPr>
          <a:xfrm>
            <a:off x="6961689" y="4219576"/>
            <a:ext cx="3279549" cy="11369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23475" y="3455835"/>
            <a:ext cx="2951891" cy="378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89348" y="3460631"/>
            <a:ext cx="2951891" cy="378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23475" y="5923507"/>
            <a:ext cx="2951891" cy="378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289347" y="6018939"/>
            <a:ext cx="2951891" cy="378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3" name="Picture 12" descr="The Quirks of English: What colour are you associated with ...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1"/>
          <a:stretch/>
        </p:blipFill>
        <p:spPr>
          <a:xfrm>
            <a:off x="2319606" y="1432653"/>
            <a:ext cx="3156857" cy="17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05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572" y="110987"/>
            <a:ext cx="9097732" cy="699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Review</a:t>
            </a: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002" y="136930"/>
            <a:ext cx="48114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628576" y="954518"/>
            <a:ext cx="2325189" cy="3598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  Write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576" y="3880946"/>
            <a:ext cx="2713171" cy="2485118"/>
          </a:xfrm>
        </p:spPr>
      </p:pic>
      <p:pic>
        <p:nvPicPr>
          <p:cNvPr id="12" name="Picture 11" descr="จักรยาน ขนาดเล็ก ยานพาหนะ · กราฟิกแบบเวกเตอร์ฟรีบน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91" y="1129564"/>
            <a:ext cx="2719863" cy="1713928"/>
          </a:xfrm>
          <a:prstGeom prst="rect">
            <a:avLst/>
          </a:prstGeom>
        </p:spPr>
      </p:pic>
      <p:pic>
        <p:nvPicPr>
          <p:cNvPr id="14" name="Picture 13" descr="Save Yourself Some Merry Little Minutes - 3rd Grade Thought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75"/>
          <a:stretch/>
        </p:blipFill>
        <p:spPr>
          <a:xfrm>
            <a:off x="5175366" y="4029213"/>
            <a:ext cx="5107891" cy="17708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8002" y="3283709"/>
            <a:ext cx="2951891" cy="378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White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44178" y="3221275"/>
            <a:ext cx="2951891" cy="378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bike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35305" y="5903482"/>
            <a:ext cx="2951891" cy="378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Kite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88359" y="6122593"/>
            <a:ext cx="2951891" cy="378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Line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3" name="Picture 12" descr="The Quirks of English: What colour are you associated with ...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1"/>
          <a:stretch/>
        </p:blipFill>
        <p:spPr>
          <a:xfrm>
            <a:off x="2396878" y="1344421"/>
            <a:ext cx="3156857" cy="17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4417" y="96789"/>
            <a:ext cx="9680828" cy="699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Review</a:t>
            </a: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002" y="136930"/>
            <a:ext cx="48114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222068" y="859856"/>
            <a:ext cx="5133703" cy="7169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2  What’s the weather like ? Write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126602" y="4745581"/>
            <a:ext cx="2444581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On Wednesday, it’s ………….Stay inside.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802717" y="2331484"/>
            <a:ext cx="2049197" cy="1306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On Sunday, it’s ……….. Don’t ……………..your hat.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11067" y="2331484"/>
            <a:ext cx="1751205" cy="1306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On Monday, it’s ………..  . Put …… your sun cream.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762272" y="4708147"/>
            <a:ext cx="2595066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On Thursday, it’s ……….. . Put on your …………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757954" y="2449350"/>
            <a:ext cx="2135371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On Tuesday, it’s ………... Take your …………………...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367" y="4703238"/>
            <a:ext cx="1724037" cy="1788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70" y="2446276"/>
            <a:ext cx="1533087" cy="1521072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42" y="2525487"/>
            <a:ext cx="1631943" cy="1387334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5" y="2446276"/>
            <a:ext cx="1356402" cy="1352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2" y="4718391"/>
            <a:ext cx="1732451" cy="142375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22129" y="2050869"/>
            <a:ext cx="1031965" cy="271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Sunday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537436" y="2050869"/>
            <a:ext cx="1031965" cy="271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Monday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557927" y="2059975"/>
            <a:ext cx="1031965" cy="271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Tuesday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0833" y="4158027"/>
            <a:ext cx="1414715" cy="417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Wednesday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885395" y="4158027"/>
            <a:ext cx="1185931" cy="297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567188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82344" y="99086"/>
            <a:ext cx="9482045" cy="699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Review</a:t>
            </a: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002" y="136930"/>
            <a:ext cx="48114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222068" y="859856"/>
            <a:ext cx="5133703" cy="7169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2  What the weather like ? Write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395631" y="1131167"/>
            <a:ext cx="5089861" cy="61960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sunny   snowing  cold  windy   raining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126602" y="4745581"/>
            <a:ext cx="2444581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On Wednesday, it’s </a:t>
            </a:r>
            <a:r>
              <a:rPr lang="en-US" b="1" dirty="0">
                <a:solidFill>
                  <a:schemeClr val="tx1"/>
                </a:solidFill>
              </a:rPr>
              <a:t>snowing</a:t>
            </a:r>
            <a:r>
              <a:rPr lang="en-US" dirty="0"/>
              <a:t>. Stay inside.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802717" y="2331484"/>
            <a:ext cx="2049197" cy="1306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On Sunday ,it’s </a:t>
            </a:r>
            <a:r>
              <a:rPr lang="en-US" b="1" dirty="0">
                <a:solidFill>
                  <a:schemeClr val="tx1"/>
                </a:solidFill>
              </a:rPr>
              <a:t>windy</a:t>
            </a:r>
            <a:r>
              <a:rPr lang="en-US" dirty="0"/>
              <a:t>. Don’t </a:t>
            </a:r>
            <a:r>
              <a:rPr lang="en-US" b="1" dirty="0">
                <a:solidFill>
                  <a:schemeClr val="tx1"/>
                </a:solidFill>
              </a:rPr>
              <a:t>put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on</a:t>
            </a:r>
            <a:r>
              <a:rPr lang="en-US" dirty="0"/>
              <a:t> your hat.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09313" y="2490367"/>
            <a:ext cx="1693776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On Monday, it’s </a:t>
            </a:r>
            <a:r>
              <a:rPr lang="en-US" b="1" dirty="0">
                <a:solidFill>
                  <a:schemeClr val="tx1"/>
                </a:solidFill>
              </a:rPr>
              <a:t>sunny</a:t>
            </a:r>
            <a:r>
              <a:rPr lang="en-US" dirty="0"/>
              <a:t>. Put </a:t>
            </a:r>
            <a:r>
              <a:rPr lang="en-US" b="1" dirty="0">
                <a:solidFill>
                  <a:schemeClr val="tx1"/>
                </a:solidFill>
              </a:rPr>
              <a:t>on</a:t>
            </a:r>
            <a:r>
              <a:rPr lang="en-US" dirty="0"/>
              <a:t> your sun cream.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704844" y="4578522"/>
            <a:ext cx="2169425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On Thursday, it’s </a:t>
            </a:r>
            <a:r>
              <a:rPr lang="en-US" b="1" dirty="0">
                <a:solidFill>
                  <a:schemeClr val="tx1"/>
                </a:solidFill>
              </a:rPr>
              <a:t>cold</a:t>
            </a:r>
            <a:r>
              <a:rPr lang="en-US" dirty="0"/>
              <a:t>. Put on your </a:t>
            </a:r>
            <a:r>
              <a:rPr lang="en-US" b="1" dirty="0">
                <a:solidFill>
                  <a:schemeClr val="tx1"/>
                </a:solidFill>
              </a:rPr>
              <a:t>coat</a:t>
            </a:r>
            <a:r>
              <a:rPr lang="en-US" dirty="0"/>
              <a:t>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757954" y="2449350"/>
            <a:ext cx="2135371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On Tuesday, it’s </a:t>
            </a:r>
            <a:r>
              <a:rPr lang="en-US" b="1" dirty="0">
                <a:solidFill>
                  <a:schemeClr val="tx1"/>
                </a:solidFill>
              </a:rPr>
              <a:t>raining</a:t>
            </a:r>
            <a:r>
              <a:rPr lang="en-US" dirty="0"/>
              <a:t> . Take your </a:t>
            </a:r>
            <a:r>
              <a:rPr lang="en-US" b="1" dirty="0">
                <a:solidFill>
                  <a:schemeClr val="tx1"/>
                </a:solidFill>
              </a:rPr>
              <a:t>umbrella.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367" y="4663547"/>
            <a:ext cx="1724037" cy="1788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805" y="2511401"/>
            <a:ext cx="1533087" cy="1521072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46" y="2508791"/>
            <a:ext cx="1631943" cy="1387334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5" y="2517853"/>
            <a:ext cx="1356402" cy="1352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3" y="4736862"/>
            <a:ext cx="1732451" cy="142375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22129" y="2050869"/>
            <a:ext cx="1031965" cy="271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Sunday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537436" y="2050869"/>
            <a:ext cx="1031965" cy="271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Monday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557927" y="2059975"/>
            <a:ext cx="1031965" cy="271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Tuesday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0833" y="4158027"/>
            <a:ext cx="1414715" cy="417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Wednesday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885395" y="4158027"/>
            <a:ext cx="1185931" cy="297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340341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3" grpId="0" animBg="1"/>
      <p:bldP spid="54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089017" cy="1308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It’s hot today !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1825625"/>
            <a:ext cx="10779034" cy="48526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 Match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1-It’s raining </a:t>
            </a:r>
          </a:p>
          <a:p>
            <a:pPr marL="0" indent="0">
              <a:buNone/>
            </a:pPr>
            <a:r>
              <a:rPr lang="en-US" dirty="0"/>
              <a:t>2-It’s windy </a:t>
            </a:r>
          </a:p>
          <a:p>
            <a:pPr marL="0" indent="0">
              <a:buNone/>
            </a:pPr>
            <a:r>
              <a:rPr lang="en-US" dirty="0"/>
              <a:t>3-It’s hot </a:t>
            </a:r>
          </a:p>
          <a:p>
            <a:pPr marL="0" indent="0">
              <a:buNone/>
            </a:pPr>
            <a:r>
              <a:rPr lang="en-US" dirty="0"/>
              <a:t>4-It’s cold </a:t>
            </a:r>
          </a:p>
          <a:p>
            <a:pPr marL="0" indent="0">
              <a:buNone/>
            </a:pPr>
            <a:r>
              <a:rPr lang="en-US" dirty="0"/>
              <a:t>5-It’s snowing </a:t>
            </a:r>
          </a:p>
          <a:p>
            <a:pPr marL="0" indent="0">
              <a:buNone/>
            </a:pPr>
            <a:r>
              <a:rPr lang="en-US" dirty="0"/>
              <a:t>6-It’s sunny 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38200" y="496389"/>
            <a:ext cx="3250475" cy="1177105"/>
            <a:chOff x="838200" y="496389"/>
            <a:chExt cx="3250475" cy="1177105"/>
          </a:xfrm>
        </p:grpSpPr>
        <p:sp>
          <p:nvSpPr>
            <p:cNvPr id="8" name="Rectangle 7"/>
            <p:cNvSpPr/>
            <p:nvPr/>
          </p:nvSpPr>
          <p:spPr>
            <a:xfrm>
              <a:off x="838201" y="1084217"/>
              <a:ext cx="3250474" cy="58927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Lesson One Words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496389"/>
              <a:ext cx="1434737" cy="5878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haroni" panose="02010803020104030203" pitchFamily="2" charset="-79"/>
                  <a:cs typeface="Aharoni" panose="02010803020104030203" pitchFamily="2" charset="-79"/>
                </a:rPr>
                <a:t>7</a:t>
              </a:r>
              <a:endParaRPr lang="en-US" sz="4800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821576" y="2955674"/>
            <a:ext cx="1332412" cy="3135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21576" y="3422579"/>
            <a:ext cx="1332412" cy="3135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821576" y="3931920"/>
            <a:ext cx="1332412" cy="3135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21576" y="4430622"/>
            <a:ext cx="1332412" cy="3135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21576" y="4976949"/>
            <a:ext cx="1332412" cy="3135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21576" y="5443854"/>
            <a:ext cx="1332412" cy="3135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7" name="Oval 26"/>
          <p:cNvSpPr/>
          <p:nvPr/>
        </p:nvSpPr>
        <p:spPr>
          <a:xfrm>
            <a:off x="9739548" y="1767179"/>
            <a:ext cx="522516" cy="4628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7675735" y="4124556"/>
            <a:ext cx="522516" cy="4628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sp>
        <p:nvSpPr>
          <p:cNvPr id="30" name="Oval 29"/>
          <p:cNvSpPr/>
          <p:nvPr/>
        </p:nvSpPr>
        <p:spPr>
          <a:xfrm>
            <a:off x="5732823" y="4281310"/>
            <a:ext cx="522516" cy="4628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99" y="4430622"/>
            <a:ext cx="1890453" cy="16070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596" y="4179596"/>
            <a:ext cx="1487553" cy="19082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647" y="1825625"/>
            <a:ext cx="1706243" cy="16928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13" y="1845425"/>
            <a:ext cx="1772461" cy="192191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352255" y="1884503"/>
            <a:ext cx="522516" cy="4628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48" y="4415919"/>
            <a:ext cx="1743903" cy="1738332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10015958" y="4088674"/>
            <a:ext cx="522516" cy="4628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</a:p>
        </p:txBody>
      </p:sp>
      <p:pic>
        <p:nvPicPr>
          <p:cNvPr id="34" name="Picture 33" descr="heatwae gu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17" y="1838798"/>
            <a:ext cx="2082716" cy="1790913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8317513" y="1717026"/>
            <a:ext cx="522516" cy="4628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4059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81736"/>
            <a:ext cx="9403080" cy="10777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It’s hot today !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515" y="1502229"/>
            <a:ext cx="10965285" cy="5160244"/>
          </a:xfrm>
        </p:spPr>
        <p:txBody>
          <a:bodyPr/>
          <a:lstStyle/>
          <a:p>
            <a:r>
              <a:rPr lang="en-US" dirty="0"/>
              <a:t>2 Now write </a:t>
            </a:r>
          </a:p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436224" y="3082834"/>
            <a:ext cx="3304902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54579" y="2545531"/>
            <a:ext cx="346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It’s cold 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436224" y="4487594"/>
            <a:ext cx="3304902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436224" y="6028522"/>
            <a:ext cx="3304902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744654" y="3082834"/>
            <a:ext cx="3304902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744654" y="4473647"/>
            <a:ext cx="3304902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744654" y="6015459"/>
            <a:ext cx="3304902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54578" y="3980229"/>
            <a:ext cx="346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It’s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7" y="1882040"/>
            <a:ext cx="1250091" cy="1374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2" y="3479562"/>
            <a:ext cx="1380278" cy="1294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1" y="4854756"/>
            <a:ext cx="1478785" cy="1467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09" y="1535147"/>
            <a:ext cx="2000693" cy="1560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973" y="3256117"/>
            <a:ext cx="2076429" cy="13704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613" y="4794209"/>
            <a:ext cx="1683147" cy="143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5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1263" y="364685"/>
            <a:ext cx="9403080" cy="94701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It’s hot today !</a:t>
            </a:r>
            <a:b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515" y="1502229"/>
            <a:ext cx="10965285" cy="5160244"/>
          </a:xfrm>
        </p:spPr>
        <p:txBody>
          <a:bodyPr/>
          <a:lstStyle/>
          <a:p>
            <a:r>
              <a:rPr lang="en-US" dirty="0"/>
              <a:t>2 Now write </a:t>
            </a:r>
          </a:p>
          <a:p>
            <a:endParaRPr lang="en-US" sz="36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436224" y="3082834"/>
            <a:ext cx="3304902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54579" y="2545531"/>
            <a:ext cx="346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It’s cold 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436224" y="4487594"/>
            <a:ext cx="3304902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436224" y="6028522"/>
            <a:ext cx="3304902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744654" y="3082834"/>
            <a:ext cx="3304902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744654" y="4473647"/>
            <a:ext cx="3304902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744654" y="6015459"/>
            <a:ext cx="3304902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54578" y="3980229"/>
            <a:ext cx="346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It’s snowing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7" y="1882040"/>
            <a:ext cx="1250091" cy="1374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2" y="3479562"/>
            <a:ext cx="1380278" cy="1294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1" y="4854756"/>
            <a:ext cx="1478785" cy="1467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09" y="1535147"/>
            <a:ext cx="2000693" cy="1560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973" y="3256117"/>
            <a:ext cx="2076429" cy="13704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45007" y="5535253"/>
            <a:ext cx="2240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It’s raining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4055" y="2612425"/>
            <a:ext cx="1623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It’s hot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38741" y="3921952"/>
            <a:ext cx="2035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It’s windy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76982" y="5529228"/>
            <a:ext cx="2054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It’s sunny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40" y="4720301"/>
            <a:ext cx="1956229" cy="166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9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129" y="96012"/>
            <a:ext cx="9876710" cy="699939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100" dirty="0">
                <a:latin typeface="Aharoni" panose="02010803020104030203" pitchFamily="2" charset="-79"/>
                <a:cs typeface="Aharoni" panose="02010803020104030203" pitchFamily="2" charset="-79"/>
              </a:rPr>
              <a:t>What’s the weather like?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799277"/>
            <a:ext cx="11825152" cy="59280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1-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6-</a:t>
            </a:r>
          </a:p>
        </p:txBody>
      </p:sp>
      <p:sp>
        <p:nvSpPr>
          <p:cNvPr id="5" name="Rectangle 4"/>
          <p:cNvSpPr/>
          <p:nvPr/>
        </p:nvSpPr>
        <p:spPr>
          <a:xfrm>
            <a:off x="6828609" y="81643"/>
            <a:ext cx="3824091" cy="448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Two Grammar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980" y="92245"/>
            <a:ext cx="48114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844247" y="5708563"/>
            <a:ext cx="5412376" cy="416950"/>
            <a:chOff x="3682601" y="5866412"/>
            <a:chExt cx="3950710" cy="678078"/>
          </a:xfrm>
          <a:solidFill>
            <a:schemeClr val="bg1">
              <a:lumMod val="95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6668498" y="5904410"/>
              <a:ext cx="964813" cy="64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window 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682601" y="5866412"/>
              <a:ext cx="2848829" cy="678078"/>
              <a:chOff x="3682601" y="5866412"/>
              <a:chExt cx="2848829" cy="678078"/>
            </a:xfrm>
            <a:grpFill/>
          </p:grpSpPr>
          <p:sp>
            <p:nvSpPr>
              <p:cNvPr id="9" name="Rounded Rectangle 8"/>
              <p:cNvSpPr/>
              <p:nvPr/>
            </p:nvSpPr>
            <p:spPr>
              <a:xfrm>
                <a:off x="5578674" y="5904410"/>
                <a:ext cx="952756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open 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682601" y="5866412"/>
                <a:ext cx="714625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512482" y="5891346"/>
                <a:ext cx="992029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The 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878115" y="1189287"/>
            <a:ext cx="8300698" cy="374697"/>
            <a:chOff x="555919" y="1018904"/>
            <a:chExt cx="8300698" cy="705262"/>
          </a:xfrm>
          <a:solidFill>
            <a:schemeClr val="bg1">
              <a:lumMod val="95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555919" y="1084086"/>
              <a:ext cx="1865812" cy="64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Weather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732790" y="1071023"/>
              <a:ext cx="1136401" cy="64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the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80250" y="1045030"/>
              <a:ext cx="792208" cy="64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275963" y="1045030"/>
              <a:ext cx="1865812" cy="64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what’s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414803" y="1018904"/>
              <a:ext cx="1441814" cy="64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like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779356" y="1926001"/>
            <a:ext cx="9873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643478" y="2869790"/>
            <a:ext cx="491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lt1"/>
                </a:solidFill>
              </a:rPr>
              <a:t>hat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53308" y="2104158"/>
            <a:ext cx="7790906" cy="390056"/>
            <a:chOff x="1218540" y="2583903"/>
            <a:chExt cx="7316960" cy="697089"/>
          </a:xfrm>
          <a:solidFill>
            <a:schemeClr val="bg1">
              <a:lumMod val="95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3776624" y="2599042"/>
              <a:ext cx="656643" cy="64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on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218540" y="2618659"/>
              <a:ext cx="916868" cy="64788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hat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384739" y="2648361"/>
              <a:ext cx="1059911" cy="63263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912411" y="2583903"/>
              <a:ext cx="3623089" cy="682640"/>
              <a:chOff x="5194340" y="2470792"/>
              <a:chExt cx="3623089" cy="682640"/>
            </a:xfrm>
            <a:grpFill/>
          </p:grpSpPr>
          <p:sp>
            <p:nvSpPr>
              <p:cNvPr id="20" name="Rounded Rectangle 19"/>
              <p:cNvSpPr/>
              <p:nvPr/>
            </p:nvSpPr>
            <p:spPr>
              <a:xfrm>
                <a:off x="6342901" y="2487830"/>
                <a:ext cx="1024550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sun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565773" y="2470792"/>
                <a:ext cx="1251656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put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5194340" y="2513352"/>
                <a:ext cx="630432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2404495" y="2189144"/>
            <a:ext cx="603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Your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843966" y="2990121"/>
            <a:ext cx="7316960" cy="446283"/>
            <a:chOff x="1218540" y="2583903"/>
            <a:chExt cx="7316960" cy="697089"/>
          </a:xfrm>
          <a:solidFill>
            <a:schemeClr val="bg1">
              <a:lumMod val="95000"/>
            </a:schemeClr>
          </a:solidFill>
        </p:grpSpPr>
        <p:sp>
          <p:nvSpPr>
            <p:cNvPr id="39" name="Rounded Rectangle 38"/>
            <p:cNvSpPr/>
            <p:nvPr/>
          </p:nvSpPr>
          <p:spPr>
            <a:xfrm>
              <a:off x="3776623" y="2599042"/>
              <a:ext cx="864872" cy="64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Don’t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218540" y="2618659"/>
              <a:ext cx="916868" cy="64788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put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384739" y="2648361"/>
              <a:ext cx="1059911" cy="63263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your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912411" y="2583903"/>
              <a:ext cx="3623089" cy="682640"/>
              <a:chOff x="5194340" y="2470792"/>
              <a:chExt cx="3623089" cy="682640"/>
            </a:xfrm>
            <a:grpFill/>
          </p:grpSpPr>
          <p:sp>
            <p:nvSpPr>
              <p:cNvPr id="43" name="Rounded Rectangle 42"/>
              <p:cNvSpPr/>
              <p:nvPr/>
            </p:nvSpPr>
            <p:spPr>
              <a:xfrm>
                <a:off x="6342901" y="2487830"/>
                <a:ext cx="743230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on</a:t>
                </a: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7565773" y="2470792"/>
                <a:ext cx="1251656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hat</a:t>
                </a: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5194340" y="2513352"/>
                <a:ext cx="650818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835532" y="3962715"/>
            <a:ext cx="7333828" cy="478037"/>
            <a:chOff x="1218540" y="2599042"/>
            <a:chExt cx="7045444" cy="681950"/>
          </a:xfrm>
          <a:solidFill>
            <a:schemeClr val="bg1">
              <a:lumMod val="95000"/>
            </a:schemeClr>
          </a:solidFill>
        </p:grpSpPr>
        <p:sp>
          <p:nvSpPr>
            <p:cNvPr id="47" name="Rounded Rectangle 46"/>
            <p:cNvSpPr/>
            <p:nvPr/>
          </p:nvSpPr>
          <p:spPr>
            <a:xfrm>
              <a:off x="3776623" y="2599042"/>
              <a:ext cx="966591" cy="64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haven’t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218540" y="2618659"/>
              <a:ext cx="1192041" cy="64788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Umbrellas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608903" y="2648361"/>
              <a:ext cx="835748" cy="63263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got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021492" y="2599042"/>
              <a:ext cx="3242492" cy="669953"/>
              <a:chOff x="5303421" y="2485931"/>
              <a:chExt cx="3242492" cy="669953"/>
            </a:xfrm>
            <a:grpFill/>
          </p:grpSpPr>
          <p:sp>
            <p:nvSpPr>
              <p:cNvPr id="51" name="Rounded Rectangle 50"/>
              <p:cNvSpPr/>
              <p:nvPr/>
            </p:nvSpPr>
            <p:spPr>
              <a:xfrm>
                <a:off x="6337490" y="2515804"/>
                <a:ext cx="609582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7418466" y="2485931"/>
                <a:ext cx="1127447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our</a:t>
                </a: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5303421" y="2513351"/>
                <a:ext cx="755791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we</a:t>
                </a: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779356" y="4901981"/>
            <a:ext cx="6008243" cy="368249"/>
            <a:chOff x="1218540" y="2600941"/>
            <a:chExt cx="5406995" cy="680051"/>
          </a:xfrm>
          <a:solidFill>
            <a:schemeClr val="bg1">
              <a:lumMod val="95000"/>
            </a:schemeClr>
          </a:solidFill>
        </p:grpSpPr>
        <p:sp>
          <p:nvSpPr>
            <p:cNvPr id="55" name="Rounded Rectangle 54"/>
            <p:cNvSpPr/>
            <p:nvPr/>
          </p:nvSpPr>
          <p:spPr>
            <a:xfrm>
              <a:off x="3647190" y="2626463"/>
              <a:ext cx="1126166" cy="64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don’t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218540" y="2618659"/>
              <a:ext cx="916868" cy="64788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door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2384739" y="2648361"/>
              <a:ext cx="1059911" cy="63263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Close 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912411" y="2600941"/>
              <a:ext cx="1713124" cy="665602"/>
              <a:chOff x="5194340" y="2487830"/>
              <a:chExt cx="1713124" cy="665602"/>
            </a:xfrm>
            <a:grpFill/>
          </p:grpSpPr>
          <p:sp>
            <p:nvSpPr>
              <p:cNvPr id="59" name="Rounded Rectangle 58"/>
              <p:cNvSpPr/>
              <p:nvPr/>
            </p:nvSpPr>
            <p:spPr>
              <a:xfrm>
                <a:off x="6342901" y="2487830"/>
                <a:ext cx="564563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194340" y="2513352"/>
                <a:ext cx="864872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</a:t>
                </a:r>
              </a:p>
            </p:txBody>
          </p:sp>
        </p:grpSp>
      </p:grpSp>
      <p:cxnSp>
        <p:nvCxnSpPr>
          <p:cNvPr id="64" name="Straight Connector 63"/>
          <p:cNvCxnSpPr/>
          <p:nvPr/>
        </p:nvCxnSpPr>
        <p:spPr>
          <a:xfrm>
            <a:off x="796776" y="2777884"/>
            <a:ext cx="9873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27017" y="3761924"/>
            <a:ext cx="9873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78115" y="4714292"/>
            <a:ext cx="9873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27017" y="686749"/>
            <a:ext cx="5224599" cy="3844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   </a:t>
            </a:r>
            <a:r>
              <a:rPr lang="en-US" sz="2000" dirty="0">
                <a:solidFill>
                  <a:schemeClr val="tx1"/>
                </a:solidFill>
              </a:rPr>
              <a:t>Order the words 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725495" y="5543770"/>
            <a:ext cx="9873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35532" y="6536547"/>
            <a:ext cx="9873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13926" y="1672265"/>
            <a:ext cx="8347166" cy="274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12780" y="2572927"/>
            <a:ext cx="8347166" cy="274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01547" y="3551763"/>
            <a:ext cx="8347166" cy="274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288767" y="4568940"/>
            <a:ext cx="8347166" cy="274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90918" y="5340165"/>
            <a:ext cx="8347166" cy="274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17047" y="6346470"/>
            <a:ext cx="8347166" cy="274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1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129" y="96012"/>
            <a:ext cx="9876710" cy="699939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100" dirty="0">
                <a:latin typeface="Aharoni" panose="02010803020104030203" pitchFamily="2" charset="-79"/>
                <a:cs typeface="Aharoni" panose="02010803020104030203" pitchFamily="2" charset="-79"/>
              </a:rPr>
              <a:t>What’s the weather like?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799277"/>
            <a:ext cx="11825152" cy="59280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1-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6-</a:t>
            </a:r>
          </a:p>
        </p:txBody>
      </p:sp>
      <p:sp>
        <p:nvSpPr>
          <p:cNvPr id="5" name="Rectangle 4"/>
          <p:cNvSpPr/>
          <p:nvPr/>
        </p:nvSpPr>
        <p:spPr>
          <a:xfrm>
            <a:off x="6828609" y="81643"/>
            <a:ext cx="3824091" cy="448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Two Grammar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980" y="92245"/>
            <a:ext cx="48114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844247" y="5708563"/>
            <a:ext cx="5412376" cy="416950"/>
            <a:chOff x="3682601" y="5866412"/>
            <a:chExt cx="3950710" cy="678078"/>
          </a:xfrm>
          <a:solidFill>
            <a:schemeClr val="bg1">
              <a:lumMod val="95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6668498" y="5904410"/>
              <a:ext cx="964813" cy="64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window 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682601" y="5866412"/>
              <a:ext cx="2848829" cy="678078"/>
              <a:chOff x="3682601" y="5866412"/>
              <a:chExt cx="2848829" cy="678078"/>
            </a:xfrm>
            <a:grpFill/>
          </p:grpSpPr>
          <p:sp>
            <p:nvSpPr>
              <p:cNvPr id="9" name="Rounded Rectangle 8"/>
              <p:cNvSpPr/>
              <p:nvPr/>
            </p:nvSpPr>
            <p:spPr>
              <a:xfrm>
                <a:off x="5578674" y="5904410"/>
                <a:ext cx="952756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open 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682601" y="5866412"/>
                <a:ext cx="714625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512482" y="5891346"/>
                <a:ext cx="992029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The 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878115" y="1189287"/>
            <a:ext cx="8300698" cy="374697"/>
            <a:chOff x="555919" y="1018904"/>
            <a:chExt cx="8300698" cy="705262"/>
          </a:xfrm>
          <a:solidFill>
            <a:schemeClr val="bg1">
              <a:lumMod val="95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555919" y="1084086"/>
              <a:ext cx="1865812" cy="64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Weather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732790" y="1071023"/>
              <a:ext cx="1136401" cy="64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the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80250" y="1045030"/>
              <a:ext cx="792208" cy="64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275963" y="1045030"/>
              <a:ext cx="1865812" cy="64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what’s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414803" y="1018904"/>
              <a:ext cx="1441814" cy="64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like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779356" y="1926001"/>
            <a:ext cx="9873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643478" y="2869790"/>
            <a:ext cx="491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lt1"/>
                </a:solidFill>
              </a:rPr>
              <a:t>hat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53308" y="2104158"/>
            <a:ext cx="7790906" cy="390056"/>
            <a:chOff x="1218540" y="2583903"/>
            <a:chExt cx="7316960" cy="697089"/>
          </a:xfrm>
          <a:solidFill>
            <a:schemeClr val="bg1">
              <a:lumMod val="95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3776624" y="2599042"/>
              <a:ext cx="656643" cy="64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on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218540" y="2618659"/>
              <a:ext cx="916868" cy="64788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hat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384739" y="2648361"/>
              <a:ext cx="1059911" cy="63263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912411" y="2583903"/>
              <a:ext cx="3623089" cy="682640"/>
              <a:chOff x="5194340" y="2470792"/>
              <a:chExt cx="3623089" cy="682640"/>
            </a:xfrm>
            <a:grpFill/>
          </p:grpSpPr>
          <p:sp>
            <p:nvSpPr>
              <p:cNvPr id="20" name="Rounded Rectangle 19"/>
              <p:cNvSpPr/>
              <p:nvPr/>
            </p:nvSpPr>
            <p:spPr>
              <a:xfrm>
                <a:off x="6342901" y="2487830"/>
                <a:ext cx="1024550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sun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565773" y="2470792"/>
                <a:ext cx="1251656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put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5194340" y="2513352"/>
                <a:ext cx="630432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2404495" y="2189144"/>
            <a:ext cx="603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Your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843966" y="2990121"/>
            <a:ext cx="7316960" cy="446283"/>
            <a:chOff x="1218540" y="2583903"/>
            <a:chExt cx="7316960" cy="697089"/>
          </a:xfrm>
          <a:solidFill>
            <a:schemeClr val="bg1">
              <a:lumMod val="95000"/>
            </a:schemeClr>
          </a:solidFill>
        </p:grpSpPr>
        <p:sp>
          <p:nvSpPr>
            <p:cNvPr id="39" name="Rounded Rectangle 38"/>
            <p:cNvSpPr/>
            <p:nvPr/>
          </p:nvSpPr>
          <p:spPr>
            <a:xfrm>
              <a:off x="3776623" y="2599042"/>
              <a:ext cx="864872" cy="64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Don’t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218540" y="2618659"/>
              <a:ext cx="916868" cy="64788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put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384739" y="2648361"/>
              <a:ext cx="1059911" cy="63263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your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912411" y="2583903"/>
              <a:ext cx="3623089" cy="682640"/>
              <a:chOff x="5194340" y="2470792"/>
              <a:chExt cx="3623089" cy="682640"/>
            </a:xfrm>
            <a:grpFill/>
          </p:grpSpPr>
          <p:sp>
            <p:nvSpPr>
              <p:cNvPr id="43" name="Rounded Rectangle 42"/>
              <p:cNvSpPr/>
              <p:nvPr/>
            </p:nvSpPr>
            <p:spPr>
              <a:xfrm>
                <a:off x="6342901" y="2487830"/>
                <a:ext cx="743230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on</a:t>
                </a: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7565773" y="2470792"/>
                <a:ext cx="1251656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hat</a:t>
                </a: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5194340" y="2513352"/>
                <a:ext cx="650818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835532" y="3962715"/>
            <a:ext cx="7333828" cy="478037"/>
            <a:chOff x="1218540" y="2599042"/>
            <a:chExt cx="7045444" cy="681950"/>
          </a:xfrm>
          <a:solidFill>
            <a:schemeClr val="bg1">
              <a:lumMod val="95000"/>
            </a:schemeClr>
          </a:solidFill>
        </p:grpSpPr>
        <p:sp>
          <p:nvSpPr>
            <p:cNvPr id="47" name="Rounded Rectangle 46"/>
            <p:cNvSpPr/>
            <p:nvPr/>
          </p:nvSpPr>
          <p:spPr>
            <a:xfrm>
              <a:off x="3776623" y="2599042"/>
              <a:ext cx="966591" cy="64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haven’t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218540" y="2618659"/>
              <a:ext cx="1192041" cy="64788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Umbrellas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608903" y="2648361"/>
              <a:ext cx="835748" cy="63263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got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021492" y="2599042"/>
              <a:ext cx="3242492" cy="669953"/>
              <a:chOff x="5303421" y="2485931"/>
              <a:chExt cx="3242492" cy="669953"/>
            </a:xfrm>
            <a:grpFill/>
          </p:grpSpPr>
          <p:sp>
            <p:nvSpPr>
              <p:cNvPr id="51" name="Rounded Rectangle 50"/>
              <p:cNvSpPr/>
              <p:nvPr/>
            </p:nvSpPr>
            <p:spPr>
              <a:xfrm>
                <a:off x="6337490" y="2515804"/>
                <a:ext cx="609582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7418466" y="2485931"/>
                <a:ext cx="1127447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our</a:t>
                </a: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5303421" y="2513351"/>
                <a:ext cx="755791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we</a:t>
                </a: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779356" y="4901981"/>
            <a:ext cx="6008243" cy="368249"/>
            <a:chOff x="1218540" y="2600941"/>
            <a:chExt cx="5406995" cy="680051"/>
          </a:xfrm>
          <a:solidFill>
            <a:schemeClr val="bg1">
              <a:lumMod val="95000"/>
            </a:schemeClr>
          </a:solidFill>
        </p:grpSpPr>
        <p:sp>
          <p:nvSpPr>
            <p:cNvPr id="55" name="Rounded Rectangle 54"/>
            <p:cNvSpPr/>
            <p:nvPr/>
          </p:nvSpPr>
          <p:spPr>
            <a:xfrm>
              <a:off x="3647190" y="2626463"/>
              <a:ext cx="1126166" cy="64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don’t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218540" y="2618659"/>
              <a:ext cx="916868" cy="64788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door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2384739" y="2648361"/>
              <a:ext cx="1059911" cy="63263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Close 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912411" y="2600941"/>
              <a:ext cx="1713124" cy="665602"/>
              <a:chOff x="5194340" y="2487830"/>
              <a:chExt cx="1713124" cy="665602"/>
            </a:xfrm>
            <a:grpFill/>
          </p:grpSpPr>
          <p:sp>
            <p:nvSpPr>
              <p:cNvPr id="59" name="Rounded Rectangle 58"/>
              <p:cNvSpPr/>
              <p:nvPr/>
            </p:nvSpPr>
            <p:spPr>
              <a:xfrm>
                <a:off x="6342901" y="2487830"/>
                <a:ext cx="564563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194340" y="2513352"/>
                <a:ext cx="864872" cy="64008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</a:t>
                </a:r>
              </a:p>
            </p:txBody>
          </p:sp>
        </p:grpSp>
      </p:grpSp>
      <p:cxnSp>
        <p:nvCxnSpPr>
          <p:cNvPr id="64" name="Straight Connector 63"/>
          <p:cNvCxnSpPr/>
          <p:nvPr/>
        </p:nvCxnSpPr>
        <p:spPr>
          <a:xfrm>
            <a:off x="796776" y="2777884"/>
            <a:ext cx="9873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27017" y="3761924"/>
            <a:ext cx="9873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78115" y="4714292"/>
            <a:ext cx="9873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27017" y="686749"/>
            <a:ext cx="5224599" cy="3844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   </a:t>
            </a:r>
            <a:r>
              <a:rPr lang="en-US" sz="2000" dirty="0">
                <a:solidFill>
                  <a:schemeClr val="tx1"/>
                </a:solidFill>
              </a:rPr>
              <a:t>Order the words 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725495" y="5543770"/>
            <a:ext cx="9873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35532" y="6536547"/>
            <a:ext cx="9873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13926" y="1672265"/>
            <a:ext cx="8347166" cy="274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What’s the weather like 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12780" y="2572927"/>
            <a:ext cx="8347166" cy="274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Put on your sun hat.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101547" y="3551763"/>
            <a:ext cx="8347166" cy="274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Don’t put on your hat.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288767" y="4568940"/>
            <a:ext cx="8347166" cy="274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We haven’t got our umbrellas.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190918" y="5340165"/>
            <a:ext cx="8347166" cy="274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Don’t close the door.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017047" y="6346470"/>
            <a:ext cx="8347166" cy="274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Open the window.</a:t>
            </a:r>
          </a:p>
        </p:txBody>
      </p:sp>
    </p:spTree>
    <p:extLst>
      <p:ext uri="{BB962C8B-B14F-4D97-AF65-F5344CB8AC3E}">
        <p14:creationId xmlns:p14="http://schemas.microsoft.com/office/powerpoint/2010/main" val="156583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519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2129" y="96012"/>
            <a:ext cx="10002477" cy="699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What’s the weather like?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8608" y="81643"/>
            <a:ext cx="3895997" cy="448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Two Grammar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002" y="136930"/>
            <a:ext cx="48114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222069" y="859856"/>
            <a:ext cx="2749792" cy="6308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2  Write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912586" y="1016599"/>
            <a:ext cx="3614455" cy="56499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Put on      Don’t put on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22068" y="4206241"/>
            <a:ext cx="1690517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It’s cold. </a:t>
            </a:r>
          </a:p>
          <a:p>
            <a:pPr algn="ctr"/>
            <a:r>
              <a:rPr lang="en-US" dirty="0"/>
              <a:t>Put on your coat and hat.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169191" y="4193091"/>
            <a:ext cx="1605340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It’s hot .</a:t>
            </a:r>
          </a:p>
          <a:p>
            <a:pPr algn="ctr"/>
            <a:r>
              <a:rPr lang="en-US" dirty="0"/>
              <a:t>………….. Your coat.  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053073" y="4193091"/>
            <a:ext cx="1693776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It’s raining. …………… your raincoat.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025391" y="4193135"/>
            <a:ext cx="1851821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It’s sunny. …………your sun cream.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388972" y="4193134"/>
            <a:ext cx="1467263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It’s windy. …………….your hat.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206301" y="4193091"/>
            <a:ext cx="1628957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It’s snowing. ……………….your shorts.</a:t>
            </a:r>
          </a:p>
        </p:txBody>
      </p:sp>
      <p:sp>
        <p:nvSpPr>
          <p:cNvPr id="57" name="Oval 56"/>
          <p:cNvSpPr/>
          <p:nvPr/>
        </p:nvSpPr>
        <p:spPr>
          <a:xfrm>
            <a:off x="382473" y="1821875"/>
            <a:ext cx="455727" cy="3453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8" name="Oval 57"/>
          <p:cNvSpPr/>
          <p:nvPr/>
        </p:nvSpPr>
        <p:spPr>
          <a:xfrm>
            <a:off x="2414105" y="1808435"/>
            <a:ext cx="455727" cy="3453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9" name="Oval 58"/>
          <p:cNvSpPr/>
          <p:nvPr/>
        </p:nvSpPr>
        <p:spPr>
          <a:xfrm>
            <a:off x="4019315" y="1959289"/>
            <a:ext cx="455727" cy="3453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0" name="Oval 59"/>
          <p:cNvSpPr/>
          <p:nvPr/>
        </p:nvSpPr>
        <p:spPr>
          <a:xfrm>
            <a:off x="6300463" y="1794116"/>
            <a:ext cx="455727" cy="3453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1" name="Oval 60"/>
          <p:cNvSpPr/>
          <p:nvPr/>
        </p:nvSpPr>
        <p:spPr>
          <a:xfrm>
            <a:off x="8662821" y="1794116"/>
            <a:ext cx="455727" cy="3453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10015563" y="1620947"/>
            <a:ext cx="455727" cy="3453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47" y="2167178"/>
            <a:ext cx="1701429" cy="1814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0" y="2245182"/>
            <a:ext cx="1509988" cy="1788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59" y="2172707"/>
            <a:ext cx="1533087" cy="1521072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14" y="2167178"/>
            <a:ext cx="1631943" cy="1387334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73" y="2245181"/>
            <a:ext cx="1356402" cy="1352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53" y="2045595"/>
            <a:ext cx="1732451" cy="14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519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2129" y="96012"/>
            <a:ext cx="10002477" cy="699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What’s the weather like?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8609" y="81643"/>
            <a:ext cx="5257800" cy="448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Two Grammar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002" y="136930"/>
            <a:ext cx="48114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222069" y="859856"/>
            <a:ext cx="2749792" cy="6308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2  Write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912586" y="1016599"/>
            <a:ext cx="3614455" cy="56499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Put on      Don’t put on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22068" y="4206241"/>
            <a:ext cx="1690517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It’s cold. </a:t>
            </a:r>
          </a:p>
          <a:p>
            <a:pPr algn="ctr"/>
            <a:r>
              <a:rPr lang="en-US" dirty="0"/>
              <a:t>Put on your coat and hat.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169191" y="4193091"/>
            <a:ext cx="1605340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It’s hot .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Don’t put </a:t>
            </a:r>
            <a:r>
              <a:rPr lang="en-US" dirty="0"/>
              <a:t>on Your coat.  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053073" y="4193091"/>
            <a:ext cx="1693776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It’s raining. </a:t>
            </a:r>
            <a:r>
              <a:rPr lang="en-US" b="1" dirty="0">
                <a:solidFill>
                  <a:srgbClr val="FF0000"/>
                </a:solidFill>
              </a:rPr>
              <a:t>Put on </a:t>
            </a:r>
            <a:r>
              <a:rPr lang="en-US" dirty="0"/>
              <a:t>your raincoat.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025391" y="4193135"/>
            <a:ext cx="1851821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It’s sunny. </a:t>
            </a:r>
            <a:r>
              <a:rPr lang="en-US" b="1" dirty="0">
                <a:solidFill>
                  <a:srgbClr val="FF0000"/>
                </a:solidFill>
              </a:rPr>
              <a:t>Put on </a:t>
            </a:r>
            <a:r>
              <a:rPr lang="en-US" dirty="0"/>
              <a:t>your sun cream.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388972" y="4193134"/>
            <a:ext cx="1467263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It’s windy. </a:t>
            </a:r>
            <a:r>
              <a:rPr lang="en-US" b="1" dirty="0">
                <a:solidFill>
                  <a:srgbClr val="FF0000"/>
                </a:solidFill>
              </a:rPr>
              <a:t>Don’t put on </a:t>
            </a:r>
            <a:r>
              <a:rPr lang="en-US" dirty="0"/>
              <a:t>your hat.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206301" y="4193091"/>
            <a:ext cx="1628957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It’s snowing. </a:t>
            </a:r>
            <a:r>
              <a:rPr lang="en-US" b="1" dirty="0">
                <a:solidFill>
                  <a:srgbClr val="FF0000"/>
                </a:solidFill>
              </a:rPr>
              <a:t>Don’t put on </a:t>
            </a:r>
            <a:r>
              <a:rPr lang="en-US" dirty="0"/>
              <a:t>your shorts.</a:t>
            </a:r>
          </a:p>
        </p:txBody>
      </p:sp>
      <p:sp>
        <p:nvSpPr>
          <p:cNvPr id="57" name="Oval 56"/>
          <p:cNvSpPr/>
          <p:nvPr/>
        </p:nvSpPr>
        <p:spPr>
          <a:xfrm>
            <a:off x="382473" y="1821875"/>
            <a:ext cx="455727" cy="3453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8" name="Oval 57"/>
          <p:cNvSpPr/>
          <p:nvPr/>
        </p:nvSpPr>
        <p:spPr>
          <a:xfrm>
            <a:off x="2414105" y="1808435"/>
            <a:ext cx="455727" cy="3453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9" name="Oval 58"/>
          <p:cNvSpPr/>
          <p:nvPr/>
        </p:nvSpPr>
        <p:spPr>
          <a:xfrm>
            <a:off x="4019315" y="1959289"/>
            <a:ext cx="455727" cy="3453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0" name="Oval 59"/>
          <p:cNvSpPr/>
          <p:nvPr/>
        </p:nvSpPr>
        <p:spPr>
          <a:xfrm>
            <a:off x="6300463" y="1794116"/>
            <a:ext cx="455727" cy="3453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1" name="Oval 60"/>
          <p:cNvSpPr/>
          <p:nvPr/>
        </p:nvSpPr>
        <p:spPr>
          <a:xfrm>
            <a:off x="8662821" y="1794116"/>
            <a:ext cx="455727" cy="3453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10015563" y="1620947"/>
            <a:ext cx="455727" cy="3453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47" y="2167178"/>
            <a:ext cx="1701429" cy="1814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0" y="2245182"/>
            <a:ext cx="1509988" cy="1788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59" y="2172707"/>
            <a:ext cx="1533087" cy="1521072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14" y="2167178"/>
            <a:ext cx="1631943" cy="1387334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73" y="2245181"/>
            <a:ext cx="1356402" cy="1352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53" y="2045595"/>
            <a:ext cx="1732451" cy="14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9D89CE7-BA69-4D7F-BFD2-B5FEC93F6B07}" vid="{18FB29D8-31E2-41F1-8074-989EC17F90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534</TotalTime>
  <Words>1336</Words>
  <Application>Microsoft Office PowerPoint</Application>
  <PresentationFormat>Widescreen</PresentationFormat>
  <Paragraphs>493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Aharoni</vt:lpstr>
      <vt:lpstr>Arial</vt:lpstr>
      <vt:lpstr>Calibri</vt:lpstr>
      <vt:lpstr>Calibri Light</vt:lpstr>
      <vt:lpstr>Century Gothic</vt:lpstr>
      <vt:lpstr>Presentation2</vt:lpstr>
      <vt:lpstr>PowerPoint Presentation</vt:lpstr>
      <vt:lpstr>It’s hot today ! </vt:lpstr>
      <vt:lpstr>It’s hot today ! </vt:lpstr>
      <vt:lpstr>It’s hot today ! </vt:lpstr>
      <vt:lpstr>It’s hot today ! </vt:lpstr>
      <vt:lpstr> What’s the weather like? </vt:lpstr>
      <vt:lpstr> What’s the weather like? </vt:lpstr>
      <vt:lpstr>PowerPoint Presentation</vt:lpstr>
      <vt:lpstr>PowerPoint Presentation</vt:lpstr>
      <vt:lpstr>PowerPoint Presentation</vt:lpstr>
      <vt:lpstr>PowerPoint Presentation</vt:lpstr>
      <vt:lpstr>    Weather activities  </vt:lpstr>
      <vt:lpstr>    Weather activities  </vt:lpstr>
      <vt:lpstr>    long vowel i +magic e </vt:lpstr>
      <vt:lpstr>    long vowel i +magic e </vt:lpstr>
      <vt:lpstr>    Skills Time </vt:lpstr>
      <vt:lpstr>    Skills Time </vt:lpstr>
      <vt:lpstr>    Skills Time </vt:lpstr>
      <vt:lpstr>    Skills Time </vt:lpstr>
      <vt:lpstr>    Skills Time </vt:lpstr>
      <vt:lpstr>    Skills Time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eman marshad shaheen</dc:creator>
  <cp:lastModifiedBy>Nayla alkaabi</cp:lastModifiedBy>
  <cp:revision>130</cp:revision>
  <dcterms:created xsi:type="dcterms:W3CDTF">2020-03-04T06:07:55Z</dcterms:created>
  <dcterms:modified xsi:type="dcterms:W3CDTF">2020-04-05T11:28:48Z</dcterms:modified>
</cp:coreProperties>
</file>