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311" r:id="rId2"/>
    <p:sldId id="310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  <p:sldId id="306" r:id="rId24"/>
    <p:sldId id="308" r:id="rId25"/>
  </p:sldIdLst>
  <p:sldSz cx="9144000" cy="6858000" type="screen4x3"/>
  <p:notesSz cx="6858000" cy="9144000"/>
  <p:custDataLst>
    <p:tags r:id="rId27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2206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57D6CA-298C-43F1-A5E3-851F797CC0F1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35067-3E51-4515-A3DB-F46024FB450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702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EEF18C3D-991E-47B0-81A9-1CE838980E9F}" type="slidenum">
              <a:rPr lang="ar-SA" sz="1200">
                <a:latin typeface="+mn-lt"/>
                <a:cs typeface="+mn-cs"/>
              </a:rPr>
              <a:pPr algn="l">
                <a:defRPr/>
              </a:pPr>
              <a:t>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02DBBE9-A69D-4D91-9459-438D74A84244}" type="slidenum">
              <a:rPr lang="ar-SA" sz="1200">
                <a:latin typeface="+mn-lt"/>
                <a:cs typeface="+mn-cs"/>
              </a:rPr>
              <a:pPr algn="l">
                <a:defRPr/>
              </a:pPr>
              <a:t>12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A91A26FB-8FD4-4FBF-95B8-53F9640EDE40}" type="slidenum">
              <a:rPr lang="ar-SA" sz="1200">
                <a:latin typeface="+mn-lt"/>
                <a:cs typeface="+mn-cs"/>
              </a:rPr>
              <a:pPr algn="l">
                <a:defRPr/>
              </a:pPr>
              <a:t>13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2098BF8F-5EE0-4B4D-9CAD-0B2669E72824}" type="slidenum">
              <a:rPr lang="ar-SA" sz="1200">
                <a:latin typeface="+mn-lt"/>
                <a:cs typeface="+mn-cs"/>
              </a:rPr>
              <a:pPr algn="l">
                <a:defRPr/>
              </a:pPr>
              <a:t>14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B4E28FAC-2B4F-42FD-AD56-4E5450302EE4}" type="slidenum">
              <a:rPr lang="ar-SA" sz="1200">
                <a:latin typeface="+mn-lt"/>
                <a:cs typeface="+mn-cs"/>
              </a:rPr>
              <a:pPr algn="l">
                <a:defRPr/>
              </a:pPr>
              <a:t>15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16C78E0-E3DE-4DA6-A049-D4D65D35B9D7}" type="slidenum">
              <a:rPr lang="ar-SA" sz="1200">
                <a:latin typeface="+mn-lt"/>
                <a:cs typeface="+mn-cs"/>
              </a:rPr>
              <a:pPr algn="l">
                <a:defRPr/>
              </a:pPr>
              <a:t>16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D0300C6B-2302-432B-811E-111A80422B51}" type="slidenum">
              <a:rPr lang="ar-SA" sz="1200">
                <a:latin typeface="+mn-lt"/>
                <a:cs typeface="+mn-cs"/>
              </a:rPr>
              <a:pPr algn="l">
                <a:defRPr/>
              </a:pPr>
              <a:t>17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1A062E53-580B-40D7-A446-4184E5F04D79}" type="slidenum">
              <a:rPr lang="ar-SA" sz="1200">
                <a:latin typeface="+mn-lt"/>
                <a:cs typeface="+mn-cs"/>
              </a:rPr>
              <a:pPr algn="l">
                <a:defRPr/>
              </a:pPr>
              <a:t>18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79C05FA2-D00E-4170-A970-42D3CC9938FD}" type="slidenum">
              <a:rPr lang="ar-SA" sz="1200">
                <a:latin typeface="+mn-lt"/>
                <a:cs typeface="+mn-cs"/>
              </a:rPr>
              <a:pPr algn="l">
                <a:defRPr/>
              </a:pPr>
              <a:t>19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F651213-617B-467E-9097-E7DCB27B280E}" type="slidenum">
              <a:rPr lang="ar-SA" sz="1200">
                <a:latin typeface="+mn-lt"/>
                <a:cs typeface="+mn-cs"/>
              </a:rPr>
              <a:pPr algn="l">
                <a:defRPr/>
              </a:pPr>
              <a:t>20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BA6C80C8-15D8-45FD-BAF2-1FD002366777}" type="slidenum">
              <a:rPr lang="ar-SA" sz="1200">
                <a:latin typeface="+mn-lt"/>
                <a:cs typeface="+mn-cs"/>
              </a:rPr>
              <a:pPr algn="l">
                <a:defRPr/>
              </a:pPr>
              <a:t>21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7CE8F67C-BF30-420F-BB55-CAE6A0D84BE3}" type="slidenum">
              <a:rPr lang="ar-SA" sz="1200">
                <a:latin typeface="+mn-lt"/>
                <a:cs typeface="+mn-cs"/>
              </a:rPr>
              <a:pPr algn="l">
                <a:defRPr/>
              </a:pPr>
              <a:t>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037315D4-C4E7-4889-9EAC-E39CC1221FE4}" type="slidenum">
              <a:rPr lang="ar-SA" sz="1200">
                <a:latin typeface="+mn-lt"/>
                <a:cs typeface="+mn-cs"/>
              </a:rPr>
              <a:pPr algn="l">
                <a:defRPr/>
              </a:pPr>
              <a:t>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C64BD98F-F57F-4361-B87B-471B2EC1FA1A}" type="slidenum">
              <a:rPr lang="ar-SA" sz="1200">
                <a:latin typeface="+mn-lt"/>
                <a:cs typeface="+mn-cs"/>
              </a:rPr>
              <a:pPr algn="l">
                <a:defRPr/>
              </a:pPr>
              <a:t>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8C719963-ABF5-437F-BBFD-62AD2E0A519F}" type="slidenum">
              <a:rPr lang="ar-SA" sz="1200">
                <a:latin typeface="+mn-lt"/>
                <a:cs typeface="+mn-cs"/>
              </a:rPr>
              <a:pPr algn="l">
                <a:defRPr/>
              </a:pPr>
              <a:t>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D2939FD7-1686-49BE-8C3C-DB61E9FC7BA4}" type="slidenum">
              <a:rPr lang="ar-SA" sz="1200">
                <a:latin typeface="+mn-lt"/>
                <a:cs typeface="+mn-cs"/>
              </a:rPr>
              <a:pPr algn="l">
                <a:defRPr/>
              </a:pPr>
              <a:t>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2C4565D3-A361-4CA1-8635-8B329A470355}" type="slidenum">
              <a:rPr lang="ar-SA" sz="1200">
                <a:latin typeface="+mn-lt"/>
                <a:cs typeface="+mn-cs"/>
              </a:rPr>
              <a:pPr algn="l">
                <a:defRPr/>
              </a:pPr>
              <a:t>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2A47A6AF-61D9-4B0E-A013-5D88F58D97B4}" type="slidenum">
              <a:rPr lang="ar-SA" sz="1200">
                <a:latin typeface="+mn-lt"/>
                <a:cs typeface="+mn-cs"/>
              </a:rPr>
              <a:pPr algn="l">
                <a:defRPr/>
              </a:pPr>
              <a:t>10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93D7EDB1-FB55-4A07-BEC9-2B16C71881B8}" type="slidenum">
              <a:rPr lang="ar-SA" sz="1200">
                <a:latin typeface="+mn-lt"/>
                <a:cs typeface="+mn-cs"/>
              </a:rPr>
              <a:pPr algn="l">
                <a:defRPr/>
              </a:pPr>
              <a:t>11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B89B-D7D3-4F15-AF1E-2E36D40B876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5F95-8DA6-4945-87A3-F0DDA3E508D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7004-97BF-49FA-A8E3-AF5DAC67ABE3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826D-76AC-4A62-81DB-CF6D7979606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9513-7B67-4288-8404-9F5A7B35F0DD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78F9-0D6F-4122-82EB-7D39C57E6D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5A93-136A-498D-892B-5355B7220303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185-5F34-4AE1-ACE0-4D0F70C645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7EA9-4EE0-479B-9F7A-AB61FF400449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593-6D4E-412E-931B-67873588D3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8AD-9736-4030-A07A-FEA15E95E05C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EBC8-D43A-48AD-98A5-831D8A522E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557B-4B1A-4BB1-8E22-7D0B2D71A55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9CB5-460C-4E3B-A73D-0C5A07EEA93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1CF4-6F51-41BD-8DB8-15FC050A7EEA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632B-1CE5-413F-B38F-0C54567F3D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D11E-0C56-4EA4-B55D-4589733658EF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6659-3E1D-4BE9-9ABA-EB55FBBB96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0ED2-5914-4913-8801-80E1F41818AB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5899-618C-4F44-BF3B-B0911860887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9D15-3DFD-42F3-AA74-BB798319F31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F85F-4A41-4EEF-B9F7-50E1115BEC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D084A-3A65-42E0-94B6-B32AFA82757F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1B0F4-CBB4-4F56-AACD-333837A9528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 advTm="1000"/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audio" Target="../media/audio1.wav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audio" Target="../media/audio1.wav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audio" Target="../media/audio1.wav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audio" Target="../media/audio1.wav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audio" Target="../media/audio1.wav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audio" Target="../media/audio1.wav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audio" Target="../media/audio1.wav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audio" Target="../media/audio1.wav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audio" Target="../media/audio1.wav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audio" Target="../media/audio1.wav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audio" Target="../media/audio1.wav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/>
          <p:cNvGrpSpPr/>
          <p:nvPr/>
        </p:nvGrpSpPr>
        <p:grpSpPr>
          <a:xfrm>
            <a:off x="1924297" y="2"/>
            <a:ext cx="4457700" cy="1179698"/>
            <a:chOff x="2274540" y="0"/>
            <a:chExt cx="4457700" cy="845423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مستطيل 8"/>
            <p:cNvSpPr/>
            <p:nvPr/>
          </p:nvSpPr>
          <p:spPr>
            <a:xfrm>
              <a:off x="2477066" y="116632"/>
              <a:ext cx="4145687" cy="523727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ar-SA" sz="25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</a:t>
              </a:r>
              <a:r>
                <a:rPr lang="ar-SA" sz="25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العصف الذهن</a:t>
              </a:r>
              <a:r>
                <a:rPr lang="ar-SA" sz="25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ي (</a:t>
              </a:r>
              <a:r>
                <a:rPr lang="ar-SA" sz="25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التفكير الإبداعي</a:t>
              </a:r>
              <a:r>
                <a:rPr lang="ar-SA" sz="25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)</a:t>
              </a:r>
              <a:endParaRPr lang="ar-EG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7" name="صورة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8" name="صورة 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5" y="953292"/>
            <a:ext cx="3039005" cy="140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1739908" y="2292242"/>
            <a:ext cx="1019562" cy="11330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0147" tIns="40074" rIns="80147" bIns="40074"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الطالب الأول</a:t>
            </a:r>
            <a:endParaRPr lang="ar-E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مجموعة 10"/>
          <p:cNvGrpSpPr/>
          <p:nvPr/>
        </p:nvGrpSpPr>
        <p:grpSpPr>
          <a:xfrm>
            <a:off x="3894680" y="1196752"/>
            <a:ext cx="4802814" cy="4909983"/>
            <a:chOff x="4554612" y="1319475"/>
            <a:chExt cx="5616624" cy="5413484"/>
          </a:xfrm>
        </p:grpSpPr>
        <p:pic>
          <p:nvPicPr>
            <p:cNvPr id="23" name="صورة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612" y="1319475"/>
              <a:ext cx="5616624" cy="54134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4986660" y="1764406"/>
              <a:ext cx="4752529" cy="48185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300552" indent="-300552">
                <a:buBlip>
                  <a:blip r:embed="rId9"/>
                </a:buBlip>
              </a:pP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خطوات التنفيذ</a:t>
              </a:r>
            </a:p>
            <a:p>
              <a:pPr marL="300552" indent="-300552">
                <a:buBlip>
                  <a:blip r:embed="rId10"/>
                </a:buBlip>
              </a:pPr>
              <a:r>
                <a:rPr lang="ar-SA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تقسيم الطلاب لمجموعات كل مجموعة مكونة من خمسة طلاب لكل منهم مهام </a:t>
              </a:r>
            </a:p>
            <a:p>
              <a:pPr marL="300552" indent="-300552">
                <a:buBlip>
                  <a:blip r:embed="rId10"/>
                </a:buBlip>
              </a:pPr>
              <a:r>
                <a:rPr lang="ar-SA" sz="2500" b="1" dirty="0" smtClean="0">
                  <a:solidFill>
                    <a:schemeClr val="accent5">
                      <a:lumMod val="50000"/>
                    </a:schemeClr>
                  </a:solidFill>
                </a:rPr>
                <a:t>مرحلة توليد الأفكار ( التفكير الإبداعي ) كل طالب عل يحده </a:t>
              </a:r>
            </a:p>
            <a:p>
              <a:pPr marL="300552" indent="-300552">
                <a:buBlip>
                  <a:blip r:embed="rId10"/>
                </a:buBlip>
              </a:pPr>
              <a:r>
                <a:rPr lang="ar-SA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التوضيح : مناقشة الطلاب في الأفكار غير الواضحة </a:t>
              </a:r>
            </a:p>
            <a:p>
              <a:pPr marL="300552" indent="-300552">
                <a:buBlip>
                  <a:blip r:embed="rId10"/>
                </a:buBlip>
              </a:pPr>
              <a:r>
                <a:rPr lang="ar-SA" sz="2500" b="1" dirty="0" smtClean="0">
                  <a:solidFill>
                    <a:srgbClr val="0070C0"/>
                  </a:solidFill>
                </a:rPr>
                <a:t>التصنيف للأفكار المتشابهة</a:t>
              </a:r>
            </a:p>
            <a:p>
              <a:pPr marL="300552" indent="-300552">
                <a:buBlip>
                  <a:blip r:embed="rId10"/>
                </a:buBlip>
              </a:pPr>
              <a:r>
                <a:rPr lang="ar-SA" sz="2500" b="1" dirty="0" smtClean="0">
                  <a:solidFill>
                    <a:srgbClr val="7030A0"/>
                  </a:solidFill>
                </a:rPr>
                <a:t>التقييم : وهي مرحة اختيار الأفكار بناء علي المعايير التي تبت سابقا </a:t>
              </a:r>
            </a:p>
          </p:txBody>
        </p:sp>
      </p:grpSp>
      <p:sp>
        <p:nvSpPr>
          <p:cNvPr id="27" name="شكل بيضاوي 26"/>
          <p:cNvSpPr/>
          <p:nvPr/>
        </p:nvSpPr>
        <p:spPr>
          <a:xfrm>
            <a:off x="2650640" y="3041821"/>
            <a:ext cx="1019562" cy="11330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147" tIns="40074" rIns="80147" bIns="40074" rtlCol="1" anchor="ctr"/>
          <a:lstStyle/>
          <a:p>
            <a:pPr algn="ctr"/>
            <a:r>
              <a:rPr lang="ar-SA" b="1" dirty="0" smtClean="0">
                <a:solidFill>
                  <a:srgbClr val="002060"/>
                </a:solidFill>
              </a:rPr>
              <a:t>الطالب الثاني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2384901" y="4174915"/>
            <a:ext cx="1019562" cy="11330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147" tIns="40074" rIns="80147" bIns="40074" rtlCol="1" anchor="ctr"/>
          <a:lstStyle/>
          <a:p>
            <a:pPr algn="ctr"/>
            <a:r>
              <a:rPr lang="ar-SA" b="1" dirty="0" smtClean="0"/>
              <a:t>الطالب الثالث</a:t>
            </a:r>
            <a:endParaRPr lang="ar-EG" b="1" dirty="0"/>
          </a:p>
        </p:txBody>
      </p:sp>
      <p:sp>
        <p:nvSpPr>
          <p:cNvPr id="29" name="شكل بيضاوي 28"/>
          <p:cNvSpPr/>
          <p:nvPr/>
        </p:nvSpPr>
        <p:spPr>
          <a:xfrm>
            <a:off x="973570" y="3164260"/>
            <a:ext cx="1019562" cy="11330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47" tIns="40074" rIns="80147" bIns="40074" rtlCol="1" anchor="ctr"/>
          <a:lstStyle/>
          <a:p>
            <a:pPr algn="ctr"/>
            <a:r>
              <a:rPr lang="ar-SA" sz="1600" b="1" dirty="0" smtClean="0">
                <a:solidFill>
                  <a:srgbClr val="C00000"/>
                </a:solidFill>
              </a:rPr>
              <a:t>الطالب الخامس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1193500" y="4297353"/>
            <a:ext cx="1019562" cy="11330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147" tIns="40074" rIns="80147" bIns="40074" rtlCol="1" anchor="ctr"/>
          <a:lstStyle/>
          <a:p>
            <a:pPr algn="ctr"/>
            <a:r>
              <a:rPr lang="ar-SA" b="1" dirty="0" smtClean="0"/>
              <a:t>الطالب الرابع</a:t>
            </a:r>
            <a:endParaRPr lang="ar-EG" b="1" dirty="0"/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2894682" y="2360121"/>
            <a:ext cx="1369446" cy="49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882885374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388815" y="949796"/>
            <a:ext cx="6143625" cy="1000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solidFill>
                  <a:srgbClr val="FF0000"/>
                </a:solidFill>
              </a:rPr>
              <a:t>الصيغة القطبية للاعداد المركبة:- ويعطى بالصيغة            </a:t>
            </a:r>
          </a:p>
          <a:p>
            <a:pPr>
              <a:defRPr/>
            </a:pPr>
            <a:r>
              <a:rPr lang="ar-SA" sz="2400" dirty="0">
                <a:solidFill>
                  <a:srgbClr val="FF0000"/>
                </a:solidFill>
              </a:rPr>
              <a:t>حيث     هو الجزء الحقيقى و       هو الجزء التخيلى</a:t>
            </a:r>
          </a:p>
        </p:txBody>
      </p:sp>
      <p:pic>
        <p:nvPicPr>
          <p:cNvPr id="4507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128" y="1021233"/>
            <a:ext cx="8477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3753" y="1521296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3440" y="1433983"/>
            <a:ext cx="352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960815" y="2092796"/>
            <a:ext cx="157162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تمثيلة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3246065" y="2092796"/>
            <a:ext cx="3714750" cy="20716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وهو يمثل على المستوى المركب ويتنكون المستوى من محورين المحور الحقيقى والمحور التخيلى ويسمى المستوى بأسم </a:t>
            </a:r>
          </a:p>
        </p:txBody>
      </p:sp>
      <p:pic>
        <p:nvPicPr>
          <p:cNvPr id="4507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7628" y="3592983"/>
            <a:ext cx="13239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0065" y="2092796"/>
            <a:ext cx="2105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2960315" y="4164483"/>
            <a:ext cx="3786188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القيمة المطلقة للعدد المركب</a:t>
            </a:r>
          </a:p>
        </p:txBody>
      </p:sp>
      <p:pic>
        <p:nvPicPr>
          <p:cNvPr id="45079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253" y="4873154"/>
            <a:ext cx="35433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378" y="4873154"/>
            <a:ext cx="3533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565" y="5666382"/>
            <a:ext cx="3357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8753" y="5524078"/>
            <a:ext cx="2786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مستطيل مستدير الزوايا 26"/>
          <p:cNvSpPr/>
          <p:nvPr/>
        </p:nvSpPr>
        <p:spPr>
          <a:xfrm>
            <a:off x="3840895" y="44812"/>
            <a:ext cx="260331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الأعداد المركبة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4609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236" y="1268760"/>
            <a:ext cx="58435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0924" y="2214563"/>
            <a:ext cx="2286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4173611" y="2786063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الحل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609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2424" y="3357563"/>
            <a:ext cx="19288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0799" y="3857625"/>
            <a:ext cx="3857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3236" y="3205163"/>
            <a:ext cx="3000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7406" y="1571625"/>
            <a:ext cx="45767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5656" y="1571625"/>
            <a:ext cx="2571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1906" y="2214563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093" y="2214563"/>
            <a:ext cx="21431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61656" y="2214563"/>
            <a:ext cx="2000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8531" y="2714625"/>
            <a:ext cx="70437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5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8531" y="3429000"/>
            <a:ext cx="7000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6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286250"/>
            <a:ext cx="2714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7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33218" y="4357688"/>
            <a:ext cx="3357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8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3218" y="5143500"/>
            <a:ext cx="3429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مستدير الزوايا 24"/>
          <p:cNvSpPr/>
          <p:nvPr/>
        </p:nvSpPr>
        <p:spPr>
          <a:xfrm>
            <a:off x="2663861" y="118592"/>
            <a:ext cx="5292515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الصورة القطبية أو المثلثية لعدد مركب 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4814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00" y="1428750"/>
            <a:ext cx="3533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62" y="1428750"/>
            <a:ext cx="1500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929012" y="2143125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الحل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7575" y="2786063"/>
            <a:ext cx="421481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b="1" dirty="0"/>
              <a:t>اولا:- اوجد المقياس </a:t>
            </a:r>
          </a:p>
        </p:txBody>
      </p:sp>
      <p:pic>
        <p:nvPicPr>
          <p:cNvPr id="48147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00" y="2928938"/>
            <a:ext cx="1376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575" y="3500438"/>
            <a:ext cx="6600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62" y="4214813"/>
            <a:ext cx="6781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37" y="4929188"/>
            <a:ext cx="6643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115225" y="1164109"/>
            <a:ext cx="1500187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916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475" y="1306984"/>
            <a:ext cx="59578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878484"/>
            <a:ext cx="75009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ستطيل مستدير الزوايا 18"/>
          <p:cNvSpPr/>
          <p:nvPr/>
        </p:nvSpPr>
        <p:spPr>
          <a:xfrm>
            <a:off x="2051720" y="116632"/>
            <a:ext cx="6264696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تمثيل الصورة القطبية لعدد مركب و تحويلها إلي الثورة الديكارتية </a:t>
            </a:r>
            <a:endParaRPr lang="ar-S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6842" y="1357313"/>
            <a:ext cx="6581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4592" y="2428875"/>
            <a:ext cx="17859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279" y="2357438"/>
            <a:ext cx="1785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6779" y="3357563"/>
            <a:ext cx="3762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592" y="3286125"/>
            <a:ext cx="400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6971779" y="4143375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ملاحظة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6" name="Horizontal Scroll 25"/>
          <p:cNvSpPr/>
          <p:nvPr/>
        </p:nvSpPr>
        <p:spPr>
          <a:xfrm>
            <a:off x="1399654" y="4857750"/>
            <a:ext cx="7000875" cy="10715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عند ضرب عددين مركبين فأنك تضرب المقياسين وتجمع السعتين وعند  القسمة فأنك تقسم المقياسين وتطرح السعتين </a:t>
            </a: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739727" y="44624"/>
            <a:ext cx="5000625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ضرب الأعداد المركبة علي الصورة القطبية و قسمتها </a:t>
            </a:r>
            <a:endParaRPr lang="ar-S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429125" y="1556792"/>
            <a:ext cx="2071688" cy="500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FF0000"/>
                </a:solidFill>
              </a:rPr>
              <a:t>الحل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51216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768698"/>
            <a:ext cx="6657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768698"/>
            <a:ext cx="13430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132856"/>
            <a:ext cx="757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852936"/>
            <a:ext cx="678085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5856" y="3645024"/>
            <a:ext cx="5556721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4535934" y="4293096"/>
            <a:ext cx="4357687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</a:rPr>
              <a:t>ثم نوجد الصورة الديكارتية للناتج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51222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941168"/>
            <a:ext cx="5962377" cy="66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3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621" y="5811539"/>
            <a:ext cx="69294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ستطيل مستدير الزوايا 23"/>
          <p:cNvSpPr/>
          <p:nvPr/>
        </p:nvSpPr>
        <p:spPr>
          <a:xfrm>
            <a:off x="4632983" y="44812"/>
            <a:ext cx="1667209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3391222" y="836712"/>
            <a:ext cx="5214938" cy="7858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rgbClr val="FF0000"/>
                </a:solidFill>
              </a:rPr>
              <a:t>وتستخدم لحساب قوى العدد المركب حسب القاعدة الاتية:-</a:t>
            </a:r>
          </a:p>
        </p:txBody>
      </p:sp>
      <p:pic>
        <p:nvPicPr>
          <p:cNvPr id="5224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8097" y="1781522"/>
            <a:ext cx="7419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5285" y="2210147"/>
            <a:ext cx="7072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320285" y="2924944"/>
            <a:ext cx="150018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5224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19660" y="3067819"/>
            <a:ext cx="461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7197" y="3783483"/>
            <a:ext cx="33432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6660" y="3712046"/>
            <a:ext cx="4286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8097" y="4356124"/>
            <a:ext cx="757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972" y="5713437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مستدير الزوايا 24"/>
          <p:cNvSpPr/>
          <p:nvPr/>
        </p:nvSpPr>
        <p:spPr>
          <a:xfrm>
            <a:off x="3480855" y="44812"/>
            <a:ext cx="260331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نظرية </a:t>
            </a:r>
            <a:r>
              <a:rPr lang="ar-S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ديموافر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959745" y="1143000"/>
            <a:ext cx="5500687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ولان استعمل نظرية ديموافر لايجاد القوة السادسة</a:t>
            </a:r>
          </a:p>
        </p:txBody>
      </p:sp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8120" y="1928813"/>
            <a:ext cx="70723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1245" y="2714625"/>
            <a:ext cx="45481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888182" y="2786063"/>
            <a:ext cx="1500188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</a:rPr>
              <a:t>نظرية ديموافر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53266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9557" y="3643313"/>
            <a:ext cx="700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3807" y="4214813"/>
            <a:ext cx="7072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9932" y="5357813"/>
            <a:ext cx="3786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مستطيل مستدير الزوايا 20"/>
          <p:cNvSpPr/>
          <p:nvPr/>
        </p:nvSpPr>
        <p:spPr>
          <a:xfrm>
            <a:off x="3480855" y="44812"/>
            <a:ext cx="260331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تابع حل المثال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78470" y="1052736"/>
            <a:ext cx="6715125" cy="7143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chemeClr val="tx1"/>
                </a:solidFill>
              </a:rPr>
              <a:t>وتستخدم الصيغة الاتية لايجاد الجذور النونية لاى عدد مركب لا يساوى الصفر</a:t>
            </a:r>
          </a:p>
        </p:txBody>
      </p:sp>
      <p:pic>
        <p:nvPicPr>
          <p:cNvPr id="5428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845" y="1982564"/>
            <a:ext cx="7153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221533" y="2911252"/>
            <a:ext cx="3643312" cy="785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</a:rPr>
              <a:t>يمكن ايجادها بالصيغة الاتية:-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54289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085184"/>
            <a:ext cx="3167062" cy="7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720" y="4005064"/>
            <a:ext cx="63367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مستدير الزوايا 19"/>
          <p:cNvSpPr/>
          <p:nvPr/>
        </p:nvSpPr>
        <p:spPr>
          <a:xfrm>
            <a:off x="3624871" y="44812"/>
            <a:ext cx="260331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الجذور المختلفة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2736304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ar-SA" dirty="0"/>
              <a:t>الفصل السادس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5652120" y="3585210"/>
            <a:ext cx="31683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ar-SA" dirty="0"/>
              <a:t>الدرس الأول </a:t>
            </a: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5652120" y="4521314"/>
            <a:ext cx="31683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ar-SA" dirty="0"/>
              <a:t>الدرس الثاني</a:t>
            </a: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5652120" y="5457418"/>
            <a:ext cx="31683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ar-SA" dirty="0"/>
              <a:t>الدرس الثالث</a:t>
            </a: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1979712" y="4533508"/>
            <a:ext cx="31683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ar-SA" dirty="0"/>
              <a:t>اختبار الفصل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49024007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1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5631" y="764704"/>
            <a:ext cx="33432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700808"/>
            <a:ext cx="75723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مستدير الزوايا 16"/>
          <p:cNvSpPr/>
          <p:nvPr/>
        </p:nvSpPr>
        <p:spPr>
          <a:xfrm>
            <a:off x="4632983" y="44812"/>
            <a:ext cx="1235161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319535" y="1214438"/>
            <a:ext cx="7286625" cy="8572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وهى احدى الحلات الخاصة وتحدث عند ايجاد الجذور النونية للعدد واحدوذلك عند كتابة 1 على الصورة القطبية فاننا نحصل على </a:t>
            </a:r>
            <a:r>
              <a:rPr lang="en-US" b="1" dirty="0">
                <a:solidFill>
                  <a:srgbClr val="FF0000"/>
                </a:solidFill>
              </a:rPr>
              <a:t>r=1</a:t>
            </a:r>
            <a:r>
              <a:rPr lang="ar-SA" b="1" dirty="0">
                <a:solidFill>
                  <a:srgbClr val="FF0000"/>
                </a:solidFill>
              </a:rPr>
              <a:t>ولذلك فان الجذور النونية للعدد واحد تقع على دائرة </a:t>
            </a:r>
            <a:r>
              <a:rPr lang="ar-SA" sz="1600" b="1" dirty="0">
                <a:solidFill>
                  <a:srgbClr val="FF0000"/>
                </a:solidFill>
              </a:rPr>
              <a:t>واحدة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20285" y="2143125"/>
            <a:ext cx="150018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48472" y="2143125"/>
            <a:ext cx="2928938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56337" name="Picture 1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91347" y="2214563"/>
            <a:ext cx="26527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1176660" y="2857500"/>
            <a:ext cx="7429500" cy="3071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56339" name="Picture 1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19910" y="2928938"/>
            <a:ext cx="42243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0" name="Picture 16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19910" y="3786188"/>
            <a:ext cx="42148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1" name="Picture 17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19910" y="5143500"/>
            <a:ext cx="41862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18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248097" y="29289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مستطيل مستدير الزوايا 22"/>
          <p:cNvSpPr/>
          <p:nvPr/>
        </p:nvSpPr>
        <p:spPr>
          <a:xfrm>
            <a:off x="3575868" y="-27384"/>
            <a:ext cx="3228380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الجذور النونية للعدد واحد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9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12544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0215"/>
            <a:ext cx="4142226" cy="5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427984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0215"/>
            <a:ext cx="403244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48" y="476672"/>
            <a:ext cx="4499223" cy="535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49024007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12544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2222"/>
            <a:ext cx="4429579" cy="54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23"/>
          <a:stretch/>
        </p:blipFill>
        <p:spPr bwMode="auto">
          <a:xfrm>
            <a:off x="343821" y="689788"/>
            <a:ext cx="4141093" cy="187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4365104"/>
            <a:ext cx="2016224" cy="16896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350221" y="2883718"/>
            <a:ext cx="4134693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73078605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صور تصاميم\رياضيات\2التالي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6054725"/>
            <a:ext cx="16065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E:\صور تصاميم\رياضيات\2السابق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6072188"/>
            <a:ext cx="15716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شكل بيضاوي 6"/>
          <p:cNvSpPr/>
          <p:nvPr/>
        </p:nvSpPr>
        <p:spPr>
          <a:xfrm>
            <a:off x="3857625" y="6143625"/>
            <a:ext cx="3429000" cy="7143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20" name="Picture 10" descr="E:\صور تصاميم\رياضيات\exi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5357813"/>
            <a:ext cx="1533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624"/>
            <a:ext cx="212544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67308" y="35913"/>
            <a:ext cx="133335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إجابات 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94"/>
          <a:stretch/>
        </p:blipFill>
        <p:spPr bwMode="auto">
          <a:xfrm>
            <a:off x="2403773" y="3005336"/>
            <a:ext cx="6336704" cy="272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7354"/>
            <a:ext cx="66329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73078605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58170" y="1144141"/>
            <a:ext cx="521493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i="1" dirty="0">
                <a:solidFill>
                  <a:srgbClr val="FF0000"/>
                </a:solidFill>
              </a:rPr>
              <a:t>يتكون الاحداثيات القطبية من النقطة </a:t>
            </a:r>
            <a:r>
              <a:rPr lang="en-US" b="1" i="1" dirty="0">
                <a:solidFill>
                  <a:srgbClr val="FF0000"/>
                </a:solidFill>
              </a:rPr>
              <a:t>o</a:t>
            </a:r>
            <a:r>
              <a:rPr lang="ar-SA" b="1" i="1" dirty="0">
                <a:solidFill>
                  <a:srgbClr val="FF0000"/>
                </a:solidFill>
              </a:rPr>
              <a:t> وهى نقطة الاصل وهى نقطة ثابتةوتسمى القطب والمحور القطبى وهو شعاع يمتد افقيا من القطب يمينا والقياس الموجب للزاوية يعنى دوران عكس اتجاه عقارب الساعة وسالب مع اتجاة عقارب الساعة</a:t>
            </a:r>
          </a:p>
        </p:txBody>
      </p:sp>
      <p:pic>
        <p:nvPicPr>
          <p:cNvPr id="37903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9358" y="1001266"/>
            <a:ext cx="17764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258670" y="2427734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7906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4045" y="2644329"/>
            <a:ext cx="2533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1045" y="2644329"/>
            <a:ext cx="1247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1545" y="3220393"/>
            <a:ext cx="5238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6483" y="3222675"/>
            <a:ext cx="22907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7258670" y="4645720"/>
            <a:ext cx="157162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15295" y="4862314"/>
            <a:ext cx="400050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37912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2545" y="4862314"/>
            <a:ext cx="311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8108" y="4862314"/>
            <a:ext cx="12144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8108" y="5380633"/>
            <a:ext cx="6072187" cy="128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19439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مستدير الزوايا 1"/>
          <p:cNvSpPr/>
          <p:nvPr/>
        </p:nvSpPr>
        <p:spPr>
          <a:xfrm>
            <a:off x="3923928" y="71998"/>
            <a:ext cx="3002508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الاحداثيات القطبية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1115046" y="1357313"/>
            <a:ext cx="7143750" cy="8572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i="1" dirty="0">
                <a:solidFill>
                  <a:srgbClr val="FF0000"/>
                </a:solidFill>
              </a:rPr>
              <a:t>المعادلة القطبية هى المعادلة التى تعطى بدلالة الاحداثيات القطبيةمثل </a:t>
            </a:r>
          </a:p>
        </p:txBody>
      </p:sp>
      <p:pic>
        <p:nvPicPr>
          <p:cNvPr id="3892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0796" y="157162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186483" y="2357438"/>
            <a:ext cx="72151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i="1" dirty="0">
                <a:solidFill>
                  <a:srgbClr val="FF0000"/>
                </a:solidFill>
              </a:rPr>
              <a:t>التمثيل القطبى هى مجموعة كل النقاط                   التى تحقق احداثيات المعادلة القطبية</a:t>
            </a:r>
          </a:p>
        </p:txBody>
      </p:sp>
      <p:pic>
        <p:nvPicPr>
          <p:cNvPr id="3892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6921" y="2500313"/>
            <a:ext cx="6619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404398" y="3451250"/>
            <a:ext cx="157162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893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9648" y="3594125"/>
            <a:ext cx="3486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8086" y="3665562"/>
            <a:ext cx="10239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836" y="4237062"/>
            <a:ext cx="4929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5873" y="4880000"/>
            <a:ext cx="50101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094187"/>
            <a:ext cx="2357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مستدير الزوايا 24"/>
          <p:cNvSpPr/>
          <p:nvPr/>
        </p:nvSpPr>
        <p:spPr>
          <a:xfrm>
            <a:off x="3276181" y="44624"/>
            <a:ext cx="439216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التمثيل البياني للمعادلات القطبية 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614092" y="980728"/>
            <a:ext cx="5786437" cy="8572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يمكن ايجاد المسافة بين نقطتين فى المستوى القطبى بأستعمال الصيغة الاتية</a:t>
            </a:r>
          </a:p>
        </p:txBody>
      </p:sp>
      <p:pic>
        <p:nvPicPr>
          <p:cNvPr id="39951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4217" y="1988840"/>
            <a:ext cx="4714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279" y="2852936"/>
            <a:ext cx="3724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916832"/>
            <a:ext cx="2428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6971779" y="3857625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9956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929063"/>
            <a:ext cx="6010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2529" y="4214813"/>
            <a:ext cx="524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7092" y="4535488"/>
            <a:ext cx="293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144071"/>
            <a:ext cx="4610100" cy="152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311330" y="4929188"/>
            <a:ext cx="15811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الاجابة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9961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029" y="4952578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مستدير الزوايا 25"/>
          <p:cNvSpPr/>
          <p:nvPr/>
        </p:nvSpPr>
        <p:spPr>
          <a:xfrm>
            <a:off x="3268165" y="44624"/>
            <a:ext cx="3680099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المسافة بالصيغة القطبية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Punched Tape 16"/>
          <p:cNvSpPr/>
          <p:nvPr/>
        </p:nvSpPr>
        <p:spPr>
          <a:xfrm>
            <a:off x="2533972" y="980728"/>
            <a:ext cx="6286500" cy="714375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اولا:- تحويل الاحداثيات القطبية الى احداثيات الديكارتية ويعطى بالقاعدة الاتية:-</a:t>
            </a:r>
          </a:p>
        </p:txBody>
      </p:sp>
      <p:pic>
        <p:nvPicPr>
          <p:cNvPr id="40976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4394" y="1837978"/>
            <a:ext cx="4667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4394" y="2480916"/>
            <a:ext cx="46434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081" y="1837978"/>
            <a:ext cx="24907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464871" y="3481041"/>
            <a:ext cx="157162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098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769" y="3623916"/>
            <a:ext cx="4695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644" y="3552478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5047" y="4274840"/>
            <a:ext cx="5214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202832"/>
            <a:ext cx="2266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931024"/>
            <a:ext cx="6486525" cy="5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مستدير الزوايا 25"/>
          <p:cNvSpPr/>
          <p:nvPr/>
        </p:nvSpPr>
        <p:spPr>
          <a:xfrm>
            <a:off x="2729064" y="44624"/>
            <a:ext cx="5155304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الصورة القطبية و الصورة الديكارتية للمعادلات 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unched Tape 14"/>
          <p:cNvSpPr/>
          <p:nvPr/>
        </p:nvSpPr>
        <p:spPr>
          <a:xfrm>
            <a:off x="2389956" y="1143000"/>
            <a:ext cx="6286500" cy="714375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ثانيا:- تحويل الاحداثيات الديكارتية الى احداثيات قطبية  ويعطى بالقاعدة الاتية:-</a:t>
            </a:r>
          </a:p>
        </p:txBody>
      </p:sp>
      <p:pic>
        <p:nvPicPr>
          <p:cNvPr id="4200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2031" y="1928813"/>
            <a:ext cx="4924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7269" y="2643188"/>
            <a:ext cx="49291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081" y="1912938"/>
            <a:ext cx="2571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7104831" y="3786188"/>
            <a:ext cx="157162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2005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206" y="4000500"/>
            <a:ext cx="5857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7644" y="4643438"/>
            <a:ext cx="16859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081" y="4572000"/>
            <a:ext cx="5357813" cy="12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6081861"/>
            <a:ext cx="5318894" cy="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مستدير الزوايا 25"/>
          <p:cNvSpPr/>
          <p:nvPr/>
        </p:nvSpPr>
        <p:spPr>
          <a:xfrm>
            <a:off x="2729064" y="44624"/>
            <a:ext cx="5155304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الصورة القطبية و الصورة الديكارتية للمعادلات 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756397" y="1071563"/>
            <a:ext cx="5786437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solidFill>
                  <a:srgbClr val="FF0000"/>
                </a:solidFill>
              </a:rPr>
              <a:t>اولا:- تحويل المعادلات الديكارتية الى معادلالت قطبية:-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1113334" y="1857375"/>
            <a:ext cx="7286625" cy="8572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dirty="0"/>
              <a:t>ويتم بالتعويض عن            و </a:t>
            </a:r>
          </a:p>
        </p:txBody>
      </p:sp>
      <p:pic>
        <p:nvPicPr>
          <p:cNvPr id="4302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522" y="2000250"/>
            <a:ext cx="6524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772" y="1928813"/>
            <a:ext cx="4552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7256959" y="2857500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302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3334" y="3000375"/>
            <a:ext cx="6000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3959" y="3792463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eft Arrow 24"/>
          <p:cNvSpPr/>
          <p:nvPr/>
        </p:nvSpPr>
        <p:spPr>
          <a:xfrm>
            <a:off x="3685084" y="3643313"/>
            <a:ext cx="2214563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التمثيل البيانى عبارة عن</a:t>
            </a:r>
          </a:p>
        </p:txBody>
      </p:sp>
      <p:pic>
        <p:nvPicPr>
          <p:cNvPr id="43033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3088" y="3721026"/>
            <a:ext cx="2590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5147" y="4286250"/>
            <a:ext cx="4643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6584" y="4786313"/>
            <a:ext cx="4572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6" name="Picture 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334" y="4357688"/>
            <a:ext cx="3071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ستطيل مستدير الزوايا 28"/>
          <p:cNvSpPr/>
          <p:nvPr/>
        </p:nvSpPr>
        <p:spPr>
          <a:xfrm>
            <a:off x="3480855" y="44812"/>
            <a:ext cx="368343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المعادلات القطبية و الديكارتية 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71813" y="1071563"/>
            <a:ext cx="5786437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solidFill>
                  <a:srgbClr val="FF0000"/>
                </a:solidFill>
              </a:rPr>
              <a:t>ثانيا:- تحويل المعادلات القطبية الى معادلالت ديكارتية:-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1857375" y="1714500"/>
            <a:ext cx="7286625" cy="10001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dirty="0"/>
              <a:t>وهى عملية غير مباشرة وتلزمنا جميع  العلاقات الاتية لاتمام عملية التحويل:-</a:t>
            </a:r>
          </a:p>
        </p:txBody>
      </p:sp>
      <p:pic>
        <p:nvPicPr>
          <p:cNvPr id="4404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286000"/>
            <a:ext cx="6858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572375" y="2857500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1428750" y="2857500"/>
            <a:ext cx="6072188" cy="71437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 b="1" i="1" dirty="0">
              <a:solidFill>
                <a:srgbClr val="FF0000"/>
              </a:solidFill>
            </a:endParaRPr>
          </a:p>
        </p:txBody>
      </p:sp>
      <p:pic>
        <p:nvPicPr>
          <p:cNvPr id="4405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3000375"/>
            <a:ext cx="5562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4" y="3645024"/>
            <a:ext cx="1643063" cy="5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437112"/>
            <a:ext cx="392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1318" y="4952578"/>
            <a:ext cx="3733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931" y="5574183"/>
            <a:ext cx="378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0368" y="6096719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879874"/>
            <a:ext cx="3500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9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921" y="5737249"/>
            <a:ext cx="3357562" cy="57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مستطيل مستدير الزوايا 27"/>
          <p:cNvSpPr/>
          <p:nvPr/>
        </p:nvSpPr>
        <p:spPr>
          <a:xfrm>
            <a:off x="3480855" y="44812"/>
            <a:ext cx="3683433" cy="646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المعادلات القطبية و الديكارتية 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/object&gt;&lt;/database&gt;"/>
  <p:tag name="SECTOMILLISECCONVERTED" val="1"/>
  <p:tag name="ARTICULATE_SLIDE_COUNT" val="23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0</TotalTime>
  <Words>440</Words>
  <Application>Microsoft Office PowerPoint</Application>
  <PresentationFormat>عرض على الشاشة (3:4)‏</PresentationFormat>
  <Paragraphs>98</Paragraphs>
  <Slides>24</Slides>
  <Notes>19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6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Hasib</dc:creator>
  <cp:lastModifiedBy>Hasib</cp:lastModifiedBy>
  <cp:revision>1</cp:revision>
  <dcterms:created xsi:type="dcterms:W3CDTF">2015-11-24T17:42:21Z</dcterms:created>
  <dcterms:modified xsi:type="dcterms:W3CDTF">2015-11-24T17:43:10Z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04561799-EE0C-4BCB-81D7-30D6CED00D91</vt:lpwstr>
  </property>
  <property fmtid="{D5CDD505-2E9C-101B-9397-08002B2CF9AE}" pid="3" name="ArticulatePath">
    <vt:lpwstr>6</vt:lpwstr>
  </property>
</Properties>
</file>