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6.xml" ContentType="application/vnd.openxmlformats-officedocument.presentationml.tags+xml"/>
  <Override PartName="/ppt/notesSlides/notesSlide14.xml" ContentType="application/vnd.openxmlformats-officedocument.presentationml.notesSlide+xml"/>
  <Override PartName="/ppt/tags/tag18.xml" ContentType="application/vnd.openxmlformats-officedocument.presentationml.tags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notesSlides/notesSlide12.xml" ContentType="application/vnd.openxmlformats-officedocument.presentationml.notesSlide+xml"/>
  <Override PartName="/ppt/tags/tag25.xml" ContentType="application/vnd.openxmlformats-officedocument.presentationml.tags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notesSlides/notesSlide10.xml" ContentType="application/vnd.openxmlformats-officedocument.presentationml.notesSlide+xml"/>
  <Override PartName="/ppt/tags/tag23.xml" ContentType="application/vnd.openxmlformats-officedocument.presentationml.tag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Default Extension="wav" ContentType="audio/wav"/>
  <Override PartName="/ppt/notesSlides/notesSlide15.xml" ContentType="application/vnd.openxmlformats-officedocument.presentationml.notesSlide+xml"/>
  <Override PartName="/ppt/tags/tag19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tags/tag17.xml" ContentType="application/vnd.openxmlformats-officedocument.presentationml.tags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5.xml" ContentType="application/vnd.openxmlformats-officedocument.presentationml.tags+xml"/>
  <Override PartName="/ppt/tags/tag24.xml" ContentType="application/vnd.openxmlformats-officedocument.presentationml.tags+xml"/>
  <Override PartName="/ppt/notesSlides/notesSlide6.xml" ContentType="application/vnd.openxmlformats-officedocument.presentationml.notesSlide+xml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26"/>
  </p:notesMasterIdLst>
  <p:sldIdLst>
    <p:sldId id="311" r:id="rId2"/>
    <p:sldId id="310" r:id="rId3"/>
    <p:sldId id="284" r:id="rId4"/>
    <p:sldId id="285" r:id="rId5"/>
    <p:sldId id="286" r:id="rId6"/>
    <p:sldId id="287" r:id="rId7"/>
    <p:sldId id="289" r:id="rId8"/>
    <p:sldId id="290" r:id="rId9"/>
    <p:sldId id="291" r:id="rId10"/>
    <p:sldId id="292" r:id="rId11"/>
    <p:sldId id="293" r:id="rId12"/>
    <p:sldId id="294" r:id="rId13"/>
    <p:sldId id="295" r:id="rId14"/>
    <p:sldId id="296" r:id="rId15"/>
    <p:sldId id="297" r:id="rId16"/>
    <p:sldId id="298" r:id="rId17"/>
    <p:sldId id="299" r:id="rId18"/>
    <p:sldId id="300" r:id="rId19"/>
    <p:sldId id="301" r:id="rId20"/>
    <p:sldId id="302" r:id="rId21"/>
    <p:sldId id="303" r:id="rId22"/>
    <p:sldId id="305" r:id="rId23"/>
    <p:sldId id="306" r:id="rId24"/>
    <p:sldId id="308" r:id="rId25"/>
  </p:sldIdLst>
  <p:sldSz cx="9144000" cy="6858000" type="screen4x3"/>
  <p:notesSz cx="6858000" cy="9144000"/>
  <p:custDataLst>
    <p:tags r:id="rId27"/>
  </p:custDataLst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2206" autoAdjust="0"/>
    <p:restoredTop sz="94622" autoAdjust="0"/>
  </p:normalViewPr>
  <p:slideViewPr>
    <p:cSldViewPr>
      <p:cViewPr varScale="1">
        <p:scale>
          <a:sx n="69" d="100"/>
          <a:sy n="69" d="100"/>
        </p:scale>
        <p:origin x="-132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B57D6CA-298C-43F1-A5E3-851F797CC0F1}" type="datetimeFigureOut">
              <a:rPr lang="ar-SA"/>
              <a:pPr>
                <a:defRPr/>
              </a:pPr>
              <a:t>12/02/37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SA" noProof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noProof="0" smtClean="0"/>
              <a:t>انقر لتحرير أنماط النص الرئيسي</a:t>
            </a:r>
          </a:p>
          <a:p>
            <a:pPr lvl="1"/>
            <a:r>
              <a:rPr lang="ar-SA" noProof="0" smtClean="0"/>
              <a:t>المستوى الثاني</a:t>
            </a:r>
          </a:p>
          <a:p>
            <a:pPr lvl="2"/>
            <a:r>
              <a:rPr lang="ar-SA" noProof="0" smtClean="0"/>
              <a:t>المستوى الثالث</a:t>
            </a:r>
          </a:p>
          <a:p>
            <a:pPr lvl="3"/>
            <a:r>
              <a:rPr lang="ar-SA" noProof="0" smtClean="0"/>
              <a:t>المستوى الرابع</a:t>
            </a:r>
          </a:p>
          <a:p>
            <a:pPr lvl="4"/>
            <a:r>
              <a:rPr lang="ar-SA" noProof="0" smtClean="0"/>
              <a:t>المستوى الخامس</a:t>
            </a:r>
            <a:endParaRPr lang="ar-SA" noProof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C035067-3E51-4515-A3DB-F46024FB450E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2970252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1491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EEF18C3D-991E-47B0-81A9-1CE838980E9F}" type="slidenum">
              <a:rPr lang="ar-SA" sz="1200">
                <a:latin typeface="+mn-lt"/>
                <a:cs typeface="+mn-cs"/>
              </a:rPr>
              <a:pPr algn="l">
                <a:defRPr/>
              </a:pPr>
              <a:t>3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0707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602DBBE9-A69D-4D91-9459-438D74A84244}" type="slidenum">
              <a:rPr lang="ar-SA" sz="1200">
                <a:latin typeface="+mn-lt"/>
                <a:cs typeface="+mn-cs"/>
              </a:rPr>
              <a:pPr algn="l">
                <a:defRPr/>
              </a:pPr>
              <a:t>12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1731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A91A26FB-8FD4-4FBF-95B8-53F9640EDE40}" type="slidenum">
              <a:rPr lang="ar-SA" sz="1200">
                <a:latin typeface="+mn-lt"/>
                <a:cs typeface="+mn-cs"/>
              </a:rPr>
              <a:pPr algn="l">
                <a:defRPr/>
              </a:pPr>
              <a:t>13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2755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2098BF8F-5EE0-4B4D-9CAD-0B2669E72824}" type="slidenum">
              <a:rPr lang="ar-SA" sz="1200">
                <a:latin typeface="+mn-lt"/>
                <a:cs typeface="+mn-cs"/>
              </a:rPr>
              <a:pPr algn="l">
                <a:defRPr/>
              </a:pPr>
              <a:t>14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3779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B4E28FAC-2B4F-42FD-AD56-4E5450302EE4}" type="slidenum">
              <a:rPr lang="ar-SA" sz="1200">
                <a:latin typeface="+mn-lt"/>
                <a:cs typeface="+mn-cs"/>
              </a:rPr>
              <a:pPr algn="l">
                <a:defRPr/>
              </a:pPr>
              <a:t>15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03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616C78E0-E3DE-4DA6-A049-D4D65D35B9D7}" type="slidenum">
              <a:rPr lang="ar-SA" sz="1200">
                <a:latin typeface="+mn-lt"/>
                <a:cs typeface="+mn-cs"/>
              </a:rPr>
              <a:pPr algn="l">
                <a:defRPr/>
              </a:pPr>
              <a:t>16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827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D0300C6B-2302-432B-811E-111A80422B51}" type="slidenum">
              <a:rPr lang="ar-SA" sz="1200">
                <a:latin typeface="+mn-lt"/>
                <a:cs typeface="+mn-cs"/>
              </a:rPr>
              <a:pPr algn="l">
                <a:defRPr/>
              </a:pPr>
              <a:t>17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6851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1A062E53-580B-40D7-A446-4184E5F04D79}" type="slidenum">
              <a:rPr lang="ar-SA" sz="1200">
                <a:latin typeface="+mn-lt"/>
                <a:cs typeface="+mn-cs"/>
              </a:rPr>
              <a:pPr algn="l">
                <a:defRPr/>
              </a:pPr>
              <a:t>18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7875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79C05FA2-D00E-4170-A970-42D3CC9938FD}" type="slidenum">
              <a:rPr lang="ar-SA" sz="1200">
                <a:latin typeface="+mn-lt"/>
                <a:cs typeface="+mn-cs"/>
              </a:rPr>
              <a:pPr algn="l">
                <a:defRPr/>
              </a:pPr>
              <a:t>19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8899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6F651213-617B-467E-9097-E7DCB27B280E}" type="slidenum">
              <a:rPr lang="ar-SA" sz="1200">
                <a:latin typeface="+mn-lt"/>
                <a:cs typeface="+mn-cs"/>
              </a:rPr>
              <a:pPr algn="l">
                <a:defRPr/>
              </a:pPr>
              <a:t>20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9923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BA6C80C8-15D8-45FD-BAF2-1FD002366777}" type="slidenum">
              <a:rPr lang="ar-SA" sz="1200">
                <a:latin typeface="+mn-lt"/>
                <a:cs typeface="+mn-cs"/>
              </a:rPr>
              <a:pPr algn="l">
                <a:defRPr/>
              </a:pPr>
              <a:t>21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2515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7CE8F67C-BF30-420F-BB55-CAE6A0D84BE3}" type="slidenum">
              <a:rPr lang="ar-SA" sz="1200">
                <a:latin typeface="+mn-lt"/>
                <a:cs typeface="+mn-cs"/>
              </a:rPr>
              <a:pPr algn="l">
                <a:defRPr/>
              </a:pPr>
              <a:t>4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3539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037315D4-C4E7-4889-9EAC-E39CC1221FE4}" type="slidenum">
              <a:rPr lang="ar-SA" sz="1200">
                <a:latin typeface="+mn-lt"/>
                <a:cs typeface="+mn-cs"/>
              </a:rPr>
              <a:pPr algn="l">
                <a:defRPr/>
              </a:pPr>
              <a:t>5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63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C64BD98F-F57F-4361-B87B-471B2EC1FA1A}" type="slidenum">
              <a:rPr lang="ar-SA" sz="1200">
                <a:latin typeface="+mn-lt"/>
                <a:cs typeface="+mn-cs"/>
              </a:rPr>
              <a:pPr algn="l">
                <a:defRPr/>
              </a:pPr>
              <a:t>6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5587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8C719963-ABF5-437F-BBFD-62AD2E0A519F}" type="slidenum">
              <a:rPr lang="ar-SA" sz="1200">
                <a:latin typeface="+mn-lt"/>
                <a:cs typeface="+mn-cs"/>
              </a:rPr>
              <a:pPr algn="l">
                <a:defRPr/>
              </a:pPr>
              <a:t>7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6611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D2939FD7-1686-49BE-8C3C-DB61E9FC7BA4}" type="slidenum">
              <a:rPr lang="ar-SA" sz="1200">
                <a:latin typeface="+mn-lt"/>
                <a:cs typeface="+mn-cs"/>
              </a:rPr>
              <a:pPr algn="l">
                <a:defRPr/>
              </a:pPr>
              <a:t>8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7635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2C4565D3-A361-4CA1-8635-8B329A470355}" type="slidenum">
              <a:rPr lang="ar-SA" sz="1200">
                <a:latin typeface="+mn-lt"/>
                <a:cs typeface="+mn-cs"/>
              </a:rPr>
              <a:pPr algn="l">
                <a:defRPr/>
              </a:pPr>
              <a:t>9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8659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2A47A6AF-61D9-4B0E-A013-5D88F58D97B4}" type="slidenum">
              <a:rPr lang="ar-SA" sz="1200">
                <a:latin typeface="+mn-lt"/>
                <a:cs typeface="+mn-cs"/>
              </a:rPr>
              <a:pPr algn="l">
                <a:defRPr/>
              </a:pPr>
              <a:t>10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9683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93D7EDB1-FB55-4A07-BEC9-2B16C71881B8}" type="slidenum">
              <a:rPr lang="ar-SA" sz="1200">
                <a:latin typeface="+mn-lt"/>
                <a:cs typeface="+mn-cs"/>
              </a:rPr>
              <a:pPr algn="l">
                <a:defRPr/>
              </a:pPr>
              <a:t>11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E7B89B-D7D3-4F15-AF1E-2E36D40B8762}" type="datetimeFigureOut">
              <a:rPr lang="ar-SA"/>
              <a:pPr>
                <a:defRPr/>
              </a:pPr>
              <a:t>12/02/37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485F95-8DA6-4945-87A3-F0DDA3E508DC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B27004-97BF-49FA-A8E3-AF5DAC67ABE3}" type="datetimeFigureOut">
              <a:rPr lang="ar-SA"/>
              <a:pPr>
                <a:defRPr/>
              </a:pPr>
              <a:t>12/02/37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C826D-76AC-4A62-81DB-CF6D79796066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09513-7B67-4288-8404-9F5A7B35F0DD}" type="datetimeFigureOut">
              <a:rPr lang="ar-SA"/>
              <a:pPr>
                <a:defRPr/>
              </a:pPr>
              <a:t>12/02/37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B078F9-0D6F-4122-82EB-7D39C57E6D1C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585A93-136A-498D-892B-5355B7220303}" type="datetimeFigureOut">
              <a:rPr lang="ar-SA"/>
              <a:pPr>
                <a:defRPr/>
              </a:pPr>
              <a:t>12/02/37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E11185-5F34-4AE1-ACE0-4D0F70C645C2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327EA9-4EE0-479B-9F7A-AB61FF400449}" type="datetimeFigureOut">
              <a:rPr lang="ar-SA"/>
              <a:pPr>
                <a:defRPr/>
              </a:pPr>
              <a:t>12/02/37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E8A593-6D4E-412E-931B-67873588D36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568AD-9736-4030-A07A-FEA15E95E05C}" type="datetimeFigureOut">
              <a:rPr lang="ar-SA"/>
              <a:pPr>
                <a:defRPr/>
              </a:pPr>
              <a:t>12/02/37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5EBC8-D43A-48AD-98A5-831D8A522EDA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EF557B-4B1A-4BB1-8E22-7D0B2D71A552}" type="datetimeFigureOut">
              <a:rPr lang="ar-SA"/>
              <a:pPr>
                <a:defRPr/>
              </a:pPr>
              <a:t>12/02/37</a:t>
            </a:fld>
            <a:endParaRPr lang="ar-SA"/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6A9CB5-460C-4E3B-A73D-0C5A07EEA932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261CF4-6F51-41BD-8DB8-15FC050A7EEA}" type="datetimeFigureOut">
              <a:rPr lang="ar-SA"/>
              <a:pPr>
                <a:defRPr/>
              </a:pPr>
              <a:t>12/02/37</a:t>
            </a:fld>
            <a:endParaRPr lang="ar-SA"/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5D632B-1CE5-413F-B38F-0C54567F3D7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E1D11E-0C56-4EA4-B55D-4589733658EF}" type="datetimeFigureOut">
              <a:rPr lang="ar-SA"/>
              <a:pPr>
                <a:defRPr/>
              </a:pPr>
              <a:t>12/02/37</a:t>
            </a:fld>
            <a:endParaRPr lang="ar-SA"/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576659-3E1D-4BE9-9ABA-EB55FBBB96B3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7A0ED2-5914-4913-8801-80E1F41818AB}" type="datetimeFigureOut">
              <a:rPr lang="ar-SA"/>
              <a:pPr>
                <a:defRPr/>
              </a:pPr>
              <a:t>12/02/37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F5899-618C-4F44-BF3B-B09118608879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ar-SA" noProof="0" smtClean="0"/>
              <a:t>انقر فوق الرمز لإضافة صورة</a:t>
            </a:r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929D15-3DFD-42F3-AA74-BB798319F312}" type="datetimeFigureOut">
              <a:rPr lang="ar-SA"/>
              <a:pPr>
                <a:defRPr/>
              </a:pPr>
              <a:t>12/02/37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0F85F-4A41-4EEF-B9F7-50E1115BECA0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عنصر نائب للعنوان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1027" name="عنصر نائب للنص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47D084A-3A65-42E0-94B6-B32AFA82757F}" type="datetimeFigureOut">
              <a:rPr lang="ar-SA"/>
              <a:pPr>
                <a:defRPr/>
              </a:pPr>
              <a:t>12/02/37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901B0F4-CBB4-4F56-AACD-333837A9528B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65" r:id="rId1"/>
    <p:sldLayoutId id="2147484266" r:id="rId2"/>
    <p:sldLayoutId id="2147484267" r:id="rId3"/>
    <p:sldLayoutId id="2147484268" r:id="rId4"/>
    <p:sldLayoutId id="2147484269" r:id="rId5"/>
    <p:sldLayoutId id="2147484270" r:id="rId6"/>
    <p:sldLayoutId id="2147484271" r:id="rId7"/>
    <p:sldLayoutId id="2147484272" r:id="rId8"/>
    <p:sldLayoutId id="2147484273" r:id="rId9"/>
    <p:sldLayoutId id="2147484274" r:id="rId10"/>
    <p:sldLayoutId id="2147484275" r:id="rId11"/>
  </p:sldLayoutIdLst>
  <p:transition advTm="1000"/>
  <p:timing>
    <p:tnLst>
      <p:par>
        <p:cTn id="1" dur="indefinite" restart="never" nodeType="tmRoot"/>
      </p:par>
    </p:tnLst>
  </p:timing>
  <p:txStyles>
    <p:titleStyle>
      <a:lvl1pPr algn="ctr" rtl="1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audio" Target="../media/audio2.wav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gif"/><Relationship Id="rId4" Type="http://schemas.openxmlformats.org/officeDocument/2006/relationships/image" Target="../media/image2.png"/><Relationship Id="rId9" Type="http://schemas.openxmlformats.org/officeDocument/2006/relationships/image" Target="../media/image7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3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67.png"/><Relationship Id="rId12" Type="http://schemas.openxmlformats.org/officeDocument/2006/relationships/image" Target="../media/image7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5" Type="http://schemas.openxmlformats.org/officeDocument/2006/relationships/image" Target="../media/image65.png"/><Relationship Id="rId10" Type="http://schemas.openxmlformats.org/officeDocument/2006/relationships/image" Target="../media/image70.png"/><Relationship Id="rId4" Type="http://schemas.openxmlformats.org/officeDocument/2006/relationships/audio" Target="../media/audio1.wav"/><Relationship Id="rId9" Type="http://schemas.openxmlformats.org/officeDocument/2006/relationships/image" Target="../media/image6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7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audio" Target="../media/audio1.wav"/><Relationship Id="rId9" Type="http://schemas.openxmlformats.org/officeDocument/2006/relationships/image" Target="../media/image7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87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81.png"/><Relationship Id="rId12" Type="http://schemas.openxmlformats.org/officeDocument/2006/relationships/image" Target="../media/image8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80.png"/><Relationship Id="rId11" Type="http://schemas.openxmlformats.org/officeDocument/2006/relationships/image" Target="../media/image85.png"/><Relationship Id="rId5" Type="http://schemas.openxmlformats.org/officeDocument/2006/relationships/image" Target="../media/image79.png"/><Relationship Id="rId10" Type="http://schemas.openxmlformats.org/officeDocument/2006/relationships/image" Target="../media/image84.png"/><Relationship Id="rId4" Type="http://schemas.openxmlformats.org/officeDocument/2006/relationships/audio" Target="../media/audio1.wav"/><Relationship Id="rId9" Type="http://schemas.openxmlformats.org/officeDocument/2006/relationships/image" Target="../media/image8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9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10" Type="http://schemas.openxmlformats.org/officeDocument/2006/relationships/image" Target="../media/image93.png"/><Relationship Id="rId4" Type="http://schemas.openxmlformats.org/officeDocument/2006/relationships/audio" Target="../media/audio1.wav"/><Relationship Id="rId9" Type="http://schemas.openxmlformats.org/officeDocument/2006/relationships/image" Target="../media/image9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9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audio" Target="../media/audio1.wav"/><Relationship Id="rId9" Type="http://schemas.openxmlformats.org/officeDocument/2006/relationships/image" Target="../media/image10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10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6" Type="http://schemas.openxmlformats.org/officeDocument/2006/relationships/image" Target="../media/image102.png"/><Relationship Id="rId11" Type="http://schemas.openxmlformats.org/officeDocument/2006/relationships/image" Target="../media/image107.png"/><Relationship Id="rId5" Type="http://schemas.openxmlformats.org/officeDocument/2006/relationships/image" Target="../media/image101.png"/><Relationship Id="rId10" Type="http://schemas.openxmlformats.org/officeDocument/2006/relationships/image" Target="../media/image106.png"/><Relationship Id="rId4" Type="http://schemas.openxmlformats.org/officeDocument/2006/relationships/audio" Target="../media/audio1.wav"/><Relationship Id="rId9" Type="http://schemas.openxmlformats.org/officeDocument/2006/relationships/image" Target="../media/image10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1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6" Type="http://schemas.openxmlformats.org/officeDocument/2006/relationships/image" Target="../media/image109.png"/><Relationship Id="rId11" Type="http://schemas.openxmlformats.org/officeDocument/2006/relationships/image" Target="../media/image114.png"/><Relationship Id="rId5" Type="http://schemas.openxmlformats.org/officeDocument/2006/relationships/image" Target="../media/image108.png"/><Relationship Id="rId10" Type="http://schemas.openxmlformats.org/officeDocument/2006/relationships/image" Target="../media/image113.png"/><Relationship Id="rId4" Type="http://schemas.openxmlformats.org/officeDocument/2006/relationships/audio" Target="../media/audio1.wav"/><Relationship Id="rId9" Type="http://schemas.openxmlformats.org/officeDocument/2006/relationships/image" Target="../media/image11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11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4" Type="http://schemas.openxmlformats.org/officeDocument/2006/relationships/audio" Target="../media/audio1.wav"/><Relationship Id="rId9" Type="http://schemas.openxmlformats.org/officeDocument/2006/relationships/image" Target="../media/image1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12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slide" Target="slide2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slide" Target="slide10.xml"/><Relationship Id="rId5" Type="http://schemas.openxmlformats.org/officeDocument/2006/relationships/slide" Target="slide6.xml"/><Relationship Id="rId4" Type="http://schemas.openxmlformats.org/officeDocument/2006/relationships/slide" Target="slide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6" Type="http://schemas.openxmlformats.org/officeDocument/2006/relationships/image" Target="../media/image124.png"/><Relationship Id="rId5" Type="http://schemas.openxmlformats.org/officeDocument/2006/relationships/image" Target="../media/image123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3" Type="http://schemas.openxmlformats.org/officeDocument/2006/relationships/audio" Target="../media/audio1.wav"/><Relationship Id="rId7" Type="http://schemas.openxmlformats.org/officeDocument/2006/relationships/image" Target="../media/image12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3.xml"/><Relationship Id="rId6" Type="http://schemas.openxmlformats.org/officeDocument/2006/relationships/image" Target="../media/image127.png"/><Relationship Id="rId5" Type="http://schemas.openxmlformats.org/officeDocument/2006/relationships/image" Target="../media/image126.png"/><Relationship Id="rId4" Type="http://schemas.openxmlformats.org/officeDocument/2006/relationships/image" Target="../media/image1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3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4.xml"/><Relationship Id="rId6" Type="http://schemas.openxmlformats.org/officeDocument/2006/relationships/image" Target="../media/image131.png"/><Relationship Id="rId5" Type="http://schemas.openxmlformats.org/officeDocument/2006/relationships/image" Target="../media/image130.png"/><Relationship Id="rId4" Type="http://schemas.openxmlformats.org/officeDocument/2006/relationships/image" Target="../media/image12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3" Type="http://schemas.openxmlformats.org/officeDocument/2006/relationships/audio" Target="../media/audio1.wav"/><Relationship Id="rId7" Type="http://schemas.openxmlformats.org/officeDocument/2006/relationships/image" Target="../media/image12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5.xml"/><Relationship Id="rId6" Type="http://schemas.openxmlformats.org/officeDocument/2006/relationships/image" Target="../media/image135.png"/><Relationship Id="rId5" Type="http://schemas.openxmlformats.org/officeDocument/2006/relationships/image" Target="../media/image134.png"/><Relationship Id="rId4" Type="http://schemas.openxmlformats.org/officeDocument/2006/relationships/image" Target="../media/image133.png"/><Relationship Id="rId9" Type="http://schemas.openxmlformats.org/officeDocument/2006/relationships/image" Target="../media/image13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audio" Target="../media/audio1.wav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audio" Target="../media/audio1.wav"/><Relationship Id="rId9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audio" Target="../media/audio1.wav"/><Relationship Id="rId9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audio" Target="../media/audio1.wav"/><Relationship Id="rId9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audio" Target="../media/audio1.wav"/><Relationship Id="rId9" Type="http://schemas.openxmlformats.org/officeDocument/2006/relationships/image" Target="../media/image4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audio" Target="../media/audio1.wav"/><Relationship Id="rId9" Type="http://schemas.openxmlformats.org/officeDocument/2006/relationships/image" Target="../media/image5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audio" Target="../media/audio1.wav"/><Relationship Id="rId9" Type="http://schemas.openxmlformats.org/officeDocument/2006/relationships/image" Target="../media/image6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2"/>
          <p:cNvGrpSpPr/>
          <p:nvPr/>
        </p:nvGrpSpPr>
        <p:grpSpPr>
          <a:xfrm>
            <a:off x="1924297" y="2"/>
            <a:ext cx="4457700" cy="1179698"/>
            <a:chOff x="2274540" y="0"/>
            <a:chExt cx="4457700" cy="845423"/>
          </a:xfrm>
        </p:grpSpPr>
        <p:pic>
          <p:nvPicPr>
            <p:cNvPr id="8" name="صورة 7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="" xmlns:a14="http://schemas.microsoft.com/office/drawing/2010/main">
                    <a14:imgLayer r:embed="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4540" y="0"/>
              <a:ext cx="4457700" cy="845423"/>
            </a:xfrm>
            <a:prstGeom prst="downArrowCallout">
              <a:avLst/>
            </a:prstGeom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9" name="مستطيل 8"/>
            <p:cNvSpPr/>
            <p:nvPr/>
          </p:nvSpPr>
          <p:spPr>
            <a:xfrm>
              <a:off x="2477066" y="116632"/>
              <a:ext cx="4145687" cy="523727"/>
            </a:xfrm>
            <a:prstGeom prst="downArrowCallout">
              <a:avLst/>
            </a:prstGeom>
            <a:scene3d>
              <a:camera prst="orthographicFront"/>
              <a:lightRig rig="threePt" dir="t"/>
            </a:scene3d>
            <a:sp3d>
              <a:bevelT prst="slope"/>
            </a:sp3d>
          </p:spPr>
          <p:txBody>
            <a:bodyPr wrap="none">
              <a:spAutoFit/>
            </a:bodyPr>
            <a:lstStyle/>
            <a:p>
              <a:pPr algn="ctr"/>
              <a:r>
                <a:rPr lang="ar-SA" sz="25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2060"/>
                  </a:solidFill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استراتيجية </a:t>
              </a:r>
              <a:r>
                <a:rPr lang="ar-SA" sz="25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2060"/>
                  </a:solidFill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العصف الذهن</a:t>
              </a:r>
              <a:r>
                <a:rPr lang="ar-SA" sz="25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ي (</a:t>
              </a:r>
              <a:r>
                <a:rPr lang="ar-SA" sz="25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C00000"/>
                  </a:solidFill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التفكير الإبداعي</a:t>
              </a:r>
              <a:r>
                <a:rPr lang="ar-SA" sz="25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)</a:t>
              </a:r>
              <a:endParaRPr lang="ar-EG" sz="25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endParaRPr>
            </a:p>
          </p:txBody>
        </p:sp>
      </p:grpSp>
      <p:pic>
        <p:nvPicPr>
          <p:cNvPr id="17" name="صورة 1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2203246" y="5809106"/>
            <a:ext cx="1011187" cy="953342"/>
          </a:xfrm>
          <a:prstGeom prst="rect">
            <a:avLst/>
          </a:prstGeom>
        </p:spPr>
      </p:pic>
      <p:pic>
        <p:nvPicPr>
          <p:cNvPr id="18" name="صورة 17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="" xmlns:a14="http://schemas.microsoft.com/office/drawing/2010/main">
                  <a14:imgLayer r:embed="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675" y="953292"/>
            <a:ext cx="3039005" cy="1406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شكل بيضاوي 14"/>
          <p:cNvSpPr/>
          <p:nvPr/>
        </p:nvSpPr>
        <p:spPr>
          <a:xfrm>
            <a:off x="1739908" y="2292242"/>
            <a:ext cx="1019562" cy="1133093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80147" tIns="40074" rIns="80147" bIns="40074" rtlCol="1" anchor="ctr"/>
          <a:lstStyle/>
          <a:p>
            <a:pPr algn="ctr"/>
            <a:r>
              <a:rPr lang="ar-SA" b="1" dirty="0" smtClean="0">
                <a:solidFill>
                  <a:schemeClr val="accent2">
                    <a:lumMod val="50000"/>
                  </a:schemeClr>
                </a:solidFill>
              </a:rPr>
              <a:t>الطالب الأول</a:t>
            </a:r>
            <a:endParaRPr lang="ar-EG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grpSp>
        <p:nvGrpSpPr>
          <p:cNvPr id="3" name="مجموعة 10"/>
          <p:cNvGrpSpPr/>
          <p:nvPr/>
        </p:nvGrpSpPr>
        <p:grpSpPr>
          <a:xfrm>
            <a:off x="3894680" y="1196752"/>
            <a:ext cx="4802814" cy="4909983"/>
            <a:chOff x="4554612" y="1319475"/>
            <a:chExt cx="5616624" cy="5413484"/>
          </a:xfrm>
        </p:grpSpPr>
        <p:pic>
          <p:nvPicPr>
            <p:cNvPr id="23" name="صورة 22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54612" y="1319475"/>
              <a:ext cx="5616624" cy="5413484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prst="relaxedInset"/>
            </a:sp3d>
          </p:spPr>
        </p:pic>
        <p:sp>
          <p:nvSpPr>
            <p:cNvPr id="4" name="مربع نص 3"/>
            <p:cNvSpPr txBox="1"/>
            <p:nvPr/>
          </p:nvSpPr>
          <p:spPr>
            <a:xfrm>
              <a:off x="4986660" y="1764406"/>
              <a:ext cx="4752529" cy="481859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1">
              <a:spAutoFit/>
            </a:bodyPr>
            <a:lstStyle/>
            <a:p>
              <a:pPr marL="300552" indent="-300552">
                <a:buBlip>
                  <a:blip r:embed="rId9"/>
                </a:buBlip>
              </a:pPr>
              <a:r>
                <a:rPr lang="ar-SA" sz="28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خطوات التنفيذ</a:t>
              </a:r>
            </a:p>
            <a:p>
              <a:pPr marL="300552" indent="-300552">
                <a:buBlip>
                  <a:blip r:embed="rId10"/>
                </a:buBlip>
              </a:pPr>
              <a:r>
                <a:rPr lang="ar-SA" sz="2500" b="1" dirty="0" smtClean="0">
                  <a:solidFill>
                    <a:schemeClr val="accent3">
                      <a:lumMod val="50000"/>
                    </a:schemeClr>
                  </a:solidFill>
                </a:rPr>
                <a:t>تقسيم الطلاب لمجموعات كل مجموعة مكونة من خمسة طلاب لكل منهم مهام </a:t>
              </a:r>
            </a:p>
            <a:p>
              <a:pPr marL="300552" indent="-300552">
                <a:buBlip>
                  <a:blip r:embed="rId10"/>
                </a:buBlip>
              </a:pPr>
              <a:r>
                <a:rPr lang="ar-SA" sz="2500" b="1" dirty="0" smtClean="0">
                  <a:solidFill>
                    <a:schemeClr val="accent5">
                      <a:lumMod val="50000"/>
                    </a:schemeClr>
                  </a:solidFill>
                </a:rPr>
                <a:t>مرحلة توليد الأفكار ( التفكير الإبداعي ) كل طالب عل يحده </a:t>
              </a:r>
            </a:p>
            <a:p>
              <a:pPr marL="300552" indent="-300552">
                <a:buBlip>
                  <a:blip r:embed="rId10"/>
                </a:buBlip>
              </a:pPr>
              <a:r>
                <a:rPr lang="ar-SA" sz="2500" b="1" dirty="0" smtClean="0">
                  <a:solidFill>
                    <a:schemeClr val="accent6">
                      <a:lumMod val="50000"/>
                    </a:schemeClr>
                  </a:solidFill>
                </a:rPr>
                <a:t>التوضيح : مناقشة الطلاب في الأفكار غير الواضحة </a:t>
              </a:r>
            </a:p>
            <a:p>
              <a:pPr marL="300552" indent="-300552">
                <a:buBlip>
                  <a:blip r:embed="rId10"/>
                </a:buBlip>
              </a:pPr>
              <a:r>
                <a:rPr lang="ar-SA" sz="2500" b="1" dirty="0" smtClean="0">
                  <a:solidFill>
                    <a:srgbClr val="0070C0"/>
                  </a:solidFill>
                </a:rPr>
                <a:t>التصنيف للأفكار المتشابهة</a:t>
              </a:r>
            </a:p>
            <a:p>
              <a:pPr marL="300552" indent="-300552">
                <a:buBlip>
                  <a:blip r:embed="rId10"/>
                </a:buBlip>
              </a:pPr>
              <a:r>
                <a:rPr lang="ar-SA" sz="2500" b="1" dirty="0" smtClean="0">
                  <a:solidFill>
                    <a:srgbClr val="7030A0"/>
                  </a:solidFill>
                </a:rPr>
                <a:t>التقييم : وهي مرحة اختيار الأفكار بناء علي المعايير التي تبت سابقا </a:t>
              </a:r>
            </a:p>
          </p:txBody>
        </p:sp>
      </p:grpSp>
      <p:sp>
        <p:nvSpPr>
          <p:cNvPr id="27" name="شكل بيضاوي 26"/>
          <p:cNvSpPr/>
          <p:nvPr/>
        </p:nvSpPr>
        <p:spPr>
          <a:xfrm>
            <a:off x="2650640" y="3041821"/>
            <a:ext cx="1019562" cy="1133093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80147" tIns="40074" rIns="80147" bIns="40074" rtlCol="1" anchor="ctr"/>
          <a:lstStyle/>
          <a:p>
            <a:pPr algn="ctr"/>
            <a:r>
              <a:rPr lang="ar-SA" b="1" dirty="0" smtClean="0">
                <a:solidFill>
                  <a:srgbClr val="002060"/>
                </a:solidFill>
              </a:rPr>
              <a:t>الطالب الثاني</a:t>
            </a:r>
            <a:endParaRPr lang="ar-EG" b="1" dirty="0">
              <a:solidFill>
                <a:srgbClr val="002060"/>
              </a:solidFill>
            </a:endParaRPr>
          </a:p>
        </p:txBody>
      </p:sp>
      <p:sp>
        <p:nvSpPr>
          <p:cNvPr id="28" name="شكل بيضاوي 27"/>
          <p:cNvSpPr/>
          <p:nvPr/>
        </p:nvSpPr>
        <p:spPr>
          <a:xfrm>
            <a:off x="2384901" y="4174915"/>
            <a:ext cx="1019562" cy="1133093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80147" tIns="40074" rIns="80147" bIns="40074" rtlCol="1" anchor="ctr"/>
          <a:lstStyle/>
          <a:p>
            <a:pPr algn="ctr"/>
            <a:r>
              <a:rPr lang="ar-SA" b="1" dirty="0" smtClean="0"/>
              <a:t>الطالب الثالث</a:t>
            </a:r>
            <a:endParaRPr lang="ar-EG" b="1" dirty="0"/>
          </a:p>
        </p:txBody>
      </p:sp>
      <p:sp>
        <p:nvSpPr>
          <p:cNvPr id="29" name="شكل بيضاوي 28"/>
          <p:cNvSpPr/>
          <p:nvPr/>
        </p:nvSpPr>
        <p:spPr>
          <a:xfrm>
            <a:off x="973570" y="3164260"/>
            <a:ext cx="1019562" cy="1133093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80147" tIns="40074" rIns="80147" bIns="40074" rtlCol="1" anchor="ctr"/>
          <a:lstStyle/>
          <a:p>
            <a:pPr algn="ctr"/>
            <a:r>
              <a:rPr lang="ar-SA" sz="1600" b="1" dirty="0" smtClean="0">
                <a:solidFill>
                  <a:srgbClr val="C00000"/>
                </a:solidFill>
              </a:rPr>
              <a:t>الطالب الخامس</a:t>
            </a:r>
            <a:endParaRPr lang="ar-EG" sz="1600" b="1" dirty="0">
              <a:solidFill>
                <a:srgbClr val="C00000"/>
              </a:solidFill>
            </a:endParaRPr>
          </a:p>
        </p:txBody>
      </p:sp>
      <p:sp>
        <p:nvSpPr>
          <p:cNvPr id="30" name="شكل بيضاوي 29"/>
          <p:cNvSpPr/>
          <p:nvPr/>
        </p:nvSpPr>
        <p:spPr>
          <a:xfrm>
            <a:off x="1193500" y="4297353"/>
            <a:ext cx="1019562" cy="1133093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80147" tIns="40074" rIns="80147" bIns="40074" rtlCol="1" anchor="ctr"/>
          <a:lstStyle/>
          <a:p>
            <a:pPr algn="ctr"/>
            <a:r>
              <a:rPr lang="ar-SA" b="1" dirty="0" smtClean="0"/>
              <a:t>الطالب الرابع</a:t>
            </a:r>
            <a:endParaRPr lang="ar-EG" b="1" dirty="0"/>
          </a:p>
        </p:txBody>
      </p:sp>
      <p:cxnSp>
        <p:nvCxnSpPr>
          <p:cNvPr id="10" name="رابط كسهم مستقيم 9"/>
          <p:cNvCxnSpPr/>
          <p:nvPr/>
        </p:nvCxnSpPr>
        <p:spPr>
          <a:xfrm flipH="1">
            <a:off x="2894682" y="2360121"/>
            <a:ext cx="1369446" cy="49866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="" xmlns:p14="http://schemas.microsoft.com/office/powerpoint/2010/main" val="2882885374"/>
      </p:ext>
    </p:extLst>
  </p:cSld>
  <p:clrMapOvr>
    <a:masterClrMapping/>
  </p:clrMapOvr>
  <p:transition spd="slow">
    <p:cover dir="r"/>
    <p:sndAc>
      <p:stSnd>
        <p:snd r:embed="rId3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388815" y="949796"/>
            <a:ext cx="6143625" cy="100012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defRPr/>
            </a:pPr>
            <a:r>
              <a:rPr lang="ar-SA" sz="2400" dirty="0">
                <a:solidFill>
                  <a:srgbClr val="FF0000"/>
                </a:solidFill>
              </a:rPr>
              <a:t>الصيغة القطبية للاعداد المركبة:- ويعطى بالصيغة            </a:t>
            </a:r>
          </a:p>
          <a:p>
            <a:pPr>
              <a:defRPr/>
            </a:pPr>
            <a:r>
              <a:rPr lang="ar-SA" sz="2400" dirty="0">
                <a:solidFill>
                  <a:srgbClr val="FF0000"/>
                </a:solidFill>
              </a:rPr>
              <a:t>حيث     هو الجزء الحقيقى و       هو الجزء التخيلى</a:t>
            </a:r>
          </a:p>
        </p:txBody>
      </p:sp>
      <p:pic>
        <p:nvPicPr>
          <p:cNvPr id="45071" name="Picture 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03128" y="1021233"/>
            <a:ext cx="847725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72" name="Picture 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603753" y="1521296"/>
            <a:ext cx="2333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73" name="Picture 1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103440" y="1433983"/>
            <a:ext cx="3524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Oval 17"/>
          <p:cNvSpPr/>
          <p:nvPr/>
        </p:nvSpPr>
        <p:spPr>
          <a:xfrm>
            <a:off x="6960815" y="2092796"/>
            <a:ext cx="1571625" cy="6429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3200" dirty="0">
                <a:solidFill>
                  <a:srgbClr val="FF0000"/>
                </a:solidFill>
              </a:rPr>
              <a:t>تمثيلة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9" name="Horizontal Scroll 18"/>
          <p:cNvSpPr/>
          <p:nvPr/>
        </p:nvSpPr>
        <p:spPr>
          <a:xfrm>
            <a:off x="3246065" y="2092796"/>
            <a:ext cx="3714750" cy="2071687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>
                <a:solidFill>
                  <a:schemeClr val="tx1"/>
                </a:solidFill>
              </a:rPr>
              <a:t>وهو يمثل على المستوى المركب ويتنكون المستوى من محورين المحور الحقيقى والمحور التخيلى ويسمى المستوى بأسم </a:t>
            </a:r>
          </a:p>
        </p:txBody>
      </p:sp>
      <p:pic>
        <p:nvPicPr>
          <p:cNvPr id="45076" name="Picture 1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317628" y="3592983"/>
            <a:ext cx="1323975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77" name="Picture 1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960065" y="2092796"/>
            <a:ext cx="2105025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Rounded Rectangle 21"/>
          <p:cNvSpPr/>
          <p:nvPr/>
        </p:nvSpPr>
        <p:spPr>
          <a:xfrm>
            <a:off x="2960315" y="4164483"/>
            <a:ext cx="3786188" cy="5715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</a:rPr>
              <a:t>القيمة المطلقة للعدد المركب</a:t>
            </a:r>
          </a:p>
        </p:txBody>
      </p:sp>
      <p:pic>
        <p:nvPicPr>
          <p:cNvPr id="45079" name="Picture 19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46253" y="4873154"/>
            <a:ext cx="35433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80" name="Picture 20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74378" y="4873154"/>
            <a:ext cx="3533775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81" name="Picture 21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60565" y="5666382"/>
            <a:ext cx="3357563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82" name="Picture 22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88753" y="5524078"/>
            <a:ext cx="2786062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مستطيل مستدير الزوايا 26"/>
          <p:cNvSpPr/>
          <p:nvPr/>
        </p:nvSpPr>
        <p:spPr>
          <a:xfrm>
            <a:off x="3840895" y="44812"/>
            <a:ext cx="2603313" cy="64611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rtl="0"/>
            <a:r>
              <a:rPr lang="ar-SA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الأعداد المركبة</a:t>
            </a:r>
            <a:endParaRPr lang="ar-SA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45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45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45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8" dur="2000"/>
                                        <p:tgtEl>
                                          <p:spTgt spid="45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45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45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6" dur="500"/>
                                        <p:tgtEl>
                                          <p:spTgt spid="45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45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45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 animBg="1"/>
      <p:bldP spid="19" grpId="0" animBg="1"/>
      <p:bldP spid="22" grpId="0" animBg="1"/>
      <p:bldP spid="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مربع نص 13"/>
          <p:cNvSpPr txBox="1"/>
          <p:nvPr/>
        </p:nvSpPr>
        <p:spPr>
          <a:xfrm>
            <a:off x="3143250" y="68263"/>
            <a:ext cx="6000750" cy="646112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Ostorah" pitchFamily="18" charset="-78"/>
                <a:cs typeface="ae_Ostorah" pitchFamily="18" charset="-78"/>
              </a:rPr>
              <a:t>   مثال</a:t>
            </a:r>
          </a:p>
        </p:txBody>
      </p:sp>
      <p:pic>
        <p:nvPicPr>
          <p:cNvPr id="46095" name="Picture 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16236" y="1268760"/>
            <a:ext cx="5843588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97" name="Picture 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30924" y="2214563"/>
            <a:ext cx="2286000" cy="46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Oval 17"/>
          <p:cNvSpPr/>
          <p:nvPr/>
        </p:nvSpPr>
        <p:spPr>
          <a:xfrm>
            <a:off x="4173611" y="2786063"/>
            <a:ext cx="1571625" cy="5715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3200" dirty="0">
                <a:solidFill>
                  <a:srgbClr val="FF0000"/>
                </a:solidFill>
              </a:rPr>
              <a:t>الحل</a:t>
            </a:r>
            <a:endParaRPr lang="ar-SA" sz="3200" b="1" dirty="0">
              <a:solidFill>
                <a:srgbClr val="FF0000"/>
              </a:solidFill>
            </a:endParaRPr>
          </a:p>
        </p:txBody>
      </p:sp>
      <p:pic>
        <p:nvPicPr>
          <p:cNvPr id="46099" name="Picture 1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102424" y="3357563"/>
            <a:ext cx="1928812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100" name="Picture 17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30799" y="3857625"/>
            <a:ext cx="38576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101" name="Picture 1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173236" y="3205163"/>
            <a:ext cx="3000375" cy="272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6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46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46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6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6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19" name="Picture 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47406" y="1571625"/>
            <a:ext cx="4576762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20" name="Picture 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75656" y="1571625"/>
            <a:ext cx="257175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21" name="Picture 1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61906" y="2214563"/>
            <a:ext cx="285750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22" name="Picture 1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47093" y="2214563"/>
            <a:ext cx="2143125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23" name="Picture 1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761656" y="2214563"/>
            <a:ext cx="200025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24" name="Picture 19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618531" y="2714625"/>
            <a:ext cx="7043737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25" name="Picture 20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618531" y="3429000"/>
            <a:ext cx="700087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26" name="Picture 21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75656" y="4286250"/>
            <a:ext cx="2714625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27" name="Picture 22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833218" y="4357688"/>
            <a:ext cx="335756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28" name="Picture 1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33218" y="5143500"/>
            <a:ext cx="34290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مستطيل مستدير الزوايا 24"/>
          <p:cNvSpPr/>
          <p:nvPr/>
        </p:nvSpPr>
        <p:spPr>
          <a:xfrm>
            <a:off x="2663861" y="118592"/>
            <a:ext cx="5292515" cy="64611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rtl="0"/>
            <a:r>
              <a:rPr lang="ar-SA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الصورة القطبية أو المثلثية لعدد مركب </a:t>
            </a:r>
            <a:endParaRPr lang="ar-SA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7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47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47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47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47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7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47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4" dur="2000"/>
                                        <p:tgtEl>
                                          <p:spTgt spid="47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47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47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مربع نص 13"/>
          <p:cNvSpPr txBox="1"/>
          <p:nvPr/>
        </p:nvSpPr>
        <p:spPr>
          <a:xfrm>
            <a:off x="3143250" y="68263"/>
            <a:ext cx="6000750" cy="646112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Ostorah" pitchFamily="18" charset="-78"/>
                <a:cs typeface="ae_Ostorah" pitchFamily="18" charset="-78"/>
              </a:rPr>
              <a:t>   مثال</a:t>
            </a:r>
          </a:p>
        </p:txBody>
      </p:sp>
      <p:pic>
        <p:nvPicPr>
          <p:cNvPr id="48143" name="Picture 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6200" y="1428750"/>
            <a:ext cx="353377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44" name="Picture 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00262" y="1428750"/>
            <a:ext cx="1500188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Oval 16"/>
          <p:cNvSpPr/>
          <p:nvPr/>
        </p:nvSpPr>
        <p:spPr>
          <a:xfrm>
            <a:off x="3929012" y="2143125"/>
            <a:ext cx="1571625" cy="5715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3200" dirty="0">
                <a:solidFill>
                  <a:srgbClr val="FF0000"/>
                </a:solidFill>
              </a:rPr>
              <a:t>الحل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857575" y="2786063"/>
            <a:ext cx="4214812" cy="6429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defRPr/>
            </a:pPr>
            <a:r>
              <a:rPr lang="ar-SA" sz="2400" b="1" dirty="0"/>
              <a:t>اولا:- اوجد المقياس </a:t>
            </a:r>
          </a:p>
        </p:txBody>
      </p:sp>
      <p:pic>
        <p:nvPicPr>
          <p:cNvPr id="48147" name="Picture 1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286200" y="2928938"/>
            <a:ext cx="1376362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48" name="Picture 1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71575" y="3500438"/>
            <a:ext cx="660082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49" name="Picture 1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357262" y="4214813"/>
            <a:ext cx="6781800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50" name="Picture 19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0137" y="4929188"/>
            <a:ext cx="6643688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8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48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48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8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8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8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14"/>
          <p:cNvSpPr/>
          <p:nvPr/>
        </p:nvSpPr>
        <p:spPr>
          <a:xfrm>
            <a:off x="7115225" y="1164109"/>
            <a:ext cx="1500187" cy="6429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3200" dirty="0">
                <a:solidFill>
                  <a:srgbClr val="FF0000"/>
                </a:solidFill>
              </a:rPr>
              <a:t>مثال</a:t>
            </a:r>
            <a:endParaRPr lang="ar-SA" sz="3200" b="1" dirty="0">
              <a:solidFill>
                <a:srgbClr val="FF0000"/>
              </a:solidFill>
            </a:endParaRPr>
          </a:p>
        </p:txBody>
      </p:sp>
      <p:pic>
        <p:nvPicPr>
          <p:cNvPr id="49168" name="Picture 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14475" y="1306984"/>
            <a:ext cx="5957887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69" name="Picture 1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1600" y="1878484"/>
            <a:ext cx="7500937" cy="421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مستطيل مستدير الزوايا 18"/>
          <p:cNvSpPr/>
          <p:nvPr/>
        </p:nvSpPr>
        <p:spPr>
          <a:xfrm>
            <a:off x="2051720" y="116632"/>
            <a:ext cx="6264696" cy="64611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rtl="0"/>
            <a:r>
              <a:rPr lang="ar-SA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تمثيل الصورة القطبية لعدد مركب و تحويلها إلي الثورة الديكارتية </a:t>
            </a:r>
            <a:endParaRPr lang="ar-SA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49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49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91" name="Picture 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56842" y="1357313"/>
            <a:ext cx="658177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94" name="Picture 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614592" y="2428875"/>
            <a:ext cx="1785937" cy="54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95" name="Picture 1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828279" y="2357438"/>
            <a:ext cx="178593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96" name="Picture 1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066779" y="3357563"/>
            <a:ext cx="37623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97" name="Picture 19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99592" y="3286125"/>
            <a:ext cx="4000500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Oval 24"/>
          <p:cNvSpPr/>
          <p:nvPr/>
        </p:nvSpPr>
        <p:spPr>
          <a:xfrm>
            <a:off x="6971779" y="4143375"/>
            <a:ext cx="1571625" cy="5715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dirty="0">
                <a:solidFill>
                  <a:srgbClr val="FF0000"/>
                </a:solidFill>
              </a:rPr>
              <a:t>ملاحظة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6" name="Horizontal Scroll 25"/>
          <p:cNvSpPr/>
          <p:nvPr/>
        </p:nvSpPr>
        <p:spPr>
          <a:xfrm>
            <a:off x="1399654" y="4857750"/>
            <a:ext cx="7000875" cy="1071563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000" b="1" dirty="0">
                <a:solidFill>
                  <a:srgbClr val="FF0000"/>
                </a:solidFill>
              </a:rPr>
              <a:t>عند ضرب عددين مركبين فأنك تضرب المقياسين وتجمع السعتين وعند  القسمة فأنك تقسم المقياسين وتطرح السعتين </a:t>
            </a:r>
          </a:p>
        </p:txBody>
      </p:sp>
      <p:sp>
        <p:nvSpPr>
          <p:cNvPr id="24" name="مستطيل مستدير الزوايا 23"/>
          <p:cNvSpPr/>
          <p:nvPr/>
        </p:nvSpPr>
        <p:spPr>
          <a:xfrm>
            <a:off x="2739727" y="44624"/>
            <a:ext cx="5000625" cy="64611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rtl="0"/>
            <a:r>
              <a:rPr lang="ar-SA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ضرب الأعداد المركبة علي الصورة القطبية و قسمتها </a:t>
            </a:r>
            <a:endParaRPr lang="ar-SA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50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0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0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50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50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4429125" y="1556792"/>
            <a:ext cx="2071688" cy="500063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3600" dirty="0">
                <a:solidFill>
                  <a:srgbClr val="FF0000"/>
                </a:solidFill>
              </a:rPr>
              <a:t>الحل</a:t>
            </a:r>
            <a:endParaRPr lang="ar-SA" sz="3600" b="1" dirty="0">
              <a:solidFill>
                <a:srgbClr val="FF0000"/>
              </a:solidFill>
            </a:endParaRPr>
          </a:p>
        </p:txBody>
      </p:sp>
      <p:pic>
        <p:nvPicPr>
          <p:cNvPr id="51216" name="Picture 1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0" y="768698"/>
            <a:ext cx="6657975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17" name="Picture 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28688" y="768698"/>
            <a:ext cx="1343025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18" name="Picture 16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75656" y="2132856"/>
            <a:ext cx="757237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19" name="Picture 17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23728" y="2852936"/>
            <a:ext cx="678085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0" name="Picture 1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275856" y="3645024"/>
            <a:ext cx="5556721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Oval 21"/>
          <p:cNvSpPr/>
          <p:nvPr/>
        </p:nvSpPr>
        <p:spPr>
          <a:xfrm>
            <a:off x="4535934" y="4293096"/>
            <a:ext cx="4357687" cy="4286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000" dirty="0">
                <a:solidFill>
                  <a:srgbClr val="FF0000"/>
                </a:solidFill>
              </a:rPr>
              <a:t>ثم نوجد الصورة الديكارتية للناتج</a:t>
            </a:r>
            <a:endParaRPr lang="ar-SA" sz="2000" b="1" dirty="0">
              <a:solidFill>
                <a:srgbClr val="FF0000"/>
              </a:solidFill>
            </a:endParaRPr>
          </a:p>
        </p:txBody>
      </p:sp>
      <p:pic>
        <p:nvPicPr>
          <p:cNvPr id="51222" name="Picture 19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15816" y="4941168"/>
            <a:ext cx="5962377" cy="66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3" name="Picture 20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35621" y="5811539"/>
            <a:ext cx="6929438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مستطيل مستدير الزوايا 23"/>
          <p:cNvSpPr/>
          <p:nvPr/>
        </p:nvSpPr>
        <p:spPr>
          <a:xfrm>
            <a:off x="4632983" y="44812"/>
            <a:ext cx="1667209" cy="64611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rtl="0"/>
            <a:r>
              <a:rPr lang="ar-SA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مثال</a:t>
            </a:r>
            <a:endParaRPr lang="ar-SA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1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51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51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51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51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51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51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2" grpId="0" animBg="1"/>
      <p:bldP spid="2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orizontal Scroll 14"/>
          <p:cNvSpPr/>
          <p:nvPr/>
        </p:nvSpPr>
        <p:spPr>
          <a:xfrm>
            <a:off x="3391222" y="836712"/>
            <a:ext cx="5214938" cy="785812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defRPr/>
            </a:pPr>
            <a:r>
              <a:rPr lang="ar-SA" sz="2000" b="1" dirty="0">
                <a:solidFill>
                  <a:srgbClr val="FF0000"/>
                </a:solidFill>
              </a:rPr>
              <a:t>وتستخدم لحساب قوى العدد المركب حسب القاعدة الاتية:-</a:t>
            </a:r>
          </a:p>
        </p:txBody>
      </p:sp>
      <p:pic>
        <p:nvPicPr>
          <p:cNvPr id="52240" name="Picture 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48097" y="1781522"/>
            <a:ext cx="741997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41" name="Picture 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605285" y="2210147"/>
            <a:ext cx="707231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Oval 17"/>
          <p:cNvSpPr/>
          <p:nvPr/>
        </p:nvSpPr>
        <p:spPr>
          <a:xfrm>
            <a:off x="7320285" y="2924944"/>
            <a:ext cx="1500187" cy="6429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3200" dirty="0">
                <a:solidFill>
                  <a:srgbClr val="FF0000"/>
                </a:solidFill>
              </a:rPr>
              <a:t>مثال</a:t>
            </a:r>
            <a:endParaRPr lang="ar-SA" sz="3200" b="1" dirty="0">
              <a:solidFill>
                <a:srgbClr val="FF0000"/>
              </a:solidFill>
            </a:endParaRPr>
          </a:p>
        </p:txBody>
      </p:sp>
      <p:pic>
        <p:nvPicPr>
          <p:cNvPr id="52244" name="Picture 1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319660" y="3067819"/>
            <a:ext cx="461962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45" name="Picture 1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77197" y="3783483"/>
            <a:ext cx="3343275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46" name="Picture 1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176660" y="3712046"/>
            <a:ext cx="428625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47" name="Picture 19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48097" y="4356124"/>
            <a:ext cx="75723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48" name="Picture 20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90972" y="5713437"/>
            <a:ext cx="71437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مستطيل مستدير الزوايا 24"/>
          <p:cNvSpPr/>
          <p:nvPr/>
        </p:nvSpPr>
        <p:spPr>
          <a:xfrm>
            <a:off x="3480855" y="44812"/>
            <a:ext cx="2603313" cy="64611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rtl="0"/>
            <a:r>
              <a:rPr lang="ar-SA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نظرية </a:t>
            </a:r>
            <a:r>
              <a:rPr lang="ar-SA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ديموافر</a:t>
            </a:r>
            <a:endParaRPr lang="ar-SA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52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52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52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52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52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52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0" dur="2000"/>
                                        <p:tgtEl>
                                          <p:spTgt spid="52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 animBg="1"/>
      <p:bldP spid="2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14"/>
          <p:cNvSpPr/>
          <p:nvPr/>
        </p:nvSpPr>
        <p:spPr>
          <a:xfrm>
            <a:off x="2959745" y="1143000"/>
            <a:ext cx="5500687" cy="50006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>
                <a:solidFill>
                  <a:srgbClr val="FF0000"/>
                </a:solidFill>
              </a:rPr>
              <a:t>ولان استعمل نظرية ديموافر لايجاد القوة السادسة</a:t>
            </a:r>
          </a:p>
        </p:txBody>
      </p:sp>
      <p:pic>
        <p:nvPicPr>
          <p:cNvPr id="53263" name="Picture 1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88120" y="1928813"/>
            <a:ext cx="7072312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64" name="Picture 16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31245" y="2714625"/>
            <a:ext cx="4548187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Oval 17"/>
          <p:cNvSpPr/>
          <p:nvPr/>
        </p:nvSpPr>
        <p:spPr>
          <a:xfrm>
            <a:off x="1888182" y="2786063"/>
            <a:ext cx="1500188" cy="64293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000" dirty="0">
                <a:solidFill>
                  <a:srgbClr val="FF0000"/>
                </a:solidFill>
              </a:rPr>
              <a:t>نظرية ديموافر</a:t>
            </a:r>
            <a:endParaRPr lang="ar-SA" sz="2000" b="1" dirty="0">
              <a:solidFill>
                <a:srgbClr val="FF0000"/>
              </a:solidFill>
            </a:endParaRPr>
          </a:p>
        </p:txBody>
      </p:sp>
      <p:pic>
        <p:nvPicPr>
          <p:cNvPr id="53266" name="Picture 17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59557" y="3643313"/>
            <a:ext cx="7000875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67" name="Picture 18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73807" y="4214813"/>
            <a:ext cx="7072313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68" name="Picture 19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59932" y="5357813"/>
            <a:ext cx="3786188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مستطيل مستدير الزوايا 20"/>
          <p:cNvSpPr/>
          <p:nvPr/>
        </p:nvSpPr>
        <p:spPr>
          <a:xfrm>
            <a:off x="3480855" y="44812"/>
            <a:ext cx="2603313" cy="64611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rtl="0"/>
            <a:r>
              <a:rPr lang="ar-SA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تابع حل المثال </a:t>
            </a:r>
            <a:endParaRPr lang="ar-SA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3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326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3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5326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53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 animBg="1"/>
      <p:bldP spid="2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1578470" y="1052736"/>
            <a:ext cx="6715125" cy="714375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defRPr/>
            </a:pPr>
            <a:r>
              <a:rPr lang="ar-SA" sz="2000" b="1" dirty="0">
                <a:solidFill>
                  <a:schemeClr val="tx1"/>
                </a:solidFill>
              </a:rPr>
              <a:t>وتستخدم الصيغة الاتية لايجاد الجذور النونية لاى عدد مركب لا يساوى الصفر</a:t>
            </a:r>
          </a:p>
        </p:txBody>
      </p:sp>
      <p:pic>
        <p:nvPicPr>
          <p:cNvPr id="54287" name="Picture 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49845" y="1982564"/>
            <a:ext cx="71532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Oval 16"/>
          <p:cNvSpPr/>
          <p:nvPr/>
        </p:nvSpPr>
        <p:spPr>
          <a:xfrm>
            <a:off x="3221533" y="2911252"/>
            <a:ext cx="3643312" cy="78581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000" dirty="0">
                <a:solidFill>
                  <a:srgbClr val="FF0000"/>
                </a:solidFill>
              </a:rPr>
              <a:t>يمكن ايجادها بالصيغة الاتية:-</a:t>
            </a:r>
            <a:endParaRPr lang="ar-SA" sz="2000" b="1" dirty="0">
              <a:solidFill>
                <a:srgbClr val="FF0000"/>
              </a:solidFill>
            </a:endParaRPr>
          </a:p>
        </p:txBody>
      </p:sp>
      <p:pic>
        <p:nvPicPr>
          <p:cNvPr id="54289" name="Picture 16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67944" y="5085184"/>
            <a:ext cx="3167062" cy="733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91" name="Picture 1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051720" y="4005064"/>
            <a:ext cx="6336704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مستطيل مستدير الزوايا 19"/>
          <p:cNvSpPr/>
          <p:nvPr/>
        </p:nvSpPr>
        <p:spPr>
          <a:xfrm>
            <a:off x="3624871" y="44812"/>
            <a:ext cx="2603313" cy="64611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rtl="0"/>
            <a:r>
              <a:rPr lang="ar-SA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الجذور المختلفة</a:t>
            </a:r>
            <a:endParaRPr lang="ar-SA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54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54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3" dur="1" fill="hold"/>
                                        <p:tgtEl>
                                          <p:spTgt spid="5428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476672"/>
            <a:ext cx="2736304" cy="100811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ar-SA"/>
            </a:defPPr>
            <a:lvl1pPr algn="ctr">
              <a:defRPr sz="40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defRPr>
            </a:lvl1pPr>
          </a:lstStyle>
          <a:p>
            <a:r>
              <a:rPr lang="ar-SA" dirty="0"/>
              <a:t>الفصل السادس</a:t>
            </a:r>
          </a:p>
        </p:txBody>
      </p:sp>
      <p:sp>
        <p:nvSpPr>
          <p:cNvPr id="5" name="TextBox 4">
            <a:hlinkClick r:id="rId4" action="ppaction://hlinksldjump"/>
          </p:cNvPr>
          <p:cNvSpPr txBox="1"/>
          <p:nvPr/>
        </p:nvSpPr>
        <p:spPr>
          <a:xfrm>
            <a:off x="5652120" y="3585210"/>
            <a:ext cx="3168352" cy="70788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ar-SA"/>
            </a:defPPr>
            <a:lvl1pPr algn="ctr">
              <a:defRPr sz="40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defRPr>
            </a:lvl1pPr>
          </a:lstStyle>
          <a:p>
            <a:r>
              <a:rPr lang="ar-SA" dirty="0"/>
              <a:t>الدرس الأول </a:t>
            </a:r>
          </a:p>
        </p:txBody>
      </p:sp>
      <p:sp>
        <p:nvSpPr>
          <p:cNvPr id="6" name="TextBox 5">
            <a:hlinkClick r:id="rId5" action="ppaction://hlinksldjump"/>
          </p:cNvPr>
          <p:cNvSpPr txBox="1"/>
          <p:nvPr/>
        </p:nvSpPr>
        <p:spPr>
          <a:xfrm>
            <a:off x="5652120" y="4521314"/>
            <a:ext cx="3168352" cy="70788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ar-SA"/>
            </a:defPPr>
            <a:lvl1pPr algn="ctr">
              <a:defRPr sz="40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defRPr>
            </a:lvl1pPr>
          </a:lstStyle>
          <a:p>
            <a:r>
              <a:rPr lang="ar-SA" dirty="0"/>
              <a:t>الدرس الثاني</a:t>
            </a:r>
          </a:p>
        </p:txBody>
      </p:sp>
      <p:sp>
        <p:nvSpPr>
          <p:cNvPr id="7" name="TextBox 6">
            <a:hlinkClick r:id="rId6" action="ppaction://hlinksldjump"/>
          </p:cNvPr>
          <p:cNvSpPr txBox="1"/>
          <p:nvPr/>
        </p:nvSpPr>
        <p:spPr>
          <a:xfrm>
            <a:off x="5652120" y="5457418"/>
            <a:ext cx="3168352" cy="70788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ar-SA"/>
            </a:defPPr>
            <a:lvl1pPr algn="ctr">
              <a:defRPr sz="40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defRPr>
            </a:lvl1pPr>
          </a:lstStyle>
          <a:p>
            <a:r>
              <a:rPr lang="ar-SA" dirty="0"/>
              <a:t>الدرس الثالث</a:t>
            </a:r>
          </a:p>
        </p:txBody>
      </p:sp>
      <p:sp>
        <p:nvSpPr>
          <p:cNvPr id="11" name="TextBox 10">
            <a:hlinkClick r:id="rId7" action="ppaction://hlinksldjump"/>
          </p:cNvPr>
          <p:cNvSpPr txBox="1"/>
          <p:nvPr/>
        </p:nvSpPr>
        <p:spPr>
          <a:xfrm>
            <a:off x="1979712" y="4533508"/>
            <a:ext cx="3168352" cy="70788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ar-SA"/>
            </a:defPPr>
            <a:lvl1pPr algn="ctr">
              <a:defRPr sz="40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defRPr>
            </a:lvl1pPr>
          </a:lstStyle>
          <a:p>
            <a:r>
              <a:rPr lang="ar-SA" dirty="0"/>
              <a:t>اختبار الفصل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049024007"/>
      </p:ext>
    </p:extLst>
  </p:cSld>
  <p:clrMapOvr>
    <a:masterClrMapping/>
  </p:clrMapOvr>
  <p:transition spd="slow">
    <p:wheel spokes="8"/>
    <p:sndAc>
      <p:stSnd>
        <p:snd r:embed="rId3" name="chimes.wav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11" name="Picture 1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85631" y="764704"/>
            <a:ext cx="3343275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12" name="Picture 1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313" y="1700808"/>
            <a:ext cx="7572375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مستطيل مستدير الزوايا 16"/>
          <p:cNvSpPr/>
          <p:nvPr/>
        </p:nvSpPr>
        <p:spPr>
          <a:xfrm>
            <a:off x="4632983" y="44812"/>
            <a:ext cx="1235161" cy="64611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rtl="0"/>
            <a:r>
              <a:rPr lang="ar-SA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مثال</a:t>
            </a:r>
            <a:endParaRPr lang="ar-SA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55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553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1319535" y="1214438"/>
            <a:ext cx="7286625" cy="85725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defRPr/>
            </a:pPr>
            <a:r>
              <a:rPr lang="ar-SA" b="1" dirty="0">
                <a:solidFill>
                  <a:srgbClr val="FF0000"/>
                </a:solidFill>
              </a:rPr>
              <a:t>وهى احدى الحلات الخاصة وتحدث عند ايجاد الجذور النونية للعدد واحدوذلك عند كتابة 1 على الصورة القطبية فاننا نحصل على </a:t>
            </a:r>
            <a:r>
              <a:rPr lang="en-US" b="1" dirty="0">
                <a:solidFill>
                  <a:srgbClr val="FF0000"/>
                </a:solidFill>
              </a:rPr>
              <a:t>r=1</a:t>
            </a:r>
            <a:r>
              <a:rPr lang="ar-SA" b="1" dirty="0">
                <a:solidFill>
                  <a:srgbClr val="FF0000"/>
                </a:solidFill>
              </a:rPr>
              <a:t>ولذلك فان الجذور النونية للعدد واحد تقع على دائرة </a:t>
            </a:r>
            <a:r>
              <a:rPr lang="ar-SA" sz="1600" b="1" dirty="0">
                <a:solidFill>
                  <a:srgbClr val="FF0000"/>
                </a:solidFill>
              </a:rPr>
              <a:t>واحدة</a:t>
            </a:r>
            <a:endParaRPr lang="ar-SA" b="1" dirty="0">
              <a:solidFill>
                <a:srgbClr val="FF0000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7320285" y="2143125"/>
            <a:ext cx="1500187" cy="6429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3200" dirty="0">
                <a:solidFill>
                  <a:srgbClr val="FF0000"/>
                </a:solidFill>
              </a:rPr>
              <a:t>مثال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4248472" y="2143125"/>
            <a:ext cx="2928938" cy="6429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defRPr/>
            </a:pPr>
            <a:endParaRPr lang="ar-SA" sz="2000" b="1" dirty="0">
              <a:solidFill>
                <a:schemeClr val="tx1"/>
              </a:solidFill>
            </a:endParaRPr>
          </a:p>
        </p:txBody>
      </p:sp>
      <p:pic>
        <p:nvPicPr>
          <p:cNvPr id="56337" name="Picture 14"/>
          <p:cNvPicPr>
            <a:picLocks noChangeAspect="1" noChangeArrowheads="1"/>
          </p:cNvPicPr>
          <p:nvPr/>
        </p:nvPicPr>
        <p:blipFill>
          <a:blip/>
          <a:srcRect/>
          <a:stretch>
            <a:fillRect/>
          </a:stretch>
        </p:blipFill>
        <p:spPr bwMode="auto">
          <a:xfrm>
            <a:off x="4391347" y="2214563"/>
            <a:ext cx="2652713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ounded Rectangle 18"/>
          <p:cNvSpPr/>
          <p:nvPr/>
        </p:nvSpPr>
        <p:spPr>
          <a:xfrm>
            <a:off x="1176660" y="2857500"/>
            <a:ext cx="7429500" cy="30718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pic>
        <p:nvPicPr>
          <p:cNvPr id="56339" name="Picture 15"/>
          <p:cNvPicPr>
            <a:picLocks noChangeAspect="1" noChangeArrowheads="1"/>
          </p:cNvPicPr>
          <p:nvPr/>
        </p:nvPicPr>
        <p:blipFill>
          <a:blip/>
          <a:srcRect/>
          <a:stretch>
            <a:fillRect/>
          </a:stretch>
        </p:blipFill>
        <p:spPr bwMode="auto">
          <a:xfrm>
            <a:off x="4319910" y="2928938"/>
            <a:ext cx="4224337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40" name="Picture 16"/>
          <p:cNvPicPr>
            <a:picLocks noChangeAspect="1" noChangeArrowheads="1"/>
          </p:cNvPicPr>
          <p:nvPr/>
        </p:nvPicPr>
        <p:blipFill>
          <a:blip/>
          <a:srcRect/>
          <a:stretch>
            <a:fillRect/>
          </a:stretch>
        </p:blipFill>
        <p:spPr bwMode="auto">
          <a:xfrm>
            <a:off x="4319910" y="3786188"/>
            <a:ext cx="4214812" cy="12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41" name="Picture 17"/>
          <p:cNvPicPr>
            <a:picLocks noChangeAspect="1" noChangeArrowheads="1"/>
          </p:cNvPicPr>
          <p:nvPr/>
        </p:nvPicPr>
        <p:blipFill>
          <a:blip/>
          <a:srcRect/>
          <a:stretch>
            <a:fillRect/>
          </a:stretch>
        </p:blipFill>
        <p:spPr bwMode="auto">
          <a:xfrm>
            <a:off x="4319910" y="5143500"/>
            <a:ext cx="4186237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42" name="Picture 18"/>
          <p:cNvPicPr>
            <a:picLocks noChangeAspect="1" noChangeArrowheads="1"/>
          </p:cNvPicPr>
          <p:nvPr/>
        </p:nvPicPr>
        <p:blipFill>
          <a:blip/>
          <a:srcRect/>
          <a:stretch>
            <a:fillRect/>
          </a:stretch>
        </p:blipFill>
        <p:spPr bwMode="auto">
          <a:xfrm>
            <a:off x="1248097" y="2928938"/>
            <a:ext cx="3000375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مستطيل مستدير الزوايا 22"/>
          <p:cNvSpPr/>
          <p:nvPr/>
        </p:nvSpPr>
        <p:spPr>
          <a:xfrm>
            <a:off x="3575868" y="-27384"/>
            <a:ext cx="3228380" cy="64611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rtl="0"/>
            <a:r>
              <a:rPr lang="ar-S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الجذور النونية للعدد واحد</a:t>
            </a:r>
            <a:endParaRPr lang="ar-SA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56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5633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5634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5634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56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7" grpId="1" animBg="1"/>
      <p:bldP spid="18" grpId="0" animBg="1"/>
      <p:bldP spid="19" grpId="0" animBg="1"/>
      <p:bldP spid="2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4624"/>
            <a:ext cx="2125440" cy="5040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520215"/>
            <a:ext cx="4142226" cy="5069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76672"/>
            <a:ext cx="4427984" cy="5112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520215"/>
            <a:ext cx="4032448" cy="4972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2148" y="476672"/>
            <a:ext cx="4499223" cy="5356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049024007"/>
      </p:ext>
    </p:extLst>
  </p:cSld>
  <p:clrMapOvr>
    <a:masterClrMapping/>
  </p:clrMapOvr>
  <p:transition spd="slow">
    <p:wheel spokes="8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4624"/>
            <a:ext cx="2125440" cy="5040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92222"/>
            <a:ext cx="4429579" cy="5482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4123"/>
          <a:stretch/>
        </p:blipFill>
        <p:spPr bwMode="auto">
          <a:xfrm>
            <a:off x="343821" y="689788"/>
            <a:ext cx="4141093" cy="1878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4788024" y="4365104"/>
            <a:ext cx="2016224" cy="1689621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/>
          <a:stretch/>
        </p:blipFill>
        <p:spPr bwMode="auto">
          <a:xfrm>
            <a:off x="350221" y="2883718"/>
            <a:ext cx="4134693" cy="2509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273078605"/>
      </p:ext>
    </p:extLst>
  </p:cSld>
  <p:clrMapOvr>
    <a:masterClrMapping/>
  </p:clrMapOvr>
  <p:transition spd="slow">
    <p:wheel spokes="8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 descr="E:\صور تصاميم\رياضيات\2التالي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3125" y="6054725"/>
            <a:ext cx="1606550" cy="80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4" descr="E:\صور تصاميم\رياضيات\2السابق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58063" y="6072188"/>
            <a:ext cx="1571625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شكل بيضاوي 6"/>
          <p:cNvSpPr/>
          <p:nvPr/>
        </p:nvSpPr>
        <p:spPr>
          <a:xfrm>
            <a:off x="3857625" y="6143625"/>
            <a:ext cx="3429000" cy="714375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الرئيسية</a:t>
            </a:r>
          </a:p>
        </p:txBody>
      </p:sp>
      <p:pic>
        <p:nvPicPr>
          <p:cNvPr id="20" name="Picture 10" descr="E:\صور تصاميم\رياضيات\exit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2875" y="5357813"/>
            <a:ext cx="1533525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4624"/>
            <a:ext cx="2125440" cy="5040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567308" y="35913"/>
            <a:ext cx="1333352" cy="58477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3200" b="1" dirty="0" smtClean="0">
                <a:solidFill>
                  <a:schemeClr val="bg1"/>
                </a:solidFill>
              </a:rPr>
              <a:t>إجابات </a:t>
            </a:r>
            <a:endParaRPr lang="ar-SA" sz="3200" b="1" dirty="0">
              <a:solidFill>
                <a:schemeClr val="bg1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3294"/>
          <a:stretch/>
        </p:blipFill>
        <p:spPr bwMode="auto">
          <a:xfrm>
            <a:off x="2403773" y="3005336"/>
            <a:ext cx="6336704" cy="2724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787354"/>
            <a:ext cx="6632916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273078605"/>
      </p:ext>
    </p:extLst>
  </p:cSld>
  <p:clrMapOvr>
    <a:masterClrMapping/>
  </p:clrMapOvr>
  <p:transition spd="slow">
    <p:wheel spokes="8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258170" y="1144141"/>
            <a:ext cx="5214938" cy="1143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i="1" dirty="0">
                <a:solidFill>
                  <a:srgbClr val="FF0000"/>
                </a:solidFill>
              </a:rPr>
              <a:t>يتكون الاحداثيات القطبية من النقطة </a:t>
            </a:r>
            <a:r>
              <a:rPr lang="en-US" b="1" i="1" dirty="0">
                <a:solidFill>
                  <a:srgbClr val="FF0000"/>
                </a:solidFill>
              </a:rPr>
              <a:t>o</a:t>
            </a:r>
            <a:r>
              <a:rPr lang="ar-SA" b="1" i="1" dirty="0">
                <a:solidFill>
                  <a:srgbClr val="FF0000"/>
                </a:solidFill>
              </a:rPr>
              <a:t> وهى نقطة الاصل وهى نقطة ثابتةوتسمى القطب والمحور القطبى وهو شعاع يمتد افقيا من القطب يمينا والقياس الموجب للزاوية يعنى دوران عكس اتجاه عقارب الساعة وسالب مع اتجاة عقارب الساعة</a:t>
            </a:r>
          </a:p>
        </p:txBody>
      </p:sp>
      <p:pic>
        <p:nvPicPr>
          <p:cNvPr id="37903" name="Picture 1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29358" y="1001266"/>
            <a:ext cx="177641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Oval 16"/>
          <p:cNvSpPr/>
          <p:nvPr/>
        </p:nvSpPr>
        <p:spPr>
          <a:xfrm>
            <a:off x="7258670" y="2427734"/>
            <a:ext cx="1571625" cy="6429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3200" dirty="0">
                <a:solidFill>
                  <a:srgbClr val="FF0000"/>
                </a:solidFill>
              </a:rPr>
              <a:t>مثال</a:t>
            </a:r>
            <a:endParaRPr lang="ar-SA" sz="3200" b="1" dirty="0">
              <a:solidFill>
                <a:srgbClr val="FF0000"/>
              </a:solidFill>
            </a:endParaRPr>
          </a:p>
        </p:txBody>
      </p:sp>
      <p:pic>
        <p:nvPicPr>
          <p:cNvPr id="37906" name="Picture 1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44045" y="2644329"/>
            <a:ext cx="253365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907" name="Picture 16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01045" y="2644329"/>
            <a:ext cx="1247775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908" name="Picture 17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91545" y="3220393"/>
            <a:ext cx="5238750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909" name="Picture 18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86483" y="3222675"/>
            <a:ext cx="2290762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Oval 22"/>
          <p:cNvSpPr/>
          <p:nvPr/>
        </p:nvSpPr>
        <p:spPr>
          <a:xfrm>
            <a:off x="7258670" y="4645720"/>
            <a:ext cx="1571625" cy="6429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3200" dirty="0">
                <a:solidFill>
                  <a:srgbClr val="FF0000"/>
                </a:solidFill>
              </a:rPr>
              <a:t>مثال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115295" y="4862314"/>
            <a:ext cx="4000500" cy="42862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pic>
        <p:nvPicPr>
          <p:cNvPr id="37912" name="Picture 19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72545" y="4862314"/>
            <a:ext cx="311467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913" name="Picture 20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58108" y="4862314"/>
            <a:ext cx="1214437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914" name="Picture 21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58108" y="5380633"/>
            <a:ext cx="6072187" cy="1288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915" name="Picture 22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43608" y="4719439"/>
            <a:ext cx="1714500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مستطيل مستدير الزوايا 1"/>
          <p:cNvSpPr/>
          <p:nvPr/>
        </p:nvSpPr>
        <p:spPr>
          <a:xfrm>
            <a:off x="3923928" y="71998"/>
            <a:ext cx="3002508" cy="64611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rtl="0"/>
            <a:r>
              <a:rPr lang="ar-SA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الاحداثيات القطبية</a:t>
            </a:r>
            <a:endParaRPr lang="ar-SA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79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79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37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79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79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37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7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7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7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7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1" dur="2000"/>
                                        <p:tgtEl>
                                          <p:spTgt spid="37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23" grpId="0" animBg="1"/>
      <p:bldP spid="24" grpId="0" animBg="1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orizontal Scroll 14"/>
          <p:cNvSpPr/>
          <p:nvPr/>
        </p:nvSpPr>
        <p:spPr>
          <a:xfrm>
            <a:off x="1115046" y="1357313"/>
            <a:ext cx="7143750" cy="857250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defRPr/>
            </a:pPr>
            <a:r>
              <a:rPr lang="ar-SA" b="1" i="1" dirty="0">
                <a:solidFill>
                  <a:srgbClr val="FF0000"/>
                </a:solidFill>
              </a:rPr>
              <a:t>المعادلة القطبية هى المعادلة التى تعطى بدلالة الاحداثيات القطبيةمثل </a:t>
            </a:r>
          </a:p>
        </p:txBody>
      </p:sp>
      <p:pic>
        <p:nvPicPr>
          <p:cNvPr id="38927" name="Picture 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00796" y="1571625"/>
            <a:ext cx="157162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ounded Rectangle 16"/>
          <p:cNvSpPr/>
          <p:nvPr/>
        </p:nvSpPr>
        <p:spPr>
          <a:xfrm>
            <a:off x="1186483" y="2357438"/>
            <a:ext cx="7215188" cy="7143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defRPr/>
            </a:pPr>
            <a:r>
              <a:rPr lang="ar-SA" b="1" i="1" dirty="0">
                <a:solidFill>
                  <a:srgbClr val="FF0000"/>
                </a:solidFill>
              </a:rPr>
              <a:t>التمثيل القطبى هى مجموعة كل النقاط                   التى تحقق احداثيات المعادلة القطبية</a:t>
            </a:r>
          </a:p>
        </p:txBody>
      </p:sp>
      <p:pic>
        <p:nvPicPr>
          <p:cNvPr id="38929" name="Picture 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86921" y="2500313"/>
            <a:ext cx="66198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Oval 17"/>
          <p:cNvSpPr/>
          <p:nvPr/>
        </p:nvSpPr>
        <p:spPr>
          <a:xfrm>
            <a:off x="7404398" y="3451250"/>
            <a:ext cx="1571625" cy="6429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3200" dirty="0">
                <a:solidFill>
                  <a:srgbClr val="FF0000"/>
                </a:solidFill>
              </a:rPr>
              <a:t>مثال</a:t>
            </a:r>
            <a:endParaRPr lang="ar-SA" sz="3200" b="1" dirty="0">
              <a:solidFill>
                <a:srgbClr val="FF0000"/>
              </a:solidFill>
            </a:endParaRPr>
          </a:p>
        </p:txBody>
      </p:sp>
      <p:pic>
        <p:nvPicPr>
          <p:cNvPr id="38932" name="Picture 16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89648" y="3594125"/>
            <a:ext cx="34861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33" name="Picture 18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18086" y="3665562"/>
            <a:ext cx="1023937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34" name="Picture 19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46836" y="4237062"/>
            <a:ext cx="4929187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35" name="Picture 20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65873" y="4880000"/>
            <a:ext cx="5010150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36" name="Picture 21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03648" y="4094187"/>
            <a:ext cx="2357438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مستطيل مستدير الزوايا 24"/>
          <p:cNvSpPr/>
          <p:nvPr/>
        </p:nvSpPr>
        <p:spPr>
          <a:xfrm>
            <a:off x="3276181" y="44624"/>
            <a:ext cx="4392163" cy="64611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rtl="0"/>
            <a:r>
              <a:rPr lang="ar-SA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التمثيل البياني للمعادلات القطبية </a:t>
            </a:r>
            <a:endParaRPr lang="ar-SA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38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38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5" dur="2000"/>
                                        <p:tgtEl>
                                          <p:spTgt spid="38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8" dur="2000"/>
                                        <p:tgtEl>
                                          <p:spTgt spid="38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3" dur="1" fill="hold"/>
                                        <p:tgtEl>
                                          <p:spTgt spid="3893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38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89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89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orizontal Scroll 14"/>
          <p:cNvSpPr/>
          <p:nvPr/>
        </p:nvSpPr>
        <p:spPr>
          <a:xfrm>
            <a:off x="2614092" y="980728"/>
            <a:ext cx="5786437" cy="85725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dirty="0"/>
              <a:t>يمكن ايجاد المسافة بين نقطتين فى المستوى القطبى بأستعمال الصيغة الاتية</a:t>
            </a:r>
          </a:p>
        </p:txBody>
      </p:sp>
      <p:pic>
        <p:nvPicPr>
          <p:cNvPr id="39951" name="Picture 1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14217" y="1988840"/>
            <a:ext cx="471487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53" name="Picture 1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14279" y="2852936"/>
            <a:ext cx="37242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54" name="Picture 16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9592" y="1916832"/>
            <a:ext cx="2428875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Oval 18"/>
          <p:cNvSpPr/>
          <p:nvPr/>
        </p:nvSpPr>
        <p:spPr>
          <a:xfrm>
            <a:off x="6971779" y="3857625"/>
            <a:ext cx="1571625" cy="6429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3200" dirty="0">
                <a:solidFill>
                  <a:srgbClr val="FF0000"/>
                </a:solidFill>
              </a:rPr>
              <a:t>مثال</a:t>
            </a:r>
            <a:endParaRPr lang="ar-SA" sz="3200" b="1" dirty="0">
              <a:solidFill>
                <a:srgbClr val="FF0000"/>
              </a:solidFill>
            </a:endParaRPr>
          </a:p>
        </p:txBody>
      </p:sp>
      <p:pic>
        <p:nvPicPr>
          <p:cNvPr id="39956" name="Picture 17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9592" y="3929063"/>
            <a:ext cx="601027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57" name="Picture 18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42529" y="4214813"/>
            <a:ext cx="52482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58" name="Picture 19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57092" y="4535488"/>
            <a:ext cx="29337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59" name="Picture 20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83768" y="5144071"/>
            <a:ext cx="4610100" cy="1525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Oval 24"/>
          <p:cNvSpPr/>
          <p:nvPr/>
        </p:nvSpPr>
        <p:spPr>
          <a:xfrm>
            <a:off x="7311330" y="4929188"/>
            <a:ext cx="1581150" cy="6429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3200" dirty="0">
                <a:solidFill>
                  <a:srgbClr val="FF0000"/>
                </a:solidFill>
              </a:rPr>
              <a:t>الاجابة</a:t>
            </a:r>
            <a:endParaRPr lang="ar-SA" sz="3200" b="1" dirty="0">
              <a:solidFill>
                <a:srgbClr val="FF0000"/>
              </a:solidFill>
            </a:endParaRPr>
          </a:p>
        </p:txBody>
      </p:sp>
      <p:pic>
        <p:nvPicPr>
          <p:cNvPr id="39961" name="Picture 22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1029" y="4952578"/>
            <a:ext cx="15716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مستطيل مستدير الزوايا 25"/>
          <p:cNvSpPr/>
          <p:nvPr/>
        </p:nvSpPr>
        <p:spPr>
          <a:xfrm>
            <a:off x="3268165" y="44624"/>
            <a:ext cx="3680099" cy="64611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rtl="0"/>
            <a:r>
              <a:rPr lang="ar-SA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المسافة بالصيغة القطبية</a:t>
            </a:r>
            <a:endParaRPr lang="ar-SA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99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99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39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995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39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39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39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5" dur="2000"/>
                                        <p:tgtEl>
                                          <p:spTgt spid="39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9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9" grpId="0" animBg="1"/>
      <p:bldP spid="25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lowchart: Punched Tape 16"/>
          <p:cNvSpPr/>
          <p:nvPr/>
        </p:nvSpPr>
        <p:spPr>
          <a:xfrm>
            <a:off x="2533972" y="980728"/>
            <a:ext cx="6286500" cy="714375"/>
          </a:xfrm>
          <a:prstGeom prst="flowChartPunchedTap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>
                <a:solidFill>
                  <a:srgbClr val="FF0000"/>
                </a:solidFill>
              </a:rPr>
              <a:t>اولا:- تحويل الاحداثيات القطبية الى احداثيات الديكارتية ويعطى بالقاعدة الاتية:-</a:t>
            </a:r>
          </a:p>
        </p:txBody>
      </p:sp>
      <p:pic>
        <p:nvPicPr>
          <p:cNvPr id="40976" name="Picture 1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04394" y="1837978"/>
            <a:ext cx="466725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77" name="Picture 1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04394" y="2480916"/>
            <a:ext cx="4643437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78" name="Picture 16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04081" y="1837978"/>
            <a:ext cx="2490788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Oval 19"/>
          <p:cNvSpPr/>
          <p:nvPr/>
        </p:nvSpPr>
        <p:spPr>
          <a:xfrm>
            <a:off x="7464871" y="3481041"/>
            <a:ext cx="1571625" cy="6429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3200" dirty="0">
                <a:solidFill>
                  <a:srgbClr val="FF0000"/>
                </a:solidFill>
              </a:rPr>
              <a:t>مثال</a:t>
            </a:r>
            <a:endParaRPr lang="ar-SA" sz="3200" b="1" dirty="0">
              <a:solidFill>
                <a:srgbClr val="FF0000"/>
              </a:solidFill>
            </a:endParaRPr>
          </a:p>
        </p:txBody>
      </p:sp>
      <p:pic>
        <p:nvPicPr>
          <p:cNvPr id="40981" name="Picture 17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32769" y="3623916"/>
            <a:ext cx="4695825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2" name="Picture 18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32644" y="3552478"/>
            <a:ext cx="866775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3" name="Picture 19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85047" y="4274840"/>
            <a:ext cx="5214937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4" name="Picture 20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9592" y="4202832"/>
            <a:ext cx="226695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5" name="Picture 21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11760" y="5931024"/>
            <a:ext cx="6486525" cy="587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مستطيل مستدير الزوايا 25"/>
          <p:cNvSpPr/>
          <p:nvPr/>
        </p:nvSpPr>
        <p:spPr>
          <a:xfrm>
            <a:off x="2729064" y="44624"/>
            <a:ext cx="5155304" cy="64611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rtl="0"/>
            <a:r>
              <a:rPr lang="ar-S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الصورة القطبية و الصورة الديكارتية للمعادلات </a:t>
            </a:r>
            <a:endParaRPr lang="ar-SA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0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0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40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40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40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40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40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0" dur="2000"/>
                                        <p:tgtEl>
                                          <p:spTgt spid="40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0" grpId="0" animBg="1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lowchart: Punched Tape 14"/>
          <p:cNvSpPr/>
          <p:nvPr/>
        </p:nvSpPr>
        <p:spPr>
          <a:xfrm>
            <a:off x="2389956" y="1143000"/>
            <a:ext cx="6286500" cy="714375"/>
          </a:xfrm>
          <a:prstGeom prst="flowChartPunchedTap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>
                <a:solidFill>
                  <a:srgbClr val="FF0000"/>
                </a:solidFill>
              </a:rPr>
              <a:t>ثانيا:- تحويل الاحداثيات الديكارتية الى احداثيات قطبية  ويعطى بالقاعدة الاتية:-</a:t>
            </a:r>
          </a:p>
        </p:txBody>
      </p:sp>
      <p:pic>
        <p:nvPicPr>
          <p:cNvPr id="42000" name="Picture 1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52031" y="1928813"/>
            <a:ext cx="4924425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001" name="Picture 1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47269" y="2643188"/>
            <a:ext cx="4929187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002" name="Picture 16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04081" y="1912938"/>
            <a:ext cx="2571750" cy="187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Oval 18"/>
          <p:cNvSpPr/>
          <p:nvPr/>
        </p:nvSpPr>
        <p:spPr>
          <a:xfrm>
            <a:off x="7104831" y="3786188"/>
            <a:ext cx="1571625" cy="6429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3200" dirty="0">
                <a:solidFill>
                  <a:srgbClr val="FF0000"/>
                </a:solidFill>
              </a:rPr>
              <a:t>مثال</a:t>
            </a:r>
            <a:endParaRPr lang="ar-SA" sz="3200" b="1" dirty="0">
              <a:solidFill>
                <a:srgbClr val="FF0000"/>
              </a:solidFill>
            </a:endParaRPr>
          </a:p>
        </p:txBody>
      </p:sp>
      <p:pic>
        <p:nvPicPr>
          <p:cNvPr id="42005" name="Picture 17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61206" y="4000500"/>
            <a:ext cx="5857875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007" name="Picture 18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47644" y="4643438"/>
            <a:ext cx="1685925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008" name="Picture 20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04081" y="4572000"/>
            <a:ext cx="5357813" cy="12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009" name="Picture 21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83768" y="6081861"/>
            <a:ext cx="5318894" cy="443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مستطيل مستدير الزوايا 25"/>
          <p:cNvSpPr/>
          <p:nvPr/>
        </p:nvSpPr>
        <p:spPr>
          <a:xfrm>
            <a:off x="2729064" y="44624"/>
            <a:ext cx="5155304" cy="64611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rtl="0"/>
            <a:r>
              <a:rPr lang="ar-S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الصورة القطبية و الصورة الديكارتية للمعادلات </a:t>
            </a:r>
            <a:endParaRPr lang="ar-SA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42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42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2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42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20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20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42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2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9" grpId="0" animBg="1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756397" y="1071563"/>
            <a:ext cx="5786437" cy="5715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defRPr/>
            </a:pPr>
            <a:r>
              <a:rPr lang="ar-SA" sz="2400" dirty="0">
                <a:solidFill>
                  <a:srgbClr val="FF0000"/>
                </a:solidFill>
              </a:rPr>
              <a:t>اولا:- تحويل المعادلات الديكارتية الى معادلالت قطبية:-</a:t>
            </a:r>
          </a:p>
        </p:txBody>
      </p:sp>
      <p:sp>
        <p:nvSpPr>
          <p:cNvPr id="18" name="Folded Corner 17"/>
          <p:cNvSpPr/>
          <p:nvPr/>
        </p:nvSpPr>
        <p:spPr>
          <a:xfrm>
            <a:off x="1113334" y="1857375"/>
            <a:ext cx="7286625" cy="857250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defRPr/>
            </a:pPr>
            <a:r>
              <a:rPr lang="ar-SA" sz="2000" dirty="0"/>
              <a:t>ويتم بالتعويض عن            و </a:t>
            </a:r>
          </a:p>
        </p:txBody>
      </p:sp>
      <p:pic>
        <p:nvPicPr>
          <p:cNvPr id="43024" name="Picture 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42522" y="2000250"/>
            <a:ext cx="652462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25" name="Picture 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84772" y="1928813"/>
            <a:ext cx="455295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Oval 18"/>
          <p:cNvSpPr/>
          <p:nvPr/>
        </p:nvSpPr>
        <p:spPr>
          <a:xfrm>
            <a:off x="7256959" y="2857500"/>
            <a:ext cx="1571625" cy="6429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3200" dirty="0">
                <a:solidFill>
                  <a:srgbClr val="FF0000"/>
                </a:solidFill>
              </a:rPr>
              <a:t>مثال</a:t>
            </a:r>
            <a:endParaRPr lang="ar-SA" sz="3200" b="1" dirty="0">
              <a:solidFill>
                <a:srgbClr val="FF0000"/>
              </a:solidFill>
            </a:endParaRPr>
          </a:p>
        </p:txBody>
      </p:sp>
      <p:pic>
        <p:nvPicPr>
          <p:cNvPr id="43028" name="Picture 1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113334" y="3000375"/>
            <a:ext cx="600075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30" name="Picture 1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113959" y="3792463"/>
            <a:ext cx="228600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Left Arrow 24"/>
          <p:cNvSpPr/>
          <p:nvPr/>
        </p:nvSpPr>
        <p:spPr>
          <a:xfrm>
            <a:off x="3685084" y="3643313"/>
            <a:ext cx="2214563" cy="64293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dirty="0"/>
              <a:t>التمثيل البيانى عبارة عن</a:t>
            </a:r>
          </a:p>
        </p:txBody>
      </p:sp>
      <p:pic>
        <p:nvPicPr>
          <p:cNvPr id="43033" name="Picture 1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973088" y="3721026"/>
            <a:ext cx="25908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34" name="Picture 26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85147" y="4286250"/>
            <a:ext cx="4643437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35" name="Picture 27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56584" y="4786313"/>
            <a:ext cx="4572000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36" name="Picture 28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13334" y="4357688"/>
            <a:ext cx="3071813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مستطيل مستدير الزوايا 28"/>
          <p:cNvSpPr/>
          <p:nvPr/>
        </p:nvSpPr>
        <p:spPr>
          <a:xfrm>
            <a:off x="3480855" y="44812"/>
            <a:ext cx="3683433" cy="64611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rtl="0"/>
            <a:r>
              <a:rPr lang="ar-S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المعادلات القطبية و الديكارتية </a:t>
            </a:r>
            <a:endParaRPr lang="ar-SA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43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43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5" dur="2000"/>
                                        <p:tgtEl>
                                          <p:spTgt spid="43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8" dur="2000"/>
                                        <p:tgtEl>
                                          <p:spTgt spid="43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7" dur="2000"/>
                                        <p:tgtEl>
                                          <p:spTgt spid="43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43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43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2" dur="2000"/>
                                        <p:tgtEl>
                                          <p:spTgt spid="43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 animBg="1"/>
      <p:bldP spid="19" grpId="0" animBg="1"/>
      <p:bldP spid="25" grpId="0" animBg="1"/>
      <p:bldP spid="2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71813" y="1071563"/>
            <a:ext cx="5786437" cy="5715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defRPr/>
            </a:pPr>
            <a:r>
              <a:rPr lang="ar-SA" sz="2400" dirty="0">
                <a:solidFill>
                  <a:srgbClr val="FF0000"/>
                </a:solidFill>
              </a:rPr>
              <a:t>ثانيا:- تحويل المعادلات القطبية الى معادلالت ديكارتية:-</a:t>
            </a:r>
          </a:p>
        </p:txBody>
      </p:sp>
      <p:sp>
        <p:nvSpPr>
          <p:cNvPr id="17" name="Folded Corner 16"/>
          <p:cNvSpPr/>
          <p:nvPr/>
        </p:nvSpPr>
        <p:spPr>
          <a:xfrm>
            <a:off x="1857375" y="1714500"/>
            <a:ext cx="7286625" cy="1000125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defRPr/>
            </a:pPr>
            <a:r>
              <a:rPr lang="ar-SA" sz="2000" dirty="0"/>
              <a:t>وهى عملية غير مباشرة وتلزمنا جميع  العلاقات الاتية لاتمام عملية التحويل:-</a:t>
            </a:r>
          </a:p>
        </p:txBody>
      </p:sp>
      <p:pic>
        <p:nvPicPr>
          <p:cNvPr id="44048" name="Picture 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00250" y="2286000"/>
            <a:ext cx="685800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Oval 17"/>
          <p:cNvSpPr/>
          <p:nvPr/>
        </p:nvSpPr>
        <p:spPr>
          <a:xfrm>
            <a:off x="7572375" y="2857500"/>
            <a:ext cx="1571625" cy="6429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3200" dirty="0">
                <a:solidFill>
                  <a:srgbClr val="FF0000"/>
                </a:solidFill>
              </a:rPr>
              <a:t>مثال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9" name="Horizontal Scroll 18"/>
          <p:cNvSpPr/>
          <p:nvPr/>
        </p:nvSpPr>
        <p:spPr>
          <a:xfrm>
            <a:off x="1428750" y="2857500"/>
            <a:ext cx="6072188" cy="714375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defRPr/>
            </a:pPr>
            <a:endParaRPr lang="ar-SA" b="1" i="1" dirty="0">
              <a:solidFill>
                <a:srgbClr val="FF0000"/>
              </a:solidFill>
            </a:endParaRPr>
          </a:p>
        </p:txBody>
      </p:sp>
      <p:pic>
        <p:nvPicPr>
          <p:cNvPr id="44051" name="Picture 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857375" y="3000375"/>
            <a:ext cx="55626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53" name="Picture 17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86624" y="3645024"/>
            <a:ext cx="1643063" cy="5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54" name="Picture 18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6056" y="4437112"/>
            <a:ext cx="3929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55" name="Picture 19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71318" y="4952578"/>
            <a:ext cx="3733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56" name="Picture 20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18931" y="5574183"/>
            <a:ext cx="378618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57" name="Picture 21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0368" y="6096719"/>
            <a:ext cx="371475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58" name="Picture 22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43608" y="3879874"/>
            <a:ext cx="3500438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59" name="Picture 23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57921" y="5737249"/>
            <a:ext cx="3357562" cy="573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مستطيل مستدير الزوايا 27"/>
          <p:cNvSpPr/>
          <p:nvPr/>
        </p:nvSpPr>
        <p:spPr>
          <a:xfrm>
            <a:off x="3480855" y="44812"/>
            <a:ext cx="3683433" cy="64611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rtl="0"/>
            <a:r>
              <a:rPr lang="ar-S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المعادلات القطبية و الديكارتية </a:t>
            </a:r>
            <a:endParaRPr lang="ar-SA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44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4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4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1" dur="2000"/>
                                        <p:tgtEl>
                                          <p:spTgt spid="44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44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44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6" dur="500"/>
                                        <p:tgtEl>
                                          <p:spTgt spid="44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1" dur="500"/>
                                        <p:tgtEl>
                                          <p:spTgt spid="44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6" dur="2000"/>
                                        <p:tgtEl>
                                          <p:spTgt spid="44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4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4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19" grpId="0" animBg="1"/>
      <p:bldP spid="2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58&quot;/&gt;&lt;/object&gt;&lt;object type=&quot;3&quot; unique_id=&quot;10005&quot;&gt;&lt;property id=&quot;20148&quot; value=&quot;5&quot;/&gt;&lt;property id=&quot;20300&quot; value=&quot;Slide 2&quot;/&gt;&lt;property id=&quot;20307&quot; value=&quot;259&quot;/&gt;&lt;/object&gt;&lt;object type=&quot;3&quot; unique_id=&quot;10006&quot;&gt;&lt;property id=&quot;20148&quot; value=&quot;5&quot;/&gt;&lt;property id=&quot;20300&quot; value=&quot;Slide 3&quot;/&gt;&lt;property id=&quot;20307&quot; value=&quot;257&quot;/&gt;&lt;/object&gt;&lt;/object&gt;&lt;/object&gt;&lt;/database&gt;"/>
  <p:tag name="SECTOMILLISECCONVERTED" val="1"/>
  <p:tag name="ARTICULATE_SLIDE_COUNT" val="23"/>
  <p:tag name="ARTICULATE_SLIDE_THUMBNAIL_REFRESH" val="1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6</Template>
  <TotalTime>0</TotalTime>
  <Words>440</Words>
  <Application>Microsoft Office PowerPoint</Application>
  <PresentationFormat>عرض على الشاشة (3:4)‏</PresentationFormat>
  <Paragraphs>98</Paragraphs>
  <Slides>24</Slides>
  <Notes>19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24</vt:i4>
      </vt:variant>
    </vt:vector>
  </HeadingPairs>
  <TitlesOfParts>
    <vt:vector size="25" baseType="lpstr">
      <vt:lpstr>6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Hasib</dc:creator>
  <cp:lastModifiedBy>Hasib</cp:lastModifiedBy>
  <cp:revision>1</cp:revision>
  <dcterms:created xsi:type="dcterms:W3CDTF">2015-11-24T17:42:21Z</dcterms:created>
  <dcterms:modified xsi:type="dcterms:W3CDTF">2015-11-24T17:43:10Z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04561799-EE0C-4BCB-81D7-30D6CED00D91</vt:lpwstr>
  </property>
  <property fmtid="{D5CDD505-2E9C-101B-9397-08002B2CF9AE}" pid="3" name="ArticulatePath">
    <vt:lpwstr>6</vt:lpwstr>
  </property>
</Properties>
</file>