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684DEC7-73A5-4F9A-9799-7418C4BCF420}" type="datetimeFigureOut">
              <a:rPr lang="ar-SA" smtClean="0"/>
              <a:t>03/09/1439</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9ED8828-1FAE-44F0-BE3C-5E0B555BC921}" type="slidenum">
              <a:rPr lang="ar-SA" smtClean="0"/>
              <a:t>‹#›</a:t>
            </a:fld>
            <a:endParaRPr lang="ar-SA"/>
          </a:p>
        </p:txBody>
      </p:sp>
    </p:spTree>
    <p:extLst>
      <p:ext uri="{BB962C8B-B14F-4D97-AF65-F5344CB8AC3E}">
        <p14:creationId xmlns:p14="http://schemas.microsoft.com/office/powerpoint/2010/main" val="6044665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29ED8828-1FAE-44F0-BE3C-5E0B555BC921}" type="slidenum">
              <a:rPr lang="ar-SA" smtClean="0"/>
              <a:t>36</a:t>
            </a:fld>
            <a:endParaRPr lang="ar-SA"/>
          </a:p>
        </p:txBody>
      </p:sp>
    </p:spTree>
    <p:extLst>
      <p:ext uri="{BB962C8B-B14F-4D97-AF65-F5344CB8AC3E}">
        <p14:creationId xmlns:p14="http://schemas.microsoft.com/office/powerpoint/2010/main" val="223379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102216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998168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131648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365029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416401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E736FBF-05D6-49F9-BE90-2373F70F4F46}" type="datetimeFigureOut">
              <a:rPr lang="ar-SA" smtClean="0"/>
              <a:t>03/09/1439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1028586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E736FBF-05D6-49F9-BE90-2373F70F4F46}" type="datetimeFigureOut">
              <a:rPr lang="ar-SA" smtClean="0"/>
              <a:t>03/09/1439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196715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E736FBF-05D6-49F9-BE90-2373F70F4F46}" type="datetimeFigureOut">
              <a:rPr lang="ar-SA" smtClean="0"/>
              <a:t>03/09/1439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80409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E736FBF-05D6-49F9-BE90-2373F70F4F46}" type="datetimeFigureOut">
              <a:rPr lang="ar-SA" smtClean="0"/>
              <a:t>03/09/1439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327641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E736FBF-05D6-49F9-BE90-2373F70F4F46}" type="datetimeFigureOut">
              <a:rPr lang="ar-SA" smtClean="0"/>
              <a:t>03/09/1439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3410473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E736FBF-05D6-49F9-BE90-2373F70F4F46}" type="datetimeFigureOut">
              <a:rPr lang="ar-SA" smtClean="0"/>
              <a:t>03/09/1439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950E99C-D48A-47EB-B7EE-B8C7F190971B}" type="slidenum">
              <a:rPr lang="ar-SA" smtClean="0"/>
              <a:t>‹#›</a:t>
            </a:fld>
            <a:endParaRPr lang="ar-SA"/>
          </a:p>
        </p:txBody>
      </p:sp>
    </p:spTree>
    <p:extLst>
      <p:ext uri="{BB962C8B-B14F-4D97-AF65-F5344CB8AC3E}">
        <p14:creationId xmlns:p14="http://schemas.microsoft.com/office/powerpoint/2010/main" val="3936165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E736FBF-05D6-49F9-BE90-2373F70F4F46}" type="datetimeFigureOut">
              <a:rPr lang="ar-SA" smtClean="0"/>
              <a:t>03/09/1439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950E99C-D48A-47EB-B7EE-B8C7F190971B}" type="slidenum">
              <a:rPr lang="ar-SA" smtClean="0"/>
              <a:t>‹#›</a:t>
            </a:fld>
            <a:endParaRPr lang="ar-SA"/>
          </a:p>
        </p:txBody>
      </p:sp>
    </p:spTree>
    <p:extLst>
      <p:ext uri="{BB962C8B-B14F-4D97-AF65-F5344CB8AC3E}">
        <p14:creationId xmlns:p14="http://schemas.microsoft.com/office/powerpoint/2010/main" val="2706937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r>
              <a:rPr lang="ar-SA" sz="6000" b="1" dirty="0" smtClean="0">
                <a:solidFill>
                  <a:prstClr val="black"/>
                </a:solidFill>
                <a:ea typeface="+mn-ea"/>
                <a:cs typeface="Arial"/>
              </a:rPr>
              <a:t/>
            </a:r>
            <a:br>
              <a:rPr lang="ar-SA" sz="6000" b="1" dirty="0" smtClean="0">
                <a:solidFill>
                  <a:prstClr val="black"/>
                </a:solidFill>
                <a:ea typeface="+mn-ea"/>
                <a:cs typeface="Arial"/>
              </a:rPr>
            </a:br>
            <a:r>
              <a:rPr lang="ar-SA" sz="6000" b="1" dirty="0">
                <a:solidFill>
                  <a:prstClr val="black"/>
                </a:solidFill>
                <a:ea typeface="+mn-ea"/>
                <a:cs typeface="Arial"/>
              </a:rPr>
              <a:t/>
            </a:r>
            <a:br>
              <a:rPr lang="ar-SA" sz="6000" b="1" dirty="0">
                <a:solidFill>
                  <a:prstClr val="black"/>
                </a:solidFill>
                <a:ea typeface="+mn-ea"/>
                <a:cs typeface="Arial"/>
              </a:rPr>
            </a:br>
            <a:r>
              <a:rPr lang="ar-SA" sz="6000" b="1" dirty="0" smtClean="0">
                <a:solidFill>
                  <a:prstClr val="black"/>
                </a:solidFill>
                <a:ea typeface="+mn-ea"/>
                <a:cs typeface="Arial"/>
              </a:rPr>
              <a:t>قسم </a:t>
            </a:r>
            <a:r>
              <a:rPr lang="ar-SA" sz="6000" b="1" dirty="0">
                <a:solidFill>
                  <a:prstClr val="black"/>
                </a:solidFill>
                <a:ea typeface="+mn-ea"/>
                <a:cs typeface="Arial"/>
              </a:rPr>
              <a:t>الأنظمة </a:t>
            </a:r>
            <a:br>
              <a:rPr lang="ar-SA" sz="6000" b="1" dirty="0">
                <a:solidFill>
                  <a:prstClr val="black"/>
                </a:solidFill>
                <a:ea typeface="+mn-ea"/>
                <a:cs typeface="Arial"/>
              </a:rPr>
            </a:br>
            <a:r>
              <a:rPr lang="ar-SA" sz="6000" b="1" dirty="0">
                <a:solidFill>
                  <a:prstClr val="black"/>
                </a:solidFill>
                <a:ea typeface="+mn-ea"/>
                <a:cs typeface="Arial"/>
              </a:rPr>
              <a:t> النظام البحري والجوي</a:t>
            </a:r>
            <a:br>
              <a:rPr lang="ar-SA" sz="6000" b="1" dirty="0">
                <a:solidFill>
                  <a:prstClr val="black"/>
                </a:solidFill>
                <a:ea typeface="+mn-ea"/>
                <a:cs typeface="Arial"/>
              </a:rPr>
            </a:br>
            <a:r>
              <a:rPr lang="ar-SA" sz="6000" b="1" dirty="0">
                <a:solidFill>
                  <a:prstClr val="black"/>
                </a:solidFill>
                <a:ea typeface="+mn-ea"/>
                <a:cs typeface="Arial"/>
              </a:rPr>
              <a:t>  برنامج التعليم عن بعد</a:t>
            </a:r>
            <a:br>
              <a:rPr lang="ar-SA" sz="6000" b="1" dirty="0">
                <a:solidFill>
                  <a:prstClr val="black"/>
                </a:solidFill>
                <a:ea typeface="+mn-ea"/>
                <a:cs typeface="Arial"/>
              </a:rPr>
            </a:br>
            <a:r>
              <a:rPr lang="ar-SA" sz="6000" b="1" dirty="0">
                <a:solidFill>
                  <a:prstClr val="black"/>
                </a:solidFill>
                <a:ea typeface="+mn-ea"/>
                <a:cs typeface="Arial"/>
              </a:rPr>
              <a:t>   رمز المقرر</a:t>
            </a:r>
            <a:br>
              <a:rPr lang="ar-SA" sz="6000" b="1" dirty="0">
                <a:solidFill>
                  <a:prstClr val="black"/>
                </a:solidFill>
                <a:ea typeface="+mn-ea"/>
                <a:cs typeface="Arial"/>
              </a:rPr>
            </a:br>
            <a:r>
              <a:rPr lang="ar-SA" sz="6000" b="1" dirty="0">
                <a:solidFill>
                  <a:prstClr val="black"/>
                </a:solidFill>
                <a:ea typeface="+mn-ea"/>
                <a:cs typeface="Arial"/>
              </a:rPr>
              <a:t>  نظم 357</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0167" y="44624"/>
            <a:ext cx="1938337" cy="223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76" y="-27384"/>
            <a:ext cx="3035300" cy="2573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2837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lstStyle/>
          <a:p>
            <a:pPr algn="r"/>
            <a:r>
              <a:rPr lang="ar-SA" b="1" dirty="0" smtClean="0"/>
              <a:t>* سند الشحن أداة اثبات لعقد النقل.</a:t>
            </a:r>
            <a:br>
              <a:rPr lang="ar-SA" b="1" dirty="0" smtClean="0"/>
            </a:br>
            <a:r>
              <a:rPr lang="ar-SA" b="1" dirty="0" smtClean="0"/>
              <a:t>* سند الشحن أداة لإثبات شحن البضائع واستلام الناقل لها.</a:t>
            </a:r>
            <a:br>
              <a:rPr lang="ar-SA" b="1" dirty="0" smtClean="0"/>
            </a:br>
            <a:r>
              <a:rPr lang="ar-SA" b="1" dirty="0" smtClean="0"/>
              <a:t>*  سند الشحن أداة انتقال ملكية البضائع.</a:t>
            </a:r>
            <a:br>
              <a:rPr lang="ar-SA" b="1" dirty="0" smtClean="0"/>
            </a:br>
            <a:r>
              <a:rPr lang="ar-SA" b="1" dirty="0" smtClean="0">
                <a:solidFill>
                  <a:srgbClr val="FF0000"/>
                </a:solidFill>
              </a:rPr>
              <a:t>أنواع سند الشحن (ثلاثة أنواع):</a:t>
            </a:r>
            <a:r>
              <a:rPr lang="ar-SA" b="1" dirty="0" smtClean="0"/>
              <a:t/>
            </a:r>
            <a:br>
              <a:rPr lang="ar-SA" b="1" dirty="0" smtClean="0"/>
            </a:br>
            <a:r>
              <a:rPr lang="ar-SA" b="1" dirty="0" smtClean="0"/>
              <a:t>- سند الشحن الاسمي: وهو يصدر باسم شخص معين.</a:t>
            </a:r>
            <a:br>
              <a:rPr lang="ar-SA" b="1" dirty="0" smtClean="0"/>
            </a:br>
            <a:r>
              <a:rPr lang="ar-SA" b="1" dirty="0" smtClean="0"/>
              <a:t>- سند الشحن الاذني: وهو يصدر لاذن أو لأمر الشاحن أو المرسل إليه، </a:t>
            </a:r>
            <a:r>
              <a:rPr lang="ar-SA" b="1" dirty="0" smtClean="0">
                <a:solidFill>
                  <a:srgbClr val="FF0000"/>
                </a:solidFill>
              </a:rPr>
              <a:t>ويمكن تداوله بالتظهير</a:t>
            </a:r>
            <a:r>
              <a:rPr lang="ar-SA" b="1" dirty="0" smtClean="0"/>
              <a:t>.</a:t>
            </a:r>
            <a:br>
              <a:rPr lang="ar-SA" b="1" dirty="0" smtClean="0"/>
            </a:br>
            <a:r>
              <a:rPr lang="ar-SA" b="1" dirty="0" smtClean="0"/>
              <a:t>- سند الشحن لحامله: وينتقل ملكيته بالتسليم.</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456977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Autofit/>
          </a:bodyPr>
          <a:lstStyle/>
          <a:p>
            <a:pPr algn="r"/>
            <a:r>
              <a:rPr lang="ar-SA" sz="4000" b="1" dirty="0" smtClean="0"/>
              <a:t/>
            </a:r>
            <a:br>
              <a:rPr lang="ar-SA" sz="4000" b="1" dirty="0" smtClean="0"/>
            </a:br>
            <a:r>
              <a:rPr lang="ar-SA" sz="4000" b="1" dirty="0" smtClean="0">
                <a:solidFill>
                  <a:srgbClr val="FF0000"/>
                </a:solidFill>
              </a:rPr>
              <a:t>بيانات سند الشحن:</a:t>
            </a:r>
            <a:r>
              <a:rPr lang="ar-SA" sz="4000" b="1" dirty="0" smtClean="0"/>
              <a:t/>
            </a:r>
            <a:br>
              <a:rPr lang="ar-SA" sz="4000" b="1" dirty="0" smtClean="0"/>
            </a:br>
            <a:r>
              <a:rPr lang="ar-SA" sz="4000" b="1" dirty="0" smtClean="0"/>
              <a:t>1- أسماء طرفي عقد النقل البحري.</a:t>
            </a:r>
            <a:br>
              <a:rPr lang="ar-SA" sz="4000" b="1" dirty="0" smtClean="0"/>
            </a:br>
            <a:r>
              <a:rPr lang="ar-SA" sz="4000" b="1" dirty="0" smtClean="0"/>
              <a:t>2- اسم السفينة.</a:t>
            </a:r>
            <a:br>
              <a:rPr lang="ar-SA" sz="4000" b="1" dirty="0" smtClean="0"/>
            </a:br>
            <a:r>
              <a:rPr lang="ar-SA" sz="4000" b="1" dirty="0" smtClean="0"/>
              <a:t>3- نوع البضائع ومقدارها ومواصفاتها.</a:t>
            </a:r>
            <a:br>
              <a:rPr lang="ar-SA" sz="4000" b="1" dirty="0" smtClean="0"/>
            </a:br>
            <a:r>
              <a:rPr lang="ar-SA" sz="4800" b="1" dirty="0">
                <a:solidFill>
                  <a:srgbClr val="FF0000"/>
                </a:solidFill>
              </a:rPr>
              <a:t>2/ أحكام </a:t>
            </a:r>
            <a:r>
              <a:rPr lang="ar-SA" sz="4800" b="1" dirty="0" smtClean="0">
                <a:solidFill>
                  <a:srgbClr val="FF0000"/>
                </a:solidFill>
              </a:rPr>
              <a:t>عقد النقل </a:t>
            </a:r>
            <a:r>
              <a:rPr lang="ar-SA" sz="4800" b="1" dirty="0">
                <a:solidFill>
                  <a:srgbClr val="FF0000"/>
                </a:solidFill>
              </a:rPr>
              <a:t>البحري وفق معاهدة بروكسل لسنة 1924م بشأن سندات الشحن:</a:t>
            </a:r>
            <a:r>
              <a:rPr lang="ar-SA" sz="4000" b="1" dirty="0">
                <a:solidFill>
                  <a:prstClr val="black"/>
                </a:solidFill>
              </a:rPr>
              <a:t/>
            </a:r>
            <a:br>
              <a:rPr lang="ar-SA" sz="4000" b="1" dirty="0">
                <a:solidFill>
                  <a:prstClr val="black"/>
                </a:solidFill>
              </a:rPr>
            </a:br>
            <a:r>
              <a:rPr lang="ar-SA" sz="4000" b="1" dirty="0">
                <a:solidFill>
                  <a:prstClr val="black"/>
                </a:solidFill>
              </a:rPr>
              <a:t>         تم التوقيع على الاتفاقية في 25 أغسطس سنة 1924م ببروكسيل، وينص بروتوكول الاتفاقية على أن على الدول الموقعة أن تعطيها قوة القانون الداخلي، أو أن يتم تضمين أحكامها القانون </a:t>
            </a:r>
            <a:r>
              <a:rPr lang="ar-SA" sz="4000" b="1" dirty="0" smtClean="0">
                <a:solidFill>
                  <a:prstClr val="black"/>
                </a:solidFill>
              </a:rPr>
              <a:t>الداخلي. </a:t>
            </a:r>
            <a:r>
              <a:rPr lang="ar-SA" sz="4000" b="1" dirty="0">
                <a:solidFill>
                  <a:prstClr val="black"/>
                </a:solidFill>
              </a:rPr>
              <a:t/>
            </a:r>
            <a:br>
              <a:rPr lang="ar-SA" sz="4000" b="1" dirty="0">
                <a:solidFill>
                  <a:prstClr val="black"/>
                </a:solidFill>
              </a:rPr>
            </a:br>
            <a:r>
              <a:rPr lang="ar-SA" sz="4000" b="1" dirty="0">
                <a:solidFill>
                  <a:prstClr val="black"/>
                </a:solidFill>
              </a:rPr>
              <a:t>        </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63148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a:bodyPr>
          <a:lstStyle/>
          <a:p>
            <a:pPr algn="r"/>
            <a:r>
              <a:rPr lang="ar-SA" sz="4000" b="1" dirty="0" smtClean="0"/>
              <a:t>      وقد أدخلت كثير من الدول أحكام الاتفاقية الدولية في تشريعاتها الداخلية </a:t>
            </a:r>
            <a:r>
              <a:rPr lang="ar-SA" sz="4000" b="1" dirty="0" smtClean="0">
                <a:solidFill>
                  <a:srgbClr val="FF0000"/>
                </a:solidFill>
              </a:rPr>
              <a:t>منها المملكة العربية السعودية</a:t>
            </a:r>
            <a:r>
              <a:rPr lang="ar-SA" sz="4000" b="1" dirty="0" smtClean="0"/>
              <a:t>.</a:t>
            </a:r>
            <a:br>
              <a:rPr lang="ar-SA" sz="4000" b="1" dirty="0" smtClean="0"/>
            </a:br>
            <a:r>
              <a:rPr lang="ar-SA" sz="4000" b="1" dirty="0" smtClean="0"/>
              <a:t>      والقصد من هذه الاتفاقية هو توحيد قواعد سندات الشحن. </a:t>
            </a:r>
            <a:br>
              <a:rPr lang="ar-SA" sz="4000" b="1" dirty="0" smtClean="0"/>
            </a:br>
            <a:r>
              <a:rPr lang="ar-SA" sz="4000" b="1" dirty="0">
                <a:solidFill>
                  <a:srgbClr val="FF0000"/>
                </a:solidFill>
              </a:rPr>
              <a:t>نطاق تطبيق اتفاقية بروكسل:</a:t>
            </a:r>
            <a:r>
              <a:rPr lang="ar-SA" sz="4000" b="1" dirty="0">
                <a:solidFill>
                  <a:prstClr val="black"/>
                </a:solidFill>
              </a:rPr>
              <a:t/>
            </a:r>
            <a:br>
              <a:rPr lang="ar-SA" sz="4000" b="1" dirty="0">
                <a:solidFill>
                  <a:prstClr val="black"/>
                </a:solidFill>
              </a:rPr>
            </a:br>
            <a:r>
              <a:rPr lang="ar-SA" sz="4000" b="1" dirty="0">
                <a:solidFill>
                  <a:prstClr val="black"/>
                </a:solidFill>
              </a:rPr>
              <a:t>1. أن يكون سند الشحن صادراً في دولة متعاقدة.</a:t>
            </a:r>
            <a:br>
              <a:rPr lang="ar-SA" sz="4000" b="1" dirty="0">
                <a:solidFill>
                  <a:prstClr val="black"/>
                </a:solidFill>
              </a:rPr>
            </a:br>
            <a:r>
              <a:rPr lang="ar-SA" sz="4000" b="1" dirty="0">
                <a:solidFill>
                  <a:prstClr val="black"/>
                </a:solidFill>
              </a:rPr>
              <a:t>2. أو يكون النقل من ميناء دولة متعاقدة.</a:t>
            </a:r>
            <a:br>
              <a:rPr lang="ar-SA" sz="4000" b="1" dirty="0">
                <a:solidFill>
                  <a:prstClr val="black"/>
                </a:solidFill>
              </a:rPr>
            </a:br>
            <a:r>
              <a:rPr lang="ar-SA" sz="4000" b="1" dirty="0">
                <a:solidFill>
                  <a:prstClr val="black"/>
                </a:solidFill>
              </a:rPr>
              <a:t>3. أو يشترط في العقد </a:t>
            </a:r>
            <a:r>
              <a:rPr lang="ar-SA" sz="4000" b="1" dirty="0" smtClean="0">
                <a:solidFill>
                  <a:prstClr val="black"/>
                </a:solidFill>
              </a:rPr>
              <a:t>المبين </a:t>
            </a:r>
            <a:r>
              <a:rPr lang="ar-SA" sz="4000" b="1" dirty="0">
                <a:solidFill>
                  <a:prstClr val="black"/>
                </a:solidFill>
              </a:rPr>
              <a:t>في سند الشحن أن قواعد هذه الاتفاقية أو أن قانون أية دولة هي التي تطبق.</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176660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sz="4800" b="1" dirty="0">
                <a:solidFill>
                  <a:srgbClr val="FF0000"/>
                </a:solidFill>
              </a:rPr>
              <a:t>أهداف اتفاقية بروكسل:</a:t>
            </a:r>
            <a:r>
              <a:rPr lang="ar-SA" sz="4000" dirty="0">
                <a:solidFill>
                  <a:prstClr val="black"/>
                </a:solidFill>
              </a:rPr>
              <a:t/>
            </a:r>
            <a:br>
              <a:rPr lang="ar-SA" sz="4000" dirty="0">
                <a:solidFill>
                  <a:prstClr val="black"/>
                </a:solidFill>
              </a:rPr>
            </a:br>
            <a:r>
              <a:rPr lang="ar-SA" sz="4000" dirty="0">
                <a:solidFill>
                  <a:prstClr val="black"/>
                </a:solidFill>
              </a:rPr>
              <a:t>     </a:t>
            </a:r>
            <a:r>
              <a:rPr lang="ar-SA" sz="4000" dirty="0" smtClean="0">
                <a:solidFill>
                  <a:prstClr val="black"/>
                </a:solidFill>
              </a:rPr>
              <a:t> </a:t>
            </a:r>
            <a:r>
              <a:rPr lang="ar-SA" sz="4000" b="1" dirty="0">
                <a:solidFill>
                  <a:prstClr val="black"/>
                </a:solidFill>
              </a:rPr>
              <a:t>الغرض الأساس من الاتفاقية هو وضع حلول توفق بين مطالب كل من الشاحنين والبنوك والمؤمنين والمجهزين. </a:t>
            </a:r>
            <a:br>
              <a:rPr lang="ar-SA" sz="4000" b="1" dirty="0">
                <a:solidFill>
                  <a:prstClr val="black"/>
                </a:solidFill>
              </a:rPr>
            </a:br>
            <a:r>
              <a:rPr lang="ar-SA" sz="4000" b="1" dirty="0">
                <a:solidFill>
                  <a:prstClr val="black"/>
                </a:solidFill>
              </a:rPr>
              <a:t>(أ) </a:t>
            </a:r>
            <a:r>
              <a:rPr lang="ar-SA" sz="4000" b="1" dirty="0">
                <a:solidFill>
                  <a:srgbClr val="FF0000"/>
                </a:solidFill>
              </a:rPr>
              <a:t>بالنسبة للشاحنين</a:t>
            </a:r>
            <a:r>
              <a:rPr lang="ar-SA" sz="4000" b="1" dirty="0">
                <a:solidFill>
                  <a:prstClr val="black"/>
                </a:solidFill>
              </a:rPr>
              <a:t>:</a:t>
            </a:r>
            <a:br>
              <a:rPr lang="ar-SA" sz="4000" b="1" dirty="0">
                <a:solidFill>
                  <a:prstClr val="black"/>
                </a:solidFill>
              </a:rPr>
            </a:br>
            <a:r>
              <a:rPr lang="ar-SA" sz="4000" b="1" dirty="0">
                <a:solidFill>
                  <a:prstClr val="black"/>
                </a:solidFill>
              </a:rPr>
              <a:t>1/ حرمت الاتفاقية شروط الإعفاء من </a:t>
            </a:r>
            <a:r>
              <a:rPr lang="ar-SA" sz="4000" b="1" dirty="0" smtClean="0">
                <a:solidFill>
                  <a:prstClr val="black"/>
                </a:solidFill>
              </a:rPr>
              <a:t>المسؤولية.</a:t>
            </a:r>
            <a:r>
              <a:rPr lang="ar-SA" sz="4000" b="1" dirty="0">
                <a:solidFill>
                  <a:prstClr val="black"/>
                </a:solidFill>
              </a:rPr>
              <a:t/>
            </a:r>
            <a:br>
              <a:rPr lang="ar-SA" sz="4000" b="1" dirty="0">
                <a:solidFill>
                  <a:prstClr val="black"/>
                </a:solidFill>
              </a:rPr>
            </a:br>
            <a:r>
              <a:rPr lang="ar-SA" sz="4000" b="1" dirty="0">
                <a:solidFill>
                  <a:prstClr val="black"/>
                </a:solidFill>
              </a:rPr>
              <a:t>2/ وضعت حداً أدنى لشروط تحمل المسؤولية وهو مبلغ 100 جنيه إسترليني عن كل طرد أو وحدة مشحونة.</a:t>
            </a:r>
            <a:br>
              <a:rPr lang="ar-SA" sz="4000" b="1" dirty="0">
                <a:solidFill>
                  <a:prstClr val="black"/>
                </a:solidFill>
              </a:rPr>
            </a:br>
            <a:r>
              <a:rPr lang="ar-SA" sz="4000" b="1" dirty="0">
                <a:solidFill>
                  <a:prstClr val="black"/>
                </a:solidFill>
              </a:rPr>
              <a:t>(ب) </a:t>
            </a:r>
            <a:r>
              <a:rPr lang="ar-SA" sz="4000" b="1" dirty="0">
                <a:solidFill>
                  <a:srgbClr val="FF0000"/>
                </a:solidFill>
              </a:rPr>
              <a:t>بالنسبة للبنوك</a:t>
            </a:r>
            <a:r>
              <a:rPr lang="ar-SA" sz="4000" b="1" dirty="0">
                <a:solidFill>
                  <a:prstClr val="black"/>
                </a:solidFill>
              </a:rPr>
              <a:t>:</a:t>
            </a:r>
            <a:br>
              <a:rPr lang="ar-SA" sz="4000" b="1" dirty="0">
                <a:solidFill>
                  <a:prstClr val="black"/>
                </a:solidFill>
              </a:rPr>
            </a:br>
            <a:r>
              <a:rPr lang="ar-SA" sz="4000" b="1" dirty="0">
                <a:solidFill>
                  <a:prstClr val="black"/>
                </a:solidFill>
              </a:rPr>
              <a:t>        طهرت الاتفاقية سندات الشحن من الشروط التي كانت تضعف من قوتها في إثبات البيانات الواردة فيها خصوصاً قدر البضاعة ونوعها.</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079925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t>(ج) </a:t>
            </a:r>
            <a:r>
              <a:rPr lang="ar-SA" sz="4000" b="1" dirty="0" smtClean="0">
                <a:solidFill>
                  <a:srgbClr val="FF0000"/>
                </a:solidFill>
              </a:rPr>
              <a:t>بالنسبة للمؤمنين</a:t>
            </a:r>
            <a:r>
              <a:rPr lang="ar-SA" sz="4000" b="1" dirty="0" smtClean="0"/>
              <a:t>:</a:t>
            </a:r>
            <a:br>
              <a:rPr lang="ar-SA" sz="4000" b="1" dirty="0" smtClean="0"/>
            </a:br>
            <a:r>
              <a:rPr lang="ar-SA" sz="4000" b="1" dirty="0" smtClean="0"/>
              <a:t>      أصبح سند الشحن أساساً لبيان حالة البضائع</a:t>
            </a:r>
            <a:br>
              <a:rPr lang="ar-SA" sz="4000" b="1" dirty="0" smtClean="0"/>
            </a:br>
            <a:r>
              <a:rPr lang="ar-SA" sz="4000" b="1" dirty="0" smtClean="0"/>
              <a:t> وظروف الشحن، وذلك يمكّن المؤمنين أن يقدروا المخاطر التي يضمنونها على وجه الدقة.</a:t>
            </a:r>
            <a:br>
              <a:rPr lang="ar-SA" sz="4000" b="1" dirty="0" smtClean="0"/>
            </a:br>
            <a:r>
              <a:rPr lang="ar-SA" sz="4000" b="1" dirty="0">
                <a:solidFill>
                  <a:srgbClr val="FF0000"/>
                </a:solidFill>
              </a:rPr>
              <a:t>الالتزامات الواردة في اتفاقية بروكسل:</a:t>
            </a:r>
            <a:r>
              <a:rPr lang="ar-SA" sz="4000" b="1" dirty="0">
                <a:solidFill>
                  <a:prstClr val="black"/>
                </a:solidFill>
              </a:rPr>
              <a:t/>
            </a:r>
            <a:br>
              <a:rPr lang="ar-SA" sz="4000" b="1" dirty="0">
                <a:solidFill>
                  <a:prstClr val="black"/>
                </a:solidFill>
              </a:rPr>
            </a:br>
            <a:r>
              <a:rPr lang="ar-SA" sz="4000" b="1" dirty="0">
                <a:solidFill>
                  <a:srgbClr val="FF0000"/>
                </a:solidFill>
              </a:rPr>
              <a:t>أ/ التزامات العامة للناقل:</a:t>
            </a:r>
            <a:r>
              <a:rPr lang="ar-SA" sz="4000" b="1" dirty="0">
                <a:solidFill>
                  <a:prstClr val="black"/>
                </a:solidFill>
              </a:rPr>
              <a:t/>
            </a:r>
            <a:br>
              <a:rPr lang="ar-SA" sz="4000" b="1" dirty="0">
                <a:solidFill>
                  <a:prstClr val="black"/>
                </a:solidFill>
              </a:rPr>
            </a:br>
            <a:r>
              <a:rPr lang="ar-SA" sz="4000" b="1" dirty="0">
                <a:solidFill>
                  <a:prstClr val="black"/>
                </a:solidFill>
              </a:rPr>
              <a:t>1/ بذل العناية المعقولة لجعل السفينة صالحة للملاحة قبل السفر.</a:t>
            </a:r>
            <a:br>
              <a:rPr lang="ar-SA" sz="4000" b="1" dirty="0">
                <a:solidFill>
                  <a:prstClr val="black"/>
                </a:solidFill>
              </a:rPr>
            </a:br>
            <a:r>
              <a:rPr lang="ar-SA" sz="4000" b="1" dirty="0">
                <a:solidFill>
                  <a:prstClr val="black"/>
                </a:solidFill>
              </a:rPr>
              <a:t>2/ العناية بالبضائع عند شحنها ونقلها وتفريغها.</a:t>
            </a:r>
            <a:br>
              <a:rPr lang="ar-SA" sz="4000" b="1" dirty="0">
                <a:solidFill>
                  <a:prstClr val="black"/>
                </a:solidFill>
              </a:rPr>
            </a:br>
            <a:r>
              <a:rPr lang="ar-SA" sz="4000" b="1" dirty="0">
                <a:solidFill>
                  <a:prstClr val="black"/>
                </a:solidFill>
              </a:rPr>
              <a:t>3/ تسليم الشاحن سند الشحن إذا طلب.</a:t>
            </a:r>
            <a:br>
              <a:rPr lang="ar-SA" sz="4000" b="1" dirty="0">
                <a:solidFill>
                  <a:prstClr val="black"/>
                </a:solidFill>
              </a:rPr>
            </a:br>
            <a:r>
              <a:rPr lang="ar-SA" sz="4000" b="1" dirty="0">
                <a:solidFill>
                  <a:prstClr val="black"/>
                </a:solidFill>
              </a:rPr>
              <a:t>4/ بطلان شروط اعفاء الناقل من المسؤولية.</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15157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lvl="0" algn="r">
              <a:spcBef>
                <a:spcPct val="20000"/>
              </a:spcBef>
            </a:pPr>
            <a:r>
              <a:rPr lang="ar-SA" sz="4000" b="1" dirty="0">
                <a:solidFill>
                  <a:prstClr val="black"/>
                </a:solidFill>
                <a:ea typeface="+mn-ea"/>
                <a:cs typeface="Arial"/>
              </a:rPr>
              <a:t> </a:t>
            </a:r>
            <a:r>
              <a:rPr lang="ar-SA" sz="4000" b="1" dirty="0" smtClean="0">
                <a:solidFill>
                  <a:prstClr val="black"/>
                </a:solidFill>
                <a:ea typeface="+mn-ea"/>
                <a:cs typeface="Arial"/>
              </a:rPr>
              <a:t/>
            </a:r>
            <a:br>
              <a:rPr lang="ar-SA" sz="4000" b="1" dirty="0" smtClean="0">
                <a:solidFill>
                  <a:prstClr val="black"/>
                </a:solidFill>
                <a:ea typeface="+mn-ea"/>
                <a:cs typeface="Arial"/>
              </a:rPr>
            </a:br>
            <a:r>
              <a:rPr lang="ar-SA" sz="4900" b="1" dirty="0" smtClean="0">
                <a:solidFill>
                  <a:srgbClr val="FF0000"/>
                </a:solidFill>
                <a:ea typeface="+mn-ea"/>
                <a:cs typeface="Arial"/>
              </a:rPr>
              <a:t>ب</a:t>
            </a:r>
            <a:r>
              <a:rPr lang="ar-SA" sz="4900" b="1" dirty="0">
                <a:solidFill>
                  <a:srgbClr val="FF0000"/>
                </a:solidFill>
                <a:ea typeface="+mn-ea"/>
                <a:cs typeface="Arial"/>
              </a:rPr>
              <a:t>/ التزامات الناقل بتنفيذ عقد النقل البحري:</a:t>
            </a:r>
            <a:r>
              <a:rPr lang="ar-SA" sz="4900" b="1" dirty="0">
                <a:solidFill>
                  <a:prstClr val="black"/>
                </a:solidFill>
                <a:ea typeface="+mn-ea"/>
                <a:cs typeface="Arial"/>
              </a:rPr>
              <a:t/>
            </a:r>
            <a:br>
              <a:rPr lang="ar-SA" sz="4900" b="1" dirty="0">
                <a:solidFill>
                  <a:prstClr val="black"/>
                </a:solidFill>
                <a:ea typeface="+mn-ea"/>
                <a:cs typeface="Arial"/>
              </a:rPr>
            </a:br>
            <a:r>
              <a:rPr lang="ar-SA" sz="4900" b="1" dirty="0">
                <a:solidFill>
                  <a:prstClr val="black"/>
                </a:solidFill>
                <a:ea typeface="+mn-ea"/>
                <a:cs typeface="Arial"/>
              </a:rPr>
              <a:t>- الالتزام بميعاد الشحن.</a:t>
            </a:r>
            <a:br>
              <a:rPr lang="ar-SA" sz="4900" b="1" dirty="0">
                <a:solidFill>
                  <a:prstClr val="black"/>
                </a:solidFill>
                <a:ea typeface="+mn-ea"/>
                <a:cs typeface="Arial"/>
              </a:rPr>
            </a:br>
            <a:r>
              <a:rPr lang="ar-SA" sz="4900" b="1" dirty="0">
                <a:solidFill>
                  <a:prstClr val="black"/>
                </a:solidFill>
                <a:ea typeface="+mn-ea"/>
                <a:cs typeface="Arial"/>
              </a:rPr>
              <a:t>- الالتزام بدفع تعويض مقابل التأخير في الشحن.</a:t>
            </a:r>
            <a:br>
              <a:rPr lang="ar-SA" sz="4900" b="1" dirty="0">
                <a:solidFill>
                  <a:prstClr val="black"/>
                </a:solidFill>
                <a:ea typeface="+mn-ea"/>
                <a:cs typeface="Arial"/>
              </a:rPr>
            </a:br>
            <a:r>
              <a:rPr lang="ar-SA" sz="4900" b="1" dirty="0">
                <a:solidFill>
                  <a:prstClr val="black"/>
                </a:solidFill>
                <a:ea typeface="+mn-ea"/>
                <a:cs typeface="Arial"/>
              </a:rPr>
              <a:t>- دفع مكافأة الاسراع في الشحن.</a:t>
            </a:r>
            <a:br>
              <a:rPr lang="ar-SA" sz="4900" b="1" dirty="0">
                <a:solidFill>
                  <a:prstClr val="black"/>
                </a:solidFill>
                <a:ea typeface="+mn-ea"/>
                <a:cs typeface="Arial"/>
              </a:rPr>
            </a:br>
            <a:r>
              <a:rPr lang="ar-SA" sz="4900" b="1" dirty="0">
                <a:solidFill>
                  <a:prstClr val="black"/>
                </a:solidFill>
                <a:ea typeface="+mn-ea"/>
                <a:cs typeface="Arial"/>
              </a:rPr>
              <a:t>- أن يكون الرص والتصفيف وفق الاتفاق أو العرف.</a:t>
            </a:r>
            <a:br>
              <a:rPr lang="ar-SA" sz="4900" b="1" dirty="0">
                <a:solidFill>
                  <a:prstClr val="black"/>
                </a:solidFill>
                <a:ea typeface="+mn-ea"/>
                <a:cs typeface="Arial"/>
              </a:rPr>
            </a:br>
            <a:r>
              <a:rPr lang="ar-SA" sz="4900" b="1" dirty="0">
                <a:solidFill>
                  <a:prstClr val="black"/>
                </a:solidFill>
                <a:ea typeface="+mn-ea"/>
                <a:cs typeface="Arial"/>
              </a:rPr>
              <a:t>- إيصال البضاعة إلى الوجهة المحددة.</a:t>
            </a:r>
            <a:br>
              <a:rPr lang="ar-SA" sz="4900" b="1" dirty="0">
                <a:solidFill>
                  <a:prstClr val="black"/>
                </a:solidFill>
                <a:ea typeface="+mn-ea"/>
                <a:cs typeface="Arial"/>
              </a:rPr>
            </a:br>
            <a:r>
              <a:rPr lang="ar-SA" sz="4900" b="1" dirty="0">
                <a:solidFill>
                  <a:prstClr val="black"/>
                </a:solidFill>
                <a:ea typeface="+mn-ea"/>
                <a:cs typeface="Arial"/>
              </a:rPr>
              <a:t>- تفريغ البضائع من على ظهر السفينة.</a:t>
            </a:r>
            <a:br>
              <a:rPr lang="ar-SA" sz="4900" b="1" dirty="0">
                <a:solidFill>
                  <a:prstClr val="black"/>
                </a:solidFill>
                <a:ea typeface="+mn-ea"/>
                <a:cs typeface="Arial"/>
              </a:rPr>
            </a:br>
            <a:r>
              <a:rPr lang="ar-SA" sz="4900" b="1" dirty="0">
                <a:solidFill>
                  <a:prstClr val="black"/>
                </a:solidFill>
                <a:ea typeface="+mn-ea"/>
                <a:cs typeface="Arial"/>
              </a:rPr>
              <a:t>- تسليم البضائع للشاحن أو من ينوب عنه. </a:t>
            </a:r>
            <a:r>
              <a:rPr lang="ar-SA" sz="5400" b="1" dirty="0">
                <a:solidFill>
                  <a:prstClr val="black"/>
                </a:solidFill>
                <a:ea typeface="+mn-ea"/>
                <a:cs typeface="Arial"/>
              </a:rPr>
              <a:t/>
            </a:r>
            <a:br>
              <a:rPr lang="ar-SA" sz="5400" b="1" dirty="0">
                <a:solidFill>
                  <a:prstClr val="black"/>
                </a:solidFill>
                <a:ea typeface="+mn-ea"/>
                <a:cs typeface="Arial"/>
              </a:rPr>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980427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lstStyle/>
          <a:p>
            <a:pPr algn="r"/>
            <a:r>
              <a:rPr lang="ar-SA" b="1" dirty="0">
                <a:solidFill>
                  <a:srgbClr val="FF0000"/>
                </a:solidFill>
              </a:rPr>
              <a:t>ج/ مسؤولية الناقل البحري:</a:t>
            </a:r>
            <a:r>
              <a:rPr lang="ar-SA" b="1" dirty="0">
                <a:solidFill>
                  <a:prstClr val="black"/>
                </a:solidFill>
              </a:rPr>
              <a:t/>
            </a:r>
            <a:br>
              <a:rPr lang="ar-SA" b="1" dirty="0">
                <a:solidFill>
                  <a:prstClr val="black"/>
                </a:solidFill>
              </a:rPr>
            </a:br>
            <a:r>
              <a:rPr lang="ar-SA" b="1" dirty="0">
                <a:solidFill>
                  <a:prstClr val="black"/>
                </a:solidFill>
              </a:rPr>
              <a:t>      </a:t>
            </a:r>
            <a:r>
              <a:rPr lang="ar-SA" b="1" dirty="0" smtClean="0">
                <a:solidFill>
                  <a:prstClr val="black"/>
                </a:solidFill>
              </a:rPr>
              <a:t>في </a:t>
            </a:r>
            <a:r>
              <a:rPr lang="ar-SA" b="1" dirty="0">
                <a:solidFill>
                  <a:prstClr val="black"/>
                </a:solidFill>
              </a:rPr>
              <a:t>حالة اكتشاف مالك الحمولة أو الشاحن أو المستأجر بأن:</a:t>
            </a:r>
            <a:br>
              <a:rPr lang="ar-SA" b="1" dirty="0">
                <a:solidFill>
                  <a:prstClr val="black"/>
                </a:solidFill>
              </a:rPr>
            </a:br>
            <a:r>
              <a:rPr lang="ar-SA" b="1" dirty="0">
                <a:solidFill>
                  <a:prstClr val="black"/>
                </a:solidFill>
              </a:rPr>
              <a:t>* الحمولة تضررت أو فقدت خلال الرحلة.</a:t>
            </a:r>
            <a:br>
              <a:rPr lang="ar-SA" b="1" dirty="0">
                <a:solidFill>
                  <a:prstClr val="black"/>
                </a:solidFill>
              </a:rPr>
            </a:br>
            <a:r>
              <a:rPr lang="ar-SA" b="1" dirty="0">
                <a:solidFill>
                  <a:prstClr val="black"/>
                </a:solidFill>
              </a:rPr>
              <a:t>* أو أن السفينة غير قادرة على المضي </a:t>
            </a:r>
            <a:r>
              <a:rPr lang="ar-SA" b="1" dirty="0" smtClean="0">
                <a:solidFill>
                  <a:prstClr val="black"/>
                </a:solidFill>
              </a:rPr>
              <a:t>بالإبحار </a:t>
            </a:r>
            <a:r>
              <a:rPr lang="ar-SA" b="1" dirty="0">
                <a:solidFill>
                  <a:prstClr val="black"/>
                </a:solidFill>
              </a:rPr>
              <a:t>والتحميل.</a:t>
            </a:r>
            <a:br>
              <a:rPr lang="ar-SA" b="1" dirty="0">
                <a:solidFill>
                  <a:prstClr val="black"/>
                </a:solidFill>
              </a:rPr>
            </a:br>
            <a:r>
              <a:rPr lang="ar-SA" b="1" dirty="0">
                <a:solidFill>
                  <a:prstClr val="black"/>
                </a:solidFill>
              </a:rPr>
              <a:t>* أو استحالة إجراء عملية الشحن والتحميل على السفينة بسبب بعض العيوب.</a:t>
            </a:r>
            <a:br>
              <a:rPr lang="ar-SA" b="1" dirty="0">
                <a:solidFill>
                  <a:prstClr val="black"/>
                </a:solidFill>
              </a:rPr>
            </a:br>
            <a:r>
              <a:rPr lang="ar-SA" b="1" dirty="0">
                <a:solidFill>
                  <a:prstClr val="black"/>
                </a:solidFill>
              </a:rPr>
              <a:t>* أو تأخر وصول الحمولة. </a:t>
            </a:r>
            <a:br>
              <a:rPr lang="ar-SA" b="1" dirty="0">
                <a:solidFill>
                  <a:prstClr val="black"/>
                </a:solidFill>
              </a:rPr>
            </a:br>
            <a:r>
              <a:rPr lang="ar-SA" b="1" dirty="0">
                <a:solidFill>
                  <a:prstClr val="black"/>
                </a:solidFill>
              </a:rPr>
              <a:t>* أو عدم تسليم الحمولة سالمة.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102801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b="1" dirty="0" smtClean="0"/>
              <a:t>      فهنا تبرز مسألة المطالبة بالتعويض أو إلغاء عقد النقل البحري.</a:t>
            </a:r>
            <a:br>
              <a:rPr lang="ar-SA" b="1" dirty="0" smtClean="0"/>
            </a:br>
            <a:r>
              <a:rPr lang="ar-SA" b="1" dirty="0" smtClean="0"/>
              <a:t>       </a:t>
            </a:r>
            <a:r>
              <a:rPr lang="ar-SA" b="1" dirty="0" smtClean="0">
                <a:solidFill>
                  <a:srgbClr val="FF0000"/>
                </a:solidFill>
              </a:rPr>
              <a:t>وفي الأصل فإن مسؤولية الناقل هنا مسؤولية عقدية، على افتراض الخطأ في حراسة الحمولة.</a:t>
            </a:r>
            <a:r>
              <a:rPr lang="ar-SA" b="1" dirty="0" smtClean="0"/>
              <a:t/>
            </a:r>
            <a:br>
              <a:rPr lang="ar-SA" b="1" dirty="0" smtClean="0"/>
            </a:br>
            <a:r>
              <a:rPr lang="ar-SA" b="1" dirty="0" smtClean="0"/>
              <a:t>      ولا تنحصر مسؤولية الناقل على خطئه الشخصي فقط، بل يسأل أيضاً عن أخطاء أتباعه وهم طاقم السفينة، باعتبار أنهم يباشرون تنفيذ التزامات الناقل وتحت إشرافه.</a:t>
            </a:r>
            <a:br>
              <a:rPr lang="ar-SA" b="1" dirty="0" smtClean="0"/>
            </a:br>
            <a:r>
              <a:rPr lang="ar-SA" b="1" dirty="0" smtClean="0"/>
              <a:t>       فالمسؤولية هنا مسؤولية المتبوع عن أعمال التابع.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544118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a:bodyPr>
          <a:lstStyle/>
          <a:p>
            <a:pPr algn="r"/>
            <a:r>
              <a:rPr lang="ar-SA" sz="4000" b="1" dirty="0">
                <a:solidFill>
                  <a:srgbClr val="FF0000"/>
                </a:solidFill>
              </a:rPr>
              <a:t>د/ حالات اعفاء الناقل من المسؤولية:</a:t>
            </a:r>
            <a:r>
              <a:rPr lang="ar-SA" sz="4000" b="1" dirty="0">
                <a:solidFill>
                  <a:prstClr val="black"/>
                </a:solidFill>
              </a:rPr>
              <a:t/>
            </a:r>
            <a:br>
              <a:rPr lang="ar-SA" sz="4000" b="1" dirty="0">
                <a:solidFill>
                  <a:prstClr val="black"/>
                </a:solidFill>
              </a:rPr>
            </a:br>
            <a:r>
              <a:rPr lang="ar-SA" sz="4000" b="1" dirty="0">
                <a:solidFill>
                  <a:prstClr val="black"/>
                </a:solidFill>
              </a:rPr>
              <a:t>1/ </a:t>
            </a:r>
            <a:r>
              <a:rPr lang="ar-SA" sz="4000" b="1" dirty="0">
                <a:solidFill>
                  <a:srgbClr val="FF0000"/>
                </a:solidFill>
              </a:rPr>
              <a:t>حالة القوة القاهرة</a:t>
            </a:r>
            <a:r>
              <a:rPr lang="ar-SA" sz="4000" b="1" dirty="0">
                <a:solidFill>
                  <a:prstClr val="black"/>
                </a:solidFill>
              </a:rPr>
              <a:t>، كالحرب والزلزال والبراكين وغيرها.</a:t>
            </a:r>
            <a:br>
              <a:rPr lang="ar-SA" sz="4000" b="1" dirty="0">
                <a:solidFill>
                  <a:prstClr val="black"/>
                </a:solidFill>
              </a:rPr>
            </a:br>
            <a:r>
              <a:rPr lang="ar-SA" sz="4000" b="1" dirty="0">
                <a:solidFill>
                  <a:prstClr val="black"/>
                </a:solidFill>
              </a:rPr>
              <a:t>2/ </a:t>
            </a:r>
            <a:r>
              <a:rPr lang="ar-SA" sz="4000" b="1" dirty="0">
                <a:solidFill>
                  <a:srgbClr val="FF0000"/>
                </a:solidFill>
              </a:rPr>
              <a:t>العيب الذاتي</a:t>
            </a:r>
            <a:r>
              <a:rPr lang="ar-SA" sz="4000" b="1" dirty="0">
                <a:solidFill>
                  <a:prstClr val="black"/>
                </a:solidFill>
              </a:rPr>
              <a:t>، وذلك إذا أثبت الناقل أن الضرر الذي أصاب البضاعة ناتج من طبيعتها الخاصة التي تجعلها تتلف بسبب تقلبات الجو مثل البرودة والحرارة والرطوبة.</a:t>
            </a:r>
            <a:br>
              <a:rPr lang="ar-SA" sz="4000" b="1" dirty="0">
                <a:solidFill>
                  <a:prstClr val="black"/>
                </a:solidFill>
              </a:rPr>
            </a:br>
            <a:r>
              <a:rPr lang="ar-SA" sz="4000" b="1" dirty="0">
                <a:solidFill>
                  <a:prstClr val="black"/>
                </a:solidFill>
              </a:rPr>
              <a:t>3/ </a:t>
            </a:r>
            <a:r>
              <a:rPr lang="ar-SA" sz="4000" b="1" dirty="0">
                <a:solidFill>
                  <a:srgbClr val="FF0000"/>
                </a:solidFill>
              </a:rPr>
              <a:t>خطأ الشاحن</a:t>
            </a:r>
            <a:r>
              <a:rPr lang="ar-SA" sz="4000" b="1" dirty="0">
                <a:solidFill>
                  <a:prstClr val="black"/>
                </a:solidFill>
              </a:rPr>
              <a:t>، كسوء تغليفه للبضائع أو تعبئتها أو حزمها مما أدى إلى تلفها، أو اهماله في تزويد الناقل بالبيانات الخاصة بالبضائع حتى يتمكن من اتخاذ الإجراءات اللازمة للمحافظة عليها.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00127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a:bodyPr>
          <a:lstStyle/>
          <a:p>
            <a:pPr algn="r"/>
            <a:r>
              <a:rPr lang="ar-SA" sz="4000" b="1" dirty="0">
                <a:solidFill>
                  <a:srgbClr val="FF0000"/>
                </a:solidFill>
              </a:rPr>
              <a:t> 3/ اتفاقية الأمم المتحدة للنقل البحري للبضائع لسنة 1978م (قواعد هامبورغ):</a:t>
            </a:r>
            <a:r>
              <a:rPr lang="ar-SA" sz="4000" b="1" dirty="0">
                <a:solidFill>
                  <a:prstClr val="black"/>
                </a:solidFill>
              </a:rPr>
              <a:t/>
            </a:r>
            <a:br>
              <a:rPr lang="ar-SA" sz="4000" b="1" dirty="0">
                <a:solidFill>
                  <a:prstClr val="black"/>
                </a:solidFill>
              </a:rPr>
            </a:br>
            <a:r>
              <a:rPr lang="ar-SA" sz="4000" b="1" dirty="0">
                <a:solidFill>
                  <a:prstClr val="black"/>
                </a:solidFill>
              </a:rPr>
              <a:t>     بعد اتفاقية بركسل لسنة 1924م الخاصة بسندات شحن البضائع، والتعديلات التي ادخلت عليها سنة 1968م.</a:t>
            </a:r>
            <a:br>
              <a:rPr lang="ar-SA" sz="4000" b="1" dirty="0">
                <a:solidFill>
                  <a:prstClr val="black"/>
                </a:solidFill>
              </a:rPr>
            </a:br>
            <a:r>
              <a:rPr lang="ar-SA" sz="4000" b="1" dirty="0">
                <a:solidFill>
                  <a:prstClr val="black"/>
                </a:solidFill>
              </a:rPr>
              <a:t>       وبعد التطورات الاقتصادية الكبيرة التي حدثت في العالم، بدأ التفكير في اتفاقية جديدة لمواكبة التطور، وفعلاً تم ابرام هذه الاتفاقية. </a:t>
            </a:r>
            <a:r>
              <a:rPr lang="ar-SA" sz="4000" b="1" dirty="0" smtClean="0">
                <a:solidFill>
                  <a:prstClr val="black"/>
                </a:solidFill>
              </a:rPr>
              <a:t/>
            </a:r>
            <a:br>
              <a:rPr lang="ar-SA" sz="4000" b="1" dirty="0" smtClean="0">
                <a:solidFill>
                  <a:prstClr val="black"/>
                </a:solidFill>
              </a:rPr>
            </a:br>
            <a:r>
              <a:rPr lang="ar-SA" sz="4000" b="1" dirty="0" smtClean="0">
                <a:solidFill>
                  <a:prstClr val="black"/>
                </a:solidFill>
              </a:rPr>
              <a:t>      </a:t>
            </a:r>
            <a:r>
              <a:rPr lang="ar-SA" sz="4000" b="1" dirty="0" smtClean="0">
                <a:solidFill>
                  <a:srgbClr val="FF0000"/>
                </a:solidFill>
              </a:rPr>
              <a:t>ومن </a:t>
            </a:r>
            <a:r>
              <a:rPr lang="ar-SA" sz="4000" b="1" dirty="0">
                <a:solidFill>
                  <a:srgbClr val="FF0000"/>
                </a:solidFill>
              </a:rPr>
              <a:t>أهمّ أهداف قواعد هامبورغ ما يلي:</a:t>
            </a:r>
            <a:r>
              <a:rPr lang="ar-SA" sz="4000" b="1" dirty="0">
                <a:solidFill>
                  <a:prstClr val="black"/>
                </a:solidFill>
              </a:rPr>
              <a:t/>
            </a:r>
            <a:br>
              <a:rPr lang="ar-SA" sz="4000" b="1" dirty="0">
                <a:solidFill>
                  <a:prstClr val="black"/>
                </a:solidFill>
              </a:rPr>
            </a:br>
            <a:r>
              <a:rPr lang="ar-SA" sz="4000" b="1" dirty="0">
                <a:solidFill>
                  <a:prstClr val="black"/>
                </a:solidFill>
              </a:rPr>
              <a:t>1. تحقيق توازن أكثر إنصافاً بين النّاقل والشّاحن وتوزيع المخاطر والحقوق والالتزامات.</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54807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pPr algn="r"/>
            <a:r>
              <a:rPr lang="ar-SA" sz="7200" b="1" dirty="0" smtClean="0">
                <a:solidFill>
                  <a:srgbClr val="FF0000"/>
                </a:solidFill>
                <a:ea typeface="+mn-ea"/>
                <a:cs typeface="Arial"/>
              </a:rPr>
              <a:t>        عناصر </a:t>
            </a:r>
            <a:r>
              <a:rPr lang="ar-SA" sz="7200" b="1" dirty="0">
                <a:solidFill>
                  <a:srgbClr val="FF0000"/>
                </a:solidFill>
                <a:ea typeface="+mn-ea"/>
                <a:cs typeface="Arial"/>
              </a:rPr>
              <a:t>المحاضرة</a:t>
            </a:r>
            <a:r>
              <a:rPr lang="ar-SA" sz="7200" b="1" dirty="0" smtClean="0">
                <a:solidFill>
                  <a:prstClr val="black"/>
                </a:solidFill>
              </a:rPr>
              <a:t/>
            </a:r>
            <a:br>
              <a:rPr lang="ar-SA" sz="7200" b="1" dirty="0" smtClean="0">
                <a:solidFill>
                  <a:prstClr val="black"/>
                </a:solidFill>
              </a:rPr>
            </a:br>
            <a:r>
              <a:rPr lang="ar-SA" sz="7200" b="1" dirty="0" smtClean="0">
                <a:solidFill>
                  <a:prstClr val="black"/>
                </a:solidFill>
              </a:rPr>
              <a:t>   1/ العقود البحرية</a:t>
            </a:r>
            <a:br>
              <a:rPr lang="ar-SA" sz="7200" b="1" dirty="0" smtClean="0">
                <a:solidFill>
                  <a:prstClr val="black"/>
                </a:solidFill>
              </a:rPr>
            </a:br>
            <a:r>
              <a:rPr lang="ar-SA" sz="7200" b="1" dirty="0" smtClean="0">
                <a:solidFill>
                  <a:prstClr val="black"/>
                </a:solidFill>
              </a:rPr>
              <a:t>     </a:t>
            </a:r>
            <a:r>
              <a:rPr lang="ar-SA" sz="6000" b="1" dirty="0" smtClean="0">
                <a:solidFill>
                  <a:prstClr val="black"/>
                </a:solidFill>
              </a:rPr>
              <a:t>*عقد </a:t>
            </a:r>
            <a:r>
              <a:rPr lang="ar-SA" sz="6000" b="1" dirty="0">
                <a:solidFill>
                  <a:prstClr val="black"/>
                </a:solidFill>
              </a:rPr>
              <a:t>إيجار السفينة</a:t>
            </a:r>
            <a:br>
              <a:rPr lang="ar-SA" sz="6000" b="1" dirty="0">
                <a:solidFill>
                  <a:prstClr val="black"/>
                </a:solidFill>
              </a:rPr>
            </a:br>
            <a:r>
              <a:rPr lang="ar-SA" sz="6000" b="1" dirty="0" smtClean="0">
                <a:solidFill>
                  <a:prstClr val="black"/>
                </a:solidFill>
              </a:rPr>
              <a:t>      *عقد </a:t>
            </a:r>
            <a:r>
              <a:rPr lang="ar-SA" sz="6000" b="1" dirty="0">
                <a:solidFill>
                  <a:prstClr val="black"/>
                </a:solidFill>
              </a:rPr>
              <a:t>نقل البضائع بطريق </a:t>
            </a:r>
            <a:r>
              <a:rPr lang="ar-SA" sz="6000" b="1" dirty="0" smtClean="0">
                <a:solidFill>
                  <a:prstClr val="black"/>
                </a:solidFill>
              </a:rPr>
              <a:t>البحر</a:t>
            </a:r>
            <a:br>
              <a:rPr lang="ar-SA" sz="6000" b="1" dirty="0" smtClean="0">
                <a:solidFill>
                  <a:prstClr val="black"/>
                </a:solidFill>
              </a:rPr>
            </a:br>
            <a:r>
              <a:rPr lang="ar-SA" sz="6000" b="1" dirty="0" smtClean="0">
                <a:solidFill>
                  <a:prstClr val="black"/>
                </a:solidFill>
              </a:rPr>
              <a:t>  2/ النظام القانوني للطائرة</a:t>
            </a:r>
            <a:br>
              <a:rPr lang="ar-SA" sz="6000" b="1" dirty="0" smtClean="0">
                <a:solidFill>
                  <a:prstClr val="black"/>
                </a:solidFill>
              </a:rPr>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5322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lstStyle/>
          <a:p>
            <a:pPr algn="r"/>
            <a:r>
              <a:rPr lang="ar-SA" b="1" dirty="0" smtClean="0"/>
              <a:t>2. تحديد المسؤوليّة وحدودها.</a:t>
            </a:r>
            <a:br>
              <a:rPr lang="ar-SA" b="1" dirty="0" smtClean="0"/>
            </a:br>
            <a:r>
              <a:rPr lang="ar-SA" b="1" dirty="0" smtClean="0"/>
              <a:t>3. حلّ مسألة قيمة الوحدات الّتي تحدّد بها المسؤوليّة، كالطّرود المستعملة في الحاويات.</a:t>
            </a:r>
            <a:br>
              <a:rPr lang="ar-SA" b="1" dirty="0" smtClean="0"/>
            </a:br>
            <a:r>
              <a:rPr lang="ar-SA" b="1" dirty="0" smtClean="0"/>
              <a:t>4. التّأكيد على حقّ النّاقل في تحديد وحدات المسؤوليّة عند الأخطاء الّتي يرتكبها مستخدموه.</a:t>
            </a:r>
            <a:br>
              <a:rPr lang="ar-SA" b="1" dirty="0" smtClean="0"/>
            </a:br>
            <a:r>
              <a:rPr lang="ar-SA" b="1" dirty="0" smtClean="0"/>
              <a:t>5. القضاء على المنازعات المتعلّقة باختيار القانون الواجب التطبيق والمحكمة المختصة.</a:t>
            </a:r>
            <a:br>
              <a:rPr lang="ar-SA" b="1" dirty="0" smtClean="0"/>
            </a:br>
            <a:r>
              <a:rPr lang="ar-SA" b="1" dirty="0" smtClean="0"/>
              <a:t>6. حل مسألة البضائع المشحونة على سطح السفينة والبضاعة التي لم يصدر بها سند الشّحن.</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905843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lstStyle/>
          <a:p>
            <a:r>
              <a:rPr lang="ar-SA" sz="6000" b="1" dirty="0">
                <a:solidFill>
                  <a:prstClr val="black"/>
                </a:solidFill>
              </a:rPr>
              <a:t>7.	تعزيز إعفاء الناقل من مسؤولية الحريق وإلغاء الرفع والأخطاء الملاحية.</a:t>
            </a:r>
            <a:br>
              <a:rPr lang="ar-SA" sz="6000" b="1" dirty="0">
                <a:solidFill>
                  <a:prstClr val="black"/>
                </a:solidFill>
              </a:rPr>
            </a:br>
            <a:r>
              <a:rPr lang="ar-SA" sz="6000" b="1" dirty="0">
                <a:solidFill>
                  <a:prstClr val="black"/>
                </a:solidFill>
              </a:rPr>
              <a:t>8.	نقل بعض من عبء المسؤولية من الشاحن إلى الناقل دون تغيير جذري في نظام المسؤولية.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542816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1556791"/>
          </a:xfrm>
        </p:spPr>
        <p:style>
          <a:lnRef idx="1">
            <a:schemeClr val="accent6"/>
          </a:lnRef>
          <a:fillRef idx="2">
            <a:schemeClr val="accent6"/>
          </a:fillRef>
          <a:effectRef idx="1">
            <a:schemeClr val="accent6"/>
          </a:effectRef>
          <a:fontRef idx="minor">
            <a:schemeClr val="dk1"/>
          </a:fontRef>
        </p:style>
        <p:txBody>
          <a:bodyPr/>
          <a:lstStyle/>
          <a:p>
            <a:r>
              <a:rPr lang="ar-SA" sz="7200" b="1" dirty="0">
                <a:solidFill>
                  <a:prstClr val="black"/>
                </a:solidFill>
              </a:rPr>
              <a:t>النظام القانوني للطائرة</a:t>
            </a:r>
            <a:endParaRPr lang="ar-SA" dirty="0"/>
          </a:p>
        </p:txBody>
      </p:sp>
      <p:sp>
        <p:nvSpPr>
          <p:cNvPr id="3" name="عنوان فرعي 2"/>
          <p:cNvSpPr>
            <a:spLocks noGrp="1"/>
          </p:cNvSpPr>
          <p:nvPr>
            <p:ph type="subTitle" idx="1"/>
          </p:nvPr>
        </p:nvSpPr>
        <p:spPr>
          <a:xfrm>
            <a:off x="107504" y="1484784"/>
            <a:ext cx="8856984" cy="5373216"/>
          </a:xfrm>
          <a:solidFill>
            <a:schemeClr val="accent1">
              <a:lumMod val="20000"/>
              <a:lumOff val="80000"/>
            </a:schemeClr>
          </a:solidFill>
        </p:spPr>
        <p:txBody>
          <a:bodyPr>
            <a:normAutofit fontScale="25000" lnSpcReduction="20000"/>
          </a:bodyPr>
          <a:lstStyle/>
          <a:p>
            <a:pPr algn="r"/>
            <a:r>
              <a:rPr lang="ar-SA" sz="19200" b="1" dirty="0" smtClean="0">
                <a:solidFill>
                  <a:srgbClr val="FF0000"/>
                </a:solidFill>
                <a:ea typeface="+mj-ea"/>
                <a:cs typeface="Times New Roman"/>
              </a:rPr>
              <a:t>أولاً</a:t>
            </a:r>
            <a:r>
              <a:rPr lang="ar-SA" sz="19200" b="1" dirty="0">
                <a:solidFill>
                  <a:srgbClr val="FF0000"/>
                </a:solidFill>
                <a:ea typeface="+mj-ea"/>
                <a:cs typeface="Times New Roman"/>
              </a:rPr>
              <a:t>: تعريف القانون الجوي </a:t>
            </a:r>
            <a:r>
              <a:rPr lang="ar-SA" sz="19200" b="1" dirty="0" smtClean="0">
                <a:solidFill>
                  <a:srgbClr val="FF0000"/>
                </a:solidFill>
                <a:ea typeface="+mj-ea"/>
                <a:cs typeface="Times New Roman"/>
              </a:rPr>
              <a:t>وتعريف الطائرة</a:t>
            </a:r>
            <a:r>
              <a:rPr lang="ar-SA" sz="19200" b="1" dirty="0">
                <a:solidFill>
                  <a:srgbClr val="FF0000"/>
                </a:solidFill>
                <a:ea typeface="+mj-ea"/>
                <a:cs typeface="Times New Roman"/>
              </a:rPr>
              <a:t>:      </a:t>
            </a:r>
            <a:r>
              <a:rPr lang="ar-SA" sz="19200" dirty="0">
                <a:solidFill>
                  <a:srgbClr val="FF0000"/>
                </a:solidFill>
                <a:ea typeface="+mj-ea"/>
                <a:cs typeface="Times New Roman"/>
              </a:rPr>
              <a:t/>
            </a:r>
            <a:br>
              <a:rPr lang="ar-SA" sz="19200" dirty="0">
                <a:solidFill>
                  <a:srgbClr val="FF0000"/>
                </a:solidFill>
                <a:ea typeface="+mj-ea"/>
                <a:cs typeface="Times New Roman"/>
              </a:rPr>
            </a:br>
            <a:r>
              <a:rPr lang="ar-SA" sz="19200" b="1" dirty="0">
                <a:solidFill>
                  <a:srgbClr val="FF0000"/>
                </a:solidFill>
                <a:ea typeface="+mj-ea"/>
                <a:cs typeface="Times New Roman"/>
              </a:rPr>
              <a:t>1/ تعريف القانون الجوي: </a:t>
            </a:r>
            <a:r>
              <a:rPr lang="ar-SA" sz="19200" b="1" dirty="0">
                <a:solidFill>
                  <a:prstClr val="black"/>
                </a:solidFill>
                <a:ea typeface="+mj-ea"/>
                <a:cs typeface="Times New Roman"/>
              </a:rPr>
              <a:t/>
            </a:r>
            <a:br>
              <a:rPr lang="ar-SA" sz="19200" b="1" dirty="0">
                <a:solidFill>
                  <a:prstClr val="black"/>
                </a:solidFill>
                <a:ea typeface="+mj-ea"/>
                <a:cs typeface="Times New Roman"/>
              </a:rPr>
            </a:br>
            <a:r>
              <a:rPr lang="ar-SA" sz="19200" b="1" dirty="0">
                <a:solidFill>
                  <a:prstClr val="black"/>
                </a:solidFill>
                <a:ea typeface="+mj-ea"/>
                <a:cs typeface="Times New Roman"/>
              </a:rPr>
              <a:t>    </a:t>
            </a:r>
            <a:r>
              <a:rPr lang="ar-SA" sz="19200" b="1" dirty="0" smtClean="0">
                <a:solidFill>
                  <a:prstClr val="black"/>
                </a:solidFill>
                <a:ea typeface="+mj-ea"/>
                <a:cs typeface="Times New Roman"/>
              </a:rPr>
              <a:t> عرَّفه </a:t>
            </a:r>
            <a:r>
              <a:rPr lang="ar-SA" sz="19200" b="1" dirty="0">
                <a:solidFill>
                  <a:prstClr val="black"/>
                </a:solidFill>
                <a:ea typeface="+mj-ea"/>
                <a:cs typeface="Times New Roman"/>
              </a:rPr>
              <a:t>البعض بأنه: "مجموعة القواعد القانونية التي تحكم العلاقات الناشئة عن الملاحة الجوية"، </a:t>
            </a:r>
            <a:br>
              <a:rPr lang="ar-SA" sz="19200" b="1" dirty="0">
                <a:solidFill>
                  <a:prstClr val="black"/>
                </a:solidFill>
                <a:ea typeface="+mj-ea"/>
                <a:cs typeface="Times New Roman"/>
              </a:rPr>
            </a:br>
            <a:r>
              <a:rPr lang="ar-SA" sz="19200" b="1" dirty="0">
                <a:solidFill>
                  <a:prstClr val="black"/>
                </a:solidFill>
                <a:ea typeface="+mj-ea"/>
                <a:cs typeface="Times New Roman"/>
              </a:rPr>
              <a:t>      ويعاب على هذا التعريف أنه يقتصر فقط على ضبط العلاقات الناشئة عن الملاحة الجوية ويخرج المركبات الهوائية</a:t>
            </a:r>
            <a:r>
              <a:rPr lang="ar-SA" sz="19200" b="1" dirty="0" smtClean="0">
                <a:solidFill>
                  <a:prstClr val="black"/>
                </a:solidFill>
                <a:ea typeface="+mj-ea"/>
                <a:cs typeface="Times New Roman"/>
              </a:rPr>
              <a:t>.</a:t>
            </a:r>
          </a:p>
          <a:p>
            <a:pPr algn="r"/>
            <a:r>
              <a:rPr lang="ar-SA" sz="4300" b="1" dirty="0" smtClean="0">
                <a:solidFill>
                  <a:schemeClr val="tx1"/>
                </a:solidFill>
              </a:rPr>
              <a:t>  </a:t>
            </a:r>
            <a:endParaRPr lang="ar-SA" sz="4300" b="1" dirty="0">
              <a:solidFill>
                <a:schemeClr val="tx1"/>
              </a:solidFill>
            </a:endParaRPr>
          </a:p>
        </p:txBody>
      </p:sp>
    </p:spTree>
    <p:extLst>
      <p:ext uri="{BB962C8B-B14F-4D97-AF65-F5344CB8AC3E}">
        <p14:creationId xmlns:p14="http://schemas.microsoft.com/office/powerpoint/2010/main" val="1218608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Autofit/>
          </a:bodyPr>
          <a:lstStyle/>
          <a:p>
            <a:pPr algn="r"/>
            <a:r>
              <a:rPr lang="ar-SA" sz="4800" b="1" dirty="0" smtClean="0"/>
              <a:t>   </a:t>
            </a:r>
            <a:br>
              <a:rPr lang="ar-SA" sz="4800" b="1" dirty="0" smtClean="0"/>
            </a:br>
            <a:r>
              <a:rPr lang="ar-SA" sz="4800" b="1" dirty="0" smtClean="0"/>
              <a:t>       </a:t>
            </a:r>
            <a:r>
              <a:rPr lang="ar-SA" b="1" dirty="0" smtClean="0"/>
              <a:t>وعرَّفه آخرون بأنه: "عبارة عن مجموعة القواعد القانونية التي تنظم البيئة الجوية واستقرارها". </a:t>
            </a:r>
            <a:br>
              <a:rPr lang="ar-SA" b="1" dirty="0" smtClean="0"/>
            </a:br>
            <a:r>
              <a:rPr lang="ar-SA" b="1" dirty="0" smtClean="0"/>
              <a:t>      وعرَّفه فريق ثالث بأنه: "القانون الذي يحكم المركبة الهوائية وما ينشأ عن حركتها واستعمالها من وقائع أو علاقات".</a:t>
            </a:r>
            <a:br>
              <a:rPr lang="ar-SA" b="1" dirty="0" smtClean="0"/>
            </a:br>
            <a:r>
              <a:rPr lang="ar-SA" b="1" dirty="0" smtClean="0"/>
              <a:t>     وعناصر هذا التعريف هي: المركبة الهوائية، الحركة، الاستعمال. وهذا التعريف يعتبر أكثر اتساقاً مع الواقع.</a:t>
            </a:r>
            <a:r>
              <a:rPr lang="ar-SA" sz="4000" b="1" dirty="0" smtClean="0"/>
              <a:t/>
            </a:r>
            <a:br>
              <a:rPr lang="ar-SA" sz="4000" b="1" dirty="0" smtClean="0"/>
            </a:b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87824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sz="6000" b="1" dirty="0" smtClean="0">
                <a:solidFill>
                  <a:srgbClr val="FF0000"/>
                </a:solidFill>
              </a:rPr>
              <a:t>          2/ </a:t>
            </a:r>
            <a:r>
              <a:rPr lang="ar-SA" sz="6000" b="1" dirty="0">
                <a:solidFill>
                  <a:srgbClr val="FF0000"/>
                </a:solidFill>
              </a:rPr>
              <a:t>تعريف الطائرة</a:t>
            </a:r>
            <a:r>
              <a:rPr lang="ar-SA" sz="4800" b="1" dirty="0">
                <a:solidFill>
                  <a:prstClr val="black"/>
                </a:solidFill>
              </a:rPr>
              <a:t/>
            </a:r>
            <a:br>
              <a:rPr lang="ar-SA" sz="4800" b="1" dirty="0">
                <a:solidFill>
                  <a:prstClr val="black"/>
                </a:solidFill>
              </a:rPr>
            </a:br>
            <a:r>
              <a:rPr lang="ar-SA" sz="4800" b="1" dirty="0">
                <a:solidFill>
                  <a:prstClr val="black"/>
                </a:solidFill>
              </a:rPr>
              <a:t>     </a:t>
            </a:r>
            <a:r>
              <a:rPr lang="ar-SA" sz="4000" b="1" dirty="0" smtClean="0">
                <a:solidFill>
                  <a:prstClr val="black"/>
                </a:solidFill>
              </a:rPr>
              <a:t>عرفت </a:t>
            </a:r>
            <a:r>
              <a:rPr lang="ar-SA" sz="4000" b="1" dirty="0">
                <a:solidFill>
                  <a:prstClr val="black"/>
                </a:solidFill>
              </a:rPr>
              <a:t>الطائرة بأنها:</a:t>
            </a:r>
            <a:br>
              <a:rPr lang="ar-SA" sz="4000" b="1" dirty="0">
                <a:solidFill>
                  <a:prstClr val="black"/>
                </a:solidFill>
              </a:rPr>
            </a:br>
            <a:r>
              <a:rPr lang="ar-SA" sz="4000" b="1" dirty="0">
                <a:solidFill>
                  <a:prstClr val="black"/>
                </a:solidFill>
              </a:rPr>
              <a:t>«أي آلة في استطاعتها أن تستمد بقاءها في الجو من ردود فعل الهواء غير المنعكسة من سطح الأرض، وتشمل كافة المركبات الهوائية مثل المناطيد والبالونات والطائرات الشراعية والطائرات ذات الأجنحة الثابتة والمتحركة»، وهذا تعريف واسع. </a:t>
            </a:r>
            <a:br>
              <a:rPr lang="ar-SA" sz="4000" b="1" dirty="0">
                <a:solidFill>
                  <a:prstClr val="black"/>
                </a:solidFill>
              </a:rPr>
            </a:br>
            <a:r>
              <a:rPr lang="ar-SA" sz="4000" b="1" dirty="0" smtClean="0">
                <a:solidFill>
                  <a:prstClr val="black"/>
                </a:solidFill>
              </a:rPr>
              <a:t>     وعرفت </a:t>
            </a:r>
            <a:r>
              <a:rPr lang="ar-SA" sz="4000" b="1" dirty="0">
                <a:solidFill>
                  <a:prstClr val="black"/>
                </a:solidFill>
              </a:rPr>
              <a:t>الطائرة المادة (8) من اتفاقية شيكاغو لسنة 1944م بأنها:</a:t>
            </a:r>
            <a:r>
              <a:rPr lang="ar-SA" sz="4800" b="1" dirty="0">
                <a:solidFill>
                  <a:prstClr val="black"/>
                </a:solidFill>
              </a:rPr>
              <a:t/>
            </a:r>
            <a:br>
              <a:rPr lang="ar-SA" sz="4800" b="1" dirty="0">
                <a:solidFill>
                  <a:prstClr val="black"/>
                </a:solidFill>
              </a:rPr>
            </a:br>
            <a:r>
              <a:rPr lang="ar-SA" sz="4800" b="1" dirty="0">
                <a:solidFill>
                  <a:prstClr val="black"/>
                </a:solidFill>
              </a:rPr>
              <a:t>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191185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b="1" dirty="0" smtClean="0"/>
              <a:t>   «كل آلة أو جهاز يرتفع ويسير في الهواء بقوة آلية محركة اعتماداً على رد فعل الهواء) (الملحق الثامن للمعاهدة).</a:t>
            </a:r>
            <a:br>
              <a:rPr lang="ar-SA" b="1" dirty="0" smtClean="0"/>
            </a:br>
            <a:r>
              <a:rPr lang="ar-SA" b="1" dirty="0" smtClean="0"/>
              <a:t>     ويلاحظ أن هذا التعريف يستبعد البالونات والمناطيد والزحافات الهوائية والشراعية من مفهوم الطائرة.</a:t>
            </a:r>
            <a:br>
              <a:rPr lang="ar-SA" b="1" dirty="0" smtClean="0"/>
            </a:br>
            <a:r>
              <a:rPr lang="ar-SA" b="1" dirty="0" smtClean="0"/>
              <a:t>      </a:t>
            </a:r>
            <a:r>
              <a:rPr lang="ar-SA" b="1" dirty="0" smtClean="0">
                <a:solidFill>
                  <a:srgbClr val="FF0000"/>
                </a:solidFill>
              </a:rPr>
              <a:t>وقد عرفه نظام الطيران المدني السعودي الصادر بالمرسوم الملكي رقم (44) بتاريخ 7/18/ 1426هـ الطائرة بأنها:</a:t>
            </a:r>
            <a:endParaRPr lang="ar-SA" b="1"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36249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b="1" dirty="0" smtClean="0"/>
              <a:t>      «أي آلة في استطاعتها أن تستمد بقاءها في الجو من ردود فعل الهواء غير تلك المنعكسة من سطح الأرض».</a:t>
            </a:r>
            <a:r>
              <a:rPr lang="ar-SA" dirty="0" smtClean="0"/>
              <a:t/>
            </a:r>
            <a:br>
              <a:rPr lang="ar-SA" dirty="0" smtClean="0"/>
            </a:br>
            <a:r>
              <a:rPr lang="ar-SA" dirty="0" smtClean="0"/>
              <a:t>               </a:t>
            </a:r>
            <a:r>
              <a:rPr lang="ar-SA" sz="6000" b="1" dirty="0" smtClean="0">
                <a:solidFill>
                  <a:srgbClr val="FF0000"/>
                </a:solidFill>
              </a:rPr>
              <a:t>ثانياً</a:t>
            </a:r>
            <a:r>
              <a:rPr lang="ar-SA" sz="6000" b="1" dirty="0">
                <a:solidFill>
                  <a:srgbClr val="FF0000"/>
                </a:solidFill>
              </a:rPr>
              <a:t>: جنسية الطائرة</a:t>
            </a:r>
            <a:r>
              <a:rPr lang="ar-SA" sz="4800" b="1" dirty="0">
                <a:solidFill>
                  <a:prstClr val="black"/>
                </a:solidFill>
              </a:rPr>
              <a:t/>
            </a:r>
            <a:br>
              <a:rPr lang="ar-SA" sz="4800" b="1" dirty="0">
                <a:solidFill>
                  <a:prstClr val="black"/>
                </a:solidFill>
              </a:rPr>
            </a:br>
            <a:r>
              <a:rPr lang="ar-SA" sz="4800" b="1" dirty="0">
                <a:solidFill>
                  <a:prstClr val="black"/>
                </a:solidFill>
              </a:rPr>
              <a:t>  </a:t>
            </a:r>
            <a:r>
              <a:rPr lang="ar-SA" b="1" dirty="0">
                <a:solidFill>
                  <a:srgbClr val="FF0000"/>
                </a:solidFill>
              </a:rPr>
              <a:t>1/ مبررات منح الجنسية للطائرة: </a:t>
            </a:r>
            <a:r>
              <a:rPr lang="ar-SA" b="1" dirty="0">
                <a:solidFill>
                  <a:prstClr val="black"/>
                </a:solidFill>
              </a:rPr>
              <a:t/>
            </a:r>
            <a:br>
              <a:rPr lang="ar-SA" b="1" dirty="0">
                <a:solidFill>
                  <a:prstClr val="black"/>
                </a:solidFill>
              </a:rPr>
            </a:br>
            <a:r>
              <a:rPr lang="ar-SA" b="1" dirty="0">
                <a:solidFill>
                  <a:prstClr val="black"/>
                </a:solidFill>
              </a:rPr>
              <a:t>   الجنسية هي رابطة انتماء وولاء بين حامل الجنسية والدولة التي منحته هذه الجنسية. </a:t>
            </a:r>
            <a:br>
              <a:rPr lang="ar-SA" b="1" dirty="0">
                <a:solidFill>
                  <a:prstClr val="black"/>
                </a:solidFill>
              </a:rPr>
            </a:br>
            <a:r>
              <a:rPr lang="ar-SA" b="1" dirty="0">
                <a:solidFill>
                  <a:prstClr val="black"/>
                </a:solidFill>
              </a:rPr>
              <a:t>      وفيما يتعلق بجنسية الطائرة فقد دار جدل فقهي واسع حول منح الطائرة جنسية أم لا وانقسم الكتاب في ذلك إلى فريقين:</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721206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a:bodyPr>
          <a:lstStyle/>
          <a:p>
            <a:pPr algn="r"/>
            <a:r>
              <a:rPr lang="ar-SA" sz="4000" b="1" dirty="0" smtClean="0"/>
              <a:t>       الفريق الأول رافض لفكرة منح جنسية للطائرة، والفريق الآخر يؤيد الفكرة.</a:t>
            </a:r>
            <a:br>
              <a:rPr lang="ar-SA" sz="4000" b="1" dirty="0" smtClean="0"/>
            </a:br>
            <a:r>
              <a:rPr lang="ar-SA" sz="4000" b="1" dirty="0" smtClean="0"/>
              <a:t>      وأوضح رافضو الفكرة أن الجنسية هي رابطة انتماء وولاء وهي رابطة معنوية ولا يمكن أن يتصور أن تكون هذه الرابطة بين جماد ودولة، فالطائرة ما هي إلا جماد وتأخذ حكم الأموال في المعاملات.</a:t>
            </a:r>
            <a:br>
              <a:rPr lang="ar-SA" sz="4000" b="1" dirty="0" smtClean="0"/>
            </a:br>
            <a:r>
              <a:rPr lang="ar-SA" sz="4000" b="1" dirty="0" smtClean="0"/>
              <a:t>      </a:t>
            </a:r>
            <a:r>
              <a:rPr lang="ar-SA" sz="4000" b="1" dirty="0" smtClean="0">
                <a:solidFill>
                  <a:prstClr val="black"/>
                </a:solidFill>
              </a:rPr>
              <a:t>وبالتالي </a:t>
            </a:r>
            <a:r>
              <a:rPr lang="ar-SA" sz="4000" b="1" dirty="0">
                <a:solidFill>
                  <a:prstClr val="black"/>
                </a:solidFill>
              </a:rPr>
              <a:t>يجب </a:t>
            </a:r>
            <a:r>
              <a:rPr lang="ar-SA" sz="4000" b="1" dirty="0">
                <a:solidFill>
                  <a:srgbClr val="FF0000"/>
                </a:solidFill>
              </a:rPr>
              <a:t>أن لا تأخذ الطائرة حكم السفينة </a:t>
            </a:r>
            <a:r>
              <a:rPr lang="ar-SA" sz="4000" b="1" dirty="0">
                <a:solidFill>
                  <a:prstClr val="black"/>
                </a:solidFill>
              </a:rPr>
              <a:t>في اكتسابها للجنسية، وذلك لأن السفن تدخل في المياه الدولية حيث تبقى فيها لفترات زمنية طويلة، وخلالها لا تكون خاضعة للسيادة الإقليمية لدولة محددة،</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87605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b="1" dirty="0" smtClean="0"/>
              <a:t>      وهنا تبرز صعوبة في تحديد القانون الواجب التطبيق في حالة انعدام الجنسية بالنسبة للسفينة. </a:t>
            </a:r>
            <a:br>
              <a:rPr lang="ar-SA" b="1" dirty="0" smtClean="0"/>
            </a:br>
            <a:r>
              <a:rPr lang="ar-SA" b="1" dirty="0" smtClean="0"/>
              <a:t>ولكن إذا كانت تحمل جنسية فيصبح قانون دولة السفينة واجب التطبيق على السفينة وما ينتج عنها من وقائع.</a:t>
            </a:r>
            <a:br>
              <a:rPr lang="ar-SA" b="1" dirty="0" smtClean="0"/>
            </a:br>
            <a:r>
              <a:rPr lang="ar-SA" b="1" dirty="0" smtClean="0"/>
              <a:t>        أما الطائرة فإن فترة بقاءها في الأجواء الدولية فترة وجيزة حالما تتجاوزها إلى أجواء إقليمية لدولة محددة لها قانون ينظم كل حركات وسكنات الطائرة، ولذا فهي ليست بحاجة إلى جنسية كما الحال في السفينة.</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63033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b="1" dirty="0" smtClean="0"/>
              <a:t>      كما أن تمتع الطائرة بجنسية دولة محددة يؤدي إلى إعاقة تداول الطائرات، والذي يؤثر بدوره في نشاط الطيران،</a:t>
            </a:r>
            <a:br>
              <a:rPr lang="ar-SA" b="1" dirty="0" smtClean="0"/>
            </a:br>
            <a:r>
              <a:rPr lang="ar-SA" b="1" dirty="0" smtClean="0"/>
              <a:t>        إذ أن انتقال الطائرة من دولة إلى أخرى يتطلب إلغاء التسجيل ومن ثم إلغاء الجنسية وتسجيلها لدى الدولة الجديدة واكتسابها لجنسيتها. </a:t>
            </a:r>
            <a:br>
              <a:rPr lang="ar-SA" b="1" dirty="0" smtClean="0"/>
            </a:br>
            <a:r>
              <a:rPr lang="ar-SA" b="1" dirty="0" smtClean="0"/>
              <a:t>        </a:t>
            </a:r>
            <a:r>
              <a:rPr lang="ar-SA" b="1" dirty="0" smtClean="0">
                <a:solidFill>
                  <a:srgbClr val="FF0000"/>
                </a:solidFill>
              </a:rPr>
              <a:t>لم ترق هذه الحجج للفريق المؤيد لمبدأ اكتساب الطائرة للجنسية</a:t>
            </a:r>
            <a:r>
              <a:rPr lang="ar-SA" b="1" dirty="0" smtClean="0"/>
              <a:t>،</a:t>
            </a:r>
            <a:br>
              <a:rPr lang="ar-SA" b="1" dirty="0" smtClean="0"/>
            </a:br>
            <a:r>
              <a:rPr lang="ar-SA" b="1" dirty="0" smtClean="0"/>
              <a:t>     لذا فقد عكف على تفنيد آراء الفريق الآخر وتقديم حججه وبراهينه التي يعتمد عليها في منح الطائرة الجنسية وهي:</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68044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5900" b="1" dirty="0">
                <a:solidFill>
                  <a:srgbClr val="FF0000"/>
                </a:solidFill>
              </a:rPr>
              <a:t>أولاً: عقد إيجار السفينة:</a:t>
            </a:r>
            <a:br>
              <a:rPr lang="ar-SA" sz="5900" b="1" dirty="0">
                <a:solidFill>
                  <a:srgbClr val="FF0000"/>
                </a:solidFill>
              </a:rPr>
            </a:br>
            <a:r>
              <a:rPr lang="ar-SA" sz="4000" b="1" dirty="0">
                <a:solidFill>
                  <a:srgbClr val="FF0000"/>
                </a:solidFill>
              </a:rPr>
              <a:t>       </a:t>
            </a:r>
            <a:r>
              <a:rPr lang="ar-SA" sz="4000" b="1" dirty="0">
                <a:solidFill>
                  <a:prstClr val="black"/>
                </a:solidFill>
              </a:rPr>
              <a:t>وينقسم إلى نوعين هما:</a:t>
            </a:r>
            <a:br>
              <a:rPr lang="ar-SA" sz="4000" b="1" dirty="0">
                <a:solidFill>
                  <a:prstClr val="black"/>
                </a:solidFill>
              </a:rPr>
            </a:br>
            <a:r>
              <a:rPr lang="ar-SA" sz="4000" b="1" dirty="0">
                <a:solidFill>
                  <a:prstClr val="black"/>
                </a:solidFill>
              </a:rPr>
              <a:t>1/ عقد تأجير السفينة غير مجهزة:</a:t>
            </a:r>
            <a:br>
              <a:rPr lang="ar-SA" sz="4000" b="1" dirty="0">
                <a:solidFill>
                  <a:prstClr val="black"/>
                </a:solidFill>
              </a:rPr>
            </a:br>
            <a:r>
              <a:rPr lang="ar-SA" sz="4000" b="1" dirty="0">
                <a:solidFill>
                  <a:prstClr val="black"/>
                </a:solidFill>
              </a:rPr>
              <a:t>2/ عقد تأجير السفينة مجهزة:</a:t>
            </a:r>
            <a:br>
              <a:rPr lang="ar-SA" sz="4000" b="1" dirty="0">
                <a:solidFill>
                  <a:prstClr val="black"/>
                </a:solidFill>
              </a:rPr>
            </a:br>
            <a:r>
              <a:rPr lang="ar-SA" sz="4000" b="1" dirty="0">
                <a:solidFill>
                  <a:prstClr val="black"/>
                </a:solidFill>
              </a:rPr>
              <a:t>1/ عقد تأجير السفينة غير مجهزة:</a:t>
            </a:r>
            <a:br>
              <a:rPr lang="ar-SA" sz="4000" b="1" dirty="0">
                <a:solidFill>
                  <a:prstClr val="black"/>
                </a:solidFill>
              </a:rPr>
            </a:br>
            <a:r>
              <a:rPr lang="ar-SA" sz="4000" b="1" dirty="0">
                <a:solidFill>
                  <a:prstClr val="black"/>
                </a:solidFill>
              </a:rPr>
              <a:t>       وهو عقد</a:t>
            </a:r>
            <a:r>
              <a:rPr lang="ar-SA" sz="4000" b="1" dirty="0">
                <a:solidFill>
                  <a:srgbClr val="FF0000"/>
                </a:solidFill>
              </a:rPr>
              <a:t> يلتزم </a:t>
            </a:r>
            <a:r>
              <a:rPr lang="ar-SA" sz="4000" b="1" dirty="0">
                <a:solidFill>
                  <a:prstClr val="black"/>
                </a:solidFill>
              </a:rPr>
              <a:t>بمقتضاه</a:t>
            </a:r>
            <a:r>
              <a:rPr lang="ar-SA" sz="4000" b="1" dirty="0">
                <a:solidFill>
                  <a:srgbClr val="FF0000"/>
                </a:solidFill>
              </a:rPr>
              <a:t> المؤجر </a:t>
            </a:r>
            <a:r>
              <a:rPr lang="ar-SA" sz="4000" b="1" dirty="0">
                <a:solidFill>
                  <a:prstClr val="black"/>
                </a:solidFill>
              </a:rPr>
              <a:t>بوضع السفينة تحت تصرف المستأجر لمدة محددة دون </a:t>
            </a:r>
            <a:r>
              <a:rPr lang="ar-SA" sz="4000" b="1" dirty="0" smtClean="0">
                <a:solidFill>
                  <a:prstClr val="black"/>
                </a:solidFill>
              </a:rPr>
              <a:t>تجهيزها.</a:t>
            </a:r>
            <a:r>
              <a:rPr lang="ar-SA" sz="4000" b="1" dirty="0">
                <a:solidFill>
                  <a:prstClr val="black"/>
                </a:solidFill>
              </a:rPr>
              <a:t/>
            </a:r>
            <a:br>
              <a:rPr lang="ar-SA" sz="4000" b="1" dirty="0">
                <a:solidFill>
                  <a:prstClr val="black"/>
                </a:solidFill>
              </a:rPr>
            </a:br>
            <a:r>
              <a:rPr lang="ar-SA" sz="4000" b="1" dirty="0" smtClean="0">
                <a:solidFill>
                  <a:prstClr val="black"/>
                </a:solidFill>
              </a:rPr>
              <a:t>        ويقصد </a:t>
            </a:r>
            <a:r>
              <a:rPr lang="ar-SA" sz="4000" b="1" dirty="0">
                <a:solidFill>
                  <a:prstClr val="black"/>
                </a:solidFill>
              </a:rPr>
              <a:t>بتجهيز السفينة تزويدها بكل ما يلزمها لإمكان الملاحة في البحر ومواجهة مخاطره،</a:t>
            </a:r>
            <a:br>
              <a:rPr lang="ar-SA" sz="4000" b="1" dirty="0">
                <a:solidFill>
                  <a:prstClr val="black"/>
                </a:solidFill>
              </a:rPr>
            </a:br>
            <a:r>
              <a:rPr lang="ar-SA" sz="4000" b="1" dirty="0">
                <a:solidFill>
                  <a:prstClr val="black"/>
                </a:solidFill>
              </a:rPr>
              <a:t>        سواء تعلق الأمر بتزويدها بالرجال المؤهلين أو بالمؤن والوقود وكافة ما </a:t>
            </a:r>
            <a:r>
              <a:rPr lang="ar-SA" sz="4000" b="1" dirty="0" smtClean="0">
                <a:solidFill>
                  <a:prstClr val="black"/>
                </a:solidFill>
              </a:rPr>
              <a:t>تطلبه </a:t>
            </a:r>
            <a:r>
              <a:rPr lang="ar-SA" sz="4000" b="1" dirty="0">
                <a:solidFill>
                  <a:prstClr val="black"/>
                </a:solidFill>
              </a:rPr>
              <a:t>الرحلة البحرية.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264259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a:bodyPr>
          <a:lstStyle/>
          <a:p>
            <a:pPr algn="r"/>
            <a:r>
              <a:rPr lang="ar-SA" sz="4800" b="1" dirty="0" smtClean="0"/>
              <a:t>* لكي تتمكن الطائرة من القيام بدورها على الوجه المطلوب يجب أن تتوافر فيها شروط صلاحية محددة ولا يمكن التأكد من هذه الشروط ومراجعتها بصورة دورية وإصدار شهادة صلاحيتها للطيران إلاّ إذا كانت الطائرة تحمل جنسية دولة محددة،</a:t>
            </a:r>
            <a:br>
              <a:rPr lang="ar-SA" sz="4800" b="1" dirty="0" smtClean="0"/>
            </a:br>
            <a:r>
              <a:rPr lang="ar-SA" sz="4800" b="1" dirty="0" smtClean="0"/>
              <a:t>     وبالتالي تتبع لهيئة الطيران في تلك الدولة التي تتولى بدورها الإشراف والمتابعة. </a:t>
            </a:r>
            <a:endParaRPr lang="ar-SA" sz="48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911944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b="1" dirty="0" smtClean="0"/>
              <a:t>* كما أن الدواعي الأمنية والمنافسة الاقتصادية بين شركات الطيران المختلفة ومن ثم الدول التي تمتلك هذه الشركات تقتضي أن تتعرف الدولة على ماهية الطائرات التي تعبر أجواءها،</a:t>
            </a:r>
            <a:br>
              <a:rPr lang="ar-SA" b="1" dirty="0" smtClean="0"/>
            </a:br>
            <a:r>
              <a:rPr lang="ar-SA" b="1" dirty="0" smtClean="0"/>
              <a:t>* فكما هو معلوم فإن العلاقات السياسية بين الدول لا تستقر على حال واحد، فهي دوماً علاقات متأرجحة تحكمها المصالح الاقتصادية ويشكل النقل الجوي عنصراً مهماً في اقتصاديات الدول</a:t>
            </a:r>
            <a:r>
              <a:rPr lang="ar-SA" dirty="0" smtClean="0"/>
              <a:t>.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32362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b="1" dirty="0" smtClean="0"/>
              <a:t>       لذا قد تتخذ الدولة قراراً بمقاطعة اقتصادية وسياسية لدولة أخرى أو قد تدخل معها في حالة إعلان حرب،</a:t>
            </a:r>
            <a:br>
              <a:rPr lang="ar-SA" b="1" dirty="0" smtClean="0"/>
            </a:br>
            <a:r>
              <a:rPr lang="ar-SA" b="1" dirty="0" smtClean="0"/>
              <a:t>     فعندها تقوم هذه الدول بإحكام سيطرتها على أجوائها ومنع طائرات الدولة المعادية من عبور هذه الأجواء إما لدواعٍ أمنية أو اقتصادية.</a:t>
            </a:r>
            <a:br>
              <a:rPr lang="ar-SA" b="1" dirty="0" smtClean="0"/>
            </a:br>
            <a:r>
              <a:rPr lang="ar-SA" b="1" dirty="0" smtClean="0"/>
              <a:t>     هنا تظهر أهمية جنسية الطائرة إذ من خلالها تستطيع أن تحدد بيئة الطيران المدني والطائرات الممنوعة من التحليق في أجواء الدولة.</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76683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sz="5400" b="1" dirty="0">
                <a:solidFill>
                  <a:prstClr val="black"/>
                </a:solidFill>
              </a:rPr>
              <a:t> </a:t>
            </a:r>
            <a:r>
              <a:rPr lang="ar-SA" sz="5400" b="1" dirty="0" smtClean="0">
                <a:solidFill>
                  <a:prstClr val="black"/>
                </a:solidFill>
              </a:rPr>
              <a:t>    </a:t>
            </a:r>
            <a:r>
              <a:rPr lang="ar-SA" sz="4000" b="1" dirty="0" smtClean="0">
                <a:solidFill>
                  <a:srgbClr val="FF0000"/>
                </a:solidFill>
              </a:rPr>
              <a:t>ويؤكد </a:t>
            </a:r>
            <a:r>
              <a:rPr lang="ar-SA" sz="4000" b="1" dirty="0">
                <a:solidFill>
                  <a:srgbClr val="FF0000"/>
                </a:solidFill>
              </a:rPr>
              <a:t>ذلك  نص المادة الثانية من نظام الطيران المدني السعودي على: </a:t>
            </a:r>
            <a:r>
              <a:rPr lang="ar-SA" sz="4000" b="1" dirty="0">
                <a:solidFill>
                  <a:prstClr val="black"/>
                </a:solidFill>
              </a:rPr>
              <a:t>«للمملكة السيادة الكاملة والمطلقة على الفضاء الجوي داخل إقليمها».</a:t>
            </a:r>
            <a:br>
              <a:rPr lang="ar-SA" sz="4000" b="1" dirty="0">
                <a:solidFill>
                  <a:prstClr val="black"/>
                </a:solidFill>
              </a:rPr>
            </a:br>
            <a:r>
              <a:rPr lang="ar-SA" sz="4000" b="1" dirty="0">
                <a:solidFill>
                  <a:prstClr val="black"/>
                </a:solidFill>
              </a:rPr>
              <a:t>* وتمثل الطائرة عنصراً مهماً من عناصر الثروة القومية للدولة، ولا يمكن أن تنسب هذه الثروة للدولة إلاّ إذا كانت تحمل جنسيتها.</a:t>
            </a:r>
            <a:br>
              <a:rPr lang="ar-SA" sz="4000" b="1" dirty="0">
                <a:solidFill>
                  <a:prstClr val="black"/>
                </a:solidFill>
              </a:rPr>
            </a:br>
            <a:r>
              <a:rPr lang="ar-SA" sz="4000" b="1" dirty="0" smtClean="0">
                <a:solidFill>
                  <a:prstClr val="black"/>
                </a:solidFill>
              </a:rPr>
              <a:t>* </a:t>
            </a:r>
            <a:r>
              <a:rPr lang="ar-SA" sz="4000" b="1" dirty="0">
                <a:solidFill>
                  <a:prstClr val="black"/>
                </a:solidFill>
              </a:rPr>
              <a:t>وقديماً كانت تحدد قوة الدولة بحجم أسطولها البحري وحديثاً دخل الأسطول الجوي بجانب الأسطول البحري ليعطي مؤشراً مهماً لقوة اقتصاد الدولة.</a:t>
            </a:r>
            <a:br>
              <a:rPr lang="ar-SA" sz="4000" b="1" dirty="0">
                <a:solidFill>
                  <a:prstClr val="black"/>
                </a:solidFill>
              </a:rPr>
            </a:br>
            <a:r>
              <a:rPr lang="ar-SA" sz="4000" b="1" dirty="0">
                <a:solidFill>
                  <a:prstClr val="black"/>
                </a:solidFill>
              </a:rPr>
              <a:t>         ومن هنا تتضح أهمية تمتع الطائرة بالجنسية وتمسك الدول بمنحها الجنسية.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68820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lstStyle/>
          <a:p>
            <a:pPr algn="r"/>
            <a:r>
              <a:rPr lang="ar-SA" b="1" dirty="0" smtClean="0"/>
              <a:t>       وقد جاءت اتفاقية شيكاغو لسنة 1944م بشأن الطيران مؤيدة لهذا الاتجاه إذ نصت في مادتها رقم (17) على: (أن تكتسب الطائرة جنسية الدولة التي تم تسجيلها فيها)،</a:t>
            </a:r>
            <a:br>
              <a:rPr lang="ar-SA" b="1" dirty="0" smtClean="0"/>
            </a:br>
            <a:r>
              <a:rPr lang="ar-SA" b="1" dirty="0" smtClean="0"/>
              <a:t>       أي أن الطائرة لا تمنح جنسية الدولة إلاّ بعد اكتمال اجراءات تسجيلها في الدولة المعنية، كما أن تسجيل الطائرة في السجل الوطني لأي دولة يتم وفقاً للقانون الوطني، وكذلك نقلها إلى سجل آخر أو التوصية بشطبها.</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6097716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a:bodyPr>
          <a:lstStyle/>
          <a:p>
            <a:pPr algn="r"/>
            <a:r>
              <a:rPr lang="ar-SA" sz="4000" b="1" dirty="0">
                <a:solidFill>
                  <a:srgbClr val="FF0000"/>
                </a:solidFill>
              </a:rPr>
              <a:t>2/ معيار تحديد جنسية الطائرة:</a:t>
            </a:r>
            <a:r>
              <a:rPr lang="ar-SA" sz="4000" b="1" dirty="0">
                <a:solidFill>
                  <a:prstClr val="black"/>
                </a:solidFill>
              </a:rPr>
              <a:t/>
            </a:r>
            <a:br>
              <a:rPr lang="ar-SA" sz="4000" b="1" dirty="0">
                <a:solidFill>
                  <a:prstClr val="black"/>
                </a:solidFill>
              </a:rPr>
            </a:br>
            <a:r>
              <a:rPr lang="ar-SA" sz="4000" b="1" dirty="0">
                <a:solidFill>
                  <a:prstClr val="black"/>
                </a:solidFill>
              </a:rPr>
              <a:t>     ثار جدل فقهي حول الضابط لتحديد جنسية الطائرة، بعد أن تم حسم ضرورة أن تكون لها </a:t>
            </a:r>
            <a:r>
              <a:rPr lang="ar-SA" sz="4000" b="1" dirty="0" smtClean="0">
                <a:solidFill>
                  <a:prstClr val="black"/>
                </a:solidFill>
              </a:rPr>
              <a:t>جنسية.</a:t>
            </a:r>
            <a:br>
              <a:rPr lang="ar-SA" sz="4000" b="1" dirty="0" smtClean="0">
                <a:solidFill>
                  <a:prstClr val="black"/>
                </a:solidFill>
              </a:rPr>
            </a:br>
            <a:r>
              <a:rPr lang="ar-SA" sz="4000" b="1" dirty="0">
                <a:solidFill>
                  <a:prstClr val="black"/>
                </a:solidFill>
              </a:rPr>
              <a:t> </a:t>
            </a:r>
            <a:r>
              <a:rPr lang="ar-SA" sz="4000" b="1" dirty="0" smtClean="0">
                <a:solidFill>
                  <a:prstClr val="black"/>
                </a:solidFill>
              </a:rPr>
              <a:t>      وقد </a:t>
            </a:r>
            <a:r>
              <a:rPr lang="ar-SA" sz="4000" b="1" dirty="0">
                <a:solidFill>
                  <a:prstClr val="black"/>
                </a:solidFill>
              </a:rPr>
              <a:t>تم تداول ثلاث معايير لتحديد جنسية الطائرة وهي</a:t>
            </a:r>
            <a:r>
              <a:rPr lang="ar-SA" sz="4000" b="1" dirty="0" smtClean="0">
                <a:solidFill>
                  <a:prstClr val="black"/>
                </a:solidFill>
              </a:rPr>
              <a:t>:</a:t>
            </a:r>
            <a:br>
              <a:rPr lang="ar-SA" sz="4000" b="1" dirty="0" smtClean="0">
                <a:solidFill>
                  <a:prstClr val="black"/>
                </a:solidFill>
              </a:rPr>
            </a:br>
            <a:r>
              <a:rPr lang="ar-SA" sz="4000" b="1" dirty="0">
                <a:solidFill>
                  <a:prstClr val="black"/>
                </a:solidFill>
              </a:rPr>
              <a:t>أ/ </a:t>
            </a:r>
            <a:r>
              <a:rPr lang="ar-SA" sz="4000" b="1" dirty="0">
                <a:solidFill>
                  <a:srgbClr val="FF0000"/>
                </a:solidFill>
              </a:rPr>
              <a:t>معيار دولة الإنشاء</a:t>
            </a:r>
            <a:r>
              <a:rPr lang="ar-SA" sz="4000" b="1" dirty="0">
                <a:solidFill>
                  <a:prstClr val="black"/>
                </a:solidFill>
              </a:rPr>
              <a:t>: وهو معيار مفاده أن تحمل الطائرة جنسية الدولة التي تم تصنيعها فيها.</a:t>
            </a:r>
            <a:br>
              <a:rPr lang="ar-SA" sz="4000" b="1" dirty="0">
                <a:solidFill>
                  <a:prstClr val="black"/>
                </a:solidFill>
              </a:rPr>
            </a:br>
            <a:r>
              <a:rPr lang="ar-SA" sz="4000" b="1" dirty="0">
                <a:solidFill>
                  <a:prstClr val="black"/>
                </a:solidFill>
              </a:rPr>
              <a:t>ب/ </a:t>
            </a:r>
            <a:r>
              <a:rPr lang="ar-SA" sz="4000" b="1" dirty="0">
                <a:solidFill>
                  <a:srgbClr val="FF0000"/>
                </a:solidFill>
              </a:rPr>
              <a:t>معيار جنسية المالك</a:t>
            </a:r>
            <a:r>
              <a:rPr lang="ar-SA" sz="4000" b="1" dirty="0">
                <a:solidFill>
                  <a:prstClr val="black"/>
                </a:solidFill>
              </a:rPr>
              <a:t>: أي أن الطائرة يجب أن تحمل جنسية مالكها.</a:t>
            </a:r>
            <a:br>
              <a:rPr lang="ar-SA" sz="4000" b="1" dirty="0">
                <a:solidFill>
                  <a:prstClr val="black"/>
                </a:solidFill>
              </a:rPr>
            </a:br>
            <a:r>
              <a:rPr lang="ar-SA" sz="4000" b="1" dirty="0">
                <a:solidFill>
                  <a:prstClr val="black"/>
                </a:solidFill>
              </a:rPr>
              <a:t>ج/ ‌</a:t>
            </a:r>
            <a:r>
              <a:rPr lang="ar-SA" sz="4000" b="1" dirty="0">
                <a:solidFill>
                  <a:srgbClr val="FF0000"/>
                </a:solidFill>
              </a:rPr>
              <a:t>معيار التسجيل</a:t>
            </a:r>
            <a:r>
              <a:rPr lang="ar-SA" sz="4000" b="1" dirty="0">
                <a:solidFill>
                  <a:prstClr val="black"/>
                </a:solidFill>
              </a:rPr>
              <a:t>: مفهوم هذا المعيار هو أن تحمل الطائرة جنسية الدولة التي تم تسجيلها فيها.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42343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Autofit/>
          </a:bodyPr>
          <a:lstStyle/>
          <a:p>
            <a:pPr algn="r"/>
            <a:r>
              <a:rPr lang="ar-SA" sz="4000" b="1" dirty="0" smtClean="0"/>
              <a:t/>
            </a:r>
            <a:br>
              <a:rPr lang="ar-SA" sz="4000" b="1" dirty="0" smtClean="0"/>
            </a:br>
            <a:r>
              <a:rPr lang="ar-SA" sz="4000" b="1" dirty="0" smtClean="0"/>
              <a:t>       ومعلوم أن الدولة التي تتم فيها إجراءات تسجيل الطائرة، هي أولى أن تحمل الطائرة جنسيتها، لمقدرتها على مراقبة الطائرة والتأكد من صلاحيتها بصورة دورية.</a:t>
            </a:r>
            <a:br>
              <a:rPr lang="ar-SA" sz="4000" b="1" dirty="0" smtClean="0"/>
            </a:br>
            <a:r>
              <a:rPr lang="ar-SA" sz="4000" b="1" dirty="0" smtClean="0"/>
              <a:t>       هذا وقد أخذت اتفاقية شيكاغو 1944م بهذا المعيار وأخذت بها الدول.</a:t>
            </a:r>
            <a:br>
              <a:rPr lang="ar-SA" sz="4000" b="1" dirty="0" smtClean="0"/>
            </a:br>
            <a:r>
              <a:rPr lang="ar-SA" sz="4000" b="1" dirty="0">
                <a:solidFill>
                  <a:srgbClr val="FF0000"/>
                </a:solidFill>
              </a:rPr>
              <a:t> </a:t>
            </a:r>
            <a:r>
              <a:rPr lang="ar-SA" sz="4800" b="1" dirty="0">
                <a:solidFill>
                  <a:srgbClr val="FF0000"/>
                </a:solidFill>
              </a:rPr>
              <a:t>3/ آثار الجنسية</a:t>
            </a:r>
            <a:r>
              <a:rPr lang="ar-SA" sz="4000" b="1" dirty="0">
                <a:solidFill>
                  <a:prstClr val="black"/>
                </a:solidFill>
              </a:rPr>
              <a:t/>
            </a:r>
            <a:br>
              <a:rPr lang="ar-SA" sz="4000" b="1" dirty="0">
                <a:solidFill>
                  <a:prstClr val="black"/>
                </a:solidFill>
              </a:rPr>
            </a:br>
            <a:r>
              <a:rPr lang="ar-SA" sz="4000" b="1" dirty="0">
                <a:solidFill>
                  <a:prstClr val="black"/>
                </a:solidFill>
              </a:rPr>
              <a:t>       يترتب على اكتساب الطائرة جنسية دولة محددة مجموعة من الآثار تتمثل في</a:t>
            </a:r>
            <a:r>
              <a:rPr lang="ar-SA" sz="4000" b="1" dirty="0" smtClean="0">
                <a:solidFill>
                  <a:prstClr val="black"/>
                </a:solidFill>
              </a:rPr>
              <a:t>:</a:t>
            </a:r>
            <a:br>
              <a:rPr lang="ar-SA" sz="4000" b="1" dirty="0" smtClean="0">
                <a:solidFill>
                  <a:prstClr val="black"/>
                </a:solidFill>
              </a:rPr>
            </a:br>
            <a:r>
              <a:rPr lang="ar-SA" sz="4000" b="1" dirty="0">
                <a:solidFill>
                  <a:srgbClr val="FF0000"/>
                </a:solidFill>
              </a:rPr>
              <a:t>*</a:t>
            </a:r>
            <a:r>
              <a:rPr lang="ar-SA" sz="4000" b="1" dirty="0">
                <a:solidFill>
                  <a:prstClr val="black"/>
                </a:solidFill>
              </a:rPr>
              <a:t> تصبح الطائرة خاضعة لأحكام القانون الوطني للدولة التي تحمل جنسيتها.</a:t>
            </a:r>
            <a:br>
              <a:rPr lang="ar-SA" sz="4000" b="1" dirty="0">
                <a:solidFill>
                  <a:prstClr val="black"/>
                </a:solidFill>
              </a:rPr>
            </a:b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231383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Autofit/>
          </a:bodyPr>
          <a:lstStyle/>
          <a:p>
            <a:pPr algn="r"/>
            <a:r>
              <a:rPr lang="ar-SA" sz="4000" b="1" dirty="0" smtClean="0">
                <a:solidFill>
                  <a:prstClr val="black"/>
                </a:solidFill>
              </a:rPr>
              <a:t>‌</a:t>
            </a:r>
            <a:br>
              <a:rPr lang="ar-SA" sz="4000" b="1" dirty="0" smtClean="0">
                <a:solidFill>
                  <a:prstClr val="black"/>
                </a:solidFill>
              </a:rPr>
            </a:br>
            <a:r>
              <a:rPr lang="ar-SA" sz="4000" b="1" dirty="0" smtClean="0">
                <a:solidFill>
                  <a:srgbClr val="FF0000"/>
                </a:solidFill>
              </a:rPr>
              <a:t>*</a:t>
            </a:r>
            <a:r>
              <a:rPr lang="ar-SA" sz="4000" b="1" dirty="0" smtClean="0">
                <a:solidFill>
                  <a:prstClr val="black"/>
                </a:solidFill>
              </a:rPr>
              <a:t> </a:t>
            </a:r>
            <a:r>
              <a:rPr lang="ar-SA" sz="4000" b="1" dirty="0">
                <a:solidFill>
                  <a:prstClr val="black"/>
                </a:solidFill>
              </a:rPr>
              <a:t>تكون الطائرة تحت إشراف الدولة التي تحمل جنسيتها من حيث وجوب استيفاء شروط الصلاحية التي تضعها السلطات المختصة</a:t>
            </a:r>
            <a:r>
              <a:rPr lang="ar-SA" sz="4000" b="1" dirty="0" smtClean="0">
                <a:solidFill>
                  <a:prstClr val="black"/>
                </a:solidFill>
              </a:rPr>
              <a:t>.</a:t>
            </a:r>
            <a:br>
              <a:rPr lang="ar-SA" sz="4000" b="1" dirty="0" smtClean="0">
                <a:solidFill>
                  <a:prstClr val="black"/>
                </a:solidFill>
              </a:rPr>
            </a:br>
            <a:r>
              <a:rPr lang="ar-SA" sz="4000" b="1" dirty="0">
                <a:solidFill>
                  <a:prstClr val="black"/>
                </a:solidFill>
              </a:rPr>
              <a:t>‌</a:t>
            </a:r>
            <a:r>
              <a:rPr lang="ar-SA" sz="4000" b="1" dirty="0">
                <a:solidFill>
                  <a:srgbClr val="FF0000"/>
                </a:solidFill>
              </a:rPr>
              <a:t>*</a:t>
            </a:r>
            <a:r>
              <a:rPr lang="ar-SA" sz="4000" b="1" dirty="0">
                <a:solidFill>
                  <a:prstClr val="black"/>
                </a:solidFill>
              </a:rPr>
              <a:t> تخضع الطائرة للحماية الدبلوماسية والقنصلية للدولة التي تحمل جنسيتها وذلك أثناء وجودها في إقليم إحدى الدول الأجنبية</a:t>
            </a:r>
            <a:r>
              <a:rPr lang="ar-SA" sz="4000" b="1" dirty="0" smtClean="0">
                <a:solidFill>
                  <a:prstClr val="black"/>
                </a:solidFill>
              </a:rPr>
              <a:t>.</a:t>
            </a:r>
            <a:br>
              <a:rPr lang="ar-SA" sz="4000" b="1" dirty="0" smtClean="0">
                <a:solidFill>
                  <a:prstClr val="black"/>
                </a:solidFill>
              </a:rPr>
            </a:br>
            <a:r>
              <a:rPr lang="ar-SA" sz="3600" b="1" dirty="0">
                <a:solidFill>
                  <a:prstClr val="black"/>
                </a:solidFill>
              </a:rPr>
              <a:t>‌</a:t>
            </a:r>
            <a:r>
              <a:rPr lang="ar-SA" sz="3600" b="1" dirty="0">
                <a:solidFill>
                  <a:srgbClr val="FF0000"/>
                </a:solidFill>
              </a:rPr>
              <a:t>*</a:t>
            </a:r>
            <a:r>
              <a:rPr lang="ar-SA" sz="3600" b="1" dirty="0">
                <a:solidFill>
                  <a:prstClr val="black"/>
                </a:solidFill>
              </a:rPr>
              <a:t> تحتكر الدولة استغلال خطوط الملاحة الداخلية للطائرات الوطنية وذلك منعاً للمنافسة.</a:t>
            </a:r>
            <a:br>
              <a:rPr lang="ar-SA" sz="3600" b="1" dirty="0">
                <a:solidFill>
                  <a:prstClr val="black"/>
                </a:solidFill>
              </a:rPr>
            </a:br>
            <a:r>
              <a:rPr lang="ar-SA" sz="3600" b="1" dirty="0">
                <a:solidFill>
                  <a:srgbClr val="FF0000"/>
                </a:solidFill>
              </a:rPr>
              <a:t>‌* </a:t>
            </a:r>
            <a:r>
              <a:rPr lang="ar-SA" sz="3600" b="1" dirty="0">
                <a:solidFill>
                  <a:prstClr val="black"/>
                </a:solidFill>
              </a:rPr>
              <a:t>قد تمنح الدولة طائراتها الوطنية بعض التسهيلات المالية التي تيسر عليها تمويل رحلاتها المختلفة.</a:t>
            </a:r>
            <a:r>
              <a:rPr lang="ar-SA" sz="4000" b="1" dirty="0">
                <a:solidFill>
                  <a:prstClr val="black"/>
                </a:solidFill>
              </a:rPr>
              <a:t/>
            </a:r>
            <a:br>
              <a:rPr lang="ar-SA" sz="4000" b="1" dirty="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206782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a:bodyPr>
          <a:lstStyle/>
          <a:p>
            <a:pPr algn="r"/>
            <a:r>
              <a:rPr lang="ar-SA" sz="4000" b="1" dirty="0" smtClean="0">
                <a:solidFill>
                  <a:srgbClr val="FF0000"/>
                </a:solidFill>
              </a:rPr>
              <a:t>4</a:t>
            </a:r>
            <a:r>
              <a:rPr lang="ar-SA" sz="4000" b="1" dirty="0">
                <a:solidFill>
                  <a:srgbClr val="FF0000"/>
                </a:solidFill>
              </a:rPr>
              <a:t>/ فقد جنسية الطائرة</a:t>
            </a:r>
            <a:r>
              <a:rPr lang="ar-SA" sz="4000" b="1" dirty="0">
                <a:solidFill>
                  <a:prstClr val="black"/>
                </a:solidFill>
              </a:rPr>
              <a:t/>
            </a:r>
            <a:br>
              <a:rPr lang="ar-SA" sz="4000" b="1" dirty="0">
                <a:solidFill>
                  <a:prstClr val="black"/>
                </a:solidFill>
              </a:rPr>
            </a:br>
            <a:r>
              <a:rPr lang="ar-SA" sz="4000" b="1" dirty="0">
                <a:solidFill>
                  <a:prstClr val="black"/>
                </a:solidFill>
              </a:rPr>
              <a:t>       تفقد الطائرة الجنسية متى ما فقدت أحد شروط التسجيل في الحالات الآتية:</a:t>
            </a:r>
            <a:br>
              <a:rPr lang="ar-SA" sz="4000" b="1" dirty="0">
                <a:solidFill>
                  <a:prstClr val="black"/>
                </a:solidFill>
              </a:rPr>
            </a:br>
            <a:r>
              <a:rPr lang="ar-SA" sz="4000" b="1" dirty="0">
                <a:solidFill>
                  <a:prstClr val="black"/>
                </a:solidFill>
              </a:rPr>
              <a:t>1. إذا تم شطبها من السجل السعودي.</a:t>
            </a:r>
            <a:br>
              <a:rPr lang="ar-SA" sz="4000" b="1" dirty="0">
                <a:solidFill>
                  <a:prstClr val="black"/>
                </a:solidFill>
              </a:rPr>
            </a:br>
            <a:r>
              <a:rPr lang="ar-SA" sz="4000" b="1" dirty="0">
                <a:solidFill>
                  <a:prstClr val="black"/>
                </a:solidFill>
              </a:rPr>
              <a:t>2. إذا فقد مالكها للجنسية السعودية أو انتقلت ملكية الطائرة لأجنبي.</a:t>
            </a:r>
            <a:br>
              <a:rPr lang="ar-SA" sz="4000" b="1" dirty="0">
                <a:solidFill>
                  <a:prstClr val="black"/>
                </a:solidFill>
              </a:rPr>
            </a:br>
            <a:r>
              <a:rPr lang="ar-SA" sz="4000" b="1" dirty="0">
                <a:solidFill>
                  <a:prstClr val="black"/>
                </a:solidFill>
              </a:rPr>
              <a:t>3. إذا هلكت الطائرة أو فقدت صلاحيتها للطيران. </a:t>
            </a:r>
            <a:br>
              <a:rPr lang="ar-SA" sz="4000" b="1" dirty="0">
                <a:solidFill>
                  <a:prstClr val="black"/>
                </a:solidFill>
              </a:rPr>
            </a:br>
            <a:r>
              <a:rPr lang="ar-SA" sz="4000" b="1" dirty="0">
                <a:solidFill>
                  <a:prstClr val="black"/>
                </a:solidFill>
              </a:rPr>
              <a:t>4. إذا طلب المالك أو المستأجر شطب الطائرة من السجل.</a:t>
            </a:r>
            <a:br>
              <a:rPr lang="ar-SA" sz="4000" b="1" dirty="0">
                <a:solidFill>
                  <a:prstClr val="black"/>
                </a:solidFill>
              </a:rPr>
            </a:br>
            <a:r>
              <a:rPr lang="ar-SA" sz="4000" b="1" dirty="0">
                <a:solidFill>
                  <a:prstClr val="black"/>
                </a:solidFill>
              </a:rPr>
              <a:t>5. إذا انتفى فيها شرط من شروط التسجيل.</a:t>
            </a:r>
            <a:br>
              <a:rPr lang="ar-SA" sz="4000" b="1" dirty="0">
                <a:solidFill>
                  <a:prstClr val="black"/>
                </a:solidFill>
              </a:rPr>
            </a:br>
            <a:r>
              <a:rPr lang="ar-SA" sz="4000" b="1" dirty="0">
                <a:solidFill>
                  <a:prstClr val="black"/>
                </a:solidFill>
              </a:rPr>
              <a:t>(م 53 من نظام الطيران المدني السعودي)</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33925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b="1" dirty="0">
                <a:solidFill>
                  <a:prstClr val="black"/>
                </a:solidFill>
              </a:rPr>
              <a:t> </a:t>
            </a:r>
            <a:r>
              <a:rPr lang="ar-SA" sz="6000" b="1" dirty="0">
                <a:solidFill>
                  <a:srgbClr val="FF0000"/>
                </a:solidFill>
              </a:rPr>
              <a:t>5/ تسجيل الطائرة:</a:t>
            </a:r>
            <a:r>
              <a:rPr lang="ar-SA" b="1" dirty="0">
                <a:solidFill>
                  <a:prstClr val="black"/>
                </a:solidFill>
              </a:rPr>
              <a:t/>
            </a:r>
            <a:br>
              <a:rPr lang="ar-SA" b="1" dirty="0">
                <a:solidFill>
                  <a:prstClr val="black"/>
                </a:solidFill>
              </a:rPr>
            </a:br>
            <a:r>
              <a:rPr lang="ar-SA" b="1" dirty="0">
                <a:solidFill>
                  <a:prstClr val="black"/>
                </a:solidFill>
              </a:rPr>
              <a:t>         أخذت اتفاقية الطيران المدني الدولي (شيكاغو 1944م) بنظام التسجيل كمعيار لاكتساب جنسية الطائرة،</a:t>
            </a:r>
            <a:br>
              <a:rPr lang="ar-SA" b="1" dirty="0">
                <a:solidFill>
                  <a:prstClr val="black"/>
                </a:solidFill>
              </a:rPr>
            </a:br>
            <a:r>
              <a:rPr lang="ar-SA" b="1" dirty="0">
                <a:solidFill>
                  <a:prstClr val="black"/>
                </a:solidFill>
              </a:rPr>
              <a:t>       وقد أحالت الاتفاقية إجراءات تسجيل الطائرة إلى القوانين الوطنية، أي أن لكل دولة الحق في أن تضع الشروط أو الضوابط اللازمة لتسجيل أي طائرة بموجب قانون وطني تصدره وتشرف على تنفيذه السلطات المختصة في الدولة المعنية.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948465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4000" b="1" dirty="0" smtClean="0"/>
              <a:t>        وبموجب هذا العقد يلتزم المالك بتسليم السفينة صالحة للملاحة البحرية وفقاً لشروط العقد.</a:t>
            </a:r>
            <a:br>
              <a:rPr lang="ar-SA" sz="4000" b="1" dirty="0" smtClean="0"/>
            </a:br>
            <a:r>
              <a:rPr lang="ar-SA" sz="4000" b="1" dirty="0" smtClean="0"/>
              <a:t>       </a:t>
            </a:r>
            <a:r>
              <a:rPr lang="ar-SA" sz="4000" b="1" dirty="0" smtClean="0">
                <a:solidFill>
                  <a:prstClr val="black"/>
                </a:solidFill>
              </a:rPr>
              <a:t>أما </a:t>
            </a:r>
            <a:r>
              <a:rPr lang="ar-SA" sz="4000" b="1" dirty="0">
                <a:solidFill>
                  <a:srgbClr val="FF0000"/>
                </a:solidFill>
              </a:rPr>
              <a:t>المستأجر فيلتزم </a:t>
            </a:r>
            <a:r>
              <a:rPr lang="ar-SA" sz="4000" b="1" dirty="0">
                <a:solidFill>
                  <a:prstClr val="black"/>
                </a:solidFill>
              </a:rPr>
              <a:t>بالآتي:</a:t>
            </a:r>
            <a:br>
              <a:rPr lang="ar-SA" sz="4000" b="1" dirty="0">
                <a:solidFill>
                  <a:prstClr val="black"/>
                </a:solidFill>
              </a:rPr>
            </a:br>
            <a:r>
              <a:rPr lang="ar-SA" sz="4000" b="1" dirty="0">
                <a:solidFill>
                  <a:prstClr val="black"/>
                </a:solidFill>
              </a:rPr>
              <a:t>* تجهيز السفينة وإدارتها، وبالتالي يتبع له بحارة السفينة.</a:t>
            </a:r>
            <a:br>
              <a:rPr lang="ar-SA" sz="4000" b="1" dirty="0">
                <a:solidFill>
                  <a:prstClr val="black"/>
                </a:solidFill>
              </a:rPr>
            </a:br>
            <a:r>
              <a:rPr lang="ar-SA" sz="4000" b="1" dirty="0">
                <a:solidFill>
                  <a:prstClr val="black"/>
                </a:solidFill>
              </a:rPr>
              <a:t>* المحافظة على السفينة والعناية بها.</a:t>
            </a:r>
            <a:br>
              <a:rPr lang="ar-SA" sz="4000" b="1" dirty="0">
                <a:solidFill>
                  <a:prstClr val="black"/>
                </a:solidFill>
              </a:rPr>
            </a:br>
            <a:r>
              <a:rPr lang="ar-SA" sz="4000" b="1" dirty="0">
                <a:solidFill>
                  <a:prstClr val="black"/>
                </a:solidFill>
              </a:rPr>
              <a:t>* القيام بأعمال الصيانة العادية.</a:t>
            </a:r>
            <a:br>
              <a:rPr lang="ar-SA" sz="4000" b="1" dirty="0">
                <a:solidFill>
                  <a:prstClr val="black"/>
                </a:solidFill>
              </a:rPr>
            </a:br>
            <a:r>
              <a:rPr lang="ar-SA" sz="4000" b="1" dirty="0">
                <a:solidFill>
                  <a:prstClr val="black"/>
                </a:solidFill>
              </a:rPr>
              <a:t>* الالتزام بدفع الأجرة.</a:t>
            </a:r>
            <a:br>
              <a:rPr lang="ar-SA" sz="4000" b="1" dirty="0">
                <a:solidFill>
                  <a:prstClr val="black"/>
                </a:solidFill>
              </a:rPr>
            </a:br>
            <a:r>
              <a:rPr lang="ar-SA" sz="4000" b="1" dirty="0">
                <a:solidFill>
                  <a:prstClr val="black"/>
                </a:solidFill>
              </a:rPr>
              <a:t>* الالتزام بمصروفات استغلال السفينة والتأمين عليها. </a:t>
            </a:r>
            <a:br>
              <a:rPr lang="ar-SA" sz="4000" b="1" dirty="0">
                <a:solidFill>
                  <a:prstClr val="black"/>
                </a:solidFill>
              </a:rPr>
            </a:br>
            <a:r>
              <a:rPr lang="ar-SA" sz="4000" b="1" dirty="0">
                <a:solidFill>
                  <a:prstClr val="black"/>
                </a:solidFill>
              </a:rPr>
              <a:t>*  الالتزام برد السفينة عند انتهاء عقد الايجار.</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734579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Autofit/>
          </a:bodyPr>
          <a:lstStyle/>
          <a:p>
            <a:pPr algn="r"/>
            <a:r>
              <a:rPr lang="ar-SA" sz="4000" b="1" dirty="0">
                <a:solidFill>
                  <a:srgbClr val="FF0000"/>
                </a:solidFill>
              </a:rPr>
              <a:t>شروط تسجيل الطائرة في السعودية:</a:t>
            </a:r>
            <a:r>
              <a:rPr lang="ar-SA" sz="4000" b="1" dirty="0">
                <a:solidFill>
                  <a:prstClr val="black"/>
                </a:solidFill>
              </a:rPr>
              <a:t/>
            </a:r>
            <a:br>
              <a:rPr lang="ar-SA" sz="4000" b="1" dirty="0">
                <a:solidFill>
                  <a:prstClr val="black"/>
                </a:solidFill>
              </a:rPr>
            </a:br>
            <a:r>
              <a:rPr lang="ar-SA" sz="4000" b="1" dirty="0" smtClean="0">
                <a:solidFill>
                  <a:prstClr val="black"/>
                </a:solidFill>
              </a:rPr>
              <a:t>        نصت </a:t>
            </a:r>
            <a:r>
              <a:rPr lang="ar-SA" sz="4000" b="1" dirty="0">
                <a:solidFill>
                  <a:prstClr val="black"/>
                </a:solidFill>
              </a:rPr>
              <a:t>المادة (51) من نظام الطيران المدني السعودي على: «تعد الهيئة سجلاً لتسجيل الطائرات المدنية الوطنية يسمى (السجل </a:t>
            </a:r>
            <a:br>
              <a:rPr lang="ar-SA" sz="4000" b="1" dirty="0">
                <a:solidFill>
                  <a:prstClr val="black"/>
                </a:solidFill>
              </a:rPr>
            </a:br>
            <a:r>
              <a:rPr lang="ar-SA" sz="4000" b="1" dirty="0">
                <a:solidFill>
                  <a:prstClr val="black"/>
                </a:solidFill>
              </a:rPr>
              <a:t>السعودي الوطني لتسجيل الطائرات). </a:t>
            </a:r>
            <a:br>
              <a:rPr lang="ar-SA" sz="4000" b="1" dirty="0">
                <a:solidFill>
                  <a:prstClr val="black"/>
                </a:solidFill>
              </a:rPr>
            </a:br>
            <a:r>
              <a:rPr lang="ar-SA" sz="4000" b="1" dirty="0">
                <a:solidFill>
                  <a:prstClr val="black"/>
                </a:solidFill>
              </a:rPr>
              <a:t>  </a:t>
            </a:r>
            <a:r>
              <a:rPr lang="ar-SA" sz="4000" b="1" dirty="0" smtClean="0">
                <a:solidFill>
                  <a:prstClr val="black"/>
                </a:solidFill>
              </a:rPr>
              <a:t>وتحدد </a:t>
            </a:r>
            <a:r>
              <a:rPr lang="ar-SA" sz="4000" b="1" dirty="0">
                <a:solidFill>
                  <a:prstClr val="black"/>
                </a:solidFill>
              </a:rPr>
              <a:t>اللائحة البيانات التي يجب أن يتضمنها السجل والشروط الواجب توافرها لتسجيل الطائرات فيه</a:t>
            </a:r>
            <a:r>
              <a:rPr lang="ar-SA" sz="4000" b="1" dirty="0" smtClean="0">
                <a:solidFill>
                  <a:prstClr val="black"/>
                </a:solidFill>
              </a:rPr>
              <a:t>.</a:t>
            </a:r>
            <a:br>
              <a:rPr lang="ar-SA" sz="4000" b="1" dirty="0" smtClean="0">
                <a:solidFill>
                  <a:prstClr val="black"/>
                </a:solidFill>
              </a:rPr>
            </a:br>
            <a:r>
              <a:rPr lang="ar-SA" sz="4000" b="1" dirty="0">
                <a:solidFill>
                  <a:srgbClr val="FF0000"/>
                </a:solidFill>
              </a:rPr>
              <a:t>الشروط الواجب توافرها في الطائرات العاملة في السعودية:</a:t>
            </a:r>
            <a:r>
              <a:rPr lang="ar-SA" sz="4000" b="1" dirty="0">
                <a:solidFill>
                  <a:prstClr val="black"/>
                </a:solidFill>
              </a:rPr>
              <a:t/>
            </a:r>
            <a:br>
              <a:rPr lang="ar-SA" sz="4000" b="1" dirty="0">
                <a:solidFill>
                  <a:prstClr val="black"/>
                </a:solidFill>
              </a:rPr>
            </a:br>
            <a:r>
              <a:rPr lang="ar-SA" sz="4000" b="1" dirty="0">
                <a:solidFill>
                  <a:prstClr val="black"/>
                </a:solidFill>
              </a:rPr>
              <a:t>أ- أن تكون مسجلة في الدولة التابعة لها أو مسجلة وفقاً لقواعد التسجيل الدولي أو المشترك.</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2484606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sz="4000" b="1" dirty="0" smtClean="0">
                <a:solidFill>
                  <a:prstClr val="black"/>
                </a:solidFill>
              </a:rPr>
              <a:t/>
            </a:r>
            <a:br>
              <a:rPr lang="ar-SA" sz="4000" b="1" dirty="0" smtClean="0">
                <a:solidFill>
                  <a:prstClr val="black"/>
                </a:solidFill>
              </a:rPr>
            </a:br>
            <a:r>
              <a:rPr lang="ar-SA" sz="4900" b="1" dirty="0" smtClean="0">
                <a:solidFill>
                  <a:prstClr val="black"/>
                </a:solidFill>
              </a:rPr>
              <a:t>ب- </a:t>
            </a:r>
            <a:r>
              <a:rPr lang="ar-SA" sz="4900" b="1" dirty="0">
                <a:solidFill>
                  <a:prstClr val="black"/>
                </a:solidFill>
              </a:rPr>
              <a:t>أن تكون شهادة صلاحيتها للطيران سارية المفعول وصادرة من الدولة المسجلة فيها.</a:t>
            </a:r>
            <a:br>
              <a:rPr lang="ar-SA" sz="4900" b="1" dirty="0">
                <a:solidFill>
                  <a:prstClr val="black"/>
                </a:solidFill>
              </a:rPr>
            </a:br>
            <a:r>
              <a:rPr lang="ar-SA" sz="4900" b="1" dirty="0">
                <a:solidFill>
                  <a:prstClr val="black"/>
                </a:solidFill>
              </a:rPr>
              <a:t>ج- أن تحمل بطريقة ظاهرة علامات جنسيتها وتسجيلها وفقاً للقواعد التي تقررها سلطة الطيران المدني.</a:t>
            </a:r>
            <a:br>
              <a:rPr lang="ar-SA" sz="4900" b="1" dirty="0">
                <a:solidFill>
                  <a:prstClr val="black"/>
                </a:solidFill>
              </a:rPr>
            </a:br>
            <a:r>
              <a:rPr lang="ar-SA" sz="4900" b="1" dirty="0">
                <a:solidFill>
                  <a:prstClr val="black"/>
                </a:solidFill>
              </a:rPr>
              <a:t>د- أن تكون مجهزة بالأجهزة والمعدات المقررة.</a:t>
            </a:r>
            <a:br>
              <a:rPr lang="ar-SA" sz="4900" b="1" dirty="0">
                <a:solidFill>
                  <a:prstClr val="black"/>
                </a:solidFill>
              </a:rPr>
            </a:br>
            <a:r>
              <a:rPr lang="ar-SA" sz="4900" b="1" dirty="0">
                <a:solidFill>
                  <a:prstClr val="black"/>
                </a:solidFill>
              </a:rPr>
              <a:t>هـ - أن يكون أعضاء هيئة القيادة حائزين على إجازات سارية المفعول صادرة من سلطة الطيران المدني في الدولة المسجلة فيها الطائرة...</a:t>
            </a:r>
            <a:r>
              <a:rPr lang="ar-SA" sz="4000" b="1" dirty="0">
                <a:solidFill>
                  <a:prstClr val="black"/>
                </a:solidFill>
              </a:rPr>
              <a:t/>
            </a:r>
            <a:br>
              <a:rPr lang="ar-SA" sz="4000" b="1" dirty="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2888668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1">
              <a:lumMod val="20000"/>
              <a:lumOff val="80000"/>
            </a:schemeClr>
          </a:solidFill>
        </p:spPr>
        <p:txBody>
          <a:bodyPr>
            <a:normAutofit fontScale="90000"/>
          </a:bodyPr>
          <a:lstStyle/>
          <a:p>
            <a:pPr algn="r"/>
            <a:r>
              <a:rPr lang="ar-SA" b="1" dirty="0" smtClean="0"/>
              <a:t/>
            </a:r>
            <a:br>
              <a:rPr lang="ar-SA" b="1" dirty="0" smtClean="0"/>
            </a:br>
            <a:r>
              <a:rPr lang="ar-SA" sz="5300" b="1" dirty="0" smtClean="0"/>
              <a:t>و- أن يتم التأمين لصالح طاقمها وركابها والبضائع والأمتعة التي على متنها وللغير على سطح الأرض، لتغطية الأضرار التي قد تنجم عن مخاطر الطيران التي يتعرض لها مستخدموه.</a:t>
            </a:r>
            <a:br>
              <a:rPr lang="ar-SA" sz="5300" b="1" dirty="0" smtClean="0"/>
            </a:br>
            <a:r>
              <a:rPr lang="ar-SA" sz="5300" b="1" dirty="0" smtClean="0"/>
              <a:t>       ويجوز الاستعاضة عند الضرورة عن التأمين المذكور بإيداع تأمين نقدي، بتقديم كفالة مصرفية أو تقديم كفالة من سلطة عامة.</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2632213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p:spPr>
        <p:style>
          <a:lnRef idx="1">
            <a:schemeClr val="accent3"/>
          </a:lnRef>
          <a:fillRef idx="2">
            <a:schemeClr val="accent3"/>
          </a:fillRef>
          <a:effectRef idx="1">
            <a:schemeClr val="accent3"/>
          </a:effectRef>
          <a:fontRef idx="minor">
            <a:schemeClr val="dk1"/>
          </a:fontRef>
        </p:style>
        <p:txBody>
          <a:bodyPr>
            <a:noAutofit/>
          </a:bodyPr>
          <a:lstStyle/>
          <a:p>
            <a:pPr algn="r"/>
            <a:r>
              <a:rPr lang="ar-SA" sz="4800" b="1" dirty="0" smtClean="0">
                <a:solidFill>
                  <a:srgbClr val="FF0000"/>
                </a:solidFill>
              </a:rPr>
              <a:t>                  نماذج من الأسئلة</a:t>
            </a:r>
            <a:r>
              <a:rPr lang="ar-SA" b="1" dirty="0" smtClean="0"/>
              <a:t/>
            </a:r>
            <a:br>
              <a:rPr lang="ar-SA" b="1" dirty="0" smtClean="0"/>
            </a:br>
            <a:r>
              <a:rPr lang="ar-SA" b="1" dirty="0" smtClean="0"/>
              <a:t>1/ </a:t>
            </a:r>
            <a:r>
              <a:rPr lang="ar-SA" b="1" dirty="0"/>
              <a:t>شروط تسجيل الطائرة السعودية نصت عليها: </a:t>
            </a:r>
            <a:r>
              <a:rPr lang="ar-SA" b="1" dirty="0" smtClean="0"/>
              <a:t/>
            </a:r>
            <a:br>
              <a:rPr lang="ar-SA" b="1" dirty="0" smtClean="0"/>
            </a:br>
            <a:r>
              <a:rPr lang="ar-SA" b="1" dirty="0" smtClean="0">
                <a:solidFill>
                  <a:srgbClr val="FF0000"/>
                </a:solidFill>
              </a:rPr>
              <a:t>* اتفاقية شيكاغو  * نظام مديرية خفر السواحل  * نظام المحكمة التجارية  * نظام الطيران المدني</a:t>
            </a:r>
            <a:r>
              <a:rPr lang="ar-SA" b="1" dirty="0" smtClean="0"/>
              <a:t/>
            </a:r>
            <a:br>
              <a:rPr lang="ar-SA" b="1" dirty="0" smtClean="0"/>
            </a:br>
            <a:r>
              <a:rPr lang="ar-SA" b="1" dirty="0" smtClean="0"/>
              <a:t>2</a:t>
            </a:r>
            <a:r>
              <a:rPr lang="ar-SA" b="1" dirty="0"/>
              <a:t>/ لقد حسمت اتفاقية شيكاغو بشأن الطيران النزاع حول جنسية الطائرة فقررت أن تكتسب الطائرة جنسية الدولة التي تم فيها</a:t>
            </a:r>
            <a:r>
              <a:rPr lang="ar-SA" b="1" dirty="0" smtClean="0"/>
              <a:t>:</a:t>
            </a:r>
            <a:br>
              <a:rPr lang="ar-SA" b="1" dirty="0" smtClean="0"/>
            </a:br>
            <a:r>
              <a:rPr lang="ar-SA" b="1" dirty="0" smtClean="0">
                <a:solidFill>
                  <a:srgbClr val="FF0000"/>
                </a:solidFill>
              </a:rPr>
              <a:t>* بنائها  * تسجيلها  * شحن بضائعها</a:t>
            </a:r>
            <a:endParaRPr lang="ar-SA" b="1"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2459705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r"/>
            <a:r>
              <a:rPr lang="ar-SA" b="1" dirty="0"/>
              <a:t>3/ يجيز النظام السعودي تداول سندات الشحن </a:t>
            </a:r>
            <a:r>
              <a:rPr lang="ar-SA" b="1" dirty="0" smtClean="0"/>
              <a:t>ب:</a:t>
            </a:r>
            <a:br>
              <a:rPr lang="ar-SA" b="1" dirty="0" smtClean="0"/>
            </a:br>
            <a:r>
              <a:rPr lang="ar-SA" b="1" dirty="0" smtClean="0">
                <a:solidFill>
                  <a:srgbClr val="FF0000"/>
                </a:solidFill>
              </a:rPr>
              <a:t>* المناولة اليدوية  * بالإرسال  </a:t>
            </a:r>
            <a:r>
              <a:rPr lang="ar-SA" b="1" dirty="0">
                <a:solidFill>
                  <a:srgbClr val="FF0000"/>
                </a:solidFill>
              </a:rPr>
              <a:t>* بالتظهير</a:t>
            </a:r>
            <a:r>
              <a:rPr lang="ar-SA" b="1" dirty="0"/>
              <a:t/>
            </a:r>
            <a:br>
              <a:rPr lang="ar-SA" b="1" dirty="0"/>
            </a:br>
            <a:r>
              <a:rPr lang="ar-SA" b="1" dirty="0"/>
              <a:t>4/ تم تنظيم عقد النقل البحري في المملكة العربية السعودية وفق </a:t>
            </a:r>
            <a:r>
              <a:rPr lang="ar-SA" b="1" dirty="0" smtClean="0"/>
              <a:t>نظام:</a:t>
            </a:r>
            <a:br>
              <a:rPr lang="ar-SA" b="1" dirty="0" smtClean="0"/>
            </a:br>
            <a:r>
              <a:rPr lang="ar-SA" b="1" dirty="0">
                <a:solidFill>
                  <a:srgbClr val="FF0000"/>
                </a:solidFill>
              </a:rPr>
              <a:t>* </a:t>
            </a:r>
            <a:r>
              <a:rPr lang="ar-SA" b="1" dirty="0" smtClean="0">
                <a:solidFill>
                  <a:srgbClr val="FF0000"/>
                </a:solidFill>
              </a:rPr>
              <a:t>النظام البحري العام  * نظام المعاملات المدنية      </a:t>
            </a:r>
            <a:r>
              <a:rPr lang="ar-SA" b="1" dirty="0">
                <a:solidFill>
                  <a:srgbClr val="FF0000"/>
                </a:solidFill>
              </a:rPr>
              <a:t>* </a:t>
            </a:r>
            <a:r>
              <a:rPr lang="ar-SA" b="1" dirty="0" smtClean="0">
                <a:solidFill>
                  <a:srgbClr val="FF0000"/>
                </a:solidFill>
              </a:rPr>
              <a:t>نظام </a:t>
            </a:r>
            <a:r>
              <a:rPr lang="ar-SA" b="1" dirty="0">
                <a:solidFill>
                  <a:srgbClr val="FF0000"/>
                </a:solidFill>
              </a:rPr>
              <a:t>المحكمة التجارية  * نظام الطيران </a:t>
            </a:r>
            <a:r>
              <a:rPr lang="ar-SA" b="1" dirty="0" smtClean="0">
                <a:solidFill>
                  <a:srgbClr val="FF0000"/>
                </a:solidFill>
              </a:rPr>
              <a:t>المدني</a:t>
            </a:r>
            <a:br>
              <a:rPr lang="ar-SA" b="1" dirty="0" smtClean="0">
                <a:solidFill>
                  <a:srgbClr val="FF0000"/>
                </a:solidFill>
              </a:rPr>
            </a:br>
            <a:r>
              <a:rPr lang="ar-SA" b="1" dirty="0"/>
              <a:t>5/ تم تنظيم عقد النقل البحري على المستوى الدولي وفق اتفاقية: </a:t>
            </a:r>
            <a:br>
              <a:rPr lang="ar-SA" b="1" dirty="0"/>
            </a:br>
            <a:r>
              <a:rPr lang="ar-SA" b="1" dirty="0">
                <a:solidFill>
                  <a:srgbClr val="FF0000"/>
                </a:solidFill>
              </a:rPr>
              <a:t>* فينا لسنة 1970م </a:t>
            </a:r>
            <a:r>
              <a:rPr lang="ar-SA" b="1" dirty="0" smtClean="0">
                <a:solidFill>
                  <a:srgbClr val="FF0000"/>
                </a:solidFill>
              </a:rPr>
              <a:t>       </a:t>
            </a:r>
            <a:r>
              <a:rPr lang="ar-SA" b="1" dirty="0">
                <a:solidFill>
                  <a:srgbClr val="FF0000"/>
                </a:solidFill>
              </a:rPr>
              <a:t>* مدريد لسنة 1934م  </a:t>
            </a:r>
            <a:r>
              <a:rPr lang="ar-SA" b="1" dirty="0" smtClean="0">
                <a:solidFill>
                  <a:srgbClr val="FF0000"/>
                </a:solidFill>
              </a:rPr>
              <a:t>  * </a:t>
            </a:r>
            <a:r>
              <a:rPr lang="ar-SA" b="1" dirty="0">
                <a:solidFill>
                  <a:srgbClr val="FF0000"/>
                </a:solidFill>
              </a:rPr>
              <a:t>هافانا لسنة 1920م  </a:t>
            </a:r>
            <a:r>
              <a:rPr lang="ar-SA" b="1" dirty="0" smtClean="0">
                <a:solidFill>
                  <a:srgbClr val="FF0000"/>
                </a:solidFill>
              </a:rPr>
              <a:t>     * </a:t>
            </a:r>
            <a:r>
              <a:rPr lang="ar-SA" b="1" dirty="0">
                <a:solidFill>
                  <a:srgbClr val="FF0000"/>
                </a:solidFill>
              </a:rPr>
              <a:t>بروكسل لسنة 1924م </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1116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b="1" dirty="0" smtClean="0"/>
              <a:t>2/ عقد تأجير السفينة مجهزة:</a:t>
            </a:r>
            <a:br>
              <a:rPr lang="ar-SA" b="1" dirty="0" smtClean="0"/>
            </a:br>
            <a:r>
              <a:rPr lang="ar-SA" b="1" dirty="0" smtClean="0"/>
              <a:t>      </a:t>
            </a:r>
            <a:r>
              <a:rPr lang="ar-SA" b="1" dirty="0" smtClean="0">
                <a:solidFill>
                  <a:srgbClr val="FF0000"/>
                </a:solidFill>
              </a:rPr>
              <a:t>إذا تم تأجير السفينة مجهزة، يتبع البحارة للمالك وليس للمستأجر </a:t>
            </a:r>
            <a:r>
              <a:rPr lang="ar-SA" b="1" dirty="0" smtClean="0"/>
              <a:t>في هذه الحالة.</a:t>
            </a:r>
            <a:br>
              <a:rPr lang="ar-SA" b="1" dirty="0" smtClean="0"/>
            </a:br>
            <a:r>
              <a:rPr lang="ar-SA" b="1" dirty="0" smtClean="0"/>
              <a:t>       وقد يكون الإيجار بالرحلة أو بمدة أطول وفق الاتفاق. </a:t>
            </a:r>
            <a:br>
              <a:rPr lang="ar-SA" b="1" dirty="0" smtClean="0"/>
            </a:br>
            <a:r>
              <a:rPr lang="ar-SA" b="1" dirty="0" smtClean="0"/>
              <a:t> التزامات المؤجر (المالك):</a:t>
            </a:r>
            <a:br>
              <a:rPr lang="ar-SA" b="1" dirty="0" smtClean="0"/>
            </a:br>
            <a:r>
              <a:rPr lang="ar-SA" b="1" dirty="0" smtClean="0"/>
              <a:t>* وضع السفينة تحت تصرف المستأجر.</a:t>
            </a:r>
            <a:br>
              <a:rPr lang="ar-SA" b="1" dirty="0" smtClean="0"/>
            </a:br>
            <a:r>
              <a:rPr lang="ar-SA" b="1" dirty="0" smtClean="0"/>
              <a:t>* تقديم السفينة صالحة للملاحة وتجهيزها.</a:t>
            </a:r>
            <a:br>
              <a:rPr lang="ar-SA" b="1" dirty="0" smtClean="0"/>
            </a:br>
            <a:r>
              <a:rPr lang="ar-SA" b="1" dirty="0" smtClean="0"/>
              <a:t>* الالتزام بصيانة السفينة.</a:t>
            </a:r>
            <a:br>
              <a:rPr lang="ar-SA" b="1" dirty="0" smtClean="0"/>
            </a:br>
            <a:r>
              <a:rPr lang="ar-SA" b="1" dirty="0" smtClean="0"/>
              <a:t>* اتمام الرحلة خلال المدة المتفق عليها.</a:t>
            </a:r>
            <a:br>
              <a:rPr lang="ar-SA" b="1" dirty="0" smtClean="0"/>
            </a:br>
            <a:r>
              <a:rPr lang="ar-SA" b="1" dirty="0" smtClean="0"/>
              <a:t>* نقل البضائع والمحافظة عليها وتسليمها.</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687243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sz="4800" b="1" dirty="0" smtClean="0">
                <a:solidFill>
                  <a:srgbClr val="FF0000"/>
                </a:solidFill>
              </a:rPr>
              <a:t>         التزامات المستأجر:</a:t>
            </a:r>
            <a:r>
              <a:rPr lang="ar-SA" sz="4800" b="1" dirty="0" smtClean="0"/>
              <a:t/>
            </a:r>
            <a:br>
              <a:rPr lang="ar-SA" sz="4800" b="1" dirty="0" smtClean="0"/>
            </a:br>
            <a:r>
              <a:rPr lang="ar-SA" sz="4800" b="1" dirty="0" smtClean="0"/>
              <a:t>* دفع الأجرة المتفق عليها.</a:t>
            </a:r>
            <a:br>
              <a:rPr lang="ar-SA" sz="4800" b="1" dirty="0" smtClean="0"/>
            </a:br>
            <a:r>
              <a:rPr lang="ar-SA" sz="4800" b="1" dirty="0" smtClean="0"/>
              <a:t>* تقديم البضائع المتفق عل شحنها في الموعد المتفق عليه.</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249174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sz="5400" b="1" dirty="0">
                <a:solidFill>
                  <a:prstClr val="black"/>
                </a:solidFill>
              </a:rPr>
              <a:t> </a:t>
            </a:r>
            <a:r>
              <a:rPr lang="ar-SA" sz="5400" b="1" dirty="0" smtClean="0">
                <a:solidFill>
                  <a:prstClr val="black"/>
                </a:solidFill>
              </a:rPr>
              <a:t/>
            </a:r>
            <a:br>
              <a:rPr lang="ar-SA" sz="5400" b="1" dirty="0" smtClean="0">
                <a:solidFill>
                  <a:prstClr val="black"/>
                </a:solidFill>
              </a:rPr>
            </a:br>
            <a:r>
              <a:rPr lang="ar-SA" sz="5400" b="1" dirty="0" smtClean="0">
                <a:solidFill>
                  <a:prstClr val="black"/>
                </a:solidFill>
              </a:rPr>
              <a:t>          </a:t>
            </a:r>
            <a:r>
              <a:rPr lang="ar-SA" sz="6700" b="1" dirty="0" smtClean="0">
                <a:solidFill>
                  <a:srgbClr val="FF0000"/>
                </a:solidFill>
              </a:rPr>
              <a:t>ثانياً</a:t>
            </a:r>
            <a:r>
              <a:rPr lang="ar-SA" sz="6700" b="1" dirty="0">
                <a:solidFill>
                  <a:srgbClr val="FF0000"/>
                </a:solidFill>
              </a:rPr>
              <a:t>: عقد النقل البحري</a:t>
            </a:r>
            <a:r>
              <a:rPr lang="ar-SA" sz="4800" b="1" dirty="0">
                <a:solidFill>
                  <a:prstClr val="black"/>
                </a:solidFill>
              </a:rPr>
              <a:t/>
            </a:r>
            <a:br>
              <a:rPr lang="ar-SA" sz="4800" b="1" dirty="0">
                <a:solidFill>
                  <a:prstClr val="black"/>
                </a:solidFill>
              </a:rPr>
            </a:br>
            <a:r>
              <a:rPr lang="ar-SA" sz="4800" b="1" dirty="0">
                <a:solidFill>
                  <a:prstClr val="black"/>
                </a:solidFill>
              </a:rPr>
              <a:t>       </a:t>
            </a:r>
            <a:r>
              <a:rPr lang="ar-SA" sz="4900" b="1" dirty="0">
                <a:solidFill>
                  <a:prstClr val="black"/>
                </a:solidFill>
              </a:rPr>
              <a:t>ونتناول هنا الآتي:</a:t>
            </a:r>
            <a:br>
              <a:rPr lang="ar-SA" sz="4900" b="1" dirty="0">
                <a:solidFill>
                  <a:prstClr val="black"/>
                </a:solidFill>
              </a:rPr>
            </a:br>
            <a:r>
              <a:rPr lang="ar-SA" sz="4900" b="1" dirty="0">
                <a:solidFill>
                  <a:prstClr val="black"/>
                </a:solidFill>
              </a:rPr>
              <a:t>1/ أحكام النقل البحري وفق نظام المحكمة التجارية السعودي.</a:t>
            </a:r>
            <a:br>
              <a:rPr lang="ar-SA" sz="4900" b="1" dirty="0">
                <a:solidFill>
                  <a:prstClr val="black"/>
                </a:solidFill>
              </a:rPr>
            </a:br>
            <a:r>
              <a:rPr lang="ar-SA" sz="4900" b="1" dirty="0">
                <a:solidFill>
                  <a:prstClr val="black"/>
                </a:solidFill>
              </a:rPr>
              <a:t>2/ أحكام عقد النقل البحري وفق معاهدة بروكسل لسنة 1924م بشأن سندات الشحن:</a:t>
            </a:r>
            <a:br>
              <a:rPr lang="ar-SA" sz="4900" b="1" dirty="0">
                <a:solidFill>
                  <a:prstClr val="black"/>
                </a:solidFill>
              </a:rPr>
            </a:br>
            <a:r>
              <a:rPr lang="ar-SA" sz="4900" b="1" dirty="0">
                <a:solidFill>
                  <a:prstClr val="black"/>
                </a:solidFill>
              </a:rPr>
              <a:t>3/  اتفاقية الأمم المتحدة للنقل البحري للبضائع لسنة 1978م (قواعد هامبورغ): </a:t>
            </a:r>
            <a:r>
              <a:rPr lang="ar-SA" sz="4000" b="1" dirty="0" smtClean="0">
                <a:solidFill>
                  <a:prstClr val="black"/>
                </a:solidFill>
              </a:rPr>
              <a:t/>
            </a:r>
            <a:br>
              <a:rPr lang="ar-SA" sz="4000" b="1" dirty="0" smtClean="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53514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sz="3600" b="1" dirty="0">
                <a:solidFill>
                  <a:prstClr val="black"/>
                </a:solidFill>
              </a:rPr>
              <a:t> </a:t>
            </a:r>
            <a:r>
              <a:rPr lang="ar-SA" sz="5300" b="1" dirty="0">
                <a:solidFill>
                  <a:srgbClr val="FF0000"/>
                </a:solidFill>
              </a:rPr>
              <a:t>1/ أحكام </a:t>
            </a:r>
            <a:r>
              <a:rPr lang="ar-SA" sz="5300" b="1" dirty="0" smtClean="0">
                <a:solidFill>
                  <a:srgbClr val="FF0000"/>
                </a:solidFill>
              </a:rPr>
              <a:t>عقد النقل </a:t>
            </a:r>
            <a:r>
              <a:rPr lang="ar-SA" sz="5300" b="1" dirty="0">
                <a:solidFill>
                  <a:srgbClr val="FF0000"/>
                </a:solidFill>
              </a:rPr>
              <a:t>البحري وفق نظام المحكمة التجارية السعودي</a:t>
            </a:r>
            <a:r>
              <a:rPr lang="ar-SA" sz="5300" b="1" dirty="0">
                <a:solidFill>
                  <a:prstClr val="black"/>
                </a:solidFill>
              </a:rPr>
              <a:t>:</a:t>
            </a:r>
            <a:r>
              <a:rPr lang="ar-SA" sz="3600" b="1" dirty="0">
                <a:solidFill>
                  <a:prstClr val="black"/>
                </a:solidFill>
              </a:rPr>
              <a:t/>
            </a:r>
            <a:br>
              <a:rPr lang="ar-SA" sz="3600" b="1" dirty="0">
                <a:solidFill>
                  <a:prstClr val="black"/>
                </a:solidFill>
              </a:rPr>
            </a:br>
            <a:r>
              <a:rPr lang="ar-SA" sz="3600" b="1" dirty="0">
                <a:solidFill>
                  <a:prstClr val="black"/>
                </a:solidFill>
              </a:rPr>
              <a:t>     وقد نص نظام المحكمة التجارية على أحكام النقل البحري والذي جاء موافقاً لأحكام النقل البحري في اتفاقية بركسل بشأن توحيد بعض قواعد سندات الشحن لسنة 1924م.</a:t>
            </a:r>
            <a:br>
              <a:rPr lang="ar-SA" sz="3600" b="1" dirty="0">
                <a:solidFill>
                  <a:prstClr val="black"/>
                </a:solidFill>
              </a:rPr>
            </a:br>
            <a:r>
              <a:rPr lang="ar-SA" sz="3600" b="1" dirty="0">
                <a:solidFill>
                  <a:srgbClr val="FF0000"/>
                </a:solidFill>
              </a:rPr>
              <a:t>أ/ تعريف عقد النقل البحري:</a:t>
            </a:r>
            <a:r>
              <a:rPr lang="ar-SA" sz="3600" b="1" dirty="0">
                <a:solidFill>
                  <a:prstClr val="black"/>
                </a:solidFill>
              </a:rPr>
              <a:t/>
            </a:r>
            <a:br>
              <a:rPr lang="ar-SA" sz="3600" b="1" dirty="0">
                <a:solidFill>
                  <a:prstClr val="black"/>
                </a:solidFill>
              </a:rPr>
            </a:br>
            <a:r>
              <a:rPr lang="ar-SA" sz="3600" b="1" dirty="0">
                <a:solidFill>
                  <a:prstClr val="black"/>
                </a:solidFill>
              </a:rPr>
              <a:t>       هو العقد الذي يتعهد فيه الناقل بأن ينقل بحراً بضاعة للشاحن مقابل أجر معلوم يسمى أجرة الحمولة.</a:t>
            </a:r>
            <a:br>
              <a:rPr lang="ar-SA" sz="3600" b="1" dirty="0">
                <a:solidFill>
                  <a:prstClr val="black"/>
                </a:solidFill>
              </a:rPr>
            </a:br>
            <a:r>
              <a:rPr lang="ar-SA" sz="3600" b="1" dirty="0">
                <a:solidFill>
                  <a:prstClr val="black"/>
                </a:solidFill>
              </a:rPr>
              <a:t>    بناء على التعريف تتمثل عناصر عقد النقل البحري في:</a:t>
            </a:r>
            <a:br>
              <a:rPr lang="ar-SA" sz="3600" b="1" dirty="0">
                <a:solidFill>
                  <a:prstClr val="black"/>
                </a:solidFill>
              </a:rPr>
            </a:br>
            <a:r>
              <a:rPr lang="ar-SA" sz="3600" b="1" dirty="0">
                <a:solidFill>
                  <a:prstClr val="black"/>
                </a:solidFill>
              </a:rPr>
              <a:t>1/ الالتزام بفعل النقل. </a:t>
            </a:r>
            <a:br>
              <a:rPr lang="ar-SA" sz="3600" b="1" dirty="0">
                <a:solidFill>
                  <a:prstClr val="black"/>
                </a:solidFill>
              </a:rPr>
            </a:br>
            <a:r>
              <a:rPr lang="ar-SA" sz="3600" b="1" dirty="0">
                <a:solidFill>
                  <a:prstClr val="black"/>
                </a:solidFill>
              </a:rPr>
              <a:t>2/ أن ينصب النقل على البضائع.</a:t>
            </a:r>
            <a:br>
              <a:rPr lang="ar-SA" sz="3600" b="1" dirty="0">
                <a:solidFill>
                  <a:prstClr val="black"/>
                </a:solidFill>
              </a:rPr>
            </a:br>
            <a:r>
              <a:rPr lang="ar-SA" sz="3600" b="1" dirty="0">
                <a:solidFill>
                  <a:prstClr val="black"/>
                </a:solidFill>
              </a:rPr>
              <a:t>3/ إيصال البضائع من مكان لآخر.</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27246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sz="4000" b="1" dirty="0">
                <a:solidFill>
                  <a:prstClr val="black"/>
                </a:solidFill>
              </a:rPr>
              <a:t> </a:t>
            </a:r>
            <a:r>
              <a:rPr lang="ar-SA" b="1" dirty="0">
                <a:solidFill>
                  <a:srgbClr val="FF0000"/>
                </a:solidFill>
              </a:rPr>
              <a:t>ب/ خصائص عقد النقل البحري:</a:t>
            </a:r>
            <a:r>
              <a:rPr lang="ar-SA" b="1" dirty="0">
                <a:solidFill>
                  <a:prstClr val="black"/>
                </a:solidFill>
              </a:rPr>
              <a:t/>
            </a:r>
            <a:br>
              <a:rPr lang="ar-SA" b="1" dirty="0">
                <a:solidFill>
                  <a:prstClr val="black"/>
                </a:solidFill>
              </a:rPr>
            </a:br>
            <a:r>
              <a:rPr lang="ar-SA" b="1" dirty="0">
                <a:solidFill>
                  <a:prstClr val="black"/>
                </a:solidFill>
              </a:rPr>
              <a:t>* عقد رضائي.</a:t>
            </a:r>
            <a:br>
              <a:rPr lang="ar-SA" b="1" dirty="0">
                <a:solidFill>
                  <a:prstClr val="black"/>
                </a:solidFill>
              </a:rPr>
            </a:br>
            <a:r>
              <a:rPr lang="ar-SA" b="1" dirty="0">
                <a:solidFill>
                  <a:prstClr val="black"/>
                </a:solidFill>
              </a:rPr>
              <a:t>* عقد ملزم لجانبين.</a:t>
            </a:r>
            <a:br>
              <a:rPr lang="ar-SA" b="1" dirty="0">
                <a:solidFill>
                  <a:prstClr val="black"/>
                </a:solidFill>
              </a:rPr>
            </a:br>
            <a:r>
              <a:rPr lang="ar-SA" b="1" dirty="0">
                <a:solidFill>
                  <a:prstClr val="black"/>
                </a:solidFill>
              </a:rPr>
              <a:t>* عقد النقل البحري للبضائع هو عقد معاوضة. </a:t>
            </a:r>
            <a:br>
              <a:rPr lang="ar-SA" b="1" dirty="0">
                <a:solidFill>
                  <a:prstClr val="black"/>
                </a:solidFill>
              </a:rPr>
            </a:br>
            <a:r>
              <a:rPr lang="ar-SA" b="1" dirty="0">
                <a:solidFill>
                  <a:prstClr val="black"/>
                </a:solidFill>
              </a:rPr>
              <a:t>* عقد النقل البحري للبضائع عقد فوري</a:t>
            </a:r>
            <a:br>
              <a:rPr lang="ar-SA" b="1" dirty="0">
                <a:solidFill>
                  <a:prstClr val="black"/>
                </a:solidFill>
              </a:rPr>
            </a:br>
            <a:r>
              <a:rPr lang="ar-SA" b="1" dirty="0">
                <a:solidFill>
                  <a:prstClr val="black"/>
                </a:solidFill>
              </a:rPr>
              <a:t>* عقد النقل البحري للبضائع عقد تجاري</a:t>
            </a:r>
            <a:r>
              <a:rPr lang="ar-SA" b="1" dirty="0" smtClean="0">
                <a:solidFill>
                  <a:prstClr val="black"/>
                </a:solidFill>
              </a:rPr>
              <a:t>.</a:t>
            </a:r>
            <a:br>
              <a:rPr lang="ar-SA" b="1" dirty="0" smtClean="0">
                <a:solidFill>
                  <a:prstClr val="black"/>
                </a:solidFill>
              </a:rPr>
            </a:br>
            <a:r>
              <a:rPr lang="ar-SA" dirty="0">
                <a:solidFill>
                  <a:prstClr val="black"/>
                </a:solidFill>
              </a:rPr>
              <a:t> </a:t>
            </a:r>
            <a:r>
              <a:rPr lang="ar-SA" b="1" dirty="0">
                <a:solidFill>
                  <a:srgbClr val="FF0000"/>
                </a:solidFill>
              </a:rPr>
              <a:t>د/ سند الشحن:</a:t>
            </a:r>
            <a:r>
              <a:rPr lang="ar-SA" b="1" dirty="0">
                <a:solidFill>
                  <a:prstClr val="black"/>
                </a:solidFill>
              </a:rPr>
              <a:t/>
            </a:r>
            <a:br>
              <a:rPr lang="ar-SA" b="1" dirty="0">
                <a:solidFill>
                  <a:prstClr val="black"/>
                </a:solidFill>
              </a:rPr>
            </a:br>
            <a:r>
              <a:rPr lang="ar-SA" b="1" dirty="0">
                <a:solidFill>
                  <a:prstClr val="black"/>
                </a:solidFill>
              </a:rPr>
              <a:t>      سند الشحن هو ايصال يصدره الناقل أو ممثله القانوني للشاحن عند استلام البضائع وشحنها على ظهر السفينة.</a:t>
            </a:r>
            <a:br>
              <a:rPr lang="ar-SA" b="1" dirty="0">
                <a:solidFill>
                  <a:prstClr val="black"/>
                </a:solidFill>
              </a:rPr>
            </a:br>
            <a:r>
              <a:rPr lang="ar-SA" b="1" dirty="0">
                <a:solidFill>
                  <a:prstClr val="black"/>
                </a:solidFill>
              </a:rPr>
              <a:t>      أما وظائف سند الشحن فهي: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08868397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441</Words>
  <Application>Microsoft Office PowerPoint</Application>
  <PresentationFormat>عرض على الشاشة (3:4)‏</PresentationFormat>
  <Paragraphs>47</Paragraphs>
  <Slides>44</Slides>
  <Notes>1</Notes>
  <HiddenSlides>0</HiddenSlides>
  <MMClips>0</MMClips>
  <ScaleCrop>false</ScaleCrop>
  <HeadingPairs>
    <vt:vector size="4" baseType="variant">
      <vt:variant>
        <vt:lpstr>نسق</vt:lpstr>
      </vt:variant>
      <vt:variant>
        <vt:i4>1</vt:i4>
      </vt:variant>
      <vt:variant>
        <vt:lpstr>عناوين الشرائح</vt:lpstr>
      </vt:variant>
      <vt:variant>
        <vt:i4>44</vt:i4>
      </vt:variant>
    </vt:vector>
  </HeadingPairs>
  <TitlesOfParts>
    <vt:vector size="45" baseType="lpstr">
      <vt:lpstr>نسق Office</vt:lpstr>
      <vt:lpstr>  قسم الأنظمة   النظام البحري والجوي   برنامج التعليم عن بعد    رمز المقرر   نظم 357</vt:lpstr>
      <vt:lpstr>        عناصر المحاضرة    1/ العقود البحرية      *عقد إيجار السفينة       *عقد نقل البضائع بطريق البحر   2/ النظام القانوني للطائرة </vt:lpstr>
      <vt:lpstr>أولاً: عقد إيجار السفينة:        وينقسم إلى نوعين هما: 1/ عقد تأجير السفينة غير مجهزة: 2/ عقد تأجير السفينة مجهزة: 1/ عقد تأجير السفينة غير مجهزة:        وهو عقد يلتزم بمقتضاه المؤجر بوضع السفينة تحت تصرف المستأجر لمدة محددة دون تجهيزها.         ويقصد بتجهيز السفينة تزويدها بكل ما يلزمها لإمكان الملاحة في البحر ومواجهة مخاطره،         سواء تعلق الأمر بتزويدها بالرجال المؤهلين أو بالمؤن والوقود وكافة ما تطلبه الرحلة البحرية.</vt:lpstr>
      <vt:lpstr>        وبموجب هذا العقد يلتزم المالك بتسليم السفينة صالحة للملاحة البحرية وفقاً لشروط العقد.        أما المستأجر فيلتزم بالآتي: * تجهيز السفينة وإدارتها، وبالتالي يتبع له بحارة السفينة. * المحافظة على السفينة والعناية بها. * القيام بأعمال الصيانة العادية. * الالتزام بدفع الأجرة. * الالتزام بمصروفات استغلال السفينة والتأمين عليها.  *  الالتزام برد السفينة عند انتهاء عقد الايجار.</vt:lpstr>
      <vt:lpstr>2/ عقد تأجير السفينة مجهزة:       إذا تم تأجير السفينة مجهزة، يتبع البحارة للمالك وليس للمستأجر في هذه الحالة.        وقد يكون الإيجار بالرحلة أو بمدة أطول وفق الاتفاق.   التزامات المؤجر (المالك): * وضع السفينة تحت تصرف المستأجر. * تقديم السفينة صالحة للملاحة وتجهيزها. * الالتزام بصيانة السفينة. * اتمام الرحلة خلال المدة المتفق عليها. * نقل البضائع والمحافظة عليها وتسليمها.</vt:lpstr>
      <vt:lpstr>         التزامات المستأجر: * دفع الأجرة المتفق عليها. * تقديم البضائع المتفق عل شحنها في الموعد المتفق عليه. </vt:lpstr>
      <vt:lpstr>            ثانياً: عقد النقل البحري        ونتناول هنا الآتي: 1/ أحكام النقل البحري وفق نظام المحكمة التجارية السعودي. 2/ أحكام عقد النقل البحري وفق معاهدة بروكسل لسنة 1924م بشأن سندات الشحن: 3/  اتفاقية الأمم المتحدة للنقل البحري للبضائع لسنة 1978م (قواعد هامبورغ):  </vt:lpstr>
      <vt:lpstr> 1/ أحكام عقد النقل البحري وفق نظام المحكمة التجارية السعودي:      وقد نص نظام المحكمة التجارية على أحكام النقل البحري والذي جاء موافقاً لأحكام النقل البحري في اتفاقية بركسل بشأن توحيد بعض قواعد سندات الشحن لسنة 1924م. أ/ تعريف عقد النقل البحري:        هو العقد الذي يتعهد فيه الناقل بأن ينقل بحراً بضاعة للشاحن مقابل أجر معلوم يسمى أجرة الحمولة.     بناء على التعريف تتمثل عناصر عقد النقل البحري في: 1/ الالتزام بفعل النقل.  2/ أن ينصب النقل على البضائع. 3/ إيصال البضائع من مكان لآخر.</vt:lpstr>
      <vt:lpstr> ب/ خصائص عقد النقل البحري: * عقد رضائي. * عقد ملزم لجانبين. * عقد النقل البحري للبضائع هو عقد معاوضة.  * عقد النقل البحري للبضائع عقد فوري * عقد النقل البحري للبضائع عقد تجاري.  د/ سند الشحن:       سند الشحن هو ايصال يصدره الناقل أو ممثله القانوني للشاحن عند استلام البضائع وشحنها على ظهر السفينة.       أما وظائف سند الشحن فهي: </vt:lpstr>
      <vt:lpstr>* سند الشحن أداة اثبات لعقد النقل. * سند الشحن أداة لإثبات شحن البضائع واستلام الناقل لها. *  سند الشحن أداة انتقال ملكية البضائع. أنواع سند الشحن (ثلاثة أنواع): - سند الشحن الاسمي: وهو يصدر باسم شخص معين. - سند الشحن الاذني: وهو يصدر لاذن أو لأمر الشاحن أو المرسل إليه، ويمكن تداوله بالتظهير. - سند الشحن لحامله: وينتقل ملكيته بالتسليم.</vt:lpstr>
      <vt:lpstr> بيانات سند الشحن: 1- أسماء طرفي عقد النقل البحري. 2- اسم السفينة. 3- نوع البضائع ومقدارها ومواصفاتها. 2/ أحكام عقد النقل البحري وفق معاهدة بروكسل لسنة 1924م بشأن سندات الشحن:          تم التوقيع على الاتفاقية في 25 أغسطس سنة 1924م ببروكسيل، وينص بروتوكول الاتفاقية على أن على الدول الموقعة أن تعطيها قوة القانون الداخلي، أو أن يتم تضمين أحكامها القانون الداخلي.          </vt:lpstr>
      <vt:lpstr>      وقد أدخلت كثير من الدول أحكام الاتفاقية الدولية في تشريعاتها الداخلية منها المملكة العربية السعودية.       والقصد من هذه الاتفاقية هو توحيد قواعد سندات الشحن.  نطاق تطبيق اتفاقية بروكسل: 1. أن يكون سند الشحن صادراً في دولة متعاقدة. 2. أو يكون النقل من ميناء دولة متعاقدة. 3. أو يشترط في العقد المبين في سند الشحن أن قواعد هذه الاتفاقية أو أن قانون أية دولة هي التي تطبق.</vt:lpstr>
      <vt:lpstr>أهداف اتفاقية بروكسل:       الغرض الأساس من الاتفاقية هو وضع حلول توفق بين مطالب كل من الشاحنين والبنوك والمؤمنين والمجهزين.  (أ) بالنسبة للشاحنين: 1/ حرمت الاتفاقية شروط الإعفاء من المسؤولية. 2/ وضعت حداً أدنى لشروط تحمل المسؤولية وهو مبلغ 100 جنيه إسترليني عن كل طرد أو وحدة مشحونة. (ب) بالنسبة للبنوك:         طهرت الاتفاقية سندات الشحن من الشروط التي كانت تضعف من قوتها في إثبات البيانات الواردة فيها خصوصاً قدر البضاعة ونوعها.</vt:lpstr>
      <vt:lpstr>(ج) بالنسبة للمؤمنين:       أصبح سند الشحن أساساً لبيان حالة البضائع  وظروف الشحن، وذلك يمكّن المؤمنين أن يقدروا المخاطر التي يضمنونها على وجه الدقة. الالتزامات الواردة في اتفاقية بروكسل: أ/ التزامات العامة للناقل: 1/ بذل العناية المعقولة لجعل السفينة صالحة للملاحة قبل السفر. 2/ العناية بالبضائع عند شحنها ونقلها وتفريغها. 3/ تسليم الشاحن سند الشحن إذا طلب. 4/ بطلان شروط اعفاء الناقل من المسؤولية.</vt:lpstr>
      <vt:lpstr>  ب/ التزامات الناقل بتنفيذ عقد النقل البحري: - الالتزام بميعاد الشحن. - الالتزام بدفع تعويض مقابل التأخير في الشحن. - دفع مكافأة الاسراع في الشحن. - أن يكون الرص والتصفيف وفق الاتفاق أو العرف. - إيصال البضاعة إلى الوجهة المحددة. - تفريغ البضائع من على ظهر السفينة. - تسليم البضائع للشاحن أو من ينوب عنه.  </vt:lpstr>
      <vt:lpstr>ج/ مسؤولية الناقل البحري:       في حالة اكتشاف مالك الحمولة أو الشاحن أو المستأجر بأن: * الحمولة تضررت أو فقدت خلال الرحلة. * أو أن السفينة غير قادرة على المضي بالإبحار والتحميل. * أو استحالة إجراء عملية الشحن والتحميل على السفينة بسبب بعض العيوب. * أو تأخر وصول الحمولة.  * أو عدم تسليم الحمولة سالمة.</vt:lpstr>
      <vt:lpstr>      فهنا تبرز مسألة المطالبة بالتعويض أو إلغاء عقد النقل البحري.        وفي الأصل فإن مسؤولية الناقل هنا مسؤولية عقدية، على افتراض الخطأ في حراسة الحمولة.       ولا تنحصر مسؤولية الناقل على خطئه الشخصي فقط، بل يسأل أيضاً عن أخطاء أتباعه وهم طاقم السفينة، باعتبار أنهم يباشرون تنفيذ التزامات الناقل وتحت إشرافه.        فالمسؤولية هنا مسؤولية المتبوع عن أعمال التابع. </vt:lpstr>
      <vt:lpstr>د/ حالات اعفاء الناقل من المسؤولية: 1/ حالة القوة القاهرة، كالحرب والزلزال والبراكين وغيرها. 2/ العيب الذاتي، وذلك إذا أثبت الناقل أن الضرر الذي أصاب البضاعة ناتج من طبيعتها الخاصة التي تجعلها تتلف بسبب تقلبات الجو مثل البرودة والحرارة والرطوبة. 3/ خطأ الشاحن، كسوء تغليفه للبضائع أو تعبئتها أو حزمها مما أدى إلى تلفها، أو اهماله في تزويد الناقل بالبيانات الخاصة بالبضائع حتى يتمكن من اتخاذ الإجراءات اللازمة للمحافظة عليها. </vt:lpstr>
      <vt:lpstr> 3/ اتفاقية الأمم المتحدة للنقل البحري للبضائع لسنة 1978م (قواعد هامبورغ):      بعد اتفاقية بركسل لسنة 1924م الخاصة بسندات شحن البضائع، والتعديلات التي ادخلت عليها سنة 1968م.        وبعد التطورات الاقتصادية الكبيرة التي حدثت في العالم، بدأ التفكير في اتفاقية جديدة لمواكبة التطور، وفعلاً تم ابرام هذه الاتفاقية.        ومن أهمّ أهداف قواعد هامبورغ ما يلي: 1. تحقيق توازن أكثر إنصافاً بين النّاقل والشّاحن وتوزيع المخاطر والحقوق والالتزامات.</vt:lpstr>
      <vt:lpstr>2. تحديد المسؤوليّة وحدودها. 3. حلّ مسألة قيمة الوحدات الّتي تحدّد بها المسؤوليّة، كالطّرود المستعملة في الحاويات. 4. التّأكيد على حقّ النّاقل في تحديد وحدات المسؤوليّة عند الأخطاء الّتي يرتكبها مستخدموه. 5. القضاء على المنازعات المتعلّقة باختيار القانون الواجب التطبيق والمحكمة المختصة. 6. حل مسألة البضائع المشحونة على سطح السفينة والبضاعة التي لم يصدر بها سند الشّحن.</vt:lpstr>
      <vt:lpstr>7. تعزيز إعفاء الناقل من مسؤولية الحريق وإلغاء الرفع والأخطاء الملاحية. 8. نقل بعض من عبء المسؤولية من الشاحن إلى الناقل دون تغيير جذري في نظام المسؤولية.</vt:lpstr>
      <vt:lpstr>النظام القانوني للطائرة</vt:lpstr>
      <vt:lpstr>           وعرَّفه آخرون بأنه: "عبارة عن مجموعة القواعد القانونية التي تنظم البيئة الجوية واستقرارها".        وعرَّفه فريق ثالث بأنه: "القانون الذي يحكم المركبة الهوائية وما ينشأ عن حركتها واستعمالها من وقائع أو علاقات".      وعناصر هذا التعريف هي: المركبة الهوائية، الحركة، الاستعمال. وهذا التعريف يعتبر أكثر اتساقاً مع الواقع. </vt:lpstr>
      <vt:lpstr>          2/ تعريف الطائرة      عرفت الطائرة بأنها: «أي آلة في استطاعتها أن تستمد بقاءها في الجو من ردود فعل الهواء غير المنعكسة من سطح الأرض، وتشمل كافة المركبات الهوائية مثل المناطيد والبالونات والطائرات الشراعية والطائرات ذات الأجنحة الثابتة والمتحركة»، وهذا تعريف واسع.       وعرفت الطائرة المادة (8) من اتفاقية شيكاغو لسنة 1944م بأنها:      </vt:lpstr>
      <vt:lpstr>   «كل آلة أو جهاز يرتفع ويسير في الهواء بقوة آلية محركة اعتماداً على رد فعل الهواء) (الملحق الثامن للمعاهدة).      ويلاحظ أن هذا التعريف يستبعد البالونات والمناطيد والزحافات الهوائية والشراعية من مفهوم الطائرة.       وقد عرفه نظام الطيران المدني السعودي الصادر بالمرسوم الملكي رقم (44) بتاريخ 7/18/ 1426هـ الطائرة بأنها:</vt:lpstr>
      <vt:lpstr>      «أي آلة في استطاعتها أن تستمد بقاءها في الجو من ردود فعل الهواء غير تلك المنعكسة من سطح الأرض».                ثانياً: جنسية الطائرة   1/ مبررات منح الجنسية للطائرة:     الجنسية هي رابطة انتماء وولاء بين حامل الجنسية والدولة التي منحته هذه الجنسية.        وفيما يتعلق بجنسية الطائرة فقد دار جدل فقهي واسع حول منح الطائرة جنسية أم لا وانقسم الكتاب في ذلك إلى فريقين:</vt:lpstr>
      <vt:lpstr>       الفريق الأول رافض لفكرة منح جنسية للطائرة، والفريق الآخر يؤيد الفكرة.       وأوضح رافضو الفكرة أن الجنسية هي رابطة انتماء وولاء وهي رابطة معنوية ولا يمكن أن يتصور أن تكون هذه الرابطة بين جماد ودولة، فالطائرة ما هي إلا جماد وتأخذ حكم الأموال في المعاملات.       وبالتالي يجب أن لا تأخذ الطائرة حكم السفينة في اكتسابها للجنسية، وذلك لأن السفن تدخل في المياه الدولية حيث تبقى فيها لفترات زمنية طويلة، وخلالها لا تكون خاضعة للسيادة الإقليمية لدولة محددة،</vt:lpstr>
      <vt:lpstr>      وهنا تبرز صعوبة في تحديد القانون الواجب التطبيق في حالة انعدام الجنسية بالنسبة للسفينة.  ولكن إذا كانت تحمل جنسية فيصبح قانون دولة السفينة واجب التطبيق على السفينة وما ينتج عنها من وقائع.         أما الطائرة فإن فترة بقاءها في الأجواء الدولية فترة وجيزة حالما تتجاوزها إلى أجواء إقليمية لدولة محددة لها قانون ينظم كل حركات وسكنات الطائرة، ولذا فهي ليست بحاجة إلى جنسية كما الحال في السفينة.</vt:lpstr>
      <vt:lpstr>      كما أن تمتع الطائرة بجنسية دولة محددة يؤدي إلى إعاقة تداول الطائرات، والذي يؤثر بدوره في نشاط الطيران،         إذ أن انتقال الطائرة من دولة إلى أخرى يتطلب إلغاء التسجيل ومن ثم إلغاء الجنسية وتسجيلها لدى الدولة الجديدة واكتسابها لجنسيتها.          لم ترق هذه الحجج للفريق المؤيد لمبدأ اكتساب الطائرة للجنسية،      لذا فقد عكف على تفنيد آراء الفريق الآخر وتقديم حججه وبراهينه التي يعتمد عليها في منح الطائرة الجنسية وهي:</vt:lpstr>
      <vt:lpstr>* لكي تتمكن الطائرة من القيام بدورها على الوجه المطلوب يجب أن تتوافر فيها شروط صلاحية محددة ولا يمكن التأكد من هذه الشروط ومراجعتها بصورة دورية وإصدار شهادة صلاحيتها للطيران إلاّ إذا كانت الطائرة تحمل جنسية دولة محددة،      وبالتالي تتبع لهيئة الطيران في تلك الدولة التي تتولى بدورها الإشراف والمتابعة. </vt:lpstr>
      <vt:lpstr>* كما أن الدواعي الأمنية والمنافسة الاقتصادية بين شركات الطيران المختلفة ومن ثم الدول التي تمتلك هذه الشركات تقتضي أن تتعرف الدولة على ماهية الطائرات التي تعبر أجواءها، * فكما هو معلوم فإن العلاقات السياسية بين الدول لا تستقر على حال واحد، فهي دوماً علاقات متأرجحة تحكمها المصالح الاقتصادية ويشكل النقل الجوي عنصراً مهماً في اقتصاديات الدول. </vt:lpstr>
      <vt:lpstr>       لذا قد تتخذ الدولة قراراً بمقاطعة اقتصادية وسياسية لدولة أخرى أو قد تدخل معها في حالة إعلان حرب،      فعندها تقوم هذه الدول بإحكام سيطرتها على أجوائها ومنع طائرات الدولة المعادية من عبور هذه الأجواء إما لدواعٍ أمنية أو اقتصادية.      هنا تظهر أهمية جنسية الطائرة إذ من خلالها تستطيع أن تحدد بيئة الطيران المدني والطائرات الممنوعة من التحليق في أجواء الدولة.</vt:lpstr>
      <vt:lpstr>     ويؤكد ذلك  نص المادة الثانية من نظام الطيران المدني السعودي على: «للمملكة السيادة الكاملة والمطلقة على الفضاء الجوي داخل إقليمها». * وتمثل الطائرة عنصراً مهماً من عناصر الثروة القومية للدولة، ولا يمكن أن تنسب هذه الثروة للدولة إلاّ إذا كانت تحمل جنسيتها. * وقديماً كانت تحدد قوة الدولة بحجم أسطولها البحري وحديثاً دخل الأسطول الجوي بجانب الأسطول البحري ليعطي مؤشراً مهماً لقوة اقتصاد الدولة.          ومن هنا تتضح أهمية تمتع الطائرة بالجنسية وتمسك الدول بمنحها الجنسية.</vt:lpstr>
      <vt:lpstr>       وقد جاءت اتفاقية شيكاغو لسنة 1944م بشأن الطيران مؤيدة لهذا الاتجاه إذ نصت في مادتها رقم (17) على: (أن تكتسب الطائرة جنسية الدولة التي تم تسجيلها فيها)،        أي أن الطائرة لا تمنح جنسية الدولة إلاّ بعد اكتمال اجراءات تسجيلها في الدولة المعنية، كما أن تسجيل الطائرة في السجل الوطني لأي دولة يتم وفقاً للقانون الوطني، وكذلك نقلها إلى سجل آخر أو التوصية بشطبها.</vt:lpstr>
      <vt:lpstr>2/ معيار تحديد جنسية الطائرة:      ثار جدل فقهي حول الضابط لتحديد جنسية الطائرة، بعد أن تم حسم ضرورة أن تكون لها جنسية.        وقد تم تداول ثلاث معايير لتحديد جنسية الطائرة وهي: أ/ معيار دولة الإنشاء: وهو معيار مفاده أن تحمل الطائرة جنسية الدولة التي تم تصنيعها فيها. ب/ معيار جنسية المالك: أي أن الطائرة يجب أن تحمل جنسية مالكها. ج/ ‌معيار التسجيل: مفهوم هذا المعيار هو أن تحمل الطائرة جنسية الدولة التي تم تسجيلها فيها. </vt:lpstr>
      <vt:lpstr>        ومعلوم أن الدولة التي تتم فيها إجراءات تسجيل الطائرة، هي أولى أن تحمل الطائرة جنسيتها، لمقدرتها على مراقبة الطائرة والتأكد من صلاحيتها بصورة دورية.        هذا وقد أخذت اتفاقية شيكاغو 1944م بهذا المعيار وأخذت بها الدول.  3/ آثار الجنسية        يترتب على اكتساب الطائرة جنسية دولة محددة مجموعة من الآثار تتمثل في: * تصبح الطائرة خاضعة لأحكام القانون الوطني للدولة التي تحمل جنسيتها. </vt:lpstr>
      <vt:lpstr>‌ * تكون الطائرة تحت إشراف الدولة التي تحمل جنسيتها من حيث وجوب استيفاء شروط الصلاحية التي تضعها السلطات المختصة. ‌* تخضع الطائرة للحماية الدبلوماسية والقنصلية للدولة التي تحمل جنسيتها وذلك أثناء وجودها في إقليم إحدى الدول الأجنبية. ‌* تحتكر الدولة استغلال خطوط الملاحة الداخلية للطائرات الوطنية وذلك منعاً للمنافسة. ‌* قد تمنح الدولة طائراتها الوطنية بعض التسهيلات المالية التي تيسر عليها تمويل رحلاتها المختلفة. </vt:lpstr>
      <vt:lpstr>4/ فقد جنسية الطائرة        تفقد الطائرة الجنسية متى ما فقدت أحد شروط التسجيل في الحالات الآتية: 1. إذا تم شطبها من السجل السعودي. 2. إذا فقد مالكها للجنسية السعودية أو انتقلت ملكية الطائرة لأجنبي. 3. إذا هلكت الطائرة أو فقدت صلاحيتها للطيران.  4. إذا طلب المالك أو المستأجر شطب الطائرة من السجل. 5. إذا انتفى فيها شرط من شروط التسجيل. (م 53 من نظام الطيران المدني السعودي)</vt:lpstr>
      <vt:lpstr> 5/ تسجيل الطائرة:          أخذت اتفاقية الطيران المدني الدولي (شيكاغو 1944م) بنظام التسجيل كمعيار لاكتساب جنسية الطائرة،        وقد أحالت الاتفاقية إجراءات تسجيل الطائرة إلى القوانين الوطنية، أي أن لكل دولة الحق في أن تضع الشروط أو الضوابط اللازمة لتسجيل أي طائرة بموجب قانون وطني تصدره وتشرف على تنفيذه السلطات المختصة في الدولة المعنية. </vt:lpstr>
      <vt:lpstr>شروط تسجيل الطائرة في السعودية:         نصت المادة (51) من نظام الطيران المدني السعودي على: «تعد الهيئة سجلاً لتسجيل الطائرات المدنية الوطنية يسمى (السجل  السعودي الوطني لتسجيل الطائرات).    وتحدد اللائحة البيانات التي يجب أن يتضمنها السجل والشروط الواجب توافرها لتسجيل الطائرات فيه. الشروط الواجب توافرها في الطائرات العاملة في السعودية: أ- أن تكون مسجلة في الدولة التابعة لها أو مسجلة وفقاً لقواعد التسجيل الدولي أو المشترك.</vt:lpstr>
      <vt:lpstr> ب- أن تكون شهادة صلاحيتها للطيران سارية المفعول وصادرة من الدولة المسجلة فيها. ج- أن تحمل بطريقة ظاهرة علامات جنسيتها وتسجيلها وفقاً للقواعد التي تقررها سلطة الطيران المدني. د- أن تكون مجهزة بالأجهزة والمعدات المقررة. هـ - أن يكون أعضاء هيئة القيادة حائزين على إجازات سارية المفعول صادرة من سلطة الطيران المدني في الدولة المسجلة فيها الطائرة... </vt:lpstr>
      <vt:lpstr> و- أن يتم التأمين لصالح طاقمها وركابها والبضائع والأمتعة التي على متنها وللغير على سطح الأرض، لتغطية الأضرار التي قد تنجم عن مخاطر الطيران التي يتعرض لها مستخدموه.        ويجوز الاستعاضة عند الضرورة عن التأمين المذكور بإيداع تأمين نقدي، بتقديم كفالة مصرفية أو تقديم كفالة من سلطة عامة. </vt:lpstr>
      <vt:lpstr>                  نماذج من الأسئلة 1/ شروط تسجيل الطائرة السعودية نصت عليها:  * اتفاقية شيكاغو  * نظام مديرية خفر السواحل  * نظام المحكمة التجارية  * نظام الطيران المدني 2/ لقد حسمت اتفاقية شيكاغو بشأن الطيران النزاع حول جنسية الطائرة فقررت أن تكتسب الطائرة جنسية الدولة التي تم فيها: * بنائها  * تسجيلها  * شحن بضائعها</vt:lpstr>
      <vt:lpstr>3/ يجيز النظام السعودي تداول سندات الشحن ب: * المناولة اليدوية  * بالإرسال  * بالتظهير 4/ تم تنظيم عقد النقل البحري في المملكة العربية السعودية وفق نظام: * النظام البحري العام  * نظام المعاملات المدنية      * نظام المحكمة التجارية  * نظام الطيران المدني 5/ تم تنظيم عقد النقل البحري على المستوى الدولي وفق اتفاقية:  * فينا لسنة 1970م        * مدريد لسنة 1934م    * هافانا لسنة 1920م       * بروكسل لسنة 1924م </vt:lpstr>
    </vt:vector>
  </TitlesOfParts>
  <Company>Naim Al Hussaini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قسم الأنظمة   النظام البحري والجوي   برنامج التعليم عن بعد    رمز المقرر   نظم 357</dc:title>
  <dc:creator>د.آدم</dc:creator>
  <cp:lastModifiedBy>د.آدم</cp:lastModifiedBy>
  <cp:revision>20</cp:revision>
  <dcterms:created xsi:type="dcterms:W3CDTF">2017-11-19T17:37:55Z</dcterms:created>
  <dcterms:modified xsi:type="dcterms:W3CDTF">2017-11-27T18:56:51Z</dcterms:modified>
</cp:coreProperties>
</file>