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92" r:id="rId1"/>
  </p:sldMasterIdLst>
  <p:notesMasterIdLst>
    <p:notesMasterId r:id="rId12"/>
  </p:notesMasterIdLst>
  <p:sldIdLst>
    <p:sldId id="256" r:id="rId2"/>
    <p:sldId id="257" r:id="rId3"/>
    <p:sldId id="259" r:id="rId4"/>
    <p:sldId id="262" r:id="rId5"/>
    <p:sldId id="260" r:id="rId6"/>
    <p:sldId id="261" r:id="rId7"/>
    <p:sldId id="264" r:id="rId8"/>
    <p:sldId id="342" r:id="rId9"/>
    <p:sldId id="348" r:id="rId10"/>
    <p:sldId id="346"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291CDE-CC17-4037-A900-58E336BAB8AD}">
  <a:tblStyle styleId="{33291CDE-CC17-4037-A900-58E336BAB8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41"/>
    <p:restoredTop sz="94626"/>
  </p:normalViewPr>
  <p:slideViewPr>
    <p:cSldViewPr snapToGrid="0">
      <p:cViewPr varScale="1">
        <p:scale>
          <a:sx n="87" d="100"/>
          <a:sy n="87" d="100"/>
        </p:scale>
        <p:origin x="248"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66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01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721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5" r:id="rId7"/>
    <p:sldLayoutId id="2147483672"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me/schoolart45" TargetMode="External"/><Relationship Id="rId5" Type="http://schemas.openxmlformats.org/officeDocument/2006/relationships/image" Target="../media/image10.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t.me/schoolart4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672763" y="1679069"/>
            <a:ext cx="6079800" cy="1655100"/>
          </a:xfrm>
          <a:prstGeom prst="rect">
            <a:avLst/>
          </a:prstGeom>
        </p:spPr>
        <p:txBody>
          <a:bodyPr spcFirstLastPara="1" wrap="square" lIns="91425" tIns="91425" rIns="91425" bIns="91425" anchor="b" anchorCtr="0">
            <a:noAutofit/>
          </a:bodyPr>
          <a:lstStyle/>
          <a:p>
            <a:pPr marL="0" marR="0" lvl="0" indent="0" algn="ctr" rtl="1">
              <a:lnSpc>
                <a:spcPct val="80000"/>
              </a:lnSpc>
              <a:spcBef>
                <a:spcPts val="0"/>
              </a:spcBef>
              <a:spcAft>
                <a:spcPts val="0"/>
              </a:spcAft>
              <a:buClr>
                <a:schemeClr val="accent2"/>
              </a:buClr>
              <a:buSzPts val="6000"/>
              <a:buFont typeface="Concert One"/>
              <a:buNone/>
            </a:pPr>
            <a:r>
              <a:rPr lang="en" dirty="0" err="1">
                <a:latin typeface="Muna" pitchFamily="2" charset="-78"/>
                <a:cs typeface="Muna" pitchFamily="2" charset="-78"/>
              </a:rPr>
              <a:t>ا</a:t>
            </a:r>
            <a:r>
              <a:rPr lang="ar-SA" dirty="0">
                <a:latin typeface="Muna" pitchFamily="2" charset="-78"/>
                <a:cs typeface="Muna" pitchFamily="2" charset="-78"/>
              </a:rPr>
              <a:t>هلاً و سهلاً بكم</a:t>
            </a:r>
            <a:br>
              <a:rPr lang="ar-SA" dirty="0">
                <a:latin typeface="Muna" pitchFamily="2" charset="-78"/>
                <a:cs typeface="Muna" pitchFamily="2" charset="-78"/>
              </a:rPr>
            </a:br>
            <a:r>
              <a:rPr lang="ar-SA" dirty="0">
                <a:latin typeface="Muna" pitchFamily="2" charset="-78"/>
                <a:cs typeface="Muna" pitchFamily="2" charset="-78"/>
              </a:rPr>
              <a:t> في عالم الفن </a:t>
            </a:r>
            <a:endParaRPr dirty="0">
              <a:solidFill>
                <a:schemeClr val="accent2"/>
              </a:solidFill>
              <a:latin typeface="Muna" pitchFamily="2" charset="-78"/>
              <a:cs typeface="Muna" pitchFamily="2" charset="-78"/>
            </a:endParaRPr>
          </a:p>
        </p:txBody>
      </p:sp>
      <p:sp>
        <p:nvSpPr>
          <p:cNvPr id="309" name="Google Shape;309;p47"/>
          <p:cNvSpPr txBox="1">
            <a:spLocks noGrp="1"/>
          </p:cNvSpPr>
          <p:nvPr>
            <p:ph type="subTitle" idx="1"/>
          </p:nvPr>
        </p:nvSpPr>
        <p:spPr>
          <a:xfrm>
            <a:off x="1505920" y="3504842"/>
            <a:ext cx="1760786"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1600" b="0" dirty="0">
                <a:latin typeface="Muna" pitchFamily="2" charset="-78"/>
                <a:cs typeface="Muna" pitchFamily="2" charset="-78"/>
              </a:rPr>
              <a:t>اعداد قناة </a:t>
            </a:r>
          </a:p>
          <a:p>
            <a:pPr marL="0" lvl="0" indent="0" algn="ctr" rtl="0">
              <a:spcBef>
                <a:spcPts val="0"/>
              </a:spcBef>
              <a:spcAft>
                <a:spcPts val="0"/>
              </a:spcAft>
              <a:buNone/>
            </a:pPr>
            <a:r>
              <a:rPr lang="ar-SA" sz="1600" b="0" dirty="0">
                <a:latin typeface="Muna" pitchFamily="2" charset="-78"/>
                <a:cs typeface="Muna" pitchFamily="2" charset="-78"/>
              </a:rPr>
              <a:t> التربية الفنية </a:t>
            </a:r>
          </a:p>
          <a:p>
            <a:pPr marL="0" lvl="0" indent="0" algn="ctr" rtl="0">
              <a:spcBef>
                <a:spcPts val="0"/>
              </a:spcBef>
              <a:spcAft>
                <a:spcPts val="0"/>
              </a:spcAft>
              <a:buNone/>
            </a:pPr>
            <a:r>
              <a:rPr lang="ar-SA" sz="1600" dirty="0" err="1">
                <a:solidFill>
                  <a:srgbClr val="002060"/>
                </a:solidFill>
                <a:latin typeface="Muna" pitchFamily="2" charset="-78"/>
                <a:cs typeface="Muna" pitchFamily="2" charset="-78"/>
              </a:rPr>
              <a:t>نايله</a:t>
            </a:r>
            <a:r>
              <a:rPr lang="ar-SA" sz="1600" dirty="0">
                <a:solidFill>
                  <a:srgbClr val="002060"/>
                </a:solidFill>
                <a:latin typeface="Muna" pitchFamily="2" charset="-78"/>
                <a:cs typeface="Muna" pitchFamily="2" charset="-78"/>
              </a:rPr>
              <a:t> الحجيلي</a:t>
            </a:r>
            <a:endParaRPr sz="1600" b="0" dirty="0">
              <a:solidFill>
                <a:srgbClr val="002060"/>
              </a:solidFill>
              <a:latin typeface="Muna" pitchFamily="2" charset="-78"/>
              <a:cs typeface="Muna" pitchFamily="2" charset="-78"/>
            </a:endParaRPr>
          </a:p>
        </p:txBody>
      </p:sp>
      <p:sp>
        <p:nvSpPr>
          <p:cNvPr id="310" name="Google Shape;310;p47"/>
          <p:cNvSpPr/>
          <p:nvPr/>
        </p:nvSpPr>
        <p:spPr>
          <a:xfrm>
            <a:off x="2265675" y="258552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1" name="Google Shape;311;p47"/>
          <p:cNvSpPr/>
          <p:nvPr/>
        </p:nvSpPr>
        <p:spPr>
          <a:xfrm>
            <a:off x="6307257" y="2571750"/>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2" name="Google Shape;312;p47"/>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3" name="Google Shape;313;p47"/>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314" name="Google Shape;314;p47"/>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a:effectLst>
            <a:outerShdw blurRad="57150" dist="19050" dir="5400000" algn="bl" rotWithShape="0">
              <a:srgbClr val="000000">
                <a:alpha val="50000"/>
              </a:srgbClr>
            </a:outerShdw>
          </a:effectLst>
        </p:spPr>
      </p:pic>
      <p:pic>
        <p:nvPicPr>
          <p:cNvPr id="2" name="Google Shape;399;p54">
            <a:extLst>
              <a:ext uri="{FF2B5EF4-FFF2-40B4-BE49-F238E27FC236}">
                <a16:creationId xmlns:a16="http://schemas.microsoft.com/office/drawing/2014/main" id="{2E9FB2B4-101A-8EEF-683B-F203E35F2021}"/>
              </a:ext>
            </a:extLst>
          </p:cNvPr>
          <p:cNvPicPr preferRelativeResize="0"/>
          <p:nvPr/>
        </p:nvPicPr>
        <p:blipFill>
          <a:blip r:embed="rId5">
            <a:alphaModFix/>
          </a:blip>
          <a:stretch>
            <a:fillRect/>
          </a:stretch>
        </p:blipFill>
        <p:spPr>
          <a:xfrm>
            <a:off x="1975253" y="831023"/>
            <a:ext cx="822120" cy="897400"/>
          </a:xfrm>
          <a:prstGeom prst="rect">
            <a:avLst/>
          </a:prstGeom>
          <a:noFill/>
          <a:ln>
            <a:noFill/>
          </a:ln>
        </p:spPr>
      </p:pic>
      <p:sp>
        <p:nvSpPr>
          <p:cNvPr id="9" name="Google Shape;332;p49">
            <a:extLst>
              <a:ext uri="{FF2B5EF4-FFF2-40B4-BE49-F238E27FC236}">
                <a16:creationId xmlns:a16="http://schemas.microsoft.com/office/drawing/2014/main" id="{9DEAC7A3-251B-3C03-5683-053D227D4DE6}"/>
              </a:ext>
            </a:extLst>
          </p:cNvPr>
          <p:cNvSpPr txBox="1">
            <a:spLocks/>
          </p:cNvSpPr>
          <p:nvPr/>
        </p:nvSpPr>
        <p:spPr>
          <a:xfrm>
            <a:off x="1441040" y="4413499"/>
            <a:ext cx="1898818" cy="3509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4D719D"/>
              </a:buClr>
              <a:buSzPts val="1100"/>
            </a:pPr>
            <a:r>
              <a:rPr lang="en" sz="1200" dirty="0">
                <a:solidFill>
                  <a:schemeClr val="tx2">
                    <a:lumMod val="75000"/>
                  </a:schemeClr>
                </a:solidFill>
                <a:latin typeface="Apple Symbols" panose="02000000000000000000" pitchFamily="2" charset="-79"/>
                <a:ea typeface="Apple Symbols" panose="02000000000000000000" pitchFamily="2" charset="-79"/>
                <a:cs typeface="Apple Symbols" panose="02000000000000000000" pitchFamily="2" charset="-79"/>
                <a:hlinkClick r:id="rId6">
                  <a:extLst>
                    <a:ext uri="{A12FA001-AC4F-418D-AE19-62706E023703}">
                      <ahyp:hlinkClr xmlns:ahyp="http://schemas.microsoft.com/office/drawing/2018/hyperlinkcolor" val="tx"/>
                    </a:ext>
                  </a:extLst>
                </a:hlinkClick>
              </a:rPr>
              <a:t>https://</a:t>
            </a:r>
            <a:r>
              <a:rPr lang="en" sz="1200" dirty="0" err="1">
                <a:solidFill>
                  <a:schemeClr val="tx2">
                    <a:lumMod val="75000"/>
                  </a:schemeClr>
                </a:solidFill>
                <a:latin typeface="Apple Symbols" panose="02000000000000000000" pitchFamily="2" charset="-79"/>
                <a:ea typeface="Apple Symbols" panose="02000000000000000000" pitchFamily="2" charset="-79"/>
                <a:cs typeface="Apple Symbols" panose="02000000000000000000" pitchFamily="2" charset="-79"/>
                <a:hlinkClick r:id="rId6">
                  <a:extLst>
                    <a:ext uri="{A12FA001-AC4F-418D-AE19-62706E023703}">
                      <ahyp:hlinkClr xmlns:ahyp="http://schemas.microsoft.com/office/drawing/2018/hyperlinkcolor" val="tx"/>
                    </a:ext>
                  </a:extLst>
                </a:hlinkClick>
              </a:rPr>
              <a:t>t.me</a:t>
            </a:r>
            <a:r>
              <a:rPr lang="en" sz="1200" dirty="0">
                <a:solidFill>
                  <a:schemeClr val="tx2">
                    <a:lumMod val="75000"/>
                  </a:schemeClr>
                </a:solidFill>
                <a:latin typeface="Apple Symbols" panose="02000000000000000000" pitchFamily="2" charset="-79"/>
                <a:ea typeface="Apple Symbols" panose="02000000000000000000" pitchFamily="2" charset="-79"/>
                <a:cs typeface="Apple Symbols" panose="02000000000000000000" pitchFamily="2" charset="-79"/>
                <a:hlinkClick r:id="rId6">
                  <a:extLst>
                    <a:ext uri="{A12FA001-AC4F-418D-AE19-62706E023703}">
                      <ahyp:hlinkClr xmlns:ahyp="http://schemas.microsoft.com/office/drawing/2018/hyperlinkcolor" val="tx"/>
                    </a:ext>
                  </a:extLst>
                </a:hlinkClick>
              </a:rPr>
              <a:t>/schoolart45</a:t>
            </a:r>
            <a:endParaRPr lang="en" sz="1200" dirty="0">
              <a:solidFill>
                <a:schemeClr val="tx2">
                  <a:lumMod val="75000"/>
                </a:schemeClr>
              </a:solidFill>
              <a:latin typeface="Apple Symbols" panose="02000000000000000000" pitchFamily="2" charset="-79"/>
              <a:ea typeface="Apple Symbols" panose="02000000000000000000" pitchFamily="2" charset="-79"/>
              <a:cs typeface="Apple Symbols" panose="02000000000000000000"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52"/>
          <p:cNvSpPr txBox="1">
            <a:spLocks noGrp="1"/>
          </p:cNvSpPr>
          <p:nvPr>
            <p:ph type="title"/>
          </p:nvPr>
        </p:nvSpPr>
        <p:spPr>
          <a:xfrm>
            <a:off x="2116665" y="1430111"/>
            <a:ext cx="5181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3200" dirty="0">
                <a:solidFill>
                  <a:schemeClr val="accent5">
                    <a:lumMod val="75000"/>
                  </a:schemeClr>
                </a:solidFill>
                <a:latin typeface="Al Nile" pitchFamily="2" charset="-78"/>
                <a:cs typeface="Al Nile" pitchFamily="2" charset="-78"/>
              </a:rPr>
              <a:t>اعداد قناة التربية الفنية :  </a:t>
            </a:r>
            <a:r>
              <a:rPr lang="ar-SA" sz="3200" dirty="0" err="1">
                <a:solidFill>
                  <a:schemeClr val="accent5">
                    <a:lumMod val="75000"/>
                  </a:schemeClr>
                </a:solidFill>
                <a:latin typeface="Al Nile" pitchFamily="2" charset="-78"/>
                <a:cs typeface="Al Nile" pitchFamily="2" charset="-78"/>
              </a:rPr>
              <a:t>نايله</a:t>
            </a:r>
            <a:r>
              <a:rPr lang="ar-SA" sz="3200" dirty="0">
                <a:solidFill>
                  <a:schemeClr val="accent5">
                    <a:lumMod val="75000"/>
                  </a:schemeClr>
                </a:solidFill>
                <a:latin typeface="Al Nile" pitchFamily="2" charset="-78"/>
                <a:cs typeface="Al Nile" pitchFamily="2" charset="-78"/>
              </a:rPr>
              <a:t> الحجيلي</a:t>
            </a:r>
            <a:endParaRPr sz="3200" dirty="0">
              <a:solidFill>
                <a:schemeClr val="accent5">
                  <a:lumMod val="75000"/>
                </a:schemeClr>
              </a:solidFill>
              <a:latin typeface="Al Nile" pitchFamily="2" charset="-78"/>
              <a:cs typeface="Al Nile" pitchFamily="2" charset="-78"/>
            </a:endParaRPr>
          </a:p>
        </p:txBody>
      </p:sp>
      <p:sp>
        <p:nvSpPr>
          <p:cNvPr id="3" name="عنصر نائب للنص 2">
            <a:extLst>
              <a:ext uri="{FF2B5EF4-FFF2-40B4-BE49-F238E27FC236}">
                <a16:creationId xmlns:a16="http://schemas.microsoft.com/office/drawing/2014/main" id="{8C35873F-5081-4A9D-4034-FE133177BBA7}"/>
              </a:ext>
            </a:extLst>
          </p:cNvPr>
          <p:cNvSpPr>
            <a:spLocks noGrp="1"/>
          </p:cNvSpPr>
          <p:nvPr>
            <p:ph type="body" idx="1"/>
          </p:nvPr>
        </p:nvSpPr>
        <p:spPr>
          <a:xfrm>
            <a:off x="2708142" y="2571750"/>
            <a:ext cx="3863183" cy="423780"/>
          </a:xfrm>
        </p:spPr>
        <p:txBody>
          <a:bodyPr/>
          <a:lstStyle/>
          <a:p>
            <a:pPr marL="127000" marR="0" indent="0" rtl="1">
              <a:lnSpc>
                <a:spcPct val="100000"/>
              </a:lnSpc>
              <a:spcBef>
                <a:spcPts val="0"/>
              </a:spcBef>
              <a:spcAft>
                <a:spcPts val="0"/>
              </a:spcAft>
              <a:buClr>
                <a:schemeClr val="dk2"/>
              </a:buClr>
              <a:buSzPts val="1600"/>
              <a:buNone/>
            </a:pPr>
            <a:r>
              <a:rPr lang="en" sz="1800" dirty="0">
                <a:solidFill>
                  <a:schemeClr val="accent5">
                    <a:lumMod val="75000"/>
                  </a:schemeClr>
                </a:solidFill>
                <a:latin typeface="Rockwell" panose="02060603020205020403" pitchFamily="18" charset="0"/>
                <a:ea typeface="Apple Symbols" panose="02000000000000000000" pitchFamily="2" charset="-79"/>
                <a:cs typeface="Apple Symbols" panose="02000000000000000000" pitchFamily="2" charset="-79"/>
                <a:hlinkClick r:id="rId3"/>
              </a:rPr>
              <a:t>https://</a:t>
            </a:r>
            <a:r>
              <a:rPr lang="en" sz="1800" dirty="0" err="1">
                <a:solidFill>
                  <a:schemeClr val="accent5">
                    <a:lumMod val="75000"/>
                  </a:schemeClr>
                </a:solidFill>
                <a:latin typeface="Rockwell" panose="02060603020205020403" pitchFamily="18" charset="0"/>
                <a:ea typeface="Apple Symbols" panose="02000000000000000000" pitchFamily="2" charset="-79"/>
                <a:cs typeface="Apple Symbols" panose="02000000000000000000" pitchFamily="2" charset="-79"/>
                <a:hlinkClick r:id="rId3"/>
              </a:rPr>
              <a:t>t.me</a:t>
            </a:r>
            <a:r>
              <a:rPr lang="en" sz="1800" dirty="0">
                <a:solidFill>
                  <a:schemeClr val="accent5">
                    <a:lumMod val="75000"/>
                  </a:schemeClr>
                </a:solidFill>
                <a:latin typeface="Rockwell" panose="02060603020205020403" pitchFamily="18" charset="0"/>
                <a:ea typeface="Apple Symbols" panose="02000000000000000000" pitchFamily="2" charset="-79"/>
                <a:cs typeface="Apple Symbols" panose="02000000000000000000" pitchFamily="2" charset="-79"/>
                <a:hlinkClick r:id="rId3"/>
              </a:rPr>
              <a:t>/schoolart45</a:t>
            </a:r>
            <a:endParaRPr lang="ar-SA" sz="1800" dirty="0">
              <a:solidFill>
                <a:schemeClr val="accent5">
                  <a:lumMod val="75000"/>
                </a:schemeClr>
              </a:solidFill>
              <a:latin typeface="Rockwell" panose="02060603020205020403" pitchFamily="18" charset="0"/>
              <a:ea typeface="Apple Symbols" panose="02000000000000000000" pitchFamily="2" charset="-79"/>
              <a:cs typeface="Apple Symbols" panose="02000000000000000000" pitchFamily="2" charset="-79"/>
            </a:endParaRPr>
          </a:p>
        </p:txBody>
      </p:sp>
      <p:pic>
        <p:nvPicPr>
          <p:cNvPr id="4" name="Google Shape;399;p54">
            <a:extLst>
              <a:ext uri="{FF2B5EF4-FFF2-40B4-BE49-F238E27FC236}">
                <a16:creationId xmlns:a16="http://schemas.microsoft.com/office/drawing/2014/main" id="{F8EBE92D-4FC4-1736-9B28-FFD64E1B1AED}"/>
              </a:ext>
            </a:extLst>
          </p:cNvPr>
          <p:cNvPicPr preferRelativeResize="0"/>
          <p:nvPr/>
        </p:nvPicPr>
        <p:blipFill>
          <a:blip r:embed="rId4">
            <a:alphaModFix/>
          </a:blip>
          <a:stretch>
            <a:fillRect/>
          </a:stretch>
        </p:blipFill>
        <p:spPr>
          <a:xfrm>
            <a:off x="6160265" y="3361942"/>
            <a:ext cx="822120" cy="897400"/>
          </a:xfrm>
          <a:prstGeom prst="rect">
            <a:avLst/>
          </a:prstGeom>
          <a:noFill/>
          <a:ln>
            <a:noFill/>
          </a:ln>
        </p:spPr>
      </p:pic>
      <p:sp>
        <p:nvSpPr>
          <p:cNvPr id="7" name="Google Shape;366;p52">
            <a:extLst>
              <a:ext uri="{FF2B5EF4-FFF2-40B4-BE49-F238E27FC236}">
                <a16:creationId xmlns:a16="http://schemas.microsoft.com/office/drawing/2014/main" id="{C61E435C-B817-EEA8-43FE-9BB3D7F83519}"/>
              </a:ext>
            </a:extLst>
          </p:cNvPr>
          <p:cNvSpPr txBox="1">
            <a:spLocks/>
          </p:cNvSpPr>
          <p:nvPr/>
        </p:nvSpPr>
        <p:spPr>
          <a:xfrm>
            <a:off x="3221112" y="2012029"/>
            <a:ext cx="2701776" cy="4237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ar-SA" sz="2400" dirty="0">
                <a:latin typeface="Al Nile" pitchFamily="2" charset="-78"/>
                <a:cs typeface="Al Nile" pitchFamily="2" charset="-78"/>
              </a:rPr>
              <a:t>لا تنسوني من دعائكم </a:t>
            </a:r>
          </a:p>
        </p:txBody>
      </p:sp>
    </p:spTree>
    <p:extLst>
      <p:ext uri="{BB962C8B-B14F-4D97-AF65-F5344CB8AC3E}">
        <p14:creationId xmlns:p14="http://schemas.microsoft.com/office/powerpoint/2010/main" val="27865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 name="عنوان 2">
            <a:extLst>
              <a:ext uri="{FF2B5EF4-FFF2-40B4-BE49-F238E27FC236}">
                <a16:creationId xmlns:a16="http://schemas.microsoft.com/office/drawing/2014/main" id="{1E74CEC2-0FF0-C4AD-AE78-4D249A506001}"/>
              </a:ext>
            </a:extLst>
          </p:cNvPr>
          <p:cNvSpPr>
            <a:spLocks noGrp="1"/>
          </p:cNvSpPr>
          <p:nvPr>
            <p:ph type="title"/>
          </p:nvPr>
        </p:nvSpPr>
        <p:spPr>
          <a:xfrm>
            <a:off x="1932316" y="1418708"/>
            <a:ext cx="5470200" cy="572700"/>
          </a:xfrm>
        </p:spPr>
        <p:txBody>
          <a:bodyPr/>
          <a:lstStyle/>
          <a:p>
            <a:pPr marR="0" algn="ctr" rtl="1">
              <a:lnSpc>
                <a:spcPct val="80000"/>
              </a:lnSpc>
              <a:spcBef>
                <a:spcPts val="0"/>
              </a:spcBef>
              <a:spcAft>
                <a:spcPts val="0"/>
              </a:spcAft>
              <a:buClr>
                <a:schemeClr val="accent2"/>
              </a:buClr>
              <a:buSzPts val="2800"/>
              <a:buFont typeface="Concert One"/>
              <a:buNone/>
            </a:pPr>
            <a:r>
              <a:rPr lang="ar-SA" sz="3200" dirty="0">
                <a:solidFill>
                  <a:schemeClr val="accent5">
                    <a:lumMod val="75000"/>
                  </a:schemeClr>
                </a:solidFill>
                <a:latin typeface="Al Tarikh" pitchFamily="2" charset="-78"/>
                <a:cs typeface="Al Tarikh" pitchFamily="2" charset="-78"/>
              </a:rPr>
              <a:t>عوداً حميداً</a:t>
            </a:r>
          </a:p>
        </p:txBody>
      </p:sp>
      <p:pic>
        <p:nvPicPr>
          <p:cNvPr id="7" name="صورة 6">
            <a:extLst>
              <a:ext uri="{FF2B5EF4-FFF2-40B4-BE49-F238E27FC236}">
                <a16:creationId xmlns:a16="http://schemas.microsoft.com/office/drawing/2014/main" id="{EDD9C788-934D-C324-9C9D-6C35A4DE22FC}"/>
              </a:ext>
            </a:extLst>
          </p:cNvPr>
          <p:cNvPicPr>
            <a:picLocks noChangeAspect="1"/>
          </p:cNvPicPr>
          <p:nvPr/>
        </p:nvPicPr>
        <p:blipFill>
          <a:blip r:embed="rId3"/>
          <a:stretch>
            <a:fillRect/>
          </a:stretch>
        </p:blipFill>
        <p:spPr>
          <a:xfrm>
            <a:off x="6623288" y="617428"/>
            <a:ext cx="1210072" cy="617137"/>
          </a:xfrm>
          <a:prstGeom prst="rect">
            <a:avLst/>
          </a:prstGeom>
        </p:spPr>
      </p:pic>
      <p:sp>
        <p:nvSpPr>
          <p:cNvPr id="8" name="عنوان 2">
            <a:extLst>
              <a:ext uri="{FF2B5EF4-FFF2-40B4-BE49-F238E27FC236}">
                <a16:creationId xmlns:a16="http://schemas.microsoft.com/office/drawing/2014/main" id="{5BFFF9EA-430D-EA8F-1BF2-32FB7E2FA27C}"/>
              </a:ext>
            </a:extLst>
          </p:cNvPr>
          <p:cNvSpPr txBox="1">
            <a:spLocks/>
          </p:cNvSpPr>
          <p:nvPr/>
        </p:nvSpPr>
        <p:spPr>
          <a:xfrm>
            <a:off x="1997400" y="2639477"/>
            <a:ext cx="5470200" cy="4535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rtl="1"/>
            <a:r>
              <a:rPr lang="ar-SA" b="0" dirty="0">
                <a:solidFill>
                  <a:schemeClr val="accent2">
                    <a:lumMod val="75000"/>
                  </a:schemeClr>
                </a:solidFill>
                <a:latin typeface="Al Tarikh" pitchFamily="2" charset="-78"/>
                <a:cs typeface="Al Tarikh" pitchFamily="2" charset="-78"/>
              </a:rPr>
              <a:t>دراسي حافل بالعلم و المعرفة و الاجتهاد و المثابرة  </a:t>
            </a:r>
          </a:p>
        </p:txBody>
      </p:sp>
      <p:sp>
        <p:nvSpPr>
          <p:cNvPr id="10" name="مربع نص 9">
            <a:extLst>
              <a:ext uri="{FF2B5EF4-FFF2-40B4-BE49-F238E27FC236}">
                <a16:creationId xmlns:a16="http://schemas.microsoft.com/office/drawing/2014/main" id="{F7F1A3DA-9B25-4272-6FFB-F96CBB050258}"/>
              </a:ext>
            </a:extLst>
          </p:cNvPr>
          <p:cNvSpPr txBox="1"/>
          <p:nvPr/>
        </p:nvSpPr>
        <p:spPr>
          <a:xfrm>
            <a:off x="2149577" y="2116257"/>
            <a:ext cx="5897365" cy="523220"/>
          </a:xfrm>
          <a:prstGeom prst="rect">
            <a:avLst/>
          </a:prstGeom>
          <a:noFill/>
        </p:spPr>
        <p:txBody>
          <a:bodyPr wrap="square">
            <a:spAutoFit/>
          </a:bodyPr>
          <a:lstStyle/>
          <a:p>
            <a:pPr rtl="1"/>
            <a:r>
              <a:rPr lang="ar-SA" sz="2800" b="0" dirty="0">
                <a:solidFill>
                  <a:schemeClr val="accent2">
                    <a:lumMod val="75000"/>
                  </a:schemeClr>
                </a:solidFill>
                <a:latin typeface="Al Tarikh" pitchFamily="2" charset="-78"/>
                <a:cs typeface="Al Tarikh" pitchFamily="2" charset="-78"/>
              </a:rPr>
              <a:t>اهلاً و سهلاً بكم في عام دراسي جديد اتمنى لكم عام</a:t>
            </a:r>
          </a:p>
        </p:txBody>
      </p:sp>
      <p:pic>
        <p:nvPicPr>
          <p:cNvPr id="12" name="صورة 11">
            <a:extLst>
              <a:ext uri="{FF2B5EF4-FFF2-40B4-BE49-F238E27FC236}">
                <a16:creationId xmlns:a16="http://schemas.microsoft.com/office/drawing/2014/main" id="{72A3318D-5BFB-4F46-E339-172B7878AFA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528" b="95980" l="10000" r="90000">
                        <a14:foregroundMark x1="66522" y1="5528" x2="66522" y2="5528"/>
                        <a14:foregroundMark x1="62609" y1="8878" x2="62609" y2="8878"/>
                        <a14:foregroundMark x1="64565" y1="18425" x2="50978" y2="18593"/>
                        <a14:foregroundMark x1="23043" y1="22446" x2="23043" y2="22446"/>
                        <a14:foregroundMark x1="15435" y1="15913" x2="24239" y2="24456"/>
                        <a14:foregroundMark x1="12935" y1="20436" x2="12935" y2="20436"/>
                        <a14:foregroundMark x1="28804" y1="17588" x2="31196" y2="23451"/>
                        <a14:foregroundMark x1="27500" y1="15243" x2="27500" y2="15243"/>
                        <a14:foregroundMark x1="26304" y1="13233" x2="26304" y2="13233"/>
                        <a14:foregroundMark x1="25652" y1="10720" x2="25652" y2="10720"/>
                        <a14:foregroundMark x1="39674" y1="36851" x2="52826" y2="55611"/>
                        <a14:foregroundMark x1="35217" y1="51424" x2="33261" y2="51759"/>
                        <a14:foregroundMark x1="45217" y1="91960" x2="30217" y2="91457"/>
                        <a14:foregroundMark x1="40435" y1="95812" x2="36739" y2="95980"/>
                      </a14:backgroundRemoval>
                    </a14:imgEffect>
                  </a14:imgLayer>
                </a14:imgProps>
              </a:ext>
            </a:extLst>
          </a:blip>
          <a:stretch>
            <a:fillRect/>
          </a:stretch>
        </p:blipFill>
        <p:spPr>
          <a:xfrm>
            <a:off x="1349011" y="3305270"/>
            <a:ext cx="1844247" cy="1194751"/>
          </a:xfrm>
          <a:prstGeom prst="rect">
            <a:avLst/>
          </a:prstGeom>
        </p:spPr>
      </p:pic>
      <p:sp>
        <p:nvSpPr>
          <p:cNvPr id="13" name="Google Shape;1533;p107">
            <a:extLst>
              <a:ext uri="{FF2B5EF4-FFF2-40B4-BE49-F238E27FC236}">
                <a16:creationId xmlns:a16="http://schemas.microsoft.com/office/drawing/2014/main" id="{E35CF7CA-76D9-D536-2FD2-7B670FAB89B5}"/>
              </a:ext>
            </a:extLst>
          </p:cNvPr>
          <p:cNvSpPr/>
          <p:nvPr/>
        </p:nvSpPr>
        <p:spPr>
          <a:xfrm>
            <a:off x="2120975" y="1041112"/>
            <a:ext cx="300318" cy="231972"/>
          </a:xfrm>
          <a:custGeom>
            <a:avLst/>
            <a:gdLst/>
            <a:ahLst/>
            <a:cxnLst/>
            <a:rect l="l" t="t" r="r" b="b"/>
            <a:pathLst>
              <a:path w="9979" h="7708" extrusionOk="0">
                <a:moveTo>
                  <a:pt x="2754" y="901"/>
                </a:moveTo>
                <a:cubicBezTo>
                  <a:pt x="3483" y="901"/>
                  <a:pt x="4184" y="1209"/>
                  <a:pt x="4692" y="1754"/>
                </a:cubicBezTo>
                <a:cubicBezTo>
                  <a:pt x="4775" y="1861"/>
                  <a:pt x="4894" y="1915"/>
                  <a:pt x="5013" y="1915"/>
                </a:cubicBezTo>
                <a:cubicBezTo>
                  <a:pt x="5132" y="1915"/>
                  <a:pt x="5251" y="1861"/>
                  <a:pt x="5335" y="1754"/>
                </a:cubicBezTo>
                <a:cubicBezTo>
                  <a:pt x="5838" y="1209"/>
                  <a:pt x="6563" y="903"/>
                  <a:pt x="7314" y="903"/>
                </a:cubicBezTo>
                <a:cubicBezTo>
                  <a:pt x="7416" y="903"/>
                  <a:pt x="7518" y="909"/>
                  <a:pt x="7621" y="920"/>
                </a:cubicBezTo>
                <a:cubicBezTo>
                  <a:pt x="8835" y="1016"/>
                  <a:pt x="9097" y="1992"/>
                  <a:pt x="8931" y="3040"/>
                </a:cubicBezTo>
                <a:cubicBezTo>
                  <a:pt x="8740" y="4064"/>
                  <a:pt x="8026" y="4707"/>
                  <a:pt x="7216" y="5255"/>
                </a:cubicBezTo>
                <a:cubicBezTo>
                  <a:pt x="6787" y="5517"/>
                  <a:pt x="6359" y="5779"/>
                  <a:pt x="5930" y="6041"/>
                </a:cubicBezTo>
                <a:cubicBezTo>
                  <a:pt x="5739" y="6160"/>
                  <a:pt x="5549" y="6279"/>
                  <a:pt x="5382" y="6422"/>
                </a:cubicBezTo>
                <a:cubicBezTo>
                  <a:pt x="5239" y="6493"/>
                  <a:pt x="5120" y="6588"/>
                  <a:pt x="5001" y="6684"/>
                </a:cubicBezTo>
                <a:cubicBezTo>
                  <a:pt x="4763" y="6493"/>
                  <a:pt x="4525" y="6326"/>
                  <a:pt x="4287" y="6160"/>
                </a:cubicBezTo>
                <a:cubicBezTo>
                  <a:pt x="3858" y="5874"/>
                  <a:pt x="3406" y="5636"/>
                  <a:pt x="2977" y="5350"/>
                </a:cubicBezTo>
                <a:cubicBezTo>
                  <a:pt x="2143" y="4826"/>
                  <a:pt x="1453" y="4231"/>
                  <a:pt x="1143" y="3254"/>
                </a:cubicBezTo>
                <a:cubicBezTo>
                  <a:pt x="857" y="2230"/>
                  <a:pt x="1072" y="1254"/>
                  <a:pt x="2191" y="968"/>
                </a:cubicBezTo>
                <a:lnTo>
                  <a:pt x="2167" y="968"/>
                </a:lnTo>
                <a:cubicBezTo>
                  <a:pt x="2363" y="923"/>
                  <a:pt x="2559" y="901"/>
                  <a:pt x="2754" y="901"/>
                </a:cubicBezTo>
                <a:close/>
                <a:moveTo>
                  <a:pt x="2652" y="1"/>
                </a:moveTo>
                <a:cubicBezTo>
                  <a:pt x="1420" y="1"/>
                  <a:pt x="269" y="575"/>
                  <a:pt x="143" y="1944"/>
                </a:cubicBezTo>
                <a:cubicBezTo>
                  <a:pt x="0" y="3302"/>
                  <a:pt x="572" y="4635"/>
                  <a:pt x="1620" y="5493"/>
                </a:cubicBezTo>
                <a:cubicBezTo>
                  <a:pt x="2143" y="5898"/>
                  <a:pt x="2691" y="6279"/>
                  <a:pt x="3287" y="6612"/>
                </a:cubicBezTo>
                <a:cubicBezTo>
                  <a:pt x="3739" y="6898"/>
                  <a:pt x="4501" y="7708"/>
                  <a:pt x="5049" y="7708"/>
                </a:cubicBezTo>
                <a:cubicBezTo>
                  <a:pt x="5573" y="7708"/>
                  <a:pt x="6192" y="6993"/>
                  <a:pt x="6621" y="6707"/>
                </a:cubicBezTo>
                <a:cubicBezTo>
                  <a:pt x="7192" y="6374"/>
                  <a:pt x="7764" y="6017"/>
                  <a:pt x="8311" y="5612"/>
                </a:cubicBezTo>
                <a:cubicBezTo>
                  <a:pt x="9383" y="4802"/>
                  <a:pt x="9978" y="3492"/>
                  <a:pt x="9931" y="2135"/>
                </a:cubicBezTo>
                <a:cubicBezTo>
                  <a:pt x="9931" y="644"/>
                  <a:pt x="8713" y="7"/>
                  <a:pt x="7412" y="7"/>
                </a:cubicBezTo>
                <a:cubicBezTo>
                  <a:pt x="6552" y="7"/>
                  <a:pt x="5655" y="285"/>
                  <a:pt x="5049" y="778"/>
                </a:cubicBezTo>
                <a:cubicBezTo>
                  <a:pt x="4429" y="286"/>
                  <a:pt x="3520" y="1"/>
                  <a:pt x="26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7" name="عنوان فرعي 6">
            <a:extLst>
              <a:ext uri="{FF2B5EF4-FFF2-40B4-BE49-F238E27FC236}">
                <a16:creationId xmlns:a16="http://schemas.microsoft.com/office/drawing/2014/main" id="{A5ADC72C-0592-6098-F2BD-7DC376254205}"/>
              </a:ext>
            </a:extLst>
          </p:cNvPr>
          <p:cNvSpPr>
            <a:spLocks noGrp="1"/>
          </p:cNvSpPr>
          <p:nvPr>
            <p:ph type="subTitle" idx="1"/>
          </p:nvPr>
        </p:nvSpPr>
        <p:spPr>
          <a:xfrm>
            <a:off x="2247812" y="1527993"/>
            <a:ext cx="4648375" cy="2112014"/>
          </a:xfrm>
        </p:spPr>
        <p:txBody>
          <a:bodyPr/>
          <a:lstStyle/>
          <a:p>
            <a:pPr algn="r"/>
            <a:r>
              <a:rPr lang="ar-SA" sz="3200" dirty="0">
                <a:latin typeface="Al Tarikh" pitchFamily="2" charset="-78"/>
                <a:cs typeface="Al Tarikh" pitchFamily="2" charset="-78"/>
              </a:rPr>
              <a:t>الصف : </a:t>
            </a:r>
            <a:r>
              <a:rPr lang="ar-SA" sz="3200" dirty="0">
                <a:solidFill>
                  <a:schemeClr val="bg1"/>
                </a:solidFill>
                <a:latin typeface="Al Tarikh" pitchFamily="2" charset="-78"/>
                <a:cs typeface="Al Tarikh" pitchFamily="2" charset="-78"/>
              </a:rPr>
              <a:t>الأول متوسط</a:t>
            </a:r>
          </a:p>
          <a:p>
            <a:pPr algn="r"/>
            <a:r>
              <a:rPr lang="ar-SA" sz="3200" dirty="0">
                <a:latin typeface="Al Tarikh" pitchFamily="2" charset="-78"/>
                <a:cs typeface="Al Tarikh" pitchFamily="2" charset="-78"/>
              </a:rPr>
              <a:t>الفصل الدراسي : </a:t>
            </a:r>
            <a:r>
              <a:rPr lang="ar-SA" sz="3200" dirty="0">
                <a:solidFill>
                  <a:srgbClr val="00B050"/>
                </a:solidFill>
                <a:latin typeface="Al Tarikh" pitchFamily="2" charset="-78"/>
                <a:cs typeface="Al Tarikh" pitchFamily="2" charset="-78"/>
              </a:rPr>
              <a:t>الأول</a:t>
            </a:r>
          </a:p>
          <a:p>
            <a:pPr algn="r"/>
            <a:r>
              <a:rPr lang="ar-SA" sz="3200" dirty="0">
                <a:latin typeface="Al Tarikh" pitchFamily="2" charset="-78"/>
                <a:cs typeface="Al Tarikh" pitchFamily="2" charset="-78"/>
              </a:rPr>
              <a:t>المادة : </a:t>
            </a:r>
            <a:r>
              <a:rPr lang="ar-SA" sz="3200" dirty="0">
                <a:solidFill>
                  <a:schemeClr val="tx2">
                    <a:lumMod val="75000"/>
                  </a:schemeClr>
                </a:solidFill>
                <a:latin typeface="Al Tarikh" pitchFamily="2" charset="-78"/>
                <a:cs typeface="Al Tarikh" pitchFamily="2" charset="-78"/>
              </a:rPr>
              <a:t>التربية الفنية </a:t>
            </a:r>
          </a:p>
          <a:p>
            <a:pPr algn="r"/>
            <a:r>
              <a:rPr lang="ar-SA" sz="3200" dirty="0">
                <a:latin typeface="Al Tarikh" pitchFamily="2" charset="-78"/>
                <a:cs typeface="Al Tarikh" pitchFamily="2" charset="-78"/>
              </a:rPr>
              <a:t>موضوع الدرس :</a:t>
            </a:r>
            <a:r>
              <a:rPr lang="ar-SA" sz="3200" dirty="0">
                <a:solidFill>
                  <a:schemeClr val="accent2">
                    <a:lumMod val="60000"/>
                    <a:lumOff val="40000"/>
                  </a:schemeClr>
                </a:solidFill>
                <a:latin typeface="Al Tarikh" pitchFamily="2" charset="-78"/>
                <a:cs typeface="Al Tarikh" pitchFamily="2" charset="-78"/>
              </a:rPr>
              <a:t>التهيئة و الاستعداد </a:t>
            </a:r>
          </a:p>
        </p:txBody>
      </p:sp>
      <p:sp>
        <p:nvSpPr>
          <p:cNvPr id="18" name="Google Shape;1533;p107">
            <a:extLst>
              <a:ext uri="{FF2B5EF4-FFF2-40B4-BE49-F238E27FC236}">
                <a16:creationId xmlns:a16="http://schemas.microsoft.com/office/drawing/2014/main" id="{FA955605-CD86-C497-A777-3BDEAE1232AB}"/>
              </a:ext>
            </a:extLst>
          </p:cNvPr>
          <p:cNvSpPr/>
          <p:nvPr/>
        </p:nvSpPr>
        <p:spPr>
          <a:xfrm>
            <a:off x="2161333" y="3983696"/>
            <a:ext cx="412533" cy="372164"/>
          </a:xfrm>
          <a:custGeom>
            <a:avLst/>
            <a:gdLst/>
            <a:ahLst/>
            <a:cxnLst/>
            <a:rect l="l" t="t" r="r" b="b"/>
            <a:pathLst>
              <a:path w="9979" h="7708" extrusionOk="0">
                <a:moveTo>
                  <a:pt x="2754" y="901"/>
                </a:moveTo>
                <a:cubicBezTo>
                  <a:pt x="3483" y="901"/>
                  <a:pt x="4184" y="1209"/>
                  <a:pt x="4692" y="1754"/>
                </a:cubicBezTo>
                <a:cubicBezTo>
                  <a:pt x="4775" y="1861"/>
                  <a:pt x="4894" y="1915"/>
                  <a:pt x="5013" y="1915"/>
                </a:cubicBezTo>
                <a:cubicBezTo>
                  <a:pt x="5132" y="1915"/>
                  <a:pt x="5251" y="1861"/>
                  <a:pt x="5335" y="1754"/>
                </a:cubicBezTo>
                <a:cubicBezTo>
                  <a:pt x="5838" y="1209"/>
                  <a:pt x="6563" y="903"/>
                  <a:pt x="7314" y="903"/>
                </a:cubicBezTo>
                <a:cubicBezTo>
                  <a:pt x="7416" y="903"/>
                  <a:pt x="7518" y="909"/>
                  <a:pt x="7621" y="920"/>
                </a:cubicBezTo>
                <a:cubicBezTo>
                  <a:pt x="8835" y="1016"/>
                  <a:pt x="9097" y="1992"/>
                  <a:pt x="8931" y="3040"/>
                </a:cubicBezTo>
                <a:cubicBezTo>
                  <a:pt x="8740" y="4064"/>
                  <a:pt x="8026" y="4707"/>
                  <a:pt x="7216" y="5255"/>
                </a:cubicBezTo>
                <a:cubicBezTo>
                  <a:pt x="6787" y="5517"/>
                  <a:pt x="6359" y="5779"/>
                  <a:pt x="5930" y="6041"/>
                </a:cubicBezTo>
                <a:cubicBezTo>
                  <a:pt x="5739" y="6160"/>
                  <a:pt x="5549" y="6279"/>
                  <a:pt x="5382" y="6422"/>
                </a:cubicBezTo>
                <a:cubicBezTo>
                  <a:pt x="5239" y="6493"/>
                  <a:pt x="5120" y="6588"/>
                  <a:pt x="5001" y="6684"/>
                </a:cubicBezTo>
                <a:cubicBezTo>
                  <a:pt x="4763" y="6493"/>
                  <a:pt x="4525" y="6326"/>
                  <a:pt x="4287" y="6160"/>
                </a:cubicBezTo>
                <a:cubicBezTo>
                  <a:pt x="3858" y="5874"/>
                  <a:pt x="3406" y="5636"/>
                  <a:pt x="2977" y="5350"/>
                </a:cubicBezTo>
                <a:cubicBezTo>
                  <a:pt x="2143" y="4826"/>
                  <a:pt x="1453" y="4231"/>
                  <a:pt x="1143" y="3254"/>
                </a:cubicBezTo>
                <a:cubicBezTo>
                  <a:pt x="857" y="2230"/>
                  <a:pt x="1072" y="1254"/>
                  <a:pt x="2191" y="968"/>
                </a:cubicBezTo>
                <a:lnTo>
                  <a:pt x="2167" y="968"/>
                </a:lnTo>
                <a:cubicBezTo>
                  <a:pt x="2363" y="923"/>
                  <a:pt x="2559" y="901"/>
                  <a:pt x="2754" y="901"/>
                </a:cubicBezTo>
                <a:close/>
                <a:moveTo>
                  <a:pt x="2652" y="1"/>
                </a:moveTo>
                <a:cubicBezTo>
                  <a:pt x="1420" y="1"/>
                  <a:pt x="269" y="575"/>
                  <a:pt x="143" y="1944"/>
                </a:cubicBezTo>
                <a:cubicBezTo>
                  <a:pt x="0" y="3302"/>
                  <a:pt x="572" y="4635"/>
                  <a:pt x="1620" y="5493"/>
                </a:cubicBezTo>
                <a:cubicBezTo>
                  <a:pt x="2143" y="5898"/>
                  <a:pt x="2691" y="6279"/>
                  <a:pt x="3287" y="6612"/>
                </a:cubicBezTo>
                <a:cubicBezTo>
                  <a:pt x="3739" y="6898"/>
                  <a:pt x="4501" y="7708"/>
                  <a:pt x="5049" y="7708"/>
                </a:cubicBezTo>
                <a:cubicBezTo>
                  <a:pt x="5573" y="7708"/>
                  <a:pt x="6192" y="6993"/>
                  <a:pt x="6621" y="6707"/>
                </a:cubicBezTo>
                <a:cubicBezTo>
                  <a:pt x="7192" y="6374"/>
                  <a:pt x="7764" y="6017"/>
                  <a:pt x="8311" y="5612"/>
                </a:cubicBezTo>
                <a:cubicBezTo>
                  <a:pt x="9383" y="4802"/>
                  <a:pt x="9978" y="3492"/>
                  <a:pt x="9931" y="2135"/>
                </a:cubicBezTo>
                <a:cubicBezTo>
                  <a:pt x="9931" y="644"/>
                  <a:pt x="8713" y="7"/>
                  <a:pt x="7412" y="7"/>
                </a:cubicBezTo>
                <a:cubicBezTo>
                  <a:pt x="6552" y="7"/>
                  <a:pt x="5655" y="285"/>
                  <a:pt x="5049" y="778"/>
                </a:cubicBezTo>
                <a:cubicBezTo>
                  <a:pt x="4429" y="286"/>
                  <a:pt x="3520" y="1"/>
                  <a:pt x="2652" y="1"/>
                </a:cubicBezTo>
                <a:close/>
              </a:path>
            </a:pathLst>
          </a:custGeom>
          <a:solidFill>
            <a:schemeClr val="accent5"/>
          </a:solidFill>
          <a:ln>
            <a:solidFill>
              <a:schemeClr val="accent5"/>
            </a:solid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ln w="0"/>
              <a:solidFill>
                <a:schemeClr val="accent1"/>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8" name="Google Shape;326;p49">
            <a:extLst>
              <a:ext uri="{FF2B5EF4-FFF2-40B4-BE49-F238E27FC236}">
                <a16:creationId xmlns:a16="http://schemas.microsoft.com/office/drawing/2014/main" id="{4EF09B5A-F87D-E9E5-138E-AF1B1238D2DD}"/>
              </a:ext>
            </a:extLst>
          </p:cNvPr>
          <p:cNvSpPr txBox="1">
            <a:spLocks/>
          </p:cNvSpPr>
          <p:nvPr/>
        </p:nvSpPr>
        <p:spPr>
          <a:xfrm>
            <a:off x="4860775" y="619161"/>
            <a:ext cx="255367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SA" sz="3200" dirty="0">
                <a:solidFill>
                  <a:schemeClr val="tx2">
                    <a:lumMod val="50000"/>
                  </a:schemeClr>
                </a:solidFill>
                <a:latin typeface="Al Tarikh" pitchFamily="2" charset="-78"/>
                <a:cs typeface="Al Tarikh" pitchFamily="2" charset="-78"/>
              </a:rPr>
              <a:t>ما هي التربية الفنية :</a:t>
            </a:r>
          </a:p>
        </p:txBody>
      </p:sp>
      <p:sp>
        <p:nvSpPr>
          <p:cNvPr id="9" name="Google Shape;330;p49">
            <a:extLst>
              <a:ext uri="{FF2B5EF4-FFF2-40B4-BE49-F238E27FC236}">
                <a16:creationId xmlns:a16="http://schemas.microsoft.com/office/drawing/2014/main" id="{7B6621B2-B8F5-F50E-F3C1-A223537016A1}"/>
              </a:ext>
            </a:extLst>
          </p:cNvPr>
          <p:cNvSpPr txBox="1">
            <a:spLocks noGrp="1"/>
          </p:cNvSpPr>
          <p:nvPr>
            <p:ph type="subTitle" idx="1"/>
          </p:nvPr>
        </p:nvSpPr>
        <p:spPr>
          <a:xfrm>
            <a:off x="3886200" y="1163197"/>
            <a:ext cx="4768550" cy="1420124"/>
          </a:xfrm>
          <a:prstGeom prst="rect">
            <a:avLst/>
          </a:prstGeom>
        </p:spPr>
        <p:txBody>
          <a:bodyPr spcFirstLastPara="1" wrap="square" lIns="91425" tIns="91425" rIns="91425" bIns="91425" anchor="t" anchorCtr="0">
            <a:noAutofit/>
          </a:bodyPr>
          <a:lstStyle/>
          <a:p>
            <a:pPr marL="0" indent="0" algn="ctr"/>
            <a:r>
              <a:rPr lang="ar-SA" sz="1800" b="0" dirty="0">
                <a:ln w="0"/>
                <a:solidFill>
                  <a:schemeClr val="tx1">
                    <a:lumMod val="75000"/>
                  </a:schemeClr>
                </a:solidFill>
                <a:latin typeface="Muna" pitchFamily="2" charset="-78"/>
                <a:cs typeface="Muna" pitchFamily="2" charset="-78"/>
              </a:rPr>
              <a:t>يطلق اسم التربية الفنية على ما يدرسه الطلاب في مراحل التعليم المختلفة من فن ورسم وتصوير وتصميم ونجارة وتشكيل فني... وغيرها، ولفظة التربية الفنية هي التسمية الشاملة لما كان يدخل في نطاق مادتي الرسم والأشغال اليدوية في المدارس.</a:t>
            </a:r>
          </a:p>
          <a:p>
            <a:pPr marL="0" lvl="0" indent="0" algn="ctr" rtl="0">
              <a:spcBef>
                <a:spcPts val="0"/>
              </a:spcBef>
              <a:spcAft>
                <a:spcPts val="0"/>
              </a:spcAft>
              <a:buNone/>
            </a:pPr>
            <a:endParaRPr sz="1800" b="0" dirty="0">
              <a:solidFill>
                <a:schemeClr val="tx1">
                  <a:lumMod val="75000"/>
                </a:schemeClr>
              </a:solidFill>
              <a:latin typeface="Muna" pitchFamily="2" charset="-78"/>
              <a:cs typeface="Muna" pitchFamily="2" charset="-78"/>
            </a:endParaRPr>
          </a:p>
        </p:txBody>
      </p:sp>
      <p:sp>
        <p:nvSpPr>
          <p:cNvPr id="10" name="Google Shape;334;p49">
            <a:extLst>
              <a:ext uri="{FF2B5EF4-FFF2-40B4-BE49-F238E27FC236}">
                <a16:creationId xmlns:a16="http://schemas.microsoft.com/office/drawing/2014/main" id="{60774401-9350-B05A-FBA9-E83CF78DA7B6}"/>
              </a:ext>
            </a:extLst>
          </p:cNvPr>
          <p:cNvSpPr txBox="1">
            <a:spLocks/>
          </p:cNvSpPr>
          <p:nvPr/>
        </p:nvSpPr>
        <p:spPr>
          <a:xfrm>
            <a:off x="3875479" y="2564271"/>
            <a:ext cx="4779271" cy="204605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dirty="0">
                <a:ln w="0"/>
                <a:solidFill>
                  <a:schemeClr val="accent4">
                    <a:lumMod val="75000"/>
                  </a:schemeClr>
                </a:solidFill>
                <a:latin typeface="Muna" pitchFamily="2" charset="-78"/>
                <a:cs typeface="Muna" pitchFamily="2" charset="-78"/>
              </a:rPr>
              <a:t>التربية الفنية بمفهومها المعاصر من وجهة نظر رالف سميث، قائمة على الاتجاه المعرفي والذي يشمل المحتوى العلمي لمادة الفن، من الجانب التاريخي والجانب الجمالي والجانب الثقافي والجانب الإنتاجي، فالتربية الفنية من خلال هذا المفهوم لا تقتصر على مجرد امتلاك المعرفة ولكنها تتعداه إلى الخبرة بالقوة التعبيرية والقيمة الكامنة في الفن، وبدون هذا المفهوم لن يكون للتربية الفنية أي معن</a:t>
            </a:r>
          </a:p>
          <a:p>
            <a:pPr algn="ctr"/>
            <a:endParaRPr lang="ar-SA" sz="1800" dirty="0">
              <a:solidFill>
                <a:schemeClr val="accent4">
                  <a:lumMod val="75000"/>
                </a:schemeClr>
              </a:solidFill>
              <a:latin typeface="Muna" pitchFamily="2" charset="-78"/>
              <a:cs typeface="Muna" pitchFamily="2" charset="-78"/>
            </a:endParaRPr>
          </a:p>
        </p:txBody>
      </p:sp>
      <p:pic>
        <p:nvPicPr>
          <p:cNvPr id="13" name="صورة 12">
            <a:extLst>
              <a:ext uri="{FF2B5EF4-FFF2-40B4-BE49-F238E27FC236}">
                <a16:creationId xmlns:a16="http://schemas.microsoft.com/office/drawing/2014/main" id="{AD8AFBB1-A94B-29D4-5D9E-C359200344C1}"/>
              </a:ext>
            </a:extLst>
          </p:cNvPr>
          <p:cNvPicPr>
            <a:picLocks noChangeAspect="1"/>
          </p:cNvPicPr>
          <p:nvPr/>
        </p:nvPicPr>
        <p:blipFill>
          <a:blip r:embed="rId3"/>
          <a:stretch>
            <a:fillRect/>
          </a:stretch>
        </p:blipFill>
        <p:spPr>
          <a:xfrm>
            <a:off x="1436995" y="2662590"/>
            <a:ext cx="2449205" cy="1635010"/>
          </a:xfrm>
          <a:prstGeom prst="rect">
            <a:avLst/>
          </a:prstGeom>
          <a:solidFill>
            <a:srgbClr val="FFFFFF">
              <a:shade val="85000"/>
            </a:srgbClr>
          </a:solidFill>
          <a:ln w="127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صورة 14">
            <a:extLst>
              <a:ext uri="{FF2B5EF4-FFF2-40B4-BE49-F238E27FC236}">
                <a16:creationId xmlns:a16="http://schemas.microsoft.com/office/drawing/2014/main" id="{5386999C-B296-53A4-2947-401633F87ED6}"/>
              </a:ext>
            </a:extLst>
          </p:cNvPr>
          <p:cNvPicPr>
            <a:picLocks noChangeAspect="1"/>
          </p:cNvPicPr>
          <p:nvPr/>
        </p:nvPicPr>
        <p:blipFill>
          <a:blip r:embed="rId4"/>
          <a:stretch>
            <a:fillRect/>
          </a:stretch>
        </p:blipFill>
        <p:spPr>
          <a:xfrm>
            <a:off x="1416318" y="845900"/>
            <a:ext cx="2459161" cy="1635010"/>
          </a:xfrm>
          <a:prstGeom prst="rect">
            <a:avLst/>
          </a:prstGeom>
          <a:solidFill>
            <a:srgbClr val="FFFFFF">
              <a:shade val="85000"/>
            </a:srgbClr>
          </a:solidFill>
          <a:ln w="12700" cap="sq">
            <a:solidFill>
              <a:schemeClr val="bg2">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p:tgtEl>
                                          <p:spTgt spid="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p:tgtEl>
                                          <p:spTgt spid="10"/>
                                        </p:tgtEl>
                                        <p:attrNameLst>
                                          <p:attrName>ppt_y</p:attrName>
                                        </p:attrNameLst>
                                      </p:cBhvr>
                                      <p:tavLst>
                                        <p:tav tm="0">
                                          <p:val>
                                            <p:strVal val="#ppt_y+1"/>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childTnLst>
                          </p:cTn>
                        </p:par>
                        <p:par>
                          <p:cTn id="15" fill="hold">
                            <p:stCondLst>
                              <p:cond delay="1500"/>
                            </p:stCondLst>
                            <p:childTnLst>
                              <p:par>
                                <p:cTn id="16" presetID="9"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4" name="صورة 3">
            <a:extLst>
              <a:ext uri="{FF2B5EF4-FFF2-40B4-BE49-F238E27FC236}">
                <a16:creationId xmlns:a16="http://schemas.microsoft.com/office/drawing/2014/main" id="{97B8FB61-D690-A449-EB06-5E76B79C5C32}"/>
              </a:ext>
            </a:extLst>
          </p:cNvPr>
          <p:cNvPicPr>
            <a:picLocks noChangeAspect="1"/>
          </p:cNvPicPr>
          <p:nvPr/>
        </p:nvPicPr>
        <p:blipFill>
          <a:blip r:embed="rId3"/>
          <a:stretch>
            <a:fillRect/>
          </a:stretch>
        </p:blipFill>
        <p:spPr>
          <a:xfrm>
            <a:off x="1210187" y="1048903"/>
            <a:ext cx="2028671" cy="1348126"/>
          </a:xfrm>
          <a:prstGeom prst="rect">
            <a:avLst/>
          </a:prstGeom>
          <a:ln>
            <a:noFill/>
          </a:ln>
          <a:effectLst>
            <a:outerShdw blurRad="50800" dist="38100" dir="2700000" algn="tl" rotWithShape="0">
              <a:prstClr val="black">
                <a:alpha val="40000"/>
              </a:prstClr>
            </a:outerShdw>
          </a:effectLst>
        </p:spPr>
      </p:pic>
      <p:sp>
        <p:nvSpPr>
          <p:cNvPr id="353" name="Google Shape;353;p51"/>
          <p:cNvSpPr txBox="1">
            <a:spLocks noGrp="1"/>
          </p:cNvSpPr>
          <p:nvPr>
            <p:ph type="title"/>
          </p:nvPr>
        </p:nvSpPr>
        <p:spPr>
          <a:xfrm>
            <a:off x="4748054" y="861637"/>
            <a:ext cx="384362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3600" dirty="0">
                <a:latin typeface="Al Tarikh" pitchFamily="2" charset="-78"/>
                <a:cs typeface="Al Tarikh" pitchFamily="2" charset="-78"/>
              </a:rPr>
              <a:t>كيف سنتعلم التربية الفنية :</a:t>
            </a:r>
            <a:endParaRPr sz="3600" dirty="0">
              <a:latin typeface="Al Tarikh" pitchFamily="2" charset="-78"/>
              <a:cs typeface="Al Tarikh" pitchFamily="2" charset="-78"/>
            </a:endParaRPr>
          </a:p>
        </p:txBody>
      </p:sp>
      <p:pic>
        <p:nvPicPr>
          <p:cNvPr id="354" name="Google Shape;354;p51"/>
          <p:cNvPicPr preferRelativeResize="0"/>
          <p:nvPr/>
        </p:nvPicPr>
        <p:blipFill>
          <a:blip r:embed="rId4">
            <a:alphaModFix amt="56000"/>
          </a:blip>
          <a:stretch>
            <a:fillRect/>
          </a:stretch>
        </p:blipFill>
        <p:spPr>
          <a:xfrm rot="10800000">
            <a:off x="5001909" y="1264517"/>
            <a:ext cx="1918825" cy="216200"/>
          </a:xfrm>
          <a:prstGeom prst="rect">
            <a:avLst/>
          </a:prstGeom>
          <a:noFill/>
          <a:ln>
            <a:noFill/>
          </a:ln>
        </p:spPr>
      </p:pic>
      <p:pic>
        <p:nvPicPr>
          <p:cNvPr id="355" name="Google Shape;355;p51"/>
          <p:cNvPicPr preferRelativeResize="0"/>
          <p:nvPr/>
        </p:nvPicPr>
        <p:blipFill rotWithShape="1">
          <a:blip r:embed="rId5">
            <a:alphaModFix/>
          </a:blip>
          <a:srcRect l="8880" r="18745"/>
          <a:stretch/>
        </p:blipFill>
        <p:spPr>
          <a:xfrm rot="473094">
            <a:off x="1504631" y="2898387"/>
            <a:ext cx="1844901" cy="1699400"/>
          </a:xfrm>
          <a:prstGeom prst="rect">
            <a:avLst/>
          </a:prstGeom>
          <a:noFill/>
          <a:ln>
            <a:noFill/>
          </a:ln>
          <a:effectLst>
            <a:outerShdw blurRad="57150" dist="19050" dir="5400000" algn="bl" rotWithShape="0">
              <a:srgbClr val="000000">
                <a:alpha val="50000"/>
              </a:srgbClr>
            </a:outerShdw>
          </a:effectLst>
        </p:spPr>
      </p:pic>
      <p:sp>
        <p:nvSpPr>
          <p:cNvPr id="356" name="Google Shape;356;p51"/>
          <p:cNvSpPr/>
          <p:nvPr/>
        </p:nvSpPr>
        <p:spPr>
          <a:xfrm rot="-391042">
            <a:off x="1256611" y="2613342"/>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sp>
        <p:nvSpPr>
          <p:cNvPr id="358" name="Google Shape;358;p51"/>
          <p:cNvSpPr/>
          <p:nvPr/>
        </p:nvSpPr>
        <p:spPr>
          <a:xfrm rot="-2148808">
            <a:off x="1012245" y="1003775"/>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9" name="Google Shape;359;p51"/>
          <p:cNvSpPr/>
          <p:nvPr/>
        </p:nvSpPr>
        <p:spPr>
          <a:xfrm rot="4952545">
            <a:off x="2803221" y="1931909"/>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solidFill>
                <a:schemeClr val="dk2"/>
              </a:solidFill>
            </a:endParaRPr>
          </a:p>
        </p:txBody>
      </p:sp>
      <p:sp>
        <p:nvSpPr>
          <p:cNvPr id="5" name="Google Shape;353;p51">
            <a:extLst>
              <a:ext uri="{FF2B5EF4-FFF2-40B4-BE49-F238E27FC236}">
                <a16:creationId xmlns:a16="http://schemas.microsoft.com/office/drawing/2014/main" id="{0E5A4AF8-F20E-D0EF-CDBE-E45412612E08}"/>
              </a:ext>
            </a:extLst>
          </p:cNvPr>
          <p:cNvSpPr txBox="1">
            <a:spLocks/>
          </p:cNvSpPr>
          <p:nvPr/>
        </p:nvSpPr>
        <p:spPr>
          <a:xfrm>
            <a:off x="4962736" y="2123981"/>
            <a:ext cx="3628942" cy="13117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ar-SA" sz="2000" dirty="0">
                <a:solidFill>
                  <a:schemeClr val="accent5">
                    <a:lumMod val="50000"/>
                  </a:schemeClr>
                </a:solidFill>
                <a:latin typeface="Muna" pitchFamily="2" charset="-78"/>
                <a:cs typeface="Muna" pitchFamily="2" charset="-78"/>
              </a:rPr>
              <a:t>جولة في المواقع الالكترونية </a:t>
            </a:r>
          </a:p>
          <a:p>
            <a:pPr algn="ctr"/>
            <a:r>
              <a:rPr lang="ar-SA" sz="2000" dirty="0">
                <a:solidFill>
                  <a:schemeClr val="accent5">
                    <a:lumMod val="50000"/>
                  </a:schemeClr>
                </a:solidFill>
                <a:latin typeface="Muna" pitchFamily="2" charset="-78"/>
                <a:cs typeface="Muna" pitchFamily="2" charset="-78"/>
              </a:rPr>
              <a:t>مقاطع فديو  </a:t>
            </a:r>
          </a:p>
          <a:p>
            <a:pPr algn="ctr"/>
            <a:r>
              <a:rPr lang="ar-SA" sz="2000" dirty="0">
                <a:solidFill>
                  <a:schemeClr val="accent5">
                    <a:lumMod val="50000"/>
                  </a:schemeClr>
                </a:solidFill>
                <a:latin typeface="Muna" pitchFamily="2" charset="-78"/>
                <a:cs typeface="Muna" pitchFamily="2" charset="-78"/>
              </a:rPr>
              <a:t>حصص نظرية و عملية</a:t>
            </a:r>
          </a:p>
          <a:p>
            <a:pPr algn="ctr"/>
            <a:r>
              <a:rPr lang="ar-SA" sz="2000" dirty="0">
                <a:solidFill>
                  <a:schemeClr val="accent5">
                    <a:lumMod val="50000"/>
                  </a:schemeClr>
                </a:solidFill>
                <a:latin typeface="Muna" pitchFamily="2" charset="-78"/>
                <a:cs typeface="Muna" pitchFamily="2" charset="-78"/>
              </a:rPr>
              <a:t>صور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54"/>
                                        </p:tgtEl>
                                        <p:attrNameLst>
                                          <p:attrName>style.visibility</p:attrName>
                                        </p:attrNameLst>
                                      </p:cBhvr>
                                      <p:to>
                                        <p:strVal val="visible"/>
                                      </p:to>
                                    </p:set>
                                  </p:childTnLst>
                                </p:cTn>
                              </p:par>
                            </p:childTnLst>
                          </p:cTn>
                        </p:par>
                        <p:par>
                          <p:cTn id="10" fill="hold">
                            <p:stCondLst>
                              <p:cond delay="0"/>
                            </p:stCondLst>
                            <p:childTnLst>
                              <p:par>
                                <p:cTn id="11" presetID="5"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5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5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p:bldP spid="356" grpId="0" animBg="1"/>
      <p:bldP spid="358" grpId="0" animBg="1"/>
      <p:bldP spid="359"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52"/>
          <p:cNvSpPr txBox="1">
            <a:spLocks noGrp="1"/>
          </p:cNvSpPr>
          <p:nvPr>
            <p:ph type="title"/>
          </p:nvPr>
        </p:nvSpPr>
        <p:spPr>
          <a:xfrm>
            <a:off x="3021175" y="1375300"/>
            <a:ext cx="333299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dirty="0">
                <a:latin typeface="Al Nile" pitchFamily="2" charset="-78"/>
                <a:cs typeface="Al Nile" pitchFamily="2" charset="-78"/>
              </a:rPr>
              <a:t>ماذا سوف نتعلم </a:t>
            </a:r>
            <a:r>
              <a:rPr lang="ar-SA" dirty="0" err="1">
                <a:latin typeface="Al Nile" pitchFamily="2" charset="-78"/>
                <a:cs typeface="Al Nile" pitchFamily="2" charset="-78"/>
              </a:rPr>
              <a:t>باذن</a:t>
            </a:r>
            <a:r>
              <a:rPr lang="ar-SA" dirty="0">
                <a:latin typeface="Al Nile" pitchFamily="2" charset="-78"/>
                <a:cs typeface="Al Nile" pitchFamily="2" charset="-78"/>
              </a:rPr>
              <a:t> الله : </a:t>
            </a:r>
            <a:endParaRPr dirty="0">
              <a:latin typeface="Al Nile" pitchFamily="2" charset="-78"/>
              <a:cs typeface="Al Nile" pitchFamily="2" charset="-78"/>
            </a:endParaRPr>
          </a:p>
        </p:txBody>
      </p:sp>
      <p:pic>
        <p:nvPicPr>
          <p:cNvPr id="367" name="Google Shape;367;p52"/>
          <p:cNvPicPr preferRelativeResize="0"/>
          <p:nvPr/>
        </p:nvPicPr>
        <p:blipFill>
          <a:blip r:embed="rId3">
            <a:alphaModFix amt="56000"/>
          </a:blip>
          <a:stretch>
            <a:fillRect/>
          </a:stretch>
        </p:blipFill>
        <p:spPr>
          <a:xfrm rot="10800000">
            <a:off x="3618463" y="1839900"/>
            <a:ext cx="1918825" cy="216200"/>
          </a:xfrm>
          <a:prstGeom prst="rect">
            <a:avLst/>
          </a:prstGeom>
          <a:noFill/>
          <a:ln>
            <a:noFill/>
          </a:ln>
        </p:spPr>
      </p:pic>
      <p:pic>
        <p:nvPicPr>
          <p:cNvPr id="369" name="Google Shape;369;p52"/>
          <p:cNvPicPr preferRelativeResize="0"/>
          <p:nvPr/>
        </p:nvPicPr>
        <p:blipFill rotWithShape="1">
          <a:blip r:embed="rId4">
            <a:alphaModFix/>
          </a:blip>
          <a:srcRect t="16734" r="8892" b="18300"/>
          <a:stretch/>
        </p:blipFill>
        <p:spPr>
          <a:xfrm>
            <a:off x="6385650" y="1079132"/>
            <a:ext cx="2036850" cy="846042"/>
          </a:xfrm>
          <a:prstGeom prst="rect">
            <a:avLst/>
          </a:prstGeom>
          <a:noFill/>
          <a:ln>
            <a:noFill/>
          </a:ln>
        </p:spPr>
      </p:pic>
      <p:pic>
        <p:nvPicPr>
          <p:cNvPr id="370" name="Google Shape;370;p52"/>
          <p:cNvPicPr preferRelativeResize="0"/>
          <p:nvPr/>
        </p:nvPicPr>
        <p:blipFill rotWithShape="1">
          <a:blip r:embed="rId4">
            <a:alphaModFix/>
          </a:blip>
          <a:srcRect t="16734" r="8892" b="18300"/>
          <a:stretch/>
        </p:blipFill>
        <p:spPr>
          <a:xfrm>
            <a:off x="6385650" y="1685357"/>
            <a:ext cx="2036850" cy="846042"/>
          </a:xfrm>
          <a:prstGeom prst="rect">
            <a:avLst/>
          </a:prstGeom>
          <a:noFill/>
          <a:ln>
            <a:noFill/>
          </a:ln>
        </p:spPr>
      </p:pic>
      <p:sp>
        <p:nvSpPr>
          <p:cNvPr id="3" name="عنصر نائب للنص 2">
            <a:extLst>
              <a:ext uri="{FF2B5EF4-FFF2-40B4-BE49-F238E27FC236}">
                <a16:creationId xmlns:a16="http://schemas.microsoft.com/office/drawing/2014/main" id="{8C35873F-5081-4A9D-4034-FE133177BBA7}"/>
              </a:ext>
            </a:extLst>
          </p:cNvPr>
          <p:cNvSpPr>
            <a:spLocks noGrp="1"/>
          </p:cNvSpPr>
          <p:nvPr>
            <p:ph type="body" idx="1"/>
          </p:nvPr>
        </p:nvSpPr>
        <p:spPr>
          <a:xfrm>
            <a:off x="3164150" y="2260153"/>
            <a:ext cx="2815700" cy="943898"/>
          </a:xfrm>
        </p:spPr>
        <p:txBody>
          <a:bodyPr/>
          <a:lstStyle/>
          <a:p>
            <a:pPr marL="457200" marR="0" indent="-330200" algn="r" rtl="1">
              <a:lnSpc>
                <a:spcPct val="100000"/>
              </a:lnSpc>
              <a:spcBef>
                <a:spcPts val="0"/>
              </a:spcBef>
              <a:spcAft>
                <a:spcPts val="0"/>
              </a:spcAft>
              <a:buClr>
                <a:schemeClr val="dk2"/>
              </a:buClr>
              <a:buSzPts val="1600"/>
              <a:buFont typeface="Roboto Mono Medium"/>
              <a:buChar char="●"/>
            </a:pPr>
            <a:r>
              <a:rPr lang="ar-SA" sz="1800" dirty="0">
                <a:solidFill>
                  <a:schemeClr val="accent5">
                    <a:lumMod val="75000"/>
                  </a:schemeClr>
                </a:solidFill>
              </a:rPr>
              <a:t>مجال الرسم</a:t>
            </a:r>
          </a:p>
          <a:p>
            <a:pPr marL="457200" marR="0" indent="-330200" algn="r" rtl="1">
              <a:lnSpc>
                <a:spcPct val="100000"/>
              </a:lnSpc>
              <a:spcBef>
                <a:spcPts val="0"/>
              </a:spcBef>
              <a:spcAft>
                <a:spcPts val="0"/>
              </a:spcAft>
              <a:buClr>
                <a:schemeClr val="dk2"/>
              </a:buClr>
              <a:buSzPts val="1600"/>
              <a:buFont typeface="Roboto Mono Medium"/>
              <a:buChar char="●"/>
            </a:pPr>
            <a:r>
              <a:rPr lang="ar-SA" sz="1800" dirty="0">
                <a:solidFill>
                  <a:schemeClr val="accent5">
                    <a:lumMod val="75000"/>
                  </a:schemeClr>
                </a:solidFill>
              </a:rPr>
              <a:t>مجال الزخرفة </a:t>
            </a:r>
          </a:p>
        </p:txBody>
      </p:sp>
      <p:pic>
        <p:nvPicPr>
          <p:cNvPr id="5" name="Google Shape;997;p85">
            <a:extLst>
              <a:ext uri="{FF2B5EF4-FFF2-40B4-BE49-F238E27FC236}">
                <a16:creationId xmlns:a16="http://schemas.microsoft.com/office/drawing/2014/main" id="{EDF42E25-0C42-8534-F135-FDB56885C5E7}"/>
              </a:ext>
            </a:extLst>
          </p:cNvPr>
          <p:cNvPicPr preferRelativeResize="0"/>
          <p:nvPr/>
        </p:nvPicPr>
        <p:blipFill>
          <a:blip r:embed="rId5">
            <a:alphaModFix/>
          </a:blip>
          <a:stretch>
            <a:fillRect/>
          </a:stretch>
        </p:blipFill>
        <p:spPr>
          <a:xfrm>
            <a:off x="2853350" y="3352773"/>
            <a:ext cx="621600" cy="676200"/>
          </a:xfrm>
          <a:prstGeom prst="rect">
            <a:avLst/>
          </a:prstGeom>
          <a:noFill/>
          <a:ln>
            <a:noFill/>
          </a:ln>
        </p:spPr>
      </p:pic>
      <p:pic>
        <p:nvPicPr>
          <p:cNvPr id="6" name="Google Shape;996;p85">
            <a:extLst>
              <a:ext uri="{FF2B5EF4-FFF2-40B4-BE49-F238E27FC236}">
                <a16:creationId xmlns:a16="http://schemas.microsoft.com/office/drawing/2014/main" id="{941D2297-CA28-53A9-F776-7C4A23218368}"/>
              </a:ext>
            </a:extLst>
          </p:cNvPr>
          <p:cNvPicPr preferRelativeResize="0"/>
          <p:nvPr/>
        </p:nvPicPr>
        <p:blipFill>
          <a:blip r:embed="rId6">
            <a:alphaModFix/>
          </a:blip>
          <a:stretch>
            <a:fillRect/>
          </a:stretch>
        </p:blipFill>
        <p:spPr>
          <a:xfrm rot="8100000">
            <a:off x="5867400" y="1058396"/>
            <a:ext cx="633085" cy="4176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par>
                                <p:cTn id="8" presetID="10" presetClass="entr" presetSubtype="0" fill="hold"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p:cTn id="10" dur="1000"/>
                                        <p:tgtEl>
                                          <p:spTgt spid="36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 name="صورة 3">
            <a:extLst>
              <a:ext uri="{FF2B5EF4-FFF2-40B4-BE49-F238E27FC236}">
                <a16:creationId xmlns:a16="http://schemas.microsoft.com/office/drawing/2014/main" id="{0F36C240-3FDC-7075-2CBD-06B0EC0067EF}"/>
              </a:ext>
            </a:extLst>
          </p:cNvPr>
          <p:cNvPicPr>
            <a:picLocks noChangeAspect="1"/>
          </p:cNvPicPr>
          <p:nvPr/>
        </p:nvPicPr>
        <p:blipFill rotWithShape="1">
          <a:blip r:embed="rId3"/>
          <a:srcRect t="6822" b="25314"/>
          <a:stretch/>
        </p:blipFill>
        <p:spPr>
          <a:xfrm rot="20966728">
            <a:off x="5918572" y="2714237"/>
            <a:ext cx="1695216" cy="1509521"/>
          </a:xfrm>
          <a:prstGeom prst="rect">
            <a:avLst/>
          </a:prstGeom>
        </p:spPr>
      </p:pic>
      <p:sp>
        <p:nvSpPr>
          <p:cNvPr id="408" name="Google Shape;408;p55"/>
          <p:cNvSpPr txBox="1">
            <a:spLocks noGrp="1"/>
          </p:cNvSpPr>
          <p:nvPr>
            <p:ph type="title"/>
          </p:nvPr>
        </p:nvSpPr>
        <p:spPr>
          <a:xfrm>
            <a:off x="4639734" y="1401447"/>
            <a:ext cx="4252891" cy="9482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SA" sz="4400" dirty="0">
                <a:latin typeface="Muna" pitchFamily="2" charset="-78"/>
                <a:cs typeface="Muna" pitchFamily="2" charset="-78"/>
              </a:rPr>
              <a:t>مجال الرسم </a:t>
            </a:r>
            <a:endParaRPr sz="4400" dirty="0">
              <a:latin typeface="Muna" pitchFamily="2" charset="-78"/>
              <a:cs typeface="Muna" pitchFamily="2" charset="-78"/>
            </a:endParaRPr>
          </a:p>
        </p:txBody>
      </p:sp>
      <p:sp>
        <p:nvSpPr>
          <p:cNvPr id="410" name="Google Shape;410;p55"/>
          <p:cNvSpPr/>
          <p:nvPr/>
        </p:nvSpPr>
        <p:spPr>
          <a:xfrm rot="-2700000">
            <a:off x="5565872" y="2761649"/>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solidFill>
                <a:schemeClr val="dk2"/>
              </a:solidFill>
            </a:endParaRPr>
          </a:p>
        </p:txBody>
      </p:sp>
      <p:sp>
        <p:nvSpPr>
          <p:cNvPr id="411" name="Google Shape;411;p55"/>
          <p:cNvSpPr/>
          <p:nvPr/>
        </p:nvSpPr>
        <p:spPr>
          <a:xfrm rot="-2700000">
            <a:off x="7309755" y="3849899"/>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solidFill>
                <a:schemeClr val="dk2"/>
              </a:solidFill>
            </a:endParaRPr>
          </a:p>
        </p:txBody>
      </p:sp>
      <p:sp>
        <p:nvSpPr>
          <p:cNvPr id="10" name="مربع نص 9">
            <a:extLst>
              <a:ext uri="{FF2B5EF4-FFF2-40B4-BE49-F238E27FC236}">
                <a16:creationId xmlns:a16="http://schemas.microsoft.com/office/drawing/2014/main" id="{972D4E8C-4EAA-94FA-51B8-968067E68D97}"/>
              </a:ext>
            </a:extLst>
          </p:cNvPr>
          <p:cNvSpPr txBox="1"/>
          <p:nvPr/>
        </p:nvSpPr>
        <p:spPr>
          <a:xfrm>
            <a:off x="4370337" y="1176867"/>
            <a:ext cx="184730" cy="307777"/>
          </a:xfrm>
          <a:prstGeom prst="rect">
            <a:avLst/>
          </a:prstGeom>
          <a:noFill/>
        </p:spPr>
        <p:txBody>
          <a:bodyPr wrap="none" rtlCol="1">
            <a:spAutoFit/>
          </a:bodyPr>
          <a:lstStyle/>
          <a:p>
            <a:pPr marR="0" algn="r" rtl="1">
              <a:lnSpc>
                <a:spcPct val="100000"/>
              </a:lnSpc>
              <a:spcBef>
                <a:spcPts val="0"/>
              </a:spcBef>
              <a:spcAft>
                <a:spcPts val="0"/>
              </a:spcAft>
              <a:buClr>
                <a:srgbClr val="000000"/>
              </a:buClr>
              <a:buFont typeface="Arial"/>
            </a:pPr>
            <a:endParaRPr lang="ar-SA" dirty="0"/>
          </a:p>
        </p:txBody>
      </p:sp>
      <p:sp>
        <p:nvSpPr>
          <p:cNvPr id="11" name="مربع نص 10">
            <a:extLst>
              <a:ext uri="{FF2B5EF4-FFF2-40B4-BE49-F238E27FC236}">
                <a16:creationId xmlns:a16="http://schemas.microsoft.com/office/drawing/2014/main" id="{E005E555-88A9-119E-F33B-3CD13769726D}"/>
              </a:ext>
            </a:extLst>
          </p:cNvPr>
          <p:cNvSpPr txBox="1"/>
          <p:nvPr/>
        </p:nvSpPr>
        <p:spPr>
          <a:xfrm>
            <a:off x="4446537" y="1159933"/>
            <a:ext cx="184730" cy="307777"/>
          </a:xfrm>
          <a:prstGeom prst="rect">
            <a:avLst/>
          </a:prstGeom>
          <a:noFill/>
        </p:spPr>
        <p:txBody>
          <a:bodyPr wrap="none" rtlCol="1">
            <a:spAutoFit/>
          </a:bodyPr>
          <a:lstStyle/>
          <a:p>
            <a:pPr marR="0" algn="r" rtl="1">
              <a:lnSpc>
                <a:spcPct val="100000"/>
              </a:lnSpc>
              <a:spcBef>
                <a:spcPts val="0"/>
              </a:spcBef>
              <a:spcAft>
                <a:spcPts val="0"/>
              </a:spcAft>
              <a:buClr>
                <a:srgbClr val="000000"/>
              </a:buClr>
              <a:buFont typeface="Arial"/>
            </a:pPr>
            <a:endParaRPr lang="ar-SA" dirty="0"/>
          </a:p>
        </p:txBody>
      </p:sp>
      <p:sp>
        <p:nvSpPr>
          <p:cNvPr id="2" name="مربع نص 1">
            <a:extLst>
              <a:ext uri="{FF2B5EF4-FFF2-40B4-BE49-F238E27FC236}">
                <a16:creationId xmlns:a16="http://schemas.microsoft.com/office/drawing/2014/main" id="{8A9D7BE8-8DF3-1C65-B235-53CC5E76BAF2}"/>
              </a:ext>
            </a:extLst>
          </p:cNvPr>
          <p:cNvSpPr txBox="1"/>
          <p:nvPr/>
        </p:nvSpPr>
        <p:spPr>
          <a:xfrm>
            <a:off x="4370337" y="1176867"/>
            <a:ext cx="184730" cy="307777"/>
          </a:xfrm>
          <a:prstGeom prst="rect">
            <a:avLst/>
          </a:prstGeom>
          <a:noFill/>
        </p:spPr>
        <p:txBody>
          <a:bodyPr wrap="none" rtlCol="1">
            <a:spAutoFit/>
          </a:bodyPr>
          <a:lstStyle/>
          <a:p>
            <a:pPr marR="0" algn="r" rtl="1">
              <a:lnSpc>
                <a:spcPct val="100000"/>
              </a:lnSpc>
              <a:spcBef>
                <a:spcPts val="0"/>
              </a:spcBef>
              <a:spcAft>
                <a:spcPts val="0"/>
              </a:spcAft>
              <a:buClr>
                <a:srgbClr val="000000"/>
              </a:buClr>
              <a:buFont typeface="Arial"/>
            </a:pPr>
            <a:endParaRPr lang="ar-SA" dirty="0"/>
          </a:p>
        </p:txBody>
      </p:sp>
      <p:sp>
        <p:nvSpPr>
          <p:cNvPr id="3" name="مربع نص 2">
            <a:extLst>
              <a:ext uri="{FF2B5EF4-FFF2-40B4-BE49-F238E27FC236}">
                <a16:creationId xmlns:a16="http://schemas.microsoft.com/office/drawing/2014/main" id="{EAEB4048-EF67-5D04-AE8B-A3B74AE50983}"/>
              </a:ext>
            </a:extLst>
          </p:cNvPr>
          <p:cNvSpPr txBox="1"/>
          <p:nvPr/>
        </p:nvSpPr>
        <p:spPr>
          <a:xfrm>
            <a:off x="4370337" y="1176867"/>
            <a:ext cx="184730" cy="307777"/>
          </a:xfrm>
          <a:prstGeom prst="rect">
            <a:avLst/>
          </a:prstGeom>
          <a:noFill/>
        </p:spPr>
        <p:txBody>
          <a:bodyPr wrap="none" rtlCol="1">
            <a:spAutoFit/>
          </a:bodyPr>
          <a:lstStyle/>
          <a:p>
            <a:pPr marR="0" algn="r" rtl="1">
              <a:lnSpc>
                <a:spcPct val="100000"/>
              </a:lnSpc>
              <a:spcBef>
                <a:spcPts val="0"/>
              </a:spcBef>
              <a:spcAft>
                <a:spcPts val="0"/>
              </a:spcAft>
              <a:buClr>
                <a:srgbClr val="000000"/>
              </a:buClr>
              <a:buFont typeface="Arial"/>
            </a:pPr>
            <a:endParaRPr lang="ar-SA" dirty="0"/>
          </a:p>
        </p:txBody>
      </p:sp>
      <p:sp>
        <p:nvSpPr>
          <p:cNvPr id="5" name="عنصر نائب للنص 2">
            <a:extLst>
              <a:ext uri="{FF2B5EF4-FFF2-40B4-BE49-F238E27FC236}">
                <a16:creationId xmlns:a16="http://schemas.microsoft.com/office/drawing/2014/main" id="{8FF8225B-87BF-772A-B8FA-5994A2B1CCE0}"/>
              </a:ext>
            </a:extLst>
          </p:cNvPr>
          <p:cNvSpPr txBox="1">
            <a:spLocks/>
          </p:cNvSpPr>
          <p:nvPr/>
        </p:nvSpPr>
        <p:spPr>
          <a:xfrm>
            <a:off x="1013803" y="1875590"/>
            <a:ext cx="2815700" cy="1430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600"/>
              <a:buFont typeface="Concert One"/>
              <a:buNone/>
              <a:defRPr sz="1600" b="0"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9pPr>
          </a:lstStyle>
          <a:p>
            <a:pPr marL="127000" indent="0" algn="ctr" rtl="1">
              <a:buClr>
                <a:schemeClr val="dk2"/>
              </a:buClr>
            </a:pPr>
            <a:r>
              <a:rPr lang="ar-SA" sz="1800" dirty="0">
                <a:solidFill>
                  <a:schemeClr val="accent5">
                    <a:lumMod val="75000"/>
                  </a:schemeClr>
                </a:solidFill>
                <a:latin typeface="Muna" pitchFamily="2" charset="-78"/>
                <a:cs typeface="Muna" pitchFamily="2" charset="-78"/>
              </a:rPr>
              <a:t>البيوت التراثية </a:t>
            </a:r>
          </a:p>
          <a:p>
            <a:pPr marL="127000" indent="0" algn="ctr" rtl="1">
              <a:buClr>
                <a:schemeClr val="dk2"/>
              </a:buClr>
            </a:pPr>
            <a:r>
              <a:rPr lang="ar-SA" sz="1800" dirty="0">
                <a:solidFill>
                  <a:schemeClr val="accent5">
                    <a:lumMod val="75000"/>
                  </a:schemeClr>
                </a:solidFill>
                <a:latin typeface="Muna" pitchFamily="2" charset="-78"/>
                <a:cs typeface="Muna" pitchFamily="2" charset="-78"/>
              </a:rPr>
              <a:t>دورق الماء</a:t>
            </a:r>
          </a:p>
          <a:p>
            <a:pPr marL="127000" indent="0" algn="ctr" rtl="1">
              <a:buClr>
                <a:schemeClr val="dk2"/>
              </a:buClr>
            </a:pPr>
            <a:r>
              <a:rPr lang="ar-SA" sz="1800" dirty="0">
                <a:solidFill>
                  <a:schemeClr val="accent5">
                    <a:lumMod val="75000"/>
                  </a:schemeClr>
                </a:solidFill>
                <a:latin typeface="Muna" pitchFamily="2" charset="-78"/>
                <a:cs typeface="Muna" pitchFamily="2" charset="-78"/>
              </a:rPr>
              <a:t>الفن و الحياة الاجتماعية</a:t>
            </a:r>
          </a:p>
        </p:txBody>
      </p:sp>
      <p:sp>
        <p:nvSpPr>
          <p:cNvPr id="6" name="Google Shape;408;p55">
            <a:extLst>
              <a:ext uri="{FF2B5EF4-FFF2-40B4-BE49-F238E27FC236}">
                <a16:creationId xmlns:a16="http://schemas.microsoft.com/office/drawing/2014/main" id="{74E434C7-39D7-A27F-D3DC-775118634258}"/>
              </a:ext>
            </a:extLst>
          </p:cNvPr>
          <p:cNvSpPr txBox="1">
            <a:spLocks/>
          </p:cNvSpPr>
          <p:nvPr/>
        </p:nvSpPr>
        <p:spPr>
          <a:xfrm>
            <a:off x="2469806" y="1229160"/>
            <a:ext cx="1876256" cy="544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ar-SA" sz="2400" dirty="0">
                <a:solidFill>
                  <a:schemeClr val="accent1">
                    <a:lumMod val="75000"/>
                  </a:schemeClr>
                </a:solidFill>
                <a:latin typeface="Muna" pitchFamily="2" charset="-78"/>
                <a:cs typeface="Muna" pitchFamily="2" charset="-78"/>
              </a:rPr>
              <a:t>مواضيع المجال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7" name="Google Shape;408;p55">
            <a:extLst>
              <a:ext uri="{FF2B5EF4-FFF2-40B4-BE49-F238E27FC236}">
                <a16:creationId xmlns:a16="http://schemas.microsoft.com/office/drawing/2014/main" id="{5F19E681-CE4B-DE1C-7137-DFA47909DCD2}"/>
              </a:ext>
            </a:extLst>
          </p:cNvPr>
          <p:cNvSpPr txBox="1">
            <a:spLocks/>
          </p:cNvSpPr>
          <p:nvPr/>
        </p:nvSpPr>
        <p:spPr>
          <a:xfrm>
            <a:off x="4639734" y="1401447"/>
            <a:ext cx="4252891" cy="948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ar-SA" sz="4400" dirty="0">
                <a:latin typeface="Muna" pitchFamily="2" charset="-78"/>
                <a:cs typeface="Muna" pitchFamily="2" charset="-78"/>
              </a:rPr>
              <a:t>مجال الزخرفة </a:t>
            </a:r>
          </a:p>
        </p:txBody>
      </p:sp>
      <p:sp>
        <p:nvSpPr>
          <p:cNvPr id="2" name="مربع نص 1">
            <a:extLst>
              <a:ext uri="{FF2B5EF4-FFF2-40B4-BE49-F238E27FC236}">
                <a16:creationId xmlns:a16="http://schemas.microsoft.com/office/drawing/2014/main" id="{CADABF57-AAC8-8FE3-BB4E-317EE0A32E6F}"/>
              </a:ext>
            </a:extLst>
          </p:cNvPr>
          <p:cNvSpPr txBox="1"/>
          <p:nvPr/>
        </p:nvSpPr>
        <p:spPr>
          <a:xfrm>
            <a:off x="4370337" y="1176867"/>
            <a:ext cx="184730" cy="307777"/>
          </a:xfrm>
          <a:prstGeom prst="rect">
            <a:avLst/>
          </a:prstGeom>
          <a:noFill/>
        </p:spPr>
        <p:txBody>
          <a:bodyPr wrap="none" rtlCol="1">
            <a:spAutoFit/>
          </a:bodyPr>
          <a:lstStyle/>
          <a:p>
            <a:pPr marR="0" algn="r" rtl="1">
              <a:lnSpc>
                <a:spcPct val="100000"/>
              </a:lnSpc>
              <a:spcBef>
                <a:spcPts val="0"/>
              </a:spcBef>
              <a:spcAft>
                <a:spcPts val="0"/>
              </a:spcAft>
              <a:buClr>
                <a:srgbClr val="000000"/>
              </a:buClr>
              <a:buFont typeface="Arial"/>
            </a:pPr>
            <a:endParaRPr lang="ar-SA" dirty="0"/>
          </a:p>
        </p:txBody>
      </p:sp>
      <p:sp>
        <p:nvSpPr>
          <p:cNvPr id="3" name="مربع نص 2">
            <a:extLst>
              <a:ext uri="{FF2B5EF4-FFF2-40B4-BE49-F238E27FC236}">
                <a16:creationId xmlns:a16="http://schemas.microsoft.com/office/drawing/2014/main" id="{91DC3666-C89C-D3D6-5929-579E18BB6075}"/>
              </a:ext>
            </a:extLst>
          </p:cNvPr>
          <p:cNvSpPr txBox="1"/>
          <p:nvPr/>
        </p:nvSpPr>
        <p:spPr>
          <a:xfrm>
            <a:off x="4370337" y="1176867"/>
            <a:ext cx="184730" cy="307777"/>
          </a:xfrm>
          <a:prstGeom prst="rect">
            <a:avLst/>
          </a:prstGeom>
          <a:noFill/>
        </p:spPr>
        <p:txBody>
          <a:bodyPr wrap="none" rtlCol="1">
            <a:spAutoFit/>
          </a:bodyPr>
          <a:lstStyle/>
          <a:p>
            <a:pPr marR="0" algn="r" rtl="1">
              <a:lnSpc>
                <a:spcPct val="100000"/>
              </a:lnSpc>
              <a:spcBef>
                <a:spcPts val="0"/>
              </a:spcBef>
              <a:spcAft>
                <a:spcPts val="0"/>
              </a:spcAft>
              <a:buClr>
                <a:srgbClr val="000000"/>
              </a:buClr>
              <a:buFont typeface="Arial"/>
            </a:pPr>
            <a:endParaRPr lang="ar-SA" dirty="0"/>
          </a:p>
        </p:txBody>
      </p:sp>
      <p:sp>
        <p:nvSpPr>
          <p:cNvPr id="5" name="عنصر نائب للنص 2">
            <a:extLst>
              <a:ext uri="{FF2B5EF4-FFF2-40B4-BE49-F238E27FC236}">
                <a16:creationId xmlns:a16="http://schemas.microsoft.com/office/drawing/2014/main" id="{20F4E91F-48B6-7F05-F8F0-FDD8C04AA046}"/>
              </a:ext>
            </a:extLst>
          </p:cNvPr>
          <p:cNvSpPr txBox="1">
            <a:spLocks/>
          </p:cNvSpPr>
          <p:nvPr/>
        </p:nvSpPr>
        <p:spPr>
          <a:xfrm>
            <a:off x="1013803" y="1875590"/>
            <a:ext cx="2815700" cy="1430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600"/>
              <a:buFont typeface="Concert One"/>
              <a:buNone/>
              <a:defRPr sz="1600" b="0"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accent2"/>
              </a:buClr>
              <a:buSzPts val="1400"/>
              <a:buFont typeface="Roboto Mono Medium"/>
              <a:buNone/>
              <a:defRPr sz="1400" b="0" i="0" u="none" strike="noStrike" cap="none">
                <a:solidFill>
                  <a:schemeClr val="accent2"/>
                </a:solidFill>
                <a:latin typeface="Roboto Mono Medium"/>
                <a:ea typeface="Roboto Mono Medium"/>
                <a:cs typeface="Roboto Mono Medium"/>
                <a:sym typeface="Roboto Mono Medium"/>
              </a:defRPr>
            </a:lvl9pPr>
          </a:lstStyle>
          <a:p>
            <a:pPr marL="127000" indent="0" algn="ctr" rtl="1">
              <a:buClr>
                <a:schemeClr val="dk2"/>
              </a:buClr>
            </a:pPr>
            <a:r>
              <a:rPr lang="ar-SA" sz="1800" dirty="0" err="1">
                <a:solidFill>
                  <a:schemeClr val="accent5">
                    <a:lumMod val="75000"/>
                  </a:schemeClr>
                </a:solidFill>
                <a:latin typeface="Muna" pitchFamily="2" charset="-78"/>
                <a:cs typeface="Muna" pitchFamily="2" charset="-78"/>
              </a:rPr>
              <a:t>الافاريز</a:t>
            </a:r>
            <a:r>
              <a:rPr lang="ar-SA" sz="1800" dirty="0">
                <a:solidFill>
                  <a:schemeClr val="accent5">
                    <a:lumMod val="75000"/>
                  </a:schemeClr>
                </a:solidFill>
                <a:latin typeface="Muna" pitchFamily="2" charset="-78"/>
                <a:cs typeface="Muna" pitchFamily="2" charset="-78"/>
              </a:rPr>
              <a:t> الزخرفية </a:t>
            </a:r>
          </a:p>
          <a:p>
            <a:pPr marL="127000" indent="0" algn="ctr" rtl="1">
              <a:buClr>
                <a:schemeClr val="dk2"/>
              </a:buClr>
            </a:pPr>
            <a:r>
              <a:rPr lang="ar-SA" sz="1800" dirty="0">
                <a:solidFill>
                  <a:schemeClr val="accent5">
                    <a:lumMod val="75000"/>
                  </a:schemeClr>
                </a:solidFill>
                <a:latin typeface="Muna" pitchFamily="2" charset="-78"/>
                <a:cs typeface="Muna" pitchFamily="2" charset="-78"/>
              </a:rPr>
              <a:t>الألوان في الزخرفة الإسلامية </a:t>
            </a:r>
          </a:p>
          <a:p>
            <a:pPr marL="127000" indent="0" algn="ctr" rtl="1">
              <a:buClr>
                <a:schemeClr val="dk2"/>
              </a:buClr>
            </a:pPr>
            <a:r>
              <a:rPr lang="ar-SA" sz="1800" dirty="0">
                <a:solidFill>
                  <a:schemeClr val="accent5">
                    <a:lumMod val="75000"/>
                  </a:schemeClr>
                </a:solidFill>
                <a:latin typeface="Muna" pitchFamily="2" charset="-78"/>
                <a:cs typeface="Muna" pitchFamily="2" charset="-78"/>
              </a:rPr>
              <a:t>الإطارات و الزوايا الزخرفية</a:t>
            </a:r>
          </a:p>
        </p:txBody>
      </p:sp>
      <p:sp>
        <p:nvSpPr>
          <p:cNvPr id="6" name="Google Shape;408;p55">
            <a:extLst>
              <a:ext uri="{FF2B5EF4-FFF2-40B4-BE49-F238E27FC236}">
                <a16:creationId xmlns:a16="http://schemas.microsoft.com/office/drawing/2014/main" id="{DF070EAA-68A0-8175-E3E3-BCF83D149BAB}"/>
              </a:ext>
            </a:extLst>
          </p:cNvPr>
          <p:cNvSpPr txBox="1">
            <a:spLocks/>
          </p:cNvSpPr>
          <p:nvPr/>
        </p:nvSpPr>
        <p:spPr>
          <a:xfrm>
            <a:off x="2469806" y="1229160"/>
            <a:ext cx="1876256" cy="5448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algn="ctr"/>
            <a:r>
              <a:rPr lang="ar-SA" sz="2400" dirty="0">
                <a:solidFill>
                  <a:schemeClr val="accent1">
                    <a:lumMod val="75000"/>
                  </a:schemeClr>
                </a:solidFill>
                <a:latin typeface="Muna" pitchFamily="2" charset="-78"/>
                <a:cs typeface="Muna" pitchFamily="2" charset="-78"/>
              </a:rPr>
              <a:t>مواضيع المجال :</a:t>
            </a:r>
          </a:p>
        </p:txBody>
      </p:sp>
      <p:pic>
        <p:nvPicPr>
          <p:cNvPr id="8" name="صورة 7">
            <a:extLst>
              <a:ext uri="{FF2B5EF4-FFF2-40B4-BE49-F238E27FC236}">
                <a16:creationId xmlns:a16="http://schemas.microsoft.com/office/drawing/2014/main" id="{D8FFC04C-5E67-76AC-6592-5C9991CE16F8}"/>
              </a:ext>
            </a:extLst>
          </p:cNvPr>
          <p:cNvPicPr>
            <a:picLocks noChangeAspect="1"/>
          </p:cNvPicPr>
          <p:nvPr/>
        </p:nvPicPr>
        <p:blipFill>
          <a:blip r:embed="rId3"/>
          <a:stretch>
            <a:fillRect/>
          </a:stretch>
        </p:blipFill>
        <p:spPr>
          <a:xfrm>
            <a:off x="5439513" y="2571750"/>
            <a:ext cx="2690684" cy="1786614"/>
          </a:xfrm>
          <a:prstGeom prst="rect">
            <a:avLst/>
          </a:prstGeom>
        </p:spPr>
      </p:pic>
      <p:sp>
        <p:nvSpPr>
          <p:cNvPr id="9" name="Google Shape;410;p55">
            <a:extLst>
              <a:ext uri="{FF2B5EF4-FFF2-40B4-BE49-F238E27FC236}">
                <a16:creationId xmlns:a16="http://schemas.microsoft.com/office/drawing/2014/main" id="{EA35B004-60B2-30BE-CA07-E40CEDFC1024}"/>
              </a:ext>
            </a:extLst>
          </p:cNvPr>
          <p:cNvSpPr/>
          <p:nvPr/>
        </p:nvSpPr>
        <p:spPr>
          <a:xfrm rot="-2700000">
            <a:off x="5245754" y="2574983"/>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solidFill>
                <a:schemeClr val="dk2"/>
              </a:solidFill>
            </a:endParaRPr>
          </a:p>
        </p:txBody>
      </p:sp>
      <p:sp>
        <p:nvSpPr>
          <p:cNvPr id="10" name="Google Shape;411;p55">
            <a:extLst>
              <a:ext uri="{FF2B5EF4-FFF2-40B4-BE49-F238E27FC236}">
                <a16:creationId xmlns:a16="http://schemas.microsoft.com/office/drawing/2014/main" id="{3881F24D-935C-EE8C-C4A5-46DD905F3D81}"/>
              </a:ext>
            </a:extLst>
          </p:cNvPr>
          <p:cNvSpPr/>
          <p:nvPr/>
        </p:nvSpPr>
        <p:spPr>
          <a:xfrm rot="-2700000">
            <a:off x="7676521" y="408880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solidFill>
                <a:schemeClr val="dk2"/>
              </a:solidFill>
            </a:endParaRPr>
          </a:p>
        </p:txBody>
      </p:sp>
    </p:spTree>
    <p:extLst>
      <p:ext uri="{BB962C8B-B14F-4D97-AF65-F5344CB8AC3E}">
        <p14:creationId xmlns:p14="http://schemas.microsoft.com/office/powerpoint/2010/main" val="378731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4" name="Google Shape;366;p52">
            <a:extLst>
              <a:ext uri="{FF2B5EF4-FFF2-40B4-BE49-F238E27FC236}">
                <a16:creationId xmlns:a16="http://schemas.microsoft.com/office/drawing/2014/main" id="{E5F32F31-95D6-EF2A-1741-EFB0005863D8}"/>
              </a:ext>
            </a:extLst>
          </p:cNvPr>
          <p:cNvSpPr txBox="1">
            <a:spLocks noGrp="1"/>
          </p:cNvSpPr>
          <p:nvPr>
            <p:ph type="title"/>
          </p:nvPr>
        </p:nvSpPr>
        <p:spPr>
          <a:xfrm>
            <a:off x="3716119" y="1063148"/>
            <a:ext cx="3332992"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SA" sz="2800" dirty="0">
                <a:solidFill>
                  <a:schemeClr val="accent1">
                    <a:lumMod val="75000"/>
                  </a:schemeClr>
                </a:solidFill>
                <a:latin typeface="Al Nile" pitchFamily="2" charset="-78"/>
                <a:cs typeface="Al Nile" pitchFamily="2" charset="-78"/>
              </a:rPr>
              <a:t>كيف سيتم تقيمي :</a:t>
            </a:r>
            <a:endParaRPr sz="2800" dirty="0">
              <a:solidFill>
                <a:schemeClr val="accent1">
                  <a:lumMod val="75000"/>
                </a:schemeClr>
              </a:solidFill>
              <a:latin typeface="Al Nile" pitchFamily="2" charset="-78"/>
              <a:cs typeface="Al Nile" pitchFamily="2" charset="-78"/>
            </a:endParaRPr>
          </a:p>
        </p:txBody>
      </p:sp>
      <p:sp>
        <p:nvSpPr>
          <p:cNvPr id="6" name="عنصر نائب للنص 2">
            <a:extLst>
              <a:ext uri="{FF2B5EF4-FFF2-40B4-BE49-F238E27FC236}">
                <a16:creationId xmlns:a16="http://schemas.microsoft.com/office/drawing/2014/main" id="{1F64EFAC-0EB3-E1ED-C498-2EA992133058}"/>
              </a:ext>
            </a:extLst>
          </p:cNvPr>
          <p:cNvSpPr txBox="1">
            <a:spLocks/>
          </p:cNvSpPr>
          <p:nvPr/>
        </p:nvSpPr>
        <p:spPr>
          <a:xfrm>
            <a:off x="2257981" y="1635848"/>
            <a:ext cx="4791130" cy="21472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indent="-330200" algn="r" rtl="1">
              <a:lnSpc>
                <a:spcPct val="100000"/>
              </a:lnSpc>
              <a:buFont typeface="Roboto Mono Medium"/>
              <a:buChar char="●"/>
            </a:pPr>
            <a:r>
              <a:rPr lang="ar-SA" sz="1800" dirty="0">
                <a:solidFill>
                  <a:schemeClr val="accent5">
                    <a:lumMod val="75000"/>
                  </a:schemeClr>
                </a:solidFill>
              </a:rPr>
              <a:t>الحضور للحصص</a:t>
            </a:r>
          </a:p>
          <a:p>
            <a:pPr indent="-330200" algn="r" rtl="1">
              <a:lnSpc>
                <a:spcPct val="100000"/>
              </a:lnSpc>
              <a:buFont typeface="Roboto Mono Medium"/>
              <a:buChar char="●"/>
            </a:pPr>
            <a:r>
              <a:rPr lang="ar-SA" sz="1800" dirty="0">
                <a:solidFill>
                  <a:schemeClr val="accent5">
                    <a:lumMod val="75000"/>
                  </a:schemeClr>
                </a:solidFill>
              </a:rPr>
              <a:t>التفاعل بالحصة </a:t>
            </a:r>
          </a:p>
          <a:p>
            <a:pPr indent="-330200" algn="r" rtl="1">
              <a:lnSpc>
                <a:spcPct val="100000"/>
              </a:lnSpc>
              <a:buFont typeface="Roboto Mono Medium"/>
              <a:buChar char="●"/>
            </a:pPr>
            <a:r>
              <a:rPr lang="ar-SA" sz="1800" dirty="0">
                <a:solidFill>
                  <a:schemeClr val="accent5">
                    <a:lumMod val="75000"/>
                  </a:schemeClr>
                </a:solidFill>
              </a:rPr>
              <a:t>احضار الأدوات و الخامات اللازمة</a:t>
            </a:r>
          </a:p>
          <a:p>
            <a:pPr indent="-330200" algn="r" rtl="1">
              <a:lnSpc>
                <a:spcPct val="100000"/>
              </a:lnSpc>
              <a:buFont typeface="Roboto Mono Medium"/>
              <a:buChar char="●"/>
            </a:pPr>
            <a:r>
              <a:rPr lang="ar-SA" sz="1800" dirty="0">
                <a:solidFill>
                  <a:schemeClr val="accent5">
                    <a:lumMod val="75000"/>
                  </a:schemeClr>
                </a:solidFill>
              </a:rPr>
              <a:t>تنفيذ الاعمال في وقتها المحدد قبل بداية الحصة التالية </a:t>
            </a:r>
          </a:p>
          <a:p>
            <a:pPr indent="-330200" algn="r" rtl="1">
              <a:lnSpc>
                <a:spcPct val="100000"/>
              </a:lnSpc>
              <a:buFont typeface="Roboto Mono Medium"/>
              <a:buChar char="●"/>
            </a:pPr>
            <a:r>
              <a:rPr lang="ar-SA" sz="1800" dirty="0">
                <a:solidFill>
                  <a:schemeClr val="accent5">
                    <a:lumMod val="75000"/>
                  </a:schemeClr>
                </a:solidFill>
              </a:rPr>
              <a:t>حل الواجبات و الأنشطة بالمنصة </a:t>
            </a:r>
          </a:p>
        </p:txBody>
      </p:sp>
      <p:pic>
        <p:nvPicPr>
          <p:cNvPr id="8" name="Google Shape;997;p85">
            <a:extLst>
              <a:ext uri="{FF2B5EF4-FFF2-40B4-BE49-F238E27FC236}">
                <a16:creationId xmlns:a16="http://schemas.microsoft.com/office/drawing/2014/main" id="{05A52F61-1599-896B-27B6-C127E1B88686}"/>
              </a:ext>
            </a:extLst>
          </p:cNvPr>
          <p:cNvPicPr preferRelativeResize="0"/>
          <p:nvPr/>
        </p:nvPicPr>
        <p:blipFill>
          <a:blip r:embed="rId3">
            <a:alphaModFix/>
          </a:blip>
          <a:stretch>
            <a:fillRect/>
          </a:stretch>
        </p:blipFill>
        <p:spPr>
          <a:xfrm>
            <a:off x="2365450" y="1063148"/>
            <a:ext cx="621600" cy="676200"/>
          </a:xfrm>
          <a:prstGeom prst="rect">
            <a:avLst/>
          </a:prstGeom>
          <a:noFill/>
          <a:ln>
            <a:noFill/>
          </a:ln>
        </p:spPr>
      </p:pic>
      <p:pic>
        <p:nvPicPr>
          <p:cNvPr id="9" name="Google Shape;399;p54">
            <a:extLst>
              <a:ext uri="{FF2B5EF4-FFF2-40B4-BE49-F238E27FC236}">
                <a16:creationId xmlns:a16="http://schemas.microsoft.com/office/drawing/2014/main" id="{CCAAE946-CB26-EB0D-CB35-46E879198C0F}"/>
              </a:ext>
            </a:extLst>
          </p:cNvPr>
          <p:cNvPicPr preferRelativeResize="0"/>
          <p:nvPr/>
        </p:nvPicPr>
        <p:blipFill>
          <a:blip r:embed="rId4">
            <a:alphaModFix/>
          </a:blip>
          <a:stretch>
            <a:fillRect/>
          </a:stretch>
        </p:blipFill>
        <p:spPr>
          <a:xfrm>
            <a:off x="6226991" y="3458403"/>
            <a:ext cx="822120" cy="897400"/>
          </a:xfrm>
          <a:prstGeom prst="rect">
            <a:avLst/>
          </a:prstGeom>
          <a:noFill/>
          <a:ln>
            <a:noFill/>
          </a:ln>
        </p:spPr>
      </p:pic>
    </p:spTree>
    <p:extLst>
      <p:ext uri="{BB962C8B-B14F-4D97-AF65-F5344CB8AC3E}">
        <p14:creationId xmlns:p14="http://schemas.microsoft.com/office/powerpoint/2010/main" val="31436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ssolv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dissolv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272</Words>
  <Application>Microsoft Macintosh PowerPoint</Application>
  <PresentationFormat>عرض على الشاشة (16:9)</PresentationFormat>
  <Paragraphs>42</Paragraphs>
  <Slides>10</Slides>
  <Notes>10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10</vt:i4>
      </vt:variant>
    </vt:vector>
  </HeadingPairs>
  <TitlesOfParts>
    <vt:vector size="22" baseType="lpstr">
      <vt:lpstr>Al Nile</vt:lpstr>
      <vt:lpstr>Al Tarikh</vt:lpstr>
      <vt:lpstr>Anonymous Pro</vt:lpstr>
      <vt:lpstr>Apple Symbols</vt:lpstr>
      <vt:lpstr>Arial</vt:lpstr>
      <vt:lpstr>Coming Soon</vt:lpstr>
      <vt:lpstr>Concert One</vt:lpstr>
      <vt:lpstr>Muli</vt:lpstr>
      <vt:lpstr>Muna</vt:lpstr>
      <vt:lpstr>Roboto Mono Medium</vt:lpstr>
      <vt:lpstr>Rockwell</vt:lpstr>
      <vt:lpstr>Notebook Lesson by Slidesgo</vt:lpstr>
      <vt:lpstr>اهلاً و سهلاً بكم  في عالم الفن </vt:lpstr>
      <vt:lpstr>عوداً حميداً</vt:lpstr>
      <vt:lpstr>عرض تقديمي في PowerPoint</vt:lpstr>
      <vt:lpstr>عرض تقديمي في PowerPoint</vt:lpstr>
      <vt:lpstr>كيف سنتعلم التربية الفنية :</vt:lpstr>
      <vt:lpstr>ماذا سوف نتعلم باذن الله : </vt:lpstr>
      <vt:lpstr>مجال الرسم </vt:lpstr>
      <vt:lpstr>عرض تقديمي في PowerPoint</vt:lpstr>
      <vt:lpstr>كيف سيتم تقيمي :</vt:lpstr>
      <vt:lpstr>اعداد قناة التربية الفنية :  نايله الحجيلي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اهلاً و سهلاً بكم  في عالم الفن </dc:title>
  <cp:lastModifiedBy>دعاء الحجيلي</cp:lastModifiedBy>
  <cp:revision>4</cp:revision>
  <dcterms:modified xsi:type="dcterms:W3CDTF">2023-08-14T23:06:35Z</dcterms:modified>
</cp:coreProperties>
</file>