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9" r:id="rId2"/>
    <p:sldId id="330" r:id="rId3"/>
    <p:sldId id="335" r:id="rId4"/>
    <p:sldId id="339" r:id="rId5"/>
    <p:sldId id="320" r:id="rId6"/>
    <p:sldId id="321" r:id="rId7"/>
    <p:sldId id="334" r:id="rId8"/>
    <p:sldId id="322" r:id="rId9"/>
    <p:sldId id="337" r:id="rId10"/>
    <p:sldId id="331" r:id="rId11"/>
    <p:sldId id="332" r:id="rId12"/>
    <p:sldId id="341" r:id="rId13"/>
    <p:sldId id="336" r:id="rId14"/>
    <p:sldId id="340" r:id="rId15"/>
    <p:sldId id="333"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CC3399"/>
    <a:srgbClr val="800080"/>
    <a:srgbClr val="339966"/>
    <a:srgbClr val="009900"/>
    <a:srgbClr val="FF3300"/>
    <a:srgbClr val="FFCC00"/>
    <a:srgbClr val="0066FF"/>
    <a:srgbClr val="FF99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29" autoAdjust="0"/>
    <p:restoredTop sz="94714" autoAdjust="0"/>
  </p:normalViewPr>
  <p:slideViewPr>
    <p:cSldViewPr>
      <p:cViewPr>
        <p:scale>
          <a:sx n="66" d="100"/>
          <a:sy n="66" d="100"/>
        </p:scale>
        <p:origin x="-1368" y="-8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449434-A41C-4472-945C-6A5D2B87464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D06D75-F107-4A57-BF73-06C08445905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45AE5-8B90-499B-88C4-BDA5AEC58C5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98DF84-6B72-4B49-9D94-3E2B2E4153F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6114F8-B597-41E5-8648-F003A2ACF5C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8A4C4C2-D3D8-4733-9794-733BDFA65E4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09FB356-9C12-4D95-A68F-835E1D2C694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4E32BEE-A8B2-4CFE-8A9D-C6CF777886B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0C24290-12B4-4788-A49A-7A9C0247052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E4611E-946B-4C1C-A620-C8270AF61A3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65FC39-E262-4243-B780-3F2A60940F7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9933"/>
            </a:gs>
            <a:gs pos="100000">
              <a:srgbClr val="009900"/>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941C078-5F47-4473-A173-0F70FDBF94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3313" name="Group 10"/>
          <p:cNvGrpSpPr>
            <a:grpSpLocks/>
          </p:cNvGrpSpPr>
          <p:nvPr/>
        </p:nvGrpSpPr>
        <p:grpSpPr bwMode="auto">
          <a:xfrm>
            <a:off x="0" y="304800"/>
            <a:ext cx="9144000" cy="366713"/>
            <a:chOff x="0" y="192"/>
            <a:chExt cx="5760" cy="231"/>
          </a:xfrm>
        </p:grpSpPr>
        <p:sp>
          <p:nvSpPr>
            <p:cNvPr id="13315"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3316"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3317"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
        <p:nvSpPr>
          <p:cNvPr id="5124" name="WordArt 10"/>
          <p:cNvSpPr>
            <a:spLocks noChangeArrowheads="1" noChangeShapeType="1" noTextEdit="1"/>
          </p:cNvSpPr>
          <p:nvPr/>
        </p:nvSpPr>
        <p:spPr bwMode="auto">
          <a:xfrm>
            <a:off x="762000" y="2819400"/>
            <a:ext cx="7620000" cy="838200"/>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FFFFFF"/>
                </a:solidFill>
                <a:latin typeface="Arial Black"/>
              </a:rPr>
              <a:t>Determination of Human Blood Group</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dissolve">
                                      <p:cBhvr>
                                        <p:cTn id="7"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2" name="Group 2"/>
          <p:cNvGraphicFramePr>
            <a:graphicFrameLocks noGrp="1"/>
          </p:cNvGraphicFramePr>
          <p:nvPr/>
        </p:nvGraphicFramePr>
        <p:xfrm>
          <a:off x="1676400" y="1600200"/>
          <a:ext cx="6096000" cy="4078224"/>
        </p:xfrm>
        <a:graphic>
          <a:graphicData uri="http://schemas.openxmlformats.org/drawingml/2006/table">
            <a:tbl>
              <a:tblPr/>
              <a:tblGrid>
                <a:gridCol w="1524000"/>
                <a:gridCol w="1524000"/>
                <a:gridCol w="1524000"/>
                <a:gridCol w="1524000"/>
              </a:tblGrid>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Parent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Allele</a:t>
                      </a:r>
                      <a:endParaRPr kumimoji="0" lang="en-GB" sz="28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A</a:t>
                      </a:r>
                      <a:endParaRPr kumimoji="0" lang="en-GB" sz="28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B</a:t>
                      </a:r>
                      <a:endParaRPr kumimoji="0" lang="en-GB" sz="28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O</a:t>
                      </a:r>
                      <a:endParaRPr kumimoji="0" lang="en-GB" sz="28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A</a:t>
                      </a:r>
                      <a:endParaRPr kumimoji="0" lang="en-GB" sz="28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AA</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AB</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AO</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B</a:t>
                      </a:r>
                      <a:endParaRPr kumimoji="0" lang="en-GB" sz="28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AB</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BB</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BO</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Arial" charset="0"/>
                        </a:rPr>
                        <a:t>O</a:t>
                      </a:r>
                      <a:endParaRPr kumimoji="0" lang="en-GB" sz="28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AO</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BO</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bg1"/>
                          </a:solidFill>
                          <a:effectLst/>
                          <a:latin typeface="Arial" charset="0"/>
                        </a:rPr>
                        <a:t>OO</a:t>
                      </a:r>
                      <a:endParaRPr kumimoji="0" lang="en-GB" sz="2800" b="1" i="0" u="none" strike="noStrike" cap="none" normalizeH="0" baseline="0" smtClean="0">
                        <a:ln>
                          <a:noFill/>
                        </a:ln>
                        <a:solidFill>
                          <a:schemeClr val="bg1"/>
                        </a:solidFill>
                        <a:effectLst/>
                        <a:latin typeface="Arial"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61469" name="Text Box 29"/>
          <p:cNvSpPr txBox="1">
            <a:spLocks noChangeArrowheads="1"/>
          </p:cNvSpPr>
          <p:nvPr/>
        </p:nvSpPr>
        <p:spPr bwMode="auto">
          <a:xfrm>
            <a:off x="1676400" y="685800"/>
            <a:ext cx="4375150" cy="457200"/>
          </a:xfrm>
          <a:prstGeom prst="rect">
            <a:avLst/>
          </a:prstGeom>
          <a:noFill/>
          <a:ln w="9525">
            <a:noFill/>
            <a:miter lim="800000"/>
            <a:headEnd/>
            <a:tailEnd/>
          </a:ln>
        </p:spPr>
        <p:txBody>
          <a:bodyPr wrap="none">
            <a:spAutoFit/>
          </a:bodyPr>
          <a:lstStyle/>
          <a:p>
            <a:r>
              <a:rPr lang="cy-GB" sz="2400" b="1">
                <a:solidFill>
                  <a:schemeClr val="bg1"/>
                </a:solidFill>
                <a:latin typeface="Times New Roman" pitchFamily="18" charset="0"/>
              </a:rPr>
              <a:t>Possible Blood group Genotypes</a:t>
            </a:r>
            <a:endParaRPr lang="en-GB" sz="2400" b="1">
              <a:solidFill>
                <a:schemeClr val="bg1"/>
              </a:solidFill>
              <a:latin typeface="Times New Roman" pitchFamily="18" charset="0"/>
            </a:endParaRPr>
          </a:p>
        </p:txBody>
      </p:sp>
      <p:sp>
        <p:nvSpPr>
          <p:cNvPr id="20509" name="Line 30"/>
          <p:cNvSpPr>
            <a:spLocks noChangeShapeType="1"/>
          </p:cNvSpPr>
          <p:nvPr/>
        </p:nvSpPr>
        <p:spPr bwMode="auto">
          <a:xfrm>
            <a:off x="2743200" y="2133600"/>
            <a:ext cx="381000" cy="0"/>
          </a:xfrm>
          <a:prstGeom prst="line">
            <a:avLst/>
          </a:prstGeom>
          <a:noFill/>
          <a:ln w="9525">
            <a:solidFill>
              <a:srgbClr val="FF0000"/>
            </a:solidFill>
            <a:miter lim="800000"/>
            <a:headEnd/>
            <a:tailEnd type="triangle" w="med" len="med"/>
          </a:ln>
        </p:spPr>
        <p:txBody>
          <a:bodyPr wrap="none"/>
          <a:lstStyle/>
          <a:p>
            <a:endParaRPr lang="en-US"/>
          </a:p>
        </p:txBody>
      </p:sp>
      <p:sp>
        <p:nvSpPr>
          <p:cNvPr id="20510" name="Line 31"/>
          <p:cNvSpPr>
            <a:spLocks noChangeShapeType="1"/>
          </p:cNvSpPr>
          <p:nvPr/>
        </p:nvSpPr>
        <p:spPr bwMode="auto">
          <a:xfrm>
            <a:off x="2743200" y="2133600"/>
            <a:ext cx="0" cy="457200"/>
          </a:xfrm>
          <a:prstGeom prst="line">
            <a:avLst/>
          </a:prstGeom>
          <a:noFill/>
          <a:ln w="9525">
            <a:solidFill>
              <a:srgbClr val="FF0000"/>
            </a:solidFill>
            <a:miter lim="800000"/>
            <a:headEnd/>
            <a:tailEnd type="triangle" w="med" len="med"/>
          </a:ln>
        </p:spPr>
        <p:txBody>
          <a:bodyPr wrap="none"/>
          <a:lstStyle/>
          <a:p>
            <a:endParaRPr lang="en-US"/>
          </a:p>
        </p:txBody>
      </p:sp>
      <p:grpSp>
        <p:nvGrpSpPr>
          <p:cNvPr id="6" name="Group 10"/>
          <p:cNvGrpSpPr>
            <a:grpSpLocks/>
          </p:cNvGrpSpPr>
          <p:nvPr/>
        </p:nvGrpSpPr>
        <p:grpSpPr bwMode="auto">
          <a:xfrm>
            <a:off x="0" y="152400"/>
            <a:ext cx="9144000" cy="366713"/>
            <a:chOff x="0" y="192"/>
            <a:chExt cx="5760" cy="231"/>
          </a:xfrm>
        </p:grpSpPr>
        <p:sp>
          <p:nvSpPr>
            <p:cNvPr id="7"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8"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9"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69"/>
                                        </p:tgtEl>
                                        <p:attrNameLst>
                                          <p:attrName>style.visibility</p:attrName>
                                        </p:attrNameLst>
                                      </p:cBhvr>
                                      <p:to>
                                        <p:strVal val="visible"/>
                                      </p:to>
                                    </p:set>
                                    <p:anim calcmode="lin" valueType="num">
                                      <p:cBhvr additive="base">
                                        <p:cTn id="7" dur="500" fill="hold"/>
                                        <p:tgtEl>
                                          <p:spTgt spid="61469"/>
                                        </p:tgtEl>
                                        <p:attrNameLst>
                                          <p:attrName>ppt_x</p:attrName>
                                        </p:attrNameLst>
                                      </p:cBhvr>
                                      <p:tavLst>
                                        <p:tav tm="0">
                                          <p:val>
                                            <p:strVal val="0-#ppt_w/2"/>
                                          </p:val>
                                        </p:tav>
                                        <p:tav tm="100000">
                                          <p:val>
                                            <p:strVal val="#ppt_x"/>
                                          </p:val>
                                        </p:tav>
                                      </p:tavLst>
                                    </p:anim>
                                    <p:anim calcmode="lin" valueType="num">
                                      <p:cBhvr additive="base">
                                        <p:cTn id="8" dur="500" fill="hold"/>
                                        <p:tgtEl>
                                          <p:spTgt spid="6146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1442"/>
                                        </p:tgtEl>
                                        <p:attrNameLst>
                                          <p:attrName>style.visibility</p:attrName>
                                        </p:attrNameLst>
                                      </p:cBhvr>
                                      <p:to>
                                        <p:strVal val="visible"/>
                                      </p:to>
                                    </p:set>
                                    <p:anim calcmode="lin" valueType="num">
                                      <p:cBhvr additive="base">
                                        <p:cTn id="13" dur="500" fill="hold"/>
                                        <p:tgtEl>
                                          <p:spTgt spid="61442"/>
                                        </p:tgtEl>
                                        <p:attrNameLst>
                                          <p:attrName>ppt_x</p:attrName>
                                        </p:attrNameLst>
                                      </p:cBhvr>
                                      <p:tavLst>
                                        <p:tav tm="0">
                                          <p:val>
                                            <p:strVal val="0-#ppt_w/2"/>
                                          </p:val>
                                        </p:tav>
                                        <p:tav tm="100000">
                                          <p:val>
                                            <p:strVal val="#ppt_x"/>
                                          </p:val>
                                        </p:tav>
                                      </p:tavLst>
                                    </p:anim>
                                    <p:anim calcmode="lin" valueType="num">
                                      <p:cBhvr additive="base">
                                        <p:cTn id="14" dur="500" fill="hold"/>
                                        <p:tgtEl>
                                          <p:spTgt spid="614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47675" y="457200"/>
            <a:ext cx="8696325" cy="2308324"/>
          </a:xfrm>
          <a:prstGeom prst="rect">
            <a:avLst/>
          </a:prstGeom>
          <a:noFill/>
          <a:ln w="9525">
            <a:noFill/>
            <a:miter lim="800000"/>
            <a:headEnd/>
            <a:tailEnd/>
          </a:ln>
        </p:spPr>
        <p:txBody>
          <a:bodyPr>
            <a:spAutoFit/>
          </a:bodyPr>
          <a:lstStyle/>
          <a:p>
            <a:r>
              <a:rPr lang="en-GB" sz="2400" b="1" dirty="0" smtClean="0">
                <a:solidFill>
                  <a:schemeClr val="bg1"/>
                </a:solidFill>
              </a:rPr>
              <a:t>                             The </a:t>
            </a:r>
            <a:r>
              <a:rPr lang="en-GB" sz="2400" b="1" dirty="0">
                <a:solidFill>
                  <a:schemeClr val="bg1"/>
                </a:solidFill>
              </a:rPr>
              <a:t>ABO blood groups</a:t>
            </a:r>
          </a:p>
          <a:p>
            <a:endParaRPr lang="en-GB" sz="2400" b="1" dirty="0">
              <a:solidFill>
                <a:srgbClr val="FF0000"/>
              </a:solidFill>
            </a:endParaRPr>
          </a:p>
          <a:p>
            <a:pPr eaLnBrk="0" hangingPunct="0">
              <a:buFontTx/>
              <a:buChar char="•"/>
            </a:pPr>
            <a:r>
              <a:rPr lang="en-GB" sz="2400" dirty="0" smtClean="0">
                <a:solidFill>
                  <a:schemeClr val="bg1"/>
                </a:solidFill>
              </a:rPr>
              <a:t>The </a:t>
            </a:r>
            <a:r>
              <a:rPr lang="en-GB" sz="2400" dirty="0">
                <a:solidFill>
                  <a:schemeClr val="bg1"/>
                </a:solidFill>
              </a:rPr>
              <a:t>table shows the four ABO phenotypes ("blood groups") present in the human population and the genotypes that give rise to </a:t>
            </a:r>
            <a:r>
              <a:rPr lang="en-GB" sz="2400" dirty="0" smtClean="0">
                <a:solidFill>
                  <a:schemeClr val="bg1"/>
                </a:solidFill>
              </a:rPr>
              <a:t>them</a:t>
            </a:r>
            <a:endParaRPr lang="en-GB" sz="2400" dirty="0"/>
          </a:p>
          <a:p>
            <a:pPr eaLnBrk="0" hangingPunct="0"/>
            <a:endParaRPr lang="en-GB" sz="2400" dirty="0"/>
          </a:p>
        </p:txBody>
      </p:sp>
      <p:sp>
        <p:nvSpPr>
          <p:cNvPr id="4" name="Rectangle 66"/>
          <p:cNvSpPr>
            <a:spLocks noChangeArrowheads="1"/>
          </p:cNvSpPr>
          <p:nvPr/>
        </p:nvSpPr>
        <p:spPr bwMode="auto">
          <a:xfrm>
            <a:off x="685800" y="2895600"/>
            <a:ext cx="7772400" cy="3276600"/>
          </a:xfrm>
          <a:prstGeom prst="rect">
            <a:avLst/>
          </a:prstGeom>
          <a:solidFill>
            <a:srgbClr val="FFFF99"/>
          </a:solidFill>
          <a:ln w="9525">
            <a:solidFill>
              <a:schemeClr val="tx1"/>
            </a:solidFill>
            <a:miter lim="800000"/>
            <a:headEnd/>
            <a:tailEnd/>
          </a:ln>
        </p:spPr>
        <p:txBody>
          <a:bodyPr wrap="none" anchor="ctr"/>
          <a:lstStyle/>
          <a:p>
            <a:endParaRPr lang="en-US"/>
          </a:p>
        </p:txBody>
      </p:sp>
      <p:grpSp>
        <p:nvGrpSpPr>
          <p:cNvPr id="5" name="Group 65"/>
          <p:cNvGrpSpPr>
            <a:grpSpLocks/>
          </p:cNvGrpSpPr>
          <p:nvPr/>
        </p:nvGrpSpPr>
        <p:grpSpPr bwMode="auto">
          <a:xfrm>
            <a:off x="685800" y="2819401"/>
            <a:ext cx="7772400" cy="3352800"/>
            <a:chOff x="-11" y="1389"/>
            <a:chExt cx="3656" cy="2382"/>
          </a:xfrm>
        </p:grpSpPr>
        <p:grpSp>
          <p:nvGrpSpPr>
            <p:cNvPr id="6" name="Group 63"/>
            <p:cNvGrpSpPr>
              <a:grpSpLocks/>
            </p:cNvGrpSpPr>
            <p:nvPr/>
          </p:nvGrpSpPr>
          <p:grpSpPr bwMode="auto">
            <a:xfrm>
              <a:off x="0" y="1400"/>
              <a:ext cx="3634" cy="2360"/>
              <a:chOff x="0" y="1400"/>
              <a:chExt cx="3634" cy="2360"/>
            </a:xfrm>
          </p:grpSpPr>
          <p:grpSp>
            <p:nvGrpSpPr>
              <p:cNvPr id="8" name="Group 24"/>
              <p:cNvGrpSpPr>
                <a:grpSpLocks/>
              </p:cNvGrpSpPr>
              <p:nvPr/>
            </p:nvGrpSpPr>
            <p:grpSpPr bwMode="auto">
              <a:xfrm>
                <a:off x="0" y="1400"/>
                <a:ext cx="504" cy="1208"/>
                <a:chOff x="0" y="1400"/>
                <a:chExt cx="504" cy="1208"/>
              </a:xfrm>
            </p:grpSpPr>
            <p:sp>
              <p:nvSpPr>
                <p:cNvPr id="66" name="Rectangle 3"/>
                <p:cNvSpPr>
                  <a:spLocks noChangeArrowheads="1"/>
                </p:cNvSpPr>
                <p:nvPr/>
              </p:nvSpPr>
              <p:spPr bwMode="auto">
                <a:xfrm>
                  <a:off x="0" y="1400"/>
                  <a:ext cx="504" cy="1208"/>
                </a:xfrm>
                <a:prstGeom prst="rect">
                  <a:avLst/>
                </a:prstGeom>
                <a:noFill/>
                <a:ln w="9525">
                  <a:noFill/>
                  <a:miter lim="800000"/>
                  <a:headEnd/>
                  <a:tailEnd/>
                </a:ln>
              </p:spPr>
              <p:txBody>
                <a:bodyPr anchor="ctr"/>
                <a:lstStyle/>
                <a:p>
                  <a:r>
                    <a:rPr lang="en-GB" sz="2000" b="1" dirty="0">
                      <a:solidFill>
                        <a:srgbClr val="FF0000"/>
                      </a:solidFill>
                    </a:rPr>
                    <a:t>Blood Group</a:t>
                  </a:r>
                  <a:endParaRPr lang="en-GB" sz="2000" dirty="0">
                    <a:solidFill>
                      <a:srgbClr val="FF0000"/>
                    </a:solidFill>
                  </a:endParaRPr>
                </a:p>
              </p:txBody>
            </p:sp>
            <p:sp>
              <p:nvSpPr>
                <p:cNvPr id="67" name="Rectangle 23"/>
                <p:cNvSpPr>
                  <a:spLocks noChangeArrowheads="1"/>
                </p:cNvSpPr>
                <p:nvPr/>
              </p:nvSpPr>
              <p:spPr bwMode="auto">
                <a:xfrm>
                  <a:off x="0" y="1400"/>
                  <a:ext cx="504" cy="1208"/>
                </a:xfrm>
                <a:prstGeom prst="rect">
                  <a:avLst/>
                </a:prstGeom>
                <a:noFill/>
                <a:ln w="7">
                  <a:solidFill>
                    <a:srgbClr val="A0A0A0"/>
                  </a:solidFill>
                  <a:miter lim="800000"/>
                  <a:headEnd/>
                  <a:tailEnd/>
                </a:ln>
              </p:spPr>
              <p:txBody>
                <a:bodyPr/>
                <a:lstStyle/>
                <a:p>
                  <a:endParaRPr lang="en-US"/>
                </a:p>
              </p:txBody>
            </p:sp>
          </p:grpSp>
          <p:grpSp>
            <p:nvGrpSpPr>
              <p:cNvPr id="9" name="Group 26"/>
              <p:cNvGrpSpPr>
                <a:grpSpLocks/>
              </p:cNvGrpSpPr>
              <p:nvPr/>
            </p:nvGrpSpPr>
            <p:grpSpPr bwMode="auto">
              <a:xfrm>
                <a:off x="504" y="1400"/>
                <a:ext cx="756" cy="1208"/>
                <a:chOff x="504" y="1400"/>
                <a:chExt cx="756" cy="1208"/>
              </a:xfrm>
            </p:grpSpPr>
            <p:sp>
              <p:nvSpPr>
                <p:cNvPr id="64" name="Rectangle 4"/>
                <p:cNvSpPr>
                  <a:spLocks noChangeArrowheads="1"/>
                </p:cNvSpPr>
                <p:nvPr/>
              </p:nvSpPr>
              <p:spPr bwMode="auto">
                <a:xfrm>
                  <a:off x="504" y="1400"/>
                  <a:ext cx="756" cy="1208"/>
                </a:xfrm>
                <a:prstGeom prst="rect">
                  <a:avLst/>
                </a:prstGeom>
                <a:noFill/>
                <a:ln w="9525">
                  <a:noFill/>
                  <a:miter lim="800000"/>
                  <a:headEnd/>
                  <a:tailEnd/>
                </a:ln>
              </p:spPr>
              <p:txBody>
                <a:bodyPr anchor="ctr"/>
                <a:lstStyle/>
                <a:p>
                  <a:r>
                    <a:rPr lang="en-GB" sz="2000" b="1" dirty="0">
                      <a:solidFill>
                        <a:srgbClr val="FF0000"/>
                      </a:solidFill>
                    </a:rPr>
                    <a:t>Antigens on RBCs</a:t>
                  </a:r>
                  <a:endParaRPr lang="en-GB" sz="2000" dirty="0">
                    <a:solidFill>
                      <a:srgbClr val="FF0000"/>
                    </a:solidFill>
                  </a:endParaRPr>
                </a:p>
              </p:txBody>
            </p:sp>
            <p:sp>
              <p:nvSpPr>
                <p:cNvPr id="65" name="Rectangle 25"/>
                <p:cNvSpPr>
                  <a:spLocks noChangeArrowheads="1"/>
                </p:cNvSpPr>
                <p:nvPr/>
              </p:nvSpPr>
              <p:spPr bwMode="auto">
                <a:xfrm>
                  <a:off x="504" y="1400"/>
                  <a:ext cx="756" cy="1208"/>
                </a:xfrm>
                <a:prstGeom prst="rect">
                  <a:avLst/>
                </a:prstGeom>
                <a:noFill/>
                <a:ln w="7">
                  <a:solidFill>
                    <a:srgbClr val="A0A0A0"/>
                  </a:solidFill>
                  <a:miter lim="800000"/>
                  <a:headEnd/>
                  <a:tailEnd/>
                </a:ln>
              </p:spPr>
              <p:txBody>
                <a:bodyPr/>
                <a:lstStyle/>
                <a:p>
                  <a:endParaRPr lang="en-US"/>
                </a:p>
              </p:txBody>
            </p:sp>
          </p:grpSp>
          <p:grpSp>
            <p:nvGrpSpPr>
              <p:cNvPr id="10" name="Group 28"/>
              <p:cNvGrpSpPr>
                <a:grpSpLocks/>
              </p:cNvGrpSpPr>
              <p:nvPr/>
            </p:nvGrpSpPr>
            <p:grpSpPr bwMode="auto">
              <a:xfrm>
                <a:off x="1260" y="1400"/>
                <a:ext cx="1512" cy="1208"/>
                <a:chOff x="1260" y="1400"/>
                <a:chExt cx="1512" cy="1208"/>
              </a:xfrm>
            </p:grpSpPr>
            <p:sp>
              <p:nvSpPr>
                <p:cNvPr id="62" name="Rectangle 5"/>
                <p:cNvSpPr>
                  <a:spLocks noChangeArrowheads="1"/>
                </p:cNvSpPr>
                <p:nvPr/>
              </p:nvSpPr>
              <p:spPr bwMode="auto">
                <a:xfrm>
                  <a:off x="1260" y="1400"/>
                  <a:ext cx="1512" cy="1208"/>
                </a:xfrm>
                <a:prstGeom prst="rect">
                  <a:avLst/>
                </a:prstGeom>
                <a:noFill/>
                <a:ln w="9525">
                  <a:noFill/>
                  <a:miter lim="800000"/>
                  <a:headEnd/>
                  <a:tailEnd/>
                </a:ln>
              </p:spPr>
              <p:txBody>
                <a:bodyPr anchor="ctr"/>
                <a:lstStyle/>
                <a:p>
                  <a:r>
                    <a:rPr lang="en-GB" sz="2000" b="1" dirty="0">
                      <a:solidFill>
                        <a:srgbClr val="FF0000"/>
                      </a:solidFill>
                    </a:rPr>
                    <a:t>Antibodies in Serum</a:t>
                  </a:r>
                  <a:endParaRPr lang="en-GB" sz="2000" dirty="0">
                    <a:solidFill>
                      <a:srgbClr val="FF0000"/>
                    </a:solidFill>
                  </a:endParaRPr>
                </a:p>
              </p:txBody>
            </p:sp>
            <p:sp>
              <p:nvSpPr>
                <p:cNvPr id="63" name="Rectangle 27"/>
                <p:cNvSpPr>
                  <a:spLocks noChangeArrowheads="1"/>
                </p:cNvSpPr>
                <p:nvPr/>
              </p:nvSpPr>
              <p:spPr bwMode="auto">
                <a:xfrm>
                  <a:off x="1260" y="1400"/>
                  <a:ext cx="1512" cy="1208"/>
                </a:xfrm>
                <a:prstGeom prst="rect">
                  <a:avLst/>
                </a:prstGeom>
                <a:noFill/>
                <a:ln w="7">
                  <a:solidFill>
                    <a:srgbClr val="A0A0A0"/>
                  </a:solidFill>
                  <a:miter lim="800000"/>
                  <a:headEnd/>
                  <a:tailEnd/>
                </a:ln>
              </p:spPr>
              <p:txBody>
                <a:bodyPr/>
                <a:lstStyle/>
                <a:p>
                  <a:endParaRPr lang="en-US"/>
                </a:p>
              </p:txBody>
            </p:sp>
          </p:grpSp>
          <p:grpSp>
            <p:nvGrpSpPr>
              <p:cNvPr id="11" name="Group 30"/>
              <p:cNvGrpSpPr>
                <a:grpSpLocks/>
              </p:cNvGrpSpPr>
              <p:nvPr/>
            </p:nvGrpSpPr>
            <p:grpSpPr bwMode="auto">
              <a:xfrm>
                <a:off x="2772" y="1400"/>
                <a:ext cx="862" cy="1208"/>
                <a:chOff x="2772" y="1400"/>
                <a:chExt cx="862" cy="1208"/>
              </a:xfrm>
            </p:grpSpPr>
            <p:sp>
              <p:nvSpPr>
                <p:cNvPr id="60" name="Rectangle 6"/>
                <p:cNvSpPr>
                  <a:spLocks noChangeArrowheads="1"/>
                </p:cNvSpPr>
                <p:nvPr/>
              </p:nvSpPr>
              <p:spPr bwMode="auto">
                <a:xfrm>
                  <a:off x="2772" y="1400"/>
                  <a:ext cx="862" cy="1208"/>
                </a:xfrm>
                <a:prstGeom prst="rect">
                  <a:avLst/>
                </a:prstGeom>
                <a:noFill/>
                <a:ln w="9525">
                  <a:noFill/>
                  <a:miter lim="800000"/>
                  <a:headEnd/>
                  <a:tailEnd/>
                </a:ln>
              </p:spPr>
              <p:txBody>
                <a:bodyPr anchor="ctr"/>
                <a:lstStyle/>
                <a:p>
                  <a:r>
                    <a:rPr lang="en-GB" sz="2000" b="1" dirty="0">
                      <a:solidFill>
                        <a:srgbClr val="FF0000"/>
                      </a:solidFill>
                    </a:rPr>
                    <a:t>Genotypes</a:t>
                  </a:r>
                  <a:endParaRPr lang="en-GB" sz="2000" dirty="0">
                    <a:solidFill>
                      <a:srgbClr val="FF0000"/>
                    </a:solidFill>
                  </a:endParaRPr>
                </a:p>
              </p:txBody>
            </p:sp>
            <p:sp>
              <p:nvSpPr>
                <p:cNvPr id="61" name="Rectangle 29"/>
                <p:cNvSpPr>
                  <a:spLocks noChangeArrowheads="1"/>
                </p:cNvSpPr>
                <p:nvPr/>
              </p:nvSpPr>
              <p:spPr bwMode="auto">
                <a:xfrm>
                  <a:off x="2772" y="1400"/>
                  <a:ext cx="862" cy="1208"/>
                </a:xfrm>
                <a:prstGeom prst="rect">
                  <a:avLst/>
                </a:prstGeom>
                <a:noFill/>
                <a:ln w="7">
                  <a:solidFill>
                    <a:srgbClr val="A0A0A0"/>
                  </a:solidFill>
                  <a:miter lim="800000"/>
                  <a:headEnd/>
                  <a:tailEnd/>
                </a:ln>
              </p:spPr>
              <p:txBody>
                <a:bodyPr/>
                <a:lstStyle/>
                <a:p>
                  <a:endParaRPr lang="en-US"/>
                </a:p>
              </p:txBody>
            </p:sp>
          </p:grpSp>
          <p:grpSp>
            <p:nvGrpSpPr>
              <p:cNvPr id="12" name="Group 32"/>
              <p:cNvGrpSpPr>
                <a:grpSpLocks/>
              </p:cNvGrpSpPr>
              <p:nvPr/>
            </p:nvGrpSpPr>
            <p:grpSpPr bwMode="auto">
              <a:xfrm>
                <a:off x="0" y="2608"/>
                <a:ext cx="504" cy="288"/>
                <a:chOff x="0" y="2608"/>
                <a:chExt cx="504" cy="288"/>
              </a:xfrm>
            </p:grpSpPr>
            <p:sp>
              <p:nvSpPr>
                <p:cNvPr id="58" name="Rectangle 7"/>
                <p:cNvSpPr>
                  <a:spLocks noChangeArrowheads="1"/>
                </p:cNvSpPr>
                <p:nvPr/>
              </p:nvSpPr>
              <p:spPr bwMode="auto">
                <a:xfrm>
                  <a:off x="0" y="2608"/>
                  <a:ext cx="504" cy="288"/>
                </a:xfrm>
                <a:prstGeom prst="rect">
                  <a:avLst/>
                </a:prstGeom>
                <a:noFill/>
                <a:ln w="9525">
                  <a:noFill/>
                  <a:miter lim="800000"/>
                  <a:headEnd/>
                  <a:tailEnd/>
                </a:ln>
              </p:spPr>
              <p:txBody>
                <a:bodyPr anchor="ctr"/>
                <a:lstStyle/>
                <a:p>
                  <a:pPr algn="ctr"/>
                  <a:r>
                    <a:rPr lang="en-GB" sz="2400" b="1"/>
                    <a:t>A</a:t>
                  </a:r>
                  <a:endParaRPr lang="en-GB" sz="2400"/>
                </a:p>
              </p:txBody>
            </p:sp>
            <p:sp>
              <p:nvSpPr>
                <p:cNvPr id="59" name="Rectangle 31"/>
                <p:cNvSpPr>
                  <a:spLocks noChangeArrowheads="1"/>
                </p:cNvSpPr>
                <p:nvPr/>
              </p:nvSpPr>
              <p:spPr bwMode="auto">
                <a:xfrm>
                  <a:off x="0" y="2608"/>
                  <a:ext cx="504" cy="288"/>
                </a:xfrm>
                <a:prstGeom prst="rect">
                  <a:avLst/>
                </a:prstGeom>
                <a:noFill/>
                <a:ln w="7">
                  <a:solidFill>
                    <a:srgbClr val="A0A0A0"/>
                  </a:solidFill>
                  <a:miter lim="800000"/>
                  <a:headEnd/>
                  <a:tailEnd/>
                </a:ln>
              </p:spPr>
              <p:txBody>
                <a:bodyPr/>
                <a:lstStyle/>
                <a:p>
                  <a:endParaRPr lang="en-US"/>
                </a:p>
              </p:txBody>
            </p:sp>
          </p:grpSp>
          <p:grpSp>
            <p:nvGrpSpPr>
              <p:cNvPr id="13" name="Group 34"/>
              <p:cNvGrpSpPr>
                <a:grpSpLocks/>
              </p:cNvGrpSpPr>
              <p:nvPr/>
            </p:nvGrpSpPr>
            <p:grpSpPr bwMode="auto">
              <a:xfrm>
                <a:off x="504" y="2608"/>
                <a:ext cx="756" cy="288"/>
                <a:chOff x="504" y="2608"/>
                <a:chExt cx="756" cy="288"/>
              </a:xfrm>
            </p:grpSpPr>
            <p:sp>
              <p:nvSpPr>
                <p:cNvPr id="56" name="Rectangle 8"/>
                <p:cNvSpPr>
                  <a:spLocks noChangeArrowheads="1"/>
                </p:cNvSpPr>
                <p:nvPr/>
              </p:nvSpPr>
              <p:spPr bwMode="auto">
                <a:xfrm>
                  <a:off x="504" y="2608"/>
                  <a:ext cx="756" cy="288"/>
                </a:xfrm>
                <a:prstGeom prst="rect">
                  <a:avLst/>
                </a:prstGeom>
                <a:noFill/>
                <a:ln w="9525">
                  <a:noFill/>
                  <a:miter lim="800000"/>
                  <a:headEnd/>
                  <a:tailEnd/>
                </a:ln>
              </p:spPr>
              <p:txBody>
                <a:bodyPr anchor="ctr"/>
                <a:lstStyle/>
                <a:p>
                  <a:pPr algn="ctr"/>
                  <a:r>
                    <a:rPr lang="en-GB" sz="2400" b="1"/>
                    <a:t>A</a:t>
                  </a:r>
                  <a:endParaRPr lang="en-GB" sz="2400"/>
                </a:p>
              </p:txBody>
            </p:sp>
            <p:sp>
              <p:nvSpPr>
                <p:cNvPr id="57" name="Rectangle 33"/>
                <p:cNvSpPr>
                  <a:spLocks noChangeArrowheads="1"/>
                </p:cNvSpPr>
                <p:nvPr/>
              </p:nvSpPr>
              <p:spPr bwMode="auto">
                <a:xfrm>
                  <a:off x="504" y="2608"/>
                  <a:ext cx="756" cy="288"/>
                </a:xfrm>
                <a:prstGeom prst="rect">
                  <a:avLst/>
                </a:prstGeom>
                <a:noFill/>
                <a:ln w="7">
                  <a:solidFill>
                    <a:srgbClr val="A0A0A0"/>
                  </a:solidFill>
                  <a:miter lim="800000"/>
                  <a:headEnd/>
                  <a:tailEnd/>
                </a:ln>
              </p:spPr>
              <p:txBody>
                <a:bodyPr/>
                <a:lstStyle/>
                <a:p>
                  <a:endParaRPr lang="en-US"/>
                </a:p>
              </p:txBody>
            </p:sp>
          </p:grpSp>
          <p:grpSp>
            <p:nvGrpSpPr>
              <p:cNvPr id="14" name="Group 36"/>
              <p:cNvGrpSpPr>
                <a:grpSpLocks/>
              </p:cNvGrpSpPr>
              <p:nvPr/>
            </p:nvGrpSpPr>
            <p:grpSpPr bwMode="auto">
              <a:xfrm>
                <a:off x="1260" y="2608"/>
                <a:ext cx="1512" cy="288"/>
                <a:chOff x="1260" y="2608"/>
                <a:chExt cx="1512" cy="288"/>
              </a:xfrm>
            </p:grpSpPr>
            <p:sp>
              <p:nvSpPr>
                <p:cNvPr id="54" name="Rectangle 9"/>
                <p:cNvSpPr>
                  <a:spLocks noChangeArrowheads="1"/>
                </p:cNvSpPr>
                <p:nvPr/>
              </p:nvSpPr>
              <p:spPr bwMode="auto">
                <a:xfrm>
                  <a:off x="1260" y="2608"/>
                  <a:ext cx="1512" cy="288"/>
                </a:xfrm>
                <a:prstGeom prst="rect">
                  <a:avLst/>
                </a:prstGeom>
                <a:noFill/>
                <a:ln w="9525">
                  <a:noFill/>
                  <a:miter lim="800000"/>
                  <a:headEnd/>
                  <a:tailEnd/>
                </a:ln>
              </p:spPr>
              <p:txBody>
                <a:bodyPr anchor="ctr"/>
                <a:lstStyle/>
                <a:p>
                  <a:pPr algn="ctr"/>
                  <a:r>
                    <a:rPr lang="en-GB" sz="2400"/>
                    <a:t>Anti-B</a:t>
                  </a:r>
                </a:p>
              </p:txBody>
            </p:sp>
            <p:sp>
              <p:nvSpPr>
                <p:cNvPr id="55" name="Rectangle 35"/>
                <p:cNvSpPr>
                  <a:spLocks noChangeArrowheads="1"/>
                </p:cNvSpPr>
                <p:nvPr/>
              </p:nvSpPr>
              <p:spPr bwMode="auto">
                <a:xfrm>
                  <a:off x="1260" y="2608"/>
                  <a:ext cx="1512" cy="288"/>
                </a:xfrm>
                <a:prstGeom prst="rect">
                  <a:avLst/>
                </a:prstGeom>
                <a:noFill/>
                <a:ln w="7">
                  <a:solidFill>
                    <a:srgbClr val="A0A0A0"/>
                  </a:solidFill>
                  <a:miter lim="800000"/>
                  <a:headEnd/>
                  <a:tailEnd/>
                </a:ln>
              </p:spPr>
              <p:txBody>
                <a:bodyPr/>
                <a:lstStyle/>
                <a:p>
                  <a:endParaRPr lang="en-US"/>
                </a:p>
              </p:txBody>
            </p:sp>
          </p:grpSp>
          <p:grpSp>
            <p:nvGrpSpPr>
              <p:cNvPr id="15" name="Group 38"/>
              <p:cNvGrpSpPr>
                <a:grpSpLocks/>
              </p:cNvGrpSpPr>
              <p:nvPr/>
            </p:nvGrpSpPr>
            <p:grpSpPr bwMode="auto">
              <a:xfrm>
                <a:off x="2772" y="2608"/>
                <a:ext cx="862" cy="288"/>
                <a:chOff x="2772" y="2608"/>
                <a:chExt cx="862" cy="288"/>
              </a:xfrm>
            </p:grpSpPr>
            <p:sp>
              <p:nvSpPr>
                <p:cNvPr id="52" name="Rectangle 10"/>
                <p:cNvSpPr>
                  <a:spLocks noChangeArrowheads="1"/>
                </p:cNvSpPr>
                <p:nvPr/>
              </p:nvSpPr>
              <p:spPr bwMode="auto">
                <a:xfrm>
                  <a:off x="2772" y="2608"/>
                  <a:ext cx="862" cy="288"/>
                </a:xfrm>
                <a:prstGeom prst="rect">
                  <a:avLst/>
                </a:prstGeom>
                <a:noFill/>
                <a:ln w="9525">
                  <a:noFill/>
                  <a:miter lim="800000"/>
                  <a:headEnd/>
                  <a:tailEnd/>
                </a:ln>
              </p:spPr>
              <p:txBody>
                <a:bodyPr anchor="ctr"/>
                <a:lstStyle/>
                <a:p>
                  <a:pPr algn="ctr"/>
                  <a:r>
                    <a:rPr lang="en-GB" sz="2400" i="1"/>
                    <a:t>AA</a:t>
                  </a:r>
                  <a:r>
                    <a:rPr lang="en-GB" sz="2400"/>
                    <a:t> or </a:t>
                  </a:r>
                  <a:r>
                    <a:rPr lang="en-GB" sz="2400" i="1"/>
                    <a:t>AO</a:t>
                  </a:r>
                  <a:endParaRPr lang="en-GB" sz="2400"/>
                </a:p>
              </p:txBody>
            </p:sp>
            <p:sp>
              <p:nvSpPr>
                <p:cNvPr id="53" name="Rectangle 37"/>
                <p:cNvSpPr>
                  <a:spLocks noChangeArrowheads="1"/>
                </p:cNvSpPr>
                <p:nvPr/>
              </p:nvSpPr>
              <p:spPr bwMode="auto">
                <a:xfrm>
                  <a:off x="2772" y="2608"/>
                  <a:ext cx="862" cy="288"/>
                </a:xfrm>
                <a:prstGeom prst="rect">
                  <a:avLst/>
                </a:prstGeom>
                <a:noFill/>
                <a:ln w="7">
                  <a:solidFill>
                    <a:srgbClr val="A0A0A0"/>
                  </a:solidFill>
                  <a:miter lim="800000"/>
                  <a:headEnd/>
                  <a:tailEnd/>
                </a:ln>
              </p:spPr>
              <p:txBody>
                <a:bodyPr/>
                <a:lstStyle/>
                <a:p>
                  <a:endParaRPr lang="en-US"/>
                </a:p>
              </p:txBody>
            </p:sp>
          </p:grpSp>
          <p:grpSp>
            <p:nvGrpSpPr>
              <p:cNvPr id="16" name="Group 40"/>
              <p:cNvGrpSpPr>
                <a:grpSpLocks/>
              </p:cNvGrpSpPr>
              <p:nvPr/>
            </p:nvGrpSpPr>
            <p:grpSpPr bwMode="auto">
              <a:xfrm>
                <a:off x="0" y="2896"/>
                <a:ext cx="504" cy="288"/>
                <a:chOff x="0" y="2896"/>
                <a:chExt cx="504" cy="288"/>
              </a:xfrm>
            </p:grpSpPr>
            <p:sp>
              <p:nvSpPr>
                <p:cNvPr id="50" name="Rectangle 11"/>
                <p:cNvSpPr>
                  <a:spLocks noChangeArrowheads="1"/>
                </p:cNvSpPr>
                <p:nvPr/>
              </p:nvSpPr>
              <p:spPr bwMode="auto">
                <a:xfrm>
                  <a:off x="0" y="2896"/>
                  <a:ext cx="504" cy="288"/>
                </a:xfrm>
                <a:prstGeom prst="rect">
                  <a:avLst/>
                </a:prstGeom>
                <a:noFill/>
                <a:ln w="9525">
                  <a:noFill/>
                  <a:miter lim="800000"/>
                  <a:headEnd/>
                  <a:tailEnd/>
                </a:ln>
              </p:spPr>
              <p:txBody>
                <a:bodyPr anchor="ctr"/>
                <a:lstStyle/>
                <a:p>
                  <a:pPr algn="ctr"/>
                  <a:r>
                    <a:rPr lang="en-GB" sz="2400" b="1"/>
                    <a:t>B</a:t>
                  </a:r>
                  <a:endParaRPr lang="en-GB" sz="2400"/>
                </a:p>
              </p:txBody>
            </p:sp>
            <p:sp>
              <p:nvSpPr>
                <p:cNvPr id="51" name="Rectangle 39"/>
                <p:cNvSpPr>
                  <a:spLocks noChangeArrowheads="1"/>
                </p:cNvSpPr>
                <p:nvPr/>
              </p:nvSpPr>
              <p:spPr bwMode="auto">
                <a:xfrm>
                  <a:off x="0" y="2896"/>
                  <a:ext cx="504" cy="288"/>
                </a:xfrm>
                <a:prstGeom prst="rect">
                  <a:avLst/>
                </a:prstGeom>
                <a:noFill/>
                <a:ln w="7">
                  <a:solidFill>
                    <a:srgbClr val="A0A0A0"/>
                  </a:solidFill>
                  <a:miter lim="800000"/>
                  <a:headEnd/>
                  <a:tailEnd/>
                </a:ln>
              </p:spPr>
              <p:txBody>
                <a:bodyPr/>
                <a:lstStyle/>
                <a:p>
                  <a:endParaRPr lang="en-US"/>
                </a:p>
              </p:txBody>
            </p:sp>
          </p:grpSp>
          <p:grpSp>
            <p:nvGrpSpPr>
              <p:cNvPr id="17" name="Group 42"/>
              <p:cNvGrpSpPr>
                <a:grpSpLocks/>
              </p:cNvGrpSpPr>
              <p:nvPr/>
            </p:nvGrpSpPr>
            <p:grpSpPr bwMode="auto">
              <a:xfrm>
                <a:off x="504" y="2896"/>
                <a:ext cx="756" cy="288"/>
                <a:chOff x="504" y="2896"/>
                <a:chExt cx="756" cy="288"/>
              </a:xfrm>
            </p:grpSpPr>
            <p:sp>
              <p:nvSpPr>
                <p:cNvPr id="48" name="Rectangle 12"/>
                <p:cNvSpPr>
                  <a:spLocks noChangeArrowheads="1"/>
                </p:cNvSpPr>
                <p:nvPr/>
              </p:nvSpPr>
              <p:spPr bwMode="auto">
                <a:xfrm>
                  <a:off x="504" y="2896"/>
                  <a:ext cx="756" cy="288"/>
                </a:xfrm>
                <a:prstGeom prst="rect">
                  <a:avLst/>
                </a:prstGeom>
                <a:noFill/>
                <a:ln w="9525">
                  <a:noFill/>
                  <a:miter lim="800000"/>
                  <a:headEnd/>
                  <a:tailEnd/>
                </a:ln>
              </p:spPr>
              <p:txBody>
                <a:bodyPr anchor="ctr"/>
                <a:lstStyle/>
                <a:p>
                  <a:pPr algn="ctr"/>
                  <a:r>
                    <a:rPr lang="en-GB" sz="2400" b="1"/>
                    <a:t>B</a:t>
                  </a:r>
                  <a:endParaRPr lang="en-GB" sz="2400"/>
                </a:p>
              </p:txBody>
            </p:sp>
            <p:sp>
              <p:nvSpPr>
                <p:cNvPr id="49" name="Rectangle 41"/>
                <p:cNvSpPr>
                  <a:spLocks noChangeArrowheads="1"/>
                </p:cNvSpPr>
                <p:nvPr/>
              </p:nvSpPr>
              <p:spPr bwMode="auto">
                <a:xfrm>
                  <a:off x="504" y="2896"/>
                  <a:ext cx="756" cy="288"/>
                </a:xfrm>
                <a:prstGeom prst="rect">
                  <a:avLst/>
                </a:prstGeom>
                <a:noFill/>
                <a:ln w="7">
                  <a:solidFill>
                    <a:srgbClr val="A0A0A0"/>
                  </a:solidFill>
                  <a:miter lim="800000"/>
                  <a:headEnd/>
                  <a:tailEnd/>
                </a:ln>
              </p:spPr>
              <p:txBody>
                <a:bodyPr/>
                <a:lstStyle/>
                <a:p>
                  <a:endParaRPr lang="en-US"/>
                </a:p>
              </p:txBody>
            </p:sp>
          </p:grpSp>
          <p:grpSp>
            <p:nvGrpSpPr>
              <p:cNvPr id="18" name="Group 44"/>
              <p:cNvGrpSpPr>
                <a:grpSpLocks/>
              </p:cNvGrpSpPr>
              <p:nvPr/>
            </p:nvGrpSpPr>
            <p:grpSpPr bwMode="auto">
              <a:xfrm>
                <a:off x="1260" y="2896"/>
                <a:ext cx="1512" cy="288"/>
                <a:chOff x="1260" y="2896"/>
                <a:chExt cx="1512" cy="288"/>
              </a:xfrm>
            </p:grpSpPr>
            <p:sp>
              <p:nvSpPr>
                <p:cNvPr id="46" name="Rectangle 13"/>
                <p:cNvSpPr>
                  <a:spLocks noChangeArrowheads="1"/>
                </p:cNvSpPr>
                <p:nvPr/>
              </p:nvSpPr>
              <p:spPr bwMode="auto">
                <a:xfrm>
                  <a:off x="1260" y="2896"/>
                  <a:ext cx="1512" cy="288"/>
                </a:xfrm>
                <a:prstGeom prst="rect">
                  <a:avLst/>
                </a:prstGeom>
                <a:noFill/>
                <a:ln w="9525">
                  <a:noFill/>
                  <a:miter lim="800000"/>
                  <a:headEnd/>
                  <a:tailEnd/>
                </a:ln>
              </p:spPr>
              <p:txBody>
                <a:bodyPr anchor="ctr"/>
                <a:lstStyle/>
                <a:p>
                  <a:pPr algn="ctr"/>
                  <a:r>
                    <a:rPr lang="en-GB" sz="2400"/>
                    <a:t>Anti-A</a:t>
                  </a:r>
                </a:p>
              </p:txBody>
            </p:sp>
            <p:sp>
              <p:nvSpPr>
                <p:cNvPr id="47" name="Rectangle 43"/>
                <p:cNvSpPr>
                  <a:spLocks noChangeArrowheads="1"/>
                </p:cNvSpPr>
                <p:nvPr/>
              </p:nvSpPr>
              <p:spPr bwMode="auto">
                <a:xfrm>
                  <a:off x="1260" y="2896"/>
                  <a:ext cx="1512" cy="288"/>
                </a:xfrm>
                <a:prstGeom prst="rect">
                  <a:avLst/>
                </a:prstGeom>
                <a:noFill/>
                <a:ln w="7">
                  <a:solidFill>
                    <a:srgbClr val="A0A0A0"/>
                  </a:solidFill>
                  <a:miter lim="800000"/>
                  <a:headEnd/>
                  <a:tailEnd/>
                </a:ln>
              </p:spPr>
              <p:txBody>
                <a:bodyPr/>
                <a:lstStyle/>
                <a:p>
                  <a:endParaRPr lang="en-US"/>
                </a:p>
              </p:txBody>
            </p:sp>
          </p:grpSp>
          <p:grpSp>
            <p:nvGrpSpPr>
              <p:cNvPr id="19" name="Group 46"/>
              <p:cNvGrpSpPr>
                <a:grpSpLocks/>
              </p:cNvGrpSpPr>
              <p:nvPr/>
            </p:nvGrpSpPr>
            <p:grpSpPr bwMode="auto">
              <a:xfrm>
                <a:off x="2772" y="2896"/>
                <a:ext cx="862" cy="288"/>
                <a:chOff x="2772" y="2896"/>
                <a:chExt cx="862" cy="288"/>
              </a:xfrm>
            </p:grpSpPr>
            <p:sp>
              <p:nvSpPr>
                <p:cNvPr id="44" name="Rectangle 14"/>
                <p:cNvSpPr>
                  <a:spLocks noChangeArrowheads="1"/>
                </p:cNvSpPr>
                <p:nvPr/>
              </p:nvSpPr>
              <p:spPr bwMode="auto">
                <a:xfrm>
                  <a:off x="2772" y="2896"/>
                  <a:ext cx="862" cy="288"/>
                </a:xfrm>
                <a:prstGeom prst="rect">
                  <a:avLst/>
                </a:prstGeom>
                <a:noFill/>
                <a:ln w="9525">
                  <a:noFill/>
                  <a:miter lim="800000"/>
                  <a:headEnd/>
                  <a:tailEnd/>
                </a:ln>
              </p:spPr>
              <p:txBody>
                <a:bodyPr anchor="ctr"/>
                <a:lstStyle/>
                <a:p>
                  <a:pPr algn="ctr"/>
                  <a:r>
                    <a:rPr lang="en-GB" sz="2400" i="1"/>
                    <a:t>BB</a:t>
                  </a:r>
                  <a:r>
                    <a:rPr lang="en-GB" sz="2400"/>
                    <a:t> or </a:t>
                  </a:r>
                  <a:r>
                    <a:rPr lang="en-GB" sz="2400" i="1"/>
                    <a:t>BO</a:t>
                  </a:r>
                  <a:endParaRPr lang="en-GB" sz="2400"/>
                </a:p>
              </p:txBody>
            </p:sp>
            <p:sp>
              <p:nvSpPr>
                <p:cNvPr id="45" name="Rectangle 45"/>
                <p:cNvSpPr>
                  <a:spLocks noChangeArrowheads="1"/>
                </p:cNvSpPr>
                <p:nvPr/>
              </p:nvSpPr>
              <p:spPr bwMode="auto">
                <a:xfrm>
                  <a:off x="2772" y="2896"/>
                  <a:ext cx="862" cy="288"/>
                </a:xfrm>
                <a:prstGeom prst="rect">
                  <a:avLst/>
                </a:prstGeom>
                <a:noFill/>
                <a:ln w="7">
                  <a:solidFill>
                    <a:srgbClr val="A0A0A0"/>
                  </a:solidFill>
                  <a:miter lim="800000"/>
                  <a:headEnd/>
                  <a:tailEnd/>
                </a:ln>
              </p:spPr>
              <p:txBody>
                <a:bodyPr/>
                <a:lstStyle/>
                <a:p>
                  <a:endParaRPr lang="en-US"/>
                </a:p>
              </p:txBody>
            </p:sp>
          </p:grpSp>
          <p:grpSp>
            <p:nvGrpSpPr>
              <p:cNvPr id="20" name="Group 48"/>
              <p:cNvGrpSpPr>
                <a:grpSpLocks/>
              </p:cNvGrpSpPr>
              <p:nvPr/>
            </p:nvGrpSpPr>
            <p:grpSpPr bwMode="auto">
              <a:xfrm>
                <a:off x="0" y="3184"/>
                <a:ext cx="504" cy="288"/>
                <a:chOff x="0" y="3184"/>
                <a:chExt cx="504" cy="288"/>
              </a:xfrm>
            </p:grpSpPr>
            <p:sp>
              <p:nvSpPr>
                <p:cNvPr id="42" name="Rectangle 15"/>
                <p:cNvSpPr>
                  <a:spLocks noChangeArrowheads="1"/>
                </p:cNvSpPr>
                <p:nvPr/>
              </p:nvSpPr>
              <p:spPr bwMode="auto">
                <a:xfrm>
                  <a:off x="0" y="3184"/>
                  <a:ext cx="504" cy="288"/>
                </a:xfrm>
                <a:prstGeom prst="rect">
                  <a:avLst/>
                </a:prstGeom>
                <a:noFill/>
                <a:ln w="9525">
                  <a:noFill/>
                  <a:miter lim="800000"/>
                  <a:headEnd/>
                  <a:tailEnd/>
                </a:ln>
              </p:spPr>
              <p:txBody>
                <a:bodyPr anchor="ctr"/>
                <a:lstStyle/>
                <a:p>
                  <a:pPr algn="ctr"/>
                  <a:r>
                    <a:rPr lang="en-GB" sz="2400" b="1"/>
                    <a:t>AB</a:t>
                  </a:r>
                  <a:endParaRPr lang="en-GB" sz="2400"/>
                </a:p>
              </p:txBody>
            </p:sp>
            <p:sp>
              <p:nvSpPr>
                <p:cNvPr id="43" name="Rectangle 47"/>
                <p:cNvSpPr>
                  <a:spLocks noChangeArrowheads="1"/>
                </p:cNvSpPr>
                <p:nvPr/>
              </p:nvSpPr>
              <p:spPr bwMode="auto">
                <a:xfrm>
                  <a:off x="0" y="3184"/>
                  <a:ext cx="504" cy="288"/>
                </a:xfrm>
                <a:prstGeom prst="rect">
                  <a:avLst/>
                </a:prstGeom>
                <a:noFill/>
                <a:ln w="7">
                  <a:solidFill>
                    <a:srgbClr val="A0A0A0"/>
                  </a:solidFill>
                  <a:miter lim="800000"/>
                  <a:headEnd/>
                  <a:tailEnd/>
                </a:ln>
              </p:spPr>
              <p:txBody>
                <a:bodyPr/>
                <a:lstStyle/>
                <a:p>
                  <a:endParaRPr lang="en-US"/>
                </a:p>
              </p:txBody>
            </p:sp>
          </p:grpSp>
          <p:grpSp>
            <p:nvGrpSpPr>
              <p:cNvPr id="21" name="Group 50"/>
              <p:cNvGrpSpPr>
                <a:grpSpLocks/>
              </p:cNvGrpSpPr>
              <p:nvPr/>
            </p:nvGrpSpPr>
            <p:grpSpPr bwMode="auto">
              <a:xfrm>
                <a:off x="504" y="3184"/>
                <a:ext cx="756" cy="288"/>
                <a:chOff x="504" y="3184"/>
                <a:chExt cx="756" cy="288"/>
              </a:xfrm>
            </p:grpSpPr>
            <p:sp>
              <p:nvSpPr>
                <p:cNvPr id="40" name="Rectangle 16"/>
                <p:cNvSpPr>
                  <a:spLocks noChangeArrowheads="1"/>
                </p:cNvSpPr>
                <p:nvPr/>
              </p:nvSpPr>
              <p:spPr bwMode="auto">
                <a:xfrm>
                  <a:off x="504" y="3184"/>
                  <a:ext cx="756" cy="288"/>
                </a:xfrm>
                <a:prstGeom prst="rect">
                  <a:avLst/>
                </a:prstGeom>
                <a:noFill/>
                <a:ln w="9525">
                  <a:noFill/>
                  <a:miter lim="800000"/>
                  <a:headEnd/>
                  <a:tailEnd/>
                </a:ln>
              </p:spPr>
              <p:txBody>
                <a:bodyPr anchor="ctr"/>
                <a:lstStyle/>
                <a:p>
                  <a:pPr algn="ctr"/>
                  <a:r>
                    <a:rPr lang="en-GB" sz="2400" b="1"/>
                    <a:t>A</a:t>
                  </a:r>
                  <a:r>
                    <a:rPr lang="en-GB" sz="2400"/>
                    <a:t> and </a:t>
                  </a:r>
                  <a:r>
                    <a:rPr lang="en-GB" sz="2400" b="1"/>
                    <a:t>B</a:t>
                  </a:r>
                  <a:endParaRPr lang="en-GB" sz="2400"/>
                </a:p>
              </p:txBody>
            </p:sp>
            <p:sp>
              <p:nvSpPr>
                <p:cNvPr id="41" name="Rectangle 49"/>
                <p:cNvSpPr>
                  <a:spLocks noChangeArrowheads="1"/>
                </p:cNvSpPr>
                <p:nvPr/>
              </p:nvSpPr>
              <p:spPr bwMode="auto">
                <a:xfrm>
                  <a:off x="504" y="3184"/>
                  <a:ext cx="756" cy="288"/>
                </a:xfrm>
                <a:prstGeom prst="rect">
                  <a:avLst/>
                </a:prstGeom>
                <a:noFill/>
                <a:ln w="7">
                  <a:solidFill>
                    <a:srgbClr val="A0A0A0"/>
                  </a:solidFill>
                  <a:miter lim="800000"/>
                  <a:headEnd/>
                  <a:tailEnd/>
                </a:ln>
              </p:spPr>
              <p:txBody>
                <a:bodyPr/>
                <a:lstStyle/>
                <a:p>
                  <a:endParaRPr lang="en-US"/>
                </a:p>
              </p:txBody>
            </p:sp>
          </p:grpSp>
          <p:grpSp>
            <p:nvGrpSpPr>
              <p:cNvPr id="22" name="Group 52"/>
              <p:cNvGrpSpPr>
                <a:grpSpLocks/>
              </p:cNvGrpSpPr>
              <p:nvPr/>
            </p:nvGrpSpPr>
            <p:grpSpPr bwMode="auto">
              <a:xfrm>
                <a:off x="1260" y="3184"/>
                <a:ext cx="1512" cy="288"/>
                <a:chOff x="1260" y="3184"/>
                <a:chExt cx="1512" cy="288"/>
              </a:xfrm>
            </p:grpSpPr>
            <p:sp>
              <p:nvSpPr>
                <p:cNvPr id="38" name="Rectangle 17"/>
                <p:cNvSpPr>
                  <a:spLocks noChangeArrowheads="1"/>
                </p:cNvSpPr>
                <p:nvPr/>
              </p:nvSpPr>
              <p:spPr bwMode="auto">
                <a:xfrm>
                  <a:off x="1260" y="3184"/>
                  <a:ext cx="1512" cy="288"/>
                </a:xfrm>
                <a:prstGeom prst="rect">
                  <a:avLst/>
                </a:prstGeom>
                <a:noFill/>
                <a:ln w="9525">
                  <a:noFill/>
                  <a:miter lim="800000"/>
                  <a:headEnd/>
                  <a:tailEnd/>
                </a:ln>
              </p:spPr>
              <p:txBody>
                <a:bodyPr anchor="ctr"/>
                <a:lstStyle/>
                <a:p>
                  <a:pPr algn="ctr"/>
                  <a:r>
                    <a:rPr lang="en-GB" sz="2400"/>
                    <a:t>Neither</a:t>
                  </a:r>
                </a:p>
              </p:txBody>
            </p:sp>
            <p:sp>
              <p:nvSpPr>
                <p:cNvPr id="39" name="Rectangle 51"/>
                <p:cNvSpPr>
                  <a:spLocks noChangeArrowheads="1"/>
                </p:cNvSpPr>
                <p:nvPr/>
              </p:nvSpPr>
              <p:spPr bwMode="auto">
                <a:xfrm>
                  <a:off x="1260" y="3184"/>
                  <a:ext cx="1512" cy="288"/>
                </a:xfrm>
                <a:prstGeom prst="rect">
                  <a:avLst/>
                </a:prstGeom>
                <a:noFill/>
                <a:ln w="7">
                  <a:solidFill>
                    <a:srgbClr val="A0A0A0"/>
                  </a:solidFill>
                  <a:miter lim="800000"/>
                  <a:headEnd/>
                  <a:tailEnd/>
                </a:ln>
              </p:spPr>
              <p:txBody>
                <a:bodyPr/>
                <a:lstStyle/>
                <a:p>
                  <a:endParaRPr lang="en-US"/>
                </a:p>
              </p:txBody>
            </p:sp>
          </p:grpSp>
          <p:grpSp>
            <p:nvGrpSpPr>
              <p:cNvPr id="23" name="Group 54"/>
              <p:cNvGrpSpPr>
                <a:grpSpLocks/>
              </p:cNvGrpSpPr>
              <p:nvPr/>
            </p:nvGrpSpPr>
            <p:grpSpPr bwMode="auto">
              <a:xfrm>
                <a:off x="2772" y="3184"/>
                <a:ext cx="862" cy="288"/>
                <a:chOff x="2772" y="3184"/>
                <a:chExt cx="862" cy="288"/>
              </a:xfrm>
            </p:grpSpPr>
            <p:sp>
              <p:nvSpPr>
                <p:cNvPr id="36" name="Rectangle 18"/>
                <p:cNvSpPr>
                  <a:spLocks noChangeArrowheads="1"/>
                </p:cNvSpPr>
                <p:nvPr/>
              </p:nvSpPr>
              <p:spPr bwMode="auto">
                <a:xfrm>
                  <a:off x="2772" y="3184"/>
                  <a:ext cx="862" cy="288"/>
                </a:xfrm>
                <a:prstGeom prst="rect">
                  <a:avLst/>
                </a:prstGeom>
                <a:noFill/>
                <a:ln w="9525">
                  <a:noFill/>
                  <a:miter lim="800000"/>
                  <a:headEnd/>
                  <a:tailEnd/>
                </a:ln>
              </p:spPr>
              <p:txBody>
                <a:bodyPr anchor="ctr"/>
                <a:lstStyle/>
                <a:p>
                  <a:pPr algn="ctr"/>
                  <a:r>
                    <a:rPr lang="en-GB" sz="2400" i="1"/>
                    <a:t>AB</a:t>
                  </a:r>
                  <a:endParaRPr lang="en-GB" sz="2400"/>
                </a:p>
              </p:txBody>
            </p:sp>
            <p:sp>
              <p:nvSpPr>
                <p:cNvPr id="37" name="Rectangle 53"/>
                <p:cNvSpPr>
                  <a:spLocks noChangeArrowheads="1"/>
                </p:cNvSpPr>
                <p:nvPr/>
              </p:nvSpPr>
              <p:spPr bwMode="auto">
                <a:xfrm>
                  <a:off x="2772" y="3184"/>
                  <a:ext cx="862" cy="288"/>
                </a:xfrm>
                <a:prstGeom prst="rect">
                  <a:avLst/>
                </a:prstGeom>
                <a:noFill/>
                <a:ln w="7">
                  <a:solidFill>
                    <a:srgbClr val="A0A0A0"/>
                  </a:solidFill>
                  <a:miter lim="800000"/>
                  <a:headEnd/>
                  <a:tailEnd/>
                </a:ln>
              </p:spPr>
              <p:txBody>
                <a:bodyPr/>
                <a:lstStyle/>
                <a:p>
                  <a:endParaRPr lang="en-US"/>
                </a:p>
              </p:txBody>
            </p:sp>
          </p:grpSp>
          <p:grpSp>
            <p:nvGrpSpPr>
              <p:cNvPr id="24" name="Group 56"/>
              <p:cNvGrpSpPr>
                <a:grpSpLocks/>
              </p:cNvGrpSpPr>
              <p:nvPr/>
            </p:nvGrpSpPr>
            <p:grpSpPr bwMode="auto">
              <a:xfrm>
                <a:off x="0" y="3472"/>
                <a:ext cx="504" cy="288"/>
                <a:chOff x="0" y="3472"/>
                <a:chExt cx="504" cy="288"/>
              </a:xfrm>
            </p:grpSpPr>
            <p:sp>
              <p:nvSpPr>
                <p:cNvPr id="34" name="Rectangle 19"/>
                <p:cNvSpPr>
                  <a:spLocks noChangeArrowheads="1"/>
                </p:cNvSpPr>
                <p:nvPr/>
              </p:nvSpPr>
              <p:spPr bwMode="auto">
                <a:xfrm>
                  <a:off x="0" y="3472"/>
                  <a:ext cx="504" cy="288"/>
                </a:xfrm>
                <a:prstGeom prst="rect">
                  <a:avLst/>
                </a:prstGeom>
                <a:noFill/>
                <a:ln w="9525">
                  <a:noFill/>
                  <a:miter lim="800000"/>
                  <a:headEnd/>
                  <a:tailEnd/>
                </a:ln>
              </p:spPr>
              <p:txBody>
                <a:bodyPr anchor="ctr"/>
                <a:lstStyle/>
                <a:p>
                  <a:pPr algn="ctr"/>
                  <a:r>
                    <a:rPr lang="en-GB" sz="2400" b="1"/>
                    <a:t>O</a:t>
                  </a:r>
                  <a:endParaRPr lang="en-GB" sz="2400"/>
                </a:p>
              </p:txBody>
            </p:sp>
            <p:sp>
              <p:nvSpPr>
                <p:cNvPr id="35" name="Rectangle 55"/>
                <p:cNvSpPr>
                  <a:spLocks noChangeArrowheads="1"/>
                </p:cNvSpPr>
                <p:nvPr/>
              </p:nvSpPr>
              <p:spPr bwMode="auto">
                <a:xfrm>
                  <a:off x="0" y="3472"/>
                  <a:ext cx="504" cy="288"/>
                </a:xfrm>
                <a:prstGeom prst="rect">
                  <a:avLst/>
                </a:prstGeom>
                <a:noFill/>
                <a:ln w="7">
                  <a:solidFill>
                    <a:srgbClr val="A0A0A0"/>
                  </a:solidFill>
                  <a:miter lim="800000"/>
                  <a:headEnd/>
                  <a:tailEnd/>
                </a:ln>
              </p:spPr>
              <p:txBody>
                <a:bodyPr/>
                <a:lstStyle/>
                <a:p>
                  <a:endParaRPr lang="en-US"/>
                </a:p>
              </p:txBody>
            </p:sp>
          </p:grpSp>
          <p:grpSp>
            <p:nvGrpSpPr>
              <p:cNvPr id="25" name="Group 58"/>
              <p:cNvGrpSpPr>
                <a:grpSpLocks/>
              </p:cNvGrpSpPr>
              <p:nvPr/>
            </p:nvGrpSpPr>
            <p:grpSpPr bwMode="auto">
              <a:xfrm>
                <a:off x="504" y="3472"/>
                <a:ext cx="756" cy="288"/>
                <a:chOff x="504" y="3472"/>
                <a:chExt cx="756" cy="288"/>
              </a:xfrm>
            </p:grpSpPr>
            <p:sp>
              <p:nvSpPr>
                <p:cNvPr id="32" name="Rectangle 20"/>
                <p:cNvSpPr>
                  <a:spLocks noChangeArrowheads="1"/>
                </p:cNvSpPr>
                <p:nvPr/>
              </p:nvSpPr>
              <p:spPr bwMode="auto">
                <a:xfrm>
                  <a:off x="504" y="3472"/>
                  <a:ext cx="756" cy="288"/>
                </a:xfrm>
                <a:prstGeom prst="rect">
                  <a:avLst/>
                </a:prstGeom>
                <a:noFill/>
                <a:ln w="9525">
                  <a:noFill/>
                  <a:miter lim="800000"/>
                  <a:headEnd/>
                  <a:tailEnd/>
                </a:ln>
              </p:spPr>
              <p:txBody>
                <a:bodyPr anchor="ctr"/>
                <a:lstStyle/>
                <a:p>
                  <a:pPr algn="ctr"/>
                  <a:r>
                    <a:rPr lang="en-GB" sz="2400"/>
                    <a:t>Neither</a:t>
                  </a:r>
                </a:p>
              </p:txBody>
            </p:sp>
            <p:sp>
              <p:nvSpPr>
                <p:cNvPr id="33" name="Rectangle 57"/>
                <p:cNvSpPr>
                  <a:spLocks noChangeArrowheads="1"/>
                </p:cNvSpPr>
                <p:nvPr/>
              </p:nvSpPr>
              <p:spPr bwMode="auto">
                <a:xfrm>
                  <a:off x="504" y="3472"/>
                  <a:ext cx="756" cy="288"/>
                </a:xfrm>
                <a:prstGeom prst="rect">
                  <a:avLst/>
                </a:prstGeom>
                <a:noFill/>
                <a:ln w="7">
                  <a:solidFill>
                    <a:srgbClr val="A0A0A0"/>
                  </a:solidFill>
                  <a:miter lim="800000"/>
                  <a:headEnd/>
                  <a:tailEnd/>
                </a:ln>
              </p:spPr>
              <p:txBody>
                <a:bodyPr/>
                <a:lstStyle/>
                <a:p>
                  <a:endParaRPr lang="en-US"/>
                </a:p>
              </p:txBody>
            </p:sp>
          </p:grpSp>
          <p:grpSp>
            <p:nvGrpSpPr>
              <p:cNvPr id="26" name="Group 60"/>
              <p:cNvGrpSpPr>
                <a:grpSpLocks/>
              </p:cNvGrpSpPr>
              <p:nvPr/>
            </p:nvGrpSpPr>
            <p:grpSpPr bwMode="auto">
              <a:xfrm>
                <a:off x="1260" y="3472"/>
                <a:ext cx="1512" cy="288"/>
                <a:chOff x="1260" y="3472"/>
                <a:chExt cx="1512" cy="288"/>
              </a:xfrm>
            </p:grpSpPr>
            <p:sp>
              <p:nvSpPr>
                <p:cNvPr id="30" name="Rectangle 21"/>
                <p:cNvSpPr>
                  <a:spLocks noChangeArrowheads="1"/>
                </p:cNvSpPr>
                <p:nvPr/>
              </p:nvSpPr>
              <p:spPr bwMode="auto">
                <a:xfrm>
                  <a:off x="1260" y="3472"/>
                  <a:ext cx="1512" cy="288"/>
                </a:xfrm>
                <a:prstGeom prst="rect">
                  <a:avLst/>
                </a:prstGeom>
                <a:noFill/>
                <a:ln w="9525">
                  <a:noFill/>
                  <a:miter lim="800000"/>
                  <a:headEnd/>
                  <a:tailEnd/>
                </a:ln>
              </p:spPr>
              <p:txBody>
                <a:bodyPr anchor="ctr"/>
                <a:lstStyle/>
                <a:p>
                  <a:pPr algn="ctr"/>
                  <a:r>
                    <a:rPr lang="en-GB" sz="2400"/>
                    <a:t>Anti-A and anti-B</a:t>
                  </a:r>
                </a:p>
              </p:txBody>
            </p:sp>
            <p:sp>
              <p:nvSpPr>
                <p:cNvPr id="31" name="Rectangle 59"/>
                <p:cNvSpPr>
                  <a:spLocks noChangeArrowheads="1"/>
                </p:cNvSpPr>
                <p:nvPr/>
              </p:nvSpPr>
              <p:spPr bwMode="auto">
                <a:xfrm>
                  <a:off x="1260" y="3472"/>
                  <a:ext cx="1512" cy="288"/>
                </a:xfrm>
                <a:prstGeom prst="rect">
                  <a:avLst/>
                </a:prstGeom>
                <a:noFill/>
                <a:ln w="7">
                  <a:solidFill>
                    <a:srgbClr val="A0A0A0"/>
                  </a:solidFill>
                  <a:miter lim="800000"/>
                  <a:headEnd/>
                  <a:tailEnd/>
                </a:ln>
              </p:spPr>
              <p:txBody>
                <a:bodyPr/>
                <a:lstStyle/>
                <a:p>
                  <a:endParaRPr lang="en-US"/>
                </a:p>
              </p:txBody>
            </p:sp>
          </p:grpSp>
          <p:grpSp>
            <p:nvGrpSpPr>
              <p:cNvPr id="27" name="Group 62"/>
              <p:cNvGrpSpPr>
                <a:grpSpLocks/>
              </p:cNvGrpSpPr>
              <p:nvPr/>
            </p:nvGrpSpPr>
            <p:grpSpPr bwMode="auto">
              <a:xfrm>
                <a:off x="2772" y="3472"/>
                <a:ext cx="862" cy="288"/>
                <a:chOff x="2772" y="3472"/>
                <a:chExt cx="862" cy="288"/>
              </a:xfrm>
            </p:grpSpPr>
            <p:sp>
              <p:nvSpPr>
                <p:cNvPr id="28" name="Rectangle 22"/>
                <p:cNvSpPr>
                  <a:spLocks noChangeArrowheads="1"/>
                </p:cNvSpPr>
                <p:nvPr/>
              </p:nvSpPr>
              <p:spPr bwMode="auto">
                <a:xfrm>
                  <a:off x="2772" y="3472"/>
                  <a:ext cx="862" cy="288"/>
                </a:xfrm>
                <a:prstGeom prst="rect">
                  <a:avLst/>
                </a:prstGeom>
                <a:noFill/>
                <a:ln w="9525">
                  <a:noFill/>
                  <a:miter lim="800000"/>
                  <a:headEnd/>
                  <a:tailEnd/>
                </a:ln>
              </p:spPr>
              <p:txBody>
                <a:bodyPr anchor="ctr"/>
                <a:lstStyle/>
                <a:p>
                  <a:pPr algn="ctr"/>
                  <a:r>
                    <a:rPr lang="en-GB" sz="2400" i="1"/>
                    <a:t>OO</a:t>
                  </a:r>
                  <a:endParaRPr lang="en-GB" sz="2400"/>
                </a:p>
              </p:txBody>
            </p:sp>
            <p:sp>
              <p:nvSpPr>
                <p:cNvPr id="29" name="Rectangle 61"/>
                <p:cNvSpPr>
                  <a:spLocks noChangeArrowheads="1"/>
                </p:cNvSpPr>
                <p:nvPr/>
              </p:nvSpPr>
              <p:spPr bwMode="auto">
                <a:xfrm>
                  <a:off x="2772" y="3472"/>
                  <a:ext cx="862" cy="288"/>
                </a:xfrm>
                <a:prstGeom prst="rect">
                  <a:avLst/>
                </a:prstGeom>
                <a:noFill/>
                <a:ln w="7">
                  <a:solidFill>
                    <a:srgbClr val="A0A0A0"/>
                  </a:solidFill>
                  <a:miter lim="800000"/>
                  <a:headEnd/>
                  <a:tailEnd/>
                </a:ln>
              </p:spPr>
              <p:txBody>
                <a:bodyPr/>
                <a:lstStyle/>
                <a:p>
                  <a:endParaRPr lang="en-US"/>
                </a:p>
              </p:txBody>
            </p:sp>
          </p:grpSp>
        </p:grpSp>
        <p:sp>
          <p:nvSpPr>
            <p:cNvPr id="7" name="Rectangle 64"/>
            <p:cNvSpPr>
              <a:spLocks noChangeArrowheads="1"/>
            </p:cNvSpPr>
            <p:nvPr/>
          </p:nvSpPr>
          <p:spPr bwMode="auto">
            <a:xfrm>
              <a:off x="-11" y="1389"/>
              <a:ext cx="3656" cy="2382"/>
            </a:xfrm>
            <a:prstGeom prst="rect">
              <a:avLst/>
            </a:prstGeom>
            <a:noFill/>
            <a:ln w="34925">
              <a:solidFill>
                <a:srgbClr val="A0A0A0"/>
              </a:solidFill>
              <a:miter lim="800000"/>
              <a:headEnd/>
              <a:tailEnd/>
            </a:ln>
          </p:spPr>
          <p:txBody>
            <a:bodyPr/>
            <a:lstStyle/>
            <a:p>
              <a:endParaRPr lang="en-US"/>
            </a:p>
          </p:txBody>
        </p:sp>
      </p:grpSp>
      <p:grpSp>
        <p:nvGrpSpPr>
          <p:cNvPr id="68" name="Group 10"/>
          <p:cNvGrpSpPr>
            <a:grpSpLocks/>
          </p:cNvGrpSpPr>
          <p:nvPr/>
        </p:nvGrpSpPr>
        <p:grpSpPr bwMode="auto">
          <a:xfrm>
            <a:off x="0" y="152400"/>
            <a:ext cx="9144000" cy="366713"/>
            <a:chOff x="0" y="192"/>
            <a:chExt cx="5760" cy="231"/>
          </a:xfrm>
        </p:grpSpPr>
        <p:sp>
          <p:nvSpPr>
            <p:cNvPr id="69"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70"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71"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0-#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 name="Table 65"/>
          <p:cNvGraphicFramePr>
            <a:graphicFrameLocks noGrp="1"/>
          </p:cNvGraphicFramePr>
          <p:nvPr/>
        </p:nvGraphicFramePr>
        <p:xfrm>
          <a:off x="762000" y="685801"/>
          <a:ext cx="8001000" cy="5904417"/>
        </p:xfrm>
        <a:graphic>
          <a:graphicData uri="http://schemas.openxmlformats.org/drawingml/2006/table">
            <a:tbl>
              <a:tblPr firstRow="1" bandRow="1">
                <a:tableStyleId>{5C22544A-7EE6-4342-B048-85BDC9FD1C3A}</a:tableStyleId>
              </a:tblPr>
              <a:tblGrid>
                <a:gridCol w="1600200"/>
                <a:gridCol w="1600200"/>
                <a:gridCol w="1600200"/>
                <a:gridCol w="1536826"/>
                <a:gridCol w="1663574"/>
              </a:tblGrid>
              <a:tr h="673671">
                <a:tc>
                  <a:txBody>
                    <a:bodyPr/>
                    <a:lstStyle/>
                    <a:p>
                      <a:r>
                        <a:rPr lang="en-US" dirty="0" smtClean="0">
                          <a:solidFill>
                            <a:schemeClr val="tx1"/>
                          </a:solidFill>
                        </a:rPr>
                        <a:t>Antigen</a:t>
                      </a:r>
                      <a:endParaRPr lang="en-US" dirty="0">
                        <a:solidFill>
                          <a:schemeClr val="tx1"/>
                        </a:solidFill>
                      </a:endParaRPr>
                    </a:p>
                  </a:txBody>
                  <a:tcPr/>
                </a:tc>
                <a:tc>
                  <a:txBody>
                    <a:bodyPr/>
                    <a:lstStyle/>
                    <a:p>
                      <a:r>
                        <a:rPr lang="en-US" dirty="0" smtClean="0">
                          <a:solidFill>
                            <a:schemeClr val="tx1"/>
                          </a:solidFill>
                        </a:rPr>
                        <a:t>Antibody</a:t>
                      </a:r>
                      <a:endParaRPr lang="en-US" dirty="0">
                        <a:solidFill>
                          <a:schemeClr val="tx1"/>
                        </a:solidFill>
                      </a:endParaRPr>
                    </a:p>
                  </a:txBody>
                  <a:tcPr/>
                </a:tc>
                <a:tc>
                  <a:txBody>
                    <a:bodyPr/>
                    <a:lstStyle/>
                    <a:p>
                      <a:r>
                        <a:rPr lang="en-US" dirty="0" err="1" smtClean="0">
                          <a:solidFill>
                            <a:schemeClr val="tx1"/>
                          </a:solidFill>
                        </a:rPr>
                        <a:t>Rh</a:t>
                      </a:r>
                      <a:r>
                        <a:rPr lang="en-US" dirty="0" smtClean="0">
                          <a:solidFill>
                            <a:schemeClr val="tx1"/>
                          </a:solidFill>
                        </a:rPr>
                        <a:t> Factor</a:t>
                      </a:r>
                      <a:endParaRPr lang="en-US" dirty="0">
                        <a:solidFill>
                          <a:schemeClr val="tx1"/>
                        </a:solidFill>
                      </a:endParaRPr>
                    </a:p>
                  </a:txBody>
                  <a:tcPr/>
                </a:tc>
                <a:tc>
                  <a:txBody>
                    <a:bodyPr/>
                    <a:lstStyle/>
                    <a:p>
                      <a:r>
                        <a:rPr lang="en-US" sz="1600" dirty="0" smtClean="0">
                          <a:solidFill>
                            <a:schemeClr val="tx1"/>
                          </a:solidFill>
                        </a:rPr>
                        <a:t>Blood group</a:t>
                      </a:r>
                    </a:p>
                    <a:p>
                      <a:r>
                        <a:rPr lang="en-US" sz="1600" dirty="0" smtClean="0">
                          <a:solidFill>
                            <a:schemeClr val="tx1"/>
                          </a:solidFill>
                        </a:rPr>
                        <a:t>(phenotype)</a:t>
                      </a:r>
                      <a:endParaRPr lang="en-US" sz="1600" dirty="0">
                        <a:solidFill>
                          <a:schemeClr val="tx1"/>
                        </a:solidFill>
                      </a:endParaRPr>
                    </a:p>
                  </a:txBody>
                  <a:tcPr/>
                </a:tc>
                <a:tc>
                  <a:txBody>
                    <a:bodyPr/>
                    <a:lstStyle/>
                    <a:p>
                      <a:r>
                        <a:rPr lang="en-US" dirty="0" smtClean="0">
                          <a:solidFill>
                            <a:schemeClr val="tx1"/>
                          </a:solidFill>
                        </a:rPr>
                        <a:t>Genotype</a:t>
                      </a:r>
                      <a:endParaRPr lang="en-US" dirty="0">
                        <a:solidFill>
                          <a:schemeClr val="tx1"/>
                        </a:solidFill>
                      </a:endParaRPr>
                    </a:p>
                  </a:txBody>
                  <a:tcPr/>
                </a:tc>
              </a:tr>
              <a:tr h="673671">
                <a:tc>
                  <a:txBody>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Present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a:txBody>
                  <a:tcPr/>
                </a:tc>
                <a:tc>
                  <a:txBody>
                    <a:bodyPr/>
                    <a:lstStyle/>
                    <a:p>
                      <a:r>
                        <a:rPr lang="en-US" i="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A</a:t>
                      </a:r>
                      <a:r>
                        <a:rPr lang="en-US" i="0" baseline="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A </a:t>
                      </a:r>
                      <a:r>
                        <a:rPr lang="en-US" i="0" baseline="0" dirty="0" smtClean="0">
                          <a:latin typeface="Times New Roman" pitchFamily="18" charset="0"/>
                          <a:cs typeface="Times New Roman" pitchFamily="18" charset="0"/>
                        </a:rPr>
                        <a:t> I</a:t>
                      </a:r>
                      <a:r>
                        <a:rPr lang="en-US" i="0" baseline="30000" dirty="0" smtClean="0">
                          <a:latin typeface="Times New Roman" pitchFamily="18" charset="0"/>
                          <a:cs typeface="Times New Roman" pitchFamily="18" charset="0"/>
                        </a:rPr>
                        <a:t>A</a:t>
                      </a:r>
                      <a:r>
                        <a:rPr lang="en-US" i="0" baseline="0" dirty="0" smtClean="0">
                          <a:latin typeface="Times New Roman" pitchFamily="18" charset="0"/>
                          <a:cs typeface="Times New Roman" pitchFamily="18" charset="0"/>
                        </a:rPr>
                        <a:t> </a:t>
                      </a:r>
                      <a:r>
                        <a:rPr lang="en-US" i="0" baseline="0" dirty="0" err="1" smtClean="0">
                          <a:latin typeface="Times New Roman" pitchFamily="18" charset="0"/>
                          <a:cs typeface="Times New Roman" pitchFamily="18" charset="0"/>
                        </a:rPr>
                        <a:t>i</a:t>
                      </a:r>
                      <a:endParaRPr lang="en-US" i="0" baseline="30000" dirty="0">
                        <a:latin typeface="Times New Roman" pitchFamily="18" charset="0"/>
                        <a:cs typeface="Times New Roman" pitchFamily="18" charset="0"/>
                      </a:endParaRPr>
                    </a:p>
                  </a:txBody>
                  <a:tcPr/>
                </a:tc>
              </a:tr>
              <a:tr h="673671">
                <a:tc>
                  <a:txBody>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Absent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A</a:t>
                      </a:r>
                      <a:r>
                        <a:rPr lang="en-US" i="0" baseline="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A </a:t>
                      </a:r>
                      <a:r>
                        <a:rPr lang="en-US" i="0" baseline="0" dirty="0" smtClean="0">
                          <a:latin typeface="Times New Roman" pitchFamily="18" charset="0"/>
                          <a:cs typeface="Times New Roman" pitchFamily="18" charset="0"/>
                        </a:rPr>
                        <a:t> I</a:t>
                      </a:r>
                      <a:r>
                        <a:rPr lang="en-US" i="0" baseline="30000" dirty="0" smtClean="0">
                          <a:latin typeface="Times New Roman" pitchFamily="18" charset="0"/>
                          <a:cs typeface="Times New Roman" pitchFamily="18" charset="0"/>
                        </a:rPr>
                        <a:t>A</a:t>
                      </a:r>
                      <a:r>
                        <a:rPr lang="en-US" i="0" baseline="0" dirty="0" smtClean="0">
                          <a:latin typeface="Times New Roman" pitchFamily="18" charset="0"/>
                          <a:cs typeface="Times New Roman" pitchFamily="18" charset="0"/>
                        </a:rPr>
                        <a:t> </a:t>
                      </a:r>
                      <a:r>
                        <a:rPr lang="en-US" i="0" baseline="0" dirty="0" err="1" smtClean="0">
                          <a:latin typeface="Times New Roman" pitchFamily="18" charset="0"/>
                          <a:cs typeface="Times New Roman" pitchFamily="18" charset="0"/>
                        </a:rPr>
                        <a:t>i</a:t>
                      </a:r>
                      <a:endParaRPr lang="en-US" i="0" baseline="30000"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txBody>
                  <a:tcPr/>
                </a:tc>
              </a:tr>
              <a:tr h="673671">
                <a:tc>
                  <a:txBody>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Present +</a:t>
                      </a:r>
                    </a:p>
                    <a:p>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B</a:t>
                      </a:r>
                      <a:r>
                        <a:rPr lang="en-US" i="0" baseline="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B </a:t>
                      </a:r>
                      <a:r>
                        <a:rPr lang="en-US" i="0" baseline="0" dirty="0" smtClean="0">
                          <a:latin typeface="Times New Roman" pitchFamily="18" charset="0"/>
                          <a:cs typeface="Times New Roman" pitchFamily="18" charset="0"/>
                        </a:rPr>
                        <a:t> I</a:t>
                      </a:r>
                      <a:r>
                        <a:rPr lang="en-US" i="0" baseline="30000" dirty="0" smtClean="0">
                          <a:latin typeface="Times New Roman" pitchFamily="18" charset="0"/>
                          <a:cs typeface="Times New Roman" pitchFamily="18" charset="0"/>
                        </a:rPr>
                        <a:t>B</a:t>
                      </a:r>
                      <a:r>
                        <a:rPr lang="en-US" i="0" baseline="0" dirty="0" smtClean="0">
                          <a:latin typeface="Times New Roman" pitchFamily="18" charset="0"/>
                          <a:cs typeface="Times New Roman" pitchFamily="18" charset="0"/>
                        </a:rPr>
                        <a:t> </a:t>
                      </a:r>
                      <a:r>
                        <a:rPr lang="en-US" i="0" baseline="0" dirty="0" err="1" smtClean="0">
                          <a:latin typeface="Times New Roman" pitchFamily="18" charset="0"/>
                          <a:cs typeface="Times New Roman" pitchFamily="18" charset="0"/>
                        </a:rPr>
                        <a:t>i</a:t>
                      </a:r>
                      <a:endParaRPr lang="en-US" i="0" baseline="30000"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txBody>
                  <a:tcPr/>
                </a:tc>
              </a:tr>
              <a:tr h="673671">
                <a:tc>
                  <a:txBody>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Absent -</a:t>
                      </a:r>
                    </a:p>
                    <a:p>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B</a:t>
                      </a:r>
                      <a:r>
                        <a:rPr lang="en-US" i="0" baseline="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B </a:t>
                      </a:r>
                      <a:r>
                        <a:rPr lang="en-US" i="0" baseline="0" dirty="0" smtClean="0">
                          <a:latin typeface="Times New Roman" pitchFamily="18" charset="0"/>
                          <a:cs typeface="Times New Roman" pitchFamily="18" charset="0"/>
                        </a:rPr>
                        <a:t> I</a:t>
                      </a:r>
                      <a:r>
                        <a:rPr lang="en-US" i="0" baseline="30000" dirty="0" smtClean="0">
                          <a:latin typeface="Times New Roman" pitchFamily="18" charset="0"/>
                          <a:cs typeface="Times New Roman" pitchFamily="18" charset="0"/>
                        </a:rPr>
                        <a:t>B</a:t>
                      </a:r>
                      <a:r>
                        <a:rPr lang="en-US" i="0" baseline="0" dirty="0" smtClean="0">
                          <a:latin typeface="Times New Roman" pitchFamily="18" charset="0"/>
                          <a:cs typeface="Times New Roman" pitchFamily="18" charset="0"/>
                        </a:rPr>
                        <a:t> </a:t>
                      </a:r>
                      <a:r>
                        <a:rPr lang="en-US" i="0" baseline="0" dirty="0" err="1" smtClean="0">
                          <a:latin typeface="Times New Roman" pitchFamily="18" charset="0"/>
                          <a:cs typeface="Times New Roman" pitchFamily="18" charset="0"/>
                        </a:rPr>
                        <a:t>i</a:t>
                      </a:r>
                      <a:endParaRPr lang="en-US" i="0" baseline="30000"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txBody>
                  <a:tcPr/>
                </a:tc>
              </a:tr>
              <a:tr h="673671">
                <a:tc>
                  <a:txBody>
                    <a:bodyPr/>
                    <a:lstStyle/>
                    <a:p>
                      <a:r>
                        <a:rPr lang="en-US" dirty="0" smtClean="0">
                          <a:latin typeface="Times New Roman" pitchFamily="18" charset="0"/>
                          <a:cs typeface="Times New Roman" pitchFamily="18" charset="0"/>
                        </a:rPr>
                        <a:t>AB</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Present +</a:t>
                      </a:r>
                    </a:p>
                    <a:p>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AB+</a:t>
                      </a:r>
                      <a:endParaRPr lang="en-US" dirty="0">
                        <a:latin typeface="Times New Roman" pitchFamily="18" charset="0"/>
                        <a:cs typeface="Times New Roman" pitchFamily="18" charset="0"/>
                      </a:endParaRPr>
                    </a:p>
                  </a:txBody>
                  <a:tcPr/>
                </a:tc>
                <a:tc>
                  <a:txBody>
                    <a:bodyPr/>
                    <a:lstStyle/>
                    <a:p>
                      <a:r>
                        <a:rPr lang="en-US" i="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A</a:t>
                      </a:r>
                      <a:r>
                        <a:rPr lang="en-US" i="0" baseline="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a:txBody>
                  <a:tcPr/>
                </a:tc>
              </a:tr>
              <a:tr h="673671">
                <a:tc>
                  <a:txBody>
                    <a:bodyPr/>
                    <a:lstStyle/>
                    <a:p>
                      <a:r>
                        <a:rPr lang="en-US" dirty="0" smtClean="0">
                          <a:latin typeface="Times New Roman" pitchFamily="18" charset="0"/>
                          <a:cs typeface="Times New Roman" pitchFamily="18" charset="0"/>
                        </a:rPr>
                        <a:t>AB</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Absent -</a:t>
                      </a:r>
                    </a:p>
                    <a:p>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AB-</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A</a:t>
                      </a:r>
                      <a:r>
                        <a:rPr lang="en-US" i="0" baseline="0" dirty="0" smtClean="0">
                          <a:latin typeface="Times New Roman" pitchFamily="18" charset="0"/>
                          <a:cs typeface="Times New Roman" pitchFamily="18" charset="0"/>
                        </a:rPr>
                        <a:t>I</a:t>
                      </a:r>
                      <a:r>
                        <a:rPr lang="en-US" i="0" baseline="30000" dirty="0" smtClean="0">
                          <a:latin typeface="Times New Roman" pitchFamily="18" charset="0"/>
                          <a:cs typeface="Times New Roman" pitchFamily="18" charset="0"/>
                        </a:rPr>
                        <a:t>B</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txBody>
                  <a:tcPr/>
                </a:tc>
              </a:tr>
              <a:tr h="1151701">
                <a:tc>
                  <a:txBody>
                    <a:bodyPr/>
                    <a:lstStyle/>
                    <a:p>
                      <a:r>
                        <a:rPr lang="en-US"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 b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 b</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Present +</a:t>
                      </a:r>
                    </a:p>
                    <a:p>
                      <a:endParaRPr lang="en-US"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Absent -</a:t>
                      </a:r>
                    </a:p>
                    <a:p>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O+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O-</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ii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ii</a:t>
                      </a:r>
                      <a:endParaRPr lang="en-US"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4"/>
          <p:cNvSpPr txBox="1">
            <a:spLocks noChangeArrowheads="1"/>
          </p:cNvSpPr>
          <p:nvPr/>
        </p:nvSpPr>
        <p:spPr bwMode="auto">
          <a:xfrm>
            <a:off x="457200" y="762000"/>
            <a:ext cx="8305800" cy="5709255"/>
          </a:xfrm>
          <a:prstGeom prst="rect">
            <a:avLst/>
          </a:prstGeom>
          <a:noFill/>
          <a:ln w="9525">
            <a:noFill/>
            <a:miter lim="800000"/>
            <a:headEnd/>
            <a:tailEnd/>
          </a:ln>
        </p:spPr>
        <p:txBody>
          <a:bodyPr>
            <a:spAutoFit/>
          </a:bodyPr>
          <a:lstStyle/>
          <a:p>
            <a:pPr>
              <a:spcBef>
                <a:spcPct val="50000"/>
              </a:spcBef>
            </a:pPr>
            <a:r>
              <a:rPr lang="en-US" sz="2000" b="1" dirty="0" smtClean="0">
                <a:solidFill>
                  <a:schemeClr val="bg1"/>
                </a:solidFill>
              </a:rPr>
              <a:t>Method </a:t>
            </a:r>
          </a:p>
          <a:p>
            <a:pPr>
              <a:spcBef>
                <a:spcPct val="50000"/>
              </a:spcBef>
            </a:pPr>
            <a:r>
              <a:rPr lang="en-US" dirty="0" smtClean="0">
                <a:solidFill>
                  <a:srgbClr val="FFFF99"/>
                </a:solidFill>
              </a:rPr>
              <a:t>A </a:t>
            </a:r>
            <a:r>
              <a:rPr lang="en-US" dirty="0">
                <a:solidFill>
                  <a:srgbClr val="FFFF99"/>
                </a:solidFill>
              </a:rPr>
              <a:t>clean slide is marked by glass marker to make three separate column </a:t>
            </a:r>
            <a:r>
              <a:rPr lang="en-US" dirty="0" smtClean="0">
                <a:solidFill>
                  <a:srgbClr val="FFFF99"/>
                </a:solidFill>
              </a:rPr>
              <a:t> A</a:t>
            </a:r>
            <a:r>
              <a:rPr lang="en-US" dirty="0">
                <a:solidFill>
                  <a:srgbClr val="FFFF99"/>
                </a:solidFill>
              </a:rPr>
              <a:t>, </a:t>
            </a:r>
            <a:r>
              <a:rPr lang="en-US" dirty="0" smtClean="0">
                <a:solidFill>
                  <a:srgbClr val="FFFF99"/>
                </a:solidFill>
              </a:rPr>
              <a:t>B, </a:t>
            </a:r>
            <a:r>
              <a:rPr lang="en-US" dirty="0">
                <a:solidFill>
                  <a:srgbClr val="FFFF99"/>
                </a:solidFill>
              </a:rPr>
              <a:t>and D. </a:t>
            </a:r>
            <a:endParaRPr lang="en-US" dirty="0" smtClean="0">
              <a:solidFill>
                <a:srgbClr val="FFFF99"/>
              </a:solidFill>
            </a:endParaRPr>
          </a:p>
          <a:p>
            <a:pPr>
              <a:spcBef>
                <a:spcPct val="50000"/>
              </a:spcBef>
            </a:pPr>
            <a:r>
              <a:rPr lang="en-US" dirty="0" smtClean="0">
                <a:solidFill>
                  <a:srgbClr val="FFFF99"/>
                </a:solidFill>
              </a:rPr>
              <a:t>A </a:t>
            </a:r>
            <a:r>
              <a:rPr lang="en-US" dirty="0">
                <a:solidFill>
                  <a:srgbClr val="FFFF99"/>
                </a:solidFill>
              </a:rPr>
              <a:t>small drop of blood is collected on each of three columns and antiserum A, B, and D is added in the respective places and allowed the blood to mix well by using tooth pick. </a:t>
            </a:r>
            <a:endParaRPr lang="en-US" dirty="0" smtClean="0">
              <a:solidFill>
                <a:srgbClr val="FFFF99"/>
              </a:solidFill>
            </a:endParaRPr>
          </a:p>
          <a:p>
            <a:pPr>
              <a:spcBef>
                <a:spcPct val="50000"/>
              </a:spcBef>
            </a:pPr>
            <a:r>
              <a:rPr lang="en-US" dirty="0" smtClean="0">
                <a:solidFill>
                  <a:srgbClr val="FFFF99"/>
                </a:solidFill>
              </a:rPr>
              <a:t>The </a:t>
            </a:r>
            <a:r>
              <a:rPr lang="en-US" dirty="0">
                <a:solidFill>
                  <a:srgbClr val="FFFF99"/>
                </a:solidFill>
              </a:rPr>
              <a:t>agglutination in column A and B determines the blood groups </a:t>
            </a:r>
            <a:r>
              <a:rPr lang="en-US" dirty="0">
                <a:solidFill>
                  <a:srgbClr val="FFFF00"/>
                </a:solidFill>
              </a:rPr>
              <a:t>.</a:t>
            </a:r>
            <a:r>
              <a:rPr lang="en-US" dirty="0"/>
              <a:t> </a:t>
            </a:r>
            <a:endParaRPr lang="en-US" dirty="0" smtClean="0"/>
          </a:p>
          <a:p>
            <a:pPr>
              <a:spcBef>
                <a:spcPct val="50000"/>
              </a:spcBef>
            </a:pPr>
            <a:r>
              <a:rPr lang="en-US" sz="2000" b="1" dirty="0" smtClean="0">
                <a:solidFill>
                  <a:schemeClr val="bg1"/>
                </a:solidFill>
              </a:rPr>
              <a:t>Observation</a:t>
            </a:r>
          </a:p>
          <a:p>
            <a:pPr>
              <a:spcBef>
                <a:spcPct val="50000"/>
              </a:spcBef>
            </a:pPr>
            <a:r>
              <a:rPr lang="en-US" dirty="0" smtClean="0">
                <a:solidFill>
                  <a:schemeClr val="bg1"/>
                </a:solidFill>
              </a:rPr>
              <a:t>If </a:t>
            </a:r>
            <a:r>
              <a:rPr lang="en-US" dirty="0">
                <a:solidFill>
                  <a:schemeClr val="bg1"/>
                </a:solidFill>
              </a:rPr>
              <a:t>the reaction is in the A column only the blood group is A and if the reaction is in the column B then the blood group is B only. </a:t>
            </a:r>
            <a:endParaRPr lang="en-US" dirty="0" smtClean="0">
              <a:solidFill>
                <a:schemeClr val="bg1"/>
              </a:solidFill>
            </a:endParaRPr>
          </a:p>
          <a:p>
            <a:pPr>
              <a:spcBef>
                <a:spcPct val="50000"/>
              </a:spcBef>
            </a:pPr>
            <a:r>
              <a:rPr lang="en-US" dirty="0" smtClean="0">
                <a:solidFill>
                  <a:schemeClr val="bg1"/>
                </a:solidFill>
              </a:rPr>
              <a:t>The </a:t>
            </a:r>
            <a:r>
              <a:rPr lang="en-US" dirty="0">
                <a:solidFill>
                  <a:schemeClr val="bg1"/>
                </a:solidFill>
              </a:rPr>
              <a:t>reaction in both columns denotes the blood group AB whereas no reaction determines the blood group </a:t>
            </a:r>
            <a:r>
              <a:rPr lang="en-US" dirty="0" smtClean="0">
                <a:solidFill>
                  <a:schemeClr val="bg1"/>
                </a:solidFill>
              </a:rPr>
              <a:t>O </a:t>
            </a:r>
            <a:r>
              <a:rPr lang="en-US" dirty="0">
                <a:solidFill>
                  <a:schemeClr val="bg1"/>
                </a:solidFill>
              </a:rPr>
              <a:t>only.</a:t>
            </a:r>
            <a:r>
              <a:rPr lang="en-US" dirty="0"/>
              <a:t> </a:t>
            </a:r>
            <a:endParaRPr lang="en-US" dirty="0" smtClean="0"/>
          </a:p>
          <a:p>
            <a:pPr>
              <a:spcBef>
                <a:spcPct val="50000"/>
              </a:spcBef>
            </a:pPr>
            <a:r>
              <a:rPr lang="en-US" dirty="0" smtClean="0">
                <a:solidFill>
                  <a:schemeClr val="bg1"/>
                </a:solidFill>
              </a:rPr>
              <a:t>About </a:t>
            </a:r>
            <a:r>
              <a:rPr lang="en-US" dirty="0">
                <a:solidFill>
                  <a:schemeClr val="bg1"/>
                </a:solidFill>
              </a:rPr>
              <a:t>column D the reaction reflects the presence of the Rhesus factor i.e.. generally label led as + and its absence is marked with - means no reaction in the column D.</a:t>
            </a:r>
          </a:p>
          <a:p>
            <a:pPr>
              <a:spcBef>
                <a:spcPct val="50000"/>
              </a:spcBef>
            </a:pPr>
            <a:endParaRPr lang="en-US" dirty="0"/>
          </a:p>
        </p:txBody>
      </p:sp>
      <p:grpSp>
        <p:nvGrpSpPr>
          <p:cNvPr id="3" name="Group 10"/>
          <p:cNvGrpSpPr>
            <a:grpSpLocks/>
          </p:cNvGrpSpPr>
          <p:nvPr/>
        </p:nvGrpSpPr>
        <p:grpSpPr bwMode="auto">
          <a:xfrm>
            <a:off x="0" y="152400"/>
            <a:ext cx="9144000" cy="366713"/>
            <a:chOff x="0" y="192"/>
            <a:chExt cx="5760" cy="231"/>
          </a:xfrm>
        </p:grpSpPr>
        <p:sp>
          <p:nvSpPr>
            <p:cNvPr id="4"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5"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6"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62"/>
          <p:cNvPicPr>
            <a:picLocks noChangeAspect="1" noChangeArrowheads="1"/>
          </p:cNvPicPr>
          <p:nvPr/>
        </p:nvPicPr>
        <p:blipFill>
          <a:blip r:embed="rId2" cstate="print"/>
          <a:srcRect l="25935" t="46172" r="27434" b="44803"/>
          <a:stretch>
            <a:fillRect/>
          </a:stretch>
        </p:blipFill>
        <p:spPr bwMode="auto">
          <a:xfrm>
            <a:off x="914400" y="3733800"/>
            <a:ext cx="7924800" cy="1600200"/>
          </a:xfrm>
          <a:prstGeom prst="rect">
            <a:avLst/>
          </a:prstGeom>
          <a:noFill/>
          <a:ln w="9525">
            <a:noFill/>
            <a:miter lim="800000"/>
            <a:headEnd/>
            <a:tailEnd/>
          </a:ln>
        </p:spPr>
      </p:pic>
      <p:grpSp>
        <p:nvGrpSpPr>
          <p:cNvPr id="3" name="Group 1070"/>
          <p:cNvGrpSpPr>
            <a:grpSpLocks/>
          </p:cNvGrpSpPr>
          <p:nvPr/>
        </p:nvGrpSpPr>
        <p:grpSpPr bwMode="auto">
          <a:xfrm>
            <a:off x="1066800" y="685800"/>
            <a:ext cx="6934200" cy="2770188"/>
            <a:chOff x="0" y="0"/>
            <a:chExt cx="4320" cy="898"/>
          </a:xfrm>
        </p:grpSpPr>
        <p:sp>
          <p:nvSpPr>
            <p:cNvPr id="4" name="Rectangle 106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grpSp>
          <p:nvGrpSpPr>
            <p:cNvPr id="5" name="Group 1069"/>
            <p:cNvGrpSpPr>
              <a:grpSpLocks/>
            </p:cNvGrpSpPr>
            <p:nvPr/>
          </p:nvGrpSpPr>
          <p:grpSpPr bwMode="auto">
            <a:xfrm>
              <a:off x="0" y="0"/>
              <a:ext cx="4320" cy="898"/>
              <a:chOff x="0" y="0"/>
              <a:chExt cx="4320" cy="898"/>
            </a:xfrm>
          </p:grpSpPr>
          <p:sp>
            <p:nvSpPr>
              <p:cNvPr id="6" name="Rectangle 1064"/>
              <p:cNvSpPr>
                <a:spLocks noChangeArrowheads="1"/>
              </p:cNvSpPr>
              <p:nvPr/>
            </p:nvSpPr>
            <p:spPr bwMode="auto">
              <a:xfrm>
                <a:off x="0" y="0"/>
                <a:ext cx="2085" cy="456"/>
              </a:xfrm>
              <a:prstGeom prst="rect">
                <a:avLst/>
              </a:prstGeom>
              <a:noFill/>
              <a:ln w="9525">
                <a:noFill/>
                <a:miter lim="800000"/>
                <a:headEnd/>
                <a:tailEnd/>
              </a:ln>
            </p:spPr>
            <p:txBody>
              <a:bodyPr tIns="68241" bIns="46023" anchor="ctr"/>
              <a:lstStyle/>
              <a:p>
                <a:pPr eaLnBrk="0" hangingPunct="0"/>
                <a:endParaRPr lang="en-US"/>
              </a:p>
            </p:txBody>
          </p:sp>
          <p:sp>
            <p:nvSpPr>
              <p:cNvPr id="7" name="Rectangle 1065"/>
              <p:cNvSpPr>
                <a:spLocks noChangeArrowheads="1" noTextEdit="1"/>
              </p:cNvSpPr>
              <p:nvPr/>
            </p:nvSpPr>
            <p:spPr bwMode="auto">
              <a:xfrm>
                <a:off x="2085" y="0"/>
                <a:ext cx="150" cy="456"/>
              </a:xfrm>
              <a:prstGeom prst="rect">
                <a:avLst/>
              </a:prstGeom>
              <a:noFill/>
              <a:ln w="9525">
                <a:noFill/>
                <a:miter lim="800000"/>
                <a:headEnd/>
                <a:tailEnd/>
              </a:ln>
            </p:spPr>
            <p:txBody>
              <a:bodyPr anchor="ctr">
                <a:spAutoFit/>
              </a:bodyPr>
              <a:lstStyle/>
              <a:p>
                <a:endParaRPr lang="en-US"/>
              </a:p>
            </p:txBody>
          </p:sp>
          <p:sp>
            <p:nvSpPr>
              <p:cNvPr id="8" name="Rectangle 1066"/>
              <p:cNvSpPr>
                <a:spLocks noChangeArrowheads="1" noTextEdit="1"/>
              </p:cNvSpPr>
              <p:nvPr/>
            </p:nvSpPr>
            <p:spPr bwMode="auto">
              <a:xfrm>
                <a:off x="0" y="456"/>
                <a:ext cx="2085" cy="442"/>
              </a:xfrm>
              <a:prstGeom prst="rect">
                <a:avLst/>
              </a:prstGeom>
              <a:noFill/>
              <a:ln w="9525">
                <a:noFill/>
                <a:miter lim="800000"/>
                <a:headEnd/>
                <a:tailEnd/>
              </a:ln>
            </p:spPr>
            <p:txBody>
              <a:bodyPr>
                <a:spAutoFit/>
              </a:bodyPr>
              <a:lstStyle/>
              <a:p>
                <a:endParaRPr lang="en-US"/>
              </a:p>
            </p:txBody>
          </p:sp>
          <p:sp>
            <p:nvSpPr>
              <p:cNvPr id="9" name="Rectangle 1067"/>
              <p:cNvSpPr>
                <a:spLocks noChangeArrowheads="1" noTextEdit="1"/>
              </p:cNvSpPr>
              <p:nvPr/>
            </p:nvSpPr>
            <p:spPr bwMode="auto">
              <a:xfrm>
                <a:off x="2085" y="456"/>
                <a:ext cx="150" cy="442"/>
              </a:xfrm>
              <a:prstGeom prst="rect">
                <a:avLst/>
              </a:prstGeom>
              <a:noFill/>
              <a:ln w="9525">
                <a:noFill/>
                <a:miter lim="800000"/>
                <a:headEnd/>
                <a:tailEnd/>
              </a:ln>
            </p:spPr>
            <p:txBody>
              <a:bodyPr>
                <a:spAutoFit/>
              </a:bodyPr>
              <a:lstStyle/>
              <a:p>
                <a:endParaRPr lang="en-US"/>
              </a:p>
            </p:txBody>
          </p:sp>
          <p:sp>
            <p:nvSpPr>
              <p:cNvPr id="10" name="Rectangle 1068"/>
              <p:cNvSpPr>
                <a:spLocks noChangeArrowheads="1"/>
              </p:cNvSpPr>
              <p:nvPr/>
            </p:nvSpPr>
            <p:spPr bwMode="auto">
              <a:xfrm>
                <a:off x="237" y="456"/>
                <a:ext cx="4083" cy="442"/>
              </a:xfrm>
              <a:prstGeom prst="rect">
                <a:avLst/>
              </a:prstGeom>
              <a:noFill/>
              <a:ln w="9525">
                <a:noFill/>
                <a:miter lim="800000"/>
                <a:headEnd/>
                <a:tailEnd/>
              </a:ln>
            </p:spPr>
            <p:txBody>
              <a:bodyPr anchor="ctr"/>
              <a:lstStyle/>
              <a:p>
                <a:pPr algn="ctr"/>
                <a:r>
                  <a:rPr lang="en-GB" sz="2400" dirty="0">
                    <a:solidFill>
                      <a:schemeClr val="bg1"/>
                    </a:solidFill>
                    <a:latin typeface="Verdana" pitchFamily="34" charset="0"/>
                  </a:rPr>
                  <a:t>According to above blood grouping systems, you can belong to either of following 8 blood groups</a:t>
                </a:r>
                <a:r>
                  <a:rPr lang="en-GB" dirty="0">
                    <a:latin typeface="Verdana" pitchFamily="34" charset="0"/>
                  </a:rPr>
                  <a:t>:</a:t>
                </a:r>
              </a:p>
              <a:p>
                <a:pPr eaLnBrk="0" hangingPunct="0"/>
                <a:endParaRPr lang="en-GB" dirty="0"/>
              </a:p>
            </p:txBody>
          </p:sp>
        </p:grpSp>
      </p:grpSp>
      <p:grpSp>
        <p:nvGrpSpPr>
          <p:cNvPr id="11" name="Group 1073"/>
          <p:cNvGrpSpPr>
            <a:grpSpLocks/>
          </p:cNvGrpSpPr>
          <p:nvPr/>
        </p:nvGrpSpPr>
        <p:grpSpPr bwMode="auto">
          <a:xfrm>
            <a:off x="685800" y="838200"/>
            <a:ext cx="7467600" cy="960438"/>
            <a:chOff x="0" y="0"/>
            <a:chExt cx="4320" cy="365"/>
          </a:xfrm>
        </p:grpSpPr>
        <p:sp>
          <p:nvSpPr>
            <p:cNvPr id="12" name="Rectangle 1071"/>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a:p>
          </p:txBody>
        </p:sp>
        <p:sp>
          <p:nvSpPr>
            <p:cNvPr id="13" name="Rectangle 1072"/>
            <p:cNvSpPr>
              <a:spLocks noChangeArrowheads="1"/>
            </p:cNvSpPr>
            <p:nvPr/>
          </p:nvSpPr>
          <p:spPr bwMode="auto">
            <a:xfrm>
              <a:off x="0" y="0"/>
              <a:ext cx="4320" cy="365"/>
            </a:xfrm>
            <a:prstGeom prst="rect">
              <a:avLst/>
            </a:prstGeom>
            <a:noFill/>
            <a:ln w="9525">
              <a:noFill/>
              <a:miter lim="800000"/>
              <a:headEnd/>
              <a:tailEnd/>
            </a:ln>
          </p:spPr>
          <p:txBody>
            <a:bodyPr anchor="ctr"/>
            <a:lstStyle/>
            <a:p>
              <a:r>
                <a:rPr lang="en-GB" sz="2000" b="1" dirty="0" smtClean="0">
                  <a:solidFill>
                    <a:schemeClr val="bg1"/>
                  </a:solidFill>
                  <a:latin typeface="Verdana" pitchFamily="34" charset="0"/>
                </a:rPr>
                <a:t>     Do </a:t>
              </a:r>
              <a:r>
                <a:rPr lang="en-GB" sz="2000" b="1" dirty="0">
                  <a:solidFill>
                    <a:schemeClr val="bg1"/>
                  </a:solidFill>
                  <a:latin typeface="Verdana" pitchFamily="34" charset="0"/>
                </a:rPr>
                <a:t>you know which blood group you belong to?</a:t>
              </a:r>
            </a:p>
            <a:p>
              <a:pPr eaLnBrk="0" hangingPunct="0"/>
              <a:endParaRPr lang="en-GB" sz="2400" b="1" dirty="0">
                <a:solidFill>
                  <a:srgbClr val="FF0000"/>
                </a:solidFill>
              </a:endParaRPr>
            </a:p>
          </p:txBody>
        </p:sp>
      </p:grpSp>
      <p:grpSp>
        <p:nvGrpSpPr>
          <p:cNvPr id="14" name="Group 10"/>
          <p:cNvGrpSpPr>
            <a:grpSpLocks/>
          </p:cNvGrpSpPr>
          <p:nvPr/>
        </p:nvGrpSpPr>
        <p:grpSpPr bwMode="auto">
          <a:xfrm>
            <a:off x="0" y="152400"/>
            <a:ext cx="9144000" cy="366713"/>
            <a:chOff x="0" y="192"/>
            <a:chExt cx="5760" cy="231"/>
          </a:xfrm>
        </p:grpSpPr>
        <p:sp>
          <p:nvSpPr>
            <p:cNvPr id="15"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6"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7"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2"/>
          <p:cNvPicPr>
            <a:picLocks noChangeAspect="1" noChangeArrowheads="1"/>
          </p:cNvPicPr>
          <p:nvPr/>
        </p:nvPicPr>
        <p:blipFill>
          <a:blip r:embed="rId2" cstate="print"/>
          <a:srcRect l="2000" t="34000" r="42000" b="14000"/>
          <a:stretch>
            <a:fillRect/>
          </a:stretch>
        </p:blipFill>
        <p:spPr bwMode="auto">
          <a:xfrm>
            <a:off x="685800" y="1600200"/>
            <a:ext cx="7239000" cy="5041900"/>
          </a:xfrm>
          <a:prstGeom prst="rect">
            <a:avLst/>
          </a:prstGeom>
          <a:noFill/>
          <a:ln w="9525">
            <a:noFill/>
            <a:miter lim="800000"/>
            <a:headEnd/>
            <a:tailEnd/>
          </a:ln>
        </p:spPr>
      </p:pic>
      <p:sp>
        <p:nvSpPr>
          <p:cNvPr id="25602" name="Text Box 3"/>
          <p:cNvSpPr txBox="1">
            <a:spLocks noChangeArrowheads="1"/>
          </p:cNvSpPr>
          <p:nvPr/>
        </p:nvSpPr>
        <p:spPr bwMode="auto">
          <a:xfrm>
            <a:off x="533400" y="228600"/>
            <a:ext cx="7972425" cy="1552575"/>
          </a:xfrm>
          <a:prstGeom prst="rect">
            <a:avLst/>
          </a:prstGeom>
          <a:noFill/>
          <a:ln w="9525">
            <a:noFill/>
            <a:miter lim="800000"/>
            <a:headEnd/>
            <a:tailEnd/>
          </a:ln>
        </p:spPr>
        <p:txBody>
          <a:bodyPr>
            <a:spAutoFit/>
          </a:bodyPr>
          <a:lstStyle/>
          <a:p>
            <a:pPr>
              <a:buFontTx/>
              <a:buChar char="•"/>
            </a:pPr>
            <a:r>
              <a:rPr lang="en-GB" sz="2400" b="1">
                <a:latin typeface="Verdana" pitchFamily="34" charset="0"/>
              </a:rPr>
              <a:t> Illustration of the forward and reverse grouping reaction patterns of the ABO groups using a blood group tile</a:t>
            </a:r>
            <a:endParaRPr lang="en-GB" sz="2400">
              <a:latin typeface="Verdana" pitchFamily="34" charset="0"/>
            </a:endParaRPr>
          </a:p>
          <a:p>
            <a:endParaRPr lang="en-GB" sz="2400">
              <a:latin typeface="Verdana" pitchFamily="34" charset="0"/>
            </a:endParaRPr>
          </a:p>
        </p:txBody>
      </p:sp>
      <p:sp>
        <p:nvSpPr>
          <p:cNvPr id="25603" name="Rectangle 4"/>
          <p:cNvSpPr>
            <a:spLocks noChangeArrowheads="1"/>
          </p:cNvSpPr>
          <p:nvPr/>
        </p:nvSpPr>
        <p:spPr bwMode="auto">
          <a:xfrm>
            <a:off x="838200" y="6548438"/>
            <a:ext cx="4383088" cy="274637"/>
          </a:xfrm>
          <a:prstGeom prst="rect">
            <a:avLst/>
          </a:prstGeom>
          <a:noFill/>
          <a:ln w="9525">
            <a:noFill/>
            <a:miter lim="800000"/>
            <a:headEnd/>
            <a:tailEnd/>
          </a:ln>
        </p:spPr>
        <p:txBody>
          <a:bodyPr wrap="none">
            <a:spAutoFit/>
          </a:bodyPr>
          <a:lstStyle/>
          <a:p>
            <a:r>
              <a:rPr lang="en-GB" sz="1200">
                <a:latin typeface="Times New Roman" pitchFamily="18" charset="0"/>
              </a:rPr>
              <a:t>http://www.bh.rmit.edu.au/mls/subjects/abo/resources/genetics1.htm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4"/>
          <p:cNvSpPr txBox="1">
            <a:spLocks noChangeArrowheads="1"/>
          </p:cNvSpPr>
          <p:nvPr/>
        </p:nvSpPr>
        <p:spPr bwMode="auto">
          <a:xfrm>
            <a:off x="2743200" y="1972538"/>
            <a:ext cx="5791200" cy="4047262"/>
          </a:xfrm>
          <a:prstGeom prst="rect">
            <a:avLst/>
          </a:prstGeom>
          <a:noFill/>
          <a:ln w="9525">
            <a:noFill/>
            <a:miter lim="800000"/>
            <a:headEnd/>
            <a:tailEnd/>
          </a:ln>
        </p:spPr>
        <p:txBody>
          <a:bodyPr>
            <a:spAutoFit/>
          </a:bodyPr>
          <a:lstStyle/>
          <a:p>
            <a:pPr>
              <a:spcBef>
                <a:spcPct val="50000"/>
              </a:spcBef>
            </a:pPr>
            <a:r>
              <a:rPr lang="en-US" sz="2000" dirty="0">
                <a:solidFill>
                  <a:schemeClr val="bg1"/>
                </a:solidFill>
              </a:rPr>
              <a:t>Karl Landsteiner (1900) reported the blood groups in Human blood for the first time and described three types of blood groups </a:t>
            </a:r>
          </a:p>
          <a:p>
            <a:pPr>
              <a:spcBef>
                <a:spcPct val="50000"/>
              </a:spcBef>
            </a:pPr>
            <a:r>
              <a:rPr lang="en-US" sz="2000" dirty="0" smtClean="0">
                <a:solidFill>
                  <a:schemeClr val="bg1"/>
                </a:solidFill>
              </a:rPr>
              <a:t>Later, </a:t>
            </a:r>
            <a:r>
              <a:rPr lang="en-US" sz="2000" dirty="0" err="1">
                <a:solidFill>
                  <a:schemeClr val="bg1"/>
                </a:solidFill>
              </a:rPr>
              <a:t>Decastello</a:t>
            </a:r>
            <a:r>
              <a:rPr lang="en-US" sz="2000" dirty="0">
                <a:solidFill>
                  <a:schemeClr val="bg1"/>
                </a:solidFill>
              </a:rPr>
              <a:t> </a:t>
            </a:r>
            <a:r>
              <a:rPr lang="en-US" sz="2000" dirty="0" err="1">
                <a:solidFill>
                  <a:schemeClr val="bg1"/>
                </a:solidFill>
              </a:rPr>
              <a:t>Sturli</a:t>
            </a:r>
            <a:r>
              <a:rPr lang="en-US" sz="2000" dirty="0">
                <a:solidFill>
                  <a:schemeClr val="bg1"/>
                </a:solidFill>
              </a:rPr>
              <a:t> (1902) found the fourth blood group </a:t>
            </a:r>
          </a:p>
          <a:p>
            <a:pPr>
              <a:spcBef>
                <a:spcPct val="50000"/>
              </a:spcBef>
            </a:pPr>
            <a:r>
              <a:rPr lang="en-US" sz="2000" dirty="0">
                <a:solidFill>
                  <a:schemeClr val="bg1"/>
                </a:solidFill>
              </a:rPr>
              <a:t>Landsteiner has been awarded Noble Prize for his research on blood groups and since then, the blood group system is more popularly known as the Steiner </a:t>
            </a:r>
            <a:r>
              <a:rPr lang="en-US" sz="2000" b="1" dirty="0">
                <a:solidFill>
                  <a:schemeClr val="bg1"/>
                </a:solidFill>
              </a:rPr>
              <a:t>A</a:t>
            </a:r>
            <a:r>
              <a:rPr lang="en-US" sz="2000" dirty="0">
                <a:solidFill>
                  <a:schemeClr val="bg1"/>
                </a:solidFill>
              </a:rPr>
              <a:t>, </a:t>
            </a:r>
            <a:r>
              <a:rPr lang="en-US" sz="2000" b="1" dirty="0">
                <a:solidFill>
                  <a:schemeClr val="bg1"/>
                </a:solidFill>
              </a:rPr>
              <a:t>B </a:t>
            </a:r>
            <a:r>
              <a:rPr lang="en-US" sz="2000" dirty="0">
                <a:solidFill>
                  <a:schemeClr val="bg1"/>
                </a:solidFill>
              </a:rPr>
              <a:t>and </a:t>
            </a:r>
            <a:r>
              <a:rPr lang="en-US" sz="2000" b="1" dirty="0">
                <a:solidFill>
                  <a:schemeClr val="bg1"/>
                </a:solidFill>
              </a:rPr>
              <a:t>O</a:t>
            </a:r>
            <a:r>
              <a:rPr lang="en-US" sz="2000" dirty="0">
                <a:solidFill>
                  <a:schemeClr val="bg1"/>
                </a:solidFill>
              </a:rPr>
              <a:t> system. </a:t>
            </a:r>
          </a:p>
          <a:p>
            <a:pPr>
              <a:spcBef>
                <a:spcPct val="50000"/>
              </a:spcBef>
            </a:pPr>
            <a:r>
              <a:rPr lang="en-US" sz="2000" dirty="0" smtClean="0">
                <a:solidFill>
                  <a:schemeClr val="bg1"/>
                </a:solidFill>
              </a:rPr>
              <a:t> </a:t>
            </a:r>
            <a:endParaRPr lang="en-US" sz="2000" dirty="0">
              <a:solidFill>
                <a:schemeClr val="bg1"/>
              </a:solidFill>
            </a:endParaRPr>
          </a:p>
          <a:p>
            <a:pPr>
              <a:spcBef>
                <a:spcPct val="50000"/>
              </a:spcBef>
            </a:pPr>
            <a:endParaRPr lang="en-US" dirty="0">
              <a:solidFill>
                <a:schemeClr val="bg1"/>
              </a:solidFill>
            </a:endParaRPr>
          </a:p>
        </p:txBody>
      </p:sp>
      <p:grpSp>
        <p:nvGrpSpPr>
          <p:cNvPr id="14338" name="Group 10"/>
          <p:cNvGrpSpPr>
            <a:grpSpLocks/>
          </p:cNvGrpSpPr>
          <p:nvPr/>
        </p:nvGrpSpPr>
        <p:grpSpPr bwMode="auto">
          <a:xfrm>
            <a:off x="0" y="304800"/>
            <a:ext cx="9144000" cy="366713"/>
            <a:chOff x="0" y="192"/>
            <a:chExt cx="5760" cy="231"/>
          </a:xfrm>
        </p:grpSpPr>
        <p:sp>
          <p:nvSpPr>
            <p:cNvPr id="14339"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4340"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4341"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pic>
        <p:nvPicPr>
          <p:cNvPr id="14343" name="Picture 5" descr="landsteiner"/>
          <p:cNvPicPr>
            <a:picLocks noChangeAspect="1" noChangeArrowheads="1"/>
          </p:cNvPicPr>
          <p:nvPr/>
        </p:nvPicPr>
        <p:blipFill>
          <a:blip r:embed="rId2" cstate="print"/>
          <a:srcRect/>
          <a:stretch>
            <a:fillRect/>
          </a:stretch>
        </p:blipFill>
        <p:spPr bwMode="auto">
          <a:xfrm>
            <a:off x="457200" y="1982063"/>
            <a:ext cx="1733550" cy="2263775"/>
          </a:xfrm>
          <a:prstGeom prst="rect">
            <a:avLst/>
          </a:prstGeom>
          <a:noFill/>
          <a:ln w="9525">
            <a:noFill/>
            <a:miter lim="800000"/>
            <a:headEnd/>
            <a:tailEnd/>
          </a:ln>
        </p:spPr>
      </p:pic>
      <p:sp>
        <p:nvSpPr>
          <p:cNvPr id="14344" name="Text Box 8"/>
          <p:cNvSpPr txBox="1">
            <a:spLocks noChangeArrowheads="1"/>
          </p:cNvSpPr>
          <p:nvPr/>
        </p:nvSpPr>
        <p:spPr bwMode="auto">
          <a:xfrm>
            <a:off x="2971800" y="1066800"/>
            <a:ext cx="4800600" cy="461665"/>
          </a:xfrm>
          <a:prstGeom prst="rect">
            <a:avLst/>
          </a:prstGeom>
          <a:noFill/>
          <a:ln w="9525">
            <a:noFill/>
            <a:miter lim="800000"/>
            <a:headEnd/>
            <a:tailEnd/>
          </a:ln>
          <a:effectLst/>
        </p:spPr>
        <p:txBody>
          <a:bodyPr wrap="square">
            <a:spAutoFit/>
          </a:bodyPr>
          <a:lstStyle/>
          <a:p>
            <a:pPr>
              <a:spcBef>
                <a:spcPct val="50000"/>
              </a:spcBef>
            </a:pPr>
            <a:r>
              <a:rPr lang="en-US" sz="2400" b="1" dirty="0">
                <a:solidFill>
                  <a:schemeClr val="bg1"/>
                </a:solidFill>
              </a:rPr>
              <a:t>The ABO Blood Group System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838200"/>
            <a:ext cx="7467600" cy="6001643"/>
          </a:xfrm>
          <a:prstGeom prst="rect">
            <a:avLst/>
          </a:prstGeom>
          <a:noFill/>
        </p:spPr>
        <p:txBody>
          <a:bodyPr wrap="square" rtlCol="0">
            <a:spAutoFit/>
          </a:bodyPr>
          <a:lstStyle/>
          <a:p>
            <a:pPr algn="just"/>
            <a:r>
              <a:rPr lang="en-US" dirty="0" smtClean="0">
                <a:solidFill>
                  <a:schemeClr val="bg1"/>
                </a:solidFill>
              </a:rPr>
              <a:t>On the red blood cells the substance responsible for causing incompatibility amongst different types of blood at the time of transfusion to another person are present and these are proteins and named as </a:t>
            </a:r>
            <a:r>
              <a:rPr lang="en-US" dirty="0" err="1" smtClean="0">
                <a:solidFill>
                  <a:schemeClr val="bg1"/>
                </a:solidFill>
              </a:rPr>
              <a:t>agglutinogens</a:t>
            </a:r>
            <a:r>
              <a:rPr lang="en-US" dirty="0" smtClean="0">
                <a:solidFill>
                  <a:schemeClr val="bg1"/>
                </a:solidFill>
              </a:rPr>
              <a:t>, antigens. </a:t>
            </a:r>
          </a:p>
          <a:p>
            <a:pPr algn="just"/>
            <a:endParaRPr lang="en-US" dirty="0" smtClean="0">
              <a:solidFill>
                <a:schemeClr val="bg1"/>
              </a:solidFill>
            </a:endParaRPr>
          </a:p>
          <a:p>
            <a:pPr algn="just"/>
            <a:r>
              <a:rPr lang="en-US" dirty="0" smtClean="0">
                <a:solidFill>
                  <a:schemeClr val="bg1"/>
                </a:solidFill>
              </a:rPr>
              <a:t>Likewise, the antibodies which are present or produced in the serum are the globulins.</a:t>
            </a:r>
          </a:p>
          <a:p>
            <a:pPr algn="just"/>
            <a:endParaRPr lang="en-US" dirty="0" smtClean="0"/>
          </a:p>
          <a:p>
            <a:pPr algn="just"/>
            <a:r>
              <a:rPr lang="en-US" sz="2400" b="1" dirty="0" smtClean="0">
                <a:solidFill>
                  <a:schemeClr val="bg1"/>
                </a:solidFill>
              </a:rPr>
              <a:t>Rhesus factor (</a:t>
            </a:r>
            <a:r>
              <a:rPr lang="en-US" sz="2400" b="1" dirty="0" err="1" smtClean="0">
                <a:solidFill>
                  <a:schemeClr val="bg1"/>
                </a:solidFill>
              </a:rPr>
              <a:t>Rh</a:t>
            </a:r>
            <a:r>
              <a:rPr lang="en-US" sz="2400" b="1" dirty="0" smtClean="0">
                <a:solidFill>
                  <a:schemeClr val="bg1"/>
                </a:solidFill>
              </a:rPr>
              <a:t>) </a:t>
            </a:r>
            <a:r>
              <a:rPr lang="en-US" dirty="0" smtClean="0">
                <a:solidFill>
                  <a:schemeClr val="bg1"/>
                </a:solidFill>
              </a:rPr>
              <a:t>is the additional antigen available in the human blood. </a:t>
            </a:r>
          </a:p>
          <a:p>
            <a:pPr algn="just"/>
            <a:r>
              <a:rPr lang="en-US" dirty="0" smtClean="0">
                <a:solidFill>
                  <a:schemeClr val="bg1"/>
                </a:solidFill>
              </a:rPr>
              <a:t>Since it has been reported for the first time in the </a:t>
            </a:r>
            <a:r>
              <a:rPr lang="en-US" i="1" dirty="0" smtClean="0">
                <a:solidFill>
                  <a:schemeClr val="bg1"/>
                </a:solidFill>
              </a:rPr>
              <a:t>Rhesus </a:t>
            </a:r>
            <a:r>
              <a:rPr lang="en-US" dirty="0" smtClean="0">
                <a:solidFill>
                  <a:schemeClr val="bg1"/>
                </a:solidFill>
              </a:rPr>
              <a:t>monkeys so it is called the Rhesus Factor</a:t>
            </a:r>
          </a:p>
          <a:p>
            <a:pPr algn="just"/>
            <a:endParaRPr lang="en-US" dirty="0" smtClean="0">
              <a:solidFill>
                <a:schemeClr val="bg1"/>
              </a:solidFill>
            </a:endParaRPr>
          </a:p>
          <a:p>
            <a:pPr algn="just"/>
            <a:r>
              <a:rPr lang="en-GB" dirty="0" smtClean="0">
                <a:solidFill>
                  <a:schemeClr val="bg1"/>
                </a:solidFill>
                <a:cs typeface="Arial" charset="0"/>
              </a:rPr>
              <a:t>RBCs that are "</a:t>
            </a:r>
            <a:r>
              <a:rPr lang="en-GB" dirty="0" err="1" smtClean="0">
                <a:solidFill>
                  <a:schemeClr val="bg1"/>
                </a:solidFill>
                <a:cs typeface="Arial" charset="0"/>
              </a:rPr>
              <a:t>Rh</a:t>
            </a:r>
            <a:r>
              <a:rPr lang="en-GB" dirty="0" smtClean="0">
                <a:solidFill>
                  <a:schemeClr val="bg1"/>
                </a:solidFill>
                <a:cs typeface="Arial" charset="0"/>
              </a:rPr>
              <a:t> positive" express the antigen designated </a:t>
            </a:r>
            <a:r>
              <a:rPr lang="en-GB" b="1" dirty="0" smtClean="0">
                <a:solidFill>
                  <a:schemeClr val="bg1"/>
                </a:solidFill>
                <a:cs typeface="Arial" charset="0"/>
              </a:rPr>
              <a:t>D</a:t>
            </a:r>
          </a:p>
          <a:p>
            <a:pPr algn="just"/>
            <a:endParaRPr lang="en-GB" b="1" dirty="0" smtClean="0">
              <a:solidFill>
                <a:schemeClr val="bg1"/>
              </a:solidFill>
              <a:cs typeface="Arial" charset="0"/>
            </a:endParaRPr>
          </a:p>
          <a:p>
            <a:pPr algn="just"/>
            <a:r>
              <a:rPr lang="en-US" dirty="0" smtClean="0">
                <a:solidFill>
                  <a:schemeClr val="bg1"/>
                </a:solidFill>
                <a:latin typeface="+mn-lt"/>
              </a:rPr>
              <a:t>If your blood does contain the </a:t>
            </a:r>
            <a:r>
              <a:rPr lang="en-US" dirty="0" err="1" smtClean="0">
                <a:solidFill>
                  <a:schemeClr val="bg1"/>
                </a:solidFill>
                <a:latin typeface="+mn-lt"/>
              </a:rPr>
              <a:t>Rh</a:t>
            </a:r>
            <a:r>
              <a:rPr lang="en-US" dirty="0" smtClean="0">
                <a:solidFill>
                  <a:schemeClr val="bg1"/>
                </a:solidFill>
                <a:latin typeface="+mn-lt"/>
              </a:rPr>
              <a:t> antigen, your blood is said to be </a:t>
            </a:r>
            <a:r>
              <a:rPr lang="en-US" dirty="0" err="1" smtClean="0">
                <a:solidFill>
                  <a:schemeClr val="bg1"/>
                </a:solidFill>
                <a:latin typeface="+mn-lt"/>
              </a:rPr>
              <a:t>Rh</a:t>
            </a:r>
            <a:r>
              <a:rPr lang="en-US" dirty="0" smtClean="0">
                <a:solidFill>
                  <a:schemeClr val="bg1"/>
                </a:solidFill>
                <a:latin typeface="+mn-lt"/>
              </a:rPr>
              <a:t> </a:t>
            </a:r>
            <a:r>
              <a:rPr lang="en-US" b="1" dirty="0" smtClean="0">
                <a:solidFill>
                  <a:schemeClr val="bg1"/>
                </a:solidFill>
                <a:latin typeface="+mn-lt"/>
              </a:rPr>
              <a:t>positive</a:t>
            </a:r>
            <a:r>
              <a:rPr lang="en-US" dirty="0" smtClean="0">
                <a:solidFill>
                  <a:schemeClr val="bg1"/>
                </a:solidFill>
                <a:latin typeface="+mn-lt"/>
              </a:rPr>
              <a:t> (</a:t>
            </a:r>
            <a:r>
              <a:rPr lang="en-US" dirty="0" err="1" smtClean="0">
                <a:solidFill>
                  <a:schemeClr val="bg1"/>
                </a:solidFill>
                <a:latin typeface="+mn-lt"/>
              </a:rPr>
              <a:t>Rh</a:t>
            </a:r>
            <a:r>
              <a:rPr lang="en-US" dirty="0" smtClean="0">
                <a:solidFill>
                  <a:schemeClr val="bg1"/>
                </a:solidFill>
                <a:latin typeface="+mn-lt"/>
              </a:rPr>
              <a:t>+). If your blood does not contain the </a:t>
            </a:r>
            <a:r>
              <a:rPr lang="en-US" dirty="0" err="1" smtClean="0">
                <a:solidFill>
                  <a:schemeClr val="bg1"/>
                </a:solidFill>
                <a:latin typeface="+mn-lt"/>
              </a:rPr>
              <a:t>Rh</a:t>
            </a:r>
            <a:r>
              <a:rPr lang="en-US" dirty="0" smtClean="0">
                <a:solidFill>
                  <a:schemeClr val="bg1"/>
                </a:solidFill>
                <a:latin typeface="+mn-lt"/>
              </a:rPr>
              <a:t> antigen, your blood is said to be </a:t>
            </a:r>
            <a:r>
              <a:rPr lang="en-US" dirty="0" err="1" smtClean="0">
                <a:solidFill>
                  <a:schemeClr val="bg1"/>
                </a:solidFill>
                <a:latin typeface="+mn-lt"/>
              </a:rPr>
              <a:t>Rh</a:t>
            </a:r>
            <a:r>
              <a:rPr lang="en-US" dirty="0" smtClean="0">
                <a:solidFill>
                  <a:schemeClr val="bg1"/>
                </a:solidFill>
                <a:latin typeface="+mn-lt"/>
              </a:rPr>
              <a:t> </a:t>
            </a:r>
            <a:r>
              <a:rPr lang="en-US" b="1" dirty="0" smtClean="0">
                <a:solidFill>
                  <a:schemeClr val="bg1"/>
                </a:solidFill>
                <a:latin typeface="+mn-lt"/>
              </a:rPr>
              <a:t>negative</a:t>
            </a:r>
            <a:r>
              <a:rPr lang="en-US" dirty="0" smtClean="0">
                <a:solidFill>
                  <a:schemeClr val="bg1"/>
                </a:solidFill>
                <a:latin typeface="+mn-lt"/>
              </a:rPr>
              <a:t> (</a:t>
            </a:r>
            <a:r>
              <a:rPr lang="en-US" dirty="0" err="1" smtClean="0">
                <a:solidFill>
                  <a:schemeClr val="bg1"/>
                </a:solidFill>
                <a:latin typeface="+mn-lt"/>
              </a:rPr>
              <a:t>Rh</a:t>
            </a:r>
            <a:r>
              <a:rPr lang="en-US" dirty="0" smtClean="0">
                <a:solidFill>
                  <a:schemeClr val="bg1"/>
                </a:solidFill>
                <a:latin typeface="+mn-lt"/>
              </a:rPr>
              <a:t>-). </a:t>
            </a:r>
          </a:p>
          <a:p>
            <a:pPr algn="just"/>
            <a:endParaRPr lang="en-US" dirty="0" smtClean="0">
              <a:solidFill>
                <a:schemeClr val="bg1"/>
              </a:solidFill>
            </a:endParaRPr>
          </a:p>
          <a:p>
            <a:pPr algn="just"/>
            <a:endParaRPr lang="en-US" dirty="0" smtClean="0"/>
          </a:p>
          <a:p>
            <a:endParaRPr lang="en-US" dirty="0"/>
          </a:p>
        </p:txBody>
      </p:sp>
      <p:grpSp>
        <p:nvGrpSpPr>
          <p:cNvPr id="6" name="Group 10"/>
          <p:cNvGrpSpPr>
            <a:grpSpLocks/>
          </p:cNvGrpSpPr>
          <p:nvPr/>
        </p:nvGrpSpPr>
        <p:grpSpPr bwMode="auto">
          <a:xfrm>
            <a:off x="0" y="137886"/>
            <a:ext cx="9144000" cy="366713"/>
            <a:chOff x="0" y="192"/>
            <a:chExt cx="5760" cy="231"/>
          </a:xfrm>
        </p:grpSpPr>
        <p:sp>
          <p:nvSpPr>
            <p:cNvPr id="7"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8"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9"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8" name="Group 12"/>
          <p:cNvGrpSpPr>
            <a:grpSpLocks/>
          </p:cNvGrpSpPr>
          <p:nvPr/>
        </p:nvGrpSpPr>
        <p:grpSpPr bwMode="auto">
          <a:xfrm>
            <a:off x="457200" y="152400"/>
            <a:ext cx="8534400" cy="5486400"/>
            <a:chOff x="0" y="0"/>
            <a:chExt cx="4320" cy="2203"/>
          </a:xfrm>
        </p:grpSpPr>
        <p:sp>
          <p:nvSpPr>
            <p:cNvPr id="26629" name="Rectangle 2"/>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sz="2000">
                <a:latin typeface="Times New Roman" pitchFamily="18" charset="0"/>
              </a:endParaRPr>
            </a:p>
          </p:txBody>
        </p:sp>
        <p:grpSp>
          <p:nvGrpSpPr>
            <p:cNvPr id="26630" name="Group 11"/>
            <p:cNvGrpSpPr>
              <a:grpSpLocks/>
            </p:cNvGrpSpPr>
            <p:nvPr/>
          </p:nvGrpSpPr>
          <p:grpSpPr bwMode="auto">
            <a:xfrm>
              <a:off x="0" y="0"/>
              <a:ext cx="4319" cy="2203"/>
              <a:chOff x="0" y="0"/>
              <a:chExt cx="4319" cy="2203"/>
            </a:xfrm>
          </p:grpSpPr>
          <p:sp>
            <p:nvSpPr>
              <p:cNvPr id="26631" name="Rectangle 3"/>
              <p:cNvSpPr>
                <a:spLocks noChangeArrowheads="1"/>
              </p:cNvSpPr>
              <p:nvPr/>
            </p:nvSpPr>
            <p:spPr bwMode="auto">
              <a:xfrm>
                <a:off x="0" y="0"/>
                <a:ext cx="1311" cy="456"/>
              </a:xfrm>
              <a:prstGeom prst="rect">
                <a:avLst/>
              </a:prstGeom>
              <a:noFill/>
              <a:ln w="9525">
                <a:noFill/>
                <a:miter lim="800000"/>
                <a:headEnd/>
                <a:tailEnd/>
              </a:ln>
            </p:spPr>
            <p:txBody>
              <a:bodyPr>
                <a:spAutoFit/>
              </a:bodyPr>
              <a:lstStyle/>
              <a:p>
                <a:endParaRPr lang="en-US" sz="2000">
                  <a:latin typeface="Times New Roman" pitchFamily="18" charset="0"/>
                </a:endParaRPr>
              </a:p>
            </p:txBody>
          </p:sp>
          <p:sp>
            <p:nvSpPr>
              <p:cNvPr id="26632" name="Rectangle 4"/>
              <p:cNvSpPr>
                <a:spLocks noChangeArrowheads="1" noTextEdit="1"/>
              </p:cNvSpPr>
              <p:nvPr/>
            </p:nvSpPr>
            <p:spPr bwMode="auto">
              <a:xfrm>
                <a:off x="1311" y="0"/>
                <a:ext cx="158" cy="456"/>
              </a:xfrm>
              <a:prstGeom prst="rect">
                <a:avLst/>
              </a:prstGeom>
              <a:noFill/>
              <a:ln w="9525">
                <a:noFill/>
                <a:miter lim="800000"/>
                <a:headEnd/>
                <a:tailEnd/>
              </a:ln>
            </p:spPr>
            <p:txBody>
              <a:bodyPr>
                <a:spAutoFit/>
              </a:bodyPr>
              <a:lstStyle/>
              <a:p>
                <a:endParaRPr lang="en-US"/>
              </a:p>
            </p:txBody>
          </p:sp>
          <p:sp>
            <p:nvSpPr>
              <p:cNvPr id="26633" name="Rectangle 5"/>
              <p:cNvSpPr>
                <a:spLocks noChangeArrowheads="1"/>
              </p:cNvSpPr>
              <p:nvPr/>
            </p:nvSpPr>
            <p:spPr bwMode="auto">
              <a:xfrm>
                <a:off x="1469" y="0"/>
                <a:ext cx="2850" cy="456"/>
              </a:xfrm>
              <a:prstGeom prst="rect">
                <a:avLst/>
              </a:prstGeom>
              <a:noFill/>
              <a:ln w="9525">
                <a:noFill/>
                <a:miter lim="800000"/>
                <a:headEnd/>
                <a:tailEnd/>
              </a:ln>
            </p:spPr>
            <p:txBody>
              <a:bodyPr tIns="68241" bIns="46023" anchor="ctr"/>
              <a:lstStyle/>
              <a:p>
                <a:r>
                  <a:rPr lang="en-GB" sz="2400" b="1">
                    <a:solidFill>
                      <a:schemeClr val="bg1"/>
                    </a:solidFill>
                  </a:rPr>
                  <a:t>What is blood made up of?</a:t>
                </a:r>
                <a:endParaRPr lang="en-GB" sz="2400">
                  <a:solidFill>
                    <a:schemeClr val="bg1"/>
                  </a:solidFill>
                  <a:latin typeface="Times New Roman" pitchFamily="18" charset="0"/>
                </a:endParaRPr>
              </a:p>
            </p:txBody>
          </p:sp>
          <p:sp>
            <p:nvSpPr>
              <p:cNvPr id="26634" name="Rectangle 6"/>
              <p:cNvSpPr>
                <a:spLocks noChangeArrowheads="1" noTextEdit="1"/>
              </p:cNvSpPr>
              <p:nvPr/>
            </p:nvSpPr>
            <p:spPr bwMode="auto">
              <a:xfrm>
                <a:off x="4319" y="0"/>
                <a:ext cx="0" cy="456"/>
              </a:xfrm>
              <a:prstGeom prst="rect">
                <a:avLst/>
              </a:prstGeom>
              <a:noFill/>
              <a:ln w="9525">
                <a:noFill/>
                <a:miter lim="800000"/>
                <a:headEnd/>
                <a:tailEnd/>
              </a:ln>
            </p:spPr>
            <p:txBody>
              <a:bodyPr anchor="ctr">
                <a:spAutoFit/>
              </a:bodyPr>
              <a:lstStyle/>
              <a:p>
                <a:endParaRPr lang="en-US"/>
              </a:p>
            </p:txBody>
          </p:sp>
          <p:sp>
            <p:nvSpPr>
              <p:cNvPr id="26635" name="Rectangle 7"/>
              <p:cNvSpPr>
                <a:spLocks noChangeArrowheads="1"/>
              </p:cNvSpPr>
              <p:nvPr/>
            </p:nvSpPr>
            <p:spPr bwMode="auto">
              <a:xfrm>
                <a:off x="0" y="456"/>
                <a:ext cx="1311" cy="1747"/>
              </a:xfrm>
              <a:prstGeom prst="rect">
                <a:avLst/>
              </a:prstGeom>
              <a:noFill/>
              <a:ln w="9525">
                <a:noFill/>
                <a:miter lim="800000"/>
                <a:headEnd/>
                <a:tailEnd/>
              </a:ln>
            </p:spPr>
            <p:txBody>
              <a:bodyPr/>
              <a:lstStyle/>
              <a:p>
                <a:r>
                  <a:rPr lang="en-GB" sz="2400">
                    <a:latin typeface="Times New Roman" pitchFamily="18" charset="0"/>
                  </a:rPr>
                  <a:t>  </a:t>
                </a:r>
                <a:r>
                  <a:rPr lang="en-GB" sz="15200">
                    <a:latin typeface="Times New Roman" pitchFamily="18" charset="0"/>
                  </a:rPr>
                  <a:t> </a:t>
                </a:r>
                <a:r>
                  <a:rPr lang="en-GB" sz="2400">
                    <a:latin typeface="Times New Roman" pitchFamily="18" charset="0"/>
                  </a:rPr>
                  <a:t>                     </a:t>
                </a:r>
              </a:p>
            </p:txBody>
          </p:sp>
          <p:sp>
            <p:nvSpPr>
              <p:cNvPr id="26636" name="Rectangle 9"/>
              <p:cNvSpPr>
                <a:spLocks noChangeArrowheads="1" noTextEdit="1"/>
              </p:cNvSpPr>
              <p:nvPr/>
            </p:nvSpPr>
            <p:spPr bwMode="auto">
              <a:xfrm>
                <a:off x="1311" y="456"/>
                <a:ext cx="158" cy="1747"/>
              </a:xfrm>
              <a:prstGeom prst="rect">
                <a:avLst/>
              </a:prstGeom>
              <a:noFill/>
              <a:ln w="9525">
                <a:noFill/>
                <a:miter lim="800000"/>
                <a:headEnd/>
                <a:tailEnd/>
              </a:ln>
            </p:spPr>
            <p:txBody>
              <a:bodyPr>
                <a:spAutoFit/>
              </a:bodyPr>
              <a:lstStyle/>
              <a:p>
                <a:endParaRPr lang="en-US"/>
              </a:p>
            </p:txBody>
          </p:sp>
          <p:sp>
            <p:nvSpPr>
              <p:cNvPr id="26637" name="Rectangle 10"/>
              <p:cNvSpPr>
                <a:spLocks noChangeArrowheads="1"/>
              </p:cNvSpPr>
              <p:nvPr/>
            </p:nvSpPr>
            <p:spPr bwMode="auto">
              <a:xfrm>
                <a:off x="1469" y="456"/>
                <a:ext cx="2777" cy="1747"/>
              </a:xfrm>
              <a:prstGeom prst="rect">
                <a:avLst/>
              </a:prstGeom>
              <a:noFill/>
              <a:ln w="9525">
                <a:noFill/>
                <a:miter lim="800000"/>
                <a:headEnd/>
                <a:tailEnd/>
              </a:ln>
            </p:spPr>
            <p:txBody>
              <a:bodyPr/>
              <a:lstStyle/>
              <a:p>
                <a:r>
                  <a:rPr lang="en-GB" dirty="0">
                    <a:solidFill>
                      <a:schemeClr val="bg1"/>
                    </a:solidFill>
                    <a:latin typeface="Verdana" pitchFamily="34" charset="0"/>
                  </a:rPr>
                  <a:t>An adult human has about 4–6 </a:t>
                </a:r>
                <a:r>
                  <a:rPr lang="en-GB" dirty="0" err="1">
                    <a:solidFill>
                      <a:schemeClr val="bg1"/>
                    </a:solidFill>
                    <a:latin typeface="Verdana" pitchFamily="34" charset="0"/>
                  </a:rPr>
                  <a:t>liters</a:t>
                </a:r>
                <a:r>
                  <a:rPr lang="en-GB" dirty="0">
                    <a:solidFill>
                      <a:schemeClr val="bg1"/>
                    </a:solidFill>
                    <a:latin typeface="Verdana" pitchFamily="34" charset="0"/>
                  </a:rPr>
                  <a:t> of blood circulating in the body. </a:t>
                </a:r>
              </a:p>
              <a:p>
                <a:pPr eaLnBrk="0" hangingPunct="0"/>
                <a:r>
                  <a:rPr lang="en-GB" dirty="0">
                    <a:solidFill>
                      <a:schemeClr val="bg1"/>
                    </a:solidFill>
                    <a:latin typeface="Verdana" pitchFamily="34" charset="0"/>
                  </a:rPr>
                  <a:t>Blood consists of several types of cells floating around in a fluid called plasma.</a:t>
                </a:r>
                <a:br>
                  <a:rPr lang="en-GB" dirty="0">
                    <a:solidFill>
                      <a:schemeClr val="bg1"/>
                    </a:solidFill>
                    <a:latin typeface="Verdana" pitchFamily="34" charset="0"/>
                  </a:rPr>
                </a:br>
                <a:r>
                  <a:rPr lang="en-GB" dirty="0">
                    <a:solidFill>
                      <a:schemeClr val="bg1"/>
                    </a:solidFill>
                    <a:latin typeface="Verdana" pitchFamily="34" charset="0"/>
                  </a:rPr>
                  <a:t/>
                </a:r>
                <a:br>
                  <a:rPr lang="en-GB" dirty="0">
                    <a:solidFill>
                      <a:schemeClr val="bg1"/>
                    </a:solidFill>
                    <a:latin typeface="Verdana" pitchFamily="34" charset="0"/>
                  </a:rPr>
                </a:br>
                <a:r>
                  <a:rPr lang="en-GB" b="1" dirty="0">
                    <a:solidFill>
                      <a:schemeClr val="bg1"/>
                    </a:solidFill>
                    <a:latin typeface="Verdana" pitchFamily="34" charset="0"/>
                  </a:rPr>
                  <a:t>The red blood cells (RBC</a:t>
                </a:r>
                <a:r>
                  <a:rPr lang="cy-GB" b="1" dirty="0">
                    <a:solidFill>
                      <a:schemeClr val="bg1"/>
                    </a:solidFill>
                    <a:latin typeface="Verdana" pitchFamily="34" charset="0"/>
                  </a:rPr>
                  <a:t>s</a:t>
                </a:r>
                <a:r>
                  <a:rPr lang="en-GB" b="1" dirty="0">
                    <a:solidFill>
                      <a:schemeClr val="bg1"/>
                    </a:solidFill>
                    <a:latin typeface="Verdana" pitchFamily="34" charset="0"/>
                  </a:rPr>
                  <a:t>)</a:t>
                </a:r>
                <a:r>
                  <a:rPr lang="en-GB" dirty="0">
                    <a:solidFill>
                      <a:schemeClr val="bg1"/>
                    </a:solidFill>
                    <a:latin typeface="Verdana" pitchFamily="34" charset="0"/>
                  </a:rPr>
                  <a:t> contain haemoglobin, a protein that binds oxygen. RBCs transport oxygen to, and remove carbon dioxide from the tissues.</a:t>
                </a:r>
                <a:br>
                  <a:rPr lang="en-GB" dirty="0">
                    <a:solidFill>
                      <a:schemeClr val="bg1"/>
                    </a:solidFill>
                    <a:latin typeface="Verdana" pitchFamily="34" charset="0"/>
                  </a:rPr>
                </a:br>
                <a:r>
                  <a:rPr lang="en-GB" dirty="0">
                    <a:solidFill>
                      <a:schemeClr val="bg1"/>
                    </a:solidFill>
                    <a:latin typeface="Verdana" pitchFamily="34" charset="0"/>
                  </a:rPr>
                  <a:t/>
                </a:r>
                <a:br>
                  <a:rPr lang="en-GB" dirty="0">
                    <a:solidFill>
                      <a:schemeClr val="bg1"/>
                    </a:solidFill>
                    <a:latin typeface="Verdana" pitchFamily="34" charset="0"/>
                  </a:rPr>
                </a:br>
                <a:r>
                  <a:rPr lang="en-GB" b="1" dirty="0">
                    <a:solidFill>
                      <a:schemeClr val="bg1"/>
                    </a:solidFill>
                    <a:latin typeface="Verdana" pitchFamily="34" charset="0"/>
                  </a:rPr>
                  <a:t>The white blood cells</a:t>
                </a:r>
                <a:r>
                  <a:rPr lang="en-GB" dirty="0">
                    <a:solidFill>
                      <a:schemeClr val="bg1"/>
                    </a:solidFill>
                    <a:latin typeface="Verdana" pitchFamily="34" charset="0"/>
                  </a:rPr>
                  <a:t> fight infection.</a:t>
                </a:r>
                <a:br>
                  <a:rPr lang="en-GB" dirty="0">
                    <a:solidFill>
                      <a:schemeClr val="bg1"/>
                    </a:solidFill>
                    <a:latin typeface="Verdana" pitchFamily="34" charset="0"/>
                  </a:rPr>
                </a:br>
                <a:r>
                  <a:rPr lang="en-GB" dirty="0">
                    <a:solidFill>
                      <a:schemeClr val="bg1"/>
                    </a:solidFill>
                    <a:latin typeface="Verdana" pitchFamily="34" charset="0"/>
                  </a:rPr>
                  <a:t/>
                </a:r>
                <a:br>
                  <a:rPr lang="en-GB" dirty="0">
                    <a:solidFill>
                      <a:schemeClr val="bg1"/>
                    </a:solidFill>
                    <a:latin typeface="Verdana" pitchFamily="34" charset="0"/>
                  </a:rPr>
                </a:br>
                <a:r>
                  <a:rPr lang="en-GB" b="1" dirty="0">
                    <a:solidFill>
                      <a:schemeClr val="bg1"/>
                    </a:solidFill>
                    <a:latin typeface="Verdana" pitchFamily="34" charset="0"/>
                  </a:rPr>
                  <a:t>The platelets</a:t>
                </a:r>
                <a:r>
                  <a:rPr lang="en-GB" dirty="0">
                    <a:solidFill>
                      <a:schemeClr val="bg1"/>
                    </a:solidFill>
                    <a:latin typeface="Verdana" pitchFamily="34" charset="0"/>
                  </a:rPr>
                  <a:t> help the blood to clot, if you get a wound for example.</a:t>
                </a:r>
                <a:br>
                  <a:rPr lang="en-GB" dirty="0">
                    <a:solidFill>
                      <a:schemeClr val="bg1"/>
                    </a:solidFill>
                    <a:latin typeface="Verdana" pitchFamily="34" charset="0"/>
                  </a:rPr>
                </a:br>
                <a:r>
                  <a:rPr lang="en-GB" dirty="0">
                    <a:solidFill>
                      <a:schemeClr val="bg1"/>
                    </a:solidFill>
                    <a:latin typeface="Verdana" pitchFamily="34" charset="0"/>
                  </a:rPr>
                  <a:t/>
                </a:r>
                <a:br>
                  <a:rPr lang="en-GB" dirty="0">
                    <a:solidFill>
                      <a:schemeClr val="bg1"/>
                    </a:solidFill>
                    <a:latin typeface="Verdana" pitchFamily="34" charset="0"/>
                  </a:rPr>
                </a:br>
                <a:r>
                  <a:rPr lang="en-GB" b="1" dirty="0">
                    <a:solidFill>
                      <a:schemeClr val="bg1"/>
                    </a:solidFill>
                    <a:latin typeface="Verdana" pitchFamily="34" charset="0"/>
                  </a:rPr>
                  <a:t>The plasma</a:t>
                </a:r>
                <a:r>
                  <a:rPr lang="en-GB" dirty="0">
                    <a:solidFill>
                      <a:schemeClr val="bg1"/>
                    </a:solidFill>
                    <a:latin typeface="Verdana" pitchFamily="34" charset="0"/>
                  </a:rPr>
                  <a:t> contains salts and various kinds of proteins.</a:t>
                </a:r>
              </a:p>
              <a:p>
                <a:pPr eaLnBrk="0" hangingPunct="0"/>
                <a:r>
                  <a:rPr lang="en-GB" dirty="0">
                    <a:solidFill>
                      <a:schemeClr val="bg1"/>
                    </a:solidFill>
                    <a:latin typeface="Verdana" pitchFamily="34" charset="0"/>
                  </a:rPr>
                  <a:t> </a:t>
                </a:r>
              </a:p>
              <a:p>
                <a:pPr eaLnBrk="0" hangingPunct="0"/>
                <a:endParaRPr lang="en-GB" sz="2000" dirty="0">
                  <a:solidFill>
                    <a:schemeClr val="bg1"/>
                  </a:solidFill>
                  <a:latin typeface="Times New Roman" pitchFamily="18" charset="0"/>
                </a:endParaRPr>
              </a:p>
            </p:txBody>
          </p:sp>
        </p:grpSp>
      </p:grpSp>
      <p:pic>
        <p:nvPicPr>
          <p:cNvPr id="26638" name="Picture 8" descr=" "/>
          <p:cNvPicPr>
            <a:picLocks noChangeAspect="1" noChangeArrowheads="1"/>
          </p:cNvPicPr>
          <p:nvPr/>
        </p:nvPicPr>
        <p:blipFill>
          <a:blip r:embed="rId2" cstate="print"/>
          <a:srcRect/>
          <a:stretch>
            <a:fillRect/>
          </a:stretch>
        </p:blipFill>
        <p:spPr bwMode="auto">
          <a:xfrm>
            <a:off x="381000" y="1600200"/>
            <a:ext cx="2840038" cy="4038600"/>
          </a:xfrm>
          <a:prstGeom prst="rect">
            <a:avLst/>
          </a:prstGeom>
          <a:noFill/>
          <a:ln w="9525">
            <a:noFill/>
            <a:miter lim="800000"/>
            <a:headEnd/>
            <a:tailEnd/>
          </a:ln>
        </p:spPr>
      </p:pic>
      <p:grpSp>
        <p:nvGrpSpPr>
          <p:cNvPr id="13" name="Group 10"/>
          <p:cNvGrpSpPr>
            <a:grpSpLocks/>
          </p:cNvGrpSpPr>
          <p:nvPr/>
        </p:nvGrpSpPr>
        <p:grpSpPr bwMode="auto">
          <a:xfrm>
            <a:off x="0" y="137886"/>
            <a:ext cx="9144000" cy="366713"/>
            <a:chOff x="0" y="192"/>
            <a:chExt cx="5760" cy="231"/>
          </a:xfrm>
        </p:grpSpPr>
        <p:sp>
          <p:nvSpPr>
            <p:cNvPr id="14"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5"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6"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5" name="Group 10"/>
          <p:cNvGrpSpPr>
            <a:grpSpLocks/>
          </p:cNvGrpSpPr>
          <p:nvPr/>
        </p:nvGrpSpPr>
        <p:grpSpPr bwMode="auto">
          <a:xfrm>
            <a:off x="0" y="304800"/>
            <a:ext cx="9144000" cy="366713"/>
            <a:chOff x="0" y="192"/>
            <a:chExt cx="5760" cy="231"/>
          </a:xfrm>
        </p:grpSpPr>
        <p:sp>
          <p:nvSpPr>
            <p:cNvPr id="16405"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6406"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6407"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grpSp>
        <p:nvGrpSpPr>
          <p:cNvPr id="16386" name="Group 19"/>
          <p:cNvGrpSpPr>
            <a:grpSpLocks/>
          </p:cNvGrpSpPr>
          <p:nvPr/>
        </p:nvGrpSpPr>
        <p:grpSpPr bwMode="auto">
          <a:xfrm>
            <a:off x="914400" y="-382588"/>
            <a:ext cx="7467600" cy="5532438"/>
            <a:chOff x="0" y="-21"/>
            <a:chExt cx="4320" cy="2496"/>
          </a:xfrm>
        </p:grpSpPr>
        <p:sp>
          <p:nvSpPr>
            <p:cNvPr id="16390" name="Rectangle 2"/>
            <p:cNvSpPr>
              <a:spLocks noChangeArrowheads="1"/>
            </p:cNvSpPr>
            <p:nvPr/>
          </p:nvSpPr>
          <p:spPr bwMode="auto">
            <a:xfrm>
              <a:off x="0" y="-21"/>
              <a:ext cx="4320" cy="179"/>
            </a:xfrm>
            <a:prstGeom prst="rect">
              <a:avLst/>
            </a:prstGeom>
            <a:noFill/>
            <a:ln w="9525">
              <a:noFill/>
              <a:miter lim="800000"/>
              <a:headEnd/>
              <a:tailEnd/>
            </a:ln>
          </p:spPr>
          <p:txBody>
            <a:bodyPr>
              <a:spAutoFit/>
            </a:bodyPr>
            <a:lstStyle/>
            <a:p>
              <a:endParaRPr lang="en-US" sz="2000">
                <a:latin typeface="Times New Roman" pitchFamily="18" charset="0"/>
              </a:endParaRPr>
            </a:p>
          </p:txBody>
        </p:sp>
        <p:grpSp>
          <p:nvGrpSpPr>
            <p:cNvPr id="16391" name="Group 18"/>
            <p:cNvGrpSpPr>
              <a:grpSpLocks/>
            </p:cNvGrpSpPr>
            <p:nvPr/>
          </p:nvGrpSpPr>
          <p:grpSpPr bwMode="auto">
            <a:xfrm>
              <a:off x="0" y="0"/>
              <a:ext cx="4320" cy="2475"/>
              <a:chOff x="0" y="0"/>
              <a:chExt cx="4320" cy="2475"/>
            </a:xfrm>
          </p:grpSpPr>
          <p:sp>
            <p:nvSpPr>
              <p:cNvPr id="16392" name="Rectangle 3"/>
              <p:cNvSpPr>
                <a:spLocks noChangeArrowheads="1"/>
              </p:cNvSpPr>
              <p:nvPr/>
            </p:nvSpPr>
            <p:spPr bwMode="auto">
              <a:xfrm>
                <a:off x="0" y="0"/>
                <a:ext cx="2085" cy="456"/>
              </a:xfrm>
              <a:prstGeom prst="rect">
                <a:avLst/>
              </a:prstGeom>
              <a:noFill/>
              <a:ln w="9525">
                <a:noFill/>
                <a:miter lim="800000"/>
                <a:headEnd/>
                <a:tailEnd/>
              </a:ln>
            </p:spPr>
            <p:txBody>
              <a:bodyPr tIns="68241" bIns="46023" anchor="ctr"/>
              <a:lstStyle/>
              <a:p>
                <a:endParaRPr lang="en-GB" b="1">
                  <a:solidFill>
                    <a:srgbClr val="003366"/>
                  </a:solidFill>
                  <a:cs typeface="Arial" charset="0"/>
                </a:endParaRPr>
              </a:p>
              <a:p>
                <a:pPr eaLnBrk="0" hangingPunct="0"/>
                <a:endParaRPr lang="en-GB">
                  <a:latin typeface="Times New Roman" pitchFamily="18" charset="0"/>
                </a:endParaRPr>
              </a:p>
            </p:txBody>
          </p:sp>
          <p:sp>
            <p:nvSpPr>
              <p:cNvPr id="16393" name="Rectangle 4"/>
              <p:cNvSpPr>
                <a:spLocks noChangeArrowheads="1" noTextEdit="1"/>
              </p:cNvSpPr>
              <p:nvPr/>
            </p:nvSpPr>
            <p:spPr bwMode="auto">
              <a:xfrm>
                <a:off x="2085" y="0"/>
                <a:ext cx="150" cy="456"/>
              </a:xfrm>
              <a:prstGeom prst="rect">
                <a:avLst/>
              </a:prstGeom>
              <a:noFill/>
              <a:ln w="9525">
                <a:noFill/>
                <a:miter lim="800000"/>
                <a:headEnd/>
                <a:tailEnd/>
              </a:ln>
            </p:spPr>
            <p:txBody>
              <a:bodyPr anchor="ctr">
                <a:spAutoFit/>
              </a:bodyPr>
              <a:lstStyle/>
              <a:p>
                <a:endParaRPr lang="en-US"/>
              </a:p>
            </p:txBody>
          </p:sp>
          <p:sp>
            <p:nvSpPr>
              <p:cNvPr id="16394" name="Rectangle 5"/>
              <p:cNvSpPr>
                <a:spLocks noChangeArrowheads="1" noTextEdit="1"/>
              </p:cNvSpPr>
              <p:nvPr/>
            </p:nvSpPr>
            <p:spPr bwMode="auto">
              <a:xfrm>
                <a:off x="0" y="456"/>
                <a:ext cx="2085" cy="519"/>
              </a:xfrm>
              <a:prstGeom prst="rect">
                <a:avLst/>
              </a:prstGeom>
              <a:noFill/>
              <a:ln w="9525">
                <a:noFill/>
                <a:miter lim="800000"/>
                <a:headEnd/>
                <a:tailEnd/>
              </a:ln>
            </p:spPr>
            <p:txBody>
              <a:bodyPr>
                <a:spAutoFit/>
              </a:bodyPr>
              <a:lstStyle/>
              <a:p>
                <a:endParaRPr lang="en-US"/>
              </a:p>
            </p:txBody>
          </p:sp>
          <p:sp>
            <p:nvSpPr>
              <p:cNvPr id="16395" name="Rectangle 6"/>
              <p:cNvSpPr>
                <a:spLocks noChangeArrowheads="1" noTextEdit="1"/>
              </p:cNvSpPr>
              <p:nvPr/>
            </p:nvSpPr>
            <p:spPr bwMode="auto">
              <a:xfrm>
                <a:off x="2085" y="456"/>
                <a:ext cx="150" cy="519"/>
              </a:xfrm>
              <a:prstGeom prst="rect">
                <a:avLst/>
              </a:prstGeom>
              <a:noFill/>
              <a:ln w="9525">
                <a:noFill/>
                <a:miter lim="800000"/>
                <a:headEnd/>
                <a:tailEnd/>
              </a:ln>
            </p:spPr>
            <p:txBody>
              <a:bodyPr>
                <a:spAutoFit/>
              </a:bodyPr>
              <a:lstStyle/>
              <a:p>
                <a:endParaRPr lang="en-US"/>
              </a:p>
            </p:txBody>
          </p:sp>
          <p:sp>
            <p:nvSpPr>
              <p:cNvPr id="16396" name="Rectangle 7"/>
              <p:cNvSpPr>
                <a:spLocks noChangeArrowheads="1"/>
              </p:cNvSpPr>
              <p:nvPr/>
            </p:nvSpPr>
            <p:spPr bwMode="auto">
              <a:xfrm>
                <a:off x="2235" y="456"/>
                <a:ext cx="2085" cy="519"/>
              </a:xfrm>
              <a:prstGeom prst="rect">
                <a:avLst/>
              </a:prstGeom>
              <a:noFill/>
              <a:ln w="9525">
                <a:noFill/>
                <a:miter lim="800000"/>
                <a:headEnd/>
                <a:tailEnd/>
              </a:ln>
            </p:spPr>
            <p:txBody>
              <a:bodyPr anchor="ctr"/>
              <a:lstStyle/>
              <a:p>
                <a:pPr eaLnBrk="0" hangingPunct="0"/>
                <a:endParaRPr lang="en-US">
                  <a:latin typeface="Times New Roman" pitchFamily="18" charset="0"/>
                </a:endParaRPr>
              </a:p>
            </p:txBody>
          </p:sp>
          <p:sp>
            <p:nvSpPr>
              <p:cNvPr id="16397" name="Rectangle 8"/>
              <p:cNvSpPr>
                <a:spLocks noChangeArrowheads="1" noTextEdit="1"/>
              </p:cNvSpPr>
              <p:nvPr/>
            </p:nvSpPr>
            <p:spPr bwMode="auto">
              <a:xfrm>
                <a:off x="4320" y="456"/>
                <a:ext cx="0" cy="519"/>
              </a:xfrm>
              <a:prstGeom prst="rect">
                <a:avLst/>
              </a:prstGeom>
              <a:noFill/>
              <a:ln w="9525">
                <a:noFill/>
                <a:miter lim="800000"/>
                <a:headEnd/>
                <a:tailEnd/>
              </a:ln>
            </p:spPr>
            <p:txBody>
              <a:bodyPr anchor="ctr">
                <a:spAutoFit/>
              </a:bodyPr>
              <a:lstStyle/>
              <a:p>
                <a:endParaRPr lang="en-US"/>
              </a:p>
            </p:txBody>
          </p:sp>
          <p:sp>
            <p:nvSpPr>
              <p:cNvPr id="16398" name="Rectangle 9"/>
              <p:cNvSpPr>
                <a:spLocks noChangeArrowheads="1"/>
              </p:cNvSpPr>
              <p:nvPr/>
            </p:nvSpPr>
            <p:spPr bwMode="auto">
              <a:xfrm>
                <a:off x="0" y="975"/>
                <a:ext cx="2085" cy="827"/>
              </a:xfrm>
              <a:prstGeom prst="rect">
                <a:avLst/>
              </a:prstGeom>
              <a:noFill/>
              <a:ln w="9525">
                <a:noFill/>
                <a:miter lim="800000"/>
                <a:headEnd/>
                <a:tailEnd/>
              </a:ln>
            </p:spPr>
            <p:txBody>
              <a:bodyPr/>
              <a:lstStyle/>
              <a:p>
                <a:r>
                  <a:rPr lang="en-GB">
                    <a:latin typeface="Times New Roman" pitchFamily="18" charset="0"/>
                  </a:rPr>
                  <a:t>                </a:t>
                </a:r>
              </a:p>
            </p:txBody>
          </p:sp>
          <p:sp>
            <p:nvSpPr>
              <p:cNvPr id="16399" name="Rectangle 11"/>
              <p:cNvSpPr>
                <a:spLocks noChangeArrowheads="1" noTextEdit="1"/>
              </p:cNvSpPr>
              <p:nvPr/>
            </p:nvSpPr>
            <p:spPr bwMode="auto">
              <a:xfrm>
                <a:off x="2085" y="975"/>
                <a:ext cx="150" cy="827"/>
              </a:xfrm>
              <a:prstGeom prst="rect">
                <a:avLst/>
              </a:prstGeom>
              <a:noFill/>
              <a:ln w="9525">
                <a:noFill/>
                <a:miter lim="800000"/>
                <a:headEnd/>
                <a:tailEnd/>
              </a:ln>
            </p:spPr>
            <p:txBody>
              <a:bodyPr>
                <a:spAutoFit/>
              </a:bodyPr>
              <a:lstStyle/>
              <a:p>
                <a:endParaRPr lang="en-US"/>
              </a:p>
            </p:txBody>
          </p:sp>
          <p:sp>
            <p:nvSpPr>
              <p:cNvPr id="16400" name="Rectangle 12"/>
              <p:cNvSpPr>
                <a:spLocks noChangeArrowheads="1"/>
              </p:cNvSpPr>
              <p:nvPr/>
            </p:nvSpPr>
            <p:spPr bwMode="auto">
              <a:xfrm>
                <a:off x="2235" y="975"/>
                <a:ext cx="2085" cy="827"/>
              </a:xfrm>
              <a:prstGeom prst="rect">
                <a:avLst/>
              </a:prstGeom>
              <a:noFill/>
              <a:ln w="9525">
                <a:noFill/>
                <a:miter lim="800000"/>
                <a:headEnd/>
                <a:tailEnd/>
              </a:ln>
            </p:spPr>
            <p:txBody>
              <a:bodyPr anchor="ctr"/>
              <a:lstStyle/>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r>
                  <a:rPr lang="en-GB" sz="2000" b="1">
                    <a:solidFill>
                      <a:schemeClr val="bg1"/>
                    </a:solidFill>
                    <a:latin typeface="Verdana" pitchFamily="34" charset="0"/>
                  </a:rPr>
                  <a:t>Blood group A</a:t>
                </a:r>
                <a:r>
                  <a:rPr lang="en-GB" sz="2000">
                    <a:solidFill>
                      <a:schemeClr val="bg1"/>
                    </a:solidFill>
                    <a:latin typeface="Verdana" pitchFamily="34" charset="0"/>
                  </a:rPr>
                  <a:t/>
                </a:r>
                <a:br>
                  <a:rPr lang="en-GB" sz="2000">
                    <a:solidFill>
                      <a:schemeClr val="bg1"/>
                    </a:solidFill>
                    <a:latin typeface="Verdana" pitchFamily="34" charset="0"/>
                  </a:rPr>
                </a:br>
                <a:r>
                  <a:rPr lang="en-GB" sz="2000">
                    <a:solidFill>
                      <a:schemeClr val="bg1"/>
                    </a:solidFill>
                    <a:latin typeface="Verdana" pitchFamily="34" charset="0"/>
                  </a:rPr>
                  <a:t>If you belong to the blood group A, you have A antigens on the surface of your RBCs and B antibodies in your blood plasma.</a:t>
                </a:r>
              </a:p>
              <a:p>
                <a:endParaRPr lang="en-GB" sz="2000">
                  <a:solidFill>
                    <a:schemeClr val="bg1"/>
                  </a:solidFill>
                  <a:latin typeface="Verdana" pitchFamily="34" charset="0"/>
                </a:endParaRPr>
              </a:p>
              <a:p>
                <a:endParaRPr lang="en-GB" sz="2000">
                  <a:solidFill>
                    <a:schemeClr val="bg1"/>
                  </a:solidFill>
                  <a:latin typeface="Verdana" pitchFamily="34" charset="0"/>
                </a:endParaRPr>
              </a:p>
              <a:p>
                <a:endParaRPr lang="en-GB" sz="2000">
                  <a:latin typeface="Verdana" pitchFamily="34" charset="0"/>
                </a:endParaRPr>
              </a:p>
              <a:p>
                <a:endParaRPr lang="en-GB" sz="2000">
                  <a:latin typeface="Verdana" pitchFamily="34" charset="0"/>
                </a:endParaRPr>
              </a:p>
              <a:p>
                <a:pPr eaLnBrk="0" hangingPunct="0"/>
                <a:r>
                  <a:rPr lang="en-GB" sz="2000">
                    <a:latin typeface="Verdana" pitchFamily="34" charset="0"/>
                  </a:rPr>
                  <a:t/>
                </a:r>
                <a:br>
                  <a:rPr lang="en-GB" sz="2000">
                    <a:latin typeface="Verdana" pitchFamily="34" charset="0"/>
                  </a:rPr>
                </a:br>
                <a:endParaRPr lang="en-GB" sz="2000">
                  <a:latin typeface="Verdana" pitchFamily="34" charset="0"/>
                </a:endParaRPr>
              </a:p>
              <a:p>
                <a:pPr eaLnBrk="0" hangingPunct="0"/>
                <a:r>
                  <a:rPr lang="en-GB">
                    <a:latin typeface="Verdana" pitchFamily="34" charset="0"/>
                  </a:rPr>
                  <a:t> </a:t>
                </a:r>
              </a:p>
              <a:p>
                <a:pPr eaLnBrk="0" hangingPunct="0"/>
                <a:endParaRPr lang="en-GB">
                  <a:latin typeface="Times New Roman" pitchFamily="18" charset="0"/>
                </a:endParaRPr>
              </a:p>
            </p:txBody>
          </p:sp>
          <p:sp>
            <p:nvSpPr>
              <p:cNvPr id="16401" name="Rectangle 13"/>
              <p:cNvSpPr>
                <a:spLocks noChangeArrowheads="1" noTextEdit="1"/>
              </p:cNvSpPr>
              <p:nvPr/>
            </p:nvSpPr>
            <p:spPr bwMode="auto">
              <a:xfrm>
                <a:off x="4320" y="975"/>
                <a:ext cx="0" cy="827"/>
              </a:xfrm>
              <a:prstGeom prst="rect">
                <a:avLst/>
              </a:prstGeom>
              <a:noFill/>
              <a:ln w="9525">
                <a:noFill/>
                <a:miter lim="800000"/>
                <a:headEnd/>
                <a:tailEnd/>
              </a:ln>
            </p:spPr>
            <p:txBody>
              <a:bodyPr anchor="ctr">
                <a:spAutoFit/>
              </a:bodyPr>
              <a:lstStyle/>
              <a:p>
                <a:endParaRPr lang="en-US"/>
              </a:p>
            </p:txBody>
          </p:sp>
          <p:sp>
            <p:nvSpPr>
              <p:cNvPr id="16402" name="Rectangle 14"/>
              <p:cNvSpPr>
                <a:spLocks noChangeArrowheads="1"/>
              </p:cNvSpPr>
              <p:nvPr/>
            </p:nvSpPr>
            <p:spPr bwMode="auto">
              <a:xfrm>
                <a:off x="0" y="1802"/>
                <a:ext cx="2085" cy="673"/>
              </a:xfrm>
              <a:prstGeom prst="rect">
                <a:avLst/>
              </a:prstGeom>
              <a:noFill/>
              <a:ln w="9525">
                <a:noFill/>
                <a:miter lim="800000"/>
                <a:headEnd/>
                <a:tailEnd/>
              </a:ln>
            </p:spPr>
            <p:txBody>
              <a:bodyPr/>
              <a:lstStyle/>
              <a:p>
                <a:r>
                  <a:rPr lang="en-GB">
                    <a:latin typeface="Times New Roman" pitchFamily="18" charset="0"/>
                  </a:rPr>
                  <a:t>                </a:t>
                </a:r>
              </a:p>
            </p:txBody>
          </p:sp>
          <p:sp>
            <p:nvSpPr>
              <p:cNvPr id="16403" name="Rectangle 16"/>
              <p:cNvSpPr>
                <a:spLocks noChangeArrowheads="1" noTextEdit="1"/>
              </p:cNvSpPr>
              <p:nvPr/>
            </p:nvSpPr>
            <p:spPr bwMode="auto">
              <a:xfrm>
                <a:off x="2085" y="1802"/>
                <a:ext cx="150" cy="673"/>
              </a:xfrm>
              <a:prstGeom prst="rect">
                <a:avLst/>
              </a:prstGeom>
              <a:noFill/>
              <a:ln w="9525">
                <a:noFill/>
                <a:miter lim="800000"/>
                <a:headEnd/>
                <a:tailEnd/>
              </a:ln>
            </p:spPr>
            <p:txBody>
              <a:bodyPr>
                <a:spAutoFit/>
              </a:bodyPr>
              <a:lstStyle/>
              <a:p>
                <a:endParaRPr lang="en-US"/>
              </a:p>
            </p:txBody>
          </p:sp>
          <p:sp>
            <p:nvSpPr>
              <p:cNvPr id="16404" name="Rectangle 17"/>
              <p:cNvSpPr>
                <a:spLocks noChangeArrowheads="1"/>
              </p:cNvSpPr>
              <p:nvPr/>
            </p:nvSpPr>
            <p:spPr bwMode="auto">
              <a:xfrm>
                <a:off x="2235" y="1802"/>
                <a:ext cx="2085" cy="673"/>
              </a:xfrm>
              <a:prstGeom prst="rect">
                <a:avLst/>
              </a:prstGeom>
              <a:noFill/>
              <a:ln w="9525">
                <a:noFill/>
                <a:miter lim="800000"/>
                <a:headEnd/>
                <a:tailEnd/>
              </a:ln>
            </p:spPr>
            <p:txBody>
              <a:bodyPr anchor="ctr"/>
              <a:lstStyle/>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r>
                  <a:rPr lang="en-GB" sz="2000" b="1">
                    <a:solidFill>
                      <a:schemeClr val="bg1"/>
                    </a:solidFill>
                    <a:latin typeface="Verdana" pitchFamily="34" charset="0"/>
                  </a:rPr>
                  <a:t>Blood group B</a:t>
                </a:r>
                <a:r>
                  <a:rPr lang="en-GB" sz="2000">
                    <a:solidFill>
                      <a:schemeClr val="bg1"/>
                    </a:solidFill>
                    <a:latin typeface="Verdana" pitchFamily="34" charset="0"/>
                  </a:rPr>
                  <a:t/>
                </a:r>
                <a:br>
                  <a:rPr lang="en-GB" sz="2000">
                    <a:solidFill>
                      <a:schemeClr val="bg1"/>
                    </a:solidFill>
                    <a:latin typeface="Verdana" pitchFamily="34" charset="0"/>
                  </a:rPr>
                </a:br>
                <a:r>
                  <a:rPr lang="en-GB" sz="2000">
                    <a:solidFill>
                      <a:schemeClr val="bg1"/>
                    </a:solidFill>
                    <a:latin typeface="Verdana" pitchFamily="34" charset="0"/>
                  </a:rPr>
                  <a:t>If you belong to the blood group B, you have B antigens on the surface of your RBCs and A antibodies in your blood plasma.</a:t>
                </a:r>
              </a:p>
              <a:p>
                <a:pPr eaLnBrk="0" hangingPunct="0"/>
                <a:r>
                  <a:rPr lang="en-GB">
                    <a:latin typeface="Verdana" pitchFamily="34" charset="0"/>
                  </a:rPr>
                  <a:t/>
                </a:r>
                <a:br>
                  <a:rPr lang="en-GB">
                    <a:latin typeface="Verdana" pitchFamily="34" charset="0"/>
                  </a:rPr>
                </a:br>
                <a:endParaRPr lang="en-GB">
                  <a:latin typeface="Times New Roman" pitchFamily="18" charset="0"/>
                </a:endParaRPr>
              </a:p>
            </p:txBody>
          </p:sp>
        </p:grpSp>
      </p:grpSp>
      <p:pic>
        <p:nvPicPr>
          <p:cNvPr id="16387" name="Picture 10" descr=" "/>
          <p:cNvPicPr>
            <a:picLocks noChangeAspect="1" noChangeArrowheads="1"/>
          </p:cNvPicPr>
          <p:nvPr/>
        </p:nvPicPr>
        <p:blipFill>
          <a:blip r:embed="rId2" cstate="print"/>
          <a:srcRect/>
          <a:stretch>
            <a:fillRect/>
          </a:stretch>
        </p:blipFill>
        <p:spPr bwMode="auto">
          <a:xfrm>
            <a:off x="990600" y="1228725"/>
            <a:ext cx="2971800" cy="2179638"/>
          </a:xfrm>
          <a:prstGeom prst="rect">
            <a:avLst/>
          </a:prstGeom>
          <a:noFill/>
          <a:ln w="9525">
            <a:noFill/>
            <a:miter lim="800000"/>
            <a:headEnd/>
            <a:tailEnd/>
          </a:ln>
        </p:spPr>
      </p:pic>
      <p:pic>
        <p:nvPicPr>
          <p:cNvPr id="16388" name="Picture 15" descr=" "/>
          <p:cNvPicPr>
            <a:picLocks noChangeAspect="1" noChangeArrowheads="1"/>
          </p:cNvPicPr>
          <p:nvPr/>
        </p:nvPicPr>
        <p:blipFill>
          <a:blip r:embed="rId3" cstate="print"/>
          <a:srcRect/>
          <a:stretch>
            <a:fillRect/>
          </a:stretch>
        </p:blipFill>
        <p:spPr bwMode="auto">
          <a:xfrm>
            <a:off x="990600" y="3919538"/>
            <a:ext cx="3048000" cy="2176462"/>
          </a:xfrm>
          <a:prstGeom prst="rect">
            <a:avLst/>
          </a:prstGeom>
          <a:noFill/>
          <a:ln w="9525">
            <a:noFill/>
            <a:miter lim="800000"/>
            <a:headEnd/>
            <a:tailEnd/>
          </a:ln>
        </p:spPr>
      </p:pic>
      <p:sp>
        <p:nvSpPr>
          <p:cNvPr id="16389" name="Rectangle 21"/>
          <p:cNvSpPr>
            <a:spLocks noChangeArrowheads="1"/>
          </p:cNvSpPr>
          <p:nvPr/>
        </p:nvSpPr>
        <p:spPr bwMode="auto">
          <a:xfrm>
            <a:off x="838200" y="628650"/>
            <a:ext cx="3627438" cy="396875"/>
          </a:xfrm>
          <a:prstGeom prst="rect">
            <a:avLst/>
          </a:prstGeom>
          <a:noFill/>
          <a:ln w="9525">
            <a:noFill/>
            <a:miter lim="800000"/>
            <a:headEnd/>
            <a:tailEnd/>
          </a:ln>
        </p:spPr>
        <p:txBody>
          <a:bodyPr wrap="none">
            <a:spAutoFit/>
          </a:bodyPr>
          <a:lstStyle/>
          <a:p>
            <a:r>
              <a:rPr lang="en-GB" sz="2000" b="1">
                <a:solidFill>
                  <a:srgbClr val="003366"/>
                </a:solidFill>
                <a:cs typeface="Arial" charset="0"/>
              </a:rPr>
              <a:t>ABO blood grouping system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10"/>
          <p:cNvGrpSpPr>
            <a:grpSpLocks/>
          </p:cNvGrpSpPr>
          <p:nvPr/>
        </p:nvGrpSpPr>
        <p:grpSpPr bwMode="auto">
          <a:xfrm>
            <a:off x="0" y="304800"/>
            <a:ext cx="9144000" cy="366713"/>
            <a:chOff x="0" y="192"/>
            <a:chExt cx="5760" cy="231"/>
          </a:xfrm>
        </p:grpSpPr>
        <p:sp>
          <p:nvSpPr>
            <p:cNvPr id="17476"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7477"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7478"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grpSp>
        <p:nvGrpSpPr>
          <p:cNvPr id="17410" name="Group 69"/>
          <p:cNvGrpSpPr>
            <a:grpSpLocks/>
          </p:cNvGrpSpPr>
          <p:nvPr/>
        </p:nvGrpSpPr>
        <p:grpSpPr bwMode="auto">
          <a:xfrm>
            <a:off x="1066800" y="-381000"/>
            <a:ext cx="7094538" cy="2516188"/>
            <a:chOff x="0" y="0"/>
            <a:chExt cx="4469" cy="11569"/>
          </a:xfrm>
        </p:grpSpPr>
        <p:sp>
          <p:nvSpPr>
            <p:cNvPr id="17416" name="Rectangle 2"/>
            <p:cNvSpPr>
              <a:spLocks noChangeArrowheads="1"/>
            </p:cNvSpPr>
            <p:nvPr/>
          </p:nvSpPr>
          <p:spPr bwMode="auto">
            <a:xfrm>
              <a:off x="0" y="0"/>
              <a:ext cx="149" cy="11569"/>
            </a:xfrm>
            <a:prstGeom prst="rect">
              <a:avLst/>
            </a:prstGeom>
            <a:noFill/>
            <a:ln w="9525">
              <a:noFill/>
              <a:miter lim="800000"/>
              <a:headEnd/>
              <a:tailEnd/>
            </a:ln>
          </p:spPr>
          <p:txBody>
            <a:bodyPr>
              <a:spAutoFit/>
            </a:bodyPr>
            <a:lstStyle/>
            <a:p>
              <a:endParaRPr lang="en-US" sz="2000">
                <a:latin typeface="Times New Roman" pitchFamily="18" charset="0"/>
              </a:endParaRPr>
            </a:p>
          </p:txBody>
        </p:sp>
        <p:grpSp>
          <p:nvGrpSpPr>
            <p:cNvPr id="17417" name="Group 68"/>
            <p:cNvGrpSpPr>
              <a:grpSpLocks/>
            </p:cNvGrpSpPr>
            <p:nvPr/>
          </p:nvGrpSpPr>
          <p:grpSpPr bwMode="auto">
            <a:xfrm>
              <a:off x="149" y="0"/>
              <a:ext cx="4320" cy="11569"/>
              <a:chOff x="0" y="0"/>
              <a:chExt cx="4320" cy="11569"/>
            </a:xfrm>
          </p:grpSpPr>
          <p:sp>
            <p:nvSpPr>
              <p:cNvPr id="17418" name="Rectangle 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sz="2000">
                  <a:latin typeface="Times New Roman" pitchFamily="18" charset="0"/>
                </a:endParaRPr>
              </a:p>
            </p:txBody>
          </p:sp>
          <p:sp>
            <p:nvSpPr>
              <p:cNvPr id="17419" name="Rectangle 4"/>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sz="2000">
                  <a:latin typeface="Times New Roman" pitchFamily="18" charset="0"/>
                </a:endParaRPr>
              </a:p>
            </p:txBody>
          </p:sp>
          <p:grpSp>
            <p:nvGrpSpPr>
              <p:cNvPr id="17420" name="Group 67"/>
              <p:cNvGrpSpPr>
                <a:grpSpLocks/>
              </p:cNvGrpSpPr>
              <p:nvPr/>
            </p:nvGrpSpPr>
            <p:grpSpPr bwMode="auto">
              <a:xfrm>
                <a:off x="0" y="0"/>
                <a:ext cx="4319" cy="11569"/>
                <a:chOff x="0" y="0"/>
                <a:chExt cx="4319" cy="11569"/>
              </a:xfrm>
            </p:grpSpPr>
            <p:sp>
              <p:nvSpPr>
                <p:cNvPr id="17421" name="Rectangle 5"/>
                <p:cNvSpPr>
                  <a:spLocks noChangeArrowheads="1" noTextEdit="1"/>
                </p:cNvSpPr>
                <p:nvPr/>
              </p:nvSpPr>
              <p:spPr bwMode="auto">
                <a:xfrm>
                  <a:off x="0" y="0"/>
                  <a:ext cx="1265" cy="0"/>
                </a:xfrm>
                <a:prstGeom prst="rect">
                  <a:avLst/>
                </a:prstGeom>
                <a:noFill/>
                <a:ln w="9525">
                  <a:noFill/>
                  <a:miter lim="800000"/>
                  <a:headEnd/>
                  <a:tailEnd/>
                </a:ln>
              </p:spPr>
              <p:txBody>
                <a:bodyPr>
                  <a:spAutoFit/>
                </a:bodyPr>
                <a:lstStyle/>
                <a:p>
                  <a:endParaRPr lang="en-US"/>
                </a:p>
              </p:txBody>
            </p:sp>
            <p:sp>
              <p:nvSpPr>
                <p:cNvPr id="17422" name="Rectangle 6"/>
                <p:cNvSpPr>
                  <a:spLocks noChangeArrowheads="1" noTextEdit="1"/>
                </p:cNvSpPr>
                <p:nvPr/>
              </p:nvSpPr>
              <p:spPr bwMode="auto">
                <a:xfrm>
                  <a:off x="1265" y="0"/>
                  <a:ext cx="152" cy="0"/>
                </a:xfrm>
                <a:prstGeom prst="rect">
                  <a:avLst/>
                </a:prstGeom>
                <a:noFill/>
                <a:ln w="9525">
                  <a:noFill/>
                  <a:miter lim="800000"/>
                  <a:headEnd/>
                  <a:tailEnd/>
                </a:ln>
              </p:spPr>
              <p:txBody>
                <a:bodyPr>
                  <a:spAutoFit/>
                </a:bodyPr>
                <a:lstStyle/>
                <a:p>
                  <a:endParaRPr lang="en-US"/>
                </a:p>
              </p:txBody>
            </p:sp>
            <p:sp>
              <p:nvSpPr>
                <p:cNvPr id="17423" name="Rectangle 7"/>
                <p:cNvSpPr>
                  <a:spLocks noChangeArrowheads="1" noTextEdit="1"/>
                </p:cNvSpPr>
                <p:nvPr/>
              </p:nvSpPr>
              <p:spPr bwMode="auto">
                <a:xfrm>
                  <a:off x="1417" y="0"/>
                  <a:ext cx="2749" cy="0"/>
                </a:xfrm>
                <a:prstGeom prst="rect">
                  <a:avLst/>
                </a:prstGeom>
                <a:noFill/>
                <a:ln w="9525">
                  <a:noFill/>
                  <a:miter lim="800000"/>
                  <a:headEnd/>
                  <a:tailEnd/>
                </a:ln>
              </p:spPr>
              <p:txBody>
                <a:bodyPr>
                  <a:spAutoFit/>
                </a:bodyPr>
                <a:lstStyle/>
                <a:p>
                  <a:endParaRPr lang="en-US"/>
                </a:p>
              </p:txBody>
            </p:sp>
            <p:sp>
              <p:nvSpPr>
                <p:cNvPr id="17424" name="Rectangle 8"/>
                <p:cNvSpPr>
                  <a:spLocks noChangeArrowheads="1" noTextEdit="1"/>
                </p:cNvSpPr>
                <p:nvPr/>
              </p:nvSpPr>
              <p:spPr bwMode="auto">
                <a:xfrm>
                  <a:off x="4166" y="0"/>
                  <a:ext cx="153" cy="0"/>
                </a:xfrm>
                <a:prstGeom prst="rect">
                  <a:avLst/>
                </a:prstGeom>
                <a:noFill/>
                <a:ln w="9525">
                  <a:noFill/>
                  <a:miter lim="800000"/>
                  <a:headEnd/>
                  <a:tailEnd/>
                </a:ln>
              </p:spPr>
              <p:txBody>
                <a:bodyPr>
                  <a:spAutoFit/>
                </a:bodyPr>
                <a:lstStyle/>
                <a:p>
                  <a:endParaRPr lang="en-US"/>
                </a:p>
              </p:txBody>
            </p:sp>
            <p:sp>
              <p:nvSpPr>
                <p:cNvPr id="17425" name="Rectangle 9"/>
                <p:cNvSpPr>
                  <a:spLocks noChangeArrowheads="1" noTextEdit="1"/>
                </p:cNvSpPr>
                <p:nvPr/>
              </p:nvSpPr>
              <p:spPr bwMode="auto">
                <a:xfrm>
                  <a:off x="0" y="0"/>
                  <a:ext cx="1265" cy="686"/>
                </a:xfrm>
                <a:prstGeom prst="rect">
                  <a:avLst/>
                </a:prstGeom>
                <a:noFill/>
                <a:ln w="9525">
                  <a:noFill/>
                  <a:miter lim="800000"/>
                  <a:headEnd/>
                  <a:tailEnd/>
                </a:ln>
              </p:spPr>
              <p:txBody>
                <a:bodyPr>
                  <a:spAutoFit/>
                </a:bodyPr>
                <a:lstStyle/>
                <a:p>
                  <a:endParaRPr lang="en-US"/>
                </a:p>
              </p:txBody>
            </p:sp>
            <p:sp>
              <p:nvSpPr>
                <p:cNvPr id="17426" name="Rectangle 10"/>
                <p:cNvSpPr>
                  <a:spLocks noChangeArrowheads="1" noTextEdit="1"/>
                </p:cNvSpPr>
                <p:nvPr/>
              </p:nvSpPr>
              <p:spPr bwMode="auto">
                <a:xfrm>
                  <a:off x="1265" y="0"/>
                  <a:ext cx="152" cy="686"/>
                </a:xfrm>
                <a:prstGeom prst="rect">
                  <a:avLst/>
                </a:prstGeom>
                <a:noFill/>
                <a:ln w="9525">
                  <a:noFill/>
                  <a:miter lim="800000"/>
                  <a:headEnd/>
                  <a:tailEnd/>
                </a:ln>
              </p:spPr>
              <p:txBody>
                <a:bodyPr>
                  <a:spAutoFit/>
                </a:bodyPr>
                <a:lstStyle/>
                <a:p>
                  <a:endParaRPr lang="en-US"/>
                </a:p>
              </p:txBody>
            </p:sp>
            <p:sp>
              <p:nvSpPr>
                <p:cNvPr id="17428" name="Rectangle 12"/>
                <p:cNvSpPr>
                  <a:spLocks noChangeArrowheads="1" noTextEdit="1"/>
                </p:cNvSpPr>
                <p:nvPr/>
              </p:nvSpPr>
              <p:spPr bwMode="auto">
                <a:xfrm>
                  <a:off x="4166" y="0"/>
                  <a:ext cx="153" cy="686"/>
                </a:xfrm>
                <a:prstGeom prst="rect">
                  <a:avLst/>
                </a:prstGeom>
                <a:noFill/>
                <a:ln w="9525">
                  <a:noFill/>
                  <a:miter lim="800000"/>
                  <a:headEnd/>
                  <a:tailEnd/>
                </a:ln>
              </p:spPr>
              <p:txBody>
                <a:bodyPr>
                  <a:spAutoFit/>
                </a:bodyPr>
                <a:lstStyle/>
                <a:p>
                  <a:endParaRPr lang="en-US"/>
                </a:p>
              </p:txBody>
            </p:sp>
            <p:sp>
              <p:nvSpPr>
                <p:cNvPr id="17429" name="Rectangle 13"/>
                <p:cNvSpPr>
                  <a:spLocks noChangeArrowheads="1" noTextEdit="1"/>
                </p:cNvSpPr>
                <p:nvPr/>
              </p:nvSpPr>
              <p:spPr bwMode="auto">
                <a:xfrm>
                  <a:off x="0" y="686"/>
                  <a:ext cx="1265" cy="456"/>
                </a:xfrm>
                <a:prstGeom prst="rect">
                  <a:avLst/>
                </a:prstGeom>
                <a:noFill/>
                <a:ln w="9525">
                  <a:noFill/>
                  <a:miter lim="800000"/>
                  <a:headEnd/>
                  <a:tailEnd/>
                </a:ln>
              </p:spPr>
              <p:txBody>
                <a:bodyPr>
                  <a:spAutoFit/>
                </a:bodyPr>
                <a:lstStyle/>
                <a:p>
                  <a:endParaRPr lang="en-US"/>
                </a:p>
              </p:txBody>
            </p:sp>
            <p:sp>
              <p:nvSpPr>
                <p:cNvPr id="17430" name="Rectangle 14"/>
                <p:cNvSpPr>
                  <a:spLocks noChangeArrowheads="1" noTextEdit="1"/>
                </p:cNvSpPr>
                <p:nvPr/>
              </p:nvSpPr>
              <p:spPr bwMode="auto">
                <a:xfrm>
                  <a:off x="1265" y="686"/>
                  <a:ext cx="152" cy="456"/>
                </a:xfrm>
                <a:prstGeom prst="rect">
                  <a:avLst/>
                </a:prstGeom>
                <a:noFill/>
                <a:ln w="9525">
                  <a:noFill/>
                  <a:miter lim="800000"/>
                  <a:headEnd/>
                  <a:tailEnd/>
                </a:ln>
              </p:spPr>
              <p:txBody>
                <a:bodyPr>
                  <a:spAutoFit/>
                </a:bodyPr>
                <a:lstStyle/>
                <a:p>
                  <a:endParaRPr lang="en-US"/>
                </a:p>
              </p:txBody>
            </p:sp>
            <p:sp>
              <p:nvSpPr>
                <p:cNvPr id="17432" name="Rectangle 16"/>
                <p:cNvSpPr>
                  <a:spLocks noChangeArrowheads="1" noTextEdit="1"/>
                </p:cNvSpPr>
                <p:nvPr/>
              </p:nvSpPr>
              <p:spPr bwMode="auto">
                <a:xfrm>
                  <a:off x="4166" y="686"/>
                  <a:ext cx="153" cy="456"/>
                </a:xfrm>
                <a:prstGeom prst="rect">
                  <a:avLst/>
                </a:prstGeom>
                <a:noFill/>
                <a:ln w="9525">
                  <a:noFill/>
                  <a:miter lim="800000"/>
                  <a:headEnd/>
                  <a:tailEnd/>
                </a:ln>
              </p:spPr>
              <p:txBody>
                <a:bodyPr anchor="ctr">
                  <a:spAutoFit/>
                </a:bodyPr>
                <a:lstStyle/>
                <a:p>
                  <a:endParaRPr lang="en-US"/>
                </a:p>
              </p:txBody>
            </p:sp>
            <p:sp>
              <p:nvSpPr>
                <p:cNvPr id="17433" name="Rectangle 17"/>
                <p:cNvSpPr>
                  <a:spLocks noChangeArrowheads="1"/>
                </p:cNvSpPr>
                <p:nvPr/>
              </p:nvSpPr>
              <p:spPr bwMode="auto">
                <a:xfrm>
                  <a:off x="0" y="1142"/>
                  <a:ext cx="1265" cy="2314"/>
                </a:xfrm>
                <a:prstGeom prst="rect">
                  <a:avLst/>
                </a:prstGeom>
                <a:noFill/>
                <a:ln w="9525">
                  <a:noFill/>
                  <a:miter lim="800000"/>
                  <a:headEnd/>
                  <a:tailEnd/>
                </a:ln>
              </p:spPr>
              <p:txBody>
                <a:bodyPr/>
                <a:lstStyle/>
                <a:p>
                  <a:r>
                    <a:rPr lang="en-GB" sz="2400">
                      <a:latin typeface="Times New Roman" pitchFamily="18" charset="0"/>
                    </a:rPr>
                    <a:t>  </a:t>
                  </a:r>
                  <a:r>
                    <a:rPr lang="en-GB" sz="21100">
                      <a:latin typeface="Times New Roman" pitchFamily="18" charset="0"/>
                    </a:rPr>
                    <a:t> </a:t>
                  </a:r>
                  <a:r>
                    <a:rPr lang="en-GB" sz="2400">
                      <a:latin typeface="Times New Roman" pitchFamily="18" charset="0"/>
                    </a:rPr>
                    <a:t>                    </a:t>
                  </a:r>
                </a:p>
              </p:txBody>
            </p:sp>
            <p:sp>
              <p:nvSpPr>
                <p:cNvPr id="17434" name="Rectangle 19"/>
                <p:cNvSpPr>
                  <a:spLocks noChangeArrowheads="1" noTextEdit="1"/>
                </p:cNvSpPr>
                <p:nvPr/>
              </p:nvSpPr>
              <p:spPr bwMode="auto">
                <a:xfrm>
                  <a:off x="1265" y="1142"/>
                  <a:ext cx="152" cy="2314"/>
                </a:xfrm>
                <a:prstGeom prst="rect">
                  <a:avLst/>
                </a:prstGeom>
                <a:noFill/>
                <a:ln w="9525">
                  <a:noFill/>
                  <a:miter lim="800000"/>
                  <a:headEnd/>
                  <a:tailEnd/>
                </a:ln>
              </p:spPr>
              <p:txBody>
                <a:bodyPr>
                  <a:spAutoFit/>
                </a:bodyPr>
                <a:lstStyle/>
                <a:p>
                  <a:endParaRPr lang="en-US"/>
                </a:p>
              </p:txBody>
            </p:sp>
            <p:sp>
              <p:nvSpPr>
                <p:cNvPr id="17436" name="Rectangle 21"/>
                <p:cNvSpPr>
                  <a:spLocks noChangeArrowheads="1" noTextEdit="1"/>
                </p:cNvSpPr>
                <p:nvPr/>
              </p:nvSpPr>
              <p:spPr bwMode="auto">
                <a:xfrm>
                  <a:off x="4166" y="1142"/>
                  <a:ext cx="153" cy="2314"/>
                </a:xfrm>
                <a:prstGeom prst="rect">
                  <a:avLst/>
                </a:prstGeom>
                <a:noFill/>
                <a:ln w="9525">
                  <a:noFill/>
                  <a:miter lim="800000"/>
                  <a:headEnd/>
                  <a:tailEnd/>
                </a:ln>
              </p:spPr>
              <p:txBody>
                <a:bodyPr anchor="ctr">
                  <a:spAutoFit/>
                </a:bodyPr>
                <a:lstStyle/>
                <a:p>
                  <a:endParaRPr lang="en-US"/>
                </a:p>
              </p:txBody>
            </p:sp>
            <p:sp>
              <p:nvSpPr>
                <p:cNvPr id="17437" name="Rectangle 22"/>
                <p:cNvSpPr>
                  <a:spLocks noChangeArrowheads="1" noTextEdit="1"/>
                </p:cNvSpPr>
                <p:nvPr/>
              </p:nvSpPr>
              <p:spPr bwMode="auto">
                <a:xfrm>
                  <a:off x="0" y="3456"/>
                  <a:ext cx="1265" cy="456"/>
                </a:xfrm>
                <a:prstGeom prst="rect">
                  <a:avLst/>
                </a:prstGeom>
                <a:noFill/>
                <a:ln w="9525">
                  <a:noFill/>
                  <a:miter lim="800000"/>
                  <a:headEnd/>
                  <a:tailEnd/>
                </a:ln>
              </p:spPr>
              <p:txBody>
                <a:bodyPr>
                  <a:spAutoFit/>
                </a:bodyPr>
                <a:lstStyle/>
                <a:p>
                  <a:endParaRPr lang="en-US"/>
                </a:p>
              </p:txBody>
            </p:sp>
            <p:sp>
              <p:nvSpPr>
                <p:cNvPr id="17438" name="Rectangle 23"/>
                <p:cNvSpPr>
                  <a:spLocks noChangeArrowheads="1" noTextEdit="1"/>
                </p:cNvSpPr>
                <p:nvPr/>
              </p:nvSpPr>
              <p:spPr bwMode="auto">
                <a:xfrm>
                  <a:off x="1265" y="3456"/>
                  <a:ext cx="152" cy="456"/>
                </a:xfrm>
                <a:prstGeom prst="rect">
                  <a:avLst/>
                </a:prstGeom>
                <a:noFill/>
                <a:ln w="9525">
                  <a:noFill/>
                  <a:miter lim="800000"/>
                  <a:headEnd/>
                  <a:tailEnd/>
                </a:ln>
              </p:spPr>
              <p:txBody>
                <a:bodyPr>
                  <a:spAutoFit/>
                </a:bodyPr>
                <a:lstStyle/>
                <a:p>
                  <a:endParaRPr lang="en-US"/>
                </a:p>
              </p:txBody>
            </p:sp>
            <p:sp>
              <p:nvSpPr>
                <p:cNvPr id="17440" name="Rectangle 25"/>
                <p:cNvSpPr>
                  <a:spLocks noChangeArrowheads="1" noTextEdit="1"/>
                </p:cNvSpPr>
                <p:nvPr/>
              </p:nvSpPr>
              <p:spPr bwMode="auto">
                <a:xfrm>
                  <a:off x="4166" y="3456"/>
                  <a:ext cx="153" cy="456"/>
                </a:xfrm>
                <a:prstGeom prst="rect">
                  <a:avLst/>
                </a:prstGeom>
                <a:noFill/>
                <a:ln w="9525">
                  <a:noFill/>
                  <a:miter lim="800000"/>
                  <a:headEnd/>
                  <a:tailEnd/>
                </a:ln>
              </p:spPr>
              <p:txBody>
                <a:bodyPr anchor="ctr">
                  <a:spAutoFit/>
                </a:bodyPr>
                <a:lstStyle/>
                <a:p>
                  <a:endParaRPr lang="en-US"/>
                </a:p>
              </p:txBody>
            </p:sp>
            <p:sp>
              <p:nvSpPr>
                <p:cNvPr id="17441" name="Rectangle 26"/>
                <p:cNvSpPr>
                  <a:spLocks noChangeArrowheads="1"/>
                </p:cNvSpPr>
                <p:nvPr/>
              </p:nvSpPr>
              <p:spPr bwMode="auto">
                <a:xfrm>
                  <a:off x="0" y="3912"/>
                  <a:ext cx="1265" cy="1747"/>
                </a:xfrm>
                <a:prstGeom prst="rect">
                  <a:avLst/>
                </a:prstGeom>
                <a:noFill/>
                <a:ln w="9525">
                  <a:noFill/>
                  <a:miter lim="800000"/>
                  <a:headEnd/>
                  <a:tailEnd/>
                </a:ln>
              </p:spPr>
              <p:txBody>
                <a:bodyPr/>
                <a:lstStyle/>
                <a:p>
                  <a:r>
                    <a:rPr lang="en-GB" sz="2400">
                      <a:latin typeface="Times New Roman" pitchFamily="18" charset="0"/>
                    </a:rPr>
                    <a:t>  </a:t>
                  </a:r>
                  <a:r>
                    <a:rPr lang="en-GB" sz="15200">
                      <a:latin typeface="Times New Roman" pitchFamily="18" charset="0"/>
                    </a:rPr>
                    <a:t> </a:t>
                  </a:r>
                  <a:r>
                    <a:rPr lang="en-GB" sz="2400">
                      <a:latin typeface="Times New Roman" pitchFamily="18" charset="0"/>
                    </a:rPr>
                    <a:t>                     </a:t>
                  </a:r>
                </a:p>
              </p:txBody>
            </p:sp>
            <p:sp>
              <p:nvSpPr>
                <p:cNvPr id="17442" name="Rectangle 28"/>
                <p:cNvSpPr>
                  <a:spLocks noChangeArrowheads="1" noTextEdit="1"/>
                </p:cNvSpPr>
                <p:nvPr/>
              </p:nvSpPr>
              <p:spPr bwMode="auto">
                <a:xfrm>
                  <a:off x="1265" y="3912"/>
                  <a:ext cx="152" cy="1747"/>
                </a:xfrm>
                <a:prstGeom prst="rect">
                  <a:avLst/>
                </a:prstGeom>
                <a:noFill/>
                <a:ln w="9525">
                  <a:noFill/>
                  <a:miter lim="800000"/>
                  <a:headEnd/>
                  <a:tailEnd/>
                </a:ln>
              </p:spPr>
              <p:txBody>
                <a:bodyPr>
                  <a:spAutoFit/>
                </a:bodyPr>
                <a:lstStyle/>
                <a:p>
                  <a:endParaRPr lang="en-US"/>
                </a:p>
              </p:txBody>
            </p:sp>
            <p:sp>
              <p:nvSpPr>
                <p:cNvPr id="17444" name="Rectangle 30"/>
                <p:cNvSpPr>
                  <a:spLocks noChangeArrowheads="1" noTextEdit="1"/>
                </p:cNvSpPr>
                <p:nvPr/>
              </p:nvSpPr>
              <p:spPr bwMode="auto">
                <a:xfrm>
                  <a:off x="4166" y="3912"/>
                  <a:ext cx="153" cy="1747"/>
                </a:xfrm>
                <a:prstGeom prst="rect">
                  <a:avLst/>
                </a:prstGeom>
                <a:noFill/>
                <a:ln w="9525">
                  <a:noFill/>
                  <a:miter lim="800000"/>
                  <a:headEnd/>
                  <a:tailEnd/>
                </a:ln>
              </p:spPr>
              <p:txBody>
                <a:bodyPr anchor="ctr">
                  <a:spAutoFit/>
                </a:bodyPr>
                <a:lstStyle/>
                <a:p>
                  <a:endParaRPr lang="en-US"/>
                </a:p>
              </p:txBody>
            </p:sp>
            <p:sp>
              <p:nvSpPr>
                <p:cNvPr id="17445" name="Rectangle 31"/>
                <p:cNvSpPr>
                  <a:spLocks noChangeArrowheads="1" noTextEdit="1"/>
                </p:cNvSpPr>
                <p:nvPr/>
              </p:nvSpPr>
              <p:spPr bwMode="auto">
                <a:xfrm>
                  <a:off x="0" y="5659"/>
                  <a:ext cx="1265" cy="456"/>
                </a:xfrm>
                <a:prstGeom prst="rect">
                  <a:avLst/>
                </a:prstGeom>
                <a:noFill/>
                <a:ln w="9525">
                  <a:noFill/>
                  <a:miter lim="800000"/>
                  <a:headEnd/>
                  <a:tailEnd/>
                </a:ln>
              </p:spPr>
              <p:txBody>
                <a:bodyPr>
                  <a:spAutoFit/>
                </a:bodyPr>
                <a:lstStyle/>
                <a:p>
                  <a:endParaRPr lang="en-US"/>
                </a:p>
              </p:txBody>
            </p:sp>
            <p:sp>
              <p:nvSpPr>
                <p:cNvPr id="17446" name="Rectangle 32"/>
                <p:cNvSpPr>
                  <a:spLocks noChangeArrowheads="1" noTextEdit="1"/>
                </p:cNvSpPr>
                <p:nvPr/>
              </p:nvSpPr>
              <p:spPr bwMode="auto">
                <a:xfrm>
                  <a:off x="1265" y="5659"/>
                  <a:ext cx="152" cy="456"/>
                </a:xfrm>
                <a:prstGeom prst="rect">
                  <a:avLst/>
                </a:prstGeom>
                <a:noFill/>
                <a:ln w="9525">
                  <a:noFill/>
                  <a:miter lim="800000"/>
                  <a:headEnd/>
                  <a:tailEnd/>
                </a:ln>
              </p:spPr>
              <p:txBody>
                <a:bodyPr>
                  <a:spAutoFit/>
                </a:bodyPr>
                <a:lstStyle/>
                <a:p>
                  <a:endParaRPr lang="en-US"/>
                </a:p>
              </p:txBody>
            </p:sp>
            <p:sp>
              <p:nvSpPr>
                <p:cNvPr id="17448" name="Rectangle 34"/>
                <p:cNvSpPr>
                  <a:spLocks noChangeArrowheads="1" noTextEdit="1"/>
                </p:cNvSpPr>
                <p:nvPr/>
              </p:nvSpPr>
              <p:spPr bwMode="auto">
                <a:xfrm>
                  <a:off x="4166" y="5659"/>
                  <a:ext cx="153" cy="456"/>
                </a:xfrm>
                <a:prstGeom prst="rect">
                  <a:avLst/>
                </a:prstGeom>
                <a:noFill/>
                <a:ln w="9525">
                  <a:noFill/>
                  <a:miter lim="800000"/>
                  <a:headEnd/>
                  <a:tailEnd/>
                </a:ln>
              </p:spPr>
              <p:txBody>
                <a:bodyPr anchor="ctr">
                  <a:spAutoFit/>
                </a:bodyPr>
                <a:lstStyle/>
                <a:p>
                  <a:endParaRPr lang="en-US"/>
                </a:p>
              </p:txBody>
            </p:sp>
            <p:sp>
              <p:nvSpPr>
                <p:cNvPr id="17449" name="Rectangle 35"/>
                <p:cNvSpPr>
                  <a:spLocks noChangeArrowheads="1"/>
                </p:cNvSpPr>
                <p:nvPr/>
              </p:nvSpPr>
              <p:spPr bwMode="auto">
                <a:xfrm>
                  <a:off x="0" y="6115"/>
                  <a:ext cx="1265" cy="1479"/>
                </a:xfrm>
                <a:prstGeom prst="rect">
                  <a:avLst/>
                </a:prstGeom>
                <a:noFill/>
                <a:ln w="9525">
                  <a:noFill/>
                  <a:miter lim="800000"/>
                  <a:headEnd/>
                  <a:tailEnd/>
                </a:ln>
              </p:spPr>
              <p:txBody>
                <a:bodyPr/>
                <a:lstStyle/>
                <a:p>
                  <a:r>
                    <a:rPr lang="en-GB" sz="700">
                      <a:latin typeface="Verdana" pitchFamily="34" charset="0"/>
                    </a:rPr>
                    <a:t>  </a:t>
                  </a:r>
                  <a:r>
                    <a:rPr lang="en-GB" sz="14100">
                      <a:latin typeface="Verdana" pitchFamily="34" charset="0"/>
                    </a:rPr>
                    <a:t> </a:t>
                  </a:r>
                  <a:r>
                    <a:rPr lang="en-GB" sz="700">
                      <a:latin typeface="Verdana" pitchFamily="34" charset="0"/>
                    </a:rPr>
                    <a:t>                                                    </a:t>
                  </a:r>
                </a:p>
              </p:txBody>
            </p:sp>
            <p:sp>
              <p:nvSpPr>
                <p:cNvPr id="17450" name="Rectangle 37"/>
                <p:cNvSpPr>
                  <a:spLocks noChangeArrowheads="1" noTextEdit="1"/>
                </p:cNvSpPr>
                <p:nvPr/>
              </p:nvSpPr>
              <p:spPr bwMode="auto">
                <a:xfrm>
                  <a:off x="1265" y="6115"/>
                  <a:ext cx="152" cy="1479"/>
                </a:xfrm>
                <a:prstGeom prst="rect">
                  <a:avLst/>
                </a:prstGeom>
                <a:noFill/>
                <a:ln w="9525">
                  <a:noFill/>
                  <a:miter lim="800000"/>
                  <a:headEnd/>
                  <a:tailEnd/>
                </a:ln>
              </p:spPr>
              <p:txBody>
                <a:bodyPr>
                  <a:spAutoFit/>
                </a:bodyPr>
                <a:lstStyle/>
                <a:p>
                  <a:endParaRPr lang="en-US"/>
                </a:p>
              </p:txBody>
            </p:sp>
            <p:sp>
              <p:nvSpPr>
                <p:cNvPr id="17452" name="Rectangle 39"/>
                <p:cNvSpPr>
                  <a:spLocks noChangeArrowheads="1" noTextEdit="1"/>
                </p:cNvSpPr>
                <p:nvPr/>
              </p:nvSpPr>
              <p:spPr bwMode="auto">
                <a:xfrm>
                  <a:off x="4166" y="6115"/>
                  <a:ext cx="153" cy="1479"/>
                </a:xfrm>
                <a:prstGeom prst="rect">
                  <a:avLst/>
                </a:prstGeom>
                <a:noFill/>
                <a:ln w="9525">
                  <a:noFill/>
                  <a:miter lim="800000"/>
                  <a:headEnd/>
                  <a:tailEnd/>
                </a:ln>
              </p:spPr>
              <p:txBody>
                <a:bodyPr anchor="ctr">
                  <a:spAutoFit/>
                </a:bodyPr>
                <a:lstStyle/>
                <a:p>
                  <a:endParaRPr lang="en-US"/>
                </a:p>
              </p:txBody>
            </p:sp>
            <p:sp>
              <p:nvSpPr>
                <p:cNvPr id="17453" name="Rectangle 40"/>
                <p:cNvSpPr>
                  <a:spLocks noChangeArrowheads="1" noTextEdit="1"/>
                </p:cNvSpPr>
                <p:nvPr/>
              </p:nvSpPr>
              <p:spPr bwMode="auto">
                <a:xfrm>
                  <a:off x="0" y="7594"/>
                  <a:ext cx="1265" cy="456"/>
                </a:xfrm>
                <a:prstGeom prst="rect">
                  <a:avLst/>
                </a:prstGeom>
                <a:noFill/>
                <a:ln w="9525">
                  <a:noFill/>
                  <a:miter lim="800000"/>
                  <a:headEnd/>
                  <a:tailEnd/>
                </a:ln>
              </p:spPr>
              <p:txBody>
                <a:bodyPr>
                  <a:spAutoFit/>
                </a:bodyPr>
                <a:lstStyle/>
                <a:p>
                  <a:endParaRPr lang="en-US"/>
                </a:p>
              </p:txBody>
            </p:sp>
            <p:sp>
              <p:nvSpPr>
                <p:cNvPr id="17454" name="Rectangle 41"/>
                <p:cNvSpPr>
                  <a:spLocks noChangeArrowheads="1" noTextEdit="1"/>
                </p:cNvSpPr>
                <p:nvPr/>
              </p:nvSpPr>
              <p:spPr bwMode="auto">
                <a:xfrm>
                  <a:off x="1265" y="7594"/>
                  <a:ext cx="152" cy="456"/>
                </a:xfrm>
                <a:prstGeom prst="rect">
                  <a:avLst/>
                </a:prstGeom>
                <a:noFill/>
                <a:ln w="9525">
                  <a:noFill/>
                  <a:miter lim="800000"/>
                  <a:headEnd/>
                  <a:tailEnd/>
                </a:ln>
              </p:spPr>
              <p:txBody>
                <a:bodyPr>
                  <a:spAutoFit/>
                </a:bodyPr>
                <a:lstStyle/>
                <a:p>
                  <a:endParaRPr lang="en-US"/>
                </a:p>
              </p:txBody>
            </p:sp>
            <p:sp>
              <p:nvSpPr>
                <p:cNvPr id="17456" name="Rectangle 43"/>
                <p:cNvSpPr>
                  <a:spLocks noChangeArrowheads="1" noTextEdit="1"/>
                </p:cNvSpPr>
                <p:nvPr/>
              </p:nvSpPr>
              <p:spPr bwMode="auto">
                <a:xfrm>
                  <a:off x="4166" y="7594"/>
                  <a:ext cx="153" cy="456"/>
                </a:xfrm>
                <a:prstGeom prst="rect">
                  <a:avLst/>
                </a:prstGeom>
                <a:noFill/>
                <a:ln w="9525">
                  <a:noFill/>
                  <a:miter lim="800000"/>
                  <a:headEnd/>
                  <a:tailEnd/>
                </a:ln>
              </p:spPr>
              <p:txBody>
                <a:bodyPr anchor="ctr">
                  <a:spAutoFit/>
                </a:bodyPr>
                <a:lstStyle/>
                <a:p>
                  <a:endParaRPr lang="en-US"/>
                </a:p>
              </p:txBody>
            </p:sp>
            <p:sp>
              <p:nvSpPr>
                <p:cNvPr id="17457" name="Rectangle 44"/>
                <p:cNvSpPr>
                  <a:spLocks noChangeArrowheads="1" noTextEdit="1"/>
                </p:cNvSpPr>
                <p:nvPr/>
              </p:nvSpPr>
              <p:spPr bwMode="auto">
                <a:xfrm>
                  <a:off x="0" y="8050"/>
                  <a:ext cx="1265" cy="519"/>
                </a:xfrm>
                <a:prstGeom prst="rect">
                  <a:avLst/>
                </a:prstGeom>
                <a:noFill/>
                <a:ln w="9525">
                  <a:noFill/>
                  <a:miter lim="800000"/>
                  <a:headEnd/>
                  <a:tailEnd/>
                </a:ln>
              </p:spPr>
              <p:txBody>
                <a:bodyPr>
                  <a:spAutoFit/>
                </a:bodyPr>
                <a:lstStyle/>
                <a:p>
                  <a:endParaRPr lang="en-US"/>
                </a:p>
              </p:txBody>
            </p:sp>
            <p:sp>
              <p:nvSpPr>
                <p:cNvPr id="17458" name="Rectangle 45"/>
                <p:cNvSpPr>
                  <a:spLocks noChangeArrowheads="1" noTextEdit="1"/>
                </p:cNvSpPr>
                <p:nvPr/>
              </p:nvSpPr>
              <p:spPr bwMode="auto">
                <a:xfrm>
                  <a:off x="1265" y="8050"/>
                  <a:ext cx="152" cy="519"/>
                </a:xfrm>
                <a:prstGeom prst="rect">
                  <a:avLst/>
                </a:prstGeom>
                <a:noFill/>
                <a:ln w="9525">
                  <a:noFill/>
                  <a:miter lim="800000"/>
                  <a:headEnd/>
                  <a:tailEnd/>
                </a:ln>
              </p:spPr>
              <p:txBody>
                <a:bodyPr>
                  <a:spAutoFit/>
                </a:bodyPr>
                <a:lstStyle/>
                <a:p>
                  <a:endParaRPr lang="en-US"/>
                </a:p>
              </p:txBody>
            </p:sp>
            <p:sp>
              <p:nvSpPr>
                <p:cNvPr id="17459" name="Rectangle 46"/>
                <p:cNvSpPr>
                  <a:spLocks noChangeArrowheads="1"/>
                </p:cNvSpPr>
                <p:nvPr/>
              </p:nvSpPr>
              <p:spPr bwMode="auto">
                <a:xfrm>
                  <a:off x="1417" y="8050"/>
                  <a:ext cx="2749" cy="519"/>
                </a:xfrm>
                <a:prstGeom prst="rect">
                  <a:avLst/>
                </a:prstGeom>
                <a:noFill/>
                <a:ln w="9525">
                  <a:noFill/>
                  <a:miter lim="800000"/>
                  <a:headEnd/>
                  <a:tailEnd/>
                </a:ln>
              </p:spPr>
              <p:txBody>
                <a:bodyPr anchor="ctr"/>
                <a:lstStyle/>
                <a:p>
                  <a:pPr eaLnBrk="0" hangingPunct="0"/>
                  <a:endParaRPr lang="en-US" sz="2400">
                    <a:latin typeface="Times New Roman" pitchFamily="18" charset="0"/>
                  </a:endParaRPr>
                </a:p>
              </p:txBody>
            </p:sp>
            <p:sp>
              <p:nvSpPr>
                <p:cNvPr id="17460" name="Rectangle 47"/>
                <p:cNvSpPr>
                  <a:spLocks noChangeArrowheads="1" noTextEdit="1"/>
                </p:cNvSpPr>
                <p:nvPr/>
              </p:nvSpPr>
              <p:spPr bwMode="auto">
                <a:xfrm>
                  <a:off x="4166" y="8050"/>
                  <a:ext cx="153" cy="519"/>
                </a:xfrm>
                <a:prstGeom prst="rect">
                  <a:avLst/>
                </a:prstGeom>
                <a:noFill/>
                <a:ln w="9525">
                  <a:noFill/>
                  <a:miter lim="800000"/>
                  <a:headEnd/>
                  <a:tailEnd/>
                </a:ln>
              </p:spPr>
              <p:txBody>
                <a:bodyPr anchor="ctr">
                  <a:spAutoFit/>
                </a:bodyPr>
                <a:lstStyle/>
                <a:p>
                  <a:endParaRPr lang="en-US"/>
                </a:p>
              </p:txBody>
            </p:sp>
            <p:sp>
              <p:nvSpPr>
                <p:cNvPr id="17461" name="Rectangle 48"/>
                <p:cNvSpPr>
                  <a:spLocks noChangeArrowheads="1"/>
                </p:cNvSpPr>
                <p:nvPr/>
              </p:nvSpPr>
              <p:spPr bwMode="auto">
                <a:xfrm>
                  <a:off x="0" y="8569"/>
                  <a:ext cx="1265" cy="750"/>
                </a:xfrm>
                <a:prstGeom prst="rect">
                  <a:avLst/>
                </a:prstGeom>
                <a:noFill/>
                <a:ln w="9525">
                  <a:noFill/>
                  <a:miter lim="800000"/>
                  <a:headEnd/>
                  <a:tailEnd/>
                </a:ln>
              </p:spPr>
              <p:txBody>
                <a:bodyPr/>
                <a:lstStyle/>
                <a:p>
                  <a:r>
                    <a:rPr lang="en-GB" sz="2400">
                      <a:latin typeface="Times New Roman" pitchFamily="18" charset="0"/>
                    </a:rPr>
                    <a:t>  </a:t>
                  </a:r>
                  <a:r>
                    <a:rPr lang="en-GB" sz="5100">
                      <a:latin typeface="Times New Roman" pitchFamily="18" charset="0"/>
                    </a:rPr>
                    <a:t> </a:t>
                  </a:r>
                  <a:r>
                    <a:rPr lang="en-GB" sz="2400">
                      <a:latin typeface="Times New Roman" pitchFamily="18" charset="0"/>
                    </a:rPr>
                    <a:t>             </a:t>
                  </a:r>
                </a:p>
              </p:txBody>
            </p:sp>
            <p:sp>
              <p:nvSpPr>
                <p:cNvPr id="17462" name="Rectangle 50"/>
                <p:cNvSpPr>
                  <a:spLocks noChangeArrowheads="1" noTextEdit="1"/>
                </p:cNvSpPr>
                <p:nvPr/>
              </p:nvSpPr>
              <p:spPr bwMode="auto">
                <a:xfrm>
                  <a:off x="1265" y="8569"/>
                  <a:ext cx="152" cy="750"/>
                </a:xfrm>
                <a:prstGeom prst="rect">
                  <a:avLst/>
                </a:prstGeom>
                <a:noFill/>
                <a:ln w="9525">
                  <a:noFill/>
                  <a:miter lim="800000"/>
                  <a:headEnd/>
                  <a:tailEnd/>
                </a:ln>
              </p:spPr>
              <p:txBody>
                <a:bodyPr>
                  <a:spAutoFit/>
                </a:bodyPr>
                <a:lstStyle/>
                <a:p>
                  <a:endParaRPr lang="en-US"/>
                </a:p>
              </p:txBody>
            </p:sp>
            <p:sp>
              <p:nvSpPr>
                <p:cNvPr id="17463" name="Rectangle 51"/>
                <p:cNvSpPr>
                  <a:spLocks noChangeArrowheads="1"/>
                </p:cNvSpPr>
                <p:nvPr/>
              </p:nvSpPr>
              <p:spPr bwMode="auto">
                <a:xfrm>
                  <a:off x="1417" y="8569"/>
                  <a:ext cx="2749" cy="750"/>
                </a:xfrm>
                <a:prstGeom prst="rect">
                  <a:avLst/>
                </a:prstGeom>
                <a:noFill/>
                <a:ln w="9525">
                  <a:noFill/>
                  <a:miter lim="800000"/>
                  <a:headEnd/>
                  <a:tailEnd/>
                </a:ln>
              </p:spPr>
              <p:txBody>
                <a:bodyPr anchor="ctr"/>
                <a:lstStyle/>
                <a:p>
                  <a:endParaRPr lang="en-GB" sz="800">
                    <a:latin typeface="Verdana" pitchFamily="34" charset="0"/>
                  </a:endParaRPr>
                </a:p>
                <a:p>
                  <a:pPr eaLnBrk="0" hangingPunct="0"/>
                  <a:r>
                    <a:rPr lang="en-GB" sz="800">
                      <a:latin typeface="Verdana" pitchFamily="34" charset="0"/>
                    </a:rPr>
                    <a:t> </a:t>
                  </a:r>
                </a:p>
                <a:p>
                  <a:pPr eaLnBrk="0" hangingPunct="0"/>
                  <a:endParaRPr lang="en-GB" sz="2400">
                    <a:latin typeface="Times New Roman" pitchFamily="18" charset="0"/>
                  </a:endParaRPr>
                </a:p>
              </p:txBody>
            </p:sp>
            <p:sp>
              <p:nvSpPr>
                <p:cNvPr id="17464" name="Rectangle 52"/>
                <p:cNvSpPr>
                  <a:spLocks noChangeArrowheads="1" noTextEdit="1"/>
                </p:cNvSpPr>
                <p:nvPr/>
              </p:nvSpPr>
              <p:spPr bwMode="auto">
                <a:xfrm>
                  <a:off x="4166" y="8569"/>
                  <a:ext cx="153" cy="750"/>
                </a:xfrm>
                <a:prstGeom prst="rect">
                  <a:avLst/>
                </a:prstGeom>
                <a:noFill/>
                <a:ln w="9525">
                  <a:noFill/>
                  <a:miter lim="800000"/>
                  <a:headEnd/>
                  <a:tailEnd/>
                </a:ln>
              </p:spPr>
              <p:txBody>
                <a:bodyPr anchor="ctr">
                  <a:spAutoFit/>
                </a:bodyPr>
                <a:lstStyle/>
                <a:p>
                  <a:endParaRPr lang="en-US"/>
                </a:p>
              </p:txBody>
            </p:sp>
            <p:sp>
              <p:nvSpPr>
                <p:cNvPr id="17465" name="Rectangle 53"/>
                <p:cNvSpPr>
                  <a:spLocks noChangeArrowheads="1"/>
                </p:cNvSpPr>
                <p:nvPr/>
              </p:nvSpPr>
              <p:spPr bwMode="auto">
                <a:xfrm>
                  <a:off x="0" y="9319"/>
                  <a:ext cx="1265" cy="750"/>
                </a:xfrm>
                <a:prstGeom prst="rect">
                  <a:avLst/>
                </a:prstGeom>
                <a:noFill/>
                <a:ln w="9525">
                  <a:noFill/>
                  <a:miter lim="800000"/>
                  <a:headEnd/>
                  <a:tailEnd/>
                </a:ln>
              </p:spPr>
              <p:txBody>
                <a:bodyPr/>
                <a:lstStyle/>
                <a:p>
                  <a:r>
                    <a:rPr lang="en-GB" sz="2400">
                      <a:latin typeface="Times New Roman" pitchFamily="18" charset="0"/>
                    </a:rPr>
                    <a:t>  </a:t>
                  </a:r>
                  <a:r>
                    <a:rPr lang="en-GB" sz="5100">
                      <a:latin typeface="Times New Roman" pitchFamily="18" charset="0"/>
                    </a:rPr>
                    <a:t> </a:t>
                  </a:r>
                  <a:r>
                    <a:rPr lang="en-GB" sz="2400">
                      <a:latin typeface="Times New Roman" pitchFamily="18" charset="0"/>
                    </a:rPr>
                    <a:t>             </a:t>
                  </a:r>
                </a:p>
              </p:txBody>
            </p:sp>
            <p:sp>
              <p:nvSpPr>
                <p:cNvPr id="17466" name="Rectangle 55"/>
                <p:cNvSpPr>
                  <a:spLocks noChangeArrowheads="1" noTextEdit="1"/>
                </p:cNvSpPr>
                <p:nvPr/>
              </p:nvSpPr>
              <p:spPr bwMode="auto">
                <a:xfrm>
                  <a:off x="1265" y="9319"/>
                  <a:ext cx="152" cy="750"/>
                </a:xfrm>
                <a:prstGeom prst="rect">
                  <a:avLst/>
                </a:prstGeom>
                <a:noFill/>
                <a:ln w="9525">
                  <a:noFill/>
                  <a:miter lim="800000"/>
                  <a:headEnd/>
                  <a:tailEnd/>
                </a:ln>
              </p:spPr>
              <p:txBody>
                <a:bodyPr>
                  <a:spAutoFit/>
                </a:bodyPr>
                <a:lstStyle/>
                <a:p>
                  <a:endParaRPr lang="en-US"/>
                </a:p>
              </p:txBody>
            </p:sp>
            <p:sp>
              <p:nvSpPr>
                <p:cNvPr id="17467" name="Rectangle 56"/>
                <p:cNvSpPr>
                  <a:spLocks noChangeArrowheads="1"/>
                </p:cNvSpPr>
                <p:nvPr/>
              </p:nvSpPr>
              <p:spPr bwMode="auto">
                <a:xfrm>
                  <a:off x="1417" y="9319"/>
                  <a:ext cx="2749" cy="750"/>
                </a:xfrm>
                <a:prstGeom prst="rect">
                  <a:avLst/>
                </a:prstGeom>
                <a:noFill/>
                <a:ln w="9525">
                  <a:noFill/>
                  <a:miter lim="800000"/>
                  <a:headEnd/>
                  <a:tailEnd/>
                </a:ln>
              </p:spPr>
              <p:txBody>
                <a:bodyPr anchor="ctr"/>
                <a:lstStyle/>
                <a:p>
                  <a:r>
                    <a:rPr lang="en-GB" sz="2000">
                      <a:latin typeface="Verdana" pitchFamily="34" charset="0"/>
                    </a:rPr>
                    <a:t/>
                  </a:r>
                  <a:br>
                    <a:rPr lang="en-GB" sz="2000">
                      <a:latin typeface="Verdana" pitchFamily="34" charset="0"/>
                    </a:rPr>
                  </a:br>
                  <a:endParaRPr lang="en-GB" sz="2000">
                    <a:latin typeface="Verdana" pitchFamily="34" charset="0"/>
                  </a:endParaRPr>
                </a:p>
                <a:p>
                  <a:pPr eaLnBrk="0" hangingPunct="0"/>
                  <a:endParaRPr lang="en-GB" sz="2000">
                    <a:latin typeface="Times New Roman" pitchFamily="18" charset="0"/>
                  </a:endParaRPr>
                </a:p>
              </p:txBody>
            </p:sp>
            <p:sp>
              <p:nvSpPr>
                <p:cNvPr id="17468" name="Rectangle 57"/>
                <p:cNvSpPr>
                  <a:spLocks noChangeArrowheads="1" noTextEdit="1"/>
                </p:cNvSpPr>
                <p:nvPr/>
              </p:nvSpPr>
              <p:spPr bwMode="auto">
                <a:xfrm>
                  <a:off x="4166" y="9319"/>
                  <a:ext cx="153" cy="750"/>
                </a:xfrm>
                <a:prstGeom prst="rect">
                  <a:avLst/>
                </a:prstGeom>
                <a:noFill/>
                <a:ln w="9525">
                  <a:noFill/>
                  <a:miter lim="800000"/>
                  <a:headEnd/>
                  <a:tailEnd/>
                </a:ln>
              </p:spPr>
              <p:txBody>
                <a:bodyPr anchor="ctr">
                  <a:spAutoFit/>
                </a:bodyPr>
                <a:lstStyle/>
                <a:p>
                  <a:endParaRPr lang="en-US"/>
                </a:p>
              </p:txBody>
            </p:sp>
            <p:sp>
              <p:nvSpPr>
                <p:cNvPr id="17469" name="Rectangle 58"/>
                <p:cNvSpPr>
                  <a:spLocks noChangeArrowheads="1"/>
                </p:cNvSpPr>
                <p:nvPr/>
              </p:nvSpPr>
              <p:spPr bwMode="auto">
                <a:xfrm>
                  <a:off x="0" y="10069"/>
                  <a:ext cx="1265" cy="827"/>
                </a:xfrm>
                <a:prstGeom prst="rect">
                  <a:avLst/>
                </a:prstGeom>
                <a:noFill/>
                <a:ln w="9525">
                  <a:noFill/>
                  <a:miter lim="800000"/>
                  <a:headEnd/>
                  <a:tailEnd/>
                </a:ln>
              </p:spPr>
              <p:txBody>
                <a:bodyPr/>
                <a:lstStyle/>
                <a:p>
                  <a:r>
                    <a:rPr lang="en-GB" sz="2400">
                      <a:latin typeface="Times New Roman" pitchFamily="18" charset="0"/>
                    </a:rPr>
                    <a:t>  </a:t>
                  </a:r>
                  <a:r>
                    <a:rPr lang="en-GB" sz="5100">
                      <a:latin typeface="Times New Roman" pitchFamily="18" charset="0"/>
                    </a:rPr>
                    <a:t> </a:t>
                  </a:r>
                  <a:r>
                    <a:rPr lang="en-GB" sz="2400">
                      <a:latin typeface="Times New Roman" pitchFamily="18" charset="0"/>
                    </a:rPr>
                    <a:t>             </a:t>
                  </a:r>
                </a:p>
              </p:txBody>
            </p:sp>
            <p:sp>
              <p:nvSpPr>
                <p:cNvPr id="17470" name="Rectangle 60"/>
                <p:cNvSpPr>
                  <a:spLocks noChangeArrowheads="1" noTextEdit="1"/>
                </p:cNvSpPr>
                <p:nvPr/>
              </p:nvSpPr>
              <p:spPr bwMode="auto">
                <a:xfrm>
                  <a:off x="1265" y="10069"/>
                  <a:ext cx="152" cy="827"/>
                </a:xfrm>
                <a:prstGeom prst="rect">
                  <a:avLst/>
                </a:prstGeom>
                <a:noFill/>
                <a:ln w="9525">
                  <a:noFill/>
                  <a:miter lim="800000"/>
                  <a:headEnd/>
                  <a:tailEnd/>
                </a:ln>
              </p:spPr>
              <p:txBody>
                <a:bodyPr>
                  <a:spAutoFit/>
                </a:bodyPr>
                <a:lstStyle/>
                <a:p>
                  <a:endParaRPr lang="en-US"/>
                </a:p>
              </p:txBody>
            </p:sp>
            <p:sp>
              <p:nvSpPr>
                <p:cNvPr id="17471" name="Rectangle 61"/>
                <p:cNvSpPr>
                  <a:spLocks noChangeArrowheads="1"/>
                </p:cNvSpPr>
                <p:nvPr/>
              </p:nvSpPr>
              <p:spPr bwMode="auto">
                <a:xfrm>
                  <a:off x="1417" y="10069"/>
                  <a:ext cx="2749" cy="827"/>
                </a:xfrm>
                <a:prstGeom prst="rect">
                  <a:avLst/>
                </a:prstGeom>
                <a:noFill/>
                <a:ln w="9525">
                  <a:noFill/>
                  <a:miter lim="800000"/>
                  <a:headEnd/>
                  <a:tailEnd/>
                </a:ln>
              </p:spPr>
              <p:txBody>
                <a:bodyPr anchor="ctr"/>
                <a:lstStyle/>
                <a:p>
                  <a:endParaRPr lang="en-GB" sz="2000" b="1" dirty="0">
                    <a:solidFill>
                      <a:srgbClr val="003366"/>
                    </a:solidFill>
                    <a:latin typeface="Verdana" pitchFamily="34" charset="0"/>
                  </a:endParaRPr>
                </a:p>
                <a:p>
                  <a:endParaRPr lang="en-GB" sz="2000" b="1" dirty="0">
                    <a:solidFill>
                      <a:srgbClr val="003366"/>
                    </a:solidFill>
                    <a:latin typeface="Verdana" pitchFamily="34" charset="0"/>
                  </a:endParaRPr>
                </a:p>
                <a:p>
                  <a:endParaRPr lang="en-GB" sz="2000" b="1" dirty="0">
                    <a:solidFill>
                      <a:srgbClr val="003366"/>
                    </a:solidFill>
                    <a:latin typeface="Verdana" pitchFamily="34" charset="0"/>
                  </a:endParaRPr>
                </a:p>
                <a:p>
                  <a:endParaRPr lang="en-GB" sz="2000" b="1" dirty="0">
                    <a:solidFill>
                      <a:srgbClr val="003366"/>
                    </a:solidFill>
                    <a:latin typeface="Verdana" pitchFamily="34" charset="0"/>
                  </a:endParaRPr>
                </a:p>
                <a:p>
                  <a:r>
                    <a:rPr lang="en-GB" sz="2000" b="1" dirty="0">
                      <a:solidFill>
                        <a:schemeClr val="bg1"/>
                      </a:solidFill>
                      <a:latin typeface="Verdana" pitchFamily="34" charset="0"/>
                    </a:rPr>
                    <a:t>Blood group AB</a:t>
                  </a:r>
                  <a:endParaRPr lang="en-GB" sz="2000" dirty="0">
                    <a:solidFill>
                      <a:schemeClr val="bg1"/>
                    </a:solidFill>
                    <a:latin typeface="Verdana" pitchFamily="34" charset="0"/>
                  </a:endParaRPr>
                </a:p>
                <a:p>
                  <a:r>
                    <a:rPr lang="en-GB" sz="2000" dirty="0">
                      <a:solidFill>
                        <a:schemeClr val="bg1"/>
                      </a:solidFill>
                      <a:latin typeface="Verdana" pitchFamily="34" charset="0"/>
                    </a:rPr>
                    <a:t>If you belong to the blood group AB, you have both A and B antigens on the surface of your RBCs and no A or B antibodies at all in your blood plasma.</a:t>
                  </a:r>
                </a:p>
                <a:p>
                  <a:pPr eaLnBrk="0" hangingPunct="0"/>
                  <a:r>
                    <a:rPr lang="en-GB" sz="2000" dirty="0">
                      <a:latin typeface="Verdana" pitchFamily="34" charset="0"/>
                    </a:rPr>
                    <a:t/>
                  </a:r>
                  <a:br>
                    <a:rPr lang="en-GB" sz="2000" dirty="0">
                      <a:latin typeface="Verdana" pitchFamily="34" charset="0"/>
                    </a:rPr>
                  </a:br>
                  <a:endParaRPr lang="en-GB" sz="2000" dirty="0">
                    <a:latin typeface="Verdana" pitchFamily="34" charset="0"/>
                  </a:endParaRPr>
                </a:p>
                <a:p>
                  <a:pPr eaLnBrk="0" hangingPunct="0"/>
                  <a:r>
                    <a:rPr lang="en-GB" sz="1400" dirty="0">
                      <a:latin typeface="Verdana" pitchFamily="34" charset="0"/>
                    </a:rPr>
                    <a:t> </a:t>
                  </a:r>
                </a:p>
                <a:p>
                  <a:pPr eaLnBrk="0" hangingPunct="0"/>
                  <a:endParaRPr lang="en-GB" sz="1400" dirty="0">
                    <a:latin typeface="Times New Roman" pitchFamily="18" charset="0"/>
                  </a:endParaRPr>
                </a:p>
              </p:txBody>
            </p:sp>
            <p:sp>
              <p:nvSpPr>
                <p:cNvPr id="17472" name="Rectangle 62"/>
                <p:cNvSpPr>
                  <a:spLocks noChangeArrowheads="1" noTextEdit="1"/>
                </p:cNvSpPr>
                <p:nvPr/>
              </p:nvSpPr>
              <p:spPr bwMode="auto">
                <a:xfrm>
                  <a:off x="4166" y="10069"/>
                  <a:ext cx="153" cy="827"/>
                </a:xfrm>
                <a:prstGeom prst="rect">
                  <a:avLst/>
                </a:prstGeom>
                <a:noFill/>
                <a:ln w="9525">
                  <a:noFill/>
                  <a:miter lim="800000"/>
                  <a:headEnd/>
                  <a:tailEnd/>
                </a:ln>
              </p:spPr>
              <p:txBody>
                <a:bodyPr anchor="ctr">
                  <a:spAutoFit/>
                </a:bodyPr>
                <a:lstStyle/>
                <a:p>
                  <a:endParaRPr lang="en-US"/>
                </a:p>
              </p:txBody>
            </p:sp>
            <p:sp>
              <p:nvSpPr>
                <p:cNvPr id="17473" name="Rectangle 63"/>
                <p:cNvSpPr>
                  <a:spLocks noChangeArrowheads="1"/>
                </p:cNvSpPr>
                <p:nvPr/>
              </p:nvSpPr>
              <p:spPr bwMode="auto">
                <a:xfrm>
                  <a:off x="0" y="10896"/>
                  <a:ext cx="1265" cy="673"/>
                </a:xfrm>
                <a:prstGeom prst="rect">
                  <a:avLst/>
                </a:prstGeom>
                <a:noFill/>
                <a:ln w="9525">
                  <a:noFill/>
                  <a:miter lim="800000"/>
                  <a:headEnd/>
                  <a:tailEnd/>
                </a:ln>
              </p:spPr>
              <p:txBody>
                <a:bodyPr/>
                <a:lstStyle/>
                <a:p>
                  <a:r>
                    <a:rPr lang="en-GB" sz="2400">
                      <a:latin typeface="Times New Roman" pitchFamily="18" charset="0"/>
                    </a:rPr>
                    <a:t>  </a:t>
                  </a:r>
                  <a:r>
                    <a:rPr lang="en-GB" sz="5100">
                      <a:latin typeface="Times New Roman" pitchFamily="18" charset="0"/>
                    </a:rPr>
                    <a:t> </a:t>
                  </a:r>
                  <a:r>
                    <a:rPr lang="en-GB" sz="2400">
                      <a:latin typeface="Times New Roman" pitchFamily="18" charset="0"/>
                    </a:rPr>
                    <a:t>             </a:t>
                  </a:r>
                </a:p>
              </p:txBody>
            </p:sp>
            <p:sp>
              <p:nvSpPr>
                <p:cNvPr id="17474" name="Rectangle 65"/>
                <p:cNvSpPr>
                  <a:spLocks noChangeArrowheads="1" noTextEdit="1"/>
                </p:cNvSpPr>
                <p:nvPr/>
              </p:nvSpPr>
              <p:spPr bwMode="auto">
                <a:xfrm>
                  <a:off x="1265" y="10896"/>
                  <a:ext cx="152" cy="673"/>
                </a:xfrm>
                <a:prstGeom prst="rect">
                  <a:avLst/>
                </a:prstGeom>
                <a:noFill/>
                <a:ln w="9525">
                  <a:noFill/>
                  <a:miter lim="800000"/>
                  <a:headEnd/>
                  <a:tailEnd/>
                </a:ln>
              </p:spPr>
              <p:txBody>
                <a:bodyPr>
                  <a:spAutoFit/>
                </a:bodyPr>
                <a:lstStyle/>
                <a:p>
                  <a:endParaRPr lang="en-US"/>
                </a:p>
              </p:txBody>
            </p:sp>
            <p:sp>
              <p:nvSpPr>
                <p:cNvPr id="17475" name="Rectangle 66"/>
                <p:cNvSpPr>
                  <a:spLocks noChangeArrowheads="1"/>
                </p:cNvSpPr>
                <p:nvPr/>
              </p:nvSpPr>
              <p:spPr bwMode="auto">
                <a:xfrm>
                  <a:off x="1417" y="10896"/>
                  <a:ext cx="2749" cy="673"/>
                </a:xfrm>
                <a:prstGeom prst="rect">
                  <a:avLst/>
                </a:prstGeom>
                <a:noFill/>
                <a:ln w="9525">
                  <a:noFill/>
                  <a:miter lim="800000"/>
                  <a:headEnd/>
                  <a:tailEnd/>
                </a:ln>
              </p:spPr>
              <p:txBody>
                <a:bodyPr anchor="ctr"/>
                <a:lstStyle/>
                <a:p>
                  <a:endParaRPr lang="en-US" sz="2400">
                    <a:latin typeface="Times New Roman" pitchFamily="18" charset="0"/>
                  </a:endParaRPr>
                </a:p>
              </p:txBody>
            </p:sp>
          </p:grpSp>
        </p:grpSp>
      </p:grpSp>
      <p:pic>
        <p:nvPicPr>
          <p:cNvPr id="17411" name="Picture 59" descr="http://nobelprize.org/medicine/educational/landsteiner/images/fig4-ab.gif"/>
          <p:cNvPicPr>
            <a:picLocks noChangeAspect="1" noChangeArrowheads="1"/>
          </p:cNvPicPr>
          <p:nvPr/>
        </p:nvPicPr>
        <p:blipFill>
          <a:blip r:embed="rId2" cstate="print"/>
          <a:srcRect/>
          <a:stretch>
            <a:fillRect/>
          </a:stretch>
        </p:blipFill>
        <p:spPr bwMode="auto">
          <a:xfrm>
            <a:off x="609600" y="990600"/>
            <a:ext cx="2743200" cy="2012950"/>
          </a:xfrm>
          <a:prstGeom prst="rect">
            <a:avLst/>
          </a:prstGeom>
          <a:noFill/>
          <a:ln w="9525">
            <a:noFill/>
            <a:miter lim="800000"/>
            <a:headEnd/>
            <a:tailEnd/>
          </a:ln>
        </p:spPr>
      </p:pic>
      <p:pic>
        <p:nvPicPr>
          <p:cNvPr id="17412" name="Picture 71" descr=" "/>
          <p:cNvPicPr>
            <a:picLocks noChangeAspect="1" noChangeArrowheads="1"/>
          </p:cNvPicPr>
          <p:nvPr/>
        </p:nvPicPr>
        <p:blipFill>
          <a:blip r:embed="rId3" cstate="print"/>
          <a:srcRect/>
          <a:stretch>
            <a:fillRect/>
          </a:stretch>
        </p:blipFill>
        <p:spPr bwMode="auto">
          <a:xfrm>
            <a:off x="609600" y="3810000"/>
            <a:ext cx="2667000" cy="2055813"/>
          </a:xfrm>
          <a:prstGeom prst="rect">
            <a:avLst/>
          </a:prstGeom>
          <a:noFill/>
          <a:ln w="9525">
            <a:noFill/>
            <a:miter lim="800000"/>
            <a:headEnd/>
            <a:tailEnd/>
          </a:ln>
        </p:spPr>
      </p:pic>
      <p:grpSp>
        <p:nvGrpSpPr>
          <p:cNvPr id="17413" name="Group 72"/>
          <p:cNvGrpSpPr>
            <a:grpSpLocks/>
          </p:cNvGrpSpPr>
          <p:nvPr/>
        </p:nvGrpSpPr>
        <p:grpSpPr bwMode="auto">
          <a:xfrm>
            <a:off x="3657600" y="3535363"/>
            <a:ext cx="5181600" cy="3033712"/>
            <a:chOff x="0" y="0"/>
            <a:chExt cx="4320" cy="519"/>
          </a:xfrm>
        </p:grpSpPr>
        <p:sp>
          <p:nvSpPr>
            <p:cNvPr id="17414" name="Rectangle 73"/>
            <p:cNvSpPr>
              <a:spLocks noChangeArrowheads="1"/>
            </p:cNvSpPr>
            <p:nvPr/>
          </p:nvSpPr>
          <p:spPr bwMode="auto">
            <a:xfrm>
              <a:off x="0" y="0"/>
              <a:ext cx="4320" cy="0"/>
            </a:xfrm>
            <a:prstGeom prst="rect">
              <a:avLst/>
            </a:prstGeom>
            <a:noFill/>
            <a:ln w="9525">
              <a:noFill/>
              <a:miter lim="800000"/>
              <a:headEnd/>
              <a:tailEnd/>
            </a:ln>
          </p:spPr>
          <p:txBody>
            <a:bodyPr>
              <a:spAutoFit/>
            </a:bodyPr>
            <a:lstStyle/>
            <a:p>
              <a:endParaRPr lang="en-US" sz="2000">
                <a:latin typeface="Times New Roman" pitchFamily="18" charset="0"/>
              </a:endParaRPr>
            </a:p>
          </p:txBody>
        </p:sp>
        <p:sp>
          <p:nvSpPr>
            <p:cNvPr id="17415" name="Rectangle 74"/>
            <p:cNvSpPr>
              <a:spLocks noChangeArrowheads="1"/>
            </p:cNvSpPr>
            <p:nvPr/>
          </p:nvSpPr>
          <p:spPr bwMode="auto">
            <a:xfrm>
              <a:off x="0" y="0"/>
              <a:ext cx="4320" cy="519"/>
            </a:xfrm>
            <a:prstGeom prst="rect">
              <a:avLst/>
            </a:prstGeom>
            <a:noFill/>
            <a:ln w="9525">
              <a:noFill/>
              <a:miter lim="800000"/>
              <a:headEnd/>
              <a:tailEnd/>
            </a:ln>
          </p:spPr>
          <p:txBody>
            <a:bodyPr anchor="ctr"/>
            <a:lstStyle/>
            <a:p>
              <a:r>
                <a:rPr lang="en-GB" sz="2000" b="1" dirty="0">
                  <a:solidFill>
                    <a:schemeClr val="bg1"/>
                  </a:solidFill>
                  <a:latin typeface="Verdana" pitchFamily="34" charset="0"/>
                </a:rPr>
                <a:t>Blood group O</a:t>
              </a:r>
              <a:endParaRPr lang="en-GB" sz="2000" dirty="0">
                <a:solidFill>
                  <a:schemeClr val="bg1"/>
                </a:solidFill>
                <a:latin typeface="Verdana" pitchFamily="34" charset="0"/>
              </a:endParaRPr>
            </a:p>
            <a:p>
              <a:r>
                <a:rPr lang="en-GB" sz="2000" dirty="0">
                  <a:solidFill>
                    <a:schemeClr val="bg1"/>
                  </a:solidFill>
                  <a:latin typeface="Verdana" pitchFamily="34" charset="0"/>
                </a:rPr>
                <a:t>If you belong to the blood group O (null), you have neither A or B antigens on the surface of your RBCs but you have both A and B antibodies in your blood plasma.</a:t>
              </a:r>
            </a:p>
            <a:p>
              <a:pPr eaLnBrk="0" hangingPunct="0"/>
              <a:endParaRPr lang="en-GB" sz="2000" dirty="0">
                <a:latin typeface="Times New Roman" pitchFamily="18" charset="0"/>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0" y="381000"/>
            <a:ext cx="9144000" cy="381000"/>
          </a:xfrm>
          <a:prstGeom prst="rect">
            <a:avLst/>
          </a:prstGeom>
          <a:solidFill>
            <a:srgbClr val="A50021"/>
          </a:solidFill>
          <a:ln w="9525">
            <a:noFill/>
            <a:miter lim="800000"/>
            <a:headEnd/>
            <a:tailEnd/>
          </a:ln>
        </p:spPr>
        <p:txBody>
          <a:bodyPr lIns="91428" tIns="45715" rIns="91428" bIns="45715" anchor="ctr"/>
          <a:lstStyle/>
          <a:p>
            <a:pPr algn="ctr"/>
            <a:r>
              <a:rPr lang="en-US" sz="3200" b="1" dirty="0">
                <a:solidFill>
                  <a:schemeClr val="bg1"/>
                </a:solidFill>
                <a:latin typeface="Times New Roman" pitchFamily="18" charset="0"/>
              </a:rPr>
              <a:t>What are blood types?</a:t>
            </a:r>
          </a:p>
        </p:txBody>
      </p:sp>
      <p:grpSp>
        <p:nvGrpSpPr>
          <p:cNvPr id="18434" name="Group 6"/>
          <p:cNvGrpSpPr>
            <a:grpSpLocks/>
          </p:cNvGrpSpPr>
          <p:nvPr/>
        </p:nvGrpSpPr>
        <p:grpSpPr bwMode="auto">
          <a:xfrm>
            <a:off x="1219200" y="3360738"/>
            <a:ext cx="6629400" cy="3268662"/>
            <a:chOff x="720" y="1152"/>
            <a:chExt cx="4203" cy="2620"/>
          </a:xfrm>
        </p:grpSpPr>
        <p:pic>
          <p:nvPicPr>
            <p:cNvPr id="18439" name="Picture 4"/>
            <p:cNvPicPr>
              <a:picLocks noChangeAspect="1" noChangeArrowheads="1"/>
            </p:cNvPicPr>
            <p:nvPr/>
          </p:nvPicPr>
          <p:blipFill>
            <a:blip r:embed="rId2" cstate="print"/>
            <a:srcRect/>
            <a:stretch>
              <a:fillRect/>
            </a:stretch>
          </p:blipFill>
          <p:spPr bwMode="auto">
            <a:xfrm>
              <a:off x="720" y="1152"/>
              <a:ext cx="4203" cy="2450"/>
            </a:xfrm>
            <a:prstGeom prst="rect">
              <a:avLst/>
            </a:prstGeom>
            <a:noFill/>
            <a:ln w="9525">
              <a:noFill/>
              <a:miter lim="800000"/>
              <a:headEnd/>
              <a:tailEnd/>
            </a:ln>
          </p:spPr>
        </p:pic>
        <p:sp>
          <p:nvSpPr>
            <p:cNvPr id="18440" name="Text Box 5"/>
            <p:cNvSpPr txBox="1">
              <a:spLocks noChangeArrowheads="1"/>
            </p:cNvSpPr>
            <p:nvPr/>
          </p:nvSpPr>
          <p:spPr bwMode="auto">
            <a:xfrm>
              <a:off x="1334" y="3551"/>
              <a:ext cx="2976" cy="221"/>
            </a:xfrm>
            <a:prstGeom prst="rect">
              <a:avLst/>
            </a:prstGeom>
            <a:noFill/>
            <a:ln w="9525">
              <a:noFill/>
              <a:miter lim="800000"/>
              <a:headEnd/>
              <a:tailEnd/>
            </a:ln>
          </p:spPr>
          <p:txBody>
            <a:bodyPr lIns="91428" tIns="45715" rIns="91428" bIns="45715">
              <a:spAutoFit/>
            </a:bodyPr>
            <a:lstStyle/>
            <a:p>
              <a:pPr algn="ctr">
                <a:spcBef>
                  <a:spcPct val="50000"/>
                </a:spcBef>
              </a:pPr>
              <a:r>
                <a:rPr lang="en-US" sz="1200">
                  <a:latin typeface="Times New Roman" pitchFamily="18" charset="0"/>
                </a:rPr>
                <a:t>http://learn.genetics.utah.edu/units/basics/blood/types.cfm</a:t>
              </a:r>
            </a:p>
          </p:txBody>
        </p:sp>
      </p:grpSp>
      <p:grpSp>
        <p:nvGrpSpPr>
          <p:cNvPr id="18435" name="Group 20"/>
          <p:cNvGrpSpPr>
            <a:grpSpLocks/>
          </p:cNvGrpSpPr>
          <p:nvPr/>
        </p:nvGrpSpPr>
        <p:grpSpPr bwMode="auto">
          <a:xfrm>
            <a:off x="457200" y="1219200"/>
            <a:ext cx="8001000" cy="1622425"/>
            <a:chOff x="240" y="912"/>
            <a:chExt cx="5040" cy="1022"/>
          </a:xfrm>
        </p:grpSpPr>
        <p:sp>
          <p:nvSpPr>
            <p:cNvPr id="18437" name="Text Box 7"/>
            <p:cNvSpPr txBox="1">
              <a:spLocks noChangeArrowheads="1"/>
            </p:cNvSpPr>
            <p:nvPr/>
          </p:nvSpPr>
          <p:spPr bwMode="auto">
            <a:xfrm>
              <a:off x="240" y="1056"/>
              <a:ext cx="3312" cy="748"/>
            </a:xfrm>
            <a:prstGeom prst="rect">
              <a:avLst/>
            </a:prstGeom>
            <a:noFill/>
            <a:ln w="9525">
              <a:noFill/>
              <a:miter lim="800000"/>
              <a:headEnd/>
              <a:tailEnd/>
            </a:ln>
          </p:spPr>
          <p:txBody>
            <a:bodyPr lIns="91428" tIns="45715" rIns="91428" bIns="45715">
              <a:spAutoFit/>
            </a:bodyPr>
            <a:lstStyle/>
            <a:p>
              <a:pPr algn="just">
                <a:spcBef>
                  <a:spcPct val="50000"/>
                </a:spcBef>
              </a:pPr>
              <a:r>
                <a:rPr lang="en-US" sz="2400">
                  <a:latin typeface="Times New Roman" pitchFamily="18" charset="0"/>
                </a:rPr>
                <a:t>There are 3 alleles or genes for blood type:  A, B, &amp; O. Since we have 2 genes, there are 6 possible combinations.</a:t>
              </a:r>
            </a:p>
          </p:txBody>
        </p:sp>
        <p:sp>
          <p:nvSpPr>
            <p:cNvPr id="18438" name="Text Box 8"/>
            <p:cNvSpPr txBox="1">
              <a:spLocks noChangeArrowheads="1"/>
            </p:cNvSpPr>
            <p:nvPr/>
          </p:nvSpPr>
          <p:spPr bwMode="auto">
            <a:xfrm>
              <a:off x="3744" y="912"/>
              <a:ext cx="1536" cy="1022"/>
            </a:xfrm>
            <a:prstGeom prst="rect">
              <a:avLst/>
            </a:prstGeom>
            <a:noFill/>
            <a:ln w="19050">
              <a:solidFill>
                <a:schemeClr val="tx1"/>
              </a:solidFill>
              <a:miter lim="800000"/>
              <a:headEnd/>
              <a:tailEnd/>
            </a:ln>
          </p:spPr>
          <p:txBody>
            <a:bodyPr lIns="91428" tIns="45715" rIns="91428" bIns="45715">
              <a:spAutoFit/>
            </a:bodyPr>
            <a:lstStyle/>
            <a:p>
              <a:pPr algn="ctr">
                <a:spcBef>
                  <a:spcPct val="50000"/>
                </a:spcBef>
              </a:pPr>
              <a:r>
                <a:rPr lang="en-US" b="1">
                  <a:latin typeface="Times New Roman" pitchFamily="18" charset="0"/>
                </a:rPr>
                <a:t>Blood Types</a:t>
              </a:r>
            </a:p>
            <a:p>
              <a:pPr algn="ctr">
                <a:spcBef>
                  <a:spcPct val="50000"/>
                </a:spcBef>
              </a:pPr>
              <a:r>
                <a:rPr lang="en-US" b="1">
                  <a:latin typeface="Times New Roman" pitchFamily="18" charset="0"/>
                </a:rPr>
                <a:t>AA or AO = Type A</a:t>
              </a:r>
              <a:br>
                <a:rPr lang="en-US" b="1">
                  <a:latin typeface="Times New Roman" pitchFamily="18" charset="0"/>
                </a:rPr>
              </a:br>
              <a:r>
                <a:rPr lang="en-US" b="1">
                  <a:latin typeface="Times New Roman" pitchFamily="18" charset="0"/>
                </a:rPr>
                <a:t>BB or BO = Type B</a:t>
              </a:r>
              <a:br>
                <a:rPr lang="en-US" b="1">
                  <a:latin typeface="Times New Roman" pitchFamily="18" charset="0"/>
                </a:rPr>
              </a:br>
              <a:r>
                <a:rPr lang="en-US" b="1">
                  <a:latin typeface="Times New Roman" pitchFamily="18" charset="0"/>
                </a:rPr>
                <a:t>OO = Type O</a:t>
              </a:r>
              <a:br>
                <a:rPr lang="en-US" b="1">
                  <a:latin typeface="Times New Roman" pitchFamily="18" charset="0"/>
                </a:rPr>
              </a:br>
              <a:r>
                <a:rPr lang="en-US" b="1">
                  <a:latin typeface="Times New Roman" pitchFamily="18" charset="0"/>
                </a:rPr>
                <a:t>AB = Type AB</a:t>
              </a:r>
            </a:p>
          </p:txBody>
        </p:sp>
      </p:grpSp>
      <p:sp>
        <p:nvSpPr>
          <p:cNvPr id="9" name="AutoShape 29"/>
          <p:cNvSpPr>
            <a:spLocks noChangeArrowheads="1"/>
          </p:cNvSpPr>
          <p:nvPr/>
        </p:nvSpPr>
        <p:spPr bwMode="auto">
          <a:xfrm>
            <a:off x="8229600" y="990600"/>
            <a:ext cx="457200" cy="457200"/>
          </a:xfrm>
          <a:prstGeom prst="star5">
            <a:avLst/>
          </a:prstGeom>
          <a:solidFill>
            <a:srgbClr val="FF0000"/>
          </a:solidFill>
          <a:ln w="9525">
            <a:solidFill>
              <a:srgbClr val="000000"/>
            </a:solidFill>
            <a:miter lim="800000"/>
            <a:headEnd/>
            <a:tailEnd/>
          </a:ln>
        </p:spPr>
        <p:txBody>
          <a:bodyPr/>
          <a:lstStyle/>
          <a:p>
            <a:pPr>
              <a:defRPr/>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10"/>
          <p:cNvGrpSpPr>
            <a:grpSpLocks/>
          </p:cNvGrpSpPr>
          <p:nvPr/>
        </p:nvGrpSpPr>
        <p:grpSpPr bwMode="auto">
          <a:xfrm>
            <a:off x="0" y="304800"/>
            <a:ext cx="9144000" cy="366713"/>
            <a:chOff x="0" y="192"/>
            <a:chExt cx="5760" cy="231"/>
          </a:xfrm>
        </p:grpSpPr>
        <p:sp>
          <p:nvSpPr>
            <p:cNvPr id="19464"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19465"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19466"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
        <p:nvSpPr>
          <p:cNvPr id="19458" name="Rectangle 2"/>
          <p:cNvSpPr>
            <a:spLocks noChangeArrowheads="1"/>
          </p:cNvSpPr>
          <p:nvPr/>
        </p:nvSpPr>
        <p:spPr bwMode="auto">
          <a:xfrm>
            <a:off x="533400" y="1600200"/>
            <a:ext cx="8305800" cy="3378200"/>
          </a:xfrm>
          <a:prstGeom prst="rect">
            <a:avLst/>
          </a:prstGeom>
          <a:noFill/>
          <a:ln w="9525">
            <a:noFill/>
            <a:miter lim="800000"/>
            <a:headEnd/>
            <a:tailEnd/>
          </a:ln>
        </p:spPr>
        <p:txBody>
          <a:bodyPr>
            <a:spAutoFit/>
          </a:bodyPr>
          <a:lstStyle/>
          <a:p>
            <a:pPr>
              <a:buFontTx/>
              <a:buChar char="•"/>
            </a:pPr>
            <a:r>
              <a:rPr lang="en-GB" sz="2400">
                <a:latin typeface="Times New Roman" pitchFamily="18" charset="0"/>
              </a:rPr>
              <a:t> </a:t>
            </a:r>
            <a:r>
              <a:rPr lang="en-GB" sz="2400">
                <a:solidFill>
                  <a:schemeClr val="bg1"/>
                </a:solidFill>
                <a:latin typeface="Times New Roman" pitchFamily="18" charset="0"/>
              </a:rPr>
              <a:t>The </a:t>
            </a:r>
            <a:r>
              <a:rPr lang="en-GB" sz="2400" b="1">
                <a:solidFill>
                  <a:schemeClr val="bg1"/>
                </a:solidFill>
                <a:latin typeface="Times New Roman" pitchFamily="18" charset="0"/>
              </a:rPr>
              <a:t>ABO gene is autosomal</a:t>
            </a:r>
            <a:r>
              <a:rPr lang="en-GB" sz="2400">
                <a:solidFill>
                  <a:schemeClr val="bg1"/>
                </a:solidFill>
                <a:latin typeface="Times New Roman" pitchFamily="18" charset="0"/>
              </a:rPr>
              <a:t> (the gene is not on either sex chromosomes)</a:t>
            </a:r>
          </a:p>
          <a:p>
            <a:pPr>
              <a:buFontTx/>
              <a:buChar char="•"/>
            </a:pPr>
            <a:endParaRPr lang="en-GB" sz="2400" b="1">
              <a:solidFill>
                <a:schemeClr val="bg1"/>
              </a:solidFill>
              <a:latin typeface="Times New Roman" pitchFamily="18" charset="0"/>
            </a:endParaRPr>
          </a:p>
          <a:p>
            <a:pPr>
              <a:buFontTx/>
              <a:buChar char="•"/>
            </a:pPr>
            <a:r>
              <a:rPr lang="en-GB" sz="2400">
                <a:solidFill>
                  <a:schemeClr val="bg1"/>
                </a:solidFill>
                <a:latin typeface="Times New Roman" pitchFamily="18" charset="0"/>
              </a:rPr>
              <a:t> The </a:t>
            </a:r>
            <a:r>
              <a:rPr lang="en-GB" sz="2400" b="1">
                <a:solidFill>
                  <a:schemeClr val="bg1"/>
                </a:solidFill>
                <a:latin typeface="Times New Roman" pitchFamily="18" charset="0"/>
              </a:rPr>
              <a:t>ABO gene </a:t>
            </a:r>
            <a:r>
              <a:rPr lang="en-GB" sz="2400">
                <a:solidFill>
                  <a:schemeClr val="bg1"/>
                </a:solidFill>
                <a:latin typeface="Times New Roman" pitchFamily="18" charset="0"/>
              </a:rPr>
              <a:t>locus</a:t>
            </a:r>
            <a:r>
              <a:rPr lang="en-GB" sz="2400" b="1">
                <a:solidFill>
                  <a:schemeClr val="bg1"/>
                </a:solidFill>
                <a:latin typeface="Times New Roman" pitchFamily="18" charset="0"/>
              </a:rPr>
              <a:t> </a:t>
            </a:r>
            <a:r>
              <a:rPr lang="en-GB" sz="2400">
                <a:solidFill>
                  <a:schemeClr val="bg1"/>
                </a:solidFill>
                <a:latin typeface="Times New Roman" pitchFamily="18" charset="0"/>
              </a:rPr>
              <a:t>is located on the </a:t>
            </a:r>
            <a:r>
              <a:rPr lang="en-GB" sz="2400" b="1">
                <a:solidFill>
                  <a:schemeClr val="bg1"/>
                </a:solidFill>
                <a:latin typeface="Times New Roman" pitchFamily="18" charset="0"/>
              </a:rPr>
              <a:t>chromosome 9.</a:t>
            </a:r>
            <a:r>
              <a:rPr lang="en-GB" sz="2400">
                <a:solidFill>
                  <a:schemeClr val="bg1"/>
                </a:solidFill>
                <a:latin typeface="Times New Roman" pitchFamily="18" charset="0"/>
              </a:rPr>
              <a:t> </a:t>
            </a:r>
          </a:p>
          <a:p>
            <a:endParaRPr lang="en-GB" sz="2400">
              <a:solidFill>
                <a:schemeClr val="bg1"/>
              </a:solidFill>
              <a:latin typeface="Times New Roman" pitchFamily="18" charset="0"/>
            </a:endParaRPr>
          </a:p>
          <a:p>
            <a:pPr>
              <a:buFontTx/>
              <a:buChar char="•"/>
            </a:pPr>
            <a:endParaRPr lang="en-GB" sz="2400">
              <a:solidFill>
                <a:schemeClr val="bg1"/>
              </a:solidFill>
              <a:latin typeface="Times New Roman" pitchFamily="18" charset="0"/>
            </a:endParaRPr>
          </a:p>
          <a:p>
            <a:pPr>
              <a:buFontTx/>
              <a:buChar char="•"/>
            </a:pPr>
            <a:endParaRPr lang="en-GB" sz="2400">
              <a:solidFill>
                <a:schemeClr val="bg1"/>
              </a:solidFill>
              <a:latin typeface="Times New Roman" pitchFamily="18" charset="0"/>
            </a:endParaRPr>
          </a:p>
          <a:p>
            <a:pPr>
              <a:buFontTx/>
              <a:buChar char="•"/>
            </a:pPr>
            <a:endParaRPr lang="en-GB" sz="2400">
              <a:solidFill>
                <a:schemeClr val="bg1"/>
              </a:solidFill>
              <a:latin typeface="Times New Roman" pitchFamily="18" charset="0"/>
            </a:endParaRPr>
          </a:p>
          <a:p>
            <a:pPr eaLnBrk="0" hangingPunct="0"/>
            <a:endParaRPr lang="en-GB" sz="2400">
              <a:solidFill>
                <a:schemeClr val="bg1"/>
              </a:solidFill>
              <a:latin typeface="Times New Roman" pitchFamily="18" charset="0"/>
            </a:endParaRPr>
          </a:p>
        </p:txBody>
      </p:sp>
      <p:sp>
        <p:nvSpPr>
          <p:cNvPr id="19459" name="Rectangle 3"/>
          <p:cNvSpPr>
            <a:spLocks noChangeArrowheads="1"/>
          </p:cNvSpPr>
          <p:nvPr/>
        </p:nvSpPr>
        <p:spPr bwMode="auto">
          <a:xfrm>
            <a:off x="381000" y="4940300"/>
            <a:ext cx="8763000" cy="1917700"/>
          </a:xfrm>
          <a:prstGeom prst="rect">
            <a:avLst/>
          </a:prstGeom>
          <a:noFill/>
          <a:ln w="9525">
            <a:noFill/>
            <a:miter lim="800000"/>
            <a:headEnd/>
            <a:tailEnd/>
          </a:ln>
        </p:spPr>
        <p:txBody>
          <a:bodyPr>
            <a:spAutoFit/>
          </a:bodyPr>
          <a:lstStyle/>
          <a:p>
            <a:pPr>
              <a:buFontTx/>
              <a:buChar char="•"/>
            </a:pPr>
            <a:r>
              <a:rPr lang="en-GB" sz="2400">
                <a:solidFill>
                  <a:schemeClr val="bg1"/>
                </a:solidFill>
                <a:latin typeface="Times New Roman" pitchFamily="18" charset="0"/>
              </a:rPr>
              <a:t> Each person has </a:t>
            </a:r>
            <a:r>
              <a:rPr lang="en-GB" sz="2400" b="1">
                <a:solidFill>
                  <a:schemeClr val="bg1"/>
                </a:solidFill>
                <a:latin typeface="Times New Roman" pitchFamily="18" charset="0"/>
              </a:rPr>
              <a:t>two copies of genes</a:t>
            </a:r>
            <a:r>
              <a:rPr lang="en-GB" sz="2400">
                <a:solidFill>
                  <a:schemeClr val="bg1"/>
                </a:solidFill>
                <a:latin typeface="Times New Roman" pitchFamily="18" charset="0"/>
              </a:rPr>
              <a:t> coding for their ABO blood group (one maternal and one paternal in origin)</a:t>
            </a:r>
            <a:r>
              <a:rPr lang="en-GB" sz="2400">
                <a:latin typeface="Times New Roman" pitchFamily="18" charset="0"/>
              </a:rPr>
              <a:t> </a:t>
            </a:r>
          </a:p>
          <a:p>
            <a:pPr>
              <a:buFontTx/>
              <a:buChar char="•"/>
            </a:pPr>
            <a:endParaRPr lang="en-GB" sz="2400">
              <a:latin typeface="Times New Roman" pitchFamily="18" charset="0"/>
            </a:endParaRPr>
          </a:p>
          <a:p>
            <a:pPr>
              <a:buFontTx/>
              <a:buChar char="•"/>
            </a:pPr>
            <a:endParaRPr lang="en-GB" sz="2400">
              <a:latin typeface="Times New Roman" pitchFamily="18" charset="0"/>
            </a:endParaRPr>
          </a:p>
          <a:p>
            <a:pPr eaLnBrk="0" hangingPunct="0"/>
            <a:endParaRPr lang="en-GB" sz="2400">
              <a:latin typeface="Times New Roman" pitchFamily="18" charset="0"/>
            </a:endParaRPr>
          </a:p>
        </p:txBody>
      </p:sp>
      <p:sp>
        <p:nvSpPr>
          <p:cNvPr id="19460" name="Rectangle 4"/>
          <p:cNvSpPr>
            <a:spLocks noChangeArrowheads="1"/>
          </p:cNvSpPr>
          <p:nvPr/>
        </p:nvSpPr>
        <p:spPr bwMode="auto">
          <a:xfrm>
            <a:off x="457200" y="3429000"/>
            <a:ext cx="9144000" cy="1187450"/>
          </a:xfrm>
          <a:prstGeom prst="rect">
            <a:avLst/>
          </a:prstGeom>
          <a:noFill/>
          <a:ln w="9525">
            <a:noFill/>
            <a:miter lim="800000"/>
            <a:headEnd/>
            <a:tailEnd/>
          </a:ln>
        </p:spPr>
        <p:txBody>
          <a:bodyPr>
            <a:spAutoFit/>
          </a:bodyPr>
          <a:lstStyle/>
          <a:p>
            <a:pPr>
              <a:buFontTx/>
              <a:buChar char="•"/>
            </a:pPr>
            <a:r>
              <a:rPr lang="en-GB" sz="2400" b="1">
                <a:latin typeface="Times New Roman" pitchFamily="18" charset="0"/>
              </a:rPr>
              <a:t> </a:t>
            </a:r>
            <a:r>
              <a:rPr lang="en-GB" sz="2400" b="1">
                <a:solidFill>
                  <a:schemeClr val="bg1"/>
                </a:solidFill>
                <a:latin typeface="Times New Roman" pitchFamily="18" charset="0"/>
              </a:rPr>
              <a:t>A</a:t>
            </a:r>
            <a:r>
              <a:rPr lang="en-GB" sz="2400">
                <a:solidFill>
                  <a:schemeClr val="bg1"/>
                </a:solidFill>
                <a:latin typeface="Times New Roman" pitchFamily="18" charset="0"/>
              </a:rPr>
              <a:t> and </a:t>
            </a:r>
            <a:r>
              <a:rPr lang="en-GB" sz="2400" b="1">
                <a:solidFill>
                  <a:schemeClr val="bg1"/>
                </a:solidFill>
                <a:latin typeface="Times New Roman" pitchFamily="18" charset="0"/>
              </a:rPr>
              <a:t>B</a:t>
            </a:r>
            <a:r>
              <a:rPr lang="en-GB" sz="2400">
                <a:solidFill>
                  <a:schemeClr val="bg1"/>
                </a:solidFill>
                <a:latin typeface="Times New Roman" pitchFamily="18" charset="0"/>
              </a:rPr>
              <a:t> blood groups </a:t>
            </a:r>
            <a:r>
              <a:rPr lang="cy-GB" sz="2400">
                <a:solidFill>
                  <a:schemeClr val="bg1"/>
                </a:solidFill>
                <a:latin typeface="Times New Roman" pitchFamily="18" charset="0"/>
              </a:rPr>
              <a:t>are </a:t>
            </a:r>
            <a:r>
              <a:rPr lang="en-GB" sz="2400" b="1">
                <a:solidFill>
                  <a:schemeClr val="bg1"/>
                </a:solidFill>
                <a:latin typeface="Times New Roman" pitchFamily="18" charset="0"/>
              </a:rPr>
              <a:t>dominant </a:t>
            </a:r>
            <a:r>
              <a:rPr lang="en-GB" sz="2400">
                <a:solidFill>
                  <a:schemeClr val="bg1"/>
                </a:solidFill>
                <a:latin typeface="Times New Roman" pitchFamily="18" charset="0"/>
              </a:rPr>
              <a:t>over the </a:t>
            </a:r>
            <a:r>
              <a:rPr lang="en-GB" sz="2400" b="1">
                <a:solidFill>
                  <a:schemeClr val="bg1"/>
                </a:solidFill>
                <a:latin typeface="Times New Roman" pitchFamily="18" charset="0"/>
              </a:rPr>
              <a:t>O</a:t>
            </a:r>
            <a:r>
              <a:rPr lang="en-GB" sz="2400">
                <a:solidFill>
                  <a:schemeClr val="bg1"/>
                </a:solidFill>
                <a:latin typeface="Times New Roman" pitchFamily="18" charset="0"/>
              </a:rPr>
              <a:t> blood group</a:t>
            </a:r>
          </a:p>
          <a:p>
            <a:pPr>
              <a:buFontTx/>
              <a:buChar char="•"/>
            </a:pPr>
            <a:endParaRPr lang="en-GB" sz="2400">
              <a:solidFill>
                <a:schemeClr val="bg1"/>
              </a:solidFill>
              <a:latin typeface="Times New Roman" pitchFamily="18" charset="0"/>
            </a:endParaRPr>
          </a:p>
          <a:p>
            <a:pPr eaLnBrk="0" hangingPunct="0"/>
            <a:endParaRPr lang="en-GB" sz="2400">
              <a:solidFill>
                <a:schemeClr val="bg1"/>
              </a:solidFill>
              <a:latin typeface="Times New Roman" pitchFamily="18" charset="0"/>
            </a:endParaRPr>
          </a:p>
        </p:txBody>
      </p:sp>
      <p:sp>
        <p:nvSpPr>
          <p:cNvPr id="19461" name="Rectangle 5"/>
          <p:cNvSpPr>
            <a:spLocks noChangeArrowheads="1"/>
          </p:cNvSpPr>
          <p:nvPr/>
        </p:nvSpPr>
        <p:spPr bwMode="auto">
          <a:xfrm>
            <a:off x="457200" y="4191000"/>
            <a:ext cx="9144000" cy="822325"/>
          </a:xfrm>
          <a:prstGeom prst="rect">
            <a:avLst/>
          </a:prstGeom>
          <a:noFill/>
          <a:ln w="9525">
            <a:noFill/>
            <a:miter lim="800000"/>
            <a:headEnd/>
            <a:tailEnd/>
          </a:ln>
        </p:spPr>
        <p:txBody>
          <a:bodyPr>
            <a:spAutoFit/>
          </a:bodyPr>
          <a:lstStyle/>
          <a:p>
            <a:pPr>
              <a:buFontTx/>
              <a:buChar char="•"/>
            </a:pPr>
            <a:r>
              <a:rPr lang="en-GB" sz="2400" b="1">
                <a:latin typeface="Times New Roman" pitchFamily="18" charset="0"/>
              </a:rPr>
              <a:t> </a:t>
            </a:r>
            <a:r>
              <a:rPr lang="en-GB" sz="2400" b="1">
                <a:solidFill>
                  <a:schemeClr val="bg1"/>
                </a:solidFill>
                <a:latin typeface="Times New Roman" pitchFamily="18" charset="0"/>
              </a:rPr>
              <a:t>A </a:t>
            </a:r>
            <a:r>
              <a:rPr lang="en-GB" sz="2400">
                <a:solidFill>
                  <a:schemeClr val="bg1"/>
                </a:solidFill>
                <a:latin typeface="Times New Roman" pitchFamily="18" charset="0"/>
              </a:rPr>
              <a:t>and</a:t>
            </a:r>
            <a:r>
              <a:rPr lang="en-GB" sz="2400" b="1">
                <a:solidFill>
                  <a:schemeClr val="bg1"/>
                </a:solidFill>
                <a:latin typeface="Times New Roman" pitchFamily="18" charset="0"/>
              </a:rPr>
              <a:t> B </a:t>
            </a:r>
            <a:r>
              <a:rPr lang="en-GB" sz="2400">
                <a:solidFill>
                  <a:schemeClr val="bg1"/>
                </a:solidFill>
                <a:latin typeface="Times New Roman" pitchFamily="18" charset="0"/>
              </a:rPr>
              <a:t>group genes</a:t>
            </a:r>
            <a:r>
              <a:rPr lang="en-GB" sz="2400" b="1">
                <a:solidFill>
                  <a:schemeClr val="bg1"/>
                </a:solidFill>
                <a:latin typeface="Times New Roman" pitchFamily="18" charset="0"/>
              </a:rPr>
              <a:t> </a:t>
            </a:r>
            <a:r>
              <a:rPr lang="cy-GB" sz="2400">
                <a:solidFill>
                  <a:schemeClr val="bg1"/>
                </a:solidFill>
                <a:latin typeface="Times New Roman" pitchFamily="18" charset="0"/>
              </a:rPr>
              <a:t>are</a:t>
            </a:r>
            <a:r>
              <a:rPr lang="en-GB" sz="2400">
                <a:solidFill>
                  <a:schemeClr val="bg1"/>
                </a:solidFill>
                <a:latin typeface="Times New Roman" pitchFamily="18" charset="0"/>
              </a:rPr>
              <a:t> </a:t>
            </a:r>
            <a:r>
              <a:rPr lang="en-GB" sz="2400" b="1" u="sng">
                <a:solidFill>
                  <a:schemeClr val="bg1"/>
                </a:solidFill>
                <a:latin typeface="Times New Roman" pitchFamily="18" charset="0"/>
              </a:rPr>
              <a:t>co-dominant</a:t>
            </a:r>
            <a:endParaRPr lang="en-GB" sz="2400" u="sng">
              <a:solidFill>
                <a:schemeClr val="bg1"/>
              </a:solidFill>
              <a:latin typeface="Times New Roman" pitchFamily="18" charset="0"/>
            </a:endParaRPr>
          </a:p>
          <a:p>
            <a:pPr eaLnBrk="0" hangingPunct="0"/>
            <a:endParaRPr lang="en-GB" sz="2400">
              <a:solidFill>
                <a:schemeClr val="bg1"/>
              </a:solidFill>
              <a:latin typeface="Times New Roman" pitchFamily="18" charset="0"/>
            </a:endParaRPr>
          </a:p>
        </p:txBody>
      </p:sp>
      <p:sp>
        <p:nvSpPr>
          <p:cNvPr id="19462" name="Rectangle 7"/>
          <p:cNvSpPr>
            <a:spLocks noChangeArrowheads="1"/>
          </p:cNvSpPr>
          <p:nvPr/>
        </p:nvSpPr>
        <p:spPr bwMode="auto">
          <a:xfrm>
            <a:off x="457200" y="742950"/>
            <a:ext cx="4876800" cy="685800"/>
          </a:xfrm>
          <a:prstGeom prst="rect">
            <a:avLst/>
          </a:prstGeom>
          <a:solidFill>
            <a:srgbClr val="FFFF99"/>
          </a:solidFill>
          <a:ln w="9525">
            <a:solidFill>
              <a:schemeClr val="tx1"/>
            </a:solidFill>
            <a:miter lim="800000"/>
            <a:headEnd/>
            <a:tailEnd/>
          </a:ln>
        </p:spPr>
        <p:txBody>
          <a:bodyPr wrap="none" anchor="ctr"/>
          <a:lstStyle/>
          <a:p>
            <a:endParaRPr lang="en-US" sz="2000">
              <a:latin typeface="Times New Roman" pitchFamily="18" charset="0"/>
            </a:endParaRPr>
          </a:p>
        </p:txBody>
      </p:sp>
      <p:sp>
        <p:nvSpPr>
          <p:cNvPr id="19463" name="Rectangle 6"/>
          <p:cNvSpPr>
            <a:spLocks noChangeArrowheads="1"/>
          </p:cNvSpPr>
          <p:nvPr/>
        </p:nvSpPr>
        <p:spPr bwMode="auto">
          <a:xfrm>
            <a:off x="533400" y="852488"/>
            <a:ext cx="4716463" cy="519112"/>
          </a:xfrm>
          <a:prstGeom prst="rect">
            <a:avLst/>
          </a:prstGeom>
          <a:noFill/>
          <a:ln w="9525">
            <a:noFill/>
            <a:miter lim="800000"/>
            <a:headEnd/>
            <a:tailEnd/>
          </a:ln>
        </p:spPr>
        <p:txBody>
          <a:bodyPr wrap="none">
            <a:spAutoFit/>
          </a:bodyPr>
          <a:lstStyle/>
          <a:p>
            <a:r>
              <a:rPr lang="en-GB" sz="2800" b="1">
                <a:solidFill>
                  <a:srgbClr val="FF0000"/>
                </a:solidFill>
                <a:latin typeface="Times New Roman" pitchFamily="18" charset="0"/>
              </a:rPr>
              <a:t>ABO inheritance and genetics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228600" y="838200"/>
            <a:ext cx="8610600" cy="738664"/>
          </a:xfrm>
          <a:prstGeom prst="rect">
            <a:avLst/>
          </a:prstGeom>
          <a:noFill/>
          <a:ln w="9525">
            <a:noFill/>
            <a:miter lim="800000"/>
            <a:headEnd/>
            <a:tailEnd/>
          </a:ln>
        </p:spPr>
        <p:txBody>
          <a:bodyPr>
            <a:spAutoFit/>
          </a:bodyPr>
          <a:lstStyle/>
          <a:p>
            <a:pPr algn="ctr"/>
            <a:r>
              <a:rPr lang="en-US" sz="2400" b="1" dirty="0" smtClean="0">
                <a:solidFill>
                  <a:schemeClr val="bg1"/>
                </a:solidFill>
                <a:latin typeface="Times New Roman" pitchFamily="18" charset="0"/>
                <a:cs typeface="Times New Roman" pitchFamily="18" charset="0"/>
              </a:rPr>
              <a:t>Who can give you blood and receive blood from you?</a:t>
            </a:r>
          </a:p>
          <a:p>
            <a:pPr algn="just"/>
            <a:endParaRPr lang="en-US" dirty="0">
              <a:latin typeface="Times New Roman" pitchFamily="18" charset="0"/>
              <a:cs typeface="Times New Roman" pitchFamily="18" charset="0"/>
            </a:endParaRPr>
          </a:p>
        </p:txBody>
      </p:sp>
      <p:sp>
        <p:nvSpPr>
          <p:cNvPr id="23555" name="Rectangle 2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pSp>
        <p:nvGrpSpPr>
          <p:cNvPr id="23556" name="Group 1"/>
          <p:cNvGrpSpPr>
            <a:grpSpLocks noChangeAspect="1"/>
          </p:cNvGrpSpPr>
          <p:nvPr/>
        </p:nvGrpSpPr>
        <p:grpSpPr bwMode="auto">
          <a:xfrm>
            <a:off x="4572000" y="2286000"/>
            <a:ext cx="3733800" cy="3763963"/>
            <a:chOff x="1200" y="1260"/>
            <a:chExt cx="3690" cy="3720"/>
          </a:xfrm>
        </p:grpSpPr>
        <p:sp>
          <p:nvSpPr>
            <p:cNvPr id="23561" name="AutoShape 21"/>
            <p:cNvSpPr>
              <a:spLocks noChangeAspect="1" noChangeArrowheads="1" noTextEdit="1"/>
            </p:cNvSpPr>
            <p:nvPr/>
          </p:nvSpPr>
          <p:spPr bwMode="auto">
            <a:xfrm>
              <a:off x="1200" y="1260"/>
              <a:ext cx="3690" cy="3720"/>
            </a:xfrm>
            <a:prstGeom prst="rect">
              <a:avLst/>
            </a:prstGeom>
            <a:noFill/>
            <a:ln w="9525">
              <a:noFill/>
              <a:miter lim="800000"/>
              <a:headEnd/>
              <a:tailEnd/>
            </a:ln>
          </p:spPr>
          <p:txBody>
            <a:bodyPr/>
            <a:lstStyle/>
            <a:p>
              <a:endParaRPr lang="en-US"/>
            </a:p>
          </p:txBody>
        </p:sp>
        <p:grpSp>
          <p:nvGrpSpPr>
            <p:cNvPr id="23562" name="Group 2"/>
            <p:cNvGrpSpPr>
              <a:grpSpLocks/>
            </p:cNvGrpSpPr>
            <p:nvPr/>
          </p:nvGrpSpPr>
          <p:grpSpPr bwMode="auto">
            <a:xfrm>
              <a:off x="1498" y="1470"/>
              <a:ext cx="3039" cy="3165"/>
              <a:chOff x="1498" y="1470"/>
              <a:chExt cx="3039" cy="3165"/>
            </a:xfrm>
          </p:grpSpPr>
          <p:grpSp>
            <p:nvGrpSpPr>
              <p:cNvPr id="23563" name="Group 14"/>
              <p:cNvGrpSpPr>
                <a:grpSpLocks/>
              </p:cNvGrpSpPr>
              <p:nvPr/>
            </p:nvGrpSpPr>
            <p:grpSpPr bwMode="auto">
              <a:xfrm>
                <a:off x="1498" y="2550"/>
                <a:ext cx="3039" cy="855"/>
                <a:chOff x="1108" y="2595"/>
                <a:chExt cx="3039" cy="855"/>
              </a:xfrm>
            </p:grpSpPr>
            <p:grpSp>
              <p:nvGrpSpPr>
                <p:cNvPr id="23575" name="Group 18"/>
                <p:cNvGrpSpPr>
                  <a:grpSpLocks/>
                </p:cNvGrpSpPr>
                <p:nvPr/>
              </p:nvGrpSpPr>
              <p:grpSpPr bwMode="auto">
                <a:xfrm>
                  <a:off x="1108" y="2595"/>
                  <a:ext cx="856" cy="855"/>
                  <a:chOff x="1108" y="2295"/>
                  <a:chExt cx="856" cy="855"/>
                </a:xfrm>
              </p:grpSpPr>
              <p:sp>
                <p:nvSpPr>
                  <p:cNvPr id="20500" name="Oval 20"/>
                  <p:cNvSpPr>
                    <a:spLocks noChangeArrowheads="1"/>
                  </p:cNvSpPr>
                  <p:nvPr/>
                </p:nvSpPr>
                <p:spPr bwMode="auto">
                  <a:xfrm>
                    <a:off x="1108" y="2295"/>
                    <a:ext cx="858" cy="855"/>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a:lstStyle/>
                  <a:p>
                    <a:pPr>
                      <a:defRPr/>
                    </a:pPr>
                    <a:endParaRPr lang="en-US"/>
                  </a:p>
                </p:txBody>
              </p:sp>
              <p:sp>
                <p:nvSpPr>
                  <p:cNvPr id="23580" name="WordArt 19"/>
                  <p:cNvSpPr>
                    <a:spLocks noChangeArrowheads="1" noChangeShapeType="1" noTextEdit="1"/>
                  </p:cNvSpPr>
                  <p:nvPr/>
                </p:nvSpPr>
                <p:spPr bwMode="auto">
                  <a:xfrm>
                    <a:off x="1335" y="2447"/>
                    <a:ext cx="412" cy="52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Cooper Black"/>
                      </a:rPr>
                      <a:t>A</a:t>
                    </a:r>
                  </a:p>
                </p:txBody>
              </p:sp>
            </p:grpSp>
            <p:grpSp>
              <p:nvGrpSpPr>
                <p:cNvPr id="23576" name="Group 15"/>
                <p:cNvGrpSpPr>
                  <a:grpSpLocks/>
                </p:cNvGrpSpPr>
                <p:nvPr/>
              </p:nvGrpSpPr>
              <p:grpSpPr bwMode="auto">
                <a:xfrm>
                  <a:off x="3291" y="2595"/>
                  <a:ext cx="856" cy="855"/>
                  <a:chOff x="2363" y="2295"/>
                  <a:chExt cx="856" cy="855"/>
                </a:xfrm>
              </p:grpSpPr>
              <p:sp>
                <p:nvSpPr>
                  <p:cNvPr id="20497" name="Oval 17"/>
                  <p:cNvSpPr>
                    <a:spLocks noChangeArrowheads="1"/>
                  </p:cNvSpPr>
                  <p:nvPr/>
                </p:nvSpPr>
                <p:spPr bwMode="auto">
                  <a:xfrm>
                    <a:off x="2361" y="2295"/>
                    <a:ext cx="858" cy="855"/>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a:lstStyle/>
                  <a:p>
                    <a:pPr>
                      <a:defRPr/>
                    </a:pPr>
                    <a:endParaRPr lang="en-US"/>
                  </a:p>
                </p:txBody>
              </p:sp>
              <p:sp>
                <p:nvSpPr>
                  <p:cNvPr id="23578" name="WordArt 16"/>
                  <p:cNvSpPr>
                    <a:spLocks noChangeArrowheads="1" noChangeShapeType="1" noTextEdit="1"/>
                  </p:cNvSpPr>
                  <p:nvPr/>
                </p:nvSpPr>
                <p:spPr bwMode="auto">
                  <a:xfrm>
                    <a:off x="2620" y="2462"/>
                    <a:ext cx="412" cy="52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Cooper Black"/>
                      </a:rPr>
                      <a:t>B</a:t>
                    </a:r>
                  </a:p>
                </p:txBody>
              </p:sp>
            </p:grpSp>
          </p:grpSp>
          <p:grpSp>
            <p:nvGrpSpPr>
              <p:cNvPr id="23564" name="Group 11"/>
              <p:cNvGrpSpPr>
                <a:grpSpLocks/>
              </p:cNvGrpSpPr>
              <p:nvPr/>
            </p:nvGrpSpPr>
            <p:grpSpPr bwMode="auto">
              <a:xfrm>
                <a:off x="2590" y="1470"/>
                <a:ext cx="856" cy="855"/>
                <a:chOff x="1724" y="1305"/>
                <a:chExt cx="856" cy="855"/>
              </a:xfrm>
            </p:grpSpPr>
            <p:sp>
              <p:nvSpPr>
                <p:cNvPr id="20493" name="Oval 13"/>
                <p:cNvSpPr>
                  <a:spLocks noChangeArrowheads="1"/>
                </p:cNvSpPr>
                <p:nvPr/>
              </p:nvSpPr>
              <p:spPr bwMode="auto">
                <a:xfrm>
                  <a:off x="1724" y="1305"/>
                  <a:ext cx="858" cy="855"/>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a:lstStyle/>
                <a:p>
                  <a:pPr>
                    <a:defRPr/>
                  </a:pPr>
                  <a:endParaRPr lang="en-US"/>
                </a:p>
              </p:txBody>
            </p:sp>
            <p:sp>
              <p:nvSpPr>
                <p:cNvPr id="23574" name="WordArt 12"/>
                <p:cNvSpPr>
                  <a:spLocks noChangeArrowheads="1" noChangeShapeType="1" noTextEdit="1"/>
                </p:cNvSpPr>
                <p:nvPr/>
              </p:nvSpPr>
              <p:spPr bwMode="auto">
                <a:xfrm rot="367396">
                  <a:off x="1951" y="1457"/>
                  <a:ext cx="412" cy="523"/>
                </a:xfrm>
                <a:prstGeom prst="rect">
                  <a:avLst/>
                </a:prstGeom>
              </p:spPr>
              <p:txBody>
                <a:bodyPr wrap="none" fromWordArt="1">
                  <a:prstTxWarp prst="textPlain">
                    <a:avLst>
                      <a:gd name="adj" fmla="val 50000"/>
                    </a:avLst>
                  </a:prstTxWarp>
                </a:bodyPr>
                <a:lstStyle/>
                <a:p>
                  <a:pPr algn="ctr"/>
                  <a:r>
                    <a:rPr lang="en-US" sz="3600" kern="10" dirty="0">
                      <a:ln w="9525">
                        <a:solidFill>
                          <a:srgbClr val="000000"/>
                        </a:solidFill>
                        <a:round/>
                        <a:headEnd/>
                        <a:tailEnd/>
                      </a:ln>
                      <a:solidFill>
                        <a:srgbClr val="000000"/>
                      </a:solidFill>
                      <a:latin typeface="Cooper Black"/>
                    </a:rPr>
                    <a:t>O</a:t>
                  </a:r>
                </a:p>
              </p:txBody>
            </p:sp>
          </p:grpSp>
          <p:grpSp>
            <p:nvGrpSpPr>
              <p:cNvPr id="23565" name="Group 8"/>
              <p:cNvGrpSpPr>
                <a:grpSpLocks/>
              </p:cNvGrpSpPr>
              <p:nvPr/>
            </p:nvGrpSpPr>
            <p:grpSpPr bwMode="auto">
              <a:xfrm>
                <a:off x="2589" y="3780"/>
                <a:ext cx="856" cy="855"/>
                <a:chOff x="1747" y="3285"/>
                <a:chExt cx="856" cy="855"/>
              </a:xfrm>
            </p:grpSpPr>
            <p:sp>
              <p:nvSpPr>
                <p:cNvPr id="20490" name="Oval 10"/>
                <p:cNvSpPr>
                  <a:spLocks noChangeArrowheads="1"/>
                </p:cNvSpPr>
                <p:nvPr/>
              </p:nvSpPr>
              <p:spPr bwMode="auto">
                <a:xfrm>
                  <a:off x="1745" y="3285"/>
                  <a:ext cx="858" cy="855"/>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a:lstStyle/>
                <a:p>
                  <a:pPr>
                    <a:defRPr/>
                  </a:pPr>
                  <a:endParaRPr lang="en-US"/>
                </a:p>
              </p:txBody>
            </p:sp>
            <p:sp>
              <p:nvSpPr>
                <p:cNvPr id="23572" name="WordArt 9"/>
                <p:cNvSpPr>
                  <a:spLocks noChangeArrowheads="1" noChangeShapeType="1" noTextEdit="1"/>
                </p:cNvSpPr>
                <p:nvPr/>
              </p:nvSpPr>
              <p:spPr bwMode="auto">
                <a:xfrm>
                  <a:off x="1884" y="3437"/>
                  <a:ext cx="606" cy="523"/>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000000"/>
                      </a:solidFill>
                      <a:latin typeface="Cooper Black"/>
                    </a:rPr>
                    <a:t>AB</a:t>
                  </a:r>
                </a:p>
              </p:txBody>
            </p:sp>
          </p:grpSp>
          <p:cxnSp>
            <p:nvCxnSpPr>
              <p:cNvPr id="23566" name="AutoShape 7"/>
              <p:cNvCxnSpPr>
                <a:cxnSpLocks noChangeShapeType="1"/>
              </p:cNvCxnSpPr>
              <p:nvPr/>
            </p:nvCxnSpPr>
            <p:spPr bwMode="auto">
              <a:xfrm flipH="1">
                <a:off x="3017" y="2340"/>
                <a:ext cx="13" cy="1410"/>
              </a:xfrm>
              <a:prstGeom prst="straightConnector1">
                <a:avLst/>
              </a:prstGeom>
              <a:noFill/>
              <a:ln w="38100">
                <a:solidFill>
                  <a:srgbClr val="000000"/>
                </a:solidFill>
                <a:round/>
                <a:headEnd/>
                <a:tailEnd type="triangle" w="med" len="med"/>
              </a:ln>
            </p:spPr>
          </p:cxnSp>
          <p:cxnSp>
            <p:nvCxnSpPr>
              <p:cNvPr id="23567" name="AutoShape 6"/>
              <p:cNvCxnSpPr>
                <a:cxnSpLocks noChangeShapeType="1"/>
              </p:cNvCxnSpPr>
              <p:nvPr/>
            </p:nvCxnSpPr>
            <p:spPr bwMode="auto">
              <a:xfrm flipH="1">
                <a:off x="2229" y="2230"/>
                <a:ext cx="486" cy="415"/>
              </a:xfrm>
              <a:prstGeom prst="straightConnector1">
                <a:avLst/>
              </a:prstGeom>
              <a:noFill/>
              <a:ln w="38100">
                <a:solidFill>
                  <a:srgbClr val="000000"/>
                </a:solidFill>
                <a:round/>
                <a:headEnd/>
                <a:tailEnd type="triangle" w="med" len="med"/>
              </a:ln>
            </p:spPr>
          </p:cxnSp>
          <p:cxnSp>
            <p:nvCxnSpPr>
              <p:cNvPr id="23568" name="AutoShape 5"/>
              <p:cNvCxnSpPr>
                <a:cxnSpLocks noChangeShapeType="1"/>
              </p:cNvCxnSpPr>
              <p:nvPr/>
            </p:nvCxnSpPr>
            <p:spPr bwMode="auto">
              <a:xfrm>
                <a:off x="3321" y="2230"/>
                <a:ext cx="485" cy="415"/>
              </a:xfrm>
              <a:prstGeom prst="straightConnector1">
                <a:avLst/>
              </a:prstGeom>
              <a:noFill/>
              <a:ln w="38100">
                <a:solidFill>
                  <a:srgbClr val="000000"/>
                </a:solidFill>
                <a:round/>
                <a:headEnd/>
                <a:tailEnd type="triangle" w="med" len="med"/>
              </a:ln>
            </p:spPr>
          </p:cxnSp>
          <p:cxnSp>
            <p:nvCxnSpPr>
              <p:cNvPr id="23569" name="AutoShape 4"/>
              <p:cNvCxnSpPr>
                <a:cxnSpLocks noChangeShapeType="1"/>
              </p:cNvCxnSpPr>
              <p:nvPr/>
            </p:nvCxnSpPr>
            <p:spPr bwMode="auto">
              <a:xfrm>
                <a:off x="2240" y="3355"/>
                <a:ext cx="486" cy="565"/>
              </a:xfrm>
              <a:prstGeom prst="straightConnector1">
                <a:avLst/>
              </a:prstGeom>
              <a:noFill/>
              <a:ln w="38100">
                <a:solidFill>
                  <a:srgbClr val="000000"/>
                </a:solidFill>
                <a:round/>
                <a:headEnd/>
                <a:tailEnd type="triangle" w="med" len="med"/>
              </a:ln>
            </p:spPr>
          </p:cxnSp>
          <p:cxnSp>
            <p:nvCxnSpPr>
              <p:cNvPr id="23570" name="AutoShape 3"/>
              <p:cNvCxnSpPr>
                <a:cxnSpLocks noChangeShapeType="1"/>
              </p:cNvCxnSpPr>
              <p:nvPr/>
            </p:nvCxnSpPr>
            <p:spPr bwMode="auto">
              <a:xfrm flipH="1">
                <a:off x="3332" y="3355"/>
                <a:ext cx="485" cy="565"/>
              </a:xfrm>
              <a:prstGeom prst="straightConnector1">
                <a:avLst/>
              </a:prstGeom>
              <a:noFill/>
              <a:ln w="38100">
                <a:solidFill>
                  <a:srgbClr val="000000"/>
                </a:solidFill>
                <a:round/>
                <a:headEnd/>
                <a:tailEnd type="triangle" w="med" len="med"/>
              </a:ln>
            </p:spPr>
          </p:cxnSp>
        </p:grpSp>
      </p:grpSp>
      <p:sp>
        <p:nvSpPr>
          <p:cNvPr id="23557" name="TextBox 26"/>
          <p:cNvSpPr txBox="1">
            <a:spLocks noChangeArrowheads="1"/>
          </p:cNvSpPr>
          <p:nvPr/>
        </p:nvSpPr>
        <p:spPr bwMode="auto">
          <a:xfrm>
            <a:off x="533400" y="2057400"/>
            <a:ext cx="4038600" cy="3724096"/>
          </a:xfrm>
          <a:prstGeom prst="rect">
            <a:avLst/>
          </a:prstGeom>
          <a:noFill/>
          <a:ln w="9525">
            <a:noFill/>
            <a:miter lim="800000"/>
            <a:headEnd/>
            <a:tailEnd/>
          </a:ln>
        </p:spPr>
        <p:txBody>
          <a:bodyPr>
            <a:spAutoFit/>
          </a:bodyPr>
          <a:lstStyle/>
          <a:p>
            <a:pPr algn="just"/>
            <a:endParaRPr lang="en-US" b="1" dirty="0">
              <a:latin typeface="Times New Roman" pitchFamily="18" charset="0"/>
              <a:cs typeface="Times New Roman" pitchFamily="18" charset="0"/>
            </a:endParaRPr>
          </a:p>
          <a:p>
            <a:pPr algn="just"/>
            <a:r>
              <a:rPr lang="en-US" sz="2000" dirty="0">
                <a:solidFill>
                  <a:schemeClr val="bg1"/>
                </a:solidFill>
                <a:latin typeface="Times New Roman" pitchFamily="18" charset="0"/>
                <a:cs typeface="Times New Roman" pitchFamily="18" charset="0"/>
              </a:rPr>
              <a:t>People with </a:t>
            </a:r>
            <a:r>
              <a:rPr lang="en-US" sz="2000" b="1" dirty="0">
                <a:solidFill>
                  <a:schemeClr val="bg1"/>
                </a:solidFill>
                <a:latin typeface="Times New Roman" pitchFamily="18" charset="0"/>
                <a:cs typeface="Times New Roman" pitchFamily="18" charset="0"/>
              </a:rPr>
              <a:t>TYPE O </a:t>
            </a:r>
            <a:r>
              <a:rPr lang="en-US" sz="2000" dirty="0">
                <a:solidFill>
                  <a:schemeClr val="bg1"/>
                </a:solidFill>
                <a:latin typeface="Times New Roman" pitchFamily="18" charset="0"/>
                <a:cs typeface="Times New Roman" pitchFamily="18" charset="0"/>
              </a:rPr>
              <a:t>blood are called </a:t>
            </a:r>
            <a:r>
              <a:rPr lang="en-US" sz="2000" b="1" dirty="0">
                <a:solidFill>
                  <a:schemeClr val="bg1"/>
                </a:solidFill>
                <a:latin typeface="Times New Roman" pitchFamily="18" charset="0"/>
                <a:cs typeface="Times New Roman" pitchFamily="18" charset="0"/>
              </a:rPr>
              <a:t>Universal Donors, </a:t>
            </a:r>
            <a:r>
              <a:rPr lang="en-US" sz="2000" dirty="0">
                <a:solidFill>
                  <a:schemeClr val="bg1"/>
                </a:solidFill>
                <a:latin typeface="Times New Roman" pitchFamily="18" charset="0"/>
                <a:cs typeface="Times New Roman" pitchFamily="18" charset="0"/>
              </a:rPr>
              <a:t>because they can give blood to any blood type.</a:t>
            </a:r>
          </a:p>
          <a:p>
            <a:pPr algn="just"/>
            <a:endParaRPr lang="en-US" sz="2000" dirty="0">
              <a:solidFill>
                <a:schemeClr val="bg1"/>
              </a:solidFill>
              <a:latin typeface="Times New Roman" pitchFamily="18" charset="0"/>
              <a:cs typeface="Times New Roman" pitchFamily="18" charset="0"/>
            </a:endParaRPr>
          </a:p>
          <a:p>
            <a:pPr algn="just"/>
            <a:r>
              <a:rPr lang="en-US" sz="2000" dirty="0">
                <a:solidFill>
                  <a:schemeClr val="bg1"/>
                </a:solidFill>
                <a:latin typeface="Times New Roman" pitchFamily="18" charset="0"/>
                <a:cs typeface="Times New Roman" pitchFamily="18" charset="0"/>
              </a:rPr>
              <a:t>People with </a:t>
            </a:r>
            <a:r>
              <a:rPr lang="en-US" sz="2000" b="1" dirty="0">
                <a:solidFill>
                  <a:schemeClr val="bg1"/>
                </a:solidFill>
                <a:latin typeface="Times New Roman" pitchFamily="18" charset="0"/>
                <a:cs typeface="Times New Roman" pitchFamily="18" charset="0"/>
              </a:rPr>
              <a:t>TYPE AB </a:t>
            </a:r>
            <a:r>
              <a:rPr lang="en-US" sz="2000" dirty="0">
                <a:solidFill>
                  <a:schemeClr val="bg1"/>
                </a:solidFill>
                <a:latin typeface="Times New Roman" pitchFamily="18" charset="0"/>
                <a:cs typeface="Times New Roman" pitchFamily="18" charset="0"/>
              </a:rPr>
              <a:t>blood are called </a:t>
            </a:r>
            <a:r>
              <a:rPr lang="en-US" sz="2000" b="1" dirty="0">
                <a:solidFill>
                  <a:schemeClr val="bg1"/>
                </a:solidFill>
                <a:latin typeface="Times New Roman" pitchFamily="18" charset="0"/>
                <a:cs typeface="Times New Roman" pitchFamily="18" charset="0"/>
              </a:rPr>
              <a:t>Universal Recipients, </a:t>
            </a:r>
            <a:r>
              <a:rPr lang="en-US" sz="2000" dirty="0">
                <a:solidFill>
                  <a:schemeClr val="bg1"/>
                </a:solidFill>
                <a:latin typeface="Times New Roman" pitchFamily="18" charset="0"/>
                <a:cs typeface="Times New Roman" pitchFamily="18" charset="0"/>
              </a:rPr>
              <a:t>because they can receive any blood type.</a:t>
            </a:r>
          </a:p>
          <a:p>
            <a:endParaRPr lang="en-US" sz="2000" dirty="0">
              <a:solidFill>
                <a:schemeClr val="bg1"/>
              </a:solidFill>
              <a:latin typeface="Times New Roman" pitchFamily="18" charset="0"/>
              <a:cs typeface="Times New Roman" pitchFamily="18" charset="0"/>
            </a:endParaRPr>
          </a:p>
          <a:p>
            <a:r>
              <a:rPr lang="en-US" sz="2000" b="1" dirty="0" err="1">
                <a:solidFill>
                  <a:schemeClr val="bg1"/>
                </a:solidFill>
                <a:latin typeface="Times New Roman" pitchFamily="18" charset="0"/>
                <a:cs typeface="Times New Roman" pitchFamily="18" charset="0"/>
              </a:rPr>
              <a:t>Rh</a:t>
            </a:r>
            <a:r>
              <a:rPr lang="en-US" sz="2000" b="1" dirty="0">
                <a:solidFill>
                  <a:schemeClr val="bg1"/>
                </a:solidFill>
                <a:latin typeface="Times New Roman" pitchFamily="18" charset="0"/>
                <a:cs typeface="Times New Roman" pitchFamily="18" charset="0"/>
              </a:rPr>
              <a:t> + </a:t>
            </a:r>
            <a:r>
              <a:rPr lang="en-US" sz="2000" b="1" dirty="0">
                <a:solidFill>
                  <a:schemeClr val="bg1"/>
                </a:solidFill>
                <a:latin typeface="Times New Roman" pitchFamily="18" charset="0"/>
                <a:cs typeface="Times New Roman" pitchFamily="18" charset="0"/>
                <a:sym typeface="Wingdings" pitchFamily="2" charset="2"/>
              </a:rPr>
              <a:t></a:t>
            </a:r>
            <a:r>
              <a:rPr lang="en-US" sz="2000" b="1" dirty="0">
                <a:solidFill>
                  <a:schemeClr val="bg1"/>
                </a:solidFill>
                <a:latin typeface="Times New Roman" pitchFamily="18" charset="0"/>
                <a:cs typeface="Times New Roman" pitchFamily="18" charset="0"/>
              </a:rPr>
              <a:t> Can receive + or -    </a:t>
            </a:r>
          </a:p>
          <a:p>
            <a:r>
              <a:rPr lang="en-US" sz="2000" b="1" dirty="0" err="1">
                <a:solidFill>
                  <a:schemeClr val="bg1"/>
                </a:solidFill>
                <a:latin typeface="Times New Roman" pitchFamily="18" charset="0"/>
                <a:cs typeface="Times New Roman" pitchFamily="18" charset="0"/>
              </a:rPr>
              <a:t>Rh</a:t>
            </a:r>
            <a:r>
              <a:rPr lang="en-US" sz="2000" b="1" dirty="0">
                <a:solidFill>
                  <a:schemeClr val="bg1"/>
                </a:solidFill>
                <a:latin typeface="Times New Roman" pitchFamily="18" charset="0"/>
                <a:cs typeface="Times New Roman" pitchFamily="18" charset="0"/>
              </a:rPr>
              <a:t> - </a:t>
            </a:r>
            <a:r>
              <a:rPr lang="en-US" sz="2000" b="1" dirty="0">
                <a:solidFill>
                  <a:schemeClr val="bg1"/>
                </a:solidFill>
                <a:latin typeface="Times New Roman" pitchFamily="18" charset="0"/>
                <a:cs typeface="Times New Roman" pitchFamily="18" charset="0"/>
                <a:sym typeface="Wingdings" pitchFamily="2" charset="2"/>
              </a:rPr>
              <a:t></a:t>
            </a:r>
            <a:r>
              <a:rPr lang="en-US" sz="2000" b="1" dirty="0">
                <a:solidFill>
                  <a:schemeClr val="bg1"/>
                </a:solidFill>
                <a:latin typeface="Times New Roman" pitchFamily="18" charset="0"/>
                <a:cs typeface="Times New Roman" pitchFamily="18" charset="0"/>
              </a:rPr>
              <a:t> Can only receive -</a:t>
            </a:r>
            <a:endParaRPr lang="en-US" sz="2000" dirty="0">
              <a:solidFill>
                <a:schemeClr val="bg1"/>
              </a:solidFill>
              <a:latin typeface="Times New Roman" pitchFamily="18" charset="0"/>
              <a:cs typeface="Times New Roman" pitchFamily="18" charset="0"/>
            </a:endParaRPr>
          </a:p>
        </p:txBody>
      </p:sp>
      <p:sp>
        <p:nvSpPr>
          <p:cNvPr id="23558" name="TextBox 27"/>
          <p:cNvSpPr txBox="1">
            <a:spLocks noChangeArrowheads="1"/>
          </p:cNvSpPr>
          <p:nvPr/>
        </p:nvSpPr>
        <p:spPr bwMode="auto">
          <a:xfrm>
            <a:off x="6096000" y="1905000"/>
            <a:ext cx="1981200" cy="381000"/>
          </a:xfrm>
          <a:prstGeom prst="rect">
            <a:avLst/>
          </a:prstGeom>
          <a:noFill/>
          <a:ln w="9525">
            <a:noFill/>
            <a:miter lim="800000"/>
            <a:headEnd/>
            <a:tailEnd/>
          </a:ln>
        </p:spPr>
        <p:txBody>
          <a:bodyPr>
            <a:spAutoFit/>
          </a:bodyPr>
          <a:lstStyle/>
          <a:p>
            <a:r>
              <a:rPr lang="en-US" b="1" dirty="0">
                <a:solidFill>
                  <a:srgbClr val="FFFF00"/>
                </a:solidFill>
                <a:latin typeface="Times New Roman" pitchFamily="18" charset="0"/>
                <a:cs typeface="Times New Roman" pitchFamily="18" charset="0"/>
              </a:rPr>
              <a:t>Universal Donor</a:t>
            </a:r>
          </a:p>
        </p:txBody>
      </p:sp>
      <p:sp>
        <p:nvSpPr>
          <p:cNvPr id="23559" name="TextBox 28"/>
          <p:cNvSpPr txBox="1">
            <a:spLocks noChangeArrowheads="1"/>
          </p:cNvSpPr>
          <p:nvPr/>
        </p:nvSpPr>
        <p:spPr bwMode="auto">
          <a:xfrm>
            <a:off x="6477000" y="5867400"/>
            <a:ext cx="2133600" cy="369888"/>
          </a:xfrm>
          <a:prstGeom prst="rect">
            <a:avLst/>
          </a:prstGeom>
          <a:noFill/>
          <a:ln w="9525">
            <a:noFill/>
            <a:miter lim="800000"/>
            <a:headEnd/>
            <a:tailEnd/>
          </a:ln>
        </p:spPr>
        <p:txBody>
          <a:bodyPr>
            <a:spAutoFit/>
          </a:bodyPr>
          <a:lstStyle/>
          <a:p>
            <a:r>
              <a:rPr lang="en-US" b="1" dirty="0">
                <a:solidFill>
                  <a:srgbClr val="FFFF00"/>
                </a:solidFill>
                <a:latin typeface="Times New Roman" pitchFamily="18" charset="0"/>
                <a:cs typeface="Times New Roman" pitchFamily="18" charset="0"/>
              </a:rPr>
              <a:t>Universal Recipient</a:t>
            </a:r>
          </a:p>
        </p:txBody>
      </p:sp>
      <p:grpSp>
        <p:nvGrpSpPr>
          <p:cNvPr id="30" name="Group 10"/>
          <p:cNvGrpSpPr>
            <a:grpSpLocks/>
          </p:cNvGrpSpPr>
          <p:nvPr/>
        </p:nvGrpSpPr>
        <p:grpSpPr bwMode="auto">
          <a:xfrm>
            <a:off x="0" y="152400"/>
            <a:ext cx="9144000" cy="366713"/>
            <a:chOff x="0" y="192"/>
            <a:chExt cx="5760" cy="231"/>
          </a:xfrm>
        </p:grpSpPr>
        <p:sp>
          <p:nvSpPr>
            <p:cNvPr id="31" name="Text Box 5"/>
            <p:cNvSpPr txBox="1">
              <a:spLocks noChangeArrowheads="1"/>
            </p:cNvSpPr>
            <p:nvPr/>
          </p:nvSpPr>
          <p:spPr bwMode="auto">
            <a:xfrm>
              <a:off x="192" y="192"/>
              <a:ext cx="1344" cy="231"/>
            </a:xfrm>
            <a:prstGeom prst="rect">
              <a:avLst/>
            </a:prstGeom>
            <a:noFill/>
            <a:ln w="9525">
              <a:noFill/>
              <a:miter lim="800000"/>
              <a:headEnd/>
              <a:tailEnd/>
            </a:ln>
          </p:spPr>
          <p:txBody>
            <a:bodyPr>
              <a:spAutoFit/>
            </a:bodyPr>
            <a:lstStyle/>
            <a:p>
              <a:pPr>
                <a:spcBef>
                  <a:spcPct val="50000"/>
                </a:spcBef>
              </a:pPr>
              <a:r>
                <a:rPr lang="en-US" dirty="0">
                  <a:solidFill>
                    <a:schemeClr val="bg1"/>
                  </a:solidFill>
                  <a:latin typeface="Monotype Corsiva" pitchFamily="66" charset="0"/>
                  <a:cs typeface="Arial" charset="0"/>
                </a:rPr>
                <a:t>Lab Exercise # </a:t>
              </a:r>
              <a:r>
                <a:rPr lang="en-US" dirty="0" smtClean="0">
                  <a:solidFill>
                    <a:schemeClr val="bg1"/>
                  </a:solidFill>
                  <a:latin typeface="Monotype Corsiva" pitchFamily="66" charset="0"/>
                  <a:cs typeface="Arial" charset="0"/>
                </a:rPr>
                <a:t>9</a:t>
              </a:r>
              <a:endParaRPr lang="en-US" dirty="0">
                <a:solidFill>
                  <a:schemeClr val="bg1"/>
                </a:solidFill>
                <a:latin typeface="Monotype Corsiva" pitchFamily="66" charset="0"/>
                <a:cs typeface="Arial" charset="0"/>
              </a:endParaRPr>
            </a:p>
          </p:txBody>
        </p:sp>
        <p:sp>
          <p:nvSpPr>
            <p:cNvPr id="32" name="Text Box 6"/>
            <p:cNvSpPr txBox="1">
              <a:spLocks noChangeArrowheads="1"/>
            </p:cNvSpPr>
            <p:nvPr/>
          </p:nvSpPr>
          <p:spPr bwMode="auto">
            <a:xfrm>
              <a:off x="5040" y="192"/>
              <a:ext cx="624" cy="231"/>
            </a:xfrm>
            <a:prstGeom prst="rect">
              <a:avLst/>
            </a:prstGeom>
            <a:noFill/>
            <a:ln w="9525">
              <a:noFill/>
              <a:miter lim="800000"/>
              <a:headEnd/>
              <a:tailEnd/>
            </a:ln>
          </p:spPr>
          <p:txBody>
            <a:bodyPr>
              <a:spAutoFit/>
            </a:bodyPr>
            <a:lstStyle/>
            <a:p>
              <a:pPr>
                <a:spcBef>
                  <a:spcPct val="50000"/>
                </a:spcBef>
              </a:pPr>
              <a:r>
                <a:rPr lang="en-US">
                  <a:solidFill>
                    <a:schemeClr val="bg1"/>
                  </a:solidFill>
                  <a:latin typeface="Monotype Corsiva" pitchFamily="66" charset="0"/>
                  <a:cs typeface="Arial" charset="0"/>
                </a:rPr>
                <a:t>Zoo- 145</a:t>
              </a:r>
            </a:p>
          </p:txBody>
        </p:sp>
        <p:sp>
          <p:nvSpPr>
            <p:cNvPr id="33" name="Line 7"/>
            <p:cNvSpPr>
              <a:spLocks noChangeShapeType="1"/>
            </p:cNvSpPr>
            <p:nvPr/>
          </p:nvSpPr>
          <p:spPr bwMode="auto">
            <a:xfrm>
              <a:off x="0" y="384"/>
              <a:ext cx="5760" cy="0"/>
            </a:xfrm>
            <a:prstGeom prst="line">
              <a:avLst/>
            </a:prstGeom>
            <a:noFill/>
            <a:ln w="12700">
              <a:solidFill>
                <a:schemeClr val="bg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3170</TotalTime>
  <Words>965</Words>
  <Application>Microsoft Office PowerPoint</Application>
  <PresentationFormat>On-screen Show (4:3)</PresentationFormat>
  <Paragraphs>219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personal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Abul Farah</dc:creator>
  <cp:lastModifiedBy>mfarah</cp:lastModifiedBy>
  <cp:revision>98</cp:revision>
  <dcterms:created xsi:type="dcterms:W3CDTF">2011-03-04T07:04:15Z</dcterms:created>
  <dcterms:modified xsi:type="dcterms:W3CDTF">2017-02-18T08:21:30Z</dcterms:modified>
</cp:coreProperties>
</file>