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8" r:id="rId3"/>
    <p:sldId id="302" r:id="rId4"/>
    <p:sldId id="298" r:id="rId5"/>
    <p:sldId id="294" r:id="rId6"/>
    <p:sldId id="299" r:id="rId7"/>
    <p:sldId id="301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9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7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1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1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0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1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1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CADC-0EB3-41D8-A0EF-08DAB083CB3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6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83F22F8-0146-4ED9-AA4A-42C33184E1D0}"/>
              </a:ext>
            </a:extLst>
          </p:cNvPr>
          <p:cNvSpPr/>
          <p:nvPr/>
        </p:nvSpPr>
        <p:spPr>
          <a:xfrm>
            <a:off x="205385" y="2053493"/>
            <a:ext cx="11628829" cy="2881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B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الرياضيات</a:t>
            </a:r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ar-B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الثالث الابتدائي</a:t>
            </a:r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B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ar-S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الجزء الثاني</a:t>
            </a:r>
            <a:endParaRPr lang="ar-B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r>
              <a:rPr lang="ar-B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B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(10-4</a:t>
            </a:r>
            <a:r>
              <a:rPr lang="ar-B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 </a:t>
            </a:r>
            <a:r>
              <a:rPr lang="ar-B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الأنماط الهندسية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28F5C2-2124-498D-B9C9-7070906C3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287" y="6073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1586248" y="729916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6600" dirty="0">
                <a:solidFill>
                  <a:srgbClr val="002060"/>
                </a:solidFill>
                <a:cs typeface="Sultan bold" pitchFamily="2" charset="-78"/>
              </a:rPr>
              <a:t>الأنماط الهندسية</a:t>
            </a:r>
            <a:endParaRPr lang="en-US" sz="6600" dirty="0">
              <a:solidFill>
                <a:schemeClr val="accent1">
                  <a:lumMod val="50000"/>
                </a:schemeClr>
              </a:solidFill>
              <a:cs typeface="Sultan bold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14B3E1A-488A-4C89-B4F2-3EB0025496A6}"/>
              </a:ext>
            </a:extLst>
          </p:cNvPr>
          <p:cNvSpPr/>
          <p:nvPr/>
        </p:nvSpPr>
        <p:spPr>
          <a:xfrm>
            <a:off x="2453536" y="1517846"/>
            <a:ext cx="692432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لاحظ 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هذ</a:t>
            </a:r>
            <a:r>
              <a:rPr lang="ar-SA" sz="3200" dirty="0" smtClean="0">
                <a:solidFill>
                  <a:srgbClr val="C00000"/>
                </a:solidFill>
                <a:cs typeface="Sultan bold" pitchFamily="2" charset="-78"/>
              </a:rPr>
              <a:t>ا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النمط من الأشكال:</a:t>
            </a: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xmlns="" id="{AFE6DCEC-A792-42C9-9767-FF27DC91F1D2}"/>
              </a:ext>
            </a:extLst>
          </p:cNvPr>
          <p:cNvSpPr/>
          <p:nvPr/>
        </p:nvSpPr>
        <p:spPr>
          <a:xfrm>
            <a:off x="7964228" y="2901212"/>
            <a:ext cx="1097280" cy="1097280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xmlns="" id="{32C066F7-F594-4616-BA3D-B8D9414DB3E4}"/>
              </a:ext>
            </a:extLst>
          </p:cNvPr>
          <p:cNvSpPr/>
          <p:nvPr/>
        </p:nvSpPr>
        <p:spPr>
          <a:xfrm rot="10800000">
            <a:off x="6504397" y="3352606"/>
            <a:ext cx="1026695" cy="640080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6E37749F-D9B3-4185-B89B-9796B48D8E94}"/>
              </a:ext>
            </a:extLst>
          </p:cNvPr>
          <p:cNvSpPr/>
          <p:nvPr/>
        </p:nvSpPr>
        <p:spPr>
          <a:xfrm>
            <a:off x="7531092" y="3352606"/>
            <a:ext cx="433136" cy="64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4673A4FC-A184-44D5-823F-210DB7246FEB}"/>
              </a:ext>
            </a:extLst>
          </p:cNvPr>
          <p:cNvSpPr/>
          <p:nvPr/>
        </p:nvSpPr>
        <p:spPr>
          <a:xfrm>
            <a:off x="6071260" y="3352606"/>
            <a:ext cx="433136" cy="64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xmlns="" id="{97717050-76B3-4C7E-B771-48E1E7CB5FC7}"/>
              </a:ext>
            </a:extLst>
          </p:cNvPr>
          <p:cNvSpPr/>
          <p:nvPr/>
        </p:nvSpPr>
        <p:spPr>
          <a:xfrm>
            <a:off x="5009272" y="2901212"/>
            <a:ext cx="1097280" cy="1097280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xmlns="" id="{68122493-642D-4418-AAB7-12509981B6DD}"/>
              </a:ext>
            </a:extLst>
          </p:cNvPr>
          <p:cNvSpPr/>
          <p:nvPr/>
        </p:nvSpPr>
        <p:spPr>
          <a:xfrm rot="10800000">
            <a:off x="3549441" y="3352606"/>
            <a:ext cx="1026695" cy="640080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94AC5C6D-CAA7-4021-9559-16E07BC7C11A}"/>
              </a:ext>
            </a:extLst>
          </p:cNvPr>
          <p:cNvSpPr/>
          <p:nvPr/>
        </p:nvSpPr>
        <p:spPr>
          <a:xfrm>
            <a:off x="4576136" y="3352606"/>
            <a:ext cx="433136" cy="64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3AE017B3-B430-491D-ACEB-03362EF310C2}"/>
              </a:ext>
            </a:extLst>
          </p:cNvPr>
          <p:cNvSpPr/>
          <p:nvPr/>
        </p:nvSpPr>
        <p:spPr>
          <a:xfrm>
            <a:off x="3116304" y="3352606"/>
            <a:ext cx="433136" cy="64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7779513-B0DB-4557-9559-93A646B357E1}"/>
              </a:ext>
            </a:extLst>
          </p:cNvPr>
          <p:cNvSpPr/>
          <p:nvPr/>
        </p:nvSpPr>
        <p:spPr>
          <a:xfrm>
            <a:off x="3263936" y="4899112"/>
            <a:ext cx="53035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r" rtl="1"/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ما هو الشكل التالي في هذا النمط؟</a:t>
            </a:r>
          </a:p>
        </p:txBody>
      </p:sp>
      <p:sp>
        <p:nvSpPr>
          <p:cNvPr id="35" name="Pentagon 34">
            <a:extLst>
              <a:ext uri="{FF2B5EF4-FFF2-40B4-BE49-F238E27FC236}">
                <a16:creationId xmlns:a16="http://schemas.microsoft.com/office/drawing/2014/main" xmlns="" id="{E3A88A5A-DE30-4618-A461-B9B961BB4576}"/>
              </a:ext>
            </a:extLst>
          </p:cNvPr>
          <p:cNvSpPr/>
          <p:nvPr/>
        </p:nvSpPr>
        <p:spPr>
          <a:xfrm>
            <a:off x="2965509" y="4441912"/>
            <a:ext cx="1097280" cy="1097280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9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1586248" y="729916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6600" dirty="0">
                <a:solidFill>
                  <a:srgbClr val="002060"/>
                </a:solidFill>
                <a:cs typeface="Sultan bold" pitchFamily="2" charset="-78"/>
              </a:rPr>
              <a:t>الأنماط الهندسية</a:t>
            </a:r>
            <a:endParaRPr lang="en-US" sz="6600" dirty="0">
              <a:solidFill>
                <a:schemeClr val="accent1">
                  <a:lumMod val="50000"/>
                </a:schemeClr>
              </a:solidFill>
              <a:cs typeface="Sultan bold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14B3E1A-488A-4C89-B4F2-3EB0025496A6}"/>
              </a:ext>
            </a:extLst>
          </p:cNvPr>
          <p:cNvSpPr/>
          <p:nvPr/>
        </p:nvSpPr>
        <p:spPr>
          <a:xfrm>
            <a:off x="2453536" y="1517846"/>
            <a:ext cx="692432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لاحظ 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هذ</a:t>
            </a:r>
            <a:r>
              <a:rPr lang="ar-SA" sz="3200" dirty="0" smtClean="0">
                <a:solidFill>
                  <a:srgbClr val="C00000"/>
                </a:solidFill>
                <a:cs typeface="Sultan bold" pitchFamily="2" charset="-78"/>
              </a:rPr>
              <a:t>ا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النمط من الأشكال:</a:t>
            </a: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xmlns="" id="{AFE6DCEC-A792-42C9-9767-FF27DC91F1D2}"/>
              </a:ext>
            </a:extLst>
          </p:cNvPr>
          <p:cNvSpPr/>
          <p:nvPr/>
        </p:nvSpPr>
        <p:spPr>
          <a:xfrm>
            <a:off x="7964228" y="2901212"/>
            <a:ext cx="1097280" cy="1097280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xmlns="" id="{32C066F7-F594-4616-BA3D-B8D9414DB3E4}"/>
              </a:ext>
            </a:extLst>
          </p:cNvPr>
          <p:cNvSpPr/>
          <p:nvPr/>
        </p:nvSpPr>
        <p:spPr>
          <a:xfrm rot="10800000">
            <a:off x="6504397" y="3352606"/>
            <a:ext cx="1026695" cy="640080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6E37749F-D9B3-4185-B89B-9796B48D8E94}"/>
              </a:ext>
            </a:extLst>
          </p:cNvPr>
          <p:cNvSpPr/>
          <p:nvPr/>
        </p:nvSpPr>
        <p:spPr>
          <a:xfrm>
            <a:off x="7531092" y="3352606"/>
            <a:ext cx="433136" cy="64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4673A4FC-A184-44D5-823F-210DB7246FEB}"/>
              </a:ext>
            </a:extLst>
          </p:cNvPr>
          <p:cNvSpPr/>
          <p:nvPr/>
        </p:nvSpPr>
        <p:spPr>
          <a:xfrm>
            <a:off x="6071260" y="3352606"/>
            <a:ext cx="433136" cy="64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xmlns="" id="{97717050-76B3-4C7E-B771-48E1E7CB5FC7}"/>
              </a:ext>
            </a:extLst>
          </p:cNvPr>
          <p:cNvSpPr/>
          <p:nvPr/>
        </p:nvSpPr>
        <p:spPr>
          <a:xfrm>
            <a:off x="5009272" y="2901212"/>
            <a:ext cx="1097280" cy="1097280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xmlns="" id="{68122493-642D-4418-AAB7-12509981B6DD}"/>
              </a:ext>
            </a:extLst>
          </p:cNvPr>
          <p:cNvSpPr/>
          <p:nvPr/>
        </p:nvSpPr>
        <p:spPr>
          <a:xfrm rot="10800000">
            <a:off x="3549441" y="3352606"/>
            <a:ext cx="1026695" cy="640080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94AC5C6D-CAA7-4021-9559-16E07BC7C11A}"/>
              </a:ext>
            </a:extLst>
          </p:cNvPr>
          <p:cNvSpPr/>
          <p:nvPr/>
        </p:nvSpPr>
        <p:spPr>
          <a:xfrm>
            <a:off x="4576136" y="3352606"/>
            <a:ext cx="433136" cy="64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3AE017B3-B430-491D-ACEB-03362EF310C2}"/>
              </a:ext>
            </a:extLst>
          </p:cNvPr>
          <p:cNvSpPr/>
          <p:nvPr/>
        </p:nvSpPr>
        <p:spPr>
          <a:xfrm>
            <a:off x="3116304" y="3352606"/>
            <a:ext cx="433136" cy="64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7779513-B0DB-4557-9559-93A646B357E1}"/>
              </a:ext>
            </a:extLst>
          </p:cNvPr>
          <p:cNvSpPr/>
          <p:nvPr/>
        </p:nvSpPr>
        <p:spPr>
          <a:xfrm>
            <a:off x="3263936" y="4899112"/>
            <a:ext cx="53035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r" rtl="1"/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ما هو الشكل التالي في هذا النمط؟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3AE017B3-B430-491D-ACEB-03362EF310C2}"/>
              </a:ext>
            </a:extLst>
          </p:cNvPr>
          <p:cNvSpPr/>
          <p:nvPr/>
        </p:nvSpPr>
        <p:spPr>
          <a:xfrm>
            <a:off x="3629652" y="4705229"/>
            <a:ext cx="433136" cy="64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25">
            <a:extLst>
              <a:ext uri="{FF2B5EF4-FFF2-40B4-BE49-F238E27FC236}">
                <a16:creationId xmlns:a16="http://schemas.microsoft.com/office/drawing/2014/main" xmlns="" id="{97717050-76B3-4C7E-B771-48E1E7CB5FC7}"/>
              </a:ext>
            </a:extLst>
          </p:cNvPr>
          <p:cNvSpPr/>
          <p:nvPr/>
        </p:nvSpPr>
        <p:spPr>
          <a:xfrm>
            <a:off x="2054316" y="2879354"/>
            <a:ext cx="1097280" cy="1097280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7779513-B0DB-4557-9559-93A646B357E1}"/>
              </a:ext>
            </a:extLst>
          </p:cNvPr>
          <p:cNvSpPr/>
          <p:nvPr/>
        </p:nvSpPr>
        <p:spPr>
          <a:xfrm>
            <a:off x="3834988" y="4879056"/>
            <a:ext cx="6321885" cy="10313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إذا أكملنا النمط </a:t>
            </a:r>
            <a:r>
              <a:rPr lang="ar-SA" sz="3200" dirty="0" smtClean="0">
                <a:solidFill>
                  <a:srgbClr val="C00000"/>
                </a:solidFill>
                <a:cs typeface="Sultan bold" pitchFamily="2" charset="-78"/>
              </a:rPr>
              <a:t>إ</a:t>
            </a:r>
            <a:r>
              <a:rPr lang="ar-BH" sz="3200" dirty="0" err="1" smtClean="0">
                <a:solidFill>
                  <a:srgbClr val="C00000"/>
                </a:solidFill>
                <a:cs typeface="Sultan bold" pitchFamily="2" charset="-78"/>
              </a:rPr>
              <a:t>لى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14 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شكلا</a:t>
            </a:r>
            <a:r>
              <a:rPr lang="ar-SA" sz="3200" dirty="0" smtClean="0">
                <a:solidFill>
                  <a:srgbClr val="C00000"/>
                </a:solidFill>
                <a:cs typeface="Sultan bold" pitchFamily="2" charset="-78"/>
              </a:rPr>
              <a:t>ً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، ف</a:t>
            </a:r>
            <a:r>
              <a:rPr lang="ar-SA" sz="3200" dirty="0" smtClean="0">
                <a:solidFill>
                  <a:srgbClr val="C00000"/>
                </a:solidFill>
                <a:cs typeface="Sultan bold" pitchFamily="2" charset="-78"/>
              </a:rPr>
              <a:t>ما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عدد المثلثات التي ستظهر؟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97769A1-17BA-4093-AFC3-D98E3E4DC371}"/>
              </a:ext>
            </a:extLst>
          </p:cNvPr>
          <p:cNvSpPr/>
          <p:nvPr/>
        </p:nvSpPr>
        <p:spPr>
          <a:xfrm>
            <a:off x="2061802" y="4879055"/>
            <a:ext cx="1759100" cy="10313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 rtl="1"/>
            <a:r>
              <a:rPr lang="ar-BH" sz="2800" b="1" dirty="0">
                <a:solidFill>
                  <a:srgbClr val="00B050"/>
                </a:solidFill>
              </a:rPr>
              <a:t>7 مثلثات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1586248" y="729916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6600" dirty="0">
                <a:solidFill>
                  <a:srgbClr val="002060"/>
                </a:solidFill>
                <a:cs typeface="Sultan bold" pitchFamily="2" charset="-78"/>
              </a:rPr>
              <a:t>الأنماط الهندسية</a:t>
            </a:r>
            <a:endParaRPr lang="en-US" sz="6600" dirty="0">
              <a:solidFill>
                <a:schemeClr val="accent1">
                  <a:lumMod val="50000"/>
                </a:schemeClr>
              </a:solidFill>
              <a:cs typeface="Sultan bold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14B3E1A-488A-4C89-B4F2-3EB0025496A6}"/>
              </a:ext>
            </a:extLst>
          </p:cNvPr>
          <p:cNvSpPr/>
          <p:nvPr/>
        </p:nvSpPr>
        <p:spPr>
          <a:xfrm>
            <a:off x="2453536" y="1517846"/>
            <a:ext cx="692432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لاحظ 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هذ</a:t>
            </a:r>
            <a:r>
              <a:rPr lang="ar-SA" sz="3200" dirty="0" smtClean="0">
                <a:solidFill>
                  <a:srgbClr val="C00000"/>
                </a:solidFill>
                <a:cs typeface="Sultan bold" pitchFamily="2" charset="-78"/>
              </a:rPr>
              <a:t>ا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النمط من الأشكال:</a:t>
            </a:r>
          </a:p>
        </p:txBody>
      </p:sp>
      <p:sp>
        <p:nvSpPr>
          <p:cNvPr id="40" name="Pentagon 20">
            <a:extLst>
              <a:ext uri="{FF2B5EF4-FFF2-40B4-BE49-F238E27FC236}">
                <a16:creationId xmlns:a16="http://schemas.microsoft.com/office/drawing/2014/main" xmlns="" id="{AFE6DCEC-A792-42C9-9767-FF27DC91F1D2}"/>
              </a:ext>
            </a:extLst>
          </p:cNvPr>
          <p:cNvSpPr/>
          <p:nvPr/>
        </p:nvSpPr>
        <p:spPr>
          <a:xfrm>
            <a:off x="7964228" y="2901212"/>
            <a:ext cx="1097280" cy="1097280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apezoid 40">
            <a:extLst>
              <a:ext uri="{FF2B5EF4-FFF2-40B4-BE49-F238E27FC236}">
                <a16:creationId xmlns:a16="http://schemas.microsoft.com/office/drawing/2014/main" xmlns="" id="{32C066F7-F594-4616-BA3D-B8D9414DB3E4}"/>
              </a:ext>
            </a:extLst>
          </p:cNvPr>
          <p:cNvSpPr/>
          <p:nvPr/>
        </p:nvSpPr>
        <p:spPr>
          <a:xfrm rot="10800000">
            <a:off x="6504397" y="3352606"/>
            <a:ext cx="1026695" cy="640080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6E37749F-D9B3-4185-B89B-9796B48D8E94}"/>
              </a:ext>
            </a:extLst>
          </p:cNvPr>
          <p:cNvSpPr/>
          <p:nvPr/>
        </p:nvSpPr>
        <p:spPr>
          <a:xfrm>
            <a:off x="7531092" y="3352606"/>
            <a:ext cx="433136" cy="64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xmlns="" id="{4673A4FC-A184-44D5-823F-210DB7246FEB}"/>
              </a:ext>
            </a:extLst>
          </p:cNvPr>
          <p:cNvSpPr/>
          <p:nvPr/>
        </p:nvSpPr>
        <p:spPr>
          <a:xfrm>
            <a:off x="6071260" y="3352606"/>
            <a:ext cx="433136" cy="64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entagon 25">
            <a:extLst>
              <a:ext uri="{FF2B5EF4-FFF2-40B4-BE49-F238E27FC236}">
                <a16:creationId xmlns:a16="http://schemas.microsoft.com/office/drawing/2014/main" xmlns="" id="{97717050-76B3-4C7E-B771-48E1E7CB5FC7}"/>
              </a:ext>
            </a:extLst>
          </p:cNvPr>
          <p:cNvSpPr/>
          <p:nvPr/>
        </p:nvSpPr>
        <p:spPr>
          <a:xfrm>
            <a:off x="5009272" y="2901212"/>
            <a:ext cx="1097280" cy="1097280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rapezoid 44">
            <a:extLst>
              <a:ext uri="{FF2B5EF4-FFF2-40B4-BE49-F238E27FC236}">
                <a16:creationId xmlns:a16="http://schemas.microsoft.com/office/drawing/2014/main" xmlns="" id="{68122493-642D-4418-AAB7-12509981B6DD}"/>
              </a:ext>
            </a:extLst>
          </p:cNvPr>
          <p:cNvSpPr/>
          <p:nvPr/>
        </p:nvSpPr>
        <p:spPr>
          <a:xfrm rot="10800000">
            <a:off x="3549441" y="3352606"/>
            <a:ext cx="1026695" cy="640080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xmlns="" id="{94AC5C6D-CAA7-4021-9559-16E07BC7C11A}"/>
              </a:ext>
            </a:extLst>
          </p:cNvPr>
          <p:cNvSpPr/>
          <p:nvPr/>
        </p:nvSpPr>
        <p:spPr>
          <a:xfrm>
            <a:off x="4576136" y="3352606"/>
            <a:ext cx="433136" cy="64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xmlns="" id="{3AE017B3-B430-491D-ACEB-03362EF310C2}"/>
              </a:ext>
            </a:extLst>
          </p:cNvPr>
          <p:cNvSpPr/>
          <p:nvPr/>
        </p:nvSpPr>
        <p:spPr>
          <a:xfrm>
            <a:off x="3116304" y="3352606"/>
            <a:ext cx="433136" cy="64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6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1676400" y="1191491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5400" dirty="0">
                <a:solidFill>
                  <a:srgbClr val="002060"/>
                </a:solidFill>
                <a:cs typeface="Sultan bold" pitchFamily="2" charset="-78"/>
              </a:rPr>
              <a:t>الأشكال المستوية</a:t>
            </a:r>
            <a:endParaRPr lang="en-US" sz="5400" dirty="0">
              <a:solidFill>
                <a:schemeClr val="accent1">
                  <a:lumMod val="50000"/>
                </a:schemeClr>
              </a:solidFill>
              <a:cs typeface="Sultan bold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11030D9-5947-4F81-8C07-83403DC72917}"/>
              </a:ext>
            </a:extLst>
          </p:cNvPr>
          <p:cNvSpPr/>
          <p:nvPr/>
        </p:nvSpPr>
        <p:spPr>
          <a:xfrm>
            <a:off x="2532185" y="3632361"/>
            <a:ext cx="6914079" cy="488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SA" sz="4000" dirty="0" smtClean="0">
                <a:solidFill>
                  <a:srgbClr val="C00000"/>
                </a:solidFill>
                <a:cs typeface="Sultan bold" pitchFamily="2" charset="-78"/>
              </a:rPr>
              <a:t>أكمل</a:t>
            </a:r>
            <a:r>
              <a:rPr lang="ar-BH" sz="4000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BH" sz="4000" dirty="0">
                <a:solidFill>
                  <a:srgbClr val="C00000"/>
                </a:solidFill>
                <a:cs typeface="Sultan bold" pitchFamily="2" charset="-78"/>
              </a:rPr>
              <a:t>النمط الذي يتكون من</a:t>
            </a:r>
          </a:p>
          <a:p>
            <a:pPr algn="ctr" rtl="1"/>
            <a:r>
              <a:rPr lang="ar-BH" sz="4000" dirty="0">
                <a:solidFill>
                  <a:srgbClr val="C00000"/>
                </a:solidFill>
                <a:cs typeface="Sultan bold" pitchFamily="2" charset="-78"/>
              </a:rPr>
              <a:t>دائرة ثم مربعين ثم مثلث وهكذا</a:t>
            </a:r>
            <a:r>
              <a:rPr lang="ar-BH" sz="4000" dirty="0" smtClean="0">
                <a:solidFill>
                  <a:srgbClr val="C00000"/>
                </a:solidFill>
                <a:cs typeface="Sultan bold" pitchFamily="2" charset="-78"/>
              </a:rPr>
              <a:t>...</a:t>
            </a:r>
            <a:endParaRPr lang="ar-SA" sz="4000" dirty="0" smtClean="0">
              <a:solidFill>
                <a:srgbClr val="C00000"/>
              </a:solidFill>
              <a:cs typeface="Sultan bold" pitchFamily="2" charset="-78"/>
            </a:endParaRPr>
          </a:p>
          <a:p>
            <a:pPr algn="ctr" rtl="1"/>
            <a:endParaRPr lang="ar-SA" sz="4000" dirty="0">
              <a:solidFill>
                <a:srgbClr val="C00000"/>
              </a:solidFill>
              <a:cs typeface="Sultan bold" pitchFamily="2" charset="-78"/>
            </a:endParaRPr>
          </a:p>
          <a:p>
            <a:pPr algn="ctr" rtl="1"/>
            <a:endParaRPr lang="ar-SA" sz="4000" dirty="0" smtClean="0">
              <a:solidFill>
                <a:srgbClr val="C00000"/>
              </a:solidFill>
              <a:cs typeface="Sultan bold" pitchFamily="2" charset="-78"/>
            </a:endParaRPr>
          </a:p>
          <a:p>
            <a:pPr algn="ctr" rtl="1"/>
            <a:endParaRPr lang="ar-SA" sz="4000" dirty="0">
              <a:solidFill>
                <a:srgbClr val="C00000"/>
              </a:solidFill>
              <a:cs typeface="Sultan bold" pitchFamily="2" charset="-7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C3C69E2C-273A-4B36-A85B-ED0DB31D2EBE}"/>
              </a:ext>
            </a:extLst>
          </p:cNvPr>
          <p:cNvSpPr/>
          <p:nvPr/>
        </p:nvSpPr>
        <p:spPr>
          <a:xfrm>
            <a:off x="10495514" y="4049826"/>
            <a:ext cx="640080" cy="64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0FFC2C-E842-4C69-82FA-D24FDF80D479}"/>
              </a:ext>
            </a:extLst>
          </p:cNvPr>
          <p:cNvSpPr/>
          <p:nvPr/>
        </p:nvSpPr>
        <p:spPr>
          <a:xfrm>
            <a:off x="9629078" y="4049826"/>
            <a:ext cx="640080" cy="640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E98778D5-2B92-42BC-A5C4-B551EA5106D2}"/>
              </a:ext>
            </a:extLst>
          </p:cNvPr>
          <p:cNvSpPr/>
          <p:nvPr/>
        </p:nvSpPr>
        <p:spPr>
          <a:xfrm>
            <a:off x="7876476" y="4049826"/>
            <a:ext cx="640080" cy="640080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32B252-81C3-4463-BEA5-BB583E63B25E}"/>
              </a:ext>
            </a:extLst>
          </p:cNvPr>
          <p:cNvSpPr/>
          <p:nvPr/>
        </p:nvSpPr>
        <p:spPr>
          <a:xfrm>
            <a:off x="8762642" y="4049826"/>
            <a:ext cx="640080" cy="640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DDAA2B9-F36D-47D7-A847-E4586967305A}"/>
              </a:ext>
            </a:extLst>
          </p:cNvPr>
          <p:cNvSpPr/>
          <p:nvPr/>
        </p:nvSpPr>
        <p:spPr>
          <a:xfrm>
            <a:off x="7006231" y="4049826"/>
            <a:ext cx="640080" cy="64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D12E95-F85D-428C-AAAE-4D9945A4988A}"/>
              </a:ext>
            </a:extLst>
          </p:cNvPr>
          <p:cNvSpPr/>
          <p:nvPr/>
        </p:nvSpPr>
        <p:spPr>
          <a:xfrm>
            <a:off x="6139795" y="4049826"/>
            <a:ext cx="640080" cy="640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F6D6502-C4D7-41A6-8BEF-5B1EF31E54CA}"/>
              </a:ext>
            </a:extLst>
          </p:cNvPr>
          <p:cNvSpPr/>
          <p:nvPr/>
        </p:nvSpPr>
        <p:spPr>
          <a:xfrm>
            <a:off x="5273359" y="4049826"/>
            <a:ext cx="640080" cy="640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E98778D5-2B92-42BC-A5C4-B551EA5106D2}"/>
              </a:ext>
            </a:extLst>
          </p:cNvPr>
          <p:cNvSpPr/>
          <p:nvPr/>
        </p:nvSpPr>
        <p:spPr>
          <a:xfrm>
            <a:off x="4224109" y="4120509"/>
            <a:ext cx="640080" cy="640080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DDAA2B9-F36D-47D7-A847-E4586967305A}"/>
              </a:ext>
            </a:extLst>
          </p:cNvPr>
          <p:cNvSpPr/>
          <p:nvPr/>
        </p:nvSpPr>
        <p:spPr>
          <a:xfrm>
            <a:off x="3353864" y="4120509"/>
            <a:ext cx="640080" cy="64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CD12E95-F85D-428C-AAAE-4D9945A4988A}"/>
              </a:ext>
            </a:extLst>
          </p:cNvPr>
          <p:cNvSpPr/>
          <p:nvPr/>
        </p:nvSpPr>
        <p:spPr>
          <a:xfrm>
            <a:off x="2487428" y="4120509"/>
            <a:ext cx="640080" cy="640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F6D6502-C4D7-41A6-8BEF-5B1EF31E54CA}"/>
              </a:ext>
            </a:extLst>
          </p:cNvPr>
          <p:cNvSpPr/>
          <p:nvPr/>
        </p:nvSpPr>
        <p:spPr>
          <a:xfrm>
            <a:off x="1620992" y="4120509"/>
            <a:ext cx="640080" cy="640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20992" y="4877719"/>
            <a:ext cx="3485580" cy="36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9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" grpId="0" animBg="1"/>
      <p:bldP spid="3" grpId="0" animBg="1"/>
      <p:bldP spid="4" grpId="0" animBg="1"/>
      <p:bldP spid="11" grpId="0" animBg="1"/>
      <p:bldP spid="12" grpId="0" animBg="1"/>
      <p:bldP spid="13" grpId="0" animBg="1"/>
      <p:bldP spid="1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1676400" y="1191491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6600" dirty="0">
                <a:solidFill>
                  <a:srgbClr val="002060"/>
                </a:solidFill>
                <a:cs typeface="Sultan bold" pitchFamily="2" charset="-78"/>
              </a:rPr>
              <a:t>الأنماط الهندسية</a:t>
            </a:r>
            <a:endParaRPr lang="en-US" sz="6600" dirty="0">
              <a:solidFill>
                <a:srgbClr val="002060"/>
              </a:solidFill>
              <a:cs typeface="Sultan bold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14B3E1A-488A-4C89-B4F2-3EB0025496A6}"/>
              </a:ext>
            </a:extLst>
          </p:cNvPr>
          <p:cNvSpPr/>
          <p:nvPr/>
        </p:nvSpPr>
        <p:spPr>
          <a:xfrm>
            <a:off x="2633840" y="1864978"/>
            <a:ext cx="692432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لاحظ 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هذ</a:t>
            </a:r>
            <a:r>
              <a:rPr lang="ar-SA" sz="3200" dirty="0" smtClean="0">
                <a:solidFill>
                  <a:srgbClr val="C00000"/>
                </a:solidFill>
                <a:cs typeface="Sultan bold" pitchFamily="2" charset="-78"/>
              </a:rPr>
              <a:t>ا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النمط من الأشكال:</a:t>
            </a: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xmlns="" id="{E0C24A3A-4CAC-4FAF-9BD3-E33A2061C335}"/>
              </a:ext>
            </a:extLst>
          </p:cNvPr>
          <p:cNvSpPr/>
          <p:nvPr/>
        </p:nvSpPr>
        <p:spPr>
          <a:xfrm>
            <a:off x="8164633" y="3213911"/>
            <a:ext cx="1097280" cy="640080"/>
          </a:xfrm>
          <a:prstGeom prst="plu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F4A6DDE4-8916-4411-BFB1-89FEAFBE007E}"/>
              </a:ext>
            </a:extLst>
          </p:cNvPr>
          <p:cNvSpPr/>
          <p:nvPr/>
        </p:nvSpPr>
        <p:spPr>
          <a:xfrm>
            <a:off x="7380173" y="3183683"/>
            <a:ext cx="640080" cy="640080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DC822FDE-D923-4360-BF65-930DDACD5A40}"/>
              </a:ext>
            </a:extLst>
          </p:cNvPr>
          <p:cNvSpPr/>
          <p:nvPr/>
        </p:nvSpPr>
        <p:spPr>
          <a:xfrm>
            <a:off x="6789020" y="3197213"/>
            <a:ext cx="640080" cy="64008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xmlns="" id="{5E96C62A-0FBF-44B5-B1A8-3C8077F66A46}"/>
              </a:ext>
            </a:extLst>
          </p:cNvPr>
          <p:cNvSpPr/>
          <p:nvPr/>
        </p:nvSpPr>
        <p:spPr>
          <a:xfrm>
            <a:off x="5547360" y="3193260"/>
            <a:ext cx="1097280" cy="640080"/>
          </a:xfrm>
          <a:prstGeom prst="plu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xmlns="" id="{44D99765-21B2-4497-B091-2CFADE7136A9}"/>
              </a:ext>
            </a:extLst>
          </p:cNvPr>
          <p:cNvSpPr/>
          <p:nvPr/>
        </p:nvSpPr>
        <p:spPr>
          <a:xfrm>
            <a:off x="4762900" y="3163032"/>
            <a:ext cx="640080" cy="640080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xmlns="" id="{5E0B0BB6-466E-4408-887C-894549D6862B}"/>
              </a:ext>
            </a:extLst>
          </p:cNvPr>
          <p:cNvSpPr/>
          <p:nvPr/>
        </p:nvSpPr>
        <p:spPr>
          <a:xfrm>
            <a:off x="4171747" y="3176562"/>
            <a:ext cx="640080" cy="64008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xmlns="" id="{68157D94-3F11-4906-8167-143F5F43C58A}"/>
              </a:ext>
            </a:extLst>
          </p:cNvPr>
          <p:cNvSpPr/>
          <p:nvPr/>
        </p:nvSpPr>
        <p:spPr>
          <a:xfrm>
            <a:off x="2930087" y="3163032"/>
            <a:ext cx="1097280" cy="640080"/>
          </a:xfrm>
          <a:prstGeom prst="plu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FC07BD7-40F7-46C2-9548-477DF4E7AD1E}"/>
              </a:ext>
            </a:extLst>
          </p:cNvPr>
          <p:cNvSpPr/>
          <p:nvPr/>
        </p:nvSpPr>
        <p:spPr>
          <a:xfrm>
            <a:off x="5486000" y="4473107"/>
            <a:ext cx="32461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r" rtl="1"/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ارسم الشكل العاشر</a:t>
            </a:r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xmlns="" id="{359535E8-0DE8-40B7-8C9C-5177B4A8796E}"/>
              </a:ext>
            </a:extLst>
          </p:cNvPr>
          <p:cNvSpPr/>
          <p:nvPr/>
        </p:nvSpPr>
        <p:spPr>
          <a:xfrm>
            <a:off x="3785731" y="4473107"/>
            <a:ext cx="1097280" cy="640080"/>
          </a:xfrm>
          <a:prstGeom prst="plus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10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" grpId="0" animBg="1"/>
      <p:bldP spid="3" grpId="0" animBg="1"/>
      <p:bldP spid="4" grpId="0" animBg="1"/>
      <p:bldP spid="18" grpId="0" animBg="1"/>
      <p:bldP spid="19" grpId="0" animBg="1"/>
      <p:bldP spid="24" grpId="0" animBg="1"/>
      <p:bldP spid="30" grpId="0" animBg="1"/>
      <p:bldP spid="33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1676400" y="1191491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6600" dirty="0">
                <a:solidFill>
                  <a:srgbClr val="002060"/>
                </a:solidFill>
                <a:cs typeface="Sultan bold" pitchFamily="2" charset="-78"/>
              </a:rPr>
              <a:t>الأنماط الهندسية</a:t>
            </a:r>
            <a:endParaRPr lang="en-US" sz="6600" dirty="0">
              <a:solidFill>
                <a:schemeClr val="accent1">
                  <a:lumMod val="50000"/>
                </a:schemeClr>
              </a:solidFill>
              <a:cs typeface="Sultan bold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14B3E1A-488A-4C89-B4F2-3EB0025496A6}"/>
              </a:ext>
            </a:extLst>
          </p:cNvPr>
          <p:cNvSpPr/>
          <p:nvPr/>
        </p:nvSpPr>
        <p:spPr>
          <a:xfrm>
            <a:off x="2633840" y="1911586"/>
            <a:ext cx="692432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لاحظ 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هذ</a:t>
            </a:r>
            <a:r>
              <a:rPr lang="ar-SA" sz="3200" dirty="0" smtClean="0">
                <a:solidFill>
                  <a:srgbClr val="C00000"/>
                </a:solidFill>
                <a:cs typeface="Sultan bold" pitchFamily="2" charset="-78"/>
              </a:rPr>
              <a:t>ا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النمط من الأشكال:</a:t>
            </a: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xmlns="" id="{E0C24A3A-4CAC-4FAF-9BD3-E33A2061C335}"/>
              </a:ext>
            </a:extLst>
          </p:cNvPr>
          <p:cNvSpPr/>
          <p:nvPr/>
        </p:nvSpPr>
        <p:spPr>
          <a:xfrm>
            <a:off x="8164633" y="3213911"/>
            <a:ext cx="1097280" cy="640080"/>
          </a:xfrm>
          <a:prstGeom prst="plu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F4A6DDE4-8916-4411-BFB1-89FEAFBE007E}"/>
              </a:ext>
            </a:extLst>
          </p:cNvPr>
          <p:cNvSpPr/>
          <p:nvPr/>
        </p:nvSpPr>
        <p:spPr>
          <a:xfrm>
            <a:off x="7380173" y="3183683"/>
            <a:ext cx="640080" cy="640080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DC822FDE-D923-4360-BF65-930DDACD5A40}"/>
              </a:ext>
            </a:extLst>
          </p:cNvPr>
          <p:cNvSpPr/>
          <p:nvPr/>
        </p:nvSpPr>
        <p:spPr>
          <a:xfrm>
            <a:off x="6789020" y="3197213"/>
            <a:ext cx="640080" cy="64008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xmlns="" id="{5E96C62A-0FBF-44B5-B1A8-3C8077F66A46}"/>
              </a:ext>
            </a:extLst>
          </p:cNvPr>
          <p:cNvSpPr/>
          <p:nvPr/>
        </p:nvSpPr>
        <p:spPr>
          <a:xfrm>
            <a:off x="5547360" y="3193260"/>
            <a:ext cx="1097280" cy="640080"/>
          </a:xfrm>
          <a:prstGeom prst="plu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xmlns="" id="{44D99765-21B2-4497-B091-2CFADE7136A9}"/>
              </a:ext>
            </a:extLst>
          </p:cNvPr>
          <p:cNvSpPr/>
          <p:nvPr/>
        </p:nvSpPr>
        <p:spPr>
          <a:xfrm>
            <a:off x="4762900" y="3163032"/>
            <a:ext cx="640080" cy="640080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xmlns="" id="{5E0B0BB6-466E-4408-887C-894549D6862B}"/>
              </a:ext>
            </a:extLst>
          </p:cNvPr>
          <p:cNvSpPr/>
          <p:nvPr/>
        </p:nvSpPr>
        <p:spPr>
          <a:xfrm>
            <a:off x="4171747" y="3176562"/>
            <a:ext cx="640080" cy="64008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xmlns="" id="{68157D94-3F11-4906-8167-143F5F43C58A}"/>
              </a:ext>
            </a:extLst>
          </p:cNvPr>
          <p:cNvSpPr/>
          <p:nvPr/>
        </p:nvSpPr>
        <p:spPr>
          <a:xfrm>
            <a:off x="2930087" y="3163032"/>
            <a:ext cx="1097280" cy="640080"/>
          </a:xfrm>
          <a:prstGeom prst="plu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FC07BD7-40F7-46C2-9548-477DF4E7AD1E}"/>
              </a:ext>
            </a:extLst>
          </p:cNvPr>
          <p:cNvSpPr/>
          <p:nvPr/>
        </p:nvSpPr>
        <p:spPr>
          <a:xfrm>
            <a:off x="3718354" y="4627686"/>
            <a:ext cx="6508858" cy="10782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cs typeface="Sultan bold" pitchFamily="2" charset="-78"/>
              </a:rPr>
              <a:t>إذا أكملنا النمط </a:t>
            </a:r>
            <a:r>
              <a:rPr lang="ar-SA" sz="3200" b="1" dirty="0" smtClean="0">
                <a:solidFill>
                  <a:srgbClr val="C00000"/>
                </a:solidFill>
                <a:cs typeface="Sultan bold" pitchFamily="2" charset="-78"/>
              </a:rPr>
              <a:t>إ</a:t>
            </a:r>
            <a:r>
              <a:rPr lang="ar-BH" sz="3200" b="1" dirty="0" err="1" smtClean="0">
                <a:solidFill>
                  <a:srgbClr val="C00000"/>
                </a:solidFill>
                <a:cs typeface="Sultan bold" pitchFamily="2" charset="-78"/>
              </a:rPr>
              <a:t>لى</a:t>
            </a:r>
            <a:r>
              <a:rPr lang="ar-BH" sz="3200" b="1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BH" sz="3200" b="1" dirty="0">
                <a:solidFill>
                  <a:srgbClr val="C00000"/>
                </a:solidFill>
                <a:cs typeface="Sultan bold" pitchFamily="2" charset="-78"/>
              </a:rPr>
              <a:t>32 </a:t>
            </a:r>
            <a:r>
              <a:rPr lang="ar-BH" sz="3200" b="1" dirty="0" smtClean="0">
                <a:solidFill>
                  <a:srgbClr val="C00000"/>
                </a:solidFill>
                <a:cs typeface="Sultan bold" pitchFamily="2" charset="-78"/>
              </a:rPr>
              <a:t>شكلا</a:t>
            </a:r>
            <a:r>
              <a:rPr lang="ar-SA" sz="3200" b="1" dirty="0" smtClean="0">
                <a:solidFill>
                  <a:srgbClr val="C00000"/>
                </a:solidFill>
                <a:cs typeface="Sultan bold" pitchFamily="2" charset="-78"/>
              </a:rPr>
              <a:t>ً </a:t>
            </a:r>
            <a:r>
              <a:rPr lang="ar-BH" sz="3200" b="1" dirty="0" smtClean="0">
                <a:solidFill>
                  <a:srgbClr val="C00000"/>
                </a:solidFill>
                <a:cs typeface="Sultan bold" pitchFamily="2" charset="-78"/>
              </a:rPr>
              <a:t>ف</a:t>
            </a:r>
            <a:r>
              <a:rPr lang="ar-SA" sz="3200" b="1" dirty="0" smtClean="0">
                <a:solidFill>
                  <a:srgbClr val="C00000"/>
                </a:solidFill>
                <a:cs typeface="Sultan bold" pitchFamily="2" charset="-78"/>
              </a:rPr>
              <a:t>ما</a:t>
            </a:r>
            <a:r>
              <a:rPr lang="ar-BH" sz="3200" b="1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BH" sz="3200" b="1" dirty="0">
                <a:solidFill>
                  <a:srgbClr val="C00000"/>
                </a:solidFill>
                <a:cs typeface="Sultan bold" pitchFamily="2" charset="-78"/>
              </a:rPr>
              <a:t>عدد المربعات التي ستظهر؟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DCDCA63-B367-41E3-8251-C0E8E79D8380}"/>
              </a:ext>
            </a:extLst>
          </p:cNvPr>
          <p:cNvSpPr/>
          <p:nvPr/>
        </p:nvSpPr>
        <p:spPr>
          <a:xfrm>
            <a:off x="1959254" y="4627685"/>
            <a:ext cx="1759100" cy="107824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 rtl="1"/>
            <a:r>
              <a:rPr lang="ar-BH" sz="2800" b="1" dirty="0">
                <a:solidFill>
                  <a:srgbClr val="00B050"/>
                </a:solidFill>
                <a:cs typeface="Sultan bold" pitchFamily="2" charset="-78"/>
              </a:rPr>
              <a:t>11 </a:t>
            </a:r>
            <a:r>
              <a:rPr lang="ar-BH" sz="2800" b="1" dirty="0" smtClean="0">
                <a:solidFill>
                  <a:srgbClr val="00B050"/>
                </a:solidFill>
                <a:cs typeface="Sultan bold" pitchFamily="2" charset="-78"/>
              </a:rPr>
              <a:t>مربعا</a:t>
            </a:r>
            <a:endParaRPr lang="ar-BH" sz="2800" b="1" dirty="0">
              <a:solidFill>
                <a:srgbClr val="00B050"/>
              </a:solidFill>
              <a:cs typeface="Sultan bold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5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" grpId="0" animBg="1"/>
      <p:bldP spid="3" grpId="0" animBg="1"/>
      <p:bldP spid="4" grpId="0" animBg="1"/>
      <p:bldP spid="18" grpId="0" animBg="1"/>
      <p:bldP spid="19" grpId="0" animBg="1"/>
      <p:bldP spid="24" grpId="0" animBg="1"/>
      <p:bldP spid="30" grpId="0" animBg="1"/>
      <p:bldP spid="33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1676400" y="1191491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6600" dirty="0">
                <a:solidFill>
                  <a:srgbClr val="002060"/>
                </a:solidFill>
                <a:cs typeface="Sultan bold" pitchFamily="2" charset="-78"/>
              </a:rPr>
              <a:t>الأنماط الهندسية</a:t>
            </a:r>
            <a:endParaRPr lang="en-US" sz="6600" dirty="0">
              <a:solidFill>
                <a:srgbClr val="002060"/>
              </a:solidFill>
              <a:cs typeface="Sultan bold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14B3E1A-488A-4C89-B4F2-3EB0025496A6}"/>
              </a:ext>
            </a:extLst>
          </p:cNvPr>
          <p:cNvSpPr/>
          <p:nvPr/>
        </p:nvSpPr>
        <p:spPr>
          <a:xfrm>
            <a:off x="2633840" y="1935480"/>
            <a:ext cx="692432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لاحظ 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هذ</a:t>
            </a:r>
            <a:r>
              <a:rPr lang="ar-SA" sz="3200" dirty="0" smtClean="0">
                <a:solidFill>
                  <a:srgbClr val="C00000"/>
                </a:solidFill>
                <a:cs typeface="Sultan bold" pitchFamily="2" charset="-78"/>
              </a:rPr>
              <a:t>ا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النمط من الأشكال: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FC07BD7-40F7-46C2-9548-477DF4E7AD1E}"/>
              </a:ext>
            </a:extLst>
          </p:cNvPr>
          <p:cNvSpPr/>
          <p:nvPr/>
        </p:nvSpPr>
        <p:spPr>
          <a:xfrm>
            <a:off x="4038599" y="4277267"/>
            <a:ext cx="5344551" cy="11274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 rtl="1"/>
            <a:r>
              <a:rPr lang="ar-SA" sz="3200" dirty="0" smtClean="0">
                <a:solidFill>
                  <a:srgbClr val="C00000"/>
                </a:solidFill>
                <a:cs typeface="Sultan bold" pitchFamily="2" charset="-78"/>
              </a:rPr>
              <a:t>إ</a:t>
            </a:r>
            <a:r>
              <a:rPr lang="ar-BH" sz="3200" dirty="0" err="1" smtClean="0">
                <a:solidFill>
                  <a:srgbClr val="C00000"/>
                </a:solidFill>
                <a:cs typeface="Sultan bold" pitchFamily="2" charset="-78"/>
              </a:rPr>
              <a:t>لى</a:t>
            </a:r>
            <a:r>
              <a:rPr lang="ar-BH" sz="3200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BH" sz="3200">
                <a:solidFill>
                  <a:srgbClr val="C00000"/>
                </a:solidFill>
                <a:cs typeface="Sultan bold" pitchFamily="2" charset="-78"/>
              </a:rPr>
              <a:t>كم </a:t>
            </a:r>
            <a:r>
              <a:rPr lang="ar-BH" sz="3200" smtClean="0">
                <a:solidFill>
                  <a:srgbClr val="C00000"/>
                </a:solidFill>
                <a:cs typeface="Sultan bold" pitchFamily="2" charset="-78"/>
              </a:rPr>
              <a:t>شكلاً </a:t>
            </a:r>
            <a:r>
              <a:rPr lang="ar-BH" sz="3200" dirty="0">
                <a:solidFill>
                  <a:srgbClr val="C00000"/>
                </a:solidFill>
                <a:cs typeface="Sultan bold" pitchFamily="2" charset="-78"/>
              </a:rPr>
              <a:t>سنكمل النمط لنحصل على 10 دوائر؟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DCDCA63-B367-41E3-8251-C0E8E79D8380}"/>
              </a:ext>
            </a:extLst>
          </p:cNvPr>
          <p:cNvSpPr/>
          <p:nvPr/>
        </p:nvSpPr>
        <p:spPr>
          <a:xfrm>
            <a:off x="2633840" y="4300278"/>
            <a:ext cx="1404760" cy="11044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 rtl="1"/>
            <a:r>
              <a:rPr lang="ar-BH" sz="2800" dirty="0">
                <a:solidFill>
                  <a:srgbClr val="00B050"/>
                </a:solidFill>
                <a:cs typeface="Sultan bold" pitchFamily="2" charset="-78"/>
              </a:rPr>
              <a:t>20 شكلا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90C1AB2-018C-4B3F-B2BE-AC980632C4A2}"/>
              </a:ext>
            </a:extLst>
          </p:cNvPr>
          <p:cNvSpPr/>
          <p:nvPr/>
        </p:nvSpPr>
        <p:spPr>
          <a:xfrm>
            <a:off x="8362950" y="3073123"/>
            <a:ext cx="640080" cy="100584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A0A82D2-A24A-4D80-9A45-13F446A615DF}"/>
              </a:ext>
            </a:extLst>
          </p:cNvPr>
          <p:cNvSpPr/>
          <p:nvPr/>
        </p:nvSpPr>
        <p:spPr>
          <a:xfrm>
            <a:off x="7722870" y="3256003"/>
            <a:ext cx="640080" cy="64008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E5C71769-7193-4B3C-B09F-34E01C5CB819}"/>
              </a:ext>
            </a:extLst>
          </p:cNvPr>
          <p:cNvSpPr/>
          <p:nvPr/>
        </p:nvSpPr>
        <p:spPr>
          <a:xfrm>
            <a:off x="6899910" y="3344367"/>
            <a:ext cx="822960" cy="457200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EEBD6A5-1456-42FB-BE9D-C05CCE253559}"/>
              </a:ext>
            </a:extLst>
          </p:cNvPr>
          <p:cNvSpPr/>
          <p:nvPr/>
        </p:nvSpPr>
        <p:spPr>
          <a:xfrm>
            <a:off x="6259830" y="3256003"/>
            <a:ext cx="640080" cy="64008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F8F8CA1-F03A-49EE-B841-2FAAA0C067E1}"/>
              </a:ext>
            </a:extLst>
          </p:cNvPr>
          <p:cNvSpPr/>
          <p:nvPr/>
        </p:nvSpPr>
        <p:spPr>
          <a:xfrm>
            <a:off x="5612131" y="3073123"/>
            <a:ext cx="640080" cy="100584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5A4FF12-AD01-4471-A492-00ABEB9E939D}"/>
              </a:ext>
            </a:extLst>
          </p:cNvPr>
          <p:cNvSpPr/>
          <p:nvPr/>
        </p:nvSpPr>
        <p:spPr>
          <a:xfrm>
            <a:off x="4979670" y="3256003"/>
            <a:ext cx="640080" cy="64008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xmlns="" id="{20E0678F-D95C-4F73-B99E-17D5BF8B6CD4}"/>
              </a:ext>
            </a:extLst>
          </p:cNvPr>
          <p:cNvSpPr/>
          <p:nvPr/>
        </p:nvSpPr>
        <p:spPr>
          <a:xfrm>
            <a:off x="4141472" y="3344367"/>
            <a:ext cx="822960" cy="457200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C29C264-EA26-4599-BF07-944ECF39E5A1}"/>
              </a:ext>
            </a:extLst>
          </p:cNvPr>
          <p:cNvSpPr/>
          <p:nvPr/>
        </p:nvSpPr>
        <p:spPr>
          <a:xfrm>
            <a:off x="3482906" y="3256003"/>
            <a:ext cx="640080" cy="64008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5DB1C1D-FFD7-401F-B4F9-CA52D347FF4A}"/>
              </a:ext>
            </a:extLst>
          </p:cNvPr>
          <p:cNvSpPr/>
          <p:nvPr/>
        </p:nvSpPr>
        <p:spPr>
          <a:xfrm>
            <a:off x="2833583" y="3073123"/>
            <a:ext cx="640080" cy="100584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4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33" grpId="0" animBg="1"/>
      <p:bldP spid="36" grpId="0" animBg="1"/>
      <p:bldP spid="5" grpId="0" animBg="1"/>
      <p:bldP spid="15" grpId="0" animBg="1"/>
      <p:bldP spid="6" grpId="0" animBg="1"/>
      <p:bldP spid="17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moe-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-e" id="{6DC35363-4E85-4669-99A3-E528BE55F245}" vid="{EC2DF2A1-6254-4BC0-9D4F-D5C47DCC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moe-e</Template>
  <TotalTime>1102</TotalTime>
  <Words>184</Words>
  <Application>Microsoft Office PowerPoint</Application>
  <PresentationFormat>Widescreen</PresentationFormat>
  <Paragraphs>34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Sultan bold</vt:lpstr>
      <vt:lpstr>Traditional Arabic</vt:lpstr>
      <vt:lpstr>Yu Gothic UI Semilight</vt:lpstr>
      <vt:lpstr>moe-e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Ayman Saleh</dc:creator>
  <cp:lastModifiedBy>user</cp:lastModifiedBy>
  <cp:revision>100</cp:revision>
  <dcterms:created xsi:type="dcterms:W3CDTF">2020-03-03T06:04:54Z</dcterms:created>
  <dcterms:modified xsi:type="dcterms:W3CDTF">2020-03-17T08:41:34Z</dcterms:modified>
</cp:coreProperties>
</file>