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DB44337D-1A0C-4BB8-8852-2CD00639DADB}">
  <a:tblStyle styleId="{DB44337D-1A0C-4BB8-8852-2CD00639DADB}"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8ECF4"/>
          </a:solidFill>
        </a:fill>
      </a:tcStyle>
    </a:wholeTbl>
    <a:band1H>
      <a:tcStyle>
        <a:fill>
          <a:solidFill>
            <a:srgbClr val="CFD7E7"/>
          </a:solidFill>
        </a:fill>
      </a:tcStyle>
    </a:band1H>
    <a:band1V>
      <a:tcStyle>
        <a:fill>
          <a:solidFill>
            <a:srgbClr val="CFD7E7"/>
          </a:solidFill>
        </a:fill>
      </a:tcStyle>
    </a:band1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Calibri"/>
          <a:ea typeface="Calibri"/>
          <a:cs typeface="Calibri"/>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46" Type="http://schemas.openxmlformats.org/officeDocument/2006/relationships/slide" Target="slides/slide41.xml"/><Relationship Id="rId23" Type="http://schemas.openxmlformats.org/officeDocument/2006/relationships/slide" Target="slides/slide18.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2" name="Shape 8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3" name="Shape 1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1" name="Shape 1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9" name="Shape 1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7" name="Shape 1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5" name="Shape 1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1" name="Shape 2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8" name="Shape 218"/>
        <p:cNvGrpSpPr/>
        <p:nvPr/>
      </p:nvGrpSpPr>
      <p:grpSpPr>
        <a:xfrm>
          <a:off x="0" y="0"/>
          <a:ext cx="0" cy="0"/>
          <a:chOff x="0" y="0"/>
          <a:chExt cx="0" cy="0"/>
        </a:xfrm>
      </p:grpSpPr>
      <p:sp>
        <p:nvSpPr>
          <p:cNvPr id="219" name="Shape 2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0" name="Shape 2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0" name="Shape 2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8" name="Shape 23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0" name="Shape 9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8" name="Shape 2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6" name="Shape 256"/>
        <p:cNvGrpSpPr/>
        <p:nvPr/>
      </p:nvGrpSpPr>
      <p:grpSpPr>
        <a:xfrm>
          <a:off x="0" y="0"/>
          <a:ext cx="0" cy="0"/>
          <a:chOff x="0" y="0"/>
          <a:chExt cx="0" cy="0"/>
        </a:xfrm>
      </p:grpSpPr>
      <p:sp>
        <p:nvSpPr>
          <p:cNvPr id="257" name="Shape 25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8" name="Shape 25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6" name="Shape 266"/>
        <p:cNvGrpSpPr/>
        <p:nvPr/>
      </p:nvGrpSpPr>
      <p:grpSpPr>
        <a:xfrm>
          <a:off x="0" y="0"/>
          <a:ext cx="0" cy="0"/>
          <a:chOff x="0" y="0"/>
          <a:chExt cx="0" cy="0"/>
        </a:xfrm>
      </p:grpSpPr>
      <p:sp>
        <p:nvSpPr>
          <p:cNvPr id="267" name="Shape 2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8" name="Shape 2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4" name="Shape 304"/>
        <p:cNvGrpSpPr/>
        <p:nvPr/>
      </p:nvGrpSpPr>
      <p:grpSpPr>
        <a:xfrm>
          <a:off x="0" y="0"/>
          <a:ext cx="0" cy="0"/>
          <a:chOff x="0" y="0"/>
          <a:chExt cx="0" cy="0"/>
        </a:xfrm>
      </p:grpSpPr>
      <p:sp>
        <p:nvSpPr>
          <p:cNvPr id="305" name="Shape 3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06" name="Shape 3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0" name="Shape 310"/>
        <p:cNvGrpSpPr/>
        <p:nvPr/>
      </p:nvGrpSpPr>
      <p:grpSpPr>
        <a:xfrm>
          <a:off x="0" y="0"/>
          <a:ext cx="0" cy="0"/>
          <a:chOff x="0" y="0"/>
          <a:chExt cx="0" cy="0"/>
        </a:xfrm>
      </p:grpSpPr>
      <p:sp>
        <p:nvSpPr>
          <p:cNvPr id="311" name="Shape 31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2" name="Shape 31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7" name="Shape 317"/>
        <p:cNvGrpSpPr/>
        <p:nvPr/>
      </p:nvGrpSpPr>
      <p:grpSpPr>
        <a:xfrm>
          <a:off x="0" y="0"/>
          <a:ext cx="0" cy="0"/>
          <a:chOff x="0" y="0"/>
          <a:chExt cx="0" cy="0"/>
        </a:xfrm>
      </p:grpSpPr>
      <p:sp>
        <p:nvSpPr>
          <p:cNvPr id="318" name="Shape 3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9" name="Shape 3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26" name="Shape 32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1" name="Shape 331"/>
        <p:cNvGrpSpPr/>
        <p:nvPr/>
      </p:nvGrpSpPr>
      <p:grpSpPr>
        <a:xfrm>
          <a:off x="0" y="0"/>
          <a:ext cx="0" cy="0"/>
          <a:chOff x="0" y="0"/>
          <a:chExt cx="0" cy="0"/>
        </a:xfrm>
      </p:grpSpPr>
      <p:sp>
        <p:nvSpPr>
          <p:cNvPr id="332" name="Shape 33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33" name="Shape 33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1" name="Shape 341"/>
        <p:cNvGrpSpPr/>
        <p:nvPr/>
      </p:nvGrpSpPr>
      <p:grpSpPr>
        <a:xfrm>
          <a:off x="0" y="0"/>
          <a:ext cx="0" cy="0"/>
          <a:chOff x="0" y="0"/>
          <a:chExt cx="0" cy="0"/>
        </a:xfrm>
      </p:grpSpPr>
      <p:sp>
        <p:nvSpPr>
          <p:cNvPr id="342" name="Shape 3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43" name="Shape 3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8" name="Shape 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1" name="Shape 351"/>
        <p:cNvGrpSpPr/>
        <p:nvPr/>
      </p:nvGrpSpPr>
      <p:grpSpPr>
        <a:xfrm>
          <a:off x="0" y="0"/>
          <a:ext cx="0" cy="0"/>
          <a:chOff x="0" y="0"/>
          <a:chExt cx="0" cy="0"/>
        </a:xfrm>
      </p:grpSpPr>
      <p:sp>
        <p:nvSpPr>
          <p:cNvPr id="352" name="Shape 35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53" name="Shape 35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1" name="Shape 361"/>
        <p:cNvGrpSpPr/>
        <p:nvPr/>
      </p:nvGrpSpPr>
      <p:grpSpPr>
        <a:xfrm>
          <a:off x="0" y="0"/>
          <a:ext cx="0" cy="0"/>
          <a:chOff x="0" y="0"/>
          <a:chExt cx="0" cy="0"/>
        </a:xfrm>
      </p:grpSpPr>
      <p:sp>
        <p:nvSpPr>
          <p:cNvPr id="362" name="Shape 3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63" name="Shape 3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1" name="Shape 371"/>
        <p:cNvGrpSpPr/>
        <p:nvPr/>
      </p:nvGrpSpPr>
      <p:grpSpPr>
        <a:xfrm>
          <a:off x="0" y="0"/>
          <a:ext cx="0" cy="0"/>
          <a:chOff x="0" y="0"/>
          <a:chExt cx="0" cy="0"/>
        </a:xfrm>
      </p:grpSpPr>
      <p:sp>
        <p:nvSpPr>
          <p:cNvPr id="372" name="Shape 3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73" name="Shape 3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1" name="Shape 381"/>
        <p:cNvGrpSpPr/>
        <p:nvPr/>
      </p:nvGrpSpPr>
      <p:grpSpPr>
        <a:xfrm>
          <a:off x="0" y="0"/>
          <a:ext cx="0" cy="0"/>
          <a:chOff x="0" y="0"/>
          <a:chExt cx="0" cy="0"/>
        </a:xfrm>
      </p:grpSpPr>
      <p:sp>
        <p:nvSpPr>
          <p:cNvPr id="382" name="Shape 38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83" name="Shape 38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1" name="Shape 391"/>
        <p:cNvGrpSpPr/>
        <p:nvPr/>
      </p:nvGrpSpPr>
      <p:grpSpPr>
        <a:xfrm>
          <a:off x="0" y="0"/>
          <a:ext cx="0" cy="0"/>
          <a:chOff x="0" y="0"/>
          <a:chExt cx="0" cy="0"/>
        </a:xfrm>
      </p:grpSpPr>
      <p:sp>
        <p:nvSpPr>
          <p:cNvPr id="392" name="Shape 3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93" name="Shape 3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1" name="Shape 401"/>
        <p:cNvGrpSpPr/>
        <p:nvPr/>
      </p:nvGrpSpPr>
      <p:grpSpPr>
        <a:xfrm>
          <a:off x="0" y="0"/>
          <a:ext cx="0" cy="0"/>
          <a:chOff x="0" y="0"/>
          <a:chExt cx="0" cy="0"/>
        </a:xfrm>
      </p:grpSpPr>
      <p:sp>
        <p:nvSpPr>
          <p:cNvPr id="402" name="Shape 40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03" name="Shape 40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1" name="Shape 411"/>
        <p:cNvGrpSpPr/>
        <p:nvPr/>
      </p:nvGrpSpPr>
      <p:grpSpPr>
        <a:xfrm>
          <a:off x="0" y="0"/>
          <a:ext cx="0" cy="0"/>
          <a:chOff x="0" y="0"/>
          <a:chExt cx="0" cy="0"/>
        </a:xfrm>
      </p:grpSpPr>
      <p:sp>
        <p:nvSpPr>
          <p:cNvPr id="412" name="Shape 4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13" name="Shape 4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23" name="Shape 42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8" name="Shape 428"/>
        <p:cNvGrpSpPr/>
        <p:nvPr/>
      </p:nvGrpSpPr>
      <p:grpSpPr>
        <a:xfrm>
          <a:off x="0" y="0"/>
          <a:ext cx="0" cy="0"/>
          <a:chOff x="0" y="0"/>
          <a:chExt cx="0" cy="0"/>
        </a:xfrm>
      </p:grpSpPr>
      <p:sp>
        <p:nvSpPr>
          <p:cNvPr id="429" name="Shape 4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30" name="Shape 4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8" name="Shape 438"/>
        <p:cNvGrpSpPr/>
        <p:nvPr/>
      </p:nvGrpSpPr>
      <p:grpSpPr>
        <a:xfrm>
          <a:off x="0" y="0"/>
          <a:ext cx="0" cy="0"/>
          <a:chOff x="0" y="0"/>
          <a:chExt cx="0" cy="0"/>
        </a:xfrm>
      </p:grpSpPr>
      <p:sp>
        <p:nvSpPr>
          <p:cNvPr id="439" name="Shape 4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0" name="Shape 4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4" name="Shape 444"/>
        <p:cNvGrpSpPr/>
        <p:nvPr/>
      </p:nvGrpSpPr>
      <p:grpSpPr>
        <a:xfrm>
          <a:off x="0" y="0"/>
          <a:ext cx="0" cy="0"/>
          <a:chOff x="0" y="0"/>
          <a:chExt cx="0" cy="0"/>
        </a:xfrm>
      </p:grpSpPr>
      <p:sp>
        <p:nvSpPr>
          <p:cNvPr id="445" name="Shape 44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46" name="Shape 44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1" name="Shape 461"/>
        <p:cNvGrpSpPr/>
        <p:nvPr/>
      </p:nvGrpSpPr>
      <p:grpSpPr>
        <a:xfrm>
          <a:off x="0" y="0"/>
          <a:ext cx="0" cy="0"/>
          <a:chOff x="0" y="0"/>
          <a:chExt cx="0" cy="0"/>
        </a:xfrm>
      </p:grpSpPr>
      <p:sp>
        <p:nvSpPr>
          <p:cNvPr id="462" name="Shape 4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463" name="Shape 4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3" name="Shape 113"/>
        <p:cNvGrpSpPr/>
        <p:nvPr/>
      </p:nvGrpSpPr>
      <p:grpSpPr>
        <a:xfrm>
          <a:off x="0" y="0"/>
          <a:ext cx="0" cy="0"/>
          <a:chOff x="0" y="0"/>
          <a:chExt cx="0" cy="0"/>
        </a:xfrm>
      </p:grpSpPr>
      <p:sp>
        <p:nvSpPr>
          <p:cNvPr id="114" name="Shape 11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5" name="Shape 11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5" name="Shape 14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5" name="Shape 15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1" name="Shape 11"/>
        <p:cNvGrpSpPr/>
        <p:nvPr/>
      </p:nvGrpSpPr>
      <p:grpSpPr>
        <a:xfrm>
          <a:off x="0" y="0"/>
          <a:ext cx="0" cy="0"/>
          <a:chOff x="0" y="0"/>
          <a:chExt cx="0" cy="0"/>
        </a:xfrm>
      </p:grpSpPr>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68" name="Shape 68"/>
        <p:cNvGrpSpPr/>
        <p:nvPr/>
      </p:nvGrpSpPr>
      <p:grpSpPr>
        <a:xfrm>
          <a:off x="0" y="0"/>
          <a:ext cx="0" cy="0"/>
          <a:chOff x="0" y="0"/>
          <a:chExt cx="0" cy="0"/>
        </a:xfrm>
      </p:grpSpPr>
      <p:sp>
        <p:nvSpPr>
          <p:cNvPr id="69" name="Shape 6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0" name="Shape 70"/>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1" name="Shape 7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4" name="Shape 74"/>
        <p:cNvGrpSpPr/>
        <p:nvPr/>
      </p:nvGrpSpPr>
      <p:grpSpPr>
        <a:xfrm>
          <a:off x="0" y="0"/>
          <a:ext cx="0" cy="0"/>
          <a:chOff x="0" y="0"/>
          <a:chExt cx="0" cy="0"/>
        </a:xfrm>
      </p:grpSpPr>
      <p:sp>
        <p:nvSpPr>
          <p:cNvPr id="75" name="Shape 75"/>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7" name="Shape 7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8" name="Shape 7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9" name="Shape 7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5" name="Shape 15"/>
        <p:cNvGrpSpPr/>
        <p:nvPr/>
      </p:nvGrpSpPr>
      <p:grpSpPr>
        <a:xfrm>
          <a:off x="0" y="0"/>
          <a:ext cx="0" cy="0"/>
          <a:chOff x="0" y="0"/>
          <a:chExt cx="0" cy="0"/>
        </a:xfrm>
      </p:grpSpPr>
      <p:sp>
        <p:nvSpPr>
          <p:cNvPr id="16" name="Shape 16"/>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7" name="Shape 17"/>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18" name="Shape 1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9" name="Shape 1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0" name="Shape 2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1" name="Shape 21"/>
        <p:cNvGrpSpPr/>
        <p:nvPr/>
      </p:nvGrpSpPr>
      <p:grpSpPr>
        <a:xfrm>
          <a:off x="0" y="0"/>
          <a:ext cx="0" cy="0"/>
          <a:chOff x="0" y="0"/>
          <a:chExt cx="0" cy="0"/>
        </a:xfrm>
      </p:grpSpPr>
      <p:sp>
        <p:nvSpPr>
          <p:cNvPr id="22" name="Shape 22"/>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3" name="Shape 23"/>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4" name="Shape 2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5" name="Shape 2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6" name="Shape 2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27" name="Shape 27"/>
        <p:cNvGrpSpPr/>
        <p:nvPr/>
      </p:nvGrpSpPr>
      <p:grpSpPr>
        <a:xfrm>
          <a:off x="0" y="0"/>
          <a:ext cx="0" cy="0"/>
          <a:chOff x="0" y="0"/>
          <a:chExt cx="0" cy="0"/>
        </a:xfrm>
      </p:grpSpPr>
      <p:sp>
        <p:nvSpPr>
          <p:cNvPr id="28" name="Shape 28"/>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9" name="Shape 29"/>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0" name="Shape 3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1" name="Shape 3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2" name="Shape 3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3" name="Shape 33"/>
        <p:cNvGrpSpPr/>
        <p:nvPr/>
      </p:nvGrpSpPr>
      <p:grpSpPr>
        <a:xfrm>
          <a:off x="0" y="0"/>
          <a:ext cx="0" cy="0"/>
          <a:chOff x="0" y="0"/>
          <a:chExt cx="0" cy="0"/>
        </a:xfrm>
      </p:grpSpPr>
      <p:sp>
        <p:nvSpPr>
          <p:cNvPr id="34" name="Shape 3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5" name="Shape 35"/>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Shape 37"/>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8" name="Shape 38"/>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9" name="Shape 39"/>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0" name="Shape 40"/>
        <p:cNvGrpSpPr/>
        <p:nvPr/>
      </p:nvGrpSpPr>
      <p:grpSpPr>
        <a:xfrm>
          <a:off x="0" y="0"/>
          <a:ext cx="0" cy="0"/>
          <a:chOff x="0" y="0"/>
          <a:chExt cx="0" cy="0"/>
        </a:xfrm>
      </p:grpSpPr>
      <p:sp>
        <p:nvSpPr>
          <p:cNvPr id="41" name="Shape 41"/>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2" name="Shape 42"/>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3" name="Shape 43"/>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4" name="Shape 44"/>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5" name="Shape 45"/>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Shape 4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7" name="Shape 4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8" name="Shape 4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49" name="Shape 49"/>
        <p:cNvGrpSpPr/>
        <p:nvPr/>
      </p:nvGrpSpPr>
      <p:grpSpPr>
        <a:xfrm>
          <a:off x="0" y="0"/>
          <a:ext cx="0" cy="0"/>
          <a:chOff x="0" y="0"/>
          <a:chExt cx="0" cy="0"/>
        </a:xfrm>
      </p:grpSpPr>
      <p:sp>
        <p:nvSpPr>
          <p:cNvPr id="50" name="Shape 5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1" name="Shape 5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3" name="Shape 5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4" name="Shape 54"/>
        <p:cNvGrpSpPr/>
        <p:nvPr/>
      </p:nvGrpSpPr>
      <p:grpSpPr>
        <a:xfrm>
          <a:off x="0" y="0"/>
          <a:ext cx="0" cy="0"/>
          <a:chOff x="0" y="0"/>
          <a:chExt cx="0" cy="0"/>
        </a:xfrm>
      </p:grpSpPr>
      <p:sp>
        <p:nvSpPr>
          <p:cNvPr id="55" name="Shape 55"/>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6" name="Shape 56"/>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57" name="Shape 57"/>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58" name="Shape 5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9" name="Shape 5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0" name="Shape 6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1" name="Shape 61"/>
        <p:cNvGrpSpPr/>
        <p:nvPr/>
      </p:nvGrpSpPr>
      <p:grpSpPr>
        <a:xfrm>
          <a:off x="0" y="0"/>
          <a:ext cx="0" cy="0"/>
          <a:chOff x="0" y="0"/>
          <a:chExt cx="0" cy="0"/>
        </a:xfrm>
      </p:grpSpPr>
      <p:sp>
        <p:nvSpPr>
          <p:cNvPr id="62" name="Shape 62"/>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3" name="Shape 63"/>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5" name="Shape 6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7" name="Shape 6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0" r="0" t="0"/>
          </a:stretch>
        </a:blip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Shape 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9" name="Shape 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0" name="Shape 1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3.png"/><Relationship Id="rId4" Type="http://schemas.openxmlformats.org/officeDocument/2006/relationships/image" Target="../media/image0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07.png"/><Relationship Id="rId4" Type="http://schemas.openxmlformats.org/officeDocument/2006/relationships/image" Target="../media/image08.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09.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0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18.png"/><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19.gif"/><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2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0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0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0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0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07.png"/><Relationship Id="rId4" Type="http://schemas.openxmlformats.org/officeDocument/2006/relationships/image" Target="../media/image08.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pic>
        <p:nvPicPr>
          <p:cNvPr descr="shape.png" id="84" name="Shape 84"/>
          <p:cNvPicPr preferRelativeResize="0"/>
          <p:nvPr/>
        </p:nvPicPr>
        <p:blipFill rotWithShape="1">
          <a:blip r:embed="rId3">
            <a:alphaModFix/>
          </a:blip>
          <a:srcRect b="0" l="0" r="0" t="0"/>
          <a:stretch/>
        </p:blipFill>
        <p:spPr>
          <a:xfrm>
            <a:off x="1403648" y="908720"/>
            <a:ext cx="6048671" cy="1176144"/>
          </a:xfrm>
          <a:prstGeom prst="rect">
            <a:avLst/>
          </a:prstGeom>
          <a:noFill/>
          <a:ln>
            <a:noFill/>
          </a:ln>
        </p:spPr>
      </p:pic>
      <p:sp>
        <p:nvSpPr>
          <p:cNvPr id="85" name="Shape 85"/>
          <p:cNvSpPr/>
          <p:nvPr/>
        </p:nvSpPr>
        <p:spPr>
          <a:xfrm>
            <a:off x="2059547" y="932736"/>
            <a:ext cx="445666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SA" sz="6600" u="none" cap="none" strike="noStrike">
                <a:solidFill>
                  <a:srgbClr val="0000CC"/>
                </a:solidFill>
                <a:latin typeface="Calibri"/>
                <a:ea typeface="Calibri"/>
                <a:cs typeface="Calibri"/>
                <a:sym typeface="Calibri"/>
              </a:rPr>
              <a:t>الوحدة السادسة</a:t>
            </a:r>
          </a:p>
        </p:txBody>
      </p:sp>
      <p:pic>
        <p:nvPicPr>
          <p:cNvPr descr="0254.bmp" id="86" name="Shape 86"/>
          <p:cNvPicPr preferRelativeResize="0"/>
          <p:nvPr/>
        </p:nvPicPr>
        <p:blipFill rotWithShape="1">
          <a:blip r:embed="rId4">
            <a:alphaModFix/>
          </a:blip>
          <a:srcRect b="0" l="0" r="0" t="0"/>
          <a:stretch/>
        </p:blipFill>
        <p:spPr>
          <a:xfrm>
            <a:off x="683568" y="3717032"/>
            <a:ext cx="7632848" cy="1944216"/>
          </a:xfrm>
          <a:prstGeom prst="roundRect">
            <a:avLst>
              <a:gd fmla="val 16667" name="adj"/>
            </a:avLst>
          </a:prstGeom>
          <a:noFill/>
          <a:ln>
            <a:noFill/>
          </a:ln>
          <a:effectLst>
            <a:outerShdw blurRad="44450" algn="ctr" dir="5400000" dist="27939">
              <a:srgbClr val="000000">
                <a:alpha val="31764"/>
              </a:srgbClr>
            </a:outerShdw>
          </a:effectLst>
        </p:spPr>
      </p:pic>
      <p:sp>
        <p:nvSpPr>
          <p:cNvPr id="87" name="Shape 87"/>
          <p:cNvSpPr/>
          <p:nvPr/>
        </p:nvSpPr>
        <p:spPr>
          <a:xfrm>
            <a:off x="1071562" y="3714091"/>
            <a:ext cx="6929436" cy="1938991"/>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6000">
                <a:solidFill>
                  <a:srgbClr val="FF0000"/>
                </a:solidFill>
                <a:latin typeface="Calibri"/>
                <a:ea typeface="Calibri"/>
                <a:cs typeface="Calibri"/>
                <a:sym typeface="Calibri"/>
              </a:rPr>
              <a:t>القدرات العقلية واكتشاف</a:t>
            </a:r>
          </a:p>
          <a:p>
            <a:pPr indent="0" lvl="0" marL="0" marR="0" rtl="1" algn="ctr">
              <a:spcBef>
                <a:spcPts val="0"/>
              </a:spcBef>
              <a:buSzPct val="25000"/>
              <a:buNone/>
            </a:pPr>
            <a:r>
              <a:rPr b="1" lang="ar-SA" sz="6000">
                <a:solidFill>
                  <a:srgbClr val="FF0000"/>
                </a:solidFill>
                <a:latin typeface="Calibri"/>
                <a:ea typeface="Calibri"/>
                <a:cs typeface="Calibri"/>
                <a:sym typeface="Calibri"/>
              </a:rPr>
              <a:t> الميول وتنميتها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par>
                                <p:cTn fill="hold" nodeType="withEffect" presetClass="entr" presetID="10" presetSubtype="0">
                                  <p:stCondLst>
                                    <p:cond delay="0"/>
                                  </p:stCondLst>
                                  <p:childTnLst>
                                    <p:set>
                                      <p:cBhvr>
                                        <p:cTn dur="1" fill="hold">
                                          <p:stCondLst>
                                            <p:cond delay="0"/>
                                          </p:stCondLst>
                                        </p:cTn>
                                        <p:tgtEl>
                                          <p:spTgt spid="85"/>
                                        </p:tgtEl>
                                        <p:attrNameLst>
                                          <p:attrName>style.visibility</p:attrName>
                                        </p:attrNameLst>
                                      </p:cBhvr>
                                      <p:to>
                                        <p:strVal val="visible"/>
                                      </p:to>
                                    </p:set>
                                    <p:animEffect filter="fade" transition="in">
                                      <p:cBhvr>
                                        <p:cTn dur="500"/>
                                        <p:tgtEl>
                                          <p:spTgt spid="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par>
                                <p:cTn fill="hold" nodeType="withEffect" presetClass="entr" presetID="10" presetSubtype="0">
                                  <p:stCondLst>
                                    <p:cond delay="0"/>
                                  </p:stCondLst>
                                  <p:childTnLst>
                                    <p:set>
                                      <p:cBhvr>
                                        <p:cTn dur="1" fill="hold">
                                          <p:stCondLst>
                                            <p:cond delay="0"/>
                                          </p:stCondLst>
                                        </p:cTn>
                                        <p:tgtEl>
                                          <p:spTgt spid="87"/>
                                        </p:tgtEl>
                                        <p:attrNameLst>
                                          <p:attrName>style.visibility</p:attrName>
                                        </p:attrNameLst>
                                      </p:cBhvr>
                                      <p:to>
                                        <p:strVal val="visible"/>
                                      </p:to>
                                    </p:set>
                                    <p:animEffect filter="fade" transition="in">
                                      <p:cBhvr>
                                        <p:cTn dur="1000"/>
                                        <p:tgtEl>
                                          <p:spTgt spid="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pic>
        <p:nvPicPr>
          <p:cNvPr descr="eeeeeeeeeeeeeeeeee.png" id="165" name="Shape 165"/>
          <p:cNvPicPr preferRelativeResize="0"/>
          <p:nvPr/>
        </p:nvPicPr>
        <p:blipFill rotWithShape="1">
          <a:blip r:embed="rId3">
            <a:alphaModFix/>
          </a:blip>
          <a:srcRect b="0" l="0" r="0" t="0"/>
          <a:stretch/>
        </p:blipFill>
        <p:spPr>
          <a:xfrm>
            <a:off x="611560" y="1682214"/>
            <a:ext cx="7895464" cy="5059154"/>
          </a:xfrm>
          <a:prstGeom prst="rect">
            <a:avLst/>
          </a:prstGeom>
          <a:noFill/>
          <a:ln>
            <a:noFill/>
          </a:ln>
        </p:spPr>
      </p:pic>
      <p:pic>
        <p:nvPicPr>
          <p:cNvPr descr="1.gif" id="166" name="Shape 166"/>
          <p:cNvPicPr preferRelativeResize="0"/>
          <p:nvPr/>
        </p:nvPicPr>
        <p:blipFill rotWithShape="1">
          <a:blip r:embed="rId4">
            <a:alphaModFix/>
          </a:blip>
          <a:srcRect b="0" l="0" r="0" t="0"/>
          <a:stretch/>
        </p:blipFill>
        <p:spPr>
          <a:xfrm>
            <a:off x="4788023" y="404663"/>
            <a:ext cx="4104456" cy="1050042"/>
          </a:xfrm>
          <a:prstGeom prst="rect">
            <a:avLst/>
          </a:prstGeom>
          <a:noFill/>
          <a:ln>
            <a:noFill/>
          </a:ln>
        </p:spPr>
      </p:pic>
      <p:sp>
        <p:nvSpPr>
          <p:cNvPr id="167" name="Shape 167"/>
          <p:cNvSpPr/>
          <p:nvPr/>
        </p:nvSpPr>
        <p:spPr>
          <a:xfrm>
            <a:off x="5292080" y="548679"/>
            <a:ext cx="319831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موضوعات الوحدة</a:t>
            </a:r>
          </a:p>
        </p:txBody>
      </p:sp>
      <p:sp>
        <p:nvSpPr>
          <p:cNvPr id="168" name="Shape 168"/>
          <p:cNvSpPr/>
          <p:nvPr/>
        </p:nvSpPr>
        <p:spPr>
          <a:xfrm>
            <a:off x="539552" y="2851190"/>
            <a:ext cx="7563438" cy="255454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i="0" lang="ar-SA" sz="3200" u="none" cap="none" strike="noStrike">
                <a:solidFill>
                  <a:schemeClr val="dk1"/>
                </a:solidFill>
                <a:latin typeface="Times New Roman"/>
                <a:ea typeface="Times New Roman"/>
                <a:cs typeface="Times New Roman"/>
                <a:sym typeface="Times New Roman"/>
              </a:rPr>
              <a:t>5- </a:t>
            </a:r>
            <a:r>
              <a:rPr b="1" lang="ar-SA" sz="3200">
                <a:solidFill>
                  <a:schemeClr val="dk1"/>
                </a:solidFill>
                <a:latin typeface="Times New Roman"/>
                <a:ea typeface="Times New Roman"/>
                <a:cs typeface="Times New Roman"/>
                <a:sym typeface="Times New Roman"/>
              </a:rPr>
              <a:t>أهمية التعرف على القدرات والميول وتنميتها.</a:t>
            </a:r>
          </a:p>
          <a:p>
            <a:pPr indent="0" lvl="0" marL="0" marR="0" rtl="1" algn="r">
              <a:spcBef>
                <a:spcPts val="0"/>
              </a:spcBef>
              <a:spcAft>
                <a:spcPts val="0"/>
              </a:spcAft>
              <a:buSzPct val="25000"/>
              <a:buNone/>
            </a:pPr>
            <a:r>
              <a:rPr b="1" lang="ar-SA" sz="3200">
                <a:solidFill>
                  <a:schemeClr val="dk1"/>
                </a:solidFill>
                <a:latin typeface="Times New Roman"/>
                <a:ea typeface="Times New Roman"/>
                <a:cs typeface="Times New Roman"/>
                <a:sym typeface="Times New Roman"/>
              </a:rPr>
              <a:t>6- ماهية التفكير.</a:t>
            </a:r>
          </a:p>
          <a:p>
            <a:pPr indent="0" lvl="0" marL="0" marR="0" rtl="1" algn="r">
              <a:spcBef>
                <a:spcPts val="0"/>
              </a:spcBef>
              <a:spcAft>
                <a:spcPts val="0"/>
              </a:spcAft>
              <a:buSzPct val="25000"/>
              <a:buNone/>
            </a:pPr>
            <a:r>
              <a:rPr b="1" lang="ar-SA" sz="3200">
                <a:solidFill>
                  <a:schemeClr val="dk1"/>
                </a:solidFill>
                <a:latin typeface="Times New Roman"/>
                <a:ea typeface="Times New Roman"/>
                <a:cs typeface="Times New Roman"/>
                <a:sym typeface="Times New Roman"/>
              </a:rPr>
              <a:t>7- أنواع التفكير</a:t>
            </a:r>
            <a:br>
              <a:rPr b="1" lang="ar-SA" sz="3200">
                <a:solidFill>
                  <a:schemeClr val="dk1"/>
                </a:solidFill>
                <a:latin typeface="Times New Roman"/>
                <a:ea typeface="Times New Roman"/>
                <a:cs typeface="Times New Roman"/>
                <a:sym typeface="Times New Roman"/>
              </a:rPr>
            </a:br>
            <a:r>
              <a:rPr b="1" lang="ar-SA" sz="3200">
                <a:solidFill>
                  <a:schemeClr val="dk1"/>
                </a:solidFill>
                <a:latin typeface="Times New Roman"/>
                <a:ea typeface="Times New Roman"/>
                <a:cs typeface="Times New Roman"/>
                <a:sym typeface="Times New Roman"/>
              </a:rPr>
              <a:t>    (الإبداعي، الناقد، الاستدلالي) تطبيقاتها.</a:t>
            </a:r>
          </a:p>
          <a:p>
            <a:pPr indent="0" lvl="0" marL="0" marR="0" rtl="1" algn="r">
              <a:spcBef>
                <a:spcPts val="0"/>
              </a:spcBef>
              <a:spcAft>
                <a:spcPts val="0"/>
              </a:spcAft>
              <a:buSzPct val="25000"/>
              <a:buNone/>
            </a:pPr>
            <a:r>
              <a:rPr b="1" lang="ar-SA" sz="3200">
                <a:solidFill>
                  <a:schemeClr val="dk1"/>
                </a:solidFill>
                <a:latin typeface="Times New Roman"/>
                <a:ea typeface="Times New Roman"/>
                <a:cs typeface="Times New Roman"/>
                <a:sym typeface="Times New Roman"/>
              </a:rPr>
              <a:t>8- استراتيجيات تساعد على تعليم مهارات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animEffect filter="fade" transition="in">
                                      <p:cBhvr>
                                        <p:cTn dur="500"/>
                                        <p:tgtEl>
                                          <p:spTgt spid="16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8">
                                            <p:txEl>
                                              <p:pRg end="1" st="1"/>
                                            </p:txEl>
                                          </p:spTgt>
                                        </p:tgtEl>
                                        <p:attrNameLst>
                                          <p:attrName>style.visibility</p:attrName>
                                        </p:attrNameLst>
                                      </p:cBhvr>
                                      <p:to>
                                        <p:strVal val="visible"/>
                                      </p:to>
                                    </p:set>
                                    <p:animEffect filter="fade" transition="in">
                                      <p:cBhvr>
                                        <p:cTn dur="500"/>
                                        <p:tgtEl>
                                          <p:spTgt spid="168">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8">
                                            <p:txEl>
                                              <p:pRg end="2" st="2"/>
                                            </p:txEl>
                                          </p:spTgt>
                                        </p:tgtEl>
                                        <p:attrNameLst>
                                          <p:attrName>style.visibility</p:attrName>
                                        </p:attrNameLst>
                                      </p:cBhvr>
                                      <p:to>
                                        <p:strVal val="visible"/>
                                      </p:to>
                                    </p:set>
                                    <p:animEffect filter="fade" transition="in">
                                      <p:cBhvr>
                                        <p:cTn dur="500"/>
                                        <p:tgtEl>
                                          <p:spTgt spid="168">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8">
                                            <p:txEl>
                                              <p:pRg end="3" st="3"/>
                                            </p:txEl>
                                          </p:spTgt>
                                        </p:tgtEl>
                                        <p:attrNameLst>
                                          <p:attrName>style.visibility</p:attrName>
                                        </p:attrNameLst>
                                      </p:cBhvr>
                                      <p:to>
                                        <p:strVal val="visible"/>
                                      </p:to>
                                    </p:set>
                                    <p:animEffect filter="fade" transition="in">
                                      <p:cBhvr>
                                        <p:cTn dur="500"/>
                                        <p:tgtEl>
                                          <p:spTgt spid="16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pic>
        <p:nvPicPr>
          <p:cNvPr descr="2851.png" id="173" name="Shape 173"/>
          <p:cNvPicPr preferRelativeResize="0"/>
          <p:nvPr/>
        </p:nvPicPr>
        <p:blipFill rotWithShape="1">
          <a:blip r:embed="rId3">
            <a:alphaModFix/>
          </a:blip>
          <a:srcRect b="0" l="0" r="0" t="0"/>
          <a:stretch/>
        </p:blipFill>
        <p:spPr>
          <a:xfrm>
            <a:off x="179511" y="2564903"/>
            <a:ext cx="8820472" cy="3456383"/>
          </a:xfrm>
          <a:prstGeom prst="rect">
            <a:avLst/>
          </a:prstGeom>
          <a:noFill/>
          <a:ln>
            <a:noFill/>
          </a:ln>
        </p:spPr>
      </p:pic>
      <p:pic>
        <p:nvPicPr>
          <p:cNvPr descr="4.png" id="174" name="Shape 174"/>
          <p:cNvPicPr preferRelativeResize="0"/>
          <p:nvPr/>
        </p:nvPicPr>
        <p:blipFill rotWithShape="1">
          <a:blip r:embed="rId4">
            <a:alphaModFix/>
          </a:blip>
          <a:srcRect b="0" l="0" r="0" t="0"/>
          <a:stretch/>
        </p:blipFill>
        <p:spPr>
          <a:xfrm>
            <a:off x="5436096" y="476672"/>
            <a:ext cx="3504910" cy="1743311"/>
          </a:xfrm>
          <a:prstGeom prst="rect">
            <a:avLst/>
          </a:prstGeom>
          <a:noFill/>
          <a:ln>
            <a:noFill/>
          </a:ln>
        </p:spPr>
      </p:pic>
      <p:sp>
        <p:nvSpPr>
          <p:cNvPr id="175" name="Shape 175"/>
          <p:cNvSpPr/>
          <p:nvPr/>
        </p:nvSpPr>
        <p:spPr>
          <a:xfrm>
            <a:off x="5796135" y="920913"/>
            <a:ext cx="2651687"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chemeClr val="dk1"/>
              </a:buClr>
              <a:buSzPct val="25000"/>
              <a:buFont typeface="Times New Roman"/>
              <a:buNone/>
            </a:pPr>
            <a:r>
              <a:rPr b="1" i="0" lang="ar-SA" sz="4000" u="none" cap="none" strike="noStrike">
                <a:solidFill>
                  <a:schemeClr val="dk1"/>
                </a:solidFill>
                <a:latin typeface="Times New Roman"/>
                <a:ea typeface="Times New Roman"/>
                <a:cs typeface="Times New Roman"/>
                <a:sym typeface="Times New Roman"/>
              </a:rPr>
              <a:t>مشروع الوحدة</a:t>
            </a:r>
          </a:p>
        </p:txBody>
      </p:sp>
      <p:sp>
        <p:nvSpPr>
          <p:cNvPr id="176" name="Shape 176"/>
          <p:cNvSpPr/>
          <p:nvPr/>
        </p:nvSpPr>
        <p:spPr>
          <a:xfrm>
            <a:off x="107504" y="3068959"/>
            <a:ext cx="8136903"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قم بزيارة لإحدى المؤسسات الحكومية أو الخاصة للتعرف على إحدى المهن التي تميل إليها ثم اكتب تقريرا عن هذه المهنة بحيث يشتمل على:</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4"/>
                                        </p:tgtEl>
                                        <p:attrNameLst>
                                          <p:attrName>style.visibility</p:attrName>
                                        </p:attrNameLst>
                                      </p:cBhvr>
                                      <p:to>
                                        <p:strVal val="visible"/>
                                      </p:to>
                                    </p:set>
                                    <p:animEffect filter="fade" transition="in">
                                      <p:cBhvr>
                                        <p:cTn dur="500"/>
                                        <p:tgtEl>
                                          <p:spTgt spid="174"/>
                                        </p:tgtEl>
                                      </p:cBhvr>
                                    </p:animEffect>
                                  </p:childTnLst>
                                </p:cTn>
                              </p:par>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500"/>
                                        <p:tgtEl>
                                          <p:spTgt spid="1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500"/>
                                        <p:tgtEl>
                                          <p:spTgt spid="173"/>
                                        </p:tgtEl>
                                      </p:cBhvr>
                                    </p:animEffect>
                                  </p:childTnLst>
                                </p:cTn>
                              </p:par>
                              <p:par>
                                <p:cTn fill="hold" nodeType="withEffect" presetClass="entr" presetID="10" presetSubtype="0">
                                  <p:stCondLst>
                                    <p:cond delay="0"/>
                                  </p:stCondLst>
                                  <p:childTnLst>
                                    <p:set>
                                      <p:cBhvr>
                                        <p:cTn dur="1" fill="hold">
                                          <p:stCondLst>
                                            <p:cond delay="0"/>
                                          </p:stCondLst>
                                        </p:cTn>
                                        <p:tgtEl>
                                          <p:spTgt spid="176"/>
                                        </p:tgtEl>
                                        <p:attrNameLst>
                                          <p:attrName>style.visibility</p:attrName>
                                        </p:attrNameLst>
                                      </p:cBhvr>
                                      <p:to>
                                        <p:strVal val="visible"/>
                                      </p:to>
                                    </p:set>
                                    <p:animEffect filter="fade" transition="in">
                                      <p:cBhvr>
                                        <p:cTn dur="500"/>
                                        <p:tgtEl>
                                          <p:spTgt spid="1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0" name="Shape 180"/>
        <p:cNvGrpSpPr/>
        <p:nvPr/>
      </p:nvGrpSpPr>
      <p:grpSpPr>
        <a:xfrm>
          <a:off x="0" y="0"/>
          <a:ext cx="0" cy="0"/>
          <a:chOff x="0" y="0"/>
          <a:chExt cx="0" cy="0"/>
        </a:xfrm>
      </p:grpSpPr>
      <p:pic>
        <p:nvPicPr>
          <p:cNvPr descr="1955.png" id="181" name="Shape 181"/>
          <p:cNvPicPr preferRelativeResize="0"/>
          <p:nvPr/>
        </p:nvPicPr>
        <p:blipFill rotWithShape="1">
          <a:blip r:embed="rId3">
            <a:alphaModFix/>
          </a:blip>
          <a:srcRect b="0" l="0" r="0" t="0"/>
          <a:stretch/>
        </p:blipFill>
        <p:spPr>
          <a:xfrm>
            <a:off x="312183" y="2285602"/>
            <a:ext cx="8580297" cy="4167732"/>
          </a:xfrm>
          <a:prstGeom prst="rect">
            <a:avLst/>
          </a:prstGeom>
          <a:noFill/>
          <a:ln>
            <a:noFill/>
          </a:ln>
        </p:spPr>
      </p:pic>
      <p:sp>
        <p:nvSpPr>
          <p:cNvPr id="182" name="Shape 182"/>
          <p:cNvSpPr/>
          <p:nvPr/>
        </p:nvSpPr>
        <p:spPr>
          <a:xfrm>
            <a:off x="467543" y="2451659"/>
            <a:ext cx="8136903" cy="397031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1- وصف المهنة وأبرز أعمالها اليومية.</a:t>
            </a:r>
          </a:p>
          <a:p>
            <a:pPr indent="0" lvl="0" marL="0" marR="0" rtl="1" algn="r">
              <a:spcBef>
                <a:spcPts val="0"/>
              </a:spcBef>
              <a:buSzPct val="25000"/>
              <a:buNone/>
            </a:pPr>
            <a:r>
              <a:rPr b="1" lang="ar-SA" sz="3600">
                <a:solidFill>
                  <a:schemeClr val="dk1"/>
                </a:solidFill>
                <a:latin typeface="Calibri"/>
                <a:ea typeface="Calibri"/>
                <a:cs typeface="Calibri"/>
                <a:sym typeface="Calibri"/>
              </a:rPr>
              <a:t>2- مستوى التعليم المطلوب للقيام بها ونوعه.</a:t>
            </a:r>
          </a:p>
          <a:p>
            <a:pPr indent="0" lvl="0" marL="0" marR="0" rtl="1" algn="r">
              <a:spcBef>
                <a:spcPts val="0"/>
              </a:spcBef>
              <a:buSzPct val="25000"/>
              <a:buNone/>
            </a:pPr>
            <a:r>
              <a:rPr b="1" lang="ar-SA" sz="3600">
                <a:solidFill>
                  <a:schemeClr val="dk1"/>
                </a:solidFill>
                <a:latin typeface="Calibri"/>
                <a:ea typeface="Calibri"/>
                <a:cs typeface="Calibri"/>
                <a:sym typeface="Calibri"/>
              </a:rPr>
              <a:t>3- الخصائص والسمات المطلوبة للنجاح في هذه المهنة.</a:t>
            </a:r>
          </a:p>
          <a:p>
            <a:pPr indent="0" lvl="0" marL="0" marR="0" rtl="1" algn="r">
              <a:spcBef>
                <a:spcPts val="0"/>
              </a:spcBef>
              <a:buSzPct val="25000"/>
              <a:buNone/>
            </a:pPr>
            <a:r>
              <a:rPr b="1" lang="ar-SA" sz="3600">
                <a:solidFill>
                  <a:schemeClr val="dk1"/>
                </a:solidFill>
                <a:latin typeface="Calibri"/>
                <a:ea typeface="Calibri"/>
                <a:cs typeface="Calibri"/>
                <a:sym typeface="Calibri"/>
              </a:rPr>
              <a:t>4- فرص الترقي والتطور في هذه المهنة.</a:t>
            </a:r>
            <a:br>
              <a:rPr b="1" lang="ar-SA" sz="3600">
                <a:solidFill>
                  <a:schemeClr val="dk1"/>
                </a:solidFill>
                <a:latin typeface="Calibri"/>
                <a:ea typeface="Calibri"/>
                <a:cs typeface="Calibri"/>
                <a:sym typeface="Calibri"/>
              </a:rPr>
            </a:br>
            <a:r>
              <a:rPr b="1" lang="ar-SA" sz="3600">
                <a:solidFill>
                  <a:schemeClr val="dk1"/>
                </a:solidFill>
                <a:latin typeface="Calibri"/>
                <a:ea typeface="Calibri"/>
                <a:cs typeface="Calibri"/>
                <a:sym typeface="Calibri"/>
              </a:rPr>
              <a:t> وأُبرز،</a:t>
            </a:r>
          </a:p>
          <a:p>
            <a:pPr indent="0" lvl="0" marL="0" marR="0" rtl="1" algn="r">
              <a:spcBef>
                <a:spcPts val="0"/>
              </a:spcBef>
              <a:buSzPct val="25000"/>
              <a:buNone/>
            </a:pPr>
            <a:r>
              <a:rPr b="1" lang="ar-SA" sz="3600">
                <a:solidFill>
                  <a:schemeClr val="dk1"/>
                </a:solidFill>
                <a:latin typeface="Calibri"/>
                <a:ea typeface="Calibri"/>
                <a:cs typeface="Calibri"/>
                <a:sym typeface="Calibri"/>
              </a:rPr>
              <a:t>5- الدخل الحالي والمتوقع مستقبلا.</a:t>
            </a:r>
          </a:p>
        </p:txBody>
      </p:sp>
      <p:pic>
        <p:nvPicPr>
          <p:cNvPr descr="4.png" id="183" name="Shape 183"/>
          <p:cNvPicPr preferRelativeResize="0"/>
          <p:nvPr/>
        </p:nvPicPr>
        <p:blipFill rotWithShape="1">
          <a:blip r:embed="rId4">
            <a:alphaModFix/>
          </a:blip>
          <a:srcRect b="0" l="0" r="0" t="0"/>
          <a:stretch/>
        </p:blipFill>
        <p:spPr>
          <a:xfrm>
            <a:off x="5436096" y="476672"/>
            <a:ext cx="3504910" cy="1743311"/>
          </a:xfrm>
          <a:prstGeom prst="rect">
            <a:avLst/>
          </a:prstGeom>
          <a:noFill/>
          <a:ln>
            <a:noFill/>
          </a:ln>
        </p:spPr>
      </p:pic>
      <p:sp>
        <p:nvSpPr>
          <p:cNvPr id="184" name="Shape 184"/>
          <p:cNvSpPr/>
          <p:nvPr/>
        </p:nvSpPr>
        <p:spPr>
          <a:xfrm>
            <a:off x="5796135" y="920913"/>
            <a:ext cx="2651687"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chemeClr val="dk1"/>
              </a:buClr>
              <a:buSzPct val="25000"/>
              <a:buFont typeface="Times New Roman"/>
              <a:buNone/>
            </a:pPr>
            <a:r>
              <a:rPr b="1" i="0" lang="ar-SA" sz="4000" u="none" cap="none" strike="noStrike">
                <a:solidFill>
                  <a:schemeClr val="dk1"/>
                </a:solidFill>
                <a:latin typeface="Times New Roman"/>
                <a:ea typeface="Times New Roman"/>
                <a:cs typeface="Times New Roman"/>
                <a:sym typeface="Times New Roman"/>
              </a:rPr>
              <a:t>مشروع الوحدة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300"/>
                                        <p:tgtEl>
                                          <p:spTgt spid="181"/>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animEffect filter="fade" transition="in">
                                      <p:cBhvr>
                                        <p:cTn dur="300"/>
                                        <p:tgtEl>
                                          <p:spTgt spid="182">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animEffect filter="fade" transition="in">
                                      <p:cBhvr>
                                        <p:cTn dur="300"/>
                                        <p:tgtEl>
                                          <p:spTgt spid="182">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2" st="2"/>
                                            </p:txEl>
                                          </p:spTgt>
                                        </p:tgtEl>
                                        <p:attrNameLst>
                                          <p:attrName>style.visibility</p:attrName>
                                        </p:attrNameLst>
                                      </p:cBhvr>
                                      <p:to>
                                        <p:strVal val="visible"/>
                                      </p:to>
                                    </p:set>
                                    <p:animEffect filter="fade" transition="in">
                                      <p:cBhvr>
                                        <p:cTn dur="300"/>
                                        <p:tgtEl>
                                          <p:spTgt spid="182">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3" st="3"/>
                                            </p:txEl>
                                          </p:spTgt>
                                        </p:tgtEl>
                                        <p:attrNameLst>
                                          <p:attrName>style.visibility</p:attrName>
                                        </p:attrNameLst>
                                      </p:cBhvr>
                                      <p:to>
                                        <p:strVal val="visible"/>
                                      </p:to>
                                    </p:set>
                                    <p:animEffect filter="fade" transition="in">
                                      <p:cBhvr>
                                        <p:cTn dur="300"/>
                                        <p:tgtEl>
                                          <p:spTgt spid="182">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82">
                                            <p:txEl>
                                              <p:pRg end="4" st="4"/>
                                            </p:txEl>
                                          </p:spTgt>
                                        </p:tgtEl>
                                        <p:attrNameLst>
                                          <p:attrName>style.visibility</p:attrName>
                                        </p:attrNameLst>
                                      </p:cBhvr>
                                      <p:to>
                                        <p:strVal val="visible"/>
                                      </p:to>
                                    </p:set>
                                    <p:animEffect filter="fade" transition="in">
                                      <p:cBhvr>
                                        <p:cTn dur="300"/>
                                        <p:tgtEl>
                                          <p:spTgt spid="182">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pic>
        <p:nvPicPr>
          <p:cNvPr descr="31-400W.png" id="189" name="Shape 189"/>
          <p:cNvPicPr preferRelativeResize="0"/>
          <p:nvPr/>
        </p:nvPicPr>
        <p:blipFill rotWithShape="1">
          <a:blip r:embed="rId3">
            <a:alphaModFix/>
          </a:blip>
          <a:srcRect b="0" l="0" r="0" t="0"/>
          <a:stretch/>
        </p:blipFill>
        <p:spPr>
          <a:xfrm>
            <a:off x="1259632" y="692695"/>
            <a:ext cx="6696744" cy="2088232"/>
          </a:xfrm>
          <a:prstGeom prst="rect">
            <a:avLst/>
          </a:prstGeom>
          <a:solidFill>
            <a:schemeClr val="lt1"/>
          </a:solidFill>
          <a:ln>
            <a:noFill/>
          </a:ln>
        </p:spPr>
      </p:pic>
      <p:sp>
        <p:nvSpPr>
          <p:cNvPr id="190" name="Shape 190"/>
          <p:cNvSpPr/>
          <p:nvPr/>
        </p:nvSpPr>
        <p:spPr>
          <a:xfrm>
            <a:off x="1525570" y="1148550"/>
            <a:ext cx="5998756"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7200">
                <a:solidFill>
                  <a:schemeClr val="dk1"/>
                </a:solidFill>
                <a:latin typeface="Calibri"/>
                <a:ea typeface="Calibri"/>
                <a:cs typeface="Calibri"/>
                <a:sym typeface="Calibri"/>
              </a:rPr>
              <a:t>الدرس الاول 6- 1 </a:t>
            </a:r>
          </a:p>
        </p:txBody>
      </p:sp>
      <p:pic>
        <p:nvPicPr>
          <p:cNvPr descr="3315-illustration-of-a-colorful-blank-frame-border-pv.png" id="191" name="Shape 191"/>
          <p:cNvPicPr preferRelativeResize="0"/>
          <p:nvPr/>
        </p:nvPicPr>
        <p:blipFill rotWithShape="1">
          <a:blip r:embed="rId4">
            <a:alphaModFix/>
          </a:blip>
          <a:srcRect b="0" l="0" r="0" t="0"/>
          <a:stretch/>
        </p:blipFill>
        <p:spPr>
          <a:xfrm>
            <a:off x="323528" y="3861048"/>
            <a:ext cx="8568951" cy="2088232"/>
          </a:xfrm>
          <a:prstGeom prst="rect">
            <a:avLst/>
          </a:prstGeom>
          <a:solidFill>
            <a:schemeClr val="lt1"/>
          </a:solidFill>
          <a:ln>
            <a:noFill/>
          </a:ln>
        </p:spPr>
      </p:pic>
      <p:sp>
        <p:nvSpPr>
          <p:cNvPr id="192" name="Shape 192"/>
          <p:cNvSpPr/>
          <p:nvPr/>
        </p:nvSpPr>
        <p:spPr>
          <a:xfrm>
            <a:off x="1187623" y="4149080"/>
            <a:ext cx="6840760" cy="1446550"/>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SA" sz="4400">
                <a:solidFill>
                  <a:srgbClr val="FF0000"/>
                </a:solidFill>
                <a:latin typeface="Times New Roman"/>
                <a:ea typeface="Times New Roman"/>
                <a:cs typeface="Times New Roman"/>
                <a:sym typeface="Times New Roman"/>
              </a:rPr>
              <a:t>ماهية القدرة العقلية العامة والقدرات العقلية الخاصة (الذكاءات)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
                                        <p:tgtEl>
                                          <p:spTgt spid="189"/>
                                        </p:tgtEl>
                                      </p:cBhvr>
                                    </p:animEffect>
                                  </p:childTnLst>
                                </p:cTn>
                              </p:par>
                              <p:par>
                                <p:cTn fill="hold" nodeType="with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500"/>
                                        <p:tgtEl>
                                          <p:spTgt spid="1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500"/>
                                        <p:tgtEl>
                                          <p:spTgt spid="191"/>
                                        </p:tgtEl>
                                      </p:cBhvr>
                                    </p:animEffect>
                                  </p:childTnLst>
                                </p:cTn>
                              </p:par>
                              <p:par>
                                <p:cTn fill="hold" nodeType="with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5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6" name="Shape 196"/>
        <p:cNvGrpSpPr/>
        <p:nvPr/>
      </p:nvGrpSpPr>
      <p:grpSpPr>
        <a:xfrm>
          <a:off x="0" y="0"/>
          <a:ext cx="0" cy="0"/>
          <a:chOff x="0" y="0"/>
          <a:chExt cx="0" cy="0"/>
        </a:xfrm>
      </p:grpSpPr>
      <p:sp>
        <p:nvSpPr>
          <p:cNvPr id="197" name="Shape 197"/>
          <p:cNvSpPr/>
          <p:nvPr/>
        </p:nvSpPr>
        <p:spPr>
          <a:xfrm>
            <a:off x="1979711" y="1988840"/>
            <a:ext cx="5400599" cy="2592287"/>
          </a:xfrm>
          <a:prstGeom prst="cloud">
            <a:avLst/>
          </a:prstGeom>
          <a:solidFill>
            <a:srgbClr val="00B0F0"/>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8" name="Shape 198"/>
          <p:cNvSpPr/>
          <p:nvPr/>
        </p:nvSpPr>
        <p:spPr>
          <a:xfrm>
            <a:off x="2337706" y="2532093"/>
            <a:ext cx="4610558" cy="1446550"/>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8800" u="none" cap="none" strike="noStrike">
                <a:solidFill>
                  <a:srgbClr val="FF0000"/>
                </a:solidFill>
                <a:latin typeface="Times New Roman"/>
                <a:ea typeface="Times New Roman"/>
                <a:cs typeface="Times New Roman"/>
                <a:sym typeface="Times New Roman"/>
              </a:rPr>
              <a:t>ماذا سنتعلم؟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7"/>
                                        </p:tgtEl>
                                        <p:attrNameLst>
                                          <p:attrName>style.visibility</p:attrName>
                                        </p:attrNameLst>
                                      </p:cBhvr>
                                      <p:to>
                                        <p:strVal val="visible"/>
                                      </p:to>
                                    </p:set>
                                    <p:animEffect filter="fade" transition="in">
                                      <p:cBhvr>
                                        <p:cTn dur="500"/>
                                        <p:tgtEl>
                                          <p:spTgt spid="197"/>
                                        </p:tgtEl>
                                      </p:cBhvr>
                                    </p:animEffect>
                                  </p:childTnLst>
                                </p:cTn>
                              </p:par>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grpSp>
        <p:nvGrpSpPr>
          <p:cNvPr id="203" name="Shape 203"/>
          <p:cNvGrpSpPr/>
          <p:nvPr/>
        </p:nvGrpSpPr>
        <p:grpSpPr>
          <a:xfrm>
            <a:off x="827583" y="764704"/>
            <a:ext cx="7416824" cy="4968551"/>
            <a:chOff x="827583" y="1844823"/>
            <a:chExt cx="7416824" cy="3888432"/>
          </a:xfrm>
        </p:grpSpPr>
        <p:sp>
          <p:nvSpPr>
            <p:cNvPr id="204" name="Shape 204"/>
            <p:cNvSpPr/>
            <p:nvPr/>
          </p:nvSpPr>
          <p:spPr>
            <a:xfrm>
              <a:off x="2123727" y="1844823"/>
              <a:ext cx="5976664" cy="3528393"/>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5" name="Shape 205"/>
            <p:cNvSpPr/>
            <p:nvPr/>
          </p:nvSpPr>
          <p:spPr>
            <a:xfrm>
              <a:off x="1547663" y="1916831"/>
              <a:ext cx="5976664" cy="3528393"/>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6" name="Shape 206"/>
            <p:cNvSpPr/>
            <p:nvPr/>
          </p:nvSpPr>
          <p:spPr>
            <a:xfrm>
              <a:off x="1043608" y="2128925"/>
              <a:ext cx="5256583" cy="3500882"/>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7" name="Shape 207"/>
            <p:cNvSpPr/>
            <p:nvPr/>
          </p:nvSpPr>
          <p:spPr>
            <a:xfrm>
              <a:off x="827583" y="2780927"/>
              <a:ext cx="7416824" cy="2952328"/>
            </a:xfrm>
            <a:prstGeom prst="roundRect">
              <a:avLst>
                <a:gd fmla="val 16667" name="adj"/>
              </a:avLst>
            </a:prstGeom>
            <a:solidFill>
              <a:schemeClr val="lt1"/>
            </a:solidFill>
            <a:ln cap="flat" cmpd="sng" w="57150">
              <a:solidFill>
                <a:srgbClr val="953734"/>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08" name="Shape 208"/>
          <p:cNvSpPr/>
          <p:nvPr/>
        </p:nvSpPr>
        <p:spPr>
          <a:xfrm>
            <a:off x="827583" y="2111365"/>
            <a:ext cx="7117017" cy="347787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معنى القدرة العقلية العامة (الذكاء).</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قياس الذكاء.</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مقياس بينيه للذكاء.</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 القدرات العقلية الخاصة </a:t>
            </a:r>
            <a:br>
              <a:rPr b="1" lang="ar-SA" sz="4400">
                <a:solidFill>
                  <a:schemeClr val="dk1"/>
                </a:solidFill>
                <a:latin typeface="Times New Roman"/>
                <a:ea typeface="Times New Roman"/>
                <a:cs typeface="Times New Roman"/>
                <a:sym typeface="Times New Roman"/>
              </a:rPr>
            </a:br>
            <a:r>
              <a:rPr b="1" lang="ar-SA" sz="4400">
                <a:solidFill>
                  <a:schemeClr val="dk1"/>
                </a:solidFill>
                <a:latin typeface="Times New Roman"/>
                <a:ea typeface="Times New Roman"/>
                <a:cs typeface="Times New Roman"/>
                <a:sym typeface="Times New Roman"/>
              </a:rPr>
              <a:t>(الذكاءات المتعددة).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3"/>
                                        </p:tgtEl>
                                        <p:attrNameLst>
                                          <p:attrName>style.visibility</p:attrName>
                                        </p:attrNameLst>
                                      </p:cBhvr>
                                      <p:to>
                                        <p:strVal val="visible"/>
                                      </p:to>
                                    </p:set>
                                    <p:animEffect filter="fade" transition="in">
                                      <p:cBhvr>
                                        <p:cTn dur="500"/>
                                        <p:tgtEl>
                                          <p:spTgt spid="203"/>
                                        </p:tgtEl>
                                      </p:cBhvr>
                                    </p:animEffect>
                                  </p:childTnLst>
                                </p:cTn>
                              </p:par>
                              <p:par>
                                <p:cTn fill="hold" nodeType="withEffect" presetClass="entr" presetID="10" presetSubtype="0">
                                  <p:stCondLst>
                                    <p:cond delay="0"/>
                                  </p:stCondLst>
                                  <p:childTnLst>
                                    <p:set>
                                      <p:cBhvr>
                                        <p:cTn dur="1" fill="hold">
                                          <p:stCondLst>
                                            <p:cond delay="0"/>
                                          </p:stCondLst>
                                        </p:cTn>
                                        <p:tgtEl>
                                          <p:spTgt spid="208">
                                            <p:txEl>
                                              <p:pRg end="0" st="0"/>
                                            </p:txEl>
                                          </p:spTgt>
                                        </p:tgtEl>
                                        <p:attrNameLst>
                                          <p:attrName>style.visibility</p:attrName>
                                        </p:attrNameLst>
                                      </p:cBhvr>
                                      <p:to>
                                        <p:strVal val="visible"/>
                                      </p:to>
                                    </p:set>
                                    <p:animEffect filter="fade" transition="in">
                                      <p:cBhvr>
                                        <p:cTn dur="500"/>
                                        <p:tgtEl>
                                          <p:spTgt spid="20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8">
                                            <p:txEl>
                                              <p:pRg end="1" st="1"/>
                                            </p:txEl>
                                          </p:spTgt>
                                        </p:tgtEl>
                                        <p:attrNameLst>
                                          <p:attrName>style.visibility</p:attrName>
                                        </p:attrNameLst>
                                      </p:cBhvr>
                                      <p:to>
                                        <p:strVal val="visible"/>
                                      </p:to>
                                    </p:set>
                                    <p:animEffect filter="fade" transition="in">
                                      <p:cBhvr>
                                        <p:cTn dur="500"/>
                                        <p:tgtEl>
                                          <p:spTgt spid="208">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8">
                                            <p:txEl>
                                              <p:pRg end="2" st="2"/>
                                            </p:txEl>
                                          </p:spTgt>
                                        </p:tgtEl>
                                        <p:attrNameLst>
                                          <p:attrName>style.visibility</p:attrName>
                                        </p:attrNameLst>
                                      </p:cBhvr>
                                      <p:to>
                                        <p:strVal val="visible"/>
                                      </p:to>
                                    </p:set>
                                    <p:animEffect filter="fade" transition="in">
                                      <p:cBhvr>
                                        <p:cTn dur="500"/>
                                        <p:tgtEl>
                                          <p:spTgt spid="208">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208">
                                            <p:txEl>
                                              <p:pRg end="3" st="3"/>
                                            </p:txEl>
                                          </p:spTgt>
                                        </p:tgtEl>
                                        <p:attrNameLst>
                                          <p:attrName>style.visibility</p:attrName>
                                        </p:attrNameLst>
                                      </p:cBhvr>
                                      <p:to>
                                        <p:strVal val="visible"/>
                                      </p:to>
                                    </p:set>
                                    <p:animEffect filter="fade" transition="in">
                                      <p:cBhvr>
                                        <p:cTn dur="500"/>
                                        <p:tgtEl>
                                          <p:spTgt spid="208">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2" name="Shape 212"/>
        <p:cNvGrpSpPr/>
        <p:nvPr/>
      </p:nvGrpSpPr>
      <p:grpSpPr>
        <a:xfrm>
          <a:off x="0" y="0"/>
          <a:ext cx="0" cy="0"/>
          <a:chOff x="0" y="0"/>
          <a:chExt cx="0" cy="0"/>
        </a:xfrm>
      </p:grpSpPr>
      <p:grpSp>
        <p:nvGrpSpPr>
          <p:cNvPr id="213" name="Shape 213"/>
          <p:cNvGrpSpPr/>
          <p:nvPr/>
        </p:nvGrpSpPr>
        <p:grpSpPr>
          <a:xfrm>
            <a:off x="1835696" y="1268759"/>
            <a:ext cx="5472608" cy="3672407"/>
            <a:chOff x="1835696" y="1772816"/>
            <a:chExt cx="5472608" cy="2717582"/>
          </a:xfrm>
        </p:grpSpPr>
        <p:sp>
          <p:nvSpPr>
            <p:cNvPr id="214" name="Shape 214"/>
            <p:cNvSpPr/>
            <p:nvPr/>
          </p:nvSpPr>
          <p:spPr>
            <a:xfrm>
              <a:off x="1835696" y="1772816"/>
              <a:ext cx="4392488" cy="2717582"/>
            </a:xfrm>
            <a:prstGeom prst="cloud">
              <a:avLst/>
            </a:prstGeom>
            <a:solidFill>
              <a:schemeClr val="lt2"/>
            </a:solidFill>
            <a:ln cap="flat" cmpd="sng" w="2540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5" name="Shape 215"/>
            <p:cNvSpPr/>
            <p:nvPr/>
          </p:nvSpPr>
          <p:spPr>
            <a:xfrm>
              <a:off x="2915816" y="1844824"/>
              <a:ext cx="4392488" cy="2645573"/>
            </a:xfrm>
            <a:prstGeom prst="cloud">
              <a:avLst/>
            </a:prstGeom>
            <a:solidFill>
              <a:schemeClr val="lt2"/>
            </a:solidFill>
            <a:ln cap="flat" cmpd="sng" w="2540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6" name="Shape 216"/>
            <p:cNvSpPr/>
            <p:nvPr/>
          </p:nvSpPr>
          <p:spPr>
            <a:xfrm>
              <a:off x="1979711" y="1844824"/>
              <a:ext cx="5112567" cy="2485715"/>
            </a:xfrm>
            <a:prstGeom prst="cloud">
              <a:avLst/>
            </a:prstGeom>
            <a:solidFill>
              <a:srgbClr val="00FF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17" name="Shape 217"/>
          <p:cNvSpPr/>
          <p:nvPr/>
        </p:nvSpPr>
        <p:spPr>
          <a:xfrm>
            <a:off x="2871301" y="1916832"/>
            <a:ext cx="3284873" cy="2215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13800">
                <a:solidFill>
                  <a:srgbClr val="FF0000"/>
                </a:solidFill>
                <a:latin typeface="Calibri"/>
                <a:ea typeface="Calibri"/>
                <a:cs typeface="Calibri"/>
                <a:sym typeface="Calibri"/>
              </a:rPr>
              <a:t>تمهيد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500"/>
                                        <p:tgtEl>
                                          <p:spTgt spid="213"/>
                                        </p:tgtEl>
                                      </p:cBhvr>
                                    </p:animEffect>
                                  </p:childTnLst>
                                </p:cTn>
                              </p:par>
                              <p:par>
                                <p:cTn fill="hold" nodeType="with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1" name="Shape 221"/>
        <p:cNvGrpSpPr/>
        <p:nvPr/>
      </p:nvGrpSpPr>
      <p:grpSpPr>
        <a:xfrm>
          <a:off x="0" y="0"/>
          <a:ext cx="0" cy="0"/>
          <a:chOff x="0" y="0"/>
          <a:chExt cx="0" cy="0"/>
        </a:xfrm>
      </p:grpSpPr>
      <p:sp>
        <p:nvSpPr>
          <p:cNvPr id="222" name="Shape 222"/>
          <p:cNvSpPr/>
          <p:nvPr/>
        </p:nvSpPr>
        <p:spPr>
          <a:xfrm>
            <a:off x="2627783" y="332656"/>
            <a:ext cx="612068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3" name="Shape 223"/>
          <p:cNvSpPr/>
          <p:nvPr/>
        </p:nvSpPr>
        <p:spPr>
          <a:xfrm>
            <a:off x="3275856" y="404663"/>
            <a:ext cx="529984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معنى القدرة العقلية العامة (الذكاء)</a:t>
            </a:r>
          </a:p>
        </p:txBody>
      </p:sp>
      <p:grpSp>
        <p:nvGrpSpPr>
          <p:cNvPr id="224" name="Shape 224"/>
          <p:cNvGrpSpPr/>
          <p:nvPr/>
        </p:nvGrpSpPr>
        <p:grpSpPr>
          <a:xfrm>
            <a:off x="251519" y="2420888"/>
            <a:ext cx="8640960" cy="3600399"/>
            <a:chOff x="251519" y="2420888"/>
            <a:chExt cx="8640960" cy="3600399"/>
          </a:xfrm>
        </p:grpSpPr>
        <p:sp>
          <p:nvSpPr>
            <p:cNvPr id="225" name="Shape 225"/>
            <p:cNvSpPr/>
            <p:nvPr/>
          </p:nvSpPr>
          <p:spPr>
            <a:xfrm>
              <a:off x="251519" y="2420888"/>
              <a:ext cx="8640960" cy="3600399"/>
            </a:xfrm>
            <a:prstGeom prst="round2SameRect">
              <a:avLst>
                <a:gd fmla="val 50000" name="adj1"/>
                <a:gd fmla="val 0" name="adj2"/>
              </a:avLst>
            </a:prstGeom>
            <a:solidFill>
              <a:srgbClr val="63242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6" name="Shape 226"/>
            <p:cNvSpPr/>
            <p:nvPr/>
          </p:nvSpPr>
          <p:spPr>
            <a:xfrm>
              <a:off x="539552" y="2708919"/>
              <a:ext cx="7992887" cy="3096343"/>
            </a:xfrm>
            <a:prstGeom prst="rect">
              <a:avLst/>
            </a:prstGeom>
            <a:solidFill>
              <a:schemeClr val="lt1"/>
            </a:solidFill>
            <a:ln cap="flat" cmpd="sng" w="25400">
              <a:solidFill>
                <a:srgbClr val="63242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27" name="Shape 227"/>
          <p:cNvSpPr/>
          <p:nvPr/>
        </p:nvSpPr>
        <p:spPr>
          <a:xfrm>
            <a:off x="755575" y="2852935"/>
            <a:ext cx="7632848" cy="2862322"/>
          </a:xfrm>
          <a:prstGeom prst="rect">
            <a:avLst/>
          </a:prstGeom>
          <a:noFill/>
          <a:ln>
            <a:noFill/>
          </a:ln>
        </p:spPr>
        <p:txBody>
          <a:bodyPr anchorCtr="0" anchor="ctr" bIns="45700" lIns="91425" rIns="91425" tIns="45700">
            <a:noAutofit/>
          </a:bodyPr>
          <a:lstStyle/>
          <a:p>
            <a:pPr indent="0" lvl="0" marL="0" marR="0" rtl="1" algn="ctr">
              <a:lnSpc>
                <a:spcPct val="100000"/>
              </a:lnSpc>
              <a:spcBef>
                <a:spcPts val="0"/>
              </a:spcBef>
              <a:spcAft>
                <a:spcPts val="0"/>
              </a:spcAft>
              <a:buClr>
                <a:srgbClr val="6600CC"/>
              </a:buClr>
              <a:buSzPct val="25000"/>
              <a:buFont typeface="Times New Roman"/>
              <a:buNone/>
            </a:pPr>
            <a:r>
              <a:rPr b="1" i="0" lang="ar-SA" sz="3600" u="none" cap="none" strike="noStrike">
                <a:solidFill>
                  <a:srgbClr val="6600CC"/>
                </a:solidFill>
                <a:latin typeface="Times New Roman"/>
                <a:ea typeface="Times New Roman"/>
                <a:cs typeface="Times New Roman"/>
                <a:sym typeface="Times New Roman"/>
              </a:rPr>
              <a:t>على الرغم أن اصطلاح الذكاء شائع بين الناس ويستخدمونه بكثرة في حديثهم اليومي إلا أنك إذا سألت أحداً أن يعرف الذكاء لوجدت أنه يجد صعوبة كبيرة في تحديد معنى الذكاء، كذلك يستخدم علماء النفس مصطلح الذكاء بمعان كثيرة مختلفة.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5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500"/>
                                        <p:tgtEl>
                                          <p:spTgt spid="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500"/>
                                        <p:tgtEl>
                                          <p:spTgt spid="224"/>
                                        </p:tgtEl>
                                      </p:cBhvr>
                                    </p:animEffect>
                                  </p:childTnLst>
                                </p:cTn>
                              </p:par>
                              <p:par>
                                <p:cTn fill="hold" nodeType="with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1" name="Shape 231"/>
        <p:cNvGrpSpPr/>
        <p:nvPr/>
      </p:nvGrpSpPr>
      <p:grpSpPr>
        <a:xfrm>
          <a:off x="0" y="0"/>
          <a:ext cx="0" cy="0"/>
          <a:chOff x="0" y="0"/>
          <a:chExt cx="0" cy="0"/>
        </a:xfrm>
      </p:grpSpPr>
      <p:sp>
        <p:nvSpPr>
          <p:cNvPr id="232" name="Shape 232"/>
          <p:cNvSpPr/>
          <p:nvPr/>
        </p:nvSpPr>
        <p:spPr>
          <a:xfrm>
            <a:off x="3635896" y="908720"/>
            <a:ext cx="4104456" cy="914400"/>
          </a:xfrm>
          <a:prstGeom prst="roundRect">
            <a:avLst>
              <a:gd fmla="val 16667" name="adj"/>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3" name="Shape 233"/>
          <p:cNvSpPr/>
          <p:nvPr/>
        </p:nvSpPr>
        <p:spPr>
          <a:xfrm>
            <a:off x="3905532" y="908720"/>
            <a:ext cx="364554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baseline="30000" lang="ar-SA" sz="6000">
                <a:solidFill>
                  <a:schemeClr val="lt1"/>
                </a:solidFill>
                <a:latin typeface="Calibri"/>
                <a:ea typeface="Calibri"/>
                <a:cs typeface="Calibri"/>
                <a:sym typeface="Calibri"/>
              </a:rPr>
              <a:t>مفاهيم ومصطلحات</a:t>
            </a:r>
            <a:r>
              <a:rPr b="1" lang="ar-SA" sz="6600">
                <a:solidFill>
                  <a:schemeClr val="lt1"/>
                </a:solidFill>
                <a:latin typeface="Calibri"/>
                <a:ea typeface="Calibri"/>
                <a:cs typeface="Calibri"/>
                <a:sym typeface="Calibri"/>
              </a:rPr>
              <a:t>؟</a:t>
            </a:r>
          </a:p>
        </p:txBody>
      </p:sp>
      <p:pic>
        <p:nvPicPr>
          <p:cNvPr descr="bbq-border-template-cookout-clipart-black-and-white-checkerboard-border-hi.png" id="234" name="Shape 234"/>
          <p:cNvPicPr preferRelativeResize="0"/>
          <p:nvPr/>
        </p:nvPicPr>
        <p:blipFill rotWithShape="1">
          <a:blip r:embed="rId3">
            <a:alphaModFix/>
          </a:blip>
          <a:srcRect b="0" l="0" r="0" t="0"/>
          <a:stretch/>
        </p:blipFill>
        <p:spPr>
          <a:xfrm>
            <a:off x="467543" y="2492896"/>
            <a:ext cx="8208912" cy="3888432"/>
          </a:xfrm>
          <a:prstGeom prst="rect">
            <a:avLst/>
          </a:prstGeom>
          <a:noFill/>
          <a:ln>
            <a:noFill/>
          </a:ln>
        </p:spPr>
      </p:pic>
      <p:sp>
        <p:nvSpPr>
          <p:cNvPr id="235" name="Shape 235"/>
          <p:cNvSpPr/>
          <p:nvPr/>
        </p:nvSpPr>
        <p:spPr>
          <a:xfrm>
            <a:off x="755575" y="2924943"/>
            <a:ext cx="7488831" cy="3046988"/>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800">
                <a:solidFill>
                  <a:srgbClr val="660033"/>
                </a:solidFill>
                <a:latin typeface="Calibri"/>
                <a:ea typeface="Calibri"/>
                <a:cs typeface="Calibri"/>
                <a:sym typeface="Calibri"/>
              </a:rPr>
              <a:t>الذكاء: هو القدرة على الفهم والتكيف مع البيئة المحيطة باستخدام تركيبة من القدرات الموروثة والمتعلمة من خلال الخبرة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500"/>
                                        <p:tgtEl>
                                          <p:spTgt spid="232"/>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233"/>
                                        </p:tgtEl>
                                        <p:attrNameLst>
                                          <p:attrName>style.visibility</p:attrName>
                                        </p:attrNameLst>
                                      </p:cBhvr>
                                      <p:to>
                                        <p:strVal val="visible"/>
                                      </p:to>
                                    </p:set>
                                    <p:anim calcmode="lin" valueType="num">
                                      <p:cBhvr additive="base">
                                        <p:cTn dur="500"/>
                                        <p:tgtEl>
                                          <p:spTgt spid="23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300"/>
                                        <p:tgtEl>
                                          <p:spTgt spid="234"/>
                                        </p:tgtEl>
                                      </p:cBhvr>
                                    </p:animEffect>
                                  </p:childTnLst>
                                </p:cTn>
                              </p:par>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3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sp>
        <p:nvSpPr>
          <p:cNvPr id="240" name="Shape 240"/>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1" name="Shape 241"/>
          <p:cNvSpPr/>
          <p:nvPr/>
        </p:nvSpPr>
        <p:spPr>
          <a:xfrm>
            <a:off x="6613309" y="404663"/>
            <a:ext cx="1962396"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قياس الذكاء</a:t>
            </a:r>
          </a:p>
        </p:txBody>
      </p:sp>
      <p:grpSp>
        <p:nvGrpSpPr>
          <p:cNvPr id="242" name="Shape 242"/>
          <p:cNvGrpSpPr/>
          <p:nvPr/>
        </p:nvGrpSpPr>
        <p:grpSpPr>
          <a:xfrm>
            <a:off x="251519" y="1916832"/>
            <a:ext cx="8640960" cy="4536503"/>
            <a:chOff x="251519" y="2420888"/>
            <a:chExt cx="8640960" cy="3600399"/>
          </a:xfrm>
        </p:grpSpPr>
        <p:sp>
          <p:nvSpPr>
            <p:cNvPr id="243" name="Shape 243"/>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4" name="Shape 244"/>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45" name="Shape 245"/>
          <p:cNvSpPr/>
          <p:nvPr/>
        </p:nvSpPr>
        <p:spPr>
          <a:xfrm>
            <a:off x="755575" y="2575936"/>
            <a:ext cx="7632848" cy="341631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chemeClr val="dk1"/>
                </a:solidFill>
                <a:latin typeface="Times New Roman"/>
                <a:ea typeface="Times New Roman"/>
                <a:cs typeface="Times New Roman"/>
                <a:sym typeface="Times New Roman"/>
              </a:rPr>
              <a:t>قديما كان يقاس الذكاء باستخدام سلسلة من الاختبارات الجسيمة، كالقدرة على تحمل الألم والقدرة على التصنيف بمجرد النظر، وقد اثبت عدم كفاية هذه الطرق لقياس الذكاء، وظهرت الحاجة إلى بناء مقاييس مناسبة نستطيع من خلالها تحديد ذكاء الفرد بشكل كمي وبالتالي مقارنة ذكائه بغيره.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0"/>
                                        </p:tgtEl>
                                        <p:attrNameLst>
                                          <p:attrName>style.visibility</p:attrName>
                                        </p:attrNameLst>
                                      </p:cBhvr>
                                      <p:to>
                                        <p:strVal val="visible"/>
                                      </p:to>
                                    </p:set>
                                    <p:animEffect filter="fade" transition="in">
                                      <p:cBhvr>
                                        <p:cTn dur="500"/>
                                        <p:tgtEl>
                                          <p:spTgt spid="240"/>
                                        </p:tgtEl>
                                      </p:cBhvr>
                                    </p:animEffect>
                                  </p:childTnLst>
                                </p:cTn>
                              </p:par>
                              <p:par>
                                <p:cTn fill="hold" nodeType="with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2"/>
                                        </p:tgtEl>
                                        <p:attrNameLst>
                                          <p:attrName>style.visibility</p:attrName>
                                        </p:attrNameLst>
                                      </p:cBhvr>
                                      <p:to>
                                        <p:strVal val="visible"/>
                                      </p:to>
                                    </p:set>
                                    <p:animEffect filter="fade" transition="in">
                                      <p:cBhvr>
                                        <p:cTn dur="400"/>
                                        <p:tgtEl>
                                          <p:spTgt spid="242"/>
                                        </p:tgtEl>
                                      </p:cBhvr>
                                    </p:animEffect>
                                  </p:childTnLst>
                                </p:cTn>
                              </p:par>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4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pic>
        <p:nvPicPr>
          <p:cNvPr descr="005e0702.png" id="92" name="Shape 92"/>
          <p:cNvPicPr preferRelativeResize="0"/>
          <p:nvPr/>
        </p:nvPicPr>
        <p:blipFill rotWithShape="1">
          <a:blip r:embed="rId3">
            <a:alphaModFix/>
          </a:blip>
          <a:srcRect b="0" l="0" r="0" t="0"/>
          <a:stretch/>
        </p:blipFill>
        <p:spPr>
          <a:xfrm>
            <a:off x="251519" y="2590826"/>
            <a:ext cx="8640960" cy="3430460"/>
          </a:xfrm>
          <a:prstGeom prst="rect">
            <a:avLst/>
          </a:prstGeom>
          <a:noFill/>
          <a:ln>
            <a:noFill/>
          </a:ln>
        </p:spPr>
      </p:pic>
      <p:pic>
        <p:nvPicPr>
          <p:cNvPr descr="2.png" id="93" name="Shape 93"/>
          <p:cNvPicPr preferRelativeResize="0"/>
          <p:nvPr/>
        </p:nvPicPr>
        <p:blipFill rotWithShape="1">
          <a:blip r:embed="rId4">
            <a:alphaModFix/>
          </a:blip>
          <a:srcRect b="0" l="0" r="0" t="0"/>
          <a:stretch/>
        </p:blipFill>
        <p:spPr>
          <a:xfrm>
            <a:off x="4139951" y="548679"/>
            <a:ext cx="5004047" cy="1361571"/>
          </a:xfrm>
          <a:prstGeom prst="rect">
            <a:avLst/>
          </a:prstGeom>
          <a:noFill/>
          <a:ln>
            <a:noFill/>
          </a:ln>
        </p:spPr>
      </p:pic>
      <p:sp>
        <p:nvSpPr>
          <p:cNvPr id="94" name="Shape 94"/>
          <p:cNvSpPr/>
          <p:nvPr/>
        </p:nvSpPr>
        <p:spPr>
          <a:xfrm>
            <a:off x="5076055" y="836712"/>
            <a:ext cx="3038010"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5400">
                <a:solidFill>
                  <a:schemeClr val="dk1"/>
                </a:solidFill>
                <a:latin typeface="Calibri"/>
                <a:ea typeface="Calibri"/>
                <a:cs typeface="Calibri"/>
                <a:sym typeface="Calibri"/>
              </a:rPr>
              <a:t>مدخل الوحدة</a:t>
            </a:r>
          </a:p>
        </p:txBody>
      </p:sp>
      <p:sp>
        <p:nvSpPr>
          <p:cNvPr id="95" name="Shape 95"/>
          <p:cNvSpPr/>
          <p:nvPr/>
        </p:nvSpPr>
        <p:spPr>
          <a:xfrm>
            <a:off x="576064" y="2693288"/>
            <a:ext cx="7740351" cy="3170098"/>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FF00"/>
              </a:buClr>
              <a:buSzPct val="25000"/>
              <a:buFont typeface="Times New Roman"/>
              <a:buNone/>
            </a:pPr>
            <a:r>
              <a:rPr b="1" i="0" lang="ar-SA" sz="4000" u="none" cap="none" strike="noStrike">
                <a:solidFill>
                  <a:srgbClr val="FFFF00"/>
                </a:solidFill>
                <a:latin typeface="Times New Roman"/>
                <a:ea typeface="Times New Roman"/>
                <a:cs typeface="Times New Roman"/>
                <a:sym typeface="Times New Roman"/>
              </a:rPr>
              <a:t>إننا نشاهد في حياتنا اليومية فروقاً بين الأفراد من حيث مستوى ذكائهم الذي يظهر غالباً في قدرتهم على التعلم والتوافق، وتظهر الفروق بين الأفراد في الميول والمواهب والتفكير في جميع مجالات الحياة.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500"/>
                                        <p:tgtEl>
                                          <p:spTgt spid="93"/>
                                        </p:tgtEl>
                                      </p:cBhvr>
                                    </p:animEffect>
                                  </p:childTnLst>
                                </p:cTn>
                              </p:par>
                              <p:par>
                                <p:cTn fill="hold" nodeType="with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2"/>
                                        </p:tgtEl>
                                        <p:attrNameLst>
                                          <p:attrName>style.visibility</p:attrName>
                                        </p:attrNameLst>
                                      </p:cBhvr>
                                      <p:to>
                                        <p:strVal val="visible"/>
                                      </p:to>
                                    </p:set>
                                    <p:animEffect filter="fade" transition="in">
                                      <p:cBhvr>
                                        <p:cTn dur="500"/>
                                        <p:tgtEl>
                                          <p:spTgt spid="92"/>
                                        </p:tgtEl>
                                      </p:cBhvr>
                                    </p:animEffect>
                                  </p:childTnLst>
                                </p:cTn>
                              </p:par>
                              <p:par>
                                <p:cTn fill="hold" nodeType="with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sp>
        <p:nvSpPr>
          <p:cNvPr id="250" name="Shape 250"/>
          <p:cNvSpPr/>
          <p:nvPr/>
        </p:nvSpPr>
        <p:spPr>
          <a:xfrm>
            <a:off x="5436096" y="332656"/>
            <a:ext cx="331236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1" name="Shape 251"/>
          <p:cNvSpPr/>
          <p:nvPr/>
        </p:nvSpPr>
        <p:spPr>
          <a:xfrm>
            <a:off x="5582578" y="404663"/>
            <a:ext cx="2993126"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مقياس بينيه للذكاء</a:t>
            </a:r>
          </a:p>
        </p:txBody>
      </p:sp>
      <p:grpSp>
        <p:nvGrpSpPr>
          <p:cNvPr id="252" name="Shape 252"/>
          <p:cNvGrpSpPr/>
          <p:nvPr/>
        </p:nvGrpSpPr>
        <p:grpSpPr>
          <a:xfrm>
            <a:off x="251519" y="1916832"/>
            <a:ext cx="8640960" cy="4104455"/>
            <a:chOff x="251519" y="2420888"/>
            <a:chExt cx="8640960" cy="3600399"/>
          </a:xfrm>
        </p:grpSpPr>
        <p:sp>
          <p:nvSpPr>
            <p:cNvPr id="253" name="Shape 25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54" name="Shape 25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55" name="Shape 255"/>
          <p:cNvSpPr/>
          <p:nvPr/>
        </p:nvSpPr>
        <p:spPr>
          <a:xfrm>
            <a:off x="755575" y="2316935"/>
            <a:ext cx="7632848" cy="3416319"/>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7030A0"/>
                </a:solidFill>
                <a:latin typeface="Times New Roman"/>
                <a:ea typeface="Times New Roman"/>
                <a:cs typeface="Times New Roman"/>
                <a:sym typeface="Times New Roman"/>
              </a:rPr>
              <a:t>في عام 1900م في فرنسا طلب وزير التربية والتعليم من (ألفريد بينيه (Binet Alfred وهو عالم نفس فرنسي تصميم مقياس للذكاء للتمكن من تحديد الطلبة الذين لا يتمتعون بذكاء كاف ليكونوا في النظام المدرسي العادي حتى يمكنه مساعدتهم فصمم بينيه مقياسا يتم على ضوئه قبول الطلاب</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4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4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9" name="Shape 259"/>
        <p:cNvGrpSpPr/>
        <p:nvPr/>
      </p:nvGrpSpPr>
      <p:grpSpPr>
        <a:xfrm>
          <a:off x="0" y="0"/>
          <a:ext cx="0" cy="0"/>
          <a:chOff x="0" y="0"/>
          <a:chExt cx="0" cy="0"/>
        </a:xfrm>
      </p:grpSpPr>
      <p:sp>
        <p:nvSpPr>
          <p:cNvPr id="260" name="Shape 260"/>
          <p:cNvSpPr/>
          <p:nvPr/>
        </p:nvSpPr>
        <p:spPr>
          <a:xfrm>
            <a:off x="5436096" y="332656"/>
            <a:ext cx="331236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1" name="Shape 261"/>
          <p:cNvSpPr/>
          <p:nvPr/>
        </p:nvSpPr>
        <p:spPr>
          <a:xfrm>
            <a:off x="5582578" y="404663"/>
            <a:ext cx="2993126"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مقياس بينيه للذكاء</a:t>
            </a:r>
          </a:p>
        </p:txBody>
      </p:sp>
      <p:grpSp>
        <p:nvGrpSpPr>
          <p:cNvPr id="262" name="Shape 262"/>
          <p:cNvGrpSpPr/>
          <p:nvPr/>
        </p:nvGrpSpPr>
        <p:grpSpPr>
          <a:xfrm>
            <a:off x="251519" y="1916832"/>
            <a:ext cx="8640960" cy="4104455"/>
            <a:chOff x="251519" y="2420888"/>
            <a:chExt cx="8640960" cy="3600399"/>
          </a:xfrm>
        </p:grpSpPr>
        <p:sp>
          <p:nvSpPr>
            <p:cNvPr id="263" name="Shape 26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64" name="Shape 26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65" name="Shape 265"/>
          <p:cNvSpPr/>
          <p:nvPr/>
        </p:nvSpPr>
        <p:spPr>
          <a:xfrm>
            <a:off x="755575" y="2974885"/>
            <a:ext cx="7632848" cy="2308323"/>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7030A0"/>
                </a:solidFill>
                <a:latin typeface="Times New Roman"/>
                <a:ea typeface="Times New Roman"/>
                <a:cs typeface="Times New Roman"/>
                <a:sym typeface="Times New Roman"/>
              </a:rPr>
              <a:t>في التعليم العام سمي اختبار بينيه للذكاء، وقد طوره بينيه عدة مرات إحداها في جامعة ستانفورد الأمريكية وسمي (مقياس ستانفورد بينيه للذكاء) ولازال مستخدما إلى الآن.</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400"/>
                                        <p:tgtEl>
                                          <p:spTgt spid="2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9" name="Shape 269"/>
        <p:cNvGrpSpPr/>
        <p:nvPr/>
      </p:nvGrpSpPr>
      <p:grpSpPr>
        <a:xfrm>
          <a:off x="0" y="0"/>
          <a:ext cx="0" cy="0"/>
          <a:chOff x="0" y="0"/>
          <a:chExt cx="0" cy="0"/>
        </a:xfrm>
      </p:grpSpPr>
      <p:graphicFrame>
        <p:nvGraphicFramePr>
          <p:cNvPr id="270" name="Shape 270"/>
          <p:cNvGraphicFramePr/>
          <p:nvPr/>
        </p:nvGraphicFramePr>
        <p:xfrm>
          <a:off x="0" y="1412775"/>
          <a:ext cx="3000000" cy="3000000"/>
        </p:xfrm>
        <a:graphic>
          <a:graphicData uri="http://schemas.openxmlformats.org/drawingml/2006/table">
            <a:tbl>
              <a:tblPr bandRow="1" firstRow="1">
                <a:noFill/>
                <a:tableStyleId>{DB44337D-1A0C-4BB8-8852-2CD00639DADB}</a:tableStyleId>
              </a:tblPr>
              <a:tblGrid>
                <a:gridCol w="3048000"/>
                <a:gridCol w="3048000"/>
                <a:gridCol w="3048000"/>
              </a:tblGrid>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FFFF00"/>
                    </a:solidFill>
                  </a:tcPr>
                </a:tc>
              </a:tr>
              <a:tr h="675075">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bl>
          </a:graphicData>
        </a:graphic>
      </p:graphicFrame>
      <p:sp>
        <p:nvSpPr>
          <p:cNvPr id="271" name="Shape 271"/>
          <p:cNvSpPr/>
          <p:nvPr/>
        </p:nvSpPr>
        <p:spPr>
          <a:xfrm>
            <a:off x="1043608" y="210343"/>
            <a:ext cx="6696744" cy="914400"/>
          </a:xfrm>
          <a:prstGeom prst="rect">
            <a:avLst/>
          </a:prstGeom>
          <a:solidFill>
            <a:schemeClr val="lt1"/>
          </a:solidFill>
          <a:ln cap="flat" cmpd="sng" w="25400">
            <a:solidFill>
              <a:srgbClr val="FFFF00"/>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2" name="Shape 272"/>
          <p:cNvSpPr/>
          <p:nvPr/>
        </p:nvSpPr>
        <p:spPr>
          <a:xfrm>
            <a:off x="1057112" y="332656"/>
            <a:ext cx="6683240" cy="646331"/>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3600" u="none" cap="none" strike="noStrike">
                <a:solidFill>
                  <a:srgbClr val="FF0000"/>
                </a:solidFill>
                <a:latin typeface="Times New Roman"/>
                <a:ea typeface="Times New Roman"/>
                <a:cs typeface="Times New Roman"/>
                <a:sym typeface="Times New Roman"/>
              </a:rPr>
              <a:t>وقد حدد بينيه الجدول التالي لتصنيف الذكاء:</a:t>
            </a:r>
          </a:p>
        </p:txBody>
      </p:sp>
      <p:sp>
        <p:nvSpPr>
          <p:cNvPr id="273" name="Shape 273"/>
          <p:cNvSpPr/>
          <p:nvPr/>
        </p:nvSpPr>
        <p:spPr>
          <a:xfrm>
            <a:off x="6880099" y="1556791"/>
            <a:ext cx="1324400"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نسبة الذكاء</a:t>
            </a:r>
          </a:p>
        </p:txBody>
      </p:sp>
      <p:sp>
        <p:nvSpPr>
          <p:cNvPr id="274" name="Shape 274"/>
          <p:cNvSpPr/>
          <p:nvPr/>
        </p:nvSpPr>
        <p:spPr>
          <a:xfrm>
            <a:off x="4139112" y="1556791"/>
            <a:ext cx="1045477"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التصنيف</a:t>
            </a:r>
          </a:p>
        </p:txBody>
      </p:sp>
      <p:sp>
        <p:nvSpPr>
          <p:cNvPr id="275" name="Shape 275"/>
          <p:cNvSpPr/>
          <p:nvPr/>
        </p:nvSpPr>
        <p:spPr>
          <a:xfrm>
            <a:off x="107504" y="1556791"/>
            <a:ext cx="2771912"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نسبة الأشخاص في أي بلد</a:t>
            </a:r>
          </a:p>
        </p:txBody>
      </p:sp>
      <p:sp>
        <p:nvSpPr>
          <p:cNvPr id="276" name="Shape 276"/>
          <p:cNvSpPr/>
          <p:nvPr/>
        </p:nvSpPr>
        <p:spPr>
          <a:xfrm>
            <a:off x="6781513" y="2204864"/>
            <a:ext cx="1822934"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130 فما فوق</a:t>
            </a:r>
          </a:p>
        </p:txBody>
      </p:sp>
      <p:sp>
        <p:nvSpPr>
          <p:cNvPr id="277" name="Shape 277"/>
          <p:cNvSpPr/>
          <p:nvPr/>
        </p:nvSpPr>
        <p:spPr>
          <a:xfrm>
            <a:off x="6988300" y="2905780"/>
            <a:ext cx="1616148"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120- 126</a:t>
            </a:r>
          </a:p>
        </p:txBody>
      </p:sp>
      <p:sp>
        <p:nvSpPr>
          <p:cNvPr id="278" name="Shape 278"/>
          <p:cNvSpPr/>
          <p:nvPr/>
        </p:nvSpPr>
        <p:spPr>
          <a:xfrm>
            <a:off x="6988300" y="3553851"/>
            <a:ext cx="1616148"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110- 119</a:t>
            </a:r>
          </a:p>
        </p:txBody>
      </p:sp>
      <p:sp>
        <p:nvSpPr>
          <p:cNvPr id="279" name="Shape 279"/>
          <p:cNvSpPr/>
          <p:nvPr/>
        </p:nvSpPr>
        <p:spPr>
          <a:xfrm>
            <a:off x="7018884" y="4273932"/>
            <a:ext cx="1513556"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90 - 109</a:t>
            </a:r>
          </a:p>
        </p:txBody>
      </p:sp>
      <p:sp>
        <p:nvSpPr>
          <p:cNvPr id="280" name="Shape 280"/>
          <p:cNvSpPr/>
          <p:nvPr/>
        </p:nvSpPr>
        <p:spPr>
          <a:xfrm>
            <a:off x="7236296" y="4869160"/>
            <a:ext cx="1311578"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80 - 89</a:t>
            </a:r>
          </a:p>
        </p:txBody>
      </p:sp>
      <p:sp>
        <p:nvSpPr>
          <p:cNvPr id="281" name="Shape 281"/>
          <p:cNvSpPr/>
          <p:nvPr/>
        </p:nvSpPr>
        <p:spPr>
          <a:xfrm>
            <a:off x="7236296" y="5517232"/>
            <a:ext cx="1311578"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70 - 79</a:t>
            </a:r>
          </a:p>
        </p:txBody>
      </p:sp>
      <p:sp>
        <p:nvSpPr>
          <p:cNvPr id="282" name="Shape 282"/>
          <p:cNvSpPr/>
          <p:nvPr/>
        </p:nvSpPr>
        <p:spPr>
          <a:xfrm>
            <a:off x="7427815" y="6290155"/>
            <a:ext cx="1199367"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69 واقل</a:t>
            </a:r>
          </a:p>
        </p:txBody>
      </p:sp>
      <p:sp>
        <p:nvSpPr>
          <p:cNvPr id="283" name="Shape 283"/>
          <p:cNvSpPr/>
          <p:nvPr/>
        </p:nvSpPr>
        <p:spPr>
          <a:xfrm>
            <a:off x="4111860" y="2204864"/>
            <a:ext cx="1418977"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متفوق جداً</a:t>
            </a:r>
          </a:p>
        </p:txBody>
      </p:sp>
      <p:sp>
        <p:nvSpPr>
          <p:cNvPr id="284" name="Shape 284"/>
          <p:cNvSpPr/>
          <p:nvPr/>
        </p:nvSpPr>
        <p:spPr>
          <a:xfrm>
            <a:off x="4600776" y="2905780"/>
            <a:ext cx="930063"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متفوق</a:t>
            </a:r>
          </a:p>
        </p:txBody>
      </p:sp>
      <p:sp>
        <p:nvSpPr>
          <p:cNvPr id="285" name="Shape 285"/>
          <p:cNvSpPr/>
          <p:nvPr/>
        </p:nvSpPr>
        <p:spPr>
          <a:xfrm>
            <a:off x="3744773" y="3553851"/>
            <a:ext cx="1786065"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متوسط مرتفع</a:t>
            </a:r>
          </a:p>
        </p:txBody>
      </p:sp>
      <p:sp>
        <p:nvSpPr>
          <p:cNvPr id="286" name="Shape 286"/>
          <p:cNvSpPr/>
          <p:nvPr/>
        </p:nvSpPr>
        <p:spPr>
          <a:xfrm>
            <a:off x="4531848" y="4273932"/>
            <a:ext cx="998990"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متوسط</a:t>
            </a:r>
          </a:p>
        </p:txBody>
      </p:sp>
      <p:sp>
        <p:nvSpPr>
          <p:cNvPr id="287" name="Shape 287"/>
          <p:cNvSpPr/>
          <p:nvPr/>
        </p:nvSpPr>
        <p:spPr>
          <a:xfrm>
            <a:off x="3499514" y="4922003"/>
            <a:ext cx="2031325"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متوسط منخفض</a:t>
            </a:r>
          </a:p>
        </p:txBody>
      </p:sp>
      <p:sp>
        <p:nvSpPr>
          <p:cNvPr id="288" name="Shape 288"/>
          <p:cNvSpPr/>
          <p:nvPr/>
        </p:nvSpPr>
        <p:spPr>
          <a:xfrm>
            <a:off x="3762698" y="5589239"/>
            <a:ext cx="1790875"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(بطيء التعلم)</a:t>
            </a:r>
          </a:p>
        </p:txBody>
      </p:sp>
      <p:sp>
        <p:nvSpPr>
          <p:cNvPr id="289" name="Shape 289"/>
          <p:cNvSpPr/>
          <p:nvPr/>
        </p:nvSpPr>
        <p:spPr>
          <a:xfrm>
            <a:off x="4023987" y="6290155"/>
            <a:ext cx="1529586"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تخلف عقلي</a:t>
            </a:r>
          </a:p>
        </p:txBody>
      </p:sp>
      <p:sp>
        <p:nvSpPr>
          <p:cNvPr id="290" name="Shape 290"/>
          <p:cNvSpPr/>
          <p:nvPr/>
        </p:nvSpPr>
        <p:spPr>
          <a:xfrm>
            <a:off x="1189404" y="2204864"/>
            <a:ext cx="1021433"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2.6%</a:t>
            </a:r>
          </a:p>
        </p:txBody>
      </p:sp>
      <p:sp>
        <p:nvSpPr>
          <p:cNvPr id="291" name="Shape 291"/>
          <p:cNvSpPr/>
          <p:nvPr/>
        </p:nvSpPr>
        <p:spPr>
          <a:xfrm>
            <a:off x="1189404" y="2905780"/>
            <a:ext cx="1021433"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6.9%</a:t>
            </a:r>
          </a:p>
        </p:txBody>
      </p:sp>
      <p:sp>
        <p:nvSpPr>
          <p:cNvPr id="292" name="Shape 292"/>
          <p:cNvSpPr/>
          <p:nvPr/>
        </p:nvSpPr>
        <p:spPr>
          <a:xfrm>
            <a:off x="987425" y="3553851"/>
            <a:ext cx="1223412"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16.6%</a:t>
            </a:r>
          </a:p>
        </p:txBody>
      </p:sp>
      <p:sp>
        <p:nvSpPr>
          <p:cNvPr id="293" name="Shape 293"/>
          <p:cNvSpPr/>
          <p:nvPr/>
        </p:nvSpPr>
        <p:spPr>
          <a:xfrm>
            <a:off x="987425" y="4273932"/>
            <a:ext cx="1223412"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49.1%</a:t>
            </a:r>
          </a:p>
        </p:txBody>
      </p:sp>
      <p:sp>
        <p:nvSpPr>
          <p:cNvPr id="294" name="Shape 294"/>
          <p:cNvSpPr/>
          <p:nvPr/>
        </p:nvSpPr>
        <p:spPr>
          <a:xfrm>
            <a:off x="987425" y="4922003"/>
            <a:ext cx="1223412"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16.6%</a:t>
            </a:r>
          </a:p>
        </p:txBody>
      </p:sp>
      <p:sp>
        <p:nvSpPr>
          <p:cNvPr id="295" name="Shape 295"/>
          <p:cNvSpPr/>
          <p:nvPr/>
        </p:nvSpPr>
        <p:spPr>
          <a:xfrm>
            <a:off x="1212138" y="5589239"/>
            <a:ext cx="1021433"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6.4%</a:t>
            </a:r>
          </a:p>
        </p:txBody>
      </p:sp>
      <p:sp>
        <p:nvSpPr>
          <p:cNvPr id="296" name="Shape 296"/>
          <p:cNvSpPr/>
          <p:nvPr/>
        </p:nvSpPr>
        <p:spPr>
          <a:xfrm>
            <a:off x="1212138" y="6290155"/>
            <a:ext cx="1021433" cy="5232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2.3%</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par>
                                <p:cTn fill="hold" nodeType="with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
                                        <p:tgtEl>
                                          <p:spTgt spid="270"/>
                                        </p:tgtEl>
                                      </p:cBhvr>
                                    </p:animEffect>
                                  </p:childTnLst>
                                </p:cTn>
                              </p:par>
                              <p:par>
                                <p:cTn fill="hold" nodeType="with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500"/>
                                        <p:tgtEl>
                                          <p:spTgt spid="273"/>
                                        </p:tgtEl>
                                      </p:cBhvr>
                                    </p:animEffect>
                                  </p:childTnLst>
                                </p:cTn>
                              </p:par>
                              <p:par>
                                <p:cTn fill="hold" nodeType="with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500"/>
                                        <p:tgtEl>
                                          <p:spTgt spid="274"/>
                                        </p:tgtEl>
                                      </p:cBhvr>
                                    </p:animEffect>
                                  </p:childTnLst>
                                </p:cTn>
                              </p:par>
                              <p:par>
                                <p:cTn fill="hold" nodeType="withEffect" presetClass="entr" presetID="10" presetSubtype="0">
                                  <p:stCondLst>
                                    <p:cond delay="0"/>
                                  </p:stCondLst>
                                  <p:childTnLst>
                                    <p:set>
                                      <p:cBhvr>
                                        <p:cTn dur="1" fill="hold">
                                          <p:stCondLst>
                                            <p:cond delay="0"/>
                                          </p:stCondLst>
                                        </p:cTn>
                                        <p:tgtEl>
                                          <p:spTgt spid="275"/>
                                        </p:tgtEl>
                                        <p:attrNameLst>
                                          <p:attrName>style.visibility</p:attrName>
                                        </p:attrNameLst>
                                      </p:cBhvr>
                                      <p:to>
                                        <p:strVal val="visible"/>
                                      </p:to>
                                    </p:set>
                                    <p:animEffect filter="fade" transition="in">
                                      <p:cBhvr>
                                        <p:cTn dur="500"/>
                                        <p:tgtEl>
                                          <p:spTgt spid="2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6"/>
                                        </p:tgtEl>
                                        <p:attrNameLst>
                                          <p:attrName>style.visibility</p:attrName>
                                        </p:attrNameLst>
                                      </p:cBhvr>
                                      <p:to>
                                        <p:strVal val="visible"/>
                                      </p:to>
                                    </p:set>
                                    <p:animEffect filter="fade" transition="in">
                                      <p:cBhvr>
                                        <p:cTn dur="456"/>
                                        <p:tgtEl>
                                          <p:spTgt spid="2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456"/>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456"/>
                                        <p:tgtEl>
                                          <p:spTgt spid="2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456"/>
                                        <p:tgtEl>
                                          <p:spTgt spid="2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456"/>
                                        <p:tgtEl>
                                          <p:spTgt spid="2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1"/>
                                        </p:tgtEl>
                                        <p:attrNameLst>
                                          <p:attrName>style.visibility</p:attrName>
                                        </p:attrNameLst>
                                      </p:cBhvr>
                                      <p:to>
                                        <p:strVal val="visible"/>
                                      </p:to>
                                    </p:set>
                                    <p:animEffect filter="fade" transition="in">
                                      <p:cBhvr>
                                        <p:cTn dur="456"/>
                                        <p:tgtEl>
                                          <p:spTgt spid="2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456"/>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456"/>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456"/>
                                        <p:tgtEl>
                                          <p:spTgt spid="2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456"/>
                                        <p:tgtEl>
                                          <p:spTgt spid="2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456"/>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456"/>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456"/>
                                        <p:tgtEl>
                                          <p:spTgt spid="2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456"/>
                                        <p:tgtEl>
                                          <p:spTgt spid="2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456"/>
                                        <p:tgtEl>
                                          <p:spTgt spid="2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456"/>
                                        <p:tgtEl>
                                          <p:spTgt spid="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8"/>
                                        </p:tgtEl>
                                        <p:attrNameLst>
                                          <p:attrName>style.visibility</p:attrName>
                                        </p:attrNameLst>
                                      </p:cBhvr>
                                      <p:to>
                                        <p:strVal val="visible"/>
                                      </p:to>
                                    </p:set>
                                    <p:animEffect filter="fade" transition="in">
                                      <p:cBhvr>
                                        <p:cTn dur="456"/>
                                        <p:tgtEl>
                                          <p:spTgt spid="2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456"/>
                                        <p:tgtEl>
                                          <p:spTgt spid="2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456"/>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9"/>
                                        </p:tgtEl>
                                        <p:attrNameLst>
                                          <p:attrName>style.visibility</p:attrName>
                                        </p:attrNameLst>
                                      </p:cBhvr>
                                      <p:to>
                                        <p:strVal val="visible"/>
                                      </p:to>
                                    </p:set>
                                    <p:animEffect filter="fade" transition="in">
                                      <p:cBhvr>
                                        <p:cTn dur="456"/>
                                        <p:tgtEl>
                                          <p:spTgt spid="2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456"/>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0" name="Shape 300"/>
        <p:cNvGrpSpPr/>
        <p:nvPr/>
      </p:nvGrpSpPr>
      <p:grpSpPr>
        <a:xfrm>
          <a:off x="0" y="0"/>
          <a:ext cx="0" cy="0"/>
          <a:chOff x="0" y="0"/>
          <a:chExt cx="0" cy="0"/>
        </a:xfrm>
      </p:grpSpPr>
      <p:grpSp>
        <p:nvGrpSpPr>
          <p:cNvPr id="301" name="Shape 301"/>
          <p:cNvGrpSpPr/>
          <p:nvPr/>
        </p:nvGrpSpPr>
        <p:grpSpPr>
          <a:xfrm>
            <a:off x="467543" y="404663"/>
            <a:ext cx="8136903" cy="5760640"/>
            <a:chOff x="467543" y="404663"/>
            <a:chExt cx="8136903" cy="5760640"/>
          </a:xfrm>
        </p:grpSpPr>
        <p:sp>
          <p:nvSpPr>
            <p:cNvPr id="302" name="Shape 302"/>
            <p:cNvSpPr/>
            <p:nvPr/>
          </p:nvSpPr>
          <p:spPr>
            <a:xfrm>
              <a:off x="467543" y="404663"/>
              <a:ext cx="8136903" cy="5760640"/>
            </a:xfrm>
            <a:prstGeom prst="roundRect">
              <a:avLst>
                <a:gd fmla="val 16667" name="adj"/>
              </a:avLst>
            </a:prstGeom>
            <a:solidFill>
              <a:schemeClr val="lt1"/>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id="303" name="Shape 303"/>
            <p:cNvPicPr preferRelativeResize="0"/>
            <p:nvPr/>
          </p:nvPicPr>
          <p:blipFill rotWithShape="1">
            <a:blip r:embed="rId3">
              <a:alphaModFix/>
            </a:blip>
            <a:srcRect b="0" l="0" r="0" t="0"/>
            <a:stretch/>
          </p:blipFill>
          <p:spPr>
            <a:xfrm>
              <a:off x="827583" y="1052736"/>
              <a:ext cx="7435850" cy="4488780"/>
            </a:xfrm>
            <a:prstGeom prst="rect">
              <a:avLst/>
            </a:prstGeom>
            <a:noFill/>
            <a:ln>
              <a:noFill/>
            </a:ln>
          </p:spPr>
        </p:pic>
      </p:gr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308"/>
                                        <p:tgtEl>
                                          <p:spTgt spid="3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7" name="Shape 307"/>
        <p:cNvGrpSpPr/>
        <p:nvPr/>
      </p:nvGrpSpPr>
      <p:grpSpPr>
        <a:xfrm>
          <a:off x="0" y="0"/>
          <a:ext cx="0" cy="0"/>
          <a:chOff x="0" y="0"/>
          <a:chExt cx="0" cy="0"/>
        </a:xfrm>
      </p:grpSpPr>
      <p:pic>
        <p:nvPicPr>
          <p:cNvPr descr="1b392f9e2bd302b146ce60cde21c286c.jpg" id="308" name="Shape 308"/>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309" name="Shape 309"/>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6- 1</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
                                        <p:tgtEl>
                                          <p:spTgt spid="308"/>
                                        </p:tgtEl>
                                      </p:cBhvr>
                                    </p:animEffect>
                                  </p:childTnLst>
                                </p:cTn>
                              </p:par>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3" name="Shape 313"/>
        <p:cNvGrpSpPr/>
        <p:nvPr/>
      </p:nvGrpSpPr>
      <p:grpSpPr>
        <a:xfrm>
          <a:off x="0" y="0"/>
          <a:ext cx="0" cy="0"/>
          <a:chOff x="0" y="0"/>
          <a:chExt cx="0" cy="0"/>
        </a:xfrm>
      </p:grpSpPr>
      <p:pic>
        <p:nvPicPr>
          <p:cNvPr descr="معبأ.png" id="314" name="Shape 314"/>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15" name="Shape 315"/>
          <p:cNvSpPr/>
          <p:nvPr/>
        </p:nvSpPr>
        <p:spPr>
          <a:xfrm>
            <a:off x="974576" y="1116026"/>
            <a:ext cx="7197823" cy="4093427"/>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3600" u="none" cap="none" strike="noStrike">
                <a:solidFill>
                  <a:srgbClr val="FF0000"/>
                </a:solidFill>
                <a:latin typeface="Times New Roman"/>
                <a:ea typeface="Times New Roman"/>
                <a:cs typeface="Times New Roman"/>
                <a:sym typeface="Times New Roman"/>
              </a:rPr>
              <a:t>ماذا لو خلق الله الناس جميعاً على مستوى واحد من الذكاء فما العواقب الاجتماعية والاقتصادية التي قد تترتب على ذلك؟</a:t>
            </a: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1600" u="none" cap="none" strike="noStrike">
                <a:solidFill>
                  <a:schemeClr val="dk1"/>
                </a:solidFill>
                <a:latin typeface="Arial"/>
                <a:ea typeface="Arial"/>
                <a:cs typeface="Arial"/>
                <a:sym typeface="Arial"/>
              </a:rPr>
              <a:t>....................................................................................................................................................................................................................................................................................................................................................................................................................................................................................................................</a:t>
            </a:r>
            <a:r>
              <a:rPr b="0" i="0" lang="ar-SA" sz="1050" u="none" cap="none" strike="noStrike">
                <a:solidFill>
                  <a:schemeClr val="dk1"/>
                </a:solidFill>
                <a:latin typeface="Arial"/>
                <a:ea typeface="Arial"/>
                <a:cs typeface="Arial"/>
                <a:sym typeface="Arial"/>
              </a:rPr>
              <a:t> </a:t>
            </a:r>
          </a:p>
        </p:txBody>
      </p:sp>
      <p:sp>
        <p:nvSpPr>
          <p:cNvPr id="316" name="Shape 316"/>
          <p:cNvSpPr txBox="1"/>
          <p:nvPr/>
        </p:nvSpPr>
        <p:spPr>
          <a:xfrm>
            <a:off x="928662" y="2786058"/>
            <a:ext cx="7072362"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00FF"/>
                </a:solidFill>
                <a:latin typeface="Calibri"/>
                <a:ea typeface="Calibri"/>
                <a:cs typeface="Calibri"/>
                <a:sym typeface="Calibri"/>
              </a:rPr>
              <a:t>الإنسان حينما حمل الأمانة سَخَّر اللهُ له ما في السموات والأرض، وزودّه بعقلٍ كقوة إدراكية، وزودّه بحرية اختيار، وزودّه بقدرة ظاهرة على تحقيق مُراده، وزودّه بفطرة سليمة أعانه بها على اختيار الحق، وخلَق له الكونَ، وأنزل الكتب،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5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500"/>
                                        <p:tgtEl>
                                          <p:spTgt spid="3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500"/>
                                        <p:tgtEl>
                                          <p:spTgt spid="3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0" name="Shape 320"/>
        <p:cNvGrpSpPr/>
        <p:nvPr/>
      </p:nvGrpSpPr>
      <p:grpSpPr>
        <a:xfrm>
          <a:off x="0" y="0"/>
          <a:ext cx="0" cy="0"/>
          <a:chOff x="0" y="0"/>
          <a:chExt cx="0" cy="0"/>
        </a:xfrm>
      </p:grpSpPr>
      <p:pic>
        <p:nvPicPr>
          <p:cNvPr descr="معبأ.png" id="321" name="Shape 321"/>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22" name="Shape 322"/>
          <p:cNvSpPr/>
          <p:nvPr/>
        </p:nvSpPr>
        <p:spPr>
          <a:xfrm>
            <a:off x="974576" y="1116026"/>
            <a:ext cx="7197823" cy="4093427"/>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3600" u="none" cap="none" strike="noStrike">
                <a:solidFill>
                  <a:srgbClr val="FF0000"/>
                </a:solidFill>
                <a:latin typeface="Times New Roman"/>
                <a:ea typeface="Times New Roman"/>
                <a:cs typeface="Times New Roman"/>
                <a:sym typeface="Times New Roman"/>
              </a:rPr>
              <a:t>ماذا لو خلق الله الناس جميعاً على مستوى واحد من الذكاء فما العواقب الاجتماعية والاقتصادية التي قد تترتب على ذلك؟</a:t>
            </a: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1600" u="none" cap="none" strike="noStrike">
                <a:solidFill>
                  <a:schemeClr val="dk1"/>
                </a:solidFill>
                <a:latin typeface="Arial"/>
                <a:ea typeface="Arial"/>
                <a:cs typeface="Arial"/>
                <a:sym typeface="Arial"/>
              </a:rPr>
              <a:t>....................................................................................................................................................................................................................................................................................................................................................................................................................................................................................................................</a:t>
            </a:r>
            <a:r>
              <a:rPr b="0" i="0" lang="ar-SA" sz="1050" u="none" cap="none" strike="noStrike">
                <a:solidFill>
                  <a:schemeClr val="dk1"/>
                </a:solidFill>
                <a:latin typeface="Arial"/>
                <a:ea typeface="Arial"/>
                <a:cs typeface="Arial"/>
                <a:sym typeface="Arial"/>
              </a:rPr>
              <a:t> </a:t>
            </a:r>
          </a:p>
        </p:txBody>
      </p:sp>
      <p:sp>
        <p:nvSpPr>
          <p:cNvPr id="323" name="Shape 323"/>
          <p:cNvSpPr txBox="1"/>
          <p:nvPr/>
        </p:nvSpPr>
        <p:spPr>
          <a:xfrm>
            <a:off x="928662" y="2798761"/>
            <a:ext cx="7358114" cy="341631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00FF"/>
                </a:solidFill>
                <a:latin typeface="Calibri"/>
                <a:ea typeface="Calibri"/>
                <a:cs typeface="Calibri"/>
                <a:sym typeface="Calibri"/>
              </a:rPr>
              <a:t>وبعث الأنبياء، وسخّر الدعاة والعلماء، كل هذا من أجل أن يتعرف هذا الإنسان إلى الله </a:t>
            </a:r>
            <a:r>
              <a:rPr b="1" lang="ar-SA" sz="3600">
                <a:solidFill>
                  <a:srgbClr val="0000FF"/>
                </a:solidFill>
                <a:latin typeface="Times New Roman"/>
                <a:ea typeface="Times New Roman"/>
                <a:cs typeface="Times New Roman"/>
                <a:sym typeface="Times New Roman"/>
              </a:rPr>
              <a:t>عز وجل</a:t>
            </a:r>
            <a:r>
              <a:rPr b="1" lang="ar-SA" sz="3600">
                <a:solidFill>
                  <a:srgbClr val="0000FF"/>
                </a:solidFill>
                <a:latin typeface="Calibri"/>
                <a:ea typeface="Calibri"/>
                <a:cs typeface="Calibri"/>
                <a:sym typeface="Calibri"/>
              </a:rPr>
              <a:t>، فإذا عَرَفه عَبَدَه، وإذا عَبَده سَعِد بِقُرْبِه في الدنيا والآخرة، فالقوة الإدراكية تقتضي أن يتعرف الإنسان إلى الله </a:t>
            </a:r>
            <a:r>
              <a:rPr b="1" lang="ar-SA" sz="3600">
                <a:solidFill>
                  <a:srgbClr val="0000FF"/>
                </a:solidFill>
                <a:latin typeface="Times New Roman"/>
                <a:ea typeface="Times New Roman"/>
                <a:cs typeface="Times New Roman"/>
                <a:sym typeface="Times New Roman"/>
              </a:rPr>
              <a:t>عز وجل</a:t>
            </a:r>
            <a:r>
              <a:rPr b="1" lang="ar-SA" sz="3600">
                <a:solidFill>
                  <a:srgbClr val="0000FF"/>
                </a:solidFill>
                <a:latin typeface="Calibri"/>
                <a:ea typeface="Calibri"/>
                <a:cs typeface="Calibri"/>
                <a:sym typeface="Calibri"/>
              </a:rPr>
              <a:t>، لا أن يسخِّرَها لأهداف رخيصة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3"/>
                                        </p:tgtEl>
                                        <p:attrNameLst>
                                          <p:attrName>style.visibility</p:attrName>
                                        </p:attrNameLst>
                                      </p:cBhvr>
                                      <p:to>
                                        <p:strVal val="visible"/>
                                      </p:to>
                                    </p:set>
                                    <p:animEffect filter="fade" transition="in">
                                      <p:cBhvr>
                                        <p:cTn dur="500"/>
                                        <p:tgtEl>
                                          <p:spTgt spid="3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7" name="Shape 327"/>
        <p:cNvGrpSpPr/>
        <p:nvPr/>
      </p:nvGrpSpPr>
      <p:grpSpPr>
        <a:xfrm>
          <a:off x="0" y="0"/>
          <a:ext cx="0" cy="0"/>
          <a:chOff x="0" y="0"/>
          <a:chExt cx="0" cy="0"/>
        </a:xfrm>
      </p:grpSpPr>
      <p:pic>
        <p:nvPicPr>
          <p:cNvPr descr="معبأ.png" id="328" name="Shape 328"/>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29" name="Shape 329"/>
          <p:cNvSpPr/>
          <p:nvPr/>
        </p:nvSpPr>
        <p:spPr>
          <a:xfrm>
            <a:off x="974576" y="1116026"/>
            <a:ext cx="7197823" cy="4093427"/>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3600" u="none" cap="none" strike="noStrike">
                <a:solidFill>
                  <a:srgbClr val="FF0000"/>
                </a:solidFill>
                <a:latin typeface="Times New Roman"/>
                <a:ea typeface="Times New Roman"/>
                <a:cs typeface="Times New Roman"/>
                <a:sym typeface="Times New Roman"/>
              </a:rPr>
              <a:t>ماذا لو خلق الله الناس جميعاً على مستوى واحد من الذكاء فما العواقب الاجتماعية والاقتصادية التي قد تترتب على ذلك؟</a:t>
            </a: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Times New Roman"/>
              <a:ea typeface="Times New Roman"/>
              <a:cs typeface="Times New Roman"/>
              <a:sym typeface="Times New Roman"/>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1600" u="none" cap="none" strike="noStrike">
                <a:solidFill>
                  <a:schemeClr val="dk1"/>
                </a:solidFill>
                <a:latin typeface="Arial"/>
                <a:ea typeface="Arial"/>
                <a:cs typeface="Arial"/>
                <a:sym typeface="Arial"/>
              </a:rPr>
              <a:t>....................................................................................................................................................................................................................................................................................................................................................................................................................................................................................................................</a:t>
            </a:r>
            <a:r>
              <a:rPr b="0" i="0" lang="ar-SA" sz="1050" u="none" cap="none" strike="noStrike">
                <a:solidFill>
                  <a:schemeClr val="dk1"/>
                </a:solidFill>
                <a:latin typeface="Arial"/>
                <a:ea typeface="Arial"/>
                <a:cs typeface="Arial"/>
                <a:sym typeface="Arial"/>
              </a:rPr>
              <a:t> </a:t>
            </a:r>
          </a:p>
        </p:txBody>
      </p:sp>
      <p:sp>
        <p:nvSpPr>
          <p:cNvPr id="330" name="Shape 330"/>
          <p:cNvSpPr txBox="1"/>
          <p:nvPr/>
        </p:nvSpPr>
        <p:spPr>
          <a:xfrm>
            <a:off x="928662" y="2995569"/>
            <a:ext cx="7358114" cy="2862322"/>
          </a:xfrm>
          <a:prstGeom prst="rect">
            <a:avLst/>
          </a:prstGeom>
          <a:noFill/>
          <a:ln>
            <a:noFill/>
          </a:ln>
        </p:spPr>
        <p:txBody>
          <a:bodyPr anchorCtr="0" anchor="t" bIns="45700" lIns="91425" rIns="91425" tIns="45700">
            <a:noAutofit/>
          </a:bodyPr>
          <a:lstStyle/>
          <a:p>
            <a:pPr indent="0" lvl="0" marL="0" marR="0" rtl="1" algn="r">
              <a:spcBef>
                <a:spcPts val="0"/>
              </a:spcBef>
              <a:spcAft>
                <a:spcPts val="0"/>
              </a:spcAft>
              <a:buSzPct val="25000"/>
              <a:buNone/>
            </a:pPr>
            <a:r>
              <a:rPr b="1" lang="ar-SA" sz="3600">
                <a:solidFill>
                  <a:srgbClr val="0000FF"/>
                </a:solidFill>
                <a:latin typeface="Times New Roman"/>
                <a:ea typeface="Times New Roman"/>
                <a:cs typeface="Times New Roman"/>
                <a:sym typeface="Times New Roman"/>
              </a:rPr>
              <a:t>والإرادة الحرة مع القدرة الظاهرة على فِعْلِ ما يريد الإنسان، هذا أيضاً يجب أن يكون مؤدِّياً إلى العبادة الصحيحة، والفطرةُ السليمةُ التي فطرَ اللهُ الناس عليها تقتضي أنْ يشكروا الله عز وجل، هذا ملخص الدرس الماضي.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4" name="Shape 334"/>
        <p:cNvGrpSpPr/>
        <p:nvPr/>
      </p:nvGrpSpPr>
      <p:grpSpPr>
        <a:xfrm>
          <a:off x="0" y="0"/>
          <a:ext cx="0" cy="0"/>
          <a:chOff x="0" y="0"/>
          <a:chExt cx="0" cy="0"/>
        </a:xfrm>
      </p:grpSpPr>
      <p:sp>
        <p:nvSpPr>
          <p:cNvPr id="335" name="Shape 33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6" name="Shape 33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37" name="Shape 337"/>
          <p:cNvGrpSpPr/>
          <p:nvPr/>
        </p:nvGrpSpPr>
        <p:grpSpPr>
          <a:xfrm>
            <a:off x="251519" y="2420888"/>
            <a:ext cx="8640960" cy="3600399"/>
            <a:chOff x="251519" y="2420888"/>
            <a:chExt cx="8640960" cy="3600399"/>
          </a:xfrm>
        </p:grpSpPr>
        <p:sp>
          <p:nvSpPr>
            <p:cNvPr id="338" name="Shape 33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9" name="Shape 33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40" name="Shape 340"/>
          <p:cNvSpPr/>
          <p:nvPr/>
        </p:nvSpPr>
        <p:spPr>
          <a:xfrm>
            <a:off x="611560" y="3406935"/>
            <a:ext cx="7776864"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توصل العالم (جاردنر Gardenert ) عام 1983م في ابحاثه إلى وجود أنماط متعددة من الذكاء وصنفها كما يلي: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5"/>
                                        </p:tgtEl>
                                        <p:attrNameLst>
                                          <p:attrName>style.visibility</p:attrName>
                                        </p:attrNameLst>
                                      </p:cBhvr>
                                      <p:to>
                                        <p:strVal val="visible"/>
                                      </p:to>
                                    </p:set>
                                    <p:animEffect filter="fade" transition="in">
                                      <p:cBhvr>
                                        <p:cTn dur="500"/>
                                        <p:tgtEl>
                                          <p:spTgt spid="335"/>
                                        </p:tgtEl>
                                      </p:cBhvr>
                                    </p:animEffect>
                                  </p:childTnLst>
                                </p:cTn>
                              </p:par>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par>
                                <p:cTn fill="hold" nodeType="withEffect" presetClass="entr" presetID="10" presetSubtype="0">
                                  <p:stCondLst>
                                    <p:cond delay="0"/>
                                  </p:stCondLst>
                                  <p:childTnLst>
                                    <p:set>
                                      <p:cBhvr>
                                        <p:cTn dur="1" fill="hold">
                                          <p:stCondLst>
                                            <p:cond delay="0"/>
                                          </p:stCondLst>
                                        </p:cTn>
                                        <p:tgtEl>
                                          <p:spTgt spid="340"/>
                                        </p:tgtEl>
                                        <p:attrNameLst>
                                          <p:attrName>style.visibility</p:attrName>
                                        </p:attrNameLst>
                                      </p:cBhvr>
                                      <p:to>
                                        <p:strVal val="visible"/>
                                      </p:to>
                                    </p:set>
                                    <p:animEffect filter="fade" transition="in">
                                      <p:cBhvr>
                                        <p:cTn dur="500"/>
                                        <p:tgtEl>
                                          <p:spTgt spid="3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4" name="Shape 344"/>
        <p:cNvGrpSpPr/>
        <p:nvPr/>
      </p:nvGrpSpPr>
      <p:grpSpPr>
        <a:xfrm>
          <a:off x="0" y="0"/>
          <a:ext cx="0" cy="0"/>
          <a:chOff x="0" y="0"/>
          <a:chExt cx="0" cy="0"/>
        </a:xfrm>
      </p:grpSpPr>
      <p:sp>
        <p:nvSpPr>
          <p:cNvPr id="345" name="Shape 34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46" name="Shape 34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47" name="Shape 347"/>
          <p:cNvGrpSpPr/>
          <p:nvPr/>
        </p:nvGrpSpPr>
        <p:grpSpPr>
          <a:xfrm>
            <a:off x="251519" y="2420888"/>
            <a:ext cx="8640960" cy="3600399"/>
            <a:chOff x="251519" y="2420888"/>
            <a:chExt cx="8640960" cy="3600399"/>
          </a:xfrm>
        </p:grpSpPr>
        <p:sp>
          <p:nvSpPr>
            <p:cNvPr id="348" name="Shape 34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49" name="Shape 34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50" name="Shape 350"/>
          <p:cNvSpPr/>
          <p:nvPr/>
        </p:nvSpPr>
        <p:spPr>
          <a:xfrm>
            <a:off x="755575" y="2852936"/>
            <a:ext cx="7632848" cy="286232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1- الذكاء اللغوي اللفظي: ويتمثل في إمكانية تعامل الفرد مع الألفاظ واستخدامها بكفاءة للتعبير عن أفكاره وآرائه التي ينقلها إلى غيره من الناس، منطوقة أو مكتوبة بشكل واضح وتميزه بالطلاقة اللغوية.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pic>
        <p:nvPicPr>
          <p:cNvPr descr="1616.png" id="100" name="Shape 100"/>
          <p:cNvPicPr preferRelativeResize="0"/>
          <p:nvPr/>
        </p:nvPicPr>
        <p:blipFill rotWithShape="1">
          <a:blip r:embed="rId3">
            <a:alphaModFix/>
          </a:blip>
          <a:srcRect b="0" l="0" r="0" t="0"/>
          <a:stretch/>
        </p:blipFill>
        <p:spPr>
          <a:xfrm>
            <a:off x="467545" y="1142800"/>
            <a:ext cx="8136903" cy="4572397"/>
          </a:xfrm>
          <a:prstGeom prst="rect">
            <a:avLst/>
          </a:prstGeom>
          <a:noFill/>
          <a:ln>
            <a:noFill/>
          </a:ln>
        </p:spPr>
      </p:pic>
      <p:sp>
        <p:nvSpPr>
          <p:cNvPr id="101" name="Shape 101"/>
          <p:cNvSpPr/>
          <p:nvPr/>
        </p:nvSpPr>
        <p:spPr>
          <a:xfrm>
            <a:off x="4860032" y="1916832"/>
            <a:ext cx="2733440"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chemeClr val="dk1"/>
                </a:solidFill>
                <a:latin typeface="Calibri"/>
                <a:ea typeface="Calibri"/>
                <a:cs typeface="Calibri"/>
                <a:sym typeface="Calibri"/>
              </a:rPr>
              <a:t>مدة التنفيذ</a:t>
            </a:r>
          </a:p>
        </p:txBody>
      </p:sp>
      <p:sp>
        <p:nvSpPr>
          <p:cNvPr id="102" name="Shape 102"/>
          <p:cNvSpPr/>
          <p:nvPr/>
        </p:nvSpPr>
        <p:spPr>
          <a:xfrm>
            <a:off x="2989286" y="2932494"/>
            <a:ext cx="3504548" cy="1938991"/>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000">
                <a:solidFill>
                  <a:schemeClr val="dk1"/>
                </a:solidFill>
                <a:latin typeface="Calibri"/>
                <a:ea typeface="Calibri"/>
                <a:cs typeface="Calibri"/>
                <a:sym typeface="Calibri"/>
              </a:rPr>
              <a:t>عدد الحصص</a:t>
            </a:r>
            <a:br>
              <a:rPr b="1" lang="ar-SA" sz="6000">
                <a:solidFill>
                  <a:schemeClr val="dk1"/>
                </a:solidFill>
                <a:latin typeface="Calibri"/>
                <a:ea typeface="Calibri"/>
                <a:cs typeface="Calibri"/>
                <a:sym typeface="Calibri"/>
              </a:rPr>
            </a:br>
            <a:r>
              <a:rPr b="1" lang="ar-SA" sz="6000">
                <a:solidFill>
                  <a:schemeClr val="dk1"/>
                </a:solidFill>
                <a:latin typeface="Calibri"/>
                <a:ea typeface="Calibri"/>
                <a:cs typeface="Calibri"/>
                <a:sym typeface="Calibri"/>
              </a:rPr>
              <a:t>10</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500"/>
                                        <p:tgtEl>
                                          <p:spTgt spid="100"/>
                                        </p:tgtEl>
                                      </p:cBhvr>
                                    </p:animEffect>
                                  </p:childTnLst>
                                </p:cTn>
                              </p:par>
                              <p:par>
                                <p:cTn fill="hold" nodeType="with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500"/>
                                        <p:tgtEl>
                                          <p:spTgt spid="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5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4" name="Shape 354"/>
        <p:cNvGrpSpPr/>
        <p:nvPr/>
      </p:nvGrpSpPr>
      <p:grpSpPr>
        <a:xfrm>
          <a:off x="0" y="0"/>
          <a:ext cx="0" cy="0"/>
          <a:chOff x="0" y="0"/>
          <a:chExt cx="0" cy="0"/>
        </a:xfrm>
      </p:grpSpPr>
      <p:sp>
        <p:nvSpPr>
          <p:cNvPr id="355" name="Shape 35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6" name="Shape 35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57" name="Shape 357"/>
          <p:cNvGrpSpPr/>
          <p:nvPr/>
        </p:nvGrpSpPr>
        <p:grpSpPr>
          <a:xfrm>
            <a:off x="251519" y="2420888"/>
            <a:ext cx="8640960" cy="3600399"/>
            <a:chOff x="251519" y="2420888"/>
            <a:chExt cx="8640960" cy="3600399"/>
          </a:xfrm>
        </p:grpSpPr>
        <p:sp>
          <p:nvSpPr>
            <p:cNvPr id="358" name="Shape 35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59" name="Shape 35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60" name="Shape 360"/>
          <p:cNvSpPr/>
          <p:nvPr/>
        </p:nvSpPr>
        <p:spPr>
          <a:xfrm>
            <a:off x="755575" y="2852936"/>
            <a:ext cx="7632848" cy="286232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2- الذكاء المنطقي الرقمي: ويتمثل في مدى قدرة الفرد على التعامل بالأرقام والأعداد من حيث الدقة والسرعة والكفاءة وتشمل القيام بالعمليات الحسابية البسيطة والمعقدة وقدرته على اكتشاف العلاقات بين الأرقام.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500"/>
                                        <p:tgtEl>
                                          <p:spTgt spid="3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4" name="Shape 364"/>
        <p:cNvGrpSpPr/>
        <p:nvPr/>
      </p:nvGrpSpPr>
      <p:grpSpPr>
        <a:xfrm>
          <a:off x="0" y="0"/>
          <a:ext cx="0" cy="0"/>
          <a:chOff x="0" y="0"/>
          <a:chExt cx="0" cy="0"/>
        </a:xfrm>
      </p:grpSpPr>
      <p:sp>
        <p:nvSpPr>
          <p:cNvPr id="365" name="Shape 36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66" name="Shape 36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67" name="Shape 367"/>
          <p:cNvGrpSpPr/>
          <p:nvPr/>
        </p:nvGrpSpPr>
        <p:grpSpPr>
          <a:xfrm>
            <a:off x="251519" y="2420888"/>
            <a:ext cx="8640960" cy="3600399"/>
            <a:chOff x="251519" y="2420888"/>
            <a:chExt cx="8640960" cy="3600399"/>
          </a:xfrm>
        </p:grpSpPr>
        <p:sp>
          <p:nvSpPr>
            <p:cNvPr id="368" name="Shape 36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69" name="Shape 36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70" name="Shape 370"/>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3- الذكاء المكاني- البصري: ويظهر في القدرة على ملاحظة العالم الخارجي بدقة وتحويله إلى مدركات حسية.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0"/>
                                        </p:tgtEl>
                                        <p:attrNameLst>
                                          <p:attrName>style.visibility</p:attrName>
                                        </p:attrNameLst>
                                      </p:cBhvr>
                                      <p:to>
                                        <p:strVal val="visible"/>
                                      </p:to>
                                    </p:set>
                                    <p:animEffect filter="fade" transition="in">
                                      <p:cBhvr>
                                        <p:cTn dur="500"/>
                                        <p:tgtEl>
                                          <p:spTgt spid="3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4" name="Shape 374"/>
        <p:cNvGrpSpPr/>
        <p:nvPr/>
      </p:nvGrpSpPr>
      <p:grpSpPr>
        <a:xfrm>
          <a:off x="0" y="0"/>
          <a:ext cx="0" cy="0"/>
          <a:chOff x="0" y="0"/>
          <a:chExt cx="0" cy="0"/>
        </a:xfrm>
      </p:grpSpPr>
      <p:sp>
        <p:nvSpPr>
          <p:cNvPr id="375" name="Shape 37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76" name="Shape 37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77" name="Shape 377"/>
          <p:cNvGrpSpPr/>
          <p:nvPr/>
        </p:nvGrpSpPr>
        <p:grpSpPr>
          <a:xfrm>
            <a:off x="251519" y="2420888"/>
            <a:ext cx="8640960" cy="3600399"/>
            <a:chOff x="251519" y="2420888"/>
            <a:chExt cx="8640960" cy="3600399"/>
          </a:xfrm>
        </p:grpSpPr>
        <p:sp>
          <p:nvSpPr>
            <p:cNvPr id="378" name="Shape 37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79" name="Shape 37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80" name="Shape 380"/>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4- الذكاء الجسمي- الحركي: ويظهر في القدرة على ضبط حركة الجسم ومسك الأشياء بدقة والتعبير الجسمي عن السلوك.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4" name="Shape 384"/>
        <p:cNvGrpSpPr/>
        <p:nvPr/>
      </p:nvGrpSpPr>
      <p:grpSpPr>
        <a:xfrm>
          <a:off x="0" y="0"/>
          <a:ext cx="0" cy="0"/>
          <a:chOff x="0" y="0"/>
          <a:chExt cx="0" cy="0"/>
        </a:xfrm>
      </p:grpSpPr>
      <p:sp>
        <p:nvSpPr>
          <p:cNvPr id="385" name="Shape 38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86" name="Shape 38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87" name="Shape 387"/>
          <p:cNvGrpSpPr/>
          <p:nvPr/>
        </p:nvGrpSpPr>
        <p:grpSpPr>
          <a:xfrm>
            <a:off x="251519" y="2420888"/>
            <a:ext cx="8640960" cy="3600399"/>
            <a:chOff x="251519" y="2420888"/>
            <a:chExt cx="8640960" cy="3600399"/>
          </a:xfrm>
        </p:grpSpPr>
        <p:sp>
          <p:nvSpPr>
            <p:cNvPr id="388" name="Shape 38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89" name="Shape 38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90" name="Shape 390"/>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5- الذكاء الإيقاعي: ويظهر في التمييز بين الأصوات والتناسق الصوتي وإنتاج الأصوات المتناسقة والتحكم في الصوت.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4" name="Shape 394"/>
        <p:cNvGrpSpPr/>
        <p:nvPr/>
      </p:nvGrpSpPr>
      <p:grpSpPr>
        <a:xfrm>
          <a:off x="0" y="0"/>
          <a:ext cx="0" cy="0"/>
          <a:chOff x="0" y="0"/>
          <a:chExt cx="0" cy="0"/>
        </a:xfrm>
      </p:grpSpPr>
      <p:sp>
        <p:nvSpPr>
          <p:cNvPr id="395" name="Shape 39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96" name="Shape 39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397" name="Shape 397"/>
          <p:cNvGrpSpPr/>
          <p:nvPr/>
        </p:nvGrpSpPr>
        <p:grpSpPr>
          <a:xfrm>
            <a:off x="251519" y="2420888"/>
            <a:ext cx="8640960" cy="3600399"/>
            <a:chOff x="251519" y="2420888"/>
            <a:chExt cx="8640960" cy="3600399"/>
          </a:xfrm>
        </p:grpSpPr>
        <p:sp>
          <p:nvSpPr>
            <p:cNvPr id="398" name="Shape 39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99" name="Shape 39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00" name="Shape 400"/>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6- الذكاء الاجتماعي: وهو القدرة على فهم الآخرين وإقامة علاقات سليمة معهم وحل المشكلات الاجتماعية.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500"/>
                                        <p:tgtEl>
                                          <p:spTgt spid="4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4" name="Shape 404"/>
        <p:cNvGrpSpPr/>
        <p:nvPr/>
      </p:nvGrpSpPr>
      <p:grpSpPr>
        <a:xfrm>
          <a:off x="0" y="0"/>
          <a:ext cx="0" cy="0"/>
          <a:chOff x="0" y="0"/>
          <a:chExt cx="0" cy="0"/>
        </a:xfrm>
      </p:grpSpPr>
      <p:sp>
        <p:nvSpPr>
          <p:cNvPr id="405" name="Shape 40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6" name="Shape 40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407" name="Shape 407"/>
          <p:cNvGrpSpPr/>
          <p:nvPr/>
        </p:nvGrpSpPr>
        <p:grpSpPr>
          <a:xfrm>
            <a:off x="251519" y="2420888"/>
            <a:ext cx="8640960" cy="3600399"/>
            <a:chOff x="251519" y="2420888"/>
            <a:chExt cx="8640960" cy="3600399"/>
          </a:xfrm>
        </p:grpSpPr>
        <p:sp>
          <p:nvSpPr>
            <p:cNvPr id="408" name="Shape 40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09" name="Shape 40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10" name="Shape 410"/>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7- الذكاء البيئي: ويظهر في الاهتمام بالكائنات الحية وغير الحية المحيطة بنا والتعامل مع البيئة باحترام.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4" name="Shape 414"/>
        <p:cNvGrpSpPr/>
        <p:nvPr/>
      </p:nvGrpSpPr>
      <p:grpSpPr>
        <a:xfrm>
          <a:off x="0" y="0"/>
          <a:ext cx="0" cy="0"/>
          <a:chOff x="0" y="0"/>
          <a:chExt cx="0" cy="0"/>
        </a:xfrm>
      </p:grpSpPr>
      <p:sp>
        <p:nvSpPr>
          <p:cNvPr id="415" name="Shape 415"/>
          <p:cNvSpPr/>
          <p:nvPr/>
        </p:nvSpPr>
        <p:spPr>
          <a:xfrm>
            <a:off x="1907703" y="332656"/>
            <a:ext cx="684076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16" name="Shape 416"/>
          <p:cNvSpPr/>
          <p:nvPr/>
        </p:nvSpPr>
        <p:spPr>
          <a:xfrm>
            <a:off x="1969408" y="404663"/>
            <a:ext cx="6606295"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القدرات العقلية الخاصة (الذكاءات المتعددة)</a:t>
            </a:r>
          </a:p>
        </p:txBody>
      </p:sp>
      <p:grpSp>
        <p:nvGrpSpPr>
          <p:cNvPr id="417" name="Shape 417"/>
          <p:cNvGrpSpPr/>
          <p:nvPr/>
        </p:nvGrpSpPr>
        <p:grpSpPr>
          <a:xfrm>
            <a:off x="251519" y="2420888"/>
            <a:ext cx="8640960" cy="3600399"/>
            <a:chOff x="251519" y="2420888"/>
            <a:chExt cx="8640960" cy="3600399"/>
          </a:xfrm>
        </p:grpSpPr>
        <p:sp>
          <p:nvSpPr>
            <p:cNvPr id="418" name="Shape 418"/>
            <p:cNvSpPr/>
            <p:nvPr/>
          </p:nvSpPr>
          <p:spPr>
            <a:xfrm>
              <a:off x="251519" y="2420888"/>
              <a:ext cx="8640960" cy="3600399"/>
            </a:xfrm>
            <a:prstGeom prst="round2SameRect">
              <a:avLst>
                <a:gd fmla="val 50000" name="adj1"/>
                <a:gd fmla="val 0" name="adj2"/>
              </a:avLst>
            </a:prstGeom>
            <a:solidFill>
              <a:srgbClr val="00B0F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19" name="Shape 419"/>
            <p:cNvSpPr/>
            <p:nvPr/>
          </p:nvSpPr>
          <p:spPr>
            <a:xfrm>
              <a:off x="539552" y="2708919"/>
              <a:ext cx="7992887" cy="3096343"/>
            </a:xfrm>
            <a:prstGeom prst="rect">
              <a:avLst/>
            </a:prstGeom>
            <a:solidFill>
              <a:schemeClr val="lt1"/>
            </a:solidFill>
            <a:ln cap="flat" cmpd="sng" w="25400">
              <a:solidFill>
                <a:srgbClr val="00B0F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420" name="Shape 420"/>
          <p:cNvSpPr/>
          <p:nvPr/>
        </p:nvSpPr>
        <p:spPr>
          <a:xfrm>
            <a:off x="755575" y="3406935"/>
            <a:ext cx="7632848" cy="1754325"/>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rgbClr val="6600CC"/>
                </a:solidFill>
                <a:latin typeface="Times New Roman"/>
                <a:ea typeface="Times New Roman"/>
                <a:cs typeface="Times New Roman"/>
                <a:sym typeface="Times New Roman"/>
              </a:rPr>
              <a:t>8- الذكاء الذاتي الداخلي: يظهر في القدرة على فهم الإنسان لمشاعره الداخلية والقدرة على ضبطها والتحكم بها ومظهره (فهم الذات).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4" name="Shape 424"/>
        <p:cNvGrpSpPr/>
        <p:nvPr/>
      </p:nvGrpSpPr>
      <p:grpSpPr>
        <a:xfrm>
          <a:off x="0" y="0"/>
          <a:ext cx="0" cy="0"/>
          <a:chOff x="0" y="0"/>
          <a:chExt cx="0" cy="0"/>
        </a:xfrm>
      </p:grpSpPr>
      <p:pic>
        <p:nvPicPr>
          <p:cNvPr descr="صورة2.png" id="425" name="Shape 425"/>
          <p:cNvPicPr preferRelativeResize="0"/>
          <p:nvPr/>
        </p:nvPicPr>
        <p:blipFill rotWithShape="1">
          <a:blip r:embed="rId3">
            <a:alphaModFix/>
          </a:blip>
          <a:srcRect b="0" l="0" r="0" t="0"/>
          <a:stretch/>
        </p:blipFill>
        <p:spPr>
          <a:xfrm>
            <a:off x="251519" y="1988840"/>
            <a:ext cx="8568951" cy="3903885"/>
          </a:xfrm>
          <a:prstGeom prst="rect">
            <a:avLst/>
          </a:prstGeom>
          <a:noFill/>
          <a:ln>
            <a:noFill/>
          </a:ln>
          <a:effectLst>
            <a:outerShdw blurRad="44450" algn="ctr" dir="5400000" dist="27939">
              <a:srgbClr val="000000">
                <a:alpha val="31764"/>
              </a:srgbClr>
            </a:outerShdw>
          </a:effectLst>
        </p:spPr>
      </p:pic>
      <p:pic>
        <p:nvPicPr>
          <p:cNvPr id="426" name="Shape 426"/>
          <p:cNvPicPr preferRelativeResize="0"/>
          <p:nvPr/>
        </p:nvPicPr>
        <p:blipFill rotWithShape="1">
          <a:blip r:embed="rId4">
            <a:alphaModFix/>
          </a:blip>
          <a:srcRect b="0" l="0" r="0" t="0"/>
          <a:stretch/>
        </p:blipFill>
        <p:spPr>
          <a:xfrm>
            <a:off x="4117833" y="188640"/>
            <a:ext cx="4494203" cy="1224135"/>
          </a:xfrm>
          <a:prstGeom prst="rect">
            <a:avLst/>
          </a:prstGeom>
          <a:noFill/>
          <a:ln>
            <a:noFill/>
          </a:ln>
          <a:effectLst>
            <a:outerShdw blurRad="44450" algn="ctr" dir="5400000" dist="27939">
              <a:srgbClr val="000000">
                <a:alpha val="31764"/>
              </a:srgbClr>
            </a:outerShdw>
          </a:effectLst>
        </p:spPr>
      </p:pic>
      <p:sp>
        <p:nvSpPr>
          <p:cNvPr id="427" name="Shape 427"/>
          <p:cNvSpPr/>
          <p:nvPr/>
        </p:nvSpPr>
        <p:spPr>
          <a:xfrm>
            <a:off x="899591" y="3057218"/>
            <a:ext cx="7344815" cy="1569660"/>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3200">
                <a:solidFill>
                  <a:schemeClr val="dk1"/>
                </a:solidFill>
                <a:latin typeface="Calibri"/>
                <a:ea typeface="Calibri"/>
                <a:cs typeface="Calibri"/>
                <a:sym typeface="Calibri"/>
              </a:rPr>
              <a:t>ارتفاع نسبة الذكاء لا يعني ضمان النجاح في الحياة فلابد من استخدامه بشكل فعال ومضاعفة الجهد لبلوغ الأهداف.</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6"/>
                                        </p:tgtEl>
                                        <p:attrNameLst>
                                          <p:attrName>style.visibility</p:attrName>
                                        </p:attrNameLst>
                                      </p:cBhvr>
                                      <p:to>
                                        <p:strVal val="visible"/>
                                      </p:to>
                                    </p:set>
                                    <p:animEffect filter="fade" transition="in">
                                      <p:cBhvr>
                                        <p:cTn dur="500"/>
                                        <p:tgtEl>
                                          <p:spTgt spid="42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5"/>
                                        </p:tgtEl>
                                        <p:attrNameLst>
                                          <p:attrName>style.visibility</p:attrName>
                                        </p:attrNameLst>
                                      </p:cBhvr>
                                      <p:to>
                                        <p:strVal val="visible"/>
                                      </p:to>
                                    </p:set>
                                    <p:animEffect filter="fade" transition="in">
                                      <p:cBhvr>
                                        <p:cTn dur="500"/>
                                        <p:tgtEl>
                                          <p:spTgt spid="425"/>
                                        </p:tgtEl>
                                      </p:cBhvr>
                                    </p:animEffect>
                                  </p:childTnLst>
                                </p:cTn>
                              </p:par>
                              <p:par>
                                <p:cTn fill="hold" nodeType="withEffect" presetClass="entr" presetID="10" presetSubtype="0">
                                  <p:stCondLst>
                                    <p:cond delay="0"/>
                                  </p:stCondLst>
                                  <p:childTnLst>
                                    <p:set>
                                      <p:cBhvr>
                                        <p:cTn dur="1" fill="hold">
                                          <p:stCondLst>
                                            <p:cond delay="0"/>
                                          </p:stCondLst>
                                        </p:cTn>
                                        <p:tgtEl>
                                          <p:spTgt spid="427"/>
                                        </p:tgtEl>
                                        <p:attrNameLst>
                                          <p:attrName>style.visibility</p:attrName>
                                        </p:attrNameLst>
                                      </p:cBhvr>
                                      <p:to>
                                        <p:strVal val="visible"/>
                                      </p:to>
                                    </p:set>
                                    <p:animEffect filter="fade" transition="in">
                                      <p:cBhvr>
                                        <p:cTn dur="500"/>
                                        <p:tgtEl>
                                          <p:spTgt spid="4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1" name="Shape 431"/>
        <p:cNvGrpSpPr/>
        <p:nvPr/>
      </p:nvGrpSpPr>
      <p:grpSpPr>
        <a:xfrm>
          <a:off x="0" y="0"/>
          <a:ext cx="0" cy="0"/>
          <a:chOff x="0" y="0"/>
          <a:chExt cx="0" cy="0"/>
        </a:xfrm>
      </p:grpSpPr>
      <p:grpSp>
        <p:nvGrpSpPr>
          <p:cNvPr id="432" name="Shape 432"/>
          <p:cNvGrpSpPr/>
          <p:nvPr/>
        </p:nvGrpSpPr>
        <p:grpSpPr>
          <a:xfrm>
            <a:off x="5292080" y="332656"/>
            <a:ext cx="3218655" cy="1512167"/>
            <a:chOff x="5292080" y="332656"/>
            <a:chExt cx="3218655" cy="1512167"/>
          </a:xfrm>
        </p:grpSpPr>
        <p:sp>
          <p:nvSpPr>
            <p:cNvPr id="433" name="Shape 433"/>
            <p:cNvSpPr/>
            <p:nvPr/>
          </p:nvSpPr>
          <p:spPr>
            <a:xfrm>
              <a:off x="5292080" y="692695"/>
              <a:ext cx="3218655" cy="914400"/>
            </a:xfrm>
            <a:prstGeom prst="round2DiagRect">
              <a:avLst>
                <a:gd fmla="val 16667" name="adj1"/>
                <a:gd fmla="val 0" name="adj2"/>
              </a:avLst>
            </a:prstGeom>
            <a:solidFill>
              <a:srgbClr val="FF0000"/>
            </a:solidFill>
            <a:ln cap="flat" cmpd="sng" w="381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saa.gif" id="434" name="Shape 434"/>
            <p:cNvPicPr preferRelativeResize="0"/>
            <p:nvPr/>
          </p:nvPicPr>
          <p:blipFill rotWithShape="1">
            <a:blip r:embed="rId3">
              <a:alphaModFix/>
            </a:blip>
            <a:srcRect b="0" l="0" r="0" t="0"/>
            <a:stretch/>
          </p:blipFill>
          <p:spPr>
            <a:xfrm>
              <a:off x="7164288" y="332656"/>
              <a:ext cx="1338083" cy="1512167"/>
            </a:xfrm>
            <a:prstGeom prst="rect">
              <a:avLst/>
            </a:prstGeom>
            <a:noFill/>
            <a:ln>
              <a:noFill/>
            </a:ln>
          </p:spPr>
        </p:pic>
      </p:grpSp>
      <p:sp>
        <p:nvSpPr>
          <p:cNvPr id="435" name="Shape 435"/>
          <p:cNvSpPr/>
          <p:nvPr/>
        </p:nvSpPr>
        <p:spPr>
          <a:xfrm>
            <a:off x="5538433" y="692695"/>
            <a:ext cx="1635383" cy="923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5400">
                <a:solidFill>
                  <a:srgbClr val="F2F2F2"/>
                </a:solidFill>
                <a:latin typeface="Calibri"/>
                <a:ea typeface="Calibri"/>
                <a:cs typeface="Calibri"/>
                <a:sym typeface="Calibri"/>
              </a:rPr>
              <a:t>إثرائية</a:t>
            </a:r>
          </a:p>
        </p:txBody>
      </p:sp>
      <p:pic>
        <p:nvPicPr>
          <p:cNvPr descr="469_po.png" id="436" name="Shape 436"/>
          <p:cNvPicPr preferRelativeResize="0"/>
          <p:nvPr/>
        </p:nvPicPr>
        <p:blipFill rotWithShape="1">
          <a:blip r:embed="rId4">
            <a:alphaModFix/>
          </a:blip>
          <a:srcRect b="0" l="0" r="0" t="0"/>
          <a:stretch/>
        </p:blipFill>
        <p:spPr>
          <a:xfrm>
            <a:off x="251519" y="2276872"/>
            <a:ext cx="8568951" cy="4581127"/>
          </a:xfrm>
          <a:prstGeom prst="rect">
            <a:avLst/>
          </a:prstGeom>
          <a:solidFill>
            <a:schemeClr val="lt1"/>
          </a:solidFill>
          <a:ln>
            <a:noFill/>
          </a:ln>
        </p:spPr>
      </p:pic>
      <p:sp>
        <p:nvSpPr>
          <p:cNvPr id="437" name="Shape 437"/>
          <p:cNvSpPr/>
          <p:nvPr/>
        </p:nvSpPr>
        <p:spPr>
          <a:xfrm>
            <a:off x="524097" y="2893000"/>
            <a:ext cx="8152359"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إن هذه الذكاءات الثمانية موجودة لدى كل فرد ولكنها موجودة بتفاوت، فقد يكون شخص ما لغوياً بدرجة عالية في حين يكون منطقياً بدرجة أقل، ولذلك لا نتعامل مع الآخرين على أنهم أذكياء أو قليلي الذكاء، فكل شخص يمتلك درجات متفاوتة من كل نمط، وهكذا يكون لكل شخص مظهر خاص به وليس نسبة ذكاء.</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2"/>
                                        </p:tgtEl>
                                        <p:attrNameLst>
                                          <p:attrName>style.visibility</p:attrName>
                                        </p:attrNameLst>
                                      </p:cBhvr>
                                      <p:to>
                                        <p:strVal val="visible"/>
                                      </p:to>
                                    </p:set>
                                    <p:animEffect filter="fade" transition="in">
                                      <p:cBhvr>
                                        <p:cTn dur="307"/>
                                        <p:tgtEl>
                                          <p:spTgt spid="432"/>
                                        </p:tgtEl>
                                      </p:cBhvr>
                                    </p:animEffect>
                                  </p:childTnLst>
                                </p:cTn>
                              </p:par>
                              <p:par>
                                <p:cTn fill="hold" nodeType="withEffect" presetClass="entr" presetID="10" presetSubtype="0">
                                  <p:stCondLst>
                                    <p:cond delay="0"/>
                                  </p:stCondLst>
                                  <p:childTnLst>
                                    <p:set>
                                      <p:cBhvr>
                                        <p:cTn dur="1" fill="hold">
                                          <p:stCondLst>
                                            <p:cond delay="0"/>
                                          </p:stCondLst>
                                        </p:cTn>
                                        <p:tgtEl>
                                          <p:spTgt spid="435"/>
                                        </p:tgtEl>
                                        <p:attrNameLst>
                                          <p:attrName>style.visibility</p:attrName>
                                        </p:attrNameLst>
                                      </p:cBhvr>
                                      <p:to>
                                        <p:strVal val="visible"/>
                                      </p:to>
                                    </p:set>
                                    <p:animEffect filter="fade" transition="in">
                                      <p:cBhvr>
                                        <p:cTn dur="307"/>
                                        <p:tgtEl>
                                          <p:spTgt spid="4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par>
                                <p:cTn fill="hold" nodeType="withEffect" presetClass="entr" presetID="10" presetSubtype="0">
                                  <p:stCondLst>
                                    <p:cond delay="0"/>
                                  </p:stCondLst>
                                  <p:childTnLst>
                                    <p:set>
                                      <p:cBhvr>
                                        <p:cTn dur="1" fill="hold">
                                          <p:stCondLst>
                                            <p:cond delay="0"/>
                                          </p:stCondLst>
                                        </p:cTn>
                                        <p:tgtEl>
                                          <p:spTgt spid="437"/>
                                        </p:tgtEl>
                                        <p:attrNameLst>
                                          <p:attrName>style.visibility</p:attrName>
                                        </p:attrNameLst>
                                      </p:cBhvr>
                                      <p:to>
                                        <p:strVal val="visible"/>
                                      </p:to>
                                    </p:set>
                                    <p:animEffect filter="fade" transition="in">
                                      <p:cBhvr>
                                        <p:cTn dur="5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1" name="Shape 441"/>
        <p:cNvGrpSpPr/>
        <p:nvPr/>
      </p:nvGrpSpPr>
      <p:grpSpPr>
        <a:xfrm>
          <a:off x="0" y="0"/>
          <a:ext cx="0" cy="0"/>
          <a:chOff x="0" y="0"/>
          <a:chExt cx="0" cy="0"/>
        </a:xfrm>
      </p:grpSpPr>
      <p:pic>
        <p:nvPicPr>
          <p:cNvPr descr="1b392f9e2bd302b146ce60cde21c286c.jpg" id="442" name="Shape 442"/>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443" name="Shape 443"/>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6- 2</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2"/>
                                        </p:tgtEl>
                                        <p:attrNameLst>
                                          <p:attrName>style.visibility</p:attrName>
                                        </p:attrNameLst>
                                      </p:cBhvr>
                                      <p:to>
                                        <p:strVal val="visible"/>
                                      </p:to>
                                    </p:set>
                                    <p:animEffect filter="fade" transition="in">
                                      <p:cBhvr>
                                        <p:cTn dur="500"/>
                                        <p:tgtEl>
                                          <p:spTgt spid="442"/>
                                        </p:tgtEl>
                                      </p:cBhvr>
                                    </p:animEffect>
                                  </p:childTnLst>
                                </p:cTn>
                              </p:par>
                              <p:par>
                                <p:cTn fill="hold" nodeType="withEffect" presetClass="entr" presetID="10" presetSubtype="0">
                                  <p:stCondLst>
                                    <p:cond delay="0"/>
                                  </p:stCondLst>
                                  <p:childTnLst>
                                    <p:set>
                                      <p:cBhvr>
                                        <p:cTn dur="1" fill="hold">
                                          <p:stCondLst>
                                            <p:cond delay="0"/>
                                          </p:stCondLst>
                                        </p:cTn>
                                        <p:tgtEl>
                                          <p:spTgt spid="443"/>
                                        </p:tgtEl>
                                        <p:attrNameLst>
                                          <p:attrName>style.visibility</p:attrName>
                                        </p:attrNameLst>
                                      </p:cBhvr>
                                      <p:to>
                                        <p:strVal val="visible"/>
                                      </p:to>
                                    </p:set>
                                    <p:animEffect filter="fade" transition="in">
                                      <p:cBhvr>
                                        <p:cTn dur="500"/>
                                        <p:tgtEl>
                                          <p:spTgt spid="4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id="107" name="Shape 107"/>
          <p:cNvSpPr/>
          <p:nvPr/>
        </p:nvSpPr>
        <p:spPr>
          <a:xfrm>
            <a:off x="827583" y="4005064"/>
            <a:ext cx="7488831" cy="2376263"/>
          </a:xfrm>
          <a:prstGeom prst="round2SameRect">
            <a:avLst>
              <a:gd fmla="val 16667" name="adj1"/>
              <a:gd fmla="val 0" name="adj2"/>
            </a:avLst>
          </a:prstGeom>
          <a:solidFill>
            <a:srgbClr val="660033"/>
          </a:solidFill>
          <a:ln cap="flat" cmpd="sng" w="25400">
            <a:solidFill>
              <a:srgbClr val="7030A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08" name="Shape 108"/>
          <p:cNvSpPr/>
          <p:nvPr/>
        </p:nvSpPr>
        <p:spPr>
          <a:xfrm>
            <a:off x="179511" y="1556791"/>
            <a:ext cx="8820472" cy="1728191"/>
          </a:xfrm>
          <a:prstGeom prst="roundRect">
            <a:avLst>
              <a:gd fmla="val 16667" name="adj"/>
            </a:avLst>
          </a:prstGeom>
          <a:solidFill>
            <a:srgbClr val="E5B8B7"/>
          </a:solidFill>
          <a:ln cap="flat" cmpd="sng" w="25400">
            <a:solidFill>
              <a:srgbClr val="D99593"/>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صورة1.png" id="109" name="Shape 109"/>
          <p:cNvPicPr preferRelativeResize="0"/>
          <p:nvPr/>
        </p:nvPicPr>
        <p:blipFill rotWithShape="1">
          <a:blip r:embed="rId3">
            <a:alphaModFix/>
          </a:blip>
          <a:srcRect b="0" l="0" r="0" t="0"/>
          <a:stretch/>
        </p:blipFill>
        <p:spPr>
          <a:xfrm>
            <a:off x="4932039" y="0"/>
            <a:ext cx="4455807" cy="1371486"/>
          </a:xfrm>
          <a:prstGeom prst="rect">
            <a:avLst/>
          </a:prstGeom>
          <a:noFill/>
          <a:ln>
            <a:noFill/>
          </a:ln>
        </p:spPr>
      </p:pic>
      <p:sp>
        <p:nvSpPr>
          <p:cNvPr id="110" name="Shape 110"/>
          <p:cNvSpPr/>
          <p:nvPr/>
        </p:nvSpPr>
        <p:spPr>
          <a:xfrm>
            <a:off x="5940151" y="260647"/>
            <a:ext cx="242406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أهداف الوحدة</a:t>
            </a:r>
          </a:p>
        </p:txBody>
      </p:sp>
      <p:sp>
        <p:nvSpPr>
          <p:cNvPr id="111" name="Shape 111"/>
          <p:cNvSpPr/>
          <p:nvPr/>
        </p:nvSpPr>
        <p:spPr>
          <a:xfrm>
            <a:off x="179511" y="1722511"/>
            <a:ext cx="8676456"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يتوقع منك أخي الطالب بعد دراسة هذه الوحدة أن تكون قادراً على أن:</a:t>
            </a:r>
          </a:p>
        </p:txBody>
      </p:sp>
      <p:sp>
        <p:nvSpPr>
          <p:cNvPr id="112" name="Shape 112"/>
          <p:cNvSpPr/>
          <p:nvPr/>
        </p:nvSpPr>
        <p:spPr>
          <a:xfrm>
            <a:off x="1804653" y="4246637"/>
            <a:ext cx="6325769" cy="1754325"/>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chemeClr val="lt1"/>
              </a:buClr>
              <a:buSzPct val="100000"/>
              <a:buFont typeface="Times New Roman"/>
              <a:buChar char="•"/>
            </a:pPr>
            <a:r>
              <a:rPr b="1" i="0" lang="ar-SA" sz="3600" u="none" cap="none" strike="noStrike">
                <a:solidFill>
                  <a:schemeClr val="lt1"/>
                </a:solidFill>
                <a:latin typeface="Times New Roman"/>
                <a:ea typeface="Times New Roman"/>
                <a:cs typeface="Times New Roman"/>
                <a:sym typeface="Times New Roman"/>
              </a:rPr>
              <a:t> تحدد معنى القدرة العقلية العامة (الذكاء</a:t>
            </a:r>
            <a:r>
              <a:rPr b="1" lang="ar-SA" sz="3600">
                <a:solidFill>
                  <a:schemeClr val="lt1"/>
                </a:solidFill>
                <a:latin typeface="Times New Roman"/>
                <a:ea typeface="Times New Roman"/>
                <a:cs typeface="Times New Roman"/>
                <a:sym typeface="Times New Roman"/>
              </a:rPr>
              <a:t>)</a:t>
            </a:r>
          </a:p>
          <a:p>
            <a:pPr indent="0" lvl="0" marL="0" marR="0" rtl="1" algn="r">
              <a:lnSpc>
                <a:spcPct val="100000"/>
              </a:lnSpc>
              <a:spcBef>
                <a:spcPts val="0"/>
              </a:spcBef>
              <a:spcAft>
                <a:spcPts val="0"/>
              </a:spcAft>
              <a:buClr>
                <a:schemeClr val="lt1"/>
              </a:buClr>
              <a:buSzPct val="100000"/>
              <a:buFont typeface="Times New Roman"/>
              <a:buChar char="•"/>
            </a:pPr>
            <a:r>
              <a:rPr b="1" i="0" lang="ar-SA" sz="3600" u="none" cap="none" strike="noStrike">
                <a:solidFill>
                  <a:schemeClr val="lt1"/>
                </a:solidFill>
                <a:latin typeface="Times New Roman"/>
                <a:ea typeface="Times New Roman"/>
                <a:cs typeface="Times New Roman"/>
                <a:sym typeface="Times New Roman"/>
              </a:rPr>
              <a:t> تشرح مقياس بينية للذكاء.</a:t>
            </a:r>
          </a:p>
          <a:p>
            <a:pPr indent="0" lvl="0" marL="0" marR="0" rtl="1" algn="r">
              <a:lnSpc>
                <a:spcPct val="100000"/>
              </a:lnSpc>
              <a:spcBef>
                <a:spcPts val="0"/>
              </a:spcBef>
              <a:spcAft>
                <a:spcPts val="0"/>
              </a:spcAft>
              <a:buClr>
                <a:schemeClr val="lt1"/>
              </a:buClr>
              <a:buSzPct val="100000"/>
              <a:buFont typeface="Times New Roman"/>
              <a:buChar char="•"/>
            </a:pPr>
            <a:r>
              <a:rPr b="1" i="0" lang="ar-SA" sz="3600" u="none" cap="none" strike="noStrike">
                <a:solidFill>
                  <a:schemeClr val="lt1"/>
                </a:solidFill>
                <a:latin typeface="Times New Roman"/>
                <a:ea typeface="Times New Roman"/>
                <a:cs typeface="Times New Roman"/>
                <a:sym typeface="Times New Roman"/>
              </a:rPr>
              <a:t> تستنتج القدرات العقلية الخاصة.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500"/>
                                        <p:tgtEl>
                                          <p:spTgt spid="1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500"/>
                                        <p:tgtEl>
                                          <p:spTgt spid="107"/>
                                        </p:tgtEl>
                                        <p:attrNameLst>
                                          <p:attrName>ppt_w</p:attrName>
                                        </p:attrNameLst>
                                      </p:cBhvr>
                                      <p:tavLst>
                                        <p:tav fmla="" tm="0">
                                          <p:val>
                                            <p:strVal val="0"/>
                                          </p:val>
                                        </p:tav>
                                        <p:tav fmla="" tm="100000">
                                          <p:val>
                                            <p:strVal val="#ppt_w"/>
                                          </p:val>
                                        </p:tav>
                                      </p:tavLst>
                                    </p:anim>
                                    <p:anim calcmode="lin" valueType="num">
                                      <p:cBhvr additive="base">
                                        <p:cTn dur="500"/>
                                        <p:tgtEl>
                                          <p:spTgt spid="107"/>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2">
                                            <p:txEl>
                                              <p:pRg end="0" st="0"/>
                                            </p:txEl>
                                          </p:spTgt>
                                        </p:tgtEl>
                                        <p:attrNameLst>
                                          <p:attrName>style.visibility</p:attrName>
                                        </p:attrNameLst>
                                      </p:cBhvr>
                                      <p:to>
                                        <p:strVal val="visible"/>
                                      </p:to>
                                    </p:set>
                                    <p:anim calcmode="lin" valueType="num">
                                      <p:cBhvr additive="base">
                                        <p:cTn dur="500"/>
                                        <p:tgtEl>
                                          <p:spTgt spid="11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12">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2">
                                            <p:txEl>
                                              <p:pRg end="1" st="1"/>
                                            </p:txEl>
                                          </p:spTgt>
                                        </p:tgtEl>
                                        <p:attrNameLst>
                                          <p:attrName>style.visibility</p:attrName>
                                        </p:attrNameLst>
                                      </p:cBhvr>
                                      <p:to>
                                        <p:strVal val="visible"/>
                                      </p:to>
                                    </p:set>
                                    <p:anim calcmode="lin" valueType="num">
                                      <p:cBhvr additive="base">
                                        <p:cTn dur="500"/>
                                        <p:tgtEl>
                                          <p:spTgt spid="11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12">
                                            <p:txEl>
                                              <p:pRg end="1" st="1"/>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2">
                                            <p:txEl>
                                              <p:pRg end="2" st="2"/>
                                            </p:txEl>
                                          </p:spTgt>
                                        </p:tgtEl>
                                        <p:attrNameLst>
                                          <p:attrName>style.visibility</p:attrName>
                                        </p:attrNameLst>
                                      </p:cBhvr>
                                      <p:to>
                                        <p:strVal val="visible"/>
                                      </p:to>
                                    </p:set>
                                    <p:anim calcmode="lin" valueType="num">
                                      <p:cBhvr additive="base">
                                        <p:cTn dur="500"/>
                                        <p:tgtEl>
                                          <p:spTgt spid="11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1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7" name="Shape 447"/>
        <p:cNvGrpSpPr/>
        <p:nvPr/>
      </p:nvGrpSpPr>
      <p:grpSpPr>
        <a:xfrm>
          <a:off x="0" y="0"/>
          <a:ext cx="0" cy="0"/>
          <a:chOff x="0" y="0"/>
          <a:chExt cx="0" cy="0"/>
        </a:xfrm>
      </p:grpSpPr>
      <p:graphicFrame>
        <p:nvGraphicFramePr>
          <p:cNvPr id="448" name="Shape 448"/>
          <p:cNvGraphicFramePr/>
          <p:nvPr/>
        </p:nvGraphicFramePr>
        <p:xfrm>
          <a:off x="0" y="1772814"/>
          <a:ext cx="3000000" cy="3000000"/>
        </p:xfrm>
        <a:graphic>
          <a:graphicData uri="http://schemas.openxmlformats.org/drawingml/2006/table">
            <a:tbl>
              <a:tblPr bandRow="1" firstRow="1">
                <a:noFill/>
                <a:tableStyleId>{DB44337D-1A0C-4BB8-8852-2CD00639DADB}</a:tableStyleId>
              </a:tblPr>
              <a:tblGrid>
                <a:gridCol w="6096000"/>
                <a:gridCol w="3048000"/>
              </a:tblGrid>
              <a:tr h="50405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r>
            </a:tbl>
          </a:graphicData>
        </a:graphic>
      </p:graphicFrame>
      <p:sp>
        <p:nvSpPr>
          <p:cNvPr id="449" name="Shape 449"/>
          <p:cNvSpPr/>
          <p:nvPr/>
        </p:nvSpPr>
        <p:spPr>
          <a:xfrm>
            <a:off x="504056" y="498375"/>
            <a:ext cx="8028383" cy="914400"/>
          </a:xfrm>
          <a:prstGeom prst="rect">
            <a:avLst/>
          </a:prstGeom>
          <a:solidFill>
            <a:schemeClr val="lt1"/>
          </a:solidFill>
          <a:ln cap="flat" cmpd="sng" w="25400">
            <a:solidFill>
              <a:srgbClr val="FFFF00"/>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50" name="Shape 450"/>
          <p:cNvSpPr/>
          <p:nvPr/>
        </p:nvSpPr>
        <p:spPr>
          <a:xfrm>
            <a:off x="573718" y="620687"/>
            <a:ext cx="767069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من خلال الأمثلة التالية وضح نوع الذكاء المناسب:</a:t>
            </a:r>
          </a:p>
        </p:txBody>
      </p:sp>
      <p:sp>
        <p:nvSpPr>
          <p:cNvPr id="451" name="Shape 451"/>
          <p:cNvSpPr/>
          <p:nvPr/>
        </p:nvSpPr>
        <p:spPr>
          <a:xfrm>
            <a:off x="5003928" y="1844824"/>
            <a:ext cx="4032567"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الأمثلة</a:t>
            </a:r>
          </a:p>
        </p:txBody>
      </p:sp>
      <p:sp>
        <p:nvSpPr>
          <p:cNvPr id="452" name="Shape 452"/>
          <p:cNvSpPr/>
          <p:nvPr/>
        </p:nvSpPr>
        <p:spPr>
          <a:xfrm>
            <a:off x="1647990" y="1844824"/>
            <a:ext cx="1231427"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نوع الذكاء</a:t>
            </a:r>
          </a:p>
        </p:txBody>
      </p:sp>
      <p:sp>
        <p:nvSpPr>
          <p:cNvPr id="453" name="Shape 453"/>
          <p:cNvSpPr/>
          <p:nvPr/>
        </p:nvSpPr>
        <p:spPr>
          <a:xfrm>
            <a:off x="3557987" y="2348880"/>
            <a:ext cx="5550516"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إدراك ما بين الجمل من علاقات مختلفة كتشابه أو تضاد والميل إلى القراءة وكتابة القصص</a:t>
            </a:r>
          </a:p>
        </p:txBody>
      </p:sp>
      <p:sp>
        <p:nvSpPr>
          <p:cNvPr id="454" name="Shape 454"/>
          <p:cNvSpPr/>
          <p:nvPr/>
        </p:nvSpPr>
        <p:spPr>
          <a:xfrm>
            <a:off x="3275857" y="3356992"/>
            <a:ext cx="5760640"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الميل للتنظيم والعمل في الديكور وبناء النماذج وتنسيق الألوان</a:t>
            </a:r>
          </a:p>
        </p:txBody>
      </p:sp>
      <p:sp>
        <p:nvSpPr>
          <p:cNvPr id="455" name="Shape 455"/>
          <p:cNvSpPr/>
          <p:nvPr/>
        </p:nvSpPr>
        <p:spPr>
          <a:xfrm>
            <a:off x="3203849" y="4437112"/>
            <a:ext cx="5832648"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القدرة على تجويد القرآن الكريم وكتابة الأناشيد والشعر</a:t>
            </a:r>
          </a:p>
        </p:txBody>
      </p:sp>
      <p:sp>
        <p:nvSpPr>
          <p:cNvPr id="456" name="Shape 456"/>
          <p:cNvSpPr/>
          <p:nvPr/>
        </p:nvSpPr>
        <p:spPr>
          <a:xfrm>
            <a:off x="3203848" y="5517232"/>
            <a:ext cx="5832648"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المهارة في رسم الأشكال الهندسية والبيانات الإحصائية</a:t>
            </a:r>
          </a:p>
        </p:txBody>
      </p:sp>
      <p:sp>
        <p:nvSpPr>
          <p:cNvPr id="457" name="Shape 457"/>
          <p:cNvSpPr/>
          <p:nvPr/>
        </p:nvSpPr>
        <p:spPr>
          <a:xfrm>
            <a:off x="214282" y="2492896"/>
            <a:ext cx="2565125"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اللغوي اللفظي</a:t>
            </a:r>
          </a:p>
        </p:txBody>
      </p:sp>
      <p:sp>
        <p:nvSpPr>
          <p:cNvPr id="458" name="Shape 458"/>
          <p:cNvSpPr/>
          <p:nvPr/>
        </p:nvSpPr>
        <p:spPr>
          <a:xfrm>
            <a:off x="-31" y="3501007"/>
            <a:ext cx="2911373"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المكاني- البصري</a:t>
            </a:r>
          </a:p>
        </p:txBody>
      </p:sp>
      <p:sp>
        <p:nvSpPr>
          <p:cNvPr id="459" name="Shape 459"/>
          <p:cNvSpPr/>
          <p:nvPr/>
        </p:nvSpPr>
        <p:spPr>
          <a:xfrm>
            <a:off x="435995" y="4633971"/>
            <a:ext cx="1898276"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الإيقاعي</a:t>
            </a:r>
          </a:p>
        </p:txBody>
      </p:sp>
      <p:sp>
        <p:nvSpPr>
          <p:cNvPr id="460" name="Shape 460"/>
          <p:cNvSpPr/>
          <p:nvPr/>
        </p:nvSpPr>
        <p:spPr>
          <a:xfrm>
            <a:off x="214282" y="5642083"/>
            <a:ext cx="2739853"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المنطقي الرقمي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par>
                                <p:cTn fill="hold" nodeType="with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500"/>
                                        <p:tgtEl>
                                          <p:spTgt spid="448"/>
                                        </p:tgtEl>
                                      </p:cBhvr>
                                    </p:animEffect>
                                  </p:childTnLst>
                                </p:cTn>
                              </p:par>
                              <p:par>
                                <p:cTn fill="hold" nodeType="with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500"/>
                                        <p:tgtEl>
                                          <p:spTgt spid="451"/>
                                        </p:tgtEl>
                                      </p:cBhvr>
                                    </p:animEffect>
                                  </p:childTnLst>
                                </p:cTn>
                              </p:par>
                              <p:par>
                                <p:cTn fill="hold" nodeType="withEffect" presetClass="entr" presetID="10" presetSubtype="0">
                                  <p:stCondLst>
                                    <p:cond delay="0"/>
                                  </p:stCondLst>
                                  <p:childTnLst>
                                    <p:set>
                                      <p:cBhvr>
                                        <p:cTn dur="1" fill="hold">
                                          <p:stCondLst>
                                            <p:cond delay="0"/>
                                          </p:stCondLst>
                                        </p:cTn>
                                        <p:tgtEl>
                                          <p:spTgt spid="452"/>
                                        </p:tgtEl>
                                        <p:attrNameLst>
                                          <p:attrName>style.visibility</p:attrName>
                                        </p:attrNameLst>
                                      </p:cBhvr>
                                      <p:to>
                                        <p:strVal val="visible"/>
                                      </p:to>
                                    </p:set>
                                    <p:animEffect filter="fade" transition="in">
                                      <p:cBhvr>
                                        <p:cTn dur="500"/>
                                        <p:tgtEl>
                                          <p:spTgt spid="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3"/>
                                        </p:tgtEl>
                                        <p:attrNameLst>
                                          <p:attrName>style.visibility</p:attrName>
                                        </p:attrNameLst>
                                      </p:cBhvr>
                                      <p:to>
                                        <p:strVal val="visible"/>
                                      </p:to>
                                    </p:set>
                                    <p:animEffect filter="fade" transition="in">
                                      <p:cBhvr>
                                        <p:cTn dur="456"/>
                                        <p:tgtEl>
                                          <p:spTgt spid="4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4"/>
                                        </p:tgtEl>
                                        <p:attrNameLst>
                                          <p:attrName>style.visibility</p:attrName>
                                        </p:attrNameLst>
                                      </p:cBhvr>
                                      <p:to>
                                        <p:strVal val="visible"/>
                                      </p:to>
                                    </p:set>
                                    <p:animEffect filter="fade" transition="in">
                                      <p:cBhvr>
                                        <p:cTn dur="456"/>
                                        <p:tgtEl>
                                          <p:spTgt spid="4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456"/>
                                        <p:tgtEl>
                                          <p:spTgt spid="4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500"/>
                                        <p:tgtEl>
                                          <p:spTgt spid="4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456"/>
                                        <p:tgtEl>
                                          <p:spTgt spid="4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500"/>
                                        <p:tgtEl>
                                          <p:spTgt spid="4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4" name="Shape 464"/>
        <p:cNvGrpSpPr/>
        <p:nvPr/>
      </p:nvGrpSpPr>
      <p:grpSpPr>
        <a:xfrm>
          <a:off x="0" y="0"/>
          <a:ext cx="0" cy="0"/>
          <a:chOff x="0" y="0"/>
          <a:chExt cx="0" cy="0"/>
        </a:xfrm>
      </p:grpSpPr>
      <p:graphicFrame>
        <p:nvGraphicFramePr>
          <p:cNvPr id="465" name="Shape 465"/>
          <p:cNvGraphicFramePr/>
          <p:nvPr/>
        </p:nvGraphicFramePr>
        <p:xfrm>
          <a:off x="0" y="1772814"/>
          <a:ext cx="3000000" cy="3000000"/>
        </p:xfrm>
        <a:graphic>
          <a:graphicData uri="http://schemas.openxmlformats.org/drawingml/2006/table">
            <a:tbl>
              <a:tblPr bandRow="1" firstRow="1">
                <a:noFill/>
                <a:tableStyleId>{DB44337D-1A0C-4BB8-8852-2CD00639DADB}</a:tableStyleId>
              </a:tblPr>
              <a:tblGrid>
                <a:gridCol w="6096000"/>
                <a:gridCol w="3048000"/>
              </a:tblGrid>
              <a:tr h="50405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chemeClr val="lt1"/>
                    </a:solidFill>
                  </a:tcPr>
                </a:tc>
              </a:tr>
              <a:tr h="1049500">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c>
                  <a:txBody>
                    <a:bodyPr>
                      <a:noAutofit/>
                    </a:bodyPr>
                    <a:lstStyle/>
                    <a:p>
                      <a:pPr indent="0" lvl="0" marL="0" marR="0" rtl="1" algn="r">
                        <a:spcBef>
                          <a:spcPts val="0"/>
                        </a:spcBef>
                        <a:buSzPct val="25000"/>
                        <a:buNone/>
                      </a:pPr>
                      <a:r>
                        <a:t/>
                      </a:r>
                      <a:endParaRPr sz="1800" u="none" cap="none" strike="noStrike"/>
                    </a:p>
                  </a:txBody>
                  <a:tcPr marT="45725" marB="45725" marR="91450" marL="91450">
                    <a:lnL cap="flat" cmpd="sng" w="12700">
                      <a:solidFill>
                        <a:schemeClr val="dk1"/>
                      </a:solidFill>
                      <a:prstDash val="solid"/>
                      <a:round/>
                      <a:headEnd len="med" w="med" type="none"/>
                      <a:tailEnd len="med" w="med" type="none"/>
                    </a:lnL>
                    <a:lnR cap="flat" cmpd="sng" w="12700">
                      <a:solidFill>
                        <a:schemeClr val="dk1"/>
                      </a:solidFill>
                      <a:prstDash val="solid"/>
                      <a:round/>
                      <a:headEnd len="med" w="med" type="none"/>
                      <a:tailEnd len="med" w="med" type="none"/>
                    </a:lnR>
                    <a:lnT cap="flat" cmpd="sng" w="12700">
                      <a:solidFill>
                        <a:schemeClr val="dk1"/>
                      </a:solidFill>
                      <a:prstDash val="solid"/>
                      <a:round/>
                      <a:headEnd len="med" w="med" type="none"/>
                      <a:tailEnd len="med" w="med" type="none"/>
                    </a:lnT>
                    <a:lnB cap="flat" cmpd="sng" w="12700">
                      <a:solidFill>
                        <a:schemeClr val="dk1"/>
                      </a:solidFill>
                      <a:prstDash val="solid"/>
                      <a:round/>
                      <a:headEnd len="med" w="med" type="none"/>
                      <a:tailEnd len="med" w="med" type="none"/>
                    </a:lnB>
                    <a:solidFill>
                      <a:srgbClr val="00B0F0"/>
                    </a:solidFill>
                  </a:tcPr>
                </a:tc>
              </a:tr>
            </a:tbl>
          </a:graphicData>
        </a:graphic>
      </p:graphicFrame>
      <p:sp>
        <p:nvSpPr>
          <p:cNvPr id="466" name="Shape 466"/>
          <p:cNvSpPr/>
          <p:nvPr/>
        </p:nvSpPr>
        <p:spPr>
          <a:xfrm>
            <a:off x="504056" y="498375"/>
            <a:ext cx="8028383" cy="914400"/>
          </a:xfrm>
          <a:prstGeom prst="rect">
            <a:avLst/>
          </a:prstGeom>
          <a:solidFill>
            <a:schemeClr val="lt1"/>
          </a:solidFill>
          <a:ln cap="flat" cmpd="sng" w="25400">
            <a:solidFill>
              <a:srgbClr val="FFFF00"/>
            </a:solidFill>
            <a:prstDash val="solid"/>
            <a:round/>
            <a:headEnd len="med" w="med" type="none"/>
            <a:tailEnd len="med" w="med" type="none"/>
          </a:ln>
          <a:effectLst>
            <a:outerShdw blurRad="50799" rotWithShape="0" algn="tr" dir="8100000" dist="38100">
              <a:srgbClr val="000000">
                <a:alpha val="40000"/>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467" name="Shape 467"/>
          <p:cNvSpPr/>
          <p:nvPr/>
        </p:nvSpPr>
        <p:spPr>
          <a:xfrm>
            <a:off x="573718" y="620687"/>
            <a:ext cx="7670690"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من خلال الأمثلة التالية وضح نوع الذكاء المناسب:</a:t>
            </a:r>
          </a:p>
        </p:txBody>
      </p:sp>
      <p:sp>
        <p:nvSpPr>
          <p:cNvPr id="468" name="Shape 468"/>
          <p:cNvSpPr/>
          <p:nvPr/>
        </p:nvSpPr>
        <p:spPr>
          <a:xfrm>
            <a:off x="5003928" y="1844824"/>
            <a:ext cx="4032567"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الأمثلة</a:t>
            </a:r>
          </a:p>
        </p:txBody>
      </p:sp>
      <p:sp>
        <p:nvSpPr>
          <p:cNvPr id="469" name="Shape 469"/>
          <p:cNvSpPr/>
          <p:nvPr/>
        </p:nvSpPr>
        <p:spPr>
          <a:xfrm>
            <a:off x="1647990" y="1844824"/>
            <a:ext cx="1231427" cy="46166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400">
                <a:solidFill>
                  <a:schemeClr val="dk1"/>
                </a:solidFill>
                <a:latin typeface="Calibri"/>
                <a:ea typeface="Calibri"/>
                <a:cs typeface="Calibri"/>
                <a:sym typeface="Calibri"/>
              </a:rPr>
              <a:t>نوع الذكاء</a:t>
            </a:r>
          </a:p>
        </p:txBody>
      </p:sp>
      <p:sp>
        <p:nvSpPr>
          <p:cNvPr id="470" name="Shape 470"/>
          <p:cNvSpPr/>
          <p:nvPr/>
        </p:nvSpPr>
        <p:spPr>
          <a:xfrm>
            <a:off x="3557987" y="2348880"/>
            <a:ext cx="5550516"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يستمتعون بالتأمل والتفكير- عاطفيون ويحددون أهداف واقعية لهم في الحياة</a:t>
            </a:r>
          </a:p>
        </p:txBody>
      </p:sp>
      <p:sp>
        <p:nvSpPr>
          <p:cNvPr id="471" name="Shape 471"/>
          <p:cNvSpPr/>
          <p:nvPr/>
        </p:nvSpPr>
        <p:spPr>
          <a:xfrm>
            <a:off x="3275857" y="3356992"/>
            <a:ext cx="5760640"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المهارة في الأداء الرياضي كلعبة التنس وكرة القدم وغيرها</a:t>
            </a:r>
          </a:p>
        </p:txBody>
      </p:sp>
      <p:sp>
        <p:nvSpPr>
          <p:cNvPr id="472" name="Shape 472"/>
          <p:cNvSpPr/>
          <p:nvPr/>
        </p:nvSpPr>
        <p:spPr>
          <a:xfrm>
            <a:off x="3203849" y="4437112"/>
            <a:ext cx="5832648"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المهارة في تنظيم المجموعات والتراحم ومساعدة الآخرين</a:t>
            </a:r>
          </a:p>
        </p:txBody>
      </p:sp>
      <p:sp>
        <p:nvSpPr>
          <p:cNvPr id="473" name="Shape 473"/>
          <p:cNvSpPr/>
          <p:nvPr/>
        </p:nvSpPr>
        <p:spPr>
          <a:xfrm>
            <a:off x="3203848" y="5517232"/>
            <a:ext cx="5832648" cy="95410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chemeClr val="dk1"/>
                </a:solidFill>
                <a:latin typeface="Calibri"/>
                <a:ea typeface="Calibri"/>
                <a:cs typeface="Calibri"/>
                <a:sym typeface="Calibri"/>
              </a:rPr>
              <a:t>الاهتمام بالنباتات والزهور والأشجار وتربية الحيوانات</a:t>
            </a:r>
          </a:p>
        </p:txBody>
      </p:sp>
      <p:sp>
        <p:nvSpPr>
          <p:cNvPr id="474" name="Shape 474"/>
          <p:cNvSpPr/>
          <p:nvPr/>
        </p:nvSpPr>
        <p:spPr>
          <a:xfrm>
            <a:off x="285719" y="2492896"/>
            <a:ext cx="2549095"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الذاتي الداخلي</a:t>
            </a:r>
          </a:p>
        </p:txBody>
      </p:sp>
      <p:sp>
        <p:nvSpPr>
          <p:cNvPr id="475" name="Shape 475"/>
          <p:cNvSpPr/>
          <p:nvPr/>
        </p:nvSpPr>
        <p:spPr>
          <a:xfrm>
            <a:off x="71405" y="3501007"/>
            <a:ext cx="2922595"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الجسمي- الحركي</a:t>
            </a:r>
          </a:p>
        </p:txBody>
      </p:sp>
      <p:sp>
        <p:nvSpPr>
          <p:cNvPr id="476" name="Shape 476"/>
          <p:cNvSpPr/>
          <p:nvPr/>
        </p:nvSpPr>
        <p:spPr>
          <a:xfrm>
            <a:off x="435993" y="4633971"/>
            <a:ext cx="2117887"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الاجتماعي</a:t>
            </a:r>
          </a:p>
        </p:txBody>
      </p:sp>
      <p:sp>
        <p:nvSpPr>
          <p:cNvPr id="477" name="Shape 477"/>
          <p:cNvSpPr/>
          <p:nvPr/>
        </p:nvSpPr>
        <p:spPr>
          <a:xfrm>
            <a:off x="435993" y="5642083"/>
            <a:ext cx="1608133" cy="556434"/>
          </a:xfrm>
          <a:prstGeom prst="rect">
            <a:avLst/>
          </a:prstGeom>
          <a:noFill/>
          <a:ln>
            <a:noFill/>
          </a:ln>
        </p:spPr>
        <p:txBody>
          <a:bodyPr anchorCtr="0" anchor="t" bIns="45700" lIns="91425" rIns="91425" tIns="45700">
            <a:noAutofit/>
          </a:bodyPr>
          <a:lstStyle/>
          <a:p>
            <a:pPr indent="0" lvl="0" marL="0" marR="0" rtl="1" algn="ct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الذكاء البيئي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456"/>
                                        <p:tgtEl>
                                          <p:spTgt spid="4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4"/>
                                        </p:tgtEl>
                                        <p:attrNameLst>
                                          <p:attrName>style.visibility</p:attrName>
                                        </p:attrNameLst>
                                      </p:cBhvr>
                                      <p:to>
                                        <p:strVal val="visible"/>
                                      </p:to>
                                    </p:set>
                                    <p:animEffect filter="fade" transition="in">
                                      <p:cBhvr>
                                        <p:cTn dur="500"/>
                                        <p:tgtEl>
                                          <p:spTgt spid="4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1"/>
                                        </p:tgtEl>
                                        <p:attrNameLst>
                                          <p:attrName>style.visibility</p:attrName>
                                        </p:attrNameLst>
                                      </p:cBhvr>
                                      <p:to>
                                        <p:strVal val="visible"/>
                                      </p:to>
                                    </p:set>
                                    <p:animEffect filter="fade" transition="in">
                                      <p:cBhvr>
                                        <p:cTn dur="456"/>
                                        <p:tgtEl>
                                          <p:spTgt spid="4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5"/>
                                        </p:tgtEl>
                                        <p:attrNameLst>
                                          <p:attrName>style.visibility</p:attrName>
                                        </p:attrNameLst>
                                      </p:cBhvr>
                                      <p:to>
                                        <p:strVal val="visible"/>
                                      </p:to>
                                    </p:set>
                                    <p:animEffect filter="fade" transition="in">
                                      <p:cBhvr>
                                        <p:cTn dur="500"/>
                                        <p:tgtEl>
                                          <p:spTgt spid="4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2"/>
                                        </p:tgtEl>
                                        <p:attrNameLst>
                                          <p:attrName>style.visibility</p:attrName>
                                        </p:attrNameLst>
                                      </p:cBhvr>
                                      <p:to>
                                        <p:strVal val="visible"/>
                                      </p:to>
                                    </p:set>
                                    <p:animEffect filter="fade" transition="in">
                                      <p:cBhvr>
                                        <p:cTn dur="456"/>
                                        <p:tgtEl>
                                          <p:spTgt spid="4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
                                        <p:tgtEl>
                                          <p:spTgt spid="4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3"/>
                                        </p:tgtEl>
                                        <p:attrNameLst>
                                          <p:attrName>style.visibility</p:attrName>
                                        </p:attrNameLst>
                                      </p:cBhvr>
                                      <p:to>
                                        <p:strVal val="visible"/>
                                      </p:to>
                                    </p:set>
                                    <p:animEffect filter="fade" transition="in">
                                      <p:cBhvr>
                                        <p:cTn dur="456"/>
                                        <p:tgtEl>
                                          <p:spTgt spid="4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500"/>
                                        <p:tgtEl>
                                          <p:spTgt spid="4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6" name="Shape 116"/>
        <p:cNvGrpSpPr/>
        <p:nvPr/>
      </p:nvGrpSpPr>
      <p:grpSpPr>
        <a:xfrm>
          <a:off x="0" y="0"/>
          <a:ext cx="0" cy="0"/>
          <a:chOff x="0" y="0"/>
          <a:chExt cx="0" cy="0"/>
        </a:xfrm>
      </p:grpSpPr>
      <p:sp>
        <p:nvSpPr>
          <p:cNvPr id="117" name="Shape 117"/>
          <p:cNvSpPr/>
          <p:nvPr/>
        </p:nvSpPr>
        <p:spPr>
          <a:xfrm>
            <a:off x="827583" y="4005064"/>
            <a:ext cx="7488831" cy="2376263"/>
          </a:xfrm>
          <a:prstGeom prst="round2SameRect">
            <a:avLst>
              <a:gd fmla="val 16667" name="adj1"/>
              <a:gd fmla="val 0" name="adj2"/>
            </a:avLst>
          </a:prstGeom>
          <a:solidFill>
            <a:srgbClr val="660033"/>
          </a:solidFill>
          <a:ln cap="flat" cmpd="sng" w="25400">
            <a:solidFill>
              <a:srgbClr val="7030A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8" name="Shape 118"/>
          <p:cNvSpPr/>
          <p:nvPr/>
        </p:nvSpPr>
        <p:spPr>
          <a:xfrm>
            <a:off x="179511" y="1556791"/>
            <a:ext cx="8820472" cy="1728191"/>
          </a:xfrm>
          <a:prstGeom prst="roundRect">
            <a:avLst>
              <a:gd fmla="val 16667" name="adj"/>
            </a:avLst>
          </a:prstGeom>
          <a:solidFill>
            <a:srgbClr val="E5B8B7"/>
          </a:solidFill>
          <a:ln cap="flat" cmpd="sng" w="25400">
            <a:solidFill>
              <a:srgbClr val="D99593"/>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صورة1.png" id="119" name="Shape 119"/>
          <p:cNvPicPr preferRelativeResize="0"/>
          <p:nvPr/>
        </p:nvPicPr>
        <p:blipFill rotWithShape="1">
          <a:blip r:embed="rId3">
            <a:alphaModFix/>
          </a:blip>
          <a:srcRect b="0" l="0" r="0" t="0"/>
          <a:stretch/>
        </p:blipFill>
        <p:spPr>
          <a:xfrm>
            <a:off x="4932039" y="0"/>
            <a:ext cx="4455807" cy="1371486"/>
          </a:xfrm>
          <a:prstGeom prst="rect">
            <a:avLst/>
          </a:prstGeom>
          <a:noFill/>
          <a:ln>
            <a:noFill/>
          </a:ln>
        </p:spPr>
      </p:pic>
      <p:sp>
        <p:nvSpPr>
          <p:cNvPr id="120" name="Shape 120"/>
          <p:cNvSpPr/>
          <p:nvPr/>
        </p:nvSpPr>
        <p:spPr>
          <a:xfrm>
            <a:off x="5940151" y="260647"/>
            <a:ext cx="242406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أهداف الوحدة</a:t>
            </a:r>
          </a:p>
        </p:txBody>
      </p:sp>
      <p:sp>
        <p:nvSpPr>
          <p:cNvPr id="121" name="Shape 121"/>
          <p:cNvSpPr/>
          <p:nvPr/>
        </p:nvSpPr>
        <p:spPr>
          <a:xfrm>
            <a:off x="179511" y="1722511"/>
            <a:ext cx="8676456"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يتوقع منك أخي الطالب بعد دراسة هذه الوحدة أن تكون قادراً على أن:</a:t>
            </a:r>
          </a:p>
        </p:txBody>
      </p:sp>
      <p:sp>
        <p:nvSpPr>
          <p:cNvPr id="122" name="Shape 122"/>
          <p:cNvSpPr/>
          <p:nvPr/>
        </p:nvSpPr>
        <p:spPr>
          <a:xfrm>
            <a:off x="3157588" y="4246637"/>
            <a:ext cx="4972835"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الذكاءات المتعددة.</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تمثل لأنواع الذكاءات المتعددة.</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تعرف الميول وأنواعها.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anim calcmode="lin" valueType="num">
                                      <p:cBhvr additive="base">
                                        <p:cTn dur="500"/>
                                        <p:tgtEl>
                                          <p:spTgt spid="12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22">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anim calcmode="lin" valueType="num">
                                      <p:cBhvr additive="base">
                                        <p:cTn dur="500"/>
                                        <p:tgtEl>
                                          <p:spTgt spid="12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22">
                                            <p:txEl>
                                              <p:pRg end="1" st="1"/>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22">
                                            <p:txEl>
                                              <p:pRg end="2" st="2"/>
                                            </p:txEl>
                                          </p:spTgt>
                                        </p:tgtEl>
                                        <p:attrNameLst>
                                          <p:attrName>style.visibility</p:attrName>
                                        </p:attrNameLst>
                                      </p:cBhvr>
                                      <p:to>
                                        <p:strVal val="visible"/>
                                      </p:to>
                                    </p:set>
                                    <p:anim calcmode="lin" valueType="num">
                                      <p:cBhvr additive="base">
                                        <p:cTn dur="500"/>
                                        <p:tgtEl>
                                          <p:spTgt spid="12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2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p:nvPr/>
        </p:nvSpPr>
        <p:spPr>
          <a:xfrm>
            <a:off x="827583" y="4005064"/>
            <a:ext cx="7488831" cy="2376263"/>
          </a:xfrm>
          <a:prstGeom prst="round2SameRect">
            <a:avLst>
              <a:gd fmla="val 16667" name="adj1"/>
              <a:gd fmla="val 0" name="adj2"/>
            </a:avLst>
          </a:prstGeom>
          <a:solidFill>
            <a:srgbClr val="660033"/>
          </a:solidFill>
          <a:ln cap="flat" cmpd="sng" w="25400">
            <a:solidFill>
              <a:srgbClr val="7030A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8" name="Shape 128"/>
          <p:cNvSpPr/>
          <p:nvPr/>
        </p:nvSpPr>
        <p:spPr>
          <a:xfrm>
            <a:off x="179511" y="1556791"/>
            <a:ext cx="8820472" cy="1728191"/>
          </a:xfrm>
          <a:prstGeom prst="roundRect">
            <a:avLst>
              <a:gd fmla="val 16667" name="adj"/>
            </a:avLst>
          </a:prstGeom>
          <a:solidFill>
            <a:srgbClr val="E5B8B7"/>
          </a:solidFill>
          <a:ln cap="flat" cmpd="sng" w="25400">
            <a:solidFill>
              <a:srgbClr val="D99593"/>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صورة1.png" id="129" name="Shape 129"/>
          <p:cNvPicPr preferRelativeResize="0"/>
          <p:nvPr/>
        </p:nvPicPr>
        <p:blipFill rotWithShape="1">
          <a:blip r:embed="rId3">
            <a:alphaModFix/>
          </a:blip>
          <a:srcRect b="0" l="0" r="0" t="0"/>
          <a:stretch/>
        </p:blipFill>
        <p:spPr>
          <a:xfrm>
            <a:off x="4932039" y="0"/>
            <a:ext cx="4455807" cy="1371486"/>
          </a:xfrm>
          <a:prstGeom prst="rect">
            <a:avLst/>
          </a:prstGeom>
          <a:noFill/>
          <a:ln>
            <a:noFill/>
          </a:ln>
        </p:spPr>
      </p:pic>
      <p:sp>
        <p:nvSpPr>
          <p:cNvPr id="130" name="Shape 130"/>
          <p:cNvSpPr/>
          <p:nvPr/>
        </p:nvSpPr>
        <p:spPr>
          <a:xfrm>
            <a:off x="5940151" y="260647"/>
            <a:ext cx="242406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أهداف الوحدة</a:t>
            </a:r>
          </a:p>
        </p:txBody>
      </p:sp>
      <p:sp>
        <p:nvSpPr>
          <p:cNvPr id="131" name="Shape 131"/>
          <p:cNvSpPr/>
          <p:nvPr/>
        </p:nvSpPr>
        <p:spPr>
          <a:xfrm>
            <a:off x="179511" y="1722511"/>
            <a:ext cx="8676456"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يتوقع منك أخي الطالب بعد دراسة هذه الوحدة أن تكون قادراً على أن:</a:t>
            </a:r>
          </a:p>
        </p:txBody>
      </p:sp>
      <p:sp>
        <p:nvSpPr>
          <p:cNvPr id="132" name="Shape 132"/>
          <p:cNvSpPr/>
          <p:nvPr/>
        </p:nvSpPr>
        <p:spPr>
          <a:xfrm>
            <a:off x="899591" y="4021901"/>
            <a:ext cx="7230832" cy="2308323"/>
          </a:xfrm>
          <a:prstGeom prst="rect">
            <a:avLst/>
          </a:prstGeom>
          <a:noFill/>
          <a:ln>
            <a:noFill/>
          </a:ln>
        </p:spPr>
        <p:txBody>
          <a:bodyPr anchorCtr="0" anchor="ctr" bIns="45700" lIns="91425" rIns="91425" tIns="45700">
            <a:noAutofit/>
          </a:bodyPr>
          <a:lstStyle/>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تحدد معنى التوجيه المهني.</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تستنتج أثر الميول في اختيار التخصص.</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توضح أهمية التعرف على القدرات والميول وتنميتها.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32">
                                            <p:txEl>
                                              <p:pRg end="0" st="0"/>
                                            </p:txEl>
                                          </p:spTgt>
                                        </p:tgtEl>
                                        <p:attrNameLst>
                                          <p:attrName>style.visibility</p:attrName>
                                        </p:attrNameLst>
                                      </p:cBhvr>
                                      <p:to>
                                        <p:strVal val="visible"/>
                                      </p:to>
                                    </p:set>
                                    <p:anim calcmode="lin" valueType="num">
                                      <p:cBhvr additive="base">
                                        <p:cTn dur="500"/>
                                        <p:tgtEl>
                                          <p:spTgt spid="13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32">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32">
                                            <p:txEl>
                                              <p:pRg end="1" st="1"/>
                                            </p:txEl>
                                          </p:spTgt>
                                        </p:tgtEl>
                                        <p:attrNameLst>
                                          <p:attrName>style.visibility</p:attrName>
                                        </p:attrNameLst>
                                      </p:cBhvr>
                                      <p:to>
                                        <p:strVal val="visible"/>
                                      </p:to>
                                    </p:set>
                                    <p:anim calcmode="lin" valueType="num">
                                      <p:cBhvr additive="base">
                                        <p:cTn dur="500"/>
                                        <p:tgtEl>
                                          <p:spTgt spid="13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32">
                                            <p:txEl>
                                              <p:pRg end="1" st="1"/>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32">
                                            <p:txEl>
                                              <p:pRg end="2" st="2"/>
                                            </p:txEl>
                                          </p:spTgt>
                                        </p:tgtEl>
                                        <p:attrNameLst>
                                          <p:attrName>style.visibility</p:attrName>
                                        </p:attrNameLst>
                                      </p:cBhvr>
                                      <p:to>
                                        <p:strVal val="visible"/>
                                      </p:to>
                                    </p:set>
                                    <p:anim calcmode="lin" valueType="num">
                                      <p:cBhvr additive="base">
                                        <p:cTn dur="500"/>
                                        <p:tgtEl>
                                          <p:spTgt spid="13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3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p:nvPr/>
        </p:nvSpPr>
        <p:spPr>
          <a:xfrm>
            <a:off x="827583" y="4005064"/>
            <a:ext cx="7488831" cy="2376263"/>
          </a:xfrm>
          <a:prstGeom prst="round2SameRect">
            <a:avLst>
              <a:gd fmla="val 16667" name="adj1"/>
              <a:gd fmla="val 0" name="adj2"/>
            </a:avLst>
          </a:prstGeom>
          <a:solidFill>
            <a:srgbClr val="660033"/>
          </a:solidFill>
          <a:ln cap="flat" cmpd="sng" w="25400">
            <a:solidFill>
              <a:srgbClr val="7030A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8" name="Shape 138"/>
          <p:cNvSpPr/>
          <p:nvPr/>
        </p:nvSpPr>
        <p:spPr>
          <a:xfrm>
            <a:off x="179511" y="1556791"/>
            <a:ext cx="8820472" cy="1728191"/>
          </a:xfrm>
          <a:prstGeom prst="roundRect">
            <a:avLst>
              <a:gd fmla="val 16667" name="adj"/>
            </a:avLst>
          </a:prstGeom>
          <a:solidFill>
            <a:srgbClr val="E5B8B7"/>
          </a:solidFill>
          <a:ln cap="flat" cmpd="sng" w="25400">
            <a:solidFill>
              <a:srgbClr val="D99593"/>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صورة1.png" id="139" name="Shape 139"/>
          <p:cNvPicPr preferRelativeResize="0"/>
          <p:nvPr/>
        </p:nvPicPr>
        <p:blipFill rotWithShape="1">
          <a:blip r:embed="rId3">
            <a:alphaModFix/>
          </a:blip>
          <a:srcRect b="0" l="0" r="0" t="0"/>
          <a:stretch/>
        </p:blipFill>
        <p:spPr>
          <a:xfrm>
            <a:off x="4932039" y="0"/>
            <a:ext cx="4455807" cy="1371486"/>
          </a:xfrm>
          <a:prstGeom prst="rect">
            <a:avLst/>
          </a:prstGeom>
          <a:noFill/>
          <a:ln>
            <a:noFill/>
          </a:ln>
        </p:spPr>
      </p:pic>
      <p:sp>
        <p:nvSpPr>
          <p:cNvPr id="140" name="Shape 140"/>
          <p:cNvSpPr/>
          <p:nvPr/>
        </p:nvSpPr>
        <p:spPr>
          <a:xfrm>
            <a:off x="5940151" y="260647"/>
            <a:ext cx="242406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أهداف الوحدة</a:t>
            </a:r>
          </a:p>
        </p:txBody>
      </p:sp>
      <p:sp>
        <p:nvSpPr>
          <p:cNvPr id="141" name="Shape 141"/>
          <p:cNvSpPr/>
          <p:nvPr/>
        </p:nvSpPr>
        <p:spPr>
          <a:xfrm>
            <a:off x="179511" y="1722511"/>
            <a:ext cx="8676456"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يتوقع منك أخي الطالب بعد دراسة هذه الوحدة أن تكون قادراً على أن:</a:t>
            </a:r>
          </a:p>
        </p:txBody>
      </p:sp>
      <p:sp>
        <p:nvSpPr>
          <p:cNvPr id="142" name="Shape 142"/>
          <p:cNvSpPr/>
          <p:nvPr/>
        </p:nvSpPr>
        <p:spPr>
          <a:xfrm>
            <a:off x="899591" y="4298901"/>
            <a:ext cx="7230832"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تحدد المقصود بالتفكير وتميز أنواعه.</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تستنتج معايير التفكير الناقد.</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تكتسب مهارات التفكير الناقد والإبداعي.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anim calcmode="lin" valueType="num">
                                      <p:cBhvr additive="base">
                                        <p:cTn dur="500"/>
                                        <p:tgtEl>
                                          <p:spTgt spid="14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42">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anim calcmode="lin" valueType="num">
                                      <p:cBhvr additive="base">
                                        <p:cTn dur="500"/>
                                        <p:tgtEl>
                                          <p:spTgt spid="14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42">
                                            <p:txEl>
                                              <p:pRg end="1" st="1"/>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42">
                                            <p:txEl>
                                              <p:pRg end="2" st="2"/>
                                            </p:txEl>
                                          </p:spTgt>
                                        </p:tgtEl>
                                        <p:attrNameLst>
                                          <p:attrName>style.visibility</p:attrName>
                                        </p:attrNameLst>
                                      </p:cBhvr>
                                      <p:to>
                                        <p:strVal val="visible"/>
                                      </p:to>
                                    </p:set>
                                    <p:anim calcmode="lin" valueType="num">
                                      <p:cBhvr additive="base">
                                        <p:cTn dur="500"/>
                                        <p:tgtEl>
                                          <p:spTgt spid="142">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142">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p:nvPr/>
        </p:nvSpPr>
        <p:spPr>
          <a:xfrm>
            <a:off x="827583" y="4005064"/>
            <a:ext cx="7488831" cy="2376263"/>
          </a:xfrm>
          <a:prstGeom prst="round2SameRect">
            <a:avLst>
              <a:gd fmla="val 16667" name="adj1"/>
              <a:gd fmla="val 0" name="adj2"/>
            </a:avLst>
          </a:prstGeom>
          <a:solidFill>
            <a:srgbClr val="660033"/>
          </a:solidFill>
          <a:ln cap="flat" cmpd="sng" w="25400">
            <a:solidFill>
              <a:srgbClr val="7030A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8" name="Shape 148"/>
          <p:cNvSpPr/>
          <p:nvPr/>
        </p:nvSpPr>
        <p:spPr>
          <a:xfrm>
            <a:off x="179511" y="1556791"/>
            <a:ext cx="8820472" cy="1728191"/>
          </a:xfrm>
          <a:prstGeom prst="roundRect">
            <a:avLst>
              <a:gd fmla="val 16667" name="adj"/>
            </a:avLst>
          </a:prstGeom>
          <a:solidFill>
            <a:srgbClr val="E5B8B7"/>
          </a:solidFill>
          <a:ln cap="flat" cmpd="sng" w="25400">
            <a:solidFill>
              <a:srgbClr val="D99593"/>
            </a:solidFill>
            <a:prstDash val="solid"/>
            <a:round/>
            <a:headEnd len="med" w="med" type="none"/>
            <a:tailEnd len="med" w="med" type="none"/>
          </a:ln>
          <a:effectLst>
            <a:outerShdw blurRad="44450" algn="ctr" dir="5400000" dist="27939">
              <a:srgbClr val="000000">
                <a:alpha val="31764"/>
              </a:srgbClr>
            </a:outerShdw>
          </a:effectLst>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pic>
        <p:nvPicPr>
          <p:cNvPr descr="صورة1.png" id="149" name="Shape 149"/>
          <p:cNvPicPr preferRelativeResize="0"/>
          <p:nvPr/>
        </p:nvPicPr>
        <p:blipFill rotWithShape="1">
          <a:blip r:embed="rId3">
            <a:alphaModFix/>
          </a:blip>
          <a:srcRect b="0" l="0" r="0" t="0"/>
          <a:stretch/>
        </p:blipFill>
        <p:spPr>
          <a:xfrm>
            <a:off x="4932039" y="0"/>
            <a:ext cx="4455807" cy="1371486"/>
          </a:xfrm>
          <a:prstGeom prst="rect">
            <a:avLst/>
          </a:prstGeom>
          <a:noFill/>
          <a:ln>
            <a:noFill/>
          </a:ln>
        </p:spPr>
      </p:pic>
      <p:sp>
        <p:nvSpPr>
          <p:cNvPr id="150" name="Shape 150"/>
          <p:cNvSpPr/>
          <p:nvPr/>
        </p:nvSpPr>
        <p:spPr>
          <a:xfrm>
            <a:off x="5940151" y="260647"/>
            <a:ext cx="242406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أهداف الوحدة</a:t>
            </a:r>
          </a:p>
        </p:txBody>
      </p:sp>
      <p:sp>
        <p:nvSpPr>
          <p:cNvPr id="151" name="Shape 151"/>
          <p:cNvSpPr/>
          <p:nvPr/>
        </p:nvSpPr>
        <p:spPr>
          <a:xfrm>
            <a:off x="179511" y="1722511"/>
            <a:ext cx="8676456" cy="132343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4000">
                <a:solidFill>
                  <a:schemeClr val="dk1"/>
                </a:solidFill>
                <a:latin typeface="Calibri"/>
                <a:ea typeface="Calibri"/>
                <a:cs typeface="Calibri"/>
                <a:sym typeface="Calibri"/>
              </a:rPr>
              <a:t>يتوقع منك أخي الطالب بعد دراسة هذه الوحدة أن تكون قادراً على أن:</a:t>
            </a:r>
          </a:p>
        </p:txBody>
      </p:sp>
      <p:sp>
        <p:nvSpPr>
          <p:cNvPr id="152" name="Shape 152"/>
          <p:cNvSpPr/>
          <p:nvPr/>
        </p:nvSpPr>
        <p:spPr>
          <a:xfrm>
            <a:off x="899591" y="4298901"/>
            <a:ext cx="7230832"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تطبق خطوات التفكير على القضايا المختلفة.</a:t>
            </a:r>
          </a:p>
          <a:p>
            <a:pPr indent="0" lvl="0" marL="0" marR="0" rtl="1" algn="r">
              <a:spcBef>
                <a:spcPts val="0"/>
              </a:spcBef>
              <a:buClr>
                <a:schemeClr val="lt1"/>
              </a:buClr>
              <a:buSzPct val="100000"/>
              <a:buFont typeface="Arial"/>
              <a:buChar char="•"/>
            </a:pPr>
            <a:r>
              <a:rPr b="1" lang="ar-SA" sz="3600">
                <a:solidFill>
                  <a:schemeClr val="lt1"/>
                </a:solidFill>
                <a:latin typeface="Calibri"/>
                <a:ea typeface="Calibri"/>
                <a:cs typeface="Calibri"/>
                <a:sym typeface="Calibri"/>
              </a:rPr>
              <a:t> تحديد استراتيجيات تساعد على تعليم مهارات التفكير.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152">
                                            <p:txEl>
                                              <p:pRg end="0" st="0"/>
                                            </p:txEl>
                                          </p:spTgt>
                                        </p:tgtEl>
                                        <p:attrNameLst>
                                          <p:attrName>style.visibility</p:attrName>
                                        </p:attrNameLst>
                                      </p:cBhvr>
                                      <p:to>
                                        <p:strVal val="visible"/>
                                      </p:to>
                                    </p:set>
                                    <p:anim calcmode="lin" valueType="num">
                                      <p:cBhvr additive="base">
                                        <p:cTn dur="500"/>
                                        <p:tgtEl>
                                          <p:spTgt spid="152">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152">
                                            <p:txEl>
                                              <p:pRg end="0" st="0"/>
                                            </p:txEl>
                                          </p:spTgt>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52">
                                            <p:txEl>
                                              <p:pRg end="1" st="1"/>
                                            </p:txEl>
                                          </p:spTgt>
                                        </p:tgtEl>
                                        <p:attrNameLst>
                                          <p:attrName>style.visibility</p:attrName>
                                        </p:attrNameLst>
                                      </p:cBhvr>
                                      <p:to>
                                        <p:strVal val="visible"/>
                                      </p:to>
                                    </p:set>
                                    <p:anim calcmode="lin" valueType="num">
                                      <p:cBhvr additive="base">
                                        <p:cTn dur="500"/>
                                        <p:tgtEl>
                                          <p:spTgt spid="152">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152">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pic>
        <p:nvPicPr>
          <p:cNvPr descr="eeeeeeeeeeeeeeeeee.png" id="157" name="Shape 157"/>
          <p:cNvPicPr preferRelativeResize="0"/>
          <p:nvPr/>
        </p:nvPicPr>
        <p:blipFill rotWithShape="1">
          <a:blip r:embed="rId3">
            <a:alphaModFix/>
          </a:blip>
          <a:srcRect b="0" l="0" r="0" t="0"/>
          <a:stretch/>
        </p:blipFill>
        <p:spPr>
          <a:xfrm>
            <a:off x="611560" y="1682214"/>
            <a:ext cx="7895464" cy="5059154"/>
          </a:xfrm>
          <a:prstGeom prst="rect">
            <a:avLst/>
          </a:prstGeom>
          <a:noFill/>
          <a:ln>
            <a:noFill/>
          </a:ln>
        </p:spPr>
      </p:pic>
      <p:pic>
        <p:nvPicPr>
          <p:cNvPr descr="1.gif" id="158" name="Shape 158"/>
          <p:cNvPicPr preferRelativeResize="0"/>
          <p:nvPr/>
        </p:nvPicPr>
        <p:blipFill rotWithShape="1">
          <a:blip r:embed="rId4">
            <a:alphaModFix/>
          </a:blip>
          <a:srcRect b="0" l="0" r="0" t="0"/>
          <a:stretch/>
        </p:blipFill>
        <p:spPr>
          <a:xfrm>
            <a:off x="4788023" y="404663"/>
            <a:ext cx="4104456" cy="1050042"/>
          </a:xfrm>
          <a:prstGeom prst="rect">
            <a:avLst/>
          </a:prstGeom>
          <a:noFill/>
          <a:ln>
            <a:noFill/>
          </a:ln>
        </p:spPr>
      </p:pic>
      <p:sp>
        <p:nvSpPr>
          <p:cNvPr id="159" name="Shape 159"/>
          <p:cNvSpPr/>
          <p:nvPr/>
        </p:nvSpPr>
        <p:spPr>
          <a:xfrm>
            <a:off x="5292080" y="548679"/>
            <a:ext cx="3198311" cy="707886"/>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4000" u="none" cap="none" strike="noStrike">
                <a:solidFill>
                  <a:srgbClr val="FF0000"/>
                </a:solidFill>
                <a:latin typeface="Times New Roman"/>
                <a:ea typeface="Times New Roman"/>
                <a:cs typeface="Times New Roman"/>
                <a:sym typeface="Times New Roman"/>
              </a:rPr>
              <a:t>موضوعات الوحدة</a:t>
            </a:r>
          </a:p>
        </p:txBody>
      </p:sp>
      <p:sp>
        <p:nvSpPr>
          <p:cNvPr id="160" name="Shape 160"/>
          <p:cNvSpPr/>
          <p:nvPr/>
        </p:nvSpPr>
        <p:spPr>
          <a:xfrm>
            <a:off x="539552" y="2851189"/>
            <a:ext cx="7563438" cy="2554544"/>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SzPct val="25000"/>
              <a:buNone/>
            </a:pPr>
            <a:r>
              <a:rPr b="1" i="0" lang="ar-SA" sz="3200" u="none" cap="none" strike="noStrike">
                <a:solidFill>
                  <a:schemeClr val="dk1"/>
                </a:solidFill>
                <a:latin typeface="Times New Roman"/>
                <a:ea typeface="Times New Roman"/>
                <a:cs typeface="Times New Roman"/>
                <a:sym typeface="Times New Roman"/>
              </a:rPr>
              <a:t>1- ماهية القدرة العقلية العامة (الذكاء ومقاييسه)</a:t>
            </a:r>
          </a:p>
          <a:p>
            <a:pPr indent="0" lvl="0" marL="0" marR="0" rtl="1" algn="r">
              <a:lnSpc>
                <a:spcPct val="100000"/>
              </a:lnSpc>
              <a:spcBef>
                <a:spcPts val="0"/>
              </a:spcBef>
              <a:spcAft>
                <a:spcPts val="0"/>
              </a:spcAft>
              <a:buSzPct val="25000"/>
              <a:buNone/>
            </a:pPr>
            <a:r>
              <a:rPr b="1" i="0" lang="ar-SA" sz="3200" u="none" cap="none" strike="noStrike">
                <a:solidFill>
                  <a:schemeClr val="dk1"/>
                </a:solidFill>
                <a:latin typeface="Times New Roman"/>
                <a:ea typeface="Times New Roman"/>
                <a:cs typeface="Times New Roman"/>
                <a:sym typeface="Times New Roman"/>
              </a:rPr>
              <a:t>2- أنواع القدرات الخاصة (الذكاءات</a:t>
            </a:r>
            <a:r>
              <a:rPr b="1" i="0" lang="ar-SA" sz="3200" u="none" cap="none" strike="noStrike">
                <a:solidFill>
                  <a:schemeClr val="dk1"/>
                </a:solidFill>
                <a:latin typeface="Times New Roman"/>
                <a:ea typeface="Times New Roman"/>
                <a:cs typeface="Times New Roman"/>
                <a:sym typeface="Times New Roman"/>
              </a:rPr>
              <a:t> </a:t>
            </a:r>
            <a:r>
              <a:rPr b="1" i="0" lang="ar-SA" sz="3200" u="none" cap="none" strike="noStrike">
                <a:solidFill>
                  <a:schemeClr val="dk1"/>
                </a:solidFill>
                <a:latin typeface="Times New Roman"/>
                <a:ea typeface="Times New Roman"/>
                <a:cs typeface="Times New Roman"/>
                <a:sym typeface="Times New Roman"/>
              </a:rPr>
              <a:t>المتعددة)</a:t>
            </a:r>
          </a:p>
          <a:p>
            <a:pPr indent="0" lvl="0" marL="0" marR="0" rtl="1" algn="r">
              <a:lnSpc>
                <a:spcPct val="100000"/>
              </a:lnSpc>
              <a:spcBef>
                <a:spcPts val="0"/>
              </a:spcBef>
              <a:spcAft>
                <a:spcPts val="0"/>
              </a:spcAft>
              <a:buSzPct val="25000"/>
              <a:buNone/>
            </a:pPr>
            <a:r>
              <a:rPr b="1" i="0" lang="ar-SA" sz="3200" u="none" cap="none" strike="noStrike">
                <a:solidFill>
                  <a:schemeClr val="dk1"/>
                </a:solidFill>
                <a:latin typeface="Times New Roman"/>
                <a:ea typeface="Times New Roman"/>
                <a:cs typeface="Times New Roman"/>
                <a:sym typeface="Times New Roman"/>
              </a:rPr>
              <a:t>3- ماهية الميول وأنواعها.</a:t>
            </a:r>
          </a:p>
          <a:p>
            <a:pPr indent="0" lvl="0" marL="0" marR="0" rtl="1" algn="r">
              <a:lnSpc>
                <a:spcPct val="100000"/>
              </a:lnSpc>
              <a:spcBef>
                <a:spcPts val="0"/>
              </a:spcBef>
              <a:spcAft>
                <a:spcPts val="0"/>
              </a:spcAft>
              <a:buSzPct val="25000"/>
              <a:buNone/>
            </a:pPr>
            <a:r>
              <a:rPr b="1" i="0" lang="ar-SA" sz="3200" u="none" cap="none" strike="noStrike">
                <a:solidFill>
                  <a:schemeClr val="dk1"/>
                </a:solidFill>
                <a:latin typeface="Times New Roman"/>
                <a:ea typeface="Times New Roman"/>
                <a:cs typeface="Times New Roman"/>
                <a:sym typeface="Times New Roman"/>
              </a:rPr>
              <a:t>4- التوجيه المهني واختيار التخصص بناء على الميول والقدرات.</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500"/>
                                        <p:tgtEl>
                                          <p:spTgt spid="1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5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60">
                                            <p:txEl>
                                              <p:pRg end="0" st="0"/>
                                            </p:txEl>
                                          </p:spTgt>
                                        </p:tgtEl>
                                        <p:attrNameLst>
                                          <p:attrName>style.visibility</p:attrName>
                                        </p:attrNameLst>
                                      </p:cBhvr>
                                      <p:to>
                                        <p:strVal val="visible"/>
                                      </p:to>
                                    </p:set>
                                    <p:animEffect filter="fade" transition="in">
                                      <p:cBhvr>
                                        <p:cTn dur="500"/>
                                        <p:tgtEl>
                                          <p:spTgt spid="160">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0">
                                            <p:txEl>
                                              <p:pRg end="1" st="1"/>
                                            </p:txEl>
                                          </p:spTgt>
                                        </p:tgtEl>
                                        <p:attrNameLst>
                                          <p:attrName>style.visibility</p:attrName>
                                        </p:attrNameLst>
                                      </p:cBhvr>
                                      <p:to>
                                        <p:strVal val="visible"/>
                                      </p:to>
                                    </p:set>
                                    <p:animEffect filter="fade" transition="in">
                                      <p:cBhvr>
                                        <p:cTn dur="500"/>
                                        <p:tgtEl>
                                          <p:spTgt spid="160">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0">
                                            <p:txEl>
                                              <p:pRg end="2" st="2"/>
                                            </p:txEl>
                                          </p:spTgt>
                                        </p:tgtEl>
                                        <p:attrNameLst>
                                          <p:attrName>style.visibility</p:attrName>
                                        </p:attrNameLst>
                                      </p:cBhvr>
                                      <p:to>
                                        <p:strVal val="visible"/>
                                      </p:to>
                                    </p:set>
                                    <p:animEffect filter="fade" transition="in">
                                      <p:cBhvr>
                                        <p:cTn dur="500"/>
                                        <p:tgtEl>
                                          <p:spTgt spid="160">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60">
                                            <p:txEl>
                                              <p:pRg end="3" st="3"/>
                                            </p:txEl>
                                          </p:spTgt>
                                        </p:tgtEl>
                                        <p:attrNameLst>
                                          <p:attrName>style.visibility</p:attrName>
                                        </p:attrNameLst>
                                      </p:cBhvr>
                                      <p:to>
                                        <p:strVal val="visible"/>
                                      </p:to>
                                    </p:set>
                                    <p:animEffect filter="fade" transition="in">
                                      <p:cBhvr>
                                        <p:cTn dur="500"/>
                                        <p:tgtEl>
                                          <p:spTgt spid="16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