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DB44337D-1A0C-4BB8-8852-2CD00639DADB}">
  <a:tblStyle styleId="{DB44337D-1A0C-4BB8-8852-2CD00639DAD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8ECF4"/>
          </a:solidFill>
        </a:fill>
      </a:tcStyle>
    </a:wholeTbl>
    <a:band1H>
      <a:tcStyle>
        <a:fill>
          <a:solidFill>
            <a:srgbClr val="CFD7E7"/>
          </a:solidFill>
        </a:fill>
      </a:tcStyle>
    </a:band1H>
    <a:band1V>
      <a:tcStyle>
        <a:fill>
          <a:solidFill>
            <a:srgbClr val="CFD7E7"/>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3" name="Shape 1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1" name="Shape 1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9" name="Shape 1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7" name="Shape 1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5" name="Shape 1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1" name="Shape 2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0" name="Shape 2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0" name="Shape 2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8" name="Shape 2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8" name="Shape 2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8" name="Shape 2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8" name="Shape 2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9" name="Shape 2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6" name="Shape 3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2" name="Shape 3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9" name="Shape 3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6" name="Shape 3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3" name="Shape 3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3" name="Shape 3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8" name="Shape 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3" name="Shape 3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3" name="Shape 3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3" name="Shape 3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3" name="Shape 3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3" name="Shape 3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3" name="Shape 4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3" name="Shape 4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3" name="Shape 4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0" name="Shape 4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0" name="Shape 4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6" name="Shape 4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1" name="Shape 461"/>
        <p:cNvGrpSpPr/>
        <p:nvPr/>
      </p:nvGrpSpPr>
      <p:grpSpPr>
        <a:xfrm>
          <a:off x="0" y="0"/>
          <a:ext cx="0" cy="0"/>
          <a:chOff x="0" y="0"/>
          <a:chExt cx="0" cy="0"/>
        </a:xfrm>
      </p:grpSpPr>
      <p:sp>
        <p:nvSpPr>
          <p:cNvPr id="462" name="Shape 4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3" name="Shape 4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5" name="Shape 1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5" name="Shape 1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1" name="Shape 11"/>
        <p:cNvGrpSpPr/>
        <p:nvPr/>
      </p:nvGrpSpPr>
      <p:grpSpPr>
        <a:xfrm>
          <a:off x="0" y="0"/>
          <a:ext cx="0" cy="0"/>
          <a:chOff x="0" y="0"/>
          <a:chExt cx="0" cy="0"/>
        </a:xfrm>
      </p:grpSpPr>
      <p:sp>
        <p:nvSpPr>
          <p:cNvPr id="12" name="Shape 1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SA"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1"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1"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1"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1" algn="r">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1" algn="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1" algn="r">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1" algn="r">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1" algn="r">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1" algn="r">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1" algn="r">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SA"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0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7.png"/><Relationship Id="rId4" Type="http://schemas.openxmlformats.org/officeDocument/2006/relationships/image" Target="../media/image0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 Id="rId4" Type="http://schemas.openxmlformats.org/officeDocument/2006/relationships/image" Target="../media/image0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9.gif"/><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7.png"/><Relationship Id="rId4" Type="http://schemas.openxmlformats.org/officeDocument/2006/relationships/image" Target="../media/image0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descr="shape.png" id="84" name="Shape 84"/>
          <p:cNvPicPr preferRelativeResize="0"/>
          <p:nvPr/>
        </p:nvPicPr>
        <p:blipFill rotWithShape="1">
          <a:blip r:embed="rId3">
            <a:alphaModFix/>
          </a:blip>
          <a:srcRect b="0" l="0" r="0" t="0"/>
          <a:stretch/>
        </p:blipFill>
        <p:spPr>
          <a:xfrm>
            <a:off x="1403648" y="908720"/>
            <a:ext cx="6048671" cy="1176144"/>
          </a:xfrm>
          <a:prstGeom prst="rect">
            <a:avLst/>
          </a:prstGeom>
          <a:noFill/>
          <a:ln>
            <a:noFill/>
          </a:ln>
        </p:spPr>
      </p:pic>
      <p:sp>
        <p:nvSpPr>
          <p:cNvPr id="85" name="Shape 85"/>
          <p:cNvSpPr/>
          <p:nvPr/>
        </p:nvSpPr>
        <p:spPr>
          <a:xfrm>
            <a:off x="2059547" y="932736"/>
            <a:ext cx="4456669" cy="110799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SA" sz="6600" u="none" cap="none" strike="noStrike">
                <a:solidFill>
                  <a:srgbClr val="0000CC"/>
                </a:solidFill>
                <a:latin typeface="Calibri"/>
                <a:ea typeface="Calibri"/>
                <a:cs typeface="Calibri"/>
                <a:sym typeface="Calibri"/>
              </a:rPr>
              <a:t>الوحدة السادسة</a:t>
            </a:r>
          </a:p>
        </p:txBody>
      </p:sp>
      <p:pic>
        <p:nvPicPr>
          <p:cNvPr descr="0254.bmp" id="86" name="Shape 86"/>
          <p:cNvPicPr preferRelativeResize="0"/>
          <p:nvPr/>
        </p:nvPicPr>
        <p:blipFill rotWithShape="1">
          <a:blip r:embed="rId4">
            <a:alphaModFix/>
          </a:blip>
          <a:srcRect b="0" l="0" r="0" t="0"/>
          <a:stretch/>
        </p:blipFill>
        <p:spPr>
          <a:xfrm>
            <a:off x="683568" y="3717032"/>
            <a:ext cx="7632848" cy="1944216"/>
          </a:xfrm>
          <a:prstGeom prst="roundRect">
            <a:avLst>
              <a:gd fmla="val 16667" name="adj"/>
            </a:avLst>
          </a:prstGeom>
          <a:noFill/>
          <a:ln>
            <a:noFill/>
          </a:ln>
          <a:effectLst>
            <a:outerShdw blurRad="44450" algn="ctr" dir="5400000" dist="27939">
              <a:srgbClr val="000000">
                <a:alpha val="31764"/>
              </a:srgbClr>
            </a:outerShdw>
          </a:effectLst>
        </p:spPr>
      </p:pic>
      <p:sp>
        <p:nvSpPr>
          <p:cNvPr id="87" name="Shape 87"/>
          <p:cNvSpPr/>
          <p:nvPr/>
        </p:nvSpPr>
        <p:spPr>
          <a:xfrm>
            <a:off x="1071562" y="3714091"/>
            <a:ext cx="6929436" cy="193899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SA" sz="6000">
                <a:solidFill>
                  <a:srgbClr val="FF0000"/>
                </a:solidFill>
                <a:latin typeface="Calibri"/>
                <a:ea typeface="Calibri"/>
                <a:cs typeface="Calibri"/>
                <a:sym typeface="Calibri"/>
              </a:rPr>
              <a:t>القدرات العقلية واكتشاف</a:t>
            </a:r>
          </a:p>
          <a:p>
            <a:pPr indent="0" lvl="0" marL="0" marR="0" rtl="1" algn="ctr">
              <a:spcBef>
                <a:spcPts val="0"/>
              </a:spcBef>
              <a:buSzPct val="25000"/>
              <a:buNone/>
            </a:pPr>
            <a:r>
              <a:rPr b="1" lang="ar-SA" sz="6000">
                <a:solidFill>
                  <a:srgbClr val="FF0000"/>
                </a:solidFill>
                <a:latin typeface="Calibri"/>
                <a:ea typeface="Calibri"/>
                <a:cs typeface="Calibri"/>
                <a:sym typeface="Calibri"/>
              </a:rPr>
              <a:t> الميول وتنميتها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pic>
        <p:nvPicPr>
          <p:cNvPr descr="eeeeeeeeeeeeeeeeee.png" id="165" name="Shape 165"/>
          <p:cNvPicPr preferRelativeResize="0"/>
          <p:nvPr/>
        </p:nvPicPr>
        <p:blipFill rotWithShape="1">
          <a:blip r:embed="rId3">
            <a:alphaModFix/>
          </a:blip>
          <a:srcRect b="0" l="0" r="0" t="0"/>
          <a:stretch/>
        </p:blipFill>
        <p:spPr>
          <a:xfrm>
            <a:off x="611560" y="1682214"/>
            <a:ext cx="7895464" cy="5059154"/>
          </a:xfrm>
          <a:prstGeom prst="rect">
            <a:avLst/>
          </a:prstGeom>
          <a:noFill/>
          <a:ln>
            <a:noFill/>
          </a:ln>
        </p:spPr>
      </p:pic>
      <p:pic>
        <p:nvPicPr>
          <p:cNvPr descr="1.gif" id="166" name="Shape 166"/>
          <p:cNvPicPr preferRelativeResize="0"/>
          <p:nvPr/>
        </p:nvPicPr>
        <p:blipFill rotWithShape="1">
          <a:blip r:embed="rId4">
            <a:alphaModFix/>
          </a:blip>
          <a:srcRect b="0" l="0" r="0" t="0"/>
          <a:stretch/>
        </p:blipFill>
        <p:spPr>
          <a:xfrm>
            <a:off x="4788023" y="404663"/>
            <a:ext cx="4104456" cy="1050042"/>
          </a:xfrm>
          <a:prstGeom prst="rect">
            <a:avLst/>
          </a:prstGeom>
          <a:noFill/>
          <a:ln>
            <a:noFill/>
          </a:ln>
        </p:spPr>
      </p:pic>
      <p:sp>
        <p:nvSpPr>
          <p:cNvPr id="167" name="Shape 167"/>
          <p:cNvSpPr/>
          <p:nvPr/>
        </p:nvSpPr>
        <p:spPr>
          <a:xfrm>
            <a:off x="5292080" y="548679"/>
            <a:ext cx="3198311" cy="707886"/>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0000"/>
              </a:buClr>
              <a:buSzPct val="25000"/>
              <a:buFont typeface="Times New Roman"/>
              <a:buNone/>
            </a:pPr>
            <a:r>
              <a:rPr b="1" i="0" lang="ar-SA" sz="4000" u="none" cap="none" strike="noStrike">
                <a:solidFill>
                  <a:srgbClr val="FF0000"/>
                </a:solidFill>
                <a:latin typeface="Times New Roman"/>
                <a:ea typeface="Times New Roman"/>
                <a:cs typeface="Times New Roman"/>
                <a:sym typeface="Times New Roman"/>
              </a:rPr>
              <a:t>موضوعات الوحدة</a:t>
            </a:r>
          </a:p>
        </p:txBody>
      </p:sp>
      <p:sp>
        <p:nvSpPr>
          <p:cNvPr id="168" name="Shape 168"/>
          <p:cNvSpPr/>
          <p:nvPr/>
        </p:nvSpPr>
        <p:spPr>
          <a:xfrm>
            <a:off x="539552" y="2851190"/>
            <a:ext cx="7563438" cy="255454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i="0" lang="ar-SA" sz="3200" u="none" cap="none" strike="noStrike">
                <a:solidFill>
                  <a:schemeClr val="dk1"/>
                </a:solidFill>
                <a:latin typeface="Times New Roman"/>
                <a:ea typeface="Times New Roman"/>
                <a:cs typeface="Times New Roman"/>
                <a:sym typeface="Times New Roman"/>
              </a:rPr>
              <a:t>5- </a:t>
            </a:r>
            <a:r>
              <a:rPr b="1" lang="ar-SA" sz="3200">
                <a:solidFill>
                  <a:schemeClr val="dk1"/>
                </a:solidFill>
                <a:latin typeface="Times New Roman"/>
                <a:ea typeface="Times New Roman"/>
                <a:cs typeface="Times New Roman"/>
                <a:sym typeface="Times New Roman"/>
              </a:rPr>
              <a:t>أهمية التعرف على القدرات والميول وتنميتها.</a:t>
            </a:r>
          </a:p>
          <a:p>
            <a:pPr indent="0" lvl="0" marL="0" marR="0" rtl="1" algn="r">
              <a:spcBef>
                <a:spcPts val="0"/>
              </a:spcBef>
              <a:spcAft>
                <a:spcPts val="0"/>
              </a:spcAft>
              <a:buSzPct val="25000"/>
              <a:buNone/>
            </a:pPr>
            <a:r>
              <a:rPr b="1" lang="ar-SA" sz="3200">
                <a:solidFill>
                  <a:schemeClr val="dk1"/>
                </a:solidFill>
                <a:latin typeface="Times New Roman"/>
                <a:ea typeface="Times New Roman"/>
                <a:cs typeface="Times New Roman"/>
                <a:sym typeface="Times New Roman"/>
              </a:rPr>
              <a:t>6- ماهية التفكير.</a:t>
            </a:r>
          </a:p>
          <a:p>
            <a:pPr indent="0" lvl="0" marL="0" marR="0" rtl="1" algn="r">
              <a:spcBef>
                <a:spcPts val="0"/>
              </a:spcBef>
              <a:spcAft>
                <a:spcPts val="0"/>
              </a:spcAft>
              <a:buSzPct val="25000"/>
              <a:buNone/>
            </a:pPr>
            <a:r>
              <a:rPr b="1" lang="ar-SA" sz="3200">
                <a:solidFill>
                  <a:schemeClr val="dk1"/>
                </a:solidFill>
                <a:latin typeface="Times New Roman"/>
                <a:ea typeface="Times New Roman"/>
                <a:cs typeface="Times New Roman"/>
                <a:sym typeface="Times New Roman"/>
              </a:rPr>
              <a:t>7- أنواع التفكير</a:t>
            </a:r>
            <a:br>
              <a:rPr b="1" lang="ar-SA" sz="3200">
                <a:solidFill>
                  <a:schemeClr val="dk1"/>
                </a:solidFill>
                <a:latin typeface="Times New Roman"/>
                <a:ea typeface="Times New Roman"/>
                <a:cs typeface="Times New Roman"/>
                <a:sym typeface="Times New Roman"/>
              </a:rPr>
            </a:br>
            <a:r>
              <a:rPr b="1" lang="ar-SA" sz="3200">
                <a:solidFill>
                  <a:schemeClr val="dk1"/>
                </a:solidFill>
                <a:latin typeface="Times New Roman"/>
                <a:ea typeface="Times New Roman"/>
                <a:cs typeface="Times New Roman"/>
                <a:sym typeface="Times New Roman"/>
              </a:rPr>
              <a:t>    (الإبداعي، الناقد، الاستدلالي) تطبيقاتها.</a:t>
            </a:r>
          </a:p>
          <a:p>
            <a:pPr indent="0" lvl="0" marL="0" marR="0" rtl="1" algn="r">
              <a:spcBef>
                <a:spcPts val="0"/>
              </a:spcBef>
              <a:spcAft>
                <a:spcPts val="0"/>
              </a:spcAft>
              <a:buSzPct val="25000"/>
              <a:buNone/>
            </a:pPr>
            <a:r>
              <a:rPr b="1" lang="ar-SA" sz="3200">
                <a:solidFill>
                  <a:schemeClr val="dk1"/>
                </a:solidFill>
                <a:latin typeface="Times New Roman"/>
                <a:ea typeface="Times New Roman"/>
                <a:cs typeface="Times New Roman"/>
                <a:sym typeface="Times New Roman"/>
              </a:rPr>
              <a:t>8- استراتيجيات تساعد على تعليم مهارات التفكير.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500"/>
                                        <p:tgtEl>
                                          <p:spTgt spid="16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500"/>
                                        <p:tgtEl>
                                          <p:spTgt spid="16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animEffect filter="fade" transition="in">
                                      <p:cBhvr>
                                        <p:cTn dur="500"/>
                                        <p:tgtEl>
                                          <p:spTgt spid="16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animEffect filter="fade" transition="in">
                                      <p:cBhvr>
                                        <p:cTn dur="500"/>
                                        <p:tgtEl>
                                          <p:spTgt spid="16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pic>
        <p:nvPicPr>
          <p:cNvPr descr="2851.png" id="173" name="Shape 173"/>
          <p:cNvPicPr preferRelativeResize="0"/>
          <p:nvPr/>
        </p:nvPicPr>
        <p:blipFill rotWithShape="1">
          <a:blip r:embed="rId3">
            <a:alphaModFix/>
          </a:blip>
          <a:srcRect b="0" l="0" r="0" t="0"/>
          <a:stretch/>
        </p:blipFill>
        <p:spPr>
          <a:xfrm>
            <a:off x="179511" y="2564903"/>
            <a:ext cx="8820472" cy="3456383"/>
          </a:xfrm>
          <a:prstGeom prst="rect">
            <a:avLst/>
          </a:prstGeom>
          <a:noFill/>
          <a:ln>
            <a:noFill/>
          </a:ln>
        </p:spPr>
      </p:pic>
      <p:pic>
        <p:nvPicPr>
          <p:cNvPr descr="4.png" id="174" name="Shape 174"/>
          <p:cNvPicPr preferRelativeResize="0"/>
          <p:nvPr/>
        </p:nvPicPr>
        <p:blipFill rotWithShape="1">
          <a:blip r:embed="rId4">
            <a:alphaModFix/>
          </a:blip>
          <a:srcRect b="0" l="0" r="0" t="0"/>
          <a:stretch/>
        </p:blipFill>
        <p:spPr>
          <a:xfrm>
            <a:off x="5436096" y="476672"/>
            <a:ext cx="3504910" cy="1743311"/>
          </a:xfrm>
          <a:prstGeom prst="rect">
            <a:avLst/>
          </a:prstGeom>
          <a:noFill/>
          <a:ln>
            <a:noFill/>
          </a:ln>
        </p:spPr>
      </p:pic>
      <p:sp>
        <p:nvSpPr>
          <p:cNvPr id="175" name="Shape 175"/>
          <p:cNvSpPr/>
          <p:nvPr/>
        </p:nvSpPr>
        <p:spPr>
          <a:xfrm>
            <a:off x="5796135" y="920913"/>
            <a:ext cx="2651687" cy="707886"/>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chemeClr val="dk1"/>
              </a:buClr>
              <a:buSzPct val="25000"/>
              <a:buFont typeface="Times New Roman"/>
              <a:buNone/>
            </a:pPr>
            <a:r>
              <a:rPr b="1" i="0" lang="ar-SA" sz="4000" u="none" cap="none" strike="noStrike">
                <a:solidFill>
                  <a:schemeClr val="dk1"/>
                </a:solidFill>
                <a:latin typeface="Times New Roman"/>
                <a:ea typeface="Times New Roman"/>
                <a:cs typeface="Times New Roman"/>
                <a:sym typeface="Times New Roman"/>
              </a:rPr>
              <a:t>مشروع الوحدة</a:t>
            </a:r>
          </a:p>
        </p:txBody>
      </p:sp>
      <p:sp>
        <p:nvSpPr>
          <p:cNvPr id="176" name="Shape 176"/>
          <p:cNvSpPr/>
          <p:nvPr/>
        </p:nvSpPr>
        <p:spPr>
          <a:xfrm>
            <a:off x="107504" y="3068959"/>
            <a:ext cx="8136903"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4000">
                <a:solidFill>
                  <a:schemeClr val="dk1"/>
                </a:solidFill>
                <a:latin typeface="Calibri"/>
                <a:ea typeface="Calibri"/>
                <a:cs typeface="Calibri"/>
                <a:sym typeface="Calibri"/>
              </a:rPr>
              <a:t>قم بزيارة لإحدى المؤسسات الحكومية أو الخاصة للتعرف على إحدى المهن التي تميل إليها ثم اكتب تقريرا عن هذه المهنة بحيث يشتمل على:</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pic>
        <p:nvPicPr>
          <p:cNvPr descr="1955.png" id="181" name="Shape 181"/>
          <p:cNvPicPr preferRelativeResize="0"/>
          <p:nvPr/>
        </p:nvPicPr>
        <p:blipFill rotWithShape="1">
          <a:blip r:embed="rId3">
            <a:alphaModFix/>
          </a:blip>
          <a:srcRect b="0" l="0" r="0" t="0"/>
          <a:stretch/>
        </p:blipFill>
        <p:spPr>
          <a:xfrm>
            <a:off x="312183" y="2285602"/>
            <a:ext cx="8580297" cy="4167732"/>
          </a:xfrm>
          <a:prstGeom prst="rect">
            <a:avLst/>
          </a:prstGeom>
          <a:noFill/>
          <a:ln>
            <a:noFill/>
          </a:ln>
        </p:spPr>
      </p:pic>
      <p:sp>
        <p:nvSpPr>
          <p:cNvPr id="182" name="Shape 182"/>
          <p:cNvSpPr/>
          <p:nvPr/>
        </p:nvSpPr>
        <p:spPr>
          <a:xfrm>
            <a:off x="467543" y="2451659"/>
            <a:ext cx="8136903" cy="397031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chemeClr val="dk1"/>
                </a:solidFill>
                <a:latin typeface="Calibri"/>
                <a:ea typeface="Calibri"/>
                <a:cs typeface="Calibri"/>
                <a:sym typeface="Calibri"/>
              </a:rPr>
              <a:t>1- وصف المهنة وأبرز أعمالها اليومية.</a:t>
            </a:r>
          </a:p>
          <a:p>
            <a:pPr indent="0" lvl="0" marL="0" marR="0" rtl="1" algn="r">
              <a:spcBef>
                <a:spcPts val="0"/>
              </a:spcBef>
              <a:buSzPct val="25000"/>
              <a:buNone/>
            </a:pPr>
            <a:r>
              <a:rPr b="1" lang="ar-SA" sz="3600">
                <a:solidFill>
                  <a:schemeClr val="dk1"/>
                </a:solidFill>
                <a:latin typeface="Calibri"/>
                <a:ea typeface="Calibri"/>
                <a:cs typeface="Calibri"/>
                <a:sym typeface="Calibri"/>
              </a:rPr>
              <a:t>2- مستوى التعليم المطلوب للقيام بها ونوعه.</a:t>
            </a:r>
          </a:p>
          <a:p>
            <a:pPr indent="0" lvl="0" marL="0" marR="0" rtl="1" algn="r">
              <a:spcBef>
                <a:spcPts val="0"/>
              </a:spcBef>
              <a:buSzPct val="25000"/>
              <a:buNone/>
            </a:pPr>
            <a:r>
              <a:rPr b="1" lang="ar-SA" sz="3600">
                <a:solidFill>
                  <a:schemeClr val="dk1"/>
                </a:solidFill>
                <a:latin typeface="Calibri"/>
                <a:ea typeface="Calibri"/>
                <a:cs typeface="Calibri"/>
                <a:sym typeface="Calibri"/>
              </a:rPr>
              <a:t>3- الخصائص والسمات المطلوبة للنجاح في هذه المهنة.</a:t>
            </a:r>
          </a:p>
          <a:p>
            <a:pPr indent="0" lvl="0" marL="0" marR="0" rtl="1" algn="r">
              <a:spcBef>
                <a:spcPts val="0"/>
              </a:spcBef>
              <a:buSzPct val="25000"/>
              <a:buNone/>
            </a:pPr>
            <a:r>
              <a:rPr b="1" lang="ar-SA" sz="3600">
                <a:solidFill>
                  <a:schemeClr val="dk1"/>
                </a:solidFill>
                <a:latin typeface="Calibri"/>
                <a:ea typeface="Calibri"/>
                <a:cs typeface="Calibri"/>
                <a:sym typeface="Calibri"/>
              </a:rPr>
              <a:t>4- فرص الترقي والتطور في هذه المهنة.</a:t>
            </a:r>
            <a:br>
              <a:rPr b="1" lang="ar-SA" sz="3600">
                <a:solidFill>
                  <a:schemeClr val="dk1"/>
                </a:solidFill>
                <a:latin typeface="Calibri"/>
                <a:ea typeface="Calibri"/>
                <a:cs typeface="Calibri"/>
                <a:sym typeface="Calibri"/>
              </a:rPr>
            </a:br>
            <a:r>
              <a:rPr b="1" lang="ar-SA" sz="3600">
                <a:solidFill>
                  <a:schemeClr val="dk1"/>
                </a:solidFill>
                <a:latin typeface="Calibri"/>
                <a:ea typeface="Calibri"/>
                <a:cs typeface="Calibri"/>
                <a:sym typeface="Calibri"/>
              </a:rPr>
              <a:t> وأُبرز،</a:t>
            </a:r>
          </a:p>
          <a:p>
            <a:pPr indent="0" lvl="0" marL="0" marR="0" rtl="1" algn="r">
              <a:spcBef>
                <a:spcPts val="0"/>
              </a:spcBef>
              <a:buSzPct val="25000"/>
              <a:buNone/>
            </a:pPr>
            <a:r>
              <a:rPr b="1" lang="ar-SA" sz="3600">
                <a:solidFill>
                  <a:schemeClr val="dk1"/>
                </a:solidFill>
                <a:latin typeface="Calibri"/>
                <a:ea typeface="Calibri"/>
                <a:cs typeface="Calibri"/>
                <a:sym typeface="Calibri"/>
              </a:rPr>
              <a:t>5- الدخل الحالي والمتوقع مستقبلا.</a:t>
            </a:r>
          </a:p>
        </p:txBody>
      </p:sp>
      <p:pic>
        <p:nvPicPr>
          <p:cNvPr descr="4.png" id="183" name="Shape 183"/>
          <p:cNvPicPr preferRelativeResize="0"/>
          <p:nvPr/>
        </p:nvPicPr>
        <p:blipFill rotWithShape="1">
          <a:blip r:embed="rId4">
            <a:alphaModFix/>
          </a:blip>
          <a:srcRect b="0" l="0" r="0" t="0"/>
          <a:stretch/>
        </p:blipFill>
        <p:spPr>
          <a:xfrm>
            <a:off x="5436096" y="476672"/>
            <a:ext cx="3504910" cy="1743311"/>
          </a:xfrm>
          <a:prstGeom prst="rect">
            <a:avLst/>
          </a:prstGeom>
          <a:noFill/>
          <a:ln>
            <a:noFill/>
          </a:ln>
        </p:spPr>
      </p:pic>
      <p:sp>
        <p:nvSpPr>
          <p:cNvPr id="184" name="Shape 184"/>
          <p:cNvSpPr/>
          <p:nvPr/>
        </p:nvSpPr>
        <p:spPr>
          <a:xfrm>
            <a:off x="5796135" y="920913"/>
            <a:ext cx="2651687" cy="707886"/>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chemeClr val="dk1"/>
              </a:buClr>
              <a:buSzPct val="25000"/>
              <a:buFont typeface="Times New Roman"/>
              <a:buNone/>
            </a:pPr>
            <a:r>
              <a:rPr b="1" i="0" lang="ar-SA" sz="4000" u="none" cap="none" strike="noStrike">
                <a:solidFill>
                  <a:schemeClr val="dk1"/>
                </a:solidFill>
                <a:latin typeface="Times New Roman"/>
                <a:ea typeface="Times New Roman"/>
                <a:cs typeface="Times New Roman"/>
                <a:sym typeface="Times New Roman"/>
              </a:rPr>
              <a:t>مشروع الوحدة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3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300"/>
                                        <p:tgtEl>
                                          <p:spTgt spid="18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300"/>
                                        <p:tgtEl>
                                          <p:spTgt spid="18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Effect filter="fade" transition="in">
                                      <p:cBhvr>
                                        <p:cTn dur="300"/>
                                        <p:tgtEl>
                                          <p:spTgt spid="18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animEffect filter="fade" transition="in">
                                      <p:cBhvr>
                                        <p:cTn dur="300"/>
                                        <p:tgtEl>
                                          <p:spTgt spid="18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2">
                                            <p:txEl>
                                              <p:pRg end="4" st="4"/>
                                            </p:txEl>
                                          </p:spTgt>
                                        </p:tgtEl>
                                        <p:attrNameLst>
                                          <p:attrName>style.visibility</p:attrName>
                                        </p:attrNameLst>
                                      </p:cBhvr>
                                      <p:to>
                                        <p:strVal val="visible"/>
                                      </p:to>
                                    </p:set>
                                    <p:animEffect filter="fade" transition="in">
                                      <p:cBhvr>
                                        <p:cTn dur="300"/>
                                        <p:tgtEl>
                                          <p:spTgt spid="18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descr="31-400W.png" id="189" name="Shape 189"/>
          <p:cNvPicPr preferRelativeResize="0"/>
          <p:nvPr/>
        </p:nvPicPr>
        <p:blipFill rotWithShape="1">
          <a:blip r:embed="rId3">
            <a:alphaModFix/>
          </a:blip>
          <a:srcRect b="0" l="0" r="0" t="0"/>
          <a:stretch/>
        </p:blipFill>
        <p:spPr>
          <a:xfrm>
            <a:off x="1259632" y="692695"/>
            <a:ext cx="6696744" cy="2088232"/>
          </a:xfrm>
          <a:prstGeom prst="rect">
            <a:avLst/>
          </a:prstGeom>
          <a:solidFill>
            <a:schemeClr val="lt1"/>
          </a:solidFill>
          <a:ln>
            <a:noFill/>
          </a:ln>
        </p:spPr>
      </p:pic>
      <p:sp>
        <p:nvSpPr>
          <p:cNvPr id="190" name="Shape 190"/>
          <p:cNvSpPr/>
          <p:nvPr/>
        </p:nvSpPr>
        <p:spPr>
          <a:xfrm>
            <a:off x="1525570" y="1148550"/>
            <a:ext cx="5998756"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7200">
                <a:solidFill>
                  <a:schemeClr val="dk1"/>
                </a:solidFill>
                <a:latin typeface="Calibri"/>
                <a:ea typeface="Calibri"/>
                <a:cs typeface="Calibri"/>
                <a:sym typeface="Calibri"/>
              </a:rPr>
              <a:t>الدرس الاول 6- 1 </a:t>
            </a:r>
          </a:p>
        </p:txBody>
      </p:sp>
      <p:pic>
        <p:nvPicPr>
          <p:cNvPr descr="3315-illustration-of-a-colorful-blank-frame-border-pv.png" id="191" name="Shape 191"/>
          <p:cNvPicPr preferRelativeResize="0"/>
          <p:nvPr/>
        </p:nvPicPr>
        <p:blipFill rotWithShape="1">
          <a:blip r:embed="rId4">
            <a:alphaModFix/>
          </a:blip>
          <a:srcRect b="0" l="0" r="0" t="0"/>
          <a:stretch/>
        </p:blipFill>
        <p:spPr>
          <a:xfrm>
            <a:off x="323528" y="3861048"/>
            <a:ext cx="8568951" cy="2088232"/>
          </a:xfrm>
          <a:prstGeom prst="rect">
            <a:avLst/>
          </a:prstGeom>
          <a:solidFill>
            <a:schemeClr val="lt1"/>
          </a:solidFill>
          <a:ln>
            <a:noFill/>
          </a:ln>
        </p:spPr>
      </p:pic>
      <p:sp>
        <p:nvSpPr>
          <p:cNvPr id="192" name="Shape 192"/>
          <p:cNvSpPr/>
          <p:nvPr/>
        </p:nvSpPr>
        <p:spPr>
          <a:xfrm>
            <a:off x="1187623" y="4149080"/>
            <a:ext cx="6840760" cy="1446550"/>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SA" sz="4400">
                <a:solidFill>
                  <a:srgbClr val="FF0000"/>
                </a:solidFill>
                <a:latin typeface="Times New Roman"/>
                <a:ea typeface="Times New Roman"/>
                <a:cs typeface="Times New Roman"/>
                <a:sym typeface="Times New Roman"/>
              </a:rPr>
              <a:t>ماهية القدرة العقلية العامة والقدرات العقلية الخاصة (الذكاءات)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p:nvPr/>
        </p:nvSpPr>
        <p:spPr>
          <a:xfrm>
            <a:off x="1979711" y="1988840"/>
            <a:ext cx="5400599" cy="2592287"/>
          </a:xfrm>
          <a:prstGeom prst="cloud">
            <a:avLst/>
          </a:prstGeom>
          <a:solidFill>
            <a:srgbClr val="00B0F0"/>
          </a:solidFill>
          <a:ln cap="flat" cmpd="sng" w="25400">
            <a:solidFill>
              <a:srgbClr val="FF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98" name="Shape 198"/>
          <p:cNvSpPr/>
          <p:nvPr/>
        </p:nvSpPr>
        <p:spPr>
          <a:xfrm>
            <a:off x="2337706" y="2532093"/>
            <a:ext cx="4610558" cy="1446550"/>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0000"/>
              </a:buClr>
              <a:buSzPct val="25000"/>
              <a:buFont typeface="Times New Roman"/>
              <a:buNone/>
            </a:pPr>
            <a:r>
              <a:rPr b="1" i="0" lang="ar-SA" sz="8800" u="none" cap="none" strike="noStrike">
                <a:solidFill>
                  <a:srgbClr val="FF0000"/>
                </a:solidFill>
                <a:latin typeface="Times New Roman"/>
                <a:ea typeface="Times New Roman"/>
                <a:cs typeface="Times New Roman"/>
                <a:sym typeface="Times New Roman"/>
              </a:rPr>
              <a:t>ماذا سنتعلم؟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grpSp>
        <p:nvGrpSpPr>
          <p:cNvPr id="203" name="Shape 203"/>
          <p:cNvGrpSpPr/>
          <p:nvPr/>
        </p:nvGrpSpPr>
        <p:grpSpPr>
          <a:xfrm>
            <a:off x="827583" y="764704"/>
            <a:ext cx="7416824" cy="4968551"/>
            <a:chOff x="827583" y="1844823"/>
            <a:chExt cx="7416824" cy="3888432"/>
          </a:xfrm>
        </p:grpSpPr>
        <p:sp>
          <p:nvSpPr>
            <p:cNvPr id="204" name="Shape 204"/>
            <p:cNvSpPr/>
            <p:nvPr/>
          </p:nvSpPr>
          <p:spPr>
            <a:xfrm>
              <a:off x="2123727" y="1844823"/>
              <a:ext cx="5976664" cy="3528393"/>
            </a:xfrm>
            <a:prstGeom prst="triangle">
              <a:avLst>
                <a:gd fmla="val 33422" name="adj"/>
              </a:avLst>
            </a:prstGeom>
            <a:solidFill>
              <a:srgbClr val="953734"/>
            </a:solidFill>
            <a:ln cap="flat" cmpd="sng" w="25400">
              <a:solidFill>
                <a:srgbClr val="FF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05" name="Shape 205"/>
            <p:cNvSpPr/>
            <p:nvPr/>
          </p:nvSpPr>
          <p:spPr>
            <a:xfrm>
              <a:off x="1547663" y="1916831"/>
              <a:ext cx="5976664" cy="3528393"/>
            </a:xfrm>
            <a:prstGeom prst="triangle">
              <a:avLst>
                <a:gd fmla="val 33422" name="adj"/>
              </a:avLst>
            </a:prstGeom>
            <a:solidFill>
              <a:srgbClr val="953734"/>
            </a:solidFill>
            <a:ln cap="flat" cmpd="sng" w="25400">
              <a:solidFill>
                <a:srgbClr val="FF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06" name="Shape 206"/>
            <p:cNvSpPr/>
            <p:nvPr/>
          </p:nvSpPr>
          <p:spPr>
            <a:xfrm>
              <a:off x="1043608" y="2128925"/>
              <a:ext cx="5256583" cy="3500882"/>
            </a:xfrm>
            <a:prstGeom prst="triangle">
              <a:avLst>
                <a:gd fmla="val 33422" name="adj"/>
              </a:avLst>
            </a:prstGeom>
            <a:solidFill>
              <a:srgbClr val="953734"/>
            </a:solidFill>
            <a:ln cap="flat" cmpd="sng" w="25400">
              <a:solidFill>
                <a:srgbClr val="FF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07" name="Shape 207"/>
            <p:cNvSpPr/>
            <p:nvPr/>
          </p:nvSpPr>
          <p:spPr>
            <a:xfrm>
              <a:off x="827583" y="2780927"/>
              <a:ext cx="7416824" cy="2952328"/>
            </a:xfrm>
            <a:prstGeom prst="roundRect">
              <a:avLst>
                <a:gd fmla="val 16667" name="adj"/>
              </a:avLst>
            </a:prstGeom>
            <a:solidFill>
              <a:schemeClr val="lt1"/>
            </a:solidFill>
            <a:ln cap="flat" cmpd="sng" w="57150">
              <a:solidFill>
                <a:srgbClr val="953734"/>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08" name="Shape 208"/>
          <p:cNvSpPr/>
          <p:nvPr/>
        </p:nvSpPr>
        <p:spPr>
          <a:xfrm>
            <a:off x="827583" y="2111365"/>
            <a:ext cx="7117017" cy="347787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chemeClr val="dk1"/>
              </a:buClr>
              <a:buSzPct val="100000"/>
              <a:buFont typeface="Times New Roman"/>
              <a:buChar char="•"/>
            </a:pPr>
            <a:r>
              <a:rPr b="1" lang="ar-SA" sz="4400">
                <a:solidFill>
                  <a:schemeClr val="dk1"/>
                </a:solidFill>
                <a:latin typeface="Times New Roman"/>
                <a:ea typeface="Times New Roman"/>
                <a:cs typeface="Times New Roman"/>
                <a:sym typeface="Times New Roman"/>
              </a:rPr>
              <a:t> معنى القدرة العقلية العامة (الذكاء).</a:t>
            </a:r>
          </a:p>
          <a:p>
            <a:pPr indent="0" lvl="0" marL="0" marR="0" rtl="1" algn="r">
              <a:spcBef>
                <a:spcPts val="0"/>
              </a:spcBef>
              <a:spcAft>
                <a:spcPts val="0"/>
              </a:spcAft>
              <a:buClr>
                <a:schemeClr val="dk1"/>
              </a:buClr>
              <a:buSzPct val="100000"/>
              <a:buFont typeface="Times New Roman"/>
              <a:buChar char="•"/>
            </a:pPr>
            <a:r>
              <a:rPr b="1" lang="ar-SA" sz="4400">
                <a:solidFill>
                  <a:schemeClr val="dk1"/>
                </a:solidFill>
                <a:latin typeface="Times New Roman"/>
                <a:ea typeface="Times New Roman"/>
                <a:cs typeface="Times New Roman"/>
                <a:sym typeface="Times New Roman"/>
              </a:rPr>
              <a:t> قياس الذكاء.</a:t>
            </a:r>
          </a:p>
          <a:p>
            <a:pPr indent="0" lvl="0" marL="0" marR="0" rtl="1" algn="r">
              <a:spcBef>
                <a:spcPts val="0"/>
              </a:spcBef>
              <a:spcAft>
                <a:spcPts val="0"/>
              </a:spcAft>
              <a:buClr>
                <a:schemeClr val="dk1"/>
              </a:buClr>
              <a:buSzPct val="100000"/>
              <a:buFont typeface="Times New Roman"/>
              <a:buChar char="•"/>
            </a:pPr>
            <a:r>
              <a:rPr b="1" lang="ar-SA" sz="4400">
                <a:solidFill>
                  <a:schemeClr val="dk1"/>
                </a:solidFill>
                <a:latin typeface="Times New Roman"/>
                <a:ea typeface="Times New Roman"/>
                <a:cs typeface="Times New Roman"/>
                <a:sym typeface="Times New Roman"/>
              </a:rPr>
              <a:t> مقياس بينيه للذكاء.</a:t>
            </a:r>
          </a:p>
          <a:p>
            <a:pPr indent="0" lvl="0" marL="0" marR="0" rtl="1" algn="r">
              <a:spcBef>
                <a:spcPts val="0"/>
              </a:spcBef>
              <a:spcAft>
                <a:spcPts val="0"/>
              </a:spcAft>
              <a:buClr>
                <a:schemeClr val="dk1"/>
              </a:buClr>
              <a:buSzPct val="100000"/>
              <a:buFont typeface="Times New Roman"/>
              <a:buChar char="•"/>
            </a:pPr>
            <a:r>
              <a:rPr b="1" lang="ar-SA" sz="4400">
                <a:solidFill>
                  <a:schemeClr val="dk1"/>
                </a:solidFill>
                <a:latin typeface="Times New Roman"/>
                <a:ea typeface="Times New Roman"/>
                <a:cs typeface="Times New Roman"/>
                <a:sym typeface="Times New Roman"/>
              </a:rPr>
              <a:t> القدرات العقلية الخاصة </a:t>
            </a:r>
            <a:br>
              <a:rPr b="1" lang="ar-SA" sz="4400">
                <a:solidFill>
                  <a:schemeClr val="dk1"/>
                </a:solidFill>
                <a:latin typeface="Times New Roman"/>
                <a:ea typeface="Times New Roman"/>
                <a:cs typeface="Times New Roman"/>
                <a:sym typeface="Times New Roman"/>
              </a:rPr>
            </a:br>
            <a:r>
              <a:rPr b="1" lang="ar-SA" sz="4400">
                <a:solidFill>
                  <a:schemeClr val="dk1"/>
                </a:solidFill>
                <a:latin typeface="Times New Roman"/>
                <a:ea typeface="Times New Roman"/>
                <a:cs typeface="Times New Roman"/>
                <a:sym typeface="Times New Roman"/>
              </a:rPr>
              <a:t>(الذكاءات المتعددة).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animEffect filter="fade" transition="in">
                                      <p:cBhvr>
                                        <p:cTn dur="500"/>
                                        <p:tgtEl>
                                          <p:spTgt spid="20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animEffect filter="fade" transition="in">
                                      <p:cBhvr>
                                        <p:cTn dur="500"/>
                                        <p:tgtEl>
                                          <p:spTgt spid="20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animEffect filter="fade" transition="in">
                                      <p:cBhvr>
                                        <p:cTn dur="500"/>
                                        <p:tgtEl>
                                          <p:spTgt spid="20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8">
                                            <p:txEl>
                                              <p:pRg end="3" st="3"/>
                                            </p:txEl>
                                          </p:spTgt>
                                        </p:tgtEl>
                                        <p:attrNameLst>
                                          <p:attrName>style.visibility</p:attrName>
                                        </p:attrNameLst>
                                      </p:cBhvr>
                                      <p:to>
                                        <p:strVal val="visible"/>
                                      </p:to>
                                    </p:set>
                                    <p:animEffect filter="fade" transition="in">
                                      <p:cBhvr>
                                        <p:cTn dur="500"/>
                                        <p:tgtEl>
                                          <p:spTgt spid="20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grpSp>
        <p:nvGrpSpPr>
          <p:cNvPr id="213" name="Shape 213"/>
          <p:cNvGrpSpPr/>
          <p:nvPr/>
        </p:nvGrpSpPr>
        <p:grpSpPr>
          <a:xfrm>
            <a:off x="1835696" y="1268759"/>
            <a:ext cx="5472608" cy="3672407"/>
            <a:chOff x="1835696" y="1772816"/>
            <a:chExt cx="5472608" cy="2717582"/>
          </a:xfrm>
        </p:grpSpPr>
        <p:sp>
          <p:nvSpPr>
            <p:cNvPr id="214" name="Shape 214"/>
            <p:cNvSpPr/>
            <p:nvPr/>
          </p:nvSpPr>
          <p:spPr>
            <a:xfrm>
              <a:off x="1835696" y="1772816"/>
              <a:ext cx="4392488" cy="2717582"/>
            </a:xfrm>
            <a:prstGeom prst="cloud">
              <a:avLst/>
            </a:prstGeom>
            <a:solidFill>
              <a:schemeClr val="lt2"/>
            </a:solidFill>
            <a:ln cap="flat" cmpd="sng" w="25400">
              <a:solidFill>
                <a:srgbClr val="00FFFF"/>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15" name="Shape 215"/>
            <p:cNvSpPr/>
            <p:nvPr/>
          </p:nvSpPr>
          <p:spPr>
            <a:xfrm>
              <a:off x="2915816" y="1844824"/>
              <a:ext cx="4392488" cy="2645573"/>
            </a:xfrm>
            <a:prstGeom prst="cloud">
              <a:avLst/>
            </a:prstGeom>
            <a:solidFill>
              <a:schemeClr val="lt2"/>
            </a:solidFill>
            <a:ln cap="flat" cmpd="sng" w="25400">
              <a:solidFill>
                <a:srgbClr val="00FFFF"/>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16" name="Shape 216"/>
            <p:cNvSpPr/>
            <p:nvPr/>
          </p:nvSpPr>
          <p:spPr>
            <a:xfrm>
              <a:off x="1979711" y="1844824"/>
              <a:ext cx="5112567" cy="2485715"/>
            </a:xfrm>
            <a:prstGeom prst="cloud">
              <a:avLst/>
            </a:prstGeom>
            <a:solidFill>
              <a:srgbClr val="00FF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17" name="Shape 217"/>
          <p:cNvSpPr/>
          <p:nvPr/>
        </p:nvSpPr>
        <p:spPr>
          <a:xfrm>
            <a:off x="2871301" y="1916832"/>
            <a:ext cx="3284873" cy="2215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13800">
                <a:solidFill>
                  <a:srgbClr val="FF0000"/>
                </a:solidFill>
                <a:latin typeface="Calibri"/>
                <a:ea typeface="Calibri"/>
                <a:cs typeface="Calibri"/>
                <a:sym typeface="Calibri"/>
              </a:rPr>
              <a:t>تمهيد</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p:nvPr/>
        </p:nvSpPr>
        <p:spPr>
          <a:xfrm>
            <a:off x="2627783" y="332656"/>
            <a:ext cx="6120680"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23" name="Shape 223"/>
          <p:cNvSpPr/>
          <p:nvPr/>
        </p:nvSpPr>
        <p:spPr>
          <a:xfrm>
            <a:off x="3275856" y="404663"/>
            <a:ext cx="5299849"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معنى القدرة العقلية العامة (الذكاء)</a:t>
            </a:r>
          </a:p>
        </p:txBody>
      </p:sp>
      <p:grpSp>
        <p:nvGrpSpPr>
          <p:cNvPr id="224" name="Shape 224"/>
          <p:cNvGrpSpPr/>
          <p:nvPr/>
        </p:nvGrpSpPr>
        <p:grpSpPr>
          <a:xfrm>
            <a:off x="251519" y="2420888"/>
            <a:ext cx="8640960" cy="3600399"/>
            <a:chOff x="251519" y="2420888"/>
            <a:chExt cx="8640960" cy="3600399"/>
          </a:xfrm>
        </p:grpSpPr>
        <p:sp>
          <p:nvSpPr>
            <p:cNvPr id="225" name="Shape 225"/>
            <p:cNvSpPr/>
            <p:nvPr/>
          </p:nvSpPr>
          <p:spPr>
            <a:xfrm>
              <a:off x="251519" y="2420888"/>
              <a:ext cx="8640960" cy="3600399"/>
            </a:xfrm>
            <a:prstGeom prst="round2SameRect">
              <a:avLst>
                <a:gd fmla="val 50000" name="adj1"/>
                <a:gd fmla="val 0" name="adj2"/>
              </a:avLst>
            </a:prstGeom>
            <a:solidFill>
              <a:srgbClr val="632423"/>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26" name="Shape 226"/>
            <p:cNvSpPr/>
            <p:nvPr/>
          </p:nvSpPr>
          <p:spPr>
            <a:xfrm>
              <a:off x="539552" y="2708919"/>
              <a:ext cx="7992887" cy="3096343"/>
            </a:xfrm>
            <a:prstGeom prst="rect">
              <a:avLst/>
            </a:prstGeom>
            <a:solidFill>
              <a:schemeClr val="lt1"/>
            </a:solidFill>
            <a:ln cap="flat" cmpd="sng" w="25400">
              <a:solidFill>
                <a:srgbClr val="63242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27" name="Shape 227"/>
          <p:cNvSpPr/>
          <p:nvPr/>
        </p:nvSpPr>
        <p:spPr>
          <a:xfrm>
            <a:off x="755575" y="2852935"/>
            <a:ext cx="7632848" cy="2862322"/>
          </a:xfrm>
          <a:prstGeom prst="rect">
            <a:avLst/>
          </a:prstGeom>
          <a:noFill/>
          <a:ln>
            <a:noFill/>
          </a:ln>
        </p:spPr>
        <p:txBody>
          <a:bodyPr anchorCtr="0" anchor="ctr" bIns="45700" lIns="91425" rIns="91425" tIns="45700">
            <a:noAutofit/>
          </a:bodyPr>
          <a:lstStyle/>
          <a:p>
            <a:pPr indent="0" lvl="0" marL="0" marR="0" rtl="1" algn="ctr">
              <a:lnSpc>
                <a:spcPct val="100000"/>
              </a:lnSpc>
              <a:spcBef>
                <a:spcPts val="0"/>
              </a:spcBef>
              <a:spcAft>
                <a:spcPts val="0"/>
              </a:spcAft>
              <a:buClr>
                <a:srgbClr val="6600CC"/>
              </a:buClr>
              <a:buSzPct val="25000"/>
              <a:buFont typeface="Times New Roman"/>
              <a:buNone/>
            </a:pPr>
            <a:r>
              <a:rPr b="1" i="0" lang="ar-SA" sz="3600" u="none" cap="none" strike="noStrike">
                <a:solidFill>
                  <a:srgbClr val="6600CC"/>
                </a:solidFill>
                <a:latin typeface="Times New Roman"/>
                <a:ea typeface="Times New Roman"/>
                <a:cs typeface="Times New Roman"/>
                <a:sym typeface="Times New Roman"/>
              </a:rPr>
              <a:t>على الرغم أن اصطلاح الذكاء شائع بين الناس ويستخدمونه بكثرة في حديثهم اليومي إلا أنك إذا سألت أحداً أن يعرف الذكاء لوجدت أنه يجد صعوبة كبيرة في تحديد معنى الذكاء، كذلك يستخدم علماء النفس مصطلح الذكاء بمعان كثيرة مختلفة.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p:nvPr/>
        </p:nvSpPr>
        <p:spPr>
          <a:xfrm>
            <a:off x="3635896" y="908720"/>
            <a:ext cx="4104456" cy="914400"/>
          </a:xfrm>
          <a:prstGeom prst="roundRect">
            <a:avLst>
              <a:gd fmla="val 16667" name="adj"/>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33" name="Shape 233"/>
          <p:cNvSpPr/>
          <p:nvPr/>
        </p:nvSpPr>
        <p:spPr>
          <a:xfrm>
            <a:off x="3905532" y="908720"/>
            <a:ext cx="3645549" cy="110799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baseline="30000" lang="ar-SA" sz="6000">
                <a:solidFill>
                  <a:schemeClr val="lt1"/>
                </a:solidFill>
                <a:latin typeface="Calibri"/>
                <a:ea typeface="Calibri"/>
                <a:cs typeface="Calibri"/>
                <a:sym typeface="Calibri"/>
              </a:rPr>
              <a:t>مفاهيم ومصطلحات</a:t>
            </a:r>
            <a:r>
              <a:rPr b="1" lang="ar-SA" sz="6600">
                <a:solidFill>
                  <a:schemeClr val="lt1"/>
                </a:solidFill>
                <a:latin typeface="Calibri"/>
                <a:ea typeface="Calibri"/>
                <a:cs typeface="Calibri"/>
                <a:sym typeface="Calibri"/>
              </a:rPr>
              <a:t>؟</a:t>
            </a:r>
          </a:p>
        </p:txBody>
      </p:sp>
      <p:pic>
        <p:nvPicPr>
          <p:cNvPr descr="bbq-border-template-cookout-clipart-black-and-white-checkerboard-border-hi.png" id="234" name="Shape 234"/>
          <p:cNvPicPr preferRelativeResize="0"/>
          <p:nvPr/>
        </p:nvPicPr>
        <p:blipFill rotWithShape="1">
          <a:blip r:embed="rId3">
            <a:alphaModFix/>
          </a:blip>
          <a:srcRect b="0" l="0" r="0" t="0"/>
          <a:stretch/>
        </p:blipFill>
        <p:spPr>
          <a:xfrm>
            <a:off x="467543" y="2492896"/>
            <a:ext cx="8208912" cy="3888432"/>
          </a:xfrm>
          <a:prstGeom prst="rect">
            <a:avLst/>
          </a:prstGeom>
          <a:noFill/>
          <a:ln>
            <a:noFill/>
          </a:ln>
        </p:spPr>
      </p:pic>
      <p:sp>
        <p:nvSpPr>
          <p:cNvPr id="235" name="Shape 235"/>
          <p:cNvSpPr/>
          <p:nvPr/>
        </p:nvSpPr>
        <p:spPr>
          <a:xfrm>
            <a:off x="755575" y="2924943"/>
            <a:ext cx="7488831" cy="304698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4800">
                <a:solidFill>
                  <a:srgbClr val="660033"/>
                </a:solidFill>
                <a:latin typeface="Calibri"/>
                <a:ea typeface="Calibri"/>
                <a:cs typeface="Calibri"/>
                <a:sym typeface="Calibri"/>
              </a:rPr>
              <a:t>الذكاء: هو القدرة على الفهم والتكيف مع البيئة المحيطة باستخدام تركيبة من القدرات الموروثة والمتعلمة من خلال الخبرة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500"/>
                                        <p:tgtEl>
                                          <p:spTgt spid="23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3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3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p:nvPr/>
        </p:nvSpPr>
        <p:spPr>
          <a:xfrm>
            <a:off x="6300192" y="332656"/>
            <a:ext cx="2448271"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41" name="Shape 241"/>
          <p:cNvSpPr/>
          <p:nvPr/>
        </p:nvSpPr>
        <p:spPr>
          <a:xfrm>
            <a:off x="6613309" y="404663"/>
            <a:ext cx="1962396"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قياس الذكاء</a:t>
            </a:r>
          </a:p>
        </p:txBody>
      </p:sp>
      <p:grpSp>
        <p:nvGrpSpPr>
          <p:cNvPr id="242" name="Shape 242"/>
          <p:cNvGrpSpPr/>
          <p:nvPr/>
        </p:nvGrpSpPr>
        <p:grpSpPr>
          <a:xfrm>
            <a:off x="251519" y="1916832"/>
            <a:ext cx="8640960" cy="4536503"/>
            <a:chOff x="251519" y="2420888"/>
            <a:chExt cx="8640960" cy="3600399"/>
          </a:xfrm>
        </p:grpSpPr>
        <p:sp>
          <p:nvSpPr>
            <p:cNvPr id="243" name="Shape 243"/>
            <p:cNvSpPr/>
            <p:nvPr/>
          </p:nvSpPr>
          <p:spPr>
            <a:xfrm>
              <a:off x="251519" y="2420888"/>
              <a:ext cx="8640960" cy="3600399"/>
            </a:xfrm>
            <a:prstGeom prst="round2SameRect">
              <a:avLst>
                <a:gd fmla="val 50000" name="adj1"/>
                <a:gd fmla="val 0" name="adj2"/>
              </a:avLst>
            </a:prstGeom>
            <a:solidFill>
              <a:srgbClr val="E36C09"/>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44" name="Shape 244"/>
            <p:cNvSpPr/>
            <p:nvPr/>
          </p:nvSpPr>
          <p:spPr>
            <a:xfrm>
              <a:off x="539552" y="2708919"/>
              <a:ext cx="7992887" cy="3096343"/>
            </a:xfrm>
            <a:prstGeom prst="rect">
              <a:avLst/>
            </a:prstGeom>
            <a:solidFill>
              <a:schemeClr val="lt1"/>
            </a:solidFill>
            <a:ln cap="flat" cmpd="sng" w="25400">
              <a:solidFill>
                <a:srgbClr val="E36C0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45" name="Shape 245"/>
          <p:cNvSpPr/>
          <p:nvPr/>
        </p:nvSpPr>
        <p:spPr>
          <a:xfrm>
            <a:off x="755575" y="2575936"/>
            <a:ext cx="7632848" cy="3416319"/>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SA" sz="3600">
                <a:solidFill>
                  <a:schemeClr val="dk1"/>
                </a:solidFill>
                <a:latin typeface="Times New Roman"/>
                <a:ea typeface="Times New Roman"/>
                <a:cs typeface="Times New Roman"/>
                <a:sym typeface="Times New Roman"/>
              </a:rPr>
              <a:t>قديما كان يقاس الذكاء باستخدام سلسلة من الاختبارات الجسيمة، كالقدرة على تحمل الألم والقدرة على التصنيف بمجرد النظر، وقد اثبت عدم كفاية هذه الطرق لقياس الذكاء، وظهرت الحاجة إلى بناء مقاييس مناسبة نستطيع من خلالها تحديد ذكاء الفرد بشكل كمي وبالتالي مقارنة ذكائه بغيره.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4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4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pic>
        <p:nvPicPr>
          <p:cNvPr descr="005e0702.png" id="92" name="Shape 92"/>
          <p:cNvPicPr preferRelativeResize="0"/>
          <p:nvPr/>
        </p:nvPicPr>
        <p:blipFill rotWithShape="1">
          <a:blip r:embed="rId3">
            <a:alphaModFix/>
          </a:blip>
          <a:srcRect b="0" l="0" r="0" t="0"/>
          <a:stretch/>
        </p:blipFill>
        <p:spPr>
          <a:xfrm>
            <a:off x="251519" y="2590826"/>
            <a:ext cx="8640960" cy="3430460"/>
          </a:xfrm>
          <a:prstGeom prst="rect">
            <a:avLst/>
          </a:prstGeom>
          <a:noFill/>
          <a:ln>
            <a:noFill/>
          </a:ln>
        </p:spPr>
      </p:pic>
      <p:pic>
        <p:nvPicPr>
          <p:cNvPr descr="2.png" id="93" name="Shape 93"/>
          <p:cNvPicPr preferRelativeResize="0"/>
          <p:nvPr/>
        </p:nvPicPr>
        <p:blipFill rotWithShape="1">
          <a:blip r:embed="rId4">
            <a:alphaModFix/>
          </a:blip>
          <a:srcRect b="0" l="0" r="0" t="0"/>
          <a:stretch/>
        </p:blipFill>
        <p:spPr>
          <a:xfrm>
            <a:off x="4139951" y="548679"/>
            <a:ext cx="5004047" cy="1361571"/>
          </a:xfrm>
          <a:prstGeom prst="rect">
            <a:avLst/>
          </a:prstGeom>
          <a:noFill/>
          <a:ln>
            <a:noFill/>
          </a:ln>
        </p:spPr>
      </p:pic>
      <p:sp>
        <p:nvSpPr>
          <p:cNvPr id="94" name="Shape 94"/>
          <p:cNvSpPr/>
          <p:nvPr/>
        </p:nvSpPr>
        <p:spPr>
          <a:xfrm>
            <a:off x="5076055" y="836712"/>
            <a:ext cx="3038010" cy="923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5400">
                <a:solidFill>
                  <a:schemeClr val="dk1"/>
                </a:solidFill>
                <a:latin typeface="Calibri"/>
                <a:ea typeface="Calibri"/>
                <a:cs typeface="Calibri"/>
                <a:sym typeface="Calibri"/>
              </a:rPr>
              <a:t>مدخل الوحدة</a:t>
            </a:r>
          </a:p>
        </p:txBody>
      </p:sp>
      <p:sp>
        <p:nvSpPr>
          <p:cNvPr id="95" name="Shape 95"/>
          <p:cNvSpPr/>
          <p:nvPr/>
        </p:nvSpPr>
        <p:spPr>
          <a:xfrm>
            <a:off x="576064" y="2693288"/>
            <a:ext cx="7740351" cy="3170098"/>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FF00"/>
              </a:buClr>
              <a:buSzPct val="25000"/>
              <a:buFont typeface="Times New Roman"/>
              <a:buNone/>
            </a:pPr>
            <a:r>
              <a:rPr b="1" i="0" lang="ar-SA" sz="4000" u="none" cap="none" strike="noStrike">
                <a:solidFill>
                  <a:srgbClr val="FFFF00"/>
                </a:solidFill>
                <a:latin typeface="Times New Roman"/>
                <a:ea typeface="Times New Roman"/>
                <a:cs typeface="Times New Roman"/>
                <a:sym typeface="Times New Roman"/>
              </a:rPr>
              <a:t>إننا نشاهد في حياتنا اليومية فروقاً بين الأفراد من حيث مستوى ذكائهم الذي يظهر غالباً في قدرتهم على التعلم والتوافق، وتظهر الفروق بين الأفراد في الميول والمواهب والتفكير في جميع مجالات الحياة.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p:nvPr/>
        </p:nvSpPr>
        <p:spPr>
          <a:xfrm>
            <a:off x="5436096" y="332656"/>
            <a:ext cx="3312367"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1" name="Shape 251"/>
          <p:cNvSpPr/>
          <p:nvPr/>
        </p:nvSpPr>
        <p:spPr>
          <a:xfrm>
            <a:off x="5582578" y="404663"/>
            <a:ext cx="2993126"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مقياس بينيه للذكاء</a:t>
            </a:r>
          </a:p>
        </p:txBody>
      </p:sp>
      <p:grpSp>
        <p:nvGrpSpPr>
          <p:cNvPr id="252" name="Shape 252"/>
          <p:cNvGrpSpPr/>
          <p:nvPr/>
        </p:nvGrpSpPr>
        <p:grpSpPr>
          <a:xfrm>
            <a:off x="251519" y="1916832"/>
            <a:ext cx="8640960" cy="4104455"/>
            <a:chOff x="251519" y="2420888"/>
            <a:chExt cx="8640960" cy="3600399"/>
          </a:xfrm>
        </p:grpSpPr>
        <p:sp>
          <p:nvSpPr>
            <p:cNvPr id="253" name="Shape 253"/>
            <p:cNvSpPr/>
            <p:nvPr/>
          </p:nvSpPr>
          <p:spPr>
            <a:xfrm>
              <a:off x="251519" y="2420888"/>
              <a:ext cx="8640960" cy="3600399"/>
            </a:xfrm>
            <a:prstGeom prst="round2SameRect">
              <a:avLst>
                <a:gd fmla="val 50000" name="adj1"/>
                <a:gd fmla="val 0" name="adj2"/>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4" name="Shape 254"/>
            <p:cNvSpPr/>
            <p:nvPr/>
          </p:nvSpPr>
          <p:spPr>
            <a:xfrm>
              <a:off x="539552" y="2708919"/>
              <a:ext cx="7992887" cy="3096343"/>
            </a:xfrm>
            <a:prstGeom prst="rect">
              <a:avLst/>
            </a:prstGeom>
            <a:solidFill>
              <a:schemeClr val="lt1"/>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55" name="Shape 255"/>
          <p:cNvSpPr/>
          <p:nvPr/>
        </p:nvSpPr>
        <p:spPr>
          <a:xfrm>
            <a:off x="755575" y="2316935"/>
            <a:ext cx="7632848" cy="3416319"/>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SA" sz="3600">
                <a:solidFill>
                  <a:srgbClr val="7030A0"/>
                </a:solidFill>
                <a:latin typeface="Times New Roman"/>
                <a:ea typeface="Times New Roman"/>
                <a:cs typeface="Times New Roman"/>
                <a:sym typeface="Times New Roman"/>
              </a:rPr>
              <a:t>في عام 1900م في فرنسا طلب وزير التربية والتعليم من (ألفريد بينيه (Binet Alfred وهو عالم نفس فرنسي تصميم مقياس للذكاء للتمكن من تحديد الطلبة الذين لا يتمتعون بذكاء كاف ليكونوا في النظام المدرسي العادي حتى يمكنه مساعدتهم فصمم بينيه مقياسا يتم على ضوئه قبول الطلاب</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4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4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p:nvPr/>
        </p:nvSpPr>
        <p:spPr>
          <a:xfrm>
            <a:off x="5436096" y="332656"/>
            <a:ext cx="3312367"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61" name="Shape 261"/>
          <p:cNvSpPr/>
          <p:nvPr/>
        </p:nvSpPr>
        <p:spPr>
          <a:xfrm>
            <a:off x="5582578" y="404663"/>
            <a:ext cx="2993126"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مقياس بينيه للذكاء</a:t>
            </a:r>
          </a:p>
        </p:txBody>
      </p:sp>
      <p:grpSp>
        <p:nvGrpSpPr>
          <p:cNvPr id="262" name="Shape 262"/>
          <p:cNvGrpSpPr/>
          <p:nvPr/>
        </p:nvGrpSpPr>
        <p:grpSpPr>
          <a:xfrm>
            <a:off x="251519" y="1916832"/>
            <a:ext cx="8640960" cy="4104455"/>
            <a:chOff x="251519" y="2420888"/>
            <a:chExt cx="8640960" cy="3600399"/>
          </a:xfrm>
        </p:grpSpPr>
        <p:sp>
          <p:nvSpPr>
            <p:cNvPr id="263" name="Shape 263"/>
            <p:cNvSpPr/>
            <p:nvPr/>
          </p:nvSpPr>
          <p:spPr>
            <a:xfrm>
              <a:off x="251519" y="2420888"/>
              <a:ext cx="8640960" cy="3600399"/>
            </a:xfrm>
            <a:prstGeom prst="round2SameRect">
              <a:avLst>
                <a:gd fmla="val 50000" name="adj1"/>
                <a:gd fmla="val 0" name="adj2"/>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64" name="Shape 264"/>
            <p:cNvSpPr/>
            <p:nvPr/>
          </p:nvSpPr>
          <p:spPr>
            <a:xfrm>
              <a:off x="539552" y="2708919"/>
              <a:ext cx="7992887" cy="3096343"/>
            </a:xfrm>
            <a:prstGeom prst="rect">
              <a:avLst/>
            </a:prstGeom>
            <a:solidFill>
              <a:schemeClr val="lt1"/>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65" name="Shape 265"/>
          <p:cNvSpPr/>
          <p:nvPr/>
        </p:nvSpPr>
        <p:spPr>
          <a:xfrm>
            <a:off x="755575" y="2974885"/>
            <a:ext cx="7632848" cy="2308323"/>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SA" sz="3600">
                <a:solidFill>
                  <a:srgbClr val="7030A0"/>
                </a:solidFill>
                <a:latin typeface="Times New Roman"/>
                <a:ea typeface="Times New Roman"/>
                <a:cs typeface="Times New Roman"/>
                <a:sym typeface="Times New Roman"/>
              </a:rPr>
              <a:t>في التعليم العام سمي اختبار بينيه للذكاء، وقد طوره بينيه عدة مرات إحداها في جامعة ستانفورد الأمريكية وسمي (مقياس ستانفورد بينيه للذكاء) ولازال مستخدما إلى الآن.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4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graphicFrame>
        <p:nvGraphicFramePr>
          <p:cNvPr id="270" name="Shape 270"/>
          <p:cNvGraphicFramePr/>
          <p:nvPr/>
        </p:nvGraphicFramePr>
        <p:xfrm>
          <a:off x="0" y="1412775"/>
          <a:ext cx="3000000" cy="3000000"/>
        </p:xfrm>
        <a:graphic>
          <a:graphicData uri="http://schemas.openxmlformats.org/drawingml/2006/table">
            <a:tbl>
              <a:tblPr bandRow="1" firstRow="1">
                <a:noFill/>
                <a:tableStyleId>{DB44337D-1A0C-4BB8-8852-2CD00639DADB}</a:tableStyleId>
              </a:tblPr>
              <a:tblGrid>
                <a:gridCol w="3048000"/>
                <a:gridCol w="3048000"/>
                <a:gridCol w="3048000"/>
              </a:tblGrid>
              <a:tr h="675075">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0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0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00"/>
                    </a:solidFill>
                  </a:tcPr>
                </a:tc>
              </a:tr>
              <a:tr h="675075">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r h="675075">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0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0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00"/>
                    </a:solidFill>
                  </a:tcPr>
                </a:tc>
              </a:tr>
              <a:tr h="675075">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r h="675075">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0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0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00"/>
                    </a:solidFill>
                  </a:tcPr>
                </a:tc>
              </a:tr>
              <a:tr h="675075">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r h="675075">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0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0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00"/>
                    </a:solidFill>
                  </a:tcPr>
                </a:tc>
              </a:tr>
              <a:tr h="675075">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271" name="Shape 271"/>
          <p:cNvSpPr/>
          <p:nvPr/>
        </p:nvSpPr>
        <p:spPr>
          <a:xfrm>
            <a:off x="1043608" y="210343"/>
            <a:ext cx="6696744" cy="914400"/>
          </a:xfrm>
          <a:prstGeom prst="rect">
            <a:avLst/>
          </a:prstGeom>
          <a:solidFill>
            <a:schemeClr val="lt1"/>
          </a:solidFill>
          <a:ln cap="flat" cmpd="sng" w="25400">
            <a:solidFill>
              <a:srgbClr val="FFFF00"/>
            </a:solidFill>
            <a:prstDash val="solid"/>
            <a:round/>
            <a:headEnd len="med" w="med" type="none"/>
            <a:tailEnd len="med" w="med" type="none"/>
          </a:ln>
          <a:effectLst>
            <a:outerShdw blurRad="50799" rotWithShape="0" algn="tr" dir="8100000" dist="38100">
              <a:srgbClr val="000000">
                <a:alpha val="40000"/>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72" name="Shape 272"/>
          <p:cNvSpPr/>
          <p:nvPr/>
        </p:nvSpPr>
        <p:spPr>
          <a:xfrm>
            <a:off x="1057112" y="332656"/>
            <a:ext cx="6683240" cy="646331"/>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0000"/>
              </a:buClr>
              <a:buSzPct val="25000"/>
              <a:buFont typeface="Times New Roman"/>
              <a:buNone/>
            </a:pPr>
            <a:r>
              <a:rPr b="1" i="0" lang="ar-SA" sz="3600" u="none" cap="none" strike="noStrike">
                <a:solidFill>
                  <a:srgbClr val="FF0000"/>
                </a:solidFill>
                <a:latin typeface="Times New Roman"/>
                <a:ea typeface="Times New Roman"/>
                <a:cs typeface="Times New Roman"/>
                <a:sym typeface="Times New Roman"/>
              </a:rPr>
              <a:t>وقد حدد بينيه الجدول التالي لتصنيف الذكاء:</a:t>
            </a:r>
          </a:p>
        </p:txBody>
      </p:sp>
      <p:sp>
        <p:nvSpPr>
          <p:cNvPr id="273" name="Shape 273"/>
          <p:cNvSpPr/>
          <p:nvPr/>
        </p:nvSpPr>
        <p:spPr>
          <a:xfrm>
            <a:off x="6880099" y="1556791"/>
            <a:ext cx="1324400" cy="46166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400">
                <a:solidFill>
                  <a:schemeClr val="dk1"/>
                </a:solidFill>
                <a:latin typeface="Calibri"/>
                <a:ea typeface="Calibri"/>
                <a:cs typeface="Calibri"/>
                <a:sym typeface="Calibri"/>
              </a:rPr>
              <a:t>نسبة الذكاء</a:t>
            </a:r>
          </a:p>
        </p:txBody>
      </p:sp>
      <p:sp>
        <p:nvSpPr>
          <p:cNvPr id="274" name="Shape 274"/>
          <p:cNvSpPr/>
          <p:nvPr/>
        </p:nvSpPr>
        <p:spPr>
          <a:xfrm>
            <a:off x="4139112" y="1556791"/>
            <a:ext cx="1045477" cy="46166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400">
                <a:solidFill>
                  <a:schemeClr val="dk1"/>
                </a:solidFill>
                <a:latin typeface="Calibri"/>
                <a:ea typeface="Calibri"/>
                <a:cs typeface="Calibri"/>
                <a:sym typeface="Calibri"/>
              </a:rPr>
              <a:t>التصنيف</a:t>
            </a:r>
          </a:p>
        </p:txBody>
      </p:sp>
      <p:sp>
        <p:nvSpPr>
          <p:cNvPr id="275" name="Shape 275"/>
          <p:cNvSpPr/>
          <p:nvPr/>
        </p:nvSpPr>
        <p:spPr>
          <a:xfrm>
            <a:off x="107504" y="1556791"/>
            <a:ext cx="2771912" cy="46166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400">
                <a:solidFill>
                  <a:schemeClr val="dk1"/>
                </a:solidFill>
                <a:latin typeface="Calibri"/>
                <a:ea typeface="Calibri"/>
                <a:cs typeface="Calibri"/>
                <a:sym typeface="Calibri"/>
              </a:rPr>
              <a:t>نسبة الأشخاص في أي بلد</a:t>
            </a:r>
          </a:p>
        </p:txBody>
      </p:sp>
      <p:sp>
        <p:nvSpPr>
          <p:cNvPr id="276" name="Shape 276"/>
          <p:cNvSpPr/>
          <p:nvPr/>
        </p:nvSpPr>
        <p:spPr>
          <a:xfrm>
            <a:off x="6781513" y="2204864"/>
            <a:ext cx="1822934"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130 فما فوق</a:t>
            </a:r>
          </a:p>
        </p:txBody>
      </p:sp>
      <p:sp>
        <p:nvSpPr>
          <p:cNvPr id="277" name="Shape 277"/>
          <p:cNvSpPr/>
          <p:nvPr/>
        </p:nvSpPr>
        <p:spPr>
          <a:xfrm>
            <a:off x="6988300" y="2905780"/>
            <a:ext cx="1616148"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120- 126</a:t>
            </a:r>
          </a:p>
        </p:txBody>
      </p:sp>
      <p:sp>
        <p:nvSpPr>
          <p:cNvPr id="278" name="Shape 278"/>
          <p:cNvSpPr/>
          <p:nvPr/>
        </p:nvSpPr>
        <p:spPr>
          <a:xfrm>
            <a:off x="6988300" y="3553851"/>
            <a:ext cx="1616148"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110- 119</a:t>
            </a:r>
          </a:p>
        </p:txBody>
      </p:sp>
      <p:sp>
        <p:nvSpPr>
          <p:cNvPr id="279" name="Shape 279"/>
          <p:cNvSpPr/>
          <p:nvPr/>
        </p:nvSpPr>
        <p:spPr>
          <a:xfrm>
            <a:off x="7018884" y="4273932"/>
            <a:ext cx="1513556"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90 - 109</a:t>
            </a:r>
          </a:p>
        </p:txBody>
      </p:sp>
      <p:sp>
        <p:nvSpPr>
          <p:cNvPr id="280" name="Shape 280"/>
          <p:cNvSpPr/>
          <p:nvPr/>
        </p:nvSpPr>
        <p:spPr>
          <a:xfrm>
            <a:off x="7236296" y="4869160"/>
            <a:ext cx="1311578"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80 - 89</a:t>
            </a:r>
          </a:p>
        </p:txBody>
      </p:sp>
      <p:sp>
        <p:nvSpPr>
          <p:cNvPr id="281" name="Shape 281"/>
          <p:cNvSpPr/>
          <p:nvPr/>
        </p:nvSpPr>
        <p:spPr>
          <a:xfrm>
            <a:off x="7236296" y="5517232"/>
            <a:ext cx="1311578"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70 - 79</a:t>
            </a:r>
          </a:p>
        </p:txBody>
      </p:sp>
      <p:sp>
        <p:nvSpPr>
          <p:cNvPr id="282" name="Shape 282"/>
          <p:cNvSpPr/>
          <p:nvPr/>
        </p:nvSpPr>
        <p:spPr>
          <a:xfrm>
            <a:off x="7427815" y="6290155"/>
            <a:ext cx="1199367"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69 واقل</a:t>
            </a:r>
          </a:p>
        </p:txBody>
      </p:sp>
      <p:sp>
        <p:nvSpPr>
          <p:cNvPr id="283" name="Shape 283"/>
          <p:cNvSpPr/>
          <p:nvPr/>
        </p:nvSpPr>
        <p:spPr>
          <a:xfrm>
            <a:off x="4111860" y="2204864"/>
            <a:ext cx="1418977"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متفوق جداً</a:t>
            </a:r>
          </a:p>
        </p:txBody>
      </p:sp>
      <p:sp>
        <p:nvSpPr>
          <p:cNvPr id="284" name="Shape 284"/>
          <p:cNvSpPr/>
          <p:nvPr/>
        </p:nvSpPr>
        <p:spPr>
          <a:xfrm>
            <a:off x="4600776" y="2905780"/>
            <a:ext cx="930063"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متفوق</a:t>
            </a:r>
          </a:p>
        </p:txBody>
      </p:sp>
      <p:sp>
        <p:nvSpPr>
          <p:cNvPr id="285" name="Shape 285"/>
          <p:cNvSpPr/>
          <p:nvPr/>
        </p:nvSpPr>
        <p:spPr>
          <a:xfrm>
            <a:off x="3744773" y="3553851"/>
            <a:ext cx="1786065"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متوسط مرتفع</a:t>
            </a:r>
          </a:p>
        </p:txBody>
      </p:sp>
      <p:sp>
        <p:nvSpPr>
          <p:cNvPr id="286" name="Shape 286"/>
          <p:cNvSpPr/>
          <p:nvPr/>
        </p:nvSpPr>
        <p:spPr>
          <a:xfrm>
            <a:off x="4531848" y="4273932"/>
            <a:ext cx="998990"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متوسط</a:t>
            </a:r>
          </a:p>
        </p:txBody>
      </p:sp>
      <p:sp>
        <p:nvSpPr>
          <p:cNvPr id="287" name="Shape 287"/>
          <p:cNvSpPr/>
          <p:nvPr/>
        </p:nvSpPr>
        <p:spPr>
          <a:xfrm>
            <a:off x="3499514" y="4922003"/>
            <a:ext cx="2031325"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متوسط منخفض</a:t>
            </a:r>
          </a:p>
        </p:txBody>
      </p:sp>
      <p:sp>
        <p:nvSpPr>
          <p:cNvPr id="288" name="Shape 288"/>
          <p:cNvSpPr/>
          <p:nvPr/>
        </p:nvSpPr>
        <p:spPr>
          <a:xfrm>
            <a:off x="3762698" y="5589239"/>
            <a:ext cx="1790875"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(بطيء التعلم)</a:t>
            </a:r>
          </a:p>
        </p:txBody>
      </p:sp>
      <p:sp>
        <p:nvSpPr>
          <p:cNvPr id="289" name="Shape 289"/>
          <p:cNvSpPr/>
          <p:nvPr/>
        </p:nvSpPr>
        <p:spPr>
          <a:xfrm>
            <a:off x="4023987" y="6290155"/>
            <a:ext cx="1529586"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تخلف عقلي</a:t>
            </a:r>
          </a:p>
        </p:txBody>
      </p:sp>
      <p:sp>
        <p:nvSpPr>
          <p:cNvPr id="290" name="Shape 290"/>
          <p:cNvSpPr/>
          <p:nvPr/>
        </p:nvSpPr>
        <p:spPr>
          <a:xfrm>
            <a:off x="1189404" y="2204864"/>
            <a:ext cx="1021433"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2.6%</a:t>
            </a:r>
          </a:p>
        </p:txBody>
      </p:sp>
      <p:sp>
        <p:nvSpPr>
          <p:cNvPr id="291" name="Shape 291"/>
          <p:cNvSpPr/>
          <p:nvPr/>
        </p:nvSpPr>
        <p:spPr>
          <a:xfrm>
            <a:off x="1189404" y="2905780"/>
            <a:ext cx="1021433"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6.9%</a:t>
            </a:r>
          </a:p>
        </p:txBody>
      </p:sp>
      <p:sp>
        <p:nvSpPr>
          <p:cNvPr id="292" name="Shape 292"/>
          <p:cNvSpPr/>
          <p:nvPr/>
        </p:nvSpPr>
        <p:spPr>
          <a:xfrm>
            <a:off x="987425" y="3553851"/>
            <a:ext cx="1223412"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16.6%</a:t>
            </a:r>
          </a:p>
        </p:txBody>
      </p:sp>
      <p:sp>
        <p:nvSpPr>
          <p:cNvPr id="293" name="Shape 293"/>
          <p:cNvSpPr/>
          <p:nvPr/>
        </p:nvSpPr>
        <p:spPr>
          <a:xfrm>
            <a:off x="987425" y="4273932"/>
            <a:ext cx="1223412"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49.1%</a:t>
            </a:r>
          </a:p>
        </p:txBody>
      </p:sp>
      <p:sp>
        <p:nvSpPr>
          <p:cNvPr id="294" name="Shape 294"/>
          <p:cNvSpPr/>
          <p:nvPr/>
        </p:nvSpPr>
        <p:spPr>
          <a:xfrm>
            <a:off x="987425" y="4922003"/>
            <a:ext cx="1223412"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16.6%</a:t>
            </a:r>
          </a:p>
        </p:txBody>
      </p:sp>
      <p:sp>
        <p:nvSpPr>
          <p:cNvPr id="295" name="Shape 295"/>
          <p:cNvSpPr/>
          <p:nvPr/>
        </p:nvSpPr>
        <p:spPr>
          <a:xfrm>
            <a:off x="1212138" y="5589239"/>
            <a:ext cx="1021433"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6.4%</a:t>
            </a:r>
          </a:p>
        </p:txBody>
      </p:sp>
      <p:sp>
        <p:nvSpPr>
          <p:cNvPr id="296" name="Shape 296"/>
          <p:cNvSpPr/>
          <p:nvPr/>
        </p:nvSpPr>
        <p:spPr>
          <a:xfrm>
            <a:off x="1212138" y="6290155"/>
            <a:ext cx="1021433" cy="5232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2.3%</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456"/>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456"/>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456"/>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456"/>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456"/>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456"/>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456"/>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456"/>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456"/>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456"/>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456"/>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456"/>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456"/>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456"/>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456"/>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456"/>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456"/>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456"/>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456"/>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456"/>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456"/>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grpSp>
        <p:nvGrpSpPr>
          <p:cNvPr id="301" name="Shape 301"/>
          <p:cNvGrpSpPr/>
          <p:nvPr/>
        </p:nvGrpSpPr>
        <p:grpSpPr>
          <a:xfrm>
            <a:off x="467543" y="404663"/>
            <a:ext cx="8136903" cy="5760640"/>
            <a:chOff x="467543" y="404663"/>
            <a:chExt cx="8136903" cy="5760640"/>
          </a:xfrm>
        </p:grpSpPr>
        <p:sp>
          <p:nvSpPr>
            <p:cNvPr id="302" name="Shape 302"/>
            <p:cNvSpPr/>
            <p:nvPr/>
          </p:nvSpPr>
          <p:spPr>
            <a:xfrm>
              <a:off x="467543" y="404663"/>
              <a:ext cx="8136903" cy="5760640"/>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id="303" name="Shape 303"/>
            <p:cNvPicPr preferRelativeResize="0"/>
            <p:nvPr/>
          </p:nvPicPr>
          <p:blipFill rotWithShape="1">
            <a:blip r:embed="rId3">
              <a:alphaModFix/>
            </a:blip>
            <a:srcRect b="0" l="0" r="0" t="0"/>
            <a:stretch/>
          </p:blipFill>
          <p:spPr>
            <a:xfrm>
              <a:off x="827583" y="1052736"/>
              <a:ext cx="7435850" cy="4488780"/>
            </a:xfrm>
            <a:prstGeom prst="rect">
              <a:avLst/>
            </a:prstGeom>
            <a:noFill/>
            <a:ln>
              <a:noFill/>
            </a:ln>
          </p:spPr>
        </p:pic>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308"/>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pic>
        <p:nvPicPr>
          <p:cNvPr descr="1b392f9e2bd302b146ce60cde21c286c.jpg" id="308" name="Shape 308"/>
          <p:cNvPicPr preferRelativeResize="0"/>
          <p:nvPr/>
        </p:nvPicPr>
        <p:blipFill rotWithShape="1">
          <a:blip r:embed="rId3">
            <a:alphaModFix/>
          </a:blip>
          <a:srcRect b="0" l="0" r="0" t="0"/>
          <a:stretch/>
        </p:blipFill>
        <p:spPr>
          <a:xfrm>
            <a:off x="3203848" y="1988840"/>
            <a:ext cx="3059399" cy="2736303"/>
          </a:xfrm>
          <a:prstGeom prst="roundRect">
            <a:avLst>
              <a:gd fmla="val 16667" name="adj"/>
            </a:avLst>
          </a:prstGeom>
          <a:noFill/>
          <a:ln>
            <a:noFill/>
          </a:ln>
        </p:spPr>
      </p:pic>
      <p:sp>
        <p:nvSpPr>
          <p:cNvPr id="309" name="Shape 309"/>
          <p:cNvSpPr/>
          <p:nvPr/>
        </p:nvSpPr>
        <p:spPr>
          <a:xfrm>
            <a:off x="3770039" y="2348880"/>
            <a:ext cx="1887055"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SA" sz="6600">
                <a:solidFill>
                  <a:srgbClr val="0000CC"/>
                </a:solidFill>
                <a:latin typeface="Calibri"/>
                <a:ea typeface="Calibri"/>
                <a:cs typeface="Calibri"/>
                <a:sym typeface="Calibri"/>
              </a:rPr>
              <a:t>نشاط</a:t>
            </a:r>
          </a:p>
          <a:p>
            <a:pPr indent="0" lvl="0" marL="0" marR="0" rtl="1" algn="ctr">
              <a:spcBef>
                <a:spcPts val="0"/>
              </a:spcBef>
              <a:buSzPct val="25000"/>
              <a:buNone/>
            </a:pPr>
            <a:r>
              <a:rPr b="1" lang="ar-SA" sz="6600">
                <a:solidFill>
                  <a:srgbClr val="0000CC"/>
                </a:solidFill>
                <a:latin typeface="Calibri"/>
                <a:ea typeface="Calibri"/>
                <a:cs typeface="Calibri"/>
                <a:sym typeface="Calibri"/>
              </a:rPr>
              <a:t> 6- 1</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pic>
        <p:nvPicPr>
          <p:cNvPr descr="معبأ.png" id="314" name="Shape 314"/>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315" name="Shape 315"/>
          <p:cNvSpPr/>
          <p:nvPr/>
        </p:nvSpPr>
        <p:spPr>
          <a:xfrm>
            <a:off x="974576" y="1116026"/>
            <a:ext cx="7197823" cy="4093427"/>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0000"/>
              </a:buClr>
              <a:buSzPct val="25000"/>
              <a:buFont typeface="Times New Roman"/>
              <a:buNone/>
            </a:pPr>
            <a:r>
              <a:rPr b="1" i="0" lang="ar-SA" sz="3600" u="none" cap="none" strike="noStrike">
                <a:solidFill>
                  <a:srgbClr val="FF0000"/>
                </a:solidFill>
                <a:latin typeface="Times New Roman"/>
                <a:ea typeface="Times New Roman"/>
                <a:cs typeface="Times New Roman"/>
                <a:sym typeface="Times New Roman"/>
              </a:rPr>
              <a:t>ماذا لو خلق الله الناس جميعاً على مستوى واحد من الذكاء فما العواقب الاجتماعية والاقتصادية التي قد تترتب على ذلك؟</a:t>
            </a: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1600" u="none" cap="none" strike="noStrike">
                <a:solidFill>
                  <a:schemeClr val="dk1"/>
                </a:solidFill>
                <a:latin typeface="Arial"/>
                <a:ea typeface="Arial"/>
                <a:cs typeface="Arial"/>
                <a:sym typeface="Arial"/>
              </a:rPr>
              <a:t>....................................................................................................................................................................................................................................................................................................................................................................................................................................................................................................................</a:t>
            </a:r>
            <a:r>
              <a:rPr b="0" i="0" lang="ar-SA" sz="1050" u="none" cap="none" strike="noStrike">
                <a:solidFill>
                  <a:schemeClr val="dk1"/>
                </a:solidFill>
                <a:latin typeface="Arial"/>
                <a:ea typeface="Arial"/>
                <a:cs typeface="Arial"/>
                <a:sym typeface="Arial"/>
              </a:rPr>
              <a:t> </a:t>
            </a:r>
          </a:p>
        </p:txBody>
      </p:sp>
      <p:sp>
        <p:nvSpPr>
          <p:cNvPr id="316" name="Shape 316"/>
          <p:cNvSpPr txBox="1"/>
          <p:nvPr/>
        </p:nvSpPr>
        <p:spPr>
          <a:xfrm>
            <a:off x="928662" y="2786058"/>
            <a:ext cx="7072362" cy="34163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00FF"/>
                </a:solidFill>
                <a:latin typeface="Calibri"/>
                <a:ea typeface="Calibri"/>
                <a:cs typeface="Calibri"/>
                <a:sym typeface="Calibri"/>
              </a:rPr>
              <a:t>الإنسان حينما حمل الأمانة سَخَّر اللهُ له ما في السموات والأرض، وزودّه بعقلٍ كقوة إدراكية، وزودّه بحرية اختيار، وزودّه بقدرة ظاهرة على تحقيق مُراده، وزودّه بفطرة سليمة أعانه بها على اختيار الحق، وخلَق له الكونَ، وأنزل الكتب،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pic>
        <p:nvPicPr>
          <p:cNvPr descr="معبأ.png" id="321" name="Shape 321"/>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322" name="Shape 322"/>
          <p:cNvSpPr/>
          <p:nvPr/>
        </p:nvSpPr>
        <p:spPr>
          <a:xfrm>
            <a:off x="974576" y="1116026"/>
            <a:ext cx="7197823" cy="4093427"/>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0000"/>
              </a:buClr>
              <a:buSzPct val="25000"/>
              <a:buFont typeface="Times New Roman"/>
              <a:buNone/>
            </a:pPr>
            <a:r>
              <a:rPr b="1" i="0" lang="ar-SA" sz="3600" u="none" cap="none" strike="noStrike">
                <a:solidFill>
                  <a:srgbClr val="FF0000"/>
                </a:solidFill>
                <a:latin typeface="Times New Roman"/>
                <a:ea typeface="Times New Roman"/>
                <a:cs typeface="Times New Roman"/>
                <a:sym typeface="Times New Roman"/>
              </a:rPr>
              <a:t>ماذا لو خلق الله الناس جميعاً على مستوى واحد من الذكاء فما العواقب الاجتماعية والاقتصادية التي قد تترتب على ذلك؟</a:t>
            </a: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1600" u="none" cap="none" strike="noStrike">
                <a:solidFill>
                  <a:schemeClr val="dk1"/>
                </a:solidFill>
                <a:latin typeface="Arial"/>
                <a:ea typeface="Arial"/>
                <a:cs typeface="Arial"/>
                <a:sym typeface="Arial"/>
              </a:rPr>
              <a:t>....................................................................................................................................................................................................................................................................................................................................................................................................................................................................................................................</a:t>
            </a:r>
            <a:r>
              <a:rPr b="0" i="0" lang="ar-SA" sz="1050" u="none" cap="none" strike="noStrike">
                <a:solidFill>
                  <a:schemeClr val="dk1"/>
                </a:solidFill>
                <a:latin typeface="Arial"/>
                <a:ea typeface="Arial"/>
                <a:cs typeface="Arial"/>
                <a:sym typeface="Arial"/>
              </a:rPr>
              <a:t> </a:t>
            </a:r>
          </a:p>
        </p:txBody>
      </p:sp>
      <p:sp>
        <p:nvSpPr>
          <p:cNvPr id="323" name="Shape 323"/>
          <p:cNvSpPr txBox="1"/>
          <p:nvPr/>
        </p:nvSpPr>
        <p:spPr>
          <a:xfrm>
            <a:off x="928662" y="2798761"/>
            <a:ext cx="7358114" cy="34163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00FF"/>
                </a:solidFill>
                <a:latin typeface="Calibri"/>
                <a:ea typeface="Calibri"/>
                <a:cs typeface="Calibri"/>
                <a:sym typeface="Calibri"/>
              </a:rPr>
              <a:t>وبعث الأنبياء، وسخّر الدعاة والعلماء، كل هذا من أجل أن يتعرف هذا الإنسان إلى الله </a:t>
            </a:r>
            <a:r>
              <a:rPr b="1" lang="ar-SA" sz="3600">
                <a:solidFill>
                  <a:srgbClr val="0000FF"/>
                </a:solidFill>
                <a:latin typeface="Times New Roman"/>
                <a:ea typeface="Times New Roman"/>
                <a:cs typeface="Times New Roman"/>
                <a:sym typeface="Times New Roman"/>
              </a:rPr>
              <a:t>عز وجل</a:t>
            </a:r>
            <a:r>
              <a:rPr b="1" lang="ar-SA" sz="3600">
                <a:solidFill>
                  <a:srgbClr val="0000FF"/>
                </a:solidFill>
                <a:latin typeface="Calibri"/>
                <a:ea typeface="Calibri"/>
                <a:cs typeface="Calibri"/>
                <a:sym typeface="Calibri"/>
              </a:rPr>
              <a:t>، فإذا عَرَفه عَبَدَه، وإذا عَبَده سَعِد بِقُرْبِه في الدنيا والآخرة، فالقوة الإدراكية تقتضي أن يتعرف الإنسان إلى الله </a:t>
            </a:r>
            <a:r>
              <a:rPr b="1" lang="ar-SA" sz="3600">
                <a:solidFill>
                  <a:srgbClr val="0000FF"/>
                </a:solidFill>
                <a:latin typeface="Times New Roman"/>
                <a:ea typeface="Times New Roman"/>
                <a:cs typeface="Times New Roman"/>
                <a:sym typeface="Times New Roman"/>
              </a:rPr>
              <a:t>عز وجل</a:t>
            </a:r>
            <a:r>
              <a:rPr b="1" lang="ar-SA" sz="3600">
                <a:solidFill>
                  <a:srgbClr val="0000FF"/>
                </a:solidFill>
                <a:latin typeface="Calibri"/>
                <a:ea typeface="Calibri"/>
                <a:cs typeface="Calibri"/>
                <a:sym typeface="Calibri"/>
              </a:rPr>
              <a:t>، لا أن يسخِّرَها لأهداف رخيصة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pic>
        <p:nvPicPr>
          <p:cNvPr descr="معبأ.png" id="328" name="Shape 328"/>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329" name="Shape 329"/>
          <p:cNvSpPr/>
          <p:nvPr/>
        </p:nvSpPr>
        <p:spPr>
          <a:xfrm>
            <a:off x="974576" y="1116026"/>
            <a:ext cx="7197823" cy="4093427"/>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0000"/>
              </a:buClr>
              <a:buSzPct val="25000"/>
              <a:buFont typeface="Times New Roman"/>
              <a:buNone/>
            </a:pPr>
            <a:r>
              <a:rPr b="1" i="0" lang="ar-SA" sz="3600" u="none" cap="none" strike="noStrike">
                <a:solidFill>
                  <a:srgbClr val="FF0000"/>
                </a:solidFill>
                <a:latin typeface="Times New Roman"/>
                <a:ea typeface="Times New Roman"/>
                <a:cs typeface="Times New Roman"/>
                <a:sym typeface="Times New Roman"/>
              </a:rPr>
              <a:t>ماذا لو خلق الله الناس جميعاً على مستوى واحد من الذكاء فما العواقب الاجتماعية والاقتصادية التي قد تترتب على ذلك؟</a:t>
            </a: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1600" u="none" cap="none" strike="noStrike">
                <a:solidFill>
                  <a:schemeClr val="dk1"/>
                </a:solidFill>
                <a:latin typeface="Arial"/>
                <a:ea typeface="Arial"/>
                <a:cs typeface="Arial"/>
                <a:sym typeface="Arial"/>
              </a:rPr>
              <a:t>....................................................................................................................................................................................................................................................................................................................................................................................................................................................................................................................</a:t>
            </a:r>
            <a:r>
              <a:rPr b="0" i="0" lang="ar-SA" sz="1050" u="none" cap="none" strike="noStrike">
                <a:solidFill>
                  <a:schemeClr val="dk1"/>
                </a:solidFill>
                <a:latin typeface="Arial"/>
                <a:ea typeface="Arial"/>
                <a:cs typeface="Arial"/>
                <a:sym typeface="Arial"/>
              </a:rPr>
              <a:t> </a:t>
            </a:r>
          </a:p>
        </p:txBody>
      </p:sp>
      <p:sp>
        <p:nvSpPr>
          <p:cNvPr id="330" name="Shape 330"/>
          <p:cNvSpPr txBox="1"/>
          <p:nvPr/>
        </p:nvSpPr>
        <p:spPr>
          <a:xfrm>
            <a:off x="928662" y="2995569"/>
            <a:ext cx="7358114" cy="2862322"/>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lang="ar-SA" sz="3600">
                <a:solidFill>
                  <a:srgbClr val="0000FF"/>
                </a:solidFill>
                <a:latin typeface="Times New Roman"/>
                <a:ea typeface="Times New Roman"/>
                <a:cs typeface="Times New Roman"/>
                <a:sym typeface="Times New Roman"/>
              </a:rPr>
              <a:t>والإرادة الحرة مع القدرة الظاهرة على فِعْلِ ما يريد الإنسان، هذا أيضاً يجب أن يكون مؤدِّياً إلى العبادة الصحيحة، والفطرةُ السليمةُ التي فطرَ اللهُ الناس عليها تقتضي أنْ يشكروا الله عز وجل، هذا ملخص الدرس الماضي.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sp>
        <p:nvSpPr>
          <p:cNvPr id="335" name="Shape 335"/>
          <p:cNvSpPr/>
          <p:nvPr/>
        </p:nvSpPr>
        <p:spPr>
          <a:xfrm>
            <a:off x="1907703" y="332656"/>
            <a:ext cx="6840760"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36" name="Shape 336"/>
          <p:cNvSpPr/>
          <p:nvPr/>
        </p:nvSpPr>
        <p:spPr>
          <a:xfrm>
            <a:off x="1969408" y="404663"/>
            <a:ext cx="6606295"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القدرات العقلية الخاصة (الذكاءات المتعددة)</a:t>
            </a:r>
          </a:p>
        </p:txBody>
      </p:sp>
      <p:grpSp>
        <p:nvGrpSpPr>
          <p:cNvPr id="337" name="Shape 337"/>
          <p:cNvGrpSpPr/>
          <p:nvPr/>
        </p:nvGrpSpPr>
        <p:grpSpPr>
          <a:xfrm>
            <a:off x="251519" y="2420888"/>
            <a:ext cx="8640960" cy="3600399"/>
            <a:chOff x="251519" y="2420888"/>
            <a:chExt cx="8640960" cy="3600399"/>
          </a:xfrm>
        </p:grpSpPr>
        <p:sp>
          <p:nvSpPr>
            <p:cNvPr id="338" name="Shape 338"/>
            <p:cNvSpPr/>
            <p:nvPr/>
          </p:nvSpPr>
          <p:spPr>
            <a:xfrm>
              <a:off x="251519" y="2420888"/>
              <a:ext cx="8640960" cy="3600399"/>
            </a:xfrm>
            <a:prstGeom prst="round2SameRect">
              <a:avLst>
                <a:gd fmla="val 50000" name="adj1"/>
                <a:gd fmla="val 0" name="adj2"/>
              </a:avLst>
            </a:prstGeom>
            <a:solidFill>
              <a:srgbClr val="00B0F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39" name="Shape 339"/>
            <p:cNvSpPr/>
            <p:nvPr/>
          </p:nvSpPr>
          <p:spPr>
            <a:xfrm>
              <a:off x="539552" y="2708919"/>
              <a:ext cx="7992887" cy="3096343"/>
            </a:xfrm>
            <a:prstGeom prst="rect">
              <a:avLst/>
            </a:prstGeom>
            <a:solidFill>
              <a:schemeClr val="lt1"/>
            </a:solidFill>
            <a:ln cap="flat" cmpd="sng" w="25400">
              <a:solidFill>
                <a:srgbClr val="00B0F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340" name="Shape 340"/>
          <p:cNvSpPr/>
          <p:nvPr/>
        </p:nvSpPr>
        <p:spPr>
          <a:xfrm>
            <a:off x="611560" y="3406935"/>
            <a:ext cx="7776864" cy="1754325"/>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SA" sz="3600">
                <a:solidFill>
                  <a:srgbClr val="6600CC"/>
                </a:solidFill>
                <a:latin typeface="Times New Roman"/>
                <a:ea typeface="Times New Roman"/>
                <a:cs typeface="Times New Roman"/>
                <a:sym typeface="Times New Roman"/>
              </a:rPr>
              <a:t>توصل العالم (جاردنر Gardenert ) عام 1983م في ابحاثه إلى وجود أنماط متعددة من الذكاء وصنفها كما يلي: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p:nvPr/>
        </p:nvSpPr>
        <p:spPr>
          <a:xfrm>
            <a:off x="1907703" y="332656"/>
            <a:ext cx="6840760"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46" name="Shape 346"/>
          <p:cNvSpPr/>
          <p:nvPr/>
        </p:nvSpPr>
        <p:spPr>
          <a:xfrm>
            <a:off x="1969408" y="404663"/>
            <a:ext cx="6606295"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القدرات العقلية الخاصة (الذكاءات المتعددة)</a:t>
            </a:r>
          </a:p>
        </p:txBody>
      </p:sp>
      <p:grpSp>
        <p:nvGrpSpPr>
          <p:cNvPr id="347" name="Shape 347"/>
          <p:cNvGrpSpPr/>
          <p:nvPr/>
        </p:nvGrpSpPr>
        <p:grpSpPr>
          <a:xfrm>
            <a:off x="251519" y="2420888"/>
            <a:ext cx="8640960" cy="3600399"/>
            <a:chOff x="251519" y="2420888"/>
            <a:chExt cx="8640960" cy="3600399"/>
          </a:xfrm>
        </p:grpSpPr>
        <p:sp>
          <p:nvSpPr>
            <p:cNvPr id="348" name="Shape 348"/>
            <p:cNvSpPr/>
            <p:nvPr/>
          </p:nvSpPr>
          <p:spPr>
            <a:xfrm>
              <a:off x="251519" y="2420888"/>
              <a:ext cx="8640960" cy="3600399"/>
            </a:xfrm>
            <a:prstGeom prst="round2SameRect">
              <a:avLst>
                <a:gd fmla="val 50000" name="adj1"/>
                <a:gd fmla="val 0" name="adj2"/>
              </a:avLst>
            </a:prstGeom>
            <a:solidFill>
              <a:srgbClr val="00B0F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49" name="Shape 349"/>
            <p:cNvSpPr/>
            <p:nvPr/>
          </p:nvSpPr>
          <p:spPr>
            <a:xfrm>
              <a:off x="539552" y="2708919"/>
              <a:ext cx="7992887" cy="3096343"/>
            </a:xfrm>
            <a:prstGeom prst="rect">
              <a:avLst/>
            </a:prstGeom>
            <a:solidFill>
              <a:schemeClr val="lt1"/>
            </a:solidFill>
            <a:ln cap="flat" cmpd="sng" w="25400">
              <a:solidFill>
                <a:srgbClr val="00B0F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350" name="Shape 350"/>
          <p:cNvSpPr/>
          <p:nvPr/>
        </p:nvSpPr>
        <p:spPr>
          <a:xfrm>
            <a:off x="755575" y="2852936"/>
            <a:ext cx="7632848" cy="2862322"/>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SA" sz="3600">
                <a:solidFill>
                  <a:srgbClr val="6600CC"/>
                </a:solidFill>
                <a:latin typeface="Times New Roman"/>
                <a:ea typeface="Times New Roman"/>
                <a:cs typeface="Times New Roman"/>
                <a:sym typeface="Times New Roman"/>
              </a:rPr>
              <a:t>1- الذكاء اللغوي اللفظي: ويتمثل في إمكانية تعامل الفرد مع الألفاظ واستخدامها بكفاءة للتعبير عن أفكاره وآرائه التي ينقلها إلى غيره من الناس، منطوقة أو مكتوبة بشكل واضح وتميزه بالطلاقة اللغوية.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pic>
        <p:nvPicPr>
          <p:cNvPr descr="1616.png" id="100" name="Shape 100"/>
          <p:cNvPicPr preferRelativeResize="0"/>
          <p:nvPr/>
        </p:nvPicPr>
        <p:blipFill rotWithShape="1">
          <a:blip r:embed="rId3">
            <a:alphaModFix/>
          </a:blip>
          <a:srcRect b="0" l="0" r="0" t="0"/>
          <a:stretch/>
        </p:blipFill>
        <p:spPr>
          <a:xfrm>
            <a:off x="467545" y="1142800"/>
            <a:ext cx="8136903" cy="4572397"/>
          </a:xfrm>
          <a:prstGeom prst="rect">
            <a:avLst/>
          </a:prstGeom>
          <a:noFill/>
          <a:ln>
            <a:noFill/>
          </a:ln>
        </p:spPr>
      </p:pic>
      <p:sp>
        <p:nvSpPr>
          <p:cNvPr id="101" name="Shape 101"/>
          <p:cNvSpPr/>
          <p:nvPr/>
        </p:nvSpPr>
        <p:spPr>
          <a:xfrm>
            <a:off x="4860032" y="1916832"/>
            <a:ext cx="2733440" cy="101566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6000">
                <a:solidFill>
                  <a:schemeClr val="dk1"/>
                </a:solidFill>
                <a:latin typeface="Calibri"/>
                <a:ea typeface="Calibri"/>
                <a:cs typeface="Calibri"/>
                <a:sym typeface="Calibri"/>
              </a:rPr>
              <a:t>مدة التنفيذ</a:t>
            </a:r>
          </a:p>
        </p:txBody>
      </p:sp>
      <p:sp>
        <p:nvSpPr>
          <p:cNvPr id="102" name="Shape 102"/>
          <p:cNvSpPr/>
          <p:nvPr/>
        </p:nvSpPr>
        <p:spPr>
          <a:xfrm>
            <a:off x="2989286" y="2932494"/>
            <a:ext cx="3504548"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SA" sz="6000">
                <a:solidFill>
                  <a:schemeClr val="dk1"/>
                </a:solidFill>
                <a:latin typeface="Calibri"/>
                <a:ea typeface="Calibri"/>
                <a:cs typeface="Calibri"/>
                <a:sym typeface="Calibri"/>
              </a:rPr>
              <a:t>عدد الحصص</a:t>
            </a:r>
            <a:br>
              <a:rPr b="1" lang="ar-SA" sz="6000">
                <a:solidFill>
                  <a:schemeClr val="dk1"/>
                </a:solidFill>
                <a:latin typeface="Calibri"/>
                <a:ea typeface="Calibri"/>
                <a:cs typeface="Calibri"/>
                <a:sym typeface="Calibri"/>
              </a:rPr>
            </a:br>
            <a:r>
              <a:rPr b="1" lang="ar-SA" sz="6000">
                <a:solidFill>
                  <a:schemeClr val="dk1"/>
                </a:solidFill>
                <a:latin typeface="Calibri"/>
                <a:ea typeface="Calibri"/>
                <a:cs typeface="Calibri"/>
                <a:sym typeface="Calibri"/>
              </a:rPr>
              <a:t>10</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p:nvPr/>
        </p:nvSpPr>
        <p:spPr>
          <a:xfrm>
            <a:off x="1907703" y="332656"/>
            <a:ext cx="6840760"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56" name="Shape 356"/>
          <p:cNvSpPr/>
          <p:nvPr/>
        </p:nvSpPr>
        <p:spPr>
          <a:xfrm>
            <a:off x="1969408" y="404663"/>
            <a:ext cx="6606295"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القدرات العقلية الخاصة (الذكاءات المتعددة)</a:t>
            </a:r>
          </a:p>
        </p:txBody>
      </p:sp>
      <p:grpSp>
        <p:nvGrpSpPr>
          <p:cNvPr id="357" name="Shape 357"/>
          <p:cNvGrpSpPr/>
          <p:nvPr/>
        </p:nvGrpSpPr>
        <p:grpSpPr>
          <a:xfrm>
            <a:off x="251519" y="2420888"/>
            <a:ext cx="8640960" cy="3600399"/>
            <a:chOff x="251519" y="2420888"/>
            <a:chExt cx="8640960" cy="3600399"/>
          </a:xfrm>
        </p:grpSpPr>
        <p:sp>
          <p:nvSpPr>
            <p:cNvPr id="358" name="Shape 358"/>
            <p:cNvSpPr/>
            <p:nvPr/>
          </p:nvSpPr>
          <p:spPr>
            <a:xfrm>
              <a:off x="251519" y="2420888"/>
              <a:ext cx="8640960" cy="3600399"/>
            </a:xfrm>
            <a:prstGeom prst="round2SameRect">
              <a:avLst>
                <a:gd fmla="val 50000" name="adj1"/>
                <a:gd fmla="val 0" name="adj2"/>
              </a:avLst>
            </a:prstGeom>
            <a:solidFill>
              <a:srgbClr val="00B0F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59" name="Shape 359"/>
            <p:cNvSpPr/>
            <p:nvPr/>
          </p:nvSpPr>
          <p:spPr>
            <a:xfrm>
              <a:off x="539552" y="2708919"/>
              <a:ext cx="7992887" cy="3096343"/>
            </a:xfrm>
            <a:prstGeom prst="rect">
              <a:avLst/>
            </a:prstGeom>
            <a:solidFill>
              <a:schemeClr val="lt1"/>
            </a:solidFill>
            <a:ln cap="flat" cmpd="sng" w="25400">
              <a:solidFill>
                <a:srgbClr val="00B0F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360" name="Shape 360"/>
          <p:cNvSpPr/>
          <p:nvPr/>
        </p:nvSpPr>
        <p:spPr>
          <a:xfrm>
            <a:off x="755575" y="2852936"/>
            <a:ext cx="7632848" cy="2862322"/>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SA" sz="3600">
                <a:solidFill>
                  <a:srgbClr val="6600CC"/>
                </a:solidFill>
                <a:latin typeface="Times New Roman"/>
                <a:ea typeface="Times New Roman"/>
                <a:cs typeface="Times New Roman"/>
                <a:sym typeface="Times New Roman"/>
              </a:rPr>
              <a:t>2- الذكاء المنطقي الرقمي: ويتمثل في مدى قدرة الفرد على التعامل بالأرقام والأعداد من حيث الدقة والسرعة والكفاءة وتشمل القيام بالعمليات الحسابية البسيطة والمعقدة وقدرته على اكتشاف العلاقات بين الأرقام.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p:nvPr/>
        </p:nvSpPr>
        <p:spPr>
          <a:xfrm>
            <a:off x="1907703" y="332656"/>
            <a:ext cx="6840760"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66" name="Shape 366"/>
          <p:cNvSpPr/>
          <p:nvPr/>
        </p:nvSpPr>
        <p:spPr>
          <a:xfrm>
            <a:off x="1969408" y="404663"/>
            <a:ext cx="6606295"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القدرات العقلية الخاصة (الذكاءات المتعددة)</a:t>
            </a:r>
          </a:p>
        </p:txBody>
      </p:sp>
      <p:grpSp>
        <p:nvGrpSpPr>
          <p:cNvPr id="367" name="Shape 367"/>
          <p:cNvGrpSpPr/>
          <p:nvPr/>
        </p:nvGrpSpPr>
        <p:grpSpPr>
          <a:xfrm>
            <a:off x="251519" y="2420888"/>
            <a:ext cx="8640960" cy="3600399"/>
            <a:chOff x="251519" y="2420888"/>
            <a:chExt cx="8640960" cy="3600399"/>
          </a:xfrm>
        </p:grpSpPr>
        <p:sp>
          <p:nvSpPr>
            <p:cNvPr id="368" name="Shape 368"/>
            <p:cNvSpPr/>
            <p:nvPr/>
          </p:nvSpPr>
          <p:spPr>
            <a:xfrm>
              <a:off x="251519" y="2420888"/>
              <a:ext cx="8640960" cy="3600399"/>
            </a:xfrm>
            <a:prstGeom prst="round2SameRect">
              <a:avLst>
                <a:gd fmla="val 50000" name="adj1"/>
                <a:gd fmla="val 0" name="adj2"/>
              </a:avLst>
            </a:prstGeom>
            <a:solidFill>
              <a:srgbClr val="00B0F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69" name="Shape 369"/>
            <p:cNvSpPr/>
            <p:nvPr/>
          </p:nvSpPr>
          <p:spPr>
            <a:xfrm>
              <a:off x="539552" y="2708919"/>
              <a:ext cx="7992887" cy="3096343"/>
            </a:xfrm>
            <a:prstGeom prst="rect">
              <a:avLst/>
            </a:prstGeom>
            <a:solidFill>
              <a:schemeClr val="lt1"/>
            </a:solidFill>
            <a:ln cap="flat" cmpd="sng" w="25400">
              <a:solidFill>
                <a:srgbClr val="00B0F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370" name="Shape 370"/>
          <p:cNvSpPr/>
          <p:nvPr/>
        </p:nvSpPr>
        <p:spPr>
          <a:xfrm>
            <a:off x="755575" y="3406935"/>
            <a:ext cx="7632848" cy="1754325"/>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SA" sz="3600">
                <a:solidFill>
                  <a:srgbClr val="6600CC"/>
                </a:solidFill>
                <a:latin typeface="Times New Roman"/>
                <a:ea typeface="Times New Roman"/>
                <a:cs typeface="Times New Roman"/>
                <a:sym typeface="Times New Roman"/>
              </a:rPr>
              <a:t>3- الذكاء المكاني- البصري: ويظهر في القدرة على ملاحظة العالم الخارجي بدقة وتحويله إلى مدركات حسية.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x="0" y="0"/>
          <a:ext cx="0" cy="0"/>
          <a:chOff x="0" y="0"/>
          <a:chExt cx="0" cy="0"/>
        </a:xfrm>
      </p:grpSpPr>
      <p:sp>
        <p:nvSpPr>
          <p:cNvPr id="375" name="Shape 375"/>
          <p:cNvSpPr/>
          <p:nvPr/>
        </p:nvSpPr>
        <p:spPr>
          <a:xfrm>
            <a:off x="1907703" y="332656"/>
            <a:ext cx="6840760"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76" name="Shape 376"/>
          <p:cNvSpPr/>
          <p:nvPr/>
        </p:nvSpPr>
        <p:spPr>
          <a:xfrm>
            <a:off x="1969408" y="404663"/>
            <a:ext cx="6606295"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القدرات العقلية الخاصة (الذكاءات المتعددة)</a:t>
            </a:r>
          </a:p>
        </p:txBody>
      </p:sp>
      <p:grpSp>
        <p:nvGrpSpPr>
          <p:cNvPr id="377" name="Shape 377"/>
          <p:cNvGrpSpPr/>
          <p:nvPr/>
        </p:nvGrpSpPr>
        <p:grpSpPr>
          <a:xfrm>
            <a:off x="251519" y="2420888"/>
            <a:ext cx="8640960" cy="3600399"/>
            <a:chOff x="251519" y="2420888"/>
            <a:chExt cx="8640960" cy="3600399"/>
          </a:xfrm>
        </p:grpSpPr>
        <p:sp>
          <p:nvSpPr>
            <p:cNvPr id="378" name="Shape 378"/>
            <p:cNvSpPr/>
            <p:nvPr/>
          </p:nvSpPr>
          <p:spPr>
            <a:xfrm>
              <a:off x="251519" y="2420888"/>
              <a:ext cx="8640960" cy="3600399"/>
            </a:xfrm>
            <a:prstGeom prst="round2SameRect">
              <a:avLst>
                <a:gd fmla="val 50000" name="adj1"/>
                <a:gd fmla="val 0" name="adj2"/>
              </a:avLst>
            </a:prstGeom>
            <a:solidFill>
              <a:srgbClr val="00B0F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79" name="Shape 379"/>
            <p:cNvSpPr/>
            <p:nvPr/>
          </p:nvSpPr>
          <p:spPr>
            <a:xfrm>
              <a:off x="539552" y="2708919"/>
              <a:ext cx="7992887" cy="3096343"/>
            </a:xfrm>
            <a:prstGeom prst="rect">
              <a:avLst/>
            </a:prstGeom>
            <a:solidFill>
              <a:schemeClr val="lt1"/>
            </a:solidFill>
            <a:ln cap="flat" cmpd="sng" w="25400">
              <a:solidFill>
                <a:srgbClr val="00B0F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380" name="Shape 380"/>
          <p:cNvSpPr/>
          <p:nvPr/>
        </p:nvSpPr>
        <p:spPr>
          <a:xfrm>
            <a:off x="755575" y="3406935"/>
            <a:ext cx="7632848" cy="1754325"/>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SA" sz="3600">
                <a:solidFill>
                  <a:srgbClr val="6600CC"/>
                </a:solidFill>
                <a:latin typeface="Times New Roman"/>
                <a:ea typeface="Times New Roman"/>
                <a:cs typeface="Times New Roman"/>
                <a:sym typeface="Times New Roman"/>
              </a:rPr>
              <a:t>4- الذكاء الجسمي- الحركي: ويظهر في القدرة على ضبط حركة الجسم ومسك الأشياء بدقة والتعبير الجسمي عن السلوك.</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sp>
        <p:nvSpPr>
          <p:cNvPr id="385" name="Shape 385"/>
          <p:cNvSpPr/>
          <p:nvPr/>
        </p:nvSpPr>
        <p:spPr>
          <a:xfrm>
            <a:off x="1907703" y="332656"/>
            <a:ext cx="6840760"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86" name="Shape 386"/>
          <p:cNvSpPr/>
          <p:nvPr/>
        </p:nvSpPr>
        <p:spPr>
          <a:xfrm>
            <a:off x="1969408" y="404663"/>
            <a:ext cx="6606295"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القدرات العقلية الخاصة (الذكاءات المتعددة)</a:t>
            </a:r>
          </a:p>
        </p:txBody>
      </p:sp>
      <p:grpSp>
        <p:nvGrpSpPr>
          <p:cNvPr id="387" name="Shape 387"/>
          <p:cNvGrpSpPr/>
          <p:nvPr/>
        </p:nvGrpSpPr>
        <p:grpSpPr>
          <a:xfrm>
            <a:off x="251519" y="2420888"/>
            <a:ext cx="8640960" cy="3600399"/>
            <a:chOff x="251519" y="2420888"/>
            <a:chExt cx="8640960" cy="3600399"/>
          </a:xfrm>
        </p:grpSpPr>
        <p:sp>
          <p:nvSpPr>
            <p:cNvPr id="388" name="Shape 388"/>
            <p:cNvSpPr/>
            <p:nvPr/>
          </p:nvSpPr>
          <p:spPr>
            <a:xfrm>
              <a:off x="251519" y="2420888"/>
              <a:ext cx="8640960" cy="3600399"/>
            </a:xfrm>
            <a:prstGeom prst="round2SameRect">
              <a:avLst>
                <a:gd fmla="val 50000" name="adj1"/>
                <a:gd fmla="val 0" name="adj2"/>
              </a:avLst>
            </a:prstGeom>
            <a:solidFill>
              <a:srgbClr val="00B0F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89" name="Shape 389"/>
            <p:cNvSpPr/>
            <p:nvPr/>
          </p:nvSpPr>
          <p:spPr>
            <a:xfrm>
              <a:off x="539552" y="2708919"/>
              <a:ext cx="7992887" cy="3096343"/>
            </a:xfrm>
            <a:prstGeom prst="rect">
              <a:avLst/>
            </a:prstGeom>
            <a:solidFill>
              <a:schemeClr val="lt1"/>
            </a:solidFill>
            <a:ln cap="flat" cmpd="sng" w="25400">
              <a:solidFill>
                <a:srgbClr val="00B0F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390" name="Shape 390"/>
          <p:cNvSpPr/>
          <p:nvPr/>
        </p:nvSpPr>
        <p:spPr>
          <a:xfrm>
            <a:off x="755575" y="3406935"/>
            <a:ext cx="7632848" cy="1754325"/>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SA" sz="3600">
                <a:solidFill>
                  <a:srgbClr val="6600CC"/>
                </a:solidFill>
                <a:latin typeface="Times New Roman"/>
                <a:ea typeface="Times New Roman"/>
                <a:cs typeface="Times New Roman"/>
                <a:sym typeface="Times New Roman"/>
              </a:rPr>
              <a:t>5- الذكاء الإيقاعي: ويظهر في التمييز بين الأصوات والتناسق الصوتي وإنتاج الأصوات المتناسقة والتحكم في الصوت.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p:nvPr/>
        </p:nvSpPr>
        <p:spPr>
          <a:xfrm>
            <a:off x="1907703" y="332656"/>
            <a:ext cx="6840760"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96" name="Shape 396"/>
          <p:cNvSpPr/>
          <p:nvPr/>
        </p:nvSpPr>
        <p:spPr>
          <a:xfrm>
            <a:off x="1969408" y="404663"/>
            <a:ext cx="6606295"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القدرات العقلية الخاصة (الذكاءات المتعددة)</a:t>
            </a:r>
          </a:p>
        </p:txBody>
      </p:sp>
      <p:grpSp>
        <p:nvGrpSpPr>
          <p:cNvPr id="397" name="Shape 397"/>
          <p:cNvGrpSpPr/>
          <p:nvPr/>
        </p:nvGrpSpPr>
        <p:grpSpPr>
          <a:xfrm>
            <a:off x="251519" y="2420888"/>
            <a:ext cx="8640960" cy="3600399"/>
            <a:chOff x="251519" y="2420888"/>
            <a:chExt cx="8640960" cy="3600399"/>
          </a:xfrm>
        </p:grpSpPr>
        <p:sp>
          <p:nvSpPr>
            <p:cNvPr id="398" name="Shape 398"/>
            <p:cNvSpPr/>
            <p:nvPr/>
          </p:nvSpPr>
          <p:spPr>
            <a:xfrm>
              <a:off x="251519" y="2420888"/>
              <a:ext cx="8640960" cy="3600399"/>
            </a:xfrm>
            <a:prstGeom prst="round2SameRect">
              <a:avLst>
                <a:gd fmla="val 50000" name="adj1"/>
                <a:gd fmla="val 0" name="adj2"/>
              </a:avLst>
            </a:prstGeom>
            <a:solidFill>
              <a:srgbClr val="00B0F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99" name="Shape 399"/>
            <p:cNvSpPr/>
            <p:nvPr/>
          </p:nvSpPr>
          <p:spPr>
            <a:xfrm>
              <a:off x="539552" y="2708919"/>
              <a:ext cx="7992887" cy="3096343"/>
            </a:xfrm>
            <a:prstGeom prst="rect">
              <a:avLst/>
            </a:prstGeom>
            <a:solidFill>
              <a:schemeClr val="lt1"/>
            </a:solidFill>
            <a:ln cap="flat" cmpd="sng" w="25400">
              <a:solidFill>
                <a:srgbClr val="00B0F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400" name="Shape 400"/>
          <p:cNvSpPr/>
          <p:nvPr/>
        </p:nvSpPr>
        <p:spPr>
          <a:xfrm>
            <a:off x="755575" y="3406935"/>
            <a:ext cx="7632848" cy="1754325"/>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SA" sz="3600">
                <a:solidFill>
                  <a:srgbClr val="6600CC"/>
                </a:solidFill>
                <a:latin typeface="Times New Roman"/>
                <a:ea typeface="Times New Roman"/>
                <a:cs typeface="Times New Roman"/>
                <a:sym typeface="Times New Roman"/>
              </a:rPr>
              <a:t>6- الذكاء الاجتماعي: وهو القدرة على فهم الآخرين وإقامة علاقات سليمة معهم وحل المشكلات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x="0" y="0"/>
          <a:ext cx="0" cy="0"/>
          <a:chOff x="0" y="0"/>
          <a:chExt cx="0" cy="0"/>
        </a:xfrm>
      </p:grpSpPr>
      <p:sp>
        <p:nvSpPr>
          <p:cNvPr id="405" name="Shape 405"/>
          <p:cNvSpPr/>
          <p:nvPr/>
        </p:nvSpPr>
        <p:spPr>
          <a:xfrm>
            <a:off x="1907703" y="332656"/>
            <a:ext cx="6840760"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06" name="Shape 406"/>
          <p:cNvSpPr/>
          <p:nvPr/>
        </p:nvSpPr>
        <p:spPr>
          <a:xfrm>
            <a:off x="1969408" y="404663"/>
            <a:ext cx="6606295"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القدرات العقلية الخاصة (الذكاءات المتعددة)</a:t>
            </a:r>
          </a:p>
        </p:txBody>
      </p:sp>
      <p:grpSp>
        <p:nvGrpSpPr>
          <p:cNvPr id="407" name="Shape 407"/>
          <p:cNvGrpSpPr/>
          <p:nvPr/>
        </p:nvGrpSpPr>
        <p:grpSpPr>
          <a:xfrm>
            <a:off x="251519" y="2420888"/>
            <a:ext cx="8640960" cy="3600399"/>
            <a:chOff x="251519" y="2420888"/>
            <a:chExt cx="8640960" cy="3600399"/>
          </a:xfrm>
        </p:grpSpPr>
        <p:sp>
          <p:nvSpPr>
            <p:cNvPr id="408" name="Shape 408"/>
            <p:cNvSpPr/>
            <p:nvPr/>
          </p:nvSpPr>
          <p:spPr>
            <a:xfrm>
              <a:off x="251519" y="2420888"/>
              <a:ext cx="8640960" cy="3600399"/>
            </a:xfrm>
            <a:prstGeom prst="round2SameRect">
              <a:avLst>
                <a:gd fmla="val 50000" name="adj1"/>
                <a:gd fmla="val 0" name="adj2"/>
              </a:avLst>
            </a:prstGeom>
            <a:solidFill>
              <a:srgbClr val="00B0F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09" name="Shape 409"/>
            <p:cNvSpPr/>
            <p:nvPr/>
          </p:nvSpPr>
          <p:spPr>
            <a:xfrm>
              <a:off x="539552" y="2708919"/>
              <a:ext cx="7992887" cy="3096343"/>
            </a:xfrm>
            <a:prstGeom prst="rect">
              <a:avLst/>
            </a:prstGeom>
            <a:solidFill>
              <a:schemeClr val="lt1"/>
            </a:solidFill>
            <a:ln cap="flat" cmpd="sng" w="25400">
              <a:solidFill>
                <a:srgbClr val="00B0F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410" name="Shape 410"/>
          <p:cNvSpPr/>
          <p:nvPr/>
        </p:nvSpPr>
        <p:spPr>
          <a:xfrm>
            <a:off x="755575" y="3406935"/>
            <a:ext cx="7632848" cy="1754325"/>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SA" sz="3600">
                <a:solidFill>
                  <a:srgbClr val="6600CC"/>
                </a:solidFill>
                <a:latin typeface="Times New Roman"/>
                <a:ea typeface="Times New Roman"/>
                <a:cs typeface="Times New Roman"/>
                <a:sym typeface="Times New Roman"/>
              </a:rPr>
              <a:t>7- الذكاء البيئي: ويظهر في الاهتمام بالكائنات الحية وغير الحية المحيطة بنا والتعامل مع البيئة باحترام.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sp>
        <p:nvSpPr>
          <p:cNvPr id="415" name="Shape 415"/>
          <p:cNvSpPr/>
          <p:nvPr/>
        </p:nvSpPr>
        <p:spPr>
          <a:xfrm>
            <a:off x="1907703" y="332656"/>
            <a:ext cx="6840760"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16" name="Shape 416"/>
          <p:cNvSpPr/>
          <p:nvPr/>
        </p:nvSpPr>
        <p:spPr>
          <a:xfrm>
            <a:off x="1969408" y="404663"/>
            <a:ext cx="6606295"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القدرات العقلية الخاصة (الذكاءات المتعددة)</a:t>
            </a:r>
          </a:p>
        </p:txBody>
      </p:sp>
      <p:grpSp>
        <p:nvGrpSpPr>
          <p:cNvPr id="417" name="Shape 417"/>
          <p:cNvGrpSpPr/>
          <p:nvPr/>
        </p:nvGrpSpPr>
        <p:grpSpPr>
          <a:xfrm>
            <a:off x="251519" y="2420888"/>
            <a:ext cx="8640960" cy="3600399"/>
            <a:chOff x="251519" y="2420888"/>
            <a:chExt cx="8640960" cy="3600399"/>
          </a:xfrm>
        </p:grpSpPr>
        <p:sp>
          <p:nvSpPr>
            <p:cNvPr id="418" name="Shape 418"/>
            <p:cNvSpPr/>
            <p:nvPr/>
          </p:nvSpPr>
          <p:spPr>
            <a:xfrm>
              <a:off x="251519" y="2420888"/>
              <a:ext cx="8640960" cy="3600399"/>
            </a:xfrm>
            <a:prstGeom prst="round2SameRect">
              <a:avLst>
                <a:gd fmla="val 50000" name="adj1"/>
                <a:gd fmla="val 0" name="adj2"/>
              </a:avLst>
            </a:prstGeom>
            <a:solidFill>
              <a:srgbClr val="00B0F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19" name="Shape 419"/>
            <p:cNvSpPr/>
            <p:nvPr/>
          </p:nvSpPr>
          <p:spPr>
            <a:xfrm>
              <a:off x="539552" y="2708919"/>
              <a:ext cx="7992887" cy="3096343"/>
            </a:xfrm>
            <a:prstGeom prst="rect">
              <a:avLst/>
            </a:prstGeom>
            <a:solidFill>
              <a:schemeClr val="lt1"/>
            </a:solidFill>
            <a:ln cap="flat" cmpd="sng" w="25400">
              <a:solidFill>
                <a:srgbClr val="00B0F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420" name="Shape 420"/>
          <p:cNvSpPr/>
          <p:nvPr/>
        </p:nvSpPr>
        <p:spPr>
          <a:xfrm>
            <a:off x="755575" y="3406935"/>
            <a:ext cx="7632848" cy="1754325"/>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SA" sz="3600">
                <a:solidFill>
                  <a:srgbClr val="6600CC"/>
                </a:solidFill>
                <a:latin typeface="Times New Roman"/>
                <a:ea typeface="Times New Roman"/>
                <a:cs typeface="Times New Roman"/>
                <a:sym typeface="Times New Roman"/>
              </a:rPr>
              <a:t>8- الذكاء الذاتي الداخلي: يظهر في القدرة على فهم الإنسان لمشاعره الداخلية والقدرة على ضبطها والتحكم بها ومظهره (فهم الذات).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pic>
        <p:nvPicPr>
          <p:cNvPr descr="صورة2.png" id="425" name="Shape 425"/>
          <p:cNvPicPr preferRelativeResize="0"/>
          <p:nvPr/>
        </p:nvPicPr>
        <p:blipFill rotWithShape="1">
          <a:blip r:embed="rId3">
            <a:alphaModFix/>
          </a:blip>
          <a:srcRect b="0" l="0" r="0" t="0"/>
          <a:stretch/>
        </p:blipFill>
        <p:spPr>
          <a:xfrm>
            <a:off x="251519" y="1988840"/>
            <a:ext cx="8568951" cy="3903885"/>
          </a:xfrm>
          <a:prstGeom prst="rect">
            <a:avLst/>
          </a:prstGeom>
          <a:noFill/>
          <a:ln>
            <a:noFill/>
          </a:ln>
          <a:effectLst>
            <a:outerShdw blurRad="44450" algn="ctr" dir="5400000" dist="27939">
              <a:srgbClr val="000000">
                <a:alpha val="31764"/>
              </a:srgbClr>
            </a:outerShdw>
          </a:effectLst>
        </p:spPr>
      </p:pic>
      <p:pic>
        <p:nvPicPr>
          <p:cNvPr id="426" name="Shape 426"/>
          <p:cNvPicPr preferRelativeResize="0"/>
          <p:nvPr/>
        </p:nvPicPr>
        <p:blipFill rotWithShape="1">
          <a:blip r:embed="rId4">
            <a:alphaModFix/>
          </a:blip>
          <a:srcRect b="0" l="0" r="0" t="0"/>
          <a:stretch/>
        </p:blipFill>
        <p:spPr>
          <a:xfrm>
            <a:off x="4117833" y="188640"/>
            <a:ext cx="4494203" cy="1224135"/>
          </a:xfrm>
          <a:prstGeom prst="rect">
            <a:avLst/>
          </a:prstGeom>
          <a:noFill/>
          <a:ln>
            <a:noFill/>
          </a:ln>
          <a:effectLst>
            <a:outerShdw blurRad="44450" algn="ctr" dir="5400000" dist="27939">
              <a:srgbClr val="000000">
                <a:alpha val="31764"/>
              </a:srgbClr>
            </a:outerShdw>
          </a:effectLst>
        </p:spPr>
      </p:pic>
      <p:sp>
        <p:nvSpPr>
          <p:cNvPr id="427" name="Shape 427"/>
          <p:cNvSpPr/>
          <p:nvPr/>
        </p:nvSpPr>
        <p:spPr>
          <a:xfrm>
            <a:off x="899591" y="3057218"/>
            <a:ext cx="7344815" cy="156966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SA" sz="3200">
                <a:solidFill>
                  <a:schemeClr val="dk1"/>
                </a:solidFill>
                <a:latin typeface="Calibri"/>
                <a:ea typeface="Calibri"/>
                <a:cs typeface="Calibri"/>
                <a:sym typeface="Calibri"/>
              </a:rPr>
              <a:t>ارتفاع نسبة الذكاء لا يعني ضمان النجاح في الحياة فلابد من استخدامه بشكل فعال ومضاعفة الجهد لبلوغ الأهداف.</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grpSp>
        <p:nvGrpSpPr>
          <p:cNvPr id="432" name="Shape 432"/>
          <p:cNvGrpSpPr/>
          <p:nvPr/>
        </p:nvGrpSpPr>
        <p:grpSpPr>
          <a:xfrm>
            <a:off x="5292080" y="332656"/>
            <a:ext cx="3218655" cy="1512167"/>
            <a:chOff x="5292080" y="332656"/>
            <a:chExt cx="3218655" cy="1512167"/>
          </a:xfrm>
        </p:grpSpPr>
        <p:sp>
          <p:nvSpPr>
            <p:cNvPr id="433" name="Shape 433"/>
            <p:cNvSpPr/>
            <p:nvPr/>
          </p:nvSpPr>
          <p:spPr>
            <a:xfrm>
              <a:off x="5292080" y="692695"/>
              <a:ext cx="3218655" cy="914400"/>
            </a:xfrm>
            <a:prstGeom prst="round2DiagRect">
              <a:avLst>
                <a:gd fmla="val 16667" name="adj1"/>
                <a:gd fmla="val 0" name="adj2"/>
              </a:avLst>
            </a:prstGeom>
            <a:solidFill>
              <a:srgbClr val="FF0000"/>
            </a:solidFill>
            <a:ln cap="flat" cmpd="sng" w="38100">
              <a:solidFill>
                <a:srgbClr val="FF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saa.gif" id="434" name="Shape 434"/>
            <p:cNvPicPr preferRelativeResize="0"/>
            <p:nvPr/>
          </p:nvPicPr>
          <p:blipFill rotWithShape="1">
            <a:blip r:embed="rId3">
              <a:alphaModFix/>
            </a:blip>
            <a:srcRect b="0" l="0" r="0" t="0"/>
            <a:stretch/>
          </p:blipFill>
          <p:spPr>
            <a:xfrm>
              <a:off x="7164288" y="332656"/>
              <a:ext cx="1338083" cy="1512167"/>
            </a:xfrm>
            <a:prstGeom prst="rect">
              <a:avLst/>
            </a:prstGeom>
            <a:noFill/>
            <a:ln>
              <a:noFill/>
            </a:ln>
          </p:spPr>
        </p:pic>
      </p:grpSp>
      <p:sp>
        <p:nvSpPr>
          <p:cNvPr id="435" name="Shape 435"/>
          <p:cNvSpPr/>
          <p:nvPr/>
        </p:nvSpPr>
        <p:spPr>
          <a:xfrm>
            <a:off x="5538433" y="692695"/>
            <a:ext cx="1635383" cy="923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5400">
                <a:solidFill>
                  <a:srgbClr val="F2F2F2"/>
                </a:solidFill>
                <a:latin typeface="Calibri"/>
                <a:ea typeface="Calibri"/>
                <a:cs typeface="Calibri"/>
                <a:sym typeface="Calibri"/>
              </a:rPr>
              <a:t>إثرائية</a:t>
            </a:r>
          </a:p>
        </p:txBody>
      </p:sp>
      <p:pic>
        <p:nvPicPr>
          <p:cNvPr descr="469_po.png" id="436" name="Shape 436"/>
          <p:cNvPicPr preferRelativeResize="0"/>
          <p:nvPr/>
        </p:nvPicPr>
        <p:blipFill rotWithShape="1">
          <a:blip r:embed="rId4">
            <a:alphaModFix/>
          </a:blip>
          <a:srcRect b="0" l="0" r="0" t="0"/>
          <a:stretch/>
        </p:blipFill>
        <p:spPr>
          <a:xfrm>
            <a:off x="251519" y="2276872"/>
            <a:ext cx="8568951" cy="4581127"/>
          </a:xfrm>
          <a:prstGeom prst="rect">
            <a:avLst/>
          </a:prstGeom>
          <a:solidFill>
            <a:schemeClr val="lt1"/>
          </a:solidFill>
          <a:ln>
            <a:noFill/>
          </a:ln>
        </p:spPr>
      </p:pic>
      <p:sp>
        <p:nvSpPr>
          <p:cNvPr id="437" name="Shape 437"/>
          <p:cNvSpPr/>
          <p:nvPr/>
        </p:nvSpPr>
        <p:spPr>
          <a:xfrm>
            <a:off x="524097" y="2893000"/>
            <a:ext cx="8152359" cy="341631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chemeClr val="dk1"/>
                </a:solidFill>
                <a:latin typeface="Calibri"/>
                <a:ea typeface="Calibri"/>
                <a:cs typeface="Calibri"/>
                <a:sym typeface="Calibri"/>
              </a:rPr>
              <a:t>إن هذه الذكاءات الثمانية موجودة لدى كل فرد ولكنها موجودة بتفاوت، فقد يكون شخص ما لغوياً بدرجة عالية في حين يكون منطقياً بدرجة أقل، ولذلك لا نتعامل مع الآخرين على أنهم أذكياء أو قليلي الذكاء، فكل شخص يمتلك درجات متفاوتة من كل نمط، وهكذا يكون لكل شخص مظهر خاص به وليس نسبة ذكاء.</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307"/>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307"/>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pic>
        <p:nvPicPr>
          <p:cNvPr descr="1b392f9e2bd302b146ce60cde21c286c.jpg" id="442" name="Shape 442"/>
          <p:cNvPicPr preferRelativeResize="0"/>
          <p:nvPr/>
        </p:nvPicPr>
        <p:blipFill rotWithShape="1">
          <a:blip r:embed="rId3">
            <a:alphaModFix/>
          </a:blip>
          <a:srcRect b="0" l="0" r="0" t="0"/>
          <a:stretch/>
        </p:blipFill>
        <p:spPr>
          <a:xfrm>
            <a:off x="3203848" y="1988840"/>
            <a:ext cx="3059399" cy="2736303"/>
          </a:xfrm>
          <a:prstGeom prst="roundRect">
            <a:avLst>
              <a:gd fmla="val 16667" name="adj"/>
            </a:avLst>
          </a:prstGeom>
          <a:noFill/>
          <a:ln>
            <a:noFill/>
          </a:ln>
        </p:spPr>
      </p:pic>
      <p:sp>
        <p:nvSpPr>
          <p:cNvPr id="443" name="Shape 443"/>
          <p:cNvSpPr/>
          <p:nvPr/>
        </p:nvSpPr>
        <p:spPr>
          <a:xfrm>
            <a:off x="3770039" y="2348880"/>
            <a:ext cx="1887055"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SA" sz="6600">
                <a:solidFill>
                  <a:srgbClr val="0000CC"/>
                </a:solidFill>
                <a:latin typeface="Calibri"/>
                <a:ea typeface="Calibri"/>
                <a:cs typeface="Calibri"/>
                <a:sym typeface="Calibri"/>
              </a:rPr>
              <a:t>نشاط</a:t>
            </a:r>
          </a:p>
          <a:p>
            <a:pPr indent="0" lvl="0" marL="0" marR="0" rtl="1" algn="ctr">
              <a:spcBef>
                <a:spcPts val="0"/>
              </a:spcBef>
              <a:buSzPct val="25000"/>
              <a:buNone/>
            </a:pPr>
            <a:r>
              <a:rPr b="1" lang="ar-SA" sz="6600">
                <a:solidFill>
                  <a:srgbClr val="0000CC"/>
                </a:solidFill>
                <a:latin typeface="Calibri"/>
                <a:ea typeface="Calibri"/>
                <a:cs typeface="Calibri"/>
                <a:sym typeface="Calibri"/>
              </a:rPr>
              <a:t> 6- 2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p:nvPr/>
        </p:nvSpPr>
        <p:spPr>
          <a:xfrm>
            <a:off x="827583" y="4005064"/>
            <a:ext cx="7488831" cy="2376263"/>
          </a:xfrm>
          <a:prstGeom prst="round2SameRect">
            <a:avLst>
              <a:gd fmla="val 16667" name="adj1"/>
              <a:gd fmla="val 0" name="adj2"/>
            </a:avLst>
          </a:prstGeom>
          <a:solidFill>
            <a:srgbClr val="660033"/>
          </a:solidFill>
          <a:ln cap="flat" cmpd="sng" w="25400">
            <a:solidFill>
              <a:srgbClr val="7030A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08" name="Shape 108"/>
          <p:cNvSpPr/>
          <p:nvPr/>
        </p:nvSpPr>
        <p:spPr>
          <a:xfrm>
            <a:off x="179511" y="1556791"/>
            <a:ext cx="8820472" cy="1728191"/>
          </a:xfrm>
          <a:prstGeom prst="roundRect">
            <a:avLst>
              <a:gd fmla="val 16667" name="adj"/>
            </a:avLst>
          </a:prstGeom>
          <a:solidFill>
            <a:srgbClr val="E5B8B7"/>
          </a:solidFill>
          <a:ln cap="flat" cmpd="sng" w="25400">
            <a:solidFill>
              <a:srgbClr val="D99593"/>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صورة1.png" id="109" name="Shape 109"/>
          <p:cNvPicPr preferRelativeResize="0"/>
          <p:nvPr/>
        </p:nvPicPr>
        <p:blipFill rotWithShape="1">
          <a:blip r:embed="rId3">
            <a:alphaModFix/>
          </a:blip>
          <a:srcRect b="0" l="0" r="0" t="0"/>
          <a:stretch/>
        </p:blipFill>
        <p:spPr>
          <a:xfrm>
            <a:off x="4932039" y="0"/>
            <a:ext cx="4455807" cy="1371486"/>
          </a:xfrm>
          <a:prstGeom prst="rect">
            <a:avLst/>
          </a:prstGeom>
          <a:noFill/>
          <a:ln>
            <a:noFill/>
          </a:ln>
        </p:spPr>
      </p:pic>
      <p:sp>
        <p:nvSpPr>
          <p:cNvPr id="110" name="Shape 110"/>
          <p:cNvSpPr/>
          <p:nvPr/>
        </p:nvSpPr>
        <p:spPr>
          <a:xfrm>
            <a:off x="5940151" y="260647"/>
            <a:ext cx="2424061" cy="707886"/>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0000"/>
              </a:buClr>
              <a:buSzPct val="25000"/>
              <a:buFont typeface="Times New Roman"/>
              <a:buNone/>
            </a:pPr>
            <a:r>
              <a:rPr b="1" i="0" lang="ar-SA" sz="4000" u="none" cap="none" strike="noStrike">
                <a:solidFill>
                  <a:srgbClr val="FF0000"/>
                </a:solidFill>
                <a:latin typeface="Times New Roman"/>
                <a:ea typeface="Times New Roman"/>
                <a:cs typeface="Times New Roman"/>
                <a:sym typeface="Times New Roman"/>
              </a:rPr>
              <a:t>أهداف الوحدة</a:t>
            </a:r>
          </a:p>
        </p:txBody>
      </p:sp>
      <p:sp>
        <p:nvSpPr>
          <p:cNvPr id="111" name="Shape 111"/>
          <p:cNvSpPr/>
          <p:nvPr/>
        </p:nvSpPr>
        <p:spPr>
          <a:xfrm>
            <a:off x="179511" y="1722511"/>
            <a:ext cx="8676456"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4000">
                <a:solidFill>
                  <a:schemeClr val="dk1"/>
                </a:solidFill>
                <a:latin typeface="Calibri"/>
                <a:ea typeface="Calibri"/>
                <a:cs typeface="Calibri"/>
                <a:sym typeface="Calibri"/>
              </a:rPr>
              <a:t>يتوقع منك أخي الطالب بعد دراسة هذه الوحدة أن تكون قادراً على أن:</a:t>
            </a:r>
          </a:p>
        </p:txBody>
      </p:sp>
      <p:sp>
        <p:nvSpPr>
          <p:cNvPr id="112" name="Shape 112"/>
          <p:cNvSpPr/>
          <p:nvPr/>
        </p:nvSpPr>
        <p:spPr>
          <a:xfrm>
            <a:off x="1804653" y="4246637"/>
            <a:ext cx="6325769" cy="1754325"/>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chemeClr val="lt1"/>
              </a:buClr>
              <a:buSzPct val="100000"/>
              <a:buFont typeface="Times New Roman"/>
              <a:buChar char="•"/>
            </a:pPr>
            <a:r>
              <a:rPr b="1" i="0" lang="ar-SA" sz="3600" u="none" cap="none" strike="noStrike">
                <a:solidFill>
                  <a:schemeClr val="lt1"/>
                </a:solidFill>
                <a:latin typeface="Times New Roman"/>
                <a:ea typeface="Times New Roman"/>
                <a:cs typeface="Times New Roman"/>
                <a:sym typeface="Times New Roman"/>
              </a:rPr>
              <a:t> تحدد معنى القدرة العقلية العامة (الذكاء</a:t>
            </a:r>
            <a:r>
              <a:rPr b="1" lang="ar-SA" sz="3600">
                <a:solidFill>
                  <a:schemeClr val="lt1"/>
                </a:solidFill>
                <a:latin typeface="Times New Roman"/>
                <a:ea typeface="Times New Roman"/>
                <a:cs typeface="Times New Roman"/>
                <a:sym typeface="Times New Roman"/>
              </a:rPr>
              <a:t>)</a:t>
            </a:r>
          </a:p>
          <a:p>
            <a:pPr indent="0" lvl="0" marL="0" marR="0" rtl="1" algn="r">
              <a:lnSpc>
                <a:spcPct val="100000"/>
              </a:lnSpc>
              <a:spcBef>
                <a:spcPts val="0"/>
              </a:spcBef>
              <a:spcAft>
                <a:spcPts val="0"/>
              </a:spcAft>
              <a:buClr>
                <a:schemeClr val="lt1"/>
              </a:buClr>
              <a:buSzPct val="100000"/>
              <a:buFont typeface="Times New Roman"/>
              <a:buChar char="•"/>
            </a:pPr>
            <a:r>
              <a:rPr b="1" i="0" lang="ar-SA" sz="3600" u="none" cap="none" strike="noStrike">
                <a:solidFill>
                  <a:schemeClr val="lt1"/>
                </a:solidFill>
                <a:latin typeface="Times New Roman"/>
                <a:ea typeface="Times New Roman"/>
                <a:cs typeface="Times New Roman"/>
                <a:sym typeface="Times New Roman"/>
              </a:rPr>
              <a:t> تشرح مقياس بينية للذكاء.</a:t>
            </a:r>
          </a:p>
          <a:p>
            <a:pPr indent="0" lvl="0" marL="0" marR="0" rtl="1" algn="r">
              <a:lnSpc>
                <a:spcPct val="100000"/>
              </a:lnSpc>
              <a:spcBef>
                <a:spcPts val="0"/>
              </a:spcBef>
              <a:spcAft>
                <a:spcPts val="0"/>
              </a:spcAft>
              <a:buClr>
                <a:schemeClr val="lt1"/>
              </a:buClr>
              <a:buSzPct val="100000"/>
              <a:buFont typeface="Times New Roman"/>
              <a:buChar char="•"/>
            </a:pPr>
            <a:r>
              <a:rPr b="1" i="0" lang="ar-SA" sz="3600" u="none" cap="none" strike="noStrike">
                <a:solidFill>
                  <a:schemeClr val="lt1"/>
                </a:solidFill>
                <a:latin typeface="Times New Roman"/>
                <a:ea typeface="Times New Roman"/>
                <a:cs typeface="Times New Roman"/>
                <a:sym typeface="Times New Roman"/>
              </a:rPr>
              <a:t> تستنتج القدرات العقلية الخاصة.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ppt_w</p:attrName>
                                        </p:attrNameLst>
                                      </p:cBhvr>
                                      <p:tavLst>
                                        <p:tav fmla="" tm="0">
                                          <p:val>
                                            <p:strVal val="0"/>
                                          </p:val>
                                        </p:tav>
                                        <p:tav fmla="" tm="100000">
                                          <p:val>
                                            <p:strVal val="#ppt_w"/>
                                          </p:val>
                                        </p:tav>
                                      </p:tavLst>
                                    </p:anim>
                                    <p:anim calcmode="lin" valueType="num">
                                      <p:cBhvr additive="base">
                                        <p:cTn dur="500"/>
                                        <p:tgtEl>
                                          <p:spTgt spid="10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 calcmode="lin" valueType="num">
                                      <p:cBhvr additive="base">
                                        <p:cTn dur="500"/>
                                        <p:tgtEl>
                                          <p:spTgt spid="11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 calcmode="lin" valueType="num">
                                      <p:cBhvr additive="base">
                                        <p:cTn dur="500"/>
                                        <p:tgtEl>
                                          <p:spTgt spid="11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 calcmode="lin" valueType="num">
                                      <p:cBhvr additive="base">
                                        <p:cTn dur="500"/>
                                        <p:tgtEl>
                                          <p:spTgt spid="11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1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graphicFrame>
        <p:nvGraphicFramePr>
          <p:cNvPr id="448" name="Shape 448"/>
          <p:cNvGraphicFramePr/>
          <p:nvPr/>
        </p:nvGraphicFramePr>
        <p:xfrm>
          <a:off x="0" y="1772814"/>
          <a:ext cx="3000000" cy="3000000"/>
        </p:xfrm>
        <a:graphic>
          <a:graphicData uri="http://schemas.openxmlformats.org/drawingml/2006/table">
            <a:tbl>
              <a:tblPr bandRow="1" firstRow="1">
                <a:noFill/>
                <a:tableStyleId>{DB44337D-1A0C-4BB8-8852-2CD00639DADB}</a:tableStyleId>
              </a:tblPr>
              <a:tblGrid>
                <a:gridCol w="6096000"/>
                <a:gridCol w="3048000"/>
              </a:tblGrid>
              <a:tr h="504050">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F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F0"/>
                    </a:solidFill>
                  </a:tcPr>
                </a:tc>
              </a:tr>
              <a:tr h="1049500">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r h="1049500">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F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F0"/>
                    </a:solidFill>
                  </a:tcPr>
                </a:tc>
              </a:tr>
              <a:tr h="1049500">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r h="1049500">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F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F0"/>
                    </a:solidFill>
                  </a:tcPr>
                </a:tc>
              </a:tr>
            </a:tbl>
          </a:graphicData>
        </a:graphic>
      </p:graphicFrame>
      <p:sp>
        <p:nvSpPr>
          <p:cNvPr id="449" name="Shape 449"/>
          <p:cNvSpPr/>
          <p:nvPr/>
        </p:nvSpPr>
        <p:spPr>
          <a:xfrm>
            <a:off x="504056" y="498375"/>
            <a:ext cx="8028383" cy="914400"/>
          </a:xfrm>
          <a:prstGeom prst="rect">
            <a:avLst/>
          </a:prstGeom>
          <a:solidFill>
            <a:schemeClr val="lt1"/>
          </a:solidFill>
          <a:ln cap="flat" cmpd="sng" w="25400">
            <a:solidFill>
              <a:srgbClr val="FFFF00"/>
            </a:solidFill>
            <a:prstDash val="solid"/>
            <a:round/>
            <a:headEnd len="med" w="med" type="none"/>
            <a:tailEnd len="med" w="med" type="none"/>
          </a:ln>
          <a:effectLst>
            <a:outerShdw blurRad="50799" rotWithShape="0" algn="tr" dir="8100000" dist="38100">
              <a:srgbClr val="000000">
                <a:alpha val="40000"/>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50" name="Shape 450"/>
          <p:cNvSpPr/>
          <p:nvPr/>
        </p:nvSpPr>
        <p:spPr>
          <a:xfrm>
            <a:off x="573718" y="620687"/>
            <a:ext cx="7670690"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chemeClr val="dk1"/>
                </a:solidFill>
                <a:latin typeface="Calibri"/>
                <a:ea typeface="Calibri"/>
                <a:cs typeface="Calibri"/>
                <a:sym typeface="Calibri"/>
              </a:rPr>
              <a:t>من خلال الأمثلة التالية وضح نوع الذكاء المناسب:</a:t>
            </a:r>
          </a:p>
        </p:txBody>
      </p:sp>
      <p:sp>
        <p:nvSpPr>
          <p:cNvPr id="451" name="Shape 451"/>
          <p:cNvSpPr/>
          <p:nvPr/>
        </p:nvSpPr>
        <p:spPr>
          <a:xfrm>
            <a:off x="5003928" y="1844824"/>
            <a:ext cx="4032567" cy="46166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400">
                <a:solidFill>
                  <a:schemeClr val="dk1"/>
                </a:solidFill>
                <a:latin typeface="Calibri"/>
                <a:ea typeface="Calibri"/>
                <a:cs typeface="Calibri"/>
                <a:sym typeface="Calibri"/>
              </a:rPr>
              <a:t>الأمثلة</a:t>
            </a:r>
          </a:p>
        </p:txBody>
      </p:sp>
      <p:sp>
        <p:nvSpPr>
          <p:cNvPr id="452" name="Shape 452"/>
          <p:cNvSpPr/>
          <p:nvPr/>
        </p:nvSpPr>
        <p:spPr>
          <a:xfrm>
            <a:off x="1647990" y="1844824"/>
            <a:ext cx="1231427" cy="46166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400">
                <a:solidFill>
                  <a:schemeClr val="dk1"/>
                </a:solidFill>
                <a:latin typeface="Calibri"/>
                <a:ea typeface="Calibri"/>
                <a:cs typeface="Calibri"/>
                <a:sym typeface="Calibri"/>
              </a:rPr>
              <a:t>نوع الذكاء</a:t>
            </a:r>
          </a:p>
        </p:txBody>
      </p:sp>
      <p:sp>
        <p:nvSpPr>
          <p:cNvPr id="453" name="Shape 453"/>
          <p:cNvSpPr/>
          <p:nvPr/>
        </p:nvSpPr>
        <p:spPr>
          <a:xfrm>
            <a:off x="3557987" y="2348880"/>
            <a:ext cx="5550516" cy="95410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إدراك ما بين الجمل من علاقات مختلفة كتشابه أو تضاد والميل إلى القراءة وكتابة القصص</a:t>
            </a:r>
          </a:p>
        </p:txBody>
      </p:sp>
      <p:sp>
        <p:nvSpPr>
          <p:cNvPr id="454" name="Shape 454"/>
          <p:cNvSpPr/>
          <p:nvPr/>
        </p:nvSpPr>
        <p:spPr>
          <a:xfrm>
            <a:off x="3275857" y="3356992"/>
            <a:ext cx="5760640" cy="95410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الميل للتنظيم والعمل في الديكور وبناء النماذج وتنسيق الألوان</a:t>
            </a:r>
          </a:p>
        </p:txBody>
      </p:sp>
      <p:sp>
        <p:nvSpPr>
          <p:cNvPr id="455" name="Shape 455"/>
          <p:cNvSpPr/>
          <p:nvPr/>
        </p:nvSpPr>
        <p:spPr>
          <a:xfrm>
            <a:off x="3203849" y="4437112"/>
            <a:ext cx="5832648" cy="95410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القدرة على تجويد القرآن الكريم وكتابة الأناشيد والشعر</a:t>
            </a:r>
          </a:p>
        </p:txBody>
      </p:sp>
      <p:sp>
        <p:nvSpPr>
          <p:cNvPr id="456" name="Shape 456"/>
          <p:cNvSpPr/>
          <p:nvPr/>
        </p:nvSpPr>
        <p:spPr>
          <a:xfrm>
            <a:off x="3203848" y="5517232"/>
            <a:ext cx="5832648" cy="95410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المهارة في رسم الأشكال الهندسية والبيانات الإحصائية</a:t>
            </a:r>
          </a:p>
        </p:txBody>
      </p:sp>
      <p:sp>
        <p:nvSpPr>
          <p:cNvPr id="457" name="Shape 457"/>
          <p:cNvSpPr/>
          <p:nvPr/>
        </p:nvSpPr>
        <p:spPr>
          <a:xfrm>
            <a:off x="214282" y="2492896"/>
            <a:ext cx="2565125" cy="55643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SA" sz="2800">
                <a:solidFill>
                  <a:srgbClr val="0000FF"/>
                </a:solidFill>
                <a:latin typeface="Calibri"/>
                <a:ea typeface="Calibri"/>
                <a:cs typeface="Calibri"/>
                <a:sym typeface="Calibri"/>
              </a:rPr>
              <a:t>الذكاء اللغوي اللفظي</a:t>
            </a:r>
          </a:p>
        </p:txBody>
      </p:sp>
      <p:sp>
        <p:nvSpPr>
          <p:cNvPr id="458" name="Shape 458"/>
          <p:cNvSpPr/>
          <p:nvPr/>
        </p:nvSpPr>
        <p:spPr>
          <a:xfrm>
            <a:off x="-31" y="3501007"/>
            <a:ext cx="2911373" cy="55643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SA" sz="2800">
                <a:solidFill>
                  <a:srgbClr val="0000FF"/>
                </a:solidFill>
                <a:latin typeface="Calibri"/>
                <a:ea typeface="Calibri"/>
                <a:cs typeface="Calibri"/>
                <a:sym typeface="Calibri"/>
              </a:rPr>
              <a:t>الذكاء المكاني- البصري</a:t>
            </a:r>
          </a:p>
        </p:txBody>
      </p:sp>
      <p:sp>
        <p:nvSpPr>
          <p:cNvPr id="459" name="Shape 459"/>
          <p:cNvSpPr/>
          <p:nvPr/>
        </p:nvSpPr>
        <p:spPr>
          <a:xfrm>
            <a:off x="435995" y="4633971"/>
            <a:ext cx="1898276" cy="55643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SA" sz="2800">
                <a:solidFill>
                  <a:srgbClr val="0000FF"/>
                </a:solidFill>
                <a:latin typeface="Calibri"/>
                <a:ea typeface="Calibri"/>
                <a:cs typeface="Calibri"/>
                <a:sym typeface="Calibri"/>
              </a:rPr>
              <a:t>الذكاء الإيقاعي</a:t>
            </a:r>
          </a:p>
        </p:txBody>
      </p:sp>
      <p:sp>
        <p:nvSpPr>
          <p:cNvPr id="460" name="Shape 460"/>
          <p:cNvSpPr/>
          <p:nvPr/>
        </p:nvSpPr>
        <p:spPr>
          <a:xfrm>
            <a:off x="214282" y="5642083"/>
            <a:ext cx="2739853" cy="55643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SA" sz="2800">
                <a:solidFill>
                  <a:srgbClr val="0000FF"/>
                </a:solidFill>
                <a:latin typeface="Calibri"/>
                <a:ea typeface="Calibri"/>
                <a:cs typeface="Calibri"/>
                <a:sym typeface="Calibri"/>
              </a:rPr>
              <a:t>الذكاء المنطقي الرقمي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456"/>
                                        <p:tgtEl>
                                          <p:spTgt spid="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456"/>
                                        <p:tgtEl>
                                          <p:spTgt spid="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456"/>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456"/>
                                        <p:tgtEl>
                                          <p:spTgt spid="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4" name="Shape 464"/>
        <p:cNvGrpSpPr/>
        <p:nvPr/>
      </p:nvGrpSpPr>
      <p:grpSpPr>
        <a:xfrm>
          <a:off x="0" y="0"/>
          <a:ext cx="0" cy="0"/>
          <a:chOff x="0" y="0"/>
          <a:chExt cx="0" cy="0"/>
        </a:xfrm>
      </p:grpSpPr>
      <p:graphicFrame>
        <p:nvGraphicFramePr>
          <p:cNvPr id="465" name="Shape 465"/>
          <p:cNvGraphicFramePr/>
          <p:nvPr/>
        </p:nvGraphicFramePr>
        <p:xfrm>
          <a:off x="0" y="1772814"/>
          <a:ext cx="3000000" cy="3000000"/>
        </p:xfrm>
        <a:graphic>
          <a:graphicData uri="http://schemas.openxmlformats.org/drawingml/2006/table">
            <a:tbl>
              <a:tblPr bandRow="1" firstRow="1">
                <a:noFill/>
                <a:tableStyleId>{DB44337D-1A0C-4BB8-8852-2CD00639DADB}</a:tableStyleId>
              </a:tblPr>
              <a:tblGrid>
                <a:gridCol w="6096000"/>
                <a:gridCol w="3048000"/>
              </a:tblGrid>
              <a:tr h="504050">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F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F0"/>
                    </a:solidFill>
                  </a:tcPr>
                </a:tc>
              </a:tr>
              <a:tr h="1049500">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r h="1049500">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F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F0"/>
                    </a:solidFill>
                  </a:tcPr>
                </a:tc>
              </a:tr>
              <a:tr h="1049500">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r h="1049500">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F0"/>
                    </a:solidFill>
                  </a:tcPr>
                </a:tc>
                <a:tc>
                  <a:txBody>
                    <a:bodyPr>
                      <a:noAutofit/>
                    </a:bodyPr>
                    <a:lstStyle/>
                    <a:p>
                      <a:pPr indent="0" lvl="0" marL="0" marR="0" rtl="1" algn="r">
                        <a:spcBef>
                          <a:spcPts val="0"/>
                        </a:spcBef>
                        <a:buSzPct val="25000"/>
                        <a:buNone/>
                      </a:pPr>
                      <a:r>
                        <a:t/>
                      </a:r>
                      <a:endParaRPr sz="1800" u="none" cap="none" strike="noStrike"/>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F0"/>
                    </a:solidFill>
                  </a:tcPr>
                </a:tc>
              </a:tr>
            </a:tbl>
          </a:graphicData>
        </a:graphic>
      </p:graphicFrame>
      <p:sp>
        <p:nvSpPr>
          <p:cNvPr id="466" name="Shape 466"/>
          <p:cNvSpPr/>
          <p:nvPr/>
        </p:nvSpPr>
        <p:spPr>
          <a:xfrm>
            <a:off x="504056" y="498375"/>
            <a:ext cx="8028383" cy="914400"/>
          </a:xfrm>
          <a:prstGeom prst="rect">
            <a:avLst/>
          </a:prstGeom>
          <a:solidFill>
            <a:schemeClr val="lt1"/>
          </a:solidFill>
          <a:ln cap="flat" cmpd="sng" w="25400">
            <a:solidFill>
              <a:srgbClr val="FFFF00"/>
            </a:solidFill>
            <a:prstDash val="solid"/>
            <a:round/>
            <a:headEnd len="med" w="med" type="none"/>
            <a:tailEnd len="med" w="med" type="none"/>
          </a:ln>
          <a:effectLst>
            <a:outerShdw blurRad="50799" rotWithShape="0" algn="tr" dir="8100000" dist="38100">
              <a:srgbClr val="000000">
                <a:alpha val="40000"/>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67" name="Shape 467"/>
          <p:cNvSpPr/>
          <p:nvPr/>
        </p:nvSpPr>
        <p:spPr>
          <a:xfrm>
            <a:off x="573718" y="620687"/>
            <a:ext cx="7670690"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chemeClr val="dk1"/>
                </a:solidFill>
                <a:latin typeface="Calibri"/>
                <a:ea typeface="Calibri"/>
                <a:cs typeface="Calibri"/>
                <a:sym typeface="Calibri"/>
              </a:rPr>
              <a:t>من خلال الأمثلة التالية وضح نوع الذكاء المناسب:</a:t>
            </a:r>
          </a:p>
        </p:txBody>
      </p:sp>
      <p:sp>
        <p:nvSpPr>
          <p:cNvPr id="468" name="Shape 468"/>
          <p:cNvSpPr/>
          <p:nvPr/>
        </p:nvSpPr>
        <p:spPr>
          <a:xfrm>
            <a:off x="5003928" y="1844824"/>
            <a:ext cx="4032567" cy="46166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400">
                <a:solidFill>
                  <a:schemeClr val="dk1"/>
                </a:solidFill>
                <a:latin typeface="Calibri"/>
                <a:ea typeface="Calibri"/>
                <a:cs typeface="Calibri"/>
                <a:sym typeface="Calibri"/>
              </a:rPr>
              <a:t>الأمثلة</a:t>
            </a:r>
          </a:p>
        </p:txBody>
      </p:sp>
      <p:sp>
        <p:nvSpPr>
          <p:cNvPr id="469" name="Shape 469"/>
          <p:cNvSpPr/>
          <p:nvPr/>
        </p:nvSpPr>
        <p:spPr>
          <a:xfrm>
            <a:off x="1647990" y="1844824"/>
            <a:ext cx="1231427" cy="46166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400">
                <a:solidFill>
                  <a:schemeClr val="dk1"/>
                </a:solidFill>
                <a:latin typeface="Calibri"/>
                <a:ea typeface="Calibri"/>
                <a:cs typeface="Calibri"/>
                <a:sym typeface="Calibri"/>
              </a:rPr>
              <a:t>نوع الذكاء</a:t>
            </a:r>
          </a:p>
        </p:txBody>
      </p:sp>
      <p:sp>
        <p:nvSpPr>
          <p:cNvPr id="470" name="Shape 470"/>
          <p:cNvSpPr/>
          <p:nvPr/>
        </p:nvSpPr>
        <p:spPr>
          <a:xfrm>
            <a:off x="3557987" y="2348880"/>
            <a:ext cx="5550516" cy="95410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يستمتعون بالتأمل والتفكير- عاطفيون ويحددون أهداف واقعية لهم في الحياة</a:t>
            </a:r>
          </a:p>
        </p:txBody>
      </p:sp>
      <p:sp>
        <p:nvSpPr>
          <p:cNvPr id="471" name="Shape 471"/>
          <p:cNvSpPr/>
          <p:nvPr/>
        </p:nvSpPr>
        <p:spPr>
          <a:xfrm>
            <a:off x="3275857" y="3356992"/>
            <a:ext cx="5760640" cy="95410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المهارة في الأداء الرياضي كلعبة التنس وكرة القدم وغيرها</a:t>
            </a:r>
          </a:p>
        </p:txBody>
      </p:sp>
      <p:sp>
        <p:nvSpPr>
          <p:cNvPr id="472" name="Shape 472"/>
          <p:cNvSpPr/>
          <p:nvPr/>
        </p:nvSpPr>
        <p:spPr>
          <a:xfrm>
            <a:off x="3203849" y="4437112"/>
            <a:ext cx="5832648" cy="95410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المهارة في تنظيم المجموعات والتراحم ومساعدة الآخرين</a:t>
            </a:r>
          </a:p>
        </p:txBody>
      </p:sp>
      <p:sp>
        <p:nvSpPr>
          <p:cNvPr id="473" name="Shape 473"/>
          <p:cNvSpPr/>
          <p:nvPr/>
        </p:nvSpPr>
        <p:spPr>
          <a:xfrm>
            <a:off x="3203848" y="5517232"/>
            <a:ext cx="5832648" cy="95410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chemeClr val="dk1"/>
                </a:solidFill>
                <a:latin typeface="Calibri"/>
                <a:ea typeface="Calibri"/>
                <a:cs typeface="Calibri"/>
                <a:sym typeface="Calibri"/>
              </a:rPr>
              <a:t>الاهتمام بالنباتات والزهور والأشجار وتربية الحيوانات</a:t>
            </a:r>
          </a:p>
        </p:txBody>
      </p:sp>
      <p:sp>
        <p:nvSpPr>
          <p:cNvPr id="474" name="Shape 474"/>
          <p:cNvSpPr/>
          <p:nvPr/>
        </p:nvSpPr>
        <p:spPr>
          <a:xfrm>
            <a:off x="285719" y="2492896"/>
            <a:ext cx="2549095" cy="55643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SA" sz="2800">
                <a:solidFill>
                  <a:srgbClr val="0000FF"/>
                </a:solidFill>
                <a:latin typeface="Calibri"/>
                <a:ea typeface="Calibri"/>
                <a:cs typeface="Calibri"/>
                <a:sym typeface="Calibri"/>
              </a:rPr>
              <a:t>الذكاء الذاتي الداخلي</a:t>
            </a:r>
          </a:p>
        </p:txBody>
      </p:sp>
      <p:sp>
        <p:nvSpPr>
          <p:cNvPr id="475" name="Shape 475"/>
          <p:cNvSpPr/>
          <p:nvPr/>
        </p:nvSpPr>
        <p:spPr>
          <a:xfrm>
            <a:off x="71405" y="3501007"/>
            <a:ext cx="2922595" cy="55643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SA" sz="2800">
                <a:solidFill>
                  <a:srgbClr val="0000FF"/>
                </a:solidFill>
                <a:latin typeface="Calibri"/>
                <a:ea typeface="Calibri"/>
                <a:cs typeface="Calibri"/>
                <a:sym typeface="Calibri"/>
              </a:rPr>
              <a:t>الذكاء الجسمي- الحركي</a:t>
            </a:r>
          </a:p>
        </p:txBody>
      </p:sp>
      <p:sp>
        <p:nvSpPr>
          <p:cNvPr id="476" name="Shape 476"/>
          <p:cNvSpPr/>
          <p:nvPr/>
        </p:nvSpPr>
        <p:spPr>
          <a:xfrm>
            <a:off x="435993" y="4633971"/>
            <a:ext cx="2117887" cy="55643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SA" sz="2800">
                <a:solidFill>
                  <a:srgbClr val="0000FF"/>
                </a:solidFill>
                <a:latin typeface="Calibri"/>
                <a:ea typeface="Calibri"/>
                <a:cs typeface="Calibri"/>
                <a:sym typeface="Calibri"/>
              </a:rPr>
              <a:t>الذكاء الاجتماعي</a:t>
            </a:r>
          </a:p>
        </p:txBody>
      </p:sp>
      <p:sp>
        <p:nvSpPr>
          <p:cNvPr id="477" name="Shape 477"/>
          <p:cNvSpPr/>
          <p:nvPr/>
        </p:nvSpPr>
        <p:spPr>
          <a:xfrm>
            <a:off x="435993" y="5642083"/>
            <a:ext cx="1608133" cy="55643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SA" sz="2800">
                <a:solidFill>
                  <a:srgbClr val="0000FF"/>
                </a:solidFill>
                <a:latin typeface="Calibri"/>
                <a:ea typeface="Calibri"/>
                <a:cs typeface="Calibri"/>
                <a:sym typeface="Calibri"/>
              </a:rPr>
              <a:t>الذكاء البيئي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456"/>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456"/>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456"/>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456"/>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p:nvPr/>
        </p:nvSpPr>
        <p:spPr>
          <a:xfrm>
            <a:off x="827583" y="4005064"/>
            <a:ext cx="7488831" cy="2376263"/>
          </a:xfrm>
          <a:prstGeom prst="round2SameRect">
            <a:avLst>
              <a:gd fmla="val 16667" name="adj1"/>
              <a:gd fmla="val 0" name="adj2"/>
            </a:avLst>
          </a:prstGeom>
          <a:solidFill>
            <a:srgbClr val="660033"/>
          </a:solidFill>
          <a:ln cap="flat" cmpd="sng" w="25400">
            <a:solidFill>
              <a:srgbClr val="7030A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18" name="Shape 118"/>
          <p:cNvSpPr/>
          <p:nvPr/>
        </p:nvSpPr>
        <p:spPr>
          <a:xfrm>
            <a:off x="179511" y="1556791"/>
            <a:ext cx="8820472" cy="1728191"/>
          </a:xfrm>
          <a:prstGeom prst="roundRect">
            <a:avLst>
              <a:gd fmla="val 16667" name="adj"/>
            </a:avLst>
          </a:prstGeom>
          <a:solidFill>
            <a:srgbClr val="E5B8B7"/>
          </a:solidFill>
          <a:ln cap="flat" cmpd="sng" w="25400">
            <a:solidFill>
              <a:srgbClr val="D99593"/>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صورة1.png" id="119" name="Shape 119"/>
          <p:cNvPicPr preferRelativeResize="0"/>
          <p:nvPr/>
        </p:nvPicPr>
        <p:blipFill rotWithShape="1">
          <a:blip r:embed="rId3">
            <a:alphaModFix/>
          </a:blip>
          <a:srcRect b="0" l="0" r="0" t="0"/>
          <a:stretch/>
        </p:blipFill>
        <p:spPr>
          <a:xfrm>
            <a:off x="4932039" y="0"/>
            <a:ext cx="4455807" cy="1371486"/>
          </a:xfrm>
          <a:prstGeom prst="rect">
            <a:avLst/>
          </a:prstGeom>
          <a:noFill/>
          <a:ln>
            <a:noFill/>
          </a:ln>
        </p:spPr>
      </p:pic>
      <p:sp>
        <p:nvSpPr>
          <p:cNvPr id="120" name="Shape 120"/>
          <p:cNvSpPr/>
          <p:nvPr/>
        </p:nvSpPr>
        <p:spPr>
          <a:xfrm>
            <a:off x="5940151" y="260647"/>
            <a:ext cx="2424061" cy="707886"/>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0000"/>
              </a:buClr>
              <a:buSzPct val="25000"/>
              <a:buFont typeface="Times New Roman"/>
              <a:buNone/>
            </a:pPr>
            <a:r>
              <a:rPr b="1" i="0" lang="ar-SA" sz="4000" u="none" cap="none" strike="noStrike">
                <a:solidFill>
                  <a:srgbClr val="FF0000"/>
                </a:solidFill>
                <a:latin typeface="Times New Roman"/>
                <a:ea typeface="Times New Roman"/>
                <a:cs typeface="Times New Roman"/>
                <a:sym typeface="Times New Roman"/>
              </a:rPr>
              <a:t>أهداف الوحدة</a:t>
            </a:r>
          </a:p>
        </p:txBody>
      </p:sp>
      <p:sp>
        <p:nvSpPr>
          <p:cNvPr id="121" name="Shape 121"/>
          <p:cNvSpPr/>
          <p:nvPr/>
        </p:nvSpPr>
        <p:spPr>
          <a:xfrm>
            <a:off x="179511" y="1722511"/>
            <a:ext cx="8676456"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4000">
                <a:solidFill>
                  <a:schemeClr val="dk1"/>
                </a:solidFill>
                <a:latin typeface="Calibri"/>
                <a:ea typeface="Calibri"/>
                <a:cs typeface="Calibri"/>
                <a:sym typeface="Calibri"/>
              </a:rPr>
              <a:t>يتوقع منك أخي الطالب بعد دراسة هذه الوحدة أن تكون قادراً على أن:</a:t>
            </a:r>
          </a:p>
        </p:txBody>
      </p:sp>
      <p:sp>
        <p:nvSpPr>
          <p:cNvPr id="122" name="Shape 122"/>
          <p:cNvSpPr/>
          <p:nvPr/>
        </p:nvSpPr>
        <p:spPr>
          <a:xfrm>
            <a:off x="3157588" y="4246637"/>
            <a:ext cx="4972835" cy="1754325"/>
          </a:xfrm>
          <a:prstGeom prst="rect">
            <a:avLst/>
          </a:prstGeom>
          <a:noFill/>
          <a:ln>
            <a:noFill/>
          </a:ln>
        </p:spPr>
        <p:txBody>
          <a:bodyPr anchorCtr="0" anchor="ctr" bIns="45700" lIns="91425" rIns="91425" tIns="45700">
            <a:noAutofit/>
          </a:bodyPr>
          <a:lstStyle/>
          <a:p>
            <a:pPr indent="0" lvl="0" marL="0" marR="0" rtl="1" algn="r">
              <a:spcBef>
                <a:spcPts val="0"/>
              </a:spcBef>
              <a:buClr>
                <a:schemeClr val="lt1"/>
              </a:buClr>
              <a:buSzPct val="100000"/>
              <a:buFont typeface="Arial"/>
              <a:buChar char="•"/>
            </a:pPr>
            <a:r>
              <a:rPr b="1" lang="ar-SA" sz="3600">
                <a:solidFill>
                  <a:schemeClr val="lt1"/>
                </a:solidFill>
                <a:latin typeface="Calibri"/>
                <a:ea typeface="Calibri"/>
                <a:cs typeface="Calibri"/>
                <a:sym typeface="Calibri"/>
              </a:rPr>
              <a:t> الذكاءات المتعددة.</a:t>
            </a:r>
          </a:p>
          <a:p>
            <a:pPr indent="0" lvl="0" marL="0" marR="0" rtl="1" algn="r">
              <a:spcBef>
                <a:spcPts val="0"/>
              </a:spcBef>
              <a:buClr>
                <a:schemeClr val="lt1"/>
              </a:buClr>
              <a:buSzPct val="100000"/>
              <a:buFont typeface="Arial"/>
              <a:buChar char="•"/>
            </a:pPr>
            <a:r>
              <a:rPr b="1" lang="ar-SA" sz="3600">
                <a:solidFill>
                  <a:schemeClr val="lt1"/>
                </a:solidFill>
                <a:latin typeface="Calibri"/>
                <a:ea typeface="Calibri"/>
                <a:cs typeface="Calibri"/>
                <a:sym typeface="Calibri"/>
              </a:rPr>
              <a:t> تمثل لأنواع الذكاءات المتعددة.</a:t>
            </a:r>
          </a:p>
          <a:p>
            <a:pPr indent="0" lvl="0" marL="0" marR="0" rtl="1" algn="r">
              <a:spcBef>
                <a:spcPts val="0"/>
              </a:spcBef>
              <a:buClr>
                <a:schemeClr val="lt1"/>
              </a:buClr>
              <a:buSzPct val="100000"/>
              <a:buFont typeface="Arial"/>
              <a:buChar char="•"/>
            </a:pPr>
            <a:r>
              <a:rPr b="1" lang="ar-SA" sz="3600">
                <a:solidFill>
                  <a:schemeClr val="lt1"/>
                </a:solidFill>
                <a:latin typeface="Calibri"/>
                <a:ea typeface="Calibri"/>
                <a:cs typeface="Calibri"/>
                <a:sym typeface="Calibri"/>
              </a:rPr>
              <a:t> تعرف الميول وأنواعها.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 calcmode="lin" valueType="num">
                                      <p:cBhvr additive="base">
                                        <p:cTn dur="500"/>
                                        <p:tgtEl>
                                          <p:spTgt spid="12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2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 calcmode="lin" valueType="num">
                                      <p:cBhvr additive="base">
                                        <p:cTn dur="500"/>
                                        <p:tgtEl>
                                          <p:spTgt spid="12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2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 calcmode="lin" valueType="num">
                                      <p:cBhvr additive="base">
                                        <p:cTn dur="500"/>
                                        <p:tgtEl>
                                          <p:spTgt spid="12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2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p:nvPr/>
        </p:nvSpPr>
        <p:spPr>
          <a:xfrm>
            <a:off x="827583" y="4005064"/>
            <a:ext cx="7488831" cy="2376263"/>
          </a:xfrm>
          <a:prstGeom prst="round2SameRect">
            <a:avLst>
              <a:gd fmla="val 16667" name="adj1"/>
              <a:gd fmla="val 0" name="adj2"/>
            </a:avLst>
          </a:prstGeom>
          <a:solidFill>
            <a:srgbClr val="660033"/>
          </a:solidFill>
          <a:ln cap="flat" cmpd="sng" w="25400">
            <a:solidFill>
              <a:srgbClr val="7030A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28" name="Shape 128"/>
          <p:cNvSpPr/>
          <p:nvPr/>
        </p:nvSpPr>
        <p:spPr>
          <a:xfrm>
            <a:off x="179511" y="1556791"/>
            <a:ext cx="8820472" cy="1728191"/>
          </a:xfrm>
          <a:prstGeom prst="roundRect">
            <a:avLst>
              <a:gd fmla="val 16667" name="adj"/>
            </a:avLst>
          </a:prstGeom>
          <a:solidFill>
            <a:srgbClr val="E5B8B7"/>
          </a:solidFill>
          <a:ln cap="flat" cmpd="sng" w="25400">
            <a:solidFill>
              <a:srgbClr val="D99593"/>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صورة1.png" id="129" name="Shape 129"/>
          <p:cNvPicPr preferRelativeResize="0"/>
          <p:nvPr/>
        </p:nvPicPr>
        <p:blipFill rotWithShape="1">
          <a:blip r:embed="rId3">
            <a:alphaModFix/>
          </a:blip>
          <a:srcRect b="0" l="0" r="0" t="0"/>
          <a:stretch/>
        </p:blipFill>
        <p:spPr>
          <a:xfrm>
            <a:off x="4932039" y="0"/>
            <a:ext cx="4455807" cy="1371486"/>
          </a:xfrm>
          <a:prstGeom prst="rect">
            <a:avLst/>
          </a:prstGeom>
          <a:noFill/>
          <a:ln>
            <a:noFill/>
          </a:ln>
        </p:spPr>
      </p:pic>
      <p:sp>
        <p:nvSpPr>
          <p:cNvPr id="130" name="Shape 130"/>
          <p:cNvSpPr/>
          <p:nvPr/>
        </p:nvSpPr>
        <p:spPr>
          <a:xfrm>
            <a:off x="5940151" y="260647"/>
            <a:ext cx="2424061" cy="707886"/>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0000"/>
              </a:buClr>
              <a:buSzPct val="25000"/>
              <a:buFont typeface="Times New Roman"/>
              <a:buNone/>
            </a:pPr>
            <a:r>
              <a:rPr b="1" i="0" lang="ar-SA" sz="4000" u="none" cap="none" strike="noStrike">
                <a:solidFill>
                  <a:srgbClr val="FF0000"/>
                </a:solidFill>
                <a:latin typeface="Times New Roman"/>
                <a:ea typeface="Times New Roman"/>
                <a:cs typeface="Times New Roman"/>
                <a:sym typeface="Times New Roman"/>
              </a:rPr>
              <a:t>أهداف الوحدة</a:t>
            </a:r>
          </a:p>
        </p:txBody>
      </p:sp>
      <p:sp>
        <p:nvSpPr>
          <p:cNvPr id="131" name="Shape 131"/>
          <p:cNvSpPr/>
          <p:nvPr/>
        </p:nvSpPr>
        <p:spPr>
          <a:xfrm>
            <a:off x="179511" y="1722511"/>
            <a:ext cx="8676456"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4000">
                <a:solidFill>
                  <a:schemeClr val="dk1"/>
                </a:solidFill>
                <a:latin typeface="Calibri"/>
                <a:ea typeface="Calibri"/>
                <a:cs typeface="Calibri"/>
                <a:sym typeface="Calibri"/>
              </a:rPr>
              <a:t>يتوقع منك أخي الطالب بعد دراسة هذه الوحدة أن تكون قادراً على أن:</a:t>
            </a:r>
          </a:p>
        </p:txBody>
      </p:sp>
      <p:sp>
        <p:nvSpPr>
          <p:cNvPr id="132" name="Shape 132"/>
          <p:cNvSpPr/>
          <p:nvPr/>
        </p:nvSpPr>
        <p:spPr>
          <a:xfrm>
            <a:off x="899591" y="4021901"/>
            <a:ext cx="7230832" cy="2308323"/>
          </a:xfrm>
          <a:prstGeom prst="rect">
            <a:avLst/>
          </a:prstGeom>
          <a:noFill/>
          <a:ln>
            <a:noFill/>
          </a:ln>
        </p:spPr>
        <p:txBody>
          <a:bodyPr anchorCtr="0" anchor="ctr" bIns="45700" lIns="91425" rIns="91425" tIns="45700">
            <a:noAutofit/>
          </a:bodyPr>
          <a:lstStyle/>
          <a:p>
            <a:pPr indent="0" lvl="0" marL="0" marR="0" rtl="1" algn="r">
              <a:spcBef>
                <a:spcPts val="0"/>
              </a:spcBef>
              <a:buClr>
                <a:schemeClr val="lt1"/>
              </a:buClr>
              <a:buSzPct val="100000"/>
              <a:buFont typeface="Arial"/>
              <a:buChar char="•"/>
            </a:pPr>
            <a:r>
              <a:rPr b="1" lang="ar-SA" sz="3600">
                <a:solidFill>
                  <a:schemeClr val="lt1"/>
                </a:solidFill>
                <a:latin typeface="Calibri"/>
                <a:ea typeface="Calibri"/>
                <a:cs typeface="Calibri"/>
                <a:sym typeface="Calibri"/>
              </a:rPr>
              <a:t> تحدد معنى التوجيه المهني.</a:t>
            </a:r>
          </a:p>
          <a:p>
            <a:pPr indent="0" lvl="0" marL="0" marR="0" rtl="1" algn="r">
              <a:spcBef>
                <a:spcPts val="0"/>
              </a:spcBef>
              <a:buClr>
                <a:schemeClr val="lt1"/>
              </a:buClr>
              <a:buSzPct val="100000"/>
              <a:buFont typeface="Arial"/>
              <a:buChar char="•"/>
            </a:pPr>
            <a:r>
              <a:rPr b="1" lang="ar-SA" sz="3600">
                <a:solidFill>
                  <a:schemeClr val="lt1"/>
                </a:solidFill>
                <a:latin typeface="Calibri"/>
                <a:ea typeface="Calibri"/>
                <a:cs typeface="Calibri"/>
                <a:sym typeface="Calibri"/>
              </a:rPr>
              <a:t> تستنتج أثر الميول في اختيار التخصص.</a:t>
            </a:r>
          </a:p>
          <a:p>
            <a:pPr indent="0" lvl="0" marL="0" marR="0" rtl="1" algn="r">
              <a:spcBef>
                <a:spcPts val="0"/>
              </a:spcBef>
              <a:buClr>
                <a:schemeClr val="lt1"/>
              </a:buClr>
              <a:buSzPct val="100000"/>
              <a:buFont typeface="Arial"/>
              <a:buChar char="•"/>
            </a:pPr>
            <a:r>
              <a:rPr b="1" lang="ar-SA" sz="3600">
                <a:solidFill>
                  <a:schemeClr val="lt1"/>
                </a:solidFill>
                <a:latin typeface="Calibri"/>
                <a:ea typeface="Calibri"/>
                <a:cs typeface="Calibri"/>
                <a:sym typeface="Calibri"/>
              </a:rPr>
              <a:t> توضح أهمية التعرف على القدرات والميول وتنميتها.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 calcmode="lin" valueType="num">
                                      <p:cBhvr additive="base">
                                        <p:cTn dur="500"/>
                                        <p:tgtEl>
                                          <p:spTgt spid="13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3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 calcmode="lin" valueType="num">
                                      <p:cBhvr additive="base">
                                        <p:cTn dur="500"/>
                                        <p:tgtEl>
                                          <p:spTgt spid="13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3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 calcmode="lin" valueType="num">
                                      <p:cBhvr additive="base">
                                        <p:cTn dur="500"/>
                                        <p:tgtEl>
                                          <p:spTgt spid="13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3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p:nvPr/>
        </p:nvSpPr>
        <p:spPr>
          <a:xfrm>
            <a:off x="827583" y="4005064"/>
            <a:ext cx="7488831" cy="2376263"/>
          </a:xfrm>
          <a:prstGeom prst="round2SameRect">
            <a:avLst>
              <a:gd fmla="val 16667" name="adj1"/>
              <a:gd fmla="val 0" name="adj2"/>
            </a:avLst>
          </a:prstGeom>
          <a:solidFill>
            <a:srgbClr val="660033"/>
          </a:solidFill>
          <a:ln cap="flat" cmpd="sng" w="25400">
            <a:solidFill>
              <a:srgbClr val="7030A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38" name="Shape 138"/>
          <p:cNvSpPr/>
          <p:nvPr/>
        </p:nvSpPr>
        <p:spPr>
          <a:xfrm>
            <a:off x="179511" y="1556791"/>
            <a:ext cx="8820472" cy="1728191"/>
          </a:xfrm>
          <a:prstGeom prst="roundRect">
            <a:avLst>
              <a:gd fmla="val 16667" name="adj"/>
            </a:avLst>
          </a:prstGeom>
          <a:solidFill>
            <a:srgbClr val="E5B8B7"/>
          </a:solidFill>
          <a:ln cap="flat" cmpd="sng" w="25400">
            <a:solidFill>
              <a:srgbClr val="D99593"/>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صورة1.png" id="139" name="Shape 139"/>
          <p:cNvPicPr preferRelativeResize="0"/>
          <p:nvPr/>
        </p:nvPicPr>
        <p:blipFill rotWithShape="1">
          <a:blip r:embed="rId3">
            <a:alphaModFix/>
          </a:blip>
          <a:srcRect b="0" l="0" r="0" t="0"/>
          <a:stretch/>
        </p:blipFill>
        <p:spPr>
          <a:xfrm>
            <a:off x="4932039" y="0"/>
            <a:ext cx="4455807" cy="1371486"/>
          </a:xfrm>
          <a:prstGeom prst="rect">
            <a:avLst/>
          </a:prstGeom>
          <a:noFill/>
          <a:ln>
            <a:noFill/>
          </a:ln>
        </p:spPr>
      </p:pic>
      <p:sp>
        <p:nvSpPr>
          <p:cNvPr id="140" name="Shape 140"/>
          <p:cNvSpPr/>
          <p:nvPr/>
        </p:nvSpPr>
        <p:spPr>
          <a:xfrm>
            <a:off x="5940151" y="260647"/>
            <a:ext cx="2424061" cy="707886"/>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0000"/>
              </a:buClr>
              <a:buSzPct val="25000"/>
              <a:buFont typeface="Times New Roman"/>
              <a:buNone/>
            </a:pPr>
            <a:r>
              <a:rPr b="1" i="0" lang="ar-SA" sz="4000" u="none" cap="none" strike="noStrike">
                <a:solidFill>
                  <a:srgbClr val="FF0000"/>
                </a:solidFill>
                <a:latin typeface="Times New Roman"/>
                <a:ea typeface="Times New Roman"/>
                <a:cs typeface="Times New Roman"/>
                <a:sym typeface="Times New Roman"/>
              </a:rPr>
              <a:t>أهداف الوحدة</a:t>
            </a:r>
          </a:p>
        </p:txBody>
      </p:sp>
      <p:sp>
        <p:nvSpPr>
          <p:cNvPr id="141" name="Shape 141"/>
          <p:cNvSpPr/>
          <p:nvPr/>
        </p:nvSpPr>
        <p:spPr>
          <a:xfrm>
            <a:off x="179511" y="1722511"/>
            <a:ext cx="8676456"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4000">
                <a:solidFill>
                  <a:schemeClr val="dk1"/>
                </a:solidFill>
                <a:latin typeface="Calibri"/>
                <a:ea typeface="Calibri"/>
                <a:cs typeface="Calibri"/>
                <a:sym typeface="Calibri"/>
              </a:rPr>
              <a:t>يتوقع منك أخي الطالب بعد دراسة هذه الوحدة أن تكون قادراً على أن:</a:t>
            </a:r>
          </a:p>
        </p:txBody>
      </p:sp>
      <p:sp>
        <p:nvSpPr>
          <p:cNvPr id="142" name="Shape 142"/>
          <p:cNvSpPr/>
          <p:nvPr/>
        </p:nvSpPr>
        <p:spPr>
          <a:xfrm>
            <a:off x="899591" y="4298901"/>
            <a:ext cx="7230832" cy="1754325"/>
          </a:xfrm>
          <a:prstGeom prst="rect">
            <a:avLst/>
          </a:prstGeom>
          <a:noFill/>
          <a:ln>
            <a:noFill/>
          </a:ln>
        </p:spPr>
        <p:txBody>
          <a:bodyPr anchorCtr="0" anchor="ctr" bIns="45700" lIns="91425" rIns="91425" tIns="45700">
            <a:noAutofit/>
          </a:bodyPr>
          <a:lstStyle/>
          <a:p>
            <a:pPr indent="0" lvl="0" marL="0" marR="0" rtl="1" algn="r">
              <a:spcBef>
                <a:spcPts val="0"/>
              </a:spcBef>
              <a:buClr>
                <a:schemeClr val="lt1"/>
              </a:buClr>
              <a:buSzPct val="100000"/>
              <a:buFont typeface="Arial"/>
              <a:buChar char="•"/>
            </a:pPr>
            <a:r>
              <a:rPr b="1" lang="ar-SA" sz="3600">
                <a:solidFill>
                  <a:schemeClr val="lt1"/>
                </a:solidFill>
                <a:latin typeface="Calibri"/>
                <a:ea typeface="Calibri"/>
                <a:cs typeface="Calibri"/>
                <a:sym typeface="Calibri"/>
              </a:rPr>
              <a:t> تحدد المقصود بالتفكير وتميز أنواعه.</a:t>
            </a:r>
          </a:p>
          <a:p>
            <a:pPr indent="0" lvl="0" marL="0" marR="0" rtl="1" algn="r">
              <a:spcBef>
                <a:spcPts val="0"/>
              </a:spcBef>
              <a:buClr>
                <a:schemeClr val="lt1"/>
              </a:buClr>
              <a:buSzPct val="100000"/>
              <a:buFont typeface="Arial"/>
              <a:buChar char="•"/>
            </a:pPr>
            <a:r>
              <a:rPr b="1" lang="ar-SA" sz="3600">
                <a:solidFill>
                  <a:schemeClr val="lt1"/>
                </a:solidFill>
                <a:latin typeface="Calibri"/>
                <a:ea typeface="Calibri"/>
                <a:cs typeface="Calibri"/>
                <a:sym typeface="Calibri"/>
              </a:rPr>
              <a:t> تستنتج معايير التفكير الناقد.</a:t>
            </a:r>
          </a:p>
          <a:p>
            <a:pPr indent="0" lvl="0" marL="0" marR="0" rtl="1" algn="r">
              <a:spcBef>
                <a:spcPts val="0"/>
              </a:spcBef>
              <a:buClr>
                <a:schemeClr val="lt1"/>
              </a:buClr>
              <a:buSzPct val="100000"/>
              <a:buFont typeface="Arial"/>
              <a:buChar char="•"/>
            </a:pPr>
            <a:r>
              <a:rPr b="1" lang="ar-SA" sz="3600">
                <a:solidFill>
                  <a:schemeClr val="lt1"/>
                </a:solidFill>
                <a:latin typeface="Calibri"/>
                <a:ea typeface="Calibri"/>
                <a:cs typeface="Calibri"/>
                <a:sym typeface="Calibri"/>
              </a:rPr>
              <a:t> تكتسب مهارات التفكير الناقد والإبداعي.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 calcmode="lin" valueType="num">
                                      <p:cBhvr additive="base">
                                        <p:cTn dur="500"/>
                                        <p:tgtEl>
                                          <p:spTgt spid="14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4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 calcmode="lin" valueType="num">
                                      <p:cBhvr additive="base">
                                        <p:cTn dur="500"/>
                                        <p:tgtEl>
                                          <p:spTgt spid="14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4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anim calcmode="lin" valueType="num">
                                      <p:cBhvr additive="base">
                                        <p:cTn dur="500"/>
                                        <p:tgtEl>
                                          <p:spTgt spid="14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4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p:nvPr/>
        </p:nvSpPr>
        <p:spPr>
          <a:xfrm>
            <a:off x="827583" y="4005064"/>
            <a:ext cx="7488831" cy="2376263"/>
          </a:xfrm>
          <a:prstGeom prst="round2SameRect">
            <a:avLst>
              <a:gd fmla="val 16667" name="adj1"/>
              <a:gd fmla="val 0" name="adj2"/>
            </a:avLst>
          </a:prstGeom>
          <a:solidFill>
            <a:srgbClr val="660033"/>
          </a:solidFill>
          <a:ln cap="flat" cmpd="sng" w="25400">
            <a:solidFill>
              <a:srgbClr val="7030A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48" name="Shape 148"/>
          <p:cNvSpPr/>
          <p:nvPr/>
        </p:nvSpPr>
        <p:spPr>
          <a:xfrm>
            <a:off x="179511" y="1556791"/>
            <a:ext cx="8820472" cy="1728191"/>
          </a:xfrm>
          <a:prstGeom prst="roundRect">
            <a:avLst>
              <a:gd fmla="val 16667" name="adj"/>
            </a:avLst>
          </a:prstGeom>
          <a:solidFill>
            <a:srgbClr val="E5B8B7"/>
          </a:solidFill>
          <a:ln cap="flat" cmpd="sng" w="25400">
            <a:solidFill>
              <a:srgbClr val="D99593"/>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صورة1.png" id="149" name="Shape 149"/>
          <p:cNvPicPr preferRelativeResize="0"/>
          <p:nvPr/>
        </p:nvPicPr>
        <p:blipFill rotWithShape="1">
          <a:blip r:embed="rId3">
            <a:alphaModFix/>
          </a:blip>
          <a:srcRect b="0" l="0" r="0" t="0"/>
          <a:stretch/>
        </p:blipFill>
        <p:spPr>
          <a:xfrm>
            <a:off x="4932039" y="0"/>
            <a:ext cx="4455807" cy="1371486"/>
          </a:xfrm>
          <a:prstGeom prst="rect">
            <a:avLst/>
          </a:prstGeom>
          <a:noFill/>
          <a:ln>
            <a:noFill/>
          </a:ln>
        </p:spPr>
      </p:pic>
      <p:sp>
        <p:nvSpPr>
          <p:cNvPr id="150" name="Shape 150"/>
          <p:cNvSpPr/>
          <p:nvPr/>
        </p:nvSpPr>
        <p:spPr>
          <a:xfrm>
            <a:off x="5940151" y="260647"/>
            <a:ext cx="2424061" cy="707886"/>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0000"/>
              </a:buClr>
              <a:buSzPct val="25000"/>
              <a:buFont typeface="Times New Roman"/>
              <a:buNone/>
            </a:pPr>
            <a:r>
              <a:rPr b="1" i="0" lang="ar-SA" sz="4000" u="none" cap="none" strike="noStrike">
                <a:solidFill>
                  <a:srgbClr val="FF0000"/>
                </a:solidFill>
                <a:latin typeface="Times New Roman"/>
                <a:ea typeface="Times New Roman"/>
                <a:cs typeface="Times New Roman"/>
                <a:sym typeface="Times New Roman"/>
              </a:rPr>
              <a:t>أهداف الوحدة</a:t>
            </a:r>
          </a:p>
        </p:txBody>
      </p:sp>
      <p:sp>
        <p:nvSpPr>
          <p:cNvPr id="151" name="Shape 151"/>
          <p:cNvSpPr/>
          <p:nvPr/>
        </p:nvSpPr>
        <p:spPr>
          <a:xfrm>
            <a:off x="179511" y="1722511"/>
            <a:ext cx="8676456"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4000">
                <a:solidFill>
                  <a:schemeClr val="dk1"/>
                </a:solidFill>
                <a:latin typeface="Calibri"/>
                <a:ea typeface="Calibri"/>
                <a:cs typeface="Calibri"/>
                <a:sym typeface="Calibri"/>
              </a:rPr>
              <a:t>يتوقع منك أخي الطالب بعد دراسة هذه الوحدة أن تكون قادراً على أن:</a:t>
            </a:r>
          </a:p>
        </p:txBody>
      </p:sp>
      <p:sp>
        <p:nvSpPr>
          <p:cNvPr id="152" name="Shape 152"/>
          <p:cNvSpPr/>
          <p:nvPr/>
        </p:nvSpPr>
        <p:spPr>
          <a:xfrm>
            <a:off x="899591" y="4298901"/>
            <a:ext cx="7230832" cy="1754325"/>
          </a:xfrm>
          <a:prstGeom prst="rect">
            <a:avLst/>
          </a:prstGeom>
          <a:noFill/>
          <a:ln>
            <a:noFill/>
          </a:ln>
        </p:spPr>
        <p:txBody>
          <a:bodyPr anchorCtr="0" anchor="ctr" bIns="45700" lIns="91425" rIns="91425" tIns="45700">
            <a:noAutofit/>
          </a:bodyPr>
          <a:lstStyle/>
          <a:p>
            <a:pPr indent="0" lvl="0" marL="0" marR="0" rtl="1" algn="r">
              <a:spcBef>
                <a:spcPts val="0"/>
              </a:spcBef>
              <a:buClr>
                <a:schemeClr val="lt1"/>
              </a:buClr>
              <a:buSzPct val="100000"/>
              <a:buFont typeface="Arial"/>
              <a:buChar char="•"/>
            </a:pPr>
            <a:r>
              <a:rPr b="1" lang="ar-SA" sz="3600">
                <a:solidFill>
                  <a:schemeClr val="lt1"/>
                </a:solidFill>
                <a:latin typeface="Calibri"/>
                <a:ea typeface="Calibri"/>
                <a:cs typeface="Calibri"/>
                <a:sym typeface="Calibri"/>
              </a:rPr>
              <a:t> تطبق خطوات التفكير على القضايا المختلفة.</a:t>
            </a:r>
          </a:p>
          <a:p>
            <a:pPr indent="0" lvl="0" marL="0" marR="0" rtl="1" algn="r">
              <a:spcBef>
                <a:spcPts val="0"/>
              </a:spcBef>
              <a:buClr>
                <a:schemeClr val="lt1"/>
              </a:buClr>
              <a:buSzPct val="100000"/>
              <a:buFont typeface="Arial"/>
              <a:buChar char="•"/>
            </a:pPr>
            <a:r>
              <a:rPr b="1" lang="ar-SA" sz="3600">
                <a:solidFill>
                  <a:schemeClr val="lt1"/>
                </a:solidFill>
                <a:latin typeface="Calibri"/>
                <a:ea typeface="Calibri"/>
                <a:cs typeface="Calibri"/>
                <a:sym typeface="Calibri"/>
              </a:rPr>
              <a:t> تحديد استراتيجيات تساعد على تعليم مهارات التفكير.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 calcmode="lin" valueType="num">
                                      <p:cBhvr additive="base">
                                        <p:cTn dur="500"/>
                                        <p:tgtEl>
                                          <p:spTgt spid="15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5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anim calcmode="lin" valueType="num">
                                      <p:cBhvr additive="base">
                                        <p:cTn dur="500"/>
                                        <p:tgtEl>
                                          <p:spTgt spid="15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5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pic>
        <p:nvPicPr>
          <p:cNvPr descr="eeeeeeeeeeeeeeeeee.png" id="157" name="Shape 157"/>
          <p:cNvPicPr preferRelativeResize="0"/>
          <p:nvPr/>
        </p:nvPicPr>
        <p:blipFill rotWithShape="1">
          <a:blip r:embed="rId3">
            <a:alphaModFix/>
          </a:blip>
          <a:srcRect b="0" l="0" r="0" t="0"/>
          <a:stretch/>
        </p:blipFill>
        <p:spPr>
          <a:xfrm>
            <a:off x="611560" y="1682214"/>
            <a:ext cx="7895464" cy="5059154"/>
          </a:xfrm>
          <a:prstGeom prst="rect">
            <a:avLst/>
          </a:prstGeom>
          <a:noFill/>
          <a:ln>
            <a:noFill/>
          </a:ln>
        </p:spPr>
      </p:pic>
      <p:pic>
        <p:nvPicPr>
          <p:cNvPr descr="1.gif" id="158" name="Shape 158"/>
          <p:cNvPicPr preferRelativeResize="0"/>
          <p:nvPr/>
        </p:nvPicPr>
        <p:blipFill rotWithShape="1">
          <a:blip r:embed="rId4">
            <a:alphaModFix/>
          </a:blip>
          <a:srcRect b="0" l="0" r="0" t="0"/>
          <a:stretch/>
        </p:blipFill>
        <p:spPr>
          <a:xfrm>
            <a:off x="4788023" y="404663"/>
            <a:ext cx="4104456" cy="1050042"/>
          </a:xfrm>
          <a:prstGeom prst="rect">
            <a:avLst/>
          </a:prstGeom>
          <a:noFill/>
          <a:ln>
            <a:noFill/>
          </a:ln>
        </p:spPr>
      </p:pic>
      <p:sp>
        <p:nvSpPr>
          <p:cNvPr id="159" name="Shape 159"/>
          <p:cNvSpPr/>
          <p:nvPr/>
        </p:nvSpPr>
        <p:spPr>
          <a:xfrm>
            <a:off x="5292080" y="548679"/>
            <a:ext cx="3198311" cy="707886"/>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0000"/>
              </a:buClr>
              <a:buSzPct val="25000"/>
              <a:buFont typeface="Times New Roman"/>
              <a:buNone/>
            </a:pPr>
            <a:r>
              <a:rPr b="1" i="0" lang="ar-SA" sz="4000" u="none" cap="none" strike="noStrike">
                <a:solidFill>
                  <a:srgbClr val="FF0000"/>
                </a:solidFill>
                <a:latin typeface="Times New Roman"/>
                <a:ea typeface="Times New Roman"/>
                <a:cs typeface="Times New Roman"/>
                <a:sym typeface="Times New Roman"/>
              </a:rPr>
              <a:t>موضوعات الوحدة</a:t>
            </a:r>
          </a:p>
        </p:txBody>
      </p:sp>
      <p:sp>
        <p:nvSpPr>
          <p:cNvPr id="160" name="Shape 160"/>
          <p:cNvSpPr/>
          <p:nvPr/>
        </p:nvSpPr>
        <p:spPr>
          <a:xfrm>
            <a:off x="539552" y="2851189"/>
            <a:ext cx="7563438" cy="2554544"/>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SzPct val="25000"/>
              <a:buNone/>
            </a:pPr>
            <a:r>
              <a:rPr b="1" i="0" lang="ar-SA" sz="3200" u="none" cap="none" strike="noStrike">
                <a:solidFill>
                  <a:schemeClr val="dk1"/>
                </a:solidFill>
                <a:latin typeface="Times New Roman"/>
                <a:ea typeface="Times New Roman"/>
                <a:cs typeface="Times New Roman"/>
                <a:sym typeface="Times New Roman"/>
              </a:rPr>
              <a:t>1- ماهية القدرة العقلية العامة (الذكاء ومقاييسه)</a:t>
            </a:r>
          </a:p>
          <a:p>
            <a:pPr indent="0" lvl="0" marL="0" marR="0" rtl="1" algn="r">
              <a:lnSpc>
                <a:spcPct val="100000"/>
              </a:lnSpc>
              <a:spcBef>
                <a:spcPts val="0"/>
              </a:spcBef>
              <a:spcAft>
                <a:spcPts val="0"/>
              </a:spcAft>
              <a:buSzPct val="25000"/>
              <a:buNone/>
            </a:pPr>
            <a:r>
              <a:rPr b="1" i="0" lang="ar-SA" sz="3200" u="none" cap="none" strike="noStrike">
                <a:solidFill>
                  <a:schemeClr val="dk1"/>
                </a:solidFill>
                <a:latin typeface="Times New Roman"/>
                <a:ea typeface="Times New Roman"/>
                <a:cs typeface="Times New Roman"/>
                <a:sym typeface="Times New Roman"/>
              </a:rPr>
              <a:t>2- أنواع القدرات الخاصة (الذكاءات</a:t>
            </a:r>
            <a:r>
              <a:rPr b="1" i="0" lang="ar-SA" sz="3200" u="none" cap="none" strike="noStrike">
                <a:solidFill>
                  <a:schemeClr val="dk1"/>
                </a:solidFill>
                <a:latin typeface="Times New Roman"/>
                <a:ea typeface="Times New Roman"/>
                <a:cs typeface="Times New Roman"/>
                <a:sym typeface="Times New Roman"/>
              </a:rPr>
              <a:t> </a:t>
            </a:r>
            <a:r>
              <a:rPr b="1" i="0" lang="ar-SA" sz="3200" u="none" cap="none" strike="noStrike">
                <a:solidFill>
                  <a:schemeClr val="dk1"/>
                </a:solidFill>
                <a:latin typeface="Times New Roman"/>
                <a:ea typeface="Times New Roman"/>
                <a:cs typeface="Times New Roman"/>
                <a:sym typeface="Times New Roman"/>
              </a:rPr>
              <a:t>المتعددة)</a:t>
            </a:r>
          </a:p>
          <a:p>
            <a:pPr indent="0" lvl="0" marL="0" marR="0" rtl="1" algn="r">
              <a:lnSpc>
                <a:spcPct val="100000"/>
              </a:lnSpc>
              <a:spcBef>
                <a:spcPts val="0"/>
              </a:spcBef>
              <a:spcAft>
                <a:spcPts val="0"/>
              </a:spcAft>
              <a:buSzPct val="25000"/>
              <a:buNone/>
            </a:pPr>
            <a:r>
              <a:rPr b="1" i="0" lang="ar-SA" sz="3200" u="none" cap="none" strike="noStrike">
                <a:solidFill>
                  <a:schemeClr val="dk1"/>
                </a:solidFill>
                <a:latin typeface="Times New Roman"/>
                <a:ea typeface="Times New Roman"/>
                <a:cs typeface="Times New Roman"/>
                <a:sym typeface="Times New Roman"/>
              </a:rPr>
              <a:t>3- ماهية الميول وأنواعها.</a:t>
            </a:r>
          </a:p>
          <a:p>
            <a:pPr indent="0" lvl="0" marL="0" marR="0" rtl="1" algn="r">
              <a:lnSpc>
                <a:spcPct val="100000"/>
              </a:lnSpc>
              <a:spcBef>
                <a:spcPts val="0"/>
              </a:spcBef>
              <a:spcAft>
                <a:spcPts val="0"/>
              </a:spcAft>
              <a:buSzPct val="25000"/>
              <a:buNone/>
            </a:pPr>
            <a:r>
              <a:rPr b="1" i="0" lang="ar-SA" sz="3200" u="none" cap="none" strike="noStrike">
                <a:solidFill>
                  <a:schemeClr val="dk1"/>
                </a:solidFill>
                <a:latin typeface="Times New Roman"/>
                <a:ea typeface="Times New Roman"/>
                <a:cs typeface="Times New Roman"/>
                <a:sym typeface="Times New Roman"/>
              </a:rPr>
              <a:t>4- التوجيه المهني واختيار التخصص بناء على الميول والقدرات.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500"/>
                                        <p:tgtEl>
                                          <p:spTgt spid="16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500"/>
                                        <p:tgtEl>
                                          <p:spTgt spid="16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animEffect filter="fade" transition="in">
                                      <p:cBhvr>
                                        <p:cTn dur="500"/>
                                        <p:tgtEl>
                                          <p:spTgt spid="16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animEffect filter="fade" transition="in">
                                      <p:cBhvr>
                                        <p:cTn dur="500"/>
                                        <p:tgtEl>
                                          <p:spTgt spid="16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