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Helvetica Neue W23 for SKY" charset="1" panose="020B0604020202020204"/>
      <p:regular r:id="rId8"/>
    </p:embeddedFont>
    <p:embeddedFont>
      <p:font typeface="mohammad bold art 1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65364" y="129139"/>
            <a:ext cx="1429272" cy="1083648"/>
          </a:xfrm>
          <a:custGeom>
            <a:avLst/>
            <a:gdLst/>
            <a:ahLst/>
            <a:cxnLst/>
            <a:rect r="r" b="b" t="t" l="l"/>
            <a:pathLst>
              <a:path h="1083648" w="1429272">
                <a:moveTo>
                  <a:pt x="0" y="0"/>
                </a:moveTo>
                <a:lnTo>
                  <a:pt x="1429272" y="0"/>
                </a:lnTo>
                <a:lnTo>
                  <a:pt x="1429272" y="1083648"/>
                </a:lnTo>
                <a:lnTo>
                  <a:pt x="0" y="10836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Table 3" id="3"/>
          <p:cNvGraphicFramePr>
            <a:graphicFrameLocks noGrp="true"/>
          </p:cNvGraphicFramePr>
          <p:nvPr/>
        </p:nvGraphicFramePr>
        <p:xfrm>
          <a:off x="317573" y="2037514"/>
          <a:ext cx="6924854" cy="428625"/>
        </p:xfrm>
        <a:graphic>
          <a:graphicData uri="http://schemas.openxmlformats.org/drawingml/2006/table">
            <a:tbl>
              <a:tblPr/>
              <a:tblGrid>
                <a:gridCol w="446766"/>
                <a:gridCol w="692273"/>
                <a:gridCol w="447131"/>
                <a:gridCol w="474457"/>
                <a:gridCol w="837799"/>
                <a:gridCol w="2131013"/>
                <a:gridCol w="340977"/>
                <a:gridCol w="325372"/>
                <a:gridCol w="744383"/>
                <a:gridCol w="484682"/>
              </a:tblGrid>
              <a:tr h="4286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اسم الطالب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8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400"/>
                        </a:lnSpc>
                        <a:defRPr/>
                      </a:pPr>
                      <a:r>
                        <a:rPr lang="ar-EG" sz="10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الفصل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965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405"/>
                        </a:lnSpc>
                        <a:defRPr/>
                      </a:pPr>
                      <a:r>
                        <a:rPr lang="ar-EG" sz="1004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رقم الجلوس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965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400"/>
                        </a:lnSpc>
                        <a:defRPr/>
                      </a:pPr>
                      <a:r>
                        <a:rPr lang="ar-EG" sz="10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الرابع الابتدائي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317573" y="3007859"/>
          <a:ext cx="6924854" cy="3543300"/>
        </p:xfrm>
        <a:graphic>
          <a:graphicData uri="http://schemas.openxmlformats.org/drawingml/2006/table">
            <a:tbl>
              <a:tblPr/>
              <a:tblGrid>
                <a:gridCol w="1314283"/>
                <a:gridCol w="1314283"/>
                <a:gridCol w="1314283"/>
                <a:gridCol w="1407418"/>
                <a:gridCol w="667065"/>
                <a:gridCol w="907523"/>
              </a:tblGrid>
              <a:tr h="354330">
                <a:tc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كتابة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المصحح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المراجع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رقم السؤال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المدقق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رقمًا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1710"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الأول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620"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الأول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10">
                <a:tc rowSpan="2"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الثاني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620">
                <a:tc vMerge="true"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الثاني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الثالث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الرابع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الخامس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59">
                <a:tc rowSpan="2"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9271">
                <a:tc vMerge="true"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كتابة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جمعه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راجعه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دققه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رقمًا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330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5" id="5"/>
          <p:cNvSpPr/>
          <p:nvPr/>
        </p:nvSpPr>
        <p:spPr>
          <a:xfrm flipH="false" flipV="false" rot="0">
            <a:off x="6862235" y="2092321"/>
            <a:ext cx="248829" cy="319012"/>
          </a:xfrm>
          <a:custGeom>
            <a:avLst/>
            <a:gdLst/>
            <a:ahLst/>
            <a:cxnLst/>
            <a:rect r="r" b="b" t="t" l="l"/>
            <a:pathLst>
              <a:path h="319012" w="248829">
                <a:moveTo>
                  <a:pt x="0" y="0"/>
                </a:moveTo>
                <a:lnTo>
                  <a:pt x="248829" y="0"/>
                </a:lnTo>
                <a:lnTo>
                  <a:pt x="248829" y="319012"/>
                </a:lnTo>
                <a:lnTo>
                  <a:pt x="0" y="31901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46360" y="9907425"/>
            <a:ext cx="669131" cy="240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5"/>
              </a:lnSpc>
            </a:pPr>
            <a:r>
              <a:rPr lang="ar-EG" sz="1403" spc="1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الصفحة </a:t>
            </a:r>
            <a:r>
              <a:rPr lang="en-US" sz="1403" spc="1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١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639829" y="159661"/>
            <a:ext cx="2602598" cy="927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المملكة العربية السعودية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وزارة التعليم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الإدارة العامة للتعليم بمحافظة جدة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مدرسة الشيخ محمد بن إبراهيم الابتدائية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818058" y="6791537"/>
            <a:ext cx="1424370" cy="5645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960"/>
              </a:lnSpc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معلم المادة :</a:t>
            </a:r>
          </a:p>
          <a:p>
            <a:pPr algn="ctr" rtl="true">
              <a:lnSpc>
                <a:spcPts val="1960"/>
              </a:lnSpc>
              <a:spcBef>
                <a:spcPct val="0"/>
              </a:spcBef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عبدالله الزهراني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89573" y="6791537"/>
            <a:ext cx="1282384" cy="5645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960"/>
              </a:lnSpc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مدير المدرسة :</a:t>
            </a:r>
          </a:p>
          <a:p>
            <a:pPr algn="ctr" rtl="true">
              <a:lnSpc>
                <a:spcPts val="1960"/>
              </a:lnSpc>
              <a:spcBef>
                <a:spcPct val="0"/>
              </a:spcBef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بندر الزهراني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13666" y="159661"/>
            <a:ext cx="1408563" cy="927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اليوم : الأحد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التاريخ :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١٥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/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٧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/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١٤٤٧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هــ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المادة : رياضيات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الزمن : ساعتان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366742" y="8226248"/>
            <a:ext cx="4974413" cy="659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715"/>
              </a:lnSpc>
            </a:pP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راجع جميع اجاباتك ، وحافظ على نظافة الورقة وترتيبها ، ووضوح الخط .</a:t>
            </a:r>
          </a:p>
          <a:p>
            <a:pPr algn="ctr" rtl="true">
              <a:lnSpc>
                <a:spcPts val="2715"/>
              </a:lnSpc>
            </a:pP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عدد الأسئلة ( </a:t>
            </a:r>
            <a:r>
              <a:rPr lang="en-US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٥</a:t>
            </a: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 ) عدد الصفحات ( </a:t>
            </a:r>
            <a:r>
              <a:rPr lang="en-US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٤</a:t>
            </a: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 )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62840" y="1616960"/>
            <a:ext cx="5434321" cy="104349"/>
          </a:xfrm>
          <a:custGeom>
            <a:avLst/>
            <a:gdLst/>
            <a:ahLst/>
            <a:cxnLst/>
            <a:rect r="r" b="b" t="t" l="l"/>
            <a:pathLst>
              <a:path h="104349" w="5434321">
                <a:moveTo>
                  <a:pt x="0" y="0"/>
                </a:moveTo>
                <a:lnTo>
                  <a:pt x="5434320" y="0"/>
                </a:lnTo>
                <a:lnTo>
                  <a:pt x="5434320" y="104349"/>
                </a:lnTo>
                <a:lnTo>
                  <a:pt x="0" y="10434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062840" y="1219713"/>
            <a:ext cx="5404391" cy="369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383"/>
              </a:lnSpc>
            </a:pP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اختبار الدور الأول للفترة الدراسية الأولى للعام الدراسي </a:t>
            </a:r>
            <a:r>
              <a:rPr lang="en-US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١٤٤٧</a:t>
            </a: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/ </a:t>
            </a:r>
            <a:r>
              <a:rPr lang="en-US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١٤٤٨</a:t>
            </a: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هـ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65364" y="129139"/>
            <a:ext cx="1429272" cy="1083648"/>
          </a:xfrm>
          <a:custGeom>
            <a:avLst/>
            <a:gdLst/>
            <a:ahLst/>
            <a:cxnLst/>
            <a:rect r="r" b="b" t="t" l="l"/>
            <a:pathLst>
              <a:path h="1083648" w="1429272">
                <a:moveTo>
                  <a:pt x="0" y="0"/>
                </a:moveTo>
                <a:lnTo>
                  <a:pt x="1429272" y="0"/>
                </a:lnTo>
                <a:lnTo>
                  <a:pt x="1429272" y="1083648"/>
                </a:lnTo>
                <a:lnTo>
                  <a:pt x="0" y="10836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aphicFrame>
        <p:nvGraphicFramePr>
          <p:cNvPr name="Table 3" id="3"/>
          <p:cNvGraphicFramePr>
            <a:graphicFrameLocks noGrp="true"/>
          </p:cNvGraphicFramePr>
          <p:nvPr/>
        </p:nvGraphicFramePr>
        <p:xfrm>
          <a:off x="317573" y="2037514"/>
          <a:ext cx="6924854" cy="428625"/>
        </p:xfrm>
        <a:graphic>
          <a:graphicData uri="http://schemas.openxmlformats.org/drawingml/2006/table">
            <a:tbl>
              <a:tblPr/>
              <a:tblGrid>
                <a:gridCol w="446766"/>
                <a:gridCol w="692273"/>
                <a:gridCol w="447131"/>
                <a:gridCol w="474457"/>
                <a:gridCol w="837799"/>
                <a:gridCol w="2131013"/>
                <a:gridCol w="340977"/>
                <a:gridCol w="325372"/>
                <a:gridCol w="744383"/>
                <a:gridCol w="484682"/>
              </a:tblGrid>
              <a:tr h="42862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اسم الطالبة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8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400"/>
                        </a:lnSpc>
                        <a:defRPr/>
                      </a:pPr>
                      <a:r>
                        <a:rPr lang="ar-EG" sz="10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الفصل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965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405"/>
                        </a:lnSpc>
                        <a:defRPr/>
                      </a:pPr>
                      <a:r>
                        <a:rPr lang="ar-EG" sz="1004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رقم الجلوس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965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 anchor="t" rtlCol="false"/>
                    <a:lstStyle/>
                    <a:p>
                      <a:pPr algn="l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400"/>
                        </a:lnSpc>
                        <a:defRPr/>
                      </a:pPr>
                      <a:r>
                        <a:rPr lang="ar-EG" sz="10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الرابع الابتدائي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317573" y="3007859"/>
          <a:ext cx="6924854" cy="3745577"/>
        </p:xfrm>
        <a:graphic>
          <a:graphicData uri="http://schemas.openxmlformats.org/drawingml/2006/table">
            <a:tbl>
              <a:tblPr/>
              <a:tblGrid>
                <a:gridCol w="1314283"/>
                <a:gridCol w="1314283"/>
                <a:gridCol w="1314283"/>
                <a:gridCol w="1407418"/>
                <a:gridCol w="667065"/>
                <a:gridCol w="907523"/>
              </a:tblGrid>
              <a:tr h="354227">
                <a:tc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التصحيح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54227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كتابة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المصححة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المراجعة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رقم السؤال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المدققة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رقمًا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9932"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الأول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661"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الأول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32">
                <a:tc rowSpan="2"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الثاني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661">
                <a:tc vMerge="true"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</a:t>
                      </a: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الثاني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91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الثالث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91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الرابع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910">
                <a:tc>
                  <a:txBody>
                    <a:bodyPr anchor="t" rtlCol="false"/>
                    <a:lstStyle/>
                    <a:p>
                      <a:pPr algn="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just" rtl="true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السؤال الخامس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26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964">
                <a:tc rowSpan="2"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75207">
                <a:tc vMerge="true" gridSpan="6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true" h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54227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كتابة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جمعه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راجعه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دققه ُ</a:t>
                      </a: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540"/>
                        </a:lnSpc>
                        <a:defRPr/>
                      </a:pPr>
                      <a:r>
                        <a:rPr lang="ar-EG" sz="11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الدرجة رقمًا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808"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true"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r>
                        <a:rPr lang="ar-EG" sz="1200">
                          <a:solidFill>
                            <a:srgbClr val="000000"/>
                          </a:solidFill>
                          <a:latin typeface="Helvetica Neue W23 for SKY"/>
                          <a:ea typeface="Helvetica Neue W23 for SKY"/>
                          <a:cs typeface="Helvetica Neue W23 for SKY"/>
                          <a:sym typeface="Helvetica Neue W23 for SKY"/>
                          <a:rtl val="true"/>
                        </a:rPr>
                        <a:t>المجموع</a:t>
                      </a: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t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 rtl="true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5" id="5"/>
          <p:cNvSpPr/>
          <p:nvPr/>
        </p:nvSpPr>
        <p:spPr>
          <a:xfrm flipH="false" flipV="false" rot="0">
            <a:off x="6804000" y="2072013"/>
            <a:ext cx="329524" cy="359627"/>
          </a:xfrm>
          <a:custGeom>
            <a:avLst/>
            <a:gdLst/>
            <a:ahLst/>
            <a:cxnLst/>
            <a:rect r="r" b="b" t="t" l="l"/>
            <a:pathLst>
              <a:path h="359627" w="329524">
                <a:moveTo>
                  <a:pt x="0" y="0"/>
                </a:moveTo>
                <a:lnTo>
                  <a:pt x="329524" y="0"/>
                </a:lnTo>
                <a:lnTo>
                  <a:pt x="329524" y="359628"/>
                </a:lnTo>
                <a:lnTo>
                  <a:pt x="0" y="3596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46360" y="9907425"/>
            <a:ext cx="669131" cy="2405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5"/>
              </a:lnSpc>
            </a:pPr>
            <a:r>
              <a:rPr lang="ar-EG" sz="1403" spc="1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الصفحة </a:t>
            </a:r>
            <a:r>
              <a:rPr lang="en-US" sz="1403" spc="1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١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639829" y="159661"/>
            <a:ext cx="2602598" cy="927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المملكة العربية السعودية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وزارة التعليم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الإدارة العامة للتعليم بمحافظة جدة</a:t>
            </a:r>
          </a:p>
          <a:p>
            <a:pPr algn="r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مدرسة الشيخ محمد بن إبراهيم الابتدائية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818058" y="6791537"/>
            <a:ext cx="1424370" cy="5645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960"/>
              </a:lnSpc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معلمة المادة :</a:t>
            </a:r>
          </a:p>
          <a:p>
            <a:pPr algn="ctr" rtl="true">
              <a:lnSpc>
                <a:spcPts val="1960"/>
              </a:lnSpc>
              <a:spcBef>
                <a:spcPct val="0"/>
              </a:spcBef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؟؟؟؟؟؟؟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89573" y="6791537"/>
            <a:ext cx="1282384" cy="5645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960"/>
              </a:lnSpc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مديرة المدرسة :</a:t>
            </a:r>
          </a:p>
          <a:p>
            <a:pPr algn="ctr" rtl="true">
              <a:lnSpc>
                <a:spcPts val="1960"/>
              </a:lnSpc>
              <a:spcBef>
                <a:spcPct val="0"/>
              </a:spcBef>
            </a:pPr>
            <a:r>
              <a:rPr lang="ar-EG" sz="14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؟؟؟؟؟؟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13666" y="159661"/>
            <a:ext cx="1408563" cy="927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اليوم : الأحد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التاريخ :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١٥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/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٧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/ </a:t>
            </a:r>
            <a:r>
              <a:rPr lang="en-US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١٤٤٧</a:t>
            </a: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هــ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المادة : رياضيات</a:t>
            </a:r>
          </a:p>
          <a:p>
            <a:pPr algn="just" rtl="true">
              <a:lnSpc>
                <a:spcPts val="1788"/>
              </a:lnSpc>
            </a:pPr>
            <a:r>
              <a:rPr lang="ar-EG" sz="1200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الزمن : ساعتان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10564" y="8209802"/>
            <a:ext cx="5138871" cy="659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715"/>
              </a:lnSpc>
            </a:pP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راجعي جميع اجاباتك ، وحافظي على نظافة الورقة وترتيبها ، ووضوح الخط .</a:t>
            </a:r>
          </a:p>
          <a:p>
            <a:pPr algn="ctr" rtl="true">
              <a:lnSpc>
                <a:spcPts val="2715"/>
              </a:lnSpc>
            </a:pP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عدد الأسئلة ( </a:t>
            </a:r>
            <a:r>
              <a:rPr lang="en-US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٥</a:t>
            </a: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 ) عدد الصفحات ( </a:t>
            </a:r>
            <a:r>
              <a:rPr lang="en-US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</a:rPr>
              <a:t>٤</a:t>
            </a:r>
            <a:r>
              <a:rPr lang="ar-EG" sz="1399">
                <a:solidFill>
                  <a:srgbClr val="000000"/>
                </a:solidFill>
                <a:latin typeface="mohammad bold art 1"/>
                <a:ea typeface="mohammad bold art 1"/>
                <a:cs typeface="mohammad bold art 1"/>
                <a:sym typeface="mohammad bold art 1"/>
                <a:rtl val="true"/>
              </a:rPr>
              <a:t> )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062840" y="1616960"/>
            <a:ext cx="5434321" cy="104349"/>
          </a:xfrm>
          <a:custGeom>
            <a:avLst/>
            <a:gdLst/>
            <a:ahLst/>
            <a:cxnLst/>
            <a:rect r="r" b="b" t="t" l="l"/>
            <a:pathLst>
              <a:path h="104349" w="5434321">
                <a:moveTo>
                  <a:pt x="0" y="0"/>
                </a:moveTo>
                <a:lnTo>
                  <a:pt x="5434320" y="0"/>
                </a:lnTo>
                <a:lnTo>
                  <a:pt x="5434320" y="104349"/>
                </a:lnTo>
                <a:lnTo>
                  <a:pt x="0" y="10434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062840" y="1219713"/>
            <a:ext cx="5404391" cy="369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383"/>
              </a:lnSpc>
            </a:pP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اختبار الدور الأول للفترة الدراسية الأولى للعام الدراسي </a:t>
            </a:r>
            <a:r>
              <a:rPr lang="en-US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١٤٤٧</a:t>
            </a: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/ </a:t>
            </a:r>
            <a:r>
              <a:rPr lang="en-US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</a:rPr>
              <a:t>١٤٤٨</a:t>
            </a:r>
            <a:r>
              <a:rPr lang="ar-EG" sz="1599">
                <a:solidFill>
                  <a:srgbClr val="000000"/>
                </a:solidFill>
                <a:latin typeface="Helvetica Neue W23 for SKY"/>
                <a:ea typeface="Helvetica Neue W23 for SKY"/>
                <a:cs typeface="Helvetica Neue W23 for SKY"/>
                <a:sym typeface="Helvetica Neue W23 for SKY"/>
                <a:rtl val="true"/>
              </a:rPr>
              <a:t> هـ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DAG8BB8VHj4</dc:identifier>
  <dcterms:modified xsi:type="dcterms:W3CDTF">2011-08-01T06:04:30Z</dcterms:modified>
  <cp:revision>1</cp:revision>
  <dc:title>مراية الاختبارات</dc:title>
</cp:coreProperties>
</file>