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234" r:id="rId3"/>
  </p:sldMasterIdLst>
  <p:notesMasterIdLst>
    <p:notesMasterId r:id="rId53"/>
  </p:notesMasterIdLst>
  <p:sldIdLst>
    <p:sldId id="257" r:id="rId4"/>
    <p:sldId id="258" r:id="rId5"/>
    <p:sldId id="259" r:id="rId6"/>
    <p:sldId id="261" r:id="rId7"/>
    <p:sldId id="262" r:id="rId8"/>
    <p:sldId id="260" r:id="rId9"/>
    <p:sldId id="263" r:id="rId10"/>
    <p:sldId id="264" r:id="rId11"/>
    <p:sldId id="265" r:id="rId12"/>
    <p:sldId id="328" r:id="rId13"/>
    <p:sldId id="266" r:id="rId14"/>
    <p:sldId id="267" r:id="rId15"/>
    <p:sldId id="269" r:id="rId16"/>
    <p:sldId id="268" r:id="rId17"/>
    <p:sldId id="270" r:id="rId18"/>
    <p:sldId id="271" r:id="rId19"/>
    <p:sldId id="272" r:id="rId20"/>
    <p:sldId id="273" r:id="rId21"/>
    <p:sldId id="274" r:id="rId22"/>
    <p:sldId id="276" r:id="rId23"/>
    <p:sldId id="277" r:id="rId24"/>
    <p:sldId id="278" r:id="rId25"/>
    <p:sldId id="279" r:id="rId26"/>
    <p:sldId id="280" r:id="rId27"/>
    <p:sldId id="282" r:id="rId28"/>
    <p:sldId id="285" r:id="rId29"/>
    <p:sldId id="283" r:id="rId30"/>
    <p:sldId id="284" r:id="rId31"/>
    <p:sldId id="292" r:id="rId32"/>
    <p:sldId id="288" r:id="rId33"/>
    <p:sldId id="291"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309" r:id="rId48"/>
    <p:sldId id="311" r:id="rId49"/>
    <p:sldId id="312" r:id="rId50"/>
    <p:sldId id="326" r:id="rId51"/>
    <p:sldId id="327" r:id="rId5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0204"/>
    <a:srgbClr val="006600"/>
    <a:srgbClr val="2F1E92"/>
    <a:srgbClr val="CA06C1"/>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265" autoAdjust="0"/>
    <p:restoredTop sz="93298"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slide" Target="slides/slide23.xml" /><Relationship Id="rId39" Type="http://schemas.openxmlformats.org/officeDocument/2006/relationships/slide" Target="slides/slide36.xml" /><Relationship Id="rId21" Type="http://schemas.openxmlformats.org/officeDocument/2006/relationships/slide" Target="slides/slide18.xml" /><Relationship Id="rId34" Type="http://schemas.openxmlformats.org/officeDocument/2006/relationships/slide" Target="slides/slide31.xml" /><Relationship Id="rId42" Type="http://schemas.openxmlformats.org/officeDocument/2006/relationships/slide" Target="slides/slide39.xml" /><Relationship Id="rId47" Type="http://schemas.openxmlformats.org/officeDocument/2006/relationships/slide" Target="slides/slide44.xml" /><Relationship Id="rId50" Type="http://schemas.openxmlformats.org/officeDocument/2006/relationships/slide" Target="slides/slide47.xml" /><Relationship Id="rId55" Type="http://schemas.openxmlformats.org/officeDocument/2006/relationships/viewProps" Target="viewProp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33" Type="http://schemas.openxmlformats.org/officeDocument/2006/relationships/slide" Target="slides/slide30.xml" /><Relationship Id="rId38" Type="http://schemas.openxmlformats.org/officeDocument/2006/relationships/slide" Target="slides/slide35.xml" /><Relationship Id="rId46" Type="http://schemas.openxmlformats.org/officeDocument/2006/relationships/slide" Target="slides/slide43.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slide" Target="slides/slide26.xml" /><Relationship Id="rId41" Type="http://schemas.openxmlformats.org/officeDocument/2006/relationships/slide" Target="slides/slide38.xml" /><Relationship Id="rId54"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32" Type="http://schemas.openxmlformats.org/officeDocument/2006/relationships/slide" Target="slides/slide29.xml" /><Relationship Id="rId37" Type="http://schemas.openxmlformats.org/officeDocument/2006/relationships/slide" Target="slides/slide34.xml" /><Relationship Id="rId40" Type="http://schemas.openxmlformats.org/officeDocument/2006/relationships/slide" Target="slides/slide37.xml" /><Relationship Id="rId45" Type="http://schemas.openxmlformats.org/officeDocument/2006/relationships/slide" Target="slides/slide42.xml" /><Relationship Id="rId53" Type="http://schemas.openxmlformats.org/officeDocument/2006/relationships/notesMaster" Target="notesMasters/notesMaster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slide" Target="slides/slide25.xml" /><Relationship Id="rId36" Type="http://schemas.openxmlformats.org/officeDocument/2006/relationships/slide" Target="slides/slide33.xml" /><Relationship Id="rId49" Type="http://schemas.openxmlformats.org/officeDocument/2006/relationships/slide" Target="slides/slide46.xml" /><Relationship Id="rId57" Type="http://schemas.openxmlformats.org/officeDocument/2006/relationships/tableStyles" Target="tableStyles.xml" /><Relationship Id="rId10" Type="http://schemas.openxmlformats.org/officeDocument/2006/relationships/slide" Target="slides/slide7.xml" /><Relationship Id="rId19" Type="http://schemas.openxmlformats.org/officeDocument/2006/relationships/slide" Target="slides/slide16.xml" /><Relationship Id="rId31" Type="http://schemas.openxmlformats.org/officeDocument/2006/relationships/slide" Target="slides/slide28.xml" /><Relationship Id="rId44" Type="http://schemas.openxmlformats.org/officeDocument/2006/relationships/slide" Target="slides/slide41.xml" /><Relationship Id="rId52" Type="http://schemas.openxmlformats.org/officeDocument/2006/relationships/slide" Target="slides/slide49.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slide" Target="slides/slide24.xml" /><Relationship Id="rId30" Type="http://schemas.openxmlformats.org/officeDocument/2006/relationships/slide" Target="slides/slide27.xml" /><Relationship Id="rId35" Type="http://schemas.openxmlformats.org/officeDocument/2006/relationships/slide" Target="slides/slide32.xml" /><Relationship Id="rId43" Type="http://schemas.openxmlformats.org/officeDocument/2006/relationships/slide" Target="slides/slide40.xml" /><Relationship Id="rId48" Type="http://schemas.openxmlformats.org/officeDocument/2006/relationships/slide" Target="slides/slide45.xml" /><Relationship Id="rId56" Type="http://schemas.openxmlformats.org/officeDocument/2006/relationships/theme" Target="theme/theme1.xml" /><Relationship Id="rId8" Type="http://schemas.openxmlformats.org/officeDocument/2006/relationships/slide" Target="slides/slide5.xml" /><Relationship Id="rId51" Type="http://schemas.openxmlformats.org/officeDocument/2006/relationships/slide" Target="slides/slide48.xml" /><Relationship Id="rId3" Type="http://schemas.openxmlformats.org/officeDocument/2006/relationships/slideMaster" Target="slideMasters/slideMaster1.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 /></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46A9391-53BD-4B5E-89D8-013CD5E8E35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fr-FR"/>
          </a:p>
        </p:txBody>
      </p:sp>
      <p:sp>
        <p:nvSpPr>
          <p:cNvPr id="3" name="Espace réservé de la date 2">
            <a:extLst>
              <a:ext uri="{FF2B5EF4-FFF2-40B4-BE49-F238E27FC236}">
                <a16:creationId xmlns:a16="http://schemas.microsoft.com/office/drawing/2014/main" id="{CBEB9235-B365-460A-A0EC-D1C01ADB0ED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7B595F1F-417D-4CF4-9908-9E1B9487A917}" type="datetimeFigureOut">
              <a:rPr lang="fr-FR"/>
              <a:pPr>
                <a:defRPr/>
              </a:pPr>
              <a:t>27/01/2020</a:t>
            </a:fld>
            <a:endParaRPr lang="fr-FR"/>
          </a:p>
        </p:txBody>
      </p:sp>
      <p:sp>
        <p:nvSpPr>
          <p:cNvPr id="4" name="Espace réservé de l'image des diapositives 3">
            <a:extLst>
              <a:ext uri="{FF2B5EF4-FFF2-40B4-BE49-F238E27FC236}">
                <a16:creationId xmlns:a16="http://schemas.microsoft.com/office/drawing/2014/main" id="{20C308AE-E04F-4D1A-B57E-38B46D3FFA6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a:extLst>
              <a:ext uri="{FF2B5EF4-FFF2-40B4-BE49-F238E27FC236}">
                <a16:creationId xmlns:a16="http://schemas.microsoft.com/office/drawing/2014/main" id="{83033F7E-C2F3-44B1-9225-8DB77674320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DB6E0CA9-7D24-474B-9650-4A0BF9CEF7E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fr-FR"/>
          </a:p>
        </p:txBody>
      </p:sp>
      <p:sp>
        <p:nvSpPr>
          <p:cNvPr id="7" name="Espace réservé du numéro de diapositive 6">
            <a:extLst>
              <a:ext uri="{FF2B5EF4-FFF2-40B4-BE49-F238E27FC236}">
                <a16:creationId xmlns:a16="http://schemas.microsoft.com/office/drawing/2014/main" id="{91ABEDF5-16C5-49B7-B115-2FCE98E5395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fld id="{FF6D6FBB-DCB7-4FCC-A3EC-E2DE378221ED}" type="slidenum">
              <a:rPr lang="fr-FR" altLang="en-US"/>
              <a:pPr/>
              <a:t>‹#›</a:t>
            </a:fld>
            <a:endParaRPr lang="fr-F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a:extLst>
              <a:ext uri="{FF2B5EF4-FFF2-40B4-BE49-F238E27FC236}">
                <a16:creationId xmlns:a16="http://schemas.microsoft.com/office/drawing/2014/main" id="{742E2025-41AF-4FEF-B462-7AB36D871C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Espace réservé des commentaires 2">
            <a:extLst>
              <a:ext uri="{FF2B5EF4-FFF2-40B4-BE49-F238E27FC236}">
                <a16:creationId xmlns:a16="http://schemas.microsoft.com/office/drawing/2014/main" id="{C07F62E4-3256-4D83-8A72-CE8352BA1F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en-US">
              <a:cs typeface="Arial" panose="020B0604020202020204" pitchFamily="34" charset="0"/>
            </a:endParaRPr>
          </a:p>
        </p:txBody>
      </p:sp>
      <p:sp>
        <p:nvSpPr>
          <p:cNvPr id="60420" name="Espace réservé du numéro de diapositive 3">
            <a:extLst>
              <a:ext uri="{FF2B5EF4-FFF2-40B4-BE49-F238E27FC236}">
                <a16:creationId xmlns:a16="http://schemas.microsoft.com/office/drawing/2014/main" id="{66B53186-DF55-418A-8614-65E79F0E6D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3C0DC0D-DF5D-4921-9F63-3D63DC6A6F3E}" type="slidenum">
              <a:rPr lang="fr-FR" altLang="en-US"/>
              <a:pPr eaLnBrk="1" hangingPunct="1"/>
              <a:t>30</a:t>
            </a:fld>
            <a:endParaRPr lang="fr-FR"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FF2C1A4-46EC-41F4-B147-CFF89C2CC47A}"/>
              </a:ext>
            </a:extLst>
          </p:cNvPr>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249DB829-5F34-4156-996C-3C5786E95CCF}"/>
              </a:ext>
            </a:extLst>
          </p:cNvPr>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C94F690C-390D-4B99-8244-0734F90AE39C}"/>
              </a:ext>
            </a:extLst>
          </p:cNvPr>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lang="fr-FR"/>
              <a:t>Cliquez pour modifier le style du titre</a:t>
            </a:r>
            <a:endParaRPr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a:t>Cliquez pour modifier le style des sous-titres du masque</a:t>
            </a:r>
            <a:endParaRPr lang="en-US"/>
          </a:p>
        </p:txBody>
      </p:sp>
      <p:sp>
        <p:nvSpPr>
          <p:cNvPr id="7" name="Espace réservé de la date 27">
            <a:extLst>
              <a:ext uri="{FF2B5EF4-FFF2-40B4-BE49-F238E27FC236}">
                <a16:creationId xmlns:a16="http://schemas.microsoft.com/office/drawing/2014/main" id="{D1FE7806-E4D8-4C2B-91A5-479ADE8C3B5B}"/>
              </a:ext>
            </a:extLst>
          </p:cNvPr>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fr-FR"/>
          </a:p>
        </p:txBody>
      </p:sp>
      <p:sp>
        <p:nvSpPr>
          <p:cNvPr id="10" name="Espace réservé du pied de page 16">
            <a:extLst>
              <a:ext uri="{FF2B5EF4-FFF2-40B4-BE49-F238E27FC236}">
                <a16:creationId xmlns:a16="http://schemas.microsoft.com/office/drawing/2014/main" id="{77C155EF-0707-44AB-9697-77F6E2B30945}"/>
              </a:ext>
            </a:extLst>
          </p:cNvPr>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r>
              <a:rPr lang="ar-TN"/>
              <a:t>د.سارة صالح </a:t>
            </a:r>
            <a:endParaRPr lang="fr-FR"/>
          </a:p>
        </p:txBody>
      </p:sp>
      <p:sp>
        <p:nvSpPr>
          <p:cNvPr id="11" name="Espace réservé du numéro de diapositive 28">
            <a:extLst>
              <a:ext uri="{FF2B5EF4-FFF2-40B4-BE49-F238E27FC236}">
                <a16:creationId xmlns:a16="http://schemas.microsoft.com/office/drawing/2014/main" id="{DEA28B3E-456E-4EBB-B4A1-AD575165E6DC}"/>
              </a:ext>
            </a:extLst>
          </p:cNvPr>
          <p:cNvSpPr>
            <a:spLocks noGrp="1"/>
          </p:cNvSpPr>
          <p:nvPr>
            <p:ph type="sldNum" sz="quarter" idx="12"/>
          </p:nvPr>
        </p:nvSpPr>
        <p:spPr>
          <a:xfrm>
            <a:off x="8001000" y="228600"/>
            <a:ext cx="838200" cy="381000"/>
          </a:xfrm>
        </p:spPr>
        <p:txBody>
          <a:bodyPr/>
          <a:lstStyle>
            <a:lvl1pPr>
              <a:defRPr>
                <a:solidFill>
                  <a:schemeClr val="tx2"/>
                </a:solidFill>
              </a:defRPr>
            </a:lvl1pPr>
          </a:lstStyle>
          <a:p>
            <a:fld id="{C38A60CE-7941-4F8C-9C0A-B904DF7732B0}" type="slidenum">
              <a:rPr lang="ar-SA" altLang="en-US"/>
              <a:pPr/>
              <a:t>‹#›</a:t>
            </a:fld>
            <a:endParaRPr lang="fr-FR" altLang="en-US"/>
          </a:p>
        </p:txBody>
      </p:sp>
    </p:spTree>
    <p:extLst>
      <p:ext uri="{BB962C8B-B14F-4D97-AF65-F5344CB8AC3E}">
        <p14:creationId xmlns:p14="http://schemas.microsoft.com/office/powerpoint/2010/main" val="416011713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13">
            <a:extLst>
              <a:ext uri="{FF2B5EF4-FFF2-40B4-BE49-F238E27FC236}">
                <a16:creationId xmlns:a16="http://schemas.microsoft.com/office/drawing/2014/main" id="{83079848-F48C-4C8B-9E36-8C9DDF9993A1}"/>
              </a:ext>
            </a:extLst>
          </p:cNvPr>
          <p:cNvSpPr>
            <a:spLocks noGrp="1"/>
          </p:cNvSpPr>
          <p:nvPr>
            <p:ph type="dt" sz="half" idx="10"/>
          </p:nvPr>
        </p:nvSpPr>
        <p:spPr/>
        <p:txBody>
          <a:bodyPr/>
          <a:lstStyle>
            <a:lvl1pPr>
              <a:defRPr/>
            </a:lvl1pPr>
          </a:lstStyle>
          <a:p>
            <a:pPr>
              <a:defRPr/>
            </a:pPr>
            <a:endParaRPr lang="en-US"/>
          </a:p>
        </p:txBody>
      </p:sp>
      <p:sp>
        <p:nvSpPr>
          <p:cNvPr id="5" name="Espace réservé du pied de page 2">
            <a:extLst>
              <a:ext uri="{FF2B5EF4-FFF2-40B4-BE49-F238E27FC236}">
                <a16:creationId xmlns:a16="http://schemas.microsoft.com/office/drawing/2014/main" id="{1867ECC2-226D-479B-9BB1-2DBE454F078D}"/>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6" name="Espace réservé du numéro de diapositive 22">
            <a:extLst>
              <a:ext uri="{FF2B5EF4-FFF2-40B4-BE49-F238E27FC236}">
                <a16:creationId xmlns:a16="http://schemas.microsoft.com/office/drawing/2014/main" id="{8CA3B302-BABD-4903-A22E-1B501EF9B289}"/>
              </a:ext>
            </a:extLst>
          </p:cNvPr>
          <p:cNvSpPr>
            <a:spLocks noGrp="1"/>
          </p:cNvSpPr>
          <p:nvPr>
            <p:ph type="sldNum" sz="quarter" idx="12"/>
          </p:nvPr>
        </p:nvSpPr>
        <p:spPr/>
        <p:txBody>
          <a:bodyPr/>
          <a:lstStyle>
            <a:lvl1pPr>
              <a:defRPr/>
            </a:lvl1pPr>
          </a:lstStyle>
          <a:p>
            <a:fld id="{81ABC88C-76B9-4CB1-B0AD-9D3AC281ED31}" type="slidenum">
              <a:rPr lang="ar-SA" altLang="en-US"/>
              <a:pPr/>
              <a:t>‹#›</a:t>
            </a:fld>
            <a:endParaRPr lang="fr-FR" altLang="en-US"/>
          </a:p>
        </p:txBody>
      </p:sp>
    </p:spTree>
    <p:extLst>
      <p:ext uri="{BB962C8B-B14F-4D97-AF65-F5344CB8AC3E}">
        <p14:creationId xmlns:p14="http://schemas.microsoft.com/office/powerpoint/2010/main" val="1041904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FAA570E-F01B-4D68-856D-BA9612B09FDA}"/>
              </a:ext>
            </a:extLst>
          </p:cNvPr>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8C75CB2A-4956-4CDD-9932-06F693B9255F}"/>
              </a:ext>
            </a:extLst>
          </p:cNvPr>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334FB53E-5BB6-4076-962E-251488AD7F4B}"/>
              </a:ext>
            </a:extLst>
          </p:cNvPr>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re vertical 1"/>
          <p:cNvSpPr>
            <a:spLocks noGrp="1"/>
          </p:cNvSpPr>
          <p:nvPr>
            <p:ph type="title" orient="vert"/>
          </p:nvPr>
        </p:nvSpPr>
        <p:spPr>
          <a:xfrm>
            <a:off x="6553200" y="609600"/>
            <a:ext cx="2057400" cy="5516563"/>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3">
            <a:extLst>
              <a:ext uri="{FF2B5EF4-FFF2-40B4-BE49-F238E27FC236}">
                <a16:creationId xmlns:a16="http://schemas.microsoft.com/office/drawing/2014/main" id="{89D4B115-E9CD-49E7-8463-9448687581B6}"/>
              </a:ext>
            </a:extLst>
          </p:cNvPr>
          <p:cNvSpPr>
            <a:spLocks noGrp="1"/>
          </p:cNvSpPr>
          <p:nvPr>
            <p:ph type="dt" sz="half" idx="10"/>
          </p:nvPr>
        </p:nvSpPr>
        <p:spPr>
          <a:xfrm>
            <a:off x="6553200" y="6248400"/>
            <a:ext cx="2209800" cy="365125"/>
          </a:xfrm>
        </p:spPr>
        <p:txBody>
          <a:bodyPr/>
          <a:lstStyle>
            <a:lvl1pPr>
              <a:defRPr/>
            </a:lvl1pPr>
          </a:lstStyle>
          <a:p>
            <a:pPr>
              <a:defRPr/>
            </a:pPr>
            <a:endParaRPr lang="en-US"/>
          </a:p>
        </p:txBody>
      </p:sp>
      <p:sp>
        <p:nvSpPr>
          <p:cNvPr id="8" name="Espace réservé du pied de page 4">
            <a:extLst>
              <a:ext uri="{FF2B5EF4-FFF2-40B4-BE49-F238E27FC236}">
                <a16:creationId xmlns:a16="http://schemas.microsoft.com/office/drawing/2014/main" id="{571C2B19-CAB0-4660-B249-A733F202C805}"/>
              </a:ext>
            </a:extLst>
          </p:cNvPr>
          <p:cNvSpPr>
            <a:spLocks noGrp="1"/>
          </p:cNvSpPr>
          <p:nvPr>
            <p:ph type="ftr" sz="quarter" idx="11"/>
          </p:nvPr>
        </p:nvSpPr>
        <p:spPr>
          <a:xfrm>
            <a:off x="457200" y="6248400"/>
            <a:ext cx="5573713" cy="365125"/>
          </a:xfrm>
        </p:spPr>
        <p:txBody>
          <a:bodyPr/>
          <a:lstStyle>
            <a:lvl1pPr>
              <a:defRPr/>
            </a:lvl1pPr>
          </a:lstStyle>
          <a:p>
            <a:pPr>
              <a:defRPr/>
            </a:pPr>
            <a:r>
              <a:rPr lang="ar-TN"/>
              <a:t>د.سارة صالح </a:t>
            </a:r>
            <a:endParaRPr lang="fr-FR"/>
          </a:p>
        </p:txBody>
      </p:sp>
      <p:sp>
        <p:nvSpPr>
          <p:cNvPr id="9" name="Espace réservé du numéro de diapositive 5">
            <a:extLst>
              <a:ext uri="{FF2B5EF4-FFF2-40B4-BE49-F238E27FC236}">
                <a16:creationId xmlns:a16="http://schemas.microsoft.com/office/drawing/2014/main" id="{2BF18B02-B15F-4964-BD71-77967701E2FC}"/>
              </a:ext>
            </a:extLst>
          </p:cNvPr>
          <p:cNvSpPr>
            <a:spLocks noGrp="1"/>
          </p:cNvSpPr>
          <p:nvPr>
            <p:ph type="sldNum" sz="quarter" idx="12"/>
          </p:nvPr>
        </p:nvSpPr>
        <p:spPr>
          <a:xfrm rot="5400000">
            <a:off x="5989638" y="144462"/>
            <a:ext cx="533400" cy="244475"/>
          </a:xfrm>
        </p:spPr>
        <p:txBody>
          <a:bodyPr/>
          <a:lstStyle>
            <a:lvl1pPr>
              <a:defRPr/>
            </a:lvl1pPr>
          </a:lstStyle>
          <a:p>
            <a:fld id="{57F16DBF-0763-46BF-8F73-032252C021F2}" type="slidenum">
              <a:rPr lang="ar-SA" altLang="en-US"/>
              <a:pPr/>
              <a:t>‹#›</a:t>
            </a:fld>
            <a:endParaRPr lang="fr-FR" altLang="en-US"/>
          </a:p>
        </p:txBody>
      </p:sp>
    </p:spTree>
    <p:extLst>
      <p:ext uri="{BB962C8B-B14F-4D97-AF65-F5344CB8AC3E}">
        <p14:creationId xmlns:p14="http://schemas.microsoft.com/office/powerpoint/2010/main" val="303876453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lang="fr-FR"/>
              <a:t>Cliquez pour modifier le style du titre</a:t>
            </a:r>
            <a:endParaRPr lang="en-US"/>
          </a:p>
        </p:txBody>
      </p:sp>
      <p:sp>
        <p:nvSpPr>
          <p:cNvPr id="8" name="Espace réservé du contenu 7"/>
          <p:cNvSpPr>
            <a:spLocks noGrp="1"/>
          </p:cNvSpPr>
          <p:nvPr>
            <p:ph sz="quarter" idx="1"/>
          </p:nvPr>
        </p:nvSpPr>
        <p:spPr>
          <a:xfrm>
            <a:off x="612648" y="1600200"/>
            <a:ext cx="8153400" cy="4495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13">
            <a:extLst>
              <a:ext uri="{FF2B5EF4-FFF2-40B4-BE49-F238E27FC236}">
                <a16:creationId xmlns:a16="http://schemas.microsoft.com/office/drawing/2014/main" id="{32925502-BEC5-48E7-8A5A-50F2D7861829}"/>
              </a:ext>
            </a:extLst>
          </p:cNvPr>
          <p:cNvSpPr>
            <a:spLocks noGrp="1"/>
          </p:cNvSpPr>
          <p:nvPr>
            <p:ph type="dt" sz="half" idx="10"/>
          </p:nvPr>
        </p:nvSpPr>
        <p:spPr/>
        <p:txBody>
          <a:bodyPr/>
          <a:lstStyle>
            <a:lvl1pPr>
              <a:defRPr/>
            </a:lvl1pPr>
          </a:lstStyle>
          <a:p>
            <a:pPr>
              <a:defRPr/>
            </a:pPr>
            <a:endParaRPr lang="en-US"/>
          </a:p>
        </p:txBody>
      </p:sp>
      <p:sp>
        <p:nvSpPr>
          <p:cNvPr id="5" name="Espace réservé du pied de page 2">
            <a:extLst>
              <a:ext uri="{FF2B5EF4-FFF2-40B4-BE49-F238E27FC236}">
                <a16:creationId xmlns:a16="http://schemas.microsoft.com/office/drawing/2014/main" id="{D65E198D-4806-4ACA-AF9F-C4082355BA22}"/>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6" name="Espace réservé du numéro de diapositive 22">
            <a:extLst>
              <a:ext uri="{FF2B5EF4-FFF2-40B4-BE49-F238E27FC236}">
                <a16:creationId xmlns:a16="http://schemas.microsoft.com/office/drawing/2014/main" id="{5141E202-E008-461D-9687-F2D62390D2D9}"/>
              </a:ext>
            </a:extLst>
          </p:cNvPr>
          <p:cNvSpPr>
            <a:spLocks noGrp="1"/>
          </p:cNvSpPr>
          <p:nvPr>
            <p:ph type="sldNum" sz="quarter" idx="12"/>
          </p:nvPr>
        </p:nvSpPr>
        <p:spPr/>
        <p:txBody>
          <a:bodyPr/>
          <a:lstStyle>
            <a:lvl1pPr>
              <a:defRPr/>
            </a:lvl1pPr>
          </a:lstStyle>
          <a:p>
            <a:fld id="{D87604C0-B392-495B-A2DD-98433BFCFCD4}" type="slidenum">
              <a:rPr lang="ar-SA" altLang="en-US"/>
              <a:pPr/>
              <a:t>‹#›</a:t>
            </a:fld>
            <a:endParaRPr lang="fr-FR" altLang="en-US"/>
          </a:p>
        </p:txBody>
      </p:sp>
    </p:spTree>
    <p:extLst>
      <p:ext uri="{BB962C8B-B14F-4D97-AF65-F5344CB8AC3E}">
        <p14:creationId xmlns:p14="http://schemas.microsoft.com/office/powerpoint/2010/main" val="3815867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6AEA2D6-BE39-4330-A427-6BDE0D751E25}"/>
              </a:ext>
            </a:extLst>
          </p:cNvPr>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389D4B8B-187F-4483-BE65-B795E3380EE9}"/>
              </a:ext>
            </a:extLst>
          </p:cNvPr>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2A04BBDF-55BF-4AC7-9B7D-461743687F4C}"/>
              </a:ext>
            </a:extLst>
          </p:cNvPr>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Espace réservé du texte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a:t>Cliquez pour modifier les styles du texte du masque</a:t>
            </a:r>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fr-FR"/>
              <a:t>Cliquez pour modifier le style du titre</a:t>
            </a:r>
            <a:endParaRPr lang="en-US"/>
          </a:p>
        </p:txBody>
      </p:sp>
      <p:sp>
        <p:nvSpPr>
          <p:cNvPr id="7" name="Espace réservé de la date 11">
            <a:extLst>
              <a:ext uri="{FF2B5EF4-FFF2-40B4-BE49-F238E27FC236}">
                <a16:creationId xmlns:a16="http://schemas.microsoft.com/office/drawing/2014/main" id="{C94DB7ED-2AE9-405C-A394-CA54D7AF712C}"/>
              </a:ext>
            </a:extLst>
          </p:cNvPr>
          <p:cNvSpPr>
            <a:spLocks noGrp="1"/>
          </p:cNvSpPr>
          <p:nvPr>
            <p:ph type="dt" sz="half" idx="10"/>
          </p:nvPr>
        </p:nvSpPr>
        <p:spPr/>
        <p:txBody>
          <a:bodyPr/>
          <a:lstStyle>
            <a:lvl1pPr>
              <a:defRPr/>
            </a:lvl1pPr>
          </a:lstStyle>
          <a:p>
            <a:pPr>
              <a:defRPr/>
            </a:pPr>
            <a:endParaRPr lang="en-US"/>
          </a:p>
        </p:txBody>
      </p:sp>
      <p:sp>
        <p:nvSpPr>
          <p:cNvPr id="8" name="Espace réservé du numéro de diapositive 12">
            <a:extLst>
              <a:ext uri="{FF2B5EF4-FFF2-40B4-BE49-F238E27FC236}">
                <a16:creationId xmlns:a16="http://schemas.microsoft.com/office/drawing/2014/main" id="{1DF3893B-745E-497C-8749-643275AEA1A1}"/>
              </a:ext>
            </a:extLst>
          </p:cNvPr>
          <p:cNvSpPr>
            <a:spLocks noGrp="1"/>
          </p:cNvSpPr>
          <p:nvPr>
            <p:ph type="sldNum" sz="quarter" idx="11"/>
          </p:nvPr>
        </p:nvSpPr>
        <p:spPr>
          <a:xfrm>
            <a:off x="0" y="1752600"/>
            <a:ext cx="1295400" cy="701675"/>
          </a:xfrm>
        </p:spPr>
        <p:txBody>
          <a:bodyPr>
            <a:noAutofit/>
          </a:bodyPr>
          <a:lstStyle>
            <a:lvl1pPr>
              <a:defRPr sz="2400"/>
            </a:lvl1pPr>
          </a:lstStyle>
          <a:p>
            <a:fld id="{A7425B64-99FE-443E-A557-C80076687259}" type="slidenum">
              <a:rPr lang="ar-SA" altLang="en-US"/>
              <a:pPr/>
              <a:t>‹#›</a:t>
            </a:fld>
            <a:endParaRPr lang="fr-FR" altLang="en-US"/>
          </a:p>
        </p:txBody>
      </p:sp>
      <p:sp>
        <p:nvSpPr>
          <p:cNvPr id="9" name="Espace réservé du pied de page 13">
            <a:extLst>
              <a:ext uri="{FF2B5EF4-FFF2-40B4-BE49-F238E27FC236}">
                <a16:creationId xmlns:a16="http://schemas.microsoft.com/office/drawing/2014/main" id="{3FF55B2E-2DDC-4ED7-97AB-55D89122900C}"/>
              </a:ext>
            </a:extLst>
          </p:cNvPr>
          <p:cNvSpPr>
            <a:spLocks noGrp="1"/>
          </p:cNvSpPr>
          <p:nvPr>
            <p:ph type="ftr" sz="quarter" idx="12"/>
          </p:nvPr>
        </p:nvSpPr>
        <p:spPr/>
        <p:txBody>
          <a:bodyPr/>
          <a:lstStyle>
            <a:lvl1pPr>
              <a:defRPr/>
            </a:lvl1pPr>
          </a:lstStyle>
          <a:p>
            <a:pPr>
              <a:defRPr/>
            </a:pPr>
            <a:r>
              <a:rPr lang="ar-TN"/>
              <a:t>د.سارة صالح </a:t>
            </a:r>
            <a:endParaRPr lang="fr-FR"/>
          </a:p>
        </p:txBody>
      </p:sp>
    </p:spTree>
    <p:extLst>
      <p:ext uri="{BB962C8B-B14F-4D97-AF65-F5344CB8AC3E}">
        <p14:creationId xmlns:p14="http://schemas.microsoft.com/office/powerpoint/2010/main" val="158486367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9" name="Espace réservé du contenu 8"/>
          <p:cNvSpPr>
            <a:spLocks noGrp="1"/>
          </p:cNvSpPr>
          <p:nvPr>
            <p:ph sz="quarter" idx="1"/>
          </p:nvPr>
        </p:nvSpPr>
        <p:spPr>
          <a:xfrm>
            <a:off x="609600" y="1589567"/>
            <a:ext cx="38862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1" name="Espace réservé du contenu 10"/>
          <p:cNvSpPr>
            <a:spLocks noGrp="1"/>
          </p:cNvSpPr>
          <p:nvPr>
            <p:ph sz="quarter" idx="2"/>
          </p:nvPr>
        </p:nvSpPr>
        <p:spPr>
          <a:xfrm>
            <a:off x="4844901" y="1589567"/>
            <a:ext cx="38862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7">
            <a:extLst>
              <a:ext uri="{FF2B5EF4-FFF2-40B4-BE49-F238E27FC236}">
                <a16:creationId xmlns:a16="http://schemas.microsoft.com/office/drawing/2014/main" id="{C5E1150C-83C8-4C48-A182-FD350E7BEF7B}"/>
              </a:ext>
            </a:extLst>
          </p:cNvPr>
          <p:cNvSpPr>
            <a:spLocks noGrp="1"/>
          </p:cNvSpPr>
          <p:nvPr>
            <p:ph type="dt" sz="half" idx="10"/>
          </p:nvPr>
        </p:nvSpPr>
        <p:spPr/>
        <p:txBody>
          <a:bodyPr rtlCol="0"/>
          <a:lstStyle>
            <a:lvl1pPr>
              <a:defRPr/>
            </a:lvl1pPr>
          </a:lstStyle>
          <a:p>
            <a:pPr>
              <a:defRPr/>
            </a:pPr>
            <a:endParaRPr lang="en-US"/>
          </a:p>
        </p:txBody>
      </p:sp>
      <p:sp>
        <p:nvSpPr>
          <p:cNvPr id="6" name="Espace réservé du numéro de diapositive 9">
            <a:extLst>
              <a:ext uri="{FF2B5EF4-FFF2-40B4-BE49-F238E27FC236}">
                <a16:creationId xmlns:a16="http://schemas.microsoft.com/office/drawing/2014/main" id="{2C677F36-BE40-4985-84CF-4EA98BD302ED}"/>
              </a:ext>
            </a:extLst>
          </p:cNvPr>
          <p:cNvSpPr>
            <a:spLocks noGrp="1"/>
          </p:cNvSpPr>
          <p:nvPr>
            <p:ph type="sldNum" sz="quarter" idx="11"/>
          </p:nvPr>
        </p:nvSpPr>
        <p:spPr/>
        <p:txBody>
          <a:bodyPr/>
          <a:lstStyle>
            <a:lvl1pPr>
              <a:defRPr/>
            </a:lvl1pPr>
          </a:lstStyle>
          <a:p>
            <a:fld id="{39992A77-DE8F-41A8-9248-D3AD387B92A4}" type="slidenum">
              <a:rPr lang="ar-SA" altLang="en-US"/>
              <a:pPr/>
              <a:t>‹#›</a:t>
            </a:fld>
            <a:endParaRPr lang="fr-FR" altLang="en-US"/>
          </a:p>
        </p:txBody>
      </p:sp>
      <p:sp>
        <p:nvSpPr>
          <p:cNvPr id="7" name="Espace réservé du pied de page 11">
            <a:extLst>
              <a:ext uri="{FF2B5EF4-FFF2-40B4-BE49-F238E27FC236}">
                <a16:creationId xmlns:a16="http://schemas.microsoft.com/office/drawing/2014/main" id="{9597C017-3982-418E-8A25-163A152DA52B}"/>
              </a:ext>
            </a:extLst>
          </p:cNvPr>
          <p:cNvSpPr>
            <a:spLocks noGrp="1"/>
          </p:cNvSpPr>
          <p:nvPr>
            <p:ph type="ftr" sz="quarter" idx="12"/>
          </p:nvPr>
        </p:nvSpPr>
        <p:spPr/>
        <p:txBody>
          <a:bodyPr rtlCol="0"/>
          <a:lstStyle>
            <a:lvl1pPr>
              <a:defRPr/>
            </a:lvl1pPr>
          </a:lstStyle>
          <a:p>
            <a:pPr>
              <a:defRPr/>
            </a:pPr>
            <a:r>
              <a:rPr lang="ar-TN"/>
              <a:t>د.سارة صالح </a:t>
            </a:r>
            <a:endParaRPr lang="fr-FR"/>
          </a:p>
        </p:txBody>
      </p:sp>
    </p:spTree>
    <p:extLst>
      <p:ext uri="{BB962C8B-B14F-4D97-AF65-F5344CB8AC3E}">
        <p14:creationId xmlns:p14="http://schemas.microsoft.com/office/powerpoint/2010/main" val="2984175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lstStyle>
            <a:lvl1pPr>
              <a:defRPr/>
            </a:lvl1pPr>
          </a:lstStyle>
          <a:p>
            <a:r>
              <a:rPr lang="fr-FR"/>
              <a:t>Cliquez pour modifier le style du titre</a:t>
            </a:r>
            <a:endParaRPr lang="en-US"/>
          </a:p>
        </p:txBody>
      </p:sp>
      <p:sp>
        <p:nvSpPr>
          <p:cNvPr id="11" name="Espace réservé du contenu 10"/>
          <p:cNvSpPr>
            <a:spLocks noGrp="1"/>
          </p:cNvSpPr>
          <p:nvPr>
            <p:ph sz="quarter" idx="2"/>
          </p:nvPr>
        </p:nvSpPr>
        <p:spPr>
          <a:xfrm>
            <a:off x="609600" y="2438400"/>
            <a:ext cx="3886200" cy="3581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Espace réservé du contenu 12"/>
          <p:cNvSpPr>
            <a:spLocks noGrp="1"/>
          </p:cNvSpPr>
          <p:nvPr>
            <p:ph sz="quarter" idx="4"/>
          </p:nvPr>
        </p:nvSpPr>
        <p:spPr>
          <a:xfrm>
            <a:off x="4800600" y="2438400"/>
            <a:ext cx="3886200" cy="3581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fr-FR"/>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fr-FR"/>
              <a:t>Cliquez pour modifier les styles du texte du masque</a:t>
            </a:r>
          </a:p>
        </p:txBody>
      </p:sp>
      <p:sp>
        <p:nvSpPr>
          <p:cNvPr id="7" name="Espace réservé de la date 9">
            <a:extLst>
              <a:ext uri="{FF2B5EF4-FFF2-40B4-BE49-F238E27FC236}">
                <a16:creationId xmlns:a16="http://schemas.microsoft.com/office/drawing/2014/main" id="{15FD1936-55C2-4B91-87A2-26A424FDE3D7}"/>
              </a:ext>
            </a:extLst>
          </p:cNvPr>
          <p:cNvSpPr>
            <a:spLocks noGrp="1"/>
          </p:cNvSpPr>
          <p:nvPr>
            <p:ph type="dt" sz="half" idx="10"/>
          </p:nvPr>
        </p:nvSpPr>
        <p:spPr/>
        <p:txBody>
          <a:bodyPr rtlCol="0"/>
          <a:lstStyle>
            <a:lvl1pPr>
              <a:defRPr/>
            </a:lvl1pPr>
          </a:lstStyle>
          <a:p>
            <a:pPr>
              <a:defRPr/>
            </a:pPr>
            <a:endParaRPr lang="en-US"/>
          </a:p>
        </p:txBody>
      </p:sp>
      <p:sp>
        <p:nvSpPr>
          <p:cNvPr id="8" name="Espace réservé du numéro de diapositive 11">
            <a:extLst>
              <a:ext uri="{FF2B5EF4-FFF2-40B4-BE49-F238E27FC236}">
                <a16:creationId xmlns:a16="http://schemas.microsoft.com/office/drawing/2014/main" id="{6B70F8D7-8512-442C-B3EC-FDD58A143E23}"/>
              </a:ext>
            </a:extLst>
          </p:cNvPr>
          <p:cNvSpPr>
            <a:spLocks noGrp="1"/>
          </p:cNvSpPr>
          <p:nvPr>
            <p:ph type="sldNum" sz="quarter" idx="11"/>
          </p:nvPr>
        </p:nvSpPr>
        <p:spPr/>
        <p:txBody>
          <a:bodyPr/>
          <a:lstStyle>
            <a:lvl1pPr>
              <a:defRPr/>
            </a:lvl1pPr>
          </a:lstStyle>
          <a:p>
            <a:fld id="{9182D4A3-21F5-44BF-802F-1CA3CEA11903}" type="slidenum">
              <a:rPr lang="ar-SA" altLang="en-US"/>
              <a:pPr/>
              <a:t>‹#›</a:t>
            </a:fld>
            <a:endParaRPr lang="fr-FR" altLang="en-US"/>
          </a:p>
        </p:txBody>
      </p:sp>
      <p:sp>
        <p:nvSpPr>
          <p:cNvPr id="9" name="Espace réservé du pied de page 13">
            <a:extLst>
              <a:ext uri="{FF2B5EF4-FFF2-40B4-BE49-F238E27FC236}">
                <a16:creationId xmlns:a16="http://schemas.microsoft.com/office/drawing/2014/main" id="{F41D9DD4-E284-49C0-BA44-48EFD907AEDE}"/>
              </a:ext>
            </a:extLst>
          </p:cNvPr>
          <p:cNvSpPr>
            <a:spLocks noGrp="1"/>
          </p:cNvSpPr>
          <p:nvPr>
            <p:ph type="ftr" sz="quarter" idx="12"/>
          </p:nvPr>
        </p:nvSpPr>
        <p:spPr/>
        <p:txBody>
          <a:bodyPr rtlCol="0"/>
          <a:lstStyle>
            <a:lvl1pPr>
              <a:defRPr/>
            </a:lvl1pPr>
          </a:lstStyle>
          <a:p>
            <a:pPr>
              <a:defRPr/>
            </a:pPr>
            <a:r>
              <a:rPr lang="ar-TN"/>
              <a:t>د.سارة صالح </a:t>
            </a:r>
            <a:endParaRPr lang="fr-FR"/>
          </a:p>
        </p:txBody>
      </p:sp>
    </p:spTree>
    <p:extLst>
      <p:ext uri="{BB962C8B-B14F-4D97-AF65-F5344CB8AC3E}">
        <p14:creationId xmlns:p14="http://schemas.microsoft.com/office/powerpoint/2010/main" val="352647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e la date 13">
            <a:extLst>
              <a:ext uri="{FF2B5EF4-FFF2-40B4-BE49-F238E27FC236}">
                <a16:creationId xmlns:a16="http://schemas.microsoft.com/office/drawing/2014/main" id="{129A2B00-C4F1-40D0-8207-2843C10C6FEA}"/>
              </a:ext>
            </a:extLst>
          </p:cNvPr>
          <p:cNvSpPr>
            <a:spLocks noGrp="1"/>
          </p:cNvSpPr>
          <p:nvPr>
            <p:ph type="dt" sz="half" idx="10"/>
          </p:nvPr>
        </p:nvSpPr>
        <p:spPr/>
        <p:txBody>
          <a:bodyPr/>
          <a:lstStyle>
            <a:lvl1pPr>
              <a:defRPr/>
            </a:lvl1pPr>
          </a:lstStyle>
          <a:p>
            <a:pPr>
              <a:defRPr/>
            </a:pPr>
            <a:endParaRPr lang="en-US"/>
          </a:p>
        </p:txBody>
      </p:sp>
      <p:sp>
        <p:nvSpPr>
          <p:cNvPr id="4" name="Espace réservé du pied de page 2">
            <a:extLst>
              <a:ext uri="{FF2B5EF4-FFF2-40B4-BE49-F238E27FC236}">
                <a16:creationId xmlns:a16="http://schemas.microsoft.com/office/drawing/2014/main" id="{89AE01E9-39DB-4CE6-BB7D-5D3556EBC815}"/>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5" name="Espace réservé du numéro de diapositive 22">
            <a:extLst>
              <a:ext uri="{FF2B5EF4-FFF2-40B4-BE49-F238E27FC236}">
                <a16:creationId xmlns:a16="http://schemas.microsoft.com/office/drawing/2014/main" id="{E6C90CA4-E2A4-4F85-810E-B0AADFDA96A8}"/>
              </a:ext>
            </a:extLst>
          </p:cNvPr>
          <p:cNvSpPr>
            <a:spLocks noGrp="1"/>
          </p:cNvSpPr>
          <p:nvPr>
            <p:ph type="sldNum" sz="quarter" idx="12"/>
          </p:nvPr>
        </p:nvSpPr>
        <p:spPr/>
        <p:txBody>
          <a:bodyPr/>
          <a:lstStyle>
            <a:lvl1pPr>
              <a:defRPr/>
            </a:lvl1pPr>
          </a:lstStyle>
          <a:p>
            <a:fld id="{6977EE3F-07C7-4A8A-9A30-9E482912D5BB}" type="slidenum">
              <a:rPr lang="ar-SA" altLang="en-US"/>
              <a:pPr/>
              <a:t>‹#›</a:t>
            </a:fld>
            <a:endParaRPr lang="fr-FR" altLang="en-US"/>
          </a:p>
        </p:txBody>
      </p:sp>
    </p:spTree>
    <p:extLst>
      <p:ext uri="{BB962C8B-B14F-4D97-AF65-F5344CB8AC3E}">
        <p14:creationId xmlns:p14="http://schemas.microsoft.com/office/powerpoint/2010/main" val="4104314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13FB206-7F2F-4BA3-8FD3-3FCB7305F046}"/>
              </a:ext>
            </a:extLst>
          </p:cNvPr>
          <p:cNvSpPr>
            <a:spLocks noGrp="1"/>
          </p:cNvSpPr>
          <p:nvPr>
            <p:ph type="dt" sz="half" idx="10"/>
          </p:nvPr>
        </p:nvSpPr>
        <p:spPr/>
        <p:txBody>
          <a:bodyPr/>
          <a:lstStyle>
            <a:lvl1pPr>
              <a:defRPr/>
            </a:lvl1pPr>
          </a:lstStyle>
          <a:p>
            <a:pPr>
              <a:defRPr/>
            </a:pPr>
            <a:endParaRPr lang="en-US"/>
          </a:p>
        </p:txBody>
      </p:sp>
      <p:sp>
        <p:nvSpPr>
          <p:cNvPr id="3" name="Espace réservé du pied de page 2">
            <a:extLst>
              <a:ext uri="{FF2B5EF4-FFF2-40B4-BE49-F238E27FC236}">
                <a16:creationId xmlns:a16="http://schemas.microsoft.com/office/drawing/2014/main" id="{C8EBBBC4-71AA-4D43-B687-8772EACF9DAD}"/>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4" name="Espace réservé du numéro de diapositive 3">
            <a:extLst>
              <a:ext uri="{FF2B5EF4-FFF2-40B4-BE49-F238E27FC236}">
                <a16:creationId xmlns:a16="http://schemas.microsoft.com/office/drawing/2014/main" id="{05FE8B24-B0FB-464B-9489-46636D1F2B81}"/>
              </a:ext>
            </a:extLst>
          </p:cNvPr>
          <p:cNvSpPr>
            <a:spLocks noGrp="1"/>
          </p:cNvSpPr>
          <p:nvPr>
            <p:ph type="sldNum" sz="quarter" idx="12"/>
          </p:nvPr>
        </p:nvSpPr>
        <p:spPr>
          <a:xfrm>
            <a:off x="0" y="6248400"/>
            <a:ext cx="533400" cy="381000"/>
          </a:xfrm>
        </p:spPr>
        <p:txBody>
          <a:bodyPr/>
          <a:lstStyle>
            <a:lvl1pPr>
              <a:defRPr>
                <a:solidFill>
                  <a:schemeClr val="tx2"/>
                </a:solidFill>
              </a:defRPr>
            </a:lvl1pPr>
          </a:lstStyle>
          <a:p>
            <a:fld id="{1A26892C-A879-4897-852E-6DBEF829AD54}" type="slidenum">
              <a:rPr lang="ar-SA" altLang="en-US"/>
              <a:pPr/>
              <a:t>‹#›</a:t>
            </a:fld>
            <a:endParaRPr lang="fr-FR" altLang="en-US"/>
          </a:p>
        </p:txBody>
      </p:sp>
    </p:spTree>
    <p:extLst>
      <p:ext uri="{BB962C8B-B14F-4D97-AF65-F5344CB8AC3E}">
        <p14:creationId xmlns:p14="http://schemas.microsoft.com/office/powerpoint/2010/main" val="2797226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lstStyle>
            <a:lvl1pPr algn="l">
              <a:buNone/>
              <a:defRPr sz="4400" b="0"/>
            </a:lvl1pPr>
          </a:lstStyle>
          <a:p>
            <a:r>
              <a:rPr lang="fr-FR"/>
              <a:t>Cliquez pour modifier le style du titre</a:t>
            </a:r>
            <a:endParaRPr lang="en-US"/>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fr-FR"/>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13">
            <a:extLst>
              <a:ext uri="{FF2B5EF4-FFF2-40B4-BE49-F238E27FC236}">
                <a16:creationId xmlns:a16="http://schemas.microsoft.com/office/drawing/2014/main" id="{9B260D86-A5B9-42E4-8149-5C98D6991579}"/>
              </a:ext>
            </a:extLst>
          </p:cNvPr>
          <p:cNvSpPr>
            <a:spLocks noGrp="1"/>
          </p:cNvSpPr>
          <p:nvPr>
            <p:ph type="dt" sz="half" idx="10"/>
          </p:nvPr>
        </p:nvSpPr>
        <p:spPr/>
        <p:txBody>
          <a:bodyPr/>
          <a:lstStyle>
            <a:lvl1pPr>
              <a:defRPr/>
            </a:lvl1pPr>
          </a:lstStyle>
          <a:p>
            <a:pPr>
              <a:defRPr/>
            </a:pPr>
            <a:endParaRPr lang="en-US"/>
          </a:p>
        </p:txBody>
      </p:sp>
      <p:sp>
        <p:nvSpPr>
          <p:cNvPr id="6" name="Espace réservé du pied de page 2">
            <a:extLst>
              <a:ext uri="{FF2B5EF4-FFF2-40B4-BE49-F238E27FC236}">
                <a16:creationId xmlns:a16="http://schemas.microsoft.com/office/drawing/2014/main" id="{94FF49D8-733C-483A-A65F-D02322E6EA0A}"/>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7" name="Espace réservé du numéro de diapositive 22">
            <a:extLst>
              <a:ext uri="{FF2B5EF4-FFF2-40B4-BE49-F238E27FC236}">
                <a16:creationId xmlns:a16="http://schemas.microsoft.com/office/drawing/2014/main" id="{59C7A558-7989-4E7E-BF03-F1A4C31E1390}"/>
              </a:ext>
            </a:extLst>
          </p:cNvPr>
          <p:cNvSpPr>
            <a:spLocks noGrp="1"/>
          </p:cNvSpPr>
          <p:nvPr>
            <p:ph type="sldNum" sz="quarter" idx="12"/>
          </p:nvPr>
        </p:nvSpPr>
        <p:spPr/>
        <p:txBody>
          <a:bodyPr/>
          <a:lstStyle>
            <a:lvl1pPr>
              <a:defRPr/>
            </a:lvl1pPr>
          </a:lstStyle>
          <a:p>
            <a:fld id="{CF2B49AE-1A81-460D-90ED-6B7491F276A2}" type="slidenum">
              <a:rPr lang="ar-SA" altLang="en-US"/>
              <a:pPr/>
              <a:t>‹#›</a:t>
            </a:fld>
            <a:endParaRPr lang="fr-FR" altLang="en-US"/>
          </a:p>
        </p:txBody>
      </p:sp>
    </p:spTree>
    <p:extLst>
      <p:ext uri="{BB962C8B-B14F-4D97-AF65-F5344CB8AC3E}">
        <p14:creationId xmlns:p14="http://schemas.microsoft.com/office/powerpoint/2010/main" val="259873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12D8EEA-97F3-43A8-80F6-BF7EA4DC9B6B}"/>
              </a:ext>
            </a:extLst>
          </p:cNvPr>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F56F1B5D-9556-48BF-A9EF-10943AA097F9}"/>
              </a:ext>
            </a:extLst>
          </p:cNvPr>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03C46424-4B9B-497D-901A-77B0876FDC01}"/>
              </a:ext>
            </a:extLst>
          </p:cNvPr>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AEC6EF4D-F2A3-497A-89BD-9D82C18AC9F3}"/>
              </a:ext>
            </a:extLst>
          </p:cNvPr>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fr-FR"/>
              <a:t>Cliquez pour modifier les styles du texte du masque</a:t>
            </a:r>
          </a:p>
        </p:txBody>
      </p:sp>
      <p:sp>
        <p:nvSpPr>
          <p:cNvPr id="2" name="Titr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fr-FR"/>
              <a:t>Cliquez pour modifier le style du titre</a:t>
            </a:r>
            <a:endParaRPr lang="en-US"/>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fr-FR" noProof="0"/>
              <a:t>Cliquez sur l'icône pour ajouter une image</a:t>
            </a:r>
            <a:endParaRPr lang="en-US" noProof="0" dirty="0"/>
          </a:p>
        </p:txBody>
      </p:sp>
      <p:sp>
        <p:nvSpPr>
          <p:cNvPr id="9" name="Espace réservé de la date 11">
            <a:extLst>
              <a:ext uri="{FF2B5EF4-FFF2-40B4-BE49-F238E27FC236}">
                <a16:creationId xmlns:a16="http://schemas.microsoft.com/office/drawing/2014/main" id="{6838408A-15E1-41C2-90A7-291FA88C6CFB}"/>
              </a:ext>
            </a:extLst>
          </p:cNvPr>
          <p:cNvSpPr>
            <a:spLocks noGrp="1"/>
          </p:cNvSpPr>
          <p:nvPr>
            <p:ph type="dt" sz="half" idx="10"/>
          </p:nvPr>
        </p:nvSpPr>
        <p:spPr>
          <a:xfrm>
            <a:off x="6248400" y="6248400"/>
            <a:ext cx="2667000" cy="365125"/>
          </a:xfrm>
        </p:spPr>
        <p:txBody>
          <a:bodyPr rtlCol="0"/>
          <a:lstStyle>
            <a:lvl1pPr>
              <a:defRPr/>
            </a:lvl1pPr>
          </a:lstStyle>
          <a:p>
            <a:pPr>
              <a:defRPr/>
            </a:pPr>
            <a:endParaRPr lang="en-US"/>
          </a:p>
        </p:txBody>
      </p:sp>
      <p:sp>
        <p:nvSpPr>
          <p:cNvPr id="10" name="Espace réservé du numéro de diapositive 12">
            <a:extLst>
              <a:ext uri="{FF2B5EF4-FFF2-40B4-BE49-F238E27FC236}">
                <a16:creationId xmlns:a16="http://schemas.microsoft.com/office/drawing/2014/main" id="{64F29C36-C1EA-4C18-A27C-DE72EB078630}"/>
              </a:ext>
            </a:extLst>
          </p:cNvPr>
          <p:cNvSpPr>
            <a:spLocks noGrp="1"/>
          </p:cNvSpPr>
          <p:nvPr>
            <p:ph type="sldNum" sz="quarter" idx="11"/>
          </p:nvPr>
        </p:nvSpPr>
        <p:spPr>
          <a:xfrm>
            <a:off x="0" y="4667250"/>
            <a:ext cx="1447800" cy="663575"/>
          </a:xfrm>
        </p:spPr>
        <p:txBody>
          <a:bodyPr/>
          <a:lstStyle>
            <a:lvl1pPr>
              <a:defRPr sz="2800"/>
            </a:lvl1pPr>
          </a:lstStyle>
          <a:p>
            <a:fld id="{4B205919-4311-4A58-B29E-26F1ACBBFE10}" type="slidenum">
              <a:rPr lang="ar-SA" altLang="en-US"/>
              <a:pPr/>
              <a:t>‹#›</a:t>
            </a:fld>
            <a:endParaRPr lang="fr-FR" altLang="en-US"/>
          </a:p>
        </p:txBody>
      </p:sp>
      <p:sp>
        <p:nvSpPr>
          <p:cNvPr id="11" name="Espace réservé du pied de page 13">
            <a:extLst>
              <a:ext uri="{FF2B5EF4-FFF2-40B4-BE49-F238E27FC236}">
                <a16:creationId xmlns:a16="http://schemas.microsoft.com/office/drawing/2014/main" id="{38BF656B-5E8D-47DA-BF89-135D3B59C63A}"/>
              </a:ext>
            </a:extLst>
          </p:cNvPr>
          <p:cNvSpPr>
            <a:spLocks noGrp="1"/>
          </p:cNvSpPr>
          <p:nvPr>
            <p:ph type="ftr" sz="quarter" idx="12"/>
          </p:nvPr>
        </p:nvSpPr>
        <p:spPr>
          <a:xfrm>
            <a:off x="1600200" y="6248400"/>
            <a:ext cx="4572000" cy="365125"/>
          </a:xfrm>
        </p:spPr>
        <p:txBody>
          <a:bodyPr rtlCol="0"/>
          <a:lstStyle>
            <a:lvl1pPr>
              <a:defRPr/>
            </a:lvl1pPr>
          </a:lstStyle>
          <a:p>
            <a:pPr>
              <a:defRPr/>
            </a:pPr>
            <a:r>
              <a:rPr lang="ar-TN"/>
              <a:t>د.سارة صالح </a:t>
            </a:r>
            <a:endParaRPr lang="fr-FR"/>
          </a:p>
        </p:txBody>
      </p:sp>
    </p:spTree>
    <p:extLst>
      <p:ext uri="{BB962C8B-B14F-4D97-AF65-F5344CB8AC3E}">
        <p14:creationId xmlns:p14="http://schemas.microsoft.com/office/powerpoint/2010/main" val="381553954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Espace réservé du titre 21">
            <a:extLst>
              <a:ext uri="{FF2B5EF4-FFF2-40B4-BE49-F238E27FC236}">
                <a16:creationId xmlns:a16="http://schemas.microsoft.com/office/drawing/2014/main" id="{F9B0C5C1-06CD-4694-BA3E-94730CA38A00}"/>
              </a:ext>
            </a:extLst>
          </p:cNvPr>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a:t>Cliquez pour modifier le style du titre</a:t>
            </a:r>
            <a:endParaRPr lang="en-US" altLang="en-US"/>
          </a:p>
        </p:txBody>
      </p:sp>
      <p:sp>
        <p:nvSpPr>
          <p:cNvPr id="3075" name="Espace réservé du texte 12">
            <a:extLst>
              <a:ext uri="{FF2B5EF4-FFF2-40B4-BE49-F238E27FC236}">
                <a16:creationId xmlns:a16="http://schemas.microsoft.com/office/drawing/2014/main" id="{2E446DA1-8744-4123-B222-BB490EA43D30}"/>
              </a:ext>
            </a:extLst>
          </p:cNvPr>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Cliquez pour modifier les styles du texte du masque</a:t>
            </a:r>
          </a:p>
          <a:p>
            <a:pPr lvl="1"/>
            <a:r>
              <a:rPr lang="fr-FR" altLang="en-US"/>
              <a:t>Deuxième niveau</a:t>
            </a:r>
          </a:p>
          <a:p>
            <a:pPr lvl="2"/>
            <a:r>
              <a:rPr lang="fr-FR" altLang="en-US"/>
              <a:t>Troisième niveau</a:t>
            </a:r>
          </a:p>
          <a:p>
            <a:pPr lvl="3"/>
            <a:r>
              <a:rPr lang="fr-FR" altLang="en-US"/>
              <a:t>Quatrième niveau</a:t>
            </a:r>
          </a:p>
          <a:p>
            <a:pPr lvl="4"/>
            <a:r>
              <a:rPr lang="fr-FR" altLang="en-US"/>
              <a:t>Cinquième niveau</a:t>
            </a:r>
            <a:endParaRPr lang="en-US" altLang="en-US"/>
          </a:p>
        </p:txBody>
      </p:sp>
      <p:sp>
        <p:nvSpPr>
          <p:cNvPr id="14" name="Espace réservé de la date 13">
            <a:extLst>
              <a:ext uri="{FF2B5EF4-FFF2-40B4-BE49-F238E27FC236}">
                <a16:creationId xmlns:a16="http://schemas.microsoft.com/office/drawing/2014/main" id="{1829A981-96E8-4E1C-9A38-9D20043AB63A}"/>
              </a:ext>
            </a:extLst>
          </p:cNvPr>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cs typeface="Arial" pitchFamily="34" charset="0"/>
              </a:defRPr>
            </a:lvl1pPr>
          </a:lstStyle>
          <a:p>
            <a:pPr>
              <a:defRPr/>
            </a:pPr>
            <a:endParaRPr lang="en-US"/>
          </a:p>
        </p:txBody>
      </p:sp>
      <p:sp>
        <p:nvSpPr>
          <p:cNvPr id="3" name="Espace réservé du pied de page 2">
            <a:extLst>
              <a:ext uri="{FF2B5EF4-FFF2-40B4-BE49-F238E27FC236}">
                <a16:creationId xmlns:a16="http://schemas.microsoft.com/office/drawing/2014/main" id="{AB186F95-7B46-4458-8853-090F9D22E6BB}"/>
              </a:ext>
            </a:extLst>
          </p:cNvPr>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cs typeface="Arial" pitchFamily="34" charset="0"/>
              </a:defRPr>
            </a:lvl1pPr>
          </a:lstStyle>
          <a:p>
            <a:pPr>
              <a:defRPr/>
            </a:pPr>
            <a:r>
              <a:rPr lang="ar-TN"/>
              <a:t>د.سارة صالح </a:t>
            </a:r>
            <a:endParaRPr lang="fr-FR"/>
          </a:p>
        </p:txBody>
      </p:sp>
      <p:sp>
        <p:nvSpPr>
          <p:cNvPr id="7" name="Rectangle 6">
            <a:extLst>
              <a:ext uri="{FF2B5EF4-FFF2-40B4-BE49-F238E27FC236}">
                <a16:creationId xmlns:a16="http://schemas.microsoft.com/office/drawing/2014/main" id="{C240EE29-D337-4399-B037-F256D18801CB}"/>
              </a:ext>
            </a:extLst>
          </p:cNvPr>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964ACF7E-5151-4970-AF8C-D57169F120E7}"/>
              </a:ext>
            </a:extLst>
          </p:cNvPr>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a:extLst>
              <a:ext uri="{FF2B5EF4-FFF2-40B4-BE49-F238E27FC236}">
                <a16:creationId xmlns:a16="http://schemas.microsoft.com/office/drawing/2014/main" id="{38F872A6-C4D3-4F4A-8494-02DB3FA8E514}"/>
              </a:ext>
            </a:extLst>
          </p:cNvPr>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Espace réservé du numéro de diapositive 22">
            <a:extLst>
              <a:ext uri="{FF2B5EF4-FFF2-40B4-BE49-F238E27FC236}">
                <a16:creationId xmlns:a16="http://schemas.microsoft.com/office/drawing/2014/main" id="{8C6AEC4D-9431-4299-8B19-7F0E7CC2411D}"/>
              </a:ext>
            </a:extLst>
          </p:cNvPr>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defRPr>
            </a:lvl1pPr>
          </a:lstStyle>
          <a:p>
            <a:fld id="{DED97017-1B93-4117-BA13-FF86A29B59E7}" type="slidenum">
              <a:rPr lang="ar-SA" altLang="en-US"/>
              <a:pPr/>
              <a:t>‹#›</a:t>
            </a:fld>
            <a:endParaRPr lang="fr-FR" altLang="en-US"/>
          </a:p>
        </p:txBody>
      </p:sp>
    </p:spTree>
  </p:cSld>
  <p:clrMap bg1="lt1" tx1="dk1" bg2="lt2" tx2="dk2" accent1="accent1" accent2="accent2" accent3="accent3" accent4="accent4" accent5="accent5" accent6="accent6" hlink="hlink" folHlink="folHlink"/>
  <p:sldLayoutIdLst>
    <p:sldLayoutId id="2147484491" r:id="rId1"/>
    <p:sldLayoutId id="2147484487" r:id="rId2"/>
    <p:sldLayoutId id="2147484492" r:id="rId3"/>
    <p:sldLayoutId id="2147484493" r:id="rId4"/>
    <p:sldLayoutId id="2147484494" r:id="rId5"/>
    <p:sldLayoutId id="2147484488" r:id="rId6"/>
    <p:sldLayoutId id="2147484495" r:id="rId7"/>
    <p:sldLayoutId id="2147484489" r:id="rId8"/>
    <p:sldLayoutId id="2147484496" r:id="rId9"/>
    <p:sldLayoutId id="2147484490" r:id="rId10"/>
    <p:sldLayoutId id="2147484497" r:id="rId11"/>
  </p:sldLayoutIdLst>
  <p:hf hd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cs typeface="Arial" charset="0"/>
        </a:defRPr>
      </a:lvl2pPr>
      <a:lvl3pPr algn="l" rtl="0" eaLnBrk="0" fontAlgn="base" hangingPunct="0">
        <a:spcBef>
          <a:spcPct val="0"/>
        </a:spcBef>
        <a:spcAft>
          <a:spcPct val="0"/>
        </a:spcAft>
        <a:defRPr sz="4400">
          <a:solidFill>
            <a:schemeClr val="tx2"/>
          </a:solidFill>
          <a:latin typeface="Tw Cen MT" pitchFamily="34" charset="0"/>
          <a:cs typeface="Arial" charset="0"/>
        </a:defRPr>
      </a:lvl3pPr>
      <a:lvl4pPr algn="l" rtl="0" eaLnBrk="0" fontAlgn="base" hangingPunct="0">
        <a:spcBef>
          <a:spcPct val="0"/>
        </a:spcBef>
        <a:spcAft>
          <a:spcPct val="0"/>
        </a:spcAft>
        <a:defRPr sz="4400">
          <a:solidFill>
            <a:schemeClr val="tx2"/>
          </a:solidFill>
          <a:latin typeface="Tw Cen MT" pitchFamily="34" charset="0"/>
          <a:cs typeface="Arial" charset="0"/>
        </a:defRPr>
      </a:lvl4pPr>
      <a:lvl5pPr algn="l" rtl="0" eaLnBrk="0" fontAlgn="base" hangingPunct="0">
        <a:spcBef>
          <a:spcPct val="0"/>
        </a:spcBef>
        <a:spcAft>
          <a:spcPct val="0"/>
        </a:spcAft>
        <a:defRPr sz="4400">
          <a:solidFill>
            <a:schemeClr val="tx2"/>
          </a:solidFill>
          <a:latin typeface="Tw Cen MT" pitchFamily="34" charset="0"/>
          <a:cs typeface="Arial" charset="0"/>
        </a:defRPr>
      </a:lvl5pPr>
      <a:lvl6pPr marL="457200" algn="l" rtl="0" fontAlgn="base">
        <a:spcBef>
          <a:spcPct val="0"/>
        </a:spcBef>
        <a:spcAft>
          <a:spcPct val="0"/>
        </a:spcAft>
        <a:defRPr sz="4400">
          <a:solidFill>
            <a:schemeClr val="tx2"/>
          </a:solidFill>
          <a:latin typeface="Tw Cen MT" pitchFamily="34" charset="0"/>
          <a:cs typeface="Arial" charset="0"/>
        </a:defRPr>
      </a:lvl6pPr>
      <a:lvl7pPr marL="914400" algn="l" rtl="0" fontAlgn="base">
        <a:spcBef>
          <a:spcPct val="0"/>
        </a:spcBef>
        <a:spcAft>
          <a:spcPct val="0"/>
        </a:spcAft>
        <a:defRPr sz="4400">
          <a:solidFill>
            <a:schemeClr val="tx2"/>
          </a:solidFill>
          <a:latin typeface="Tw Cen MT" pitchFamily="34" charset="0"/>
          <a:cs typeface="Arial" charset="0"/>
        </a:defRPr>
      </a:lvl7pPr>
      <a:lvl8pPr marL="1371600" algn="l" rtl="0" fontAlgn="base">
        <a:spcBef>
          <a:spcPct val="0"/>
        </a:spcBef>
        <a:spcAft>
          <a:spcPct val="0"/>
        </a:spcAft>
        <a:defRPr sz="4400">
          <a:solidFill>
            <a:schemeClr val="tx2"/>
          </a:solidFill>
          <a:latin typeface="Tw Cen MT" pitchFamily="34" charset="0"/>
          <a:cs typeface="Arial" charset="0"/>
        </a:defRPr>
      </a:lvl8pPr>
      <a:lvl9pPr marL="1828800" algn="l" rtl="0" fontAlgn="base">
        <a:spcBef>
          <a:spcPct val="0"/>
        </a:spcBef>
        <a:spcAft>
          <a:spcPct val="0"/>
        </a:spcAft>
        <a:defRPr sz="4400">
          <a:solidFill>
            <a:schemeClr val="tx2"/>
          </a:solidFill>
          <a:latin typeface="Tw Cen MT" pitchFamily="34" charset="0"/>
          <a:cs typeface="Arial"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6.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 /><Relationship Id="rId2" Type="http://schemas.openxmlformats.org/officeDocument/2006/relationships/slideLayout" Target="../slideLayouts/slideLayout6.xml" /><Relationship Id="rId1" Type="http://schemas.openxmlformats.org/officeDocument/2006/relationships/vmlDrawing" Target="../drawings/vmlDrawing1.vml" /><Relationship Id="rId4" Type="http://schemas.openxmlformats.org/officeDocument/2006/relationships/image" Target="../media/image4.emf"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 /><Relationship Id="rId2" Type="http://schemas.openxmlformats.org/officeDocument/2006/relationships/slideLayout" Target="../slideLayouts/slideLayout6.xml" /><Relationship Id="rId1" Type="http://schemas.openxmlformats.org/officeDocument/2006/relationships/vmlDrawing" Target="../drawings/vmlDrawing2.vml" /><Relationship Id="rId4" Type="http://schemas.openxmlformats.org/officeDocument/2006/relationships/image" Target="../media/image4.emf"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7">
            <a:extLst>
              <a:ext uri="{FF2B5EF4-FFF2-40B4-BE49-F238E27FC236}">
                <a16:creationId xmlns:a16="http://schemas.microsoft.com/office/drawing/2014/main" id="{102C3658-CAA5-47EA-B7CC-EA6B10D6EAF1}"/>
              </a:ext>
            </a:extLst>
          </p:cNvPr>
          <p:cNvSpPr>
            <a:spLocks noGrp="1" noChangeArrowheads="1"/>
          </p:cNvSpPr>
          <p:nvPr>
            <p:ph type="ctrTitle"/>
          </p:nvPr>
        </p:nvSpPr>
        <p:spPr>
          <a:xfrm>
            <a:off x="2286000" y="457200"/>
            <a:ext cx="6553200" cy="4800600"/>
          </a:xfrm>
        </p:spPr>
        <p:txBody>
          <a:bodyPr>
            <a:normAutofit/>
          </a:bodyPr>
          <a:lstStyle/>
          <a:p>
            <a:pPr algn="ctr" rtl="1" eaLnBrk="1" fontAlgn="auto" hangingPunct="1">
              <a:lnSpc>
                <a:spcPct val="125000"/>
              </a:lnSpc>
              <a:spcAft>
                <a:spcPts val="0"/>
              </a:spcAft>
              <a:defRPr/>
            </a:pPr>
            <a:r>
              <a:rPr lang="ar-SA" altLang="en-US" dirty="0">
                <a:solidFill>
                  <a:schemeClr val="tx1"/>
                </a:solidFill>
                <a:cs typeface="+mn-cs"/>
              </a:rPr>
              <a:t>مبادئ الاقتصاد الكلي</a:t>
            </a:r>
            <a:br>
              <a:rPr lang="fr-FR" altLang="en-US" dirty="0">
                <a:solidFill>
                  <a:schemeClr val="tx1"/>
                </a:solidFill>
                <a:cs typeface="+mn-cs"/>
              </a:rPr>
            </a:br>
            <a:r>
              <a:rPr lang="ar-SA" dirty="0">
                <a:solidFill>
                  <a:schemeClr val="accent1">
                    <a:lumMod val="60000"/>
                    <a:lumOff val="40000"/>
                  </a:schemeClr>
                </a:solidFill>
              </a:rPr>
              <a:t> </a:t>
            </a:r>
            <a:r>
              <a:rPr lang="ar-SA" sz="3600" dirty="0">
                <a:solidFill>
                  <a:schemeClr val="accent1">
                    <a:lumMod val="60000"/>
                    <a:lumOff val="40000"/>
                  </a:schemeClr>
                </a:solidFill>
              </a:rPr>
              <a:t>مدرسة</a:t>
            </a:r>
            <a:r>
              <a:rPr lang="fr-FR" sz="3600" dirty="0">
                <a:solidFill>
                  <a:schemeClr val="accent1">
                    <a:lumMod val="60000"/>
                    <a:lumOff val="40000"/>
                  </a:schemeClr>
                </a:solidFill>
              </a:rPr>
              <a:t> </a:t>
            </a:r>
            <a:r>
              <a:rPr lang="ar-SA" altLang="en-US" sz="3600" dirty="0">
                <a:solidFill>
                  <a:schemeClr val="accent1">
                    <a:lumMod val="60000"/>
                    <a:lumOff val="40000"/>
                  </a:schemeClr>
                </a:solidFill>
              </a:rPr>
              <a:t>ا</a:t>
            </a:r>
            <a:r>
              <a:rPr lang="ar-SA" sz="3600" dirty="0">
                <a:solidFill>
                  <a:schemeClr val="accent1">
                    <a:lumMod val="60000"/>
                    <a:lumOff val="40000"/>
                  </a:schemeClr>
                </a:solidFill>
              </a:rPr>
              <a:t>لمادة</a:t>
            </a:r>
            <a:br>
              <a:rPr lang="fr-FR" sz="3600" dirty="0">
                <a:solidFill>
                  <a:schemeClr val="accent1">
                    <a:lumMod val="60000"/>
                    <a:lumOff val="40000"/>
                  </a:schemeClr>
                </a:solidFill>
              </a:rPr>
            </a:br>
            <a:r>
              <a:rPr lang="ar-TN" sz="3600" dirty="0">
                <a:solidFill>
                  <a:schemeClr val="accent5">
                    <a:lumMod val="20000"/>
                    <a:lumOff val="80000"/>
                  </a:schemeClr>
                </a:solidFill>
              </a:rPr>
              <a:t>د</a:t>
            </a:r>
            <a:r>
              <a:rPr lang="fr-FR" sz="3600" dirty="0">
                <a:solidFill>
                  <a:schemeClr val="accent5">
                    <a:lumMod val="20000"/>
                    <a:lumOff val="80000"/>
                  </a:schemeClr>
                </a:solidFill>
              </a:rPr>
              <a:t>.</a:t>
            </a:r>
            <a:r>
              <a:rPr lang="ar-TN" sz="3600" dirty="0">
                <a:solidFill>
                  <a:schemeClr val="accent5">
                    <a:lumMod val="20000"/>
                    <a:lumOff val="80000"/>
                  </a:schemeClr>
                </a:solidFill>
              </a:rPr>
              <a:t>سارة صالح بن سليمان</a:t>
            </a:r>
            <a:br>
              <a:rPr lang="fr-FR" sz="3600" dirty="0">
                <a:solidFill>
                  <a:schemeClr val="accent5">
                    <a:lumMod val="20000"/>
                    <a:lumOff val="80000"/>
                  </a:schemeClr>
                </a:solidFill>
              </a:rPr>
            </a:br>
            <a:br>
              <a:rPr lang="fr-FR" sz="3600" dirty="0">
                <a:solidFill>
                  <a:schemeClr val="accent5">
                    <a:lumMod val="20000"/>
                    <a:lumOff val="80000"/>
                  </a:schemeClr>
                </a:solidFill>
              </a:rPr>
            </a:br>
            <a:r>
              <a:rPr lang="ar-TN" sz="3600" dirty="0">
                <a:solidFill>
                  <a:schemeClr val="accent5">
                    <a:lumMod val="20000"/>
                    <a:lumOff val="80000"/>
                  </a:schemeClr>
                </a:solidFill>
              </a:rPr>
              <a:t>الفصل الثاني</a:t>
            </a:r>
            <a:r>
              <a:rPr lang="fr-FR" sz="3600" dirty="0">
                <a:solidFill>
                  <a:schemeClr val="accent5">
                    <a:lumMod val="20000"/>
                    <a:lumOff val="80000"/>
                  </a:schemeClr>
                </a:solidFill>
              </a:rPr>
              <a:t> : </a:t>
            </a:r>
            <a:r>
              <a:rPr lang="ar-SA" sz="3600" b="1" dirty="0">
                <a:solidFill>
                  <a:schemeClr val="tx2">
                    <a:lumMod val="75000"/>
                  </a:schemeClr>
                </a:solidFill>
                <a:effectLst>
                  <a:outerShdw blurRad="38100" dist="38100" dir="2700000" algn="tl">
                    <a:srgbClr val="000000">
                      <a:alpha val="43137"/>
                    </a:srgbClr>
                  </a:outerShdw>
                </a:effectLst>
              </a:rPr>
              <a:t>قياس النشاط الاقتصادي الكلي</a:t>
            </a:r>
            <a:endParaRPr lang="fr-FR" sz="3600" dirty="0"/>
          </a:p>
        </p:txBody>
      </p:sp>
      <p:sp>
        <p:nvSpPr>
          <p:cNvPr id="11267" name="Espace réservé du pied de page 3">
            <a:extLst>
              <a:ext uri="{FF2B5EF4-FFF2-40B4-BE49-F238E27FC236}">
                <a16:creationId xmlns:a16="http://schemas.microsoft.com/office/drawing/2014/main" id="{6D65A57F-615B-4FAA-9021-FB8E6CDCF2E0}"/>
              </a:ext>
            </a:extLst>
          </p:cNvPr>
          <p:cNvSpPr>
            <a:spLocks noGrp="1"/>
          </p:cNvSpPr>
          <p:nvPr>
            <p:ph type="ftr" sz="quarter" idx="11"/>
          </p:nvPr>
        </p:nvSpPr>
        <p:spPr bwMode="auto">
          <a:xfrm>
            <a:off x="2667000" y="6172200"/>
            <a:ext cx="586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bg1"/>
                </a:solidFill>
              </a:rPr>
              <a:t>د.سارة صالح </a:t>
            </a:r>
            <a:endParaRPr lang="fr-FR" altLang="en-US">
              <a:solidFill>
                <a:schemeClr val="bg1"/>
              </a:solidFill>
            </a:endParaRPr>
          </a:p>
        </p:txBody>
      </p:sp>
      <p:pic>
        <p:nvPicPr>
          <p:cNvPr id="11268" name="صورة 1">
            <a:extLst>
              <a:ext uri="{FF2B5EF4-FFF2-40B4-BE49-F238E27FC236}">
                <a16:creationId xmlns:a16="http://schemas.microsoft.com/office/drawing/2014/main" id="{0B422F7D-A044-4B04-A5BB-FC63E24B47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133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anim calcmode="lin" valueType="num">
                                      <p:cBhvr additive="base">
                                        <p:cTn id="7" dur="500" fill="hold"/>
                                        <p:tgtEl>
                                          <p:spTgt spid="3079"/>
                                        </p:tgtEl>
                                        <p:attrNameLst>
                                          <p:attrName>ppt_x</p:attrName>
                                        </p:attrNameLst>
                                      </p:cBhvr>
                                      <p:tavLst>
                                        <p:tav tm="0">
                                          <p:val>
                                            <p:strVal val="#ppt_x"/>
                                          </p:val>
                                        </p:tav>
                                        <p:tav tm="100000">
                                          <p:val>
                                            <p:strVal val="#ppt_x"/>
                                          </p:val>
                                        </p:tav>
                                      </p:tavLst>
                                    </p:anim>
                                    <p:anim calcmode="lin" valueType="num">
                                      <p:cBhvr additive="base">
                                        <p:cTn id="8" dur="500" fill="hold"/>
                                        <p:tgtEl>
                                          <p:spTgt spid="30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pied de page 2">
            <a:extLst>
              <a:ext uri="{FF2B5EF4-FFF2-40B4-BE49-F238E27FC236}">
                <a16:creationId xmlns:a16="http://schemas.microsoft.com/office/drawing/2014/main" id="{09749D77-35E4-4C87-A2D1-29C297BE65F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4" name="Espace réservé du numéro de diapositive 3">
            <a:extLst>
              <a:ext uri="{FF2B5EF4-FFF2-40B4-BE49-F238E27FC236}">
                <a16:creationId xmlns:a16="http://schemas.microsoft.com/office/drawing/2014/main" id="{E103CB96-3C4E-425A-AC78-410DF4E65413}"/>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A518881-2FE8-4C08-B931-F696CB2E0A9B}" type="slidenum">
              <a:rPr lang="ar-SA" altLang="en-US" sz="1200">
                <a:solidFill>
                  <a:srgbClr val="FFFFFF"/>
                </a:solidFill>
              </a:rPr>
              <a:pPr eaLnBrk="1" hangingPunct="1">
                <a:lnSpc>
                  <a:spcPct val="80000"/>
                </a:lnSpc>
              </a:pPr>
              <a:t>10</a:t>
            </a:fld>
            <a:endParaRPr lang="fr-FR" altLang="en-US" sz="1200">
              <a:solidFill>
                <a:srgbClr val="FFFFFF"/>
              </a:solidFill>
            </a:endParaRPr>
          </a:p>
        </p:txBody>
      </p:sp>
      <p:sp>
        <p:nvSpPr>
          <p:cNvPr id="5" name="Rectangle 2">
            <a:extLst>
              <a:ext uri="{FF2B5EF4-FFF2-40B4-BE49-F238E27FC236}">
                <a16:creationId xmlns:a16="http://schemas.microsoft.com/office/drawing/2014/main" id="{47AA14E3-92EB-40D2-8E09-65D70C708395}"/>
              </a:ext>
            </a:extLst>
          </p:cNvPr>
          <p:cNvSpPr>
            <a:spLocks noChangeArrowheads="1"/>
          </p:cNvSpPr>
          <p:nvPr/>
        </p:nvSpPr>
        <p:spPr bwMode="auto">
          <a:xfrm>
            <a:off x="5029200" y="152400"/>
            <a:ext cx="3581400" cy="11430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ar-SA" sz="2400" b="1" dirty="0">
                <a:cs typeface="Arial" charset="0"/>
              </a:rPr>
              <a:t>الناتج المحلّي الإجمالي</a:t>
            </a:r>
            <a:endParaRPr lang="en-US" sz="2400" b="1" dirty="0">
              <a:cs typeface="Arial" charset="0"/>
            </a:endParaRPr>
          </a:p>
          <a:p>
            <a:pPr algn="ctr" rtl="0">
              <a:defRPr/>
            </a:pPr>
            <a:r>
              <a:rPr lang="en-US" sz="2400" b="1" dirty="0">
                <a:solidFill>
                  <a:srgbClr val="4F1AB8"/>
                </a:solidFill>
                <a:cs typeface="Arial" charset="0"/>
              </a:rPr>
              <a:t>(GDP)</a:t>
            </a:r>
            <a:endParaRPr lang="en-US" sz="2400" dirty="0">
              <a:cs typeface="Arial" charset="0"/>
            </a:endParaRPr>
          </a:p>
        </p:txBody>
      </p:sp>
      <p:sp>
        <p:nvSpPr>
          <p:cNvPr id="6" name="Rectangle 3">
            <a:extLst>
              <a:ext uri="{FF2B5EF4-FFF2-40B4-BE49-F238E27FC236}">
                <a16:creationId xmlns:a16="http://schemas.microsoft.com/office/drawing/2014/main" id="{436BCA1D-F381-4D37-9F41-D68700CB02DC}"/>
              </a:ext>
            </a:extLst>
          </p:cNvPr>
          <p:cNvSpPr>
            <a:spLocks noChangeArrowheads="1"/>
          </p:cNvSpPr>
          <p:nvPr/>
        </p:nvSpPr>
        <p:spPr bwMode="auto">
          <a:xfrm>
            <a:off x="1066800" y="152400"/>
            <a:ext cx="3352800" cy="1143000"/>
          </a:xfrm>
          <a:prstGeom prst="rect">
            <a:avLst/>
          </a:prstGeom>
          <a:solidFill>
            <a:srgbClr val="00B0F0"/>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الناتج القومي الإجمالي</a:t>
            </a:r>
            <a:endParaRPr lang="en-US" altLang="en-US" sz="2400" b="1"/>
          </a:p>
          <a:p>
            <a:pPr algn="ctr" rtl="0" eaLnBrk="1" hangingPunct="1"/>
            <a:r>
              <a:rPr lang="en-US" altLang="en-US" sz="2400" b="1"/>
              <a:t> </a:t>
            </a:r>
            <a:r>
              <a:rPr lang="en-US" altLang="en-US" sz="2400" b="1">
                <a:solidFill>
                  <a:srgbClr val="4F1AB8"/>
                </a:solidFill>
              </a:rPr>
              <a:t>(GNP)</a:t>
            </a:r>
            <a:endParaRPr lang="en-US" altLang="en-US" sz="2400"/>
          </a:p>
        </p:txBody>
      </p:sp>
      <p:sp>
        <p:nvSpPr>
          <p:cNvPr id="7" name="Oval 4">
            <a:extLst>
              <a:ext uri="{FF2B5EF4-FFF2-40B4-BE49-F238E27FC236}">
                <a16:creationId xmlns:a16="http://schemas.microsoft.com/office/drawing/2014/main" id="{C7D1436F-5951-429D-8518-A82AC019E745}"/>
              </a:ext>
            </a:extLst>
          </p:cNvPr>
          <p:cNvSpPr>
            <a:spLocks noChangeArrowheads="1"/>
          </p:cNvSpPr>
          <p:nvPr/>
        </p:nvSpPr>
        <p:spPr bwMode="auto">
          <a:xfrm>
            <a:off x="4495800" y="381000"/>
            <a:ext cx="457200" cy="533400"/>
          </a:xfrm>
          <a:prstGeom prst="ellipse">
            <a:avLst/>
          </a:prstGeom>
          <a:solidFill>
            <a:srgbClr val="E3F99B"/>
          </a:solidFill>
          <a:ln w="12700" cap="sq">
            <a:solidFill>
              <a:schemeClr val="tx1"/>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3600" b="1"/>
              <a:t>و</a:t>
            </a:r>
            <a:endParaRPr lang="en-US" altLang="en-US" sz="2400"/>
          </a:p>
        </p:txBody>
      </p:sp>
      <p:sp>
        <p:nvSpPr>
          <p:cNvPr id="8" name="Line 5">
            <a:extLst>
              <a:ext uri="{FF2B5EF4-FFF2-40B4-BE49-F238E27FC236}">
                <a16:creationId xmlns:a16="http://schemas.microsoft.com/office/drawing/2014/main" id="{1ADE0A90-C54D-4601-9956-D41B0DC9B562}"/>
              </a:ext>
            </a:extLst>
          </p:cNvPr>
          <p:cNvSpPr>
            <a:spLocks noChangeShapeType="1"/>
          </p:cNvSpPr>
          <p:nvPr/>
        </p:nvSpPr>
        <p:spPr bwMode="auto">
          <a:xfrm>
            <a:off x="6781800" y="1295400"/>
            <a:ext cx="0" cy="3810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9" name="Line 6">
            <a:extLst>
              <a:ext uri="{FF2B5EF4-FFF2-40B4-BE49-F238E27FC236}">
                <a16:creationId xmlns:a16="http://schemas.microsoft.com/office/drawing/2014/main" id="{9988C483-9C46-495D-B7BD-8E126D7E5CDA}"/>
              </a:ext>
            </a:extLst>
          </p:cNvPr>
          <p:cNvSpPr>
            <a:spLocks noChangeShapeType="1"/>
          </p:cNvSpPr>
          <p:nvPr/>
        </p:nvSpPr>
        <p:spPr bwMode="auto">
          <a:xfrm>
            <a:off x="2819400" y="1295400"/>
            <a:ext cx="0" cy="3810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 name="AutoShape 7">
            <a:extLst>
              <a:ext uri="{FF2B5EF4-FFF2-40B4-BE49-F238E27FC236}">
                <a16:creationId xmlns:a16="http://schemas.microsoft.com/office/drawing/2014/main" id="{A2CE2381-4CB0-4EE9-8757-6B843F627AFE}"/>
              </a:ext>
            </a:extLst>
          </p:cNvPr>
          <p:cNvSpPr>
            <a:spLocks noChangeArrowheads="1"/>
          </p:cNvSpPr>
          <p:nvPr/>
        </p:nvSpPr>
        <p:spPr bwMode="auto">
          <a:xfrm>
            <a:off x="6324600" y="1676400"/>
            <a:ext cx="838200" cy="609600"/>
          </a:xfrm>
          <a:prstGeom prst="flowChartConnector">
            <a:avLst/>
          </a:prstGeom>
          <a:solidFill>
            <a:srgbClr val="E0DFDE"/>
          </a:solidFill>
          <a:ln w="12700" cap="sq">
            <a:solidFill>
              <a:schemeClr val="tx1"/>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المحل</a:t>
            </a:r>
            <a:endParaRPr lang="en-US" altLang="en-US" sz="2400"/>
          </a:p>
        </p:txBody>
      </p:sp>
      <p:sp>
        <p:nvSpPr>
          <p:cNvPr id="11" name="AutoShape 8">
            <a:extLst>
              <a:ext uri="{FF2B5EF4-FFF2-40B4-BE49-F238E27FC236}">
                <a16:creationId xmlns:a16="http://schemas.microsoft.com/office/drawing/2014/main" id="{751F0D68-81B2-45A4-9DC3-C1F10900BBB7}"/>
              </a:ext>
            </a:extLst>
          </p:cNvPr>
          <p:cNvSpPr>
            <a:spLocks noChangeArrowheads="1"/>
          </p:cNvSpPr>
          <p:nvPr/>
        </p:nvSpPr>
        <p:spPr bwMode="auto">
          <a:xfrm>
            <a:off x="6248400" y="2743200"/>
            <a:ext cx="1066800" cy="685800"/>
          </a:xfrm>
          <a:prstGeom prst="flowChartConnector">
            <a:avLst/>
          </a:prstGeom>
          <a:solidFill>
            <a:srgbClr val="FFE6E1"/>
          </a:solidFill>
          <a:ln w="12700" cap="sq">
            <a:solidFill>
              <a:schemeClr val="tx1"/>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الجغرافيا</a:t>
            </a:r>
            <a:endParaRPr lang="en-US" altLang="en-US" sz="2400"/>
          </a:p>
        </p:txBody>
      </p:sp>
      <p:sp>
        <p:nvSpPr>
          <p:cNvPr id="12" name="AutoShape 9">
            <a:extLst>
              <a:ext uri="{FF2B5EF4-FFF2-40B4-BE49-F238E27FC236}">
                <a16:creationId xmlns:a16="http://schemas.microsoft.com/office/drawing/2014/main" id="{0E66DB0A-D074-4B3D-971D-2F17636E104F}"/>
              </a:ext>
            </a:extLst>
          </p:cNvPr>
          <p:cNvSpPr>
            <a:spLocks noChangeArrowheads="1"/>
          </p:cNvSpPr>
          <p:nvPr/>
        </p:nvSpPr>
        <p:spPr bwMode="auto">
          <a:xfrm>
            <a:off x="2286000" y="2667000"/>
            <a:ext cx="1066800" cy="685800"/>
          </a:xfrm>
          <a:prstGeom prst="flowChartConnector">
            <a:avLst/>
          </a:prstGeom>
          <a:solidFill>
            <a:srgbClr val="FFE6E1"/>
          </a:solidFill>
          <a:ln w="12700" cap="sq">
            <a:solidFill>
              <a:schemeClr val="tx1"/>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الجنسية</a:t>
            </a:r>
            <a:endParaRPr lang="en-US" altLang="en-US" sz="2400"/>
          </a:p>
        </p:txBody>
      </p:sp>
      <p:sp>
        <p:nvSpPr>
          <p:cNvPr id="13" name="AutoShape 10">
            <a:extLst>
              <a:ext uri="{FF2B5EF4-FFF2-40B4-BE49-F238E27FC236}">
                <a16:creationId xmlns:a16="http://schemas.microsoft.com/office/drawing/2014/main" id="{47163687-D519-42AE-8833-275FB9D3D8EF}"/>
              </a:ext>
            </a:extLst>
          </p:cNvPr>
          <p:cNvSpPr>
            <a:spLocks noChangeArrowheads="1"/>
          </p:cNvSpPr>
          <p:nvPr/>
        </p:nvSpPr>
        <p:spPr bwMode="auto">
          <a:xfrm>
            <a:off x="2362200" y="1600200"/>
            <a:ext cx="838200" cy="609600"/>
          </a:xfrm>
          <a:prstGeom prst="flowChartConnector">
            <a:avLst/>
          </a:prstGeom>
          <a:solidFill>
            <a:srgbClr val="E0DFDE"/>
          </a:solidFill>
          <a:ln w="12700" cap="sq">
            <a:solidFill>
              <a:schemeClr val="tx1"/>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القوم</a:t>
            </a:r>
            <a:endParaRPr lang="en-US" altLang="en-US" sz="2400"/>
          </a:p>
        </p:txBody>
      </p:sp>
      <p:sp>
        <p:nvSpPr>
          <p:cNvPr id="14" name="Line 11">
            <a:extLst>
              <a:ext uri="{FF2B5EF4-FFF2-40B4-BE49-F238E27FC236}">
                <a16:creationId xmlns:a16="http://schemas.microsoft.com/office/drawing/2014/main" id="{EDC6C109-555E-46B7-8028-1EF51C42D3D2}"/>
              </a:ext>
            </a:extLst>
          </p:cNvPr>
          <p:cNvSpPr>
            <a:spLocks noChangeShapeType="1"/>
          </p:cNvSpPr>
          <p:nvPr/>
        </p:nvSpPr>
        <p:spPr bwMode="auto">
          <a:xfrm>
            <a:off x="2819400" y="2209800"/>
            <a:ext cx="0" cy="4572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12">
            <a:extLst>
              <a:ext uri="{FF2B5EF4-FFF2-40B4-BE49-F238E27FC236}">
                <a16:creationId xmlns:a16="http://schemas.microsoft.com/office/drawing/2014/main" id="{77F87FF5-35B7-434A-9E28-9143F32AD485}"/>
              </a:ext>
            </a:extLst>
          </p:cNvPr>
          <p:cNvSpPr>
            <a:spLocks noChangeShapeType="1"/>
          </p:cNvSpPr>
          <p:nvPr/>
        </p:nvSpPr>
        <p:spPr bwMode="auto">
          <a:xfrm>
            <a:off x="6781800" y="2286000"/>
            <a:ext cx="0" cy="4572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 name="Rectangle 14">
            <a:extLst>
              <a:ext uri="{FF2B5EF4-FFF2-40B4-BE49-F238E27FC236}">
                <a16:creationId xmlns:a16="http://schemas.microsoft.com/office/drawing/2014/main" id="{8364594E-835E-44B3-986A-2F8FDFB4DA21}"/>
              </a:ext>
            </a:extLst>
          </p:cNvPr>
          <p:cNvSpPr>
            <a:spLocks noChangeArrowheads="1"/>
          </p:cNvSpPr>
          <p:nvPr/>
        </p:nvSpPr>
        <p:spPr bwMode="auto">
          <a:xfrm>
            <a:off x="5029200" y="4876800"/>
            <a:ext cx="3276600" cy="838200"/>
          </a:xfrm>
          <a:prstGeom prst="rect">
            <a:avLst/>
          </a:prstGeom>
          <a:solidFill>
            <a:schemeClr val="tx2">
              <a:lumMod val="20000"/>
              <a:lumOff val="80000"/>
            </a:schemeClr>
          </a:solidFill>
          <a:ln w="12700" cap="sq">
            <a:solidFill>
              <a:schemeClr val="tx1"/>
            </a:solidFill>
            <a:miter lim="800000"/>
            <a:headEnd type="none" w="sm" len="sm"/>
            <a:tailEnd type="none" w="sm" len="sm"/>
          </a:ln>
        </p:spPr>
        <p:txBody>
          <a:bodyPr wrap="none" anchor="ctr"/>
          <a:lstStyle/>
          <a:p>
            <a:pPr algn="ctr">
              <a:defRPr/>
            </a:pPr>
            <a:r>
              <a:rPr lang="ar-SA" sz="2400" b="1" dirty="0">
                <a:cs typeface="Arial" charset="0"/>
              </a:rPr>
              <a:t>إنتاج عوامل الإنتاج </a:t>
            </a:r>
            <a:r>
              <a:rPr lang="ar-SA" sz="2400" b="1" dirty="0">
                <a:solidFill>
                  <a:schemeClr val="accent2"/>
                </a:solidFill>
                <a:cs typeface="Arial" charset="0"/>
              </a:rPr>
              <a:t>الوطنية</a:t>
            </a:r>
            <a:endParaRPr lang="en-US" sz="2400" b="1" dirty="0">
              <a:cs typeface="Arial" charset="0"/>
            </a:endParaRPr>
          </a:p>
          <a:p>
            <a:pPr algn="ctr">
              <a:defRPr/>
            </a:pPr>
            <a:r>
              <a:rPr lang="ar-SA" sz="2400" b="1" dirty="0">
                <a:solidFill>
                  <a:schemeClr val="accent2"/>
                </a:solidFill>
                <a:cs typeface="Arial" charset="0"/>
              </a:rPr>
              <a:t>داخل</a:t>
            </a:r>
            <a:r>
              <a:rPr lang="ar-SA" sz="2400" b="1" dirty="0">
                <a:cs typeface="Arial" charset="0"/>
              </a:rPr>
              <a:t> الوطن</a:t>
            </a:r>
            <a:endParaRPr lang="en-US" sz="2400" dirty="0">
              <a:cs typeface="Arial" charset="0"/>
            </a:endParaRPr>
          </a:p>
        </p:txBody>
      </p:sp>
      <p:sp>
        <p:nvSpPr>
          <p:cNvPr id="17" name="Rectangle 17">
            <a:extLst>
              <a:ext uri="{FF2B5EF4-FFF2-40B4-BE49-F238E27FC236}">
                <a16:creationId xmlns:a16="http://schemas.microsoft.com/office/drawing/2014/main" id="{77B7F904-E0E1-44C5-8A8D-041F1EF09DCF}"/>
              </a:ext>
            </a:extLst>
          </p:cNvPr>
          <p:cNvSpPr>
            <a:spLocks noChangeArrowheads="1"/>
          </p:cNvSpPr>
          <p:nvPr/>
        </p:nvSpPr>
        <p:spPr bwMode="auto">
          <a:xfrm>
            <a:off x="1219200" y="4876800"/>
            <a:ext cx="3276600" cy="838200"/>
          </a:xfrm>
          <a:prstGeom prst="rect">
            <a:avLst/>
          </a:prstGeom>
          <a:solidFill>
            <a:schemeClr val="tx2">
              <a:lumMod val="20000"/>
              <a:lumOff val="80000"/>
            </a:schemeClr>
          </a:solidFill>
          <a:ln w="12700" cap="sq">
            <a:solidFill>
              <a:schemeClr val="tx1"/>
            </a:solidFill>
            <a:miter lim="800000"/>
            <a:headEnd type="none" w="sm" len="sm"/>
            <a:tailEnd type="none" w="sm" len="sm"/>
          </a:ln>
        </p:spPr>
        <p:txBody>
          <a:bodyPr wrap="none" anchor="ctr"/>
          <a:lstStyle/>
          <a:p>
            <a:pPr algn="ctr">
              <a:defRPr/>
            </a:pPr>
            <a:r>
              <a:rPr lang="ar-SA" sz="2400" b="1" dirty="0">
                <a:cs typeface="Arial" charset="0"/>
              </a:rPr>
              <a:t>إنتاج عوامل الإنتاج </a:t>
            </a:r>
            <a:r>
              <a:rPr lang="ar-SA" sz="2400" b="1" dirty="0">
                <a:solidFill>
                  <a:schemeClr val="accent2"/>
                </a:solidFill>
                <a:cs typeface="Arial" charset="0"/>
              </a:rPr>
              <a:t>الوطنية</a:t>
            </a:r>
            <a:endParaRPr lang="en-US" sz="2400" b="1" dirty="0">
              <a:solidFill>
                <a:schemeClr val="accent2"/>
              </a:solidFill>
              <a:cs typeface="Arial" charset="0"/>
            </a:endParaRPr>
          </a:p>
          <a:p>
            <a:pPr algn="ctr">
              <a:defRPr/>
            </a:pPr>
            <a:r>
              <a:rPr lang="ar-SA" sz="2400" b="1" dirty="0">
                <a:cs typeface="Arial" charset="0"/>
              </a:rPr>
              <a:t>داخل الوطن</a:t>
            </a:r>
            <a:endParaRPr lang="en-US" sz="2400" dirty="0">
              <a:cs typeface="Arial" charset="0"/>
            </a:endParaRPr>
          </a:p>
        </p:txBody>
      </p:sp>
      <p:sp>
        <p:nvSpPr>
          <p:cNvPr id="18" name="Rectangle 18">
            <a:extLst>
              <a:ext uri="{FF2B5EF4-FFF2-40B4-BE49-F238E27FC236}">
                <a16:creationId xmlns:a16="http://schemas.microsoft.com/office/drawing/2014/main" id="{90994B2E-77D0-4C57-BDDA-3332F8A04FD2}"/>
              </a:ext>
            </a:extLst>
          </p:cNvPr>
          <p:cNvSpPr>
            <a:spLocks noChangeArrowheads="1"/>
          </p:cNvSpPr>
          <p:nvPr/>
        </p:nvSpPr>
        <p:spPr bwMode="auto">
          <a:xfrm>
            <a:off x="5029200" y="4038600"/>
            <a:ext cx="3276600" cy="838200"/>
          </a:xfrm>
          <a:prstGeom prst="rect">
            <a:avLst/>
          </a:prstGeom>
          <a:solidFill>
            <a:srgbClr val="D5FFF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إنتاج عوامل الإنتاج الأجنبية</a:t>
            </a:r>
            <a:r>
              <a:rPr lang="en-US" altLang="en-US" sz="2400" b="1"/>
              <a:t> </a:t>
            </a:r>
          </a:p>
          <a:p>
            <a:pPr algn="ctr" eaLnBrk="1" hangingPunct="1"/>
            <a:r>
              <a:rPr lang="ar-SA" altLang="en-US" sz="2400" b="1">
                <a:solidFill>
                  <a:schemeClr val="accent2"/>
                </a:solidFill>
              </a:rPr>
              <a:t>داخل</a:t>
            </a:r>
            <a:r>
              <a:rPr lang="ar-SA" altLang="en-US" sz="2400" b="1"/>
              <a:t> الوطن</a:t>
            </a:r>
            <a:endParaRPr lang="en-US" altLang="en-US" sz="2400"/>
          </a:p>
        </p:txBody>
      </p:sp>
      <p:sp>
        <p:nvSpPr>
          <p:cNvPr id="19" name="Rectangle 19">
            <a:extLst>
              <a:ext uri="{FF2B5EF4-FFF2-40B4-BE49-F238E27FC236}">
                <a16:creationId xmlns:a16="http://schemas.microsoft.com/office/drawing/2014/main" id="{C9D40AF4-E809-4451-9317-AE2A2E5180BC}"/>
              </a:ext>
            </a:extLst>
          </p:cNvPr>
          <p:cNvSpPr>
            <a:spLocks noChangeArrowheads="1"/>
          </p:cNvSpPr>
          <p:nvPr/>
        </p:nvSpPr>
        <p:spPr bwMode="auto">
          <a:xfrm>
            <a:off x="1219200" y="3733800"/>
            <a:ext cx="3276600" cy="1143000"/>
          </a:xfrm>
          <a:prstGeom prst="rect">
            <a:avLst/>
          </a:prstGeom>
          <a:solidFill>
            <a:srgbClr val="A7FFE2"/>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إنتاج عوامل الإنتاج </a:t>
            </a:r>
            <a:r>
              <a:rPr lang="ar-SA" altLang="en-US" sz="2400" b="1">
                <a:solidFill>
                  <a:schemeClr val="accent2"/>
                </a:solidFill>
              </a:rPr>
              <a:t>الوطنية</a:t>
            </a:r>
            <a:endParaRPr lang="en-US" altLang="en-US" sz="2400" b="1"/>
          </a:p>
          <a:p>
            <a:pPr algn="ctr" eaLnBrk="1" hangingPunct="1"/>
            <a:r>
              <a:rPr lang="ar-SA" altLang="en-US" sz="2400" b="1"/>
              <a:t>خارج الوطن</a:t>
            </a:r>
            <a:endParaRPr lang="en-US" altLang="en-US" sz="2400"/>
          </a:p>
        </p:txBody>
      </p:sp>
      <p:sp>
        <p:nvSpPr>
          <p:cNvPr id="20" name="Line 25">
            <a:extLst>
              <a:ext uri="{FF2B5EF4-FFF2-40B4-BE49-F238E27FC236}">
                <a16:creationId xmlns:a16="http://schemas.microsoft.com/office/drawing/2014/main" id="{78C2627D-F007-4622-A2E0-ED89DB14ADF9}"/>
              </a:ext>
            </a:extLst>
          </p:cNvPr>
          <p:cNvSpPr>
            <a:spLocks noChangeShapeType="1"/>
          </p:cNvSpPr>
          <p:nvPr/>
        </p:nvSpPr>
        <p:spPr bwMode="auto">
          <a:xfrm>
            <a:off x="6781800" y="3429000"/>
            <a:ext cx="0" cy="6858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26">
            <a:extLst>
              <a:ext uri="{FF2B5EF4-FFF2-40B4-BE49-F238E27FC236}">
                <a16:creationId xmlns:a16="http://schemas.microsoft.com/office/drawing/2014/main" id="{966BB8F8-31E5-4D8F-9FFC-B646068A8D28}"/>
              </a:ext>
            </a:extLst>
          </p:cNvPr>
          <p:cNvSpPr>
            <a:spLocks noChangeShapeType="1"/>
          </p:cNvSpPr>
          <p:nvPr/>
        </p:nvSpPr>
        <p:spPr bwMode="auto">
          <a:xfrm>
            <a:off x="2819400" y="3352800"/>
            <a:ext cx="0" cy="4572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2" name="Text Box 27">
            <a:extLst>
              <a:ext uri="{FF2B5EF4-FFF2-40B4-BE49-F238E27FC236}">
                <a16:creationId xmlns:a16="http://schemas.microsoft.com/office/drawing/2014/main" id="{EC174B5B-3C7A-439E-97C8-F4D9666CC9B1}"/>
              </a:ext>
            </a:extLst>
          </p:cNvPr>
          <p:cNvSpPr txBox="1">
            <a:spLocks noChangeArrowheads="1"/>
          </p:cNvSpPr>
          <p:nvPr/>
        </p:nvSpPr>
        <p:spPr bwMode="auto">
          <a:xfrm>
            <a:off x="3505200" y="12954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solidFill>
                  <a:srgbClr val="4F1AB8"/>
                </a:solidFill>
              </a:rPr>
              <a:t>الناتج القومي الإجمالي</a:t>
            </a:r>
            <a:r>
              <a:rPr lang="en-US" altLang="en-US" sz="2400" b="1">
                <a:solidFill>
                  <a:srgbClr val="4F1AB8"/>
                </a:solidFill>
              </a:rPr>
              <a:t> =</a:t>
            </a:r>
            <a:endParaRPr lang="en-US" altLang="en-US" sz="2400"/>
          </a:p>
        </p:txBody>
      </p:sp>
      <p:sp>
        <p:nvSpPr>
          <p:cNvPr id="23" name="Text Box 28">
            <a:extLst>
              <a:ext uri="{FF2B5EF4-FFF2-40B4-BE49-F238E27FC236}">
                <a16:creationId xmlns:a16="http://schemas.microsoft.com/office/drawing/2014/main" id="{3C0924D2-B520-4CDE-8AE8-F304C5A0EA9E}"/>
              </a:ext>
            </a:extLst>
          </p:cNvPr>
          <p:cNvSpPr txBox="1">
            <a:spLocks noChangeArrowheads="1"/>
          </p:cNvSpPr>
          <p:nvPr/>
        </p:nvSpPr>
        <p:spPr bwMode="auto">
          <a:xfrm>
            <a:off x="3200400" y="16764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solidFill>
                  <a:srgbClr val="008C67"/>
                </a:solidFill>
              </a:rPr>
              <a:t>الناتج المحلّي الإجمالي</a:t>
            </a:r>
            <a:endParaRPr lang="en-US" altLang="en-US" sz="2400"/>
          </a:p>
        </p:txBody>
      </p:sp>
      <p:sp>
        <p:nvSpPr>
          <p:cNvPr id="24" name="Oval 29">
            <a:extLst>
              <a:ext uri="{FF2B5EF4-FFF2-40B4-BE49-F238E27FC236}">
                <a16:creationId xmlns:a16="http://schemas.microsoft.com/office/drawing/2014/main" id="{9CBBA61F-8088-452D-B4F8-4D978891AEFC}"/>
              </a:ext>
            </a:extLst>
          </p:cNvPr>
          <p:cNvSpPr>
            <a:spLocks noChangeArrowheads="1"/>
          </p:cNvSpPr>
          <p:nvPr/>
        </p:nvSpPr>
        <p:spPr bwMode="auto">
          <a:xfrm>
            <a:off x="5867400" y="1981200"/>
            <a:ext cx="381000" cy="3810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round/>
                <a:headEnd type="none" w="sm" len="sm"/>
                <a:tailEnd type="none" w="sm" len="sm"/>
              </a14:hiddenLine>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b="1">
                <a:solidFill>
                  <a:schemeClr val="accent2"/>
                </a:solidFill>
              </a:rPr>
              <a:t>-</a:t>
            </a:r>
            <a:endParaRPr lang="en-US" altLang="en-US" sz="2400"/>
          </a:p>
        </p:txBody>
      </p:sp>
      <p:sp>
        <p:nvSpPr>
          <p:cNvPr id="25" name="Text Box 31">
            <a:extLst>
              <a:ext uri="{FF2B5EF4-FFF2-40B4-BE49-F238E27FC236}">
                <a16:creationId xmlns:a16="http://schemas.microsoft.com/office/drawing/2014/main" id="{3F6E9163-5E46-4528-AEF4-E8679F8D3BD7}"/>
              </a:ext>
            </a:extLst>
          </p:cNvPr>
          <p:cNvSpPr txBox="1">
            <a:spLocks noChangeArrowheads="1"/>
          </p:cNvSpPr>
          <p:nvPr/>
        </p:nvSpPr>
        <p:spPr bwMode="auto">
          <a:xfrm>
            <a:off x="3505200" y="1981200"/>
            <a:ext cx="228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t>إنتاج عوامل الإنتاج </a:t>
            </a:r>
            <a:r>
              <a:rPr lang="ar-SA" altLang="en-US" sz="2400" b="1">
                <a:solidFill>
                  <a:schemeClr val="accent2"/>
                </a:solidFill>
              </a:rPr>
              <a:t>الأجنبية داخل </a:t>
            </a:r>
            <a:r>
              <a:rPr lang="ar-SA" altLang="en-US" sz="2400" b="1"/>
              <a:t>الوطن</a:t>
            </a:r>
            <a:endParaRPr lang="en-US" altLang="en-US" sz="2400"/>
          </a:p>
        </p:txBody>
      </p:sp>
      <p:sp>
        <p:nvSpPr>
          <p:cNvPr id="26" name="Oval 33">
            <a:extLst>
              <a:ext uri="{FF2B5EF4-FFF2-40B4-BE49-F238E27FC236}">
                <a16:creationId xmlns:a16="http://schemas.microsoft.com/office/drawing/2014/main" id="{81416051-5CC9-40F4-97D7-28AC357F4550}"/>
              </a:ext>
            </a:extLst>
          </p:cNvPr>
          <p:cNvSpPr>
            <a:spLocks noChangeArrowheads="1"/>
          </p:cNvSpPr>
          <p:nvPr/>
        </p:nvSpPr>
        <p:spPr bwMode="auto">
          <a:xfrm>
            <a:off x="5867400" y="2667000"/>
            <a:ext cx="381000" cy="3810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round/>
                <a:headEnd type="none" w="sm" len="sm"/>
                <a:tailEnd type="none" w="sm" len="sm"/>
              </a14:hiddenLine>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b="1"/>
              <a:t>+</a:t>
            </a:r>
            <a:endParaRPr lang="en-US" altLang="en-US" sz="2400"/>
          </a:p>
        </p:txBody>
      </p:sp>
      <p:sp>
        <p:nvSpPr>
          <p:cNvPr id="27" name="Text Box 34">
            <a:extLst>
              <a:ext uri="{FF2B5EF4-FFF2-40B4-BE49-F238E27FC236}">
                <a16:creationId xmlns:a16="http://schemas.microsoft.com/office/drawing/2014/main" id="{AF744080-03B8-4E20-8534-125EE5F37575}"/>
              </a:ext>
            </a:extLst>
          </p:cNvPr>
          <p:cNvSpPr txBox="1">
            <a:spLocks noChangeArrowheads="1"/>
          </p:cNvSpPr>
          <p:nvPr/>
        </p:nvSpPr>
        <p:spPr bwMode="auto">
          <a:xfrm>
            <a:off x="3429000" y="2667000"/>
            <a:ext cx="2362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t>إنتاج عوامل الإنتاج </a:t>
            </a:r>
            <a:r>
              <a:rPr lang="ar-SA" altLang="en-US" sz="2400" b="1">
                <a:solidFill>
                  <a:schemeClr val="accent2"/>
                </a:solidFill>
              </a:rPr>
              <a:t>الوطنية خارج</a:t>
            </a:r>
            <a:r>
              <a:rPr lang="ar-SA" altLang="en-US" sz="2400" b="1"/>
              <a:t> الوطن</a:t>
            </a:r>
            <a:endParaRPr lang="en-US" altLang="en-US" sz="2400"/>
          </a:p>
        </p:txBody>
      </p:sp>
      <p:sp>
        <p:nvSpPr>
          <p:cNvPr id="28" name="Rectangle 35">
            <a:extLst>
              <a:ext uri="{FF2B5EF4-FFF2-40B4-BE49-F238E27FC236}">
                <a16:creationId xmlns:a16="http://schemas.microsoft.com/office/drawing/2014/main" id="{7625D7AC-8B94-43FA-A77F-9B1D2DCE4CC8}"/>
              </a:ext>
            </a:extLst>
          </p:cNvPr>
          <p:cNvSpPr>
            <a:spLocks noChangeArrowheads="1"/>
          </p:cNvSpPr>
          <p:nvPr/>
        </p:nvSpPr>
        <p:spPr bwMode="auto">
          <a:xfrm>
            <a:off x="3429000" y="1371600"/>
            <a:ext cx="2743200" cy="2209800"/>
          </a:xfrm>
          <a:prstGeom prst="rect">
            <a:avLst/>
          </a:prstGeom>
          <a:noFill/>
          <a:ln w="38100" cap="sq">
            <a:solidFill>
              <a:schemeClr val="accent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fr-FR"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499"/>
                                          </p:stCondLst>
                                        </p:cTn>
                                        <p:tgtEl>
                                          <p:spTgt spid="8"/>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ox(out)">
                                      <p:cBhvr>
                                        <p:cTn id="28" dur="500"/>
                                        <p:tgtEl>
                                          <p:spTgt spid="1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499"/>
                                          </p:stCondLst>
                                        </p:cTn>
                                        <p:tgtEl>
                                          <p:spTgt spid="9"/>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ox(out)">
                                      <p:cBhvr>
                                        <p:cTn id="37" dur="5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499"/>
                                          </p:stCondLst>
                                        </p:cTn>
                                        <p:tgtEl>
                                          <p:spTgt spid="15"/>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additive="base">
                                        <p:cTn id="46" dur="500" fill="hold"/>
                                        <p:tgtEl>
                                          <p:spTgt spid="11"/>
                                        </p:tgtEl>
                                        <p:attrNameLst>
                                          <p:attrName>ppt_x</p:attrName>
                                        </p:attrNameLst>
                                      </p:cBhvr>
                                      <p:tavLst>
                                        <p:tav tm="0">
                                          <p:val>
                                            <p:strVal val="1+#ppt_w/2"/>
                                          </p:val>
                                        </p:tav>
                                        <p:tav tm="100000">
                                          <p:val>
                                            <p:strVal val="#ppt_x"/>
                                          </p:val>
                                        </p:tav>
                                      </p:tavLst>
                                    </p:anim>
                                    <p:anim calcmode="lin" valueType="num">
                                      <p:cBhvr additive="base">
                                        <p:cTn id="47"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nodeType="clickEffect">
                                  <p:stCondLst>
                                    <p:cond delay="0"/>
                                  </p:stCondLst>
                                  <p:childTnLst>
                                    <p:set>
                                      <p:cBhvr>
                                        <p:cTn id="51" dur="1" fill="hold">
                                          <p:stCondLst>
                                            <p:cond delay="499"/>
                                          </p:stCondLst>
                                        </p:cTn>
                                        <p:tgtEl>
                                          <p:spTgt spid="14"/>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nodeType="clickEffect">
                                  <p:stCondLst>
                                    <p:cond delay="0"/>
                                  </p:stCondLst>
                                  <p:childTnLst>
                                    <p:set>
                                      <p:cBhvr>
                                        <p:cTn id="61" dur="1" fill="hold">
                                          <p:stCondLst>
                                            <p:cond delay="499"/>
                                          </p:stCondLst>
                                        </p:cTn>
                                        <p:tgtEl>
                                          <p:spTgt spid="20"/>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6"/>
                                        </p:tgtEl>
                                        <p:attrNameLst>
                                          <p:attrName>style.visibility</p:attrName>
                                        </p:attrNameLst>
                                      </p:cBhvr>
                                      <p:to>
                                        <p:strVal val="visible"/>
                                      </p:to>
                                    </p:set>
                                    <p:anim calcmode="lin" valueType="num">
                                      <p:cBhvr additive="base">
                                        <p:cTn id="66" dur="500" fill="hold"/>
                                        <p:tgtEl>
                                          <p:spTgt spid="16"/>
                                        </p:tgtEl>
                                        <p:attrNameLst>
                                          <p:attrName>ppt_x</p:attrName>
                                        </p:attrNameLst>
                                      </p:cBhvr>
                                      <p:tavLst>
                                        <p:tav tm="0">
                                          <p:val>
                                            <p:strVal val="#ppt_x"/>
                                          </p:val>
                                        </p:tav>
                                        <p:tav tm="100000">
                                          <p:val>
                                            <p:strVal val="#ppt_x"/>
                                          </p:val>
                                        </p:tav>
                                      </p:tavLst>
                                    </p:anim>
                                    <p:anim calcmode="lin" valueType="num">
                                      <p:cBhvr additive="base">
                                        <p:cTn id="6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1" presetClass="entr" presetSubtype="0" fill="hold" nodeType="clickEffect">
                                  <p:stCondLst>
                                    <p:cond delay="0"/>
                                  </p:stCondLst>
                                  <p:childTnLst>
                                    <p:set>
                                      <p:cBhvr>
                                        <p:cTn id="71" dur="1" fill="hold">
                                          <p:stCondLst>
                                            <p:cond delay="499"/>
                                          </p:stCondLst>
                                        </p:cTn>
                                        <p:tgtEl>
                                          <p:spTgt spid="21"/>
                                        </p:tgtEl>
                                        <p:attrNameLst>
                                          <p:attrName>style.visibility</p:attrName>
                                        </p:attrNameLst>
                                      </p:cBhvr>
                                      <p:to>
                                        <p:strVal val="visible"/>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17"/>
                                        </p:tgtEl>
                                        <p:attrNameLst>
                                          <p:attrName>style.visibility</p:attrName>
                                        </p:attrNameLst>
                                      </p:cBhvr>
                                      <p:to>
                                        <p:strVal val="visible"/>
                                      </p:to>
                                    </p:set>
                                    <p:anim calcmode="lin" valueType="num">
                                      <p:cBhvr additive="base">
                                        <p:cTn id="76" dur="500" fill="hold"/>
                                        <p:tgtEl>
                                          <p:spTgt spid="17"/>
                                        </p:tgtEl>
                                        <p:attrNameLst>
                                          <p:attrName>ppt_x</p:attrName>
                                        </p:attrNameLst>
                                      </p:cBhvr>
                                      <p:tavLst>
                                        <p:tav tm="0">
                                          <p:val>
                                            <p:strVal val="#ppt_x"/>
                                          </p:val>
                                        </p:tav>
                                        <p:tav tm="100000">
                                          <p:val>
                                            <p:strVal val="#ppt_x"/>
                                          </p:val>
                                        </p:tav>
                                      </p:tavLst>
                                    </p:anim>
                                    <p:anim calcmode="lin" valueType="num">
                                      <p:cBhvr additive="base">
                                        <p:cTn id="7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2" presetClass="entr" presetSubtype="2"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 calcmode="lin" valueType="num">
                                      <p:cBhvr additive="base">
                                        <p:cTn id="82" dur="500" fill="hold"/>
                                        <p:tgtEl>
                                          <p:spTgt spid="18"/>
                                        </p:tgtEl>
                                        <p:attrNameLst>
                                          <p:attrName>ppt_x</p:attrName>
                                        </p:attrNameLst>
                                      </p:cBhvr>
                                      <p:tavLst>
                                        <p:tav tm="0">
                                          <p:val>
                                            <p:strVal val="1+#ppt_w/2"/>
                                          </p:val>
                                        </p:tav>
                                        <p:tav tm="100000">
                                          <p:val>
                                            <p:strVal val="#ppt_x"/>
                                          </p:val>
                                        </p:tav>
                                      </p:tavLst>
                                    </p:anim>
                                    <p:anim calcmode="lin" valueType="num">
                                      <p:cBhvr additive="base">
                                        <p:cTn id="83"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8"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additive="base">
                                        <p:cTn id="88" dur="500" fill="hold"/>
                                        <p:tgtEl>
                                          <p:spTgt spid="19"/>
                                        </p:tgtEl>
                                        <p:attrNameLst>
                                          <p:attrName>ppt_x</p:attrName>
                                        </p:attrNameLst>
                                      </p:cBhvr>
                                      <p:tavLst>
                                        <p:tav tm="0">
                                          <p:val>
                                            <p:strVal val="0-#ppt_w/2"/>
                                          </p:val>
                                        </p:tav>
                                        <p:tav tm="100000">
                                          <p:val>
                                            <p:strVal val="#ppt_x"/>
                                          </p:val>
                                        </p:tav>
                                      </p:tavLst>
                                    </p:anim>
                                    <p:anim calcmode="lin" valueType="num">
                                      <p:cBhvr additive="base">
                                        <p:cTn id="89"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1" presetClass="entr" presetSubtype="0" fill="hold" grpId="0" nodeType="clickEffect">
                                  <p:stCondLst>
                                    <p:cond delay="0"/>
                                  </p:stCondLst>
                                  <p:childTnLst>
                                    <p:set>
                                      <p:cBhvr>
                                        <p:cTn id="93" dur="1" fill="hold">
                                          <p:stCondLst>
                                            <p:cond delay="499"/>
                                          </p:stCondLst>
                                        </p:cTn>
                                        <p:tgtEl>
                                          <p:spTgt spid="28"/>
                                        </p:tgtEl>
                                        <p:attrNameLst>
                                          <p:attrName>style.visibility</p:attrName>
                                        </p:attrNameLst>
                                      </p:cBhvr>
                                      <p:to>
                                        <p:strVal val="visible"/>
                                      </p:to>
                                    </p:set>
                                  </p:childTnLst>
                                </p:cTn>
                              </p:par>
                            </p:childTnLst>
                          </p:cTn>
                        </p:par>
                      </p:childTnLst>
                    </p:cTn>
                  </p:par>
                  <p:par>
                    <p:cTn id="94" fill="hold" nodeType="clickPar">
                      <p:stCondLst>
                        <p:cond delay="indefinite"/>
                      </p:stCondLst>
                      <p:childTnLst>
                        <p:par>
                          <p:cTn id="95" fill="hold" nodeType="withGroup">
                            <p:stCondLst>
                              <p:cond delay="0"/>
                            </p:stCondLst>
                            <p:childTnLst>
                              <p:par>
                                <p:cTn id="96" presetID="22" presetClass="entr" presetSubtype="2" fill="hold" grpId="0" nodeType="clickEffect">
                                  <p:stCondLst>
                                    <p:cond delay="0"/>
                                  </p:stCondLst>
                                  <p:childTnLst>
                                    <p:set>
                                      <p:cBhvr>
                                        <p:cTn id="97" dur="1" fill="hold">
                                          <p:stCondLst>
                                            <p:cond delay="0"/>
                                          </p:stCondLst>
                                        </p:cTn>
                                        <p:tgtEl>
                                          <p:spTgt spid="22"/>
                                        </p:tgtEl>
                                        <p:attrNameLst>
                                          <p:attrName>style.visibility</p:attrName>
                                        </p:attrNameLst>
                                      </p:cBhvr>
                                      <p:to>
                                        <p:strVal val="visible"/>
                                      </p:to>
                                    </p:set>
                                    <p:animEffect transition="in" filter="wipe(right)">
                                      <p:cBhvr>
                                        <p:cTn id="98" dur="500"/>
                                        <p:tgtEl>
                                          <p:spTgt spid="22"/>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4" presetClass="entr" presetSubtype="32" fill="hold" grpId="0" nodeType="click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box(out)">
                                      <p:cBhvr>
                                        <p:cTn id="103" dur="500"/>
                                        <p:tgtEl>
                                          <p:spTgt spid="23"/>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 presetClass="entr" presetSubtype="0" fill="hold" grpId="0" nodeType="clickEffect">
                                  <p:stCondLst>
                                    <p:cond delay="0"/>
                                  </p:stCondLst>
                                  <p:childTnLst>
                                    <p:set>
                                      <p:cBhvr>
                                        <p:cTn id="107" dur="1" fill="hold">
                                          <p:stCondLst>
                                            <p:cond delay="499"/>
                                          </p:stCondLst>
                                        </p:cTn>
                                        <p:tgtEl>
                                          <p:spTgt spid="24"/>
                                        </p:tgtEl>
                                        <p:attrNameLst>
                                          <p:attrName>style.visibility</p:attrName>
                                        </p:attrNameLst>
                                      </p:cBhvr>
                                      <p:to>
                                        <p:strVal val="visible"/>
                                      </p:to>
                                    </p:se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 presetClass="entr" presetSubtype="32" fill="hold" grpId="0" nodeType="click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box(out)">
                                      <p:cBhvr>
                                        <p:cTn id="112" dur="500"/>
                                        <p:tgtEl>
                                          <p:spTgt spid="25"/>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 presetClass="entr" presetSubtype="0" fill="hold" grpId="0" nodeType="clickEffect">
                                  <p:stCondLst>
                                    <p:cond delay="0"/>
                                  </p:stCondLst>
                                  <p:childTnLst>
                                    <p:set>
                                      <p:cBhvr>
                                        <p:cTn id="116" dur="1" fill="hold">
                                          <p:stCondLst>
                                            <p:cond delay="499"/>
                                          </p:stCondLst>
                                        </p:cTn>
                                        <p:tgtEl>
                                          <p:spTgt spid="26"/>
                                        </p:tgtEl>
                                        <p:attrNameLst>
                                          <p:attrName>style.visibility</p:attrName>
                                        </p:attrNameLst>
                                      </p:cBhvr>
                                      <p:to>
                                        <p:strVal val="visible"/>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4" presetClass="entr" presetSubtype="32"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Effect transition="in" filter="box(out)">
                                      <p:cBhvr>
                                        <p:cTn id="12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6" grpId="0" animBg="1" autoUpdateAnimBg="0"/>
      <p:bldP spid="7" grpId="0" animBg="1" autoUpdateAnimBg="0"/>
      <p:bldP spid="10" grpId="0" animBg="1" autoUpdateAnimBg="0"/>
      <p:bldP spid="11" grpId="0" animBg="1" autoUpdateAnimBg="0"/>
      <p:bldP spid="12" grpId="0" animBg="1" autoUpdateAnimBg="0"/>
      <p:bldP spid="13" grpId="0" animBg="1" autoUpdateAnimBg="0"/>
      <p:bldP spid="16" grpId="0" animBg="1" autoUpdateAnimBg="0"/>
      <p:bldP spid="17" grpId="0" animBg="1" autoUpdateAnimBg="0"/>
      <p:bldP spid="18" grpId="0" animBg="1" autoUpdateAnimBg="0"/>
      <p:bldP spid="19" grpId="0" animBg="1" autoUpdateAnimBg="0"/>
      <p:bldP spid="22" grpId="0" autoUpdateAnimBg="0"/>
      <p:bldP spid="23" grpId="0" autoUpdateAnimBg="0"/>
      <p:bldP spid="24" grpId="0" autoUpdateAnimBg="0"/>
      <p:bldP spid="25" grpId="0" autoUpdateAnimBg="0"/>
      <p:bldP spid="26" grpId="0" autoUpdateAnimBg="0"/>
      <p:bldP spid="27" grpId="0" autoUpdateAnimBg="0"/>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a:extLst>
              <a:ext uri="{FF2B5EF4-FFF2-40B4-BE49-F238E27FC236}">
                <a16:creationId xmlns:a16="http://schemas.microsoft.com/office/drawing/2014/main" id="{44B1CA00-671E-45AD-B590-8EA5AD12F95F}"/>
              </a:ext>
            </a:extLst>
          </p:cNvPr>
          <p:cNvSpPr>
            <a:spLocks noGrp="1"/>
          </p:cNvSpPr>
          <p:nvPr>
            <p:ph type="title"/>
          </p:nvPr>
        </p:nvSpPr>
        <p:spPr>
          <a:xfrm>
            <a:off x="612775" y="228600"/>
            <a:ext cx="8153400" cy="990600"/>
          </a:xfrm>
        </p:spPr>
        <p:txBody>
          <a:bodyPr/>
          <a:lstStyle/>
          <a:p>
            <a:pPr algn="r" rtl="1"/>
            <a:r>
              <a:rPr lang="ar-SA" altLang="en-US" sz="4000" b="1"/>
              <a:t>طرق قياس الناتج المحلى الإجمالي</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C3941697-F775-4CD0-BECF-CD392576B448}"/>
              </a:ext>
            </a:extLst>
          </p:cNvPr>
          <p:cNvSpPr>
            <a:spLocks noGrp="1"/>
          </p:cNvSpPr>
          <p:nvPr>
            <p:ph sz="quarter" idx="1"/>
          </p:nvPr>
        </p:nvSpPr>
        <p:spPr>
          <a:xfrm>
            <a:off x="228600" y="1600200"/>
            <a:ext cx="8537575" cy="4724400"/>
          </a:xfrm>
        </p:spPr>
        <p:txBody>
          <a:bodyPr/>
          <a:lstStyle/>
          <a:p>
            <a:pPr algn="just" rtl="1">
              <a:lnSpc>
                <a:spcPct val="150000"/>
              </a:lnSpc>
              <a:defRPr/>
            </a:pPr>
            <a:r>
              <a:rPr lang="ar-SA" sz="2700" b="1" dirty="0">
                <a:effectLst>
                  <a:outerShdw blurRad="38100" dist="38100" dir="2700000" algn="tl">
                    <a:srgbClr val="000000">
                      <a:alpha val="43137"/>
                    </a:srgbClr>
                  </a:outerShdw>
                </a:effectLst>
              </a:rPr>
              <a:t>هناك عدة طرق يمكن استخدامها لحساب الناتج المحلي الاجمالي أهمها:</a:t>
            </a:r>
            <a:endParaRPr lang="fr-FR" sz="2700" b="1" dirty="0">
              <a:effectLst>
                <a:outerShdw blurRad="38100" dist="38100" dir="2700000" algn="tl">
                  <a:srgbClr val="000000">
                    <a:alpha val="43137"/>
                  </a:srgbClr>
                </a:outerShdw>
              </a:effectLst>
            </a:endParaRPr>
          </a:p>
          <a:p>
            <a:pPr marL="514350" indent="-514350" algn="just" rtl="1">
              <a:lnSpc>
                <a:spcPct val="150000"/>
              </a:lnSpc>
              <a:buClr>
                <a:srgbClr val="FF0066"/>
              </a:buClr>
              <a:buSzPct val="85000"/>
              <a:buFont typeface="+mj-lt"/>
              <a:buAutoNum type="arabicPeriod"/>
              <a:defRPr/>
            </a:pPr>
            <a:r>
              <a:rPr lang="ar-SA" sz="2700" b="1" dirty="0">
                <a:effectLst>
                  <a:outerShdw blurRad="38100" dist="38100" dir="2700000" algn="tl">
                    <a:srgbClr val="000000">
                      <a:alpha val="43137"/>
                    </a:srgbClr>
                  </a:outerShdw>
                </a:effectLst>
              </a:rPr>
              <a:t>طريقة </a:t>
            </a:r>
            <a:r>
              <a:rPr lang="ar-SA" sz="2700" b="1" dirty="0">
                <a:solidFill>
                  <a:srgbClr val="FF0066"/>
                </a:solidFill>
                <a:effectLst>
                  <a:outerShdw blurRad="38100" dist="38100" dir="2700000" algn="tl">
                    <a:srgbClr val="000000">
                      <a:alpha val="43137"/>
                    </a:srgbClr>
                  </a:outerShdw>
                </a:effectLst>
              </a:rPr>
              <a:t>المنتج النهائي</a:t>
            </a:r>
            <a:endParaRPr lang="fr-FR" sz="2700" b="1" dirty="0">
              <a:solidFill>
                <a:srgbClr val="FF0066"/>
              </a:solidFill>
              <a:effectLst>
                <a:outerShdw blurRad="38100" dist="38100" dir="2700000" algn="tl">
                  <a:srgbClr val="000000">
                    <a:alpha val="43137"/>
                  </a:srgbClr>
                </a:outerShdw>
              </a:effectLst>
            </a:endParaRPr>
          </a:p>
          <a:p>
            <a:pPr marL="514350" indent="-514350" algn="just" rtl="1">
              <a:lnSpc>
                <a:spcPct val="150000"/>
              </a:lnSpc>
              <a:buClr>
                <a:srgbClr val="FF0066"/>
              </a:buClr>
              <a:buSzPct val="85000"/>
              <a:buFont typeface="+mj-lt"/>
              <a:buAutoNum type="arabicPeriod"/>
              <a:defRPr/>
            </a:pPr>
            <a:r>
              <a:rPr lang="ar-SA" sz="2700" b="1" dirty="0">
                <a:effectLst>
                  <a:outerShdw blurRad="38100" dist="38100" dir="2700000" algn="tl">
                    <a:srgbClr val="000000">
                      <a:alpha val="43137"/>
                    </a:srgbClr>
                  </a:outerShdw>
                </a:effectLst>
              </a:rPr>
              <a:t>طريقة </a:t>
            </a:r>
            <a:r>
              <a:rPr lang="ar-SA" sz="2700" b="1" dirty="0">
                <a:solidFill>
                  <a:srgbClr val="CA06C1"/>
                </a:solidFill>
                <a:effectLst>
                  <a:outerShdw blurRad="38100" dist="38100" dir="2700000" algn="tl">
                    <a:srgbClr val="000000">
                      <a:alpha val="43137"/>
                    </a:srgbClr>
                  </a:outerShdw>
                </a:effectLst>
              </a:rPr>
              <a:t>القيمة المضافة</a:t>
            </a:r>
            <a:endParaRPr lang="fr-FR" sz="2700" b="1" dirty="0">
              <a:solidFill>
                <a:srgbClr val="CA06C1"/>
              </a:solidFill>
              <a:effectLst>
                <a:outerShdw blurRad="38100" dist="38100" dir="2700000" algn="tl">
                  <a:srgbClr val="000000">
                    <a:alpha val="43137"/>
                  </a:srgbClr>
                </a:outerShdw>
              </a:effectLst>
            </a:endParaRPr>
          </a:p>
          <a:p>
            <a:pPr marL="514350" indent="-514350" algn="just" rtl="1">
              <a:lnSpc>
                <a:spcPct val="150000"/>
              </a:lnSpc>
              <a:buClr>
                <a:srgbClr val="FF0066"/>
              </a:buClr>
              <a:buSzPct val="85000"/>
              <a:buFont typeface="+mj-lt"/>
              <a:buAutoNum type="arabicPeriod"/>
              <a:defRPr/>
            </a:pPr>
            <a:r>
              <a:rPr lang="ar-SA" sz="2700" b="1" dirty="0">
                <a:effectLst>
                  <a:outerShdw blurRad="38100" dist="38100" dir="2700000" algn="tl">
                    <a:srgbClr val="000000">
                      <a:alpha val="43137"/>
                    </a:srgbClr>
                  </a:outerShdw>
                </a:effectLst>
              </a:rPr>
              <a:t>طريقة </a:t>
            </a:r>
            <a:r>
              <a:rPr lang="ar-SA" sz="2700" b="1" dirty="0">
                <a:solidFill>
                  <a:srgbClr val="2F1E92"/>
                </a:solidFill>
                <a:effectLst>
                  <a:outerShdw blurRad="38100" dist="38100" dir="2700000" algn="tl">
                    <a:srgbClr val="000000">
                      <a:alpha val="43137"/>
                    </a:srgbClr>
                  </a:outerShdw>
                </a:effectLst>
              </a:rPr>
              <a:t>الدخل</a:t>
            </a:r>
            <a:r>
              <a:rPr lang="ar-SA" sz="2700" b="1" dirty="0">
                <a:effectLst>
                  <a:outerShdw blurRad="38100" dist="38100" dir="2700000" algn="tl">
                    <a:srgbClr val="000000">
                      <a:alpha val="43137"/>
                    </a:srgbClr>
                  </a:outerShdw>
                </a:effectLst>
              </a:rPr>
              <a:t> </a:t>
            </a:r>
            <a:endParaRPr lang="fr-FR" sz="2700" b="1" dirty="0">
              <a:effectLst>
                <a:outerShdw blurRad="38100" dist="38100" dir="2700000" algn="tl">
                  <a:srgbClr val="000000">
                    <a:alpha val="43137"/>
                  </a:srgbClr>
                </a:outerShdw>
              </a:effectLst>
            </a:endParaRPr>
          </a:p>
          <a:p>
            <a:pPr marL="514350" indent="-514350" algn="just" rtl="1">
              <a:lnSpc>
                <a:spcPct val="150000"/>
              </a:lnSpc>
              <a:buClr>
                <a:srgbClr val="FF0066"/>
              </a:buClr>
              <a:buSzPct val="85000"/>
              <a:buFont typeface="+mj-lt"/>
              <a:buAutoNum type="arabicPeriod"/>
              <a:defRPr/>
            </a:pPr>
            <a:r>
              <a:rPr lang="ar-SA" sz="2700" b="1" dirty="0">
                <a:effectLst>
                  <a:outerShdw blurRad="38100" dist="38100" dir="2700000" algn="tl">
                    <a:srgbClr val="000000">
                      <a:alpha val="43137"/>
                    </a:srgbClr>
                  </a:outerShdw>
                </a:effectLst>
              </a:rPr>
              <a:t>طريقة</a:t>
            </a:r>
            <a:r>
              <a:rPr lang="ar-SA" sz="2700" b="1" dirty="0">
                <a:solidFill>
                  <a:srgbClr val="006600"/>
                </a:solidFill>
                <a:effectLst>
                  <a:outerShdw blurRad="38100" dist="38100" dir="2700000" algn="tl">
                    <a:srgbClr val="000000">
                      <a:alpha val="43137"/>
                    </a:srgbClr>
                  </a:outerShdw>
                </a:effectLst>
              </a:rPr>
              <a:t> الإنفاق</a:t>
            </a:r>
            <a:endParaRPr lang="fr-FR" sz="2700" b="1" dirty="0">
              <a:solidFill>
                <a:srgbClr val="006600"/>
              </a:solidFill>
              <a:effectLst>
                <a:outerShdw blurRad="38100" dist="38100" dir="2700000" algn="tl">
                  <a:srgbClr val="000000">
                    <a:alpha val="43137"/>
                  </a:srgbClr>
                </a:outerShdw>
              </a:effectLst>
            </a:endParaRPr>
          </a:p>
          <a:p>
            <a:pPr algn="just" rtl="1">
              <a:lnSpc>
                <a:spcPct val="150000"/>
              </a:lnSpc>
              <a:defRPr/>
            </a:pPr>
            <a:r>
              <a:rPr lang="ar-SA" sz="2700" b="1" dirty="0">
                <a:effectLst>
                  <a:outerShdw blurRad="38100" dist="38100" dir="2700000" algn="tl">
                    <a:srgbClr val="000000">
                      <a:alpha val="43137"/>
                    </a:srgbClr>
                  </a:outerShdw>
                </a:effectLst>
              </a:rPr>
              <a:t>تعتبر طريقتي </a:t>
            </a:r>
            <a:r>
              <a:rPr lang="ar-SA" sz="2700" b="1" u="sng" dirty="0">
                <a:effectLst>
                  <a:outerShdw blurRad="38100" dist="38100" dir="2700000" algn="tl">
                    <a:srgbClr val="000000">
                      <a:alpha val="43137"/>
                    </a:srgbClr>
                  </a:outerShdw>
                </a:effectLst>
              </a:rPr>
              <a:t>الدخل و الانفاق الاكثر شيوعا لقياس الناتج المحلي الاجمالي</a:t>
            </a:r>
            <a:endParaRPr lang="fr-FR" sz="2700" b="1" u="sng" dirty="0">
              <a:effectLst>
                <a:outerShdw blurRad="38100" dist="38100" dir="2700000" algn="tl">
                  <a:srgbClr val="000000">
                    <a:alpha val="43137"/>
                  </a:srgbClr>
                </a:outerShdw>
              </a:effectLst>
            </a:endParaRPr>
          </a:p>
        </p:txBody>
      </p:sp>
      <p:sp>
        <p:nvSpPr>
          <p:cNvPr id="19460" name="Espace réservé du pied de page 3">
            <a:extLst>
              <a:ext uri="{FF2B5EF4-FFF2-40B4-BE49-F238E27FC236}">
                <a16:creationId xmlns:a16="http://schemas.microsoft.com/office/drawing/2014/main" id="{5AB75233-ECD3-4831-AB76-2B825DCB1A12}"/>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5864DDB0-0467-4B33-AAE9-B426FFB0232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68D4C54-2FBB-4BBD-8ADA-0FBB2D7EAC98}" type="slidenum">
              <a:rPr lang="ar-SA" altLang="en-US" sz="1200">
                <a:solidFill>
                  <a:srgbClr val="FFFFFF"/>
                </a:solidFill>
              </a:rPr>
              <a:pPr eaLnBrk="1" hangingPunct="1">
                <a:lnSpc>
                  <a:spcPct val="80000"/>
                </a:lnSpc>
              </a:pPr>
              <a:t>11</a:t>
            </a:fld>
            <a:endParaRPr lang="fr-FR" altLang="en-US" sz="120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a:extLst>
              <a:ext uri="{FF2B5EF4-FFF2-40B4-BE49-F238E27FC236}">
                <a16:creationId xmlns:a16="http://schemas.microsoft.com/office/drawing/2014/main" id="{E278AC39-42FD-4C7B-B265-7B9432C43BC6}"/>
              </a:ext>
            </a:extLst>
          </p:cNvPr>
          <p:cNvSpPr>
            <a:spLocks noGrp="1"/>
          </p:cNvSpPr>
          <p:nvPr>
            <p:ph type="title"/>
          </p:nvPr>
        </p:nvSpPr>
        <p:spPr>
          <a:xfrm>
            <a:off x="609600" y="0"/>
            <a:ext cx="8153400" cy="838200"/>
          </a:xfrm>
        </p:spPr>
        <p:txBody>
          <a:bodyPr/>
          <a:lstStyle/>
          <a:p>
            <a:pPr marL="742950" indent="-742950" algn="r" rtl="1">
              <a:buFont typeface="Tw Cen MT" panose="020B0602020104020603" pitchFamily="34" charset="0"/>
              <a:buAutoNum type="arabicPeriod"/>
            </a:pPr>
            <a:r>
              <a:rPr lang="ar-SA" altLang="en-US" sz="4000" b="1"/>
              <a:t>طريقة المنتجات النهائية</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A8DE3335-E55D-43DF-AE84-FF5D79B3E46F}"/>
              </a:ext>
            </a:extLst>
          </p:cNvPr>
          <p:cNvSpPr>
            <a:spLocks noGrp="1"/>
          </p:cNvSpPr>
          <p:nvPr>
            <p:ph sz="quarter" idx="1"/>
          </p:nvPr>
        </p:nvSpPr>
        <p:spPr>
          <a:xfrm>
            <a:off x="228600" y="762000"/>
            <a:ext cx="8686800" cy="5867400"/>
          </a:xfrm>
        </p:spPr>
        <p:txBody>
          <a:bodyPr/>
          <a:lstStyle/>
          <a:p>
            <a:pPr algn="just" rtl="1">
              <a:lnSpc>
                <a:spcPct val="150000"/>
              </a:lnSpc>
              <a:defRPr/>
            </a:pPr>
            <a:r>
              <a:rPr lang="ar-SA" sz="2400" b="1" dirty="0">
                <a:effectLst>
                  <a:outerShdw blurRad="38100" dist="38100" dir="2700000" algn="tl">
                    <a:srgbClr val="000000">
                      <a:alpha val="43137"/>
                    </a:srgbClr>
                  </a:outerShdw>
                </a:effectLst>
              </a:rPr>
              <a:t>تتم هذه الطريقة </a:t>
            </a:r>
            <a:r>
              <a:rPr lang="ar-SA" sz="2400" b="1" dirty="0">
                <a:solidFill>
                  <a:srgbClr val="FF0066"/>
                </a:solidFill>
                <a:effectLst>
                  <a:outerShdw blurRad="38100" dist="38100" dir="2700000" algn="tl">
                    <a:srgbClr val="000000">
                      <a:alpha val="43137"/>
                    </a:srgbClr>
                  </a:outerShdw>
                </a:effectLst>
              </a:rPr>
              <a:t>بضرب الكمية المنتجة من كل سلعة بشكلها النهائي في سعرها وبجمع مجموع عمليات الضرب </a:t>
            </a:r>
            <a:r>
              <a:rPr lang="ar-SA" sz="2400" b="1" dirty="0">
                <a:effectLst>
                  <a:outerShdw blurRad="38100" dist="38100" dir="2700000" algn="tl">
                    <a:srgbClr val="000000">
                      <a:alpha val="43137"/>
                    </a:srgbClr>
                  </a:outerShdw>
                </a:effectLst>
              </a:rPr>
              <a:t>نحصل على الناتج المحلى الإجمالي وذلك في خلال سنة</a:t>
            </a:r>
            <a:endParaRPr lang="fr-FR" sz="2400" b="1" dirty="0">
              <a:effectLst>
                <a:outerShdw blurRad="38100" dist="38100" dir="2700000" algn="tl">
                  <a:srgbClr val="000000">
                    <a:alpha val="43137"/>
                  </a:srgbClr>
                </a:outerShdw>
              </a:effectLst>
            </a:endParaRPr>
          </a:p>
          <a:p>
            <a:pPr algn="just" rtl="1">
              <a:lnSpc>
                <a:spcPct val="150000"/>
              </a:lnSpc>
              <a:defRPr/>
            </a:pPr>
            <a:r>
              <a:rPr lang="ar-SA" sz="2400" b="1" dirty="0">
                <a:solidFill>
                  <a:srgbClr val="CA06C1"/>
                </a:solidFill>
                <a:effectLst>
                  <a:outerShdw blurRad="38100" dist="38100" dir="2700000" algn="tl">
                    <a:srgbClr val="000000">
                      <a:alpha val="43137"/>
                    </a:srgbClr>
                  </a:outerShdw>
                </a:effectLst>
              </a:rPr>
              <a:t>نأخذ السلع و الخدمات المنتجة بصفة نهائية </a:t>
            </a:r>
            <a:r>
              <a:rPr lang="ar-SA" sz="2400" b="1" dirty="0">
                <a:effectLst>
                  <a:outerShdw blurRad="38100" dist="38100" dir="2700000" algn="tl">
                    <a:srgbClr val="000000">
                      <a:alpha val="43137"/>
                    </a:srgbClr>
                  </a:outerShdw>
                </a:effectLst>
              </a:rPr>
              <a:t>و </a:t>
            </a:r>
            <a:r>
              <a:rPr lang="ar-SA" sz="2400" b="1" dirty="0">
                <a:solidFill>
                  <a:srgbClr val="CA06C1"/>
                </a:solidFill>
                <a:effectLst>
                  <a:outerShdw blurRad="38100" dist="38100" dir="2700000" algn="tl">
                    <a:srgbClr val="000000">
                      <a:alpha val="43137"/>
                    </a:srgbClr>
                  </a:outerShdw>
                </a:effectLst>
              </a:rPr>
              <a:t>نستبعد السلع </a:t>
            </a:r>
            <a:r>
              <a:rPr lang="ar-SA" sz="2400" b="1" dirty="0" err="1">
                <a:solidFill>
                  <a:srgbClr val="CA06C1"/>
                </a:solidFill>
                <a:effectLst>
                  <a:outerShdw blurRad="38100" dist="38100" dir="2700000" algn="tl">
                    <a:srgbClr val="000000">
                      <a:alpha val="43137"/>
                    </a:srgbClr>
                  </a:outerShdw>
                </a:effectLst>
              </a:rPr>
              <a:t>الوسيطة </a:t>
            </a:r>
            <a:r>
              <a:rPr lang="ar-SA" sz="2400" b="1" dirty="0">
                <a:effectLst>
                  <a:outerShdw blurRad="38100" dist="38100" dir="2700000" algn="tl">
                    <a:srgbClr val="000000">
                      <a:alpha val="43137"/>
                    </a:srgbClr>
                  </a:outerShdw>
                </a:effectLst>
              </a:rPr>
              <a:t>( السلع التي تستخدم في عملية انتاجية أخرى) </a:t>
            </a:r>
            <a:r>
              <a:rPr lang="ar-SA" sz="2400" b="1" dirty="0">
                <a:solidFill>
                  <a:srgbClr val="2F1E92"/>
                </a:solidFill>
                <a:effectLst>
                  <a:outerShdw blurRad="38100" dist="38100" dir="2700000" algn="tl">
                    <a:srgbClr val="000000">
                      <a:alpha val="43137"/>
                    </a:srgbClr>
                  </a:outerShdw>
                </a:effectLst>
              </a:rPr>
              <a:t>السلع التي أنتجت و لم تستخدم خلال نفس الفترة تعتبر أيضا سلع نهائية</a:t>
            </a:r>
            <a:endParaRPr lang="fr-FR" sz="2400" b="1" dirty="0">
              <a:solidFill>
                <a:srgbClr val="2F1E92"/>
              </a:solidFill>
              <a:effectLst>
                <a:outerShdw blurRad="38100" dist="38100" dir="2700000" algn="tl">
                  <a:srgbClr val="000000">
                    <a:alpha val="43137"/>
                  </a:srgbClr>
                </a:outerShdw>
              </a:effectLst>
            </a:endParaRPr>
          </a:p>
          <a:p>
            <a:pPr algn="just" rtl="1">
              <a:lnSpc>
                <a:spcPct val="150000"/>
              </a:lnSpc>
              <a:defRPr/>
            </a:pPr>
            <a:r>
              <a:rPr lang="ar-SA" sz="2400" b="1" dirty="0">
                <a:effectLst>
                  <a:outerShdw blurRad="38100" dist="38100" dir="2700000" algn="tl">
                    <a:srgbClr val="000000">
                      <a:alpha val="43137"/>
                    </a:srgbClr>
                  </a:outerShdw>
                </a:effectLst>
              </a:rPr>
              <a:t>القيمة الصافية للمنتجات النهائية خلال السنة هي:  </a:t>
            </a:r>
            <a:r>
              <a:rPr lang="ar-SA" sz="2400" b="1" dirty="0">
                <a:solidFill>
                  <a:srgbClr val="5E0204"/>
                </a:solidFill>
                <a:effectLst>
                  <a:outerShdw blurRad="38100" dist="38100" dir="2700000" algn="tl">
                    <a:srgbClr val="000000">
                      <a:alpha val="43137"/>
                    </a:srgbClr>
                  </a:outerShdw>
                </a:effectLst>
              </a:rPr>
              <a:t>يضاف الى قيمة المنتجات النهائية مخزون اخر السنة بينما يطرح منها مخزون أول السنة</a:t>
            </a:r>
            <a:r>
              <a:rPr lang="ar-SA" sz="2400" b="1" dirty="0">
                <a:effectLst>
                  <a:outerShdw blurRad="38100" dist="38100" dir="2700000" algn="tl">
                    <a:srgbClr val="000000">
                      <a:alpha val="43137"/>
                    </a:srgbClr>
                  </a:outerShdw>
                </a:effectLst>
              </a:rPr>
              <a:t>.</a:t>
            </a:r>
            <a:endParaRPr lang="fr-FR" sz="2400" b="1" dirty="0">
              <a:effectLst>
                <a:outerShdw blurRad="38100" dist="38100" dir="2700000" algn="tl">
                  <a:srgbClr val="000000">
                    <a:alpha val="43137"/>
                  </a:srgbClr>
                </a:outerShdw>
              </a:effectLst>
            </a:endParaRPr>
          </a:p>
          <a:p>
            <a:pPr algn="just" rtl="1">
              <a:lnSpc>
                <a:spcPct val="150000"/>
              </a:lnSpc>
              <a:defRPr/>
            </a:pPr>
            <a:r>
              <a:rPr lang="ar-SA" sz="2400" b="1" dirty="0">
                <a:effectLst>
                  <a:outerShdw blurRad="38100" dist="38100" dir="2700000" algn="tl">
                    <a:srgbClr val="000000">
                      <a:alpha val="43137"/>
                    </a:srgbClr>
                  </a:outerShdw>
                </a:effectLst>
              </a:rPr>
              <a:t>لابد  أيضا من </a:t>
            </a:r>
            <a:r>
              <a:rPr lang="ar-SA" sz="2400" b="1" dirty="0">
                <a:solidFill>
                  <a:srgbClr val="006600"/>
                </a:solidFill>
                <a:effectLst>
                  <a:outerShdw blurRad="38100" dist="38100" dir="2700000" algn="tl">
                    <a:srgbClr val="000000">
                      <a:alpha val="43137"/>
                    </a:srgbClr>
                  </a:outerShdw>
                </a:effectLst>
              </a:rPr>
              <a:t>خصم قيمة الواردات من قيمة المنتجات النهائية </a:t>
            </a:r>
            <a:r>
              <a:rPr lang="ar-SA" sz="2400" b="1" dirty="0">
                <a:effectLst>
                  <a:outerShdw blurRad="38100" dist="38100" dir="2700000" algn="tl">
                    <a:srgbClr val="000000">
                      <a:alpha val="43137"/>
                    </a:srgbClr>
                  </a:outerShdw>
                </a:effectLst>
              </a:rPr>
              <a:t>لأنها تشكل جزءا من الناتج النهائي لبلدان أخرى.</a:t>
            </a:r>
            <a:endParaRPr lang="fr-FR" sz="2400" b="1" dirty="0">
              <a:effectLst>
                <a:outerShdw blurRad="38100" dist="38100" dir="2700000" algn="tl">
                  <a:srgbClr val="000000">
                    <a:alpha val="43137"/>
                  </a:srgbClr>
                </a:outerShdw>
              </a:effectLst>
            </a:endParaRPr>
          </a:p>
          <a:p>
            <a:pPr algn="just" rtl="1">
              <a:defRPr/>
            </a:pPr>
            <a:endParaRPr lang="fr-FR" dirty="0"/>
          </a:p>
        </p:txBody>
      </p:sp>
      <p:sp>
        <p:nvSpPr>
          <p:cNvPr id="20484" name="Espace réservé du pied de page 3">
            <a:extLst>
              <a:ext uri="{FF2B5EF4-FFF2-40B4-BE49-F238E27FC236}">
                <a16:creationId xmlns:a16="http://schemas.microsoft.com/office/drawing/2014/main" id="{762FD84A-1D3B-4E1A-850C-D6023142C6ED}"/>
              </a:ext>
            </a:extLst>
          </p:cNvPr>
          <p:cNvSpPr>
            <a:spLocks noGrp="1"/>
          </p:cNvSpPr>
          <p:nvPr>
            <p:ph type="ftr" sz="quarter" idx="11"/>
          </p:nvPr>
        </p:nvSpPr>
        <p:spPr bwMode="auto">
          <a:xfrm>
            <a:off x="609600" y="6248400"/>
            <a:ext cx="4876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9ADCCC4E-5E1B-4AD2-9B27-70CB701693C3}"/>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3BB3D07-04CB-4C41-84D9-C73BB83B4523}" type="slidenum">
              <a:rPr lang="ar-SA" altLang="en-US" sz="1200">
                <a:solidFill>
                  <a:srgbClr val="FFFFFF"/>
                </a:solidFill>
              </a:rPr>
              <a:pPr eaLnBrk="1" hangingPunct="1">
                <a:lnSpc>
                  <a:spcPct val="80000"/>
                </a:lnSpc>
              </a:pPr>
              <a:t>12</a:t>
            </a:fld>
            <a:endParaRPr lang="fr-FR" altLang="en-US" sz="1200">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 name="Rectangle 2">
            <a:extLst>
              <a:ext uri="{FF2B5EF4-FFF2-40B4-BE49-F238E27FC236}">
                <a16:creationId xmlns:a16="http://schemas.microsoft.com/office/drawing/2014/main" id="{16B7A463-E88F-499C-BFC8-D35993B1EB9E}"/>
              </a:ext>
            </a:extLst>
          </p:cNvPr>
          <p:cNvSpPr>
            <a:spLocks noGrp="1" noChangeArrowheads="1"/>
          </p:cNvSpPr>
          <p:nvPr>
            <p:ph type="title"/>
          </p:nvPr>
        </p:nvSpPr>
        <p:spPr>
          <a:xfrm>
            <a:off x="1143000" y="304800"/>
            <a:ext cx="6172200" cy="990600"/>
          </a:xfrm>
          <a:solidFill>
            <a:schemeClr val="tx2">
              <a:lumMod val="60000"/>
              <a:lumOff val="40000"/>
            </a:schemeClr>
          </a:solidFill>
          <a:ln w="38100">
            <a:solidFill>
              <a:schemeClr val="tx1"/>
            </a:solidFill>
          </a:ln>
        </p:spPr>
        <p:txBody>
          <a:bodyPr/>
          <a:lstStyle/>
          <a:p>
            <a:pPr algn="ctr" rtl="1" eaLnBrk="1" fontAlgn="auto" hangingPunct="1">
              <a:spcAft>
                <a:spcPts val="0"/>
              </a:spcAft>
              <a:defRPr/>
            </a:pPr>
            <a:r>
              <a:rPr lang="ar-SA" sz="3200" b="1" dirty="0">
                <a:solidFill>
                  <a:schemeClr val="tx1"/>
                </a:solidFill>
                <a:effectLst>
                  <a:outerShdw blurRad="38100" dist="38100" dir="2700000" algn="tl">
                    <a:srgbClr val="000000">
                      <a:alpha val="43137"/>
                    </a:srgbClr>
                  </a:outerShdw>
                </a:effectLst>
              </a:rPr>
              <a:t>الناتج المحلّي الإجمالي</a:t>
            </a:r>
            <a:r>
              <a:rPr lang="fr-FR" sz="3200" b="1" dirty="0">
                <a:solidFill>
                  <a:schemeClr val="tx1"/>
                </a:solidFill>
                <a:effectLst>
                  <a:outerShdw blurRad="38100" dist="38100" dir="2700000" algn="tl">
                    <a:srgbClr val="000000">
                      <a:alpha val="43137"/>
                    </a:srgbClr>
                  </a:outerShdw>
                </a:effectLst>
              </a:rPr>
              <a:t>:</a:t>
            </a:r>
            <a:br>
              <a:rPr lang="en-US" sz="3200" b="1" dirty="0">
                <a:solidFill>
                  <a:schemeClr val="tx1"/>
                </a:solidFill>
                <a:effectLst>
                  <a:outerShdw blurRad="38100" dist="38100" dir="2700000" algn="tl">
                    <a:srgbClr val="000000">
                      <a:alpha val="43137"/>
                    </a:srgbClr>
                  </a:outerShdw>
                </a:effectLst>
              </a:rPr>
            </a:br>
            <a:r>
              <a:rPr lang="ar-SA" sz="3200" b="1" dirty="0">
                <a:solidFill>
                  <a:srgbClr val="3F2CB4"/>
                </a:solidFill>
                <a:effectLst>
                  <a:outerShdw blurRad="38100" dist="38100" dir="2700000" algn="tl">
                    <a:srgbClr val="000000">
                      <a:alpha val="43137"/>
                    </a:srgbClr>
                  </a:outerShdw>
                </a:effectLst>
              </a:rPr>
              <a:t> </a:t>
            </a:r>
            <a:r>
              <a:rPr lang="ar-TN" sz="3200" b="1" dirty="0">
                <a:effectLst>
                  <a:outerShdw blurRad="38100" dist="38100" dir="2700000" algn="tl">
                    <a:srgbClr val="000000">
                      <a:alpha val="43137"/>
                    </a:srgbClr>
                  </a:outerShdw>
                </a:effectLst>
              </a:rPr>
              <a:t>طريقة المنتج النهائي</a:t>
            </a:r>
            <a:endParaRPr lang="en-US" b="1" dirty="0">
              <a:effectLst>
                <a:outerShdw blurRad="38100" dist="38100" dir="2700000" algn="tl">
                  <a:srgbClr val="000000">
                    <a:alpha val="43137"/>
                  </a:srgbClr>
                </a:outerShdw>
              </a:effectLst>
            </a:endParaRPr>
          </a:p>
        </p:txBody>
      </p:sp>
      <p:sp>
        <p:nvSpPr>
          <p:cNvPr id="22530" name="Espace réservé du numéro de diapositive 4">
            <a:extLst>
              <a:ext uri="{FF2B5EF4-FFF2-40B4-BE49-F238E27FC236}">
                <a16:creationId xmlns:a16="http://schemas.microsoft.com/office/drawing/2014/main" id="{D6D1298C-7778-4666-B011-D4C086E80411}"/>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6A4A0E87-A0D0-43C0-A65C-AE4063FA7700}" type="slidenum">
              <a:rPr lang="ar-SA" altLang="en-US" sz="1200">
                <a:solidFill>
                  <a:srgbClr val="FFFFFF"/>
                </a:solidFill>
              </a:rPr>
              <a:pPr eaLnBrk="1" hangingPunct="1">
                <a:lnSpc>
                  <a:spcPct val="80000"/>
                </a:lnSpc>
              </a:pPr>
              <a:t>13</a:t>
            </a:fld>
            <a:endParaRPr lang="en-US" altLang="en-US" sz="1200">
              <a:solidFill>
                <a:srgbClr val="FFFFFF"/>
              </a:solidFill>
            </a:endParaRPr>
          </a:p>
        </p:txBody>
      </p:sp>
      <p:sp>
        <p:nvSpPr>
          <p:cNvPr id="44035" name="Rectangle 3">
            <a:extLst>
              <a:ext uri="{FF2B5EF4-FFF2-40B4-BE49-F238E27FC236}">
                <a16:creationId xmlns:a16="http://schemas.microsoft.com/office/drawing/2014/main" id="{F123975D-913F-40DB-8C31-505F31733F77}"/>
              </a:ext>
            </a:extLst>
          </p:cNvPr>
          <p:cNvSpPr>
            <a:spLocks noChangeArrowheads="1"/>
          </p:cNvSpPr>
          <p:nvPr/>
        </p:nvSpPr>
        <p:spPr bwMode="auto">
          <a:xfrm>
            <a:off x="6019800" y="1676400"/>
            <a:ext cx="1600200" cy="533400"/>
          </a:xfrm>
          <a:prstGeom prst="rect">
            <a:avLst/>
          </a:prstGeom>
          <a:solidFill>
            <a:srgbClr val="DAD8D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السلعة</a:t>
            </a:r>
            <a:endParaRPr lang="en-US" altLang="en-US" sz="2400"/>
          </a:p>
        </p:txBody>
      </p:sp>
      <p:sp>
        <p:nvSpPr>
          <p:cNvPr id="44036" name="Rectangle 4">
            <a:extLst>
              <a:ext uri="{FF2B5EF4-FFF2-40B4-BE49-F238E27FC236}">
                <a16:creationId xmlns:a16="http://schemas.microsoft.com/office/drawing/2014/main" id="{9EC6C8CE-7AC2-419A-AC6B-05DD22B27463}"/>
              </a:ext>
            </a:extLst>
          </p:cNvPr>
          <p:cNvSpPr>
            <a:spLocks noChangeArrowheads="1"/>
          </p:cNvSpPr>
          <p:nvPr/>
        </p:nvSpPr>
        <p:spPr bwMode="auto">
          <a:xfrm>
            <a:off x="6019800" y="2209800"/>
            <a:ext cx="1600200" cy="533400"/>
          </a:xfrm>
          <a:prstGeom prst="rect">
            <a:avLst/>
          </a:prstGeom>
          <a:solidFill>
            <a:srgbClr val="E8CEB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a:t>
            </a:r>
            <a:endParaRPr lang="en-US" altLang="en-US" sz="2400"/>
          </a:p>
        </p:txBody>
      </p:sp>
      <p:sp>
        <p:nvSpPr>
          <p:cNvPr id="44037" name="Rectangle 5">
            <a:extLst>
              <a:ext uri="{FF2B5EF4-FFF2-40B4-BE49-F238E27FC236}">
                <a16:creationId xmlns:a16="http://schemas.microsoft.com/office/drawing/2014/main" id="{C8FC19F4-50E8-4E1E-AF97-69506F2A6328}"/>
              </a:ext>
            </a:extLst>
          </p:cNvPr>
          <p:cNvSpPr>
            <a:spLocks noChangeArrowheads="1"/>
          </p:cNvSpPr>
          <p:nvPr/>
        </p:nvSpPr>
        <p:spPr bwMode="auto">
          <a:xfrm>
            <a:off x="6019800" y="2743200"/>
            <a:ext cx="1600200" cy="533400"/>
          </a:xfrm>
          <a:prstGeom prst="rect">
            <a:avLst/>
          </a:prstGeom>
          <a:solidFill>
            <a:srgbClr val="E8CEB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ب</a:t>
            </a:r>
            <a:endParaRPr lang="en-US" altLang="en-US" sz="2400"/>
          </a:p>
        </p:txBody>
      </p:sp>
      <p:sp>
        <p:nvSpPr>
          <p:cNvPr id="44038" name="Rectangle 6">
            <a:extLst>
              <a:ext uri="{FF2B5EF4-FFF2-40B4-BE49-F238E27FC236}">
                <a16:creationId xmlns:a16="http://schemas.microsoft.com/office/drawing/2014/main" id="{7732294D-60AF-4506-BDA4-25C8298F963C}"/>
              </a:ext>
            </a:extLst>
          </p:cNvPr>
          <p:cNvSpPr>
            <a:spLocks noChangeArrowheads="1"/>
          </p:cNvSpPr>
          <p:nvPr/>
        </p:nvSpPr>
        <p:spPr bwMode="auto">
          <a:xfrm>
            <a:off x="6019800" y="3276600"/>
            <a:ext cx="1600200" cy="533400"/>
          </a:xfrm>
          <a:prstGeom prst="rect">
            <a:avLst/>
          </a:prstGeom>
          <a:solidFill>
            <a:srgbClr val="E8CEB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ج</a:t>
            </a:r>
            <a:endParaRPr lang="en-US" altLang="en-US" sz="2400"/>
          </a:p>
        </p:txBody>
      </p:sp>
      <p:sp>
        <p:nvSpPr>
          <p:cNvPr id="44039" name="Rectangle 7">
            <a:extLst>
              <a:ext uri="{FF2B5EF4-FFF2-40B4-BE49-F238E27FC236}">
                <a16:creationId xmlns:a16="http://schemas.microsoft.com/office/drawing/2014/main" id="{D233BAFC-CC9F-4C90-858E-A22D065A0DFD}"/>
              </a:ext>
            </a:extLst>
          </p:cNvPr>
          <p:cNvSpPr>
            <a:spLocks noChangeArrowheads="1"/>
          </p:cNvSpPr>
          <p:nvPr/>
        </p:nvSpPr>
        <p:spPr bwMode="auto">
          <a:xfrm>
            <a:off x="6019800" y="3810000"/>
            <a:ext cx="1600200" cy="533400"/>
          </a:xfrm>
          <a:prstGeom prst="rect">
            <a:avLst/>
          </a:prstGeom>
          <a:solidFill>
            <a:srgbClr val="E8CEB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د</a:t>
            </a:r>
            <a:endParaRPr lang="en-US" altLang="en-US" sz="2400"/>
          </a:p>
        </p:txBody>
      </p:sp>
      <p:sp>
        <p:nvSpPr>
          <p:cNvPr id="44040" name="Rectangle 8">
            <a:extLst>
              <a:ext uri="{FF2B5EF4-FFF2-40B4-BE49-F238E27FC236}">
                <a16:creationId xmlns:a16="http://schemas.microsoft.com/office/drawing/2014/main" id="{B0B70587-49E2-4A1B-BA66-3D1BEC8CC6AE}"/>
              </a:ext>
            </a:extLst>
          </p:cNvPr>
          <p:cNvSpPr>
            <a:spLocks noChangeArrowheads="1"/>
          </p:cNvSpPr>
          <p:nvPr/>
        </p:nvSpPr>
        <p:spPr bwMode="auto">
          <a:xfrm>
            <a:off x="6019800" y="4343400"/>
            <a:ext cx="1600200" cy="533400"/>
          </a:xfrm>
          <a:prstGeom prst="rect">
            <a:avLst/>
          </a:prstGeom>
          <a:solidFill>
            <a:srgbClr val="DEB99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المجموع</a:t>
            </a:r>
            <a:endParaRPr lang="en-US" altLang="en-US" sz="2400"/>
          </a:p>
        </p:txBody>
      </p:sp>
      <p:sp>
        <p:nvSpPr>
          <p:cNvPr id="44041" name="Rectangle 9">
            <a:extLst>
              <a:ext uri="{FF2B5EF4-FFF2-40B4-BE49-F238E27FC236}">
                <a16:creationId xmlns:a16="http://schemas.microsoft.com/office/drawing/2014/main" id="{8A69A591-BD6D-4BBE-95FE-9872879EA446}"/>
              </a:ext>
            </a:extLst>
          </p:cNvPr>
          <p:cNvSpPr>
            <a:spLocks noChangeArrowheads="1"/>
          </p:cNvSpPr>
          <p:nvPr/>
        </p:nvSpPr>
        <p:spPr bwMode="auto">
          <a:xfrm>
            <a:off x="4419600" y="1676400"/>
            <a:ext cx="1600200" cy="533400"/>
          </a:xfrm>
          <a:prstGeom prst="rect">
            <a:avLst/>
          </a:prstGeom>
          <a:solidFill>
            <a:srgbClr val="DAD8D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الكمية المنتجة</a:t>
            </a:r>
            <a:endParaRPr lang="en-US" altLang="en-US" sz="2400"/>
          </a:p>
        </p:txBody>
      </p:sp>
      <p:sp>
        <p:nvSpPr>
          <p:cNvPr id="44042" name="Rectangle 10">
            <a:extLst>
              <a:ext uri="{FF2B5EF4-FFF2-40B4-BE49-F238E27FC236}">
                <a16:creationId xmlns:a16="http://schemas.microsoft.com/office/drawing/2014/main" id="{B30A932A-A084-40E8-8934-4BD16095D70E}"/>
              </a:ext>
            </a:extLst>
          </p:cNvPr>
          <p:cNvSpPr>
            <a:spLocks noChangeArrowheads="1"/>
          </p:cNvSpPr>
          <p:nvPr/>
        </p:nvSpPr>
        <p:spPr bwMode="auto">
          <a:xfrm>
            <a:off x="4419600" y="2209800"/>
            <a:ext cx="1600200" cy="5334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rgbClr val="0000FF"/>
                </a:solidFill>
              </a:rPr>
              <a:t>20 </a:t>
            </a:r>
            <a:r>
              <a:rPr lang="ar-JO" altLang="en-US" sz="2400" b="1">
                <a:solidFill>
                  <a:srgbClr val="0000FF"/>
                </a:solidFill>
                <a:cs typeface="Times New Roman" panose="02020603050405020304" pitchFamily="18" charset="0"/>
              </a:rPr>
              <a:t> </a:t>
            </a:r>
            <a:r>
              <a:rPr lang="ar-SA" altLang="en-US" sz="2400" b="1">
                <a:solidFill>
                  <a:srgbClr val="0000FF"/>
                </a:solidFill>
              </a:rPr>
              <a:t>وحدة</a:t>
            </a:r>
            <a:endParaRPr lang="en-US" altLang="en-US" sz="2400"/>
          </a:p>
        </p:txBody>
      </p:sp>
      <p:sp>
        <p:nvSpPr>
          <p:cNvPr id="44043" name="Rectangle 11">
            <a:extLst>
              <a:ext uri="{FF2B5EF4-FFF2-40B4-BE49-F238E27FC236}">
                <a16:creationId xmlns:a16="http://schemas.microsoft.com/office/drawing/2014/main" id="{DC519F6D-7653-4BBE-B215-C6C3086653DA}"/>
              </a:ext>
            </a:extLst>
          </p:cNvPr>
          <p:cNvSpPr>
            <a:spLocks noChangeArrowheads="1"/>
          </p:cNvSpPr>
          <p:nvPr/>
        </p:nvSpPr>
        <p:spPr bwMode="auto">
          <a:xfrm>
            <a:off x="2819400" y="1676400"/>
            <a:ext cx="1600200" cy="533400"/>
          </a:xfrm>
          <a:prstGeom prst="rect">
            <a:avLst/>
          </a:prstGeom>
          <a:solidFill>
            <a:srgbClr val="DAD8D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متوسط السعر</a:t>
            </a:r>
            <a:endParaRPr lang="en-US" altLang="en-US" sz="2400"/>
          </a:p>
        </p:txBody>
      </p:sp>
      <p:sp>
        <p:nvSpPr>
          <p:cNvPr id="44044" name="Rectangle 12">
            <a:extLst>
              <a:ext uri="{FF2B5EF4-FFF2-40B4-BE49-F238E27FC236}">
                <a16:creationId xmlns:a16="http://schemas.microsoft.com/office/drawing/2014/main" id="{62DF0B46-48D3-4CF8-ABFB-61E71F0263B1}"/>
              </a:ext>
            </a:extLst>
          </p:cNvPr>
          <p:cNvSpPr>
            <a:spLocks noChangeArrowheads="1"/>
          </p:cNvSpPr>
          <p:nvPr/>
        </p:nvSpPr>
        <p:spPr bwMode="auto">
          <a:xfrm>
            <a:off x="2819400" y="2209800"/>
            <a:ext cx="1600200" cy="533400"/>
          </a:xfrm>
          <a:prstGeom prst="rect">
            <a:avLst/>
          </a:prstGeom>
          <a:solidFill>
            <a:srgbClr val="A7F5F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chemeClr val="accent2"/>
                </a:solidFill>
              </a:rPr>
              <a:t>1 </a:t>
            </a:r>
            <a:r>
              <a:rPr lang="ar-JO" altLang="en-US" sz="2400" b="1">
                <a:solidFill>
                  <a:schemeClr val="accent2"/>
                </a:solidFill>
                <a:cs typeface="Times New Roman" panose="02020603050405020304" pitchFamily="18" charset="0"/>
              </a:rPr>
              <a:t> </a:t>
            </a:r>
            <a:r>
              <a:rPr lang="ar-SA" altLang="en-US" sz="2400" b="1">
                <a:solidFill>
                  <a:schemeClr val="accent2"/>
                </a:solidFill>
              </a:rPr>
              <a:t>ريال</a:t>
            </a:r>
            <a:endParaRPr lang="en-US" altLang="en-US" sz="2400"/>
          </a:p>
        </p:txBody>
      </p:sp>
      <p:sp>
        <p:nvSpPr>
          <p:cNvPr id="44045" name="Rectangle 13">
            <a:extLst>
              <a:ext uri="{FF2B5EF4-FFF2-40B4-BE49-F238E27FC236}">
                <a16:creationId xmlns:a16="http://schemas.microsoft.com/office/drawing/2014/main" id="{59123DC5-159E-4B27-91EE-0F697A207B4C}"/>
              </a:ext>
            </a:extLst>
          </p:cNvPr>
          <p:cNvSpPr>
            <a:spLocks noChangeArrowheads="1"/>
          </p:cNvSpPr>
          <p:nvPr/>
        </p:nvSpPr>
        <p:spPr bwMode="auto">
          <a:xfrm>
            <a:off x="4419600" y="2743200"/>
            <a:ext cx="1600200" cy="5334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rgbClr val="0000FF"/>
                </a:solidFill>
              </a:rPr>
              <a:t> 80 </a:t>
            </a:r>
            <a:r>
              <a:rPr lang="ar-SA" altLang="en-US" sz="2400" b="1">
                <a:solidFill>
                  <a:srgbClr val="0000FF"/>
                </a:solidFill>
              </a:rPr>
              <a:t>صندوق</a:t>
            </a:r>
            <a:endParaRPr lang="en-US" altLang="en-US" sz="2400"/>
          </a:p>
        </p:txBody>
      </p:sp>
      <p:sp>
        <p:nvSpPr>
          <p:cNvPr id="44046" name="Rectangle 14">
            <a:extLst>
              <a:ext uri="{FF2B5EF4-FFF2-40B4-BE49-F238E27FC236}">
                <a16:creationId xmlns:a16="http://schemas.microsoft.com/office/drawing/2014/main" id="{9C65D809-C958-4E03-92BD-92731261B0E3}"/>
              </a:ext>
            </a:extLst>
          </p:cNvPr>
          <p:cNvSpPr>
            <a:spLocks noChangeArrowheads="1"/>
          </p:cNvSpPr>
          <p:nvPr/>
        </p:nvSpPr>
        <p:spPr bwMode="auto">
          <a:xfrm>
            <a:off x="4419600" y="3276600"/>
            <a:ext cx="1600200" cy="5334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rgbClr val="0000FF"/>
                </a:solidFill>
              </a:rPr>
              <a:t> 50 </a:t>
            </a:r>
            <a:r>
              <a:rPr lang="ar-SA" altLang="en-US" sz="2400" b="1">
                <a:solidFill>
                  <a:srgbClr val="0000FF"/>
                </a:solidFill>
              </a:rPr>
              <a:t>طن</a:t>
            </a:r>
            <a:endParaRPr lang="en-US" altLang="en-US" sz="2400"/>
          </a:p>
        </p:txBody>
      </p:sp>
      <p:sp>
        <p:nvSpPr>
          <p:cNvPr id="44047" name="Rectangle 15">
            <a:extLst>
              <a:ext uri="{FF2B5EF4-FFF2-40B4-BE49-F238E27FC236}">
                <a16:creationId xmlns:a16="http://schemas.microsoft.com/office/drawing/2014/main" id="{1D9DC1E0-BD7D-4A9D-ADBB-CF2B97E43BC6}"/>
              </a:ext>
            </a:extLst>
          </p:cNvPr>
          <p:cNvSpPr>
            <a:spLocks noChangeArrowheads="1"/>
          </p:cNvSpPr>
          <p:nvPr/>
        </p:nvSpPr>
        <p:spPr bwMode="auto">
          <a:xfrm>
            <a:off x="4419600" y="3810000"/>
            <a:ext cx="1600200" cy="5334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rgbClr val="0000FF"/>
                </a:solidFill>
              </a:rPr>
              <a:t>30 </a:t>
            </a:r>
            <a:r>
              <a:rPr lang="ar-JO" altLang="en-US" sz="2400" b="1">
                <a:solidFill>
                  <a:srgbClr val="0000FF"/>
                </a:solidFill>
                <a:cs typeface="Times New Roman" panose="02020603050405020304" pitchFamily="18" charset="0"/>
              </a:rPr>
              <a:t> </a:t>
            </a:r>
            <a:r>
              <a:rPr lang="ar-SA" altLang="en-US" sz="2400" b="1">
                <a:solidFill>
                  <a:srgbClr val="0000FF"/>
                </a:solidFill>
              </a:rPr>
              <a:t>برميل</a:t>
            </a:r>
            <a:endParaRPr lang="en-US" altLang="en-US" sz="2400"/>
          </a:p>
        </p:txBody>
      </p:sp>
      <p:sp>
        <p:nvSpPr>
          <p:cNvPr id="44048" name="Rectangle 16">
            <a:extLst>
              <a:ext uri="{FF2B5EF4-FFF2-40B4-BE49-F238E27FC236}">
                <a16:creationId xmlns:a16="http://schemas.microsoft.com/office/drawing/2014/main" id="{8A8D94E3-3003-451E-A0BD-BF8606D89E34}"/>
              </a:ext>
            </a:extLst>
          </p:cNvPr>
          <p:cNvSpPr>
            <a:spLocks noChangeArrowheads="1"/>
          </p:cNvSpPr>
          <p:nvPr/>
        </p:nvSpPr>
        <p:spPr bwMode="auto">
          <a:xfrm>
            <a:off x="4419600" y="4343400"/>
            <a:ext cx="1600200" cy="5334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rtl="0" eaLnBrk="1" hangingPunct="1"/>
            <a:r>
              <a:rPr lang="en-US" altLang="en-US" sz="2400" b="1">
                <a:solidFill>
                  <a:srgbClr val="3F2CB4"/>
                </a:solidFill>
              </a:rPr>
              <a:t>XXX</a:t>
            </a:r>
            <a:endParaRPr lang="en-US" altLang="en-US" sz="2400">
              <a:solidFill>
                <a:srgbClr val="3F2CB4"/>
              </a:solidFill>
            </a:endParaRPr>
          </a:p>
        </p:txBody>
      </p:sp>
      <p:sp>
        <p:nvSpPr>
          <p:cNvPr id="44049" name="Rectangle 17">
            <a:extLst>
              <a:ext uri="{FF2B5EF4-FFF2-40B4-BE49-F238E27FC236}">
                <a16:creationId xmlns:a16="http://schemas.microsoft.com/office/drawing/2014/main" id="{41FFC66F-3C55-458B-9D83-2768300B4AE9}"/>
              </a:ext>
            </a:extLst>
          </p:cNvPr>
          <p:cNvSpPr>
            <a:spLocks noChangeArrowheads="1"/>
          </p:cNvSpPr>
          <p:nvPr/>
        </p:nvSpPr>
        <p:spPr bwMode="auto">
          <a:xfrm>
            <a:off x="2819400" y="2743200"/>
            <a:ext cx="1600200" cy="533400"/>
          </a:xfrm>
          <a:prstGeom prst="rect">
            <a:avLst/>
          </a:prstGeom>
          <a:solidFill>
            <a:srgbClr val="A7F5F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نصف ريال</a:t>
            </a:r>
            <a:endParaRPr lang="en-US" altLang="en-US" sz="2400"/>
          </a:p>
        </p:txBody>
      </p:sp>
      <p:sp>
        <p:nvSpPr>
          <p:cNvPr id="44050" name="Rectangle 18">
            <a:extLst>
              <a:ext uri="{FF2B5EF4-FFF2-40B4-BE49-F238E27FC236}">
                <a16:creationId xmlns:a16="http://schemas.microsoft.com/office/drawing/2014/main" id="{28246009-93AE-4A93-9DA5-CD8AEF34C59C}"/>
              </a:ext>
            </a:extLst>
          </p:cNvPr>
          <p:cNvSpPr>
            <a:spLocks noChangeArrowheads="1"/>
          </p:cNvSpPr>
          <p:nvPr/>
        </p:nvSpPr>
        <p:spPr bwMode="auto">
          <a:xfrm>
            <a:off x="2819400" y="3276600"/>
            <a:ext cx="1600200" cy="533400"/>
          </a:xfrm>
          <a:prstGeom prst="rect">
            <a:avLst/>
          </a:prstGeom>
          <a:solidFill>
            <a:srgbClr val="A7F5F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chemeClr val="accent2"/>
                </a:solidFill>
              </a:rPr>
              <a:t> 4</a:t>
            </a:r>
            <a:r>
              <a:rPr lang="ar-SA" altLang="en-US" sz="2400" b="1">
                <a:solidFill>
                  <a:schemeClr val="accent2"/>
                </a:solidFill>
              </a:rPr>
              <a:t>ريال</a:t>
            </a:r>
            <a:endParaRPr lang="en-US" altLang="en-US" sz="2400"/>
          </a:p>
        </p:txBody>
      </p:sp>
      <p:sp>
        <p:nvSpPr>
          <p:cNvPr id="44051" name="Rectangle 19">
            <a:extLst>
              <a:ext uri="{FF2B5EF4-FFF2-40B4-BE49-F238E27FC236}">
                <a16:creationId xmlns:a16="http://schemas.microsoft.com/office/drawing/2014/main" id="{6EE0C2A8-1DB5-40B8-B3B7-F70FD4D33044}"/>
              </a:ext>
            </a:extLst>
          </p:cNvPr>
          <p:cNvSpPr>
            <a:spLocks noChangeArrowheads="1"/>
          </p:cNvSpPr>
          <p:nvPr/>
        </p:nvSpPr>
        <p:spPr bwMode="auto">
          <a:xfrm>
            <a:off x="2819400" y="3810000"/>
            <a:ext cx="1600200" cy="533400"/>
          </a:xfrm>
          <a:prstGeom prst="rect">
            <a:avLst/>
          </a:prstGeom>
          <a:solidFill>
            <a:srgbClr val="A7F5F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fr-FR" altLang="en-US" sz="2400" b="1">
                <a:solidFill>
                  <a:schemeClr val="accent2"/>
                </a:solidFill>
              </a:rPr>
              <a:t> 2</a:t>
            </a:r>
            <a:r>
              <a:rPr lang="ar-SA" altLang="en-US" sz="2400" b="1">
                <a:solidFill>
                  <a:schemeClr val="accent2"/>
                </a:solidFill>
              </a:rPr>
              <a:t>ريال</a:t>
            </a:r>
            <a:endParaRPr lang="en-US" altLang="en-US" sz="2400"/>
          </a:p>
        </p:txBody>
      </p:sp>
      <p:sp>
        <p:nvSpPr>
          <p:cNvPr id="44052" name="Rectangle 20">
            <a:extLst>
              <a:ext uri="{FF2B5EF4-FFF2-40B4-BE49-F238E27FC236}">
                <a16:creationId xmlns:a16="http://schemas.microsoft.com/office/drawing/2014/main" id="{2C90EC23-3007-4B59-B96B-5E01AE7EECDE}"/>
              </a:ext>
            </a:extLst>
          </p:cNvPr>
          <p:cNvSpPr>
            <a:spLocks noChangeArrowheads="1"/>
          </p:cNvSpPr>
          <p:nvPr/>
        </p:nvSpPr>
        <p:spPr bwMode="auto">
          <a:xfrm>
            <a:off x="2819400" y="4343400"/>
            <a:ext cx="1600200" cy="533400"/>
          </a:xfrm>
          <a:prstGeom prst="rect">
            <a:avLst/>
          </a:prstGeom>
          <a:solidFill>
            <a:srgbClr val="66EEF8"/>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rtl="0" eaLnBrk="1" hangingPunct="1"/>
            <a:r>
              <a:rPr lang="en-US" altLang="en-US" sz="2400" b="1">
                <a:solidFill>
                  <a:schemeClr val="accent2"/>
                </a:solidFill>
              </a:rPr>
              <a:t>XXX</a:t>
            </a:r>
            <a:endParaRPr lang="en-US" altLang="en-US" sz="2400" b="1">
              <a:solidFill>
                <a:srgbClr val="3F2CB4"/>
              </a:solidFill>
            </a:endParaRPr>
          </a:p>
        </p:txBody>
      </p:sp>
      <p:sp>
        <p:nvSpPr>
          <p:cNvPr id="44053" name="Rectangle 21">
            <a:extLst>
              <a:ext uri="{FF2B5EF4-FFF2-40B4-BE49-F238E27FC236}">
                <a16:creationId xmlns:a16="http://schemas.microsoft.com/office/drawing/2014/main" id="{26F7E254-7384-4A82-ACBB-B66F424EBCAE}"/>
              </a:ext>
            </a:extLst>
          </p:cNvPr>
          <p:cNvSpPr>
            <a:spLocks noChangeArrowheads="1"/>
          </p:cNvSpPr>
          <p:nvPr/>
        </p:nvSpPr>
        <p:spPr bwMode="auto">
          <a:xfrm>
            <a:off x="1219200" y="1676400"/>
            <a:ext cx="1600200" cy="533400"/>
          </a:xfrm>
          <a:prstGeom prst="rect">
            <a:avLst/>
          </a:prstGeom>
          <a:solidFill>
            <a:srgbClr val="DAD8D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قيمة الإنتاج</a:t>
            </a:r>
            <a:endParaRPr lang="en-US" altLang="en-US" sz="2400"/>
          </a:p>
        </p:txBody>
      </p:sp>
      <p:sp>
        <p:nvSpPr>
          <p:cNvPr id="44054" name="Rectangle 22">
            <a:extLst>
              <a:ext uri="{FF2B5EF4-FFF2-40B4-BE49-F238E27FC236}">
                <a16:creationId xmlns:a16="http://schemas.microsoft.com/office/drawing/2014/main" id="{B6166503-93B1-4288-8EB3-AA671C9BDA49}"/>
              </a:ext>
            </a:extLst>
          </p:cNvPr>
          <p:cNvSpPr>
            <a:spLocks noChangeArrowheads="1"/>
          </p:cNvSpPr>
          <p:nvPr/>
        </p:nvSpPr>
        <p:spPr bwMode="auto">
          <a:xfrm>
            <a:off x="1219200" y="2209800"/>
            <a:ext cx="1600200" cy="533400"/>
          </a:xfrm>
          <a:prstGeom prst="rect">
            <a:avLst/>
          </a:prstGeom>
          <a:solidFill>
            <a:schemeClr val="tx2">
              <a:lumMod val="60000"/>
              <a:lumOff val="40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20 </a:t>
            </a:r>
            <a:r>
              <a:rPr lang="ar-JO" sz="2800" b="1" dirty="0">
                <a:cs typeface="Times New Roman" pitchFamily="18" charset="0"/>
              </a:rPr>
              <a:t> </a:t>
            </a:r>
            <a:r>
              <a:rPr lang="ar-SA" sz="2800" b="1" dirty="0">
                <a:cs typeface="Arial" charset="0"/>
              </a:rPr>
              <a:t>ريال</a:t>
            </a:r>
            <a:endParaRPr lang="en-US" sz="2400" dirty="0">
              <a:cs typeface="Arial" charset="0"/>
            </a:endParaRPr>
          </a:p>
        </p:txBody>
      </p:sp>
      <p:sp>
        <p:nvSpPr>
          <p:cNvPr id="44055" name="Rectangle 23">
            <a:extLst>
              <a:ext uri="{FF2B5EF4-FFF2-40B4-BE49-F238E27FC236}">
                <a16:creationId xmlns:a16="http://schemas.microsoft.com/office/drawing/2014/main" id="{C8DCD4F1-09DD-4C0E-8E64-362BF3F6FE65}"/>
              </a:ext>
            </a:extLst>
          </p:cNvPr>
          <p:cNvSpPr>
            <a:spLocks noChangeArrowheads="1"/>
          </p:cNvSpPr>
          <p:nvPr/>
        </p:nvSpPr>
        <p:spPr bwMode="auto">
          <a:xfrm>
            <a:off x="1219200" y="2743200"/>
            <a:ext cx="1600200" cy="533400"/>
          </a:xfrm>
          <a:prstGeom prst="rect">
            <a:avLst/>
          </a:prstGeom>
          <a:solidFill>
            <a:schemeClr val="tx2">
              <a:lumMod val="60000"/>
              <a:lumOff val="40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 40 </a:t>
            </a:r>
            <a:r>
              <a:rPr lang="ar-SA" sz="2800" b="1" dirty="0">
                <a:cs typeface="Arial" charset="0"/>
              </a:rPr>
              <a:t>ريال</a:t>
            </a:r>
            <a:endParaRPr lang="en-US" sz="2400" dirty="0">
              <a:cs typeface="Arial" charset="0"/>
            </a:endParaRPr>
          </a:p>
        </p:txBody>
      </p:sp>
      <p:sp>
        <p:nvSpPr>
          <p:cNvPr id="44056" name="Rectangle 24">
            <a:extLst>
              <a:ext uri="{FF2B5EF4-FFF2-40B4-BE49-F238E27FC236}">
                <a16:creationId xmlns:a16="http://schemas.microsoft.com/office/drawing/2014/main" id="{363EED34-D9A3-4CA8-93F6-A73ECA0AAE57}"/>
              </a:ext>
            </a:extLst>
          </p:cNvPr>
          <p:cNvSpPr>
            <a:spLocks noChangeArrowheads="1"/>
          </p:cNvSpPr>
          <p:nvPr/>
        </p:nvSpPr>
        <p:spPr bwMode="auto">
          <a:xfrm>
            <a:off x="1219200" y="3276600"/>
            <a:ext cx="1600200" cy="533400"/>
          </a:xfrm>
          <a:prstGeom prst="rect">
            <a:avLst/>
          </a:prstGeom>
          <a:solidFill>
            <a:schemeClr val="tx2">
              <a:lumMod val="60000"/>
              <a:lumOff val="40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 200 </a:t>
            </a:r>
            <a:r>
              <a:rPr lang="ar-SA" sz="2800" b="1" dirty="0">
                <a:cs typeface="Arial" charset="0"/>
              </a:rPr>
              <a:t>ريال</a:t>
            </a:r>
            <a:endParaRPr lang="en-US" sz="2400" dirty="0">
              <a:cs typeface="Arial" charset="0"/>
            </a:endParaRPr>
          </a:p>
        </p:txBody>
      </p:sp>
      <p:sp>
        <p:nvSpPr>
          <p:cNvPr id="44057" name="Rectangle 25">
            <a:extLst>
              <a:ext uri="{FF2B5EF4-FFF2-40B4-BE49-F238E27FC236}">
                <a16:creationId xmlns:a16="http://schemas.microsoft.com/office/drawing/2014/main" id="{5137281C-0196-4E51-B549-16893121C86A}"/>
              </a:ext>
            </a:extLst>
          </p:cNvPr>
          <p:cNvSpPr>
            <a:spLocks noChangeArrowheads="1"/>
          </p:cNvSpPr>
          <p:nvPr/>
        </p:nvSpPr>
        <p:spPr bwMode="auto">
          <a:xfrm>
            <a:off x="1219200" y="3810000"/>
            <a:ext cx="1600200" cy="533400"/>
          </a:xfrm>
          <a:prstGeom prst="rect">
            <a:avLst/>
          </a:prstGeom>
          <a:solidFill>
            <a:schemeClr val="tx2">
              <a:lumMod val="60000"/>
              <a:lumOff val="40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60 </a:t>
            </a:r>
            <a:r>
              <a:rPr lang="ar-JO" sz="2800" b="1" dirty="0">
                <a:cs typeface="Times New Roman" pitchFamily="18" charset="0"/>
              </a:rPr>
              <a:t> </a:t>
            </a:r>
            <a:r>
              <a:rPr lang="ar-SA" sz="2800" b="1" dirty="0">
                <a:cs typeface="Arial" charset="0"/>
              </a:rPr>
              <a:t>ريال</a:t>
            </a:r>
            <a:endParaRPr lang="en-US" sz="2400" dirty="0">
              <a:cs typeface="Arial" charset="0"/>
            </a:endParaRPr>
          </a:p>
        </p:txBody>
      </p:sp>
      <p:sp>
        <p:nvSpPr>
          <p:cNvPr id="44058" name="Rectangle 26">
            <a:extLst>
              <a:ext uri="{FF2B5EF4-FFF2-40B4-BE49-F238E27FC236}">
                <a16:creationId xmlns:a16="http://schemas.microsoft.com/office/drawing/2014/main" id="{AE42D588-0570-49D2-8CAF-08D541B77861}"/>
              </a:ext>
            </a:extLst>
          </p:cNvPr>
          <p:cNvSpPr>
            <a:spLocks noChangeArrowheads="1"/>
          </p:cNvSpPr>
          <p:nvPr/>
        </p:nvSpPr>
        <p:spPr bwMode="auto">
          <a:xfrm>
            <a:off x="1219200" y="4343400"/>
            <a:ext cx="1600200" cy="533400"/>
          </a:xfrm>
          <a:prstGeom prst="rect">
            <a:avLst/>
          </a:prstGeom>
          <a:solidFill>
            <a:srgbClr val="8EEF6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 320 </a:t>
            </a:r>
            <a:r>
              <a:rPr lang="ar-SA" altLang="en-US" sz="2800" b="1"/>
              <a:t>ريال</a:t>
            </a:r>
            <a:endParaRPr lang="en-US" altLang="en-US" sz="2400"/>
          </a:p>
        </p:txBody>
      </p:sp>
      <p:sp>
        <p:nvSpPr>
          <p:cNvPr id="44059" name="Line 27">
            <a:extLst>
              <a:ext uri="{FF2B5EF4-FFF2-40B4-BE49-F238E27FC236}">
                <a16:creationId xmlns:a16="http://schemas.microsoft.com/office/drawing/2014/main" id="{05CDB9C0-AF09-4091-84DA-96FE5EE65400}"/>
              </a:ext>
            </a:extLst>
          </p:cNvPr>
          <p:cNvSpPr>
            <a:spLocks noChangeShapeType="1"/>
          </p:cNvSpPr>
          <p:nvPr/>
        </p:nvSpPr>
        <p:spPr bwMode="auto">
          <a:xfrm flipV="1">
            <a:off x="5410200" y="4876800"/>
            <a:ext cx="0" cy="5334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4060" name="Line 28">
            <a:extLst>
              <a:ext uri="{FF2B5EF4-FFF2-40B4-BE49-F238E27FC236}">
                <a16:creationId xmlns:a16="http://schemas.microsoft.com/office/drawing/2014/main" id="{A62C588E-3F09-4DD0-9DE4-8802604AD21B}"/>
              </a:ext>
            </a:extLst>
          </p:cNvPr>
          <p:cNvSpPr>
            <a:spLocks noChangeShapeType="1"/>
          </p:cNvSpPr>
          <p:nvPr/>
        </p:nvSpPr>
        <p:spPr bwMode="auto">
          <a:xfrm flipV="1">
            <a:off x="2286000" y="4876800"/>
            <a:ext cx="0" cy="5334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4061" name="Line 29">
            <a:extLst>
              <a:ext uri="{FF2B5EF4-FFF2-40B4-BE49-F238E27FC236}">
                <a16:creationId xmlns:a16="http://schemas.microsoft.com/office/drawing/2014/main" id="{8D48D450-F3AE-46AF-9AB3-21B705C78F14}"/>
              </a:ext>
            </a:extLst>
          </p:cNvPr>
          <p:cNvSpPr>
            <a:spLocks noChangeShapeType="1"/>
          </p:cNvSpPr>
          <p:nvPr/>
        </p:nvSpPr>
        <p:spPr bwMode="auto">
          <a:xfrm flipV="1">
            <a:off x="3810000" y="4876800"/>
            <a:ext cx="0" cy="5334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4062" name="Text Box 30">
            <a:extLst>
              <a:ext uri="{FF2B5EF4-FFF2-40B4-BE49-F238E27FC236}">
                <a16:creationId xmlns:a16="http://schemas.microsoft.com/office/drawing/2014/main" id="{CBF24E56-5EDC-4E94-AE09-902EBABE2FDB}"/>
              </a:ext>
            </a:extLst>
          </p:cNvPr>
          <p:cNvSpPr txBox="1">
            <a:spLocks noChangeArrowheads="1"/>
          </p:cNvSpPr>
          <p:nvPr/>
        </p:nvSpPr>
        <p:spPr bwMode="auto">
          <a:xfrm>
            <a:off x="4953000" y="54864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solidFill>
                  <a:srgbClr val="6A57D9"/>
                </a:solidFill>
              </a:rPr>
              <a:t>لا يجوز الجمع</a:t>
            </a:r>
            <a:endParaRPr lang="en-US" altLang="en-US" sz="2400"/>
          </a:p>
        </p:txBody>
      </p:sp>
      <p:sp>
        <p:nvSpPr>
          <p:cNvPr id="44063" name="Text Box 31">
            <a:extLst>
              <a:ext uri="{FF2B5EF4-FFF2-40B4-BE49-F238E27FC236}">
                <a16:creationId xmlns:a16="http://schemas.microsoft.com/office/drawing/2014/main" id="{435BA74A-F506-498E-82F7-0704B1AD4C19}"/>
              </a:ext>
            </a:extLst>
          </p:cNvPr>
          <p:cNvSpPr txBox="1">
            <a:spLocks noChangeArrowheads="1"/>
          </p:cNvSpPr>
          <p:nvPr/>
        </p:nvSpPr>
        <p:spPr bwMode="auto">
          <a:xfrm>
            <a:off x="3124200" y="54864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solidFill>
                  <a:schemeClr val="accent2"/>
                </a:solidFill>
              </a:rPr>
              <a:t>لا معنى للجمع</a:t>
            </a:r>
            <a:endParaRPr lang="en-US" altLang="en-US" sz="2400"/>
          </a:p>
        </p:txBody>
      </p:sp>
      <p:sp>
        <p:nvSpPr>
          <p:cNvPr id="44064" name="Text Box 32">
            <a:extLst>
              <a:ext uri="{FF2B5EF4-FFF2-40B4-BE49-F238E27FC236}">
                <a16:creationId xmlns:a16="http://schemas.microsoft.com/office/drawing/2014/main" id="{35FD9BF9-0F53-439B-9AC8-3F9CB82A3F2E}"/>
              </a:ext>
            </a:extLst>
          </p:cNvPr>
          <p:cNvSpPr txBox="1">
            <a:spLocks noChangeArrowheads="1"/>
          </p:cNvSpPr>
          <p:nvPr/>
        </p:nvSpPr>
        <p:spPr bwMode="auto">
          <a:xfrm>
            <a:off x="457200" y="5562600"/>
            <a:ext cx="2590800" cy="457200"/>
          </a:xfrm>
          <a:prstGeom prst="rect">
            <a:avLst/>
          </a:prstGeom>
          <a:solidFill>
            <a:srgbClr val="F2C8C8"/>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2400" b="1"/>
              <a:t>الناتج المحلّي الإجمالي</a:t>
            </a: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5"/>
                                        </p:tgtEl>
                                        <p:attrNameLst>
                                          <p:attrName>style.visibility</p:attrName>
                                        </p:attrNameLst>
                                      </p:cBhvr>
                                      <p:to>
                                        <p:strVal val="visible"/>
                                      </p:to>
                                    </p:set>
                                    <p:anim calcmode="lin" valueType="num">
                                      <p:cBhvr additive="base">
                                        <p:cTn id="7" dur="500" fill="hold"/>
                                        <p:tgtEl>
                                          <p:spTgt spid="44035"/>
                                        </p:tgtEl>
                                        <p:attrNameLst>
                                          <p:attrName>ppt_x</p:attrName>
                                        </p:attrNameLst>
                                      </p:cBhvr>
                                      <p:tavLst>
                                        <p:tav tm="0">
                                          <p:val>
                                            <p:strVal val="0-#ppt_w/2"/>
                                          </p:val>
                                        </p:tav>
                                        <p:tav tm="100000">
                                          <p:val>
                                            <p:strVal val="#ppt_x"/>
                                          </p:val>
                                        </p:tav>
                                      </p:tavLst>
                                    </p:anim>
                                    <p:anim calcmode="lin" valueType="num">
                                      <p:cBhvr additive="base">
                                        <p:cTn id="8" dur="500" fill="hold"/>
                                        <p:tgtEl>
                                          <p:spTgt spid="4403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4041"/>
                                        </p:tgtEl>
                                        <p:attrNameLst>
                                          <p:attrName>style.visibility</p:attrName>
                                        </p:attrNameLst>
                                      </p:cBhvr>
                                      <p:to>
                                        <p:strVal val="visible"/>
                                      </p:to>
                                    </p:set>
                                    <p:anim calcmode="lin" valueType="num">
                                      <p:cBhvr additive="base">
                                        <p:cTn id="12" dur="500" fill="hold"/>
                                        <p:tgtEl>
                                          <p:spTgt spid="44041"/>
                                        </p:tgtEl>
                                        <p:attrNameLst>
                                          <p:attrName>ppt_x</p:attrName>
                                        </p:attrNameLst>
                                      </p:cBhvr>
                                      <p:tavLst>
                                        <p:tav tm="0">
                                          <p:val>
                                            <p:strVal val="0-#ppt_w/2"/>
                                          </p:val>
                                        </p:tav>
                                        <p:tav tm="100000">
                                          <p:val>
                                            <p:strVal val="#ppt_x"/>
                                          </p:val>
                                        </p:tav>
                                      </p:tavLst>
                                    </p:anim>
                                    <p:anim calcmode="lin" valueType="num">
                                      <p:cBhvr additive="base">
                                        <p:cTn id="13" dur="500" fill="hold"/>
                                        <p:tgtEl>
                                          <p:spTgt spid="44041"/>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4043"/>
                                        </p:tgtEl>
                                        <p:attrNameLst>
                                          <p:attrName>style.visibility</p:attrName>
                                        </p:attrNameLst>
                                      </p:cBhvr>
                                      <p:to>
                                        <p:strVal val="visible"/>
                                      </p:to>
                                    </p:set>
                                    <p:anim calcmode="lin" valueType="num">
                                      <p:cBhvr additive="base">
                                        <p:cTn id="17" dur="500" fill="hold"/>
                                        <p:tgtEl>
                                          <p:spTgt spid="44043"/>
                                        </p:tgtEl>
                                        <p:attrNameLst>
                                          <p:attrName>ppt_x</p:attrName>
                                        </p:attrNameLst>
                                      </p:cBhvr>
                                      <p:tavLst>
                                        <p:tav tm="0">
                                          <p:val>
                                            <p:strVal val="0-#ppt_w/2"/>
                                          </p:val>
                                        </p:tav>
                                        <p:tav tm="100000">
                                          <p:val>
                                            <p:strVal val="#ppt_x"/>
                                          </p:val>
                                        </p:tav>
                                      </p:tavLst>
                                    </p:anim>
                                    <p:anim calcmode="lin" valueType="num">
                                      <p:cBhvr additive="base">
                                        <p:cTn id="18" dur="500" fill="hold"/>
                                        <p:tgtEl>
                                          <p:spTgt spid="44043"/>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44053"/>
                                        </p:tgtEl>
                                        <p:attrNameLst>
                                          <p:attrName>style.visibility</p:attrName>
                                        </p:attrNameLst>
                                      </p:cBhvr>
                                      <p:to>
                                        <p:strVal val="visible"/>
                                      </p:to>
                                    </p:set>
                                    <p:anim calcmode="lin" valueType="num">
                                      <p:cBhvr additive="base">
                                        <p:cTn id="22" dur="500" fill="hold"/>
                                        <p:tgtEl>
                                          <p:spTgt spid="44053"/>
                                        </p:tgtEl>
                                        <p:attrNameLst>
                                          <p:attrName>ppt_x</p:attrName>
                                        </p:attrNameLst>
                                      </p:cBhvr>
                                      <p:tavLst>
                                        <p:tav tm="0">
                                          <p:val>
                                            <p:strVal val="0-#ppt_w/2"/>
                                          </p:val>
                                        </p:tav>
                                        <p:tav tm="100000">
                                          <p:val>
                                            <p:strVal val="#ppt_x"/>
                                          </p:val>
                                        </p:tav>
                                      </p:tavLst>
                                    </p:anim>
                                    <p:anim calcmode="lin" valueType="num">
                                      <p:cBhvr additive="base">
                                        <p:cTn id="23" dur="500" fill="hold"/>
                                        <p:tgtEl>
                                          <p:spTgt spid="44053"/>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44036"/>
                                        </p:tgtEl>
                                        <p:attrNameLst>
                                          <p:attrName>style.visibility</p:attrName>
                                        </p:attrNameLst>
                                      </p:cBhvr>
                                      <p:to>
                                        <p:strVal val="visible"/>
                                      </p:to>
                                    </p:set>
                                    <p:anim calcmode="lin" valueType="num">
                                      <p:cBhvr additive="base">
                                        <p:cTn id="28" dur="500" fill="hold"/>
                                        <p:tgtEl>
                                          <p:spTgt spid="44036"/>
                                        </p:tgtEl>
                                        <p:attrNameLst>
                                          <p:attrName>ppt_x</p:attrName>
                                        </p:attrNameLst>
                                      </p:cBhvr>
                                      <p:tavLst>
                                        <p:tav tm="0">
                                          <p:val>
                                            <p:strVal val="1+#ppt_w/2"/>
                                          </p:val>
                                        </p:tav>
                                        <p:tav tm="100000">
                                          <p:val>
                                            <p:strVal val="#ppt_x"/>
                                          </p:val>
                                        </p:tav>
                                      </p:tavLst>
                                    </p:anim>
                                    <p:anim calcmode="lin" valueType="num">
                                      <p:cBhvr additive="base">
                                        <p:cTn id="29" dur="500" fill="hold"/>
                                        <p:tgtEl>
                                          <p:spTgt spid="44036"/>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500"/>
                            </p:stCondLst>
                            <p:childTnLst>
                              <p:par>
                                <p:cTn id="31" presetID="2" presetClass="entr" presetSubtype="4" fill="hold" grpId="0" nodeType="afterEffect">
                                  <p:stCondLst>
                                    <p:cond delay="0"/>
                                  </p:stCondLst>
                                  <p:childTnLst>
                                    <p:set>
                                      <p:cBhvr>
                                        <p:cTn id="32" dur="1" fill="hold">
                                          <p:stCondLst>
                                            <p:cond delay="0"/>
                                          </p:stCondLst>
                                        </p:cTn>
                                        <p:tgtEl>
                                          <p:spTgt spid="44042"/>
                                        </p:tgtEl>
                                        <p:attrNameLst>
                                          <p:attrName>style.visibility</p:attrName>
                                        </p:attrNameLst>
                                      </p:cBhvr>
                                      <p:to>
                                        <p:strVal val="visible"/>
                                      </p:to>
                                    </p:set>
                                    <p:anim calcmode="lin" valueType="num">
                                      <p:cBhvr additive="base">
                                        <p:cTn id="33" dur="500" fill="hold"/>
                                        <p:tgtEl>
                                          <p:spTgt spid="44042"/>
                                        </p:tgtEl>
                                        <p:attrNameLst>
                                          <p:attrName>ppt_x</p:attrName>
                                        </p:attrNameLst>
                                      </p:cBhvr>
                                      <p:tavLst>
                                        <p:tav tm="0">
                                          <p:val>
                                            <p:strVal val="#ppt_x"/>
                                          </p:val>
                                        </p:tav>
                                        <p:tav tm="100000">
                                          <p:val>
                                            <p:strVal val="#ppt_x"/>
                                          </p:val>
                                        </p:tav>
                                      </p:tavLst>
                                    </p:anim>
                                    <p:anim calcmode="lin" valueType="num">
                                      <p:cBhvr additive="base">
                                        <p:cTn id="34" dur="500" fill="hold"/>
                                        <p:tgtEl>
                                          <p:spTgt spid="44042"/>
                                        </p:tgtEl>
                                        <p:attrNameLst>
                                          <p:attrName>ppt_y</p:attrName>
                                        </p:attrNameLst>
                                      </p:cBhvr>
                                      <p:tavLst>
                                        <p:tav tm="0">
                                          <p:val>
                                            <p:strVal val="1+#ppt_h/2"/>
                                          </p:val>
                                        </p:tav>
                                        <p:tav tm="100000">
                                          <p:val>
                                            <p:strVal val="#ppt_y"/>
                                          </p:val>
                                        </p:tav>
                                      </p:tavLst>
                                    </p:anim>
                                  </p:childTnLst>
                                </p:cTn>
                              </p:par>
                            </p:childTnLst>
                          </p:cTn>
                        </p:par>
                        <p:par>
                          <p:cTn id="35" fill="hold" nodeType="afterGroup">
                            <p:stCondLst>
                              <p:cond delay="1000"/>
                            </p:stCondLst>
                            <p:childTnLst>
                              <p:par>
                                <p:cTn id="36" presetID="2" presetClass="entr" presetSubtype="4" fill="hold" grpId="0" nodeType="afterEffect">
                                  <p:stCondLst>
                                    <p:cond delay="0"/>
                                  </p:stCondLst>
                                  <p:childTnLst>
                                    <p:set>
                                      <p:cBhvr>
                                        <p:cTn id="37" dur="1" fill="hold">
                                          <p:stCondLst>
                                            <p:cond delay="0"/>
                                          </p:stCondLst>
                                        </p:cTn>
                                        <p:tgtEl>
                                          <p:spTgt spid="44044"/>
                                        </p:tgtEl>
                                        <p:attrNameLst>
                                          <p:attrName>style.visibility</p:attrName>
                                        </p:attrNameLst>
                                      </p:cBhvr>
                                      <p:to>
                                        <p:strVal val="visible"/>
                                      </p:to>
                                    </p:set>
                                    <p:anim calcmode="lin" valueType="num">
                                      <p:cBhvr additive="base">
                                        <p:cTn id="38" dur="500" fill="hold"/>
                                        <p:tgtEl>
                                          <p:spTgt spid="44044"/>
                                        </p:tgtEl>
                                        <p:attrNameLst>
                                          <p:attrName>ppt_x</p:attrName>
                                        </p:attrNameLst>
                                      </p:cBhvr>
                                      <p:tavLst>
                                        <p:tav tm="0">
                                          <p:val>
                                            <p:strVal val="#ppt_x"/>
                                          </p:val>
                                        </p:tav>
                                        <p:tav tm="100000">
                                          <p:val>
                                            <p:strVal val="#ppt_x"/>
                                          </p:val>
                                        </p:tav>
                                      </p:tavLst>
                                    </p:anim>
                                    <p:anim calcmode="lin" valueType="num">
                                      <p:cBhvr additive="base">
                                        <p:cTn id="39" dur="500" fill="hold"/>
                                        <p:tgtEl>
                                          <p:spTgt spid="44044"/>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44054"/>
                                        </p:tgtEl>
                                        <p:attrNameLst>
                                          <p:attrName>style.visibility</p:attrName>
                                        </p:attrNameLst>
                                      </p:cBhvr>
                                      <p:to>
                                        <p:strVal val="visible"/>
                                      </p:to>
                                    </p:set>
                                    <p:anim calcmode="lin" valueType="num">
                                      <p:cBhvr additive="base">
                                        <p:cTn id="44" dur="500" fill="hold"/>
                                        <p:tgtEl>
                                          <p:spTgt spid="44054"/>
                                        </p:tgtEl>
                                        <p:attrNameLst>
                                          <p:attrName>ppt_x</p:attrName>
                                        </p:attrNameLst>
                                      </p:cBhvr>
                                      <p:tavLst>
                                        <p:tav tm="0">
                                          <p:val>
                                            <p:strVal val="0-#ppt_w/2"/>
                                          </p:val>
                                        </p:tav>
                                        <p:tav tm="100000">
                                          <p:val>
                                            <p:strVal val="#ppt_x"/>
                                          </p:val>
                                        </p:tav>
                                      </p:tavLst>
                                    </p:anim>
                                    <p:anim calcmode="lin" valueType="num">
                                      <p:cBhvr additive="base">
                                        <p:cTn id="45" dur="500" fill="hold"/>
                                        <p:tgtEl>
                                          <p:spTgt spid="44054"/>
                                        </p:tgtEl>
                                        <p:attrNameLst>
                                          <p:attrName>ppt_y</p:attrName>
                                        </p:attrNameLst>
                                      </p:cBhvr>
                                      <p:tavLst>
                                        <p:tav tm="0">
                                          <p:val>
                                            <p:strVal val="#ppt_y"/>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2" fill="hold" grpId="0" nodeType="clickEffect">
                                  <p:stCondLst>
                                    <p:cond delay="0"/>
                                  </p:stCondLst>
                                  <p:childTnLst>
                                    <p:set>
                                      <p:cBhvr>
                                        <p:cTn id="49" dur="1" fill="hold">
                                          <p:stCondLst>
                                            <p:cond delay="0"/>
                                          </p:stCondLst>
                                        </p:cTn>
                                        <p:tgtEl>
                                          <p:spTgt spid="44037"/>
                                        </p:tgtEl>
                                        <p:attrNameLst>
                                          <p:attrName>style.visibility</p:attrName>
                                        </p:attrNameLst>
                                      </p:cBhvr>
                                      <p:to>
                                        <p:strVal val="visible"/>
                                      </p:to>
                                    </p:set>
                                    <p:anim calcmode="lin" valueType="num">
                                      <p:cBhvr additive="base">
                                        <p:cTn id="50" dur="500" fill="hold"/>
                                        <p:tgtEl>
                                          <p:spTgt spid="44037"/>
                                        </p:tgtEl>
                                        <p:attrNameLst>
                                          <p:attrName>ppt_x</p:attrName>
                                        </p:attrNameLst>
                                      </p:cBhvr>
                                      <p:tavLst>
                                        <p:tav tm="0">
                                          <p:val>
                                            <p:strVal val="1+#ppt_w/2"/>
                                          </p:val>
                                        </p:tav>
                                        <p:tav tm="100000">
                                          <p:val>
                                            <p:strVal val="#ppt_x"/>
                                          </p:val>
                                        </p:tav>
                                      </p:tavLst>
                                    </p:anim>
                                    <p:anim calcmode="lin" valueType="num">
                                      <p:cBhvr additive="base">
                                        <p:cTn id="51" dur="500" fill="hold"/>
                                        <p:tgtEl>
                                          <p:spTgt spid="44037"/>
                                        </p:tgtEl>
                                        <p:attrNameLst>
                                          <p:attrName>ppt_y</p:attrName>
                                        </p:attrNameLst>
                                      </p:cBhvr>
                                      <p:tavLst>
                                        <p:tav tm="0">
                                          <p:val>
                                            <p:strVal val="#ppt_y"/>
                                          </p:val>
                                        </p:tav>
                                        <p:tav tm="100000">
                                          <p:val>
                                            <p:strVal val="#ppt_y"/>
                                          </p:val>
                                        </p:tav>
                                      </p:tavLst>
                                    </p:anim>
                                  </p:childTnLst>
                                </p:cTn>
                              </p:par>
                            </p:childTnLst>
                          </p:cTn>
                        </p:par>
                        <p:par>
                          <p:cTn id="52" fill="hold" nodeType="afterGroup">
                            <p:stCondLst>
                              <p:cond delay="500"/>
                            </p:stCondLst>
                            <p:childTnLst>
                              <p:par>
                                <p:cTn id="53" presetID="2" presetClass="entr" presetSubtype="4" fill="hold" grpId="0" nodeType="afterEffect">
                                  <p:stCondLst>
                                    <p:cond delay="0"/>
                                  </p:stCondLst>
                                  <p:childTnLst>
                                    <p:set>
                                      <p:cBhvr>
                                        <p:cTn id="54" dur="1" fill="hold">
                                          <p:stCondLst>
                                            <p:cond delay="0"/>
                                          </p:stCondLst>
                                        </p:cTn>
                                        <p:tgtEl>
                                          <p:spTgt spid="44045"/>
                                        </p:tgtEl>
                                        <p:attrNameLst>
                                          <p:attrName>style.visibility</p:attrName>
                                        </p:attrNameLst>
                                      </p:cBhvr>
                                      <p:to>
                                        <p:strVal val="visible"/>
                                      </p:to>
                                    </p:set>
                                    <p:anim calcmode="lin" valueType="num">
                                      <p:cBhvr additive="base">
                                        <p:cTn id="55" dur="500" fill="hold"/>
                                        <p:tgtEl>
                                          <p:spTgt spid="44045"/>
                                        </p:tgtEl>
                                        <p:attrNameLst>
                                          <p:attrName>ppt_x</p:attrName>
                                        </p:attrNameLst>
                                      </p:cBhvr>
                                      <p:tavLst>
                                        <p:tav tm="0">
                                          <p:val>
                                            <p:strVal val="#ppt_x"/>
                                          </p:val>
                                        </p:tav>
                                        <p:tav tm="100000">
                                          <p:val>
                                            <p:strVal val="#ppt_x"/>
                                          </p:val>
                                        </p:tav>
                                      </p:tavLst>
                                    </p:anim>
                                    <p:anim calcmode="lin" valueType="num">
                                      <p:cBhvr additive="base">
                                        <p:cTn id="56" dur="500" fill="hold"/>
                                        <p:tgtEl>
                                          <p:spTgt spid="44045"/>
                                        </p:tgtEl>
                                        <p:attrNameLst>
                                          <p:attrName>ppt_y</p:attrName>
                                        </p:attrNameLst>
                                      </p:cBhvr>
                                      <p:tavLst>
                                        <p:tav tm="0">
                                          <p:val>
                                            <p:strVal val="1+#ppt_h/2"/>
                                          </p:val>
                                        </p:tav>
                                        <p:tav tm="100000">
                                          <p:val>
                                            <p:strVal val="#ppt_y"/>
                                          </p:val>
                                        </p:tav>
                                      </p:tavLst>
                                    </p:anim>
                                  </p:childTnLst>
                                </p:cTn>
                              </p:par>
                            </p:childTnLst>
                          </p:cTn>
                        </p:par>
                        <p:par>
                          <p:cTn id="57" fill="hold" nodeType="afterGroup">
                            <p:stCondLst>
                              <p:cond delay="1000"/>
                            </p:stCondLst>
                            <p:childTnLst>
                              <p:par>
                                <p:cTn id="58" presetID="2" presetClass="entr" presetSubtype="4" fill="hold" grpId="0" nodeType="afterEffect">
                                  <p:stCondLst>
                                    <p:cond delay="0"/>
                                  </p:stCondLst>
                                  <p:childTnLst>
                                    <p:set>
                                      <p:cBhvr>
                                        <p:cTn id="59" dur="1" fill="hold">
                                          <p:stCondLst>
                                            <p:cond delay="0"/>
                                          </p:stCondLst>
                                        </p:cTn>
                                        <p:tgtEl>
                                          <p:spTgt spid="44049"/>
                                        </p:tgtEl>
                                        <p:attrNameLst>
                                          <p:attrName>style.visibility</p:attrName>
                                        </p:attrNameLst>
                                      </p:cBhvr>
                                      <p:to>
                                        <p:strVal val="visible"/>
                                      </p:to>
                                    </p:set>
                                    <p:anim calcmode="lin" valueType="num">
                                      <p:cBhvr additive="base">
                                        <p:cTn id="60" dur="500" fill="hold"/>
                                        <p:tgtEl>
                                          <p:spTgt spid="44049"/>
                                        </p:tgtEl>
                                        <p:attrNameLst>
                                          <p:attrName>ppt_x</p:attrName>
                                        </p:attrNameLst>
                                      </p:cBhvr>
                                      <p:tavLst>
                                        <p:tav tm="0">
                                          <p:val>
                                            <p:strVal val="#ppt_x"/>
                                          </p:val>
                                        </p:tav>
                                        <p:tav tm="100000">
                                          <p:val>
                                            <p:strVal val="#ppt_x"/>
                                          </p:val>
                                        </p:tav>
                                      </p:tavLst>
                                    </p:anim>
                                    <p:anim calcmode="lin" valueType="num">
                                      <p:cBhvr additive="base">
                                        <p:cTn id="61" dur="500" fill="hold"/>
                                        <p:tgtEl>
                                          <p:spTgt spid="44049"/>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8" fill="hold" grpId="0" nodeType="clickEffect">
                                  <p:stCondLst>
                                    <p:cond delay="0"/>
                                  </p:stCondLst>
                                  <p:childTnLst>
                                    <p:set>
                                      <p:cBhvr>
                                        <p:cTn id="65" dur="1" fill="hold">
                                          <p:stCondLst>
                                            <p:cond delay="0"/>
                                          </p:stCondLst>
                                        </p:cTn>
                                        <p:tgtEl>
                                          <p:spTgt spid="44055"/>
                                        </p:tgtEl>
                                        <p:attrNameLst>
                                          <p:attrName>style.visibility</p:attrName>
                                        </p:attrNameLst>
                                      </p:cBhvr>
                                      <p:to>
                                        <p:strVal val="visible"/>
                                      </p:to>
                                    </p:set>
                                    <p:anim calcmode="lin" valueType="num">
                                      <p:cBhvr additive="base">
                                        <p:cTn id="66" dur="500" fill="hold"/>
                                        <p:tgtEl>
                                          <p:spTgt spid="44055"/>
                                        </p:tgtEl>
                                        <p:attrNameLst>
                                          <p:attrName>ppt_x</p:attrName>
                                        </p:attrNameLst>
                                      </p:cBhvr>
                                      <p:tavLst>
                                        <p:tav tm="0">
                                          <p:val>
                                            <p:strVal val="0-#ppt_w/2"/>
                                          </p:val>
                                        </p:tav>
                                        <p:tav tm="100000">
                                          <p:val>
                                            <p:strVal val="#ppt_x"/>
                                          </p:val>
                                        </p:tav>
                                      </p:tavLst>
                                    </p:anim>
                                    <p:anim calcmode="lin" valueType="num">
                                      <p:cBhvr additive="base">
                                        <p:cTn id="67" dur="500" fill="hold"/>
                                        <p:tgtEl>
                                          <p:spTgt spid="44055"/>
                                        </p:tgtEl>
                                        <p:attrNameLst>
                                          <p:attrName>ppt_y</p:attrName>
                                        </p:attrNameLst>
                                      </p:cBhvr>
                                      <p:tavLst>
                                        <p:tav tm="0">
                                          <p:val>
                                            <p:strVal val="#ppt_y"/>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ntr" presetSubtype="2" fill="hold" grpId="0" nodeType="clickEffect">
                                  <p:stCondLst>
                                    <p:cond delay="0"/>
                                  </p:stCondLst>
                                  <p:childTnLst>
                                    <p:set>
                                      <p:cBhvr>
                                        <p:cTn id="71" dur="1" fill="hold">
                                          <p:stCondLst>
                                            <p:cond delay="0"/>
                                          </p:stCondLst>
                                        </p:cTn>
                                        <p:tgtEl>
                                          <p:spTgt spid="44038"/>
                                        </p:tgtEl>
                                        <p:attrNameLst>
                                          <p:attrName>style.visibility</p:attrName>
                                        </p:attrNameLst>
                                      </p:cBhvr>
                                      <p:to>
                                        <p:strVal val="visible"/>
                                      </p:to>
                                    </p:set>
                                    <p:anim calcmode="lin" valueType="num">
                                      <p:cBhvr additive="base">
                                        <p:cTn id="72" dur="500" fill="hold"/>
                                        <p:tgtEl>
                                          <p:spTgt spid="44038"/>
                                        </p:tgtEl>
                                        <p:attrNameLst>
                                          <p:attrName>ppt_x</p:attrName>
                                        </p:attrNameLst>
                                      </p:cBhvr>
                                      <p:tavLst>
                                        <p:tav tm="0">
                                          <p:val>
                                            <p:strVal val="1+#ppt_w/2"/>
                                          </p:val>
                                        </p:tav>
                                        <p:tav tm="100000">
                                          <p:val>
                                            <p:strVal val="#ppt_x"/>
                                          </p:val>
                                        </p:tav>
                                      </p:tavLst>
                                    </p:anim>
                                    <p:anim calcmode="lin" valueType="num">
                                      <p:cBhvr additive="base">
                                        <p:cTn id="73" dur="500" fill="hold"/>
                                        <p:tgtEl>
                                          <p:spTgt spid="44038"/>
                                        </p:tgtEl>
                                        <p:attrNameLst>
                                          <p:attrName>ppt_y</p:attrName>
                                        </p:attrNameLst>
                                      </p:cBhvr>
                                      <p:tavLst>
                                        <p:tav tm="0">
                                          <p:val>
                                            <p:strVal val="#ppt_y"/>
                                          </p:val>
                                        </p:tav>
                                        <p:tav tm="100000">
                                          <p:val>
                                            <p:strVal val="#ppt_y"/>
                                          </p:val>
                                        </p:tav>
                                      </p:tavLst>
                                    </p:anim>
                                  </p:childTnLst>
                                </p:cTn>
                              </p:par>
                            </p:childTnLst>
                          </p:cTn>
                        </p:par>
                        <p:par>
                          <p:cTn id="74" fill="hold" nodeType="afterGroup">
                            <p:stCondLst>
                              <p:cond delay="500"/>
                            </p:stCondLst>
                            <p:childTnLst>
                              <p:par>
                                <p:cTn id="75" presetID="2" presetClass="entr" presetSubtype="4" fill="hold" grpId="0" nodeType="afterEffect">
                                  <p:stCondLst>
                                    <p:cond delay="0"/>
                                  </p:stCondLst>
                                  <p:childTnLst>
                                    <p:set>
                                      <p:cBhvr>
                                        <p:cTn id="76" dur="1" fill="hold">
                                          <p:stCondLst>
                                            <p:cond delay="0"/>
                                          </p:stCondLst>
                                        </p:cTn>
                                        <p:tgtEl>
                                          <p:spTgt spid="44046"/>
                                        </p:tgtEl>
                                        <p:attrNameLst>
                                          <p:attrName>style.visibility</p:attrName>
                                        </p:attrNameLst>
                                      </p:cBhvr>
                                      <p:to>
                                        <p:strVal val="visible"/>
                                      </p:to>
                                    </p:set>
                                    <p:anim calcmode="lin" valueType="num">
                                      <p:cBhvr additive="base">
                                        <p:cTn id="77" dur="500" fill="hold"/>
                                        <p:tgtEl>
                                          <p:spTgt spid="44046"/>
                                        </p:tgtEl>
                                        <p:attrNameLst>
                                          <p:attrName>ppt_x</p:attrName>
                                        </p:attrNameLst>
                                      </p:cBhvr>
                                      <p:tavLst>
                                        <p:tav tm="0">
                                          <p:val>
                                            <p:strVal val="#ppt_x"/>
                                          </p:val>
                                        </p:tav>
                                        <p:tav tm="100000">
                                          <p:val>
                                            <p:strVal val="#ppt_x"/>
                                          </p:val>
                                        </p:tav>
                                      </p:tavLst>
                                    </p:anim>
                                    <p:anim calcmode="lin" valueType="num">
                                      <p:cBhvr additive="base">
                                        <p:cTn id="78" dur="500" fill="hold"/>
                                        <p:tgtEl>
                                          <p:spTgt spid="44046"/>
                                        </p:tgtEl>
                                        <p:attrNameLst>
                                          <p:attrName>ppt_y</p:attrName>
                                        </p:attrNameLst>
                                      </p:cBhvr>
                                      <p:tavLst>
                                        <p:tav tm="0">
                                          <p:val>
                                            <p:strVal val="1+#ppt_h/2"/>
                                          </p:val>
                                        </p:tav>
                                        <p:tav tm="100000">
                                          <p:val>
                                            <p:strVal val="#ppt_y"/>
                                          </p:val>
                                        </p:tav>
                                      </p:tavLst>
                                    </p:anim>
                                  </p:childTnLst>
                                </p:cTn>
                              </p:par>
                            </p:childTnLst>
                          </p:cTn>
                        </p:par>
                        <p:par>
                          <p:cTn id="79" fill="hold" nodeType="afterGroup">
                            <p:stCondLst>
                              <p:cond delay="1000"/>
                            </p:stCondLst>
                            <p:childTnLst>
                              <p:par>
                                <p:cTn id="80" presetID="2" presetClass="entr" presetSubtype="4" fill="hold" grpId="0" nodeType="afterEffect">
                                  <p:stCondLst>
                                    <p:cond delay="0"/>
                                  </p:stCondLst>
                                  <p:childTnLst>
                                    <p:set>
                                      <p:cBhvr>
                                        <p:cTn id="81" dur="1" fill="hold">
                                          <p:stCondLst>
                                            <p:cond delay="0"/>
                                          </p:stCondLst>
                                        </p:cTn>
                                        <p:tgtEl>
                                          <p:spTgt spid="44050"/>
                                        </p:tgtEl>
                                        <p:attrNameLst>
                                          <p:attrName>style.visibility</p:attrName>
                                        </p:attrNameLst>
                                      </p:cBhvr>
                                      <p:to>
                                        <p:strVal val="visible"/>
                                      </p:to>
                                    </p:set>
                                    <p:anim calcmode="lin" valueType="num">
                                      <p:cBhvr additive="base">
                                        <p:cTn id="82" dur="500" fill="hold"/>
                                        <p:tgtEl>
                                          <p:spTgt spid="44050"/>
                                        </p:tgtEl>
                                        <p:attrNameLst>
                                          <p:attrName>ppt_x</p:attrName>
                                        </p:attrNameLst>
                                      </p:cBhvr>
                                      <p:tavLst>
                                        <p:tav tm="0">
                                          <p:val>
                                            <p:strVal val="#ppt_x"/>
                                          </p:val>
                                        </p:tav>
                                        <p:tav tm="100000">
                                          <p:val>
                                            <p:strVal val="#ppt_x"/>
                                          </p:val>
                                        </p:tav>
                                      </p:tavLst>
                                    </p:anim>
                                    <p:anim calcmode="lin" valueType="num">
                                      <p:cBhvr additive="base">
                                        <p:cTn id="83" dur="500" fill="hold"/>
                                        <p:tgtEl>
                                          <p:spTgt spid="44050"/>
                                        </p:tgtEl>
                                        <p:attrNameLst>
                                          <p:attrName>ppt_y</p:attrName>
                                        </p:attrNameLst>
                                      </p:cBhvr>
                                      <p:tavLst>
                                        <p:tav tm="0">
                                          <p:val>
                                            <p:strVal val="1+#ppt_h/2"/>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8" fill="hold" grpId="0" nodeType="clickEffect">
                                  <p:stCondLst>
                                    <p:cond delay="0"/>
                                  </p:stCondLst>
                                  <p:childTnLst>
                                    <p:set>
                                      <p:cBhvr>
                                        <p:cTn id="87" dur="1" fill="hold">
                                          <p:stCondLst>
                                            <p:cond delay="0"/>
                                          </p:stCondLst>
                                        </p:cTn>
                                        <p:tgtEl>
                                          <p:spTgt spid="44056"/>
                                        </p:tgtEl>
                                        <p:attrNameLst>
                                          <p:attrName>style.visibility</p:attrName>
                                        </p:attrNameLst>
                                      </p:cBhvr>
                                      <p:to>
                                        <p:strVal val="visible"/>
                                      </p:to>
                                    </p:set>
                                    <p:anim calcmode="lin" valueType="num">
                                      <p:cBhvr additive="base">
                                        <p:cTn id="88" dur="500" fill="hold"/>
                                        <p:tgtEl>
                                          <p:spTgt spid="44056"/>
                                        </p:tgtEl>
                                        <p:attrNameLst>
                                          <p:attrName>ppt_x</p:attrName>
                                        </p:attrNameLst>
                                      </p:cBhvr>
                                      <p:tavLst>
                                        <p:tav tm="0">
                                          <p:val>
                                            <p:strVal val="0-#ppt_w/2"/>
                                          </p:val>
                                        </p:tav>
                                        <p:tav tm="100000">
                                          <p:val>
                                            <p:strVal val="#ppt_x"/>
                                          </p:val>
                                        </p:tav>
                                      </p:tavLst>
                                    </p:anim>
                                    <p:anim calcmode="lin" valueType="num">
                                      <p:cBhvr additive="base">
                                        <p:cTn id="89" dur="500" fill="hold"/>
                                        <p:tgtEl>
                                          <p:spTgt spid="44056"/>
                                        </p:tgtEl>
                                        <p:attrNameLst>
                                          <p:attrName>ppt_y</p:attrName>
                                        </p:attrNameLst>
                                      </p:cBhvr>
                                      <p:tavLst>
                                        <p:tav tm="0">
                                          <p:val>
                                            <p:strVal val="#ppt_y"/>
                                          </p:val>
                                        </p:tav>
                                        <p:tav tm="100000">
                                          <p:val>
                                            <p:strVal val="#ppt_y"/>
                                          </p:val>
                                        </p:tav>
                                      </p:tavLst>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2" presetClass="entr" presetSubtype="2" fill="hold" grpId="0" nodeType="clickEffect">
                                  <p:stCondLst>
                                    <p:cond delay="0"/>
                                  </p:stCondLst>
                                  <p:childTnLst>
                                    <p:set>
                                      <p:cBhvr>
                                        <p:cTn id="93" dur="1" fill="hold">
                                          <p:stCondLst>
                                            <p:cond delay="0"/>
                                          </p:stCondLst>
                                        </p:cTn>
                                        <p:tgtEl>
                                          <p:spTgt spid="44039"/>
                                        </p:tgtEl>
                                        <p:attrNameLst>
                                          <p:attrName>style.visibility</p:attrName>
                                        </p:attrNameLst>
                                      </p:cBhvr>
                                      <p:to>
                                        <p:strVal val="visible"/>
                                      </p:to>
                                    </p:set>
                                    <p:anim calcmode="lin" valueType="num">
                                      <p:cBhvr additive="base">
                                        <p:cTn id="94" dur="500" fill="hold"/>
                                        <p:tgtEl>
                                          <p:spTgt spid="44039"/>
                                        </p:tgtEl>
                                        <p:attrNameLst>
                                          <p:attrName>ppt_x</p:attrName>
                                        </p:attrNameLst>
                                      </p:cBhvr>
                                      <p:tavLst>
                                        <p:tav tm="0">
                                          <p:val>
                                            <p:strVal val="1+#ppt_w/2"/>
                                          </p:val>
                                        </p:tav>
                                        <p:tav tm="100000">
                                          <p:val>
                                            <p:strVal val="#ppt_x"/>
                                          </p:val>
                                        </p:tav>
                                      </p:tavLst>
                                    </p:anim>
                                    <p:anim calcmode="lin" valueType="num">
                                      <p:cBhvr additive="base">
                                        <p:cTn id="95" dur="500" fill="hold"/>
                                        <p:tgtEl>
                                          <p:spTgt spid="44039"/>
                                        </p:tgtEl>
                                        <p:attrNameLst>
                                          <p:attrName>ppt_y</p:attrName>
                                        </p:attrNameLst>
                                      </p:cBhvr>
                                      <p:tavLst>
                                        <p:tav tm="0">
                                          <p:val>
                                            <p:strVal val="#ppt_y"/>
                                          </p:val>
                                        </p:tav>
                                        <p:tav tm="100000">
                                          <p:val>
                                            <p:strVal val="#ppt_y"/>
                                          </p:val>
                                        </p:tav>
                                      </p:tavLst>
                                    </p:anim>
                                  </p:childTnLst>
                                </p:cTn>
                              </p:par>
                            </p:childTnLst>
                          </p:cTn>
                        </p:par>
                        <p:par>
                          <p:cTn id="96" fill="hold" nodeType="afterGroup">
                            <p:stCondLst>
                              <p:cond delay="500"/>
                            </p:stCondLst>
                            <p:childTnLst>
                              <p:par>
                                <p:cTn id="97" presetID="2" presetClass="entr" presetSubtype="4" fill="hold" grpId="0" nodeType="afterEffect">
                                  <p:stCondLst>
                                    <p:cond delay="0"/>
                                  </p:stCondLst>
                                  <p:childTnLst>
                                    <p:set>
                                      <p:cBhvr>
                                        <p:cTn id="98" dur="1" fill="hold">
                                          <p:stCondLst>
                                            <p:cond delay="0"/>
                                          </p:stCondLst>
                                        </p:cTn>
                                        <p:tgtEl>
                                          <p:spTgt spid="44047"/>
                                        </p:tgtEl>
                                        <p:attrNameLst>
                                          <p:attrName>style.visibility</p:attrName>
                                        </p:attrNameLst>
                                      </p:cBhvr>
                                      <p:to>
                                        <p:strVal val="visible"/>
                                      </p:to>
                                    </p:set>
                                    <p:anim calcmode="lin" valueType="num">
                                      <p:cBhvr additive="base">
                                        <p:cTn id="99" dur="500" fill="hold"/>
                                        <p:tgtEl>
                                          <p:spTgt spid="44047"/>
                                        </p:tgtEl>
                                        <p:attrNameLst>
                                          <p:attrName>ppt_x</p:attrName>
                                        </p:attrNameLst>
                                      </p:cBhvr>
                                      <p:tavLst>
                                        <p:tav tm="0">
                                          <p:val>
                                            <p:strVal val="#ppt_x"/>
                                          </p:val>
                                        </p:tav>
                                        <p:tav tm="100000">
                                          <p:val>
                                            <p:strVal val="#ppt_x"/>
                                          </p:val>
                                        </p:tav>
                                      </p:tavLst>
                                    </p:anim>
                                    <p:anim calcmode="lin" valueType="num">
                                      <p:cBhvr additive="base">
                                        <p:cTn id="100" dur="500" fill="hold"/>
                                        <p:tgtEl>
                                          <p:spTgt spid="44047"/>
                                        </p:tgtEl>
                                        <p:attrNameLst>
                                          <p:attrName>ppt_y</p:attrName>
                                        </p:attrNameLst>
                                      </p:cBhvr>
                                      <p:tavLst>
                                        <p:tav tm="0">
                                          <p:val>
                                            <p:strVal val="1+#ppt_h/2"/>
                                          </p:val>
                                        </p:tav>
                                        <p:tav tm="100000">
                                          <p:val>
                                            <p:strVal val="#ppt_y"/>
                                          </p:val>
                                        </p:tav>
                                      </p:tavLst>
                                    </p:anim>
                                  </p:childTnLst>
                                </p:cTn>
                              </p:par>
                            </p:childTnLst>
                          </p:cTn>
                        </p:par>
                        <p:par>
                          <p:cTn id="101" fill="hold" nodeType="afterGroup">
                            <p:stCondLst>
                              <p:cond delay="1000"/>
                            </p:stCondLst>
                            <p:childTnLst>
                              <p:par>
                                <p:cTn id="102" presetID="2" presetClass="entr" presetSubtype="4" fill="hold" grpId="0" nodeType="afterEffect">
                                  <p:stCondLst>
                                    <p:cond delay="0"/>
                                  </p:stCondLst>
                                  <p:childTnLst>
                                    <p:set>
                                      <p:cBhvr>
                                        <p:cTn id="103" dur="1" fill="hold">
                                          <p:stCondLst>
                                            <p:cond delay="0"/>
                                          </p:stCondLst>
                                        </p:cTn>
                                        <p:tgtEl>
                                          <p:spTgt spid="44051"/>
                                        </p:tgtEl>
                                        <p:attrNameLst>
                                          <p:attrName>style.visibility</p:attrName>
                                        </p:attrNameLst>
                                      </p:cBhvr>
                                      <p:to>
                                        <p:strVal val="visible"/>
                                      </p:to>
                                    </p:set>
                                    <p:anim calcmode="lin" valueType="num">
                                      <p:cBhvr additive="base">
                                        <p:cTn id="104" dur="500" fill="hold"/>
                                        <p:tgtEl>
                                          <p:spTgt spid="44051"/>
                                        </p:tgtEl>
                                        <p:attrNameLst>
                                          <p:attrName>ppt_x</p:attrName>
                                        </p:attrNameLst>
                                      </p:cBhvr>
                                      <p:tavLst>
                                        <p:tav tm="0">
                                          <p:val>
                                            <p:strVal val="#ppt_x"/>
                                          </p:val>
                                        </p:tav>
                                        <p:tav tm="100000">
                                          <p:val>
                                            <p:strVal val="#ppt_x"/>
                                          </p:val>
                                        </p:tav>
                                      </p:tavLst>
                                    </p:anim>
                                    <p:anim calcmode="lin" valueType="num">
                                      <p:cBhvr additive="base">
                                        <p:cTn id="105" dur="500" fill="hold"/>
                                        <p:tgtEl>
                                          <p:spTgt spid="44051"/>
                                        </p:tgtEl>
                                        <p:attrNameLst>
                                          <p:attrName>ppt_y</p:attrName>
                                        </p:attrNameLst>
                                      </p:cBhvr>
                                      <p:tavLst>
                                        <p:tav tm="0">
                                          <p:val>
                                            <p:strVal val="1+#ppt_h/2"/>
                                          </p:val>
                                        </p:tav>
                                        <p:tav tm="100000">
                                          <p:val>
                                            <p:strVal val="#ppt_y"/>
                                          </p:val>
                                        </p:tav>
                                      </p:tavLst>
                                    </p:anim>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 presetClass="entr" presetSubtype="8" fill="hold" grpId="0" nodeType="clickEffect">
                                  <p:stCondLst>
                                    <p:cond delay="0"/>
                                  </p:stCondLst>
                                  <p:childTnLst>
                                    <p:set>
                                      <p:cBhvr>
                                        <p:cTn id="109" dur="1" fill="hold">
                                          <p:stCondLst>
                                            <p:cond delay="0"/>
                                          </p:stCondLst>
                                        </p:cTn>
                                        <p:tgtEl>
                                          <p:spTgt spid="44057"/>
                                        </p:tgtEl>
                                        <p:attrNameLst>
                                          <p:attrName>style.visibility</p:attrName>
                                        </p:attrNameLst>
                                      </p:cBhvr>
                                      <p:to>
                                        <p:strVal val="visible"/>
                                      </p:to>
                                    </p:set>
                                    <p:anim calcmode="lin" valueType="num">
                                      <p:cBhvr additive="base">
                                        <p:cTn id="110" dur="500" fill="hold"/>
                                        <p:tgtEl>
                                          <p:spTgt spid="44057"/>
                                        </p:tgtEl>
                                        <p:attrNameLst>
                                          <p:attrName>ppt_x</p:attrName>
                                        </p:attrNameLst>
                                      </p:cBhvr>
                                      <p:tavLst>
                                        <p:tav tm="0">
                                          <p:val>
                                            <p:strVal val="0-#ppt_w/2"/>
                                          </p:val>
                                        </p:tav>
                                        <p:tav tm="100000">
                                          <p:val>
                                            <p:strVal val="#ppt_x"/>
                                          </p:val>
                                        </p:tav>
                                      </p:tavLst>
                                    </p:anim>
                                    <p:anim calcmode="lin" valueType="num">
                                      <p:cBhvr additive="base">
                                        <p:cTn id="111" dur="500" fill="hold"/>
                                        <p:tgtEl>
                                          <p:spTgt spid="44057"/>
                                        </p:tgtEl>
                                        <p:attrNameLst>
                                          <p:attrName>ppt_y</p:attrName>
                                        </p:attrNameLst>
                                      </p:cBhvr>
                                      <p:tavLst>
                                        <p:tav tm="0">
                                          <p:val>
                                            <p:strVal val="#ppt_y"/>
                                          </p:val>
                                        </p:tav>
                                        <p:tav tm="100000">
                                          <p:val>
                                            <p:strVal val="#ppt_y"/>
                                          </p:val>
                                        </p:tav>
                                      </p:tavLst>
                                    </p:anim>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 presetClass="entr" presetSubtype="2" fill="hold" grpId="0" nodeType="clickEffect">
                                  <p:stCondLst>
                                    <p:cond delay="0"/>
                                  </p:stCondLst>
                                  <p:childTnLst>
                                    <p:set>
                                      <p:cBhvr>
                                        <p:cTn id="115" dur="1" fill="hold">
                                          <p:stCondLst>
                                            <p:cond delay="0"/>
                                          </p:stCondLst>
                                        </p:cTn>
                                        <p:tgtEl>
                                          <p:spTgt spid="44040"/>
                                        </p:tgtEl>
                                        <p:attrNameLst>
                                          <p:attrName>style.visibility</p:attrName>
                                        </p:attrNameLst>
                                      </p:cBhvr>
                                      <p:to>
                                        <p:strVal val="visible"/>
                                      </p:to>
                                    </p:set>
                                    <p:anim calcmode="lin" valueType="num">
                                      <p:cBhvr additive="base">
                                        <p:cTn id="116" dur="500" fill="hold"/>
                                        <p:tgtEl>
                                          <p:spTgt spid="44040"/>
                                        </p:tgtEl>
                                        <p:attrNameLst>
                                          <p:attrName>ppt_x</p:attrName>
                                        </p:attrNameLst>
                                      </p:cBhvr>
                                      <p:tavLst>
                                        <p:tav tm="0">
                                          <p:val>
                                            <p:strVal val="1+#ppt_w/2"/>
                                          </p:val>
                                        </p:tav>
                                        <p:tav tm="100000">
                                          <p:val>
                                            <p:strVal val="#ppt_x"/>
                                          </p:val>
                                        </p:tav>
                                      </p:tavLst>
                                    </p:anim>
                                    <p:anim calcmode="lin" valueType="num">
                                      <p:cBhvr additive="base">
                                        <p:cTn id="117" dur="500" fill="hold"/>
                                        <p:tgtEl>
                                          <p:spTgt spid="44040"/>
                                        </p:tgtEl>
                                        <p:attrNameLst>
                                          <p:attrName>ppt_y</p:attrName>
                                        </p:attrNameLst>
                                      </p:cBhvr>
                                      <p:tavLst>
                                        <p:tav tm="0">
                                          <p:val>
                                            <p:strVal val="#ppt_y"/>
                                          </p:val>
                                        </p:tav>
                                        <p:tav tm="100000">
                                          <p:val>
                                            <p:strVal val="#ppt_y"/>
                                          </p:val>
                                        </p:tav>
                                      </p:tavLst>
                                    </p:anim>
                                  </p:childTnLst>
                                </p:cTn>
                              </p:par>
                            </p:childTnLst>
                          </p:cTn>
                        </p:par>
                      </p:childTnLst>
                    </p:cTn>
                  </p:par>
                  <p:par>
                    <p:cTn id="118" fill="hold" nodeType="clickPar">
                      <p:stCondLst>
                        <p:cond delay="indefinite"/>
                      </p:stCondLst>
                      <p:childTnLst>
                        <p:par>
                          <p:cTn id="119" fill="hold" nodeType="withGroup">
                            <p:stCondLst>
                              <p:cond delay="0"/>
                            </p:stCondLst>
                            <p:childTnLst>
                              <p:par>
                                <p:cTn id="120" presetID="4" presetClass="entr" presetSubtype="32" fill="hold" grpId="0" nodeType="clickEffect">
                                  <p:stCondLst>
                                    <p:cond delay="0"/>
                                  </p:stCondLst>
                                  <p:childTnLst>
                                    <p:set>
                                      <p:cBhvr>
                                        <p:cTn id="121" dur="1" fill="hold">
                                          <p:stCondLst>
                                            <p:cond delay="0"/>
                                          </p:stCondLst>
                                        </p:cTn>
                                        <p:tgtEl>
                                          <p:spTgt spid="44048"/>
                                        </p:tgtEl>
                                        <p:attrNameLst>
                                          <p:attrName>style.visibility</p:attrName>
                                        </p:attrNameLst>
                                      </p:cBhvr>
                                      <p:to>
                                        <p:strVal val="visible"/>
                                      </p:to>
                                    </p:set>
                                    <p:animEffect transition="in" filter="box(out)">
                                      <p:cBhvr>
                                        <p:cTn id="122" dur="500"/>
                                        <p:tgtEl>
                                          <p:spTgt spid="44048"/>
                                        </p:tgtEl>
                                      </p:cBhvr>
                                    </p:animEffect>
                                  </p:childTnLst>
                                </p:cTn>
                              </p:par>
                            </p:childTnLst>
                          </p:cTn>
                        </p:par>
                        <p:par>
                          <p:cTn id="123" fill="hold" nodeType="afterGroup">
                            <p:stCondLst>
                              <p:cond delay="500"/>
                            </p:stCondLst>
                            <p:childTnLst>
                              <p:par>
                                <p:cTn id="124" presetID="1" presetClass="entr" presetSubtype="0" fill="hold" nodeType="afterEffect">
                                  <p:stCondLst>
                                    <p:cond delay="0"/>
                                  </p:stCondLst>
                                  <p:childTnLst>
                                    <p:set>
                                      <p:cBhvr>
                                        <p:cTn id="125" dur="1" fill="hold">
                                          <p:stCondLst>
                                            <p:cond delay="499"/>
                                          </p:stCondLst>
                                        </p:cTn>
                                        <p:tgtEl>
                                          <p:spTgt spid="44059"/>
                                        </p:tgtEl>
                                        <p:attrNameLst>
                                          <p:attrName>style.visibility</p:attrName>
                                        </p:attrNameLst>
                                      </p:cBhvr>
                                      <p:to>
                                        <p:strVal val="visible"/>
                                      </p:to>
                                    </p:set>
                                  </p:childTnLst>
                                </p:cTn>
                              </p:par>
                            </p:childTnLst>
                          </p:cTn>
                        </p:par>
                        <p:par>
                          <p:cTn id="126" fill="hold" nodeType="afterGroup">
                            <p:stCondLst>
                              <p:cond delay="1000"/>
                            </p:stCondLst>
                            <p:childTnLst>
                              <p:par>
                                <p:cTn id="127" presetID="2" presetClass="entr" presetSubtype="4" fill="hold" grpId="0" nodeType="afterEffect">
                                  <p:stCondLst>
                                    <p:cond delay="0"/>
                                  </p:stCondLst>
                                  <p:childTnLst>
                                    <p:set>
                                      <p:cBhvr>
                                        <p:cTn id="128" dur="1" fill="hold">
                                          <p:stCondLst>
                                            <p:cond delay="0"/>
                                          </p:stCondLst>
                                        </p:cTn>
                                        <p:tgtEl>
                                          <p:spTgt spid="44062"/>
                                        </p:tgtEl>
                                        <p:attrNameLst>
                                          <p:attrName>style.visibility</p:attrName>
                                        </p:attrNameLst>
                                      </p:cBhvr>
                                      <p:to>
                                        <p:strVal val="visible"/>
                                      </p:to>
                                    </p:set>
                                    <p:anim calcmode="lin" valueType="num">
                                      <p:cBhvr additive="base">
                                        <p:cTn id="129" dur="500" fill="hold"/>
                                        <p:tgtEl>
                                          <p:spTgt spid="44062"/>
                                        </p:tgtEl>
                                        <p:attrNameLst>
                                          <p:attrName>ppt_x</p:attrName>
                                        </p:attrNameLst>
                                      </p:cBhvr>
                                      <p:tavLst>
                                        <p:tav tm="0">
                                          <p:val>
                                            <p:strVal val="#ppt_x"/>
                                          </p:val>
                                        </p:tav>
                                        <p:tav tm="100000">
                                          <p:val>
                                            <p:strVal val="#ppt_x"/>
                                          </p:val>
                                        </p:tav>
                                      </p:tavLst>
                                    </p:anim>
                                    <p:anim calcmode="lin" valueType="num">
                                      <p:cBhvr additive="base">
                                        <p:cTn id="130" dur="500" fill="hold"/>
                                        <p:tgtEl>
                                          <p:spTgt spid="44062"/>
                                        </p:tgtEl>
                                        <p:attrNameLst>
                                          <p:attrName>ppt_y</p:attrName>
                                        </p:attrNameLst>
                                      </p:cBhvr>
                                      <p:tavLst>
                                        <p:tav tm="0">
                                          <p:val>
                                            <p:strVal val="1+#ppt_h/2"/>
                                          </p:val>
                                        </p:tav>
                                        <p:tav tm="100000">
                                          <p:val>
                                            <p:strVal val="#ppt_y"/>
                                          </p:val>
                                        </p:tav>
                                      </p:tavLst>
                                    </p:anim>
                                  </p:childTnLst>
                                </p:cTn>
                              </p:par>
                            </p:childTnLst>
                          </p:cTn>
                        </p:par>
                      </p:childTnLst>
                    </p:cTn>
                  </p:par>
                  <p:par>
                    <p:cTn id="131" fill="hold" nodeType="clickPar">
                      <p:stCondLst>
                        <p:cond delay="indefinite"/>
                      </p:stCondLst>
                      <p:childTnLst>
                        <p:par>
                          <p:cTn id="132" fill="hold" nodeType="withGroup">
                            <p:stCondLst>
                              <p:cond delay="0"/>
                            </p:stCondLst>
                            <p:childTnLst>
                              <p:par>
                                <p:cTn id="133" presetID="4" presetClass="entr" presetSubtype="32" fill="hold" grpId="0" nodeType="clickEffect">
                                  <p:stCondLst>
                                    <p:cond delay="0"/>
                                  </p:stCondLst>
                                  <p:childTnLst>
                                    <p:set>
                                      <p:cBhvr>
                                        <p:cTn id="134" dur="1" fill="hold">
                                          <p:stCondLst>
                                            <p:cond delay="0"/>
                                          </p:stCondLst>
                                        </p:cTn>
                                        <p:tgtEl>
                                          <p:spTgt spid="44052"/>
                                        </p:tgtEl>
                                        <p:attrNameLst>
                                          <p:attrName>style.visibility</p:attrName>
                                        </p:attrNameLst>
                                      </p:cBhvr>
                                      <p:to>
                                        <p:strVal val="visible"/>
                                      </p:to>
                                    </p:set>
                                    <p:animEffect transition="in" filter="box(out)">
                                      <p:cBhvr>
                                        <p:cTn id="135" dur="500"/>
                                        <p:tgtEl>
                                          <p:spTgt spid="44052"/>
                                        </p:tgtEl>
                                      </p:cBhvr>
                                    </p:animEffect>
                                  </p:childTnLst>
                                </p:cTn>
                              </p:par>
                            </p:childTnLst>
                          </p:cTn>
                        </p:par>
                        <p:par>
                          <p:cTn id="136" fill="hold" nodeType="afterGroup">
                            <p:stCondLst>
                              <p:cond delay="500"/>
                            </p:stCondLst>
                            <p:childTnLst>
                              <p:par>
                                <p:cTn id="137" presetID="1" presetClass="entr" presetSubtype="0" fill="hold" nodeType="afterEffect">
                                  <p:stCondLst>
                                    <p:cond delay="0"/>
                                  </p:stCondLst>
                                  <p:childTnLst>
                                    <p:set>
                                      <p:cBhvr>
                                        <p:cTn id="138" dur="1" fill="hold">
                                          <p:stCondLst>
                                            <p:cond delay="499"/>
                                          </p:stCondLst>
                                        </p:cTn>
                                        <p:tgtEl>
                                          <p:spTgt spid="44061"/>
                                        </p:tgtEl>
                                        <p:attrNameLst>
                                          <p:attrName>style.visibility</p:attrName>
                                        </p:attrNameLst>
                                      </p:cBhvr>
                                      <p:to>
                                        <p:strVal val="visible"/>
                                      </p:to>
                                    </p:set>
                                  </p:childTnLst>
                                </p:cTn>
                              </p:par>
                            </p:childTnLst>
                          </p:cTn>
                        </p:par>
                        <p:par>
                          <p:cTn id="139" fill="hold" nodeType="afterGroup">
                            <p:stCondLst>
                              <p:cond delay="1000"/>
                            </p:stCondLst>
                            <p:childTnLst>
                              <p:par>
                                <p:cTn id="140" presetID="2" presetClass="entr" presetSubtype="4" fill="hold" grpId="0" nodeType="afterEffect">
                                  <p:stCondLst>
                                    <p:cond delay="0"/>
                                  </p:stCondLst>
                                  <p:childTnLst>
                                    <p:set>
                                      <p:cBhvr>
                                        <p:cTn id="141" dur="1" fill="hold">
                                          <p:stCondLst>
                                            <p:cond delay="0"/>
                                          </p:stCondLst>
                                        </p:cTn>
                                        <p:tgtEl>
                                          <p:spTgt spid="44063"/>
                                        </p:tgtEl>
                                        <p:attrNameLst>
                                          <p:attrName>style.visibility</p:attrName>
                                        </p:attrNameLst>
                                      </p:cBhvr>
                                      <p:to>
                                        <p:strVal val="visible"/>
                                      </p:to>
                                    </p:set>
                                    <p:anim calcmode="lin" valueType="num">
                                      <p:cBhvr additive="base">
                                        <p:cTn id="142" dur="500" fill="hold"/>
                                        <p:tgtEl>
                                          <p:spTgt spid="44063"/>
                                        </p:tgtEl>
                                        <p:attrNameLst>
                                          <p:attrName>ppt_x</p:attrName>
                                        </p:attrNameLst>
                                      </p:cBhvr>
                                      <p:tavLst>
                                        <p:tav tm="0">
                                          <p:val>
                                            <p:strVal val="#ppt_x"/>
                                          </p:val>
                                        </p:tav>
                                        <p:tav tm="100000">
                                          <p:val>
                                            <p:strVal val="#ppt_x"/>
                                          </p:val>
                                        </p:tav>
                                      </p:tavLst>
                                    </p:anim>
                                    <p:anim calcmode="lin" valueType="num">
                                      <p:cBhvr additive="base">
                                        <p:cTn id="143" dur="500" fill="hold"/>
                                        <p:tgtEl>
                                          <p:spTgt spid="44063"/>
                                        </p:tgtEl>
                                        <p:attrNameLst>
                                          <p:attrName>ppt_y</p:attrName>
                                        </p:attrNameLst>
                                      </p:cBhvr>
                                      <p:tavLst>
                                        <p:tav tm="0">
                                          <p:val>
                                            <p:strVal val="1+#ppt_h/2"/>
                                          </p:val>
                                        </p:tav>
                                        <p:tav tm="100000">
                                          <p:val>
                                            <p:strVal val="#ppt_y"/>
                                          </p:val>
                                        </p:tav>
                                      </p:tavLst>
                                    </p:anim>
                                  </p:childTnLst>
                                </p:cTn>
                              </p:par>
                            </p:childTnLst>
                          </p:cTn>
                        </p:par>
                      </p:childTnLst>
                    </p:cTn>
                  </p:par>
                  <p:par>
                    <p:cTn id="144" fill="hold" nodeType="clickPar">
                      <p:stCondLst>
                        <p:cond delay="indefinite"/>
                      </p:stCondLst>
                      <p:childTnLst>
                        <p:par>
                          <p:cTn id="145" fill="hold" nodeType="withGroup">
                            <p:stCondLst>
                              <p:cond delay="0"/>
                            </p:stCondLst>
                            <p:childTnLst>
                              <p:par>
                                <p:cTn id="146" presetID="2" presetClass="entr" presetSubtype="8" fill="hold" grpId="0" nodeType="clickEffect">
                                  <p:stCondLst>
                                    <p:cond delay="0"/>
                                  </p:stCondLst>
                                  <p:childTnLst>
                                    <p:set>
                                      <p:cBhvr>
                                        <p:cTn id="147" dur="1" fill="hold">
                                          <p:stCondLst>
                                            <p:cond delay="0"/>
                                          </p:stCondLst>
                                        </p:cTn>
                                        <p:tgtEl>
                                          <p:spTgt spid="44058"/>
                                        </p:tgtEl>
                                        <p:attrNameLst>
                                          <p:attrName>style.visibility</p:attrName>
                                        </p:attrNameLst>
                                      </p:cBhvr>
                                      <p:to>
                                        <p:strVal val="visible"/>
                                      </p:to>
                                    </p:set>
                                    <p:anim calcmode="lin" valueType="num">
                                      <p:cBhvr additive="base">
                                        <p:cTn id="148" dur="500" fill="hold"/>
                                        <p:tgtEl>
                                          <p:spTgt spid="44058"/>
                                        </p:tgtEl>
                                        <p:attrNameLst>
                                          <p:attrName>ppt_x</p:attrName>
                                        </p:attrNameLst>
                                      </p:cBhvr>
                                      <p:tavLst>
                                        <p:tav tm="0">
                                          <p:val>
                                            <p:strVal val="0-#ppt_w/2"/>
                                          </p:val>
                                        </p:tav>
                                        <p:tav tm="100000">
                                          <p:val>
                                            <p:strVal val="#ppt_x"/>
                                          </p:val>
                                        </p:tav>
                                      </p:tavLst>
                                    </p:anim>
                                    <p:anim calcmode="lin" valueType="num">
                                      <p:cBhvr additive="base">
                                        <p:cTn id="149" dur="500" fill="hold"/>
                                        <p:tgtEl>
                                          <p:spTgt spid="44058"/>
                                        </p:tgtEl>
                                        <p:attrNameLst>
                                          <p:attrName>ppt_y</p:attrName>
                                        </p:attrNameLst>
                                      </p:cBhvr>
                                      <p:tavLst>
                                        <p:tav tm="0">
                                          <p:val>
                                            <p:strVal val="#ppt_y"/>
                                          </p:val>
                                        </p:tav>
                                        <p:tav tm="100000">
                                          <p:val>
                                            <p:strVal val="#ppt_y"/>
                                          </p:val>
                                        </p:tav>
                                      </p:tavLst>
                                    </p:anim>
                                  </p:childTnLst>
                                </p:cTn>
                              </p:par>
                            </p:childTnLst>
                          </p:cTn>
                        </p:par>
                        <p:par>
                          <p:cTn id="150" fill="hold" nodeType="afterGroup">
                            <p:stCondLst>
                              <p:cond delay="500"/>
                            </p:stCondLst>
                            <p:childTnLst>
                              <p:par>
                                <p:cTn id="151" presetID="1" presetClass="entr" presetSubtype="0" fill="hold" nodeType="afterEffect">
                                  <p:stCondLst>
                                    <p:cond delay="0"/>
                                  </p:stCondLst>
                                  <p:childTnLst>
                                    <p:set>
                                      <p:cBhvr>
                                        <p:cTn id="152" dur="1" fill="hold">
                                          <p:stCondLst>
                                            <p:cond delay="499"/>
                                          </p:stCondLst>
                                        </p:cTn>
                                        <p:tgtEl>
                                          <p:spTgt spid="44060"/>
                                        </p:tgtEl>
                                        <p:attrNameLst>
                                          <p:attrName>style.visibility</p:attrName>
                                        </p:attrNameLst>
                                      </p:cBhvr>
                                      <p:to>
                                        <p:strVal val="visible"/>
                                      </p:to>
                                    </p:se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 presetClass="entr" presetSubtype="8" fill="hold" grpId="0" nodeType="clickEffect">
                                  <p:stCondLst>
                                    <p:cond delay="0"/>
                                  </p:stCondLst>
                                  <p:childTnLst>
                                    <p:set>
                                      <p:cBhvr>
                                        <p:cTn id="156" dur="1" fill="hold">
                                          <p:stCondLst>
                                            <p:cond delay="0"/>
                                          </p:stCondLst>
                                        </p:cTn>
                                        <p:tgtEl>
                                          <p:spTgt spid="44064"/>
                                        </p:tgtEl>
                                        <p:attrNameLst>
                                          <p:attrName>style.visibility</p:attrName>
                                        </p:attrNameLst>
                                      </p:cBhvr>
                                      <p:to>
                                        <p:strVal val="visible"/>
                                      </p:to>
                                    </p:set>
                                    <p:anim calcmode="lin" valueType="num">
                                      <p:cBhvr additive="base">
                                        <p:cTn id="157" dur="500" fill="hold"/>
                                        <p:tgtEl>
                                          <p:spTgt spid="44064"/>
                                        </p:tgtEl>
                                        <p:attrNameLst>
                                          <p:attrName>ppt_x</p:attrName>
                                        </p:attrNameLst>
                                      </p:cBhvr>
                                      <p:tavLst>
                                        <p:tav tm="0">
                                          <p:val>
                                            <p:strVal val="0-#ppt_w/2"/>
                                          </p:val>
                                        </p:tav>
                                        <p:tav tm="100000">
                                          <p:val>
                                            <p:strVal val="#ppt_x"/>
                                          </p:val>
                                        </p:tav>
                                      </p:tavLst>
                                    </p:anim>
                                    <p:anim calcmode="lin" valueType="num">
                                      <p:cBhvr additive="base">
                                        <p:cTn id="158" dur="500" fill="hold"/>
                                        <p:tgtEl>
                                          <p:spTgt spid="44064"/>
                                        </p:tgtEl>
                                        <p:attrNameLst>
                                          <p:attrName>ppt_y</p:attrName>
                                        </p:attrNameLst>
                                      </p:cBhvr>
                                      <p:tavLst>
                                        <p:tav tm="0">
                                          <p:val>
                                            <p:strVal val="#ppt_y"/>
                                          </p:val>
                                        </p:tav>
                                        <p:tav tm="100000">
                                          <p:val>
                                            <p:strVal val="#ppt_y"/>
                                          </p:val>
                                        </p:tav>
                                      </p:tavLst>
                                    </p:anim>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1" fill="hold" nodeType="clickEffect">
                                  <p:stCondLst>
                                    <p:cond delay="0"/>
                                  </p:stCondLst>
                                  <p:childTnLst>
                                    <p:set>
                                      <p:cBhvr>
                                        <p:cTn id="162" dur="1" fill="hold">
                                          <p:stCondLst>
                                            <p:cond delay="0"/>
                                          </p:stCondLst>
                                        </p:cTn>
                                        <p:tgtEl>
                                          <p:spTgt spid="35"/>
                                        </p:tgtEl>
                                        <p:attrNameLst>
                                          <p:attrName>style.visibility</p:attrName>
                                        </p:attrNameLst>
                                      </p:cBhvr>
                                      <p:to>
                                        <p:strVal val="visible"/>
                                      </p:to>
                                    </p:set>
                                    <p:animEffect transition="in" filter="wipe(up)">
                                      <p:cBhvr>
                                        <p:cTn id="163"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animBg="1" autoUpdateAnimBg="0"/>
      <p:bldP spid="44036" grpId="0" animBg="1" autoUpdateAnimBg="0"/>
      <p:bldP spid="44037" grpId="0" animBg="1" autoUpdateAnimBg="0"/>
      <p:bldP spid="44038" grpId="0" animBg="1" autoUpdateAnimBg="0"/>
      <p:bldP spid="44039" grpId="0" animBg="1" autoUpdateAnimBg="0"/>
      <p:bldP spid="44040" grpId="0" animBg="1" autoUpdateAnimBg="0"/>
      <p:bldP spid="44041" grpId="0" animBg="1" autoUpdateAnimBg="0"/>
      <p:bldP spid="44042" grpId="0" animBg="1" autoUpdateAnimBg="0"/>
      <p:bldP spid="44043" grpId="0" animBg="1" autoUpdateAnimBg="0"/>
      <p:bldP spid="44044" grpId="0" animBg="1" autoUpdateAnimBg="0"/>
      <p:bldP spid="44045" grpId="0" animBg="1" autoUpdateAnimBg="0"/>
      <p:bldP spid="44046" grpId="0" animBg="1" autoUpdateAnimBg="0"/>
      <p:bldP spid="44047" grpId="0" animBg="1" autoUpdateAnimBg="0"/>
      <p:bldP spid="44048" grpId="0" animBg="1" autoUpdateAnimBg="0"/>
      <p:bldP spid="44049" grpId="0" animBg="1" autoUpdateAnimBg="0"/>
      <p:bldP spid="44050" grpId="0" animBg="1" autoUpdateAnimBg="0"/>
      <p:bldP spid="44051" grpId="0" animBg="1" autoUpdateAnimBg="0"/>
      <p:bldP spid="44052" grpId="0" animBg="1" autoUpdateAnimBg="0"/>
      <p:bldP spid="44053" grpId="0" animBg="1" autoUpdateAnimBg="0"/>
      <p:bldP spid="44054" grpId="0" animBg="1" autoUpdateAnimBg="0"/>
      <p:bldP spid="44055" grpId="0" animBg="1" autoUpdateAnimBg="0"/>
      <p:bldP spid="44056" grpId="0" animBg="1" autoUpdateAnimBg="0"/>
      <p:bldP spid="44057" grpId="0" animBg="1" autoUpdateAnimBg="0"/>
      <p:bldP spid="44058" grpId="0" animBg="1" autoUpdateAnimBg="0"/>
      <p:bldP spid="44062" grpId="0" autoUpdateAnimBg="0"/>
      <p:bldP spid="44063" grpId="0" autoUpdateAnimBg="0"/>
      <p:bldP spid="44064"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a:extLst>
              <a:ext uri="{FF2B5EF4-FFF2-40B4-BE49-F238E27FC236}">
                <a16:creationId xmlns:a16="http://schemas.microsoft.com/office/drawing/2014/main" id="{B754EB70-9352-429D-8374-C5063D6AF2C1}"/>
              </a:ext>
            </a:extLst>
          </p:cNvPr>
          <p:cNvSpPr>
            <a:spLocks noGrp="1"/>
          </p:cNvSpPr>
          <p:nvPr>
            <p:ph type="title"/>
          </p:nvPr>
        </p:nvSpPr>
        <p:spPr>
          <a:xfrm>
            <a:off x="612775" y="228600"/>
            <a:ext cx="8153400" cy="990600"/>
          </a:xfrm>
        </p:spPr>
        <p:txBody>
          <a:bodyPr/>
          <a:lstStyle/>
          <a:p>
            <a:pPr marL="742950" indent="-742950" algn="r" rtl="1">
              <a:buFont typeface="Tw Cen MT" panose="020B0602020104020603" pitchFamily="34" charset="0"/>
              <a:buAutoNum type="arabicPeriod" startAt="2"/>
            </a:pPr>
            <a:r>
              <a:rPr lang="ar-SA" altLang="en-US" sz="4000" b="1"/>
              <a:t>طريقة القيمة المضافة</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0FCB1B13-8EC9-45E6-869D-C611B0F11E72}"/>
              </a:ext>
            </a:extLst>
          </p:cNvPr>
          <p:cNvSpPr>
            <a:spLocks noGrp="1"/>
          </p:cNvSpPr>
          <p:nvPr>
            <p:ph sz="quarter" idx="1"/>
          </p:nvPr>
        </p:nvSpPr>
        <p:spPr>
          <a:xfrm>
            <a:off x="304800" y="1295400"/>
            <a:ext cx="8534400" cy="5334000"/>
          </a:xfrm>
        </p:spPr>
        <p:txBody>
          <a:bodyPr/>
          <a:lstStyle/>
          <a:p>
            <a:pPr algn="just" rtl="1">
              <a:lnSpc>
                <a:spcPct val="150000"/>
              </a:lnSpc>
              <a:defRPr/>
            </a:pPr>
            <a:r>
              <a:rPr lang="ar-SA" sz="2800" b="1" dirty="0">
                <a:effectLst>
                  <a:outerShdw blurRad="38100" dist="38100" dir="2700000" algn="tl">
                    <a:srgbClr val="000000">
                      <a:alpha val="43137"/>
                    </a:srgbClr>
                  </a:outerShdw>
                </a:effectLst>
              </a:rPr>
              <a:t>يتم </a:t>
            </a:r>
            <a:r>
              <a:rPr lang="ar-SA" sz="2800" b="1" dirty="0">
                <a:solidFill>
                  <a:srgbClr val="FF0066"/>
                </a:solidFill>
                <a:effectLst>
                  <a:outerShdw blurRad="38100" dist="38100" dir="2700000" algn="tl">
                    <a:srgbClr val="000000">
                      <a:alpha val="43137"/>
                    </a:srgbClr>
                  </a:outerShdw>
                </a:effectLst>
              </a:rPr>
              <a:t>أخذ الزيادة التي يضيفها كل قطاع خلال العمليات الإنتاجية إلى قيمة </a:t>
            </a:r>
            <a:r>
              <a:rPr lang="ar-SA" sz="2800" b="1" dirty="0" err="1">
                <a:solidFill>
                  <a:srgbClr val="FF0066"/>
                </a:solidFill>
                <a:effectLst>
                  <a:outerShdw blurRad="38100" dist="38100" dir="2700000" algn="tl">
                    <a:srgbClr val="000000">
                      <a:alpha val="43137"/>
                    </a:srgbClr>
                  </a:outerShdw>
                </a:effectLst>
              </a:rPr>
              <a:t>المدخلات</a:t>
            </a:r>
            <a:r>
              <a:rPr lang="ar-SA" sz="2800" b="1" dirty="0">
                <a:solidFill>
                  <a:srgbClr val="FF0066"/>
                </a:solidFill>
                <a:effectLst>
                  <a:outerShdw blurRad="38100" dist="38100" dir="2700000" algn="tl">
                    <a:srgbClr val="000000">
                      <a:alpha val="43137"/>
                    </a:srgbClr>
                  </a:outerShdw>
                </a:effectLst>
              </a:rPr>
              <a:t> الأخرى</a:t>
            </a:r>
            <a:r>
              <a:rPr lang="ar-SA" sz="2800" b="1" dirty="0">
                <a:effectLst>
                  <a:outerShdw blurRad="38100" dist="38100" dir="2700000" algn="tl">
                    <a:srgbClr val="000000">
                      <a:alpha val="43137"/>
                    </a:srgbClr>
                  </a:outerShdw>
                </a:effectLst>
              </a:rPr>
              <a:t>، ثم </a:t>
            </a:r>
            <a:r>
              <a:rPr lang="ar-SA" sz="2800" b="1" dirty="0">
                <a:solidFill>
                  <a:srgbClr val="CA06C1"/>
                </a:solidFill>
                <a:effectLst>
                  <a:outerShdw blurRad="38100" dist="38100" dir="2700000" algn="tl">
                    <a:srgbClr val="000000">
                      <a:alpha val="43137"/>
                    </a:srgbClr>
                  </a:outerShdw>
                </a:effectLst>
              </a:rPr>
              <a:t>يتم تجميع هذه الإضافات </a:t>
            </a:r>
            <a:r>
              <a:rPr lang="ar-SA" sz="2800" b="1" dirty="0">
                <a:effectLst>
                  <a:outerShdw blurRad="38100" dist="38100" dir="2700000" algn="tl">
                    <a:srgbClr val="000000">
                      <a:alpha val="43137"/>
                    </a:srgbClr>
                  </a:outerShdw>
                </a:effectLst>
              </a:rPr>
              <a:t>في كافة قطاعات الاقتصاد للوصول الى اجمالي الناتج المحلي.</a:t>
            </a:r>
            <a:endParaRPr lang="fr-FR" sz="2800" dirty="0">
              <a:effectLst>
                <a:outerShdw blurRad="38100" dist="38100" dir="2700000" algn="tl">
                  <a:srgbClr val="000000">
                    <a:alpha val="43137"/>
                  </a:srgbClr>
                </a:outerShdw>
              </a:effectLst>
            </a:endParaRPr>
          </a:p>
          <a:p>
            <a:pPr algn="just" rtl="1">
              <a:lnSpc>
                <a:spcPct val="150000"/>
              </a:lnSpc>
              <a:defRPr/>
            </a:pPr>
            <a:r>
              <a:rPr lang="ar-SA" sz="2800" dirty="0">
                <a:effectLst>
                  <a:outerShdw blurRad="38100" dist="38100" dir="2700000" algn="tl">
                    <a:srgbClr val="000000">
                      <a:alpha val="43137"/>
                    </a:srgbClr>
                  </a:outerShdw>
                </a:effectLst>
              </a:rPr>
              <a:t>هذا يعني أن </a:t>
            </a:r>
            <a:r>
              <a:rPr lang="ar-SA" sz="2800" b="1" dirty="0">
                <a:solidFill>
                  <a:srgbClr val="5E0204"/>
                </a:solidFill>
                <a:effectLst>
                  <a:outerShdw blurRad="38100" dist="38100" dir="2700000" algn="tl">
                    <a:srgbClr val="000000">
                      <a:alpha val="43137"/>
                    </a:srgbClr>
                  </a:outerShdw>
                </a:effectLst>
              </a:rPr>
              <a:t>القيمة المضافة  هي عبارة على الفرق بين قيمة اجمالي الانتاج و تكلفة المنتجات الوسيطة </a:t>
            </a:r>
            <a:r>
              <a:rPr lang="ar-SA" sz="2800" dirty="0">
                <a:effectLst>
                  <a:outerShdw blurRad="38100" dist="38100" dir="2700000" algn="tl">
                    <a:srgbClr val="000000">
                      <a:alpha val="43137"/>
                    </a:srgbClr>
                  </a:outerShdw>
                </a:effectLst>
              </a:rPr>
              <a:t>خلال كل مرحلة من مراحل الانتاج.</a:t>
            </a:r>
            <a:endParaRPr lang="fr-FR" sz="2800" dirty="0">
              <a:effectLst>
                <a:outerShdw blurRad="38100" dist="38100" dir="2700000" algn="tl">
                  <a:srgbClr val="000000">
                    <a:alpha val="43137"/>
                  </a:srgbClr>
                </a:outerShdw>
              </a:effectLst>
            </a:endParaRPr>
          </a:p>
          <a:p>
            <a:pPr algn="just" rtl="1">
              <a:lnSpc>
                <a:spcPct val="150000"/>
              </a:lnSpc>
              <a:defRPr/>
            </a:pPr>
            <a:r>
              <a:rPr lang="ar-SA" sz="2800" b="1" dirty="0">
                <a:solidFill>
                  <a:srgbClr val="006600"/>
                </a:solidFill>
                <a:effectLst>
                  <a:outerShdw blurRad="38100" dist="38100" dir="2700000" algn="tl">
                    <a:srgbClr val="000000">
                      <a:alpha val="43137"/>
                    </a:srgbClr>
                  </a:outerShdw>
                </a:effectLst>
              </a:rPr>
              <a:t>الفرق بين طريقة المنتجات النهائية و القيمة المضافة  </a:t>
            </a:r>
            <a:r>
              <a:rPr lang="ar-SA" sz="2800" dirty="0">
                <a:effectLst>
                  <a:outerShdw blurRad="38100" dist="38100" dir="2700000" algn="tl">
                    <a:srgbClr val="000000">
                      <a:alpha val="43137"/>
                    </a:srgbClr>
                  </a:outerShdw>
                </a:effectLst>
              </a:rPr>
              <a:t>هي أن الطريقة الاولى تقوم </a:t>
            </a:r>
            <a:r>
              <a:rPr lang="ar-SA" sz="2800" b="1" dirty="0">
                <a:solidFill>
                  <a:srgbClr val="2F1E92"/>
                </a:solidFill>
                <a:effectLst>
                  <a:outerShdw blurRad="38100" dist="38100" dir="2700000" algn="tl">
                    <a:srgbClr val="000000">
                      <a:alpha val="43137"/>
                    </a:srgbClr>
                  </a:outerShdw>
                </a:effectLst>
              </a:rPr>
              <a:t>بحساب الكل في المرحلة النهائية </a:t>
            </a:r>
            <a:r>
              <a:rPr lang="ar-SA" sz="2800" dirty="0">
                <a:effectLst>
                  <a:outerShdw blurRad="38100" dist="38100" dir="2700000" algn="tl">
                    <a:srgbClr val="000000">
                      <a:alpha val="43137"/>
                    </a:srgbClr>
                  </a:outerShdw>
                </a:effectLst>
              </a:rPr>
              <a:t>بينما  تهتم الطريقة الثانية </a:t>
            </a:r>
            <a:r>
              <a:rPr lang="ar-SA" sz="2800" b="1" dirty="0">
                <a:solidFill>
                  <a:srgbClr val="C00000"/>
                </a:solidFill>
                <a:effectLst>
                  <a:outerShdw blurRad="38100" dist="38100" dir="2700000" algn="tl">
                    <a:srgbClr val="000000">
                      <a:alpha val="43137"/>
                    </a:srgbClr>
                  </a:outerShdw>
                </a:effectLst>
              </a:rPr>
              <a:t>بحساب أجزاء أجزاء هذا الكل المتكونة </a:t>
            </a:r>
            <a:r>
              <a:rPr lang="ar-SA" sz="2800" dirty="0">
                <a:effectLst>
                  <a:outerShdw blurRad="38100" dist="38100" dir="2700000" algn="tl">
                    <a:srgbClr val="000000">
                      <a:alpha val="43137"/>
                    </a:srgbClr>
                  </a:outerShdw>
                </a:effectLst>
              </a:rPr>
              <a:t>خلال مراحل الانتاج.</a:t>
            </a:r>
            <a:endParaRPr lang="fr-FR" sz="2800" dirty="0">
              <a:effectLst>
                <a:outerShdw blurRad="38100" dist="38100" dir="2700000" algn="tl">
                  <a:srgbClr val="000000">
                    <a:alpha val="43137"/>
                  </a:srgbClr>
                </a:outerShdw>
              </a:effectLst>
            </a:endParaRPr>
          </a:p>
          <a:p>
            <a:pPr algn="just" rtl="1">
              <a:defRPr/>
            </a:pPr>
            <a:endParaRPr lang="fr-FR" dirty="0"/>
          </a:p>
        </p:txBody>
      </p:sp>
      <p:sp>
        <p:nvSpPr>
          <p:cNvPr id="22532" name="Espace réservé du pied de page 3">
            <a:extLst>
              <a:ext uri="{FF2B5EF4-FFF2-40B4-BE49-F238E27FC236}">
                <a16:creationId xmlns:a16="http://schemas.microsoft.com/office/drawing/2014/main" id="{2196BF98-BB98-4738-AADD-6452A003ABE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3A8683F4-8F5E-461A-B2D4-D8D0956FA46D}"/>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FFD60ED-6274-4A39-BA8B-7E275C44B6AF}" type="slidenum">
              <a:rPr lang="ar-SA" altLang="en-US" sz="1200">
                <a:solidFill>
                  <a:srgbClr val="FFFFFF"/>
                </a:solidFill>
              </a:rPr>
              <a:pPr eaLnBrk="1" hangingPunct="1">
                <a:lnSpc>
                  <a:spcPct val="80000"/>
                </a:lnSpc>
              </a:pPr>
              <a:t>14</a:t>
            </a:fld>
            <a:endParaRPr lang="fr-FR" altLang="en-US" sz="1200">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5602793-4C1B-4859-A58B-1BB2E6CB8305}"/>
              </a:ext>
            </a:extLst>
          </p:cNvPr>
          <p:cNvSpPr>
            <a:spLocks noGrp="1"/>
          </p:cNvSpPr>
          <p:nvPr>
            <p:ph sz="quarter" idx="1"/>
          </p:nvPr>
        </p:nvSpPr>
        <p:spPr>
          <a:xfrm>
            <a:off x="304800" y="609600"/>
            <a:ext cx="8458200" cy="6096000"/>
          </a:xfrm>
        </p:spPr>
        <p:txBody>
          <a:bodyPr/>
          <a:lstStyle/>
          <a:p>
            <a:pPr algn="just" rtl="1">
              <a:lnSpc>
                <a:spcPct val="150000"/>
              </a:lnSpc>
              <a:defRPr/>
            </a:pPr>
            <a:r>
              <a:rPr lang="ar-SA" sz="2800" dirty="0">
                <a:effectLst>
                  <a:outerShdw blurRad="38100" dist="38100" dir="2700000" algn="tl">
                    <a:srgbClr val="000000">
                      <a:alpha val="43137"/>
                    </a:srgbClr>
                  </a:outerShdw>
                </a:effectLst>
              </a:rPr>
              <a:t>نفترض أن مجتمع ما ينتج سلعة واحدة هي </a:t>
            </a:r>
            <a:r>
              <a:rPr lang="ar-SA" sz="2800" b="1" dirty="0">
                <a:solidFill>
                  <a:srgbClr val="C00000"/>
                </a:solidFill>
                <a:effectLst>
                  <a:outerShdw blurRad="38100" dist="38100" dir="2700000" algn="tl">
                    <a:srgbClr val="000000">
                      <a:alpha val="43137"/>
                    </a:srgbClr>
                  </a:outerShdw>
                </a:effectLst>
              </a:rPr>
              <a:t>الثوب</a:t>
            </a:r>
            <a:r>
              <a:rPr lang="ar-SA" sz="2800" dirty="0">
                <a:effectLst>
                  <a:outerShdw blurRad="38100" dist="38100" dir="2700000" algn="tl">
                    <a:srgbClr val="000000">
                      <a:alpha val="43137"/>
                    </a:srgbClr>
                  </a:outerShdw>
                </a:effectLst>
              </a:rPr>
              <a:t> المصنوع من </a:t>
            </a:r>
            <a:r>
              <a:rPr lang="ar-SA" sz="2800" b="1" dirty="0">
                <a:solidFill>
                  <a:srgbClr val="C00000"/>
                </a:solidFill>
                <a:effectLst>
                  <a:outerShdw blurRad="38100" dist="38100" dir="2700000" algn="tl">
                    <a:srgbClr val="000000">
                      <a:alpha val="43137"/>
                    </a:srgbClr>
                  </a:outerShdw>
                </a:effectLst>
              </a:rPr>
              <a:t>الصوف</a:t>
            </a:r>
            <a:r>
              <a:rPr lang="ar-SA" sz="2800" dirty="0">
                <a:effectLst>
                  <a:outerShdw blurRad="38100" dist="38100" dir="2700000" algn="tl">
                    <a:srgbClr val="000000">
                      <a:alpha val="43137"/>
                    </a:srgbClr>
                  </a:outerShdw>
                </a:effectLst>
              </a:rPr>
              <a:t>:</a:t>
            </a:r>
            <a:endParaRPr lang="fr-FR" sz="2800" dirty="0">
              <a:effectLst>
                <a:outerShdw blurRad="38100" dist="38100" dir="2700000" algn="tl">
                  <a:srgbClr val="000000">
                    <a:alpha val="43137"/>
                  </a:srgbClr>
                </a:outerShdw>
              </a:effectLst>
            </a:endParaRPr>
          </a:p>
          <a:p>
            <a:pPr algn="just" rtl="1">
              <a:lnSpc>
                <a:spcPct val="150000"/>
              </a:lnSpc>
              <a:defRPr/>
            </a:pPr>
            <a:r>
              <a:rPr lang="ar-SA" sz="2800" b="1" dirty="0">
                <a:effectLst>
                  <a:outerShdw blurRad="38100" dist="38100" dir="2700000" algn="tl">
                    <a:srgbClr val="000000">
                      <a:alpha val="43137"/>
                    </a:srgbClr>
                  </a:outerShdw>
                </a:effectLst>
              </a:rPr>
              <a:t>الصوف</a:t>
            </a:r>
            <a:r>
              <a:rPr lang="ar-SA" sz="2800" dirty="0">
                <a:effectLst>
                  <a:outerShdw blurRad="38100" dist="38100" dir="2700000" algn="tl">
                    <a:srgbClr val="000000">
                      <a:alpha val="43137"/>
                    </a:srgbClr>
                  </a:outerShdw>
                </a:effectLst>
              </a:rPr>
              <a:t> مادة أولية تأتي من </a:t>
            </a:r>
            <a:r>
              <a:rPr lang="ar-SA" sz="2800" b="1" dirty="0">
                <a:solidFill>
                  <a:srgbClr val="FF0066"/>
                </a:solidFill>
                <a:effectLst>
                  <a:outerShdw blurRad="38100" dist="38100" dir="2700000" algn="tl">
                    <a:srgbClr val="000000">
                      <a:alpha val="43137"/>
                    </a:srgbClr>
                  </a:outerShdw>
                </a:effectLst>
              </a:rPr>
              <a:t>المزارع</a:t>
            </a:r>
            <a:endParaRPr lang="fr-FR" sz="2800" dirty="0">
              <a:solidFill>
                <a:srgbClr val="FF0066"/>
              </a:solidFill>
              <a:effectLst>
                <a:outerShdw blurRad="38100" dist="38100" dir="2700000" algn="tl">
                  <a:srgbClr val="000000">
                    <a:alpha val="43137"/>
                  </a:srgbClr>
                </a:outerShdw>
              </a:effectLst>
            </a:endParaRPr>
          </a:p>
          <a:p>
            <a:pPr algn="just" rtl="1">
              <a:lnSpc>
                <a:spcPct val="150000"/>
              </a:lnSpc>
              <a:defRPr/>
            </a:pPr>
            <a:r>
              <a:rPr lang="ar-SA" sz="2800" b="1" dirty="0">
                <a:effectLst>
                  <a:outerShdw blurRad="38100" dist="38100" dir="2700000" algn="tl">
                    <a:srgbClr val="000000">
                      <a:alpha val="43137"/>
                    </a:srgbClr>
                  </a:outerShdw>
                </a:effectLst>
              </a:rPr>
              <a:t>القماش</a:t>
            </a:r>
            <a:r>
              <a:rPr lang="ar-SA" sz="2800" dirty="0">
                <a:effectLst>
                  <a:outerShdw blurRad="38100" dist="38100" dir="2700000" algn="tl">
                    <a:srgbClr val="000000">
                      <a:alpha val="43137"/>
                    </a:srgbClr>
                  </a:outerShdw>
                </a:effectLst>
              </a:rPr>
              <a:t> سلعة تأتي من غزل و نسج الصوف في </a:t>
            </a:r>
            <a:r>
              <a:rPr lang="ar-SA" sz="2800" b="1" dirty="0">
                <a:solidFill>
                  <a:srgbClr val="CA06C1"/>
                </a:solidFill>
                <a:effectLst>
                  <a:outerShdw blurRad="38100" dist="38100" dir="2700000" algn="tl">
                    <a:srgbClr val="000000">
                      <a:alpha val="43137"/>
                    </a:srgbClr>
                  </a:outerShdw>
                </a:effectLst>
              </a:rPr>
              <a:t>مصنع النسيج</a:t>
            </a:r>
            <a:r>
              <a:rPr lang="ar-SA" sz="2800" dirty="0">
                <a:effectLst>
                  <a:outerShdw blurRad="38100" dist="38100" dir="2700000" algn="tl">
                    <a:srgbClr val="000000">
                      <a:alpha val="43137"/>
                    </a:srgbClr>
                  </a:outerShdw>
                </a:effectLst>
              </a:rPr>
              <a:t>.</a:t>
            </a:r>
            <a:endParaRPr lang="fr-FR" sz="2800" dirty="0">
              <a:effectLst>
                <a:outerShdw blurRad="38100" dist="38100" dir="2700000" algn="tl">
                  <a:srgbClr val="000000">
                    <a:alpha val="43137"/>
                  </a:srgbClr>
                </a:outerShdw>
              </a:effectLst>
            </a:endParaRPr>
          </a:p>
          <a:p>
            <a:pPr algn="just" rtl="1">
              <a:lnSpc>
                <a:spcPct val="150000"/>
              </a:lnSpc>
              <a:defRPr/>
            </a:pPr>
            <a:r>
              <a:rPr lang="ar-SA" sz="2800" b="1" dirty="0">
                <a:effectLst>
                  <a:outerShdw blurRad="38100" dist="38100" dir="2700000" algn="tl">
                    <a:srgbClr val="000000">
                      <a:alpha val="43137"/>
                    </a:srgbClr>
                  </a:outerShdw>
                </a:effectLst>
              </a:rPr>
              <a:t>ثوب</a:t>
            </a:r>
            <a:r>
              <a:rPr lang="ar-SA" sz="2800" dirty="0">
                <a:effectLst>
                  <a:outerShdw blurRad="38100" dist="38100" dir="2700000" algn="tl">
                    <a:srgbClr val="000000">
                      <a:alpha val="43137"/>
                    </a:srgbClr>
                  </a:outerShdw>
                </a:effectLst>
              </a:rPr>
              <a:t> يستخدم من قبل المستهلك النهائي و هي سلعة نهائية يحيكها </a:t>
            </a:r>
            <a:r>
              <a:rPr lang="ar-SA" sz="2800" b="1" dirty="0">
                <a:solidFill>
                  <a:srgbClr val="006600"/>
                </a:solidFill>
                <a:effectLst>
                  <a:outerShdw blurRad="38100" dist="38100" dir="2700000" algn="tl">
                    <a:srgbClr val="000000">
                      <a:alpha val="43137"/>
                    </a:srgbClr>
                  </a:outerShdw>
                </a:effectLst>
              </a:rPr>
              <a:t>الخياط</a:t>
            </a:r>
            <a:r>
              <a:rPr lang="ar-SA" sz="2800" dirty="0">
                <a:effectLst>
                  <a:outerShdw blurRad="38100" dist="38100" dir="2700000" algn="tl">
                    <a:srgbClr val="000000">
                      <a:alpha val="43137"/>
                    </a:srgbClr>
                  </a:outerShdw>
                </a:effectLst>
              </a:rPr>
              <a:t>.</a:t>
            </a:r>
            <a:endParaRPr lang="fr-FR" sz="2800" dirty="0">
              <a:effectLst>
                <a:outerShdw blurRad="38100" dist="38100" dir="2700000" algn="tl">
                  <a:srgbClr val="000000">
                    <a:alpha val="43137"/>
                  </a:srgbClr>
                </a:outerShdw>
              </a:effectLst>
            </a:endParaRPr>
          </a:p>
          <a:p>
            <a:pPr algn="just" rtl="1">
              <a:lnSpc>
                <a:spcPct val="150000"/>
              </a:lnSpc>
              <a:defRPr/>
            </a:pPr>
            <a:r>
              <a:rPr lang="ar-SA" sz="2800" b="1" dirty="0">
                <a:solidFill>
                  <a:srgbClr val="00B0F0"/>
                </a:solidFill>
                <a:effectLst>
                  <a:outerShdw blurRad="38100" dist="38100" dir="2700000" algn="tl">
                    <a:srgbClr val="000000">
                      <a:alpha val="43137"/>
                    </a:srgbClr>
                  </a:outerShdw>
                </a:effectLst>
              </a:rPr>
              <a:t>اذا الثوب يمر بعدة مراحل و هي: المزارع</a:t>
            </a:r>
            <a:r>
              <a:rPr lang="ar-SA" sz="2800" dirty="0">
                <a:solidFill>
                  <a:srgbClr val="00B0F0"/>
                </a:solidFill>
                <a:effectLst>
                  <a:outerShdw blurRad="38100" dist="38100" dir="2700000" algn="tl">
                    <a:srgbClr val="000000">
                      <a:alpha val="43137"/>
                    </a:srgbClr>
                  </a:outerShdw>
                </a:effectLst>
              </a:rPr>
              <a:t> و </a:t>
            </a:r>
            <a:r>
              <a:rPr lang="ar-SA" sz="2800" b="1" dirty="0">
                <a:solidFill>
                  <a:srgbClr val="00B0F0"/>
                </a:solidFill>
                <a:effectLst>
                  <a:outerShdw blurRad="38100" dist="38100" dir="2700000" algn="tl">
                    <a:srgbClr val="000000">
                      <a:alpha val="43137"/>
                    </a:srgbClr>
                  </a:outerShdw>
                </a:effectLst>
              </a:rPr>
              <a:t>مصنع النسيج</a:t>
            </a:r>
            <a:r>
              <a:rPr lang="ar-SA" sz="2800" dirty="0">
                <a:solidFill>
                  <a:srgbClr val="00B0F0"/>
                </a:solidFill>
                <a:effectLst>
                  <a:outerShdw blurRad="38100" dist="38100" dir="2700000" algn="tl">
                    <a:srgbClr val="000000">
                      <a:alpha val="43137"/>
                    </a:srgbClr>
                  </a:outerShdw>
                </a:effectLst>
              </a:rPr>
              <a:t> </a:t>
            </a:r>
            <a:r>
              <a:rPr lang="ar-SA" sz="2800" b="1" dirty="0">
                <a:solidFill>
                  <a:srgbClr val="00B0F0"/>
                </a:solidFill>
                <a:effectLst>
                  <a:outerShdw blurRad="38100" dist="38100" dir="2700000" algn="tl">
                    <a:srgbClr val="000000">
                      <a:alpha val="43137"/>
                    </a:srgbClr>
                  </a:outerShdw>
                </a:effectLst>
              </a:rPr>
              <a:t>و</a:t>
            </a:r>
            <a:r>
              <a:rPr lang="ar-SA" sz="2800" dirty="0">
                <a:solidFill>
                  <a:srgbClr val="00B0F0"/>
                </a:solidFill>
                <a:effectLst>
                  <a:outerShdw blurRad="38100" dist="38100" dir="2700000" algn="tl">
                    <a:srgbClr val="000000">
                      <a:alpha val="43137"/>
                    </a:srgbClr>
                  </a:outerShdw>
                </a:effectLst>
              </a:rPr>
              <a:t> </a:t>
            </a:r>
            <a:r>
              <a:rPr lang="ar-SA" sz="2800" b="1" dirty="0">
                <a:solidFill>
                  <a:srgbClr val="00B0F0"/>
                </a:solidFill>
                <a:effectLst>
                  <a:outerShdw blurRad="38100" dist="38100" dir="2700000" algn="tl">
                    <a:srgbClr val="000000">
                      <a:alpha val="43137"/>
                    </a:srgbClr>
                  </a:outerShdw>
                </a:effectLst>
              </a:rPr>
              <a:t>الخياط</a:t>
            </a:r>
            <a:endParaRPr lang="fr-FR" sz="2800" dirty="0">
              <a:solidFill>
                <a:srgbClr val="00B0F0"/>
              </a:solidFill>
              <a:effectLst>
                <a:outerShdw blurRad="38100" dist="38100" dir="2700000" algn="tl">
                  <a:srgbClr val="000000">
                    <a:alpha val="43137"/>
                  </a:srgbClr>
                </a:outerShdw>
              </a:effectLst>
            </a:endParaRPr>
          </a:p>
          <a:p>
            <a:pPr>
              <a:defRPr/>
            </a:pPr>
            <a:endParaRPr lang="fr-FR" dirty="0"/>
          </a:p>
        </p:txBody>
      </p:sp>
      <p:sp>
        <p:nvSpPr>
          <p:cNvPr id="23555" name="Espace réservé du pied de page 3">
            <a:extLst>
              <a:ext uri="{FF2B5EF4-FFF2-40B4-BE49-F238E27FC236}">
                <a16:creationId xmlns:a16="http://schemas.microsoft.com/office/drawing/2014/main" id="{44AADD73-DC59-44C6-BB68-F7ED8CA7CD2B}"/>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14E7BB0D-387E-4841-B1A1-B1CEBF5A921E}"/>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08743C9-EAC0-4018-B066-4E430AA3D6B6}" type="slidenum">
              <a:rPr lang="ar-SA" altLang="en-US" sz="1200">
                <a:solidFill>
                  <a:srgbClr val="FFFFFF"/>
                </a:solidFill>
              </a:rPr>
              <a:pPr eaLnBrk="1" hangingPunct="1">
                <a:lnSpc>
                  <a:spcPct val="80000"/>
                </a:lnSpc>
              </a:pPr>
              <a:t>15</a:t>
            </a:fld>
            <a:endParaRPr lang="fr-FR" altLang="en-US" sz="1200">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88E15A5D-42EC-47BB-B9C5-AC142650D72C}"/>
              </a:ext>
            </a:extLst>
          </p:cNvPr>
          <p:cNvSpPr>
            <a:spLocks noChangeArrowheads="1"/>
          </p:cNvSpPr>
          <p:nvPr/>
        </p:nvSpPr>
        <p:spPr bwMode="auto">
          <a:xfrm>
            <a:off x="1295400" y="152400"/>
            <a:ext cx="6248400" cy="925513"/>
          </a:xfrm>
          <a:prstGeom prst="rect">
            <a:avLst/>
          </a:prstGeom>
          <a:solidFill>
            <a:schemeClr val="tx2">
              <a:lumMod val="60000"/>
              <a:lumOff val="40000"/>
            </a:schemeClr>
          </a:solidFill>
          <a:ln w="38100">
            <a:solidFill>
              <a:schemeClr val="tx1"/>
            </a:solidFill>
            <a:miter lim="800000"/>
            <a:headEnd/>
            <a:tailEnd/>
          </a:ln>
        </p:spPr>
        <p:txBody>
          <a:bodyPr anchor="ctr"/>
          <a:lstStyle/>
          <a:p>
            <a:pPr algn="ctr" fontAlgn="auto">
              <a:spcAft>
                <a:spcPts val="0"/>
              </a:spcAft>
              <a:tabLst>
                <a:tab pos="2378075" algn="l"/>
              </a:tabLst>
              <a:defRPr/>
            </a:pPr>
            <a:r>
              <a:rPr lang="ar-SA" sz="3200" dirty="0">
                <a:latin typeface="+mj-lt"/>
                <a:ea typeface="+mj-ea"/>
                <a:cs typeface="+mj-cs"/>
              </a:rPr>
              <a:t> </a:t>
            </a:r>
            <a:r>
              <a:rPr lang="ar-SA" sz="3200" b="1" dirty="0">
                <a:effectLst>
                  <a:outerShdw blurRad="38100" dist="38100" dir="2700000" algn="tl">
                    <a:srgbClr val="000000">
                      <a:alpha val="43137"/>
                    </a:srgbClr>
                  </a:outerShdw>
                </a:effectLst>
                <a:latin typeface="+mj-lt"/>
                <a:ea typeface="+mj-ea"/>
                <a:cs typeface="+mj-cs"/>
              </a:rPr>
              <a:t>الناتج المحلّي الإجمالي</a:t>
            </a:r>
            <a:r>
              <a:rPr lang="fr-FR" sz="3200" b="1" dirty="0">
                <a:effectLst>
                  <a:outerShdw blurRad="38100" dist="38100" dir="2700000" algn="tl">
                    <a:srgbClr val="000000">
                      <a:alpha val="43137"/>
                    </a:srgbClr>
                  </a:outerShdw>
                </a:effectLst>
                <a:latin typeface="+mj-lt"/>
                <a:ea typeface="+mj-ea"/>
                <a:cs typeface="+mj-cs"/>
              </a:rPr>
              <a:t>:</a:t>
            </a:r>
            <a:br>
              <a:rPr lang="en-US" sz="3200" b="1" dirty="0">
                <a:effectLst>
                  <a:outerShdw blurRad="38100" dist="38100" dir="2700000" algn="tl">
                    <a:srgbClr val="000000">
                      <a:alpha val="43137"/>
                    </a:srgbClr>
                  </a:outerShdw>
                </a:effectLst>
                <a:latin typeface="+mj-lt"/>
                <a:ea typeface="+mj-ea"/>
                <a:cs typeface="+mj-cs"/>
              </a:rPr>
            </a:br>
            <a:r>
              <a:rPr lang="en-US" sz="3200" b="1" dirty="0">
                <a:effectLst>
                  <a:outerShdw blurRad="38100" dist="38100" dir="2700000" algn="tl">
                    <a:srgbClr val="000000">
                      <a:alpha val="43137"/>
                    </a:srgbClr>
                  </a:outerShdw>
                </a:effectLst>
                <a:latin typeface="+mj-lt"/>
                <a:ea typeface="+mj-ea"/>
                <a:cs typeface="+mj-cs"/>
              </a:rPr>
              <a:t> </a:t>
            </a:r>
            <a:r>
              <a:rPr lang="ar-TN" sz="3200" b="1" dirty="0">
                <a:effectLst>
                  <a:outerShdw blurRad="38100" dist="38100" dir="2700000" algn="tl">
                    <a:srgbClr val="000000">
                      <a:alpha val="43137"/>
                    </a:srgbClr>
                  </a:outerShdw>
                </a:effectLst>
                <a:latin typeface="+mj-lt"/>
                <a:ea typeface="+mj-ea"/>
                <a:cs typeface="+mj-cs"/>
              </a:rPr>
              <a:t>طريقة القيمة المضافة</a:t>
            </a:r>
            <a:endParaRPr lang="en-US" sz="3200" b="1" dirty="0">
              <a:effectLst>
                <a:outerShdw blurRad="38100" dist="38100" dir="2700000" algn="tl">
                  <a:srgbClr val="000000">
                    <a:alpha val="43137"/>
                  </a:srgbClr>
                </a:outerShdw>
              </a:effectLst>
              <a:latin typeface="+mj-lt"/>
              <a:ea typeface="+mj-ea"/>
              <a:cs typeface="+mj-cs"/>
            </a:endParaRPr>
          </a:p>
        </p:txBody>
      </p:sp>
      <p:sp>
        <p:nvSpPr>
          <p:cNvPr id="24579" name="Oval 3">
            <a:extLst>
              <a:ext uri="{FF2B5EF4-FFF2-40B4-BE49-F238E27FC236}">
                <a16:creationId xmlns:a16="http://schemas.microsoft.com/office/drawing/2014/main" id="{7893D4DD-3261-4D1B-9E8F-6EA4BF1A1C83}"/>
              </a:ext>
            </a:extLst>
          </p:cNvPr>
          <p:cNvSpPr>
            <a:spLocks noChangeArrowheads="1"/>
          </p:cNvSpPr>
          <p:nvPr/>
        </p:nvSpPr>
        <p:spPr bwMode="auto">
          <a:xfrm flipV="1">
            <a:off x="2286000" y="3733800"/>
            <a:ext cx="384175" cy="374650"/>
          </a:xfrm>
          <a:prstGeom prst="ellipse">
            <a:avLst/>
          </a:prstGeom>
          <a:solidFill>
            <a:srgbClr val="FFFFFF"/>
          </a:solidFill>
          <a:ln w="9525">
            <a:solidFill>
              <a:srgbClr val="000000"/>
            </a:solidFill>
            <a:round/>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ar-TN" altLang="en-US"/>
          </a:p>
        </p:txBody>
      </p:sp>
      <p:sp>
        <p:nvSpPr>
          <p:cNvPr id="24580" name="Oval 4">
            <a:extLst>
              <a:ext uri="{FF2B5EF4-FFF2-40B4-BE49-F238E27FC236}">
                <a16:creationId xmlns:a16="http://schemas.microsoft.com/office/drawing/2014/main" id="{1AD38FD7-40D6-4EAC-BB3B-752C3E7FD81F}"/>
              </a:ext>
            </a:extLst>
          </p:cNvPr>
          <p:cNvSpPr>
            <a:spLocks noChangeArrowheads="1"/>
          </p:cNvSpPr>
          <p:nvPr/>
        </p:nvSpPr>
        <p:spPr bwMode="auto">
          <a:xfrm>
            <a:off x="4343400" y="3352800"/>
            <a:ext cx="457200" cy="352425"/>
          </a:xfrm>
          <a:prstGeom prst="ellipse">
            <a:avLst/>
          </a:prstGeom>
          <a:solidFill>
            <a:srgbClr val="FFFFFF"/>
          </a:solidFill>
          <a:ln w="9525">
            <a:solidFill>
              <a:srgbClr val="000000"/>
            </a:solidFill>
            <a:round/>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ar-TN" altLang="en-US"/>
          </a:p>
        </p:txBody>
      </p:sp>
      <p:sp>
        <p:nvSpPr>
          <p:cNvPr id="8" name="Line 5">
            <a:extLst>
              <a:ext uri="{FF2B5EF4-FFF2-40B4-BE49-F238E27FC236}">
                <a16:creationId xmlns:a16="http://schemas.microsoft.com/office/drawing/2014/main" id="{C4171B60-7705-4E6A-9DB0-785E7F428FEA}"/>
              </a:ext>
            </a:extLst>
          </p:cNvPr>
          <p:cNvSpPr>
            <a:spLocks noChangeShapeType="1"/>
          </p:cNvSpPr>
          <p:nvPr/>
        </p:nvSpPr>
        <p:spPr bwMode="auto">
          <a:xfrm>
            <a:off x="2590800" y="4114800"/>
            <a:ext cx="685800" cy="533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 name="Line 6">
            <a:extLst>
              <a:ext uri="{FF2B5EF4-FFF2-40B4-BE49-F238E27FC236}">
                <a16:creationId xmlns:a16="http://schemas.microsoft.com/office/drawing/2014/main" id="{9F2C8031-ECC1-4771-890A-76B902CB6840}"/>
              </a:ext>
            </a:extLst>
          </p:cNvPr>
          <p:cNvSpPr>
            <a:spLocks noChangeShapeType="1"/>
          </p:cNvSpPr>
          <p:nvPr/>
        </p:nvSpPr>
        <p:spPr bwMode="auto">
          <a:xfrm>
            <a:off x="4648200" y="3657600"/>
            <a:ext cx="381000" cy="1066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3" name="Rectangle 7">
            <a:extLst>
              <a:ext uri="{FF2B5EF4-FFF2-40B4-BE49-F238E27FC236}">
                <a16:creationId xmlns:a16="http://schemas.microsoft.com/office/drawing/2014/main" id="{4EF1FFF7-7397-4F44-A9EB-9F2C368AD715}"/>
              </a:ext>
            </a:extLst>
          </p:cNvPr>
          <p:cNvSpPr>
            <a:spLocks noChangeArrowheads="1"/>
          </p:cNvSpPr>
          <p:nvPr/>
        </p:nvSpPr>
        <p:spPr bwMode="auto">
          <a:xfrm>
            <a:off x="1419225" y="3060700"/>
            <a:ext cx="196532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ar-TN" altLang="en-US"/>
          </a:p>
        </p:txBody>
      </p:sp>
      <p:sp>
        <p:nvSpPr>
          <p:cNvPr id="24584" name="Rectangle 8">
            <a:extLst>
              <a:ext uri="{FF2B5EF4-FFF2-40B4-BE49-F238E27FC236}">
                <a16:creationId xmlns:a16="http://schemas.microsoft.com/office/drawing/2014/main" id="{456B98C4-A4C5-4A20-8EA9-BEF8AC6B5A4F}"/>
              </a:ext>
            </a:extLst>
          </p:cNvPr>
          <p:cNvSpPr>
            <a:spLocks noChangeArrowheads="1"/>
          </p:cNvSpPr>
          <p:nvPr/>
        </p:nvSpPr>
        <p:spPr bwMode="auto">
          <a:xfrm>
            <a:off x="1419225" y="3060700"/>
            <a:ext cx="196532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ar-TN" altLang="en-US"/>
          </a:p>
        </p:txBody>
      </p:sp>
      <p:sp>
        <p:nvSpPr>
          <p:cNvPr id="24585" name="Rectangle 9">
            <a:extLst>
              <a:ext uri="{FF2B5EF4-FFF2-40B4-BE49-F238E27FC236}">
                <a16:creationId xmlns:a16="http://schemas.microsoft.com/office/drawing/2014/main" id="{AB201006-1381-485A-B260-BDD503D03F07}"/>
              </a:ext>
            </a:extLst>
          </p:cNvPr>
          <p:cNvSpPr>
            <a:spLocks noChangeArrowheads="1"/>
          </p:cNvSpPr>
          <p:nvPr/>
        </p:nvSpPr>
        <p:spPr bwMode="auto">
          <a:xfrm>
            <a:off x="1419225" y="3060700"/>
            <a:ext cx="196532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ar-TN" altLang="en-US"/>
          </a:p>
        </p:txBody>
      </p:sp>
      <p:sp>
        <p:nvSpPr>
          <p:cNvPr id="24586" name="Rectangle 10">
            <a:extLst>
              <a:ext uri="{FF2B5EF4-FFF2-40B4-BE49-F238E27FC236}">
                <a16:creationId xmlns:a16="http://schemas.microsoft.com/office/drawing/2014/main" id="{461B9F09-37B3-4E60-980F-9BC5F6689D06}"/>
              </a:ext>
            </a:extLst>
          </p:cNvPr>
          <p:cNvSpPr>
            <a:spLocks noChangeArrowheads="1"/>
          </p:cNvSpPr>
          <p:nvPr/>
        </p:nvSpPr>
        <p:spPr bwMode="auto">
          <a:xfrm>
            <a:off x="1419225" y="3060700"/>
            <a:ext cx="196532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ar-TN" altLang="en-US"/>
          </a:p>
        </p:txBody>
      </p:sp>
      <p:graphicFrame>
        <p:nvGraphicFramePr>
          <p:cNvPr id="14" name="Group 60">
            <a:extLst>
              <a:ext uri="{FF2B5EF4-FFF2-40B4-BE49-F238E27FC236}">
                <a16:creationId xmlns:a16="http://schemas.microsoft.com/office/drawing/2014/main" id="{B4757402-E4FD-4A74-BDEA-C65C836144FC}"/>
              </a:ext>
            </a:extLst>
          </p:cNvPr>
          <p:cNvGraphicFramePr>
            <a:graphicFrameLocks noGrp="1"/>
          </p:cNvGraphicFramePr>
          <p:nvPr/>
        </p:nvGraphicFramePr>
        <p:xfrm>
          <a:off x="1371600" y="1752600"/>
          <a:ext cx="6408738" cy="2554288"/>
        </p:xfrm>
        <a:graphic>
          <a:graphicData uri="http://schemas.openxmlformats.org/drawingml/2006/table">
            <a:tbl>
              <a:tblPr rtl="1"/>
              <a:tblGrid>
                <a:gridCol w="2136775">
                  <a:extLst>
                    <a:ext uri="{9D8B030D-6E8A-4147-A177-3AD203B41FA5}">
                      <a16:colId xmlns:a16="http://schemas.microsoft.com/office/drawing/2014/main" val="20000"/>
                    </a:ext>
                  </a:extLst>
                </a:gridCol>
                <a:gridCol w="2135188">
                  <a:extLst>
                    <a:ext uri="{9D8B030D-6E8A-4147-A177-3AD203B41FA5}">
                      <a16:colId xmlns:a16="http://schemas.microsoft.com/office/drawing/2014/main" val="20001"/>
                    </a:ext>
                  </a:extLst>
                </a:gridCol>
                <a:gridCol w="2136775">
                  <a:extLst>
                    <a:ext uri="{9D8B030D-6E8A-4147-A177-3AD203B41FA5}">
                      <a16:colId xmlns:a16="http://schemas.microsoft.com/office/drawing/2014/main" val="20002"/>
                    </a:ext>
                  </a:extLst>
                </a:gridCol>
              </a:tblGrid>
              <a:tr h="5064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مراحل الإنتاج</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قيمة البيع بالريال</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القيمة المضافة</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extLst>
                  <a:ext uri="{0D108BD9-81ED-4DB2-BD59-A6C34878D82A}">
                    <a16:rowId xmlns:a16="http://schemas.microsoft.com/office/drawing/2014/main" val="10000"/>
                  </a:ext>
                </a:extLst>
              </a:tr>
              <a:tr h="5064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المزارع</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581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chemeClr val="tx1"/>
                          </a:solidFill>
                          <a:effectLst/>
                          <a:latin typeface="Times New Roman" pitchFamily="18" charset="0"/>
                          <a:cs typeface="Times New Roman" pitchFamily="18" charset="0"/>
                        </a:rPr>
                        <a:t>15</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chemeClr val="tx1"/>
                          </a:solidFill>
                          <a:effectLst/>
                          <a:latin typeface="Times New Roman" pitchFamily="18" charset="0"/>
                          <a:cs typeface="Times New Roman" pitchFamily="18" charset="0"/>
                        </a:rPr>
                        <a:t>15</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5064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مصنع النسيج </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581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chemeClr val="tx1"/>
                          </a:solidFill>
                          <a:effectLst/>
                          <a:latin typeface="Times New Roman" pitchFamily="18" charset="0"/>
                          <a:cs typeface="Times New Roman" pitchFamily="18" charset="0"/>
                        </a:rPr>
                        <a:t>45</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chemeClr val="tx1"/>
                          </a:solidFill>
                          <a:effectLst/>
                          <a:latin typeface="Times New Roman" pitchFamily="18" charset="0"/>
                          <a:cs typeface="Times New Roman" pitchFamily="18" charset="0"/>
                        </a:rPr>
                        <a:t>30</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2"/>
                  </a:ext>
                </a:extLst>
              </a:tr>
              <a:tr h="461961">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الخياط</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solidFill>
                      <a:srgbClr val="E581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rgbClr val="FF0066"/>
                          </a:solidFill>
                          <a:effectLst/>
                          <a:latin typeface="Times New Roman" pitchFamily="18" charset="0"/>
                          <a:cs typeface="Times New Roman" pitchFamily="18" charset="0"/>
                        </a:rPr>
                        <a:t>70</a:t>
                      </a:r>
                      <a:endParaRPr kumimoji="0" lang="ar-SA" sz="2400" b="1" i="0" u="none" strike="noStrike" cap="none" normalizeH="0" baseline="0" dirty="0">
                        <a:ln>
                          <a:noFill/>
                        </a:ln>
                        <a:solidFill>
                          <a:srgbClr val="FF0066"/>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chemeClr val="tx1"/>
                          </a:solidFill>
                          <a:effectLst/>
                          <a:latin typeface="Arial" pitchFamily="34" charset="0"/>
                          <a:cs typeface="Arial" pitchFamily="34" charset="0"/>
                        </a:rPr>
                        <a:t>25</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3"/>
                  </a:ext>
                </a:extLst>
              </a:tr>
              <a:tr h="57308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Times New Roman" pitchFamily="18" charset="0"/>
                          <a:cs typeface="Times New Roman" pitchFamily="18" charset="0"/>
                        </a:rPr>
                        <a:t>المجموع</a:t>
                      </a: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solidFill>
                      <a:srgbClr val="E581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sz="2400" b="1" i="0" u="none" strike="noStrike" cap="none" normalizeH="0" baseline="0" dirty="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a:ln>
                            <a:noFill/>
                          </a:ln>
                          <a:solidFill>
                            <a:srgbClr val="00B050"/>
                          </a:solidFill>
                          <a:effectLst/>
                          <a:latin typeface="Times New Roman" pitchFamily="18" charset="0"/>
                          <a:cs typeface="Times New Roman" pitchFamily="18" charset="0"/>
                        </a:rPr>
                        <a:t>70</a:t>
                      </a:r>
                      <a:endParaRPr kumimoji="0" lang="ar-SA" sz="2400" b="1" i="0" u="none" strike="noStrike" cap="none" normalizeH="0" baseline="0" dirty="0">
                        <a:ln>
                          <a:noFill/>
                        </a:ln>
                        <a:solidFill>
                          <a:srgbClr val="00B050"/>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solidFill>
                      <a:schemeClr val="accent4">
                        <a:lumMod val="60000"/>
                        <a:lumOff val="40000"/>
                      </a:schemeClr>
                    </a:solidFill>
                  </a:tcPr>
                </a:tc>
                <a:extLst>
                  <a:ext uri="{0D108BD9-81ED-4DB2-BD59-A6C34878D82A}">
                    <a16:rowId xmlns:a16="http://schemas.microsoft.com/office/drawing/2014/main" val="10004"/>
                  </a:ext>
                </a:extLst>
              </a:tr>
            </a:tbl>
          </a:graphicData>
        </a:graphic>
      </p:graphicFrame>
      <p:sp>
        <p:nvSpPr>
          <p:cNvPr id="24613" name="Rectangle 12">
            <a:extLst>
              <a:ext uri="{FF2B5EF4-FFF2-40B4-BE49-F238E27FC236}">
                <a16:creationId xmlns:a16="http://schemas.microsoft.com/office/drawing/2014/main" id="{4F42EEF5-2584-4220-AF0C-86E1558C624D}"/>
              </a:ext>
            </a:extLst>
          </p:cNvPr>
          <p:cNvSpPr>
            <a:spLocks noChangeArrowheads="1"/>
          </p:cNvSpPr>
          <p:nvPr/>
        </p:nvSpPr>
        <p:spPr bwMode="auto">
          <a:xfrm>
            <a:off x="2743200" y="4724400"/>
            <a:ext cx="1276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en-US" b="1">
                <a:cs typeface="Times New Roman" panose="02020603050405020304" pitchFamily="18" charset="0"/>
              </a:rPr>
              <a:t>القيمة المضافة</a:t>
            </a:r>
            <a:endParaRPr lang="fr-FR" altLang="en-US"/>
          </a:p>
        </p:txBody>
      </p:sp>
      <p:sp>
        <p:nvSpPr>
          <p:cNvPr id="16" name="Rectangle 15">
            <a:extLst>
              <a:ext uri="{FF2B5EF4-FFF2-40B4-BE49-F238E27FC236}">
                <a16:creationId xmlns:a16="http://schemas.microsoft.com/office/drawing/2014/main" id="{09978EBF-E47E-4EC8-A166-E8D82610924E}"/>
              </a:ext>
            </a:extLst>
          </p:cNvPr>
          <p:cNvSpPr/>
          <p:nvPr/>
        </p:nvSpPr>
        <p:spPr>
          <a:xfrm>
            <a:off x="533400" y="5410200"/>
            <a:ext cx="8229600" cy="1384300"/>
          </a:xfrm>
          <a:prstGeom prst="rect">
            <a:avLst/>
          </a:prstGeom>
        </p:spPr>
        <p:txBody>
          <a:bodyPr>
            <a:spAutoFit/>
          </a:bodyPr>
          <a:lstStyle/>
          <a:p>
            <a:pPr algn="just">
              <a:defRPr/>
            </a:pPr>
            <a:r>
              <a:rPr lang="ar-SA" sz="2800" b="1" dirty="0">
                <a:latin typeface="+mn-lt"/>
                <a:cs typeface="+mn-cs"/>
              </a:rPr>
              <a:t>الناتج المحلي الاجمالي باستخدام </a:t>
            </a:r>
            <a:r>
              <a:rPr lang="ar-SA" sz="2800" b="1" dirty="0">
                <a:solidFill>
                  <a:srgbClr val="FF0066"/>
                </a:solidFill>
                <a:latin typeface="+mn-lt"/>
                <a:cs typeface="+mn-cs"/>
              </a:rPr>
              <a:t>طريقة  المنتج النهائي </a:t>
            </a:r>
            <a:r>
              <a:rPr lang="ar-SA" sz="2800" b="1" dirty="0">
                <a:latin typeface="+mn-lt"/>
                <a:cs typeface="+mn-cs"/>
              </a:rPr>
              <a:t>هو </a:t>
            </a:r>
            <a:r>
              <a:rPr lang="ar-SA" sz="2800" b="1" dirty="0">
                <a:solidFill>
                  <a:srgbClr val="FF0066"/>
                </a:solidFill>
                <a:latin typeface="+mn-lt"/>
                <a:cs typeface="+mn-cs"/>
              </a:rPr>
              <a:t>70</a:t>
            </a:r>
            <a:r>
              <a:rPr lang="ar-SA" sz="2800" b="1" dirty="0">
                <a:latin typeface="+mn-lt"/>
                <a:cs typeface="+mn-cs"/>
              </a:rPr>
              <a:t> ريل و الناتج المحلي الاجمالي باستخدام طريقة  </a:t>
            </a:r>
            <a:r>
              <a:rPr lang="ar-SA" sz="2800" b="1" dirty="0">
                <a:solidFill>
                  <a:srgbClr val="00B050"/>
                </a:solidFill>
                <a:latin typeface="+mn-lt"/>
                <a:cs typeface="+mn-cs"/>
              </a:rPr>
              <a:t>القيمة المضافة </a:t>
            </a:r>
            <a:r>
              <a:rPr lang="ar-SA" sz="2800" b="1" dirty="0" err="1">
                <a:latin typeface="+mn-lt"/>
                <a:cs typeface="+mn-cs"/>
              </a:rPr>
              <a:t>هي </a:t>
            </a:r>
            <a:r>
              <a:rPr lang="ar-SA" sz="2800" b="1" dirty="0">
                <a:solidFill>
                  <a:srgbClr val="00B050"/>
                </a:solidFill>
                <a:latin typeface="+mn-lt"/>
                <a:cs typeface="+mn-cs"/>
              </a:rPr>
              <a:t>(15+</a:t>
            </a:r>
            <a:r>
              <a:rPr lang="fr-FR" sz="2800" b="1">
                <a:solidFill>
                  <a:srgbClr val="00B050"/>
                </a:solidFill>
                <a:latin typeface="+mn-lt"/>
                <a:cs typeface="+mn-cs"/>
              </a:rPr>
              <a:t>30</a:t>
            </a:r>
            <a:r>
              <a:rPr lang="ar-SA" sz="2800" b="1">
                <a:solidFill>
                  <a:srgbClr val="00B050"/>
                </a:solidFill>
                <a:latin typeface="+mn-lt"/>
                <a:cs typeface="+mn-cs"/>
              </a:rPr>
              <a:t>+25=70</a:t>
            </a:r>
            <a:r>
              <a:rPr lang="ar-SA" sz="2800" b="1" dirty="0">
                <a:solidFill>
                  <a:srgbClr val="00B050"/>
                </a:solidFill>
                <a:latin typeface="+mn-lt"/>
                <a:cs typeface="+mn-cs"/>
              </a:rPr>
              <a:t>) </a:t>
            </a:r>
            <a:r>
              <a:rPr lang="ar-SA" sz="2800" b="1" dirty="0">
                <a:latin typeface="+mn-lt"/>
                <a:cs typeface="+mn-cs"/>
              </a:rPr>
              <a:t>و هو نفس الرقم بالنسبة للطريقتين.</a:t>
            </a:r>
            <a:endParaRPr lang="fr-FR" sz="2800" b="1" dirty="0">
              <a:latin typeface="+mn-lt"/>
              <a:cs typeface="+mn-cs"/>
            </a:endParaRPr>
          </a:p>
        </p:txBody>
      </p:sp>
      <p:sp>
        <p:nvSpPr>
          <p:cNvPr id="24615" name="Rectangle 16">
            <a:extLst>
              <a:ext uri="{FF2B5EF4-FFF2-40B4-BE49-F238E27FC236}">
                <a16:creationId xmlns:a16="http://schemas.microsoft.com/office/drawing/2014/main" id="{A7AE023C-66D7-4184-8E46-2877D0ACC2C7}"/>
              </a:ext>
            </a:extLst>
          </p:cNvPr>
          <p:cNvSpPr>
            <a:spLocks noChangeArrowheads="1"/>
          </p:cNvSpPr>
          <p:nvPr/>
        </p:nvSpPr>
        <p:spPr bwMode="auto">
          <a:xfrm>
            <a:off x="3986213" y="4724400"/>
            <a:ext cx="16446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en-US" b="1"/>
              <a:t>المنتج النهائي</a:t>
            </a:r>
            <a:r>
              <a:rPr lang="fr-FR" altLang="en-US" b="1"/>
              <a:t>  </a:t>
            </a:r>
            <a:r>
              <a:rPr lang="ar-SA" altLang="en-US" b="1"/>
              <a:t> </a:t>
            </a:r>
            <a:r>
              <a:rPr lang="fr-FR" altLang="en-US" b="1"/>
              <a:t>=</a:t>
            </a:r>
            <a:endParaRPr lang="fr-FR"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500" fill="hold"/>
                                        <p:tgtEl>
                                          <p:spTgt spid="14"/>
                                        </p:tgtEl>
                                        <p:attrNameLst>
                                          <p:attrName>ppt_w</p:attrName>
                                        </p:attrNameLst>
                                      </p:cBhvr>
                                      <p:tavLst>
                                        <p:tav tm="0">
                                          <p:val>
                                            <p:fltVal val="0"/>
                                          </p:val>
                                        </p:tav>
                                        <p:tav tm="100000">
                                          <p:val>
                                            <p:strVal val="#ppt_w"/>
                                          </p:val>
                                        </p:tav>
                                      </p:tavLst>
                                    </p:anim>
                                    <p:anim calcmode="lin" valueType="num">
                                      <p:cBhvr>
                                        <p:cTn id="14"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500" fill="hold"/>
                                        <p:tgtEl>
                                          <p:spTgt spid="8"/>
                                        </p:tgtEl>
                                        <p:attrNameLst>
                                          <p:attrName>ppt_w</p:attrName>
                                        </p:attrNameLst>
                                      </p:cBhvr>
                                      <p:tavLst>
                                        <p:tav tm="0">
                                          <p:val>
                                            <p:fltVal val="0"/>
                                          </p:val>
                                        </p:tav>
                                        <p:tav tm="100000">
                                          <p:val>
                                            <p:strVal val="#ppt_w"/>
                                          </p:val>
                                        </p:tav>
                                      </p:tavLst>
                                    </p:anim>
                                    <p:anim calcmode="lin" valueType="num">
                                      <p:cBhvr>
                                        <p:cTn id="26"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a:extLst>
              <a:ext uri="{FF2B5EF4-FFF2-40B4-BE49-F238E27FC236}">
                <a16:creationId xmlns:a16="http://schemas.microsoft.com/office/drawing/2014/main" id="{148A0E16-2ACE-4F4A-9B59-D688675E6512}"/>
              </a:ext>
            </a:extLst>
          </p:cNvPr>
          <p:cNvSpPr>
            <a:spLocks noGrp="1"/>
          </p:cNvSpPr>
          <p:nvPr>
            <p:ph type="title"/>
          </p:nvPr>
        </p:nvSpPr>
        <p:spPr>
          <a:xfrm>
            <a:off x="612775" y="228600"/>
            <a:ext cx="8153400" cy="990600"/>
          </a:xfrm>
        </p:spPr>
        <p:txBody>
          <a:bodyPr/>
          <a:lstStyle/>
          <a:p>
            <a:pPr marL="742950" indent="-742950" algn="r" rtl="1">
              <a:buSzPct val="95000"/>
              <a:buFont typeface="Tw Cen MT" panose="020B0602020104020603" pitchFamily="34" charset="0"/>
              <a:buAutoNum type="arabicPeriod" startAt="3"/>
            </a:pPr>
            <a:r>
              <a:rPr lang="ar-SA" altLang="en-US" sz="4000" b="1"/>
              <a:t>طريقة الدخل (تكاليف عناصر الإنتاج)</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575418EB-EBE1-4A23-9213-F6B1D82406B9}"/>
              </a:ext>
            </a:extLst>
          </p:cNvPr>
          <p:cNvSpPr>
            <a:spLocks noGrp="1"/>
          </p:cNvSpPr>
          <p:nvPr>
            <p:ph sz="quarter" idx="1"/>
          </p:nvPr>
        </p:nvSpPr>
        <p:spPr>
          <a:xfrm>
            <a:off x="228600" y="1600200"/>
            <a:ext cx="8915400" cy="4876800"/>
          </a:xfrm>
        </p:spPr>
        <p:txBody>
          <a:bodyPr/>
          <a:lstStyle/>
          <a:p>
            <a:pPr algn="just" rtl="1">
              <a:lnSpc>
                <a:spcPct val="150000"/>
              </a:lnSpc>
              <a:defRPr/>
            </a:pPr>
            <a:r>
              <a:rPr lang="ar-SA" sz="2800" b="1" dirty="0">
                <a:effectLst>
                  <a:outerShdw blurRad="38100" dist="38100" dir="2700000" algn="tl">
                    <a:srgbClr val="000000">
                      <a:alpha val="43137"/>
                    </a:srgbClr>
                  </a:outerShdw>
                </a:effectLst>
                <a:cs typeface="+mj-cs"/>
              </a:rPr>
              <a:t>تركز هذه الطريقة على </a:t>
            </a:r>
            <a:r>
              <a:rPr lang="ar-SA" sz="2800" b="1" dirty="0">
                <a:solidFill>
                  <a:srgbClr val="FF0066"/>
                </a:solidFill>
                <a:effectLst>
                  <a:outerShdw blurRad="38100" dist="38100" dir="2700000" algn="tl">
                    <a:srgbClr val="000000">
                      <a:alpha val="43137"/>
                    </a:srgbClr>
                  </a:outerShdw>
                </a:effectLst>
                <a:cs typeface="+mj-cs"/>
              </a:rPr>
              <a:t>النظر الى الناتج المحلي الاجمالي في شكل من يستلمه كدخل بدلا من النظر اليه في شكل ما يستهلكه </a:t>
            </a:r>
            <a:r>
              <a:rPr lang="ar-SA" sz="2800" b="1" dirty="0">
                <a:effectLst>
                  <a:outerShdw blurRad="38100" dist="38100" dir="2700000" algn="tl">
                    <a:srgbClr val="000000">
                      <a:alpha val="43137"/>
                    </a:srgbClr>
                  </a:outerShdw>
                </a:effectLst>
                <a:cs typeface="+mj-cs"/>
              </a:rPr>
              <a:t>و </a:t>
            </a:r>
            <a:r>
              <a:rPr lang="ar-SA" sz="2800" b="1" dirty="0">
                <a:solidFill>
                  <a:srgbClr val="CA06C1"/>
                </a:solidFill>
                <a:effectLst>
                  <a:outerShdw blurRad="38100" dist="38100" dir="2700000" algn="tl">
                    <a:srgbClr val="000000">
                      <a:alpha val="43137"/>
                    </a:srgbClr>
                  </a:outerShdw>
                </a:effectLst>
                <a:cs typeface="+mj-cs"/>
              </a:rPr>
              <a:t>بجمع الدخول التي تتحصل عليها عناصر الانتاج </a:t>
            </a:r>
            <a:r>
              <a:rPr lang="ar-SA" sz="2800" b="1" dirty="0">
                <a:effectLst>
                  <a:outerShdw blurRad="38100" dist="38100" dir="2700000" algn="tl">
                    <a:srgbClr val="000000">
                      <a:alpha val="43137"/>
                    </a:srgbClr>
                  </a:outerShdw>
                </a:effectLst>
                <a:cs typeface="+mj-cs"/>
              </a:rPr>
              <a:t>التي تعتبر تكاليف بالنسبة للمنتج </a:t>
            </a:r>
            <a:r>
              <a:rPr lang="ar-SA" sz="2800" b="1" dirty="0">
                <a:solidFill>
                  <a:srgbClr val="2F1E92"/>
                </a:solidFill>
                <a:effectLst>
                  <a:outerShdw blurRad="38100" dist="38100" dir="2700000" algn="tl">
                    <a:srgbClr val="000000">
                      <a:alpha val="43137"/>
                    </a:srgbClr>
                  </a:outerShdw>
                </a:effectLst>
                <a:cs typeface="+mj-cs"/>
              </a:rPr>
              <a:t>نحصل على الناتج المحلي </a:t>
            </a:r>
            <a:r>
              <a:rPr lang="ar-SA" sz="2800" b="1" dirty="0" err="1">
                <a:solidFill>
                  <a:srgbClr val="2F1E92"/>
                </a:solidFill>
                <a:effectLst>
                  <a:outerShdw blurRad="38100" dist="38100" dir="2700000" algn="tl">
                    <a:srgbClr val="000000">
                      <a:alpha val="43137"/>
                    </a:srgbClr>
                  </a:outerShdw>
                </a:effectLst>
                <a:cs typeface="+mj-cs"/>
              </a:rPr>
              <a:t>الاجمالي</a:t>
            </a:r>
            <a:r>
              <a:rPr lang="ar-SA" sz="2800" b="1" dirty="0" err="1">
                <a:effectLst>
                  <a:outerShdw blurRad="38100" dist="38100" dir="2700000" algn="tl">
                    <a:srgbClr val="000000">
                      <a:alpha val="43137"/>
                    </a:srgbClr>
                  </a:outerShdw>
                </a:effectLst>
                <a:cs typeface="+mj-cs"/>
              </a:rPr>
              <a:t>.</a:t>
            </a:r>
            <a:r>
              <a:rPr lang="ar-SA" sz="2800" b="1" dirty="0">
                <a:effectLst>
                  <a:outerShdw blurRad="38100" dist="38100" dir="2700000" algn="tl">
                    <a:srgbClr val="000000">
                      <a:alpha val="43137"/>
                    </a:srgbClr>
                  </a:outerShdw>
                </a:effectLst>
                <a:cs typeface="+mj-cs"/>
              </a:rPr>
              <a:t>  </a:t>
            </a:r>
            <a:endParaRPr lang="fr-FR" sz="2800" b="1" dirty="0">
              <a:effectLst>
                <a:outerShdw blurRad="38100" dist="38100" dir="2700000" algn="tl">
                  <a:srgbClr val="000000">
                    <a:alpha val="43137"/>
                  </a:srgbClr>
                </a:outerShdw>
              </a:effectLst>
              <a:cs typeface="+mj-cs"/>
            </a:endParaRPr>
          </a:p>
          <a:p>
            <a:pPr algn="just" rtl="1">
              <a:lnSpc>
                <a:spcPct val="150000"/>
              </a:lnSpc>
              <a:defRPr/>
            </a:pPr>
            <a:r>
              <a:rPr lang="ar-SA" sz="2800" b="1" dirty="0">
                <a:effectLst>
                  <a:outerShdw blurRad="38100" dist="38100" dir="2700000" algn="tl">
                    <a:srgbClr val="000000">
                      <a:alpha val="43137"/>
                    </a:srgbClr>
                  </a:outerShdw>
                </a:effectLst>
                <a:cs typeface="+mj-cs"/>
              </a:rPr>
              <a:t>تتكون عناصر الإنتاج من أجزاء أربعة هي: </a:t>
            </a:r>
            <a:r>
              <a:rPr lang="ar-SA" sz="2800" b="1" dirty="0">
                <a:solidFill>
                  <a:srgbClr val="006600"/>
                </a:solidFill>
                <a:effectLst>
                  <a:outerShdw blurRad="38100" dist="38100" dir="2700000" algn="tl">
                    <a:srgbClr val="000000">
                      <a:alpha val="43137"/>
                    </a:srgbClr>
                  </a:outerShdw>
                </a:effectLst>
                <a:cs typeface="+mj-cs"/>
              </a:rPr>
              <a:t>رأس المال والعمل والأرض والتنظيم</a:t>
            </a:r>
            <a:r>
              <a:rPr lang="ar-SA" sz="2800" b="1" dirty="0">
                <a:effectLst>
                  <a:outerShdw blurRad="38100" dist="38100" dir="2700000" algn="tl">
                    <a:srgbClr val="000000">
                      <a:alpha val="43137"/>
                    </a:srgbClr>
                  </a:outerShdw>
                </a:effectLst>
                <a:cs typeface="+mj-cs"/>
              </a:rPr>
              <a:t> أو الإدارة،</a:t>
            </a:r>
            <a:r>
              <a:rPr lang="fr-FR" sz="2800" b="1" dirty="0">
                <a:effectLst>
                  <a:outerShdw blurRad="38100" dist="38100" dir="2700000" algn="tl">
                    <a:srgbClr val="000000">
                      <a:alpha val="43137"/>
                    </a:srgbClr>
                  </a:outerShdw>
                </a:effectLst>
                <a:cs typeface="+mj-cs"/>
              </a:rPr>
              <a:t> </a:t>
            </a:r>
            <a:r>
              <a:rPr lang="ar-SA" sz="2800" b="1" dirty="0">
                <a:effectLst>
                  <a:outerShdw blurRad="38100" dist="38100" dir="2700000" algn="tl">
                    <a:srgbClr val="000000">
                      <a:alpha val="43137"/>
                    </a:srgbClr>
                  </a:outerShdw>
                </a:effectLst>
                <a:cs typeface="+mj-cs"/>
              </a:rPr>
              <a:t>وهذه الطريقة تقوم </a:t>
            </a:r>
            <a:r>
              <a:rPr lang="ar-SA" sz="2800" b="1" dirty="0">
                <a:solidFill>
                  <a:srgbClr val="5E0204"/>
                </a:solidFill>
                <a:effectLst>
                  <a:outerShdw blurRad="38100" dist="38100" dir="2700000" algn="tl">
                    <a:srgbClr val="000000">
                      <a:alpha val="43137"/>
                    </a:srgbClr>
                  </a:outerShdw>
                </a:effectLst>
                <a:cs typeface="+mj-cs"/>
              </a:rPr>
              <a:t>بتجميع الدخول التي تتولد من هذه العناصر</a:t>
            </a:r>
            <a:r>
              <a:rPr lang="ar-SA" sz="2800" b="1" dirty="0">
                <a:effectLst>
                  <a:outerShdw blurRad="38100" dist="38100" dir="2700000" algn="tl">
                    <a:srgbClr val="000000">
                      <a:alpha val="43137"/>
                    </a:srgbClr>
                  </a:outerShdw>
                </a:effectLst>
                <a:cs typeface="+mj-cs"/>
              </a:rPr>
              <a:t> وتعطينا صورة للناتج المحلى الإجمالي</a:t>
            </a:r>
            <a:endParaRPr lang="fr-FR" sz="2800" b="1" dirty="0">
              <a:effectLst>
                <a:outerShdw blurRad="38100" dist="38100" dir="2700000" algn="tl">
                  <a:srgbClr val="000000">
                    <a:alpha val="43137"/>
                  </a:srgbClr>
                </a:outerShdw>
              </a:effectLst>
              <a:cs typeface="+mj-cs"/>
            </a:endParaRPr>
          </a:p>
        </p:txBody>
      </p:sp>
      <p:sp>
        <p:nvSpPr>
          <p:cNvPr id="25604" name="Espace réservé du pied de page 3">
            <a:extLst>
              <a:ext uri="{FF2B5EF4-FFF2-40B4-BE49-F238E27FC236}">
                <a16:creationId xmlns:a16="http://schemas.microsoft.com/office/drawing/2014/main" id="{93DD8589-BC65-45C4-8925-D1F6382D587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A14084E2-9E22-4097-815E-2C13B9170721}"/>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E3C5C396-F235-4EC1-BBCE-4964FC7FC901}" type="slidenum">
              <a:rPr lang="ar-SA" altLang="en-US" sz="1200">
                <a:solidFill>
                  <a:srgbClr val="FFFFFF"/>
                </a:solidFill>
              </a:rPr>
              <a:pPr eaLnBrk="1" hangingPunct="1">
                <a:lnSpc>
                  <a:spcPct val="80000"/>
                </a:lnSpc>
              </a:pPr>
              <a:t>17</a:t>
            </a:fld>
            <a:endParaRPr lang="fr-FR" altLang="en-US" sz="1200">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B126C19-0CE0-45D7-AA9D-884F1217A95C}"/>
              </a:ext>
            </a:extLst>
          </p:cNvPr>
          <p:cNvSpPr>
            <a:spLocks noGrp="1"/>
          </p:cNvSpPr>
          <p:nvPr>
            <p:ph sz="quarter" idx="1"/>
          </p:nvPr>
        </p:nvSpPr>
        <p:spPr>
          <a:xfrm>
            <a:off x="228600" y="685800"/>
            <a:ext cx="8534400" cy="6400800"/>
          </a:xfrm>
        </p:spPr>
        <p:txBody>
          <a:bodyPr/>
          <a:lstStyle/>
          <a:p>
            <a:pPr marL="0" indent="0" algn="just" rtl="1">
              <a:lnSpc>
                <a:spcPct val="150000"/>
              </a:lnSpc>
              <a:spcBef>
                <a:spcPts val="0"/>
              </a:spcBef>
              <a:buClr>
                <a:srgbClr val="FF0066"/>
              </a:buClr>
              <a:buSzPct val="85000"/>
              <a:buFont typeface="+mj-lt"/>
              <a:buAutoNum type="arabicPeriod"/>
              <a:defRPr/>
            </a:pPr>
            <a:r>
              <a:rPr lang="fr-FR" sz="2600" b="1" dirty="0">
                <a:solidFill>
                  <a:srgbClr val="CA06C1"/>
                </a:solidFill>
                <a:effectLst>
                  <a:outerShdw blurRad="38100" dist="38100" dir="2700000" algn="tl">
                    <a:srgbClr val="000000">
                      <a:alpha val="43137"/>
                    </a:srgbClr>
                  </a:outerShdw>
                </a:effectLst>
              </a:rPr>
              <a:t> </a:t>
            </a:r>
            <a:r>
              <a:rPr lang="ar-SA" sz="2600" b="1" dirty="0">
                <a:solidFill>
                  <a:srgbClr val="CA06C1"/>
                </a:solidFill>
                <a:effectLst>
                  <a:outerShdw blurRad="38100" dist="38100" dir="2700000" algn="tl">
                    <a:srgbClr val="000000">
                      <a:alpha val="43137"/>
                    </a:srgbClr>
                  </a:outerShdw>
                </a:effectLst>
              </a:rPr>
              <a:t>العمل يتولد منه الأجور والرواتب </a:t>
            </a:r>
            <a:r>
              <a:rPr lang="ar-SA" sz="2600" b="1" dirty="0">
                <a:effectLst>
                  <a:outerShdw blurRad="38100" dist="38100" dir="2700000" algn="tl">
                    <a:srgbClr val="000000">
                      <a:alpha val="43137"/>
                    </a:srgbClr>
                  </a:outerShdw>
                </a:effectLst>
              </a:rPr>
              <a:t>التي تدفعها الحكومة و قطاع الاعمال</a:t>
            </a:r>
            <a:endParaRPr lang="fr-FR" sz="2600" b="1" dirty="0">
              <a:effectLst>
                <a:outerShdw blurRad="38100" dist="38100" dir="2700000" algn="tl">
                  <a:srgbClr val="000000">
                    <a:alpha val="43137"/>
                  </a:srgbClr>
                </a:outerShdw>
              </a:effectLst>
            </a:endParaRPr>
          </a:p>
          <a:p>
            <a:pPr marL="0" indent="0" algn="just" rtl="1">
              <a:lnSpc>
                <a:spcPct val="150000"/>
              </a:lnSpc>
              <a:spcBef>
                <a:spcPts val="0"/>
              </a:spcBef>
              <a:buClr>
                <a:srgbClr val="FF0066"/>
              </a:buClr>
              <a:buSzPct val="85000"/>
              <a:buFont typeface="+mj-lt"/>
              <a:buAutoNum type="arabicPeriod"/>
              <a:defRPr/>
            </a:pPr>
            <a:r>
              <a:rPr lang="fr-FR" sz="2600" b="1" dirty="0">
                <a:solidFill>
                  <a:srgbClr val="FF0066"/>
                </a:solidFill>
                <a:effectLst>
                  <a:outerShdw blurRad="38100" dist="38100" dir="2700000" algn="tl">
                    <a:srgbClr val="000000">
                      <a:alpha val="43137"/>
                    </a:srgbClr>
                  </a:outerShdw>
                </a:effectLst>
              </a:rPr>
              <a:t> </a:t>
            </a:r>
            <a:r>
              <a:rPr lang="ar-SA" sz="2600" b="1" dirty="0">
                <a:solidFill>
                  <a:srgbClr val="FF0066"/>
                </a:solidFill>
                <a:effectLst>
                  <a:outerShdw blurRad="38100" dist="38100" dir="2700000" algn="tl">
                    <a:srgbClr val="000000">
                      <a:alpha val="43137"/>
                    </a:srgbClr>
                  </a:outerShdw>
                </a:effectLst>
              </a:rPr>
              <a:t>الأرض يتولد عنها الريع والإيجارات </a:t>
            </a:r>
            <a:r>
              <a:rPr lang="ar-SA" sz="2600" b="1" dirty="0">
                <a:effectLst>
                  <a:outerShdw blurRad="38100" dist="38100" dir="2700000" algn="tl">
                    <a:srgbClr val="000000">
                      <a:alpha val="43137"/>
                    </a:srgbClr>
                  </a:outerShdw>
                </a:effectLst>
              </a:rPr>
              <a:t>التي يحصل عليها ملاك الاراضي و العقارات نتيجة تأجير أراضيهم و </a:t>
            </a:r>
            <a:r>
              <a:rPr lang="ar-SA" sz="2600" b="1" dirty="0" err="1">
                <a:effectLst>
                  <a:outerShdw blurRad="38100" dist="38100" dir="2700000" algn="tl">
                    <a:srgbClr val="000000">
                      <a:alpha val="43137"/>
                    </a:srgbClr>
                  </a:outerShdw>
                </a:effectLst>
              </a:rPr>
              <a:t>مبانيهم،</a:t>
            </a:r>
            <a:r>
              <a:rPr lang="ar-SA" sz="2600" b="1" dirty="0">
                <a:effectLst>
                  <a:outerShdw blurRad="38100" dist="38100" dir="2700000" algn="tl">
                    <a:srgbClr val="000000">
                      <a:alpha val="43137"/>
                    </a:srgbClr>
                  </a:outerShdw>
                </a:effectLst>
              </a:rPr>
              <a:t> </a:t>
            </a:r>
            <a:endParaRPr lang="fr-FR" sz="2600" b="1" dirty="0">
              <a:effectLst>
                <a:outerShdw blurRad="38100" dist="38100" dir="2700000" algn="tl">
                  <a:srgbClr val="000000">
                    <a:alpha val="43137"/>
                  </a:srgbClr>
                </a:outerShdw>
              </a:effectLst>
            </a:endParaRPr>
          </a:p>
          <a:p>
            <a:pPr marL="0" indent="0" algn="just" rtl="1">
              <a:lnSpc>
                <a:spcPct val="150000"/>
              </a:lnSpc>
              <a:spcBef>
                <a:spcPts val="0"/>
              </a:spcBef>
              <a:buClr>
                <a:srgbClr val="FF0066"/>
              </a:buClr>
              <a:buSzPct val="85000"/>
              <a:buFont typeface="+mj-lt"/>
              <a:buAutoNum type="arabicPeriod"/>
              <a:defRPr/>
            </a:pPr>
            <a:r>
              <a:rPr lang="fr-FR" sz="2600" b="1" dirty="0">
                <a:solidFill>
                  <a:srgbClr val="0070C0"/>
                </a:solidFill>
                <a:effectLst>
                  <a:outerShdw blurRad="38100" dist="38100" dir="2700000" algn="tl">
                    <a:srgbClr val="000000">
                      <a:alpha val="43137"/>
                    </a:srgbClr>
                  </a:outerShdw>
                </a:effectLst>
              </a:rPr>
              <a:t> </a:t>
            </a:r>
            <a:r>
              <a:rPr lang="ar-SA" sz="2600" b="1" dirty="0">
                <a:solidFill>
                  <a:srgbClr val="0070C0"/>
                </a:solidFill>
                <a:effectLst>
                  <a:outerShdw blurRad="38100" dist="38100" dir="2700000" algn="tl">
                    <a:srgbClr val="000000">
                      <a:alpha val="43137"/>
                    </a:srgbClr>
                  </a:outerShdw>
                </a:effectLst>
              </a:rPr>
              <a:t>رأس المال يتولد عنه الفوائد </a:t>
            </a:r>
            <a:r>
              <a:rPr lang="ar-SA" sz="2600" b="1" dirty="0">
                <a:effectLst>
                  <a:outerShdw blurRad="38100" dist="38100" dir="2700000" algn="tl">
                    <a:srgbClr val="000000">
                      <a:alpha val="43137"/>
                    </a:srgbClr>
                  </a:outerShdw>
                </a:effectLst>
              </a:rPr>
              <a:t>و هي العوائد التي يحصل عليها أصحاب رؤوس الأموال نظير اقتراضهم </a:t>
            </a:r>
            <a:r>
              <a:rPr lang="ar-SA" sz="2600" b="1" dirty="0" err="1">
                <a:effectLst>
                  <a:outerShdw blurRad="38100" dist="38100" dir="2700000" algn="tl">
                    <a:srgbClr val="000000">
                      <a:alpha val="43137"/>
                    </a:srgbClr>
                  </a:outerShdw>
                </a:effectLst>
              </a:rPr>
              <a:t>أموالهم،</a:t>
            </a:r>
            <a:r>
              <a:rPr lang="ar-SA" sz="2600" b="1" dirty="0">
                <a:effectLst>
                  <a:outerShdw blurRad="38100" dist="38100" dir="2700000" algn="tl">
                    <a:srgbClr val="000000">
                      <a:alpha val="43137"/>
                    </a:srgbClr>
                  </a:outerShdw>
                </a:effectLst>
              </a:rPr>
              <a:t> </a:t>
            </a:r>
            <a:endParaRPr lang="fr-FR" sz="2600" b="1" dirty="0">
              <a:effectLst>
                <a:outerShdw blurRad="38100" dist="38100" dir="2700000" algn="tl">
                  <a:srgbClr val="000000">
                    <a:alpha val="43137"/>
                  </a:srgbClr>
                </a:outerShdw>
              </a:effectLst>
            </a:endParaRPr>
          </a:p>
          <a:p>
            <a:pPr marL="0" indent="0" algn="just" rtl="1">
              <a:lnSpc>
                <a:spcPct val="150000"/>
              </a:lnSpc>
              <a:spcBef>
                <a:spcPts val="0"/>
              </a:spcBef>
              <a:buClr>
                <a:srgbClr val="FF0066"/>
              </a:buClr>
              <a:buSzPct val="85000"/>
              <a:buFont typeface="+mj-lt"/>
              <a:buAutoNum type="arabicPeriod"/>
              <a:defRPr/>
            </a:pPr>
            <a:r>
              <a:rPr lang="ar-SA" sz="2600" b="1" dirty="0">
                <a:effectLst>
                  <a:outerShdw blurRad="38100" dist="38100" dir="2700000" algn="tl">
                    <a:srgbClr val="000000">
                      <a:alpha val="43137"/>
                    </a:srgbClr>
                  </a:outerShdw>
                </a:effectLst>
              </a:rPr>
              <a:t> </a:t>
            </a:r>
            <a:r>
              <a:rPr lang="ar-SA" sz="2600" b="1" dirty="0">
                <a:solidFill>
                  <a:srgbClr val="006600"/>
                </a:solidFill>
                <a:effectLst>
                  <a:outerShdw blurRad="38100" dist="38100" dir="2700000" algn="tl">
                    <a:srgbClr val="000000">
                      <a:alpha val="43137"/>
                    </a:srgbClr>
                  </a:outerShdw>
                </a:effectLst>
              </a:rPr>
              <a:t>التنظيم يتولد عنه دخول المؤسسين وأرباح المساهمين وإهلاك رأس المال</a:t>
            </a:r>
            <a:r>
              <a:rPr lang="ar-SA" sz="2600" b="1" dirty="0">
                <a:effectLst>
                  <a:outerShdw blurRad="38100" dist="38100" dir="2700000" algn="tl">
                    <a:srgbClr val="000000">
                      <a:alpha val="43137"/>
                    </a:srgbClr>
                  </a:outerShdw>
                </a:effectLst>
              </a:rPr>
              <a:t> و هو النقص التدريجي في الاصل الثابت من آلات و معدات نتيجة الاستخدام و</a:t>
            </a:r>
            <a:r>
              <a:rPr lang="ar-SA" sz="2600" b="1" dirty="0">
                <a:solidFill>
                  <a:srgbClr val="006600"/>
                </a:solidFill>
                <a:effectLst>
                  <a:outerShdw blurRad="38100" dist="38100" dir="2700000" algn="tl">
                    <a:srgbClr val="000000">
                      <a:alpha val="43137"/>
                    </a:srgbClr>
                  </a:outerShdw>
                </a:effectLst>
              </a:rPr>
              <a:t>الضرائب غير المباشرة</a:t>
            </a:r>
            <a:r>
              <a:rPr lang="ar-SA" sz="2600" b="1" dirty="0">
                <a:effectLst>
                  <a:outerShdw blurRad="38100" dist="38100" dir="2700000" algn="tl">
                    <a:srgbClr val="000000">
                      <a:alpha val="43137"/>
                    </a:srgbClr>
                  </a:outerShdw>
                </a:effectLst>
              </a:rPr>
              <a:t>  مثل ضريبة المبيعات و رسوم الرخص و الجمارك و غيرها و</a:t>
            </a:r>
            <a:r>
              <a:rPr lang="ar-SA" sz="2600" b="1" dirty="0">
                <a:solidFill>
                  <a:srgbClr val="006600"/>
                </a:solidFill>
                <a:effectLst>
                  <a:outerShdw blurRad="38100" dist="38100" dir="2700000" algn="tl">
                    <a:srgbClr val="000000">
                      <a:alpha val="43137"/>
                    </a:srgbClr>
                  </a:outerShdw>
                </a:effectLst>
              </a:rPr>
              <a:t>أرباح الشركات </a:t>
            </a:r>
            <a:r>
              <a:rPr lang="ar-SA" sz="2600" b="1" dirty="0">
                <a:effectLst>
                  <a:outerShdw blurRad="38100" dist="38100" dir="2700000" algn="tl">
                    <a:srgbClr val="000000">
                      <a:alpha val="43137"/>
                    </a:srgbClr>
                  </a:outerShdw>
                </a:effectLst>
              </a:rPr>
              <a:t>و هي الدخل الذي يحصل عليه قطاع الاعمال و ملاك الاسهم</a:t>
            </a:r>
            <a:endParaRPr lang="fr-FR" sz="2600" dirty="0">
              <a:effectLst>
                <a:outerShdw blurRad="38100" dist="38100" dir="2700000" algn="tl">
                  <a:srgbClr val="000000">
                    <a:alpha val="43137"/>
                  </a:srgbClr>
                </a:outerShdw>
              </a:effectLst>
            </a:endParaRPr>
          </a:p>
        </p:txBody>
      </p:sp>
      <p:sp>
        <p:nvSpPr>
          <p:cNvPr id="26627" name="Espace réservé du pied de page 3">
            <a:extLst>
              <a:ext uri="{FF2B5EF4-FFF2-40B4-BE49-F238E27FC236}">
                <a16:creationId xmlns:a16="http://schemas.microsoft.com/office/drawing/2014/main" id="{3457AB00-53F4-4592-A191-D7C17C284A0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06EBF6DA-102C-4029-91C0-B17DECAC671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307AEFE7-4101-45F2-AF3A-11F6F8E2CB06}" type="slidenum">
              <a:rPr lang="ar-SA" altLang="en-US" sz="1200">
                <a:solidFill>
                  <a:srgbClr val="FFFFFF"/>
                </a:solidFill>
              </a:rPr>
              <a:pPr eaLnBrk="1" hangingPunct="1">
                <a:lnSpc>
                  <a:spcPct val="80000"/>
                </a:lnSpc>
              </a:pPr>
              <a:t>18</a:t>
            </a:fld>
            <a:endParaRPr lang="fr-FR" altLang="en-US" sz="1200">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B74E85E6-9387-4F75-AFAF-02C660560C5A}"/>
              </a:ext>
            </a:extLst>
          </p:cNvPr>
          <p:cNvSpPr>
            <a:spLocks noGrp="1" noChangeArrowheads="1"/>
          </p:cNvSpPr>
          <p:nvPr>
            <p:ph type="title"/>
          </p:nvPr>
        </p:nvSpPr>
        <p:spPr>
          <a:xfrm>
            <a:off x="2057400" y="228600"/>
            <a:ext cx="5486400" cy="990600"/>
          </a:xfrm>
          <a:solidFill>
            <a:schemeClr val="tx2">
              <a:lumMod val="60000"/>
              <a:lumOff val="40000"/>
            </a:schemeClr>
          </a:solidFill>
          <a:ln w="38100">
            <a:solidFill>
              <a:schemeClr val="tx1"/>
            </a:solidFill>
          </a:ln>
        </p:spPr>
        <p:txBody>
          <a:bodyPr/>
          <a:lstStyle/>
          <a:p>
            <a:pPr algn="ctr" rtl="1" eaLnBrk="1" fontAlgn="auto" hangingPunct="1">
              <a:spcAft>
                <a:spcPts val="0"/>
              </a:spcAft>
              <a:tabLst>
                <a:tab pos="2378075" algn="l"/>
              </a:tabLst>
              <a:defRPr/>
            </a:pPr>
            <a:r>
              <a:rPr lang="ar-SA" sz="3200" b="1" dirty="0">
                <a:solidFill>
                  <a:schemeClr val="tx1"/>
                </a:solidFill>
                <a:effectLst>
                  <a:outerShdw blurRad="38100" dist="38100" dir="2700000" algn="tl">
                    <a:srgbClr val="000000">
                      <a:alpha val="43137"/>
                    </a:srgbClr>
                  </a:outerShdw>
                </a:effectLst>
              </a:rPr>
              <a:t>الناتج المحلّي الإجمالي</a:t>
            </a:r>
            <a:br>
              <a:rPr lang="en-US" sz="3200" b="1" dirty="0">
                <a:solidFill>
                  <a:schemeClr val="tx1"/>
                </a:solidFill>
                <a:effectLst>
                  <a:outerShdw blurRad="38100" dist="38100" dir="2700000" algn="tl">
                    <a:srgbClr val="000000">
                      <a:alpha val="43137"/>
                    </a:srgbClr>
                  </a:outerShdw>
                </a:effectLst>
              </a:rPr>
            </a:br>
            <a:r>
              <a:rPr lang="ar-SA" sz="3200" b="1" dirty="0">
                <a:solidFill>
                  <a:schemeClr val="tx1"/>
                </a:solidFill>
                <a:effectLst>
                  <a:outerShdw blurRad="38100" dist="38100" dir="2700000" algn="tl">
                    <a:srgbClr val="000000">
                      <a:alpha val="43137"/>
                    </a:srgbClr>
                  </a:outerShdw>
                </a:effectLst>
              </a:rPr>
              <a:t>طريقة الدخل</a:t>
            </a:r>
            <a:endParaRPr lang="en-US" sz="3200" b="1" dirty="0">
              <a:solidFill>
                <a:schemeClr val="tx1"/>
              </a:solidFill>
              <a:effectLst>
                <a:outerShdw blurRad="38100" dist="38100" dir="2700000" algn="tl">
                  <a:srgbClr val="000000">
                    <a:alpha val="43137"/>
                  </a:srgbClr>
                </a:outerShdw>
              </a:effectLst>
            </a:endParaRPr>
          </a:p>
        </p:txBody>
      </p:sp>
      <p:sp>
        <p:nvSpPr>
          <p:cNvPr id="39939" name="Espace réservé du numéro de diapositive 4">
            <a:extLst>
              <a:ext uri="{FF2B5EF4-FFF2-40B4-BE49-F238E27FC236}">
                <a16:creationId xmlns:a16="http://schemas.microsoft.com/office/drawing/2014/main" id="{6425A231-D0F4-473B-8740-9ADB80AAD65F}"/>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7CD568E-B14F-4647-8D5F-52480A39F730}" type="slidenum">
              <a:rPr lang="ar-SA" altLang="en-US" sz="1200">
                <a:solidFill>
                  <a:srgbClr val="FFFFFF"/>
                </a:solidFill>
              </a:rPr>
              <a:pPr eaLnBrk="1" hangingPunct="1">
                <a:lnSpc>
                  <a:spcPct val="80000"/>
                </a:lnSpc>
              </a:pPr>
              <a:t>19</a:t>
            </a:fld>
            <a:endParaRPr lang="en-US" altLang="en-US" sz="1200">
              <a:solidFill>
                <a:srgbClr val="FFFFFF"/>
              </a:solidFill>
            </a:endParaRPr>
          </a:p>
        </p:txBody>
      </p:sp>
      <p:sp>
        <p:nvSpPr>
          <p:cNvPr id="47107" name="Rectangle 3">
            <a:extLst>
              <a:ext uri="{FF2B5EF4-FFF2-40B4-BE49-F238E27FC236}">
                <a16:creationId xmlns:a16="http://schemas.microsoft.com/office/drawing/2014/main" id="{6806375C-D33E-4687-A707-377DE5587BB4}"/>
              </a:ext>
            </a:extLst>
          </p:cNvPr>
          <p:cNvSpPr>
            <a:spLocks noChangeArrowheads="1"/>
          </p:cNvSpPr>
          <p:nvPr/>
        </p:nvSpPr>
        <p:spPr bwMode="auto">
          <a:xfrm>
            <a:off x="5791200" y="1676400"/>
            <a:ext cx="1600200" cy="381000"/>
          </a:xfrm>
          <a:prstGeom prst="rect">
            <a:avLst/>
          </a:prstGeom>
          <a:solidFill>
            <a:srgbClr val="E3E2D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عنصر الإنتاج</a:t>
            </a:r>
            <a:endParaRPr lang="en-US" altLang="en-US" sz="2400"/>
          </a:p>
        </p:txBody>
      </p:sp>
      <p:sp>
        <p:nvSpPr>
          <p:cNvPr id="47108" name="Rectangle 4">
            <a:extLst>
              <a:ext uri="{FF2B5EF4-FFF2-40B4-BE49-F238E27FC236}">
                <a16:creationId xmlns:a16="http://schemas.microsoft.com/office/drawing/2014/main" id="{6376DB98-6240-4F93-8398-8C5C509257A3}"/>
              </a:ext>
            </a:extLst>
          </p:cNvPr>
          <p:cNvSpPr>
            <a:spLocks noChangeArrowheads="1"/>
          </p:cNvSpPr>
          <p:nvPr/>
        </p:nvSpPr>
        <p:spPr bwMode="auto">
          <a:xfrm>
            <a:off x="5791200" y="2057400"/>
            <a:ext cx="1600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tabLst>
                <a:tab pos="514350" algn="l"/>
              </a:tabLst>
              <a:defRPr>
                <a:solidFill>
                  <a:schemeClr val="tx1"/>
                </a:solidFill>
                <a:latin typeface="Verdana" panose="020B0604030504040204" pitchFamily="34" charset="0"/>
                <a:cs typeface="Arial" panose="020B0604020202020204" pitchFamily="34" charset="0"/>
              </a:defRPr>
            </a:lvl1pPr>
            <a:lvl2pPr marL="742950" indent="-285750" eaLnBrk="0" hangingPunct="0">
              <a:tabLst>
                <a:tab pos="514350" algn="l"/>
              </a:tabLst>
              <a:defRPr>
                <a:solidFill>
                  <a:schemeClr val="tx1"/>
                </a:solidFill>
                <a:latin typeface="Verdana" panose="020B0604030504040204" pitchFamily="34" charset="0"/>
                <a:cs typeface="Arial" panose="020B0604020202020204" pitchFamily="34" charset="0"/>
              </a:defRPr>
            </a:lvl2pPr>
            <a:lvl3pPr marL="1143000" indent="-228600" eaLnBrk="0" hangingPunct="0">
              <a:tabLst>
                <a:tab pos="514350" algn="l"/>
              </a:tabLst>
              <a:defRPr>
                <a:solidFill>
                  <a:schemeClr val="tx1"/>
                </a:solidFill>
                <a:latin typeface="Verdana" panose="020B0604030504040204" pitchFamily="34" charset="0"/>
                <a:cs typeface="Arial" panose="020B0604020202020204" pitchFamily="34" charset="0"/>
              </a:defRPr>
            </a:lvl3pPr>
            <a:lvl4pPr marL="1600200" indent="-228600" eaLnBrk="0" hangingPunct="0">
              <a:tabLst>
                <a:tab pos="514350" algn="l"/>
              </a:tabLst>
              <a:defRPr>
                <a:solidFill>
                  <a:schemeClr val="tx1"/>
                </a:solidFill>
                <a:latin typeface="Verdana" panose="020B0604030504040204" pitchFamily="34" charset="0"/>
                <a:cs typeface="Arial" panose="020B0604020202020204" pitchFamily="34" charset="0"/>
              </a:defRPr>
            </a:lvl4pPr>
            <a:lvl5pPr marL="2057400" indent="-228600" eaLnBrk="0" hangingPunct="0">
              <a:tabLst>
                <a:tab pos="514350" algn="l"/>
              </a:tabLst>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العمل</a:t>
            </a:r>
            <a:endParaRPr lang="en-US" altLang="en-US" sz="2400"/>
          </a:p>
        </p:txBody>
      </p:sp>
      <p:sp>
        <p:nvSpPr>
          <p:cNvPr id="47109" name="Rectangle 5">
            <a:extLst>
              <a:ext uri="{FF2B5EF4-FFF2-40B4-BE49-F238E27FC236}">
                <a16:creationId xmlns:a16="http://schemas.microsoft.com/office/drawing/2014/main" id="{CBC842E1-9606-43A1-847B-E6F14415905C}"/>
              </a:ext>
            </a:extLst>
          </p:cNvPr>
          <p:cNvSpPr>
            <a:spLocks noChangeArrowheads="1"/>
          </p:cNvSpPr>
          <p:nvPr/>
        </p:nvSpPr>
        <p:spPr bwMode="auto">
          <a:xfrm>
            <a:off x="5791200" y="2438400"/>
            <a:ext cx="1600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الأرض</a:t>
            </a:r>
            <a:endParaRPr lang="en-US" altLang="en-US" sz="2400"/>
          </a:p>
        </p:txBody>
      </p:sp>
      <p:sp>
        <p:nvSpPr>
          <p:cNvPr id="47110" name="Rectangle 6">
            <a:extLst>
              <a:ext uri="{FF2B5EF4-FFF2-40B4-BE49-F238E27FC236}">
                <a16:creationId xmlns:a16="http://schemas.microsoft.com/office/drawing/2014/main" id="{826FA8EC-0039-41BF-AA68-2F1E103840CD}"/>
              </a:ext>
            </a:extLst>
          </p:cNvPr>
          <p:cNvSpPr>
            <a:spLocks noChangeArrowheads="1"/>
          </p:cNvSpPr>
          <p:nvPr/>
        </p:nvSpPr>
        <p:spPr bwMode="auto">
          <a:xfrm>
            <a:off x="5791200" y="2819400"/>
            <a:ext cx="1600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رأس المال</a:t>
            </a:r>
            <a:endParaRPr lang="en-US" altLang="en-US" sz="2400"/>
          </a:p>
        </p:txBody>
      </p:sp>
      <p:sp>
        <p:nvSpPr>
          <p:cNvPr id="47111" name="Rectangle 7">
            <a:extLst>
              <a:ext uri="{FF2B5EF4-FFF2-40B4-BE49-F238E27FC236}">
                <a16:creationId xmlns:a16="http://schemas.microsoft.com/office/drawing/2014/main" id="{AD856FAA-CA10-42BD-B07C-E86CAD24825B}"/>
              </a:ext>
            </a:extLst>
          </p:cNvPr>
          <p:cNvSpPr>
            <a:spLocks noChangeArrowheads="1"/>
          </p:cNvSpPr>
          <p:nvPr/>
        </p:nvSpPr>
        <p:spPr bwMode="auto">
          <a:xfrm>
            <a:off x="5791200" y="3200400"/>
            <a:ext cx="1600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التنظيم</a:t>
            </a:r>
            <a:endParaRPr lang="en-US" altLang="en-US" sz="2400"/>
          </a:p>
        </p:txBody>
      </p:sp>
      <p:sp>
        <p:nvSpPr>
          <p:cNvPr id="47113" name="Rectangle 9">
            <a:extLst>
              <a:ext uri="{FF2B5EF4-FFF2-40B4-BE49-F238E27FC236}">
                <a16:creationId xmlns:a16="http://schemas.microsoft.com/office/drawing/2014/main" id="{4D18C506-67F8-4EEF-83BC-3F1837F8F362}"/>
              </a:ext>
            </a:extLst>
          </p:cNvPr>
          <p:cNvSpPr>
            <a:spLocks noChangeArrowheads="1"/>
          </p:cNvSpPr>
          <p:nvPr/>
        </p:nvSpPr>
        <p:spPr bwMode="auto">
          <a:xfrm>
            <a:off x="3657600" y="1676400"/>
            <a:ext cx="2133600" cy="381000"/>
          </a:xfrm>
          <a:prstGeom prst="rect">
            <a:avLst/>
          </a:prstGeom>
          <a:solidFill>
            <a:srgbClr val="E3E2D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العائد</a:t>
            </a:r>
            <a:endParaRPr lang="en-US" altLang="en-US" sz="2400"/>
          </a:p>
        </p:txBody>
      </p:sp>
      <p:sp>
        <p:nvSpPr>
          <p:cNvPr id="47114" name="Rectangle 10">
            <a:extLst>
              <a:ext uri="{FF2B5EF4-FFF2-40B4-BE49-F238E27FC236}">
                <a16:creationId xmlns:a16="http://schemas.microsoft.com/office/drawing/2014/main" id="{C3508BD6-4CB7-4D84-8939-8BC4D3833F68}"/>
              </a:ext>
            </a:extLst>
          </p:cNvPr>
          <p:cNvSpPr>
            <a:spLocks noChangeArrowheads="1"/>
          </p:cNvSpPr>
          <p:nvPr/>
        </p:nvSpPr>
        <p:spPr bwMode="auto">
          <a:xfrm>
            <a:off x="3657600" y="2057400"/>
            <a:ext cx="2133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الرواتب و الأجور</a:t>
            </a:r>
            <a:endParaRPr lang="en-US" altLang="en-US" sz="2400"/>
          </a:p>
        </p:txBody>
      </p:sp>
      <p:sp>
        <p:nvSpPr>
          <p:cNvPr id="47115" name="Rectangle 11">
            <a:extLst>
              <a:ext uri="{FF2B5EF4-FFF2-40B4-BE49-F238E27FC236}">
                <a16:creationId xmlns:a16="http://schemas.microsoft.com/office/drawing/2014/main" id="{7B47DADB-4458-4474-AFD0-A94804DF7C45}"/>
              </a:ext>
            </a:extLst>
          </p:cNvPr>
          <p:cNvSpPr>
            <a:spLocks noChangeArrowheads="1"/>
          </p:cNvSpPr>
          <p:nvPr/>
        </p:nvSpPr>
        <p:spPr bwMode="auto">
          <a:xfrm>
            <a:off x="3657600" y="2438400"/>
            <a:ext cx="2133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ريع الاراضي</a:t>
            </a:r>
            <a:endParaRPr lang="en-US" altLang="en-US" sz="2400"/>
          </a:p>
        </p:txBody>
      </p:sp>
      <p:sp>
        <p:nvSpPr>
          <p:cNvPr id="47116" name="Rectangle 12">
            <a:extLst>
              <a:ext uri="{FF2B5EF4-FFF2-40B4-BE49-F238E27FC236}">
                <a16:creationId xmlns:a16="http://schemas.microsoft.com/office/drawing/2014/main" id="{45E1217F-E3EA-4600-BE5D-1BD3CEE1D325}"/>
              </a:ext>
            </a:extLst>
          </p:cNvPr>
          <p:cNvSpPr>
            <a:spLocks noChangeArrowheads="1"/>
          </p:cNvSpPr>
          <p:nvPr/>
        </p:nvSpPr>
        <p:spPr bwMode="auto">
          <a:xfrm>
            <a:off x="3657600" y="2819400"/>
            <a:ext cx="2133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الفائدة</a:t>
            </a:r>
            <a:endParaRPr lang="en-US" altLang="en-US" sz="2400"/>
          </a:p>
        </p:txBody>
      </p:sp>
      <p:sp>
        <p:nvSpPr>
          <p:cNvPr id="47117" name="Rectangle 13">
            <a:extLst>
              <a:ext uri="{FF2B5EF4-FFF2-40B4-BE49-F238E27FC236}">
                <a16:creationId xmlns:a16="http://schemas.microsoft.com/office/drawing/2014/main" id="{FA48D177-76A7-45B4-909F-51B18DA811A2}"/>
              </a:ext>
            </a:extLst>
          </p:cNvPr>
          <p:cNvSpPr>
            <a:spLocks noChangeArrowheads="1"/>
          </p:cNvSpPr>
          <p:nvPr/>
        </p:nvSpPr>
        <p:spPr bwMode="auto">
          <a:xfrm>
            <a:off x="3657600" y="3200400"/>
            <a:ext cx="2133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ارباح الشركات</a:t>
            </a:r>
            <a:endParaRPr lang="en-US" altLang="en-US" sz="2400"/>
          </a:p>
        </p:txBody>
      </p:sp>
      <p:sp>
        <p:nvSpPr>
          <p:cNvPr id="47118" name="Rectangle 14">
            <a:extLst>
              <a:ext uri="{FF2B5EF4-FFF2-40B4-BE49-F238E27FC236}">
                <a16:creationId xmlns:a16="http://schemas.microsoft.com/office/drawing/2014/main" id="{78E15031-404E-46A0-BA1F-0CCC406437F1}"/>
              </a:ext>
            </a:extLst>
          </p:cNvPr>
          <p:cNvSpPr>
            <a:spLocks noChangeArrowheads="1"/>
          </p:cNvSpPr>
          <p:nvPr/>
        </p:nvSpPr>
        <p:spPr bwMode="auto">
          <a:xfrm>
            <a:off x="2438400" y="2819400"/>
            <a:ext cx="12192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500</a:t>
            </a:r>
            <a:endParaRPr lang="en-US" altLang="en-US" sz="2400"/>
          </a:p>
        </p:txBody>
      </p:sp>
      <p:sp>
        <p:nvSpPr>
          <p:cNvPr id="47119" name="Rectangle 15">
            <a:extLst>
              <a:ext uri="{FF2B5EF4-FFF2-40B4-BE49-F238E27FC236}">
                <a16:creationId xmlns:a16="http://schemas.microsoft.com/office/drawing/2014/main" id="{383EE2E4-F91E-4F38-BA2B-A0B8E4C8CBDA}"/>
              </a:ext>
            </a:extLst>
          </p:cNvPr>
          <p:cNvSpPr>
            <a:spLocks noChangeArrowheads="1"/>
          </p:cNvSpPr>
          <p:nvPr/>
        </p:nvSpPr>
        <p:spPr bwMode="auto">
          <a:xfrm>
            <a:off x="2438400" y="2438400"/>
            <a:ext cx="12192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200</a:t>
            </a:r>
            <a:endParaRPr lang="en-US" altLang="en-US" sz="2400"/>
          </a:p>
        </p:txBody>
      </p:sp>
      <p:sp>
        <p:nvSpPr>
          <p:cNvPr id="47120" name="Rectangle 16">
            <a:extLst>
              <a:ext uri="{FF2B5EF4-FFF2-40B4-BE49-F238E27FC236}">
                <a16:creationId xmlns:a16="http://schemas.microsoft.com/office/drawing/2014/main" id="{8F0D1E35-8558-4F16-9EFF-957B006093E3}"/>
              </a:ext>
            </a:extLst>
          </p:cNvPr>
          <p:cNvSpPr>
            <a:spLocks noChangeArrowheads="1"/>
          </p:cNvSpPr>
          <p:nvPr/>
        </p:nvSpPr>
        <p:spPr bwMode="auto">
          <a:xfrm>
            <a:off x="2438400" y="2057400"/>
            <a:ext cx="12192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3000</a:t>
            </a:r>
            <a:endParaRPr lang="en-US" altLang="en-US" sz="2400"/>
          </a:p>
        </p:txBody>
      </p:sp>
      <p:sp>
        <p:nvSpPr>
          <p:cNvPr id="47121" name="Rectangle 17">
            <a:extLst>
              <a:ext uri="{FF2B5EF4-FFF2-40B4-BE49-F238E27FC236}">
                <a16:creationId xmlns:a16="http://schemas.microsoft.com/office/drawing/2014/main" id="{E293E29F-2B44-46AD-93ED-97BF9FBF8E32}"/>
              </a:ext>
            </a:extLst>
          </p:cNvPr>
          <p:cNvSpPr>
            <a:spLocks noChangeArrowheads="1"/>
          </p:cNvSpPr>
          <p:nvPr/>
        </p:nvSpPr>
        <p:spPr bwMode="auto">
          <a:xfrm>
            <a:off x="2438400" y="1676400"/>
            <a:ext cx="1219200" cy="381000"/>
          </a:xfrm>
          <a:prstGeom prst="rect">
            <a:avLst/>
          </a:prstGeom>
          <a:solidFill>
            <a:srgbClr val="E3E2D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المبلغ</a:t>
            </a:r>
            <a:endParaRPr lang="en-US" altLang="en-US" sz="2800" b="1"/>
          </a:p>
        </p:txBody>
      </p:sp>
      <p:sp>
        <p:nvSpPr>
          <p:cNvPr id="47122" name="Rectangle 18">
            <a:extLst>
              <a:ext uri="{FF2B5EF4-FFF2-40B4-BE49-F238E27FC236}">
                <a16:creationId xmlns:a16="http://schemas.microsoft.com/office/drawing/2014/main" id="{33D5121C-1859-4900-B210-746BAA02FA57}"/>
              </a:ext>
            </a:extLst>
          </p:cNvPr>
          <p:cNvSpPr>
            <a:spLocks noChangeArrowheads="1"/>
          </p:cNvSpPr>
          <p:nvPr/>
        </p:nvSpPr>
        <p:spPr bwMode="auto">
          <a:xfrm>
            <a:off x="2438400" y="3200400"/>
            <a:ext cx="12192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500</a:t>
            </a:r>
            <a:endParaRPr lang="en-US" altLang="en-US" sz="2400"/>
          </a:p>
        </p:txBody>
      </p:sp>
      <p:sp>
        <p:nvSpPr>
          <p:cNvPr id="47123" name="Rectangle 19">
            <a:extLst>
              <a:ext uri="{FF2B5EF4-FFF2-40B4-BE49-F238E27FC236}">
                <a16:creationId xmlns:a16="http://schemas.microsoft.com/office/drawing/2014/main" id="{766196E5-A091-4BBE-8165-0B93D6546635}"/>
              </a:ext>
            </a:extLst>
          </p:cNvPr>
          <p:cNvSpPr>
            <a:spLocks noChangeArrowheads="1"/>
          </p:cNvSpPr>
          <p:nvPr/>
        </p:nvSpPr>
        <p:spPr bwMode="auto">
          <a:xfrm>
            <a:off x="2438400" y="3962400"/>
            <a:ext cx="1219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350</a:t>
            </a:r>
            <a:endParaRPr lang="en-US" altLang="en-US" sz="2400"/>
          </a:p>
        </p:txBody>
      </p:sp>
      <p:sp>
        <p:nvSpPr>
          <p:cNvPr id="47125" name="Rectangle 21">
            <a:extLst>
              <a:ext uri="{FF2B5EF4-FFF2-40B4-BE49-F238E27FC236}">
                <a16:creationId xmlns:a16="http://schemas.microsoft.com/office/drawing/2014/main" id="{B0E5DE95-D506-4386-AA3A-A4BF1DD6EDD9}"/>
              </a:ext>
            </a:extLst>
          </p:cNvPr>
          <p:cNvSpPr>
            <a:spLocks noChangeArrowheads="1"/>
          </p:cNvSpPr>
          <p:nvPr/>
        </p:nvSpPr>
        <p:spPr bwMode="auto">
          <a:xfrm>
            <a:off x="2438400" y="3581400"/>
            <a:ext cx="1219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400</a:t>
            </a:r>
            <a:endParaRPr lang="en-US" altLang="en-US" sz="2400"/>
          </a:p>
        </p:txBody>
      </p:sp>
      <p:sp>
        <p:nvSpPr>
          <p:cNvPr id="47128" name="Rectangle 24">
            <a:extLst>
              <a:ext uri="{FF2B5EF4-FFF2-40B4-BE49-F238E27FC236}">
                <a16:creationId xmlns:a16="http://schemas.microsoft.com/office/drawing/2014/main" id="{CEFE42E9-502B-4621-86CB-0BC0CA0FDE7F}"/>
              </a:ext>
            </a:extLst>
          </p:cNvPr>
          <p:cNvSpPr>
            <a:spLocks noChangeArrowheads="1"/>
          </p:cNvSpPr>
          <p:nvPr/>
        </p:nvSpPr>
        <p:spPr bwMode="auto">
          <a:xfrm>
            <a:off x="2438400" y="4343400"/>
            <a:ext cx="1219200" cy="381000"/>
          </a:xfrm>
          <a:prstGeom prst="rect">
            <a:avLst/>
          </a:prstGeom>
          <a:solidFill>
            <a:srgbClr val="92D050"/>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4950</a:t>
            </a:r>
            <a:endParaRPr lang="en-US" altLang="en-US" sz="2400"/>
          </a:p>
        </p:txBody>
      </p:sp>
      <p:sp>
        <p:nvSpPr>
          <p:cNvPr id="47130" name="Rectangle 26">
            <a:extLst>
              <a:ext uri="{FF2B5EF4-FFF2-40B4-BE49-F238E27FC236}">
                <a16:creationId xmlns:a16="http://schemas.microsoft.com/office/drawing/2014/main" id="{6F5AEC9C-FE18-422C-BE91-A0B7105CC397}"/>
              </a:ext>
            </a:extLst>
          </p:cNvPr>
          <p:cNvSpPr>
            <a:spLocks noChangeArrowheads="1"/>
          </p:cNvSpPr>
          <p:nvPr/>
        </p:nvSpPr>
        <p:spPr bwMode="auto">
          <a:xfrm>
            <a:off x="3657600" y="3581400"/>
            <a:ext cx="37338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092271"/>
                </a:solidFill>
              </a:rPr>
              <a:t>ضرائب غير المباشرة</a:t>
            </a:r>
            <a:endParaRPr lang="en-US" altLang="en-US" sz="2400"/>
          </a:p>
        </p:txBody>
      </p:sp>
      <p:sp>
        <p:nvSpPr>
          <p:cNvPr id="47133" name="Rectangle 29">
            <a:extLst>
              <a:ext uri="{FF2B5EF4-FFF2-40B4-BE49-F238E27FC236}">
                <a16:creationId xmlns:a16="http://schemas.microsoft.com/office/drawing/2014/main" id="{2F2C3546-8C58-4827-A7CD-BAE9E73BF173}"/>
              </a:ext>
            </a:extLst>
          </p:cNvPr>
          <p:cNvSpPr>
            <a:spLocks noChangeArrowheads="1"/>
          </p:cNvSpPr>
          <p:nvPr/>
        </p:nvSpPr>
        <p:spPr bwMode="auto">
          <a:xfrm>
            <a:off x="3657600" y="3962400"/>
            <a:ext cx="37338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092271"/>
                </a:solidFill>
              </a:rPr>
              <a:t>إهلاك </a:t>
            </a:r>
            <a:r>
              <a:rPr lang="ar-TN" altLang="en-US" sz="2400" b="1">
                <a:solidFill>
                  <a:srgbClr val="092271"/>
                </a:solidFill>
              </a:rPr>
              <a:t>رأس المال</a:t>
            </a:r>
            <a:endParaRPr lang="en-US" altLang="en-US" sz="2400" b="1">
              <a:solidFill>
                <a:srgbClr val="092271"/>
              </a:solidFill>
            </a:endParaRPr>
          </a:p>
        </p:txBody>
      </p:sp>
      <p:sp>
        <p:nvSpPr>
          <p:cNvPr id="47134" name="Rectangle 30">
            <a:extLst>
              <a:ext uri="{FF2B5EF4-FFF2-40B4-BE49-F238E27FC236}">
                <a16:creationId xmlns:a16="http://schemas.microsoft.com/office/drawing/2014/main" id="{AF4E652B-5079-4ED3-A422-0D8A767BEADB}"/>
              </a:ext>
            </a:extLst>
          </p:cNvPr>
          <p:cNvSpPr>
            <a:spLocks noChangeArrowheads="1"/>
          </p:cNvSpPr>
          <p:nvPr/>
        </p:nvSpPr>
        <p:spPr bwMode="auto">
          <a:xfrm>
            <a:off x="3657600" y="4343400"/>
            <a:ext cx="3733800" cy="381000"/>
          </a:xfrm>
          <a:prstGeom prst="rect">
            <a:avLst/>
          </a:prstGeom>
          <a:solidFill>
            <a:srgbClr val="92D050"/>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الناتج المحلّي الإجمالي</a:t>
            </a: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wipe(right)">
                                      <p:cBhvr>
                                        <p:cTn id="7" dur="500"/>
                                        <p:tgtEl>
                                          <p:spTgt spid="471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7107"/>
                                        </p:tgtEl>
                                        <p:attrNameLst>
                                          <p:attrName>style.visibility</p:attrName>
                                        </p:attrNameLst>
                                      </p:cBhvr>
                                      <p:to>
                                        <p:strVal val="visible"/>
                                      </p:to>
                                    </p:set>
                                    <p:anim calcmode="lin" valueType="num">
                                      <p:cBhvr additive="base">
                                        <p:cTn id="12" dur="500" fill="hold"/>
                                        <p:tgtEl>
                                          <p:spTgt spid="47107"/>
                                        </p:tgtEl>
                                        <p:attrNameLst>
                                          <p:attrName>ppt_x</p:attrName>
                                        </p:attrNameLst>
                                      </p:cBhvr>
                                      <p:tavLst>
                                        <p:tav tm="0">
                                          <p:val>
                                            <p:strVal val="0-#ppt_w/2"/>
                                          </p:val>
                                        </p:tav>
                                        <p:tav tm="100000">
                                          <p:val>
                                            <p:strVal val="#ppt_x"/>
                                          </p:val>
                                        </p:tav>
                                      </p:tavLst>
                                    </p:anim>
                                    <p:anim calcmode="lin" valueType="num">
                                      <p:cBhvr additive="base">
                                        <p:cTn id="13" dur="500" fill="hold"/>
                                        <p:tgtEl>
                                          <p:spTgt spid="4710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
                            </p:stCondLst>
                            <p:childTnLst>
                              <p:par>
                                <p:cTn id="15" presetID="2" presetClass="entr" presetSubtype="8" fill="hold" grpId="0" nodeType="afterEffect">
                                  <p:stCondLst>
                                    <p:cond delay="0"/>
                                  </p:stCondLst>
                                  <p:childTnLst>
                                    <p:set>
                                      <p:cBhvr>
                                        <p:cTn id="16" dur="1" fill="hold">
                                          <p:stCondLst>
                                            <p:cond delay="0"/>
                                          </p:stCondLst>
                                        </p:cTn>
                                        <p:tgtEl>
                                          <p:spTgt spid="47113"/>
                                        </p:tgtEl>
                                        <p:attrNameLst>
                                          <p:attrName>style.visibility</p:attrName>
                                        </p:attrNameLst>
                                      </p:cBhvr>
                                      <p:to>
                                        <p:strVal val="visible"/>
                                      </p:to>
                                    </p:set>
                                    <p:anim calcmode="lin" valueType="num">
                                      <p:cBhvr additive="base">
                                        <p:cTn id="17" dur="500" fill="hold"/>
                                        <p:tgtEl>
                                          <p:spTgt spid="47113"/>
                                        </p:tgtEl>
                                        <p:attrNameLst>
                                          <p:attrName>ppt_x</p:attrName>
                                        </p:attrNameLst>
                                      </p:cBhvr>
                                      <p:tavLst>
                                        <p:tav tm="0">
                                          <p:val>
                                            <p:strVal val="0-#ppt_w/2"/>
                                          </p:val>
                                        </p:tav>
                                        <p:tav tm="100000">
                                          <p:val>
                                            <p:strVal val="#ppt_x"/>
                                          </p:val>
                                        </p:tav>
                                      </p:tavLst>
                                    </p:anim>
                                    <p:anim calcmode="lin" valueType="num">
                                      <p:cBhvr additive="base">
                                        <p:cTn id="18" dur="500" fill="hold"/>
                                        <p:tgtEl>
                                          <p:spTgt spid="47113"/>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000"/>
                            </p:stCondLst>
                            <p:childTnLst>
                              <p:par>
                                <p:cTn id="20" presetID="2" presetClass="entr" presetSubtype="8" fill="hold" grpId="0" nodeType="afterEffect">
                                  <p:stCondLst>
                                    <p:cond delay="0"/>
                                  </p:stCondLst>
                                  <p:childTnLst>
                                    <p:set>
                                      <p:cBhvr>
                                        <p:cTn id="21" dur="1" fill="hold">
                                          <p:stCondLst>
                                            <p:cond delay="0"/>
                                          </p:stCondLst>
                                        </p:cTn>
                                        <p:tgtEl>
                                          <p:spTgt spid="47121"/>
                                        </p:tgtEl>
                                        <p:attrNameLst>
                                          <p:attrName>style.visibility</p:attrName>
                                        </p:attrNameLst>
                                      </p:cBhvr>
                                      <p:to>
                                        <p:strVal val="visible"/>
                                      </p:to>
                                    </p:set>
                                    <p:anim calcmode="lin" valueType="num">
                                      <p:cBhvr additive="base">
                                        <p:cTn id="22" dur="500" fill="hold"/>
                                        <p:tgtEl>
                                          <p:spTgt spid="47121"/>
                                        </p:tgtEl>
                                        <p:attrNameLst>
                                          <p:attrName>ppt_x</p:attrName>
                                        </p:attrNameLst>
                                      </p:cBhvr>
                                      <p:tavLst>
                                        <p:tav tm="0">
                                          <p:val>
                                            <p:strVal val="0-#ppt_w/2"/>
                                          </p:val>
                                        </p:tav>
                                        <p:tav tm="100000">
                                          <p:val>
                                            <p:strVal val="#ppt_x"/>
                                          </p:val>
                                        </p:tav>
                                      </p:tavLst>
                                    </p:anim>
                                    <p:anim calcmode="lin" valueType="num">
                                      <p:cBhvr additive="base">
                                        <p:cTn id="23" dur="500" fill="hold"/>
                                        <p:tgtEl>
                                          <p:spTgt spid="47121"/>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47108"/>
                                        </p:tgtEl>
                                        <p:attrNameLst>
                                          <p:attrName>style.visibility</p:attrName>
                                        </p:attrNameLst>
                                      </p:cBhvr>
                                      <p:to>
                                        <p:strVal val="visible"/>
                                      </p:to>
                                    </p:set>
                                    <p:anim calcmode="lin" valueType="num">
                                      <p:cBhvr additive="base">
                                        <p:cTn id="28" dur="500" fill="hold"/>
                                        <p:tgtEl>
                                          <p:spTgt spid="47108"/>
                                        </p:tgtEl>
                                        <p:attrNameLst>
                                          <p:attrName>ppt_x</p:attrName>
                                        </p:attrNameLst>
                                      </p:cBhvr>
                                      <p:tavLst>
                                        <p:tav tm="0">
                                          <p:val>
                                            <p:strVal val="1+#ppt_w/2"/>
                                          </p:val>
                                        </p:tav>
                                        <p:tav tm="100000">
                                          <p:val>
                                            <p:strVal val="#ppt_x"/>
                                          </p:val>
                                        </p:tav>
                                      </p:tavLst>
                                    </p:anim>
                                    <p:anim calcmode="lin" valueType="num">
                                      <p:cBhvr additive="base">
                                        <p:cTn id="29" dur="500" fill="hold"/>
                                        <p:tgtEl>
                                          <p:spTgt spid="47108"/>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500"/>
                            </p:stCondLst>
                            <p:childTnLst>
                              <p:par>
                                <p:cTn id="31" presetID="2" presetClass="entr" presetSubtype="4" fill="hold" grpId="0" nodeType="afterEffect">
                                  <p:stCondLst>
                                    <p:cond delay="1000"/>
                                  </p:stCondLst>
                                  <p:childTnLst>
                                    <p:set>
                                      <p:cBhvr>
                                        <p:cTn id="32" dur="1" fill="hold">
                                          <p:stCondLst>
                                            <p:cond delay="0"/>
                                          </p:stCondLst>
                                        </p:cTn>
                                        <p:tgtEl>
                                          <p:spTgt spid="47114"/>
                                        </p:tgtEl>
                                        <p:attrNameLst>
                                          <p:attrName>style.visibility</p:attrName>
                                        </p:attrNameLst>
                                      </p:cBhvr>
                                      <p:to>
                                        <p:strVal val="visible"/>
                                      </p:to>
                                    </p:set>
                                    <p:anim calcmode="lin" valueType="num">
                                      <p:cBhvr additive="base">
                                        <p:cTn id="33" dur="500" fill="hold"/>
                                        <p:tgtEl>
                                          <p:spTgt spid="47114"/>
                                        </p:tgtEl>
                                        <p:attrNameLst>
                                          <p:attrName>ppt_x</p:attrName>
                                        </p:attrNameLst>
                                      </p:cBhvr>
                                      <p:tavLst>
                                        <p:tav tm="0">
                                          <p:val>
                                            <p:strVal val="#ppt_x"/>
                                          </p:val>
                                        </p:tav>
                                        <p:tav tm="100000">
                                          <p:val>
                                            <p:strVal val="#ppt_x"/>
                                          </p:val>
                                        </p:tav>
                                      </p:tavLst>
                                    </p:anim>
                                    <p:anim calcmode="lin" valueType="num">
                                      <p:cBhvr additive="base">
                                        <p:cTn id="34" dur="500" fill="hold"/>
                                        <p:tgtEl>
                                          <p:spTgt spid="47114"/>
                                        </p:tgtEl>
                                        <p:attrNameLst>
                                          <p:attrName>ppt_y</p:attrName>
                                        </p:attrNameLst>
                                      </p:cBhvr>
                                      <p:tavLst>
                                        <p:tav tm="0">
                                          <p:val>
                                            <p:strVal val="1+#ppt_h/2"/>
                                          </p:val>
                                        </p:tav>
                                        <p:tav tm="100000">
                                          <p:val>
                                            <p:strVal val="#ppt_y"/>
                                          </p:val>
                                        </p:tav>
                                      </p:tavLst>
                                    </p:anim>
                                  </p:childTnLst>
                                </p:cTn>
                              </p:par>
                            </p:childTnLst>
                          </p:cTn>
                        </p:par>
                        <p:par>
                          <p:cTn id="35" fill="hold" nodeType="afterGroup">
                            <p:stCondLst>
                              <p:cond delay="2000"/>
                            </p:stCondLst>
                            <p:childTnLst>
                              <p:par>
                                <p:cTn id="36" presetID="2" presetClass="entr" presetSubtype="8" fill="hold" grpId="0" nodeType="afterEffect">
                                  <p:stCondLst>
                                    <p:cond delay="0"/>
                                  </p:stCondLst>
                                  <p:childTnLst>
                                    <p:set>
                                      <p:cBhvr>
                                        <p:cTn id="37" dur="1" fill="hold">
                                          <p:stCondLst>
                                            <p:cond delay="0"/>
                                          </p:stCondLst>
                                        </p:cTn>
                                        <p:tgtEl>
                                          <p:spTgt spid="47120"/>
                                        </p:tgtEl>
                                        <p:attrNameLst>
                                          <p:attrName>style.visibility</p:attrName>
                                        </p:attrNameLst>
                                      </p:cBhvr>
                                      <p:to>
                                        <p:strVal val="visible"/>
                                      </p:to>
                                    </p:set>
                                    <p:anim calcmode="lin" valueType="num">
                                      <p:cBhvr additive="base">
                                        <p:cTn id="38" dur="500" fill="hold"/>
                                        <p:tgtEl>
                                          <p:spTgt spid="47120"/>
                                        </p:tgtEl>
                                        <p:attrNameLst>
                                          <p:attrName>ppt_x</p:attrName>
                                        </p:attrNameLst>
                                      </p:cBhvr>
                                      <p:tavLst>
                                        <p:tav tm="0">
                                          <p:val>
                                            <p:strVal val="0-#ppt_w/2"/>
                                          </p:val>
                                        </p:tav>
                                        <p:tav tm="100000">
                                          <p:val>
                                            <p:strVal val="#ppt_x"/>
                                          </p:val>
                                        </p:tav>
                                      </p:tavLst>
                                    </p:anim>
                                    <p:anim calcmode="lin" valueType="num">
                                      <p:cBhvr additive="base">
                                        <p:cTn id="39" dur="500" fill="hold"/>
                                        <p:tgtEl>
                                          <p:spTgt spid="47120"/>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2" fill="hold" grpId="0" nodeType="clickEffect">
                                  <p:stCondLst>
                                    <p:cond delay="0"/>
                                  </p:stCondLst>
                                  <p:childTnLst>
                                    <p:set>
                                      <p:cBhvr>
                                        <p:cTn id="43" dur="1" fill="hold">
                                          <p:stCondLst>
                                            <p:cond delay="0"/>
                                          </p:stCondLst>
                                        </p:cTn>
                                        <p:tgtEl>
                                          <p:spTgt spid="47109"/>
                                        </p:tgtEl>
                                        <p:attrNameLst>
                                          <p:attrName>style.visibility</p:attrName>
                                        </p:attrNameLst>
                                      </p:cBhvr>
                                      <p:to>
                                        <p:strVal val="visible"/>
                                      </p:to>
                                    </p:set>
                                    <p:anim calcmode="lin" valueType="num">
                                      <p:cBhvr additive="base">
                                        <p:cTn id="44" dur="500" fill="hold"/>
                                        <p:tgtEl>
                                          <p:spTgt spid="47109"/>
                                        </p:tgtEl>
                                        <p:attrNameLst>
                                          <p:attrName>ppt_x</p:attrName>
                                        </p:attrNameLst>
                                      </p:cBhvr>
                                      <p:tavLst>
                                        <p:tav tm="0">
                                          <p:val>
                                            <p:strVal val="1+#ppt_w/2"/>
                                          </p:val>
                                        </p:tav>
                                        <p:tav tm="100000">
                                          <p:val>
                                            <p:strVal val="#ppt_x"/>
                                          </p:val>
                                        </p:tav>
                                      </p:tavLst>
                                    </p:anim>
                                    <p:anim calcmode="lin" valueType="num">
                                      <p:cBhvr additive="base">
                                        <p:cTn id="45" dur="500" fill="hold"/>
                                        <p:tgtEl>
                                          <p:spTgt spid="47109"/>
                                        </p:tgtEl>
                                        <p:attrNameLst>
                                          <p:attrName>ppt_y</p:attrName>
                                        </p:attrNameLst>
                                      </p:cBhvr>
                                      <p:tavLst>
                                        <p:tav tm="0">
                                          <p:val>
                                            <p:strVal val="#ppt_y"/>
                                          </p:val>
                                        </p:tav>
                                        <p:tav tm="100000">
                                          <p:val>
                                            <p:strVal val="#ppt_y"/>
                                          </p:val>
                                        </p:tav>
                                      </p:tavLst>
                                    </p:anim>
                                  </p:childTnLst>
                                </p:cTn>
                              </p:par>
                            </p:childTnLst>
                          </p:cTn>
                        </p:par>
                        <p:par>
                          <p:cTn id="46" fill="hold" nodeType="afterGroup">
                            <p:stCondLst>
                              <p:cond delay="500"/>
                            </p:stCondLst>
                            <p:childTnLst>
                              <p:par>
                                <p:cTn id="47" presetID="2" presetClass="entr" presetSubtype="4" fill="hold" grpId="0" nodeType="afterEffect">
                                  <p:stCondLst>
                                    <p:cond delay="1000"/>
                                  </p:stCondLst>
                                  <p:childTnLst>
                                    <p:set>
                                      <p:cBhvr>
                                        <p:cTn id="48" dur="1" fill="hold">
                                          <p:stCondLst>
                                            <p:cond delay="0"/>
                                          </p:stCondLst>
                                        </p:cTn>
                                        <p:tgtEl>
                                          <p:spTgt spid="47115"/>
                                        </p:tgtEl>
                                        <p:attrNameLst>
                                          <p:attrName>style.visibility</p:attrName>
                                        </p:attrNameLst>
                                      </p:cBhvr>
                                      <p:to>
                                        <p:strVal val="visible"/>
                                      </p:to>
                                    </p:set>
                                    <p:anim calcmode="lin" valueType="num">
                                      <p:cBhvr additive="base">
                                        <p:cTn id="49" dur="500" fill="hold"/>
                                        <p:tgtEl>
                                          <p:spTgt spid="47115"/>
                                        </p:tgtEl>
                                        <p:attrNameLst>
                                          <p:attrName>ppt_x</p:attrName>
                                        </p:attrNameLst>
                                      </p:cBhvr>
                                      <p:tavLst>
                                        <p:tav tm="0">
                                          <p:val>
                                            <p:strVal val="#ppt_x"/>
                                          </p:val>
                                        </p:tav>
                                        <p:tav tm="100000">
                                          <p:val>
                                            <p:strVal val="#ppt_x"/>
                                          </p:val>
                                        </p:tav>
                                      </p:tavLst>
                                    </p:anim>
                                    <p:anim calcmode="lin" valueType="num">
                                      <p:cBhvr additive="base">
                                        <p:cTn id="50" dur="500" fill="hold"/>
                                        <p:tgtEl>
                                          <p:spTgt spid="47115"/>
                                        </p:tgtEl>
                                        <p:attrNameLst>
                                          <p:attrName>ppt_y</p:attrName>
                                        </p:attrNameLst>
                                      </p:cBhvr>
                                      <p:tavLst>
                                        <p:tav tm="0">
                                          <p:val>
                                            <p:strVal val="1+#ppt_h/2"/>
                                          </p:val>
                                        </p:tav>
                                        <p:tav tm="100000">
                                          <p:val>
                                            <p:strVal val="#ppt_y"/>
                                          </p:val>
                                        </p:tav>
                                      </p:tavLst>
                                    </p:anim>
                                  </p:childTnLst>
                                </p:cTn>
                              </p:par>
                            </p:childTnLst>
                          </p:cTn>
                        </p:par>
                        <p:par>
                          <p:cTn id="51" fill="hold" nodeType="afterGroup">
                            <p:stCondLst>
                              <p:cond delay="2000"/>
                            </p:stCondLst>
                            <p:childTnLst>
                              <p:par>
                                <p:cTn id="52" presetID="2" presetClass="entr" presetSubtype="8" fill="hold" grpId="0" nodeType="afterEffect">
                                  <p:stCondLst>
                                    <p:cond delay="0"/>
                                  </p:stCondLst>
                                  <p:childTnLst>
                                    <p:set>
                                      <p:cBhvr>
                                        <p:cTn id="53" dur="1" fill="hold">
                                          <p:stCondLst>
                                            <p:cond delay="0"/>
                                          </p:stCondLst>
                                        </p:cTn>
                                        <p:tgtEl>
                                          <p:spTgt spid="47119"/>
                                        </p:tgtEl>
                                        <p:attrNameLst>
                                          <p:attrName>style.visibility</p:attrName>
                                        </p:attrNameLst>
                                      </p:cBhvr>
                                      <p:to>
                                        <p:strVal val="visible"/>
                                      </p:to>
                                    </p:set>
                                    <p:anim calcmode="lin" valueType="num">
                                      <p:cBhvr additive="base">
                                        <p:cTn id="54" dur="500" fill="hold"/>
                                        <p:tgtEl>
                                          <p:spTgt spid="47119"/>
                                        </p:tgtEl>
                                        <p:attrNameLst>
                                          <p:attrName>ppt_x</p:attrName>
                                        </p:attrNameLst>
                                      </p:cBhvr>
                                      <p:tavLst>
                                        <p:tav tm="0">
                                          <p:val>
                                            <p:strVal val="0-#ppt_w/2"/>
                                          </p:val>
                                        </p:tav>
                                        <p:tav tm="100000">
                                          <p:val>
                                            <p:strVal val="#ppt_x"/>
                                          </p:val>
                                        </p:tav>
                                      </p:tavLst>
                                    </p:anim>
                                    <p:anim calcmode="lin" valueType="num">
                                      <p:cBhvr additive="base">
                                        <p:cTn id="55" dur="500" fill="hold"/>
                                        <p:tgtEl>
                                          <p:spTgt spid="47119"/>
                                        </p:tgtEl>
                                        <p:attrNameLst>
                                          <p:attrName>ppt_y</p:attrName>
                                        </p:attrNameLst>
                                      </p:cBhvr>
                                      <p:tavLst>
                                        <p:tav tm="0">
                                          <p:val>
                                            <p:strVal val="#ppt_y"/>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2" fill="hold" grpId="0" nodeType="clickEffect">
                                  <p:stCondLst>
                                    <p:cond delay="0"/>
                                  </p:stCondLst>
                                  <p:childTnLst>
                                    <p:set>
                                      <p:cBhvr>
                                        <p:cTn id="59" dur="1" fill="hold">
                                          <p:stCondLst>
                                            <p:cond delay="0"/>
                                          </p:stCondLst>
                                        </p:cTn>
                                        <p:tgtEl>
                                          <p:spTgt spid="47110"/>
                                        </p:tgtEl>
                                        <p:attrNameLst>
                                          <p:attrName>style.visibility</p:attrName>
                                        </p:attrNameLst>
                                      </p:cBhvr>
                                      <p:to>
                                        <p:strVal val="visible"/>
                                      </p:to>
                                    </p:set>
                                    <p:anim calcmode="lin" valueType="num">
                                      <p:cBhvr additive="base">
                                        <p:cTn id="60" dur="500" fill="hold"/>
                                        <p:tgtEl>
                                          <p:spTgt spid="47110"/>
                                        </p:tgtEl>
                                        <p:attrNameLst>
                                          <p:attrName>ppt_x</p:attrName>
                                        </p:attrNameLst>
                                      </p:cBhvr>
                                      <p:tavLst>
                                        <p:tav tm="0">
                                          <p:val>
                                            <p:strVal val="1+#ppt_w/2"/>
                                          </p:val>
                                        </p:tav>
                                        <p:tav tm="100000">
                                          <p:val>
                                            <p:strVal val="#ppt_x"/>
                                          </p:val>
                                        </p:tav>
                                      </p:tavLst>
                                    </p:anim>
                                    <p:anim calcmode="lin" valueType="num">
                                      <p:cBhvr additive="base">
                                        <p:cTn id="61" dur="500" fill="hold"/>
                                        <p:tgtEl>
                                          <p:spTgt spid="47110"/>
                                        </p:tgtEl>
                                        <p:attrNameLst>
                                          <p:attrName>ppt_y</p:attrName>
                                        </p:attrNameLst>
                                      </p:cBhvr>
                                      <p:tavLst>
                                        <p:tav tm="0">
                                          <p:val>
                                            <p:strVal val="#ppt_y"/>
                                          </p:val>
                                        </p:tav>
                                        <p:tav tm="100000">
                                          <p:val>
                                            <p:strVal val="#ppt_y"/>
                                          </p:val>
                                        </p:tav>
                                      </p:tavLst>
                                    </p:anim>
                                  </p:childTnLst>
                                </p:cTn>
                              </p:par>
                            </p:childTnLst>
                          </p:cTn>
                        </p:par>
                        <p:par>
                          <p:cTn id="62" fill="hold" nodeType="afterGroup">
                            <p:stCondLst>
                              <p:cond delay="500"/>
                            </p:stCondLst>
                            <p:childTnLst>
                              <p:par>
                                <p:cTn id="63" presetID="2" presetClass="entr" presetSubtype="4" fill="hold" grpId="0" nodeType="afterEffect">
                                  <p:stCondLst>
                                    <p:cond delay="1000"/>
                                  </p:stCondLst>
                                  <p:childTnLst>
                                    <p:set>
                                      <p:cBhvr>
                                        <p:cTn id="64" dur="1" fill="hold">
                                          <p:stCondLst>
                                            <p:cond delay="0"/>
                                          </p:stCondLst>
                                        </p:cTn>
                                        <p:tgtEl>
                                          <p:spTgt spid="47116"/>
                                        </p:tgtEl>
                                        <p:attrNameLst>
                                          <p:attrName>style.visibility</p:attrName>
                                        </p:attrNameLst>
                                      </p:cBhvr>
                                      <p:to>
                                        <p:strVal val="visible"/>
                                      </p:to>
                                    </p:set>
                                    <p:anim calcmode="lin" valueType="num">
                                      <p:cBhvr additive="base">
                                        <p:cTn id="65" dur="500" fill="hold"/>
                                        <p:tgtEl>
                                          <p:spTgt spid="47116"/>
                                        </p:tgtEl>
                                        <p:attrNameLst>
                                          <p:attrName>ppt_x</p:attrName>
                                        </p:attrNameLst>
                                      </p:cBhvr>
                                      <p:tavLst>
                                        <p:tav tm="0">
                                          <p:val>
                                            <p:strVal val="#ppt_x"/>
                                          </p:val>
                                        </p:tav>
                                        <p:tav tm="100000">
                                          <p:val>
                                            <p:strVal val="#ppt_x"/>
                                          </p:val>
                                        </p:tav>
                                      </p:tavLst>
                                    </p:anim>
                                    <p:anim calcmode="lin" valueType="num">
                                      <p:cBhvr additive="base">
                                        <p:cTn id="66" dur="500" fill="hold"/>
                                        <p:tgtEl>
                                          <p:spTgt spid="47116"/>
                                        </p:tgtEl>
                                        <p:attrNameLst>
                                          <p:attrName>ppt_y</p:attrName>
                                        </p:attrNameLst>
                                      </p:cBhvr>
                                      <p:tavLst>
                                        <p:tav tm="0">
                                          <p:val>
                                            <p:strVal val="1+#ppt_h/2"/>
                                          </p:val>
                                        </p:tav>
                                        <p:tav tm="100000">
                                          <p:val>
                                            <p:strVal val="#ppt_y"/>
                                          </p:val>
                                        </p:tav>
                                      </p:tavLst>
                                    </p:anim>
                                  </p:childTnLst>
                                </p:cTn>
                              </p:par>
                            </p:childTnLst>
                          </p:cTn>
                        </p:par>
                        <p:par>
                          <p:cTn id="67" fill="hold" nodeType="afterGroup">
                            <p:stCondLst>
                              <p:cond delay="2000"/>
                            </p:stCondLst>
                            <p:childTnLst>
                              <p:par>
                                <p:cTn id="68" presetID="2" presetClass="entr" presetSubtype="8" fill="hold" grpId="0" nodeType="afterEffect">
                                  <p:stCondLst>
                                    <p:cond delay="0"/>
                                  </p:stCondLst>
                                  <p:childTnLst>
                                    <p:set>
                                      <p:cBhvr>
                                        <p:cTn id="69" dur="1" fill="hold">
                                          <p:stCondLst>
                                            <p:cond delay="0"/>
                                          </p:stCondLst>
                                        </p:cTn>
                                        <p:tgtEl>
                                          <p:spTgt spid="47118"/>
                                        </p:tgtEl>
                                        <p:attrNameLst>
                                          <p:attrName>style.visibility</p:attrName>
                                        </p:attrNameLst>
                                      </p:cBhvr>
                                      <p:to>
                                        <p:strVal val="visible"/>
                                      </p:to>
                                    </p:set>
                                    <p:anim calcmode="lin" valueType="num">
                                      <p:cBhvr additive="base">
                                        <p:cTn id="70" dur="500" fill="hold"/>
                                        <p:tgtEl>
                                          <p:spTgt spid="47118"/>
                                        </p:tgtEl>
                                        <p:attrNameLst>
                                          <p:attrName>ppt_x</p:attrName>
                                        </p:attrNameLst>
                                      </p:cBhvr>
                                      <p:tavLst>
                                        <p:tav tm="0">
                                          <p:val>
                                            <p:strVal val="0-#ppt_w/2"/>
                                          </p:val>
                                        </p:tav>
                                        <p:tav tm="100000">
                                          <p:val>
                                            <p:strVal val="#ppt_x"/>
                                          </p:val>
                                        </p:tav>
                                      </p:tavLst>
                                    </p:anim>
                                    <p:anim calcmode="lin" valueType="num">
                                      <p:cBhvr additive="base">
                                        <p:cTn id="71" dur="500" fill="hold"/>
                                        <p:tgtEl>
                                          <p:spTgt spid="47118"/>
                                        </p:tgtEl>
                                        <p:attrNameLst>
                                          <p:attrName>ppt_y</p:attrName>
                                        </p:attrNameLst>
                                      </p:cBhvr>
                                      <p:tavLst>
                                        <p:tav tm="0">
                                          <p:val>
                                            <p:strVal val="#ppt_y"/>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2" fill="hold" grpId="0" nodeType="clickEffect">
                                  <p:stCondLst>
                                    <p:cond delay="0"/>
                                  </p:stCondLst>
                                  <p:childTnLst>
                                    <p:set>
                                      <p:cBhvr>
                                        <p:cTn id="75" dur="1" fill="hold">
                                          <p:stCondLst>
                                            <p:cond delay="0"/>
                                          </p:stCondLst>
                                        </p:cTn>
                                        <p:tgtEl>
                                          <p:spTgt spid="47111"/>
                                        </p:tgtEl>
                                        <p:attrNameLst>
                                          <p:attrName>style.visibility</p:attrName>
                                        </p:attrNameLst>
                                      </p:cBhvr>
                                      <p:to>
                                        <p:strVal val="visible"/>
                                      </p:to>
                                    </p:set>
                                    <p:anim calcmode="lin" valueType="num">
                                      <p:cBhvr additive="base">
                                        <p:cTn id="76" dur="500" fill="hold"/>
                                        <p:tgtEl>
                                          <p:spTgt spid="47111"/>
                                        </p:tgtEl>
                                        <p:attrNameLst>
                                          <p:attrName>ppt_x</p:attrName>
                                        </p:attrNameLst>
                                      </p:cBhvr>
                                      <p:tavLst>
                                        <p:tav tm="0">
                                          <p:val>
                                            <p:strVal val="1+#ppt_w/2"/>
                                          </p:val>
                                        </p:tav>
                                        <p:tav tm="100000">
                                          <p:val>
                                            <p:strVal val="#ppt_x"/>
                                          </p:val>
                                        </p:tav>
                                      </p:tavLst>
                                    </p:anim>
                                    <p:anim calcmode="lin" valueType="num">
                                      <p:cBhvr additive="base">
                                        <p:cTn id="77" dur="500" fill="hold"/>
                                        <p:tgtEl>
                                          <p:spTgt spid="47111"/>
                                        </p:tgtEl>
                                        <p:attrNameLst>
                                          <p:attrName>ppt_y</p:attrName>
                                        </p:attrNameLst>
                                      </p:cBhvr>
                                      <p:tavLst>
                                        <p:tav tm="0">
                                          <p:val>
                                            <p:strVal val="#ppt_y"/>
                                          </p:val>
                                        </p:tav>
                                        <p:tav tm="100000">
                                          <p:val>
                                            <p:strVal val="#ppt_y"/>
                                          </p:val>
                                        </p:tav>
                                      </p:tavLst>
                                    </p:anim>
                                  </p:childTnLst>
                                </p:cTn>
                              </p:par>
                            </p:childTnLst>
                          </p:cTn>
                        </p:par>
                        <p:par>
                          <p:cTn id="78" fill="hold" nodeType="afterGroup">
                            <p:stCondLst>
                              <p:cond delay="500"/>
                            </p:stCondLst>
                            <p:childTnLst>
                              <p:par>
                                <p:cTn id="79" presetID="2" presetClass="entr" presetSubtype="4" fill="hold" grpId="0" nodeType="afterEffect">
                                  <p:stCondLst>
                                    <p:cond delay="1000"/>
                                  </p:stCondLst>
                                  <p:childTnLst>
                                    <p:set>
                                      <p:cBhvr>
                                        <p:cTn id="80" dur="1" fill="hold">
                                          <p:stCondLst>
                                            <p:cond delay="0"/>
                                          </p:stCondLst>
                                        </p:cTn>
                                        <p:tgtEl>
                                          <p:spTgt spid="47117"/>
                                        </p:tgtEl>
                                        <p:attrNameLst>
                                          <p:attrName>style.visibility</p:attrName>
                                        </p:attrNameLst>
                                      </p:cBhvr>
                                      <p:to>
                                        <p:strVal val="visible"/>
                                      </p:to>
                                    </p:set>
                                    <p:anim calcmode="lin" valueType="num">
                                      <p:cBhvr additive="base">
                                        <p:cTn id="81" dur="500" fill="hold"/>
                                        <p:tgtEl>
                                          <p:spTgt spid="47117"/>
                                        </p:tgtEl>
                                        <p:attrNameLst>
                                          <p:attrName>ppt_x</p:attrName>
                                        </p:attrNameLst>
                                      </p:cBhvr>
                                      <p:tavLst>
                                        <p:tav tm="0">
                                          <p:val>
                                            <p:strVal val="#ppt_x"/>
                                          </p:val>
                                        </p:tav>
                                        <p:tav tm="100000">
                                          <p:val>
                                            <p:strVal val="#ppt_x"/>
                                          </p:val>
                                        </p:tav>
                                      </p:tavLst>
                                    </p:anim>
                                    <p:anim calcmode="lin" valueType="num">
                                      <p:cBhvr additive="base">
                                        <p:cTn id="82" dur="500" fill="hold"/>
                                        <p:tgtEl>
                                          <p:spTgt spid="47117"/>
                                        </p:tgtEl>
                                        <p:attrNameLst>
                                          <p:attrName>ppt_y</p:attrName>
                                        </p:attrNameLst>
                                      </p:cBhvr>
                                      <p:tavLst>
                                        <p:tav tm="0">
                                          <p:val>
                                            <p:strVal val="1+#ppt_h/2"/>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8" fill="hold" grpId="0" nodeType="clickEffect">
                                  <p:stCondLst>
                                    <p:cond delay="0"/>
                                  </p:stCondLst>
                                  <p:childTnLst>
                                    <p:set>
                                      <p:cBhvr>
                                        <p:cTn id="86" dur="1" fill="hold">
                                          <p:stCondLst>
                                            <p:cond delay="0"/>
                                          </p:stCondLst>
                                        </p:cTn>
                                        <p:tgtEl>
                                          <p:spTgt spid="47122"/>
                                        </p:tgtEl>
                                        <p:attrNameLst>
                                          <p:attrName>style.visibility</p:attrName>
                                        </p:attrNameLst>
                                      </p:cBhvr>
                                      <p:to>
                                        <p:strVal val="visible"/>
                                      </p:to>
                                    </p:set>
                                    <p:anim calcmode="lin" valueType="num">
                                      <p:cBhvr additive="base">
                                        <p:cTn id="87" dur="500" fill="hold"/>
                                        <p:tgtEl>
                                          <p:spTgt spid="47122"/>
                                        </p:tgtEl>
                                        <p:attrNameLst>
                                          <p:attrName>ppt_x</p:attrName>
                                        </p:attrNameLst>
                                      </p:cBhvr>
                                      <p:tavLst>
                                        <p:tav tm="0">
                                          <p:val>
                                            <p:strVal val="0-#ppt_w/2"/>
                                          </p:val>
                                        </p:tav>
                                        <p:tav tm="100000">
                                          <p:val>
                                            <p:strVal val="#ppt_x"/>
                                          </p:val>
                                        </p:tav>
                                      </p:tavLst>
                                    </p:anim>
                                    <p:anim calcmode="lin" valueType="num">
                                      <p:cBhvr additive="base">
                                        <p:cTn id="88" dur="500" fill="hold"/>
                                        <p:tgtEl>
                                          <p:spTgt spid="47122"/>
                                        </p:tgtEl>
                                        <p:attrNameLst>
                                          <p:attrName>ppt_y</p:attrName>
                                        </p:attrNameLst>
                                      </p:cBhvr>
                                      <p:tavLst>
                                        <p:tav tm="0">
                                          <p:val>
                                            <p:strVal val="#ppt_y"/>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2" fill="hold" grpId="0" nodeType="clickEffect">
                                  <p:stCondLst>
                                    <p:cond delay="0"/>
                                  </p:stCondLst>
                                  <p:childTnLst>
                                    <p:set>
                                      <p:cBhvr>
                                        <p:cTn id="92" dur="1" fill="hold">
                                          <p:stCondLst>
                                            <p:cond delay="0"/>
                                          </p:stCondLst>
                                        </p:cTn>
                                        <p:tgtEl>
                                          <p:spTgt spid="47130"/>
                                        </p:tgtEl>
                                        <p:attrNameLst>
                                          <p:attrName>style.visibility</p:attrName>
                                        </p:attrNameLst>
                                      </p:cBhvr>
                                      <p:to>
                                        <p:strVal val="visible"/>
                                      </p:to>
                                    </p:set>
                                    <p:anim calcmode="lin" valueType="num">
                                      <p:cBhvr additive="base">
                                        <p:cTn id="93" dur="500" fill="hold"/>
                                        <p:tgtEl>
                                          <p:spTgt spid="47130"/>
                                        </p:tgtEl>
                                        <p:attrNameLst>
                                          <p:attrName>ppt_x</p:attrName>
                                        </p:attrNameLst>
                                      </p:cBhvr>
                                      <p:tavLst>
                                        <p:tav tm="0">
                                          <p:val>
                                            <p:strVal val="1+#ppt_w/2"/>
                                          </p:val>
                                        </p:tav>
                                        <p:tav tm="100000">
                                          <p:val>
                                            <p:strVal val="#ppt_x"/>
                                          </p:val>
                                        </p:tav>
                                      </p:tavLst>
                                    </p:anim>
                                    <p:anim calcmode="lin" valueType="num">
                                      <p:cBhvr additive="base">
                                        <p:cTn id="94" dur="500" fill="hold"/>
                                        <p:tgtEl>
                                          <p:spTgt spid="47130"/>
                                        </p:tgtEl>
                                        <p:attrNameLst>
                                          <p:attrName>ppt_y</p:attrName>
                                        </p:attrNameLst>
                                      </p:cBhvr>
                                      <p:tavLst>
                                        <p:tav tm="0">
                                          <p:val>
                                            <p:strVal val="#ppt_y"/>
                                          </p:val>
                                        </p:tav>
                                        <p:tav tm="100000">
                                          <p:val>
                                            <p:strVal val="#ppt_y"/>
                                          </p:val>
                                        </p:tav>
                                      </p:tavLst>
                                    </p:anim>
                                  </p:childTnLst>
                                </p:cTn>
                              </p:par>
                            </p:childTnLst>
                          </p:cTn>
                        </p:par>
                        <p:par>
                          <p:cTn id="95" fill="hold" nodeType="afterGroup">
                            <p:stCondLst>
                              <p:cond delay="500"/>
                            </p:stCondLst>
                            <p:childTnLst>
                              <p:par>
                                <p:cTn id="96" presetID="2" presetClass="entr" presetSubtype="4" fill="hold" grpId="0" nodeType="afterEffect">
                                  <p:stCondLst>
                                    <p:cond delay="1000"/>
                                  </p:stCondLst>
                                  <p:childTnLst>
                                    <p:set>
                                      <p:cBhvr>
                                        <p:cTn id="97" dur="1" fill="hold">
                                          <p:stCondLst>
                                            <p:cond delay="0"/>
                                          </p:stCondLst>
                                        </p:cTn>
                                        <p:tgtEl>
                                          <p:spTgt spid="47125"/>
                                        </p:tgtEl>
                                        <p:attrNameLst>
                                          <p:attrName>style.visibility</p:attrName>
                                        </p:attrNameLst>
                                      </p:cBhvr>
                                      <p:to>
                                        <p:strVal val="visible"/>
                                      </p:to>
                                    </p:set>
                                    <p:anim calcmode="lin" valueType="num">
                                      <p:cBhvr additive="base">
                                        <p:cTn id="98" dur="500" fill="hold"/>
                                        <p:tgtEl>
                                          <p:spTgt spid="47125"/>
                                        </p:tgtEl>
                                        <p:attrNameLst>
                                          <p:attrName>ppt_x</p:attrName>
                                        </p:attrNameLst>
                                      </p:cBhvr>
                                      <p:tavLst>
                                        <p:tav tm="0">
                                          <p:val>
                                            <p:strVal val="#ppt_x"/>
                                          </p:val>
                                        </p:tav>
                                        <p:tav tm="100000">
                                          <p:val>
                                            <p:strVal val="#ppt_x"/>
                                          </p:val>
                                        </p:tav>
                                      </p:tavLst>
                                    </p:anim>
                                    <p:anim calcmode="lin" valueType="num">
                                      <p:cBhvr additive="base">
                                        <p:cTn id="99" dur="500" fill="hold"/>
                                        <p:tgtEl>
                                          <p:spTgt spid="47125"/>
                                        </p:tgtEl>
                                        <p:attrNameLst>
                                          <p:attrName>ppt_y</p:attrName>
                                        </p:attrNameLst>
                                      </p:cBhvr>
                                      <p:tavLst>
                                        <p:tav tm="0">
                                          <p:val>
                                            <p:strVal val="1+#ppt_h/2"/>
                                          </p:val>
                                        </p:tav>
                                        <p:tav tm="100000">
                                          <p:val>
                                            <p:strVal val="#ppt_y"/>
                                          </p:val>
                                        </p:tav>
                                      </p:tavLst>
                                    </p:anim>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 presetClass="entr" presetSubtype="2" fill="hold" grpId="0" nodeType="clickEffect">
                                  <p:stCondLst>
                                    <p:cond delay="0"/>
                                  </p:stCondLst>
                                  <p:childTnLst>
                                    <p:set>
                                      <p:cBhvr>
                                        <p:cTn id="103" dur="1" fill="hold">
                                          <p:stCondLst>
                                            <p:cond delay="0"/>
                                          </p:stCondLst>
                                        </p:cTn>
                                        <p:tgtEl>
                                          <p:spTgt spid="47133"/>
                                        </p:tgtEl>
                                        <p:attrNameLst>
                                          <p:attrName>style.visibility</p:attrName>
                                        </p:attrNameLst>
                                      </p:cBhvr>
                                      <p:to>
                                        <p:strVal val="visible"/>
                                      </p:to>
                                    </p:set>
                                    <p:anim calcmode="lin" valueType="num">
                                      <p:cBhvr additive="base">
                                        <p:cTn id="104" dur="500" fill="hold"/>
                                        <p:tgtEl>
                                          <p:spTgt spid="47133"/>
                                        </p:tgtEl>
                                        <p:attrNameLst>
                                          <p:attrName>ppt_x</p:attrName>
                                        </p:attrNameLst>
                                      </p:cBhvr>
                                      <p:tavLst>
                                        <p:tav tm="0">
                                          <p:val>
                                            <p:strVal val="1+#ppt_w/2"/>
                                          </p:val>
                                        </p:tav>
                                        <p:tav tm="100000">
                                          <p:val>
                                            <p:strVal val="#ppt_x"/>
                                          </p:val>
                                        </p:tav>
                                      </p:tavLst>
                                    </p:anim>
                                    <p:anim calcmode="lin" valueType="num">
                                      <p:cBhvr additive="base">
                                        <p:cTn id="105" dur="500" fill="hold"/>
                                        <p:tgtEl>
                                          <p:spTgt spid="47133"/>
                                        </p:tgtEl>
                                        <p:attrNameLst>
                                          <p:attrName>ppt_y</p:attrName>
                                        </p:attrNameLst>
                                      </p:cBhvr>
                                      <p:tavLst>
                                        <p:tav tm="0">
                                          <p:val>
                                            <p:strVal val="#ppt_y"/>
                                          </p:val>
                                        </p:tav>
                                        <p:tav tm="100000">
                                          <p:val>
                                            <p:strVal val="#ppt_y"/>
                                          </p:val>
                                        </p:tav>
                                      </p:tavLst>
                                    </p:anim>
                                  </p:childTnLst>
                                </p:cTn>
                              </p:par>
                            </p:childTnLst>
                          </p:cTn>
                        </p:par>
                        <p:par>
                          <p:cTn id="106" fill="hold" nodeType="afterGroup">
                            <p:stCondLst>
                              <p:cond delay="500"/>
                            </p:stCondLst>
                            <p:childTnLst>
                              <p:par>
                                <p:cTn id="107" presetID="2" presetClass="entr" presetSubtype="4" fill="hold" grpId="0" nodeType="afterEffect">
                                  <p:stCondLst>
                                    <p:cond delay="1000"/>
                                  </p:stCondLst>
                                  <p:childTnLst>
                                    <p:set>
                                      <p:cBhvr>
                                        <p:cTn id="108" dur="1" fill="hold">
                                          <p:stCondLst>
                                            <p:cond delay="0"/>
                                          </p:stCondLst>
                                        </p:cTn>
                                        <p:tgtEl>
                                          <p:spTgt spid="47123"/>
                                        </p:tgtEl>
                                        <p:attrNameLst>
                                          <p:attrName>style.visibility</p:attrName>
                                        </p:attrNameLst>
                                      </p:cBhvr>
                                      <p:to>
                                        <p:strVal val="visible"/>
                                      </p:to>
                                    </p:set>
                                    <p:anim calcmode="lin" valueType="num">
                                      <p:cBhvr additive="base">
                                        <p:cTn id="109" dur="500" fill="hold"/>
                                        <p:tgtEl>
                                          <p:spTgt spid="47123"/>
                                        </p:tgtEl>
                                        <p:attrNameLst>
                                          <p:attrName>ppt_x</p:attrName>
                                        </p:attrNameLst>
                                      </p:cBhvr>
                                      <p:tavLst>
                                        <p:tav tm="0">
                                          <p:val>
                                            <p:strVal val="#ppt_x"/>
                                          </p:val>
                                        </p:tav>
                                        <p:tav tm="100000">
                                          <p:val>
                                            <p:strVal val="#ppt_x"/>
                                          </p:val>
                                        </p:tav>
                                      </p:tavLst>
                                    </p:anim>
                                    <p:anim calcmode="lin" valueType="num">
                                      <p:cBhvr additive="base">
                                        <p:cTn id="110" dur="500" fill="hold"/>
                                        <p:tgtEl>
                                          <p:spTgt spid="47123"/>
                                        </p:tgtEl>
                                        <p:attrNameLst>
                                          <p:attrName>ppt_y</p:attrName>
                                        </p:attrNameLst>
                                      </p:cBhvr>
                                      <p:tavLst>
                                        <p:tav tm="0">
                                          <p:val>
                                            <p:strVal val="1+#ppt_h/2"/>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2" fill="hold" grpId="0" nodeType="clickEffect">
                                  <p:stCondLst>
                                    <p:cond delay="0"/>
                                  </p:stCondLst>
                                  <p:childTnLst>
                                    <p:set>
                                      <p:cBhvr>
                                        <p:cTn id="114" dur="1" fill="hold">
                                          <p:stCondLst>
                                            <p:cond delay="0"/>
                                          </p:stCondLst>
                                        </p:cTn>
                                        <p:tgtEl>
                                          <p:spTgt spid="47134"/>
                                        </p:tgtEl>
                                        <p:attrNameLst>
                                          <p:attrName>style.visibility</p:attrName>
                                        </p:attrNameLst>
                                      </p:cBhvr>
                                      <p:to>
                                        <p:strVal val="visible"/>
                                      </p:to>
                                    </p:set>
                                    <p:anim calcmode="lin" valueType="num">
                                      <p:cBhvr additive="base">
                                        <p:cTn id="115" dur="500" fill="hold"/>
                                        <p:tgtEl>
                                          <p:spTgt spid="47134"/>
                                        </p:tgtEl>
                                        <p:attrNameLst>
                                          <p:attrName>ppt_x</p:attrName>
                                        </p:attrNameLst>
                                      </p:cBhvr>
                                      <p:tavLst>
                                        <p:tav tm="0">
                                          <p:val>
                                            <p:strVal val="1+#ppt_w/2"/>
                                          </p:val>
                                        </p:tav>
                                        <p:tav tm="100000">
                                          <p:val>
                                            <p:strVal val="#ppt_x"/>
                                          </p:val>
                                        </p:tav>
                                      </p:tavLst>
                                    </p:anim>
                                    <p:anim calcmode="lin" valueType="num">
                                      <p:cBhvr additive="base">
                                        <p:cTn id="116" dur="500" fill="hold"/>
                                        <p:tgtEl>
                                          <p:spTgt spid="47134"/>
                                        </p:tgtEl>
                                        <p:attrNameLst>
                                          <p:attrName>ppt_y</p:attrName>
                                        </p:attrNameLst>
                                      </p:cBhvr>
                                      <p:tavLst>
                                        <p:tav tm="0">
                                          <p:val>
                                            <p:strVal val="#ppt_y"/>
                                          </p:val>
                                        </p:tav>
                                        <p:tav tm="100000">
                                          <p:val>
                                            <p:strVal val="#ppt_y"/>
                                          </p:val>
                                        </p:tav>
                                      </p:tavLst>
                                    </p:anim>
                                  </p:childTnLst>
                                </p:cTn>
                              </p:par>
                            </p:childTnLst>
                          </p:cTn>
                        </p:par>
                        <p:par>
                          <p:cTn id="117" fill="hold" nodeType="afterGroup">
                            <p:stCondLst>
                              <p:cond delay="500"/>
                            </p:stCondLst>
                            <p:childTnLst>
                              <p:par>
                                <p:cTn id="118" presetID="2" presetClass="entr" presetSubtype="4" fill="hold" grpId="0" nodeType="afterEffect">
                                  <p:stCondLst>
                                    <p:cond delay="1000"/>
                                  </p:stCondLst>
                                  <p:childTnLst>
                                    <p:set>
                                      <p:cBhvr>
                                        <p:cTn id="119" dur="1" fill="hold">
                                          <p:stCondLst>
                                            <p:cond delay="0"/>
                                          </p:stCondLst>
                                        </p:cTn>
                                        <p:tgtEl>
                                          <p:spTgt spid="47128"/>
                                        </p:tgtEl>
                                        <p:attrNameLst>
                                          <p:attrName>style.visibility</p:attrName>
                                        </p:attrNameLst>
                                      </p:cBhvr>
                                      <p:to>
                                        <p:strVal val="visible"/>
                                      </p:to>
                                    </p:set>
                                    <p:anim calcmode="lin" valueType="num">
                                      <p:cBhvr additive="base">
                                        <p:cTn id="120" dur="500" fill="hold"/>
                                        <p:tgtEl>
                                          <p:spTgt spid="47128"/>
                                        </p:tgtEl>
                                        <p:attrNameLst>
                                          <p:attrName>ppt_x</p:attrName>
                                        </p:attrNameLst>
                                      </p:cBhvr>
                                      <p:tavLst>
                                        <p:tav tm="0">
                                          <p:val>
                                            <p:strVal val="#ppt_x"/>
                                          </p:val>
                                        </p:tav>
                                        <p:tav tm="100000">
                                          <p:val>
                                            <p:strVal val="#ppt_x"/>
                                          </p:val>
                                        </p:tav>
                                      </p:tavLst>
                                    </p:anim>
                                    <p:anim calcmode="lin" valueType="num">
                                      <p:cBhvr additive="base">
                                        <p:cTn id="121" dur="500" fill="hold"/>
                                        <p:tgtEl>
                                          <p:spTgt spid="471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nimBg="1" autoUpdateAnimBg="0"/>
      <p:bldP spid="47108" grpId="0" animBg="1" autoUpdateAnimBg="0"/>
      <p:bldP spid="47109" grpId="0" animBg="1" autoUpdateAnimBg="0"/>
      <p:bldP spid="47110" grpId="0" animBg="1" autoUpdateAnimBg="0"/>
      <p:bldP spid="47111" grpId="0" animBg="1" autoUpdateAnimBg="0"/>
      <p:bldP spid="47113" grpId="0" animBg="1" autoUpdateAnimBg="0"/>
      <p:bldP spid="47114" grpId="0" animBg="1" autoUpdateAnimBg="0"/>
      <p:bldP spid="47115" grpId="0" animBg="1" autoUpdateAnimBg="0"/>
      <p:bldP spid="47116" grpId="0" animBg="1" autoUpdateAnimBg="0"/>
      <p:bldP spid="47117" grpId="0" animBg="1" autoUpdateAnimBg="0"/>
      <p:bldP spid="47118" grpId="0" animBg="1" autoUpdateAnimBg="0"/>
      <p:bldP spid="47119" grpId="0" animBg="1" autoUpdateAnimBg="0"/>
      <p:bldP spid="47120" grpId="0" animBg="1" autoUpdateAnimBg="0"/>
      <p:bldP spid="47121" grpId="0" animBg="1" autoUpdateAnimBg="0"/>
      <p:bldP spid="47122" grpId="0" animBg="1" autoUpdateAnimBg="0"/>
      <p:bldP spid="47123" grpId="0" animBg="1" autoUpdateAnimBg="0"/>
      <p:bldP spid="47125" grpId="0" animBg="1" autoUpdateAnimBg="0"/>
      <p:bldP spid="47128" grpId="0" animBg="1" autoUpdateAnimBg="0"/>
      <p:bldP spid="47130" grpId="0" animBg="1" autoUpdateAnimBg="0"/>
      <p:bldP spid="47133" grpId="0" animBg="1" autoUpdateAnimBg="0"/>
      <p:bldP spid="47134"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a:extLst>
              <a:ext uri="{FF2B5EF4-FFF2-40B4-BE49-F238E27FC236}">
                <a16:creationId xmlns:a16="http://schemas.microsoft.com/office/drawing/2014/main" id="{B9046EA1-BB84-40F8-88F7-FC168A15F678}"/>
              </a:ext>
            </a:extLst>
          </p:cNvPr>
          <p:cNvSpPr>
            <a:spLocks noGrp="1"/>
          </p:cNvSpPr>
          <p:nvPr>
            <p:ph type="title"/>
          </p:nvPr>
        </p:nvSpPr>
        <p:spPr>
          <a:xfrm>
            <a:off x="609600" y="0"/>
            <a:ext cx="8153400" cy="762000"/>
          </a:xfrm>
        </p:spPr>
        <p:txBody>
          <a:bodyPr/>
          <a:lstStyle/>
          <a:p>
            <a:pPr algn="r" rtl="1"/>
            <a:r>
              <a:rPr lang="ar-SA" altLang="en-US" sz="4000" b="1"/>
              <a:t>مقدمة</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4D293543-B766-4B93-9E29-823F6CDD58D5}"/>
              </a:ext>
            </a:extLst>
          </p:cNvPr>
          <p:cNvSpPr>
            <a:spLocks noGrp="1"/>
          </p:cNvSpPr>
          <p:nvPr>
            <p:ph sz="quarter" idx="1"/>
          </p:nvPr>
        </p:nvSpPr>
        <p:spPr>
          <a:xfrm>
            <a:off x="228600" y="533400"/>
            <a:ext cx="8686800" cy="6096000"/>
          </a:xfrm>
        </p:spPr>
        <p:txBody>
          <a:bodyPr/>
          <a:lstStyle/>
          <a:p>
            <a:pPr algn="just" rtl="1">
              <a:lnSpc>
                <a:spcPct val="150000"/>
              </a:lnSpc>
              <a:defRPr/>
            </a:pPr>
            <a:r>
              <a:rPr lang="ar-SA" sz="2250" b="1" dirty="0">
                <a:effectLst>
                  <a:outerShdw blurRad="38100" dist="38100" dir="2700000" algn="tl">
                    <a:srgbClr val="000000">
                      <a:alpha val="43137"/>
                    </a:srgbClr>
                  </a:outerShdw>
                </a:effectLst>
                <a:cs typeface="+mj-cs"/>
              </a:rPr>
              <a:t>يعتمد </a:t>
            </a:r>
            <a:r>
              <a:rPr lang="ar-SA" sz="2250" b="1" dirty="0">
                <a:solidFill>
                  <a:srgbClr val="FF0066"/>
                </a:solidFill>
                <a:effectLst>
                  <a:outerShdw blurRad="38100" dist="38100" dir="2700000" algn="tl">
                    <a:srgbClr val="000000">
                      <a:alpha val="43137"/>
                    </a:srgbClr>
                  </a:outerShdw>
                </a:effectLst>
                <a:cs typeface="+mj-cs"/>
              </a:rPr>
              <a:t>تحليل الاقتصاد الكلي على البيانات و الاحصاءات </a:t>
            </a:r>
            <a:r>
              <a:rPr lang="ar-SA" sz="2250" b="1" dirty="0">
                <a:effectLst>
                  <a:outerShdw blurRad="38100" dist="38100" dir="2700000" algn="tl">
                    <a:srgbClr val="000000">
                      <a:alpha val="43137"/>
                    </a:srgbClr>
                  </a:outerShdw>
                </a:effectLst>
                <a:cs typeface="+mj-cs"/>
              </a:rPr>
              <a:t>التى تعد من قبل الهيئات الحكومية.</a:t>
            </a:r>
            <a:endParaRPr lang="fr-FR" sz="2250" b="1" dirty="0">
              <a:effectLst>
                <a:outerShdw blurRad="38100" dist="38100" dir="2700000" algn="tl">
                  <a:srgbClr val="000000">
                    <a:alpha val="43137"/>
                  </a:srgbClr>
                </a:outerShdw>
              </a:effectLst>
              <a:cs typeface="+mj-cs"/>
            </a:endParaRPr>
          </a:p>
          <a:p>
            <a:pPr algn="just" rtl="1">
              <a:lnSpc>
                <a:spcPct val="150000"/>
              </a:lnSpc>
              <a:defRPr/>
            </a:pPr>
            <a:r>
              <a:rPr lang="ar-SA" sz="2250" b="1" dirty="0">
                <a:effectLst>
                  <a:outerShdw blurRad="38100" dist="38100" dir="2700000" algn="tl">
                    <a:srgbClr val="000000">
                      <a:alpha val="43137"/>
                    </a:srgbClr>
                  </a:outerShdw>
                </a:effectLst>
                <a:cs typeface="+mj-cs"/>
              </a:rPr>
              <a:t>من أجل </a:t>
            </a:r>
            <a:r>
              <a:rPr lang="ar-SA" sz="2250" b="1" dirty="0">
                <a:solidFill>
                  <a:srgbClr val="0070C0"/>
                </a:solidFill>
                <a:effectLst>
                  <a:outerShdw blurRad="38100" dist="38100" dir="2700000" algn="tl">
                    <a:srgbClr val="000000">
                      <a:alpha val="43137"/>
                    </a:srgbClr>
                  </a:outerShdw>
                </a:effectLst>
                <a:cs typeface="+mj-cs"/>
              </a:rPr>
              <a:t>تحليل المؤشرات الاقتصادية  لدولة ما نحتاج الى بيانات </a:t>
            </a:r>
            <a:r>
              <a:rPr lang="ar-SA" sz="2250" b="1" dirty="0">
                <a:effectLst>
                  <a:outerShdw blurRad="38100" dist="38100" dir="2700000" algn="tl">
                    <a:srgbClr val="000000">
                      <a:alpha val="43137"/>
                    </a:srgbClr>
                  </a:outerShdw>
                </a:effectLst>
                <a:cs typeface="+mj-cs"/>
              </a:rPr>
              <a:t>عن الانتاج و الدخل و الاستهلاك و الاستثمار و غير ذلك من البيانات الاقتصادية اللازمة  لعملية التحليل.</a:t>
            </a:r>
            <a:endParaRPr lang="fr-FR" sz="2250" b="1" dirty="0">
              <a:effectLst>
                <a:outerShdw blurRad="38100" dist="38100" dir="2700000" algn="tl">
                  <a:srgbClr val="000000">
                    <a:alpha val="43137"/>
                  </a:srgbClr>
                </a:outerShdw>
              </a:effectLst>
              <a:cs typeface="+mj-cs"/>
            </a:endParaRPr>
          </a:p>
          <a:p>
            <a:pPr algn="just" rtl="1">
              <a:lnSpc>
                <a:spcPct val="150000"/>
              </a:lnSpc>
              <a:defRPr/>
            </a:pPr>
            <a:r>
              <a:rPr lang="ar-SA" sz="2250" b="1" dirty="0">
                <a:solidFill>
                  <a:srgbClr val="2F1E92"/>
                </a:solidFill>
                <a:effectLst>
                  <a:outerShdw blurRad="38100" dist="38100" dir="2700000" algn="tl">
                    <a:srgbClr val="000000">
                      <a:alpha val="43137"/>
                    </a:srgbClr>
                  </a:outerShdw>
                </a:effectLst>
                <a:cs typeface="+mj-cs"/>
              </a:rPr>
              <a:t>حسابات الدخل القومي  توفر هيكلا موحدا للاقتصاد الكلي </a:t>
            </a:r>
            <a:r>
              <a:rPr lang="ar-SA" sz="2250" b="1" dirty="0">
                <a:effectLst>
                  <a:outerShdw blurRad="38100" dist="38100" dir="2700000" algn="tl">
                    <a:srgbClr val="000000">
                      <a:alpha val="43137"/>
                    </a:srgbClr>
                  </a:outerShdw>
                </a:effectLst>
                <a:cs typeface="+mj-cs"/>
              </a:rPr>
              <a:t>و تمكننا من </a:t>
            </a:r>
            <a:r>
              <a:rPr lang="ar-SA" sz="2250" b="1" dirty="0">
                <a:solidFill>
                  <a:srgbClr val="7030A0"/>
                </a:solidFill>
                <a:effectLst>
                  <a:outerShdw blurRad="38100" dist="38100" dir="2700000" algn="tl">
                    <a:srgbClr val="000000">
                      <a:alpha val="43137"/>
                    </a:srgbClr>
                  </a:outerShdw>
                </a:effectLst>
                <a:cs typeface="+mj-cs"/>
              </a:rPr>
              <a:t>معرفة أداء الاقتصاد و معدلات نموه</a:t>
            </a:r>
            <a:r>
              <a:rPr lang="fr-FR" sz="2250" b="1" dirty="0">
                <a:solidFill>
                  <a:srgbClr val="7030A0"/>
                </a:solidFill>
                <a:effectLst>
                  <a:outerShdw blurRad="38100" dist="38100" dir="2700000" algn="tl">
                    <a:srgbClr val="000000">
                      <a:alpha val="43137"/>
                    </a:srgbClr>
                  </a:outerShdw>
                </a:effectLst>
                <a:cs typeface="+mj-cs"/>
              </a:rPr>
              <a:t>.</a:t>
            </a:r>
            <a:r>
              <a:rPr lang="ar-SA" sz="2250" b="1" dirty="0">
                <a:solidFill>
                  <a:srgbClr val="7030A0"/>
                </a:solidFill>
                <a:effectLst>
                  <a:outerShdw blurRad="38100" dist="38100" dir="2700000" algn="tl">
                    <a:srgbClr val="000000">
                      <a:alpha val="43137"/>
                    </a:srgbClr>
                  </a:outerShdw>
                </a:effectLst>
                <a:cs typeface="+mj-cs"/>
              </a:rPr>
              <a:t> </a:t>
            </a:r>
            <a:endParaRPr lang="fr-FR" sz="2250" b="1" dirty="0">
              <a:solidFill>
                <a:srgbClr val="7030A0"/>
              </a:solidFill>
              <a:effectLst>
                <a:outerShdw blurRad="38100" dist="38100" dir="2700000" algn="tl">
                  <a:srgbClr val="000000">
                    <a:alpha val="43137"/>
                  </a:srgbClr>
                </a:outerShdw>
              </a:effectLst>
              <a:cs typeface="+mj-cs"/>
            </a:endParaRPr>
          </a:p>
          <a:p>
            <a:pPr algn="just" rtl="1">
              <a:lnSpc>
                <a:spcPct val="150000"/>
              </a:lnSpc>
              <a:defRPr/>
            </a:pPr>
            <a:r>
              <a:rPr lang="ar-SA" sz="2250" b="1" dirty="0">
                <a:effectLst>
                  <a:outerShdw blurRad="38100" dist="38100" dir="2700000" algn="tl">
                    <a:srgbClr val="000000">
                      <a:alpha val="43137"/>
                    </a:srgbClr>
                  </a:outerShdw>
                </a:effectLst>
                <a:cs typeface="+mj-cs"/>
              </a:rPr>
              <a:t>يعتبر </a:t>
            </a:r>
            <a:r>
              <a:rPr lang="ar-SA" sz="2250" b="1" dirty="0">
                <a:solidFill>
                  <a:srgbClr val="5E0204"/>
                </a:solidFill>
                <a:effectLst>
                  <a:outerShdw blurRad="38100" dist="38100" dir="2700000" algn="tl">
                    <a:srgbClr val="000000">
                      <a:alpha val="43137"/>
                    </a:srgbClr>
                  </a:outerShdw>
                </a:effectLst>
                <a:cs typeface="+mj-cs"/>
              </a:rPr>
              <a:t>الناتج المحلي الاجمالي من المؤشرات  الاكثر شيوعا لقياس النشاط الاقتصادي</a:t>
            </a:r>
            <a:r>
              <a:rPr lang="fr-FR" sz="2250" b="1" dirty="0">
                <a:solidFill>
                  <a:srgbClr val="5E0204"/>
                </a:solidFill>
                <a:effectLst>
                  <a:outerShdw blurRad="38100" dist="38100" dir="2700000" algn="tl">
                    <a:srgbClr val="000000">
                      <a:alpha val="43137"/>
                    </a:srgbClr>
                  </a:outerShdw>
                </a:effectLst>
                <a:cs typeface="+mj-cs"/>
              </a:rPr>
              <a:t>.</a:t>
            </a:r>
          </a:p>
          <a:p>
            <a:pPr algn="just" rtl="1">
              <a:lnSpc>
                <a:spcPct val="150000"/>
              </a:lnSpc>
              <a:defRPr/>
            </a:pPr>
            <a:r>
              <a:rPr lang="ar-SA" sz="2250" b="1" dirty="0">
                <a:effectLst>
                  <a:outerShdw blurRad="38100" dist="38100" dir="2700000" algn="tl">
                    <a:srgbClr val="000000">
                      <a:alpha val="43137"/>
                    </a:srgbClr>
                  </a:outerShdw>
                </a:effectLst>
                <a:cs typeface="+mj-cs"/>
              </a:rPr>
              <a:t>سنقوم بتحليل </a:t>
            </a:r>
            <a:r>
              <a:rPr lang="ar-SA" sz="2250" b="1" u="sng" dirty="0">
                <a:solidFill>
                  <a:srgbClr val="006600"/>
                </a:solidFill>
                <a:effectLst>
                  <a:outerShdw blurRad="38100" dist="38100" dir="2700000" algn="tl">
                    <a:srgbClr val="000000">
                      <a:alpha val="43137"/>
                    </a:srgbClr>
                  </a:outerShdw>
                </a:effectLst>
                <a:cs typeface="+mj-cs"/>
              </a:rPr>
              <a:t>مكونات الناتج المحلي الاجمالي</a:t>
            </a:r>
            <a:r>
              <a:rPr lang="ar-SA" sz="2250" b="1" dirty="0">
                <a:solidFill>
                  <a:srgbClr val="006600"/>
                </a:solidFill>
                <a:effectLst>
                  <a:outerShdw blurRad="38100" dist="38100" dir="2700000" algn="tl">
                    <a:srgbClr val="000000">
                      <a:alpha val="43137"/>
                    </a:srgbClr>
                  </a:outerShdw>
                </a:effectLst>
                <a:cs typeface="+mj-cs"/>
              </a:rPr>
              <a:t> </a:t>
            </a:r>
            <a:r>
              <a:rPr lang="ar-SA" sz="2250" b="1" dirty="0">
                <a:effectLst>
                  <a:outerShdw blurRad="38100" dist="38100" dir="2700000" algn="tl">
                    <a:srgbClr val="000000">
                      <a:alpha val="43137"/>
                    </a:srgbClr>
                  </a:outerShdw>
                </a:effectLst>
                <a:cs typeface="+mj-cs"/>
              </a:rPr>
              <a:t>و </a:t>
            </a:r>
            <a:r>
              <a:rPr lang="ar-SA" sz="2250" b="1" u="sng" dirty="0">
                <a:solidFill>
                  <a:srgbClr val="006600"/>
                </a:solidFill>
                <a:effectLst>
                  <a:outerShdw blurRad="38100" dist="38100" dir="2700000" algn="tl">
                    <a:srgbClr val="000000">
                      <a:alpha val="43137"/>
                    </a:srgbClr>
                  </a:outerShdw>
                </a:effectLst>
                <a:cs typeface="+mj-cs"/>
              </a:rPr>
              <a:t>طرق حسابه</a:t>
            </a:r>
            <a:r>
              <a:rPr lang="ar-SA" sz="2250" b="1" dirty="0">
                <a:solidFill>
                  <a:srgbClr val="006600"/>
                </a:solidFill>
                <a:effectLst>
                  <a:outerShdw blurRad="38100" dist="38100" dir="2700000" algn="tl">
                    <a:srgbClr val="000000">
                      <a:alpha val="43137"/>
                    </a:srgbClr>
                  </a:outerShdw>
                </a:effectLst>
                <a:cs typeface="+mj-cs"/>
              </a:rPr>
              <a:t> </a:t>
            </a:r>
            <a:r>
              <a:rPr lang="ar-SA" sz="2250" b="1" dirty="0">
                <a:effectLst>
                  <a:outerShdw blurRad="38100" dist="38100" dir="2700000" algn="tl">
                    <a:srgbClr val="000000">
                      <a:alpha val="43137"/>
                    </a:srgbClr>
                  </a:outerShdw>
                </a:effectLst>
                <a:cs typeface="+mj-cs"/>
              </a:rPr>
              <a:t>و تأثير </a:t>
            </a:r>
            <a:r>
              <a:rPr lang="ar-SA" sz="2250" b="1" u="sng" dirty="0">
                <a:solidFill>
                  <a:srgbClr val="006600"/>
                </a:solidFill>
                <a:effectLst>
                  <a:outerShdw blurRad="38100" dist="38100" dir="2700000" algn="tl">
                    <a:srgbClr val="000000">
                      <a:alpha val="43137"/>
                    </a:srgbClr>
                  </a:outerShdw>
                </a:effectLst>
                <a:cs typeface="+mj-cs"/>
              </a:rPr>
              <a:t>تغيير الاسعار </a:t>
            </a:r>
            <a:r>
              <a:rPr lang="ar-SA" sz="2250" b="1" dirty="0">
                <a:effectLst>
                  <a:outerShdw blurRad="38100" dist="38100" dir="2700000" algn="tl">
                    <a:srgbClr val="000000">
                      <a:alpha val="43137"/>
                    </a:srgbClr>
                  </a:outerShdw>
                </a:effectLst>
                <a:cs typeface="+mj-cs"/>
              </a:rPr>
              <a:t>عليه  و استخدامه كمؤشر </a:t>
            </a:r>
            <a:r>
              <a:rPr lang="ar-SA" sz="2250" b="1" u="sng" dirty="0">
                <a:solidFill>
                  <a:srgbClr val="006600"/>
                </a:solidFill>
                <a:effectLst>
                  <a:outerShdw blurRad="38100" dist="38100" dir="2700000" algn="tl">
                    <a:srgbClr val="000000">
                      <a:alpha val="43137"/>
                    </a:srgbClr>
                  </a:outerShdw>
                </a:effectLst>
                <a:cs typeface="+mj-cs"/>
              </a:rPr>
              <a:t>للرفاهة الاقتصادية</a:t>
            </a:r>
            <a:r>
              <a:rPr lang="ar-SA" sz="2250" b="1" dirty="0">
                <a:solidFill>
                  <a:srgbClr val="006600"/>
                </a:solidFill>
                <a:effectLst>
                  <a:outerShdw blurRad="38100" dist="38100" dir="2700000" algn="tl">
                    <a:srgbClr val="000000">
                      <a:alpha val="43137"/>
                    </a:srgbClr>
                  </a:outerShdw>
                </a:effectLst>
                <a:cs typeface="+mj-cs"/>
              </a:rPr>
              <a:t> </a:t>
            </a:r>
            <a:r>
              <a:rPr lang="ar-SA" sz="2250" b="1" dirty="0">
                <a:effectLst>
                  <a:outerShdw blurRad="38100" dist="38100" dir="2700000" algn="tl">
                    <a:srgbClr val="000000">
                      <a:alpha val="43137"/>
                    </a:srgbClr>
                  </a:outerShdw>
                </a:effectLst>
                <a:cs typeface="+mj-cs"/>
              </a:rPr>
              <a:t>و الاجتماعية.</a:t>
            </a:r>
            <a:endParaRPr lang="fr-FR" sz="2250" b="1" dirty="0">
              <a:effectLst>
                <a:outerShdw blurRad="38100" dist="38100" dir="2700000" algn="tl">
                  <a:srgbClr val="000000">
                    <a:alpha val="43137"/>
                  </a:srgbClr>
                </a:outerShdw>
              </a:effectLst>
              <a:cs typeface="+mj-cs"/>
            </a:endParaRPr>
          </a:p>
          <a:p>
            <a:pPr algn="just" rtl="1">
              <a:lnSpc>
                <a:spcPct val="150000"/>
              </a:lnSpc>
              <a:defRPr/>
            </a:pPr>
            <a:r>
              <a:rPr lang="ar-SA" sz="2250" b="1" dirty="0">
                <a:effectLst>
                  <a:outerShdw blurRad="38100" dist="38100" dir="2700000" algn="tl">
                    <a:srgbClr val="000000">
                      <a:alpha val="43137"/>
                    </a:srgbClr>
                  </a:outerShdw>
                </a:effectLst>
                <a:cs typeface="+mj-cs"/>
              </a:rPr>
              <a:t>قبل الدخول في موضوع  قياس النشاط الاقتصادي يجب معرفة  </a:t>
            </a:r>
            <a:r>
              <a:rPr lang="ar-SA" sz="2250" b="1" dirty="0">
                <a:solidFill>
                  <a:srgbClr val="00B0F0"/>
                </a:solidFill>
                <a:effectLst>
                  <a:outerShdw blurRad="38100" dist="38100" dir="2700000" algn="tl">
                    <a:srgbClr val="000000">
                      <a:alpha val="43137"/>
                    </a:srgbClr>
                  </a:outerShdw>
                </a:effectLst>
                <a:cs typeface="+mj-cs"/>
              </a:rPr>
              <a:t>كيفية تحديد السلع و الخدمات التي ينتجها المجتمع </a:t>
            </a:r>
            <a:r>
              <a:rPr lang="ar-SA" sz="2250" b="1" dirty="0">
                <a:effectLst>
                  <a:outerShdw blurRad="38100" dist="38100" dir="2700000" algn="tl">
                    <a:srgbClr val="000000">
                      <a:alpha val="43137"/>
                    </a:srgbClr>
                  </a:outerShdw>
                </a:effectLst>
                <a:cs typeface="+mj-cs"/>
              </a:rPr>
              <a:t>من خلال ما يعرف </a:t>
            </a:r>
            <a:r>
              <a:rPr lang="ar-SA" sz="2250" b="1" dirty="0">
                <a:solidFill>
                  <a:srgbClr val="CA06C1"/>
                </a:solidFill>
                <a:effectLst>
                  <a:outerShdw blurRad="38100" dist="38100" dir="2700000" algn="tl">
                    <a:srgbClr val="000000">
                      <a:alpha val="43137"/>
                    </a:srgbClr>
                  </a:outerShdw>
                </a:effectLst>
                <a:cs typeface="+mj-cs"/>
              </a:rPr>
              <a:t>بمنحنى امكانية الانتاج</a:t>
            </a:r>
            <a:r>
              <a:rPr lang="ar-SA" sz="2250" b="1" dirty="0">
                <a:effectLst>
                  <a:outerShdw blurRad="38100" dist="38100" dir="2700000" algn="tl">
                    <a:srgbClr val="000000">
                      <a:alpha val="43137"/>
                    </a:srgbClr>
                  </a:outerShdw>
                </a:effectLst>
                <a:cs typeface="+mj-cs"/>
              </a:rPr>
              <a:t>.</a:t>
            </a:r>
            <a:endParaRPr lang="fr-FR" sz="2250" b="1" dirty="0">
              <a:effectLst>
                <a:outerShdw blurRad="38100" dist="38100" dir="2700000" algn="tl">
                  <a:srgbClr val="000000">
                    <a:alpha val="43137"/>
                  </a:srgbClr>
                </a:outerShdw>
              </a:effectLst>
              <a:cs typeface="+mj-cs"/>
            </a:endParaRPr>
          </a:p>
          <a:p>
            <a:pPr algn="r" rtl="1">
              <a:defRPr/>
            </a:pPr>
            <a:endParaRPr lang="fr-FR" dirty="0"/>
          </a:p>
        </p:txBody>
      </p:sp>
      <p:sp>
        <p:nvSpPr>
          <p:cNvPr id="12292" name="Espace réservé du pied de page 3">
            <a:extLst>
              <a:ext uri="{FF2B5EF4-FFF2-40B4-BE49-F238E27FC236}">
                <a16:creationId xmlns:a16="http://schemas.microsoft.com/office/drawing/2014/main" id="{01F9A14A-2357-4FA5-B614-DA2AB94D602A}"/>
              </a:ext>
            </a:extLst>
          </p:cNvPr>
          <p:cNvSpPr>
            <a:spLocks noGrp="1"/>
          </p:cNvSpPr>
          <p:nvPr>
            <p:ph type="ftr" sz="quarter" idx="11"/>
          </p:nvPr>
        </p:nvSpPr>
        <p:spPr bwMode="auto">
          <a:xfrm>
            <a:off x="381000" y="6492875"/>
            <a:ext cx="542131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438B4855-98EF-423C-B6FC-EBF5701846D5}"/>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8B203EE4-CBDD-449C-89D0-5E4BEC3ED566}" type="slidenum">
              <a:rPr lang="ar-SA" altLang="en-US" sz="1200">
                <a:solidFill>
                  <a:srgbClr val="FFFFFF"/>
                </a:solidFill>
              </a:rPr>
              <a:pPr eaLnBrk="1" hangingPunct="1">
                <a:lnSpc>
                  <a:spcPct val="80000"/>
                </a:lnSpc>
              </a:pPr>
              <a:t>2</a:t>
            </a:fld>
            <a:endParaRPr lang="fr-FR" altLang="en-US" sz="1200">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1">
            <a:extLst>
              <a:ext uri="{FF2B5EF4-FFF2-40B4-BE49-F238E27FC236}">
                <a16:creationId xmlns:a16="http://schemas.microsoft.com/office/drawing/2014/main" id="{D8BFBF4F-F433-40E7-B912-DE8E474911CE}"/>
              </a:ext>
            </a:extLst>
          </p:cNvPr>
          <p:cNvSpPr>
            <a:spLocks noGrp="1"/>
          </p:cNvSpPr>
          <p:nvPr>
            <p:ph type="title"/>
          </p:nvPr>
        </p:nvSpPr>
        <p:spPr>
          <a:xfrm>
            <a:off x="609600" y="0"/>
            <a:ext cx="8153400" cy="914400"/>
          </a:xfrm>
        </p:spPr>
        <p:txBody>
          <a:bodyPr/>
          <a:lstStyle/>
          <a:p>
            <a:pPr marL="742950" indent="-742950" algn="r" rtl="1">
              <a:buSzPct val="95000"/>
              <a:buFont typeface="Tw Cen MT" panose="020B0602020104020603" pitchFamily="34" charset="0"/>
              <a:buAutoNum type="arabicPeriod" startAt="4"/>
            </a:pPr>
            <a:r>
              <a:rPr lang="ar-SA" altLang="en-US" sz="4000" b="1"/>
              <a:t>طريقة الإنفاق</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CFCCCDDD-58C0-483D-A7BE-D9C82110A64A}"/>
              </a:ext>
            </a:extLst>
          </p:cNvPr>
          <p:cNvSpPr>
            <a:spLocks noGrp="1"/>
          </p:cNvSpPr>
          <p:nvPr>
            <p:ph sz="quarter" idx="1"/>
          </p:nvPr>
        </p:nvSpPr>
        <p:spPr>
          <a:xfrm>
            <a:off x="228600" y="762000"/>
            <a:ext cx="8915400" cy="6096000"/>
          </a:xfrm>
        </p:spPr>
        <p:txBody>
          <a:bodyPr/>
          <a:lstStyle/>
          <a:p>
            <a:pPr algn="just" rtl="1">
              <a:lnSpc>
                <a:spcPct val="150000"/>
              </a:lnSpc>
              <a:defRPr/>
            </a:pPr>
            <a:r>
              <a:rPr lang="ar-SA" sz="2500" b="1" dirty="0">
                <a:effectLst>
                  <a:outerShdw blurRad="38100" dist="38100" dir="2700000" algn="tl">
                    <a:srgbClr val="000000">
                      <a:alpha val="43137"/>
                    </a:srgbClr>
                  </a:outerShdw>
                </a:effectLst>
              </a:rPr>
              <a:t>يتم </a:t>
            </a:r>
            <a:r>
              <a:rPr lang="ar-SA" sz="2500" b="1" dirty="0">
                <a:solidFill>
                  <a:srgbClr val="FF0066"/>
                </a:solidFill>
                <a:effectLst>
                  <a:outerShdw blurRad="38100" dist="38100" dir="2700000" algn="tl">
                    <a:srgbClr val="000000">
                      <a:alpha val="43137"/>
                    </a:srgbClr>
                  </a:outerShdw>
                </a:effectLst>
              </a:rPr>
              <a:t>حساب الدخل الذي يدخل للفرد أو الدولة وينفق منه على قضاء حوائجه </a:t>
            </a:r>
            <a:r>
              <a:rPr lang="ar-SA" sz="2500" b="1" dirty="0">
                <a:effectLst>
                  <a:outerShdw blurRad="38100" dist="38100" dir="2700000" algn="tl">
                    <a:srgbClr val="000000">
                      <a:alpha val="43137"/>
                    </a:srgbClr>
                  </a:outerShdw>
                </a:effectLst>
              </a:rPr>
              <a:t>كشراء السلع والملابس وغيرها من أوجه الصرف الأخرى، أو يدخر جزءا من هذا الدخل، و لهذا  فان </a:t>
            </a:r>
            <a:r>
              <a:rPr lang="ar-SA" sz="2500" b="1" dirty="0">
                <a:solidFill>
                  <a:srgbClr val="CA06C1"/>
                </a:solidFill>
                <a:effectLst>
                  <a:outerShdw blurRad="38100" dist="38100" dir="2700000" algn="tl">
                    <a:srgbClr val="000000">
                      <a:alpha val="43137"/>
                    </a:srgbClr>
                  </a:outerShdw>
                </a:effectLst>
              </a:rPr>
              <a:t>الدخل المحلي يتوزع بين الاستهلاك و الادخار  الذي يتم توجيهه عادة لتمويل المشاريع الاستثمارية</a:t>
            </a:r>
            <a:r>
              <a:rPr lang="ar-SA" sz="2500" b="1" dirty="0">
                <a:effectLst>
                  <a:outerShdw blurRad="38100" dist="38100" dir="2700000" algn="tl">
                    <a:srgbClr val="000000">
                      <a:alpha val="43137"/>
                    </a:srgbClr>
                  </a:outerShdw>
                </a:effectLst>
              </a:rPr>
              <a:t>.</a:t>
            </a:r>
            <a:endParaRPr lang="fr-FR" sz="2500" dirty="0">
              <a:effectLst>
                <a:outerShdw blurRad="38100" dist="38100" dir="2700000" algn="tl">
                  <a:srgbClr val="000000">
                    <a:alpha val="43137"/>
                  </a:srgbClr>
                </a:outerShdw>
              </a:effectLst>
            </a:endParaRPr>
          </a:p>
          <a:p>
            <a:pPr algn="just" rtl="1">
              <a:lnSpc>
                <a:spcPct val="150000"/>
              </a:lnSpc>
              <a:defRPr/>
            </a:pPr>
            <a:r>
              <a:rPr lang="ar-SA" sz="2500" b="1" dirty="0">
                <a:effectLst>
                  <a:outerShdw blurRad="38100" dist="38100" dir="2700000" algn="tl">
                    <a:srgbClr val="000000">
                      <a:alpha val="43137"/>
                    </a:srgbClr>
                  </a:outerShdw>
                </a:effectLst>
              </a:rPr>
              <a:t> كذلك </a:t>
            </a:r>
            <a:r>
              <a:rPr lang="ar-SA" sz="2500" b="1" dirty="0">
                <a:solidFill>
                  <a:srgbClr val="2F1E92"/>
                </a:solidFill>
                <a:effectLst>
                  <a:outerShdw blurRad="38100" dist="38100" dir="2700000" algn="tl">
                    <a:srgbClr val="000000">
                      <a:alpha val="43137"/>
                    </a:srgbClr>
                  </a:outerShdw>
                </a:effectLst>
              </a:rPr>
              <a:t>يدخل في حساب الناتج المحلى الإجمالي صادرات الدولة أي انفاق الاجانب على السلع و الخدمات المحلية و وارداتها </a:t>
            </a:r>
            <a:r>
              <a:rPr lang="ar-SA" sz="2500" b="1" dirty="0">
                <a:effectLst>
                  <a:outerShdw blurRad="38100" dist="38100" dir="2700000" algn="tl">
                    <a:srgbClr val="000000">
                      <a:alpha val="43137"/>
                    </a:srgbClr>
                  </a:outerShdw>
                </a:effectLst>
              </a:rPr>
              <a:t>أي انفاق الدولة على السلع و الخدمات الأجنبية، ويسمى بصافي التعاملات الخارجية أو </a:t>
            </a:r>
            <a:r>
              <a:rPr lang="ar-SA" sz="2500" b="1" dirty="0">
                <a:solidFill>
                  <a:srgbClr val="006600"/>
                </a:solidFill>
                <a:effectLst>
                  <a:outerShdw blurRad="38100" dist="38100" dir="2700000" algn="tl">
                    <a:srgbClr val="000000">
                      <a:alpha val="43137"/>
                    </a:srgbClr>
                  </a:outerShdw>
                </a:effectLst>
              </a:rPr>
              <a:t>الميزان التجاري </a:t>
            </a:r>
            <a:r>
              <a:rPr lang="ar-SA" sz="2500" b="1" dirty="0">
                <a:effectLst>
                  <a:outerShdw blurRad="38100" dist="38100" dir="2700000" algn="tl">
                    <a:srgbClr val="000000">
                      <a:alpha val="43137"/>
                    </a:srgbClr>
                  </a:outerShdw>
                </a:effectLst>
              </a:rPr>
              <a:t>إضافة إلى ما يدخله المستثمرين من إضافات للناتج المحلي </a:t>
            </a:r>
            <a:r>
              <a:rPr lang="ar-SA" sz="2500" b="1" dirty="0" err="1">
                <a:effectLst>
                  <a:outerShdw blurRad="38100" dist="38100" dir="2700000" algn="tl">
                    <a:srgbClr val="000000">
                      <a:alpha val="43137"/>
                    </a:srgbClr>
                  </a:outerShdw>
                </a:effectLst>
              </a:rPr>
              <a:t>الإجمالي .</a:t>
            </a:r>
            <a:r>
              <a:rPr lang="ar-SA" sz="2500" b="1" dirty="0">
                <a:effectLst>
                  <a:outerShdw blurRad="38100" dist="38100" dir="2700000" algn="tl">
                    <a:srgbClr val="000000">
                      <a:alpha val="43137"/>
                    </a:srgbClr>
                  </a:outerShdw>
                </a:effectLst>
              </a:rPr>
              <a:t> </a:t>
            </a:r>
            <a:endParaRPr lang="fr-FR" sz="2500" dirty="0">
              <a:effectLst>
                <a:outerShdw blurRad="38100" dist="38100" dir="2700000" algn="tl">
                  <a:srgbClr val="000000">
                    <a:alpha val="43137"/>
                  </a:srgbClr>
                </a:outerShdw>
              </a:effectLst>
            </a:endParaRPr>
          </a:p>
          <a:p>
            <a:pPr algn="just" rtl="1">
              <a:lnSpc>
                <a:spcPct val="150000"/>
              </a:lnSpc>
              <a:defRPr/>
            </a:pPr>
            <a:r>
              <a:rPr lang="ar-SA" sz="2500" b="1" dirty="0">
                <a:effectLst>
                  <a:outerShdw blurRad="38100" dist="38100" dir="2700000" algn="tl">
                    <a:srgbClr val="000000">
                      <a:alpha val="43137"/>
                    </a:srgbClr>
                  </a:outerShdw>
                </a:effectLst>
              </a:rPr>
              <a:t>يمكن كتابة الناتج المحلي </a:t>
            </a:r>
            <a:r>
              <a:rPr lang="ar-SA" sz="2500" b="1" dirty="0" err="1">
                <a:effectLst>
                  <a:outerShdw blurRad="38100" dist="38100" dir="2700000" algn="tl">
                    <a:srgbClr val="000000">
                      <a:alpha val="43137"/>
                    </a:srgbClr>
                  </a:outerShdw>
                </a:effectLst>
              </a:rPr>
              <a:t>الاجمالي (</a:t>
            </a:r>
            <a:r>
              <a:rPr lang="ar-SA" sz="2500" b="1" dirty="0">
                <a:effectLst>
                  <a:outerShdw blurRad="38100" dist="38100" dir="2700000" algn="tl">
                    <a:srgbClr val="000000">
                      <a:alpha val="43137"/>
                    </a:srgbClr>
                  </a:outerShdw>
                </a:effectLst>
              </a:rPr>
              <a:t> </a:t>
            </a:r>
            <a:r>
              <a:rPr lang="en-US" sz="2500" b="1" dirty="0">
                <a:effectLst>
                  <a:outerShdw blurRad="38100" dist="38100" dir="2700000" algn="tl">
                    <a:srgbClr val="000000">
                      <a:alpha val="43137"/>
                    </a:srgbClr>
                  </a:outerShdw>
                </a:effectLst>
              </a:rPr>
              <a:t>GDP</a:t>
            </a:r>
            <a:r>
              <a:rPr lang="ar-SA" sz="2500" b="1" dirty="0">
                <a:effectLst>
                  <a:outerShdw blurRad="38100" dist="38100" dir="2700000" algn="tl">
                    <a:srgbClr val="000000">
                      <a:alpha val="43137"/>
                    </a:srgbClr>
                  </a:outerShdw>
                </a:effectLst>
              </a:rPr>
              <a:t>) بطريقة الانفاق على النحو التالي:</a:t>
            </a:r>
            <a:endParaRPr lang="fr-FR" sz="2500" b="1" dirty="0">
              <a:effectLst>
                <a:outerShdw blurRad="38100" dist="38100" dir="2700000" algn="tl">
                  <a:srgbClr val="000000">
                    <a:alpha val="43137"/>
                  </a:srgbClr>
                </a:outerShdw>
              </a:effectLst>
            </a:endParaRPr>
          </a:p>
          <a:p>
            <a:pPr algn="ctr" rtl="1">
              <a:lnSpc>
                <a:spcPct val="150000"/>
              </a:lnSpc>
              <a:defRPr/>
            </a:pPr>
            <a:r>
              <a:rPr lang="en-US" sz="2500" b="1" dirty="0">
                <a:effectLst>
                  <a:outerShdw blurRad="38100" dist="38100" dir="2700000" algn="tl">
                    <a:srgbClr val="000000">
                      <a:alpha val="43137"/>
                    </a:srgbClr>
                  </a:outerShdw>
                </a:effectLst>
              </a:rPr>
              <a:t>GDP= C+I+G+X-M</a:t>
            </a:r>
            <a:endParaRPr lang="fr-FR" sz="2500" b="1" dirty="0">
              <a:effectLst>
                <a:outerShdw blurRad="38100" dist="38100" dir="2700000" algn="tl">
                  <a:srgbClr val="000000">
                    <a:alpha val="43137"/>
                  </a:srgbClr>
                </a:outerShdw>
              </a:effectLst>
            </a:endParaRPr>
          </a:p>
        </p:txBody>
      </p:sp>
      <p:sp>
        <p:nvSpPr>
          <p:cNvPr id="28676" name="Espace réservé du pied de page 3">
            <a:extLst>
              <a:ext uri="{FF2B5EF4-FFF2-40B4-BE49-F238E27FC236}">
                <a16:creationId xmlns:a16="http://schemas.microsoft.com/office/drawing/2014/main" id="{A822533D-2AC7-4380-A346-87DACF0EDDBF}"/>
              </a:ext>
            </a:extLst>
          </p:cNvPr>
          <p:cNvSpPr>
            <a:spLocks noGrp="1"/>
          </p:cNvSpPr>
          <p:nvPr>
            <p:ph type="ftr" sz="quarter" idx="11"/>
          </p:nvPr>
        </p:nvSpPr>
        <p:spPr bwMode="auto">
          <a:xfrm>
            <a:off x="0" y="6492875"/>
            <a:ext cx="427831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3B6440AE-3454-48DD-8987-8A49AB4187E0}"/>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C8740BA8-EB9A-4ECD-A1FE-E8D80E4C086E}" type="slidenum">
              <a:rPr lang="ar-SA" altLang="en-US" sz="1200">
                <a:solidFill>
                  <a:srgbClr val="FFFFFF"/>
                </a:solidFill>
              </a:rPr>
              <a:pPr eaLnBrk="1" hangingPunct="1">
                <a:lnSpc>
                  <a:spcPct val="80000"/>
                </a:lnSpc>
              </a:pPr>
              <a:t>20</a:t>
            </a:fld>
            <a:endParaRPr lang="fr-FR" altLang="en-US" sz="1200">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a:extLst>
              <a:ext uri="{FF2B5EF4-FFF2-40B4-BE49-F238E27FC236}">
                <a16:creationId xmlns:a16="http://schemas.microsoft.com/office/drawing/2014/main" id="{BB8A5D94-C5A7-4090-91B4-3CC2CE5F0C9D}"/>
              </a:ext>
            </a:extLst>
          </p:cNvPr>
          <p:cNvSpPr>
            <a:spLocks noGrp="1"/>
          </p:cNvSpPr>
          <p:nvPr>
            <p:ph type="title"/>
          </p:nvPr>
        </p:nvSpPr>
        <p:spPr>
          <a:xfrm>
            <a:off x="685800" y="0"/>
            <a:ext cx="8153400" cy="990600"/>
          </a:xfrm>
        </p:spPr>
        <p:txBody>
          <a:bodyPr/>
          <a:lstStyle/>
          <a:p>
            <a:pPr algn="r" rtl="1"/>
            <a:r>
              <a:rPr lang="ar-SA" altLang="en-US" sz="4000" b="1"/>
              <a:t>تقسيمها</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4A9740C7-1984-45F3-A09C-7B7ACAE91B4E}"/>
              </a:ext>
            </a:extLst>
          </p:cNvPr>
          <p:cNvSpPr>
            <a:spLocks noGrp="1"/>
          </p:cNvSpPr>
          <p:nvPr>
            <p:ph sz="quarter" idx="1"/>
          </p:nvPr>
        </p:nvSpPr>
        <p:spPr>
          <a:xfrm>
            <a:off x="304800" y="762000"/>
            <a:ext cx="8610600" cy="6096000"/>
          </a:xfrm>
        </p:spPr>
        <p:txBody>
          <a:bodyPr/>
          <a:lstStyle/>
          <a:p>
            <a:pPr marL="0" indent="457200" algn="just" rtl="1">
              <a:lnSpc>
                <a:spcPts val="4400"/>
              </a:lnSpc>
              <a:spcBef>
                <a:spcPts val="0"/>
              </a:spcBef>
              <a:defRPr/>
            </a:pPr>
            <a:r>
              <a:rPr lang="ar-SA" sz="2800" b="1" dirty="0">
                <a:effectLst>
                  <a:outerShdw blurRad="38100" dist="38100" dir="2700000" algn="tl">
                    <a:srgbClr val="000000">
                      <a:alpha val="43137"/>
                    </a:srgbClr>
                  </a:outerShdw>
                </a:effectLst>
              </a:rPr>
              <a:t>فالإنفاق أربعــة </a:t>
            </a:r>
            <a:r>
              <a:rPr lang="ar-SA" sz="2800" b="1" dirty="0" err="1">
                <a:effectLst>
                  <a:outerShdw blurRad="38100" dist="38100" dir="2700000" algn="tl">
                    <a:srgbClr val="000000">
                      <a:alpha val="43137"/>
                    </a:srgbClr>
                  </a:outerShdw>
                </a:effectLst>
              </a:rPr>
              <a:t>أنـواع :</a:t>
            </a:r>
            <a:r>
              <a:rPr lang="ar-SA" sz="2800" b="1" dirty="0">
                <a:effectLst>
                  <a:outerShdw blurRad="38100" dist="38100" dir="2700000" algn="tl">
                    <a:srgbClr val="000000">
                      <a:alpha val="43137"/>
                    </a:srgbClr>
                  </a:outerShdw>
                </a:effectLst>
              </a:rPr>
              <a:t> </a:t>
            </a:r>
            <a:endParaRPr lang="fr-FR" sz="2800" b="1" dirty="0">
              <a:effectLst>
                <a:outerShdw blurRad="38100" dist="38100" dir="2700000" algn="tl">
                  <a:srgbClr val="000000">
                    <a:alpha val="43137"/>
                  </a:srgbClr>
                </a:outerShdw>
              </a:effectLst>
            </a:endParaRPr>
          </a:p>
          <a:p>
            <a:pPr marL="0" indent="457200" algn="just" rtl="1">
              <a:lnSpc>
                <a:spcPts val="4400"/>
              </a:lnSpc>
              <a:spcBef>
                <a:spcPts val="0"/>
              </a:spcBef>
              <a:buClr>
                <a:srgbClr val="2F1E92"/>
              </a:buClr>
              <a:buSzPct val="85000"/>
              <a:buFont typeface="+mj-lt"/>
              <a:buAutoNum type="arabicPeriod"/>
              <a:defRPr/>
            </a:pPr>
            <a:r>
              <a:rPr lang="ar-SA" sz="2800" b="1" dirty="0">
                <a:solidFill>
                  <a:srgbClr val="FF0066"/>
                </a:solidFill>
                <a:effectLst>
                  <a:outerShdw blurRad="38100" dist="38100" dir="2700000" algn="tl">
                    <a:srgbClr val="000000">
                      <a:alpha val="43137"/>
                    </a:srgbClr>
                  </a:outerShdw>
                </a:effectLst>
              </a:rPr>
              <a:t>القطاع العائلي </a:t>
            </a:r>
            <a:r>
              <a:rPr lang="fr-FR" sz="2800" b="1" dirty="0">
                <a:effectLst>
                  <a:outerShdw blurRad="38100" dist="38100" dir="2700000" algn="tl">
                    <a:srgbClr val="000000">
                      <a:alpha val="43137"/>
                    </a:srgbClr>
                  </a:outerShdw>
                </a:effectLst>
              </a:rPr>
              <a:t>]</a:t>
            </a:r>
            <a:r>
              <a:rPr lang="ar-SA" sz="2700" b="1" dirty="0">
                <a:solidFill>
                  <a:srgbClr val="006600"/>
                </a:solidFill>
                <a:effectLst>
                  <a:outerShdw blurRad="38100" dist="38100" dir="2700000" algn="tl">
                    <a:srgbClr val="000000">
                      <a:alpha val="43137"/>
                    </a:srgbClr>
                  </a:outerShdw>
                </a:effectLst>
              </a:rPr>
              <a:t>الإنفاق الاستهلاكي</a:t>
            </a:r>
            <a:r>
              <a:rPr lang="fr-FR" sz="2700" b="1" dirty="0">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 </a:t>
            </a:r>
            <a:r>
              <a:rPr lang="ar-SA" sz="2700" b="1" dirty="0" err="1">
                <a:effectLst>
                  <a:outerShdw blurRad="38100" dist="38100" dir="2700000" algn="tl">
                    <a:srgbClr val="000000">
                      <a:alpha val="43137"/>
                    </a:srgbClr>
                  </a:outerShdw>
                </a:effectLst>
              </a:rPr>
              <a:t>(</a:t>
            </a:r>
            <a:r>
              <a:rPr lang="en-US" sz="2700" b="1" dirty="0">
                <a:effectLst>
                  <a:outerShdw blurRad="38100" dist="38100" dir="2700000" algn="tl">
                    <a:srgbClr val="000000">
                      <a:alpha val="43137"/>
                    </a:srgbClr>
                  </a:outerShdw>
                </a:effectLst>
              </a:rPr>
              <a:t>C</a:t>
            </a:r>
            <a:r>
              <a:rPr lang="ar-SA" sz="2700" b="1" dirty="0">
                <a:effectLst>
                  <a:outerShdw blurRad="38100" dist="38100" dir="2700000" algn="tl">
                    <a:srgbClr val="000000">
                      <a:alpha val="43137"/>
                    </a:srgbClr>
                  </a:outerShdw>
                </a:effectLst>
              </a:rPr>
              <a:t>):ويشمل كل ما ينفق من قبل الجمهور على شراء السلع المعمرة وغير المعمرة </a:t>
            </a:r>
            <a:r>
              <a:rPr lang="ar-SA" sz="2700" b="1" dirty="0" err="1">
                <a:effectLst>
                  <a:outerShdw blurRad="38100" dist="38100" dir="2700000" algn="tl">
                    <a:srgbClr val="000000">
                      <a:alpha val="43137"/>
                    </a:srgbClr>
                  </a:outerShdw>
                </a:effectLst>
              </a:rPr>
              <a:t>والخدمات.</a:t>
            </a:r>
            <a:r>
              <a:rPr lang="ar-SA" sz="2700" b="1" dirty="0">
                <a:effectLst>
                  <a:outerShdw blurRad="38100" dist="38100" dir="2700000" algn="tl">
                    <a:srgbClr val="000000">
                      <a:alpha val="43137"/>
                    </a:srgbClr>
                  </a:outerShdw>
                </a:effectLst>
              </a:rPr>
              <a:t> </a:t>
            </a:r>
            <a:endParaRPr lang="fr-FR" sz="2700" b="1" dirty="0">
              <a:effectLst>
                <a:outerShdw blurRad="38100" dist="38100" dir="2700000" algn="tl">
                  <a:srgbClr val="000000">
                    <a:alpha val="43137"/>
                  </a:srgbClr>
                </a:outerShdw>
              </a:effectLst>
            </a:endParaRPr>
          </a:p>
          <a:p>
            <a:pPr marL="0" indent="457200" algn="just" rtl="1">
              <a:lnSpc>
                <a:spcPts val="4400"/>
              </a:lnSpc>
              <a:spcBef>
                <a:spcPts val="0"/>
              </a:spcBef>
              <a:buClr>
                <a:srgbClr val="2F1E92"/>
              </a:buClr>
              <a:buSzPct val="85000"/>
              <a:buFont typeface="+mj-lt"/>
              <a:buAutoNum type="arabicPeriod"/>
              <a:defRPr/>
            </a:pPr>
            <a:r>
              <a:rPr lang="ar-SA" sz="2800" b="1" dirty="0">
                <a:solidFill>
                  <a:srgbClr val="FF0066"/>
                </a:solidFill>
                <a:effectLst>
                  <a:outerShdw blurRad="38100" dist="38100" dir="2700000" algn="tl">
                    <a:srgbClr val="000000">
                      <a:alpha val="43137"/>
                    </a:srgbClr>
                  </a:outerShdw>
                </a:effectLst>
              </a:rPr>
              <a:t>القطاع الحكومي </a:t>
            </a:r>
            <a:r>
              <a:rPr lang="fr-FR" sz="2800" b="1" dirty="0">
                <a:effectLst>
                  <a:outerShdw blurRad="38100" dist="38100" dir="2700000" algn="tl">
                    <a:srgbClr val="000000">
                      <a:alpha val="43137"/>
                    </a:srgbClr>
                  </a:outerShdw>
                </a:effectLst>
              </a:rPr>
              <a:t>]</a:t>
            </a:r>
            <a:r>
              <a:rPr lang="ar-SA" sz="2700" b="1" dirty="0">
                <a:solidFill>
                  <a:srgbClr val="C00000"/>
                </a:solidFill>
                <a:effectLst>
                  <a:outerShdw blurRad="38100" dist="38100" dir="2700000" algn="tl">
                    <a:srgbClr val="000000">
                      <a:alpha val="43137"/>
                    </a:srgbClr>
                  </a:outerShdw>
                </a:effectLst>
              </a:rPr>
              <a:t>الإنفاق الحكومي</a:t>
            </a:r>
            <a:r>
              <a:rPr lang="fr-FR" sz="2700" b="1" dirty="0">
                <a:effectLst>
                  <a:outerShdw blurRad="38100" dist="38100" dir="2700000" algn="tl">
                    <a:srgbClr val="000000">
                      <a:alpha val="43137"/>
                    </a:srgbClr>
                  </a:outerShdw>
                </a:effectLst>
              </a:rPr>
              <a:t>[</a:t>
            </a:r>
            <a:r>
              <a:rPr lang="ar-SA" sz="2700" b="1" dirty="0" err="1">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 </a:t>
            </a:r>
            <a:r>
              <a:rPr lang="en-US" sz="2700" b="1" dirty="0">
                <a:effectLst>
                  <a:outerShdw blurRad="38100" dist="38100" dir="2700000" algn="tl">
                    <a:srgbClr val="000000">
                      <a:alpha val="43137"/>
                    </a:srgbClr>
                  </a:outerShdw>
                </a:effectLst>
              </a:rPr>
              <a:t>G</a:t>
            </a:r>
            <a:r>
              <a:rPr lang="ar-SA" sz="2700" b="1" dirty="0">
                <a:effectLst>
                  <a:outerShdw blurRad="38100" dist="38100" dir="2700000" algn="tl">
                    <a:srgbClr val="000000">
                      <a:alpha val="43137"/>
                    </a:srgbClr>
                  </a:outerShdw>
                </a:effectLst>
              </a:rPr>
              <a:t>):ويقصد </a:t>
            </a:r>
            <a:r>
              <a:rPr lang="ar-SA" sz="2700" b="1" dirty="0" err="1">
                <a:effectLst>
                  <a:outerShdw blurRad="38100" dist="38100" dir="2700000" algn="tl">
                    <a:srgbClr val="000000">
                      <a:alpha val="43137"/>
                    </a:srgbClr>
                  </a:outerShdw>
                </a:effectLst>
              </a:rPr>
              <a:t>به</a:t>
            </a:r>
            <a:r>
              <a:rPr lang="ar-SA" sz="2700" b="1" dirty="0">
                <a:effectLst>
                  <a:outerShdw blurRad="38100" dist="38100" dir="2700000" algn="tl">
                    <a:srgbClr val="000000">
                      <a:alpha val="43137"/>
                    </a:srgbClr>
                  </a:outerShdw>
                </a:effectLst>
              </a:rPr>
              <a:t> كل ما تنفقه الحكومة من شراء السلع وما تدفعه من رواتب وأجور باستثناء معاشات التقاعد والهبات والإعانات </a:t>
            </a:r>
            <a:r>
              <a:rPr lang="ar-SA" sz="2700" b="1" dirty="0" err="1">
                <a:effectLst>
                  <a:outerShdw blurRad="38100" dist="38100" dir="2700000" algn="tl">
                    <a:srgbClr val="000000">
                      <a:alpha val="43137"/>
                    </a:srgbClr>
                  </a:outerShdw>
                </a:effectLst>
              </a:rPr>
              <a:t>الأخرى.</a:t>
            </a:r>
            <a:r>
              <a:rPr lang="ar-SA" sz="2700" b="1" dirty="0">
                <a:effectLst>
                  <a:outerShdw blurRad="38100" dist="38100" dir="2700000" algn="tl">
                    <a:srgbClr val="000000">
                      <a:alpha val="43137"/>
                    </a:srgbClr>
                  </a:outerShdw>
                </a:effectLst>
              </a:rPr>
              <a:t> </a:t>
            </a:r>
            <a:endParaRPr lang="fr-FR" sz="2700" b="1" dirty="0">
              <a:effectLst>
                <a:outerShdw blurRad="38100" dist="38100" dir="2700000" algn="tl">
                  <a:srgbClr val="000000">
                    <a:alpha val="43137"/>
                  </a:srgbClr>
                </a:outerShdw>
              </a:effectLst>
            </a:endParaRPr>
          </a:p>
          <a:p>
            <a:pPr marL="0" indent="457200" algn="just" rtl="1">
              <a:lnSpc>
                <a:spcPts val="4400"/>
              </a:lnSpc>
              <a:spcBef>
                <a:spcPts val="0"/>
              </a:spcBef>
              <a:buClr>
                <a:srgbClr val="2F1E92"/>
              </a:buClr>
              <a:buSzPct val="85000"/>
              <a:buFont typeface="+mj-lt"/>
              <a:buAutoNum type="arabicPeriod"/>
              <a:defRPr/>
            </a:pPr>
            <a:r>
              <a:rPr lang="ar-SA" sz="2800" b="1" dirty="0">
                <a:solidFill>
                  <a:srgbClr val="FF0066"/>
                </a:solidFill>
                <a:effectLst>
                  <a:outerShdw blurRad="38100" dist="38100" dir="2700000" algn="tl">
                    <a:srgbClr val="000000">
                      <a:alpha val="43137"/>
                    </a:srgbClr>
                  </a:outerShdw>
                </a:effectLst>
              </a:rPr>
              <a:t>قطاع الأعمال </a:t>
            </a:r>
            <a:r>
              <a:rPr lang="fr-FR" sz="2800" dirty="0"/>
              <a:t>]</a:t>
            </a:r>
            <a:r>
              <a:rPr lang="ar-SA" sz="2700" b="1" dirty="0">
                <a:solidFill>
                  <a:srgbClr val="CA06C1"/>
                </a:solidFill>
                <a:effectLst>
                  <a:outerShdw blurRad="38100" dist="38100" dir="2700000" algn="tl">
                    <a:srgbClr val="000000">
                      <a:alpha val="43137"/>
                    </a:srgbClr>
                  </a:outerShdw>
                </a:effectLst>
              </a:rPr>
              <a:t>الإنفاق الاستثماري</a:t>
            </a:r>
            <a:r>
              <a:rPr lang="fr-FR" sz="2700" b="1" dirty="0">
                <a:effectLst>
                  <a:outerShdw blurRad="38100" dist="38100" dir="2700000" algn="tl">
                    <a:srgbClr val="000000">
                      <a:alpha val="43137"/>
                    </a:srgbClr>
                  </a:outerShdw>
                </a:effectLst>
              </a:rPr>
              <a:t>[</a:t>
            </a:r>
            <a:r>
              <a:rPr lang="ar-SA" sz="2700" b="1" dirty="0" err="1">
                <a:effectLst>
                  <a:outerShdw blurRad="38100" dist="38100" dir="2700000" algn="tl">
                    <a:srgbClr val="000000">
                      <a:alpha val="43137"/>
                    </a:srgbClr>
                  </a:outerShdw>
                </a:effectLst>
              </a:rPr>
              <a:t>(</a:t>
            </a:r>
            <a:r>
              <a:rPr lang="en-US" sz="2700" b="1" dirty="0">
                <a:effectLst>
                  <a:outerShdw blurRad="38100" dist="38100" dir="2700000" algn="tl">
                    <a:srgbClr val="000000">
                      <a:alpha val="43137"/>
                    </a:srgbClr>
                  </a:outerShdw>
                </a:effectLst>
              </a:rPr>
              <a:t>I</a:t>
            </a:r>
            <a:r>
              <a:rPr lang="ar-SA" sz="2700" b="1" dirty="0">
                <a:effectLst>
                  <a:outerShdw blurRad="38100" dist="38100" dir="2700000" algn="tl">
                    <a:srgbClr val="000000">
                      <a:alpha val="43137"/>
                    </a:srgbClr>
                  </a:outerShdw>
                </a:effectLst>
              </a:rPr>
              <a:t>):ويشمل جميع ما ينفق على شراء السلع والخدمات الرأسمالية من آلات ومعدات وبناء المصانع الجديدة و الانفاق على زيادة المخزون من المواد الاولية و المعدات و السلع </a:t>
            </a:r>
            <a:r>
              <a:rPr lang="ar-SA" sz="2700" b="1" dirty="0" err="1">
                <a:effectLst>
                  <a:outerShdw blurRad="38100" dist="38100" dir="2700000" algn="tl">
                    <a:srgbClr val="000000">
                      <a:alpha val="43137"/>
                    </a:srgbClr>
                  </a:outerShdw>
                </a:effectLst>
              </a:rPr>
              <a:t>النهائية.</a:t>
            </a:r>
            <a:r>
              <a:rPr lang="ar-SA" sz="2700" b="1" dirty="0">
                <a:effectLst>
                  <a:outerShdw blurRad="38100" dist="38100" dir="2700000" algn="tl">
                    <a:srgbClr val="000000">
                      <a:alpha val="43137"/>
                    </a:srgbClr>
                  </a:outerShdw>
                </a:effectLst>
              </a:rPr>
              <a:t> </a:t>
            </a:r>
            <a:endParaRPr lang="fr-FR" sz="2700" b="1" dirty="0">
              <a:effectLst>
                <a:outerShdw blurRad="38100" dist="38100" dir="2700000" algn="tl">
                  <a:srgbClr val="000000">
                    <a:alpha val="43137"/>
                  </a:srgbClr>
                </a:outerShdw>
              </a:effectLst>
            </a:endParaRPr>
          </a:p>
          <a:p>
            <a:pPr marL="0" indent="457200" algn="just" rtl="1">
              <a:lnSpc>
                <a:spcPts val="4400"/>
              </a:lnSpc>
              <a:spcBef>
                <a:spcPts val="0"/>
              </a:spcBef>
              <a:buFont typeface="Wingdings" panose="05000000000000000000" pitchFamily="2" charset="2"/>
              <a:buNone/>
              <a:defRPr/>
            </a:pPr>
            <a:r>
              <a:rPr lang="ar-SA" sz="2700" b="1" dirty="0">
                <a:solidFill>
                  <a:srgbClr val="2F1E92"/>
                </a:solidFill>
                <a:effectLst>
                  <a:outerShdw blurRad="38100" dist="38100" dir="2700000" algn="tl">
                    <a:srgbClr val="000000">
                      <a:alpha val="43137"/>
                    </a:srgbClr>
                  </a:outerShdw>
                </a:effectLst>
              </a:rPr>
              <a:t>الانفاق </a:t>
            </a:r>
            <a:r>
              <a:rPr lang="ar-SA" sz="2700" b="1" dirty="0" err="1">
                <a:solidFill>
                  <a:srgbClr val="2F1E92"/>
                </a:solidFill>
                <a:effectLst>
                  <a:outerShdw blurRad="38100" dist="38100" dir="2700000" algn="tl">
                    <a:srgbClr val="000000">
                      <a:alpha val="43137"/>
                    </a:srgbClr>
                  </a:outerShdw>
                </a:effectLst>
              </a:rPr>
              <a:t>الاستثماري </a:t>
            </a:r>
            <a:r>
              <a:rPr lang="ar-SA" sz="2700" b="1" dirty="0">
                <a:solidFill>
                  <a:srgbClr val="2F1E92"/>
                </a:solidFill>
                <a:effectLst>
                  <a:outerShdw blurRad="38100" dist="38100" dir="2700000" algn="tl">
                    <a:srgbClr val="000000">
                      <a:alpha val="43137"/>
                    </a:srgbClr>
                  </a:outerShdw>
                </a:effectLst>
              </a:rPr>
              <a:t>= تكوين رأس المال </a:t>
            </a:r>
            <a:r>
              <a:rPr lang="ar-SA" sz="2700" b="1" dirty="0" err="1">
                <a:solidFill>
                  <a:srgbClr val="2F1E92"/>
                </a:solidFill>
                <a:effectLst>
                  <a:outerShdw blurRad="38100" dist="38100" dir="2700000" algn="tl">
                    <a:srgbClr val="000000">
                      <a:alpha val="43137"/>
                    </a:srgbClr>
                  </a:outerShdw>
                </a:effectLst>
              </a:rPr>
              <a:t>الثابت </a:t>
            </a:r>
            <a:r>
              <a:rPr lang="ar-SA" sz="2700" b="1" dirty="0">
                <a:solidFill>
                  <a:srgbClr val="2F1E92"/>
                </a:solidFill>
                <a:effectLst>
                  <a:outerShdw blurRad="38100" dist="38100" dir="2700000" algn="tl">
                    <a:srgbClr val="000000">
                      <a:alpha val="43137"/>
                    </a:srgbClr>
                  </a:outerShdw>
                </a:effectLst>
              </a:rPr>
              <a:t>+ التغيير في المخزون</a:t>
            </a:r>
            <a:endParaRPr lang="fr-FR" sz="2700" b="1" dirty="0">
              <a:solidFill>
                <a:srgbClr val="2F1E92"/>
              </a:solidFill>
              <a:effectLst>
                <a:outerShdw blurRad="38100" dist="38100" dir="2700000" algn="tl">
                  <a:srgbClr val="000000">
                    <a:alpha val="43137"/>
                  </a:srgbClr>
                </a:outerShdw>
              </a:effectLst>
            </a:endParaRPr>
          </a:p>
          <a:p>
            <a:pPr>
              <a:defRPr/>
            </a:pPr>
            <a:endParaRPr lang="fr-FR" dirty="0"/>
          </a:p>
        </p:txBody>
      </p:sp>
      <p:sp>
        <p:nvSpPr>
          <p:cNvPr id="29700" name="Espace réservé du pied de page 3">
            <a:extLst>
              <a:ext uri="{FF2B5EF4-FFF2-40B4-BE49-F238E27FC236}">
                <a16:creationId xmlns:a16="http://schemas.microsoft.com/office/drawing/2014/main" id="{F1E7D18D-E865-4EDD-8C00-C00706FC5852}"/>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1F618B8E-7425-44BB-B80A-C52C39584E53}"/>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2CA7DC68-4246-4779-B7B1-9FFF67F2BAE7}" type="slidenum">
              <a:rPr lang="ar-SA" altLang="en-US" sz="1200">
                <a:solidFill>
                  <a:srgbClr val="FFFFFF"/>
                </a:solidFill>
              </a:rPr>
              <a:pPr eaLnBrk="1" hangingPunct="1">
                <a:lnSpc>
                  <a:spcPct val="80000"/>
                </a:lnSpc>
              </a:pPr>
              <a:t>21</a:t>
            </a:fld>
            <a:endParaRPr lang="fr-FR" altLang="en-US" sz="1200">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897CC2C-A375-4A7C-8E49-FAF2C95A0745}"/>
              </a:ext>
            </a:extLst>
          </p:cNvPr>
          <p:cNvSpPr>
            <a:spLocks noGrp="1"/>
          </p:cNvSpPr>
          <p:nvPr>
            <p:ph sz="quarter" idx="1"/>
          </p:nvPr>
        </p:nvSpPr>
        <p:spPr>
          <a:xfrm>
            <a:off x="304800" y="533400"/>
            <a:ext cx="8461375" cy="6096000"/>
          </a:xfrm>
        </p:spPr>
        <p:txBody>
          <a:bodyPr/>
          <a:lstStyle/>
          <a:p>
            <a:pPr marL="0" indent="-514350" algn="just" rtl="1">
              <a:lnSpc>
                <a:spcPts val="5800"/>
              </a:lnSpc>
              <a:spcBef>
                <a:spcPts val="0"/>
              </a:spcBef>
              <a:buClr>
                <a:srgbClr val="2F1E92"/>
              </a:buClr>
              <a:buSzPct val="85000"/>
              <a:buFont typeface="+mj-lt"/>
              <a:buAutoNum type="arabicPeriod" startAt="4"/>
              <a:defRPr/>
            </a:pPr>
            <a:r>
              <a:rPr lang="ar-SA" sz="2800" b="1" dirty="0">
                <a:solidFill>
                  <a:srgbClr val="FF0066"/>
                </a:solidFill>
                <a:effectLst>
                  <a:outerShdw blurRad="38100" dist="38100" dir="2700000" algn="tl">
                    <a:srgbClr val="000000">
                      <a:alpha val="43137"/>
                    </a:srgbClr>
                  </a:outerShdw>
                </a:effectLst>
              </a:rPr>
              <a:t>القطاع الخارجي </a:t>
            </a:r>
            <a:r>
              <a:rPr lang="fr-FR" sz="2800" dirty="0"/>
              <a:t>]</a:t>
            </a:r>
            <a:r>
              <a:rPr lang="ar-SA" sz="2700" b="1" dirty="0">
                <a:solidFill>
                  <a:srgbClr val="2F1E92"/>
                </a:solidFill>
                <a:effectLst>
                  <a:outerShdw blurRad="38100" dist="38100" dir="2700000" algn="tl">
                    <a:srgbClr val="000000">
                      <a:alpha val="43137"/>
                    </a:srgbClr>
                  </a:outerShdw>
                </a:effectLst>
              </a:rPr>
              <a:t>صافى الصادرات والواردات</a:t>
            </a:r>
            <a:r>
              <a:rPr lang="fr-FR" sz="2700" b="1" dirty="0">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 </a:t>
            </a:r>
            <a:r>
              <a:rPr lang="ar-SA" sz="2700" b="1" dirty="0" err="1">
                <a:effectLst>
                  <a:outerShdw blurRad="38100" dist="38100" dir="2700000" algn="tl">
                    <a:srgbClr val="000000">
                      <a:alpha val="43137"/>
                    </a:srgbClr>
                  </a:outerShdw>
                </a:effectLst>
              </a:rPr>
              <a:t>(</a:t>
            </a:r>
            <a:r>
              <a:rPr lang="en-US" sz="2700" b="1" dirty="0">
                <a:effectLst>
                  <a:outerShdw blurRad="38100" dist="38100" dir="2700000" algn="tl">
                    <a:srgbClr val="000000">
                      <a:alpha val="43137"/>
                    </a:srgbClr>
                  </a:outerShdw>
                </a:effectLst>
              </a:rPr>
              <a:t>X-M</a:t>
            </a:r>
            <a:r>
              <a:rPr lang="ar-SA" sz="2700" b="1" dirty="0">
                <a:effectLst>
                  <a:outerShdw blurRad="38100" dist="38100" dir="2700000" algn="tl">
                    <a:srgbClr val="000000">
                      <a:alpha val="43137"/>
                    </a:srgbClr>
                  </a:outerShdw>
                </a:effectLst>
              </a:rPr>
              <a:t>):ويقصد </a:t>
            </a:r>
            <a:r>
              <a:rPr lang="ar-SA" sz="2700" b="1" dirty="0" err="1">
                <a:effectLst>
                  <a:outerShdw blurRad="38100" dist="38100" dir="2700000" algn="tl">
                    <a:srgbClr val="000000">
                      <a:alpha val="43137"/>
                    </a:srgbClr>
                  </a:outerShdw>
                </a:effectLst>
              </a:rPr>
              <a:t>به</a:t>
            </a:r>
            <a:r>
              <a:rPr lang="ar-SA" sz="2700" b="1" dirty="0">
                <a:effectLst>
                  <a:outerShdw blurRad="38100" dist="38100" dir="2700000" algn="tl">
                    <a:srgbClr val="000000">
                      <a:alpha val="43137"/>
                    </a:srgbClr>
                  </a:outerShdw>
                </a:effectLst>
              </a:rPr>
              <a:t> التدفق التجاري للدولة مع بقية دول العالم حيث تصدر الدولة بعض منتجاتها وتستورد ما تحتاجه من الدول الأخرى في نفس الوقت، وتخصم الواردات من الصادرات </a:t>
            </a:r>
            <a:r>
              <a:rPr lang="ar-SA" sz="2700" b="1" dirty="0">
                <a:solidFill>
                  <a:schemeClr val="accent5">
                    <a:lumMod val="50000"/>
                  </a:schemeClr>
                </a:solidFill>
                <a:effectLst>
                  <a:outerShdw blurRad="38100" dist="38100" dir="2700000" algn="tl">
                    <a:srgbClr val="000000">
                      <a:alpha val="43137"/>
                    </a:srgbClr>
                  </a:outerShdw>
                </a:effectLst>
              </a:rPr>
              <a:t>ويتم إضافة الصافي إلى الناتج المحلى الإجمالي </a:t>
            </a:r>
            <a:r>
              <a:rPr lang="ar-SA" sz="2700" b="1" dirty="0">
                <a:effectLst>
                  <a:outerShdw blurRad="38100" dist="38100" dir="2700000" algn="tl">
                    <a:srgbClr val="000000">
                      <a:alpha val="43137"/>
                    </a:srgbClr>
                  </a:outerShdw>
                </a:effectLst>
              </a:rPr>
              <a:t>و لهذا يطلق عليه صافي صادرات الميزان التجاري.</a:t>
            </a:r>
            <a:endParaRPr lang="fr-FR" sz="2700" b="1" dirty="0">
              <a:effectLst>
                <a:outerShdw blurRad="38100" dist="38100" dir="2700000" algn="tl">
                  <a:srgbClr val="000000">
                    <a:alpha val="43137"/>
                  </a:srgbClr>
                </a:outerShdw>
              </a:effectLst>
            </a:endParaRPr>
          </a:p>
          <a:p>
            <a:pPr marL="514350" indent="-514350" algn="just" rtl="1">
              <a:lnSpc>
                <a:spcPts val="5800"/>
              </a:lnSpc>
              <a:spcBef>
                <a:spcPts val="0"/>
              </a:spcBef>
              <a:buClr>
                <a:srgbClr val="2F1E92"/>
              </a:buClr>
              <a:buSzPct val="85000"/>
              <a:buFont typeface="Wingdings" panose="05000000000000000000" pitchFamily="2" charset="2"/>
              <a:buNone/>
              <a:defRPr/>
            </a:pPr>
            <a:r>
              <a:rPr lang="ar-SA" sz="2700" b="1" dirty="0">
                <a:effectLst>
                  <a:outerShdw blurRad="38100" dist="38100" dir="2700000" algn="tl">
                    <a:srgbClr val="000000">
                      <a:alpha val="43137"/>
                    </a:srgbClr>
                  </a:outerShdw>
                </a:effectLst>
              </a:rPr>
              <a:t>ملاحظة:</a:t>
            </a:r>
            <a:endParaRPr lang="fr-FR" sz="2700" b="1" dirty="0">
              <a:effectLst>
                <a:outerShdw blurRad="38100" dist="38100" dir="2700000" algn="tl">
                  <a:srgbClr val="000000">
                    <a:alpha val="43137"/>
                  </a:srgbClr>
                </a:outerShdw>
              </a:effectLst>
            </a:endParaRPr>
          </a:p>
          <a:p>
            <a:pPr marL="514350" indent="-514350" algn="just" rtl="1">
              <a:lnSpc>
                <a:spcPts val="5800"/>
              </a:lnSpc>
              <a:spcBef>
                <a:spcPts val="0"/>
              </a:spcBef>
              <a:buClr>
                <a:srgbClr val="2F1E92"/>
              </a:buClr>
              <a:buSzPct val="85000"/>
              <a:buFont typeface="Wingdings" panose="05000000000000000000" pitchFamily="2" charset="2"/>
              <a:buNone/>
              <a:defRPr/>
            </a:pPr>
            <a:r>
              <a:rPr lang="ar-SA" sz="2700" b="1" dirty="0">
                <a:effectLst>
                  <a:outerShdw blurRad="38100" dist="38100" dir="2700000" algn="tl">
                    <a:srgbClr val="000000">
                      <a:alpha val="43137"/>
                    </a:srgbClr>
                  </a:outerShdw>
                </a:effectLst>
              </a:rPr>
              <a:t>الاقتصاد الذي </a:t>
            </a:r>
            <a:r>
              <a:rPr lang="ar-SA" sz="2700" b="1" dirty="0">
                <a:solidFill>
                  <a:srgbClr val="FF0066"/>
                </a:solidFill>
                <a:effectLst>
                  <a:outerShdw blurRad="38100" dist="38100" dir="2700000" algn="tl">
                    <a:srgbClr val="000000">
                      <a:alpha val="43137"/>
                    </a:srgbClr>
                  </a:outerShdw>
                </a:effectLst>
              </a:rPr>
              <a:t>لا يشمل </a:t>
            </a:r>
            <a:r>
              <a:rPr lang="ar-SA" sz="2700" b="1" dirty="0">
                <a:effectLst>
                  <a:outerShdw blurRad="38100" dist="38100" dir="2700000" algn="tl">
                    <a:srgbClr val="000000">
                      <a:alpha val="43137"/>
                    </a:srgbClr>
                  </a:outerShdw>
                </a:effectLst>
              </a:rPr>
              <a:t>على المعاملات الخارجية فهو </a:t>
            </a:r>
            <a:r>
              <a:rPr lang="ar-SA" sz="2700" b="1" dirty="0">
                <a:solidFill>
                  <a:srgbClr val="FF0066"/>
                </a:solidFill>
                <a:effectLst>
                  <a:outerShdw blurRad="38100" dist="38100" dir="2700000" algn="tl">
                    <a:srgbClr val="000000">
                      <a:alpha val="43137"/>
                    </a:srgbClr>
                  </a:outerShdw>
                </a:effectLst>
              </a:rPr>
              <a:t>اقتصاد مغلق  </a:t>
            </a:r>
            <a:endParaRPr lang="fr-FR" sz="2700" b="1" dirty="0">
              <a:solidFill>
                <a:srgbClr val="FF0066"/>
              </a:solidFill>
              <a:effectLst>
                <a:outerShdw blurRad="38100" dist="38100" dir="2700000" algn="tl">
                  <a:srgbClr val="000000">
                    <a:alpha val="43137"/>
                  </a:srgbClr>
                </a:outerShdw>
              </a:effectLst>
            </a:endParaRPr>
          </a:p>
          <a:p>
            <a:pPr marL="514350" indent="-514350" algn="just" rtl="1">
              <a:lnSpc>
                <a:spcPts val="5800"/>
              </a:lnSpc>
              <a:spcBef>
                <a:spcPts val="0"/>
              </a:spcBef>
              <a:buClr>
                <a:srgbClr val="2F1E92"/>
              </a:buClr>
              <a:buSzPct val="85000"/>
              <a:buFont typeface="Wingdings" panose="05000000000000000000" pitchFamily="2" charset="2"/>
              <a:buNone/>
              <a:defRPr/>
            </a:pPr>
            <a:r>
              <a:rPr lang="ar-SA" sz="2700" b="1" dirty="0">
                <a:effectLst>
                  <a:outerShdw blurRad="38100" dist="38100" dir="2700000" algn="tl">
                    <a:srgbClr val="000000">
                      <a:alpha val="43137"/>
                    </a:srgbClr>
                  </a:outerShdw>
                </a:effectLst>
              </a:rPr>
              <a:t>الاقتصاد الذي </a:t>
            </a:r>
            <a:r>
              <a:rPr lang="ar-SA" sz="2700" b="1" dirty="0">
                <a:solidFill>
                  <a:srgbClr val="CA06C1"/>
                </a:solidFill>
                <a:effectLst>
                  <a:outerShdw blurRad="38100" dist="38100" dir="2700000" algn="tl">
                    <a:srgbClr val="000000">
                      <a:alpha val="43137"/>
                    </a:srgbClr>
                  </a:outerShdw>
                </a:effectLst>
              </a:rPr>
              <a:t>يشمل</a:t>
            </a:r>
            <a:r>
              <a:rPr lang="ar-SA" sz="2700" b="1" dirty="0">
                <a:effectLst>
                  <a:outerShdw blurRad="38100" dist="38100" dir="2700000" algn="tl">
                    <a:srgbClr val="000000">
                      <a:alpha val="43137"/>
                    </a:srgbClr>
                  </a:outerShdw>
                </a:effectLst>
              </a:rPr>
              <a:t> على المعاملات الخارجية فهو </a:t>
            </a:r>
            <a:r>
              <a:rPr lang="ar-SA" sz="2700" b="1" dirty="0">
                <a:solidFill>
                  <a:srgbClr val="CA06C1"/>
                </a:solidFill>
                <a:effectLst>
                  <a:outerShdw blurRad="38100" dist="38100" dir="2700000" algn="tl">
                    <a:srgbClr val="000000">
                      <a:alpha val="43137"/>
                    </a:srgbClr>
                  </a:outerShdw>
                </a:effectLst>
              </a:rPr>
              <a:t>اقتصاد مفتوح</a:t>
            </a:r>
            <a:endParaRPr lang="fr-FR" sz="2700" b="1" dirty="0">
              <a:solidFill>
                <a:srgbClr val="CA06C1"/>
              </a:solidFill>
              <a:effectLst>
                <a:outerShdw blurRad="38100" dist="38100" dir="2700000" algn="tl">
                  <a:srgbClr val="000000">
                    <a:alpha val="43137"/>
                  </a:srgbClr>
                </a:outerShdw>
              </a:effectLst>
            </a:endParaRPr>
          </a:p>
        </p:txBody>
      </p:sp>
      <p:sp>
        <p:nvSpPr>
          <p:cNvPr id="30723" name="Espace réservé du pied de page 3">
            <a:extLst>
              <a:ext uri="{FF2B5EF4-FFF2-40B4-BE49-F238E27FC236}">
                <a16:creationId xmlns:a16="http://schemas.microsoft.com/office/drawing/2014/main" id="{B612CDBD-8735-4A68-A416-16D64792EA1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E3509566-5A65-45B5-9D7C-106D7ACCE02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2810CE96-21AC-4D0D-A0B8-CEDDA81F4CC4}" type="slidenum">
              <a:rPr lang="ar-SA" altLang="en-US" sz="1200">
                <a:solidFill>
                  <a:srgbClr val="FFFFFF"/>
                </a:solidFill>
              </a:rPr>
              <a:pPr eaLnBrk="1" hangingPunct="1">
                <a:lnSpc>
                  <a:spcPct val="80000"/>
                </a:lnSpc>
              </a:pPr>
              <a:t>22</a:t>
            </a:fld>
            <a:endParaRPr lang="fr-FR" altLang="en-US" sz="1200">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1026">
            <a:extLst>
              <a:ext uri="{FF2B5EF4-FFF2-40B4-BE49-F238E27FC236}">
                <a16:creationId xmlns:a16="http://schemas.microsoft.com/office/drawing/2014/main" id="{23263AA7-326E-4A35-BA1E-22111BB29902}"/>
              </a:ext>
            </a:extLst>
          </p:cNvPr>
          <p:cNvSpPr>
            <a:spLocks noGrp="1" noChangeArrowheads="1"/>
          </p:cNvSpPr>
          <p:nvPr>
            <p:ph type="title"/>
          </p:nvPr>
        </p:nvSpPr>
        <p:spPr>
          <a:xfrm>
            <a:off x="2438400" y="457200"/>
            <a:ext cx="4038600" cy="762000"/>
          </a:xfrm>
          <a:solidFill>
            <a:srgbClr val="A6E2EE"/>
          </a:solidFill>
          <a:ln>
            <a:solidFill>
              <a:schemeClr val="tx1"/>
            </a:solidFill>
          </a:ln>
          <a:effectLst>
            <a:outerShdw sy="-50000" kx="2453608" rotWithShape="0">
              <a:schemeClr val="bg2"/>
            </a:outerShdw>
          </a:effectLst>
        </p:spPr>
        <p:txBody>
          <a:bodyPr>
            <a:normAutofit/>
          </a:bodyPr>
          <a:lstStyle/>
          <a:p>
            <a:pPr algn="r" rtl="1">
              <a:defRPr/>
            </a:pPr>
            <a:r>
              <a:rPr lang="ar-SA" sz="3600" dirty="0">
                <a:solidFill>
                  <a:schemeClr val="tx1"/>
                </a:solidFill>
              </a:rPr>
              <a:t>القطاعات الاقتصادية</a:t>
            </a:r>
            <a:endParaRPr lang="en-US" dirty="0"/>
          </a:p>
        </p:txBody>
      </p:sp>
      <p:sp>
        <p:nvSpPr>
          <p:cNvPr id="27650" name="Espace réservé du numéro de diapositive 4">
            <a:extLst>
              <a:ext uri="{FF2B5EF4-FFF2-40B4-BE49-F238E27FC236}">
                <a16:creationId xmlns:a16="http://schemas.microsoft.com/office/drawing/2014/main" id="{EA5D8ECD-688D-40EC-9F17-B2018F58F8FF}"/>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54CA7B83-CB05-4503-9F4B-0C8CC4B00671}" type="slidenum">
              <a:rPr lang="ar-SA" altLang="en-US" sz="1200">
                <a:solidFill>
                  <a:srgbClr val="FFFFFF"/>
                </a:solidFill>
              </a:rPr>
              <a:pPr eaLnBrk="1" hangingPunct="1">
                <a:lnSpc>
                  <a:spcPct val="80000"/>
                </a:lnSpc>
              </a:pPr>
              <a:t>23</a:t>
            </a:fld>
            <a:endParaRPr lang="en-US" altLang="en-US" sz="1200">
              <a:solidFill>
                <a:srgbClr val="FFFFFF"/>
              </a:solidFill>
            </a:endParaRPr>
          </a:p>
        </p:txBody>
      </p:sp>
      <p:sp>
        <p:nvSpPr>
          <p:cNvPr id="36867" name="Oval 1027">
            <a:extLst>
              <a:ext uri="{FF2B5EF4-FFF2-40B4-BE49-F238E27FC236}">
                <a16:creationId xmlns:a16="http://schemas.microsoft.com/office/drawing/2014/main" id="{99B208A4-2D3F-41E6-8483-E616EA1EB549}"/>
              </a:ext>
            </a:extLst>
          </p:cNvPr>
          <p:cNvSpPr>
            <a:spLocks noChangeArrowheads="1"/>
          </p:cNvSpPr>
          <p:nvPr/>
        </p:nvSpPr>
        <p:spPr bwMode="auto">
          <a:xfrm>
            <a:off x="4572000" y="1828800"/>
            <a:ext cx="1676400" cy="1600200"/>
          </a:xfrm>
          <a:prstGeom prst="ellipse">
            <a:avLst/>
          </a:prstGeom>
          <a:solidFill>
            <a:srgbClr val="E2E1E0"/>
          </a:solidFill>
          <a:ln w="12700" cap="sq">
            <a:solidFill>
              <a:srgbClr val="10C23F"/>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b="1"/>
              <a:t>القطاع العائلي</a:t>
            </a:r>
            <a:endParaRPr lang="en-US" altLang="en-US"/>
          </a:p>
        </p:txBody>
      </p:sp>
      <p:sp>
        <p:nvSpPr>
          <p:cNvPr id="36868" name="Oval 1028">
            <a:extLst>
              <a:ext uri="{FF2B5EF4-FFF2-40B4-BE49-F238E27FC236}">
                <a16:creationId xmlns:a16="http://schemas.microsoft.com/office/drawing/2014/main" id="{5AE1E679-3ADB-4091-BA2A-E7EDE3E9B578}"/>
              </a:ext>
            </a:extLst>
          </p:cNvPr>
          <p:cNvSpPr>
            <a:spLocks noChangeArrowheads="1"/>
          </p:cNvSpPr>
          <p:nvPr/>
        </p:nvSpPr>
        <p:spPr bwMode="auto">
          <a:xfrm>
            <a:off x="6400800" y="3124200"/>
            <a:ext cx="1676400" cy="1600200"/>
          </a:xfrm>
          <a:prstGeom prst="ellipse">
            <a:avLst/>
          </a:prstGeom>
          <a:solidFill>
            <a:srgbClr val="E2E1E0"/>
          </a:solidFill>
          <a:ln w="12700" cap="sq">
            <a:solidFill>
              <a:srgbClr val="10C23F"/>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b="1"/>
              <a:t>القطاع الحكومي</a:t>
            </a:r>
            <a:endParaRPr lang="en-US" altLang="en-US"/>
          </a:p>
        </p:txBody>
      </p:sp>
      <p:sp>
        <p:nvSpPr>
          <p:cNvPr id="36869" name="Oval 1029">
            <a:extLst>
              <a:ext uri="{FF2B5EF4-FFF2-40B4-BE49-F238E27FC236}">
                <a16:creationId xmlns:a16="http://schemas.microsoft.com/office/drawing/2014/main" id="{93EF34BE-069B-4F82-A86D-5349F854C7AD}"/>
              </a:ext>
            </a:extLst>
          </p:cNvPr>
          <p:cNvSpPr>
            <a:spLocks noChangeArrowheads="1"/>
          </p:cNvSpPr>
          <p:nvPr/>
        </p:nvSpPr>
        <p:spPr bwMode="auto">
          <a:xfrm>
            <a:off x="4495800" y="4343400"/>
            <a:ext cx="1676400" cy="1600200"/>
          </a:xfrm>
          <a:prstGeom prst="ellipse">
            <a:avLst/>
          </a:prstGeom>
          <a:solidFill>
            <a:srgbClr val="E2E1E0"/>
          </a:solidFill>
          <a:ln w="12700" cap="sq">
            <a:solidFill>
              <a:srgbClr val="10C23F"/>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b="1"/>
              <a:t>قطاع الأعمال</a:t>
            </a:r>
            <a:endParaRPr lang="en-US" altLang="en-US"/>
          </a:p>
        </p:txBody>
      </p:sp>
      <p:sp>
        <p:nvSpPr>
          <p:cNvPr id="36870" name="Oval 1030">
            <a:extLst>
              <a:ext uri="{FF2B5EF4-FFF2-40B4-BE49-F238E27FC236}">
                <a16:creationId xmlns:a16="http://schemas.microsoft.com/office/drawing/2014/main" id="{98C7325B-73F6-42F2-9AEC-EF8AB6BEC385}"/>
              </a:ext>
            </a:extLst>
          </p:cNvPr>
          <p:cNvSpPr>
            <a:spLocks noChangeArrowheads="1"/>
          </p:cNvSpPr>
          <p:nvPr/>
        </p:nvSpPr>
        <p:spPr bwMode="auto">
          <a:xfrm>
            <a:off x="1828800" y="3276600"/>
            <a:ext cx="1676400" cy="1600200"/>
          </a:xfrm>
          <a:prstGeom prst="ellipse">
            <a:avLst/>
          </a:prstGeom>
          <a:solidFill>
            <a:srgbClr val="E2E1E0"/>
          </a:solidFill>
          <a:ln w="12700" cap="sq">
            <a:solidFill>
              <a:srgbClr val="4222E4"/>
            </a:solidFill>
            <a:round/>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b="1"/>
              <a:t>العالم الخارجي</a:t>
            </a:r>
            <a:endParaRPr lang="en-US" altLang="en-US"/>
          </a:p>
        </p:txBody>
      </p:sp>
      <p:sp>
        <p:nvSpPr>
          <p:cNvPr id="36871" name="Line 1031">
            <a:extLst>
              <a:ext uri="{FF2B5EF4-FFF2-40B4-BE49-F238E27FC236}">
                <a16:creationId xmlns:a16="http://schemas.microsoft.com/office/drawing/2014/main" id="{EB0F0E32-03CC-4764-8649-5E33055C2ADD}"/>
              </a:ext>
            </a:extLst>
          </p:cNvPr>
          <p:cNvSpPr>
            <a:spLocks noChangeShapeType="1"/>
          </p:cNvSpPr>
          <p:nvPr/>
        </p:nvSpPr>
        <p:spPr bwMode="auto">
          <a:xfrm flipH="1" flipV="1">
            <a:off x="6248400" y="2590800"/>
            <a:ext cx="762000" cy="609600"/>
          </a:xfrm>
          <a:prstGeom prst="line">
            <a:avLst/>
          </a:prstGeom>
          <a:noFill/>
          <a:ln w="38100" cap="sq">
            <a:solidFill>
              <a:srgbClr val="10C23F"/>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4" name="Line 1034">
            <a:extLst>
              <a:ext uri="{FF2B5EF4-FFF2-40B4-BE49-F238E27FC236}">
                <a16:creationId xmlns:a16="http://schemas.microsoft.com/office/drawing/2014/main" id="{83EF2C96-FB0B-495A-841D-9483A2834E44}"/>
              </a:ext>
            </a:extLst>
          </p:cNvPr>
          <p:cNvSpPr>
            <a:spLocks noChangeShapeType="1"/>
          </p:cNvSpPr>
          <p:nvPr/>
        </p:nvSpPr>
        <p:spPr bwMode="auto">
          <a:xfrm flipV="1">
            <a:off x="6172200" y="4572000"/>
            <a:ext cx="609600" cy="533400"/>
          </a:xfrm>
          <a:prstGeom prst="line">
            <a:avLst/>
          </a:prstGeom>
          <a:noFill/>
          <a:ln w="38100" cap="sq">
            <a:solidFill>
              <a:srgbClr val="10C23F"/>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5" name="Line 1035">
            <a:extLst>
              <a:ext uri="{FF2B5EF4-FFF2-40B4-BE49-F238E27FC236}">
                <a16:creationId xmlns:a16="http://schemas.microsoft.com/office/drawing/2014/main" id="{B582736F-D8F5-4B69-90C7-3132E8804C03}"/>
              </a:ext>
            </a:extLst>
          </p:cNvPr>
          <p:cNvSpPr>
            <a:spLocks noChangeShapeType="1"/>
          </p:cNvSpPr>
          <p:nvPr/>
        </p:nvSpPr>
        <p:spPr bwMode="auto">
          <a:xfrm>
            <a:off x="5334000" y="3429000"/>
            <a:ext cx="0" cy="914400"/>
          </a:xfrm>
          <a:prstGeom prst="line">
            <a:avLst/>
          </a:prstGeom>
          <a:noFill/>
          <a:ln w="38100" cap="sq">
            <a:solidFill>
              <a:srgbClr val="10C23F"/>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7" name="Line 1037">
            <a:extLst>
              <a:ext uri="{FF2B5EF4-FFF2-40B4-BE49-F238E27FC236}">
                <a16:creationId xmlns:a16="http://schemas.microsoft.com/office/drawing/2014/main" id="{8714B16F-D14B-4500-84DA-0BD29438B28F}"/>
              </a:ext>
            </a:extLst>
          </p:cNvPr>
          <p:cNvSpPr>
            <a:spLocks noChangeShapeType="1"/>
          </p:cNvSpPr>
          <p:nvPr/>
        </p:nvSpPr>
        <p:spPr bwMode="auto">
          <a:xfrm flipH="1" flipV="1">
            <a:off x="3505200" y="3962400"/>
            <a:ext cx="1143000" cy="838200"/>
          </a:xfrm>
          <a:prstGeom prst="line">
            <a:avLst/>
          </a:prstGeom>
          <a:noFill/>
          <a:ln w="38100" cap="sq">
            <a:solidFill>
              <a:srgbClr val="4222E4"/>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8" name="Line 1038">
            <a:extLst>
              <a:ext uri="{FF2B5EF4-FFF2-40B4-BE49-F238E27FC236}">
                <a16:creationId xmlns:a16="http://schemas.microsoft.com/office/drawing/2014/main" id="{1970C996-E6E8-4000-916C-3C8EB8763DC6}"/>
              </a:ext>
            </a:extLst>
          </p:cNvPr>
          <p:cNvSpPr>
            <a:spLocks noChangeShapeType="1"/>
          </p:cNvSpPr>
          <p:nvPr/>
        </p:nvSpPr>
        <p:spPr bwMode="auto">
          <a:xfrm flipH="1">
            <a:off x="3505200" y="3048000"/>
            <a:ext cx="1295400" cy="914400"/>
          </a:xfrm>
          <a:prstGeom prst="line">
            <a:avLst/>
          </a:prstGeom>
          <a:noFill/>
          <a:ln w="38100" cap="sq">
            <a:solidFill>
              <a:srgbClr val="4222E4"/>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9" name="Line 1039">
            <a:extLst>
              <a:ext uri="{FF2B5EF4-FFF2-40B4-BE49-F238E27FC236}">
                <a16:creationId xmlns:a16="http://schemas.microsoft.com/office/drawing/2014/main" id="{10DAE345-5A2F-46CA-92A8-87FB8375DD9D}"/>
              </a:ext>
            </a:extLst>
          </p:cNvPr>
          <p:cNvSpPr>
            <a:spLocks noChangeShapeType="1"/>
          </p:cNvSpPr>
          <p:nvPr/>
        </p:nvSpPr>
        <p:spPr bwMode="auto">
          <a:xfrm flipH="1">
            <a:off x="3505200" y="3962400"/>
            <a:ext cx="2971800" cy="0"/>
          </a:xfrm>
          <a:prstGeom prst="line">
            <a:avLst/>
          </a:prstGeom>
          <a:noFill/>
          <a:ln w="38100" cap="sq">
            <a:solidFill>
              <a:srgbClr val="4222E4"/>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80" name="Rectangle 1040">
            <a:extLst>
              <a:ext uri="{FF2B5EF4-FFF2-40B4-BE49-F238E27FC236}">
                <a16:creationId xmlns:a16="http://schemas.microsoft.com/office/drawing/2014/main" id="{28573968-6DF8-49BD-8EE9-EF340BB12258}"/>
              </a:ext>
            </a:extLst>
          </p:cNvPr>
          <p:cNvSpPr>
            <a:spLocks noChangeArrowheads="1"/>
          </p:cNvSpPr>
          <p:nvPr/>
        </p:nvSpPr>
        <p:spPr bwMode="auto">
          <a:xfrm>
            <a:off x="4267200" y="1752600"/>
            <a:ext cx="3962400" cy="4343400"/>
          </a:xfrm>
          <a:prstGeom prst="rect">
            <a:avLst/>
          </a:prstGeom>
          <a:noFill/>
          <a:ln w="12700" cap="sq">
            <a:solidFill>
              <a:schemeClr val="accent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fr-FR" altLang="en-US"/>
          </a:p>
        </p:txBody>
      </p:sp>
      <p:sp>
        <p:nvSpPr>
          <p:cNvPr id="36881" name="Rectangle 1041">
            <a:extLst>
              <a:ext uri="{FF2B5EF4-FFF2-40B4-BE49-F238E27FC236}">
                <a16:creationId xmlns:a16="http://schemas.microsoft.com/office/drawing/2014/main" id="{4FCFFCFC-3D10-44AE-957D-7BC33A6E9DC7}"/>
              </a:ext>
            </a:extLst>
          </p:cNvPr>
          <p:cNvSpPr>
            <a:spLocks noChangeArrowheads="1"/>
          </p:cNvSpPr>
          <p:nvPr/>
        </p:nvSpPr>
        <p:spPr bwMode="auto">
          <a:xfrm>
            <a:off x="6324600" y="1981200"/>
            <a:ext cx="1752600" cy="457200"/>
          </a:xfrm>
          <a:prstGeom prst="rect">
            <a:avLst/>
          </a:prstGeom>
          <a:solidFill>
            <a:srgbClr val="EAD3BC"/>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b="1">
                <a:solidFill>
                  <a:schemeClr val="accent2"/>
                </a:solidFill>
              </a:rPr>
              <a:t>الاقتصاد المحلّي</a:t>
            </a:r>
            <a:endParaRPr lang="en-US" altLang="en-US"/>
          </a:p>
        </p:txBody>
      </p:sp>
      <p:sp>
        <p:nvSpPr>
          <p:cNvPr id="16" name="Rectangle 15">
            <a:extLst>
              <a:ext uri="{FF2B5EF4-FFF2-40B4-BE49-F238E27FC236}">
                <a16:creationId xmlns:a16="http://schemas.microsoft.com/office/drawing/2014/main" id="{3225331B-807C-4DBA-94E3-E47D886F8F03}"/>
              </a:ext>
            </a:extLst>
          </p:cNvPr>
          <p:cNvSpPr/>
          <p:nvPr/>
        </p:nvSpPr>
        <p:spPr>
          <a:xfrm>
            <a:off x="6781800" y="5562600"/>
            <a:ext cx="1181100" cy="369888"/>
          </a:xfrm>
          <a:prstGeom prst="rect">
            <a:avLst/>
          </a:prstGeom>
        </p:spPr>
        <p:txBody>
          <a:bodyPr wrap="none">
            <a:spAutoFit/>
          </a:bodyPr>
          <a:lstStyle/>
          <a:p>
            <a:pPr>
              <a:defRPr/>
            </a:pPr>
            <a:r>
              <a:rPr lang="ar-SA" b="1" dirty="0">
                <a:effectLst>
                  <a:outerShdw blurRad="38100" dist="38100" dir="2700000" algn="tl">
                    <a:srgbClr val="000000">
                      <a:alpha val="43137"/>
                    </a:srgbClr>
                  </a:outerShdw>
                </a:effectLst>
                <a:cs typeface="Arial" charset="0"/>
              </a:rPr>
              <a:t>اقتصاد مغلق </a:t>
            </a:r>
            <a:endParaRPr lang="fr-FR" dirty="0">
              <a:cs typeface="Arial" charset="0"/>
            </a:endParaRPr>
          </a:p>
        </p:txBody>
      </p:sp>
      <p:sp>
        <p:nvSpPr>
          <p:cNvPr id="17" name="Rectangle 16">
            <a:extLst>
              <a:ext uri="{FF2B5EF4-FFF2-40B4-BE49-F238E27FC236}">
                <a16:creationId xmlns:a16="http://schemas.microsoft.com/office/drawing/2014/main" id="{AC8899D3-81CB-4CD3-A80A-5A4512079E99}"/>
              </a:ext>
            </a:extLst>
          </p:cNvPr>
          <p:cNvSpPr/>
          <p:nvPr/>
        </p:nvSpPr>
        <p:spPr>
          <a:xfrm>
            <a:off x="2514600" y="5943600"/>
            <a:ext cx="1214438" cy="369888"/>
          </a:xfrm>
          <a:prstGeom prst="rect">
            <a:avLst/>
          </a:prstGeom>
        </p:spPr>
        <p:txBody>
          <a:bodyPr wrap="none">
            <a:spAutoFit/>
          </a:bodyPr>
          <a:lstStyle/>
          <a:p>
            <a:pPr>
              <a:defRPr/>
            </a:pPr>
            <a:r>
              <a:rPr lang="ar-SA" b="1" dirty="0">
                <a:effectLst>
                  <a:outerShdw blurRad="38100" dist="38100" dir="2700000" algn="tl">
                    <a:srgbClr val="000000">
                      <a:alpha val="43137"/>
                    </a:srgbClr>
                  </a:outerShdw>
                </a:effectLst>
                <a:cs typeface="Arial" charset="0"/>
              </a:rPr>
              <a:t>اقتصاد مفتوح</a:t>
            </a:r>
            <a:endParaRPr lang="fr-FR" dirty="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ppt_x"/>
                                          </p:val>
                                        </p:tav>
                                        <p:tav tm="100000">
                                          <p:val>
                                            <p:strVal val="#ppt_x"/>
                                          </p:val>
                                        </p:tav>
                                      </p:tavLst>
                                    </p:anim>
                                    <p:anim calcmode="lin" valueType="num">
                                      <p:cBhvr additive="base">
                                        <p:cTn id="8" dur="500" fill="hold"/>
                                        <p:tgtEl>
                                          <p:spTgt spid="3686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36867"/>
                                        </p:tgtEl>
                                        <p:attrNameLst>
                                          <p:attrName>style.visibility</p:attrName>
                                        </p:attrNameLst>
                                      </p:cBhvr>
                                      <p:to>
                                        <p:strVal val="visible"/>
                                      </p:to>
                                    </p:set>
                                    <p:animEffect transition="in" filter="box(out)">
                                      <p:cBhvr>
                                        <p:cTn id="13" dur="500"/>
                                        <p:tgtEl>
                                          <p:spTgt spid="3686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36869"/>
                                        </p:tgtEl>
                                        <p:attrNameLst>
                                          <p:attrName>style.visibility</p:attrName>
                                        </p:attrNameLst>
                                      </p:cBhvr>
                                      <p:to>
                                        <p:strVal val="visible"/>
                                      </p:to>
                                    </p:set>
                                    <p:animEffect transition="in" filter="box(out)">
                                      <p:cBhvr>
                                        <p:cTn id="18" dur="500"/>
                                        <p:tgtEl>
                                          <p:spTgt spid="3686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36868"/>
                                        </p:tgtEl>
                                        <p:attrNameLst>
                                          <p:attrName>style.visibility</p:attrName>
                                        </p:attrNameLst>
                                      </p:cBhvr>
                                      <p:to>
                                        <p:strVal val="visible"/>
                                      </p:to>
                                    </p:set>
                                    <p:animEffect transition="in" filter="box(out)">
                                      <p:cBhvr>
                                        <p:cTn id="23" dur="500"/>
                                        <p:tgtEl>
                                          <p:spTgt spid="3686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3" fill="hold" nodeType="clickEffect">
                                  <p:stCondLst>
                                    <p:cond delay="0"/>
                                  </p:stCondLst>
                                  <p:childTnLst>
                                    <p:set>
                                      <p:cBhvr>
                                        <p:cTn id="27" dur="1" fill="hold">
                                          <p:stCondLst>
                                            <p:cond delay="0"/>
                                          </p:stCondLst>
                                        </p:cTn>
                                        <p:tgtEl>
                                          <p:spTgt spid="36871"/>
                                        </p:tgtEl>
                                        <p:attrNameLst>
                                          <p:attrName>style.visibility</p:attrName>
                                        </p:attrNameLst>
                                      </p:cBhvr>
                                      <p:to>
                                        <p:strVal val="visible"/>
                                      </p:to>
                                    </p:set>
                                    <p:anim calcmode="lin" valueType="num">
                                      <p:cBhvr additive="base">
                                        <p:cTn id="28" dur="500" fill="hold"/>
                                        <p:tgtEl>
                                          <p:spTgt spid="36871"/>
                                        </p:tgtEl>
                                        <p:attrNameLst>
                                          <p:attrName>ppt_x</p:attrName>
                                        </p:attrNameLst>
                                      </p:cBhvr>
                                      <p:tavLst>
                                        <p:tav tm="0">
                                          <p:val>
                                            <p:strVal val="1+#ppt_w/2"/>
                                          </p:val>
                                        </p:tav>
                                        <p:tav tm="100000">
                                          <p:val>
                                            <p:strVal val="#ppt_x"/>
                                          </p:val>
                                        </p:tav>
                                      </p:tavLst>
                                    </p:anim>
                                    <p:anim calcmode="lin" valueType="num">
                                      <p:cBhvr additive="base">
                                        <p:cTn id="29" dur="500" fill="hold"/>
                                        <p:tgtEl>
                                          <p:spTgt spid="36871"/>
                                        </p:tgtEl>
                                        <p:attrNameLst>
                                          <p:attrName>ppt_y</p:attrName>
                                        </p:attrNameLst>
                                      </p:cBhvr>
                                      <p:tavLst>
                                        <p:tav tm="0">
                                          <p:val>
                                            <p:strVal val="0-#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6" fill="hold" nodeType="clickEffect">
                                  <p:stCondLst>
                                    <p:cond delay="0"/>
                                  </p:stCondLst>
                                  <p:childTnLst>
                                    <p:set>
                                      <p:cBhvr>
                                        <p:cTn id="33" dur="1" fill="hold">
                                          <p:stCondLst>
                                            <p:cond delay="0"/>
                                          </p:stCondLst>
                                        </p:cTn>
                                        <p:tgtEl>
                                          <p:spTgt spid="36874"/>
                                        </p:tgtEl>
                                        <p:attrNameLst>
                                          <p:attrName>style.visibility</p:attrName>
                                        </p:attrNameLst>
                                      </p:cBhvr>
                                      <p:to>
                                        <p:strVal val="visible"/>
                                      </p:to>
                                    </p:set>
                                    <p:anim calcmode="lin" valueType="num">
                                      <p:cBhvr additive="base">
                                        <p:cTn id="34" dur="500" fill="hold"/>
                                        <p:tgtEl>
                                          <p:spTgt spid="36874"/>
                                        </p:tgtEl>
                                        <p:attrNameLst>
                                          <p:attrName>ppt_x</p:attrName>
                                        </p:attrNameLst>
                                      </p:cBhvr>
                                      <p:tavLst>
                                        <p:tav tm="0">
                                          <p:val>
                                            <p:strVal val="1+#ppt_w/2"/>
                                          </p:val>
                                        </p:tav>
                                        <p:tav tm="100000">
                                          <p:val>
                                            <p:strVal val="#ppt_x"/>
                                          </p:val>
                                        </p:tav>
                                      </p:tavLst>
                                    </p:anim>
                                    <p:anim calcmode="lin" valueType="num">
                                      <p:cBhvr additive="base">
                                        <p:cTn id="35" dur="500" fill="hold"/>
                                        <p:tgtEl>
                                          <p:spTgt spid="36874"/>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8" fill="hold" nodeType="clickEffect">
                                  <p:stCondLst>
                                    <p:cond delay="0"/>
                                  </p:stCondLst>
                                  <p:childTnLst>
                                    <p:set>
                                      <p:cBhvr>
                                        <p:cTn id="39" dur="1" fill="hold">
                                          <p:stCondLst>
                                            <p:cond delay="0"/>
                                          </p:stCondLst>
                                        </p:cTn>
                                        <p:tgtEl>
                                          <p:spTgt spid="36875"/>
                                        </p:tgtEl>
                                        <p:attrNameLst>
                                          <p:attrName>style.visibility</p:attrName>
                                        </p:attrNameLst>
                                      </p:cBhvr>
                                      <p:to>
                                        <p:strVal val="visible"/>
                                      </p:to>
                                    </p:set>
                                    <p:anim calcmode="lin" valueType="num">
                                      <p:cBhvr additive="base">
                                        <p:cTn id="40" dur="500" fill="hold"/>
                                        <p:tgtEl>
                                          <p:spTgt spid="36875"/>
                                        </p:tgtEl>
                                        <p:attrNameLst>
                                          <p:attrName>ppt_x</p:attrName>
                                        </p:attrNameLst>
                                      </p:cBhvr>
                                      <p:tavLst>
                                        <p:tav tm="0">
                                          <p:val>
                                            <p:strVal val="0-#ppt_w/2"/>
                                          </p:val>
                                        </p:tav>
                                        <p:tav tm="100000">
                                          <p:val>
                                            <p:strVal val="#ppt_x"/>
                                          </p:val>
                                        </p:tav>
                                      </p:tavLst>
                                    </p:anim>
                                    <p:anim calcmode="lin" valueType="num">
                                      <p:cBhvr additive="base">
                                        <p:cTn id="41" dur="500" fill="hold"/>
                                        <p:tgtEl>
                                          <p:spTgt spid="36875"/>
                                        </p:tgtEl>
                                        <p:attrNameLst>
                                          <p:attrName>ppt_y</p:attrName>
                                        </p:attrNameLst>
                                      </p:cBhvr>
                                      <p:tavLst>
                                        <p:tav tm="0">
                                          <p:val>
                                            <p:strVal val="#ppt_y"/>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36880"/>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2" fill="hold" grpId="0" nodeType="clickEffect">
                                  <p:stCondLst>
                                    <p:cond delay="0"/>
                                  </p:stCondLst>
                                  <p:childTnLst>
                                    <p:set>
                                      <p:cBhvr>
                                        <p:cTn id="49" dur="1" fill="hold">
                                          <p:stCondLst>
                                            <p:cond delay="0"/>
                                          </p:stCondLst>
                                        </p:cTn>
                                        <p:tgtEl>
                                          <p:spTgt spid="36881"/>
                                        </p:tgtEl>
                                        <p:attrNameLst>
                                          <p:attrName>style.visibility</p:attrName>
                                        </p:attrNameLst>
                                      </p:cBhvr>
                                      <p:to>
                                        <p:strVal val="visible"/>
                                      </p:to>
                                    </p:set>
                                    <p:anim calcmode="lin" valueType="num">
                                      <p:cBhvr additive="base">
                                        <p:cTn id="50" dur="500" fill="hold"/>
                                        <p:tgtEl>
                                          <p:spTgt spid="36881"/>
                                        </p:tgtEl>
                                        <p:attrNameLst>
                                          <p:attrName>ppt_x</p:attrName>
                                        </p:attrNameLst>
                                      </p:cBhvr>
                                      <p:tavLst>
                                        <p:tav tm="0">
                                          <p:val>
                                            <p:strVal val="1+#ppt_w/2"/>
                                          </p:val>
                                        </p:tav>
                                        <p:tav tm="100000">
                                          <p:val>
                                            <p:strVal val="#ppt_x"/>
                                          </p:val>
                                        </p:tav>
                                      </p:tavLst>
                                    </p:anim>
                                    <p:anim calcmode="lin" valueType="num">
                                      <p:cBhvr additive="base">
                                        <p:cTn id="51" dur="500" fill="hold"/>
                                        <p:tgtEl>
                                          <p:spTgt spid="36881"/>
                                        </p:tgtEl>
                                        <p:attrNameLst>
                                          <p:attrName>ppt_y</p:attrName>
                                        </p:attrNameLst>
                                      </p:cBhvr>
                                      <p:tavLst>
                                        <p:tav tm="0">
                                          <p:val>
                                            <p:strVal val="#ppt_y"/>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36870"/>
                                        </p:tgtEl>
                                        <p:attrNameLst>
                                          <p:attrName>style.visibility</p:attrName>
                                        </p:attrNameLst>
                                      </p:cBhvr>
                                      <p:to>
                                        <p:strVal val="visible"/>
                                      </p:to>
                                    </p:set>
                                    <p:anim calcmode="lin" valueType="num">
                                      <p:cBhvr additive="base">
                                        <p:cTn id="56" dur="500" fill="hold"/>
                                        <p:tgtEl>
                                          <p:spTgt spid="36870"/>
                                        </p:tgtEl>
                                        <p:attrNameLst>
                                          <p:attrName>ppt_x</p:attrName>
                                        </p:attrNameLst>
                                      </p:cBhvr>
                                      <p:tavLst>
                                        <p:tav tm="0">
                                          <p:val>
                                            <p:strVal val="0-#ppt_w/2"/>
                                          </p:val>
                                        </p:tav>
                                        <p:tav tm="100000">
                                          <p:val>
                                            <p:strVal val="#ppt_x"/>
                                          </p:val>
                                        </p:tav>
                                      </p:tavLst>
                                    </p:anim>
                                    <p:anim calcmode="lin" valueType="num">
                                      <p:cBhvr additive="base">
                                        <p:cTn id="57" dur="500" fill="hold"/>
                                        <p:tgtEl>
                                          <p:spTgt spid="36870"/>
                                        </p:tgtEl>
                                        <p:attrNameLst>
                                          <p:attrName>ppt_y</p:attrName>
                                        </p:attrNameLst>
                                      </p:cBhvr>
                                      <p:tavLst>
                                        <p:tav tm="0">
                                          <p:val>
                                            <p:strVal val="#ppt_y"/>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9" fill="hold" nodeType="clickEffect">
                                  <p:stCondLst>
                                    <p:cond delay="0"/>
                                  </p:stCondLst>
                                  <p:childTnLst>
                                    <p:set>
                                      <p:cBhvr>
                                        <p:cTn id="61" dur="1" fill="hold">
                                          <p:stCondLst>
                                            <p:cond delay="0"/>
                                          </p:stCondLst>
                                        </p:cTn>
                                        <p:tgtEl>
                                          <p:spTgt spid="36878"/>
                                        </p:tgtEl>
                                        <p:attrNameLst>
                                          <p:attrName>style.visibility</p:attrName>
                                        </p:attrNameLst>
                                      </p:cBhvr>
                                      <p:to>
                                        <p:strVal val="visible"/>
                                      </p:to>
                                    </p:set>
                                    <p:anim calcmode="lin" valueType="num">
                                      <p:cBhvr additive="base">
                                        <p:cTn id="62" dur="500" fill="hold"/>
                                        <p:tgtEl>
                                          <p:spTgt spid="36878"/>
                                        </p:tgtEl>
                                        <p:attrNameLst>
                                          <p:attrName>ppt_x</p:attrName>
                                        </p:attrNameLst>
                                      </p:cBhvr>
                                      <p:tavLst>
                                        <p:tav tm="0">
                                          <p:val>
                                            <p:strVal val="0-#ppt_w/2"/>
                                          </p:val>
                                        </p:tav>
                                        <p:tav tm="100000">
                                          <p:val>
                                            <p:strVal val="#ppt_x"/>
                                          </p:val>
                                        </p:tav>
                                      </p:tavLst>
                                    </p:anim>
                                    <p:anim calcmode="lin" valueType="num">
                                      <p:cBhvr additive="base">
                                        <p:cTn id="63" dur="500" fill="hold"/>
                                        <p:tgtEl>
                                          <p:spTgt spid="36878"/>
                                        </p:tgtEl>
                                        <p:attrNameLst>
                                          <p:attrName>ppt_y</p:attrName>
                                        </p:attrNameLst>
                                      </p:cBhvr>
                                      <p:tavLst>
                                        <p:tav tm="0">
                                          <p:val>
                                            <p:strVal val="0-#ppt_h/2"/>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1" presetClass="entr" presetSubtype="0" fill="hold" nodeType="clickEffect">
                                  <p:stCondLst>
                                    <p:cond delay="0"/>
                                  </p:stCondLst>
                                  <p:childTnLst>
                                    <p:set>
                                      <p:cBhvr>
                                        <p:cTn id="67" dur="1" fill="hold">
                                          <p:stCondLst>
                                            <p:cond delay="499"/>
                                          </p:stCondLst>
                                        </p:cTn>
                                        <p:tgtEl>
                                          <p:spTgt spid="36879"/>
                                        </p:tgtEl>
                                        <p:attrNameLst>
                                          <p:attrName>style.visibility</p:attrName>
                                        </p:attrNameLst>
                                      </p:cBhvr>
                                      <p:to>
                                        <p:strVal val="visible"/>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ntr" presetSubtype="12" fill="hold" nodeType="clickEffect">
                                  <p:stCondLst>
                                    <p:cond delay="0"/>
                                  </p:stCondLst>
                                  <p:childTnLst>
                                    <p:set>
                                      <p:cBhvr>
                                        <p:cTn id="71" dur="1" fill="hold">
                                          <p:stCondLst>
                                            <p:cond delay="0"/>
                                          </p:stCondLst>
                                        </p:cTn>
                                        <p:tgtEl>
                                          <p:spTgt spid="36877"/>
                                        </p:tgtEl>
                                        <p:attrNameLst>
                                          <p:attrName>style.visibility</p:attrName>
                                        </p:attrNameLst>
                                      </p:cBhvr>
                                      <p:to>
                                        <p:strVal val="visible"/>
                                      </p:to>
                                    </p:set>
                                    <p:anim calcmode="lin" valueType="num">
                                      <p:cBhvr additive="base">
                                        <p:cTn id="72" dur="500" fill="hold"/>
                                        <p:tgtEl>
                                          <p:spTgt spid="36877"/>
                                        </p:tgtEl>
                                        <p:attrNameLst>
                                          <p:attrName>ppt_x</p:attrName>
                                        </p:attrNameLst>
                                      </p:cBhvr>
                                      <p:tavLst>
                                        <p:tav tm="0">
                                          <p:val>
                                            <p:strVal val="0-#ppt_w/2"/>
                                          </p:val>
                                        </p:tav>
                                        <p:tav tm="100000">
                                          <p:val>
                                            <p:strVal val="#ppt_x"/>
                                          </p:val>
                                        </p:tav>
                                      </p:tavLst>
                                    </p:anim>
                                    <p:anim calcmode="lin" valueType="num">
                                      <p:cBhvr additive="base">
                                        <p:cTn id="73" dur="500" fill="hold"/>
                                        <p:tgtEl>
                                          <p:spTgt spid="368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nimBg="1" autoUpdateAnimBg="0"/>
      <p:bldP spid="36868" grpId="0" animBg="1" autoUpdateAnimBg="0"/>
      <p:bldP spid="36869" grpId="0" animBg="1" autoUpdateAnimBg="0"/>
      <p:bldP spid="36870" grpId="0" animBg="1" autoUpdateAnimBg="0"/>
      <p:bldP spid="36880" grpId="0" animBg="1"/>
      <p:bldP spid="36881"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378AEF44-8A82-40F9-ABB5-D269D083FB89}"/>
              </a:ext>
            </a:extLst>
          </p:cNvPr>
          <p:cNvSpPr>
            <a:spLocks noGrp="1" noChangeArrowheads="1"/>
          </p:cNvSpPr>
          <p:nvPr>
            <p:ph type="title"/>
          </p:nvPr>
        </p:nvSpPr>
        <p:spPr>
          <a:xfrm>
            <a:off x="1524000" y="228600"/>
            <a:ext cx="5943600" cy="990600"/>
          </a:xfrm>
          <a:solidFill>
            <a:schemeClr val="tx2">
              <a:lumMod val="60000"/>
              <a:lumOff val="40000"/>
            </a:schemeClr>
          </a:solidFill>
          <a:ln w="38100">
            <a:solidFill>
              <a:schemeClr val="tx1"/>
            </a:solidFill>
          </a:ln>
        </p:spPr>
        <p:txBody>
          <a:bodyPr/>
          <a:lstStyle/>
          <a:p>
            <a:pPr algn="ctr" rtl="1" eaLnBrk="1" fontAlgn="auto" hangingPunct="1">
              <a:spcAft>
                <a:spcPts val="0"/>
              </a:spcAft>
              <a:tabLst>
                <a:tab pos="2378075" algn="l"/>
              </a:tabLst>
              <a:defRPr/>
            </a:pPr>
            <a:r>
              <a:rPr lang="ar-SA" sz="3200" b="1" dirty="0">
                <a:solidFill>
                  <a:schemeClr val="tx1"/>
                </a:solidFill>
                <a:effectLst>
                  <a:outerShdw blurRad="38100" dist="38100" dir="2700000" algn="tl">
                    <a:srgbClr val="000000">
                      <a:alpha val="43137"/>
                    </a:srgbClr>
                  </a:outerShdw>
                </a:effectLst>
              </a:rPr>
              <a:t>الناتج المحلّي الإجمالي</a:t>
            </a:r>
            <a:br>
              <a:rPr lang="en-US" sz="3200" b="1" dirty="0">
                <a:solidFill>
                  <a:schemeClr val="tx1"/>
                </a:solidFill>
                <a:effectLst>
                  <a:outerShdw blurRad="38100" dist="38100" dir="2700000" algn="tl">
                    <a:srgbClr val="000000">
                      <a:alpha val="43137"/>
                    </a:srgbClr>
                  </a:outerShdw>
                </a:effectLst>
              </a:rPr>
            </a:br>
            <a:r>
              <a:rPr lang="ar-SA" sz="3200" b="1" dirty="0">
                <a:solidFill>
                  <a:schemeClr val="tx1"/>
                </a:solidFill>
                <a:effectLst>
                  <a:outerShdw blurRad="38100" dist="38100" dir="2700000" algn="tl">
                    <a:srgbClr val="000000">
                      <a:alpha val="43137"/>
                    </a:srgbClr>
                  </a:outerShdw>
                </a:effectLst>
              </a:rPr>
              <a:t>طريقة الإنفاق</a:t>
            </a:r>
            <a:endParaRPr lang="en-US" sz="3200" b="1" dirty="0">
              <a:solidFill>
                <a:schemeClr val="tx1"/>
              </a:solidFill>
              <a:effectLst>
                <a:outerShdw blurRad="38100" dist="38100" dir="2700000" algn="tl">
                  <a:srgbClr val="000000">
                    <a:alpha val="43137"/>
                  </a:srgbClr>
                </a:outerShdw>
              </a:effectLst>
            </a:endParaRPr>
          </a:p>
        </p:txBody>
      </p:sp>
      <p:sp>
        <p:nvSpPr>
          <p:cNvPr id="33795" name="Espace réservé du numéro de diapositive 4">
            <a:extLst>
              <a:ext uri="{FF2B5EF4-FFF2-40B4-BE49-F238E27FC236}">
                <a16:creationId xmlns:a16="http://schemas.microsoft.com/office/drawing/2014/main" id="{67DC0A73-878A-41D3-956E-180E9ACFB74B}"/>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36E9EAA9-5CD6-48CD-AAFA-2F3D9F1E61B0}" type="slidenum">
              <a:rPr lang="ar-SA" altLang="en-US" sz="1200">
                <a:solidFill>
                  <a:srgbClr val="FFFFFF"/>
                </a:solidFill>
              </a:rPr>
              <a:pPr eaLnBrk="1" hangingPunct="1">
                <a:lnSpc>
                  <a:spcPct val="80000"/>
                </a:lnSpc>
              </a:pPr>
              <a:t>24</a:t>
            </a:fld>
            <a:endParaRPr lang="en-US" altLang="en-US" sz="1200">
              <a:solidFill>
                <a:srgbClr val="FFFFFF"/>
              </a:solidFill>
            </a:endParaRPr>
          </a:p>
        </p:txBody>
      </p:sp>
      <p:sp>
        <p:nvSpPr>
          <p:cNvPr id="45059" name="Rectangle 3">
            <a:extLst>
              <a:ext uri="{FF2B5EF4-FFF2-40B4-BE49-F238E27FC236}">
                <a16:creationId xmlns:a16="http://schemas.microsoft.com/office/drawing/2014/main" id="{4ECA9E8F-F2D4-42D1-8842-B23C6C8ACA9C}"/>
              </a:ext>
            </a:extLst>
          </p:cNvPr>
          <p:cNvSpPr>
            <a:spLocks noChangeArrowheads="1"/>
          </p:cNvSpPr>
          <p:nvPr/>
        </p:nvSpPr>
        <p:spPr bwMode="auto">
          <a:xfrm>
            <a:off x="6172200" y="1676400"/>
            <a:ext cx="2286000" cy="457200"/>
          </a:xfrm>
          <a:prstGeom prst="rect">
            <a:avLst/>
          </a:prstGeom>
          <a:solidFill>
            <a:srgbClr val="C9C8C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a:t>
            </a:r>
            <a:endParaRPr lang="en-US" altLang="en-US" sz="2400"/>
          </a:p>
        </p:txBody>
      </p:sp>
      <p:sp>
        <p:nvSpPr>
          <p:cNvPr id="45060" name="Rectangle 4">
            <a:extLst>
              <a:ext uri="{FF2B5EF4-FFF2-40B4-BE49-F238E27FC236}">
                <a16:creationId xmlns:a16="http://schemas.microsoft.com/office/drawing/2014/main" id="{AFAEBA1A-AC5A-4CFB-96CC-80A81AFDD65E}"/>
              </a:ext>
            </a:extLst>
          </p:cNvPr>
          <p:cNvSpPr>
            <a:spLocks noChangeArrowheads="1"/>
          </p:cNvSpPr>
          <p:nvPr/>
        </p:nvSpPr>
        <p:spPr bwMode="auto">
          <a:xfrm>
            <a:off x="6172200" y="21336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العائلي</a:t>
            </a:r>
            <a:endParaRPr lang="en-US" altLang="en-US" sz="2400"/>
          </a:p>
        </p:txBody>
      </p:sp>
      <p:sp>
        <p:nvSpPr>
          <p:cNvPr id="45061" name="Rectangle 5">
            <a:extLst>
              <a:ext uri="{FF2B5EF4-FFF2-40B4-BE49-F238E27FC236}">
                <a16:creationId xmlns:a16="http://schemas.microsoft.com/office/drawing/2014/main" id="{ACA2786F-B7BA-4333-B4FD-06FA54C34CF3}"/>
              </a:ext>
            </a:extLst>
          </p:cNvPr>
          <p:cNvSpPr>
            <a:spLocks noChangeArrowheads="1"/>
          </p:cNvSpPr>
          <p:nvPr/>
        </p:nvSpPr>
        <p:spPr bwMode="auto">
          <a:xfrm>
            <a:off x="6172200" y="27432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قطاع الأعمال</a:t>
            </a:r>
            <a:endParaRPr lang="en-US" altLang="en-US" sz="2400"/>
          </a:p>
        </p:txBody>
      </p:sp>
      <p:sp>
        <p:nvSpPr>
          <p:cNvPr id="45062" name="Rectangle 6">
            <a:extLst>
              <a:ext uri="{FF2B5EF4-FFF2-40B4-BE49-F238E27FC236}">
                <a16:creationId xmlns:a16="http://schemas.microsoft.com/office/drawing/2014/main" id="{7E4D2415-F15B-4BB2-8AAE-A6F2DD287536}"/>
              </a:ext>
            </a:extLst>
          </p:cNvPr>
          <p:cNvSpPr>
            <a:spLocks noChangeArrowheads="1"/>
          </p:cNvSpPr>
          <p:nvPr/>
        </p:nvSpPr>
        <p:spPr bwMode="auto">
          <a:xfrm>
            <a:off x="6172200" y="3352800"/>
            <a:ext cx="2286000" cy="6858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الحكومي</a:t>
            </a:r>
            <a:endParaRPr lang="en-US" altLang="en-US" sz="2400"/>
          </a:p>
        </p:txBody>
      </p:sp>
      <p:sp>
        <p:nvSpPr>
          <p:cNvPr id="45063" name="Rectangle 7">
            <a:extLst>
              <a:ext uri="{FF2B5EF4-FFF2-40B4-BE49-F238E27FC236}">
                <a16:creationId xmlns:a16="http://schemas.microsoft.com/office/drawing/2014/main" id="{048576F5-B83A-402A-AFB6-7CEF6BF5167C}"/>
              </a:ext>
            </a:extLst>
          </p:cNvPr>
          <p:cNvSpPr>
            <a:spLocks noChangeArrowheads="1"/>
          </p:cNvSpPr>
          <p:nvPr/>
        </p:nvSpPr>
        <p:spPr bwMode="auto">
          <a:xfrm>
            <a:off x="6172200" y="40386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الخارجي</a:t>
            </a:r>
            <a:endParaRPr lang="en-US" altLang="en-US" sz="2400"/>
          </a:p>
        </p:txBody>
      </p:sp>
      <p:sp>
        <p:nvSpPr>
          <p:cNvPr id="45064" name="Rectangle 8">
            <a:extLst>
              <a:ext uri="{FF2B5EF4-FFF2-40B4-BE49-F238E27FC236}">
                <a16:creationId xmlns:a16="http://schemas.microsoft.com/office/drawing/2014/main" id="{27F1BC13-462A-4834-963D-7E8887A8B124}"/>
              </a:ext>
            </a:extLst>
          </p:cNvPr>
          <p:cNvSpPr>
            <a:spLocks noChangeArrowheads="1"/>
          </p:cNvSpPr>
          <p:nvPr/>
        </p:nvSpPr>
        <p:spPr bwMode="auto">
          <a:xfrm>
            <a:off x="6172200" y="46482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المجموع</a:t>
            </a:r>
            <a:endParaRPr lang="en-US" altLang="en-US" sz="2400"/>
          </a:p>
        </p:txBody>
      </p:sp>
      <p:sp>
        <p:nvSpPr>
          <p:cNvPr id="45066" name="Rectangle 10">
            <a:extLst>
              <a:ext uri="{FF2B5EF4-FFF2-40B4-BE49-F238E27FC236}">
                <a16:creationId xmlns:a16="http://schemas.microsoft.com/office/drawing/2014/main" id="{B2174E96-70EA-4076-8A0C-980C049BBEC7}"/>
              </a:ext>
            </a:extLst>
          </p:cNvPr>
          <p:cNvSpPr>
            <a:spLocks noChangeArrowheads="1"/>
          </p:cNvSpPr>
          <p:nvPr/>
        </p:nvSpPr>
        <p:spPr bwMode="auto">
          <a:xfrm>
            <a:off x="3276600" y="1676400"/>
            <a:ext cx="2895600" cy="457200"/>
          </a:xfrm>
          <a:prstGeom prst="rect">
            <a:avLst/>
          </a:prstGeom>
          <a:solidFill>
            <a:srgbClr val="C9C8C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a:t>
            </a:r>
            <a:endParaRPr lang="en-US" altLang="en-US" sz="2400">
              <a:solidFill>
                <a:srgbClr val="2F1E92"/>
              </a:solidFill>
            </a:endParaRPr>
          </a:p>
        </p:txBody>
      </p:sp>
      <p:sp>
        <p:nvSpPr>
          <p:cNvPr id="45068" name="Rectangle 12">
            <a:extLst>
              <a:ext uri="{FF2B5EF4-FFF2-40B4-BE49-F238E27FC236}">
                <a16:creationId xmlns:a16="http://schemas.microsoft.com/office/drawing/2014/main" id="{2128B4D0-6D9E-4FEF-8D7B-C5844CBFA3CE}"/>
              </a:ext>
            </a:extLst>
          </p:cNvPr>
          <p:cNvSpPr>
            <a:spLocks noChangeArrowheads="1"/>
          </p:cNvSpPr>
          <p:nvPr/>
        </p:nvSpPr>
        <p:spPr bwMode="auto">
          <a:xfrm>
            <a:off x="3276600" y="21336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 الاستهلاكي العائلي</a:t>
            </a:r>
            <a:endParaRPr lang="en-US" altLang="en-US" sz="2400">
              <a:solidFill>
                <a:srgbClr val="2F1E92"/>
              </a:solidFill>
            </a:endParaRPr>
          </a:p>
        </p:txBody>
      </p:sp>
      <p:sp>
        <p:nvSpPr>
          <p:cNvPr id="45069" name="Rectangle 13">
            <a:extLst>
              <a:ext uri="{FF2B5EF4-FFF2-40B4-BE49-F238E27FC236}">
                <a16:creationId xmlns:a16="http://schemas.microsoft.com/office/drawing/2014/main" id="{04551BBF-40E8-4952-8313-A730E1499901}"/>
              </a:ext>
            </a:extLst>
          </p:cNvPr>
          <p:cNvSpPr>
            <a:spLocks noChangeArrowheads="1"/>
          </p:cNvSpPr>
          <p:nvPr/>
        </p:nvSpPr>
        <p:spPr bwMode="auto">
          <a:xfrm>
            <a:off x="3276600" y="27432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 الاستثماري</a:t>
            </a:r>
            <a:endParaRPr lang="en-US" altLang="en-US" sz="2400">
              <a:solidFill>
                <a:srgbClr val="2F1E92"/>
              </a:solidFill>
            </a:endParaRPr>
          </a:p>
        </p:txBody>
      </p:sp>
      <p:sp>
        <p:nvSpPr>
          <p:cNvPr id="45070" name="Rectangle 14">
            <a:extLst>
              <a:ext uri="{FF2B5EF4-FFF2-40B4-BE49-F238E27FC236}">
                <a16:creationId xmlns:a16="http://schemas.microsoft.com/office/drawing/2014/main" id="{135F6C43-A681-44CC-8E2B-F303D12C558A}"/>
              </a:ext>
            </a:extLst>
          </p:cNvPr>
          <p:cNvSpPr>
            <a:spLocks noChangeArrowheads="1"/>
          </p:cNvSpPr>
          <p:nvPr/>
        </p:nvSpPr>
        <p:spPr bwMode="auto">
          <a:xfrm>
            <a:off x="3276600" y="3352800"/>
            <a:ext cx="2895600" cy="685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 الحكومي</a:t>
            </a:r>
            <a:r>
              <a:rPr lang="en-US" altLang="en-US" sz="2400" b="1">
                <a:solidFill>
                  <a:srgbClr val="2F1E92"/>
                </a:solidFill>
              </a:rPr>
              <a:t> </a:t>
            </a:r>
          </a:p>
        </p:txBody>
      </p:sp>
      <p:sp>
        <p:nvSpPr>
          <p:cNvPr id="45071" name="Rectangle 15">
            <a:extLst>
              <a:ext uri="{FF2B5EF4-FFF2-40B4-BE49-F238E27FC236}">
                <a16:creationId xmlns:a16="http://schemas.microsoft.com/office/drawing/2014/main" id="{3F28605B-0120-442E-AEB3-FC2AEA058EF2}"/>
              </a:ext>
            </a:extLst>
          </p:cNvPr>
          <p:cNvSpPr>
            <a:spLocks noChangeArrowheads="1"/>
          </p:cNvSpPr>
          <p:nvPr/>
        </p:nvSpPr>
        <p:spPr bwMode="auto">
          <a:xfrm>
            <a:off x="3276600" y="40386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صافي الصادرات</a:t>
            </a:r>
            <a:r>
              <a:rPr lang="fr-FR" altLang="en-US" sz="2400" b="1">
                <a:solidFill>
                  <a:srgbClr val="2F1E92"/>
                </a:solidFill>
              </a:rPr>
              <a:t>(M-X)</a:t>
            </a:r>
            <a:endParaRPr lang="en-US" altLang="en-US" sz="2400">
              <a:solidFill>
                <a:srgbClr val="2F1E92"/>
              </a:solidFill>
            </a:endParaRPr>
          </a:p>
        </p:txBody>
      </p:sp>
      <p:sp>
        <p:nvSpPr>
          <p:cNvPr id="45072" name="Rectangle 16">
            <a:extLst>
              <a:ext uri="{FF2B5EF4-FFF2-40B4-BE49-F238E27FC236}">
                <a16:creationId xmlns:a16="http://schemas.microsoft.com/office/drawing/2014/main" id="{518680BA-4AA3-4522-8661-94F4C49765E6}"/>
              </a:ext>
            </a:extLst>
          </p:cNvPr>
          <p:cNvSpPr>
            <a:spLocks noChangeArrowheads="1"/>
          </p:cNvSpPr>
          <p:nvPr/>
        </p:nvSpPr>
        <p:spPr bwMode="auto">
          <a:xfrm>
            <a:off x="3276600" y="46482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400" b="1">
                <a:solidFill>
                  <a:srgbClr val="FF0000"/>
                </a:solidFill>
              </a:rPr>
              <a:t>XXXX</a:t>
            </a:r>
            <a:endParaRPr lang="en-US" altLang="en-US" sz="2400">
              <a:solidFill>
                <a:srgbClr val="FF0000"/>
              </a:solidFill>
            </a:endParaRPr>
          </a:p>
        </p:txBody>
      </p:sp>
      <p:sp>
        <p:nvSpPr>
          <p:cNvPr id="45074" name="Rectangle 18">
            <a:extLst>
              <a:ext uri="{FF2B5EF4-FFF2-40B4-BE49-F238E27FC236}">
                <a16:creationId xmlns:a16="http://schemas.microsoft.com/office/drawing/2014/main" id="{81F2A6BB-F73E-4B97-86EC-D0DB3E2E32C9}"/>
              </a:ext>
            </a:extLst>
          </p:cNvPr>
          <p:cNvSpPr>
            <a:spLocks noChangeArrowheads="1"/>
          </p:cNvSpPr>
          <p:nvPr/>
        </p:nvSpPr>
        <p:spPr bwMode="auto">
          <a:xfrm>
            <a:off x="762000" y="1676400"/>
            <a:ext cx="2514600" cy="457200"/>
          </a:xfrm>
          <a:prstGeom prst="rect">
            <a:avLst/>
          </a:prstGeom>
          <a:solidFill>
            <a:srgbClr val="C9C8C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المبلغ</a:t>
            </a:r>
            <a:endParaRPr lang="en-US" altLang="en-US" sz="2400"/>
          </a:p>
        </p:txBody>
      </p:sp>
      <p:sp>
        <p:nvSpPr>
          <p:cNvPr id="45076" name="Rectangle 20">
            <a:extLst>
              <a:ext uri="{FF2B5EF4-FFF2-40B4-BE49-F238E27FC236}">
                <a16:creationId xmlns:a16="http://schemas.microsoft.com/office/drawing/2014/main" id="{7EE6A55E-B0AD-4D48-BEAF-F41597A24F7A}"/>
              </a:ext>
            </a:extLst>
          </p:cNvPr>
          <p:cNvSpPr>
            <a:spLocks noChangeArrowheads="1"/>
          </p:cNvSpPr>
          <p:nvPr/>
        </p:nvSpPr>
        <p:spPr bwMode="auto">
          <a:xfrm>
            <a:off x="762000" y="21336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3000</a:t>
            </a:r>
            <a:endParaRPr lang="en-US" sz="2400" dirty="0">
              <a:cs typeface="Arial" charset="0"/>
            </a:endParaRPr>
          </a:p>
        </p:txBody>
      </p:sp>
      <p:sp>
        <p:nvSpPr>
          <p:cNvPr id="45077" name="Rectangle 21">
            <a:extLst>
              <a:ext uri="{FF2B5EF4-FFF2-40B4-BE49-F238E27FC236}">
                <a16:creationId xmlns:a16="http://schemas.microsoft.com/office/drawing/2014/main" id="{DF039ACB-768E-49ED-A994-D295810E04FE}"/>
              </a:ext>
            </a:extLst>
          </p:cNvPr>
          <p:cNvSpPr>
            <a:spLocks noChangeArrowheads="1"/>
          </p:cNvSpPr>
          <p:nvPr/>
        </p:nvSpPr>
        <p:spPr bwMode="auto">
          <a:xfrm>
            <a:off x="762000" y="27432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2000</a:t>
            </a:r>
            <a:endParaRPr lang="en-US" sz="2400" dirty="0">
              <a:cs typeface="Arial" charset="0"/>
            </a:endParaRPr>
          </a:p>
        </p:txBody>
      </p:sp>
      <p:sp>
        <p:nvSpPr>
          <p:cNvPr id="45078" name="Rectangle 22">
            <a:extLst>
              <a:ext uri="{FF2B5EF4-FFF2-40B4-BE49-F238E27FC236}">
                <a16:creationId xmlns:a16="http://schemas.microsoft.com/office/drawing/2014/main" id="{03244B0B-C9C1-419B-AE35-6B6495030C45}"/>
              </a:ext>
            </a:extLst>
          </p:cNvPr>
          <p:cNvSpPr>
            <a:spLocks noChangeArrowheads="1"/>
          </p:cNvSpPr>
          <p:nvPr/>
        </p:nvSpPr>
        <p:spPr bwMode="auto">
          <a:xfrm>
            <a:off x="762000" y="3352800"/>
            <a:ext cx="2514600" cy="6858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1800</a:t>
            </a:r>
            <a:endParaRPr lang="en-US" sz="2400" dirty="0">
              <a:cs typeface="Arial" charset="0"/>
            </a:endParaRPr>
          </a:p>
        </p:txBody>
      </p:sp>
      <p:sp>
        <p:nvSpPr>
          <p:cNvPr id="45079" name="Rectangle 23">
            <a:extLst>
              <a:ext uri="{FF2B5EF4-FFF2-40B4-BE49-F238E27FC236}">
                <a16:creationId xmlns:a16="http://schemas.microsoft.com/office/drawing/2014/main" id="{3916654D-3D43-40FB-B16F-C3A8BE0E0420}"/>
              </a:ext>
            </a:extLst>
          </p:cNvPr>
          <p:cNvSpPr>
            <a:spLocks noChangeArrowheads="1"/>
          </p:cNvSpPr>
          <p:nvPr/>
        </p:nvSpPr>
        <p:spPr bwMode="auto">
          <a:xfrm>
            <a:off x="762000" y="40386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1500-2000</a:t>
            </a:r>
            <a:endParaRPr lang="en-US" sz="2400" dirty="0">
              <a:cs typeface="Arial" charset="0"/>
            </a:endParaRPr>
          </a:p>
        </p:txBody>
      </p:sp>
      <p:sp>
        <p:nvSpPr>
          <p:cNvPr id="45080" name="Rectangle 24">
            <a:extLst>
              <a:ext uri="{FF2B5EF4-FFF2-40B4-BE49-F238E27FC236}">
                <a16:creationId xmlns:a16="http://schemas.microsoft.com/office/drawing/2014/main" id="{5D1946ED-9A8F-4763-94E4-EFCB2370C8DE}"/>
              </a:ext>
            </a:extLst>
          </p:cNvPr>
          <p:cNvSpPr>
            <a:spLocks noChangeArrowheads="1"/>
          </p:cNvSpPr>
          <p:nvPr/>
        </p:nvSpPr>
        <p:spPr bwMode="auto">
          <a:xfrm>
            <a:off x="762000" y="46482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7300</a:t>
            </a:r>
          </a:p>
        </p:txBody>
      </p:sp>
      <p:sp>
        <p:nvSpPr>
          <p:cNvPr id="45081" name="Line 25">
            <a:extLst>
              <a:ext uri="{FF2B5EF4-FFF2-40B4-BE49-F238E27FC236}">
                <a16:creationId xmlns:a16="http://schemas.microsoft.com/office/drawing/2014/main" id="{C068D0B7-9C2B-4C8E-8807-D16B0FACC8C0}"/>
              </a:ext>
            </a:extLst>
          </p:cNvPr>
          <p:cNvSpPr>
            <a:spLocks noChangeShapeType="1"/>
          </p:cNvSpPr>
          <p:nvPr/>
        </p:nvSpPr>
        <p:spPr bwMode="auto">
          <a:xfrm flipH="1" flipV="1">
            <a:off x="2286000" y="5257800"/>
            <a:ext cx="0" cy="304800"/>
          </a:xfrm>
          <a:prstGeom prst="line">
            <a:avLst/>
          </a:prstGeom>
          <a:noFill/>
          <a:ln w="5715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5082" name="Text Box 26">
            <a:extLst>
              <a:ext uri="{FF2B5EF4-FFF2-40B4-BE49-F238E27FC236}">
                <a16:creationId xmlns:a16="http://schemas.microsoft.com/office/drawing/2014/main" id="{55D0FC63-D6DF-4746-B29A-A49D81A110BF}"/>
              </a:ext>
            </a:extLst>
          </p:cNvPr>
          <p:cNvSpPr txBox="1">
            <a:spLocks noChangeArrowheads="1"/>
          </p:cNvSpPr>
          <p:nvPr/>
        </p:nvSpPr>
        <p:spPr bwMode="auto">
          <a:xfrm>
            <a:off x="1143000" y="5638800"/>
            <a:ext cx="2514600" cy="457200"/>
          </a:xfrm>
          <a:prstGeom prst="rect">
            <a:avLst/>
          </a:prstGeom>
          <a:solidFill>
            <a:srgbClr val="B1E2F1"/>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2400" b="1"/>
              <a:t>الناتج المحلّي الإجمالي</a:t>
            </a:r>
            <a:endParaRPr lang="en-US" altLang="en-US" sz="24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wipe(up)">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5059"/>
                                        </p:tgtEl>
                                        <p:attrNameLst>
                                          <p:attrName>style.visibility</p:attrName>
                                        </p:attrNameLst>
                                      </p:cBhvr>
                                      <p:to>
                                        <p:strVal val="visible"/>
                                      </p:to>
                                    </p:set>
                                    <p:anim calcmode="lin" valueType="num">
                                      <p:cBhvr additive="base">
                                        <p:cTn id="12" dur="500" fill="hold"/>
                                        <p:tgtEl>
                                          <p:spTgt spid="45059"/>
                                        </p:tgtEl>
                                        <p:attrNameLst>
                                          <p:attrName>ppt_x</p:attrName>
                                        </p:attrNameLst>
                                      </p:cBhvr>
                                      <p:tavLst>
                                        <p:tav tm="0">
                                          <p:val>
                                            <p:strVal val="0-#ppt_w/2"/>
                                          </p:val>
                                        </p:tav>
                                        <p:tav tm="100000">
                                          <p:val>
                                            <p:strVal val="#ppt_x"/>
                                          </p:val>
                                        </p:tav>
                                      </p:tavLst>
                                    </p:anim>
                                    <p:anim calcmode="lin" valueType="num">
                                      <p:cBhvr additive="base">
                                        <p:cTn id="13" dur="500" fill="hold"/>
                                        <p:tgtEl>
                                          <p:spTgt spid="4505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
                            </p:stCondLst>
                            <p:childTnLst>
                              <p:par>
                                <p:cTn id="15" presetID="2" presetClass="entr" presetSubtype="8" fill="hold" grpId="0" nodeType="afterEffect">
                                  <p:stCondLst>
                                    <p:cond delay="0"/>
                                  </p:stCondLst>
                                  <p:childTnLst>
                                    <p:set>
                                      <p:cBhvr>
                                        <p:cTn id="16" dur="1" fill="hold">
                                          <p:stCondLst>
                                            <p:cond delay="0"/>
                                          </p:stCondLst>
                                        </p:cTn>
                                        <p:tgtEl>
                                          <p:spTgt spid="45066"/>
                                        </p:tgtEl>
                                        <p:attrNameLst>
                                          <p:attrName>style.visibility</p:attrName>
                                        </p:attrNameLst>
                                      </p:cBhvr>
                                      <p:to>
                                        <p:strVal val="visible"/>
                                      </p:to>
                                    </p:set>
                                    <p:anim calcmode="lin" valueType="num">
                                      <p:cBhvr additive="base">
                                        <p:cTn id="17" dur="500" fill="hold"/>
                                        <p:tgtEl>
                                          <p:spTgt spid="45066"/>
                                        </p:tgtEl>
                                        <p:attrNameLst>
                                          <p:attrName>ppt_x</p:attrName>
                                        </p:attrNameLst>
                                      </p:cBhvr>
                                      <p:tavLst>
                                        <p:tav tm="0">
                                          <p:val>
                                            <p:strVal val="0-#ppt_w/2"/>
                                          </p:val>
                                        </p:tav>
                                        <p:tav tm="100000">
                                          <p:val>
                                            <p:strVal val="#ppt_x"/>
                                          </p:val>
                                        </p:tav>
                                      </p:tavLst>
                                    </p:anim>
                                    <p:anim calcmode="lin" valueType="num">
                                      <p:cBhvr additive="base">
                                        <p:cTn id="18" dur="500" fill="hold"/>
                                        <p:tgtEl>
                                          <p:spTgt spid="45066"/>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000"/>
                            </p:stCondLst>
                            <p:childTnLst>
                              <p:par>
                                <p:cTn id="20" presetID="2" presetClass="entr" presetSubtype="8" fill="hold" grpId="0" nodeType="afterEffect">
                                  <p:stCondLst>
                                    <p:cond delay="0"/>
                                  </p:stCondLst>
                                  <p:childTnLst>
                                    <p:set>
                                      <p:cBhvr>
                                        <p:cTn id="21" dur="1" fill="hold">
                                          <p:stCondLst>
                                            <p:cond delay="0"/>
                                          </p:stCondLst>
                                        </p:cTn>
                                        <p:tgtEl>
                                          <p:spTgt spid="45074"/>
                                        </p:tgtEl>
                                        <p:attrNameLst>
                                          <p:attrName>style.visibility</p:attrName>
                                        </p:attrNameLst>
                                      </p:cBhvr>
                                      <p:to>
                                        <p:strVal val="visible"/>
                                      </p:to>
                                    </p:set>
                                    <p:anim calcmode="lin" valueType="num">
                                      <p:cBhvr additive="base">
                                        <p:cTn id="22" dur="500" fill="hold"/>
                                        <p:tgtEl>
                                          <p:spTgt spid="45074"/>
                                        </p:tgtEl>
                                        <p:attrNameLst>
                                          <p:attrName>ppt_x</p:attrName>
                                        </p:attrNameLst>
                                      </p:cBhvr>
                                      <p:tavLst>
                                        <p:tav tm="0">
                                          <p:val>
                                            <p:strVal val="0-#ppt_w/2"/>
                                          </p:val>
                                        </p:tav>
                                        <p:tav tm="100000">
                                          <p:val>
                                            <p:strVal val="#ppt_x"/>
                                          </p:val>
                                        </p:tav>
                                      </p:tavLst>
                                    </p:anim>
                                    <p:anim calcmode="lin" valueType="num">
                                      <p:cBhvr additive="base">
                                        <p:cTn id="23" dur="500" fill="hold"/>
                                        <p:tgtEl>
                                          <p:spTgt spid="45074"/>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45060"/>
                                        </p:tgtEl>
                                        <p:attrNameLst>
                                          <p:attrName>style.visibility</p:attrName>
                                        </p:attrNameLst>
                                      </p:cBhvr>
                                      <p:to>
                                        <p:strVal val="visible"/>
                                      </p:to>
                                    </p:set>
                                    <p:anim calcmode="lin" valueType="num">
                                      <p:cBhvr additive="base">
                                        <p:cTn id="28" dur="500" fill="hold"/>
                                        <p:tgtEl>
                                          <p:spTgt spid="45060"/>
                                        </p:tgtEl>
                                        <p:attrNameLst>
                                          <p:attrName>ppt_x</p:attrName>
                                        </p:attrNameLst>
                                      </p:cBhvr>
                                      <p:tavLst>
                                        <p:tav tm="0">
                                          <p:val>
                                            <p:strVal val="1+#ppt_w/2"/>
                                          </p:val>
                                        </p:tav>
                                        <p:tav tm="100000">
                                          <p:val>
                                            <p:strVal val="#ppt_x"/>
                                          </p:val>
                                        </p:tav>
                                      </p:tavLst>
                                    </p:anim>
                                    <p:anim calcmode="lin" valueType="num">
                                      <p:cBhvr additive="base">
                                        <p:cTn id="29" dur="500" fill="hold"/>
                                        <p:tgtEl>
                                          <p:spTgt spid="45060"/>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45068"/>
                                        </p:tgtEl>
                                        <p:attrNameLst>
                                          <p:attrName>style.visibility</p:attrName>
                                        </p:attrNameLst>
                                      </p:cBhvr>
                                      <p:to>
                                        <p:strVal val="visible"/>
                                      </p:to>
                                    </p:set>
                                    <p:animEffect transition="in" filter="wipe(right)">
                                      <p:cBhvr>
                                        <p:cTn id="34" dur="500"/>
                                        <p:tgtEl>
                                          <p:spTgt spid="45068"/>
                                        </p:tgtEl>
                                      </p:cBhvr>
                                    </p:animEffect>
                                  </p:childTnLst>
                                </p:cTn>
                              </p:par>
                            </p:childTnLst>
                          </p:cTn>
                        </p:par>
                        <p:par>
                          <p:cTn id="35" fill="hold" nodeType="afterGroup">
                            <p:stCondLst>
                              <p:cond delay="500"/>
                            </p:stCondLst>
                            <p:childTnLst>
                              <p:par>
                                <p:cTn id="36" presetID="2" presetClass="entr" presetSubtype="8" fill="hold" grpId="0" nodeType="afterEffect">
                                  <p:stCondLst>
                                    <p:cond delay="1000"/>
                                  </p:stCondLst>
                                  <p:childTnLst>
                                    <p:set>
                                      <p:cBhvr>
                                        <p:cTn id="37" dur="1" fill="hold">
                                          <p:stCondLst>
                                            <p:cond delay="0"/>
                                          </p:stCondLst>
                                        </p:cTn>
                                        <p:tgtEl>
                                          <p:spTgt spid="45076"/>
                                        </p:tgtEl>
                                        <p:attrNameLst>
                                          <p:attrName>style.visibility</p:attrName>
                                        </p:attrNameLst>
                                      </p:cBhvr>
                                      <p:to>
                                        <p:strVal val="visible"/>
                                      </p:to>
                                    </p:set>
                                    <p:anim calcmode="lin" valueType="num">
                                      <p:cBhvr additive="base">
                                        <p:cTn id="38" dur="500" fill="hold"/>
                                        <p:tgtEl>
                                          <p:spTgt spid="45076"/>
                                        </p:tgtEl>
                                        <p:attrNameLst>
                                          <p:attrName>ppt_x</p:attrName>
                                        </p:attrNameLst>
                                      </p:cBhvr>
                                      <p:tavLst>
                                        <p:tav tm="0">
                                          <p:val>
                                            <p:strVal val="0-#ppt_w/2"/>
                                          </p:val>
                                        </p:tav>
                                        <p:tav tm="100000">
                                          <p:val>
                                            <p:strVal val="#ppt_x"/>
                                          </p:val>
                                        </p:tav>
                                      </p:tavLst>
                                    </p:anim>
                                    <p:anim calcmode="lin" valueType="num">
                                      <p:cBhvr additive="base">
                                        <p:cTn id="39" dur="500" fill="hold"/>
                                        <p:tgtEl>
                                          <p:spTgt spid="45076"/>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2" fill="hold" grpId="0" nodeType="clickEffect">
                                  <p:stCondLst>
                                    <p:cond delay="0"/>
                                  </p:stCondLst>
                                  <p:childTnLst>
                                    <p:set>
                                      <p:cBhvr>
                                        <p:cTn id="43" dur="1" fill="hold">
                                          <p:stCondLst>
                                            <p:cond delay="0"/>
                                          </p:stCondLst>
                                        </p:cTn>
                                        <p:tgtEl>
                                          <p:spTgt spid="45061"/>
                                        </p:tgtEl>
                                        <p:attrNameLst>
                                          <p:attrName>style.visibility</p:attrName>
                                        </p:attrNameLst>
                                      </p:cBhvr>
                                      <p:to>
                                        <p:strVal val="visible"/>
                                      </p:to>
                                    </p:set>
                                    <p:anim calcmode="lin" valueType="num">
                                      <p:cBhvr additive="base">
                                        <p:cTn id="44" dur="500" fill="hold"/>
                                        <p:tgtEl>
                                          <p:spTgt spid="45061"/>
                                        </p:tgtEl>
                                        <p:attrNameLst>
                                          <p:attrName>ppt_x</p:attrName>
                                        </p:attrNameLst>
                                      </p:cBhvr>
                                      <p:tavLst>
                                        <p:tav tm="0">
                                          <p:val>
                                            <p:strVal val="1+#ppt_w/2"/>
                                          </p:val>
                                        </p:tav>
                                        <p:tav tm="100000">
                                          <p:val>
                                            <p:strVal val="#ppt_x"/>
                                          </p:val>
                                        </p:tav>
                                      </p:tavLst>
                                    </p:anim>
                                    <p:anim calcmode="lin" valueType="num">
                                      <p:cBhvr additive="base">
                                        <p:cTn id="45" dur="500" fill="hold"/>
                                        <p:tgtEl>
                                          <p:spTgt spid="45061"/>
                                        </p:tgtEl>
                                        <p:attrNameLst>
                                          <p:attrName>ppt_y</p:attrName>
                                        </p:attrNameLst>
                                      </p:cBhvr>
                                      <p:tavLst>
                                        <p:tav tm="0">
                                          <p:val>
                                            <p:strVal val="#ppt_y"/>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45069"/>
                                        </p:tgtEl>
                                        <p:attrNameLst>
                                          <p:attrName>style.visibility</p:attrName>
                                        </p:attrNameLst>
                                      </p:cBhvr>
                                      <p:to>
                                        <p:strVal val="visible"/>
                                      </p:to>
                                    </p:set>
                                    <p:animEffect transition="in" filter="wipe(right)">
                                      <p:cBhvr>
                                        <p:cTn id="50" dur="500"/>
                                        <p:tgtEl>
                                          <p:spTgt spid="45069"/>
                                        </p:tgtEl>
                                      </p:cBhvr>
                                    </p:animEffect>
                                  </p:childTnLst>
                                </p:cTn>
                              </p:par>
                            </p:childTnLst>
                          </p:cTn>
                        </p:par>
                        <p:par>
                          <p:cTn id="51" fill="hold" nodeType="afterGroup">
                            <p:stCondLst>
                              <p:cond delay="500"/>
                            </p:stCondLst>
                            <p:childTnLst>
                              <p:par>
                                <p:cTn id="52" presetID="2" presetClass="entr" presetSubtype="8" fill="hold" grpId="0" nodeType="afterEffect">
                                  <p:stCondLst>
                                    <p:cond delay="1000"/>
                                  </p:stCondLst>
                                  <p:childTnLst>
                                    <p:set>
                                      <p:cBhvr>
                                        <p:cTn id="53" dur="1" fill="hold">
                                          <p:stCondLst>
                                            <p:cond delay="0"/>
                                          </p:stCondLst>
                                        </p:cTn>
                                        <p:tgtEl>
                                          <p:spTgt spid="45077"/>
                                        </p:tgtEl>
                                        <p:attrNameLst>
                                          <p:attrName>style.visibility</p:attrName>
                                        </p:attrNameLst>
                                      </p:cBhvr>
                                      <p:to>
                                        <p:strVal val="visible"/>
                                      </p:to>
                                    </p:set>
                                    <p:anim calcmode="lin" valueType="num">
                                      <p:cBhvr additive="base">
                                        <p:cTn id="54" dur="500" fill="hold"/>
                                        <p:tgtEl>
                                          <p:spTgt spid="45077"/>
                                        </p:tgtEl>
                                        <p:attrNameLst>
                                          <p:attrName>ppt_x</p:attrName>
                                        </p:attrNameLst>
                                      </p:cBhvr>
                                      <p:tavLst>
                                        <p:tav tm="0">
                                          <p:val>
                                            <p:strVal val="0-#ppt_w/2"/>
                                          </p:val>
                                        </p:tav>
                                        <p:tav tm="100000">
                                          <p:val>
                                            <p:strVal val="#ppt_x"/>
                                          </p:val>
                                        </p:tav>
                                      </p:tavLst>
                                    </p:anim>
                                    <p:anim calcmode="lin" valueType="num">
                                      <p:cBhvr additive="base">
                                        <p:cTn id="55" dur="500" fill="hold"/>
                                        <p:tgtEl>
                                          <p:spTgt spid="45077"/>
                                        </p:tgtEl>
                                        <p:attrNameLst>
                                          <p:attrName>ppt_y</p:attrName>
                                        </p:attrNameLst>
                                      </p:cBhvr>
                                      <p:tavLst>
                                        <p:tav tm="0">
                                          <p:val>
                                            <p:strVal val="#ppt_y"/>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2" fill="hold" grpId="0" nodeType="clickEffect">
                                  <p:stCondLst>
                                    <p:cond delay="0"/>
                                  </p:stCondLst>
                                  <p:childTnLst>
                                    <p:set>
                                      <p:cBhvr>
                                        <p:cTn id="59" dur="1" fill="hold">
                                          <p:stCondLst>
                                            <p:cond delay="0"/>
                                          </p:stCondLst>
                                        </p:cTn>
                                        <p:tgtEl>
                                          <p:spTgt spid="45062"/>
                                        </p:tgtEl>
                                        <p:attrNameLst>
                                          <p:attrName>style.visibility</p:attrName>
                                        </p:attrNameLst>
                                      </p:cBhvr>
                                      <p:to>
                                        <p:strVal val="visible"/>
                                      </p:to>
                                    </p:set>
                                    <p:anim calcmode="lin" valueType="num">
                                      <p:cBhvr additive="base">
                                        <p:cTn id="60" dur="500" fill="hold"/>
                                        <p:tgtEl>
                                          <p:spTgt spid="45062"/>
                                        </p:tgtEl>
                                        <p:attrNameLst>
                                          <p:attrName>ppt_x</p:attrName>
                                        </p:attrNameLst>
                                      </p:cBhvr>
                                      <p:tavLst>
                                        <p:tav tm="0">
                                          <p:val>
                                            <p:strVal val="1+#ppt_w/2"/>
                                          </p:val>
                                        </p:tav>
                                        <p:tav tm="100000">
                                          <p:val>
                                            <p:strVal val="#ppt_x"/>
                                          </p:val>
                                        </p:tav>
                                      </p:tavLst>
                                    </p:anim>
                                    <p:anim calcmode="lin" valueType="num">
                                      <p:cBhvr additive="base">
                                        <p:cTn id="61" dur="500" fill="hold"/>
                                        <p:tgtEl>
                                          <p:spTgt spid="45062"/>
                                        </p:tgtEl>
                                        <p:attrNameLst>
                                          <p:attrName>ppt_y</p:attrName>
                                        </p:attrNameLst>
                                      </p:cBhvr>
                                      <p:tavLst>
                                        <p:tav tm="0">
                                          <p:val>
                                            <p:strVal val="#ppt_y"/>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2" fill="hold" grpId="0" nodeType="clickEffect">
                                  <p:stCondLst>
                                    <p:cond delay="0"/>
                                  </p:stCondLst>
                                  <p:childTnLst>
                                    <p:set>
                                      <p:cBhvr>
                                        <p:cTn id="65" dur="1" fill="hold">
                                          <p:stCondLst>
                                            <p:cond delay="0"/>
                                          </p:stCondLst>
                                        </p:cTn>
                                        <p:tgtEl>
                                          <p:spTgt spid="45070"/>
                                        </p:tgtEl>
                                        <p:attrNameLst>
                                          <p:attrName>style.visibility</p:attrName>
                                        </p:attrNameLst>
                                      </p:cBhvr>
                                      <p:to>
                                        <p:strVal val="visible"/>
                                      </p:to>
                                    </p:set>
                                    <p:animEffect transition="in" filter="wipe(right)">
                                      <p:cBhvr>
                                        <p:cTn id="66" dur="500"/>
                                        <p:tgtEl>
                                          <p:spTgt spid="45070"/>
                                        </p:tgtEl>
                                      </p:cBhvr>
                                    </p:animEffect>
                                  </p:childTnLst>
                                </p:cTn>
                              </p:par>
                            </p:childTnLst>
                          </p:cTn>
                        </p:par>
                        <p:par>
                          <p:cTn id="67" fill="hold" nodeType="afterGroup">
                            <p:stCondLst>
                              <p:cond delay="500"/>
                            </p:stCondLst>
                            <p:childTnLst>
                              <p:par>
                                <p:cTn id="68" presetID="2" presetClass="entr" presetSubtype="8" fill="hold" grpId="0" nodeType="afterEffect">
                                  <p:stCondLst>
                                    <p:cond delay="1000"/>
                                  </p:stCondLst>
                                  <p:childTnLst>
                                    <p:set>
                                      <p:cBhvr>
                                        <p:cTn id="69" dur="1" fill="hold">
                                          <p:stCondLst>
                                            <p:cond delay="0"/>
                                          </p:stCondLst>
                                        </p:cTn>
                                        <p:tgtEl>
                                          <p:spTgt spid="45078"/>
                                        </p:tgtEl>
                                        <p:attrNameLst>
                                          <p:attrName>style.visibility</p:attrName>
                                        </p:attrNameLst>
                                      </p:cBhvr>
                                      <p:to>
                                        <p:strVal val="visible"/>
                                      </p:to>
                                    </p:set>
                                    <p:anim calcmode="lin" valueType="num">
                                      <p:cBhvr additive="base">
                                        <p:cTn id="70" dur="500" fill="hold"/>
                                        <p:tgtEl>
                                          <p:spTgt spid="45078"/>
                                        </p:tgtEl>
                                        <p:attrNameLst>
                                          <p:attrName>ppt_x</p:attrName>
                                        </p:attrNameLst>
                                      </p:cBhvr>
                                      <p:tavLst>
                                        <p:tav tm="0">
                                          <p:val>
                                            <p:strVal val="0-#ppt_w/2"/>
                                          </p:val>
                                        </p:tav>
                                        <p:tav tm="100000">
                                          <p:val>
                                            <p:strVal val="#ppt_x"/>
                                          </p:val>
                                        </p:tav>
                                      </p:tavLst>
                                    </p:anim>
                                    <p:anim calcmode="lin" valueType="num">
                                      <p:cBhvr additive="base">
                                        <p:cTn id="71" dur="500" fill="hold"/>
                                        <p:tgtEl>
                                          <p:spTgt spid="45078"/>
                                        </p:tgtEl>
                                        <p:attrNameLst>
                                          <p:attrName>ppt_y</p:attrName>
                                        </p:attrNameLst>
                                      </p:cBhvr>
                                      <p:tavLst>
                                        <p:tav tm="0">
                                          <p:val>
                                            <p:strVal val="#ppt_y"/>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2" fill="hold" grpId="0" nodeType="clickEffect">
                                  <p:stCondLst>
                                    <p:cond delay="0"/>
                                  </p:stCondLst>
                                  <p:childTnLst>
                                    <p:set>
                                      <p:cBhvr>
                                        <p:cTn id="75" dur="1" fill="hold">
                                          <p:stCondLst>
                                            <p:cond delay="0"/>
                                          </p:stCondLst>
                                        </p:cTn>
                                        <p:tgtEl>
                                          <p:spTgt spid="45063"/>
                                        </p:tgtEl>
                                        <p:attrNameLst>
                                          <p:attrName>style.visibility</p:attrName>
                                        </p:attrNameLst>
                                      </p:cBhvr>
                                      <p:to>
                                        <p:strVal val="visible"/>
                                      </p:to>
                                    </p:set>
                                    <p:anim calcmode="lin" valueType="num">
                                      <p:cBhvr additive="base">
                                        <p:cTn id="76" dur="500" fill="hold"/>
                                        <p:tgtEl>
                                          <p:spTgt spid="45063"/>
                                        </p:tgtEl>
                                        <p:attrNameLst>
                                          <p:attrName>ppt_x</p:attrName>
                                        </p:attrNameLst>
                                      </p:cBhvr>
                                      <p:tavLst>
                                        <p:tav tm="0">
                                          <p:val>
                                            <p:strVal val="1+#ppt_w/2"/>
                                          </p:val>
                                        </p:tav>
                                        <p:tav tm="100000">
                                          <p:val>
                                            <p:strVal val="#ppt_x"/>
                                          </p:val>
                                        </p:tav>
                                      </p:tavLst>
                                    </p:anim>
                                    <p:anim calcmode="lin" valueType="num">
                                      <p:cBhvr additive="base">
                                        <p:cTn id="77" dur="500" fill="hold"/>
                                        <p:tgtEl>
                                          <p:spTgt spid="45063"/>
                                        </p:tgtEl>
                                        <p:attrNameLst>
                                          <p:attrName>ppt_y</p:attrName>
                                        </p:attrNameLst>
                                      </p:cBhvr>
                                      <p:tavLst>
                                        <p:tav tm="0">
                                          <p:val>
                                            <p:strVal val="#ppt_y"/>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2" fill="hold" grpId="0" nodeType="clickEffect">
                                  <p:stCondLst>
                                    <p:cond delay="0"/>
                                  </p:stCondLst>
                                  <p:childTnLst>
                                    <p:set>
                                      <p:cBhvr>
                                        <p:cTn id="81" dur="1" fill="hold">
                                          <p:stCondLst>
                                            <p:cond delay="0"/>
                                          </p:stCondLst>
                                        </p:cTn>
                                        <p:tgtEl>
                                          <p:spTgt spid="45071"/>
                                        </p:tgtEl>
                                        <p:attrNameLst>
                                          <p:attrName>style.visibility</p:attrName>
                                        </p:attrNameLst>
                                      </p:cBhvr>
                                      <p:to>
                                        <p:strVal val="visible"/>
                                      </p:to>
                                    </p:set>
                                    <p:animEffect transition="in" filter="wipe(right)">
                                      <p:cBhvr>
                                        <p:cTn id="82" dur="500"/>
                                        <p:tgtEl>
                                          <p:spTgt spid="45071"/>
                                        </p:tgtEl>
                                      </p:cBhvr>
                                    </p:animEffect>
                                  </p:childTnLst>
                                </p:cTn>
                              </p:par>
                            </p:childTnLst>
                          </p:cTn>
                        </p:par>
                        <p:par>
                          <p:cTn id="83" fill="hold" nodeType="afterGroup">
                            <p:stCondLst>
                              <p:cond delay="500"/>
                            </p:stCondLst>
                            <p:childTnLst>
                              <p:par>
                                <p:cTn id="84" presetID="2" presetClass="entr" presetSubtype="8" fill="hold" grpId="0" nodeType="afterEffect">
                                  <p:stCondLst>
                                    <p:cond delay="1000"/>
                                  </p:stCondLst>
                                  <p:childTnLst>
                                    <p:set>
                                      <p:cBhvr>
                                        <p:cTn id="85" dur="1" fill="hold">
                                          <p:stCondLst>
                                            <p:cond delay="0"/>
                                          </p:stCondLst>
                                        </p:cTn>
                                        <p:tgtEl>
                                          <p:spTgt spid="45079"/>
                                        </p:tgtEl>
                                        <p:attrNameLst>
                                          <p:attrName>style.visibility</p:attrName>
                                        </p:attrNameLst>
                                      </p:cBhvr>
                                      <p:to>
                                        <p:strVal val="visible"/>
                                      </p:to>
                                    </p:set>
                                    <p:anim calcmode="lin" valueType="num">
                                      <p:cBhvr additive="base">
                                        <p:cTn id="86" dur="500" fill="hold"/>
                                        <p:tgtEl>
                                          <p:spTgt spid="45079"/>
                                        </p:tgtEl>
                                        <p:attrNameLst>
                                          <p:attrName>ppt_x</p:attrName>
                                        </p:attrNameLst>
                                      </p:cBhvr>
                                      <p:tavLst>
                                        <p:tav tm="0">
                                          <p:val>
                                            <p:strVal val="0-#ppt_w/2"/>
                                          </p:val>
                                        </p:tav>
                                        <p:tav tm="100000">
                                          <p:val>
                                            <p:strVal val="#ppt_x"/>
                                          </p:val>
                                        </p:tav>
                                      </p:tavLst>
                                    </p:anim>
                                    <p:anim calcmode="lin" valueType="num">
                                      <p:cBhvr additive="base">
                                        <p:cTn id="87" dur="500" fill="hold"/>
                                        <p:tgtEl>
                                          <p:spTgt spid="45079"/>
                                        </p:tgtEl>
                                        <p:attrNameLst>
                                          <p:attrName>ppt_y</p:attrName>
                                        </p:attrNameLst>
                                      </p:cBhvr>
                                      <p:tavLst>
                                        <p:tav tm="0">
                                          <p:val>
                                            <p:strVal val="#ppt_y"/>
                                          </p:val>
                                        </p:tav>
                                        <p:tav tm="100000">
                                          <p:val>
                                            <p:strVal val="#ppt_y"/>
                                          </p:val>
                                        </p:tav>
                                      </p:tavLst>
                                    </p:anim>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2" fill="hold" grpId="0" nodeType="clickEffect">
                                  <p:stCondLst>
                                    <p:cond delay="0"/>
                                  </p:stCondLst>
                                  <p:childTnLst>
                                    <p:set>
                                      <p:cBhvr>
                                        <p:cTn id="91" dur="1" fill="hold">
                                          <p:stCondLst>
                                            <p:cond delay="0"/>
                                          </p:stCondLst>
                                        </p:cTn>
                                        <p:tgtEl>
                                          <p:spTgt spid="45064"/>
                                        </p:tgtEl>
                                        <p:attrNameLst>
                                          <p:attrName>style.visibility</p:attrName>
                                        </p:attrNameLst>
                                      </p:cBhvr>
                                      <p:to>
                                        <p:strVal val="visible"/>
                                      </p:to>
                                    </p:set>
                                    <p:anim calcmode="lin" valueType="num">
                                      <p:cBhvr additive="base">
                                        <p:cTn id="92" dur="500" fill="hold"/>
                                        <p:tgtEl>
                                          <p:spTgt spid="45064"/>
                                        </p:tgtEl>
                                        <p:attrNameLst>
                                          <p:attrName>ppt_x</p:attrName>
                                        </p:attrNameLst>
                                      </p:cBhvr>
                                      <p:tavLst>
                                        <p:tav tm="0">
                                          <p:val>
                                            <p:strVal val="1+#ppt_w/2"/>
                                          </p:val>
                                        </p:tav>
                                        <p:tav tm="100000">
                                          <p:val>
                                            <p:strVal val="#ppt_x"/>
                                          </p:val>
                                        </p:tav>
                                      </p:tavLst>
                                    </p:anim>
                                    <p:anim calcmode="lin" valueType="num">
                                      <p:cBhvr additive="base">
                                        <p:cTn id="93" dur="500" fill="hold"/>
                                        <p:tgtEl>
                                          <p:spTgt spid="45064"/>
                                        </p:tgtEl>
                                        <p:attrNameLst>
                                          <p:attrName>ppt_y</p:attrName>
                                        </p:attrNameLst>
                                      </p:cBhvr>
                                      <p:tavLst>
                                        <p:tav tm="0">
                                          <p:val>
                                            <p:strVal val="#ppt_y"/>
                                          </p:val>
                                        </p:tav>
                                        <p:tav tm="100000">
                                          <p:val>
                                            <p:strVal val="#ppt_y"/>
                                          </p:val>
                                        </p:tav>
                                      </p:tavLst>
                                    </p:anim>
                                  </p:childTnLst>
                                </p:cTn>
                              </p:par>
                            </p:childTnLst>
                          </p:cTn>
                        </p:par>
                        <p:par>
                          <p:cTn id="94" fill="hold" nodeType="afterGroup">
                            <p:stCondLst>
                              <p:cond delay="500"/>
                            </p:stCondLst>
                            <p:childTnLst>
                              <p:par>
                                <p:cTn id="95" presetID="4" presetClass="entr" presetSubtype="32" fill="hold" grpId="0" nodeType="afterEffect">
                                  <p:stCondLst>
                                    <p:cond delay="0"/>
                                  </p:stCondLst>
                                  <p:childTnLst>
                                    <p:set>
                                      <p:cBhvr>
                                        <p:cTn id="96" dur="1" fill="hold">
                                          <p:stCondLst>
                                            <p:cond delay="0"/>
                                          </p:stCondLst>
                                        </p:cTn>
                                        <p:tgtEl>
                                          <p:spTgt spid="45072"/>
                                        </p:tgtEl>
                                        <p:attrNameLst>
                                          <p:attrName>style.visibility</p:attrName>
                                        </p:attrNameLst>
                                      </p:cBhvr>
                                      <p:to>
                                        <p:strVal val="visible"/>
                                      </p:to>
                                    </p:set>
                                    <p:animEffect transition="in" filter="box(out)">
                                      <p:cBhvr>
                                        <p:cTn id="97" dur="500"/>
                                        <p:tgtEl>
                                          <p:spTgt spid="45072"/>
                                        </p:tgtEl>
                                      </p:cBhvr>
                                    </p:animEffect>
                                  </p:childTnLst>
                                </p:cTn>
                              </p:par>
                            </p:childTnLst>
                          </p:cTn>
                        </p:par>
                        <p:par>
                          <p:cTn id="98" fill="hold" nodeType="afterGroup">
                            <p:stCondLst>
                              <p:cond delay="1000"/>
                            </p:stCondLst>
                            <p:childTnLst>
                              <p:par>
                                <p:cTn id="99" presetID="2" presetClass="entr" presetSubtype="8" fill="hold" grpId="0" nodeType="afterEffect">
                                  <p:stCondLst>
                                    <p:cond delay="1000"/>
                                  </p:stCondLst>
                                  <p:childTnLst>
                                    <p:set>
                                      <p:cBhvr>
                                        <p:cTn id="100" dur="1" fill="hold">
                                          <p:stCondLst>
                                            <p:cond delay="0"/>
                                          </p:stCondLst>
                                        </p:cTn>
                                        <p:tgtEl>
                                          <p:spTgt spid="45080"/>
                                        </p:tgtEl>
                                        <p:attrNameLst>
                                          <p:attrName>style.visibility</p:attrName>
                                        </p:attrNameLst>
                                      </p:cBhvr>
                                      <p:to>
                                        <p:strVal val="visible"/>
                                      </p:to>
                                    </p:set>
                                    <p:anim calcmode="lin" valueType="num">
                                      <p:cBhvr additive="base">
                                        <p:cTn id="101" dur="500" fill="hold"/>
                                        <p:tgtEl>
                                          <p:spTgt spid="45080"/>
                                        </p:tgtEl>
                                        <p:attrNameLst>
                                          <p:attrName>ppt_x</p:attrName>
                                        </p:attrNameLst>
                                      </p:cBhvr>
                                      <p:tavLst>
                                        <p:tav tm="0">
                                          <p:val>
                                            <p:strVal val="0-#ppt_w/2"/>
                                          </p:val>
                                        </p:tav>
                                        <p:tav tm="100000">
                                          <p:val>
                                            <p:strVal val="#ppt_x"/>
                                          </p:val>
                                        </p:tav>
                                      </p:tavLst>
                                    </p:anim>
                                    <p:anim calcmode="lin" valueType="num">
                                      <p:cBhvr additive="base">
                                        <p:cTn id="102" dur="500" fill="hold"/>
                                        <p:tgtEl>
                                          <p:spTgt spid="45080"/>
                                        </p:tgtEl>
                                        <p:attrNameLst>
                                          <p:attrName>ppt_y</p:attrName>
                                        </p:attrNameLst>
                                      </p:cBhvr>
                                      <p:tavLst>
                                        <p:tav tm="0">
                                          <p:val>
                                            <p:strVal val="#ppt_y"/>
                                          </p:val>
                                        </p:tav>
                                        <p:tav tm="100000">
                                          <p:val>
                                            <p:strVal val="#ppt_y"/>
                                          </p:val>
                                        </p:tav>
                                      </p:tavLst>
                                    </p:anim>
                                  </p:childTnLst>
                                </p:cTn>
                              </p:par>
                            </p:childTnLst>
                          </p:cTn>
                        </p:par>
                        <p:par>
                          <p:cTn id="103" fill="hold" nodeType="afterGroup">
                            <p:stCondLst>
                              <p:cond delay="2500"/>
                            </p:stCondLst>
                            <p:childTnLst>
                              <p:par>
                                <p:cTn id="104" presetID="1" presetClass="entr" presetSubtype="0" fill="hold" nodeType="afterEffect">
                                  <p:stCondLst>
                                    <p:cond delay="0"/>
                                  </p:stCondLst>
                                  <p:childTnLst>
                                    <p:set>
                                      <p:cBhvr>
                                        <p:cTn id="105" dur="1" fill="hold">
                                          <p:stCondLst>
                                            <p:cond delay="499"/>
                                          </p:stCondLst>
                                        </p:cTn>
                                        <p:tgtEl>
                                          <p:spTgt spid="45081"/>
                                        </p:tgtEl>
                                        <p:attrNameLst>
                                          <p:attrName>style.visibility</p:attrName>
                                        </p:attrNameLst>
                                      </p:cBhvr>
                                      <p:to>
                                        <p:strVal val="visible"/>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 presetClass="entr" presetSubtype="8" fill="hold" grpId="0" nodeType="clickEffect">
                                  <p:stCondLst>
                                    <p:cond delay="0"/>
                                  </p:stCondLst>
                                  <p:childTnLst>
                                    <p:set>
                                      <p:cBhvr>
                                        <p:cTn id="109" dur="1" fill="hold">
                                          <p:stCondLst>
                                            <p:cond delay="0"/>
                                          </p:stCondLst>
                                        </p:cTn>
                                        <p:tgtEl>
                                          <p:spTgt spid="45082"/>
                                        </p:tgtEl>
                                        <p:attrNameLst>
                                          <p:attrName>style.visibility</p:attrName>
                                        </p:attrNameLst>
                                      </p:cBhvr>
                                      <p:to>
                                        <p:strVal val="visible"/>
                                      </p:to>
                                    </p:set>
                                    <p:anim calcmode="lin" valueType="num">
                                      <p:cBhvr additive="base">
                                        <p:cTn id="110" dur="500" fill="hold"/>
                                        <p:tgtEl>
                                          <p:spTgt spid="45082"/>
                                        </p:tgtEl>
                                        <p:attrNameLst>
                                          <p:attrName>ppt_x</p:attrName>
                                        </p:attrNameLst>
                                      </p:cBhvr>
                                      <p:tavLst>
                                        <p:tav tm="0">
                                          <p:val>
                                            <p:strVal val="0-#ppt_w/2"/>
                                          </p:val>
                                        </p:tav>
                                        <p:tav tm="100000">
                                          <p:val>
                                            <p:strVal val="#ppt_x"/>
                                          </p:val>
                                        </p:tav>
                                      </p:tavLst>
                                    </p:anim>
                                    <p:anim calcmode="lin" valueType="num">
                                      <p:cBhvr additive="base">
                                        <p:cTn id="111" dur="500" fill="hold"/>
                                        <p:tgtEl>
                                          <p:spTgt spid="450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nimBg="1" autoUpdateAnimBg="0"/>
      <p:bldP spid="45060" grpId="0" animBg="1" autoUpdateAnimBg="0"/>
      <p:bldP spid="45061" grpId="0" animBg="1" autoUpdateAnimBg="0"/>
      <p:bldP spid="45062" grpId="0" animBg="1" autoUpdateAnimBg="0"/>
      <p:bldP spid="45063" grpId="0" animBg="1" autoUpdateAnimBg="0"/>
      <p:bldP spid="45064" grpId="0" animBg="1" autoUpdateAnimBg="0"/>
      <p:bldP spid="45066" grpId="0" animBg="1" autoUpdateAnimBg="0"/>
      <p:bldP spid="45068" grpId="0" animBg="1" autoUpdateAnimBg="0"/>
      <p:bldP spid="45069" grpId="0" animBg="1" autoUpdateAnimBg="0"/>
      <p:bldP spid="45070" grpId="0" animBg="1" autoUpdateAnimBg="0"/>
      <p:bldP spid="45071" grpId="0" animBg="1" autoUpdateAnimBg="0"/>
      <p:bldP spid="45072" grpId="0" animBg="1" autoUpdateAnimBg="0"/>
      <p:bldP spid="45074" grpId="0" animBg="1" autoUpdateAnimBg="0"/>
      <p:bldP spid="45076" grpId="0" animBg="1" autoUpdateAnimBg="0"/>
      <p:bldP spid="45077" grpId="0" animBg="1" autoUpdateAnimBg="0"/>
      <p:bldP spid="45078" grpId="0" animBg="1" autoUpdateAnimBg="0"/>
      <p:bldP spid="45079" grpId="0" animBg="1" autoUpdateAnimBg="0"/>
      <p:bldP spid="45080" grpId="0" animBg="1" autoUpdateAnimBg="0"/>
      <p:bldP spid="45082"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1">
            <a:extLst>
              <a:ext uri="{FF2B5EF4-FFF2-40B4-BE49-F238E27FC236}">
                <a16:creationId xmlns:a16="http://schemas.microsoft.com/office/drawing/2014/main" id="{86BC66D6-35ED-4281-BAD0-0D9A93D989F9}"/>
              </a:ext>
            </a:extLst>
          </p:cNvPr>
          <p:cNvSpPr>
            <a:spLocks noGrp="1"/>
          </p:cNvSpPr>
          <p:nvPr>
            <p:ph type="title"/>
          </p:nvPr>
        </p:nvSpPr>
        <p:spPr>
          <a:xfrm>
            <a:off x="612775" y="228600"/>
            <a:ext cx="8153400" cy="990600"/>
          </a:xfrm>
        </p:spPr>
        <p:txBody>
          <a:bodyPr/>
          <a:lstStyle/>
          <a:p>
            <a:pPr algn="r" rtl="1"/>
            <a:r>
              <a:rPr lang="ar-SA" altLang="en-US" sz="4000" b="1"/>
              <a:t>مفاهيم أخري في حسابات الدخل المحلي</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A4257B86-3328-4FAD-844F-B6519BE842EF}"/>
              </a:ext>
            </a:extLst>
          </p:cNvPr>
          <p:cNvSpPr>
            <a:spLocks noGrp="1"/>
          </p:cNvSpPr>
          <p:nvPr>
            <p:ph sz="quarter" idx="1"/>
          </p:nvPr>
        </p:nvSpPr>
        <p:spPr>
          <a:xfrm>
            <a:off x="228600" y="1295400"/>
            <a:ext cx="8686800" cy="5105400"/>
          </a:xfrm>
          <a:ln>
            <a:prstDash val="sysDot"/>
          </a:ln>
        </p:spPr>
        <p:txBody>
          <a:bodyPr/>
          <a:lstStyle/>
          <a:p>
            <a:pPr algn="just" rtl="1">
              <a:lnSpc>
                <a:spcPct val="200000"/>
              </a:lnSpc>
              <a:defRPr/>
            </a:pPr>
            <a:r>
              <a:rPr lang="ar-SA" sz="2600" b="1" dirty="0">
                <a:effectLst>
                  <a:outerShdw blurRad="38100" dist="38100" dir="2700000" algn="tl">
                    <a:srgbClr val="000000">
                      <a:alpha val="43137"/>
                    </a:srgbClr>
                  </a:outerShdw>
                </a:effectLst>
              </a:rPr>
              <a:t>يعتبر </a:t>
            </a:r>
            <a:r>
              <a:rPr lang="ar-SA" sz="2600" b="1" dirty="0">
                <a:solidFill>
                  <a:srgbClr val="2F1E92"/>
                </a:solidFill>
                <a:effectLst>
                  <a:outerShdw blurRad="38100" dist="38100" dir="2700000" algn="tl">
                    <a:srgbClr val="000000">
                      <a:alpha val="43137"/>
                    </a:srgbClr>
                  </a:outerShdw>
                </a:effectLst>
              </a:rPr>
              <a:t>الناتج المحلي الاجمالي أهم عنصر من عناصر الحسابات القومية </a:t>
            </a:r>
            <a:r>
              <a:rPr lang="ar-SA" sz="2600" b="1" dirty="0">
                <a:effectLst>
                  <a:outerShdw blurRad="38100" dist="38100" dir="2700000" algn="tl">
                    <a:srgbClr val="000000">
                      <a:alpha val="43137"/>
                    </a:srgbClr>
                  </a:outerShdw>
                </a:effectLst>
              </a:rPr>
              <a:t>إلا أن </a:t>
            </a:r>
            <a:r>
              <a:rPr lang="ar-SA" sz="2600" b="1" dirty="0">
                <a:solidFill>
                  <a:srgbClr val="FF0066"/>
                </a:solidFill>
                <a:effectLst>
                  <a:outerShdw blurRad="38100" dist="38100" dir="2700000" algn="tl">
                    <a:srgbClr val="000000">
                      <a:alpha val="43137"/>
                    </a:srgbClr>
                  </a:outerShdw>
                </a:effectLst>
              </a:rPr>
              <a:t>هناك مفاهيم أخرى تساعدنا في تكوين الحسابات القومية </a:t>
            </a:r>
            <a:r>
              <a:rPr lang="ar-SA" sz="2600" b="1" dirty="0">
                <a:effectLst>
                  <a:outerShdw blurRad="38100" dist="38100" dir="2700000" algn="tl">
                    <a:srgbClr val="000000">
                      <a:alpha val="43137"/>
                    </a:srgbClr>
                  </a:outerShdw>
                </a:effectLst>
              </a:rPr>
              <a:t>مثل </a:t>
            </a:r>
            <a:r>
              <a:rPr lang="ar-SA" sz="2600" b="1" dirty="0">
                <a:solidFill>
                  <a:srgbClr val="006600"/>
                </a:solidFill>
                <a:effectLst>
                  <a:outerShdw blurRad="38100" dist="38100" dir="2700000" algn="tl">
                    <a:srgbClr val="000000">
                      <a:alpha val="43137"/>
                    </a:srgbClr>
                  </a:outerShdw>
                </a:effectLst>
              </a:rPr>
              <a:t>الناتج المحلي الصافي </a:t>
            </a:r>
            <a:r>
              <a:rPr lang="ar-SA" sz="2600" b="1" dirty="0">
                <a:effectLst>
                  <a:outerShdw blurRad="38100" dist="38100" dir="2700000" algn="tl">
                    <a:srgbClr val="000000">
                      <a:alpha val="43137"/>
                    </a:srgbClr>
                  </a:outerShdw>
                </a:effectLst>
              </a:rPr>
              <a:t>و </a:t>
            </a:r>
            <a:r>
              <a:rPr lang="ar-SA" sz="2600" b="1" dirty="0">
                <a:solidFill>
                  <a:srgbClr val="5E0204"/>
                </a:solidFill>
                <a:effectLst>
                  <a:outerShdw blurRad="38100" dist="38100" dir="2700000" algn="tl">
                    <a:srgbClr val="000000">
                      <a:alpha val="43137"/>
                    </a:srgbClr>
                  </a:outerShdw>
                </a:effectLst>
              </a:rPr>
              <a:t>الدخل المحلي </a:t>
            </a:r>
            <a:r>
              <a:rPr lang="ar-SA" sz="2600" b="1" dirty="0">
                <a:effectLst>
                  <a:outerShdw blurRad="38100" dist="38100" dir="2700000" algn="tl">
                    <a:srgbClr val="000000">
                      <a:alpha val="43137"/>
                    </a:srgbClr>
                  </a:outerShdw>
                </a:effectLst>
              </a:rPr>
              <a:t>و </a:t>
            </a:r>
            <a:r>
              <a:rPr lang="ar-SA" sz="2600" b="1" dirty="0">
                <a:solidFill>
                  <a:srgbClr val="CA06C1"/>
                </a:solidFill>
                <a:effectLst>
                  <a:outerShdw blurRad="38100" dist="38100" dir="2700000" algn="tl">
                    <a:srgbClr val="000000">
                      <a:alpha val="43137"/>
                    </a:srgbClr>
                  </a:outerShdw>
                </a:effectLst>
              </a:rPr>
              <a:t>الدخل الشخصي </a:t>
            </a:r>
            <a:r>
              <a:rPr lang="ar-SA" sz="2600" b="1" dirty="0">
                <a:effectLst>
                  <a:outerShdw blurRad="38100" dist="38100" dir="2700000" algn="tl">
                    <a:srgbClr val="000000">
                      <a:alpha val="43137"/>
                    </a:srgbClr>
                  </a:outerShdw>
                </a:effectLst>
              </a:rPr>
              <a:t>و غير ذلك من المفاهيم.</a:t>
            </a:r>
            <a:endParaRPr lang="fr-FR" sz="2600" b="1" dirty="0">
              <a:effectLst>
                <a:outerShdw blurRad="38100" dist="38100" dir="2700000" algn="tl">
                  <a:srgbClr val="000000">
                    <a:alpha val="43137"/>
                  </a:srgbClr>
                </a:outerShdw>
              </a:effectLst>
            </a:endParaRPr>
          </a:p>
          <a:p>
            <a:pPr marL="457200" indent="-457200" algn="just" rtl="1">
              <a:lnSpc>
                <a:spcPct val="200000"/>
              </a:lnSpc>
              <a:buClr>
                <a:srgbClr val="FF0066"/>
              </a:buClr>
              <a:buSzPct val="85000"/>
              <a:buFont typeface="+mj-lt"/>
              <a:buAutoNum type="arabicPeriod"/>
              <a:defRPr/>
            </a:pPr>
            <a:r>
              <a:rPr lang="ar-SA" sz="2600" b="1" dirty="0">
                <a:solidFill>
                  <a:srgbClr val="FF0000"/>
                </a:solidFill>
                <a:effectLst>
                  <a:outerShdw blurRad="38100" dist="38100" dir="2700000" algn="tl">
                    <a:srgbClr val="000000">
                      <a:alpha val="43137"/>
                    </a:srgbClr>
                  </a:outerShdw>
                </a:effectLst>
              </a:rPr>
              <a:t>الناتج المحلي الصافي </a:t>
            </a:r>
            <a:r>
              <a:rPr lang="ar-SA" sz="2600" b="1" dirty="0">
                <a:effectLst>
                  <a:outerShdw blurRad="38100" dist="38100" dir="2700000" algn="tl">
                    <a:srgbClr val="000000">
                      <a:alpha val="43137"/>
                    </a:srgbClr>
                  </a:outerShdw>
                </a:effectLst>
              </a:rPr>
              <a:t>يعطي </a:t>
            </a:r>
            <a:r>
              <a:rPr lang="ar-SA" sz="2600" b="1" dirty="0">
                <a:solidFill>
                  <a:srgbClr val="00B050"/>
                </a:solidFill>
                <a:effectLst>
                  <a:outerShdw blurRad="38100" dist="38100" dir="2700000" algn="tl">
                    <a:srgbClr val="000000">
                      <a:alpha val="43137"/>
                    </a:srgbClr>
                  </a:outerShdw>
                </a:effectLst>
              </a:rPr>
              <a:t>مقياس أفضل لأداء الاقتصاد  </a:t>
            </a:r>
            <a:r>
              <a:rPr lang="ar-SA" sz="2600" b="1" dirty="0">
                <a:effectLst>
                  <a:outerShdw blurRad="38100" dist="38100" dir="2700000" algn="tl">
                    <a:srgbClr val="000000">
                      <a:alpha val="43137"/>
                    </a:srgbClr>
                  </a:outerShdw>
                </a:effectLst>
              </a:rPr>
              <a:t>و هو عبارة عن اجمالي الناتج بعد استبعاد إهلاك رأس المال</a:t>
            </a:r>
            <a:endParaRPr lang="fr-FR" sz="2600" b="1" dirty="0">
              <a:effectLst>
                <a:outerShdw blurRad="38100" dist="38100" dir="2700000" algn="tl">
                  <a:srgbClr val="000000">
                    <a:alpha val="43137"/>
                  </a:srgbClr>
                </a:outerShdw>
              </a:effectLst>
            </a:endParaRPr>
          </a:p>
          <a:p>
            <a:pPr marL="457200" indent="-457200" algn="just" rtl="1">
              <a:lnSpc>
                <a:spcPct val="200000"/>
              </a:lnSpc>
              <a:buFont typeface="Wingdings" panose="05000000000000000000" pitchFamily="2" charset="2"/>
              <a:buNone/>
              <a:defRPr/>
            </a:pPr>
            <a:r>
              <a:rPr lang="ar-SA" sz="2600" dirty="0">
                <a:effectLst>
                  <a:outerShdw blurRad="38100" dist="38100" dir="2700000" algn="tl">
                    <a:srgbClr val="000000">
                      <a:alpha val="43137"/>
                    </a:srgbClr>
                  </a:outerShdw>
                </a:effectLst>
              </a:rPr>
              <a:t> </a:t>
            </a:r>
            <a:endParaRPr lang="fr-FR" sz="2600" dirty="0">
              <a:effectLst>
                <a:outerShdw blurRad="38100" dist="38100" dir="2700000" algn="tl">
                  <a:srgbClr val="000000">
                    <a:alpha val="43137"/>
                  </a:srgbClr>
                </a:outerShdw>
              </a:effectLst>
            </a:endParaRPr>
          </a:p>
          <a:p>
            <a:pPr>
              <a:defRPr/>
            </a:pPr>
            <a:endParaRPr lang="fr-FR" dirty="0"/>
          </a:p>
        </p:txBody>
      </p:sp>
      <p:sp>
        <p:nvSpPr>
          <p:cNvPr id="33796" name="Espace réservé du pied de page 3">
            <a:extLst>
              <a:ext uri="{FF2B5EF4-FFF2-40B4-BE49-F238E27FC236}">
                <a16:creationId xmlns:a16="http://schemas.microsoft.com/office/drawing/2014/main" id="{33798E5B-B43B-46D0-BC58-E61757BF74C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D09A75E4-5040-47A1-BC23-27D96041A5EE}"/>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11C8FA00-9746-4CAA-9D69-AE4E7913EBD6}" type="slidenum">
              <a:rPr lang="ar-SA" altLang="en-US" sz="1200">
                <a:solidFill>
                  <a:srgbClr val="FFFFFF"/>
                </a:solidFill>
              </a:rPr>
              <a:pPr eaLnBrk="1" hangingPunct="1">
                <a:lnSpc>
                  <a:spcPct val="80000"/>
                </a:lnSpc>
              </a:pPr>
              <a:t>25</a:t>
            </a:fld>
            <a:endParaRPr lang="fr-FR" altLang="en-US" sz="1200">
              <a:solidFill>
                <a:srgbClr val="FFFFFF"/>
              </a:solidFill>
            </a:endParaRPr>
          </a:p>
        </p:txBody>
      </p:sp>
      <p:sp>
        <p:nvSpPr>
          <p:cNvPr id="8" name="Rectangle 3">
            <a:extLst>
              <a:ext uri="{FF2B5EF4-FFF2-40B4-BE49-F238E27FC236}">
                <a16:creationId xmlns:a16="http://schemas.microsoft.com/office/drawing/2014/main" id="{EA9A362A-3368-4A04-AE93-57D20E287416}"/>
              </a:ext>
            </a:extLst>
          </p:cNvPr>
          <p:cNvSpPr txBox="1">
            <a:spLocks noChangeArrowheads="1"/>
          </p:cNvSpPr>
          <p:nvPr/>
        </p:nvSpPr>
        <p:spPr bwMode="auto">
          <a:xfrm>
            <a:off x="609600" y="5486400"/>
            <a:ext cx="8001000" cy="838200"/>
          </a:xfrm>
          <a:prstGeom prst="rect">
            <a:avLst/>
          </a:prstGeom>
          <a:solidFill>
            <a:schemeClr val="accent1">
              <a:lumMod val="40000"/>
              <a:lumOff val="60000"/>
            </a:schemeClr>
          </a:solidFill>
          <a:ln w="9525">
            <a:noFill/>
            <a:miter lim="800000"/>
            <a:headEnd/>
            <a:tailEnd/>
          </a:ln>
        </p:spPr>
        <p:txBody>
          <a:bodyPr/>
          <a:lstStyle/>
          <a:p>
            <a:pPr algn="just">
              <a:lnSpc>
                <a:spcPct val="200000"/>
              </a:lnSpc>
              <a:defRPr/>
            </a:pPr>
            <a:r>
              <a:rPr lang="ar-SA" sz="2400" b="1" dirty="0">
                <a:effectLst>
                  <a:outerShdw blurRad="38100" dist="38100" dir="2700000" algn="tl">
                    <a:srgbClr val="000000">
                      <a:alpha val="43137"/>
                    </a:srgbClr>
                  </a:outerShdw>
                </a:effectLst>
                <a:cs typeface="Arial" charset="0"/>
              </a:rPr>
              <a:t>الناتج المحلي </a:t>
            </a:r>
            <a:r>
              <a:rPr lang="ar-SA" sz="2400" b="1" dirty="0" err="1">
                <a:effectLst>
                  <a:outerShdw blurRad="38100" dist="38100" dir="2700000" algn="tl">
                    <a:srgbClr val="000000">
                      <a:alpha val="43137"/>
                    </a:srgbClr>
                  </a:outerShdw>
                </a:effectLst>
                <a:cs typeface="Arial" charset="0"/>
              </a:rPr>
              <a:t>الصافي </a:t>
            </a:r>
            <a:r>
              <a:rPr lang="ar-SA" sz="2400" b="1" dirty="0">
                <a:effectLst>
                  <a:outerShdw blurRad="38100" dist="38100" dir="2700000" algn="tl">
                    <a:srgbClr val="000000">
                      <a:alpha val="43137"/>
                    </a:srgbClr>
                  </a:outerShdw>
                </a:effectLst>
                <a:cs typeface="Arial" charset="0"/>
              </a:rPr>
              <a:t>= الناتج المحلي </a:t>
            </a:r>
            <a:r>
              <a:rPr lang="ar-SA" sz="2400" b="1" dirty="0" err="1">
                <a:effectLst>
                  <a:outerShdw blurRad="38100" dist="38100" dir="2700000" algn="tl">
                    <a:srgbClr val="000000">
                      <a:alpha val="43137"/>
                    </a:srgbClr>
                  </a:outerShdw>
                </a:effectLst>
                <a:cs typeface="Arial" charset="0"/>
              </a:rPr>
              <a:t>الإجمالي (</a:t>
            </a:r>
            <a:r>
              <a:rPr lang="en-US" sz="2400" b="1" dirty="0">
                <a:effectLst>
                  <a:outerShdw blurRad="38100" dist="38100" dir="2700000" algn="tl">
                    <a:srgbClr val="000000">
                      <a:alpha val="43137"/>
                    </a:srgbClr>
                  </a:outerShdw>
                </a:effectLst>
                <a:cs typeface="Arial" charset="0"/>
              </a:rPr>
              <a:t>GDP</a:t>
            </a:r>
            <a:r>
              <a:rPr lang="ar-SA" sz="2400" b="1" dirty="0" err="1">
                <a:effectLst>
                  <a:outerShdw blurRad="38100" dist="38100" dir="2700000" algn="tl">
                    <a:srgbClr val="000000">
                      <a:alpha val="43137"/>
                    </a:srgbClr>
                  </a:outerShdw>
                </a:effectLst>
                <a:cs typeface="Arial" charset="0"/>
              </a:rPr>
              <a:t>) </a:t>
            </a:r>
            <a:r>
              <a:rPr lang="ar-SA" sz="2400" dirty="0">
                <a:effectLst>
                  <a:outerShdw blurRad="38100" dist="38100" dir="2700000" algn="tl">
                    <a:srgbClr val="000000">
                      <a:alpha val="43137"/>
                    </a:srgbClr>
                  </a:outerShdw>
                </a:effectLst>
                <a:cs typeface="Arial" charset="0"/>
              </a:rPr>
              <a:t>– </a:t>
            </a:r>
            <a:r>
              <a:rPr lang="ar-SA" sz="2400" b="1" dirty="0">
                <a:effectLst>
                  <a:outerShdw blurRad="38100" dist="38100" dir="2700000" algn="tl">
                    <a:srgbClr val="000000">
                      <a:alpha val="43137"/>
                    </a:srgbClr>
                  </a:outerShdw>
                </a:effectLst>
                <a:cs typeface="Arial" charset="0"/>
              </a:rPr>
              <a:t>إهلاك رأس المال  </a:t>
            </a:r>
            <a:endParaRPr lang="fr-FR" sz="2400" dirty="0">
              <a:effectLst>
                <a:outerShdw blurRad="38100" dist="38100" dir="2700000" algn="tl">
                  <a:srgbClr val="000000">
                    <a:alpha val="43137"/>
                  </a:srgbClr>
                </a:outerShdw>
              </a:effectLst>
              <a:cs typeface="Arial" charset="0"/>
            </a:endParaRPr>
          </a:p>
          <a:p>
            <a:pPr marL="319088" indent="-319088">
              <a:spcBef>
                <a:spcPts val="700"/>
              </a:spcBef>
              <a:buClr>
                <a:schemeClr val="accent2"/>
              </a:buClr>
              <a:buSzPct val="60000"/>
              <a:buFont typeface="Wingdings" pitchFamily="2" charset="2"/>
              <a:buNone/>
              <a:defRPr/>
            </a:pPr>
            <a:endParaRPr lang="en-US" sz="2900" b="1" cap="all" dirty="0">
              <a:ln w="500">
                <a:solidFill>
                  <a:schemeClr val="tx2">
                    <a:shade val="20000"/>
                    <a:satMod val="120000"/>
                  </a:schemeClr>
                </a:solidFill>
              </a:ln>
              <a:solidFill>
                <a:schemeClr val="accent2"/>
              </a:solidFill>
              <a:latin typeface="+mj-lt"/>
              <a:ea typeface="+mj-ea"/>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83C14FF-F14E-42D9-A558-A8F7FB31E735}"/>
              </a:ext>
            </a:extLst>
          </p:cNvPr>
          <p:cNvSpPr>
            <a:spLocks noGrp="1"/>
          </p:cNvSpPr>
          <p:nvPr>
            <p:ph sz="quarter" idx="1"/>
          </p:nvPr>
        </p:nvSpPr>
        <p:spPr>
          <a:xfrm>
            <a:off x="381000" y="1600200"/>
            <a:ext cx="8385175" cy="4800600"/>
          </a:xfrm>
        </p:spPr>
        <p:txBody>
          <a:bodyPr/>
          <a:lstStyle/>
          <a:p>
            <a:pPr marL="514350" indent="-514350" algn="just" rtl="1">
              <a:lnSpc>
                <a:spcPct val="200000"/>
              </a:lnSpc>
              <a:buClr>
                <a:srgbClr val="FF0066"/>
              </a:buClr>
              <a:buSzPct val="85000"/>
              <a:buFont typeface="+mj-lt"/>
              <a:buAutoNum type="arabicPeriod" startAt="2"/>
              <a:defRPr/>
            </a:pPr>
            <a:r>
              <a:rPr lang="ar-SA" sz="3200" b="1" dirty="0">
                <a:solidFill>
                  <a:srgbClr val="FF0000"/>
                </a:solidFill>
                <a:effectLst>
                  <a:outerShdw blurRad="38100" dist="38100" dir="2700000" algn="tl">
                    <a:srgbClr val="000000">
                      <a:alpha val="43137"/>
                    </a:srgbClr>
                  </a:outerShdw>
                </a:effectLst>
              </a:rPr>
              <a:t>الدخل المحلي </a:t>
            </a:r>
            <a:r>
              <a:rPr lang="ar-SA" sz="3200" b="1" dirty="0">
                <a:effectLst>
                  <a:outerShdw blurRad="38100" dist="38100" dir="2700000" algn="tl">
                    <a:srgbClr val="000000">
                      <a:alpha val="43137"/>
                    </a:srgbClr>
                  </a:outerShdw>
                </a:effectLst>
              </a:rPr>
              <a:t>فهو </a:t>
            </a:r>
            <a:r>
              <a:rPr lang="ar-SA" sz="3200" b="1" dirty="0">
                <a:solidFill>
                  <a:srgbClr val="006600"/>
                </a:solidFill>
                <a:effectLst>
                  <a:outerShdw blurRad="38100" dist="38100" dir="2700000" algn="tl">
                    <a:srgbClr val="000000">
                      <a:alpha val="43137"/>
                    </a:srgbClr>
                  </a:outerShdw>
                </a:effectLst>
              </a:rPr>
              <a:t>اجمالي ما تكتسبه عناصر الانتاج </a:t>
            </a:r>
            <a:r>
              <a:rPr lang="ar-SA" sz="3200" b="1" dirty="0">
                <a:effectLst>
                  <a:outerShdw blurRad="38100" dist="38100" dir="2700000" algn="tl">
                    <a:srgbClr val="000000">
                      <a:alpha val="43137"/>
                    </a:srgbClr>
                  </a:outerShdw>
                </a:effectLst>
              </a:rPr>
              <a:t>و هو يساوي الناتج المحلي الصافي نطرح منه  الضرائب غير المباشرة لأن الضرائب تمثل خصم من اجمالي الدخول</a:t>
            </a:r>
            <a:r>
              <a:rPr lang="fr-FR" sz="3200" b="1" dirty="0">
                <a:effectLst>
                  <a:outerShdw blurRad="38100" dist="38100" dir="2700000" algn="tl">
                    <a:srgbClr val="000000">
                      <a:alpha val="43137"/>
                    </a:srgbClr>
                  </a:outerShdw>
                </a:effectLst>
              </a:rPr>
              <a:t>  </a:t>
            </a:r>
          </a:p>
          <a:p>
            <a:pPr>
              <a:defRPr/>
            </a:pPr>
            <a:endParaRPr lang="fr-FR" dirty="0"/>
          </a:p>
        </p:txBody>
      </p:sp>
      <p:sp>
        <p:nvSpPr>
          <p:cNvPr id="34819" name="Espace réservé du pied de page 3">
            <a:extLst>
              <a:ext uri="{FF2B5EF4-FFF2-40B4-BE49-F238E27FC236}">
                <a16:creationId xmlns:a16="http://schemas.microsoft.com/office/drawing/2014/main" id="{2C402BD2-E11E-402B-9B25-69F2C39403D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F2CA75B0-A61A-49B0-88C6-48C4D873273C}"/>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F9C7A91-C307-42D3-9321-E4B136F2DCB3}" type="slidenum">
              <a:rPr lang="ar-SA" altLang="en-US" sz="1200">
                <a:solidFill>
                  <a:srgbClr val="FFFFFF"/>
                </a:solidFill>
              </a:rPr>
              <a:pPr eaLnBrk="1" hangingPunct="1">
                <a:lnSpc>
                  <a:spcPct val="80000"/>
                </a:lnSpc>
              </a:pPr>
              <a:t>26</a:t>
            </a:fld>
            <a:endParaRPr lang="fr-FR" altLang="en-US" sz="1200">
              <a:solidFill>
                <a:srgbClr val="FFFFFF"/>
              </a:solidFill>
            </a:endParaRPr>
          </a:p>
        </p:txBody>
      </p:sp>
      <p:sp>
        <p:nvSpPr>
          <p:cNvPr id="7" name="Rectangle 3">
            <a:extLst>
              <a:ext uri="{FF2B5EF4-FFF2-40B4-BE49-F238E27FC236}">
                <a16:creationId xmlns:a16="http://schemas.microsoft.com/office/drawing/2014/main" id="{D107CFA9-2170-49A0-82A4-BEA642E9290A}"/>
              </a:ext>
            </a:extLst>
          </p:cNvPr>
          <p:cNvSpPr txBox="1">
            <a:spLocks noChangeArrowheads="1"/>
          </p:cNvSpPr>
          <p:nvPr/>
        </p:nvSpPr>
        <p:spPr bwMode="auto">
          <a:xfrm>
            <a:off x="609600" y="4800600"/>
            <a:ext cx="8001000" cy="1143000"/>
          </a:xfrm>
          <a:prstGeom prst="rect">
            <a:avLst/>
          </a:prstGeom>
          <a:solidFill>
            <a:schemeClr val="accent1">
              <a:lumMod val="40000"/>
              <a:lumOff val="60000"/>
            </a:schemeClr>
          </a:solidFill>
          <a:ln w="9525">
            <a:noFill/>
            <a:miter lim="800000"/>
            <a:headEnd/>
            <a:tailEnd/>
          </a:ln>
        </p:spPr>
        <p:txBody>
          <a:bodyPr/>
          <a:lstStyle/>
          <a:p>
            <a:pPr algn="just">
              <a:lnSpc>
                <a:spcPct val="200000"/>
              </a:lnSpc>
              <a:defRPr/>
            </a:pPr>
            <a:r>
              <a:rPr lang="ar-SA" sz="2800" b="1" dirty="0">
                <a:effectLst>
                  <a:outerShdw blurRad="38100" dist="38100" dir="2700000" algn="tl">
                    <a:srgbClr val="000000">
                      <a:alpha val="43137"/>
                    </a:srgbClr>
                  </a:outerShdw>
                </a:effectLst>
                <a:cs typeface="Arial" charset="0"/>
              </a:rPr>
              <a:t>الدخل </a:t>
            </a:r>
            <a:r>
              <a:rPr lang="ar-SA" sz="2800" b="1" dirty="0" err="1">
                <a:effectLst>
                  <a:outerShdw blurRad="38100" dist="38100" dir="2700000" algn="tl">
                    <a:srgbClr val="000000">
                      <a:alpha val="43137"/>
                    </a:srgbClr>
                  </a:outerShdw>
                </a:effectLst>
                <a:cs typeface="Arial" charset="0"/>
              </a:rPr>
              <a:t>المحلي  </a:t>
            </a:r>
            <a:r>
              <a:rPr lang="ar-SA" sz="2800" b="1" dirty="0">
                <a:effectLst>
                  <a:outerShdw blurRad="38100" dist="38100" dir="2700000" algn="tl">
                    <a:srgbClr val="000000">
                      <a:alpha val="43137"/>
                    </a:srgbClr>
                  </a:outerShdw>
                </a:effectLst>
                <a:cs typeface="Arial" charset="0"/>
              </a:rPr>
              <a:t>= الناتج المحلي الصافي </a:t>
            </a:r>
            <a:r>
              <a:rPr lang="fr-FR" sz="2800" b="1" dirty="0">
                <a:effectLst>
                  <a:outerShdw blurRad="38100" dist="38100" dir="2700000" algn="tl">
                    <a:srgbClr val="000000">
                      <a:alpha val="43137"/>
                    </a:srgbClr>
                  </a:outerShdw>
                </a:effectLst>
                <a:cs typeface="Arial" charset="0"/>
              </a:rPr>
              <a:t> </a:t>
            </a:r>
            <a:r>
              <a:rPr lang="en-US" sz="2800" b="1" dirty="0">
                <a:effectLst>
                  <a:outerShdw blurRad="38100" dist="38100" dir="2700000" algn="tl">
                    <a:srgbClr val="000000">
                      <a:alpha val="43137"/>
                    </a:srgbClr>
                  </a:outerShdw>
                </a:effectLst>
                <a:cs typeface="Arial" charset="0"/>
              </a:rPr>
              <a:t>– </a:t>
            </a:r>
            <a:r>
              <a:rPr lang="ar-SA" sz="2800" b="1" dirty="0">
                <a:effectLst>
                  <a:outerShdw blurRad="38100" dist="38100" dir="2700000" algn="tl">
                    <a:srgbClr val="000000">
                      <a:alpha val="43137"/>
                    </a:srgbClr>
                  </a:outerShdw>
                </a:effectLst>
                <a:cs typeface="Arial" charset="0"/>
              </a:rPr>
              <a:t>الضرائب غير المباشرة  </a:t>
            </a:r>
            <a:endParaRPr lang="fr-FR" sz="2800" dirty="0">
              <a:effectLst>
                <a:outerShdw blurRad="38100" dist="38100" dir="2700000" algn="tl">
                  <a:srgbClr val="000000">
                    <a:alpha val="43137"/>
                  </a:srgbClr>
                </a:outerShdw>
              </a:effectLst>
              <a:cs typeface="Arial" charset="0"/>
            </a:endParaRPr>
          </a:p>
          <a:p>
            <a:pPr marL="319088" indent="-319088">
              <a:spcBef>
                <a:spcPts val="700"/>
              </a:spcBef>
              <a:buClr>
                <a:schemeClr val="accent2"/>
              </a:buClr>
              <a:buSzPct val="60000"/>
              <a:buFont typeface="Wingdings" pitchFamily="2" charset="2"/>
              <a:buNone/>
              <a:defRPr/>
            </a:pPr>
            <a:endParaRPr lang="en-US" sz="2900" b="1" cap="all" dirty="0">
              <a:ln w="500">
                <a:solidFill>
                  <a:schemeClr val="tx2">
                    <a:shade val="20000"/>
                    <a:satMod val="120000"/>
                  </a:schemeClr>
                </a:solidFill>
              </a:ln>
              <a:solidFill>
                <a:schemeClr val="accent2"/>
              </a:solidFill>
              <a:latin typeface="+mj-lt"/>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contenu 2">
            <a:extLst>
              <a:ext uri="{FF2B5EF4-FFF2-40B4-BE49-F238E27FC236}">
                <a16:creationId xmlns:a16="http://schemas.microsoft.com/office/drawing/2014/main" id="{83D36A8E-9068-4839-B516-564B33D435A7}"/>
              </a:ext>
            </a:extLst>
          </p:cNvPr>
          <p:cNvSpPr>
            <a:spLocks noGrp="1"/>
          </p:cNvSpPr>
          <p:nvPr>
            <p:ph sz="quarter" idx="1"/>
          </p:nvPr>
        </p:nvSpPr>
        <p:spPr>
          <a:xfrm>
            <a:off x="228600" y="1447800"/>
            <a:ext cx="8686800" cy="4953000"/>
          </a:xfrm>
        </p:spPr>
        <p:txBody>
          <a:bodyPr/>
          <a:lstStyle/>
          <a:p>
            <a:pPr marL="0" indent="0" algn="just" rtl="1">
              <a:lnSpc>
                <a:spcPts val="5200"/>
              </a:lnSpc>
              <a:spcBef>
                <a:spcPts val="0"/>
              </a:spcBef>
              <a:buClr>
                <a:srgbClr val="FF0066"/>
              </a:buClr>
              <a:buSzPct val="85000"/>
              <a:buFont typeface="+mj-lt"/>
              <a:buAutoNum type="arabicPeriod" startAt="3"/>
              <a:defRPr/>
            </a:pPr>
            <a:r>
              <a:rPr lang="fr-FR" sz="2600" b="1" dirty="0">
                <a:solidFill>
                  <a:srgbClr val="FF0000"/>
                </a:solidFill>
                <a:effectLst>
                  <a:outerShdw blurRad="38100" dist="38100" dir="2700000" algn="tl">
                    <a:srgbClr val="000000">
                      <a:alpha val="43137"/>
                    </a:srgbClr>
                  </a:outerShdw>
                </a:effectLst>
              </a:rPr>
              <a:t> </a:t>
            </a:r>
            <a:r>
              <a:rPr lang="ar-SA" sz="2600" b="1" dirty="0">
                <a:solidFill>
                  <a:srgbClr val="FF0000"/>
                </a:solidFill>
                <a:effectLst>
                  <a:outerShdw blurRad="38100" dist="38100" dir="2700000" algn="tl">
                    <a:srgbClr val="000000">
                      <a:alpha val="43137"/>
                    </a:srgbClr>
                  </a:outerShdw>
                </a:effectLst>
              </a:rPr>
              <a:t>الدخل الشخصي  </a:t>
            </a:r>
            <a:r>
              <a:rPr lang="ar-SA" sz="2600" b="1" dirty="0">
                <a:effectLst>
                  <a:outerShdw blurRad="38100" dist="38100" dir="2700000" algn="tl">
                    <a:srgbClr val="000000">
                      <a:alpha val="43137"/>
                    </a:srgbClr>
                  </a:outerShdw>
                </a:effectLst>
              </a:rPr>
              <a:t>هو عبارة عن </a:t>
            </a:r>
            <a:r>
              <a:rPr lang="ar-SA" sz="2600" b="1" dirty="0">
                <a:solidFill>
                  <a:srgbClr val="2F1E92"/>
                </a:solidFill>
                <a:effectLst>
                  <a:outerShdw blurRad="38100" dist="38100" dir="2700000" algn="tl">
                    <a:srgbClr val="000000">
                      <a:alpha val="43137"/>
                    </a:srgbClr>
                  </a:outerShdw>
                </a:effectLst>
              </a:rPr>
              <a:t>اجمالي دخول جميع أفراد المجتمع </a:t>
            </a:r>
            <a:r>
              <a:rPr lang="ar-SA" sz="2600" b="1" dirty="0">
                <a:effectLst>
                  <a:outerShdw blurRad="38100" dist="38100" dir="2700000" algn="tl">
                    <a:srgbClr val="000000">
                      <a:alpha val="43137"/>
                    </a:srgbClr>
                  </a:outerShdw>
                </a:effectLst>
              </a:rPr>
              <a:t>نحصل  عليه عندما </a:t>
            </a:r>
            <a:r>
              <a:rPr lang="ar-SA" sz="2600" b="1" dirty="0">
                <a:solidFill>
                  <a:srgbClr val="006600"/>
                </a:solidFill>
                <a:effectLst>
                  <a:outerShdw blurRad="38100" dist="38100" dir="2700000" algn="tl">
                    <a:srgbClr val="000000">
                      <a:alpha val="43137"/>
                    </a:srgbClr>
                  </a:outerShdw>
                </a:effectLst>
              </a:rPr>
              <a:t>نطرح الدخول المكتسبة غير </a:t>
            </a:r>
            <a:r>
              <a:rPr lang="ar-SA" sz="2600" b="1" dirty="0" err="1">
                <a:solidFill>
                  <a:srgbClr val="006600"/>
                </a:solidFill>
                <a:effectLst>
                  <a:outerShdw blurRad="38100" dist="38100" dir="2700000" algn="tl">
                    <a:srgbClr val="000000">
                      <a:alpha val="43137"/>
                    </a:srgbClr>
                  </a:outerShdw>
                </a:effectLst>
              </a:rPr>
              <a:t>المحصلة </a:t>
            </a:r>
            <a:r>
              <a:rPr lang="ar-SA" sz="2600" b="1" dirty="0">
                <a:effectLst>
                  <a:outerShdw blurRad="38100" dist="38100" dir="2700000" algn="tl">
                    <a:srgbClr val="000000">
                      <a:alpha val="43137"/>
                    </a:srgbClr>
                  </a:outerShdw>
                </a:effectLst>
              </a:rPr>
              <a:t>(مثل معاشات التقاعد و استقطاعات التأمينات الاجتماعية و أرباح غير </a:t>
            </a:r>
            <a:r>
              <a:rPr lang="ar-SA" sz="2600" b="1" dirty="0" err="1">
                <a:effectLst>
                  <a:outerShdw blurRad="38100" dist="38100" dir="2700000" algn="tl">
                    <a:srgbClr val="000000">
                      <a:alpha val="43137"/>
                    </a:srgbClr>
                  </a:outerShdw>
                </a:effectLst>
              </a:rPr>
              <a:t>موزعة </a:t>
            </a:r>
            <a:r>
              <a:rPr lang="ar-SA" sz="2600" b="1" dirty="0">
                <a:effectLst>
                  <a:outerShdw blurRad="38100" dist="38100" dir="2700000" algn="tl">
                    <a:srgbClr val="000000">
                      <a:alpha val="43137"/>
                    </a:srgbClr>
                  </a:outerShdw>
                </a:effectLst>
              </a:rPr>
              <a:t>) من الدخل المحلي  و </a:t>
            </a:r>
            <a:r>
              <a:rPr lang="ar-SA" sz="2600" b="1" dirty="0">
                <a:solidFill>
                  <a:srgbClr val="CA06C1"/>
                </a:solidFill>
                <a:effectLst>
                  <a:outerShdw blurRad="38100" dist="38100" dir="2700000" algn="tl">
                    <a:srgbClr val="000000">
                      <a:alpha val="43137"/>
                    </a:srgbClr>
                  </a:outerShdw>
                </a:effectLst>
              </a:rPr>
              <a:t>اضافة الدخول المحصلة غير </a:t>
            </a:r>
            <a:r>
              <a:rPr lang="ar-SA" sz="2600" b="1" dirty="0" err="1">
                <a:solidFill>
                  <a:srgbClr val="CA06C1"/>
                </a:solidFill>
                <a:effectLst>
                  <a:outerShdw blurRad="38100" dist="38100" dir="2700000" algn="tl">
                    <a:srgbClr val="000000">
                      <a:alpha val="43137"/>
                    </a:srgbClr>
                  </a:outerShdw>
                </a:effectLst>
              </a:rPr>
              <a:t>المكتسبة </a:t>
            </a:r>
            <a:r>
              <a:rPr lang="ar-SA" sz="2600" b="1" dirty="0">
                <a:effectLst>
                  <a:outerShdw blurRad="38100" dist="38100" dir="2700000" algn="tl">
                    <a:srgbClr val="000000">
                      <a:alpha val="43137"/>
                    </a:srgbClr>
                  </a:outerShdw>
                </a:effectLst>
              </a:rPr>
              <a:t>(المدفوعات الحكومية </a:t>
            </a:r>
            <a:r>
              <a:rPr lang="ar-SA" sz="2600" b="1" dirty="0" err="1">
                <a:effectLst>
                  <a:outerShdw blurRad="38100" dist="38100" dir="2700000" algn="tl">
                    <a:srgbClr val="000000">
                      <a:alpha val="43137"/>
                    </a:srgbClr>
                  </a:outerShdw>
                </a:effectLst>
              </a:rPr>
              <a:t>التحويلية )</a:t>
            </a:r>
            <a:endParaRPr lang="fr-FR" sz="2600" b="1" dirty="0">
              <a:effectLst>
                <a:outerShdw blurRad="38100" dist="38100" dir="2700000" algn="tl">
                  <a:srgbClr val="000000">
                    <a:alpha val="43137"/>
                  </a:srgbClr>
                </a:outerShdw>
              </a:effectLst>
              <a:cs typeface="Arial" charset="0"/>
            </a:endParaRPr>
          </a:p>
          <a:p>
            <a:pPr algn="just" rtl="1">
              <a:defRPr/>
            </a:pPr>
            <a:endParaRPr lang="fr-FR" dirty="0">
              <a:cs typeface="Arial" charset="0"/>
            </a:endParaRPr>
          </a:p>
        </p:txBody>
      </p:sp>
      <p:sp>
        <p:nvSpPr>
          <p:cNvPr id="35843" name="Espace réservé du pied de page 3">
            <a:extLst>
              <a:ext uri="{FF2B5EF4-FFF2-40B4-BE49-F238E27FC236}">
                <a16:creationId xmlns:a16="http://schemas.microsoft.com/office/drawing/2014/main" id="{C0EEC989-9F96-400D-B248-B029EE338C94}"/>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F964553F-53E4-469B-99D6-748353354901}"/>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6611531-C4D8-4E5F-85CB-8F7BC64EBCC3}" type="slidenum">
              <a:rPr lang="ar-SA" altLang="en-US" sz="1200">
                <a:solidFill>
                  <a:srgbClr val="FFFFFF"/>
                </a:solidFill>
              </a:rPr>
              <a:pPr eaLnBrk="1" hangingPunct="1">
                <a:lnSpc>
                  <a:spcPct val="80000"/>
                </a:lnSpc>
              </a:pPr>
              <a:t>27</a:t>
            </a:fld>
            <a:endParaRPr lang="fr-FR" altLang="en-US" sz="1200">
              <a:solidFill>
                <a:srgbClr val="FFFFFF"/>
              </a:solidFill>
            </a:endParaRPr>
          </a:p>
        </p:txBody>
      </p:sp>
      <p:sp>
        <p:nvSpPr>
          <p:cNvPr id="6" name="Rectangle 3">
            <a:extLst>
              <a:ext uri="{FF2B5EF4-FFF2-40B4-BE49-F238E27FC236}">
                <a16:creationId xmlns:a16="http://schemas.microsoft.com/office/drawing/2014/main" id="{99919476-890F-4E84-8B6C-4A656D52002A}"/>
              </a:ext>
            </a:extLst>
          </p:cNvPr>
          <p:cNvSpPr txBox="1">
            <a:spLocks noChangeArrowheads="1"/>
          </p:cNvSpPr>
          <p:nvPr/>
        </p:nvSpPr>
        <p:spPr bwMode="auto">
          <a:xfrm>
            <a:off x="533400" y="4191000"/>
            <a:ext cx="8153400" cy="1981200"/>
          </a:xfrm>
          <a:prstGeom prst="rect">
            <a:avLst/>
          </a:prstGeom>
          <a:solidFill>
            <a:schemeClr val="accent1">
              <a:lumMod val="40000"/>
              <a:lumOff val="60000"/>
            </a:schemeClr>
          </a:solidFill>
          <a:ln w="9525">
            <a:noFill/>
            <a:miter lim="800000"/>
            <a:headEnd/>
            <a:tailEnd/>
          </a:ln>
        </p:spPr>
        <p:txBody>
          <a:bodyPr/>
          <a:lstStyle/>
          <a:p>
            <a:pPr algn="just">
              <a:lnSpc>
                <a:spcPts val="5200"/>
              </a:lnSpc>
              <a:spcBef>
                <a:spcPts val="0"/>
              </a:spcBef>
              <a:defRPr/>
            </a:pPr>
            <a:r>
              <a:rPr lang="fr-FR" sz="2000" b="1" cap="all" dirty="0">
                <a:ln w="500">
                  <a:solidFill>
                    <a:schemeClr val="tx2">
                      <a:shade val="20000"/>
                      <a:satMod val="120000"/>
                    </a:schemeClr>
                  </a:solidFill>
                </a:ln>
                <a:solidFill>
                  <a:schemeClr val="accent2"/>
                </a:solidFill>
                <a:latin typeface="+mj-lt"/>
                <a:ea typeface="+mj-ea"/>
                <a:cs typeface="+mj-cs"/>
              </a:rPr>
              <a:t> </a:t>
            </a:r>
            <a:r>
              <a:rPr lang="ar-SA" sz="2400" b="1" dirty="0">
                <a:effectLst>
                  <a:outerShdw blurRad="38100" dist="38100" dir="2700000" algn="tl">
                    <a:srgbClr val="000000">
                      <a:alpha val="43137"/>
                    </a:srgbClr>
                  </a:outerShdw>
                </a:effectLst>
                <a:cs typeface="Arial" charset="0"/>
              </a:rPr>
              <a:t>الدخل </a:t>
            </a:r>
            <a:r>
              <a:rPr lang="ar-SA" sz="2400" b="1" dirty="0" err="1">
                <a:effectLst>
                  <a:outerShdw blurRad="38100" dist="38100" dir="2700000" algn="tl">
                    <a:srgbClr val="000000">
                      <a:alpha val="43137"/>
                    </a:srgbClr>
                  </a:outerShdw>
                </a:effectLst>
                <a:cs typeface="Arial" charset="0"/>
              </a:rPr>
              <a:t>الشخصي </a:t>
            </a:r>
            <a:r>
              <a:rPr lang="ar-SA" sz="2400" b="1" dirty="0">
                <a:effectLst>
                  <a:outerShdw blurRad="38100" dist="38100" dir="2700000" algn="tl">
                    <a:srgbClr val="000000">
                      <a:alpha val="43137"/>
                    </a:srgbClr>
                  </a:outerShdw>
                </a:effectLst>
                <a:cs typeface="Arial" charset="0"/>
              </a:rPr>
              <a:t>= الدخل المحلي </a:t>
            </a:r>
            <a:r>
              <a:rPr lang="fr-FR" sz="2400" b="1" dirty="0">
                <a:effectLst>
                  <a:outerShdw blurRad="38100" dist="38100" dir="2700000" algn="tl">
                    <a:srgbClr val="000000">
                      <a:alpha val="43137"/>
                    </a:srgbClr>
                  </a:outerShdw>
                </a:effectLst>
                <a:cs typeface="Arial" charset="0"/>
              </a:rPr>
              <a:t> </a:t>
            </a:r>
            <a:r>
              <a:rPr lang="en-US" sz="2400" b="1" dirty="0">
                <a:effectLst>
                  <a:outerShdw blurRad="38100" dist="38100" dir="2700000" algn="tl">
                    <a:srgbClr val="000000">
                      <a:alpha val="43137"/>
                    </a:srgbClr>
                  </a:outerShdw>
                </a:effectLst>
                <a:cs typeface="Arial" charset="0"/>
              </a:rPr>
              <a:t>– </a:t>
            </a:r>
            <a:r>
              <a:rPr lang="ar-SA" sz="2400" b="1" dirty="0">
                <a:effectLst>
                  <a:outerShdw blurRad="38100" dist="38100" dir="2700000" algn="tl">
                    <a:srgbClr val="000000">
                      <a:alpha val="43137"/>
                    </a:srgbClr>
                  </a:outerShdw>
                </a:effectLst>
                <a:cs typeface="Arial" charset="0"/>
              </a:rPr>
              <a:t>الدخول المكتسبة غير </a:t>
            </a:r>
            <a:r>
              <a:rPr lang="ar-SA" sz="2400" b="1" dirty="0" err="1">
                <a:effectLst>
                  <a:outerShdw blurRad="38100" dist="38100" dir="2700000" algn="tl">
                    <a:srgbClr val="000000">
                      <a:alpha val="43137"/>
                    </a:srgbClr>
                  </a:outerShdw>
                </a:effectLst>
                <a:cs typeface="Arial" charset="0"/>
              </a:rPr>
              <a:t>المحصلة  </a:t>
            </a:r>
            <a:r>
              <a:rPr lang="ar-SA" sz="2400" b="1" dirty="0">
                <a:effectLst>
                  <a:outerShdw blurRad="38100" dist="38100" dir="2700000" algn="tl">
                    <a:srgbClr val="000000">
                      <a:alpha val="43137"/>
                    </a:srgbClr>
                  </a:outerShdw>
                </a:effectLst>
                <a:cs typeface="Arial" charset="0"/>
              </a:rPr>
              <a:t>(معاشات </a:t>
            </a:r>
            <a:r>
              <a:rPr lang="ar-SA" sz="2400" b="1" dirty="0" err="1">
                <a:effectLst>
                  <a:outerShdw blurRad="38100" dist="38100" dir="2700000" algn="tl">
                    <a:srgbClr val="000000">
                      <a:alpha val="43137"/>
                    </a:srgbClr>
                  </a:outerShdw>
                </a:effectLst>
                <a:cs typeface="Arial" charset="0"/>
              </a:rPr>
              <a:t>التقاعد +</a:t>
            </a:r>
            <a:r>
              <a:rPr lang="fr-FR" sz="2400" b="1" dirty="0">
                <a:effectLst>
                  <a:outerShdw blurRad="38100" dist="38100" dir="2700000" algn="tl">
                    <a:srgbClr val="000000">
                      <a:alpha val="43137"/>
                    </a:srgbClr>
                  </a:outerShdw>
                </a:effectLst>
                <a:cs typeface="Arial" charset="0"/>
              </a:rPr>
              <a:t> </a:t>
            </a:r>
            <a:r>
              <a:rPr lang="ar-SA" sz="2400" b="1" dirty="0">
                <a:effectLst>
                  <a:outerShdw blurRad="38100" dist="38100" dir="2700000" algn="tl">
                    <a:srgbClr val="000000">
                      <a:alpha val="43137"/>
                    </a:srgbClr>
                  </a:outerShdw>
                </a:effectLst>
                <a:cs typeface="Arial" charset="0"/>
              </a:rPr>
              <a:t>استقطاعات التأمينات </a:t>
            </a:r>
            <a:r>
              <a:rPr lang="ar-SA" sz="2400" b="1" dirty="0" err="1">
                <a:effectLst>
                  <a:outerShdw blurRad="38100" dist="38100" dir="2700000" algn="tl">
                    <a:srgbClr val="000000">
                      <a:alpha val="43137"/>
                    </a:srgbClr>
                  </a:outerShdw>
                </a:effectLst>
                <a:cs typeface="Arial" charset="0"/>
              </a:rPr>
              <a:t>الاجتماعية +</a:t>
            </a:r>
            <a:r>
              <a:rPr lang="fr-FR" sz="2400" b="1" dirty="0">
                <a:effectLst>
                  <a:outerShdw blurRad="38100" dist="38100" dir="2700000" algn="tl">
                    <a:srgbClr val="000000">
                      <a:alpha val="43137"/>
                    </a:srgbClr>
                  </a:outerShdw>
                </a:effectLst>
                <a:cs typeface="Arial" charset="0"/>
              </a:rPr>
              <a:t> </a:t>
            </a:r>
            <a:r>
              <a:rPr lang="ar-SA" sz="2400" b="1" dirty="0">
                <a:effectLst>
                  <a:outerShdw blurRad="38100" dist="38100" dir="2700000" algn="tl">
                    <a:srgbClr val="000000">
                      <a:alpha val="43137"/>
                    </a:srgbClr>
                  </a:outerShdw>
                </a:effectLst>
                <a:cs typeface="Arial" charset="0"/>
              </a:rPr>
              <a:t>أرباح غير </a:t>
            </a:r>
            <a:r>
              <a:rPr lang="ar-SA" sz="2400" b="1" dirty="0" err="1">
                <a:effectLst>
                  <a:outerShdw blurRad="38100" dist="38100" dir="2700000" algn="tl">
                    <a:srgbClr val="000000">
                      <a:alpha val="43137"/>
                    </a:srgbClr>
                  </a:outerShdw>
                </a:effectLst>
                <a:cs typeface="Arial" charset="0"/>
              </a:rPr>
              <a:t>موزعة ) </a:t>
            </a:r>
            <a:r>
              <a:rPr lang="ar-SA" sz="2400" b="1" dirty="0">
                <a:effectLst>
                  <a:outerShdw blurRad="38100" dist="38100" dir="2700000" algn="tl">
                    <a:srgbClr val="000000">
                      <a:alpha val="43137"/>
                    </a:srgbClr>
                  </a:outerShdw>
                </a:effectLst>
                <a:cs typeface="Arial" charset="0"/>
              </a:rPr>
              <a:t>+الدخول المحصلة غير </a:t>
            </a:r>
            <a:r>
              <a:rPr lang="ar-SA" sz="2400" b="1" dirty="0" err="1">
                <a:effectLst>
                  <a:outerShdw blurRad="38100" dist="38100" dir="2700000" algn="tl">
                    <a:srgbClr val="000000">
                      <a:alpha val="43137"/>
                    </a:srgbClr>
                  </a:outerShdw>
                </a:effectLst>
                <a:cs typeface="Arial" charset="0"/>
              </a:rPr>
              <a:t>المكتسبة  </a:t>
            </a:r>
            <a:r>
              <a:rPr lang="ar-SA" sz="2400" b="1" dirty="0">
                <a:effectLst>
                  <a:outerShdw blurRad="38100" dist="38100" dir="2700000" algn="tl">
                    <a:srgbClr val="000000">
                      <a:alpha val="43137"/>
                    </a:srgbClr>
                  </a:outerShdw>
                </a:effectLst>
                <a:cs typeface="Arial" charset="0"/>
              </a:rPr>
              <a:t>(المدفوعات الحكومية </a:t>
            </a:r>
            <a:r>
              <a:rPr lang="ar-SA" sz="2400" b="1" dirty="0" err="1">
                <a:effectLst>
                  <a:outerShdw blurRad="38100" dist="38100" dir="2700000" algn="tl">
                    <a:srgbClr val="000000">
                      <a:alpha val="43137"/>
                    </a:srgbClr>
                  </a:outerShdw>
                </a:effectLst>
                <a:cs typeface="Arial" charset="0"/>
              </a:rPr>
              <a:t>التحويلية )</a:t>
            </a:r>
            <a:endParaRPr lang="fr-FR" sz="2400" dirty="0">
              <a:effectLst>
                <a:outerShdw blurRad="38100" dist="38100" dir="2700000" algn="tl">
                  <a:srgbClr val="000000">
                    <a:alpha val="43137"/>
                  </a:srgbClr>
                </a:outerShdw>
              </a:effectLst>
              <a:cs typeface="Arial" charset="0"/>
            </a:endParaRPr>
          </a:p>
          <a:p>
            <a:pPr marL="319088" indent="-319088">
              <a:spcBef>
                <a:spcPts val="700"/>
              </a:spcBef>
              <a:buClr>
                <a:schemeClr val="accent2"/>
              </a:buClr>
              <a:buSzPct val="60000"/>
              <a:buFont typeface="Wingdings" pitchFamily="2" charset="2"/>
              <a:buNone/>
              <a:defRPr/>
            </a:pPr>
            <a:endParaRPr lang="en-US" sz="2900" b="1" cap="all" dirty="0">
              <a:ln w="500">
                <a:solidFill>
                  <a:schemeClr val="tx2">
                    <a:shade val="20000"/>
                    <a:satMod val="120000"/>
                  </a:schemeClr>
                </a:solidFill>
              </a:ln>
              <a:solidFill>
                <a:schemeClr val="accent2"/>
              </a:solidFill>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A709134-B4ED-45D1-973C-5EC4121B732B}"/>
              </a:ext>
            </a:extLst>
          </p:cNvPr>
          <p:cNvSpPr>
            <a:spLocks noGrp="1"/>
          </p:cNvSpPr>
          <p:nvPr>
            <p:ph sz="quarter" idx="1"/>
          </p:nvPr>
        </p:nvSpPr>
        <p:spPr>
          <a:xfrm>
            <a:off x="304800" y="1371600"/>
            <a:ext cx="8610600" cy="5715000"/>
          </a:xfrm>
        </p:spPr>
        <p:txBody>
          <a:bodyPr/>
          <a:lstStyle/>
          <a:p>
            <a:pPr marL="0" indent="0" algn="just" rtl="1">
              <a:lnSpc>
                <a:spcPct val="150000"/>
              </a:lnSpc>
              <a:spcBef>
                <a:spcPts val="0"/>
              </a:spcBef>
              <a:buClr>
                <a:srgbClr val="FF0066"/>
              </a:buClr>
              <a:buSzPct val="85000"/>
              <a:buFont typeface="+mj-lt"/>
              <a:buAutoNum type="arabicPeriod" startAt="4"/>
              <a:defRPr/>
            </a:pPr>
            <a:r>
              <a:rPr lang="ar-SA" sz="3200" b="1" dirty="0">
                <a:solidFill>
                  <a:srgbClr val="FF0000"/>
                </a:solidFill>
                <a:effectLst>
                  <a:outerShdw blurRad="38100" dist="38100" dir="2700000" algn="tl">
                    <a:srgbClr val="000000">
                      <a:alpha val="43137"/>
                    </a:srgbClr>
                  </a:outerShdw>
                </a:effectLst>
              </a:rPr>
              <a:t>الدخل الشخصي المتاح</a:t>
            </a:r>
            <a:r>
              <a:rPr lang="ar-SA" sz="3200" dirty="0">
                <a:solidFill>
                  <a:srgbClr val="FF0000"/>
                </a:solidFill>
                <a:effectLst>
                  <a:outerShdw blurRad="38100" dist="38100" dir="2700000" algn="tl">
                    <a:srgbClr val="000000">
                      <a:alpha val="43137"/>
                    </a:srgbClr>
                  </a:outerShdw>
                </a:effectLst>
              </a:rPr>
              <a:t> </a:t>
            </a:r>
            <a:r>
              <a:rPr lang="ar-SA" sz="3200" dirty="0">
                <a:effectLst>
                  <a:outerShdw blurRad="38100" dist="38100" dir="2700000" algn="tl">
                    <a:srgbClr val="000000">
                      <a:alpha val="43137"/>
                    </a:srgbClr>
                  </a:outerShdw>
                </a:effectLst>
              </a:rPr>
              <a:t>يعطي الدخل الشخصي مقدار </a:t>
            </a:r>
            <a:r>
              <a:rPr lang="ar-SA" sz="3200" b="1" dirty="0">
                <a:solidFill>
                  <a:srgbClr val="2F1E92"/>
                </a:solidFill>
                <a:effectLst>
                  <a:outerShdw blurRad="38100" dist="38100" dir="2700000" algn="tl">
                    <a:srgbClr val="000000">
                      <a:alpha val="43137"/>
                    </a:srgbClr>
                  </a:outerShdw>
                </a:effectLst>
              </a:rPr>
              <a:t>الدخل المستلم من قبل أفراد المجتمع قبل دفع الضرائب الدخل</a:t>
            </a:r>
            <a:r>
              <a:rPr lang="ar-SA" sz="3200" dirty="0">
                <a:effectLst>
                  <a:outerShdw blurRad="38100" dist="38100" dir="2700000" algn="tl">
                    <a:srgbClr val="000000">
                      <a:alpha val="43137"/>
                    </a:srgbClr>
                  </a:outerShdw>
                </a:effectLst>
              </a:rPr>
              <a:t> و هو عبارة عن مقدار الدخل المستلم من قبل أفراد المجتمع بعد تسديد الضرائب المباشرة</a:t>
            </a:r>
            <a:endParaRPr lang="fr-FR" sz="3200" dirty="0">
              <a:effectLst>
                <a:outerShdw blurRad="38100" dist="38100" dir="2700000" algn="tl">
                  <a:srgbClr val="000000">
                    <a:alpha val="43137"/>
                  </a:srgbClr>
                </a:outerShdw>
              </a:effectLst>
              <a:cs typeface="Arial" charset="0"/>
            </a:endParaRPr>
          </a:p>
          <a:p>
            <a:pPr algn="ctr" rtl="1">
              <a:buFont typeface="Wingdings" panose="05000000000000000000" pitchFamily="2" charset="2"/>
              <a:buNone/>
              <a:defRPr/>
            </a:pPr>
            <a:endParaRPr lang="fr-FR" sz="3200" b="1" dirty="0">
              <a:effectLst>
                <a:outerShdw blurRad="38100" dist="38100" dir="2700000" algn="tl">
                  <a:srgbClr val="000000">
                    <a:alpha val="43137"/>
                  </a:srgbClr>
                </a:outerShdw>
              </a:effectLst>
            </a:endParaRPr>
          </a:p>
          <a:p>
            <a:pPr marL="514350" indent="-514350" algn="just" rtl="1">
              <a:buClr>
                <a:srgbClr val="FF0066"/>
              </a:buClr>
              <a:buSzPct val="85000"/>
              <a:buFont typeface="+mj-lt"/>
              <a:buAutoNum type="arabicPeriod" startAt="5"/>
              <a:defRPr/>
            </a:pPr>
            <a:r>
              <a:rPr lang="ar-SA" sz="3200" b="1" dirty="0">
                <a:solidFill>
                  <a:srgbClr val="FF0000"/>
                </a:solidFill>
                <a:effectLst>
                  <a:outerShdw blurRad="38100" dist="38100" dir="2700000" algn="tl">
                    <a:srgbClr val="000000">
                      <a:alpha val="43137"/>
                    </a:srgbClr>
                  </a:outerShdw>
                </a:effectLst>
              </a:rPr>
              <a:t>الادخار</a:t>
            </a:r>
            <a:r>
              <a:rPr lang="ar-SA" sz="3200" dirty="0">
                <a:effectLst>
                  <a:outerShdw blurRad="38100" dist="38100" dir="2700000" algn="tl">
                    <a:srgbClr val="000000">
                      <a:alpha val="43137"/>
                    </a:srgbClr>
                  </a:outerShdw>
                </a:effectLst>
              </a:rPr>
              <a:t> يوزع الدخل بين الاستهلاك و الادخار</a:t>
            </a:r>
            <a:r>
              <a:rPr lang="fr-FR" sz="3200" dirty="0">
                <a:effectLst>
                  <a:outerShdw blurRad="38100" dist="38100" dir="2700000" algn="tl">
                    <a:srgbClr val="000000">
                      <a:alpha val="43137"/>
                    </a:srgbClr>
                  </a:outerShdw>
                </a:effectLst>
                <a:cs typeface="Arial" charset="0"/>
              </a:rPr>
              <a:t> </a:t>
            </a:r>
          </a:p>
          <a:p>
            <a:pPr algn="r" rtl="1">
              <a:defRPr/>
            </a:pPr>
            <a:endParaRPr lang="fr-FR" dirty="0"/>
          </a:p>
        </p:txBody>
      </p:sp>
      <p:sp>
        <p:nvSpPr>
          <p:cNvPr id="36867" name="Espace réservé du pied de page 3">
            <a:extLst>
              <a:ext uri="{FF2B5EF4-FFF2-40B4-BE49-F238E27FC236}">
                <a16:creationId xmlns:a16="http://schemas.microsoft.com/office/drawing/2014/main" id="{4BAFD0D7-C248-4E9C-B7DF-A2D0F793A4F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E0B35CE3-AF40-42A3-A47D-207840E6870E}"/>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09E3FFC-A2CA-4058-B9B7-9CCD58573184}" type="slidenum">
              <a:rPr lang="ar-SA" altLang="en-US" sz="1200">
                <a:solidFill>
                  <a:srgbClr val="FFFFFF"/>
                </a:solidFill>
              </a:rPr>
              <a:pPr eaLnBrk="1" hangingPunct="1">
                <a:lnSpc>
                  <a:spcPct val="80000"/>
                </a:lnSpc>
              </a:pPr>
              <a:t>28</a:t>
            </a:fld>
            <a:endParaRPr lang="fr-FR" altLang="en-US" sz="1200">
              <a:solidFill>
                <a:srgbClr val="FFFFFF"/>
              </a:solidFill>
            </a:endParaRPr>
          </a:p>
        </p:txBody>
      </p:sp>
      <p:sp>
        <p:nvSpPr>
          <p:cNvPr id="6" name="Rectangle 3">
            <a:extLst>
              <a:ext uri="{FF2B5EF4-FFF2-40B4-BE49-F238E27FC236}">
                <a16:creationId xmlns:a16="http://schemas.microsoft.com/office/drawing/2014/main" id="{C4B37682-785D-48EC-B9F5-64E3DCCC129E}"/>
              </a:ext>
            </a:extLst>
          </p:cNvPr>
          <p:cNvSpPr txBox="1">
            <a:spLocks noChangeArrowheads="1"/>
          </p:cNvSpPr>
          <p:nvPr/>
        </p:nvSpPr>
        <p:spPr bwMode="auto">
          <a:xfrm>
            <a:off x="1066800" y="5638800"/>
            <a:ext cx="7239000" cy="609600"/>
          </a:xfrm>
          <a:prstGeom prst="rect">
            <a:avLst/>
          </a:prstGeom>
          <a:solidFill>
            <a:schemeClr val="accent1">
              <a:lumMod val="40000"/>
              <a:lumOff val="60000"/>
            </a:schemeClr>
          </a:solidFill>
          <a:ln w="9525">
            <a:noFill/>
            <a:miter lim="800000"/>
            <a:headEnd/>
            <a:tailEnd/>
          </a:ln>
        </p:spPr>
        <p:txBody>
          <a:bodyPr/>
          <a:lstStyle/>
          <a:p>
            <a:pPr marL="319088" indent="-319088" algn="ctr">
              <a:spcBef>
                <a:spcPts val="700"/>
              </a:spcBef>
              <a:buClr>
                <a:schemeClr val="accent2"/>
              </a:buClr>
              <a:buSzPct val="60000"/>
              <a:defRPr/>
            </a:pPr>
            <a:r>
              <a:rPr lang="fr-FR" sz="2400" b="1" cap="all" dirty="0">
                <a:ln w="500">
                  <a:solidFill>
                    <a:schemeClr val="tx2">
                      <a:shade val="20000"/>
                      <a:satMod val="120000"/>
                    </a:schemeClr>
                  </a:solidFill>
                </a:ln>
                <a:solidFill>
                  <a:schemeClr val="accent2"/>
                </a:solidFill>
                <a:latin typeface="+mj-lt"/>
                <a:ea typeface="+mj-ea"/>
                <a:cs typeface="+mj-cs"/>
              </a:rPr>
              <a:t> </a:t>
            </a:r>
            <a:r>
              <a:rPr lang="ar-SA" sz="2600" b="1" dirty="0" err="1">
                <a:effectLst>
                  <a:outerShdw blurRad="38100" dist="38100" dir="2700000" algn="tl">
                    <a:srgbClr val="000000">
                      <a:alpha val="43137"/>
                    </a:srgbClr>
                  </a:outerShdw>
                </a:effectLst>
                <a:cs typeface="Arial" charset="0"/>
              </a:rPr>
              <a:t>الادخار </a:t>
            </a:r>
            <a:r>
              <a:rPr lang="ar-SA" sz="2600" b="1" dirty="0">
                <a:effectLst>
                  <a:outerShdw blurRad="38100" dist="38100" dir="2700000" algn="tl">
                    <a:srgbClr val="000000">
                      <a:alpha val="43137"/>
                    </a:srgbClr>
                  </a:outerShdw>
                </a:effectLst>
                <a:cs typeface="Arial" charset="0"/>
              </a:rPr>
              <a:t>= الدخل المتاح </a:t>
            </a:r>
            <a:r>
              <a:rPr lang="en-US" sz="2600" b="1" dirty="0">
                <a:effectLst>
                  <a:outerShdw blurRad="38100" dist="38100" dir="2700000" algn="tl">
                    <a:srgbClr val="000000">
                      <a:alpha val="43137"/>
                    </a:srgbClr>
                  </a:outerShdw>
                </a:effectLst>
                <a:cs typeface="Arial" charset="0"/>
              </a:rPr>
              <a:t>– </a:t>
            </a:r>
            <a:r>
              <a:rPr lang="ar-SA" sz="2600" b="1" dirty="0">
                <a:effectLst>
                  <a:outerShdw blurRad="38100" dist="38100" dir="2700000" algn="tl">
                    <a:srgbClr val="000000">
                      <a:alpha val="43137"/>
                    </a:srgbClr>
                  </a:outerShdw>
                </a:effectLst>
                <a:cs typeface="Arial" charset="0"/>
              </a:rPr>
              <a:t>الإنفاق الاستهلاكي </a:t>
            </a:r>
            <a:r>
              <a:rPr lang="en-US" sz="2600" b="1" dirty="0">
                <a:effectLst>
                  <a:outerShdw blurRad="38100" dist="38100" dir="2700000" algn="tl">
                    <a:srgbClr val="000000">
                      <a:alpha val="43137"/>
                    </a:srgbClr>
                  </a:outerShdw>
                </a:effectLst>
                <a:cs typeface="Arial" charset="0"/>
              </a:rPr>
              <a:t>C </a:t>
            </a:r>
            <a:endParaRPr lang="fr-FR" sz="2600" dirty="0">
              <a:effectLst>
                <a:outerShdw blurRad="38100" dist="38100" dir="2700000" algn="tl">
                  <a:srgbClr val="000000">
                    <a:alpha val="43137"/>
                  </a:srgbClr>
                </a:outerShdw>
              </a:effectLst>
              <a:cs typeface="Arial" charset="0"/>
            </a:endParaRPr>
          </a:p>
          <a:p>
            <a:pPr marL="319088" indent="-319088">
              <a:spcBef>
                <a:spcPts val="700"/>
              </a:spcBef>
              <a:buClr>
                <a:schemeClr val="accent2"/>
              </a:buClr>
              <a:buSzPct val="60000"/>
              <a:buFont typeface="Wingdings" pitchFamily="2" charset="2"/>
              <a:buNone/>
              <a:defRPr/>
            </a:pPr>
            <a:endParaRPr lang="en-US" sz="2900" b="1" cap="all" dirty="0">
              <a:ln w="500">
                <a:solidFill>
                  <a:schemeClr val="tx2">
                    <a:shade val="20000"/>
                    <a:satMod val="120000"/>
                  </a:schemeClr>
                </a:solidFill>
              </a:ln>
              <a:solidFill>
                <a:schemeClr val="accent2"/>
              </a:solidFill>
              <a:latin typeface="+mj-lt"/>
              <a:ea typeface="+mj-ea"/>
              <a:cs typeface="+mj-cs"/>
            </a:endParaRPr>
          </a:p>
        </p:txBody>
      </p:sp>
      <p:sp>
        <p:nvSpPr>
          <p:cNvPr id="8" name="Rectangle 3">
            <a:extLst>
              <a:ext uri="{FF2B5EF4-FFF2-40B4-BE49-F238E27FC236}">
                <a16:creationId xmlns:a16="http://schemas.microsoft.com/office/drawing/2014/main" id="{8DB00431-72DD-4890-98D0-C2E6B1572387}"/>
              </a:ext>
            </a:extLst>
          </p:cNvPr>
          <p:cNvSpPr txBox="1">
            <a:spLocks noChangeArrowheads="1"/>
          </p:cNvSpPr>
          <p:nvPr/>
        </p:nvSpPr>
        <p:spPr bwMode="auto">
          <a:xfrm>
            <a:off x="457200" y="4267200"/>
            <a:ext cx="8305800" cy="685800"/>
          </a:xfrm>
          <a:prstGeom prst="rect">
            <a:avLst/>
          </a:prstGeom>
          <a:solidFill>
            <a:schemeClr val="accent1">
              <a:lumMod val="40000"/>
              <a:lumOff val="60000"/>
            </a:schemeClr>
          </a:solidFill>
          <a:ln w="9525">
            <a:noFill/>
            <a:miter lim="800000"/>
            <a:headEnd/>
            <a:tailEnd/>
          </a:ln>
        </p:spPr>
        <p:txBody>
          <a:bodyPr/>
          <a:lstStyle/>
          <a:p>
            <a:pPr algn="ctr">
              <a:lnSpc>
                <a:spcPct val="150000"/>
              </a:lnSpc>
              <a:defRPr/>
            </a:pPr>
            <a:r>
              <a:rPr lang="fr-FR" sz="2500" b="1" cap="all" dirty="0">
                <a:ln w="500">
                  <a:solidFill>
                    <a:schemeClr val="tx2">
                      <a:shade val="20000"/>
                      <a:satMod val="120000"/>
                    </a:schemeClr>
                  </a:solidFill>
                </a:ln>
                <a:solidFill>
                  <a:schemeClr val="accent2"/>
                </a:solidFill>
                <a:latin typeface="+mj-lt"/>
                <a:ea typeface="+mj-ea"/>
                <a:cs typeface="+mj-cs"/>
              </a:rPr>
              <a:t> </a:t>
            </a:r>
            <a:r>
              <a:rPr lang="ar-SA" sz="2500" b="1" dirty="0">
                <a:effectLst>
                  <a:outerShdw blurRad="38100" dist="38100" dir="2700000" algn="tl">
                    <a:srgbClr val="000000">
                      <a:alpha val="43137"/>
                    </a:srgbClr>
                  </a:outerShdw>
                </a:effectLst>
                <a:cs typeface="Arial" charset="0"/>
              </a:rPr>
              <a:t>الدخل  الشخصي </a:t>
            </a:r>
            <a:r>
              <a:rPr lang="ar-SA" sz="2500" b="1" dirty="0" err="1">
                <a:effectLst>
                  <a:outerShdw blurRad="38100" dist="38100" dir="2700000" algn="tl">
                    <a:srgbClr val="000000">
                      <a:alpha val="43137"/>
                    </a:srgbClr>
                  </a:outerShdw>
                </a:effectLst>
                <a:cs typeface="Arial" charset="0"/>
              </a:rPr>
              <a:t>المتاح </a:t>
            </a:r>
            <a:r>
              <a:rPr lang="ar-SA" sz="2500" b="1" dirty="0">
                <a:effectLst>
                  <a:outerShdw blurRad="38100" dist="38100" dir="2700000" algn="tl">
                    <a:srgbClr val="000000">
                      <a:alpha val="43137"/>
                    </a:srgbClr>
                  </a:outerShdw>
                </a:effectLst>
                <a:cs typeface="Arial" charset="0"/>
              </a:rPr>
              <a:t>= الدخل الشخصي أو الفردي </a:t>
            </a:r>
            <a:r>
              <a:rPr lang="en-US" sz="2500" b="1" dirty="0">
                <a:effectLst>
                  <a:outerShdw blurRad="38100" dist="38100" dir="2700000" algn="tl">
                    <a:srgbClr val="000000">
                      <a:alpha val="43137"/>
                    </a:srgbClr>
                  </a:outerShdw>
                </a:effectLst>
                <a:cs typeface="Arial" charset="0"/>
              </a:rPr>
              <a:t>– </a:t>
            </a:r>
            <a:r>
              <a:rPr lang="ar-SA" sz="2500" b="1" dirty="0">
                <a:effectLst>
                  <a:outerShdw blurRad="38100" dist="38100" dir="2700000" algn="tl">
                    <a:srgbClr val="000000">
                      <a:alpha val="43137"/>
                    </a:srgbClr>
                  </a:outerShdw>
                </a:effectLst>
                <a:cs typeface="Arial" charset="0"/>
              </a:rPr>
              <a:t>الضرائب المباشرة </a:t>
            </a:r>
            <a:r>
              <a:rPr lang="en-US" sz="2500" b="1" dirty="0">
                <a:effectLst>
                  <a:outerShdw blurRad="38100" dist="38100" dir="2700000" algn="tl">
                    <a:srgbClr val="000000">
                      <a:alpha val="43137"/>
                    </a:srgbClr>
                  </a:outerShdw>
                </a:effectLst>
                <a:cs typeface="Arial" charset="0"/>
              </a:rPr>
              <a:t>T</a:t>
            </a:r>
            <a:endParaRPr lang="fr-FR" sz="2500" dirty="0">
              <a:effectLst>
                <a:outerShdw blurRad="38100" dist="38100" dir="2700000" algn="tl">
                  <a:srgbClr val="000000">
                    <a:alpha val="43137"/>
                  </a:srgbClr>
                </a:outerShdw>
              </a:effectLst>
              <a:cs typeface="Arial" charset="0"/>
            </a:endParaRPr>
          </a:p>
          <a:p>
            <a:pPr marL="319088" indent="-319088">
              <a:spcBef>
                <a:spcPts val="700"/>
              </a:spcBef>
              <a:buClr>
                <a:schemeClr val="accent2"/>
              </a:buClr>
              <a:buSzPct val="60000"/>
              <a:buFont typeface="Wingdings" pitchFamily="2" charset="2"/>
              <a:buNone/>
              <a:defRPr/>
            </a:pPr>
            <a:endParaRPr lang="en-US" sz="2900" b="1" cap="all" dirty="0">
              <a:ln w="500">
                <a:solidFill>
                  <a:schemeClr val="tx2">
                    <a:shade val="20000"/>
                    <a:satMod val="120000"/>
                  </a:schemeClr>
                </a:solidFill>
              </a:ln>
              <a:solidFill>
                <a:schemeClr val="accent2"/>
              </a:solidFill>
              <a:latin typeface="+mj-lt"/>
              <a:ea typeface="+mj-ea"/>
              <a:cs typeface="+mj-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Espace réservé du numéro de diapositive 4">
            <a:extLst>
              <a:ext uri="{FF2B5EF4-FFF2-40B4-BE49-F238E27FC236}">
                <a16:creationId xmlns:a16="http://schemas.microsoft.com/office/drawing/2014/main" id="{3811341F-7EEC-43F3-B97E-77EAEC532718}"/>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89D0A79-A8BC-4070-B4AF-D52ADEA6EB20}" type="slidenum">
              <a:rPr lang="ar-SA" altLang="en-US" sz="1200">
                <a:solidFill>
                  <a:srgbClr val="FFFFFF"/>
                </a:solidFill>
              </a:rPr>
              <a:pPr eaLnBrk="1" hangingPunct="1">
                <a:lnSpc>
                  <a:spcPct val="80000"/>
                </a:lnSpc>
              </a:pPr>
              <a:t>29</a:t>
            </a:fld>
            <a:endParaRPr lang="en-US" altLang="en-US" sz="1200">
              <a:solidFill>
                <a:srgbClr val="FFFFFF"/>
              </a:solidFill>
            </a:endParaRPr>
          </a:p>
        </p:txBody>
      </p:sp>
      <p:sp>
        <p:nvSpPr>
          <p:cNvPr id="45059" name="Rectangle 3">
            <a:extLst>
              <a:ext uri="{FF2B5EF4-FFF2-40B4-BE49-F238E27FC236}">
                <a16:creationId xmlns:a16="http://schemas.microsoft.com/office/drawing/2014/main" id="{69460379-B60B-42DD-8131-7EC3C3533769}"/>
              </a:ext>
            </a:extLst>
          </p:cNvPr>
          <p:cNvSpPr>
            <a:spLocks noChangeArrowheads="1"/>
          </p:cNvSpPr>
          <p:nvPr/>
        </p:nvSpPr>
        <p:spPr bwMode="auto">
          <a:xfrm>
            <a:off x="6172200" y="1676400"/>
            <a:ext cx="2286000" cy="457200"/>
          </a:xfrm>
          <a:prstGeom prst="rect">
            <a:avLst/>
          </a:prstGeom>
          <a:solidFill>
            <a:srgbClr val="C9C8C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a:t>
            </a:r>
            <a:endParaRPr lang="en-US" altLang="en-US" sz="2400"/>
          </a:p>
        </p:txBody>
      </p:sp>
      <p:sp>
        <p:nvSpPr>
          <p:cNvPr id="45060" name="Rectangle 4">
            <a:extLst>
              <a:ext uri="{FF2B5EF4-FFF2-40B4-BE49-F238E27FC236}">
                <a16:creationId xmlns:a16="http://schemas.microsoft.com/office/drawing/2014/main" id="{B9344288-E0EB-455F-9ECE-517E125C2D9B}"/>
              </a:ext>
            </a:extLst>
          </p:cNvPr>
          <p:cNvSpPr>
            <a:spLocks noChangeArrowheads="1"/>
          </p:cNvSpPr>
          <p:nvPr/>
        </p:nvSpPr>
        <p:spPr bwMode="auto">
          <a:xfrm>
            <a:off x="6172200" y="21336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العائلي</a:t>
            </a:r>
            <a:endParaRPr lang="en-US" altLang="en-US" sz="2400"/>
          </a:p>
        </p:txBody>
      </p:sp>
      <p:sp>
        <p:nvSpPr>
          <p:cNvPr id="45061" name="Rectangle 5">
            <a:extLst>
              <a:ext uri="{FF2B5EF4-FFF2-40B4-BE49-F238E27FC236}">
                <a16:creationId xmlns:a16="http://schemas.microsoft.com/office/drawing/2014/main" id="{E539665E-E4F4-4EFF-A6DF-D817C93949D7}"/>
              </a:ext>
            </a:extLst>
          </p:cNvPr>
          <p:cNvSpPr>
            <a:spLocks noChangeArrowheads="1"/>
          </p:cNvSpPr>
          <p:nvPr/>
        </p:nvSpPr>
        <p:spPr bwMode="auto">
          <a:xfrm>
            <a:off x="6172200" y="27432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قطاع الأعمال</a:t>
            </a:r>
            <a:endParaRPr lang="en-US" altLang="en-US" sz="2400"/>
          </a:p>
        </p:txBody>
      </p:sp>
      <p:sp>
        <p:nvSpPr>
          <p:cNvPr id="45062" name="Rectangle 6">
            <a:extLst>
              <a:ext uri="{FF2B5EF4-FFF2-40B4-BE49-F238E27FC236}">
                <a16:creationId xmlns:a16="http://schemas.microsoft.com/office/drawing/2014/main" id="{84CC3C9D-E7ED-4F2E-8356-9FB0A31F3421}"/>
              </a:ext>
            </a:extLst>
          </p:cNvPr>
          <p:cNvSpPr>
            <a:spLocks noChangeArrowheads="1"/>
          </p:cNvSpPr>
          <p:nvPr/>
        </p:nvSpPr>
        <p:spPr bwMode="auto">
          <a:xfrm>
            <a:off x="6172200" y="3352800"/>
            <a:ext cx="2286000" cy="6858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الحكومي</a:t>
            </a:r>
            <a:endParaRPr lang="en-US" altLang="en-US" sz="2400"/>
          </a:p>
        </p:txBody>
      </p:sp>
      <p:sp>
        <p:nvSpPr>
          <p:cNvPr id="45063" name="Rectangle 7">
            <a:extLst>
              <a:ext uri="{FF2B5EF4-FFF2-40B4-BE49-F238E27FC236}">
                <a16:creationId xmlns:a16="http://schemas.microsoft.com/office/drawing/2014/main" id="{DDB2822E-9B5C-4BB6-AABD-CD93C57CEBC9}"/>
              </a:ext>
            </a:extLst>
          </p:cNvPr>
          <p:cNvSpPr>
            <a:spLocks noChangeArrowheads="1"/>
          </p:cNvSpPr>
          <p:nvPr/>
        </p:nvSpPr>
        <p:spPr bwMode="auto">
          <a:xfrm>
            <a:off x="6172200" y="40386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الخارجي</a:t>
            </a:r>
            <a:endParaRPr lang="en-US" altLang="en-US" sz="2400"/>
          </a:p>
        </p:txBody>
      </p:sp>
      <p:sp>
        <p:nvSpPr>
          <p:cNvPr id="45064" name="Rectangle 8">
            <a:extLst>
              <a:ext uri="{FF2B5EF4-FFF2-40B4-BE49-F238E27FC236}">
                <a16:creationId xmlns:a16="http://schemas.microsoft.com/office/drawing/2014/main" id="{F5C58167-62B0-422E-926E-0221ED634777}"/>
              </a:ext>
            </a:extLst>
          </p:cNvPr>
          <p:cNvSpPr>
            <a:spLocks noChangeArrowheads="1"/>
          </p:cNvSpPr>
          <p:nvPr/>
        </p:nvSpPr>
        <p:spPr bwMode="auto">
          <a:xfrm>
            <a:off x="6172200" y="4648200"/>
            <a:ext cx="2286000" cy="609600"/>
          </a:xfrm>
          <a:prstGeom prst="rect">
            <a:avLst/>
          </a:prstGeom>
          <a:solidFill>
            <a:srgbClr val="CAF0E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المجموع</a:t>
            </a:r>
            <a:endParaRPr lang="en-US" altLang="en-US" sz="2400"/>
          </a:p>
        </p:txBody>
      </p:sp>
      <p:sp>
        <p:nvSpPr>
          <p:cNvPr id="45066" name="Rectangle 10">
            <a:extLst>
              <a:ext uri="{FF2B5EF4-FFF2-40B4-BE49-F238E27FC236}">
                <a16:creationId xmlns:a16="http://schemas.microsoft.com/office/drawing/2014/main" id="{280DC109-76ED-4D68-8C31-C8BBEAC4AC13}"/>
              </a:ext>
            </a:extLst>
          </p:cNvPr>
          <p:cNvSpPr>
            <a:spLocks noChangeArrowheads="1"/>
          </p:cNvSpPr>
          <p:nvPr/>
        </p:nvSpPr>
        <p:spPr bwMode="auto">
          <a:xfrm>
            <a:off x="3276600" y="1676400"/>
            <a:ext cx="2895600" cy="457200"/>
          </a:xfrm>
          <a:prstGeom prst="rect">
            <a:avLst/>
          </a:prstGeom>
          <a:solidFill>
            <a:srgbClr val="C9C8C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a:t>
            </a:r>
            <a:endParaRPr lang="en-US" altLang="en-US" sz="2400">
              <a:solidFill>
                <a:srgbClr val="2F1E92"/>
              </a:solidFill>
            </a:endParaRPr>
          </a:p>
        </p:txBody>
      </p:sp>
      <p:sp>
        <p:nvSpPr>
          <p:cNvPr id="45068" name="Rectangle 12">
            <a:extLst>
              <a:ext uri="{FF2B5EF4-FFF2-40B4-BE49-F238E27FC236}">
                <a16:creationId xmlns:a16="http://schemas.microsoft.com/office/drawing/2014/main" id="{33DA0E87-9B7B-4FF5-B21D-2CD98958096D}"/>
              </a:ext>
            </a:extLst>
          </p:cNvPr>
          <p:cNvSpPr>
            <a:spLocks noChangeArrowheads="1"/>
          </p:cNvSpPr>
          <p:nvPr/>
        </p:nvSpPr>
        <p:spPr bwMode="auto">
          <a:xfrm>
            <a:off x="3276600" y="21336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 الاستهلاكي العائلي</a:t>
            </a:r>
            <a:endParaRPr lang="en-US" altLang="en-US" sz="2400">
              <a:solidFill>
                <a:srgbClr val="2F1E92"/>
              </a:solidFill>
            </a:endParaRPr>
          </a:p>
        </p:txBody>
      </p:sp>
      <p:sp>
        <p:nvSpPr>
          <p:cNvPr id="45069" name="Rectangle 13">
            <a:extLst>
              <a:ext uri="{FF2B5EF4-FFF2-40B4-BE49-F238E27FC236}">
                <a16:creationId xmlns:a16="http://schemas.microsoft.com/office/drawing/2014/main" id="{03D2689A-0CC7-45BF-B0A2-6B0A7C76EC8D}"/>
              </a:ext>
            </a:extLst>
          </p:cNvPr>
          <p:cNvSpPr>
            <a:spLocks noChangeArrowheads="1"/>
          </p:cNvSpPr>
          <p:nvPr/>
        </p:nvSpPr>
        <p:spPr bwMode="auto">
          <a:xfrm>
            <a:off x="3276600" y="27432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 الاستثماري</a:t>
            </a:r>
            <a:endParaRPr lang="en-US" altLang="en-US" sz="2400">
              <a:solidFill>
                <a:srgbClr val="2F1E92"/>
              </a:solidFill>
            </a:endParaRPr>
          </a:p>
        </p:txBody>
      </p:sp>
      <p:sp>
        <p:nvSpPr>
          <p:cNvPr id="45070" name="Rectangle 14">
            <a:extLst>
              <a:ext uri="{FF2B5EF4-FFF2-40B4-BE49-F238E27FC236}">
                <a16:creationId xmlns:a16="http://schemas.microsoft.com/office/drawing/2014/main" id="{33BAE351-3C72-42A7-83BC-0FB9E3B6467A}"/>
              </a:ext>
            </a:extLst>
          </p:cNvPr>
          <p:cNvSpPr>
            <a:spLocks noChangeArrowheads="1"/>
          </p:cNvSpPr>
          <p:nvPr/>
        </p:nvSpPr>
        <p:spPr bwMode="auto">
          <a:xfrm>
            <a:off x="3276600" y="3352800"/>
            <a:ext cx="2895600" cy="685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الإنفاق الحكومي</a:t>
            </a:r>
            <a:r>
              <a:rPr lang="en-US" altLang="en-US" sz="2400" b="1">
                <a:solidFill>
                  <a:srgbClr val="2F1E92"/>
                </a:solidFill>
              </a:rPr>
              <a:t> </a:t>
            </a:r>
          </a:p>
        </p:txBody>
      </p:sp>
      <p:sp>
        <p:nvSpPr>
          <p:cNvPr id="45071" name="Rectangle 15">
            <a:extLst>
              <a:ext uri="{FF2B5EF4-FFF2-40B4-BE49-F238E27FC236}">
                <a16:creationId xmlns:a16="http://schemas.microsoft.com/office/drawing/2014/main" id="{6A0441EC-4CD5-489C-8325-3BF574707EF6}"/>
              </a:ext>
            </a:extLst>
          </p:cNvPr>
          <p:cNvSpPr>
            <a:spLocks noChangeArrowheads="1"/>
          </p:cNvSpPr>
          <p:nvPr/>
        </p:nvSpPr>
        <p:spPr bwMode="auto">
          <a:xfrm>
            <a:off x="3276600" y="40386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2F1E92"/>
                </a:solidFill>
              </a:rPr>
              <a:t>صافي الصادرات</a:t>
            </a:r>
            <a:r>
              <a:rPr lang="fr-FR" altLang="en-US" sz="2400" b="1">
                <a:solidFill>
                  <a:srgbClr val="2F1E92"/>
                </a:solidFill>
              </a:rPr>
              <a:t>(M-X)</a:t>
            </a:r>
            <a:endParaRPr lang="en-US" altLang="en-US" sz="2400">
              <a:solidFill>
                <a:srgbClr val="2F1E92"/>
              </a:solidFill>
            </a:endParaRPr>
          </a:p>
        </p:txBody>
      </p:sp>
      <p:sp>
        <p:nvSpPr>
          <p:cNvPr id="45072" name="Rectangle 16">
            <a:extLst>
              <a:ext uri="{FF2B5EF4-FFF2-40B4-BE49-F238E27FC236}">
                <a16:creationId xmlns:a16="http://schemas.microsoft.com/office/drawing/2014/main" id="{CE4EE077-3400-4F94-A977-4E4127A59FA3}"/>
              </a:ext>
            </a:extLst>
          </p:cNvPr>
          <p:cNvSpPr>
            <a:spLocks noChangeArrowheads="1"/>
          </p:cNvSpPr>
          <p:nvPr/>
        </p:nvSpPr>
        <p:spPr bwMode="auto">
          <a:xfrm>
            <a:off x="3276600" y="4648200"/>
            <a:ext cx="2895600" cy="6096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endParaRPr lang="en-US" altLang="en-US" sz="2400">
              <a:solidFill>
                <a:srgbClr val="FF0000"/>
              </a:solidFill>
            </a:endParaRPr>
          </a:p>
        </p:txBody>
      </p:sp>
      <p:sp>
        <p:nvSpPr>
          <p:cNvPr id="45074" name="Rectangle 18">
            <a:extLst>
              <a:ext uri="{FF2B5EF4-FFF2-40B4-BE49-F238E27FC236}">
                <a16:creationId xmlns:a16="http://schemas.microsoft.com/office/drawing/2014/main" id="{950B0E83-E261-402F-93CF-94370CE14D62}"/>
              </a:ext>
            </a:extLst>
          </p:cNvPr>
          <p:cNvSpPr>
            <a:spLocks noChangeArrowheads="1"/>
          </p:cNvSpPr>
          <p:nvPr/>
        </p:nvSpPr>
        <p:spPr bwMode="auto">
          <a:xfrm>
            <a:off x="762000" y="1676400"/>
            <a:ext cx="2514600" cy="457200"/>
          </a:xfrm>
          <a:prstGeom prst="rect">
            <a:avLst/>
          </a:prstGeom>
          <a:solidFill>
            <a:srgbClr val="C9C8C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المبلغ</a:t>
            </a:r>
            <a:endParaRPr lang="en-US" altLang="en-US" sz="2400"/>
          </a:p>
        </p:txBody>
      </p:sp>
      <p:sp>
        <p:nvSpPr>
          <p:cNvPr id="45076" name="Rectangle 20">
            <a:extLst>
              <a:ext uri="{FF2B5EF4-FFF2-40B4-BE49-F238E27FC236}">
                <a16:creationId xmlns:a16="http://schemas.microsoft.com/office/drawing/2014/main" id="{E8732D43-A5E2-4CD5-B448-961A4E4D7D49}"/>
              </a:ext>
            </a:extLst>
          </p:cNvPr>
          <p:cNvSpPr>
            <a:spLocks noChangeArrowheads="1"/>
          </p:cNvSpPr>
          <p:nvPr/>
        </p:nvSpPr>
        <p:spPr bwMode="auto">
          <a:xfrm>
            <a:off x="762000" y="21336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1000</a:t>
            </a:r>
            <a:endParaRPr lang="en-US" sz="2400" dirty="0">
              <a:cs typeface="Arial" charset="0"/>
            </a:endParaRPr>
          </a:p>
        </p:txBody>
      </p:sp>
      <p:sp>
        <p:nvSpPr>
          <p:cNvPr id="45077" name="Rectangle 21">
            <a:extLst>
              <a:ext uri="{FF2B5EF4-FFF2-40B4-BE49-F238E27FC236}">
                <a16:creationId xmlns:a16="http://schemas.microsoft.com/office/drawing/2014/main" id="{72E5D0A9-D3D9-4F46-8A65-BF5546157BFE}"/>
              </a:ext>
            </a:extLst>
          </p:cNvPr>
          <p:cNvSpPr>
            <a:spLocks noChangeArrowheads="1"/>
          </p:cNvSpPr>
          <p:nvPr/>
        </p:nvSpPr>
        <p:spPr bwMode="auto">
          <a:xfrm>
            <a:off x="762000" y="27432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250</a:t>
            </a:r>
            <a:endParaRPr lang="en-US" sz="2400" dirty="0">
              <a:cs typeface="Arial" charset="0"/>
            </a:endParaRPr>
          </a:p>
        </p:txBody>
      </p:sp>
      <p:sp>
        <p:nvSpPr>
          <p:cNvPr id="45078" name="Rectangle 22">
            <a:extLst>
              <a:ext uri="{FF2B5EF4-FFF2-40B4-BE49-F238E27FC236}">
                <a16:creationId xmlns:a16="http://schemas.microsoft.com/office/drawing/2014/main" id="{D9B56D57-B59D-456E-9A56-91D8EB9248FD}"/>
              </a:ext>
            </a:extLst>
          </p:cNvPr>
          <p:cNvSpPr>
            <a:spLocks noChangeArrowheads="1"/>
          </p:cNvSpPr>
          <p:nvPr/>
        </p:nvSpPr>
        <p:spPr bwMode="auto">
          <a:xfrm>
            <a:off x="762000" y="3352800"/>
            <a:ext cx="2514600" cy="6858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370</a:t>
            </a:r>
            <a:endParaRPr lang="en-US" sz="2400" dirty="0">
              <a:cs typeface="Arial" charset="0"/>
            </a:endParaRPr>
          </a:p>
        </p:txBody>
      </p:sp>
      <p:sp>
        <p:nvSpPr>
          <p:cNvPr id="45079" name="Rectangle 23">
            <a:extLst>
              <a:ext uri="{FF2B5EF4-FFF2-40B4-BE49-F238E27FC236}">
                <a16:creationId xmlns:a16="http://schemas.microsoft.com/office/drawing/2014/main" id="{87977D78-9635-46AB-9481-399511F8E71A}"/>
              </a:ext>
            </a:extLst>
          </p:cNvPr>
          <p:cNvSpPr>
            <a:spLocks noChangeArrowheads="1"/>
          </p:cNvSpPr>
          <p:nvPr/>
        </p:nvSpPr>
        <p:spPr bwMode="auto">
          <a:xfrm>
            <a:off x="762000" y="40386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12-15</a:t>
            </a:r>
            <a:endParaRPr lang="en-US" sz="2400" dirty="0">
              <a:cs typeface="Arial" charset="0"/>
            </a:endParaRPr>
          </a:p>
        </p:txBody>
      </p:sp>
      <p:sp>
        <p:nvSpPr>
          <p:cNvPr id="45080" name="Rectangle 24">
            <a:extLst>
              <a:ext uri="{FF2B5EF4-FFF2-40B4-BE49-F238E27FC236}">
                <a16:creationId xmlns:a16="http://schemas.microsoft.com/office/drawing/2014/main" id="{BC122EC1-8D56-4F87-A1B9-B60C21E40DDA}"/>
              </a:ext>
            </a:extLst>
          </p:cNvPr>
          <p:cNvSpPr>
            <a:spLocks noChangeArrowheads="1"/>
          </p:cNvSpPr>
          <p:nvPr/>
        </p:nvSpPr>
        <p:spPr bwMode="auto">
          <a:xfrm>
            <a:off x="762000" y="4648200"/>
            <a:ext cx="2514600" cy="609600"/>
          </a:xfrm>
          <a:prstGeom prst="rect">
            <a:avLst/>
          </a:prstGeom>
          <a:solidFill>
            <a:schemeClr val="bg2">
              <a:lumMod val="75000"/>
            </a:schemeClr>
          </a:solidFill>
          <a:ln w="12700" cap="sq">
            <a:solidFill>
              <a:schemeClr val="tx1"/>
            </a:solidFill>
            <a:miter lim="800000"/>
            <a:headEnd type="none" w="sm" len="sm"/>
            <a:tailEnd type="none" w="sm" len="sm"/>
          </a:ln>
        </p:spPr>
        <p:txBody>
          <a:bodyPr wrap="none" anchor="ctr"/>
          <a:lstStyle/>
          <a:p>
            <a:pPr algn="ctr">
              <a:defRPr/>
            </a:pPr>
            <a:r>
              <a:rPr lang="en-US" sz="2800" b="1" dirty="0">
                <a:cs typeface="Arial" charset="0"/>
              </a:rPr>
              <a:t>1623</a:t>
            </a:r>
          </a:p>
        </p:txBody>
      </p:sp>
      <p:sp>
        <p:nvSpPr>
          <p:cNvPr id="37909" name="Rectangle 24">
            <a:extLst>
              <a:ext uri="{FF2B5EF4-FFF2-40B4-BE49-F238E27FC236}">
                <a16:creationId xmlns:a16="http://schemas.microsoft.com/office/drawing/2014/main" id="{81038BFA-D5B5-4747-B3B1-4D8F9FBA341C}"/>
              </a:ext>
            </a:extLst>
          </p:cNvPr>
          <p:cNvSpPr>
            <a:spLocks noChangeArrowheads="1"/>
          </p:cNvSpPr>
          <p:nvPr/>
        </p:nvSpPr>
        <p:spPr bwMode="auto">
          <a:xfrm>
            <a:off x="3276600" y="46482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2400" b="1"/>
              <a:t>الناتج المحلّي الإجمالي</a:t>
            </a:r>
            <a:endParaRPr lang="en-US" altLang="en-US" sz="2400" b="1"/>
          </a:p>
        </p:txBody>
      </p:sp>
      <p:sp>
        <p:nvSpPr>
          <p:cNvPr id="22" name="Rectangle 21">
            <a:extLst>
              <a:ext uri="{FF2B5EF4-FFF2-40B4-BE49-F238E27FC236}">
                <a16:creationId xmlns:a16="http://schemas.microsoft.com/office/drawing/2014/main" id="{D5E73558-1998-481A-AA46-9DAF749D9664}"/>
              </a:ext>
            </a:extLst>
          </p:cNvPr>
          <p:cNvSpPr/>
          <p:nvPr/>
        </p:nvSpPr>
        <p:spPr>
          <a:xfrm>
            <a:off x="685800" y="609600"/>
            <a:ext cx="7924800" cy="708025"/>
          </a:xfrm>
          <a:prstGeom prst="rect">
            <a:avLst/>
          </a:prstGeom>
        </p:spPr>
        <p:txBody>
          <a:bodyPr>
            <a:spAutoFit/>
          </a:bodyPr>
          <a:lstStyle/>
          <a:p>
            <a:pPr>
              <a:defRPr/>
            </a:pPr>
            <a:r>
              <a:rPr lang="ar-TN" sz="4000" b="1" dirty="0">
                <a:solidFill>
                  <a:schemeClr val="tx2"/>
                </a:solidFill>
                <a:latin typeface="+mj-lt"/>
                <a:ea typeface="+mj-ea"/>
                <a:cs typeface="+mj-cs"/>
              </a:rPr>
              <a:t>مثال</a:t>
            </a:r>
            <a:r>
              <a:rPr lang="fr-FR" sz="4000" b="1" dirty="0">
                <a:solidFill>
                  <a:schemeClr val="tx2"/>
                </a:solidFill>
                <a:latin typeface="+mj-lt"/>
                <a:ea typeface="+mj-ea"/>
                <a:cs typeface="+mj-cs"/>
              </a:rPr>
              <a:t> </a:t>
            </a:r>
            <a:r>
              <a:rPr lang="ar-TN" sz="4000" b="1" dirty="0">
                <a:solidFill>
                  <a:schemeClr val="tx2"/>
                </a:solidFill>
                <a:latin typeface="+mj-lt"/>
                <a:ea typeface="+mj-ea"/>
                <a:cs typeface="+mj-cs"/>
              </a:rPr>
              <a:t>رقم </a:t>
            </a:r>
            <a:r>
              <a:rPr lang="fr-FR" sz="4000" b="1" dirty="0">
                <a:solidFill>
                  <a:schemeClr val="tx2"/>
                </a:solidFill>
                <a:latin typeface="+mj-lt"/>
                <a:ea typeface="+mj-ea"/>
                <a:cs typeface="+mj-cs"/>
              </a:rPr>
              <a:t>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gtEl>
                                        <p:attrNameLst>
                                          <p:attrName>style.visibility</p:attrName>
                                        </p:attrNameLst>
                                      </p:cBhvr>
                                      <p:to>
                                        <p:strVal val="visible"/>
                                      </p:to>
                                    </p:set>
                                    <p:anim calcmode="lin" valueType="num">
                                      <p:cBhvr additive="base">
                                        <p:cTn id="7" dur="500" fill="hold"/>
                                        <p:tgtEl>
                                          <p:spTgt spid="45059"/>
                                        </p:tgtEl>
                                        <p:attrNameLst>
                                          <p:attrName>ppt_x</p:attrName>
                                        </p:attrNameLst>
                                      </p:cBhvr>
                                      <p:tavLst>
                                        <p:tav tm="0">
                                          <p:val>
                                            <p:strVal val="0-#ppt_w/2"/>
                                          </p:val>
                                        </p:tav>
                                        <p:tav tm="100000">
                                          <p:val>
                                            <p:strVal val="#ppt_x"/>
                                          </p:val>
                                        </p:tav>
                                      </p:tavLst>
                                    </p:anim>
                                    <p:anim calcmode="lin" valueType="num">
                                      <p:cBhvr additive="base">
                                        <p:cTn id="8" dur="500" fill="hold"/>
                                        <p:tgtEl>
                                          <p:spTgt spid="4505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5066"/>
                                        </p:tgtEl>
                                        <p:attrNameLst>
                                          <p:attrName>style.visibility</p:attrName>
                                        </p:attrNameLst>
                                      </p:cBhvr>
                                      <p:to>
                                        <p:strVal val="visible"/>
                                      </p:to>
                                    </p:set>
                                    <p:anim calcmode="lin" valueType="num">
                                      <p:cBhvr additive="base">
                                        <p:cTn id="12" dur="500" fill="hold"/>
                                        <p:tgtEl>
                                          <p:spTgt spid="45066"/>
                                        </p:tgtEl>
                                        <p:attrNameLst>
                                          <p:attrName>ppt_x</p:attrName>
                                        </p:attrNameLst>
                                      </p:cBhvr>
                                      <p:tavLst>
                                        <p:tav tm="0">
                                          <p:val>
                                            <p:strVal val="0-#ppt_w/2"/>
                                          </p:val>
                                        </p:tav>
                                        <p:tav tm="100000">
                                          <p:val>
                                            <p:strVal val="#ppt_x"/>
                                          </p:val>
                                        </p:tav>
                                      </p:tavLst>
                                    </p:anim>
                                    <p:anim calcmode="lin" valueType="num">
                                      <p:cBhvr additive="base">
                                        <p:cTn id="13" dur="500" fill="hold"/>
                                        <p:tgtEl>
                                          <p:spTgt spid="45066"/>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5074"/>
                                        </p:tgtEl>
                                        <p:attrNameLst>
                                          <p:attrName>style.visibility</p:attrName>
                                        </p:attrNameLst>
                                      </p:cBhvr>
                                      <p:to>
                                        <p:strVal val="visible"/>
                                      </p:to>
                                    </p:set>
                                    <p:anim calcmode="lin" valueType="num">
                                      <p:cBhvr additive="base">
                                        <p:cTn id="17" dur="500" fill="hold"/>
                                        <p:tgtEl>
                                          <p:spTgt spid="45074"/>
                                        </p:tgtEl>
                                        <p:attrNameLst>
                                          <p:attrName>ppt_x</p:attrName>
                                        </p:attrNameLst>
                                      </p:cBhvr>
                                      <p:tavLst>
                                        <p:tav tm="0">
                                          <p:val>
                                            <p:strVal val="0-#ppt_w/2"/>
                                          </p:val>
                                        </p:tav>
                                        <p:tav tm="100000">
                                          <p:val>
                                            <p:strVal val="#ppt_x"/>
                                          </p:val>
                                        </p:tav>
                                      </p:tavLst>
                                    </p:anim>
                                    <p:anim calcmode="lin" valueType="num">
                                      <p:cBhvr additive="base">
                                        <p:cTn id="18" dur="500" fill="hold"/>
                                        <p:tgtEl>
                                          <p:spTgt spid="45074"/>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45060"/>
                                        </p:tgtEl>
                                        <p:attrNameLst>
                                          <p:attrName>style.visibility</p:attrName>
                                        </p:attrNameLst>
                                      </p:cBhvr>
                                      <p:to>
                                        <p:strVal val="visible"/>
                                      </p:to>
                                    </p:set>
                                    <p:anim calcmode="lin" valueType="num">
                                      <p:cBhvr additive="base">
                                        <p:cTn id="23" dur="500" fill="hold"/>
                                        <p:tgtEl>
                                          <p:spTgt spid="45060"/>
                                        </p:tgtEl>
                                        <p:attrNameLst>
                                          <p:attrName>ppt_x</p:attrName>
                                        </p:attrNameLst>
                                      </p:cBhvr>
                                      <p:tavLst>
                                        <p:tav tm="0">
                                          <p:val>
                                            <p:strVal val="1+#ppt_w/2"/>
                                          </p:val>
                                        </p:tav>
                                        <p:tav tm="100000">
                                          <p:val>
                                            <p:strVal val="#ppt_x"/>
                                          </p:val>
                                        </p:tav>
                                      </p:tavLst>
                                    </p:anim>
                                    <p:anim calcmode="lin" valueType="num">
                                      <p:cBhvr additive="base">
                                        <p:cTn id="24" dur="500" fill="hold"/>
                                        <p:tgtEl>
                                          <p:spTgt spid="45060"/>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45068"/>
                                        </p:tgtEl>
                                        <p:attrNameLst>
                                          <p:attrName>style.visibility</p:attrName>
                                        </p:attrNameLst>
                                      </p:cBhvr>
                                      <p:to>
                                        <p:strVal val="visible"/>
                                      </p:to>
                                    </p:set>
                                    <p:animEffect transition="in" filter="wipe(right)">
                                      <p:cBhvr>
                                        <p:cTn id="29" dur="500"/>
                                        <p:tgtEl>
                                          <p:spTgt spid="45068"/>
                                        </p:tgtEl>
                                      </p:cBhvr>
                                    </p:animEffect>
                                  </p:childTnLst>
                                </p:cTn>
                              </p:par>
                            </p:childTnLst>
                          </p:cTn>
                        </p:par>
                        <p:par>
                          <p:cTn id="30" fill="hold" nodeType="afterGroup">
                            <p:stCondLst>
                              <p:cond delay="500"/>
                            </p:stCondLst>
                            <p:childTnLst>
                              <p:par>
                                <p:cTn id="31" presetID="2" presetClass="entr" presetSubtype="8" fill="hold" grpId="0" nodeType="afterEffect">
                                  <p:stCondLst>
                                    <p:cond delay="1000"/>
                                  </p:stCondLst>
                                  <p:childTnLst>
                                    <p:set>
                                      <p:cBhvr>
                                        <p:cTn id="32" dur="1" fill="hold">
                                          <p:stCondLst>
                                            <p:cond delay="0"/>
                                          </p:stCondLst>
                                        </p:cTn>
                                        <p:tgtEl>
                                          <p:spTgt spid="45076"/>
                                        </p:tgtEl>
                                        <p:attrNameLst>
                                          <p:attrName>style.visibility</p:attrName>
                                        </p:attrNameLst>
                                      </p:cBhvr>
                                      <p:to>
                                        <p:strVal val="visible"/>
                                      </p:to>
                                    </p:set>
                                    <p:anim calcmode="lin" valueType="num">
                                      <p:cBhvr additive="base">
                                        <p:cTn id="33" dur="500" fill="hold"/>
                                        <p:tgtEl>
                                          <p:spTgt spid="45076"/>
                                        </p:tgtEl>
                                        <p:attrNameLst>
                                          <p:attrName>ppt_x</p:attrName>
                                        </p:attrNameLst>
                                      </p:cBhvr>
                                      <p:tavLst>
                                        <p:tav tm="0">
                                          <p:val>
                                            <p:strVal val="0-#ppt_w/2"/>
                                          </p:val>
                                        </p:tav>
                                        <p:tav tm="100000">
                                          <p:val>
                                            <p:strVal val="#ppt_x"/>
                                          </p:val>
                                        </p:tav>
                                      </p:tavLst>
                                    </p:anim>
                                    <p:anim calcmode="lin" valueType="num">
                                      <p:cBhvr additive="base">
                                        <p:cTn id="34" dur="500" fill="hold"/>
                                        <p:tgtEl>
                                          <p:spTgt spid="45076"/>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45061"/>
                                        </p:tgtEl>
                                        <p:attrNameLst>
                                          <p:attrName>style.visibility</p:attrName>
                                        </p:attrNameLst>
                                      </p:cBhvr>
                                      <p:to>
                                        <p:strVal val="visible"/>
                                      </p:to>
                                    </p:set>
                                    <p:anim calcmode="lin" valueType="num">
                                      <p:cBhvr additive="base">
                                        <p:cTn id="39" dur="500" fill="hold"/>
                                        <p:tgtEl>
                                          <p:spTgt spid="45061"/>
                                        </p:tgtEl>
                                        <p:attrNameLst>
                                          <p:attrName>ppt_x</p:attrName>
                                        </p:attrNameLst>
                                      </p:cBhvr>
                                      <p:tavLst>
                                        <p:tav tm="0">
                                          <p:val>
                                            <p:strVal val="1+#ppt_w/2"/>
                                          </p:val>
                                        </p:tav>
                                        <p:tav tm="100000">
                                          <p:val>
                                            <p:strVal val="#ppt_x"/>
                                          </p:val>
                                        </p:tav>
                                      </p:tavLst>
                                    </p:anim>
                                    <p:anim calcmode="lin" valueType="num">
                                      <p:cBhvr additive="base">
                                        <p:cTn id="40" dur="500" fill="hold"/>
                                        <p:tgtEl>
                                          <p:spTgt spid="45061"/>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2" fill="hold" grpId="0" nodeType="clickEffect">
                                  <p:stCondLst>
                                    <p:cond delay="0"/>
                                  </p:stCondLst>
                                  <p:childTnLst>
                                    <p:set>
                                      <p:cBhvr>
                                        <p:cTn id="44" dur="1" fill="hold">
                                          <p:stCondLst>
                                            <p:cond delay="0"/>
                                          </p:stCondLst>
                                        </p:cTn>
                                        <p:tgtEl>
                                          <p:spTgt spid="45069"/>
                                        </p:tgtEl>
                                        <p:attrNameLst>
                                          <p:attrName>style.visibility</p:attrName>
                                        </p:attrNameLst>
                                      </p:cBhvr>
                                      <p:to>
                                        <p:strVal val="visible"/>
                                      </p:to>
                                    </p:set>
                                    <p:animEffect transition="in" filter="wipe(right)">
                                      <p:cBhvr>
                                        <p:cTn id="45" dur="500"/>
                                        <p:tgtEl>
                                          <p:spTgt spid="45069"/>
                                        </p:tgtEl>
                                      </p:cBhvr>
                                    </p:animEffect>
                                  </p:childTnLst>
                                </p:cTn>
                              </p:par>
                            </p:childTnLst>
                          </p:cTn>
                        </p:par>
                        <p:par>
                          <p:cTn id="46" fill="hold" nodeType="afterGroup">
                            <p:stCondLst>
                              <p:cond delay="500"/>
                            </p:stCondLst>
                            <p:childTnLst>
                              <p:par>
                                <p:cTn id="47" presetID="2" presetClass="entr" presetSubtype="8" fill="hold" grpId="0" nodeType="afterEffect">
                                  <p:stCondLst>
                                    <p:cond delay="1000"/>
                                  </p:stCondLst>
                                  <p:childTnLst>
                                    <p:set>
                                      <p:cBhvr>
                                        <p:cTn id="48" dur="1" fill="hold">
                                          <p:stCondLst>
                                            <p:cond delay="0"/>
                                          </p:stCondLst>
                                        </p:cTn>
                                        <p:tgtEl>
                                          <p:spTgt spid="45077"/>
                                        </p:tgtEl>
                                        <p:attrNameLst>
                                          <p:attrName>style.visibility</p:attrName>
                                        </p:attrNameLst>
                                      </p:cBhvr>
                                      <p:to>
                                        <p:strVal val="visible"/>
                                      </p:to>
                                    </p:set>
                                    <p:anim calcmode="lin" valueType="num">
                                      <p:cBhvr additive="base">
                                        <p:cTn id="49" dur="500" fill="hold"/>
                                        <p:tgtEl>
                                          <p:spTgt spid="45077"/>
                                        </p:tgtEl>
                                        <p:attrNameLst>
                                          <p:attrName>ppt_x</p:attrName>
                                        </p:attrNameLst>
                                      </p:cBhvr>
                                      <p:tavLst>
                                        <p:tav tm="0">
                                          <p:val>
                                            <p:strVal val="0-#ppt_w/2"/>
                                          </p:val>
                                        </p:tav>
                                        <p:tav tm="100000">
                                          <p:val>
                                            <p:strVal val="#ppt_x"/>
                                          </p:val>
                                        </p:tav>
                                      </p:tavLst>
                                    </p:anim>
                                    <p:anim calcmode="lin" valueType="num">
                                      <p:cBhvr additive="base">
                                        <p:cTn id="50" dur="500" fill="hold"/>
                                        <p:tgtEl>
                                          <p:spTgt spid="45077"/>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45062"/>
                                        </p:tgtEl>
                                        <p:attrNameLst>
                                          <p:attrName>style.visibility</p:attrName>
                                        </p:attrNameLst>
                                      </p:cBhvr>
                                      <p:to>
                                        <p:strVal val="visible"/>
                                      </p:to>
                                    </p:set>
                                    <p:anim calcmode="lin" valueType="num">
                                      <p:cBhvr additive="base">
                                        <p:cTn id="55" dur="500" fill="hold"/>
                                        <p:tgtEl>
                                          <p:spTgt spid="45062"/>
                                        </p:tgtEl>
                                        <p:attrNameLst>
                                          <p:attrName>ppt_x</p:attrName>
                                        </p:attrNameLst>
                                      </p:cBhvr>
                                      <p:tavLst>
                                        <p:tav tm="0">
                                          <p:val>
                                            <p:strVal val="1+#ppt_w/2"/>
                                          </p:val>
                                        </p:tav>
                                        <p:tav tm="100000">
                                          <p:val>
                                            <p:strVal val="#ppt_x"/>
                                          </p:val>
                                        </p:tav>
                                      </p:tavLst>
                                    </p:anim>
                                    <p:anim calcmode="lin" valueType="num">
                                      <p:cBhvr additive="base">
                                        <p:cTn id="56" dur="500" fill="hold"/>
                                        <p:tgtEl>
                                          <p:spTgt spid="45062"/>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2" fill="hold" grpId="0" nodeType="clickEffect">
                                  <p:stCondLst>
                                    <p:cond delay="0"/>
                                  </p:stCondLst>
                                  <p:childTnLst>
                                    <p:set>
                                      <p:cBhvr>
                                        <p:cTn id="60" dur="1" fill="hold">
                                          <p:stCondLst>
                                            <p:cond delay="0"/>
                                          </p:stCondLst>
                                        </p:cTn>
                                        <p:tgtEl>
                                          <p:spTgt spid="45070"/>
                                        </p:tgtEl>
                                        <p:attrNameLst>
                                          <p:attrName>style.visibility</p:attrName>
                                        </p:attrNameLst>
                                      </p:cBhvr>
                                      <p:to>
                                        <p:strVal val="visible"/>
                                      </p:to>
                                    </p:set>
                                    <p:animEffect transition="in" filter="wipe(right)">
                                      <p:cBhvr>
                                        <p:cTn id="61" dur="500"/>
                                        <p:tgtEl>
                                          <p:spTgt spid="45070"/>
                                        </p:tgtEl>
                                      </p:cBhvr>
                                    </p:animEffect>
                                  </p:childTnLst>
                                </p:cTn>
                              </p:par>
                            </p:childTnLst>
                          </p:cTn>
                        </p:par>
                        <p:par>
                          <p:cTn id="62" fill="hold" nodeType="afterGroup">
                            <p:stCondLst>
                              <p:cond delay="500"/>
                            </p:stCondLst>
                            <p:childTnLst>
                              <p:par>
                                <p:cTn id="63" presetID="2" presetClass="entr" presetSubtype="8" fill="hold" grpId="0" nodeType="afterEffect">
                                  <p:stCondLst>
                                    <p:cond delay="1000"/>
                                  </p:stCondLst>
                                  <p:childTnLst>
                                    <p:set>
                                      <p:cBhvr>
                                        <p:cTn id="64" dur="1" fill="hold">
                                          <p:stCondLst>
                                            <p:cond delay="0"/>
                                          </p:stCondLst>
                                        </p:cTn>
                                        <p:tgtEl>
                                          <p:spTgt spid="45078"/>
                                        </p:tgtEl>
                                        <p:attrNameLst>
                                          <p:attrName>style.visibility</p:attrName>
                                        </p:attrNameLst>
                                      </p:cBhvr>
                                      <p:to>
                                        <p:strVal val="visible"/>
                                      </p:to>
                                    </p:set>
                                    <p:anim calcmode="lin" valueType="num">
                                      <p:cBhvr additive="base">
                                        <p:cTn id="65" dur="500" fill="hold"/>
                                        <p:tgtEl>
                                          <p:spTgt spid="45078"/>
                                        </p:tgtEl>
                                        <p:attrNameLst>
                                          <p:attrName>ppt_x</p:attrName>
                                        </p:attrNameLst>
                                      </p:cBhvr>
                                      <p:tavLst>
                                        <p:tav tm="0">
                                          <p:val>
                                            <p:strVal val="0-#ppt_w/2"/>
                                          </p:val>
                                        </p:tav>
                                        <p:tav tm="100000">
                                          <p:val>
                                            <p:strVal val="#ppt_x"/>
                                          </p:val>
                                        </p:tav>
                                      </p:tavLst>
                                    </p:anim>
                                    <p:anim calcmode="lin" valueType="num">
                                      <p:cBhvr additive="base">
                                        <p:cTn id="66" dur="500" fill="hold"/>
                                        <p:tgtEl>
                                          <p:spTgt spid="45078"/>
                                        </p:tgtEl>
                                        <p:attrNameLst>
                                          <p:attrName>ppt_y</p:attrName>
                                        </p:attrNameLst>
                                      </p:cBhvr>
                                      <p:tavLst>
                                        <p:tav tm="0">
                                          <p:val>
                                            <p:strVal val="#ppt_y"/>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2" fill="hold" grpId="0" nodeType="clickEffect">
                                  <p:stCondLst>
                                    <p:cond delay="0"/>
                                  </p:stCondLst>
                                  <p:childTnLst>
                                    <p:set>
                                      <p:cBhvr>
                                        <p:cTn id="70" dur="1" fill="hold">
                                          <p:stCondLst>
                                            <p:cond delay="0"/>
                                          </p:stCondLst>
                                        </p:cTn>
                                        <p:tgtEl>
                                          <p:spTgt spid="45063"/>
                                        </p:tgtEl>
                                        <p:attrNameLst>
                                          <p:attrName>style.visibility</p:attrName>
                                        </p:attrNameLst>
                                      </p:cBhvr>
                                      <p:to>
                                        <p:strVal val="visible"/>
                                      </p:to>
                                    </p:set>
                                    <p:anim calcmode="lin" valueType="num">
                                      <p:cBhvr additive="base">
                                        <p:cTn id="71" dur="500" fill="hold"/>
                                        <p:tgtEl>
                                          <p:spTgt spid="45063"/>
                                        </p:tgtEl>
                                        <p:attrNameLst>
                                          <p:attrName>ppt_x</p:attrName>
                                        </p:attrNameLst>
                                      </p:cBhvr>
                                      <p:tavLst>
                                        <p:tav tm="0">
                                          <p:val>
                                            <p:strVal val="1+#ppt_w/2"/>
                                          </p:val>
                                        </p:tav>
                                        <p:tav tm="100000">
                                          <p:val>
                                            <p:strVal val="#ppt_x"/>
                                          </p:val>
                                        </p:tav>
                                      </p:tavLst>
                                    </p:anim>
                                    <p:anim calcmode="lin" valueType="num">
                                      <p:cBhvr additive="base">
                                        <p:cTn id="72" dur="500" fill="hold"/>
                                        <p:tgtEl>
                                          <p:spTgt spid="45063"/>
                                        </p:tgtEl>
                                        <p:attrNameLst>
                                          <p:attrName>ppt_y</p:attrName>
                                        </p:attrNameLst>
                                      </p:cBhvr>
                                      <p:tavLst>
                                        <p:tav tm="0">
                                          <p:val>
                                            <p:strVal val="#ppt_y"/>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2" fill="hold" grpId="0" nodeType="clickEffect">
                                  <p:stCondLst>
                                    <p:cond delay="0"/>
                                  </p:stCondLst>
                                  <p:childTnLst>
                                    <p:set>
                                      <p:cBhvr>
                                        <p:cTn id="76" dur="1" fill="hold">
                                          <p:stCondLst>
                                            <p:cond delay="0"/>
                                          </p:stCondLst>
                                        </p:cTn>
                                        <p:tgtEl>
                                          <p:spTgt spid="45071"/>
                                        </p:tgtEl>
                                        <p:attrNameLst>
                                          <p:attrName>style.visibility</p:attrName>
                                        </p:attrNameLst>
                                      </p:cBhvr>
                                      <p:to>
                                        <p:strVal val="visible"/>
                                      </p:to>
                                    </p:set>
                                    <p:animEffect transition="in" filter="wipe(right)">
                                      <p:cBhvr>
                                        <p:cTn id="77" dur="500"/>
                                        <p:tgtEl>
                                          <p:spTgt spid="45071"/>
                                        </p:tgtEl>
                                      </p:cBhvr>
                                    </p:animEffect>
                                  </p:childTnLst>
                                </p:cTn>
                              </p:par>
                            </p:childTnLst>
                          </p:cTn>
                        </p:par>
                        <p:par>
                          <p:cTn id="78" fill="hold" nodeType="afterGroup">
                            <p:stCondLst>
                              <p:cond delay="500"/>
                            </p:stCondLst>
                            <p:childTnLst>
                              <p:par>
                                <p:cTn id="79" presetID="2" presetClass="entr" presetSubtype="8" fill="hold" grpId="0" nodeType="afterEffect">
                                  <p:stCondLst>
                                    <p:cond delay="1000"/>
                                  </p:stCondLst>
                                  <p:childTnLst>
                                    <p:set>
                                      <p:cBhvr>
                                        <p:cTn id="80" dur="1" fill="hold">
                                          <p:stCondLst>
                                            <p:cond delay="0"/>
                                          </p:stCondLst>
                                        </p:cTn>
                                        <p:tgtEl>
                                          <p:spTgt spid="45079"/>
                                        </p:tgtEl>
                                        <p:attrNameLst>
                                          <p:attrName>style.visibility</p:attrName>
                                        </p:attrNameLst>
                                      </p:cBhvr>
                                      <p:to>
                                        <p:strVal val="visible"/>
                                      </p:to>
                                    </p:set>
                                    <p:anim calcmode="lin" valueType="num">
                                      <p:cBhvr additive="base">
                                        <p:cTn id="81" dur="500" fill="hold"/>
                                        <p:tgtEl>
                                          <p:spTgt spid="45079"/>
                                        </p:tgtEl>
                                        <p:attrNameLst>
                                          <p:attrName>ppt_x</p:attrName>
                                        </p:attrNameLst>
                                      </p:cBhvr>
                                      <p:tavLst>
                                        <p:tav tm="0">
                                          <p:val>
                                            <p:strVal val="0-#ppt_w/2"/>
                                          </p:val>
                                        </p:tav>
                                        <p:tav tm="100000">
                                          <p:val>
                                            <p:strVal val="#ppt_x"/>
                                          </p:val>
                                        </p:tav>
                                      </p:tavLst>
                                    </p:anim>
                                    <p:anim calcmode="lin" valueType="num">
                                      <p:cBhvr additive="base">
                                        <p:cTn id="82" dur="500" fill="hold"/>
                                        <p:tgtEl>
                                          <p:spTgt spid="45079"/>
                                        </p:tgtEl>
                                        <p:attrNameLst>
                                          <p:attrName>ppt_y</p:attrName>
                                        </p:attrNameLst>
                                      </p:cBhvr>
                                      <p:tavLst>
                                        <p:tav tm="0">
                                          <p:val>
                                            <p:strVal val="#ppt_y"/>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2" fill="hold" grpId="0" nodeType="clickEffect">
                                  <p:stCondLst>
                                    <p:cond delay="0"/>
                                  </p:stCondLst>
                                  <p:childTnLst>
                                    <p:set>
                                      <p:cBhvr>
                                        <p:cTn id="86" dur="1" fill="hold">
                                          <p:stCondLst>
                                            <p:cond delay="0"/>
                                          </p:stCondLst>
                                        </p:cTn>
                                        <p:tgtEl>
                                          <p:spTgt spid="45064"/>
                                        </p:tgtEl>
                                        <p:attrNameLst>
                                          <p:attrName>style.visibility</p:attrName>
                                        </p:attrNameLst>
                                      </p:cBhvr>
                                      <p:to>
                                        <p:strVal val="visible"/>
                                      </p:to>
                                    </p:set>
                                    <p:anim calcmode="lin" valueType="num">
                                      <p:cBhvr additive="base">
                                        <p:cTn id="87" dur="500" fill="hold"/>
                                        <p:tgtEl>
                                          <p:spTgt spid="45064"/>
                                        </p:tgtEl>
                                        <p:attrNameLst>
                                          <p:attrName>ppt_x</p:attrName>
                                        </p:attrNameLst>
                                      </p:cBhvr>
                                      <p:tavLst>
                                        <p:tav tm="0">
                                          <p:val>
                                            <p:strVal val="1+#ppt_w/2"/>
                                          </p:val>
                                        </p:tav>
                                        <p:tav tm="100000">
                                          <p:val>
                                            <p:strVal val="#ppt_x"/>
                                          </p:val>
                                        </p:tav>
                                      </p:tavLst>
                                    </p:anim>
                                    <p:anim calcmode="lin" valueType="num">
                                      <p:cBhvr additive="base">
                                        <p:cTn id="88" dur="500" fill="hold"/>
                                        <p:tgtEl>
                                          <p:spTgt spid="45064"/>
                                        </p:tgtEl>
                                        <p:attrNameLst>
                                          <p:attrName>ppt_y</p:attrName>
                                        </p:attrNameLst>
                                      </p:cBhvr>
                                      <p:tavLst>
                                        <p:tav tm="0">
                                          <p:val>
                                            <p:strVal val="#ppt_y"/>
                                          </p:val>
                                        </p:tav>
                                        <p:tav tm="100000">
                                          <p:val>
                                            <p:strVal val="#ppt_y"/>
                                          </p:val>
                                        </p:tav>
                                      </p:tavLst>
                                    </p:anim>
                                  </p:childTnLst>
                                </p:cTn>
                              </p:par>
                            </p:childTnLst>
                          </p:cTn>
                        </p:par>
                        <p:par>
                          <p:cTn id="89" fill="hold" nodeType="afterGroup">
                            <p:stCondLst>
                              <p:cond delay="500"/>
                            </p:stCondLst>
                            <p:childTnLst>
                              <p:par>
                                <p:cTn id="90" presetID="4" presetClass="entr" presetSubtype="32" fill="hold" grpId="0" nodeType="afterEffect">
                                  <p:stCondLst>
                                    <p:cond delay="0"/>
                                  </p:stCondLst>
                                  <p:childTnLst>
                                    <p:set>
                                      <p:cBhvr>
                                        <p:cTn id="91" dur="1" fill="hold">
                                          <p:stCondLst>
                                            <p:cond delay="0"/>
                                          </p:stCondLst>
                                        </p:cTn>
                                        <p:tgtEl>
                                          <p:spTgt spid="45072"/>
                                        </p:tgtEl>
                                        <p:attrNameLst>
                                          <p:attrName>style.visibility</p:attrName>
                                        </p:attrNameLst>
                                      </p:cBhvr>
                                      <p:to>
                                        <p:strVal val="visible"/>
                                      </p:to>
                                    </p:set>
                                    <p:animEffect transition="in" filter="box(out)">
                                      <p:cBhvr>
                                        <p:cTn id="92" dur="500"/>
                                        <p:tgtEl>
                                          <p:spTgt spid="45072"/>
                                        </p:tgtEl>
                                      </p:cBhvr>
                                    </p:animEffect>
                                  </p:childTnLst>
                                </p:cTn>
                              </p:par>
                            </p:childTnLst>
                          </p:cTn>
                        </p:par>
                        <p:par>
                          <p:cTn id="93" fill="hold" nodeType="afterGroup">
                            <p:stCondLst>
                              <p:cond delay="1000"/>
                            </p:stCondLst>
                            <p:childTnLst>
                              <p:par>
                                <p:cTn id="94" presetID="2" presetClass="entr" presetSubtype="8" fill="hold" grpId="0" nodeType="afterEffect">
                                  <p:stCondLst>
                                    <p:cond delay="1000"/>
                                  </p:stCondLst>
                                  <p:childTnLst>
                                    <p:set>
                                      <p:cBhvr>
                                        <p:cTn id="95" dur="1" fill="hold">
                                          <p:stCondLst>
                                            <p:cond delay="0"/>
                                          </p:stCondLst>
                                        </p:cTn>
                                        <p:tgtEl>
                                          <p:spTgt spid="45080"/>
                                        </p:tgtEl>
                                        <p:attrNameLst>
                                          <p:attrName>style.visibility</p:attrName>
                                        </p:attrNameLst>
                                      </p:cBhvr>
                                      <p:to>
                                        <p:strVal val="visible"/>
                                      </p:to>
                                    </p:set>
                                    <p:anim calcmode="lin" valueType="num">
                                      <p:cBhvr additive="base">
                                        <p:cTn id="96" dur="500" fill="hold"/>
                                        <p:tgtEl>
                                          <p:spTgt spid="45080"/>
                                        </p:tgtEl>
                                        <p:attrNameLst>
                                          <p:attrName>ppt_x</p:attrName>
                                        </p:attrNameLst>
                                      </p:cBhvr>
                                      <p:tavLst>
                                        <p:tav tm="0">
                                          <p:val>
                                            <p:strVal val="0-#ppt_w/2"/>
                                          </p:val>
                                        </p:tav>
                                        <p:tav tm="100000">
                                          <p:val>
                                            <p:strVal val="#ppt_x"/>
                                          </p:val>
                                        </p:tav>
                                      </p:tavLst>
                                    </p:anim>
                                    <p:anim calcmode="lin" valueType="num">
                                      <p:cBhvr additive="base">
                                        <p:cTn id="97" dur="500" fill="hold"/>
                                        <p:tgtEl>
                                          <p:spTgt spid="450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nimBg="1" autoUpdateAnimBg="0"/>
      <p:bldP spid="45060" grpId="0" animBg="1" autoUpdateAnimBg="0"/>
      <p:bldP spid="45061" grpId="0" animBg="1" autoUpdateAnimBg="0"/>
      <p:bldP spid="45062" grpId="0" animBg="1" autoUpdateAnimBg="0"/>
      <p:bldP spid="45063" grpId="0" animBg="1" autoUpdateAnimBg="0"/>
      <p:bldP spid="45064" grpId="0" animBg="1" autoUpdateAnimBg="0"/>
      <p:bldP spid="45066" grpId="0" animBg="1" autoUpdateAnimBg="0"/>
      <p:bldP spid="45068" grpId="0" animBg="1" autoUpdateAnimBg="0"/>
      <p:bldP spid="45069" grpId="0" animBg="1" autoUpdateAnimBg="0"/>
      <p:bldP spid="45070" grpId="0" animBg="1" autoUpdateAnimBg="0"/>
      <p:bldP spid="45071" grpId="0" animBg="1" autoUpdateAnimBg="0"/>
      <p:bldP spid="45072" grpId="0" animBg="1" autoUpdateAnimBg="0"/>
      <p:bldP spid="45074" grpId="0" animBg="1" autoUpdateAnimBg="0"/>
      <p:bldP spid="45076" grpId="0" animBg="1" autoUpdateAnimBg="0"/>
      <p:bldP spid="45077" grpId="0" animBg="1" autoUpdateAnimBg="0"/>
      <p:bldP spid="45078" grpId="0" animBg="1" autoUpdateAnimBg="0"/>
      <p:bldP spid="45079" grpId="0" animBg="1" autoUpdateAnimBg="0"/>
      <p:bldP spid="45080"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a:extLst>
              <a:ext uri="{FF2B5EF4-FFF2-40B4-BE49-F238E27FC236}">
                <a16:creationId xmlns:a16="http://schemas.microsoft.com/office/drawing/2014/main" id="{D14CBAA4-7F7B-4573-883D-3B0DAC1F02B1}"/>
              </a:ext>
            </a:extLst>
          </p:cNvPr>
          <p:cNvSpPr>
            <a:spLocks noGrp="1"/>
          </p:cNvSpPr>
          <p:nvPr>
            <p:ph type="title"/>
          </p:nvPr>
        </p:nvSpPr>
        <p:spPr>
          <a:xfrm>
            <a:off x="609600" y="0"/>
            <a:ext cx="8153400" cy="762000"/>
          </a:xfrm>
        </p:spPr>
        <p:txBody>
          <a:bodyPr/>
          <a:lstStyle/>
          <a:p>
            <a:pPr algn="r" rtl="1"/>
            <a:r>
              <a:rPr lang="ar-SA" altLang="en-US" sz="3600" b="1"/>
              <a:t>منحنى امكانية الانتاج</a:t>
            </a:r>
            <a:endParaRPr lang="fr-FR" altLang="en-US" sz="3600">
              <a:cs typeface="Arial" panose="020B0604020202020204" pitchFamily="34" charset="0"/>
            </a:endParaRPr>
          </a:p>
        </p:txBody>
      </p:sp>
      <p:sp>
        <p:nvSpPr>
          <p:cNvPr id="3" name="Espace réservé du contenu 2">
            <a:extLst>
              <a:ext uri="{FF2B5EF4-FFF2-40B4-BE49-F238E27FC236}">
                <a16:creationId xmlns:a16="http://schemas.microsoft.com/office/drawing/2014/main" id="{05853C4C-FCEF-420B-955A-5EC27EAF4099}"/>
              </a:ext>
            </a:extLst>
          </p:cNvPr>
          <p:cNvSpPr>
            <a:spLocks noGrp="1"/>
          </p:cNvSpPr>
          <p:nvPr>
            <p:ph sz="quarter" idx="1"/>
          </p:nvPr>
        </p:nvSpPr>
        <p:spPr>
          <a:xfrm>
            <a:off x="152400" y="762000"/>
            <a:ext cx="8839200" cy="5943600"/>
          </a:xfrm>
        </p:spPr>
        <p:txBody>
          <a:bodyPr/>
          <a:lstStyle/>
          <a:p>
            <a:pPr algn="just" rtl="1">
              <a:lnSpc>
                <a:spcPct val="150000"/>
              </a:lnSpc>
              <a:defRPr/>
            </a:pPr>
            <a:r>
              <a:rPr lang="ar-SA" sz="2600" b="1" dirty="0">
                <a:solidFill>
                  <a:srgbClr val="FF0066"/>
                </a:solidFill>
                <a:effectLst>
                  <a:outerShdw blurRad="38100" dist="38100" dir="2700000" algn="tl">
                    <a:srgbClr val="000000">
                      <a:alpha val="43137"/>
                    </a:srgbClr>
                  </a:outerShdw>
                </a:effectLst>
                <a:cs typeface="+mj-cs"/>
              </a:rPr>
              <a:t>لمعالجة المشكلة الاقتصادية لابد للمجتمع من الاختيار</a:t>
            </a:r>
            <a:r>
              <a:rPr lang="ar-SA" sz="2600" b="1" dirty="0">
                <a:effectLst>
                  <a:outerShdw blurRad="38100" dist="38100" dir="2700000" algn="tl">
                    <a:srgbClr val="000000">
                      <a:alpha val="43137"/>
                    </a:srgbClr>
                  </a:outerShdw>
                </a:effectLst>
                <a:cs typeface="+mj-cs"/>
              </a:rPr>
              <a:t> بين السلع التي يجب انتاجها حاليا و بكميات أكبر من غيرها و تلك التي يجب تأجيل انتاجها في الوقت الحاضر و </a:t>
            </a:r>
            <a:r>
              <a:rPr lang="ar-SA" sz="2600" b="1" dirty="0">
                <a:solidFill>
                  <a:srgbClr val="0070C0"/>
                </a:solidFill>
                <a:effectLst>
                  <a:outerShdw blurRad="38100" dist="38100" dir="2700000" algn="tl">
                    <a:srgbClr val="000000">
                      <a:alpha val="43137"/>
                    </a:srgbClr>
                  </a:outerShdw>
                </a:effectLst>
                <a:cs typeface="+mj-cs"/>
              </a:rPr>
              <a:t>منحنى امكانية الانتاج هو اداة التحليل التي تبسط لنا عملية الاختيار بين </a:t>
            </a:r>
            <a:r>
              <a:rPr lang="ar-SA" sz="2600" b="1" dirty="0" err="1">
                <a:solidFill>
                  <a:srgbClr val="0070C0"/>
                </a:solidFill>
                <a:effectLst>
                  <a:outerShdw blurRad="38100" dist="38100" dir="2700000" algn="tl">
                    <a:srgbClr val="000000">
                      <a:alpha val="43137"/>
                    </a:srgbClr>
                  </a:outerShdw>
                </a:effectLst>
                <a:cs typeface="+mj-cs"/>
              </a:rPr>
              <a:t>البدائل</a:t>
            </a:r>
            <a:r>
              <a:rPr lang="ar-SA" sz="2600" b="1" dirty="0" err="1">
                <a:effectLst>
                  <a:outerShdw blurRad="38100" dist="38100" dir="2700000" algn="tl">
                    <a:srgbClr val="000000">
                      <a:alpha val="43137"/>
                    </a:srgbClr>
                  </a:outerShdw>
                </a:effectLst>
                <a:cs typeface="+mj-cs"/>
              </a:rPr>
              <a:t>.</a:t>
            </a:r>
            <a:r>
              <a:rPr lang="ar-SA" sz="2600" b="1" dirty="0">
                <a:effectLst>
                  <a:outerShdw blurRad="38100" dist="38100" dir="2700000" algn="tl">
                    <a:srgbClr val="000000">
                      <a:alpha val="43137"/>
                    </a:srgbClr>
                  </a:outerShdw>
                </a:effectLst>
                <a:cs typeface="+mj-cs"/>
              </a:rPr>
              <a:t> </a:t>
            </a:r>
            <a:endParaRPr lang="fr-FR" sz="2600" b="1" dirty="0">
              <a:effectLst>
                <a:outerShdw blurRad="38100" dist="38100" dir="2700000" algn="tl">
                  <a:srgbClr val="000000">
                    <a:alpha val="43137"/>
                  </a:srgbClr>
                </a:outerShdw>
              </a:effectLst>
              <a:cs typeface="+mj-cs"/>
            </a:endParaRPr>
          </a:p>
          <a:p>
            <a:pPr algn="just" rtl="1">
              <a:lnSpc>
                <a:spcPct val="150000"/>
              </a:lnSpc>
              <a:defRPr/>
            </a:pPr>
            <a:r>
              <a:rPr lang="ar-SA" sz="2600" b="1" dirty="0">
                <a:effectLst>
                  <a:outerShdw blurRad="38100" dist="38100" dir="2700000" algn="tl">
                    <a:srgbClr val="000000">
                      <a:alpha val="43137"/>
                    </a:srgbClr>
                  </a:outerShdw>
                </a:effectLst>
              </a:rPr>
              <a:t>هو </a:t>
            </a:r>
            <a:r>
              <a:rPr lang="ar-SA" sz="2600" b="1" dirty="0">
                <a:effectLst>
                  <a:outerShdw blurRad="38100" dist="38100" dir="2700000" algn="tl">
                    <a:srgbClr val="000000">
                      <a:alpha val="43137"/>
                    </a:srgbClr>
                  </a:outerShdw>
                </a:effectLst>
                <a:cs typeface="+mj-cs"/>
              </a:rPr>
              <a:t>عبارة عن سلسلة من النقاط تمثل كل واحدة منها </a:t>
            </a:r>
            <a:r>
              <a:rPr lang="ar-SA" sz="2600" b="1" dirty="0">
                <a:solidFill>
                  <a:srgbClr val="CA06C1"/>
                </a:solidFill>
                <a:effectLst>
                  <a:outerShdw blurRad="38100" dist="38100" dir="2700000" algn="tl">
                    <a:srgbClr val="000000">
                      <a:alpha val="43137"/>
                    </a:srgbClr>
                  </a:outerShdw>
                </a:effectLst>
                <a:cs typeface="+mj-cs"/>
              </a:rPr>
              <a:t>أقصى ما يمكن إنتاجه من أي توليفة من سلعتين</a:t>
            </a:r>
            <a:r>
              <a:rPr lang="ar-SA" sz="2600" b="1" dirty="0">
                <a:effectLst>
                  <a:outerShdw blurRad="38100" dist="38100" dir="2700000" algn="tl">
                    <a:srgbClr val="000000">
                      <a:alpha val="43137"/>
                    </a:srgbClr>
                  </a:outerShdw>
                </a:effectLst>
                <a:cs typeface="+mj-cs"/>
              </a:rPr>
              <a:t> أو مجموعتين من السلع كالسلع  الاستهلاكية والسلع الرأسمالية“ نفترض  </a:t>
            </a:r>
            <a:r>
              <a:rPr lang="ar-SA" sz="2600" b="1" dirty="0">
                <a:solidFill>
                  <a:srgbClr val="006600"/>
                </a:solidFill>
                <a:effectLst>
                  <a:outerShdw blurRad="38100" dist="38100" dir="2700000" algn="tl">
                    <a:srgbClr val="000000">
                      <a:alpha val="43137"/>
                    </a:srgbClr>
                  </a:outerShdw>
                </a:effectLst>
                <a:cs typeface="+mj-cs"/>
              </a:rPr>
              <a:t>الاستغلال الامثل  للموارد الاقتصادية</a:t>
            </a:r>
            <a:endParaRPr lang="fr-FR" sz="2600" b="1" dirty="0">
              <a:solidFill>
                <a:srgbClr val="006600"/>
              </a:solidFill>
              <a:effectLst>
                <a:outerShdw blurRad="38100" dist="38100" dir="2700000" algn="tl">
                  <a:srgbClr val="000000">
                    <a:alpha val="43137"/>
                  </a:srgbClr>
                </a:outerShdw>
              </a:effectLst>
              <a:cs typeface="+mj-cs"/>
            </a:endParaRPr>
          </a:p>
          <a:p>
            <a:pPr algn="just" rtl="1">
              <a:lnSpc>
                <a:spcPct val="150000"/>
              </a:lnSpc>
              <a:defRPr/>
            </a:pPr>
            <a:r>
              <a:rPr lang="ar-SA" sz="2600" b="1" dirty="0">
                <a:effectLst>
                  <a:outerShdw blurRad="38100" dist="38100" dir="2700000" algn="tl">
                    <a:srgbClr val="000000">
                      <a:alpha val="43137"/>
                    </a:srgbClr>
                  </a:outerShdw>
                </a:effectLst>
                <a:cs typeface="+mj-cs"/>
              </a:rPr>
              <a:t>منحنى امكانية الانتاج يمثل </a:t>
            </a:r>
            <a:r>
              <a:rPr lang="ar-SA" sz="2600" b="1" dirty="0">
                <a:solidFill>
                  <a:srgbClr val="5E0204"/>
                </a:solidFill>
                <a:effectLst>
                  <a:outerShdw blurRad="38100" dist="38100" dir="2700000" algn="tl">
                    <a:srgbClr val="000000">
                      <a:alpha val="43137"/>
                    </a:srgbClr>
                  </a:outerShdw>
                </a:effectLst>
                <a:cs typeface="+mj-cs"/>
              </a:rPr>
              <a:t>العلاقة السالبة</a:t>
            </a:r>
            <a:r>
              <a:rPr lang="ar-SA" sz="2600" b="1" dirty="0">
                <a:effectLst>
                  <a:outerShdw blurRad="38100" dist="38100" dir="2700000" algn="tl">
                    <a:srgbClr val="000000">
                      <a:alpha val="43137"/>
                    </a:srgbClr>
                  </a:outerShdw>
                </a:effectLst>
                <a:cs typeface="+mj-cs"/>
              </a:rPr>
              <a:t>  بين مجموعتين من السلع الاستهلاكية و الرأسمالية</a:t>
            </a:r>
            <a:endParaRPr lang="fr-FR" sz="2600" b="1" dirty="0">
              <a:effectLst>
                <a:outerShdw blurRad="38100" dist="38100" dir="2700000" algn="tl">
                  <a:srgbClr val="000000">
                    <a:alpha val="43137"/>
                  </a:srgbClr>
                </a:outerShdw>
              </a:effectLst>
              <a:cs typeface="+mj-cs"/>
            </a:endParaRPr>
          </a:p>
          <a:p>
            <a:pPr algn="r" rtl="1">
              <a:defRPr/>
            </a:pPr>
            <a:endParaRPr lang="fr-FR" dirty="0"/>
          </a:p>
        </p:txBody>
      </p:sp>
      <p:sp>
        <p:nvSpPr>
          <p:cNvPr id="13316" name="Espace réservé du pied de page 3">
            <a:extLst>
              <a:ext uri="{FF2B5EF4-FFF2-40B4-BE49-F238E27FC236}">
                <a16:creationId xmlns:a16="http://schemas.microsoft.com/office/drawing/2014/main" id="{DDDD4BA3-5E75-4238-8A42-488F5122BB8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D89BA5F9-1F0E-4C62-AF97-9D19759842A6}"/>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5BA7496-9CDE-46F0-9EDA-A40A6EC055CB}" type="slidenum">
              <a:rPr lang="ar-SA" altLang="en-US" sz="1200">
                <a:solidFill>
                  <a:srgbClr val="FFFFFF"/>
                </a:solidFill>
              </a:rPr>
              <a:pPr eaLnBrk="1" hangingPunct="1">
                <a:lnSpc>
                  <a:spcPct val="80000"/>
                </a:lnSpc>
              </a:pPr>
              <a:t>3</a:t>
            </a:fld>
            <a:endParaRPr lang="fr-FR" altLang="en-US" sz="1200">
              <a:solidFill>
                <a:srgbClr val="FFFFFF"/>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Espace réservé du numéro de diapositive 4">
            <a:extLst>
              <a:ext uri="{FF2B5EF4-FFF2-40B4-BE49-F238E27FC236}">
                <a16:creationId xmlns:a16="http://schemas.microsoft.com/office/drawing/2014/main" id="{D219E37C-18A5-4AEE-BAD3-7B949AE3E373}"/>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C334B367-4F45-466E-87A9-111097ED3F92}" type="slidenum">
              <a:rPr lang="ar-SA" altLang="en-US" sz="1200">
                <a:solidFill>
                  <a:srgbClr val="FFFFFF"/>
                </a:solidFill>
              </a:rPr>
              <a:pPr eaLnBrk="1" hangingPunct="1">
                <a:lnSpc>
                  <a:spcPct val="80000"/>
                </a:lnSpc>
              </a:pPr>
              <a:t>30</a:t>
            </a:fld>
            <a:endParaRPr lang="en-US" altLang="en-US" sz="1200">
              <a:solidFill>
                <a:srgbClr val="FFFFFF"/>
              </a:solidFill>
            </a:endParaRPr>
          </a:p>
        </p:txBody>
      </p:sp>
      <p:sp>
        <p:nvSpPr>
          <p:cNvPr id="47107" name="Rectangle 3">
            <a:extLst>
              <a:ext uri="{FF2B5EF4-FFF2-40B4-BE49-F238E27FC236}">
                <a16:creationId xmlns:a16="http://schemas.microsoft.com/office/drawing/2014/main" id="{AD636496-2943-4FF4-A571-04BC9AF37B3F}"/>
              </a:ext>
            </a:extLst>
          </p:cNvPr>
          <p:cNvSpPr>
            <a:spLocks noChangeArrowheads="1"/>
          </p:cNvSpPr>
          <p:nvPr/>
        </p:nvSpPr>
        <p:spPr bwMode="auto">
          <a:xfrm>
            <a:off x="6858000" y="1676400"/>
            <a:ext cx="1752600" cy="381000"/>
          </a:xfrm>
          <a:prstGeom prst="rect">
            <a:avLst/>
          </a:prstGeom>
          <a:solidFill>
            <a:srgbClr val="E3E2D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عنصر الإنتاج</a:t>
            </a:r>
            <a:endParaRPr lang="en-US" altLang="en-US" sz="2400"/>
          </a:p>
        </p:txBody>
      </p:sp>
      <p:sp>
        <p:nvSpPr>
          <p:cNvPr id="47108" name="Rectangle 4">
            <a:extLst>
              <a:ext uri="{FF2B5EF4-FFF2-40B4-BE49-F238E27FC236}">
                <a16:creationId xmlns:a16="http://schemas.microsoft.com/office/drawing/2014/main" id="{EFDD14BF-1F99-4C2B-9CBC-DD485A760730}"/>
              </a:ext>
            </a:extLst>
          </p:cNvPr>
          <p:cNvSpPr>
            <a:spLocks noChangeArrowheads="1"/>
          </p:cNvSpPr>
          <p:nvPr/>
        </p:nvSpPr>
        <p:spPr bwMode="auto">
          <a:xfrm>
            <a:off x="6858000" y="2057400"/>
            <a:ext cx="1752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tabLst>
                <a:tab pos="514350" algn="l"/>
              </a:tabLst>
              <a:defRPr>
                <a:solidFill>
                  <a:schemeClr val="tx1"/>
                </a:solidFill>
                <a:latin typeface="Verdana" panose="020B0604030504040204" pitchFamily="34" charset="0"/>
                <a:cs typeface="Arial" panose="020B0604020202020204" pitchFamily="34" charset="0"/>
              </a:defRPr>
            </a:lvl1pPr>
            <a:lvl2pPr marL="742950" indent="-285750" eaLnBrk="0" hangingPunct="0">
              <a:tabLst>
                <a:tab pos="514350" algn="l"/>
              </a:tabLst>
              <a:defRPr>
                <a:solidFill>
                  <a:schemeClr val="tx1"/>
                </a:solidFill>
                <a:latin typeface="Verdana" panose="020B0604030504040204" pitchFamily="34" charset="0"/>
                <a:cs typeface="Arial" panose="020B0604020202020204" pitchFamily="34" charset="0"/>
              </a:defRPr>
            </a:lvl2pPr>
            <a:lvl3pPr marL="1143000" indent="-228600" eaLnBrk="0" hangingPunct="0">
              <a:tabLst>
                <a:tab pos="514350" algn="l"/>
              </a:tabLst>
              <a:defRPr>
                <a:solidFill>
                  <a:schemeClr val="tx1"/>
                </a:solidFill>
                <a:latin typeface="Verdana" panose="020B0604030504040204" pitchFamily="34" charset="0"/>
                <a:cs typeface="Arial" panose="020B0604020202020204" pitchFamily="34" charset="0"/>
              </a:defRPr>
            </a:lvl3pPr>
            <a:lvl4pPr marL="1600200" indent="-228600" eaLnBrk="0" hangingPunct="0">
              <a:tabLst>
                <a:tab pos="514350" algn="l"/>
              </a:tabLst>
              <a:defRPr>
                <a:solidFill>
                  <a:schemeClr val="tx1"/>
                </a:solidFill>
                <a:latin typeface="Verdana" panose="020B0604030504040204" pitchFamily="34" charset="0"/>
                <a:cs typeface="Arial" panose="020B0604020202020204" pitchFamily="34" charset="0"/>
              </a:defRPr>
            </a:lvl4pPr>
            <a:lvl5pPr marL="2057400" indent="-228600" eaLnBrk="0" hangingPunct="0">
              <a:tabLst>
                <a:tab pos="514350" algn="l"/>
              </a:tabLst>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tabLst>
                <a:tab pos="514350" algn="l"/>
              </a:tabLs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العمل</a:t>
            </a:r>
            <a:endParaRPr lang="en-US" altLang="en-US" sz="2400"/>
          </a:p>
        </p:txBody>
      </p:sp>
      <p:sp>
        <p:nvSpPr>
          <p:cNvPr id="47109" name="Rectangle 5">
            <a:extLst>
              <a:ext uri="{FF2B5EF4-FFF2-40B4-BE49-F238E27FC236}">
                <a16:creationId xmlns:a16="http://schemas.microsoft.com/office/drawing/2014/main" id="{F2A41082-C71E-4E1B-A883-987E460AE5CB}"/>
              </a:ext>
            </a:extLst>
          </p:cNvPr>
          <p:cNvSpPr>
            <a:spLocks noChangeArrowheads="1"/>
          </p:cNvSpPr>
          <p:nvPr/>
        </p:nvSpPr>
        <p:spPr bwMode="auto">
          <a:xfrm>
            <a:off x="6858000" y="2438400"/>
            <a:ext cx="1752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الأرض</a:t>
            </a:r>
            <a:endParaRPr lang="en-US" altLang="en-US" sz="2400"/>
          </a:p>
        </p:txBody>
      </p:sp>
      <p:sp>
        <p:nvSpPr>
          <p:cNvPr id="47110" name="Rectangle 6">
            <a:extLst>
              <a:ext uri="{FF2B5EF4-FFF2-40B4-BE49-F238E27FC236}">
                <a16:creationId xmlns:a16="http://schemas.microsoft.com/office/drawing/2014/main" id="{5EE76D05-5EC0-434B-8391-99A405E6DEA4}"/>
              </a:ext>
            </a:extLst>
          </p:cNvPr>
          <p:cNvSpPr>
            <a:spLocks noChangeArrowheads="1"/>
          </p:cNvSpPr>
          <p:nvPr/>
        </p:nvSpPr>
        <p:spPr bwMode="auto">
          <a:xfrm>
            <a:off x="6858000" y="2819400"/>
            <a:ext cx="1752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رأس المال</a:t>
            </a:r>
            <a:endParaRPr lang="en-US" altLang="en-US" sz="2400"/>
          </a:p>
        </p:txBody>
      </p:sp>
      <p:sp>
        <p:nvSpPr>
          <p:cNvPr id="47111" name="Rectangle 7">
            <a:extLst>
              <a:ext uri="{FF2B5EF4-FFF2-40B4-BE49-F238E27FC236}">
                <a16:creationId xmlns:a16="http://schemas.microsoft.com/office/drawing/2014/main" id="{86940B6B-9315-4B22-A629-12BBFD9E67FA}"/>
              </a:ext>
            </a:extLst>
          </p:cNvPr>
          <p:cNvSpPr>
            <a:spLocks noChangeArrowheads="1"/>
          </p:cNvSpPr>
          <p:nvPr/>
        </p:nvSpPr>
        <p:spPr bwMode="auto">
          <a:xfrm>
            <a:off x="6858000" y="3200400"/>
            <a:ext cx="1752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التنظيم</a:t>
            </a:r>
            <a:endParaRPr lang="en-US" altLang="en-US" sz="2400"/>
          </a:p>
        </p:txBody>
      </p:sp>
      <p:sp>
        <p:nvSpPr>
          <p:cNvPr id="47113" name="Rectangle 9">
            <a:extLst>
              <a:ext uri="{FF2B5EF4-FFF2-40B4-BE49-F238E27FC236}">
                <a16:creationId xmlns:a16="http://schemas.microsoft.com/office/drawing/2014/main" id="{3EF939B6-53A7-4CBE-9B35-0929A1E78B19}"/>
              </a:ext>
            </a:extLst>
          </p:cNvPr>
          <p:cNvSpPr>
            <a:spLocks noChangeArrowheads="1"/>
          </p:cNvSpPr>
          <p:nvPr/>
        </p:nvSpPr>
        <p:spPr bwMode="auto">
          <a:xfrm>
            <a:off x="4572000" y="1676400"/>
            <a:ext cx="2286000" cy="381000"/>
          </a:xfrm>
          <a:prstGeom prst="rect">
            <a:avLst/>
          </a:prstGeom>
          <a:solidFill>
            <a:srgbClr val="E3E2D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العائد</a:t>
            </a:r>
            <a:endParaRPr lang="en-US" altLang="en-US" sz="2400"/>
          </a:p>
        </p:txBody>
      </p:sp>
      <p:sp>
        <p:nvSpPr>
          <p:cNvPr id="47114" name="Rectangle 10">
            <a:extLst>
              <a:ext uri="{FF2B5EF4-FFF2-40B4-BE49-F238E27FC236}">
                <a16:creationId xmlns:a16="http://schemas.microsoft.com/office/drawing/2014/main" id="{06147E2E-AFA9-40D0-93E9-AC03129B802B}"/>
              </a:ext>
            </a:extLst>
          </p:cNvPr>
          <p:cNvSpPr>
            <a:spLocks noChangeArrowheads="1"/>
          </p:cNvSpPr>
          <p:nvPr/>
        </p:nvSpPr>
        <p:spPr bwMode="auto">
          <a:xfrm>
            <a:off x="4572000" y="2057400"/>
            <a:ext cx="22860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رواتب و أجور</a:t>
            </a:r>
            <a:endParaRPr lang="en-US" altLang="en-US" sz="2400"/>
          </a:p>
        </p:txBody>
      </p:sp>
      <p:sp>
        <p:nvSpPr>
          <p:cNvPr id="47115" name="Rectangle 11">
            <a:extLst>
              <a:ext uri="{FF2B5EF4-FFF2-40B4-BE49-F238E27FC236}">
                <a16:creationId xmlns:a16="http://schemas.microsoft.com/office/drawing/2014/main" id="{D0426B40-F5BA-424E-B395-54CB815EDE10}"/>
              </a:ext>
            </a:extLst>
          </p:cNvPr>
          <p:cNvSpPr>
            <a:spLocks noChangeArrowheads="1"/>
          </p:cNvSpPr>
          <p:nvPr/>
        </p:nvSpPr>
        <p:spPr bwMode="auto">
          <a:xfrm>
            <a:off x="4572000" y="2438400"/>
            <a:ext cx="22860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ريع الاراضي</a:t>
            </a:r>
            <a:endParaRPr lang="en-US" altLang="en-US" sz="2400"/>
          </a:p>
        </p:txBody>
      </p:sp>
      <p:sp>
        <p:nvSpPr>
          <p:cNvPr id="47116" name="Rectangle 12">
            <a:extLst>
              <a:ext uri="{FF2B5EF4-FFF2-40B4-BE49-F238E27FC236}">
                <a16:creationId xmlns:a16="http://schemas.microsoft.com/office/drawing/2014/main" id="{FDFD12FB-66AB-475E-A232-1F0A5E59BC63}"/>
              </a:ext>
            </a:extLst>
          </p:cNvPr>
          <p:cNvSpPr>
            <a:spLocks noChangeArrowheads="1"/>
          </p:cNvSpPr>
          <p:nvPr/>
        </p:nvSpPr>
        <p:spPr bwMode="auto">
          <a:xfrm>
            <a:off x="4572000" y="2819400"/>
            <a:ext cx="22860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الفائدة</a:t>
            </a:r>
            <a:endParaRPr lang="en-US" altLang="en-US" sz="2400"/>
          </a:p>
        </p:txBody>
      </p:sp>
      <p:sp>
        <p:nvSpPr>
          <p:cNvPr id="47117" name="Rectangle 13">
            <a:extLst>
              <a:ext uri="{FF2B5EF4-FFF2-40B4-BE49-F238E27FC236}">
                <a16:creationId xmlns:a16="http://schemas.microsoft.com/office/drawing/2014/main" id="{6E5208F3-8CD6-4F41-893E-9A54A2E4B502}"/>
              </a:ext>
            </a:extLst>
          </p:cNvPr>
          <p:cNvSpPr>
            <a:spLocks noChangeArrowheads="1"/>
          </p:cNvSpPr>
          <p:nvPr/>
        </p:nvSpPr>
        <p:spPr bwMode="auto">
          <a:xfrm>
            <a:off x="4572000" y="3200400"/>
            <a:ext cx="22860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دخل الملاك المؤسسين</a:t>
            </a:r>
            <a:endParaRPr lang="en-US" altLang="en-US" sz="2400"/>
          </a:p>
        </p:txBody>
      </p:sp>
      <p:sp>
        <p:nvSpPr>
          <p:cNvPr id="47118" name="Rectangle 14">
            <a:extLst>
              <a:ext uri="{FF2B5EF4-FFF2-40B4-BE49-F238E27FC236}">
                <a16:creationId xmlns:a16="http://schemas.microsoft.com/office/drawing/2014/main" id="{4EA02433-FC08-4E46-B65F-2C531F75C364}"/>
              </a:ext>
            </a:extLst>
          </p:cNvPr>
          <p:cNvSpPr>
            <a:spLocks noChangeArrowheads="1"/>
          </p:cNvSpPr>
          <p:nvPr/>
        </p:nvSpPr>
        <p:spPr bwMode="auto">
          <a:xfrm>
            <a:off x="3124200" y="2819400"/>
            <a:ext cx="14478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20</a:t>
            </a:r>
            <a:endParaRPr lang="en-US" altLang="en-US" sz="2400"/>
          </a:p>
        </p:txBody>
      </p:sp>
      <p:sp>
        <p:nvSpPr>
          <p:cNvPr id="47119" name="Rectangle 15">
            <a:extLst>
              <a:ext uri="{FF2B5EF4-FFF2-40B4-BE49-F238E27FC236}">
                <a16:creationId xmlns:a16="http://schemas.microsoft.com/office/drawing/2014/main" id="{6FD553F6-0D6C-4569-BF6A-EEEB83E1043F}"/>
              </a:ext>
            </a:extLst>
          </p:cNvPr>
          <p:cNvSpPr>
            <a:spLocks noChangeArrowheads="1"/>
          </p:cNvSpPr>
          <p:nvPr/>
        </p:nvSpPr>
        <p:spPr bwMode="auto">
          <a:xfrm>
            <a:off x="3124200" y="2438400"/>
            <a:ext cx="14478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20</a:t>
            </a:r>
            <a:endParaRPr lang="en-US" altLang="en-US" sz="2400"/>
          </a:p>
        </p:txBody>
      </p:sp>
      <p:sp>
        <p:nvSpPr>
          <p:cNvPr id="47120" name="Rectangle 16">
            <a:extLst>
              <a:ext uri="{FF2B5EF4-FFF2-40B4-BE49-F238E27FC236}">
                <a16:creationId xmlns:a16="http://schemas.microsoft.com/office/drawing/2014/main" id="{E8D23BB8-AA81-49E3-90D0-A031398A9F55}"/>
              </a:ext>
            </a:extLst>
          </p:cNvPr>
          <p:cNvSpPr>
            <a:spLocks noChangeArrowheads="1"/>
          </p:cNvSpPr>
          <p:nvPr/>
        </p:nvSpPr>
        <p:spPr bwMode="auto">
          <a:xfrm>
            <a:off x="3124200" y="2057400"/>
            <a:ext cx="14478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1150</a:t>
            </a:r>
            <a:endParaRPr lang="en-US" altLang="en-US" sz="2400"/>
          </a:p>
        </p:txBody>
      </p:sp>
      <p:sp>
        <p:nvSpPr>
          <p:cNvPr id="47121" name="Rectangle 17">
            <a:extLst>
              <a:ext uri="{FF2B5EF4-FFF2-40B4-BE49-F238E27FC236}">
                <a16:creationId xmlns:a16="http://schemas.microsoft.com/office/drawing/2014/main" id="{1F42F2B3-5849-4318-B93F-50F301463E42}"/>
              </a:ext>
            </a:extLst>
          </p:cNvPr>
          <p:cNvSpPr>
            <a:spLocks noChangeArrowheads="1"/>
          </p:cNvSpPr>
          <p:nvPr/>
        </p:nvSpPr>
        <p:spPr bwMode="auto">
          <a:xfrm>
            <a:off x="3124200" y="1676400"/>
            <a:ext cx="1447800" cy="381000"/>
          </a:xfrm>
          <a:prstGeom prst="rect">
            <a:avLst/>
          </a:prstGeom>
          <a:solidFill>
            <a:srgbClr val="E3E2DF"/>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المبلغ</a:t>
            </a:r>
            <a:endParaRPr lang="en-US" altLang="en-US" sz="2800" b="1"/>
          </a:p>
        </p:txBody>
      </p:sp>
      <p:sp>
        <p:nvSpPr>
          <p:cNvPr id="47122" name="Rectangle 18">
            <a:extLst>
              <a:ext uri="{FF2B5EF4-FFF2-40B4-BE49-F238E27FC236}">
                <a16:creationId xmlns:a16="http://schemas.microsoft.com/office/drawing/2014/main" id="{CE699B76-A7D3-4F05-99A4-51D59BB476F9}"/>
              </a:ext>
            </a:extLst>
          </p:cNvPr>
          <p:cNvSpPr>
            <a:spLocks noChangeArrowheads="1"/>
          </p:cNvSpPr>
          <p:nvPr/>
        </p:nvSpPr>
        <p:spPr bwMode="auto">
          <a:xfrm>
            <a:off x="3124200" y="3200400"/>
            <a:ext cx="1447800" cy="381000"/>
          </a:xfrm>
          <a:prstGeom prst="rect">
            <a:avLst/>
          </a:prstGeom>
          <a:solidFill>
            <a:srgbClr val="E581D9"/>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210</a:t>
            </a:r>
            <a:endParaRPr lang="en-US" altLang="en-US" sz="2400"/>
          </a:p>
        </p:txBody>
      </p:sp>
      <p:sp>
        <p:nvSpPr>
          <p:cNvPr id="47123" name="Rectangle 19">
            <a:extLst>
              <a:ext uri="{FF2B5EF4-FFF2-40B4-BE49-F238E27FC236}">
                <a16:creationId xmlns:a16="http://schemas.microsoft.com/office/drawing/2014/main" id="{C87FCE47-D6A0-40ED-82CD-DB12D9340376}"/>
              </a:ext>
            </a:extLst>
          </p:cNvPr>
          <p:cNvSpPr>
            <a:spLocks noChangeArrowheads="1"/>
          </p:cNvSpPr>
          <p:nvPr/>
        </p:nvSpPr>
        <p:spPr bwMode="auto">
          <a:xfrm>
            <a:off x="3124200" y="4724400"/>
            <a:ext cx="14478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83</a:t>
            </a:r>
            <a:endParaRPr lang="en-US" altLang="en-US" sz="2400"/>
          </a:p>
        </p:txBody>
      </p:sp>
      <p:sp>
        <p:nvSpPr>
          <p:cNvPr id="47124" name="Rectangle 20">
            <a:extLst>
              <a:ext uri="{FF2B5EF4-FFF2-40B4-BE49-F238E27FC236}">
                <a16:creationId xmlns:a16="http://schemas.microsoft.com/office/drawing/2014/main" id="{014AF065-EECA-44BC-9998-595C12FCC34E}"/>
              </a:ext>
            </a:extLst>
          </p:cNvPr>
          <p:cNvSpPr>
            <a:spLocks noChangeArrowheads="1"/>
          </p:cNvSpPr>
          <p:nvPr/>
        </p:nvSpPr>
        <p:spPr bwMode="auto">
          <a:xfrm>
            <a:off x="3124200" y="4343400"/>
            <a:ext cx="1447800" cy="381000"/>
          </a:xfrm>
          <a:prstGeom prst="rect">
            <a:avLst/>
          </a:prstGeom>
          <a:solidFill>
            <a:srgbClr val="FDE7F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1540</a:t>
            </a:r>
            <a:endParaRPr lang="en-US" altLang="en-US" sz="2400"/>
          </a:p>
        </p:txBody>
      </p:sp>
      <p:sp>
        <p:nvSpPr>
          <p:cNvPr id="47125" name="Rectangle 21">
            <a:extLst>
              <a:ext uri="{FF2B5EF4-FFF2-40B4-BE49-F238E27FC236}">
                <a16:creationId xmlns:a16="http://schemas.microsoft.com/office/drawing/2014/main" id="{B7651C19-72D4-43C9-8D66-514976600DE7}"/>
              </a:ext>
            </a:extLst>
          </p:cNvPr>
          <p:cNvSpPr>
            <a:spLocks noChangeArrowheads="1"/>
          </p:cNvSpPr>
          <p:nvPr/>
        </p:nvSpPr>
        <p:spPr bwMode="auto">
          <a:xfrm>
            <a:off x="3124200" y="3962400"/>
            <a:ext cx="14478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140</a:t>
            </a:r>
            <a:endParaRPr lang="en-US" altLang="en-US" sz="2400"/>
          </a:p>
        </p:txBody>
      </p:sp>
      <p:sp>
        <p:nvSpPr>
          <p:cNvPr id="47126" name="Rectangle 22">
            <a:extLst>
              <a:ext uri="{FF2B5EF4-FFF2-40B4-BE49-F238E27FC236}">
                <a16:creationId xmlns:a16="http://schemas.microsoft.com/office/drawing/2014/main" id="{412F9AD0-E749-4C3D-8BCF-0C32477BCECE}"/>
              </a:ext>
            </a:extLst>
          </p:cNvPr>
          <p:cNvSpPr>
            <a:spLocks noChangeArrowheads="1"/>
          </p:cNvSpPr>
          <p:nvPr/>
        </p:nvSpPr>
        <p:spPr bwMode="auto">
          <a:xfrm>
            <a:off x="3124200" y="3581400"/>
            <a:ext cx="1447800" cy="381000"/>
          </a:xfrm>
          <a:prstGeom prst="rect">
            <a:avLst/>
          </a:prstGeom>
          <a:solidFill>
            <a:srgbClr val="B3F2F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1400</a:t>
            </a:r>
          </a:p>
        </p:txBody>
      </p:sp>
      <p:sp>
        <p:nvSpPr>
          <p:cNvPr id="47127" name="Rectangle 23">
            <a:extLst>
              <a:ext uri="{FF2B5EF4-FFF2-40B4-BE49-F238E27FC236}">
                <a16:creationId xmlns:a16="http://schemas.microsoft.com/office/drawing/2014/main" id="{EE3CAA9A-A05B-4E79-872C-8EC3DDDF2432}"/>
              </a:ext>
            </a:extLst>
          </p:cNvPr>
          <p:cNvSpPr>
            <a:spLocks noChangeArrowheads="1"/>
          </p:cNvSpPr>
          <p:nvPr/>
        </p:nvSpPr>
        <p:spPr bwMode="auto">
          <a:xfrm>
            <a:off x="4572000" y="3581400"/>
            <a:ext cx="4038600" cy="381000"/>
          </a:xfrm>
          <a:prstGeom prst="rect">
            <a:avLst/>
          </a:prstGeom>
          <a:solidFill>
            <a:srgbClr val="B3F2F7"/>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الدخل </a:t>
            </a:r>
            <a:r>
              <a:rPr lang="ar-JO" altLang="en-US" sz="2400" b="1">
                <a:solidFill>
                  <a:schemeClr val="accent2"/>
                </a:solidFill>
              </a:rPr>
              <a:t>المحلّي</a:t>
            </a:r>
            <a:endParaRPr lang="en-US" altLang="en-US" sz="2400" b="1">
              <a:solidFill>
                <a:schemeClr val="accent2"/>
              </a:solidFill>
            </a:endParaRPr>
          </a:p>
        </p:txBody>
      </p:sp>
      <p:sp>
        <p:nvSpPr>
          <p:cNvPr id="47128" name="Rectangle 24">
            <a:extLst>
              <a:ext uri="{FF2B5EF4-FFF2-40B4-BE49-F238E27FC236}">
                <a16:creationId xmlns:a16="http://schemas.microsoft.com/office/drawing/2014/main" id="{BBDD1FC9-2662-4240-B27C-8C007CDFC4EB}"/>
              </a:ext>
            </a:extLst>
          </p:cNvPr>
          <p:cNvSpPr>
            <a:spLocks noChangeArrowheads="1"/>
          </p:cNvSpPr>
          <p:nvPr/>
        </p:nvSpPr>
        <p:spPr bwMode="auto">
          <a:xfrm>
            <a:off x="3124200" y="5105400"/>
            <a:ext cx="1447800" cy="381000"/>
          </a:xfrm>
          <a:prstGeom prst="rect">
            <a:avLst/>
          </a:prstGeom>
          <a:solidFill>
            <a:srgbClr val="92D050"/>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1623</a:t>
            </a:r>
            <a:endParaRPr lang="en-US" altLang="en-US" sz="2400"/>
          </a:p>
        </p:txBody>
      </p:sp>
      <p:sp>
        <p:nvSpPr>
          <p:cNvPr id="47130" name="Rectangle 26">
            <a:extLst>
              <a:ext uri="{FF2B5EF4-FFF2-40B4-BE49-F238E27FC236}">
                <a16:creationId xmlns:a16="http://schemas.microsoft.com/office/drawing/2014/main" id="{9A1DF5C3-62B1-4121-8BB1-E49858C0B340}"/>
              </a:ext>
            </a:extLst>
          </p:cNvPr>
          <p:cNvSpPr>
            <a:spLocks noChangeArrowheads="1"/>
          </p:cNvSpPr>
          <p:nvPr/>
        </p:nvSpPr>
        <p:spPr bwMode="auto">
          <a:xfrm>
            <a:off x="4572000" y="3962400"/>
            <a:ext cx="4038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092271"/>
                </a:solidFill>
              </a:rPr>
              <a:t>الضرائب غير المباشرة</a:t>
            </a:r>
            <a:endParaRPr lang="en-US" altLang="en-US" sz="2400"/>
          </a:p>
        </p:txBody>
      </p:sp>
      <p:sp>
        <p:nvSpPr>
          <p:cNvPr id="47132" name="Rectangle 28">
            <a:extLst>
              <a:ext uri="{FF2B5EF4-FFF2-40B4-BE49-F238E27FC236}">
                <a16:creationId xmlns:a16="http://schemas.microsoft.com/office/drawing/2014/main" id="{E519B5C3-DE3C-436E-BC09-FFB54D73C195}"/>
              </a:ext>
            </a:extLst>
          </p:cNvPr>
          <p:cNvSpPr>
            <a:spLocks noChangeArrowheads="1"/>
          </p:cNvSpPr>
          <p:nvPr/>
        </p:nvSpPr>
        <p:spPr bwMode="auto">
          <a:xfrm>
            <a:off x="4572000" y="4343400"/>
            <a:ext cx="4038600" cy="381000"/>
          </a:xfrm>
          <a:prstGeom prst="rect">
            <a:avLst/>
          </a:prstGeom>
          <a:solidFill>
            <a:srgbClr val="FDE7F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3F8342"/>
                </a:solidFill>
              </a:rPr>
              <a:t>الناتج المحلّي الصافي</a:t>
            </a:r>
            <a:endParaRPr lang="en-US" altLang="en-US" sz="2400" b="1"/>
          </a:p>
        </p:txBody>
      </p:sp>
      <p:sp>
        <p:nvSpPr>
          <p:cNvPr id="47133" name="Rectangle 29">
            <a:extLst>
              <a:ext uri="{FF2B5EF4-FFF2-40B4-BE49-F238E27FC236}">
                <a16:creationId xmlns:a16="http://schemas.microsoft.com/office/drawing/2014/main" id="{22044F28-485C-484A-BF0C-7FF15AC7751B}"/>
              </a:ext>
            </a:extLst>
          </p:cNvPr>
          <p:cNvSpPr>
            <a:spLocks noChangeArrowheads="1"/>
          </p:cNvSpPr>
          <p:nvPr/>
        </p:nvSpPr>
        <p:spPr bwMode="auto">
          <a:xfrm>
            <a:off x="4572000" y="4724400"/>
            <a:ext cx="40386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092271"/>
                </a:solidFill>
              </a:rPr>
              <a:t>إهلاك </a:t>
            </a:r>
            <a:r>
              <a:rPr lang="ar-TN" altLang="en-US" sz="2400" b="1">
                <a:solidFill>
                  <a:srgbClr val="092271"/>
                </a:solidFill>
              </a:rPr>
              <a:t>رأس المال</a:t>
            </a:r>
            <a:endParaRPr lang="en-US" altLang="en-US" sz="2400"/>
          </a:p>
        </p:txBody>
      </p:sp>
      <p:sp>
        <p:nvSpPr>
          <p:cNvPr id="47134" name="Rectangle 30">
            <a:extLst>
              <a:ext uri="{FF2B5EF4-FFF2-40B4-BE49-F238E27FC236}">
                <a16:creationId xmlns:a16="http://schemas.microsoft.com/office/drawing/2014/main" id="{EDE5AA8F-1E75-468D-8F98-0A5646D6B356}"/>
              </a:ext>
            </a:extLst>
          </p:cNvPr>
          <p:cNvSpPr>
            <a:spLocks noChangeArrowheads="1"/>
          </p:cNvSpPr>
          <p:nvPr/>
        </p:nvSpPr>
        <p:spPr bwMode="auto">
          <a:xfrm>
            <a:off x="4572000" y="5105400"/>
            <a:ext cx="4038600" cy="381000"/>
          </a:xfrm>
          <a:prstGeom prst="rect">
            <a:avLst/>
          </a:prstGeom>
          <a:solidFill>
            <a:srgbClr val="92D050"/>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الناتج المحلّي الإجمالي</a:t>
            </a:r>
            <a:endParaRPr lang="en-US" altLang="en-US" sz="2000"/>
          </a:p>
        </p:txBody>
      </p:sp>
      <p:sp>
        <p:nvSpPr>
          <p:cNvPr id="47135" name="Line 31">
            <a:extLst>
              <a:ext uri="{FF2B5EF4-FFF2-40B4-BE49-F238E27FC236}">
                <a16:creationId xmlns:a16="http://schemas.microsoft.com/office/drawing/2014/main" id="{CDE49A89-8243-49F6-8D59-32ACFAC00733}"/>
              </a:ext>
            </a:extLst>
          </p:cNvPr>
          <p:cNvSpPr>
            <a:spLocks noChangeShapeType="1"/>
          </p:cNvSpPr>
          <p:nvPr/>
        </p:nvSpPr>
        <p:spPr bwMode="auto">
          <a:xfrm>
            <a:off x="2743200" y="3733800"/>
            <a:ext cx="533400" cy="0"/>
          </a:xfrm>
          <a:prstGeom prst="line">
            <a:avLst/>
          </a:prstGeom>
          <a:noFill/>
          <a:ln w="38100" cap="sq">
            <a:solidFill>
              <a:schemeClr val="tx1"/>
            </a:solidFill>
            <a:round/>
            <a:headEnd type="diamond"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7136" name="Text Box 32">
            <a:extLst>
              <a:ext uri="{FF2B5EF4-FFF2-40B4-BE49-F238E27FC236}">
                <a16:creationId xmlns:a16="http://schemas.microsoft.com/office/drawing/2014/main" id="{7261E385-021A-4D0A-A6C5-2D0792188165}"/>
              </a:ext>
            </a:extLst>
          </p:cNvPr>
          <p:cNvSpPr txBox="1">
            <a:spLocks noChangeArrowheads="1"/>
          </p:cNvSpPr>
          <p:nvPr/>
        </p:nvSpPr>
        <p:spPr bwMode="auto">
          <a:xfrm>
            <a:off x="152400" y="3276600"/>
            <a:ext cx="2667000" cy="830263"/>
          </a:xfrm>
          <a:prstGeom prst="rect">
            <a:avLst/>
          </a:prstGeom>
          <a:solidFill>
            <a:srgbClr val="B3F2F7"/>
          </a:solidFill>
          <a:ln w="12700" cap="sq">
            <a:noFill/>
            <a:miter lim="800000"/>
            <a:headEnd type="none" w="sm" len="sm"/>
            <a:tailEnd type="none" w="sm" len="sm"/>
          </a:ln>
        </p:spPr>
        <p:txBody>
          <a:bodyPr>
            <a:spAutoFit/>
          </a:bodyPr>
          <a:lstStyle/>
          <a:p>
            <a:pPr>
              <a:spcBef>
                <a:spcPct val="50000"/>
              </a:spcBef>
              <a:defRPr/>
            </a:pPr>
            <a:r>
              <a:rPr lang="ar-SA" sz="2400" b="1" dirty="0">
                <a:cs typeface="Arial" charset="0"/>
              </a:rPr>
              <a:t>الناتج المحلّي الإجمالي </a:t>
            </a:r>
            <a:r>
              <a:rPr lang="ar-SA" sz="2400" b="1" dirty="0">
                <a:solidFill>
                  <a:schemeClr val="bg2">
                    <a:lumMod val="25000"/>
                  </a:schemeClr>
                </a:solidFill>
                <a:cs typeface="Arial" charset="0"/>
              </a:rPr>
              <a:t>بتكلفة عوامل الإنتاج</a:t>
            </a:r>
            <a:endParaRPr lang="en-US" sz="2400" dirty="0">
              <a:solidFill>
                <a:schemeClr val="bg2">
                  <a:lumMod val="25000"/>
                </a:schemeClr>
              </a:solidFill>
              <a:cs typeface="Arial" charset="0"/>
            </a:endParaRPr>
          </a:p>
        </p:txBody>
      </p:sp>
      <p:sp>
        <p:nvSpPr>
          <p:cNvPr id="47137" name="Line 33">
            <a:extLst>
              <a:ext uri="{FF2B5EF4-FFF2-40B4-BE49-F238E27FC236}">
                <a16:creationId xmlns:a16="http://schemas.microsoft.com/office/drawing/2014/main" id="{AF75C25B-D5A7-459F-90CE-BE5A94F928C8}"/>
              </a:ext>
            </a:extLst>
          </p:cNvPr>
          <p:cNvSpPr>
            <a:spLocks noChangeShapeType="1"/>
          </p:cNvSpPr>
          <p:nvPr/>
        </p:nvSpPr>
        <p:spPr bwMode="auto">
          <a:xfrm>
            <a:off x="2743200" y="5257800"/>
            <a:ext cx="533400" cy="0"/>
          </a:xfrm>
          <a:prstGeom prst="line">
            <a:avLst/>
          </a:prstGeom>
          <a:noFill/>
          <a:ln w="38100" cap="sq">
            <a:solidFill>
              <a:schemeClr val="tx1"/>
            </a:solidFill>
            <a:round/>
            <a:headEnd type="diamond"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7139" name="Text Box 35">
            <a:extLst>
              <a:ext uri="{FF2B5EF4-FFF2-40B4-BE49-F238E27FC236}">
                <a16:creationId xmlns:a16="http://schemas.microsoft.com/office/drawing/2014/main" id="{645C9837-1C38-402D-9A67-EA4C553404D6}"/>
              </a:ext>
            </a:extLst>
          </p:cNvPr>
          <p:cNvSpPr txBox="1">
            <a:spLocks noChangeArrowheads="1"/>
          </p:cNvSpPr>
          <p:nvPr/>
        </p:nvSpPr>
        <p:spPr bwMode="auto">
          <a:xfrm>
            <a:off x="304800" y="5105400"/>
            <a:ext cx="2514600" cy="461963"/>
          </a:xfrm>
          <a:prstGeom prst="rect">
            <a:avLst/>
          </a:prstGeom>
          <a:solidFill>
            <a:srgbClr val="C8F9A3"/>
          </a:solidFill>
          <a:ln w="12700" cap="sq">
            <a:noFill/>
            <a:miter lim="800000"/>
            <a:headEnd type="none" w="sm" len="sm"/>
            <a:tailEnd type="none" w="sm" len="sm"/>
          </a:ln>
        </p:spPr>
        <p:txBody>
          <a:bodyPr>
            <a:spAutoFit/>
          </a:bodyPr>
          <a:lstStyle/>
          <a:p>
            <a:pPr>
              <a:spcBef>
                <a:spcPct val="50000"/>
              </a:spcBef>
              <a:defRPr/>
            </a:pPr>
            <a:r>
              <a:rPr lang="ar-SA" sz="2400" b="1" dirty="0">
                <a:cs typeface="Arial" charset="0"/>
              </a:rPr>
              <a:t>النتاج المحلّي </a:t>
            </a:r>
            <a:r>
              <a:rPr lang="ar-SA" sz="2400" b="1" dirty="0">
                <a:solidFill>
                  <a:schemeClr val="bg2">
                    <a:lumMod val="25000"/>
                  </a:schemeClr>
                </a:solidFill>
                <a:cs typeface="Arial" charset="0"/>
              </a:rPr>
              <a:t>الإجمالي</a:t>
            </a:r>
            <a:endParaRPr lang="en-US" sz="2400" dirty="0">
              <a:solidFill>
                <a:schemeClr val="bg2">
                  <a:lumMod val="25000"/>
                </a:schemeClr>
              </a:solidFill>
              <a:cs typeface="Arial" charset="0"/>
            </a:endParaRPr>
          </a:p>
        </p:txBody>
      </p:sp>
      <p:sp>
        <p:nvSpPr>
          <p:cNvPr id="47140" name="AutoShape 36">
            <a:extLst>
              <a:ext uri="{FF2B5EF4-FFF2-40B4-BE49-F238E27FC236}">
                <a16:creationId xmlns:a16="http://schemas.microsoft.com/office/drawing/2014/main" id="{5F60CC35-F959-44D9-8FF6-068746D558FD}"/>
              </a:ext>
            </a:extLst>
          </p:cNvPr>
          <p:cNvSpPr>
            <a:spLocks/>
          </p:cNvSpPr>
          <p:nvPr/>
        </p:nvSpPr>
        <p:spPr bwMode="auto">
          <a:xfrm>
            <a:off x="2743200" y="1981200"/>
            <a:ext cx="381000" cy="1524000"/>
          </a:xfrm>
          <a:prstGeom prst="leftBrace">
            <a:avLst>
              <a:gd name="adj1" fmla="val 23815"/>
              <a:gd name="adj2" fmla="val 50000"/>
            </a:avLst>
          </a:prstGeom>
          <a:noFill/>
          <a:ln w="38100" cap="sq">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fr-FR" altLang="en-US"/>
          </a:p>
        </p:txBody>
      </p:sp>
      <p:sp>
        <p:nvSpPr>
          <p:cNvPr id="47141" name="AutoShape 37">
            <a:extLst>
              <a:ext uri="{FF2B5EF4-FFF2-40B4-BE49-F238E27FC236}">
                <a16:creationId xmlns:a16="http://schemas.microsoft.com/office/drawing/2014/main" id="{7F5793AD-B8BB-4313-A52C-BE3B8DE21FFB}"/>
              </a:ext>
            </a:extLst>
          </p:cNvPr>
          <p:cNvSpPr>
            <a:spLocks/>
          </p:cNvSpPr>
          <p:nvPr/>
        </p:nvSpPr>
        <p:spPr bwMode="auto">
          <a:xfrm>
            <a:off x="2590800" y="3962400"/>
            <a:ext cx="457200" cy="1219200"/>
          </a:xfrm>
          <a:prstGeom prst="leftBrace">
            <a:avLst>
              <a:gd name="adj1" fmla="val 17852"/>
              <a:gd name="adj2" fmla="val 50000"/>
            </a:avLst>
          </a:prstGeom>
          <a:noFill/>
          <a:ln w="38100" cap="sq">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fr-FR" altLang="en-US"/>
          </a:p>
        </p:txBody>
      </p:sp>
      <p:sp>
        <p:nvSpPr>
          <p:cNvPr id="47145" name="Text Box 41">
            <a:extLst>
              <a:ext uri="{FF2B5EF4-FFF2-40B4-BE49-F238E27FC236}">
                <a16:creationId xmlns:a16="http://schemas.microsoft.com/office/drawing/2014/main" id="{749C55CE-A954-44EC-AAB1-0C4754AADE88}"/>
              </a:ext>
            </a:extLst>
          </p:cNvPr>
          <p:cNvSpPr txBox="1">
            <a:spLocks noChangeArrowheads="1"/>
          </p:cNvSpPr>
          <p:nvPr/>
        </p:nvSpPr>
        <p:spPr bwMode="auto">
          <a:xfrm>
            <a:off x="228600" y="2514600"/>
            <a:ext cx="2438400" cy="469900"/>
          </a:xfrm>
          <a:prstGeom prst="rect">
            <a:avLst/>
          </a:prstGeom>
          <a:solidFill>
            <a:srgbClr val="E581D9"/>
          </a:solidFill>
          <a:ln w="12700" cap="sq">
            <a:solidFill>
              <a:schemeClr val="tx1"/>
            </a:solidFill>
            <a:miter lim="800000"/>
            <a:headEnd type="none" w="sm" len="sm"/>
            <a:tailEnd type="none" w="sm" len="sm"/>
          </a:ln>
        </p:spPr>
        <p:txBody>
          <a:bodyPr>
            <a:spAutoFit/>
          </a:bodyPr>
          <a:lstStyle/>
          <a:p>
            <a:pPr>
              <a:spcBef>
                <a:spcPct val="50000"/>
              </a:spcBef>
              <a:defRPr/>
            </a:pPr>
            <a:r>
              <a:rPr lang="ar-SA" sz="2400" b="1" dirty="0">
                <a:solidFill>
                  <a:schemeClr val="tx1">
                    <a:lumMod val="85000"/>
                    <a:lumOff val="15000"/>
                  </a:schemeClr>
                </a:solidFill>
                <a:cs typeface="Arial" charset="0"/>
              </a:rPr>
              <a:t>تكاليف عوامل الإنتاج</a:t>
            </a:r>
            <a:endParaRPr lang="en-US" sz="2400" dirty="0">
              <a:solidFill>
                <a:schemeClr val="tx1">
                  <a:lumMod val="85000"/>
                  <a:lumOff val="15000"/>
                </a:schemeClr>
              </a:solidFill>
              <a:cs typeface="Arial" charset="0"/>
            </a:endParaRPr>
          </a:p>
        </p:txBody>
      </p:sp>
      <p:sp>
        <p:nvSpPr>
          <p:cNvPr id="47146" name="Text Box 42">
            <a:extLst>
              <a:ext uri="{FF2B5EF4-FFF2-40B4-BE49-F238E27FC236}">
                <a16:creationId xmlns:a16="http://schemas.microsoft.com/office/drawing/2014/main" id="{A2C81523-FD22-4F98-AB10-6136A45B275D}"/>
              </a:ext>
            </a:extLst>
          </p:cNvPr>
          <p:cNvSpPr txBox="1">
            <a:spLocks noChangeArrowheads="1"/>
          </p:cNvSpPr>
          <p:nvPr/>
        </p:nvSpPr>
        <p:spPr bwMode="auto">
          <a:xfrm>
            <a:off x="838200" y="4267200"/>
            <a:ext cx="1524000" cy="469900"/>
          </a:xfrm>
          <a:prstGeom prst="rect">
            <a:avLst/>
          </a:prstGeom>
          <a:solidFill>
            <a:srgbClr val="EBF9B1"/>
          </a:solidFill>
          <a:ln w="12700" cap="sq">
            <a:solidFill>
              <a:schemeClr val="tx1"/>
            </a:solidFill>
            <a:miter lim="800000"/>
            <a:headEnd type="none" w="sm" len="sm"/>
            <a:tailEnd type="none" w="sm" len="sm"/>
          </a:ln>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solidFill>
                  <a:schemeClr val="accent2"/>
                </a:solidFill>
              </a:rPr>
              <a:t>تكاليف أخرى</a:t>
            </a: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anim calcmode="lin" valueType="num">
                                      <p:cBhvr additive="base">
                                        <p:cTn id="7" dur="500" fill="hold"/>
                                        <p:tgtEl>
                                          <p:spTgt spid="47107"/>
                                        </p:tgtEl>
                                        <p:attrNameLst>
                                          <p:attrName>ppt_x</p:attrName>
                                        </p:attrNameLst>
                                      </p:cBhvr>
                                      <p:tavLst>
                                        <p:tav tm="0">
                                          <p:val>
                                            <p:strVal val="0-#ppt_w/2"/>
                                          </p:val>
                                        </p:tav>
                                        <p:tav tm="100000">
                                          <p:val>
                                            <p:strVal val="#ppt_x"/>
                                          </p:val>
                                        </p:tav>
                                      </p:tavLst>
                                    </p:anim>
                                    <p:anim calcmode="lin" valueType="num">
                                      <p:cBhvr additive="base">
                                        <p:cTn id="8" dur="500" fill="hold"/>
                                        <p:tgtEl>
                                          <p:spTgt spid="4710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7113"/>
                                        </p:tgtEl>
                                        <p:attrNameLst>
                                          <p:attrName>style.visibility</p:attrName>
                                        </p:attrNameLst>
                                      </p:cBhvr>
                                      <p:to>
                                        <p:strVal val="visible"/>
                                      </p:to>
                                    </p:set>
                                    <p:anim calcmode="lin" valueType="num">
                                      <p:cBhvr additive="base">
                                        <p:cTn id="12" dur="500" fill="hold"/>
                                        <p:tgtEl>
                                          <p:spTgt spid="47113"/>
                                        </p:tgtEl>
                                        <p:attrNameLst>
                                          <p:attrName>ppt_x</p:attrName>
                                        </p:attrNameLst>
                                      </p:cBhvr>
                                      <p:tavLst>
                                        <p:tav tm="0">
                                          <p:val>
                                            <p:strVal val="0-#ppt_w/2"/>
                                          </p:val>
                                        </p:tav>
                                        <p:tav tm="100000">
                                          <p:val>
                                            <p:strVal val="#ppt_x"/>
                                          </p:val>
                                        </p:tav>
                                      </p:tavLst>
                                    </p:anim>
                                    <p:anim calcmode="lin" valueType="num">
                                      <p:cBhvr additive="base">
                                        <p:cTn id="13" dur="500" fill="hold"/>
                                        <p:tgtEl>
                                          <p:spTgt spid="47113"/>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7121"/>
                                        </p:tgtEl>
                                        <p:attrNameLst>
                                          <p:attrName>style.visibility</p:attrName>
                                        </p:attrNameLst>
                                      </p:cBhvr>
                                      <p:to>
                                        <p:strVal val="visible"/>
                                      </p:to>
                                    </p:set>
                                    <p:anim calcmode="lin" valueType="num">
                                      <p:cBhvr additive="base">
                                        <p:cTn id="17" dur="500" fill="hold"/>
                                        <p:tgtEl>
                                          <p:spTgt spid="47121"/>
                                        </p:tgtEl>
                                        <p:attrNameLst>
                                          <p:attrName>ppt_x</p:attrName>
                                        </p:attrNameLst>
                                      </p:cBhvr>
                                      <p:tavLst>
                                        <p:tav tm="0">
                                          <p:val>
                                            <p:strVal val="0-#ppt_w/2"/>
                                          </p:val>
                                        </p:tav>
                                        <p:tav tm="100000">
                                          <p:val>
                                            <p:strVal val="#ppt_x"/>
                                          </p:val>
                                        </p:tav>
                                      </p:tavLst>
                                    </p:anim>
                                    <p:anim calcmode="lin" valueType="num">
                                      <p:cBhvr additive="base">
                                        <p:cTn id="18" dur="500" fill="hold"/>
                                        <p:tgtEl>
                                          <p:spTgt spid="47121"/>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47108"/>
                                        </p:tgtEl>
                                        <p:attrNameLst>
                                          <p:attrName>style.visibility</p:attrName>
                                        </p:attrNameLst>
                                      </p:cBhvr>
                                      <p:to>
                                        <p:strVal val="visible"/>
                                      </p:to>
                                    </p:set>
                                    <p:anim calcmode="lin" valueType="num">
                                      <p:cBhvr additive="base">
                                        <p:cTn id="23" dur="500" fill="hold"/>
                                        <p:tgtEl>
                                          <p:spTgt spid="47108"/>
                                        </p:tgtEl>
                                        <p:attrNameLst>
                                          <p:attrName>ppt_x</p:attrName>
                                        </p:attrNameLst>
                                      </p:cBhvr>
                                      <p:tavLst>
                                        <p:tav tm="0">
                                          <p:val>
                                            <p:strVal val="1+#ppt_w/2"/>
                                          </p:val>
                                        </p:tav>
                                        <p:tav tm="100000">
                                          <p:val>
                                            <p:strVal val="#ppt_x"/>
                                          </p:val>
                                        </p:tav>
                                      </p:tavLst>
                                    </p:anim>
                                    <p:anim calcmode="lin" valueType="num">
                                      <p:cBhvr additive="base">
                                        <p:cTn id="24" dur="500" fill="hold"/>
                                        <p:tgtEl>
                                          <p:spTgt spid="47108"/>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500"/>
                            </p:stCondLst>
                            <p:childTnLst>
                              <p:par>
                                <p:cTn id="26" presetID="2" presetClass="entr" presetSubtype="4" fill="hold" grpId="0" nodeType="afterEffect">
                                  <p:stCondLst>
                                    <p:cond delay="1000"/>
                                  </p:stCondLst>
                                  <p:childTnLst>
                                    <p:set>
                                      <p:cBhvr>
                                        <p:cTn id="27" dur="1" fill="hold">
                                          <p:stCondLst>
                                            <p:cond delay="0"/>
                                          </p:stCondLst>
                                        </p:cTn>
                                        <p:tgtEl>
                                          <p:spTgt spid="47114"/>
                                        </p:tgtEl>
                                        <p:attrNameLst>
                                          <p:attrName>style.visibility</p:attrName>
                                        </p:attrNameLst>
                                      </p:cBhvr>
                                      <p:to>
                                        <p:strVal val="visible"/>
                                      </p:to>
                                    </p:set>
                                    <p:anim calcmode="lin" valueType="num">
                                      <p:cBhvr additive="base">
                                        <p:cTn id="28" dur="500" fill="hold"/>
                                        <p:tgtEl>
                                          <p:spTgt spid="47114"/>
                                        </p:tgtEl>
                                        <p:attrNameLst>
                                          <p:attrName>ppt_x</p:attrName>
                                        </p:attrNameLst>
                                      </p:cBhvr>
                                      <p:tavLst>
                                        <p:tav tm="0">
                                          <p:val>
                                            <p:strVal val="#ppt_x"/>
                                          </p:val>
                                        </p:tav>
                                        <p:tav tm="100000">
                                          <p:val>
                                            <p:strVal val="#ppt_x"/>
                                          </p:val>
                                        </p:tav>
                                      </p:tavLst>
                                    </p:anim>
                                    <p:anim calcmode="lin" valueType="num">
                                      <p:cBhvr additive="base">
                                        <p:cTn id="29" dur="500" fill="hold"/>
                                        <p:tgtEl>
                                          <p:spTgt spid="47114"/>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2000"/>
                            </p:stCondLst>
                            <p:childTnLst>
                              <p:par>
                                <p:cTn id="31" presetID="2" presetClass="entr" presetSubtype="8" fill="hold" grpId="0" nodeType="afterEffect">
                                  <p:stCondLst>
                                    <p:cond delay="0"/>
                                  </p:stCondLst>
                                  <p:childTnLst>
                                    <p:set>
                                      <p:cBhvr>
                                        <p:cTn id="32" dur="1" fill="hold">
                                          <p:stCondLst>
                                            <p:cond delay="0"/>
                                          </p:stCondLst>
                                        </p:cTn>
                                        <p:tgtEl>
                                          <p:spTgt spid="47120"/>
                                        </p:tgtEl>
                                        <p:attrNameLst>
                                          <p:attrName>style.visibility</p:attrName>
                                        </p:attrNameLst>
                                      </p:cBhvr>
                                      <p:to>
                                        <p:strVal val="visible"/>
                                      </p:to>
                                    </p:set>
                                    <p:anim calcmode="lin" valueType="num">
                                      <p:cBhvr additive="base">
                                        <p:cTn id="33" dur="500" fill="hold"/>
                                        <p:tgtEl>
                                          <p:spTgt spid="47120"/>
                                        </p:tgtEl>
                                        <p:attrNameLst>
                                          <p:attrName>ppt_x</p:attrName>
                                        </p:attrNameLst>
                                      </p:cBhvr>
                                      <p:tavLst>
                                        <p:tav tm="0">
                                          <p:val>
                                            <p:strVal val="0-#ppt_w/2"/>
                                          </p:val>
                                        </p:tav>
                                        <p:tav tm="100000">
                                          <p:val>
                                            <p:strVal val="#ppt_x"/>
                                          </p:val>
                                        </p:tav>
                                      </p:tavLst>
                                    </p:anim>
                                    <p:anim calcmode="lin" valueType="num">
                                      <p:cBhvr additive="base">
                                        <p:cTn id="34" dur="500" fill="hold"/>
                                        <p:tgtEl>
                                          <p:spTgt spid="47120"/>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47109"/>
                                        </p:tgtEl>
                                        <p:attrNameLst>
                                          <p:attrName>style.visibility</p:attrName>
                                        </p:attrNameLst>
                                      </p:cBhvr>
                                      <p:to>
                                        <p:strVal val="visible"/>
                                      </p:to>
                                    </p:set>
                                    <p:anim calcmode="lin" valueType="num">
                                      <p:cBhvr additive="base">
                                        <p:cTn id="39" dur="500" fill="hold"/>
                                        <p:tgtEl>
                                          <p:spTgt spid="47109"/>
                                        </p:tgtEl>
                                        <p:attrNameLst>
                                          <p:attrName>ppt_x</p:attrName>
                                        </p:attrNameLst>
                                      </p:cBhvr>
                                      <p:tavLst>
                                        <p:tav tm="0">
                                          <p:val>
                                            <p:strVal val="1+#ppt_w/2"/>
                                          </p:val>
                                        </p:tav>
                                        <p:tav tm="100000">
                                          <p:val>
                                            <p:strVal val="#ppt_x"/>
                                          </p:val>
                                        </p:tav>
                                      </p:tavLst>
                                    </p:anim>
                                    <p:anim calcmode="lin" valueType="num">
                                      <p:cBhvr additive="base">
                                        <p:cTn id="40" dur="500" fill="hold"/>
                                        <p:tgtEl>
                                          <p:spTgt spid="47109"/>
                                        </p:tgtEl>
                                        <p:attrNameLst>
                                          <p:attrName>ppt_y</p:attrName>
                                        </p:attrNameLst>
                                      </p:cBhvr>
                                      <p:tavLst>
                                        <p:tav tm="0">
                                          <p:val>
                                            <p:strVal val="#ppt_y"/>
                                          </p:val>
                                        </p:tav>
                                        <p:tav tm="100000">
                                          <p:val>
                                            <p:strVal val="#ppt_y"/>
                                          </p:val>
                                        </p:tav>
                                      </p:tavLst>
                                    </p:anim>
                                  </p:childTnLst>
                                </p:cTn>
                              </p:par>
                            </p:childTnLst>
                          </p:cTn>
                        </p:par>
                        <p:par>
                          <p:cTn id="41" fill="hold" nodeType="afterGroup">
                            <p:stCondLst>
                              <p:cond delay="500"/>
                            </p:stCondLst>
                            <p:childTnLst>
                              <p:par>
                                <p:cTn id="42" presetID="2" presetClass="entr" presetSubtype="4" fill="hold" grpId="0" nodeType="afterEffect">
                                  <p:stCondLst>
                                    <p:cond delay="1000"/>
                                  </p:stCondLst>
                                  <p:childTnLst>
                                    <p:set>
                                      <p:cBhvr>
                                        <p:cTn id="43" dur="1" fill="hold">
                                          <p:stCondLst>
                                            <p:cond delay="0"/>
                                          </p:stCondLst>
                                        </p:cTn>
                                        <p:tgtEl>
                                          <p:spTgt spid="47115"/>
                                        </p:tgtEl>
                                        <p:attrNameLst>
                                          <p:attrName>style.visibility</p:attrName>
                                        </p:attrNameLst>
                                      </p:cBhvr>
                                      <p:to>
                                        <p:strVal val="visible"/>
                                      </p:to>
                                    </p:set>
                                    <p:anim calcmode="lin" valueType="num">
                                      <p:cBhvr additive="base">
                                        <p:cTn id="44" dur="500" fill="hold"/>
                                        <p:tgtEl>
                                          <p:spTgt spid="47115"/>
                                        </p:tgtEl>
                                        <p:attrNameLst>
                                          <p:attrName>ppt_x</p:attrName>
                                        </p:attrNameLst>
                                      </p:cBhvr>
                                      <p:tavLst>
                                        <p:tav tm="0">
                                          <p:val>
                                            <p:strVal val="#ppt_x"/>
                                          </p:val>
                                        </p:tav>
                                        <p:tav tm="100000">
                                          <p:val>
                                            <p:strVal val="#ppt_x"/>
                                          </p:val>
                                        </p:tav>
                                      </p:tavLst>
                                    </p:anim>
                                    <p:anim calcmode="lin" valueType="num">
                                      <p:cBhvr additive="base">
                                        <p:cTn id="45" dur="500" fill="hold"/>
                                        <p:tgtEl>
                                          <p:spTgt spid="47115"/>
                                        </p:tgtEl>
                                        <p:attrNameLst>
                                          <p:attrName>ppt_y</p:attrName>
                                        </p:attrNameLst>
                                      </p:cBhvr>
                                      <p:tavLst>
                                        <p:tav tm="0">
                                          <p:val>
                                            <p:strVal val="1+#ppt_h/2"/>
                                          </p:val>
                                        </p:tav>
                                        <p:tav tm="100000">
                                          <p:val>
                                            <p:strVal val="#ppt_y"/>
                                          </p:val>
                                        </p:tav>
                                      </p:tavLst>
                                    </p:anim>
                                  </p:childTnLst>
                                </p:cTn>
                              </p:par>
                            </p:childTnLst>
                          </p:cTn>
                        </p:par>
                        <p:par>
                          <p:cTn id="46" fill="hold" nodeType="afterGroup">
                            <p:stCondLst>
                              <p:cond delay="2000"/>
                            </p:stCondLst>
                            <p:childTnLst>
                              <p:par>
                                <p:cTn id="47" presetID="2" presetClass="entr" presetSubtype="8" fill="hold" grpId="0" nodeType="afterEffect">
                                  <p:stCondLst>
                                    <p:cond delay="0"/>
                                  </p:stCondLst>
                                  <p:childTnLst>
                                    <p:set>
                                      <p:cBhvr>
                                        <p:cTn id="48" dur="1" fill="hold">
                                          <p:stCondLst>
                                            <p:cond delay="0"/>
                                          </p:stCondLst>
                                        </p:cTn>
                                        <p:tgtEl>
                                          <p:spTgt spid="47119"/>
                                        </p:tgtEl>
                                        <p:attrNameLst>
                                          <p:attrName>style.visibility</p:attrName>
                                        </p:attrNameLst>
                                      </p:cBhvr>
                                      <p:to>
                                        <p:strVal val="visible"/>
                                      </p:to>
                                    </p:set>
                                    <p:anim calcmode="lin" valueType="num">
                                      <p:cBhvr additive="base">
                                        <p:cTn id="49" dur="500" fill="hold"/>
                                        <p:tgtEl>
                                          <p:spTgt spid="47119"/>
                                        </p:tgtEl>
                                        <p:attrNameLst>
                                          <p:attrName>ppt_x</p:attrName>
                                        </p:attrNameLst>
                                      </p:cBhvr>
                                      <p:tavLst>
                                        <p:tav tm="0">
                                          <p:val>
                                            <p:strVal val="0-#ppt_w/2"/>
                                          </p:val>
                                        </p:tav>
                                        <p:tav tm="100000">
                                          <p:val>
                                            <p:strVal val="#ppt_x"/>
                                          </p:val>
                                        </p:tav>
                                      </p:tavLst>
                                    </p:anim>
                                    <p:anim calcmode="lin" valueType="num">
                                      <p:cBhvr additive="base">
                                        <p:cTn id="50" dur="500" fill="hold"/>
                                        <p:tgtEl>
                                          <p:spTgt spid="47119"/>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47110"/>
                                        </p:tgtEl>
                                        <p:attrNameLst>
                                          <p:attrName>style.visibility</p:attrName>
                                        </p:attrNameLst>
                                      </p:cBhvr>
                                      <p:to>
                                        <p:strVal val="visible"/>
                                      </p:to>
                                    </p:set>
                                    <p:anim calcmode="lin" valueType="num">
                                      <p:cBhvr additive="base">
                                        <p:cTn id="55" dur="500" fill="hold"/>
                                        <p:tgtEl>
                                          <p:spTgt spid="47110"/>
                                        </p:tgtEl>
                                        <p:attrNameLst>
                                          <p:attrName>ppt_x</p:attrName>
                                        </p:attrNameLst>
                                      </p:cBhvr>
                                      <p:tavLst>
                                        <p:tav tm="0">
                                          <p:val>
                                            <p:strVal val="1+#ppt_w/2"/>
                                          </p:val>
                                        </p:tav>
                                        <p:tav tm="100000">
                                          <p:val>
                                            <p:strVal val="#ppt_x"/>
                                          </p:val>
                                        </p:tav>
                                      </p:tavLst>
                                    </p:anim>
                                    <p:anim calcmode="lin" valueType="num">
                                      <p:cBhvr additive="base">
                                        <p:cTn id="56" dur="500" fill="hold"/>
                                        <p:tgtEl>
                                          <p:spTgt spid="47110"/>
                                        </p:tgtEl>
                                        <p:attrNameLst>
                                          <p:attrName>ppt_y</p:attrName>
                                        </p:attrNameLst>
                                      </p:cBhvr>
                                      <p:tavLst>
                                        <p:tav tm="0">
                                          <p:val>
                                            <p:strVal val="#ppt_y"/>
                                          </p:val>
                                        </p:tav>
                                        <p:tav tm="100000">
                                          <p:val>
                                            <p:strVal val="#ppt_y"/>
                                          </p:val>
                                        </p:tav>
                                      </p:tavLst>
                                    </p:anim>
                                  </p:childTnLst>
                                </p:cTn>
                              </p:par>
                            </p:childTnLst>
                          </p:cTn>
                        </p:par>
                        <p:par>
                          <p:cTn id="57" fill="hold" nodeType="afterGroup">
                            <p:stCondLst>
                              <p:cond delay="500"/>
                            </p:stCondLst>
                            <p:childTnLst>
                              <p:par>
                                <p:cTn id="58" presetID="2" presetClass="entr" presetSubtype="4" fill="hold" grpId="0" nodeType="afterEffect">
                                  <p:stCondLst>
                                    <p:cond delay="1000"/>
                                  </p:stCondLst>
                                  <p:childTnLst>
                                    <p:set>
                                      <p:cBhvr>
                                        <p:cTn id="59" dur="1" fill="hold">
                                          <p:stCondLst>
                                            <p:cond delay="0"/>
                                          </p:stCondLst>
                                        </p:cTn>
                                        <p:tgtEl>
                                          <p:spTgt spid="47116"/>
                                        </p:tgtEl>
                                        <p:attrNameLst>
                                          <p:attrName>style.visibility</p:attrName>
                                        </p:attrNameLst>
                                      </p:cBhvr>
                                      <p:to>
                                        <p:strVal val="visible"/>
                                      </p:to>
                                    </p:set>
                                    <p:anim calcmode="lin" valueType="num">
                                      <p:cBhvr additive="base">
                                        <p:cTn id="60" dur="500" fill="hold"/>
                                        <p:tgtEl>
                                          <p:spTgt spid="47116"/>
                                        </p:tgtEl>
                                        <p:attrNameLst>
                                          <p:attrName>ppt_x</p:attrName>
                                        </p:attrNameLst>
                                      </p:cBhvr>
                                      <p:tavLst>
                                        <p:tav tm="0">
                                          <p:val>
                                            <p:strVal val="#ppt_x"/>
                                          </p:val>
                                        </p:tav>
                                        <p:tav tm="100000">
                                          <p:val>
                                            <p:strVal val="#ppt_x"/>
                                          </p:val>
                                        </p:tav>
                                      </p:tavLst>
                                    </p:anim>
                                    <p:anim calcmode="lin" valueType="num">
                                      <p:cBhvr additive="base">
                                        <p:cTn id="61" dur="500" fill="hold"/>
                                        <p:tgtEl>
                                          <p:spTgt spid="47116"/>
                                        </p:tgtEl>
                                        <p:attrNameLst>
                                          <p:attrName>ppt_y</p:attrName>
                                        </p:attrNameLst>
                                      </p:cBhvr>
                                      <p:tavLst>
                                        <p:tav tm="0">
                                          <p:val>
                                            <p:strVal val="1+#ppt_h/2"/>
                                          </p:val>
                                        </p:tav>
                                        <p:tav tm="100000">
                                          <p:val>
                                            <p:strVal val="#ppt_y"/>
                                          </p:val>
                                        </p:tav>
                                      </p:tavLst>
                                    </p:anim>
                                  </p:childTnLst>
                                </p:cTn>
                              </p:par>
                            </p:childTnLst>
                          </p:cTn>
                        </p:par>
                        <p:par>
                          <p:cTn id="62" fill="hold" nodeType="afterGroup">
                            <p:stCondLst>
                              <p:cond delay="2000"/>
                            </p:stCondLst>
                            <p:childTnLst>
                              <p:par>
                                <p:cTn id="63" presetID="2" presetClass="entr" presetSubtype="8" fill="hold" grpId="0" nodeType="afterEffect">
                                  <p:stCondLst>
                                    <p:cond delay="0"/>
                                  </p:stCondLst>
                                  <p:childTnLst>
                                    <p:set>
                                      <p:cBhvr>
                                        <p:cTn id="64" dur="1" fill="hold">
                                          <p:stCondLst>
                                            <p:cond delay="0"/>
                                          </p:stCondLst>
                                        </p:cTn>
                                        <p:tgtEl>
                                          <p:spTgt spid="47118"/>
                                        </p:tgtEl>
                                        <p:attrNameLst>
                                          <p:attrName>style.visibility</p:attrName>
                                        </p:attrNameLst>
                                      </p:cBhvr>
                                      <p:to>
                                        <p:strVal val="visible"/>
                                      </p:to>
                                    </p:set>
                                    <p:anim calcmode="lin" valueType="num">
                                      <p:cBhvr additive="base">
                                        <p:cTn id="65" dur="500" fill="hold"/>
                                        <p:tgtEl>
                                          <p:spTgt spid="47118"/>
                                        </p:tgtEl>
                                        <p:attrNameLst>
                                          <p:attrName>ppt_x</p:attrName>
                                        </p:attrNameLst>
                                      </p:cBhvr>
                                      <p:tavLst>
                                        <p:tav tm="0">
                                          <p:val>
                                            <p:strVal val="0-#ppt_w/2"/>
                                          </p:val>
                                        </p:tav>
                                        <p:tav tm="100000">
                                          <p:val>
                                            <p:strVal val="#ppt_x"/>
                                          </p:val>
                                        </p:tav>
                                      </p:tavLst>
                                    </p:anim>
                                    <p:anim calcmode="lin" valueType="num">
                                      <p:cBhvr additive="base">
                                        <p:cTn id="66" dur="500" fill="hold"/>
                                        <p:tgtEl>
                                          <p:spTgt spid="47118"/>
                                        </p:tgtEl>
                                        <p:attrNameLst>
                                          <p:attrName>ppt_y</p:attrName>
                                        </p:attrNameLst>
                                      </p:cBhvr>
                                      <p:tavLst>
                                        <p:tav tm="0">
                                          <p:val>
                                            <p:strVal val="#ppt_y"/>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2" fill="hold" grpId="0" nodeType="clickEffect">
                                  <p:stCondLst>
                                    <p:cond delay="0"/>
                                  </p:stCondLst>
                                  <p:childTnLst>
                                    <p:set>
                                      <p:cBhvr>
                                        <p:cTn id="70" dur="1" fill="hold">
                                          <p:stCondLst>
                                            <p:cond delay="0"/>
                                          </p:stCondLst>
                                        </p:cTn>
                                        <p:tgtEl>
                                          <p:spTgt spid="47111"/>
                                        </p:tgtEl>
                                        <p:attrNameLst>
                                          <p:attrName>style.visibility</p:attrName>
                                        </p:attrNameLst>
                                      </p:cBhvr>
                                      <p:to>
                                        <p:strVal val="visible"/>
                                      </p:to>
                                    </p:set>
                                    <p:anim calcmode="lin" valueType="num">
                                      <p:cBhvr additive="base">
                                        <p:cTn id="71" dur="500" fill="hold"/>
                                        <p:tgtEl>
                                          <p:spTgt spid="47111"/>
                                        </p:tgtEl>
                                        <p:attrNameLst>
                                          <p:attrName>ppt_x</p:attrName>
                                        </p:attrNameLst>
                                      </p:cBhvr>
                                      <p:tavLst>
                                        <p:tav tm="0">
                                          <p:val>
                                            <p:strVal val="1+#ppt_w/2"/>
                                          </p:val>
                                        </p:tav>
                                        <p:tav tm="100000">
                                          <p:val>
                                            <p:strVal val="#ppt_x"/>
                                          </p:val>
                                        </p:tav>
                                      </p:tavLst>
                                    </p:anim>
                                    <p:anim calcmode="lin" valueType="num">
                                      <p:cBhvr additive="base">
                                        <p:cTn id="72" dur="500" fill="hold"/>
                                        <p:tgtEl>
                                          <p:spTgt spid="47111"/>
                                        </p:tgtEl>
                                        <p:attrNameLst>
                                          <p:attrName>ppt_y</p:attrName>
                                        </p:attrNameLst>
                                      </p:cBhvr>
                                      <p:tavLst>
                                        <p:tav tm="0">
                                          <p:val>
                                            <p:strVal val="#ppt_y"/>
                                          </p:val>
                                        </p:tav>
                                        <p:tav tm="100000">
                                          <p:val>
                                            <p:strVal val="#ppt_y"/>
                                          </p:val>
                                        </p:tav>
                                      </p:tavLst>
                                    </p:anim>
                                  </p:childTnLst>
                                </p:cTn>
                              </p:par>
                            </p:childTnLst>
                          </p:cTn>
                        </p:par>
                        <p:par>
                          <p:cTn id="73" fill="hold" nodeType="afterGroup">
                            <p:stCondLst>
                              <p:cond delay="500"/>
                            </p:stCondLst>
                            <p:childTnLst>
                              <p:par>
                                <p:cTn id="74" presetID="2" presetClass="entr" presetSubtype="4" fill="hold" grpId="0" nodeType="afterEffect">
                                  <p:stCondLst>
                                    <p:cond delay="1000"/>
                                  </p:stCondLst>
                                  <p:childTnLst>
                                    <p:set>
                                      <p:cBhvr>
                                        <p:cTn id="75" dur="1" fill="hold">
                                          <p:stCondLst>
                                            <p:cond delay="0"/>
                                          </p:stCondLst>
                                        </p:cTn>
                                        <p:tgtEl>
                                          <p:spTgt spid="47117"/>
                                        </p:tgtEl>
                                        <p:attrNameLst>
                                          <p:attrName>style.visibility</p:attrName>
                                        </p:attrNameLst>
                                      </p:cBhvr>
                                      <p:to>
                                        <p:strVal val="visible"/>
                                      </p:to>
                                    </p:set>
                                    <p:anim calcmode="lin" valueType="num">
                                      <p:cBhvr additive="base">
                                        <p:cTn id="76" dur="500" fill="hold"/>
                                        <p:tgtEl>
                                          <p:spTgt spid="47117"/>
                                        </p:tgtEl>
                                        <p:attrNameLst>
                                          <p:attrName>ppt_x</p:attrName>
                                        </p:attrNameLst>
                                      </p:cBhvr>
                                      <p:tavLst>
                                        <p:tav tm="0">
                                          <p:val>
                                            <p:strVal val="#ppt_x"/>
                                          </p:val>
                                        </p:tav>
                                        <p:tav tm="100000">
                                          <p:val>
                                            <p:strVal val="#ppt_x"/>
                                          </p:val>
                                        </p:tav>
                                      </p:tavLst>
                                    </p:anim>
                                    <p:anim calcmode="lin" valueType="num">
                                      <p:cBhvr additive="base">
                                        <p:cTn id="77" dur="500" fill="hold"/>
                                        <p:tgtEl>
                                          <p:spTgt spid="47117"/>
                                        </p:tgtEl>
                                        <p:attrNameLst>
                                          <p:attrName>ppt_y</p:attrName>
                                        </p:attrNameLst>
                                      </p:cBhvr>
                                      <p:tavLst>
                                        <p:tav tm="0">
                                          <p:val>
                                            <p:strVal val="1+#ppt_h/2"/>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2" presetClass="entr" presetSubtype="8" fill="hold" grpId="0" nodeType="clickEffect">
                                  <p:stCondLst>
                                    <p:cond delay="0"/>
                                  </p:stCondLst>
                                  <p:childTnLst>
                                    <p:set>
                                      <p:cBhvr>
                                        <p:cTn id="81" dur="1" fill="hold">
                                          <p:stCondLst>
                                            <p:cond delay="0"/>
                                          </p:stCondLst>
                                        </p:cTn>
                                        <p:tgtEl>
                                          <p:spTgt spid="47122"/>
                                        </p:tgtEl>
                                        <p:attrNameLst>
                                          <p:attrName>style.visibility</p:attrName>
                                        </p:attrNameLst>
                                      </p:cBhvr>
                                      <p:to>
                                        <p:strVal val="visible"/>
                                      </p:to>
                                    </p:set>
                                    <p:anim calcmode="lin" valueType="num">
                                      <p:cBhvr additive="base">
                                        <p:cTn id="82" dur="500" fill="hold"/>
                                        <p:tgtEl>
                                          <p:spTgt spid="47122"/>
                                        </p:tgtEl>
                                        <p:attrNameLst>
                                          <p:attrName>ppt_x</p:attrName>
                                        </p:attrNameLst>
                                      </p:cBhvr>
                                      <p:tavLst>
                                        <p:tav tm="0">
                                          <p:val>
                                            <p:strVal val="0-#ppt_w/2"/>
                                          </p:val>
                                        </p:tav>
                                        <p:tav tm="100000">
                                          <p:val>
                                            <p:strVal val="#ppt_x"/>
                                          </p:val>
                                        </p:tav>
                                      </p:tavLst>
                                    </p:anim>
                                    <p:anim calcmode="lin" valueType="num">
                                      <p:cBhvr additive="base">
                                        <p:cTn id="83" dur="500" fill="hold"/>
                                        <p:tgtEl>
                                          <p:spTgt spid="47122"/>
                                        </p:tgtEl>
                                        <p:attrNameLst>
                                          <p:attrName>ppt_y</p:attrName>
                                        </p:attrNameLst>
                                      </p:cBhvr>
                                      <p:tavLst>
                                        <p:tav tm="0">
                                          <p:val>
                                            <p:strVal val="#ppt_y"/>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8" fill="hold" grpId="0" nodeType="clickEffect">
                                  <p:stCondLst>
                                    <p:cond delay="0"/>
                                  </p:stCondLst>
                                  <p:childTnLst>
                                    <p:set>
                                      <p:cBhvr>
                                        <p:cTn id="87" dur="1" fill="hold">
                                          <p:stCondLst>
                                            <p:cond delay="0"/>
                                          </p:stCondLst>
                                        </p:cTn>
                                        <p:tgtEl>
                                          <p:spTgt spid="47140"/>
                                        </p:tgtEl>
                                        <p:attrNameLst>
                                          <p:attrName>style.visibility</p:attrName>
                                        </p:attrNameLst>
                                      </p:cBhvr>
                                      <p:to>
                                        <p:strVal val="visible"/>
                                      </p:to>
                                    </p:set>
                                    <p:anim calcmode="lin" valueType="num">
                                      <p:cBhvr additive="base">
                                        <p:cTn id="88" dur="500" fill="hold"/>
                                        <p:tgtEl>
                                          <p:spTgt spid="47140"/>
                                        </p:tgtEl>
                                        <p:attrNameLst>
                                          <p:attrName>ppt_x</p:attrName>
                                        </p:attrNameLst>
                                      </p:cBhvr>
                                      <p:tavLst>
                                        <p:tav tm="0">
                                          <p:val>
                                            <p:strVal val="0-#ppt_w/2"/>
                                          </p:val>
                                        </p:tav>
                                        <p:tav tm="100000">
                                          <p:val>
                                            <p:strVal val="#ppt_x"/>
                                          </p:val>
                                        </p:tav>
                                      </p:tavLst>
                                    </p:anim>
                                    <p:anim calcmode="lin" valueType="num">
                                      <p:cBhvr additive="base">
                                        <p:cTn id="89" dur="500" fill="hold"/>
                                        <p:tgtEl>
                                          <p:spTgt spid="47140"/>
                                        </p:tgtEl>
                                        <p:attrNameLst>
                                          <p:attrName>ppt_y</p:attrName>
                                        </p:attrNameLst>
                                      </p:cBhvr>
                                      <p:tavLst>
                                        <p:tav tm="0">
                                          <p:val>
                                            <p:strVal val="#ppt_y"/>
                                          </p:val>
                                        </p:tav>
                                        <p:tav tm="100000">
                                          <p:val>
                                            <p:strVal val="#ppt_y"/>
                                          </p:val>
                                        </p:tav>
                                      </p:tavLst>
                                    </p:anim>
                                  </p:childTnLst>
                                </p:cTn>
                              </p:par>
                            </p:childTnLst>
                          </p:cTn>
                        </p:par>
                        <p:par>
                          <p:cTn id="90" fill="hold" nodeType="afterGroup">
                            <p:stCondLst>
                              <p:cond delay="500"/>
                            </p:stCondLst>
                            <p:childTnLst>
                              <p:par>
                                <p:cTn id="91" presetID="4" presetClass="entr" presetSubtype="32" fill="hold" grpId="0" nodeType="afterEffect">
                                  <p:stCondLst>
                                    <p:cond delay="1000"/>
                                  </p:stCondLst>
                                  <p:childTnLst>
                                    <p:set>
                                      <p:cBhvr>
                                        <p:cTn id="92" dur="1" fill="hold">
                                          <p:stCondLst>
                                            <p:cond delay="0"/>
                                          </p:stCondLst>
                                        </p:cTn>
                                        <p:tgtEl>
                                          <p:spTgt spid="47145"/>
                                        </p:tgtEl>
                                        <p:attrNameLst>
                                          <p:attrName>style.visibility</p:attrName>
                                        </p:attrNameLst>
                                      </p:cBhvr>
                                      <p:to>
                                        <p:strVal val="visible"/>
                                      </p:to>
                                    </p:set>
                                    <p:animEffect transition="in" filter="box(out)">
                                      <p:cBhvr>
                                        <p:cTn id="93" dur="500"/>
                                        <p:tgtEl>
                                          <p:spTgt spid="47145"/>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2" presetClass="entr" presetSubtype="2" fill="hold" grpId="0" nodeType="clickEffect">
                                  <p:stCondLst>
                                    <p:cond delay="0"/>
                                  </p:stCondLst>
                                  <p:childTnLst>
                                    <p:set>
                                      <p:cBhvr>
                                        <p:cTn id="97" dur="1" fill="hold">
                                          <p:stCondLst>
                                            <p:cond delay="0"/>
                                          </p:stCondLst>
                                        </p:cTn>
                                        <p:tgtEl>
                                          <p:spTgt spid="47127"/>
                                        </p:tgtEl>
                                        <p:attrNameLst>
                                          <p:attrName>style.visibility</p:attrName>
                                        </p:attrNameLst>
                                      </p:cBhvr>
                                      <p:to>
                                        <p:strVal val="visible"/>
                                      </p:to>
                                    </p:set>
                                    <p:anim calcmode="lin" valueType="num">
                                      <p:cBhvr additive="base">
                                        <p:cTn id="98" dur="500" fill="hold"/>
                                        <p:tgtEl>
                                          <p:spTgt spid="47127"/>
                                        </p:tgtEl>
                                        <p:attrNameLst>
                                          <p:attrName>ppt_x</p:attrName>
                                        </p:attrNameLst>
                                      </p:cBhvr>
                                      <p:tavLst>
                                        <p:tav tm="0">
                                          <p:val>
                                            <p:strVal val="1+#ppt_w/2"/>
                                          </p:val>
                                        </p:tav>
                                        <p:tav tm="100000">
                                          <p:val>
                                            <p:strVal val="#ppt_x"/>
                                          </p:val>
                                        </p:tav>
                                      </p:tavLst>
                                    </p:anim>
                                    <p:anim calcmode="lin" valueType="num">
                                      <p:cBhvr additive="base">
                                        <p:cTn id="99" dur="500" fill="hold"/>
                                        <p:tgtEl>
                                          <p:spTgt spid="47127"/>
                                        </p:tgtEl>
                                        <p:attrNameLst>
                                          <p:attrName>ppt_y</p:attrName>
                                        </p:attrNameLst>
                                      </p:cBhvr>
                                      <p:tavLst>
                                        <p:tav tm="0">
                                          <p:val>
                                            <p:strVal val="#ppt_y"/>
                                          </p:val>
                                        </p:tav>
                                        <p:tav tm="100000">
                                          <p:val>
                                            <p:strVal val="#ppt_y"/>
                                          </p:val>
                                        </p:tav>
                                      </p:tavLst>
                                    </p:anim>
                                  </p:childTnLst>
                                </p:cTn>
                              </p:par>
                            </p:childTnLst>
                          </p:cTn>
                        </p:par>
                        <p:par>
                          <p:cTn id="100" fill="hold" nodeType="afterGroup">
                            <p:stCondLst>
                              <p:cond delay="500"/>
                            </p:stCondLst>
                            <p:childTnLst>
                              <p:par>
                                <p:cTn id="101" presetID="2" presetClass="entr" presetSubtype="8" fill="hold" grpId="0" nodeType="afterEffect">
                                  <p:stCondLst>
                                    <p:cond delay="0"/>
                                  </p:stCondLst>
                                  <p:childTnLst>
                                    <p:set>
                                      <p:cBhvr>
                                        <p:cTn id="102" dur="1" fill="hold">
                                          <p:stCondLst>
                                            <p:cond delay="0"/>
                                          </p:stCondLst>
                                        </p:cTn>
                                        <p:tgtEl>
                                          <p:spTgt spid="47126"/>
                                        </p:tgtEl>
                                        <p:attrNameLst>
                                          <p:attrName>style.visibility</p:attrName>
                                        </p:attrNameLst>
                                      </p:cBhvr>
                                      <p:to>
                                        <p:strVal val="visible"/>
                                      </p:to>
                                    </p:set>
                                    <p:anim calcmode="lin" valueType="num">
                                      <p:cBhvr additive="base">
                                        <p:cTn id="103" dur="500" fill="hold"/>
                                        <p:tgtEl>
                                          <p:spTgt spid="47126"/>
                                        </p:tgtEl>
                                        <p:attrNameLst>
                                          <p:attrName>ppt_x</p:attrName>
                                        </p:attrNameLst>
                                      </p:cBhvr>
                                      <p:tavLst>
                                        <p:tav tm="0">
                                          <p:val>
                                            <p:strVal val="0-#ppt_w/2"/>
                                          </p:val>
                                        </p:tav>
                                        <p:tav tm="100000">
                                          <p:val>
                                            <p:strVal val="#ppt_x"/>
                                          </p:val>
                                        </p:tav>
                                      </p:tavLst>
                                    </p:anim>
                                    <p:anim calcmode="lin" valueType="num">
                                      <p:cBhvr additive="base">
                                        <p:cTn id="104" dur="500" fill="hold"/>
                                        <p:tgtEl>
                                          <p:spTgt spid="47126"/>
                                        </p:tgtEl>
                                        <p:attrNameLst>
                                          <p:attrName>ppt_y</p:attrName>
                                        </p:attrNameLst>
                                      </p:cBhvr>
                                      <p:tavLst>
                                        <p:tav tm="0">
                                          <p:val>
                                            <p:strVal val="#ppt_y"/>
                                          </p:val>
                                        </p:tav>
                                        <p:tav tm="100000">
                                          <p:val>
                                            <p:strVal val="#ppt_y"/>
                                          </p:val>
                                        </p:tav>
                                      </p:tavLst>
                                    </p:anim>
                                  </p:childTnLst>
                                </p:cTn>
                              </p:par>
                            </p:childTnLst>
                          </p:cTn>
                        </p:par>
                        <p:par>
                          <p:cTn id="105" fill="hold" nodeType="afterGroup">
                            <p:stCondLst>
                              <p:cond delay="1000"/>
                            </p:stCondLst>
                            <p:childTnLst>
                              <p:par>
                                <p:cTn id="106" presetID="1" presetClass="entr" presetSubtype="0" fill="hold" nodeType="afterEffect">
                                  <p:stCondLst>
                                    <p:cond delay="0"/>
                                  </p:stCondLst>
                                  <p:childTnLst>
                                    <p:set>
                                      <p:cBhvr>
                                        <p:cTn id="107" dur="1" fill="hold">
                                          <p:stCondLst>
                                            <p:cond delay="499"/>
                                          </p:stCondLst>
                                        </p:cTn>
                                        <p:tgtEl>
                                          <p:spTgt spid="47135"/>
                                        </p:tgtEl>
                                        <p:attrNameLst>
                                          <p:attrName>style.visibility</p:attrName>
                                        </p:attrNameLst>
                                      </p:cBhvr>
                                      <p:to>
                                        <p:strVal val="visible"/>
                                      </p:to>
                                    </p:se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 presetClass="entr" presetSubtype="8" fill="hold" grpId="0" nodeType="clickEffect">
                                  <p:stCondLst>
                                    <p:cond delay="0"/>
                                  </p:stCondLst>
                                  <p:childTnLst>
                                    <p:set>
                                      <p:cBhvr>
                                        <p:cTn id="111" dur="1" fill="hold">
                                          <p:stCondLst>
                                            <p:cond delay="0"/>
                                          </p:stCondLst>
                                        </p:cTn>
                                        <p:tgtEl>
                                          <p:spTgt spid="47136"/>
                                        </p:tgtEl>
                                        <p:attrNameLst>
                                          <p:attrName>style.visibility</p:attrName>
                                        </p:attrNameLst>
                                      </p:cBhvr>
                                      <p:to>
                                        <p:strVal val="visible"/>
                                      </p:to>
                                    </p:set>
                                    <p:anim calcmode="lin" valueType="num">
                                      <p:cBhvr additive="base">
                                        <p:cTn id="112" dur="500" fill="hold"/>
                                        <p:tgtEl>
                                          <p:spTgt spid="47136"/>
                                        </p:tgtEl>
                                        <p:attrNameLst>
                                          <p:attrName>ppt_x</p:attrName>
                                        </p:attrNameLst>
                                      </p:cBhvr>
                                      <p:tavLst>
                                        <p:tav tm="0">
                                          <p:val>
                                            <p:strVal val="0-#ppt_w/2"/>
                                          </p:val>
                                        </p:tav>
                                        <p:tav tm="100000">
                                          <p:val>
                                            <p:strVal val="#ppt_x"/>
                                          </p:val>
                                        </p:tav>
                                      </p:tavLst>
                                    </p:anim>
                                    <p:anim calcmode="lin" valueType="num">
                                      <p:cBhvr additive="base">
                                        <p:cTn id="113" dur="500" fill="hold"/>
                                        <p:tgtEl>
                                          <p:spTgt spid="47136"/>
                                        </p:tgtEl>
                                        <p:attrNameLst>
                                          <p:attrName>ppt_y</p:attrName>
                                        </p:attrNameLst>
                                      </p:cBhvr>
                                      <p:tavLst>
                                        <p:tav tm="0">
                                          <p:val>
                                            <p:strVal val="#ppt_y"/>
                                          </p:val>
                                        </p:tav>
                                        <p:tav tm="100000">
                                          <p:val>
                                            <p:strVal val="#ppt_y"/>
                                          </p:val>
                                        </p:tav>
                                      </p:tavLst>
                                    </p:anim>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 presetClass="entr" presetSubtype="2" fill="hold" grpId="0" nodeType="clickEffect">
                                  <p:stCondLst>
                                    <p:cond delay="0"/>
                                  </p:stCondLst>
                                  <p:childTnLst>
                                    <p:set>
                                      <p:cBhvr>
                                        <p:cTn id="117" dur="1" fill="hold">
                                          <p:stCondLst>
                                            <p:cond delay="0"/>
                                          </p:stCondLst>
                                        </p:cTn>
                                        <p:tgtEl>
                                          <p:spTgt spid="47130"/>
                                        </p:tgtEl>
                                        <p:attrNameLst>
                                          <p:attrName>style.visibility</p:attrName>
                                        </p:attrNameLst>
                                      </p:cBhvr>
                                      <p:to>
                                        <p:strVal val="visible"/>
                                      </p:to>
                                    </p:set>
                                    <p:anim calcmode="lin" valueType="num">
                                      <p:cBhvr additive="base">
                                        <p:cTn id="118" dur="500" fill="hold"/>
                                        <p:tgtEl>
                                          <p:spTgt spid="47130"/>
                                        </p:tgtEl>
                                        <p:attrNameLst>
                                          <p:attrName>ppt_x</p:attrName>
                                        </p:attrNameLst>
                                      </p:cBhvr>
                                      <p:tavLst>
                                        <p:tav tm="0">
                                          <p:val>
                                            <p:strVal val="1+#ppt_w/2"/>
                                          </p:val>
                                        </p:tav>
                                        <p:tav tm="100000">
                                          <p:val>
                                            <p:strVal val="#ppt_x"/>
                                          </p:val>
                                        </p:tav>
                                      </p:tavLst>
                                    </p:anim>
                                    <p:anim calcmode="lin" valueType="num">
                                      <p:cBhvr additive="base">
                                        <p:cTn id="119" dur="500" fill="hold"/>
                                        <p:tgtEl>
                                          <p:spTgt spid="47130"/>
                                        </p:tgtEl>
                                        <p:attrNameLst>
                                          <p:attrName>ppt_y</p:attrName>
                                        </p:attrNameLst>
                                      </p:cBhvr>
                                      <p:tavLst>
                                        <p:tav tm="0">
                                          <p:val>
                                            <p:strVal val="#ppt_y"/>
                                          </p:val>
                                        </p:tav>
                                        <p:tav tm="100000">
                                          <p:val>
                                            <p:strVal val="#ppt_y"/>
                                          </p:val>
                                        </p:tav>
                                      </p:tavLst>
                                    </p:anim>
                                  </p:childTnLst>
                                </p:cTn>
                              </p:par>
                            </p:childTnLst>
                          </p:cTn>
                        </p:par>
                        <p:par>
                          <p:cTn id="120" fill="hold" nodeType="afterGroup">
                            <p:stCondLst>
                              <p:cond delay="500"/>
                            </p:stCondLst>
                            <p:childTnLst>
                              <p:par>
                                <p:cTn id="121" presetID="2" presetClass="entr" presetSubtype="4" fill="hold" grpId="0" nodeType="afterEffect">
                                  <p:stCondLst>
                                    <p:cond delay="1000"/>
                                  </p:stCondLst>
                                  <p:childTnLst>
                                    <p:set>
                                      <p:cBhvr>
                                        <p:cTn id="122" dur="1" fill="hold">
                                          <p:stCondLst>
                                            <p:cond delay="0"/>
                                          </p:stCondLst>
                                        </p:cTn>
                                        <p:tgtEl>
                                          <p:spTgt spid="47125"/>
                                        </p:tgtEl>
                                        <p:attrNameLst>
                                          <p:attrName>style.visibility</p:attrName>
                                        </p:attrNameLst>
                                      </p:cBhvr>
                                      <p:to>
                                        <p:strVal val="visible"/>
                                      </p:to>
                                    </p:set>
                                    <p:anim calcmode="lin" valueType="num">
                                      <p:cBhvr additive="base">
                                        <p:cTn id="123" dur="500" fill="hold"/>
                                        <p:tgtEl>
                                          <p:spTgt spid="47125"/>
                                        </p:tgtEl>
                                        <p:attrNameLst>
                                          <p:attrName>ppt_x</p:attrName>
                                        </p:attrNameLst>
                                      </p:cBhvr>
                                      <p:tavLst>
                                        <p:tav tm="0">
                                          <p:val>
                                            <p:strVal val="#ppt_x"/>
                                          </p:val>
                                        </p:tav>
                                        <p:tav tm="100000">
                                          <p:val>
                                            <p:strVal val="#ppt_x"/>
                                          </p:val>
                                        </p:tav>
                                      </p:tavLst>
                                    </p:anim>
                                    <p:anim calcmode="lin" valueType="num">
                                      <p:cBhvr additive="base">
                                        <p:cTn id="124" dur="500" fill="hold"/>
                                        <p:tgtEl>
                                          <p:spTgt spid="47125"/>
                                        </p:tgtEl>
                                        <p:attrNameLst>
                                          <p:attrName>ppt_y</p:attrName>
                                        </p:attrNameLst>
                                      </p:cBhvr>
                                      <p:tavLst>
                                        <p:tav tm="0">
                                          <p:val>
                                            <p:strVal val="1+#ppt_h/2"/>
                                          </p:val>
                                        </p:tav>
                                        <p:tav tm="100000">
                                          <p:val>
                                            <p:strVal val="#ppt_y"/>
                                          </p:val>
                                        </p:tav>
                                      </p:tavLst>
                                    </p:anim>
                                  </p:childTnLst>
                                </p:cTn>
                              </p:par>
                            </p:childTnLst>
                          </p:cTn>
                        </p:par>
                        <p:par>
                          <p:cTn id="125" fill="hold" nodeType="afterGroup">
                            <p:stCondLst>
                              <p:cond delay="2000"/>
                            </p:stCondLst>
                            <p:childTnLst>
                              <p:par>
                                <p:cTn id="126" presetID="2" presetClass="entr" presetSubtype="8" fill="hold" grpId="0" nodeType="afterEffect">
                                  <p:stCondLst>
                                    <p:cond delay="1000"/>
                                  </p:stCondLst>
                                  <p:childTnLst>
                                    <p:set>
                                      <p:cBhvr>
                                        <p:cTn id="127" dur="1" fill="hold">
                                          <p:stCondLst>
                                            <p:cond delay="0"/>
                                          </p:stCondLst>
                                        </p:cTn>
                                        <p:tgtEl>
                                          <p:spTgt spid="47124"/>
                                        </p:tgtEl>
                                        <p:attrNameLst>
                                          <p:attrName>style.visibility</p:attrName>
                                        </p:attrNameLst>
                                      </p:cBhvr>
                                      <p:to>
                                        <p:strVal val="visible"/>
                                      </p:to>
                                    </p:set>
                                    <p:anim calcmode="lin" valueType="num">
                                      <p:cBhvr additive="base">
                                        <p:cTn id="128" dur="500" fill="hold"/>
                                        <p:tgtEl>
                                          <p:spTgt spid="47124"/>
                                        </p:tgtEl>
                                        <p:attrNameLst>
                                          <p:attrName>ppt_x</p:attrName>
                                        </p:attrNameLst>
                                      </p:cBhvr>
                                      <p:tavLst>
                                        <p:tav tm="0">
                                          <p:val>
                                            <p:strVal val="0-#ppt_w/2"/>
                                          </p:val>
                                        </p:tav>
                                        <p:tav tm="100000">
                                          <p:val>
                                            <p:strVal val="#ppt_x"/>
                                          </p:val>
                                        </p:tav>
                                      </p:tavLst>
                                    </p:anim>
                                    <p:anim calcmode="lin" valueType="num">
                                      <p:cBhvr additive="base">
                                        <p:cTn id="129" dur="500" fill="hold"/>
                                        <p:tgtEl>
                                          <p:spTgt spid="47124"/>
                                        </p:tgtEl>
                                        <p:attrNameLst>
                                          <p:attrName>ppt_y</p:attrName>
                                        </p:attrNameLst>
                                      </p:cBhvr>
                                      <p:tavLst>
                                        <p:tav tm="0">
                                          <p:val>
                                            <p:strVal val="#ppt_y"/>
                                          </p:val>
                                        </p:tav>
                                        <p:tav tm="100000">
                                          <p:val>
                                            <p:strVal val="#ppt_y"/>
                                          </p:val>
                                        </p:tav>
                                      </p:tavLst>
                                    </p:anim>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 presetClass="entr" presetSubtype="2" fill="hold" grpId="0" nodeType="clickEffect">
                                  <p:stCondLst>
                                    <p:cond delay="0"/>
                                  </p:stCondLst>
                                  <p:childTnLst>
                                    <p:set>
                                      <p:cBhvr>
                                        <p:cTn id="133" dur="1" fill="hold">
                                          <p:stCondLst>
                                            <p:cond delay="0"/>
                                          </p:stCondLst>
                                        </p:cTn>
                                        <p:tgtEl>
                                          <p:spTgt spid="47132"/>
                                        </p:tgtEl>
                                        <p:attrNameLst>
                                          <p:attrName>style.visibility</p:attrName>
                                        </p:attrNameLst>
                                      </p:cBhvr>
                                      <p:to>
                                        <p:strVal val="visible"/>
                                      </p:to>
                                    </p:set>
                                    <p:anim calcmode="lin" valueType="num">
                                      <p:cBhvr additive="base">
                                        <p:cTn id="134" dur="500" fill="hold"/>
                                        <p:tgtEl>
                                          <p:spTgt spid="47132"/>
                                        </p:tgtEl>
                                        <p:attrNameLst>
                                          <p:attrName>ppt_x</p:attrName>
                                        </p:attrNameLst>
                                      </p:cBhvr>
                                      <p:tavLst>
                                        <p:tav tm="0">
                                          <p:val>
                                            <p:strVal val="1+#ppt_w/2"/>
                                          </p:val>
                                        </p:tav>
                                        <p:tav tm="100000">
                                          <p:val>
                                            <p:strVal val="#ppt_x"/>
                                          </p:val>
                                        </p:tav>
                                      </p:tavLst>
                                    </p:anim>
                                    <p:anim calcmode="lin" valueType="num">
                                      <p:cBhvr additive="base">
                                        <p:cTn id="135" dur="500" fill="hold"/>
                                        <p:tgtEl>
                                          <p:spTgt spid="47132"/>
                                        </p:tgtEl>
                                        <p:attrNameLst>
                                          <p:attrName>ppt_y</p:attrName>
                                        </p:attrNameLst>
                                      </p:cBhvr>
                                      <p:tavLst>
                                        <p:tav tm="0">
                                          <p:val>
                                            <p:strVal val="#ppt_y"/>
                                          </p:val>
                                        </p:tav>
                                        <p:tav tm="100000">
                                          <p:val>
                                            <p:strVal val="#ppt_y"/>
                                          </p:val>
                                        </p:tav>
                                      </p:tavLst>
                                    </p:anim>
                                  </p:childTnLst>
                                </p:cTn>
                              </p:par>
                            </p:childTnLst>
                          </p:cTn>
                        </p:par>
                      </p:childTnLst>
                    </p:cTn>
                  </p:par>
                  <p:par>
                    <p:cTn id="136" fill="hold" nodeType="clickPar">
                      <p:stCondLst>
                        <p:cond delay="indefinite"/>
                      </p:stCondLst>
                      <p:childTnLst>
                        <p:par>
                          <p:cTn id="137" fill="hold" nodeType="withGroup">
                            <p:stCondLst>
                              <p:cond delay="0"/>
                            </p:stCondLst>
                            <p:childTnLst>
                              <p:par>
                                <p:cTn id="138" presetID="2" presetClass="entr" presetSubtype="2" fill="hold" grpId="0" nodeType="clickEffect">
                                  <p:stCondLst>
                                    <p:cond delay="0"/>
                                  </p:stCondLst>
                                  <p:childTnLst>
                                    <p:set>
                                      <p:cBhvr>
                                        <p:cTn id="139" dur="1" fill="hold">
                                          <p:stCondLst>
                                            <p:cond delay="0"/>
                                          </p:stCondLst>
                                        </p:cTn>
                                        <p:tgtEl>
                                          <p:spTgt spid="47133"/>
                                        </p:tgtEl>
                                        <p:attrNameLst>
                                          <p:attrName>style.visibility</p:attrName>
                                        </p:attrNameLst>
                                      </p:cBhvr>
                                      <p:to>
                                        <p:strVal val="visible"/>
                                      </p:to>
                                    </p:set>
                                    <p:anim calcmode="lin" valueType="num">
                                      <p:cBhvr additive="base">
                                        <p:cTn id="140" dur="500" fill="hold"/>
                                        <p:tgtEl>
                                          <p:spTgt spid="47133"/>
                                        </p:tgtEl>
                                        <p:attrNameLst>
                                          <p:attrName>ppt_x</p:attrName>
                                        </p:attrNameLst>
                                      </p:cBhvr>
                                      <p:tavLst>
                                        <p:tav tm="0">
                                          <p:val>
                                            <p:strVal val="1+#ppt_w/2"/>
                                          </p:val>
                                        </p:tav>
                                        <p:tav tm="100000">
                                          <p:val>
                                            <p:strVal val="#ppt_x"/>
                                          </p:val>
                                        </p:tav>
                                      </p:tavLst>
                                    </p:anim>
                                    <p:anim calcmode="lin" valueType="num">
                                      <p:cBhvr additive="base">
                                        <p:cTn id="141" dur="500" fill="hold"/>
                                        <p:tgtEl>
                                          <p:spTgt spid="47133"/>
                                        </p:tgtEl>
                                        <p:attrNameLst>
                                          <p:attrName>ppt_y</p:attrName>
                                        </p:attrNameLst>
                                      </p:cBhvr>
                                      <p:tavLst>
                                        <p:tav tm="0">
                                          <p:val>
                                            <p:strVal val="#ppt_y"/>
                                          </p:val>
                                        </p:tav>
                                        <p:tav tm="100000">
                                          <p:val>
                                            <p:strVal val="#ppt_y"/>
                                          </p:val>
                                        </p:tav>
                                      </p:tavLst>
                                    </p:anim>
                                  </p:childTnLst>
                                </p:cTn>
                              </p:par>
                            </p:childTnLst>
                          </p:cTn>
                        </p:par>
                        <p:par>
                          <p:cTn id="142" fill="hold" nodeType="afterGroup">
                            <p:stCondLst>
                              <p:cond delay="500"/>
                            </p:stCondLst>
                            <p:childTnLst>
                              <p:par>
                                <p:cTn id="143" presetID="2" presetClass="entr" presetSubtype="4" fill="hold" grpId="0" nodeType="afterEffect">
                                  <p:stCondLst>
                                    <p:cond delay="1000"/>
                                  </p:stCondLst>
                                  <p:childTnLst>
                                    <p:set>
                                      <p:cBhvr>
                                        <p:cTn id="144" dur="1" fill="hold">
                                          <p:stCondLst>
                                            <p:cond delay="0"/>
                                          </p:stCondLst>
                                        </p:cTn>
                                        <p:tgtEl>
                                          <p:spTgt spid="47123"/>
                                        </p:tgtEl>
                                        <p:attrNameLst>
                                          <p:attrName>style.visibility</p:attrName>
                                        </p:attrNameLst>
                                      </p:cBhvr>
                                      <p:to>
                                        <p:strVal val="visible"/>
                                      </p:to>
                                    </p:set>
                                    <p:anim calcmode="lin" valueType="num">
                                      <p:cBhvr additive="base">
                                        <p:cTn id="145" dur="500" fill="hold"/>
                                        <p:tgtEl>
                                          <p:spTgt spid="47123"/>
                                        </p:tgtEl>
                                        <p:attrNameLst>
                                          <p:attrName>ppt_x</p:attrName>
                                        </p:attrNameLst>
                                      </p:cBhvr>
                                      <p:tavLst>
                                        <p:tav tm="0">
                                          <p:val>
                                            <p:strVal val="#ppt_x"/>
                                          </p:val>
                                        </p:tav>
                                        <p:tav tm="100000">
                                          <p:val>
                                            <p:strVal val="#ppt_x"/>
                                          </p:val>
                                        </p:tav>
                                      </p:tavLst>
                                    </p:anim>
                                    <p:anim calcmode="lin" valueType="num">
                                      <p:cBhvr additive="base">
                                        <p:cTn id="146" dur="500" fill="hold"/>
                                        <p:tgtEl>
                                          <p:spTgt spid="47123"/>
                                        </p:tgtEl>
                                        <p:attrNameLst>
                                          <p:attrName>ppt_y</p:attrName>
                                        </p:attrNameLst>
                                      </p:cBhvr>
                                      <p:tavLst>
                                        <p:tav tm="0">
                                          <p:val>
                                            <p:strVal val="1+#ppt_h/2"/>
                                          </p:val>
                                        </p:tav>
                                        <p:tav tm="100000">
                                          <p:val>
                                            <p:strVal val="#ppt_y"/>
                                          </p:val>
                                        </p:tav>
                                      </p:tavLst>
                                    </p:anim>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ntr" presetSubtype="8" fill="hold" grpId="0" nodeType="clickEffect">
                                  <p:stCondLst>
                                    <p:cond delay="0"/>
                                  </p:stCondLst>
                                  <p:childTnLst>
                                    <p:set>
                                      <p:cBhvr>
                                        <p:cTn id="150" dur="1" fill="hold">
                                          <p:stCondLst>
                                            <p:cond delay="0"/>
                                          </p:stCondLst>
                                        </p:cTn>
                                        <p:tgtEl>
                                          <p:spTgt spid="47141"/>
                                        </p:tgtEl>
                                        <p:attrNameLst>
                                          <p:attrName>style.visibility</p:attrName>
                                        </p:attrNameLst>
                                      </p:cBhvr>
                                      <p:to>
                                        <p:strVal val="visible"/>
                                      </p:to>
                                    </p:set>
                                    <p:anim calcmode="lin" valueType="num">
                                      <p:cBhvr additive="base">
                                        <p:cTn id="151" dur="500" fill="hold"/>
                                        <p:tgtEl>
                                          <p:spTgt spid="47141"/>
                                        </p:tgtEl>
                                        <p:attrNameLst>
                                          <p:attrName>ppt_x</p:attrName>
                                        </p:attrNameLst>
                                      </p:cBhvr>
                                      <p:tavLst>
                                        <p:tav tm="0">
                                          <p:val>
                                            <p:strVal val="0-#ppt_w/2"/>
                                          </p:val>
                                        </p:tav>
                                        <p:tav tm="100000">
                                          <p:val>
                                            <p:strVal val="#ppt_x"/>
                                          </p:val>
                                        </p:tav>
                                      </p:tavLst>
                                    </p:anim>
                                    <p:anim calcmode="lin" valueType="num">
                                      <p:cBhvr additive="base">
                                        <p:cTn id="152" dur="500" fill="hold"/>
                                        <p:tgtEl>
                                          <p:spTgt spid="47141"/>
                                        </p:tgtEl>
                                        <p:attrNameLst>
                                          <p:attrName>ppt_y</p:attrName>
                                        </p:attrNameLst>
                                      </p:cBhvr>
                                      <p:tavLst>
                                        <p:tav tm="0">
                                          <p:val>
                                            <p:strVal val="#ppt_y"/>
                                          </p:val>
                                        </p:tav>
                                        <p:tav tm="100000">
                                          <p:val>
                                            <p:strVal val="#ppt_y"/>
                                          </p:val>
                                        </p:tav>
                                      </p:tavLst>
                                    </p:anim>
                                  </p:childTnLst>
                                </p:cTn>
                              </p:par>
                            </p:childTnLst>
                          </p:cTn>
                        </p:par>
                        <p:par>
                          <p:cTn id="153" fill="hold" nodeType="afterGroup">
                            <p:stCondLst>
                              <p:cond delay="500"/>
                            </p:stCondLst>
                            <p:childTnLst>
                              <p:par>
                                <p:cTn id="154" presetID="4" presetClass="entr" presetSubtype="32" fill="hold" grpId="0" nodeType="afterEffect">
                                  <p:stCondLst>
                                    <p:cond delay="1000"/>
                                  </p:stCondLst>
                                  <p:childTnLst>
                                    <p:set>
                                      <p:cBhvr>
                                        <p:cTn id="155" dur="1" fill="hold">
                                          <p:stCondLst>
                                            <p:cond delay="0"/>
                                          </p:stCondLst>
                                        </p:cTn>
                                        <p:tgtEl>
                                          <p:spTgt spid="47146"/>
                                        </p:tgtEl>
                                        <p:attrNameLst>
                                          <p:attrName>style.visibility</p:attrName>
                                        </p:attrNameLst>
                                      </p:cBhvr>
                                      <p:to>
                                        <p:strVal val="visible"/>
                                      </p:to>
                                    </p:set>
                                    <p:animEffect transition="in" filter="box(out)">
                                      <p:cBhvr>
                                        <p:cTn id="156" dur="500"/>
                                        <p:tgtEl>
                                          <p:spTgt spid="47146"/>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 presetClass="entr" presetSubtype="2" fill="hold" grpId="0" nodeType="clickEffect">
                                  <p:stCondLst>
                                    <p:cond delay="0"/>
                                  </p:stCondLst>
                                  <p:childTnLst>
                                    <p:set>
                                      <p:cBhvr>
                                        <p:cTn id="160" dur="1" fill="hold">
                                          <p:stCondLst>
                                            <p:cond delay="0"/>
                                          </p:stCondLst>
                                        </p:cTn>
                                        <p:tgtEl>
                                          <p:spTgt spid="47134"/>
                                        </p:tgtEl>
                                        <p:attrNameLst>
                                          <p:attrName>style.visibility</p:attrName>
                                        </p:attrNameLst>
                                      </p:cBhvr>
                                      <p:to>
                                        <p:strVal val="visible"/>
                                      </p:to>
                                    </p:set>
                                    <p:anim calcmode="lin" valueType="num">
                                      <p:cBhvr additive="base">
                                        <p:cTn id="161" dur="500" fill="hold"/>
                                        <p:tgtEl>
                                          <p:spTgt spid="47134"/>
                                        </p:tgtEl>
                                        <p:attrNameLst>
                                          <p:attrName>ppt_x</p:attrName>
                                        </p:attrNameLst>
                                      </p:cBhvr>
                                      <p:tavLst>
                                        <p:tav tm="0">
                                          <p:val>
                                            <p:strVal val="1+#ppt_w/2"/>
                                          </p:val>
                                        </p:tav>
                                        <p:tav tm="100000">
                                          <p:val>
                                            <p:strVal val="#ppt_x"/>
                                          </p:val>
                                        </p:tav>
                                      </p:tavLst>
                                    </p:anim>
                                    <p:anim calcmode="lin" valueType="num">
                                      <p:cBhvr additive="base">
                                        <p:cTn id="162" dur="500" fill="hold"/>
                                        <p:tgtEl>
                                          <p:spTgt spid="47134"/>
                                        </p:tgtEl>
                                        <p:attrNameLst>
                                          <p:attrName>ppt_y</p:attrName>
                                        </p:attrNameLst>
                                      </p:cBhvr>
                                      <p:tavLst>
                                        <p:tav tm="0">
                                          <p:val>
                                            <p:strVal val="#ppt_y"/>
                                          </p:val>
                                        </p:tav>
                                        <p:tav tm="100000">
                                          <p:val>
                                            <p:strVal val="#ppt_y"/>
                                          </p:val>
                                        </p:tav>
                                      </p:tavLst>
                                    </p:anim>
                                  </p:childTnLst>
                                </p:cTn>
                              </p:par>
                            </p:childTnLst>
                          </p:cTn>
                        </p:par>
                        <p:par>
                          <p:cTn id="163" fill="hold" nodeType="afterGroup">
                            <p:stCondLst>
                              <p:cond delay="500"/>
                            </p:stCondLst>
                            <p:childTnLst>
                              <p:par>
                                <p:cTn id="164" presetID="2" presetClass="entr" presetSubtype="4" fill="hold" grpId="0" nodeType="afterEffect">
                                  <p:stCondLst>
                                    <p:cond delay="1000"/>
                                  </p:stCondLst>
                                  <p:childTnLst>
                                    <p:set>
                                      <p:cBhvr>
                                        <p:cTn id="165" dur="1" fill="hold">
                                          <p:stCondLst>
                                            <p:cond delay="0"/>
                                          </p:stCondLst>
                                        </p:cTn>
                                        <p:tgtEl>
                                          <p:spTgt spid="47128"/>
                                        </p:tgtEl>
                                        <p:attrNameLst>
                                          <p:attrName>style.visibility</p:attrName>
                                        </p:attrNameLst>
                                      </p:cBhvr>
                                      <p:to>
                                        <p:strVal val="visible"/>
                                      </p:to>
                                    </p:set>
                                    <p:anim calcmode="lin" valueType="num">
                                      <p:cBhvr additive="base">
                                        <p:cTn id="166" dur="500" fill="hold"/>
                                        <p:tgtEl>
                                          <p:spTgt spid="47128"/>
                                        </p:tgtEl>
                                        <p:attrNameLst>
                                          <p:attrName>ppt_x</p:attrName>
                                        </p:attrNameLst>
                                      </p:cBhvr>
                                      <p:tavLst>
                                        <p:tav tm="0">
                                          <p:val>
                                            <p:strVal val="#ppt_x"/>
                                          </p:val>
                                        </p:tav>
                                        <p:tav tm="100000">
                                          <p:val>
                                            <p:strVal val="#ppt_x"/>
                                          </p:val>
                                        </p:tav>
                                      </p:tavLst>
                                    </p:anim>
                                    <p:anim calcmode="lin" valueType="num">
                                      <p:cBhvr additive="base">
                                        <p:cTn id="167" dur="500" fill="hold"/>
                                        <p:tgtEl>
                                          <p:spTgt spid="47128"/>
                                        </p:tgtEl>
                                        <p:attrNameLst>
                                          <p:attrName>ppt_y</p:attrName>
                                        </p:attrNameLst>
                                      </p:cBhvr>
                                      <p:tavLst>
                                        <p:tav tm="0">
                                          <p:val>
                                            <p:strVal val="1+#ppt_h/2"/>
                                          </p:val>
                                        </p:tav>
                                        <p:tav tm="100000">
                                          <p:val>
                                            <p:strVal val="#ppt_y"/>
                                          </p:val>
                                        </p:tav>
                                      </p:tavLst>
                                    </p:anim>
                                  </p:childTnLst>
                                </p:cTn>
                              </p:par>
                            </p:childTnLst>
                          </p:cTn>
                        </p:par>
                        <p:par>
                          <p:cTn id="168" fill="hold" nodeType="afterGroup">
                            <p:stCondLst>
                              <p:cond delay="2000"/>
                            </p:stCondLst>
                            <p:childTnLst>
                              <p:par>
                                <p:cTn id="169" presetID="1" presetClass="entr" presetSubtype="0" fill="hold" nodeType="afterEffect">
                                  <p:stCondLst>
                                    <p:cond delay="0"/>
                                  </p:stCondLst>
                                  <p:childTnLst>
                                    <p:set>
                                      <p:cBhvr>
                                        <p:cTn id="170" dur="1" fill="hold">
                                          <p:stCondLst>
                                            <p:cond delay="499"/>
                                          </p:stCondLst>
                                        </p:cTn>
                                        <p:tgtEl>
                                          <p:spTgt spid="47137"/>
                                        </p:tgtEl>
                                        <p:attrNameLst>
                                          <p:attrName>style.visibility</p:attrName>
                                        </p:attrNameLst>
                                      </p:cBhvr>
                                      <p:to>
                                        <p:strVal val="visible"/>
                                      </p:to>
                                    </p:se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2" presetClass="entr" presetSubtype="8" fill="hold" grpId="0" nodeType="clickEffect">
                                  <p:stCondLst>
                                    <p:cond delay="0"/>
                                  </p:stCondLst>
                                  <p:childTnLst>
                                    <p:set>
                                      <p:cBhvr>
                                        <p:cTn id="174" dur="1" fill="hold">
                                          <p:stCondLst>
                                            <p:cond delay="0"/>
                                          </p:stCondLst>
                                        </p:cTn>
                                        <p:tgtEl>
                                          <p:spTgt spid="47139"/>
                                        </p:tgtEl>
                                        <p:attrNameLst>
                                          <p:attrName>style.visibility</p:attrName>
                                        </p:attrNameLst>
                                      </p:cBhvr>
                                      <p:to>
                                        <p:strVal val="visible"/>
                                      </p:to>
                                    </p:set>
                                    <p:anim calcmode="lin" valueType="num">
                                      <p:cBhvr additive="base">
                                        <p:cTn id="175" dur="500" fill="hold"/>
                                        <p:tgtEl>
                                          <p:spTgt spid="47139"/>
                                        </p:tgtEl>
                                        <p:attrNameLst>
                                          <p:attrName>ppt_x</p:attrName>
                                        </p:attrNameLst>
                                      </p:cBhvr>
                                      <p:tavLst>
                                        <p:tav tm="0">
                                          <p:val>
                                            <p:strVal val="0-#ppt_w/2"/>
                                          </p:val>
                                        </p:tav>
                                        <p:tav tm="100000">
                                          <p:val>
                                            <p:strVal val="#ppt_x"/>
                                          </p:val>
                                        </p:tav>
                                      </p:tavLst>
                                    </p:anim>
                                    <p:anim calcmode="lin" valueType="num">
                                      <p:cBhvr additive="base">
                                        <p:cTn id="176" dur="500" fill="hold"/>
                                        <p:tgtEl>
                                          <p:spTgt spid="471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nimBg="1" autoUpdateAnimBg="0"/>
      <p:bldP spid="47108" grpId="0" animBg="1" autoUpdateAnimBg="0"/>
      <p:bldP spid="47109" grpId="0" animBg="1" autoUpdateAnimBg="0"/>
      <p:bldP spid="47110" grpId="0" animBg="1" autoUpdateAnimBg="0"/>
      <p:bldP spid="47111" grpId="0" animBg="1" autoUpdateAnimBg="0"/>
      <p:bldP spid="47113" grpId="0" animBg="1" autoUpdateAnimBg="0"/>
      <p:bldP spid="47114" grpId="0" animBg="1" autoUpdateAnimBg="0"/>
      <p:bldP spid="47115" grpId="0" animBg="1" autoUpdateAnimBg="0"/>
      <p:bldP spid="47116" grpId="0" animBg="1" autoUpdateAnimBg="0"/>
      <p:bldP spid="47117" grpId="0" animBg="1" autoUpdateAnimBg="0"/>
      <p:bldP spid="47118" grpId="0" animBg="1" autoUpdateAnimBg="0"/>
      <p:bldP spid="47119" grpId="0" animBg="1" autoUpdateAnimBg="0"/>
      <p:bldP spid="47120" grpId="0" animBg="1" autoUpdateAnimBg="0"/>
      <p:bldP spid="47121" grpId="0" animBg="1" autoUpdateAnimBg="0"/>
      <p:bldP spid="47122" grpId="0" animBg="1" autoUpdateAnimBg="0"/>
      <p:bldP spid="47123" grpId="0" animBg="1" autoUpdateAnimBg="0"/>
      <p:bldP spid="47124" grpId="0" animBg="1" autoUpdateAnimBg="0"/>
      <p:bldP spid="47125" grpId="0" animBg="1" autoUpdateAnimBg="0"/>
      <p:bldP spid="47126" grpId="0" animBg="1" autoUpdateAnimBg="0"/>
      <p:bldP spid="47127" grpId="0" animBg="1" autoUpdateAnimBg="0"/>
      <p:bldP spid="47128" grpId="0" animBg="1" autoUpdateAnimBg="0"/>
      <p:bldP spid="47130" grpId="0" animBg="1" autoUpdateAnimBg="0"/>
      <p:bldP spid="47132" grpId="0" animBg="1" autoUpdateAnimBg="0"/>
      <p:bldP spid="47133" grpId="0" animBg="1" autoUpdateAnimBg="0"/>
      <p:bldP spid="47134" grpId="0" animBg="1" autoUpdateAnimBg="0"/>
      <p:bldP spid="47136" grpId="0" animBg="1" autoUpdateAnimBg="0"/>
      <p:bldP spid="47139" grpId="0" animBg="1" autoUpdateAnimBg="0"/>
      <p:bldP spid="47140" grpId="0" animBg="1"/>
      <p:bldP spid="47141" grpId="0" animBg="1"/>
      <p:bldP spid="47145" grpId="0" animBg="1" autoUpdateAnimBg="0"/>
      <p:bldP spid="47146" grpId="0" animBg="1"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1D8ADF12-FA9B-4DE3-9273-5C89EF4894E5}"/>
              </a:ext>
            </a:extLst>
          </p:cNvPr>
          <p:cNvSpPr>
            <a:spLocks noGrp="1" noChangeArrowheads="1"/>
          </p:cNvSpPr>
          <p:nvPr>
            <p:ph type="title"/>
          </p:nvPr>
        </p:nvSpPr>
        <p:spPr>
          <a:xfrm>
            <a:off x="2667000" y="533400"/>
            <a:ext cx="4648200" cy="609600"/>
          </a:xfrm>
          <a:solidFill>
            <a:schemeClr val="tx2">
              <a:lumMod val="60000"/>
              <a:lumOff val="40000"/>
            </a:schemeClr>
          </a:solidFill>
          <a:ln w="38100">
            <a:solidFill>
              <a:schemeClr val="tx1"/>
            </a:solidFill>
          </a:ln>
        </p:spPr>
        <p:txBody>
          <a:bodyPr/>
          <a:lstStyle/>
          <a:p>
            <a:pPr algn="ctr" rtl="1" eaLnBrk="1" fontAlgn="auto" hangingPunct="1">
              <a:spcAft>
                <a:spcPts val="0"/>
              </a:spcAft>
              <a:tabLst>
                <a:tab pos="2378075" algn="l"/>
              </a:tabLst>
              <a:defRPr/>
            </a:pPr>
            <a:r>
              <a:rPr lang="ar-SA" sz="3200" b="1" dirty="0">
                <a:solidFill>
                  <a:schemeClr val="tx1"/>
                </a:solidFill>
                <a:effectLst>
                  <a:outerShdw blurRad="38100" dist="38100" dir="2700000" algn="tl">
                    <a:srgbClr val="000000">
                      <a:alpha val="43137"/>
                    </a:srgbClr>
                  </a:outerShdw>
                </a:effectLst>
              </a:rPr>
              <a:t>الحسابات القومية الأخرى</a:t>
            </a:r>
            <a:endParaRPr lang="en-US" sz="3200" b="1" dirty="0">
              <a:solidFill>
                <a:schemeClr val="tx1"/>
              </a:solidFill>
              <a:effectLst>
                <a:outerShdw blurRad="38100" dist="38100" dir="2700000" algn="tl">
                  <a:srgbClr val="000000">
                    <a:alpha val="43137"/>
                  </a:srgbClr>
                </a:outerShdw>
              </a:effectLst>
            </a:endParaRPr>
          </a:p>
        </p:txBody>
      </p:sp>
      <p:sp>
        <p:nvSpPr>
          <p:cNvPr id="43011" name="Espace réservé du numéro de diapositive 4">
            <a:extLst>
              <a:ext uri="{FF2B5EF4-FFF2-40B4-BE49-F238E27FC236}">
                <a16:creationId xmlns:a16="http://schemas.microsoft.com/office/drawing/2014/main" id="{7BF72B2F-8B26-4A78-880A-1F5A177A2926}"/>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CC416DE-1052-4609-9C7F-C3BD1D20D3F3}" type="slidenum">
              <a:rPr lang="ar-SA" altLang="en-US" sz="1200">
                <a:solidFill>
                  <a:srgbClr val="FFFFFF"/>
                </a:solidFill>
              </a:rPr>
              <a:pPr eaLnBrk="1" hangingPunct="1">
                <a:lnSpc>
                  <a:spcPct val="80000"/>
                </a:lnSpc>
              </a:pPr>
              <a:t>31</a:t>
            </a:fld>
            <a:endParaRPr lang="en-US" altLang="en-US" sz="1200">
              <a:solidFill>
                <a:srgbClr val="FFFFFF"/>
              </a:solidFill>
            </a:endParaRPr>
          </a:p>
        </p:txBody>
      </p:sp>
      <p:sp>
        <p:nvSpPr>
          <p:cNvPr id="2" name="Rectangle 3">
            <a:extLst>
              <a:ext uri="{FF2B5EF4-FFF2-40B4-BE49-F238E27FC236}">
                <a16:creationId xmlns:a16="http://schemas.microsoft.com/office/drawing/2014/main" id="{1E36132B-2067-4F96-AC4D-7C391AF27027}"/>
              </a:ext>
            </a:extLst>
          </p:cNvPr>
          <p:cNvSpPr>
            <a:spLocks noChangeArrowheads="1"/>
          </p:cNvSpPr>
          <p:nvPr/>
        </p:nvSpPr>
        <p:spPr bwMode="auto">
          <a:xfrm>
            <a:off x="2819400" y="2057400"/>
            <a:ext cx="4800600" cy="4572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الدخل </a:t>
            </a:r>
            <a:r>
              <a:rPr lang="ar-JO" altLang="en-US" sz="2400" b="1"/>
              <a:t>المحلّي</a:t>
            </a:r>
            <a:endParaRPr lang="en-US" altLang="en-US" sz="2400" b="1"/>
          </a:p>
        </p:txBody>
      </p:sp>
      <p:sp>
        <p:nvSpPr>
          <p:cNvPr id="48136" name="Rectangle 8">
            <a:extLst>
              <a:ext uri="{FF2B5EF4-FFF2-40B4-BE49-F238E27FC236}">
                <a16:creationId xmlns:a16="http://schemas.microsoft.com/office/drawing/2014/main" id="{4A995AC8-C7F2-41C6-9442-5F3D68F7CC78}"/>
              </a:ext>
            </a:extLst>
          </p:cNvPr>
          <p:cNvSpPr>
            <a:spLocks noChangeArrowheads="1"/>
          </p:cNvSpPr>
          <p:nvPr/>
        </p:nvSpPr>
        <p:spPr bwMode="auto">
          <a:xfrm>
            <a:off x="7620000" y="2514600"/>
            <a:ext cx="1066800" cy="381000"/>
          </a:xfrm>
          <a:prstGeom prst="rect">
            <a:avLst/>
          </a:prstGeom>
          <a:solidFill>
            <a:srgbClr val="E0DFDE"/>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يطرح</a:t>
            </a:r>
            <a:endParaRPr lang="en-US" altLang="en-US" sz="2400"/>
          </a:p>
        </p:txBody>
      </p:sp>
      <p:sp>
        <p:nvSpPr>
          <p:cNvPr id="48137" name="Rectangle 9">
            <a:extLst>
              <a:ext uri="{FF2B5EF4-FFF2-40B4-BE49-F238E27FC236}">
                <a16:creationId xmlns:a16="http://schemas.microsoft.com/office/drawing/2014/main" id="{988088A1-B9A9-400D-95F2-CCDD5C35CC1C}"/>
              </a:ext>
            </a:extLst>
          </p:cNvPr>
          <p:cNvSpPr>
            <a:spLocks noChangeArrowheads="1"/>
          </p:cNvSpPr>
          <p:nvPr/>
        </p:nvSpPr>
        <p:spPr bwMode="auto">
          <a:xfrm>
            <a:off x="2819400" y="2514600"/>
            <a:ext cx="4800600" cy="381000"/>
          </a:xfrm>
          <a:prstGeom prst="rect">
            <a:avLst/>
          </a:prstGeom>
          <a:solidFill>
            <a:srgbClr val="EBF9B1"/>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الاقتطاعات</a:t>
            </a:r>
            <a:r>
              <a:rPr lang="en-US" altLang="en-US" sz="2400" b="1"/>
              <a:t> : </a:t>
            </a:r>
            <a:r>
              <a:rPr lang="ar-SA" altLang="en-US" sz="2400" b="1"/>
              <a:t>الدخول المكتسبة غير المحصلة</a:t>
            </a:r>
            <a:endParaRPr lang="en-US" altLang="en-US" sz="2400"/>
          </a:p>
        </p:txBody>
      </p:sp>
      <p:sp>
        <p:nvSpPr>
          <p:cNvPr id="48139" name="Rectangle 11">
            <a:extLst>
              <a:ext uri="{FF2B5EF4-FFF2-40B4-BE49-F238E27FC236}">
                <a16:creationId xmlns:a16="http://schemas.microsoft.com/office/drawing/2014/main" id="{1CB6CF30-061A-4855-AC61-A8212D49D78E}"/>
              </a:ext>
            </a:extLst>
          </p:cNvPr>
          <p:cNvSpPr>
            <a:spLocks noChangeArrowheads="1"/>
          </p:cNvSpPr>
          <p:nvPr/>
        </p:nvSpPr>
        <p:spPr bwMode="auto">
          <a:xfrm>
            <a:off x="7620000" y="4572000"/>
            <a:ext cx="1066800" cy="304800"/>
          </a:xfrm>
          <a:prstGeom prst="rect">
            <a:avLst/>
          </a:prstGeom>
          <a:solidFill>
            <a:srgbClr val="E0DFDE"/>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يطرح</a:t>
            </a:r>
            <a:endParaRPr lang="en-US" altLang="en-US" sz="2400"/>
          </a:p>
        </p:txBody>
      </p:sp>
      <p:sp>
        <p:nvSpPr>
          <p:cNvPr id="48142" name="Rectangle 14">
            <a:extLst>
              <a:ext uri="{FF2B5EF4-FFF2-40B4-BE49-F238E27FC236}">
                <a16:creationId xmlns:a16="http://schemas.microsoft.com/office/drawing/2014/main" id="{DEE48F58-8082-4DDD-849C-B1C211BAB6B0}"/>
              </a:ext>
            </a:extLst>
          </p:cNvPr>
          <p:cNvSpPr>
            <a:spLocks noChangeArrowheads="1"/>
          </p:cNvSpPr>
          <p:nvPr/>
        </p:nvSpPr>
        <p:spPr bwMode="auto">
          <a:xfrm>
            <a:off x="1447800" y="2057400"/>
            <a:ext cx="1371600" cy="4572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1400</a:t>
            </a:r>
            <a:endParaRPr lang="en-US" altLang="en-US" sz="2400"/>
          </a:p>
        </p:txBody>
      </p:sp>
      <p:sp>
        <p:nvSpPr>
          <p:cNvPr id="48143" name="Rectangle 15">
            <a:extLst>
              <a:ext uri="{FF2B5EF4-FFF2-40B4-BE49-F238E27FC236}">
                <a16:creationId xmlns:a16="http://schemas.microsoft.com/office/drawing/2014/main" id="{4AFEA949-DF63-4FFF-91E1-18614F4D51E2}"/>
              </a:ext>
            </a:extLst>
          </p:cNvPr>
          <p:cNvSpPr>
            <a:spLocks noChangeArrowheads="1"/>
          </p:cNvSpPr>
          <p:nvPr/>
        </p:nvSpPr>
        <p:spPr bwMode="auto">
          <a:xfrm>
            <a:off x="1447800" y="1676400"/>
            <a:ext cx="1371600" cy="381000"/>
          </a:xfrm>
          <a:prstGeom prst="rect">
            <a:avLst/>
          </a:prstGeom>
          <a:solidFill>
            <a:srgbClr val="D6D5D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800" b="1"/>
              <a:t>المبلغ</a:t>
            </a:r>
            <a:endParaRPr lang="en-US" altLang="en-US" sz="2400"/>
          </a:p>
        </p:txBody>
      </p:sp>
      <p:sp>
        <p:nvSpPr>
          <p:cNvPr id="48148" name="Rectangle 20">
            <a:extLst>
              <a:ext uri="{FF2B5EF4-FFF2-40B4-BE49-F238E27FC236}">
                <a16:creationId xmlns:a16="http://schemas.microsoft.com/office/drawing/2014/main" id="{1A150E1D-F946-4A74-9F74-F636D162B374}"/>
              </a:ext>
            </a:extLst>
          </p:cNvPr>
          <p:cNvSpPr>
            <a:spLocks noChangeArrowheads="1"/>
          </p:cNvSpPr>
          <p:nvPr/>
        </p:nvSpPr>
        <p:spPr bwMode="auto">
          <a:xfrm>
            <a:off x="2819400" y="2895600"/>
            <a:ext cx="4800600" cy="304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معاشات التقاعد</a:t>
            </a:r>
            <a:endParaRPr lang="en-US" altLang="en-US" sz="2400"/>
          </a:p>
        </p:txBody>
      </p:sp>
      <p:sp>
        <p:nvSpPr>
          <p:cNvPr id="48149" name="Rectangle 21">
            <a:extLst>
              <a:ext uri="{FF2B5EF4-FFF2-40B4-BE49-F238E27FC236}">
                <a16:creationId xmlns:a16="http://schemas.microsoft.com/office/drawing/2014/main" id="{ADBDE5C7-811B-477C-BE0A-F291306BAD95}"/>
              </a:ext>
            </a:extLst>
          </p:cNvPr>
          <p:cNvSpPr>
            <a:spLocks noChangeArrowheads="1"/>
          </p:cNvSpPr>
          <p:nvPr/>
        </p:nvSpPr>
        <p:spPr bwMode="auto">
          <a:xfrm>
            <a:off x="2819400" y="3200400"/>
            <a:ext cx="4800600" cy="304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أرباح غير موزعة</a:t>
            </a:r>
            <a:endParaRPr lang="en-US" altLang="en-US" sz="2400" b="1"/>
          </a:p>
        </p:txBody>
      </p:sp>
      <p:sp>
        <p:nvSpPr>
          <p:cNvPr id="48151" name="Rectangle 23">
            <a:extLst>
              <a:ext uri="{FF2B5EF4-FFF2-40B4-BE49-F238E27FC236}">
                <a16:creationId xmlns:a16="http://schemas.microsoft.com/office/drawing/2014/main" id="{37DA5FF6-5858-47FB-B5FF-BCE269557FB5}"/>
              </a:ext>
            </a:extLst>
          </p:cNvPr>
          <p:cNvSpPr>
            <a:spLocks noChangeArrowheads="1"/>
          </p:cNvSpPr>
          <p:nvPr/>
        </p:nvSpPr>
        <p:spPr bwMode="auto">
          <a:xfrm>
            <a:off x="2819400" y="4572000"/>
            <a:ext cx="4800600" cy="304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الضريبة المباشرة</a:t>
            </a:r>
            <a:endParaRPr lang="en-US" altLang="en-US" sz="2400"/>
          </a:p>
        </p:txBody>
      </p:sp>
      <p:sp>
        <p:nvSpPr>
          <p:cNvPr id="48152" name="Rectangle 24">
            <a:extLst>
              <a:ext uri="{FF2B5EF4-FFF2-40B4-BE49-F238E27FC236}">
                <a16:creationId xmlns:a16="http://schemas.microsoft.com/office/drawing/2014/main" id="{34137472-4E97-4D3E-8C3D-5E579855B17A}"/>
              </a:ext>
            </a:extLst>
          </p:cNvPr>
          <p:cNvSpPr>
            <a:spLocks noChangeArrowheads="1"/>
          </p:cNvSpPr>
          <p:nvPr/>
        </p:nvSpPr>
        <p:spPr bwMode="auto">
          <a:xfrm>
            <a:off x="7620000" y="3505200"/>
            <a:ext cx="1066800" cy="381000"/>
          </a:xfrm>
          <a:prstGeom prst="rect">
            <a:avLst/>
          </a:prstGeom>
          <a:solidFill>
            <a:srgbClr val="E0DFDE"/>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008000"/>
                </a:solidFill>
              </a:rPr>
              <a:t>يضاف</a:t>
            </a:r>
            <a:endParaRPr lang="en-US" altLang="en-US" sz="2400"/>
          </a:p>
        </p:txBody>
      </p:sp>
      <p:sp>
        <p:nvSpPr>
          <p:cNvPr id="48154" name="Rectangle 26">
            <a:extLst>
              <a:ext uri="{FF2B5EF4-FFF2-40B4-BE49-F238E27FC236}">
                <a16:creationId xmlns:a16="http://schemas.microsoft.com/office/drawing/2014/main" id="{47C4125F-9DC1-4A2C-85D1-270B82716ED4}"/>
              </a:ext>
            </a:extLst>
          </p:cNvPr>
          <p:cNvSpPr>
            <a:spLocks noChangeArrowheads="1"/>
          </p:cNvSpPr>
          <p:nvPr/>
        </p:nvSpPr>
        <p:spPr bwMode="auto">
          <a:xfrm>
            <a:off x="2819400" y="4191000"/>
            <a:ext cx="4800600" cy="3810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الدخل الشخصي</a:t>
            </a:r>
            <a:endParaRPr lang="en-US" altLang="en-US" sz="2400"/>
          </a:p>
        </p:txBody>
      </p:sp>
      <p:sp>
        <p:nvSpPr>
          <p:cNvPr id="48155" name="Rectangle 27">
            <a:extLst>
              <a:ext uri="{FF2B5EF4-FFF2-40B4-BE49-F238E27FC236}">
                <a16:creationId xmlns:a16="http://schemas.microsoft.com/office/drawing/2014/main" id="{C27BF622-E7A1-45B7-868B-FF1A2088596B}"/>
              </a:ext>
            </a:extLst>
          </p:cNvPr>
          <p:cNvSpPr>
            <a:spLocks noChangeArrowheads="1"/>
          </p:cNvSpPr>
          <p:nvPr/>
        </p:nvSpPr>
        <p:spPr bwMode="auto">
          <a:xfrm>
            <a:off x="1447800" y="3886200"/>
            <a:ext cx="1371600" cy="304800"/>
          </a:xfrm>
          <a:prstGeom prst="rect">
            <a:avLst/>
          </a:prstGeom>
          <a:solidFill>
            <a:srgbClr val="86F57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15</a:t>
            </a:r>
            <a:endParaRPr lang="en-US" altLang="en-US" sz="2400"/>
          </a:p>
        </p:txBody>
      </p:sp>
      <p:sp>
        <p:nvSpPr>
          <p:cNvPr id="48159" name="Rectangle 31">
            <a:extLst>
              <a:ext uri="{FF2B5EF4-FFF2-40B4-BE49-F238E27FC236}">
                <a16:creationId xmlns:a16="http://schemas.microsoft.com/office/drawing/2014/main" id="{BB1C0E13-8CE3-46A2-81BC-A9728510C67F}"/>
              </a:ext>
            </a:extLst>
          </p:cNvPr>
          <p:cNvSpPr>
            <a:spLocks noChangeArrowheads="1"/>
          </p:cNvSpPr>
          <p:nvPr/>
        </p:nvSpPr>
        <p:spPr bwMode="auto">
          <a:xfrm>
            <a:off x="2819400" y="4876800"/>
            <a:ext cx="4800600" cy="3810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الدخل الشخصي المتاح</a:t>
            </a:r>
            <a:endParaRPr lang="en-US" altLang="en-US" sz="2400"/>
          </a:p>
        </p:txBody>
      </p:sp>
      <p:sp>
        <p:nvSpPr>
          <p:cNvPr id="48160" name="Rectangle 32">
            <a:extLst>
              <a:ext uri="{FF2B5EF4-FFF2-40B4-BE49-F238E27FC236}">
                <a16:creationId xmlns:a16="http://schemas.microsoft.com/office/drawing/2014/main" id="{10FCEE20-6B78-4F5B-AAFD-533001E00B81}"/>
              </a:ext>
            </a:extLst>
          </p:cNvPr>
          <p:cNvSpPr>
            <a:spLocks noChangeArrowheads="1"/>
          </p:cNvSpPr>
          <p:nvPr/>
        </p:nvSpPr>
        <p:spPr bwMode="auto">
          <a:xfrm>
            <a:off x="2819400" y="3505200"/>
            <a:ext cx="4800600" cy="381000"/>
          </a:xfrm>
          <a:prstGeom prst="rect">
            <a:avLst/>
          </a:prstGeom>
          <a:solidFill>
            <a:srgbClr val="EBF9B1"/>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rgbClr val="008000"/>
                </a:solidFill>
              </a:rPr>
              <a:t>الإضافات</a:t>
            </a:r>
            <a:r>
              <a:rPr lang="ar-SA" altLang="en-US" sz="2400" b="1"/>
              <a:t> : الدخول المحصلة</a:t>
            </a:r>
            <a:r>
              <a:rPr lang="fr-FR" altLang="en-US" sz="2400" b="1"/>
              <a:t> </a:t>
            </a:r>
            <a:r>
              <a:rPr lang="ar-SA" altLang="en-US" sz="2400" b="1"/>
              <a:t>غير المكتسبة</a:t>
            </a:r>
            <a:endParaRPr lang="en-US" altLang="en-US" sz="2400"/>
          </a:p>
        </p:txBody>
      </p:sp>
      <p:sp>
        <p:nvSpPr>
          <p:cNvPr id="48161" name="Rectangle 33">
            <a:extLst>
              <a:ext uri="{FF2B5EF4-FFF2-40B4-BE49-F238E27FC236}">
                <a16:creationId xmlns:a16="http://schemas.microsoft.com/office/drawing/2014/main" id="{DC26C7E4-1E97-4DDA-9789-3F6F374A3DE1}"/>
              </a:ext>
            </a:extLst>
          </p:cNvPr>
          <p:cNvSpPr>
            <a:spLocks noChangeArrowheads="1"/>
          </p:cNvSpPr>
          <p:nvPr/>
        </p:nvSpPr>
        <p:spPr bwMode="auto">
          <a:xfrm>
            <a:off x="2819400" y="3886200"/>
            <a:ext cx="4800600" cy="304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المدفوعات الضمان الاجتماعي</a:t>
            </a:r>
            <a:endParaRPr lang="en-US" altLang="en-US" sz="2400"/>
          </a:p>
        </p:txBody>
      </p:sp>
      <p:sp>
        <p:nvSpPr>
          <p:cNvPr id="48162" name="Rectangle 34">
            <a:extLst>
              <a:ext uri="{FF2B5EF4-FFF2-40B4-BE49-F238E27FC236}">
                <a16:creationId xmlns:a16="http://schemas.microsoft.com/office/drawing/2014/main" id="{0B408B19-C85B-4581-868B-BC1EC4FC6DA1}"/>
              </a:ext>
            </a:extLst>
          </p:cNvPr>
          <p:cNvSpPr>
            <a:spLocks noChangeArrowheads="1"/>
          </p:cNvSpPr>
          <p:nvPr/>
        </p:nvSpPr>
        <p:spPr bwMode="auto">
          <a:xfrm>
            <a:off x="2819400" y="1676400"/>
            <a:ext cx="4800600" cy="381000"/>
          </a:xfrm>
          <a:prstGeom prst="rect">
            <a:avLst/>
          </a:prstGeom>
          <a:solidFill>
            <a:srgbClr val="D6D5D4"/>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البيــان</a:t>
            </a:r>
            <a:endParaRPr lang="en-US" altLang="en-US" sz="2000"/>
          </a:p>
        </p:txBody>
      </p:sp>
      <p:sp>
        <p:nvSpPr>
          <p:cNvPr id="48165" name="Rectangle 37">
            <a:extLst>
              <a:ext uri="{FF2B5EF4-FFF2-40B4-BE49-F238E27FC236}">
                <a16:creationId xmlns:a16="http://schemas.microsoft.com/office/drawing/2014/main" id="{C1ACB250-3857-4D32-84A4-C3D213ED84E3}"/>
              </a:ext>
            </a:extLst>
          </p:cNvPr>
          <p:cNvSpPr>
            <a:spLocks noChangeArrowheads="1"/>
          </p:cNvSpPr>
          <p:nvPr/>
        </p:nvSpPr>
        <p:spPr bwMode="auto">
          <a:xfrm>
            <a:off x="1447800" y="2895600"/>
            <a:ext cx="1371600" cy="304800"/>
          </a:xfrm>
          <a:prstGeom prst="rect">
            <a:avLst/>
          </a:prstGeom>
          <a:solidFill>
            <a:srgbClr val="E3F99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30</a:t>
            </a:r>
            <a:endParaRPr lang="en-US" altLang="en-US" sz="2400"/>
          </a:p>
        </p:txBody>
      </p:sp>
      <p:sp>
        <p:nvSpPr>
          <p:cNvPr id="48166" name="Rectangle 38">
            <a:extLst>
              <a:ext uri="{FF2B5EF4-FFF2-40B4-BE49-F238E27FC236}">
                <a16:creationId xmlns:a16="http://schemas.microsoft.com/office/drawing/2014/main" id="{8EF5275B-72B5-4001-A5F8-9F46AB3046DB}"/>
              </a:ext>
            </a:extLst>
          </p:cNvPr>
          <p:cNvSpPr>
            <a:spLocks noChangeArrowheads="1"/>
          </p:cNvSpPr>
          <p:nvPr/>
        </p:nvSpPr>
        <p:spPr bwMode="auto">
          <a:xfrm>
            <a:off x="1447800" y="3200400"/>
            <a:ext cx="1371600" cy="304800"/>
          </a:xfrm>
          <a:prstGeom prst="rect">
            <a:avLst/>
          </a:prstGeom>
          <a:solidFill>
            <a:srgbClr val="E3F99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150</a:t>
            </a:r>
            <a:endParaRPr lang="en-US" altLang="en-US" sz="2400"/>
          </a:p>
        </p:txBody>
      </p:sp>
      <p:sp>
        <p:nvSpPr>
          <p:cNvPr id="48167" name="Rectangle 39">
            <a:extLst>
              <a:ext uri="{FF2B5EF4-FFF2-40B4-BE49-F238E27FC236}">
                <a16:creationId xmlns:a16="http://schemas.microsoft.com/office/drawing/2014/main" id="{FC509142-952F-4B72-9178-6277C3A37777}"/>
              </a:ext>
            </a:extLst>
          </p:cNvPr>
          <p:cNvSpPr>
            <a:spLocks noChangeArrowheads="1"/>
          </p:cNvSpPr>
          <p:nvPr/>
        </p:nvSpPr>
        <p:spPr bwMode="auto">
          <a:xfrm>
            <a:off x="1447800" y="4191000"/>
            <a:ext cx="1371600" cy="3810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1235</a:t>
            </a:r>
            <a:endParaRPr lang="en-US" altLang="en-US" sz="2400"/>
          </a:p>
        </p:txBody>
      </p:sp>
      <p:sp>
        <p:nvSpPr>
          <p:cNvPr id="48168" name="Rectangle 40">
            <a:extLst>
              <a:ext uri="{FF2B5EF4-FFF2-40B4-BE49-F238E27FC236}">
                <a16:creationId xmlns:a16="http://schemas.microsoft.com/office/drawing/2014/main" id="{B04DD365-7FFE-4B17-94FC-C1BBFD82FBEE}"/>
              </a:ext>
            </a:extLst>
          </p:cNvPr>
          <p:cNvSpPr>
            <a:spLocks noChangeArrowheads="1"/>
          </p:cNvSpPr>
          <p:nvPr/>
        </p:nvSpPr>
        <p:spPr bwMode="auto">
          <a:xfrm>
            <a:off x="1447800" y="4572000"/>
            <a:ext cx="1371600" cy="304800"/>
          </a:xfrm>
          <a:prstGeom prst="rect">
            <a:avLst/>
          </a:prstGeom>
          <a:solidFill>
            <a:srgbClr val="E3F99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25</a:t>
            </a:r>
            <a:endParaRPr lang="en-US" altLang="en-US" sz="2400"/>
          </a:p>
        </p:txBody>
      </p:sp>
      <p:sp>
        <p:nvSpPr>
          <p:cNvPr id="48169" name="Rectangle 41">
            <a:extLst>
              <a:ext uri="{FF2B5EF4-FFF2-40B4-BE49-F238E27FC236}">
                <a16:creationId xmlns:a16="http://schemas.microsoft.com/office/drawing/2014/main" id="{A78FA793-679B-40B4-B07E-EB73F532EFB3}"/>
              </a:ext>
            </a:extLst>
          </p:cNvPr>
          <p:cNvSpPr>
            <a:spLocks noChangeArrowheads="1"/>
          </p:cNvSpPr>
          <p:nvPr/>
        </p:nvSpPr>
        <p:spPr bwMode="auto">
          <a:xfrm>
            <a:off x="1447800" y="4876800"/>
            <a:ext cx="1371600" cy="3810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1210</a:t>
            </a:r>
            <a:endParaRPr lang="en-US" altLang="en-US" sz="2400"/>
          </a:p>
        </p:txBody>
      </p:sp>
      <p:sp>
        <p:nvSpPr>
          <p:cNvPr id="29" name="Rectangle 11">
            <a:extLst>
              <a:ext uri="{FF2B5EF4-FFF2-40B4-BE49-F238E27FC236}">
                <a16:creationId xmlns:a16="http://schemas.microsoft.com/office/drawing/2014/main" id="{D9131BE0-9407-4D44-8023-487FBB875D49}"/>
              </a:ext>
            </a:extLst>
          </p:cNvPr>
          <p:cNvSpPr>
            <a:spLocks noChangeArrowheads="1"/>
          </p:cNvSpPr>
          <p:nvPr/>
        </p:nvSpPr>
        <p:spPr bwMode="auto">
          <a:xfrm>
            <a:off x="7620000" y="5257800"/>
            <a:ext cx="1066800" cy="304800"/>
          </a:xfrm>
          <a:prstGeom prst="rect">
            <a:avLst/>
          </a:prstGeom>
          <a:solidFill>
            <a:srgbClr val="E0DFDE"/>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يطرح</a:t>
            </a:r>
            <a:endParaRPr lang="en-US" altLang="en-US" sz="2400"/>
          </a:p>
        </p:txBody>
      </p:sp>
      <p:sp>
        <p:nvSpPr>
          <p:cNvPr id="30" name="Rectangle 23">
            <a:extLst>
              <a:ext uri="{FF2B5EF4-FFF2-40B4-BE49-F238E27FC236}">
                <a16:creationId xmlns:a16="http://schemas.microsoft.com/office/drawing/2014/main" id="{2231BD2D-6E0D-4846-BC16-67744EE5847E}"/>
              </a:ext>
            </a:extLst>
          </p:cNvPr>
          <p:cNvSpPr>
            <a:spLocks noChangeArrowheads="1"/>
          </p:cNvSpPr>
          <p:nvPr/>
        </p:nvSpPr>
        <p:spPr bwMode="auto">
          <a:xfrm>
            <a:off x="2819400" y="5257800"/>
            <a:ext cx="4800600" cy="3048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الإنفاق الاستهلاكي</a:t>
            </a:r>
            <a:endParaRPr lang="en-US" altLang="en-US" sz="2400" b="1"/>
          </a:p>
        </p:txBody>
      </p:sp>
      <p:sp>
        <p:nvSpPr>
          <p:cNvPr id="31" name="Rectangle 40">
            <a:extLst>
              <a:ext uri="{FF2B5EF4-FFF2-40B4-BE49-F238E27FC236}">
                <a16:creationId xmlns:a16="http://schemas.microsoft.com/office/drawing/2014/main" id="{D5897888-99CB-4ECD-BC19-C940DF3901F2}"/>
              </a:ext>
            </a:extLst>
          </p:cNvPr>
          <p:cNvSpPr>
            <a:spLocks noChangeArrowheads="1"/>
          </p:cNvSpPr>
          <p:nvPr/>
        </p:nvSpPr>
        <p:spPr bwMode="auto">
          <a:xfrm>
            <a:off x="1447800" y="5257800"/>
            <a:ext cx="1371600" cy="304800"/>
          </a:xfrm>
          <a:prstGeom prst="rect">
            <a:avLst/>
          </a:prstGeom>
          <a:solidFill>
            <a:srgbClr val="E3F99B"/>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1000</a:t>
            </a:r>
            <a:endParaRPr lang="en-US" altLang="en-US" sz="2400"/>
          </a:p>
        </p:txBody>
      </p:sp>
      <p:sp>
        <p:nvSpPr>
          <p:cNvPr id="32" name="Rectangle 31">
            <a:extLst>
              <a:ext uri="{FF2B5EF4-FFF2-40B4-BE49-F238E27FC236}">
                <a16:creationId xmlns:a16="http://schemas.microsoft.com/office/drawing/2014/main" id="{B6087F53-FEA9-4835-BDEE-AE31E0FDF9AF}"/>
              </a:ext>
            </a:extLst>
          </p:cNvPr>
          <p:cNvSpPr>
            <a:spLocks noChangeArrowheads="1"/>
          </p:cNvSpPr>
          <p:nvPr/>
        </p:nvSpPr>
        <p:spPr bwMode="auto">
          <a:xfrm>
            <a:off x="2819400" y="5562600"/>
            <a:ext cx="4800600" cy="381000"/>
          </a:xfrm>
          <a:prstGeom prst="rect">
            <a:avLst/>
          </a:prstGeom>
          <a:solidFill>
            <a:srgbClr val="7BFDFD"/>
          </a:solidFill>
          <a:ln w="12700" cap="sq">
            <a:solidFill>
              <a:schemeClr val="tx1"/>
            </a:solidFill>
            <a:miter lim="800000"/>
            <a:headEnd type="none" w="sm" len="sm"/>
            <a:tailEnd type="none" w="sm" len="sm"/>
          </a:ln>
        </p:spPr>
        <p:txBody>
          <a:bodyPr wrap="none" anchor="ctr"/>
          <a:lstStyle/>
          <a:p>
            <a:pPr algn="ctr">
              <a:defRPr/>
            </a:pPr>
            <a:r>
              <a:rPr lang="fr-FR" sz="2000" b="1" cap="all" dirty="0">
                <a:ln w="500">
                  <a:solidFill>
                    <a:schemeClr val="tx2">
                      <a:shade val="20000"/>
                      <a:satMod val="120000"/>
                    </a:schemeClr>
                  </a:solidFill>
                </a:ln>
                <a:solidFill>
                  <a:schemeClr val="accent2"/>
                </a:solidFill>
              </a:rPr>
              <a:t> </a:t>
            </a:r>
            <a:r>
              <a:rPr lang="ar-SA" sz="2400" b="1" dirty="0">
                <a:effectLst>
                  <a:outerShdw blurRad="38100" dist="38100" dir="2700000" algn="tl">
                    <a:srgbClr val="000000">
                      <a:alpha val="43137"/>
                    </a:srgbClr>
                  </a:outerShdw>
                </a:effectLst>
                <a:cs typeface="Arial" charset="0"/>
              </a:rPr>
              <a:t>الادخار </a:t>
            </a:r>
            <a:endParaRPr lang="en-US" sz="2400" dirty="0"/>
          </a:p>
        </p:txBody>
      </p:sp>
      <p:sp>
        <p:nvSpPr>
          <p:cNvPr id="33" name="Rectangle 41">
            <a:extLst>
              <a:ext uri="{FF2B5EF4-FFF2-40B4-BE49-F238E27FC236}">
                <a16:creationId xmlns:a16="http://schemas.microsoft.com/office/drawing/2014/main" id="{0451E6D4-72F6-4F88-A1AC-54104D4F8FC4}"/>
              </a:ext>
            </a:extLst>
          </p:cNvPr>
          <p:cNvSpPr>
            <a:spLocks noChangeArrowheads="1"/>
          </p:cNvSpPr>
          <p:nvPr/>
        </p:nvSpPr>
        <p:spPr bwMode="auto">
          <a:xfrm>
            <a:off x="1447800" y="5562600"/>
            <a:ext cx="1371600" cy="381000"/>
          </a:xfrm>
          <a:prstGeom prst="rect">
            <a:avLst/>
          </a:prstGeom>
          <a:solidFill>
            <a:srgbClr val="7BFDFD"/>
          </a:solidFill>
          <a:ln w="12700" cap="sq">
            <a:solidFill>
              <a:schemeClr val="tx1"/>
            </a:solidFill>
            <a:miter lim="800000"/>
            <a:headEnd type="none" w="sm" len="sm"/>
            <a:tailEnd type="none" w="sm" len="sm"/>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2800" b="1"/>
              <a:t>210</a:t>
            </a: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iterate type="wd">
                                    <p:tmPct val="100000"/>
                                  </p:iterate>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300" fill="hold"/>
                                        <p:tgtEl>
                                          <p:spTgt spid="48130"/>
                                        </p:tgtEl>
                                        <p:attrNameLst>
                                          <p:attrName>ppt_x</p:attrName>
                                        </p:attrNameLst>
                                      </p:cBhvr>
                                      <p:tavLst>
                                        <p:tav tm="0">
                                          <p:val>
                                            <p:strVal val="#ppt_x"/>
                                          </p:val>
                                        </p:tav>
                                        <p:tav tm="100000">
                                          <p:val>
                                            <p:strVal val="#ppt_x"/>
                                          </p:val>
                                        </p:tav>
                                      </p:tavLst>
                                    </p:anim>
                                    <p:anim calcmode="lin" valueType="num">
                                      <p:cBhvr additive="base">
                                        <p:cTn id="8" dur="300" fill="hold"/>
                                        <p:tgtEl>
                                          <p:spTgt spid="4813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48162"/>
                                        </p:tgtEl>
                                        <p:attrNameLst>
                                          <p:attrName>style.visibility</p:attrName>
                                        </p:attrNameLst>
                                      </p:cBhvr>
                                      <p:to>
                                        <p:strVal val="visible"/>
                                      </p:to>
                                    </p:set>
                                    <p:animEffect transition="in" filter="wipe(up)">
                                      <p:cBhvr>
                                        <p:cTn id="13" dur="500"/>
                                        <p:tgtEl>
                                          <p:spTgt spid="48162"/>
                                        </p:tgtEl>
                                      </p:cBhvr>
                                    </p:animEffect>
                                  </p:childTnLst>
                                </p:cTn>
                              </p:par>
                            </p:childTnLst>
                          </p:cTn>
                        </p:par>
                        <p:par>
                          <p:cTn id="14" fill="hold" nodeType="afterGroup">
                            <p:stCondLst>
                              <p:cond delay="500"/>
                            </p:stCondLst>
                            <p:childTnLst>
                              <p:par>
                                <p:cTn id="15" presetID="22" presetClass="entr" presetSubtype="4" fill="hold" grpId="0" nodeType="afterEffect">
                                  <p:stCondLst>
                                    <p:cond delay="0"/>
                                  </p:stCondLst>
                                  <p:childTnLst>
                                    <p:set>
                                      <p:cBhvr>
                                        <p:cTn id="16" dur="1" fill="hold">
                                          <p:stCondLst>
                                            <p:cond delay="0"/>
                                          </p:stCondLst>
                                        </p:cTn>
                                        <p:tgtEl>
                                          <p:spTgt spid="48143"/>
                                        </p:tgtEl>
                                        <p:attrNameLst>
                                          <p:attrName>style.visibility</p:attrName>
                                        </p:attrNameLst>
                                      </p:cBhvr>
                                      <p:to>
                                        <p:strVal val="visible"/>
                                      </p:to>
                                    </p:set>
                                    <p:animEffect transition="in" filter="wipe(down)">
                                      <p:cBhvr>
                                        <p:cTn id="17" dur="500"/>
                                        <p:tgtEl>
                                          <p:spTgt spid="481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1+#ppt_w/2"/>
                                          </p:val>
                                        </p:tav>
                                        <p:tav tm="100000">
                                          <p:val>
                                            <p:strVal val="#ppt_x"/>
                                          </p:val>
                                        </p:tav>
                                      </p:tavLst>
                                    </p:anim>
                                    <p:anim calcmode="lin" valueType="num">
                                      <p:cBhvr additive="base">
                                        <p:cTn id="23" dur="500" fill="hold"/>
                                        <p:tgtEl>
                                          <p:spTgt spid="2"/>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500"/>
                            </p:stCondLst>
                            <p:childTnLst>
                              <p:par>
                                <p:cTn id="25" presetID="2" presetClass="entr" presetSubtype="8" fill="hold" grpId="0" nodeType="afterEffect">
                                  <p:stCondLst>
                                    <p:cond delay="1000"/>
                                  </p:stCondLst>
                                  <p:childTnLst>
                                    <p:set>
                                      <p:cBhvr>
                                        <p:cTn id="26" dur="1" fill="hold">
                                          <p:stCondLst>
                                            <p:cond delay="0"/>
                                          </p:stCondLst>
                                        </p:cTn>
                                        <p:tgtEl>
                                          <p:spTgt spid="48142"/>
                                        </p:tgtEl>
                                        <p:attrNameLst>
                                          <p:attrName>style.visibility</p:attrName>
                                        </p:attrNameLst>
                                      </p:cBhvr>
                                      <p:to>
                                        <p:strVal val="visible"/>
                                      </p:to>
                                    </p:set>
                                    <p:anim calcmode="lin" valueType="num">
                                      <p:cBhvr additive="base">
                                        <p:cTn id="27" dur="500" fill="hold"/>
                                        <p:tgtEl>
                                          <p:spTgt spid="48142"/>
                                        </p:tgtEl>
                                        <p:attrNameLst>
                                          <p:attrName>ppt_x</p:attrName>
                                        </p:attrNameLst>
                                      </p:cBhvr>
                                      <p:tavLst>
                                        <p:tav tm="0">
                                          <p:val>
                                            <p:strVal val="0-#ppt_w/2"/>
                                          </p:val>
                                        </p:tav>
                                        <p:tav tm="100000">
                                          <p:val>
                                            <p:strVal val="#ppt_x"/>
                                          </p:val>
                                        </p:tav>
                                      </p:tavLst>
                                    </p:anim>
                                    <p:anim calcmode="lin" valueType="num">
                                      <p:cBhvr additive="base">
                                        <p:cTn id="28" dur="500" fill="hold"/>
                                        <p:tgtEl>
                                          <p:spTgt spid="48142"/>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48136"/>
                                        </p:tgtEl>
                                        <p:attrNameLst>
                                          <p:attrName>style.visibility</p:attrName>
                                        </p:attrNameLst>
                                      </p:cBhvr>
                                      <p:to>
                                        <p:strVal val="visible"/>
                                      </p:to>
                                    </p:set>
                                    <p:animEffect transition="in" filter="box(out)">
                                      <p:cBhvr>
                                        <p:cTn id="33" dur="500"/>
                                        <p:tgtEl>
                                          <p:spTgt spid="4813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2" fill="hold" grpId="0" nodeType="clickEffect">
                                  <p:stCondLst>
                                    <p:cond delay="0"/>
                                  </p:stCondLst>
                                  <p:childTnLst>
                                    <p:set>
                                      <p:cBhvr>
                                        <p:cTn id="37" dur="1" fill="hold">
                                          <p:stCondLst>
                                            <p:cond delay="0"/>
                                          </p:stCondLst>
                                        </p:cTn>
                                        <p:tgtEl>
                                          <p:spTgt spid="48137"/>
                                        </p:tgtEl>
                                        <p:attrNameLst>
                                          <p:attrName>style.visibility</p:attrName>
                                        </p:attrNameLst>
                                      </p:cBhvr>
                                      <p:to>
                                        <p:strVal val="visible"/>
                                      </p:to>
                                    </p:set>
                                    <p:animEffect transition="in" filter="wipe(right)">
                                      <p:cBhvr>
                                        <p:cTn id="38" dur="500"/>
                                        <p:tgtEl>
                                          <p:spTgt spid="4813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48148"/>
                                        </p:tgtEl>
                                        <p:attrNameLst>
                                          <p:attrName>style.visibility</p:attrName>
                                        </p:attrNameLst>
                                      </p:cBhvr>
                                      <p:to>
                                        <p:strVal val="visible"/>
                                      </p:to>
                                    </p:set>
                                    <p:anim calcmode="lin" valueType="num">
                                      <p:cBhvr additive="base">
                                        <p:cTn id="43" dur="500" fill="hold"/>
                                        <p:tgtEl>
                                          <p:spTgt spid="48148"/>
                                        </p:tgtEl>
                                        <p:attrNameLst>
                                          <p:attrName>ppt_x</p:attrName>
                                        </p:attrNameLst>
                                      </p:cBhvr>
                                      <p:tavLst>
                                        <p:tav tm="0">
                                          <p:val>
                                            <p:strVal val="1+#ppt_w/2"/>
                                          </p:val>
                                        </p:tav>
                                        <p:tav tm="100000">
                                          <p:val>
                                            <p:strVal val="#ppt_x"/>
                                          </p:val>
                                        </p:tav>
                                      </p:tavLst>
                                    </p:anim>
                                    <p:anim calcmode="lin" valueType="num">
                                      <p:cBhvr additive="base">
                                        <p:cTn id="44" dur="500" fill="hold"/>
                                        <p:tgtEl>
                                          <p:spTgt spid="48148"/>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500"/>
                            </p:stCondLst>
                            <p:childTnLst>
                              <p:par>
                                <p:cTn id="46" presetID="2" presetClass="entr" presetSubtype="8" fill="hold" grpId="0" nodeType="afterEffect">
                                  <p:stCondLst>
                                    <p:cond delay="0"/>
                                  </p:stCondLst>
                                  <p:childTnLst>
                                    <p:set>
                                      <p:cBhvr>
                                        <p:cTn id="47" dur="1" fill="hold">
                                          <p:stCondLst>
                                            <p:cond delay="0"/>
                                          </p:stCondLst>
                                        </p:cTn>
                                        <p:tgtEl>
                                          <p:spTgt spid="48165"/>
                                        </p:tgtEl>
                                        <p:attrNameLst>
                                          <p:attrName>style.visibility</p:attrName>
                                        </p:attrNameLst>
                                      </p:cBhvr>
                                      <p:to>
                                        <p:strVal val="visible"/>
                                      </p:to>
                                    </p:set>
                                    <p:anim calcmode="lin" valueType="num">
                                      <p:cBhvr additive="base">
                                        <p:cTn id="48" dur="500" fill="hold"/>
                                        <p:tgtEl>
                                          <p:spTgt spid="48165"/>
                                        </p:tgtEl>
                                        <p:attrNameLst>
                                          <p:attrName>ppt_x</p:attrName>
                                        </p:attrNameLst>
                                      </p:cBhvr>
                                      <p:tavLst>
                                        <p:tav tm="0">
                                          <p:val>
                                            <p:strVal val="0-#ppt_w/2"/>
                                          </p:val>
                                        </p:tav>
                                        <p:tav tm="100000">
                                          <p:val>
                                            <p:strVal val="#ppt_x"/>
                                          </p:val>
                                        </p:tav>
                                      </p:tavLst>
                                    </p:anim>
                                    <p:anim calcmode="lin" valueType="num">
                                      <p:cBhvr additive="base">
                                        <p:cTn id="49" dur="500" fill="hold"/>
                                        <p:tgtEl>
                                          <p:spTgt spid="48165"/>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2" fill="hold" grpId="0" nodeType="clickEffect">
                                  <p:stCondLst>
                                    <p:cond delay="0"/>
                                  </p:stCondLst>
                                  <p:childTnLst>
                                    <p:set>
                                      <p:cBhvr>
                                        <p:cTn id="53" dur="1" fill="hold">
                                          <p:stCondLst>
                                            <p:cond delay="0"/>
                                          </p:stCondLst>
                                        </p:cTn>
                                        <p:tgtEl>
                                          <p:spTgt spid="48149"/>
                                        </p:tgtEl>
                                        <p:attrNameLst>
                                          <p:attrName>style.visibility</p:attrName>
                                        </p:attrNameLst>
                                      </p:cBhvr>
                                      <p:to>
                                        <p:strVal val="visible"/>
                                      </p:to>
                                    </p:set>
                                    <p:anim calcmode="lin" valueType="num">
                                      <p:cBhvr additive="base">
                                        <p:cTn id="54" dur="500" fill="hold"/>
                                        <p:tgtEl>
                                          <p:spTgt spid="48149"/>
                                        </p:tgtEl>
                                        <p:attrNameLst>
                                          <p:attrName>ppt_x</p:attrName>
                                        </p:attrNameLst>
                                      </p:cBhvr>
                                      <p:tavLst>
                                        <p:tav tm="0">
                                          <p:val>
                                            <p:strVal val="1+#ppt_w/2"/>
                                          </p:val>
                                        </p:tav>
                                        <p:tav tm="100000">
                                          <p:val>
                                            <p:strVal val="#ppt_x"/>
                                          </p:val>
                                        </p:tav>
                                      </p:tavLst>
                                    </p:anim>
                                    <p:anim calcmode="lin" valueType="num">
                                      <p:cBhvr additive="base">
                                        <p:cTn id="55" dur="500" fill="hold"/>
                                        <p:tgtEl>
                                          <p:spTgt spid="48149"/>
                                        </p:tgtEl>
                                        <p:attrNameLst>
                                          <p:attrName>ppt_y</p:attrName>
                                        </p:attrNameLst>
                                      </p:cBhvr>
                                      <p:tavLst>
                                        <p:tav tm="0">
                                          <p:val>
                                            <p:strVal val="#ppt_y"/>
                                          </p:val>
                                        </p:tav>
                                        <p:tav tm="100000">
                                          <p:val>
                                            <p:strVal val="#ppt_y"/>
                                          </p:val>
                                        </p:tav>
                                      </p:tavLst>
                                    </p:anim>
                                  </p:childTnLst>
                                </p:cTn>
                              </p:par>
                            </p:childTnLst>
                          </p:cTn>
                        </p:par>
                        <p:par>
                          <p:cTn id="56" fill="hold" nodeType="afterGroup">
                            <p:stCondLst>
                              <p:cond delay="500"/>
                            </p:stCondLst>
                            <p:childTnLst>
                              <p:par>
                                <p:cTn id="57" presetID="2" presetClass="entr" presetSubtype="8" fill="hold" grpId="0" nodeType="afterEffect">
                                  <p:stCondLst>
                                    <p:cond delay="0"/>
                                  </p:stCondLst>
                                  <p:childTnLst>
                                    <p:set>
                                      <p:cBhvr>
                                        <p:cTn id="58" dur="1" fill="hold">
                                          <p:stCondLst>
                                            <p:cond delay="0"/>
                                          </p:stCondLst>
                                        </p:cTn>
                                        <p:tgtEl>
                                          <p:spTgt spid="48166"/>
                                        </p:tgtEl>
                                        <p:attrNameLst>
                                          <p:attrName>style.visibility</p:attrName>
                                        </p:attrNameLst>
                                      </p:cBhvr>
                                      <p:to>
                                        <p:strVal val="visible"/>
                                      </p:to>
                                    </p:set>
                                    <p:anim calcmode="lin" valueType="num">
                                      <p:cBhvr additive="base">
                                        <p:cTn id="59" dur="500" fill="hold"/>
                                        <p:tgtEl>
                                          <p:spTgt spid="48166"/>
                                        </p:tgtEl>
                                        <p:attrNameLst>
                                          <p:attrName>ppt_x</p:attrName>
                                        </p:attrNameLst>
                                      </p:cBhvr>
                                      <p:tavLst>
                                        <p:tav tm="0">
                                          <p:val>
                                            <p:strVal val="0-#ppt_w/2"/>
                                          </p:val>
                                        </p:tav>
                                        <p:tav tm="100000">
                                          <p:val>
                                            <p:strVal val="#ppt_x"/>
                                          </p:val>
                                        </p:tav>
                                      </p:tavLst>
                                    </p:anim>
                                    <p:anim calcmode="lin" valueType="num">
                                      <p:cBhvr additive="base">
                                        <p:cTn id="60" dur="500" fill="hold"/>
                                        <p:tgtEl>
                                          <p:spTgt spid="48166"/>
                                        </p:tgtEl>
                                        <p:attrNameLst>
                                          <p:attrName>ppt_y</p:attrName>
                                        </p:attrNameLst>
                                      </p:cBhvr>
                                      <p:tavLst>
                                        <p:tav tm="0">
                                          <p:val>
                                            <p:strVal val="#ppt_y"/>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32" fill="hold" grpId="0" nodeType="clickEffect">
                                  <p:stCondLst>
                                    <p:cond delay="0"/>
                                  </p:stCondLst>
                                  <p:childTnLst>
                                    <p:set>
                                      <p:cBhvr>
                                        <p:cTn id="64" dur="1" fill="hold">
                                          <p:stCondLst>
                                            <p:cond delay="0"/>
                                          </p:stCondLst>
                                        </p:cTn>
                                        <p:tgtEl>
                                          <p:spTgt spid="48152"/>
                                        </p:tgtEl>
                                        <p:attrNameLst>
                                          <p:attrName>style.visibility</p:attrName>
                                        </p:attrNameLst>
                                      </p:cBhvr>
                                      <p:to>
                                        <p:strVal val="visible"/>
                                      </p:to>
                                    </p:set>
                                    <p:animEffect transition="in" filter="box(out)">
                                      <p:cBhvr>
                                        <p:cTn id="65" dur="500"/>
                                        <p:tgtEl>
                                          <p:spTgt spid="48152"/>
                                        </p:tgtEl>
                                      </p:cBhvr>
                                    </p:animEffect>
                                  </p:childTnLst>
                                </p:cTn>
                              </p:par>
                            </p:childTnLst>
                          </p:cTn>
                        </p:par>
                        <p:par>
                          <p:cTn id="66" fill="hold" nodeType="afterGroup">
                            <p:stCondLst>
                              <p:cond delay="500"/>
                            </p:stCondLst>
                            <p:childTnLst>
                              <p:par>
                                <p:cTn id="67" presetID="22" presetClass="entr" presetSubtype="2" fill="hold" grpId="0" nodeType="afterEffect">
                                  <p:stCondLst>
                                    <p:cond delay="1000"/>
                                  </p:stCondLst>
                                  <p:childTnLst>
                                    <p:set>
                                      <p:cBhvr>
                                        <p:cTn id="68" dur="1" fill="hold">
                                          <p:stCondLst>
                                            <p:cond delay="0"/>
                                          </p:stCondLst>
                                        </p:cTn>
                                        <p:tgtEl>
                                          <p:spTgt spid="48160"/>
                                        </p:tgtEl>
                                        <p:attrNameLst>
                                          <p:attrName>style.visibility</p:attrName>
                                        </p:attrNameLst>
                                      </p:cBhvr>
                                      <p:to>
                                        <p:strVal val="visible"/>
                                      </p:to>
                                    </p:set>
                                    <p:animEffect transition="in" filter="wipe(right)">
                                      <p:cBhvr>
                                        <p:cTn id="69" dur="500"/>
                                        <p:tgtEl>
                                          <p:spTgt spid="48160"/>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2" fill="hold" grpId="0" nodeType="clickEffect">
                                  <p:stCondLst>
                                    <p:cond delay="0"/>
                                  </p:stCondLst>
                                  <p:childTnLst>
                                    <p:set>
                                      <p:cBhvr>
                                        <p:cTn id="73" dur="1" fill="hold">
                                          <p:stCondLst>
                                            <p:cond delay="0"/>
                                          </p:stCondLst>
                                        </p:cTn>
                                        <p:tgtEl>
                                          <p:spTgt spid="48161"/>
                                        </p:tgtEl>
                                        <p:attrNameLst>
                                          <p:attrName>style.visibility</p:attrName>
                                        </p:attrNameLst>
                                      </p:cBhvr>
                                      <p:to>
                                        <p:strVal val="visible"/>
                                      </p:to>
                                    </p:set>
                                    <p:anim calcmode="lin" valueType="num">
                                      <p:cBhvr additive="base">
                                        <p:cTn id="74" dur="500" fill="hold"/>
                                        <p:tgtEl>
                                          <p:spTgt spid="48161"/>
                                        </p:tgtEl>
                                        <p:attrNameLst>
                                          <p:attrName>ppt_x</p:attrName>
                                        </p:attrNameLst>
                                      </p:cBhvr>
                                      <p:tavLst>
                                        <p:tav tm="0">
                                          <p:val>
                                            <p:strVal val="1+#ppt_w/2"/>
                                          </p:val>
                                        </p:tav>
                                        <p:tav tm="100000">
                                          <p:val>
                                            <p:strVal val="#ppt_x"/>
                                          </p:val>
                                        </p:tav>
                                      </p:tavLst>
                                    </p:anim>
                                    <p:anim calcmode="lin" valueType="num">
                                      <p:cBhvr additive="base">
                                        <p:cTn id="75" dur="500" fill="hold"/>
                                        <p:tgtEl>
                                          <p:spTgt spid="48161"/>
                                        </p:tgtEl>
                                        <p:attrNameLst>
                                          <p:attrName>ppt_y</p:attrName>
                                        </p:attrNameLst>
                                      </p:cBhvr>
                                      <p:tavLst>
                                        <p:tav tm="0">
                                          <p:val>
                                            <p:strVal val="#ppt_y"/>
                                          </p:val>
                                        </p:tav>
                                        <p:tav tm="100000">
                                          <p:val>
                                            <p:strVal val="#ppt_y"/>
                                          </p:val>
                                        </p:tav>
                                      </p:tavLst>
                                    </p:anim>
                                  </p:childTnLst>
                                </p:cTn>
                              </p:par>
                            </p:childTnLst>
                          </p:cTn>
                        </p:par>
                        <p:par>
                          <p:cTn id="76" fill="hold" nodeType="afterGroup">
                            <p:stCondLst>
                              <p:cond delay="500"/>
                            </p:stCondLst>
                            <p:childTnLst>
                              <p:par>
                                <p:cTn id="77" presetID="2" presetClass="entr" presetSubtype="8" fill="hold" grpId="0" nodeType="afterEffect">
                                  <p:stCondLst>
                                    <p:cond delay="0"/>
                                  </p:stCondLst>
                                  <p:childTnLst>
                                    <p:set>
                                      <p:cBhvr>
                                        <p:cTn id="78" dur="1" fill="hold">
                                          <p:stCondLst>
                                            <p:cond delay="0"/>
                                          </p:stCondLst>
                                        </p:cTn>
                                        <p:tgtEl>
                                          <p:spTgt spid="48155"/>
                                        </p:tgtEl>
                                        <p:attrNameLst>
                                          <p:attrName>style.visibility</p:attrName>
                                        </p:attrNameLst>
                                      </p:cBhvr>
                                      <p:to>
                                        <p:strVal val="visible"/>
                                      </p:to>
                                    </p:set>
                                    <p:anim calcmode="lin" valueType="num">
                                      <p:cBhvr additive="base">
                                        <p:cTn id="79" dur="500" fill="hold"/>
                                        <p:tgtEl>
                                          <p:spTgt spid="48155"/>
                                        </p:tgtEl>
                                        <p:attrNameLst>
                                          <p:attrName>ppt_x</p:attrName>
                                        </p:attrNameLst>
                                      </p:cBhvr>
                                      <p:tavLst>
                                        <p:tav tm="0">
                                          <p:val>
                                            <p:strVal val="0-#ppt_w/2"/>
                                          </p:val>
                                        </p:tav>
                                        <p:tav tm="100000">
                                          <p:val>
                                            <p:strVal val="#ppt_x"/>
                                          </p:val>
                                        </p:tav>
                                      </p:tavLst>
                                    </p:anim>
                                    <p:anim calcmode="lin" valueType="num">
                                      <p:cBhvr additive="base">
                                        <p:cTn id="80" dur="500" fill="hold"/>
                                        <p:tgtEl>
                                          <p:spTgt spid="48155"/>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48154"/>
                                        </p:tgtEl>
                                        <p:attrNameLst>
                                          <p:attrName>style.visibility</p:attrName>
                                        </p:attrNameLst>
                                      </p:cBhvr>
                                      <p:to>
                                        <p:strVal val="visible"/>
                                      </p:to>
                                    </p:set>
                                    <p:anim calcmode="lin" valueType="num">
                                      <p:cBhvr additive="base">
                                        <p:cTn id="85" dur="500" fill="hold"/>
                                        <p:tgtEl>
                                          <p:spTgt spid="48154"/>
                                        </p:tgtEl>
                                        <p:attrNameLst>
                                          <p:attrName>ppt_x</p:attrName>
                                        </p:attrNameLst>
                                      </p:cBhvr>
                                      <p:tavLst>
                                        <p:tav tm="0">
                                          <p:val>
                                            <p:strVal val="#ppt_x"/>
                                          </p:val>
                                        </p:tav>
                                        <p:tav tm="100000">
                                          <p:val>
                                            <p:strVal val="#ppt_x"/>
                                          </p:val>
                                        </p:tav>
                                      </p:tavLst>
                                    </p:anim>
                                    <p:anim calcmode="lin" valueType="num">
                                      <p:cBhvr additive="base">
                                        <p:cTn id="86" dur="500" fill="hold"/>
                                        <p:tgtEl>
                                          <p:spTgt spid="48154"/>
                                        </p:tgtEl>
                                        <p:attrNameLst>
                                          <p:attrName>ppt_y</p:attrName>
                                        </p:attrNameLst>
                                      </p:cBhvr>
                                      <p:tavLst>
                                        <p:tav tm="0">
                                          <p:val>
                                            <p:strVal val="1+#ppt_h/2"/>
                                          </p:val>
                                        </p:tav>
                                        <p:tav tm="100000">
                                          <p:val>
                                            <p:strVal val="#ppt_y"/>
                                          </p:val>
                                        </p:tav>
                                      </p:tavLst>
                                    </p:anim>
                                  </p:childTnLst>
                                </p:cTn>
                              </p:par>
                            </p:childTnLst>
                          </p:cTn>
                        </p:par>
                        <p:par>
                          <p:cTn id="87" fill="hold" nodeType="afterGroup">
                            <p:stCondLst>
                              <p:cond delay="500"/>
                            </p:stCondLst>
                            <p:childTnLst>
                              <p:par>
                                <p:cTn id="88" presetID="2" presetClass="entr" presetSubtype="8" fill="hold" grpId="0" nodeType="afterEffect">
                                  <p:stCondLst>
                                    <p:cond delay="0"/>
                                  </p:stCondLst>
                                  <p:childTnLst>
                                    <p:set>
                                      <p:cBhvr>
                                        <p:cTn id="89" dur="1" fill="hold">
                                          <p:stCondLst>
                                            <p:cond delay="0"/>
                                          </p:stCondLst>
                                        </p:cTn>
                                        <p:tgtEl>
                                          <p:spTgt spid="48167"/>
                                        </p:tgtEl>
                                        <p:attrNameLst>
                                          <p:attrName>style.visibility</p:attrName>
                                        </p:attrNameLst>
                                      </p:cBhvr>
                                      <p:to>
                                        <p:strVal val="visible"/>
                                      </p:to>
                                    </p:set>
                                    <p:anim calcmode="lin" valueType="num">
                                      <p:cBhvr additive="base">
                                        <p:cTn id="90" dur="500" fill="hold"/>
                                        <p:tgtEl>
                                          <p:spTgt spid="48167"/>
                                        </p:tgtEl>
                                        <p:attrNameLst>
                                          <p:attrName>ppt_x</p:attrName>
                                        </p:attrNameLst>
                                      </p:cBhvr>
                                      <p:tavLst>
                                        <p:tav tm="0">
                                          <p:val>
                                            <p:strVal val="0-#ppt_w/2"/>
                                          </p:val>
                                        </p:tav>
                                        <p:tav tm="100000">
                                          <p:val>
                                            <p:strVal val="#ppt_x"/>
                                          </p:val>
                                        </p:tav>
                                      </p:tavLst>
                                    </p:anim>
                                    <p:anim calcmode="lin" valueType="num">
                                      <p:cBhvr additive="base">
                                        <p:cTn id="91" dur="500" fill="hold"/>
                                        <p:tgtEl>
                                          <p:spTgt spid="48167"/>
                                        </p:tgtEl>
                                        <p:attrNameLst>
                                          <p:attrName>ppt_y</p:attrName>
                                        </p:attrNameLst>
                                      </p:cBhvr>
                                      <p:tavLst>
                                        <p:tav tm="0">
                                          <p:val>
                                            <p:strVal val="#ppt_y"/>
                                          </p:val>
                                        </p:tav>
                                        <p:tav tm="100000">
                                          <p:val>
                                            <p:strVal val="#ppt_y"/>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4" presetClass="entr" presetSubtype="32" fill="hold" grpId="0" nodeType="clickEffect">
                                  <p:stCondLst>
                                    <p:cond delay="0"/>
                                  </p:stCondLst>
                                  <p:childTnLst>
                                    <p:set>
                                      <p:cBhvr>
                                        <p:cTn id="95" dur="1" fill="hold">
                                          <p:stCondLst>
                                            <p:cond delay="0"/>
                                          </p:stCondLst>
                                        </p:cTn>
                                        <p:tgtEl>
                                          <p:spTgt spid="48139"/>
                                        </p:tgtEl>
                                        <p:attrNameLst>
                                          <p:attrName>style.visibility</p:attrName>
                                        </p:attrNameLst>
                                      </p:cBhvr>
                                      <p:to>
                                        <p:strVal val="visible"/>
                                      </p:to>
                                    </p:set>
                                    <p:animEffect transition="in" filter="box(out)">
                                      <p:cBhvr>
                                        <p:cTn id="96" dur="500"/>
                                        <p:tgtEl>
                                          <p:spTgt spid="48139"/>
                                        </p:tgtEl>
                                      </p:cBhvr>
                                    </p:animEffect>
                                  </p:childTnLst>
                                </p:cTn>
                              </p:par>
                            </p:childTnLst>
                          </p:cTn>
                        </p:par>
                        <p:par>
                          <p:cTn id="97" fill="hold" nodeType="afterGroup">
                            <p:stCondLst>
                              <p:cond delay="500"/>
                            </p:stCondLst>
                            <p:childTnLst>
                              <p:par>
                                <p:cTn id="98" presetID="22" presetClass="entr" presetSubtype="2" fill="hold" grpId="0" nodeType="afterEffect">
                                  <p:stCondLst>
                                    <p:cond delay="1000"/>
                                  </p:stCondLst>
                                  <p:childTnLst>
                                    <p:set>
                                      <p:cBhvr>
                                        <p:cTn id="99" dur="1" fill="hold">
                                          <p:stCondLst>
                                            <p:cond delay="0"/>
                                          </p:stCondLst>
                                        </p:cTn>
                                        <p:tgtEl>
                                          <p:spTgt spid="48151"/>
                                        </p:tgtEl>
                                        <p:attrNameLst>
                                          <p:attrName>style.visibility</p:attrName>
                                        </p:attrNameLst>
                                      </p:cBhvr>
                                      <p:to>
                                        <p:strVal val="visible"/>
                                      </p:to>
                                    </p:set>
                                    <p:animEffect transition="in" filter="wipe(right)">
                                      <p:cBhvr>
                                        <p:cTn id="100" dur="500"/>
                                        <p:tgtEl>
                                          <p:spTgt spid="48151"/>
                                        </p:tgtEl>
                                      </p:cBhvr>
                                    </p:animEffect>
                                  </p:childTnLst>
                                </p:cTn>
                              </p:par>
                            </p:childTnLst>
                          </p:cTn>
                        </p:par>
                        <p:par>
                          <p:cTn id="101" fill="hold" nodeType="afterGroup">
                            <p:stCondLst>
                              <p:cond delay="2000"/>
                            </p:stCondLst>
                            <p:childTnLst>
                              <p:par>
                                <p:cTn id="102" presetID="2" presetClass="entr" presetSubtype="8" fill="hold" grpId="0" nodeType="afterEffect">
                                  <p:stCondLst>
                                    <p:cond delay="0"/>
                                  </p:stCondLst>
                                  <p:childTnLst>
                                    <p:set>
                                      <p:cBhvr>
                                        <p:cTn id="103" dur="1" fill="hold">
                                          <p:stCondLst>
                                            <p:cond delay="0"/>
                                          </p:stCondLst>
                                        </p:cTn>
                                        <p:tgtEl>
                                          <p:spTgt spid="48168"/>
                                        </p:tgtEl>
                                        <p:attrNameLst>
                                          <p:attrName>style.visibility</p:attrName>
                                        </p:attrNameLst>
                                      </p:cBhvr>
                                      <p:to>
                                        <p:strVal val="visible"/>
                                      </p:to>
                                    </p:set>
                                    <p:anim calcmode="lin" valueType="num">
                                      <p:cBhvr additive="base">
                                        <p:cTn id="104" dur="500" fill="hold"/>
                                        <p:tgtEl>
                                          <p:spTgt spid="48168"/>
                                        </p:tgtEl>
                                        <p:attrNameLst>
                                          <p:attrName>ppt_x</p:attrName>
                                        </p:attrNameLst>
                                      </p:cBhvr>
                                      <p:tavLst>
                                        <p:tav tm="0">
                                          <p:val>
                                            <p:strVal val="0-#ppt_w/2"/>
                                          </p:val>
                                        </p:tav>
                                        <p:tav tm="100000">
                                          <p:val>
                                            <p:strVal val="#ppt_x"/>
                                          </p:val>
                                        </p:tav>
                                      </p:tavLst>
                                    </p:anim>
                                    <p:anim calcmode="lin" valueType="num">
                                      <p:cBhvr additive="base">
                                        <p:cTn id="105" dur="500" fill="hold"/>
                                        <p:tgtEl>
                                          <p:spTgt spid="48168"/>
                                        </p:tgtEl>
                                        <p:attrNameLst>
                                          <p:attrName>ppt_y</p:attrName>
                                        </p:attrNameLst>
                                      </p:cBhvr>
                                      <p:tavLst>
                                        <p:tav tm="0">
                                          <p:val>
                                            <p:strVal val="#ppt_y"/>
                                          </p:val>
                                        </p:tav>
                                        <p:tav tm="100000">
                                          <p:val>
                                            <p:strVal val="#ppt_y"/>
                                          </p:val>
                                        </p:tav>
                                      </p:tavLst>
                                    </p:anim>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 presetClass="entr" presetSubtype="4" fill="hold" grpId="0" nodeType="clickEffect">
                                  <p:stCondLst>
                                    <p:cond delay="0"/>
                                  </p:stCondLst>
                                  <p:childTnLst>
                                    <p:set>
                                      <p:cBhvr>
                                        <p:cTn id="109" dur="1" fill="hold">
                                          <p:stCondLst>
                                            <p:cond delay="0"/>
                                          </p:stCondLst>
                                        </p:cTn>
                                        <p:tgtEl>
                                          <p:spTgt spid="48159"/>
                                        </p:tgtEl>
                                        <p:attrNameLst>
                                          <p:attrName>style.visibility</p:attrName>
                                        </p:attrNameLst>
                                      </p:cBhvr>
                                      <p:to>
                                        <p:strVal val="visible"/>
                                      </p:to>
                                    </p:set>
                                    <p:anim calcmode="lin" valueType="num">
                                      <p:cBhvr additive="base">
                                        <p:cTn id="110" dur="500" fill="hold"/>
                                        <p:tgtEl>
                                          <p:spTgt spid="48159"/>
                                        </p:tgtEl>
                                        <p:attrNameLst>
                                          <p:attrName>ppt_x</p:attrName>
                                        </p:attrNameLst>
                                      </p:cBhvr>
                                      <p:tavLst>
                                        <p:tav tm="0">
                                          <p:val>
                                            <p:strVal val="#ppt_x"/>
                                          </p:val>
                                        </p:tav>
                                        <p:tav tm="100000">
                                          <p:val>
                                            <p:strVal val="#ppt_x"/>
                                          </p:val>
                                        </p:tav>
                                      </p:tavLst>
                                    </p:anim>
                                    <p:anim calcmode="lin" valueType="num">
                                      <p:cBhvr additive="base">
                                        <p:cTn id="111" dur="500" fill="hold"/>
                                        <p:tgtEl>
                                          <p:spTgt spid="48159"/>
                                        </p:tgtEl>
                                        <p:attrNameLst>
                                          <p:attrName>ppt_y</p:attrName>
                                        </p:attrNameLst>
                                      </p:cBhvr>
                                      <p:tavLst>
                                        <p:tav tm="0">
                                          <p:val>
                                            <p:strVal val="1+#ppt_h/2"/>
                                          </p:val>
                                        </p:tav>
                                        <p:tav tm="100000">
                                          <p:val>
                                            <p:strVal val="#ppt_y"/>
                                          </p:val>
                                        </p:tav>
                                      </p:tavLst>
                                    </p:anim>
                                  </p:childTnLst>
                                </p:cTn>
                              </p:par>
                            </p:childTnLst>
                          </p:cTn>
                        </p:par>
                        <p:par>
                          <p:cTn id="112" fill="hold" nodeType="afterGroup">
                            <p:stCondLst>
                              <p:cond delay="500"/>
                            </p:stCondLst>
                            <p:childTnLst>
                              <p:par>
                                <p:cTn id="113" presetID="2" presetClass="entr" presetSubtype="8" fill="hold" grpId="0" nodeType="afterEffect">
                                  <p:stCondLst>
                                    <p:cond delay="0"/>
                                  </p:stCondLst>
                                  <p:childTnLst>
                                    <p:set>
                                      <p:cBhvr>
                                        <p:cTn id="114" dur="1" fill="hold">
                                          <p:stCondLst>
                                            <p:cond delay="0"/>
                                          </p:stCondLst>
                                        </p:cTn>
                                        <p:tgtEl>
                                          <p:spTgt spid="48169"/>
                                        </p:tgtEl>
                                        <p:attrNameLst>
                                          <p:attrName>style.visibility</p:attrName>
                                        </p:attrNameLst>
                                      </p:cBhvr>
                                      <p:to>
                                        <p:strVal val="visible"/>
                                      </p:to>
                                    </p:set>
                                    <p:anim calcmode="lin" valueType="num">
                                      <p:cBhvr additive="base">
                                        <p:cTn id="115" dur="500" fill="hold"/>
                                        <p:tgtEl>
                                          <p:spTgt spid="48169"/>
                                        </p:tgtEl>
                                        <p:attrNameLst>
                                          <p:attrName>ppt_x</p:attrName>
                                        </p:attrNameLst>
                                      </p:cBhvr>
                                      <p:tavLst>
                                        <p:tav tm="0">
                                          <p:val>
                                            <p:strVal val="0-#ppt_w/2"/>
                                          </p:val>
                                        </p:tav>
                                        <p:tav tm="100000">
                                          <p:val>
                                            <p:strVal val="#ppt_x"/>
                                          </p:val>
                                        </p:tav>
                                      </p:tavLst>
                                    </p:anim>
                                    <p:anim calcmode="lin" valueType="num">
                                      <p:cBhvr additive="base">
                                        <p:cTn id="116" dur="500" fill="hold"/>
                                        <p:tgtEl>
                                          <p:spTgt spid="48169"/>
                                        </p:tgtEl>
                                        <p:attrNameLst>
                                          <p:attrName>ppt_y</p:attrName>
                                        </p:attrNameLst>
                                      </p:cBhvr>
                                      <p:tavLst>
                                        <p:tav tm="0">
                                          <p:val>
                                            <p:strVal val="#ppt_y"/>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4" presetClass="entr" presetSubtype="32" fill="hold" grpId="0" nodeType="clickEffect">
                                  <p:stCondLst>
                                    <p:cond delay="0"/>
                                  </p:stCondLst>
                                  <p:childTnLst>
                                    <p:set>
                                      <p:cBhvr>
                                        <p:cTn id="120" dur="1" fill="hold">
                                          <p:stCondLst>
                                            <p:cond delay="0"/>
                                          </p:stCondLst>
                                        </p:cTn>
                                        <p:tgtEl>
                                          <p:spTgt spid="29"/>
                                        </p:tgtEl>
                                        <p:attrNameLst>
                                          <p:attrName>style.visibility</p:attrName>
                                        </p:attrNameLst>
                                      </p:cBhvr>
                                      <p:to>
                                        <p:strVal val="visible"/>
                                      </p:to>
                                    </p:set>
                                    <p:animEffect transition="in" filter="box(out)">
                                      <p:cBhvr>
                                        <p:cTn id="121" dur="500"/>
                                        <p:tgtEl>
                                          <p:spTgt spid="29"/>
                                        </p:tgtEl>
                                      </p:cBhvr>
                                    </p:animEffect>
                                  </p:childTnLst>
                                </p:cTn>
                              </p:par>
                            </p:childTnLst>
                          </p:cTn>
                        </p:par>
                        <p:par>
                          <p:cTn id="122" fill="hold" nodeType="afterGroup">
                            <p:stCondLst>
                              <p:cond delay="500"/>
                            </p:stCondLst>
                            <p:childTnLst>
                              <p:par>
                                <p:cTn id="123" presetID="22" presetClass="entr" presetSubtype="2" fill="hold" grpId="0" nodeType="afterEffect">
                                  <p:stCondLst>
                                    <p:cond delay="1000"/>
                                  </p:stCondLst>
                                  <p:childTnLst>
                                    <p:set>
                                      <p:cBhvr>
                                        <p:cTn id="124" dur="1" fill="hold">
                                          <p:stCondLst>
                                            <p:cond delay="0"/>
                                          </p:stCondLst>
                                        </p:cTn>
                                        <p:tgtEl>
                                          <p:spTgt spid="30"/>
                                        </p:tgtEl>
                                        <p:attrNameLst>
                                          <p:attrName>style.visibility</p:attrName>
                                        </p:attrNameLst>
                                      </p:cBhvr>
                                      <p:to>
                                        <p:strVal val="visible"/>
                                      </p:to>
                                    </p:set>
                                    <p:animEffect transition="in" filter="wipe(right)">
                                      <p:cBhvr>
                                        <p:cTn id="125" dur="500"/>
                                        <p:tgtEl>
                                          <p:spTgt spid="30"/>
                                        </p:tgtEl>
                                      </p:cBhvr>
                                    </p:animEffect>
                                  </p:childTnLst>
                                </p:cTn>
                              </p:par>
                            </p:childTnLst>
                          </p:cTn>
                        </p:par>
                        <p:par>
                          <p:cTn id="126" fill="hold" nodeType="afterGroup">
                            <p:stCondLst>
                              <p:cond delay="2000"/>
                            </p:stCondLst>
                            <p:childTnLst>
                              <p:par>
                                <p:cTn id="127" presetID="2" presetClass="entr" presetSubtype="8" fill="hold" grpId="0" nodeType="afterEffect">
                                  <p:stCondLst>
                                    <p:cond delay="0"/>
                                  </p:stCondLst>
                                  <p:childTnLst>
                                    <p:set>
                                      <p:cBhvr>
                                        <p:cTn id="128" dur="1" fill="hold">
                                          <p:stCondLst>
                                            <p:cond delay="0"/>
                                          </p:stCondLst>
                                        </p:cTn>
                                        <p:tgtEl>
                                          <p:spTgt spid="31"/>
                                        </p:tgtEl>
                                        <p:attrNameLst>
                                          <p:attrName>style.visibility</p:attrName>
                                        </p:attrNameLst>
                                      </p:cBhvr>
                                      <p:to>
                                        <p:strVal val="visible"/>
                                      </p:to>
                                    </p:set>
                                    <p:anim calcmode="lin" valueType="num">
                                      <p:cBhvr additive="base">
                                        <p:cTn id="129" dur="500" fill="hold"/>
                                        <p:tgtEl>
                                          <p:spTgt spid="31"/>
                                        </p:tgtEl>
                                        <p:attrNameLst>
                                          <p:attrName>ppt_x</p:attrName>
                                        </p:attrNameLst>
                                      </p:cBhvr>
                                      <p:tavLst>
                                        <p:tav tm="0">
                                          <p:val>
                                            <p:strVal val="0-#ppt_w/2"/>
                                          </p:val>
                                        </p:tav>
                                        <p:tav tm="100000">
                                          <p:val>
                                            <p:strVal val="#ppt_x"/>
                                          </p:val>
                                        </p:tav>
                                      </p:tavLst>
                                    </p:anim>
                                    <p:anim calcmode="lin" valueType="num">
                                      <p:cBhvr additive="base">
                                        <p:cTn id="130" dur="500" fill="hold"/>
                                        <p:tgtEl>
                                          <p:spTgt spid="31"/>
                                        </p:tgtEl>
                                        <p:attrNameLst>
                                          <p:attrName>ppt_y</p:attrName>
                                        </p:attrNameLst>
                                      </p:cBhvr>
                                      <p:tavLst>
                                        <p:tav tm="0">
                                          <p:val>
                                            <p:strVal val="#ppt_y"/>
                                          </p:val>
                                        </p:tav>
                                        <p:tav tm="100000">
                                          <p:val>
                                            <p:strVal val="#ppt_y"/>
                                          </p:val>
                                        </p:tav>
                                      </p:tavLst>
                                    </p:anim>
                                  </p:childTnLst>
                                </p:cTn>
                              </p:par>
                            </p:childTnLst>
                          </p:cTn>
                        </p:par>
                      </p:childTnLst>
                    </p:cTn>
                  </p:par>
                  <p:par>
                    <p:cTn id="131" fill="hold" nodeType="clickPar">
                      <p:stCondLst>
                        <p:cond delay="indefinite"/>
                      </p:stCondLst>
                      <p:childTnLst>
                        <p:par>
                          <p:cTn id="132" fill="hold" nodeType="withGroup">
                            <p:stCondLst>
                              <p:cond delay="0"/>
                            </p:stCondLst>
                            <p:childTnLst>
                              <p:par>
                                <p:cTn id="133" presetID="2" presetClass="entr" presetSubtype="4" fill="hold" nodeType="clickEffect">
                                  <p:stCondLst>
                                    <p:cond delay="0"/>
                                  </p:stCondLst>
                                  <p:childTnLst>
                                    <p:set>
                                      <p:cBhvr>
                                        <p:cTn id="134" dur="1" fill="hold">
                                          <p:stCondLst>
                                            <p:cond delay="0"/>
                                          </p:stCondLst>
                                        </p:cTn>
                                        <p:tgtEl>
                                          <p:spTgt spid="32"/>
                                        </p:tgtEl>
                                        <p:attrNameLst>
                                          <p:attrName>style.visibility</p:attrName>
                                        </p:attrNameLst>
                                      </p:cBhvr>
                                      <p:to>
                                        <p:strVal val="visible"/>
                                      </p:to>
                                    </p:set>
                                    <p:anim calcmode="lin" valueType="num">
                                      <p:cBhvr additive="base">
                                        <p:cTn id="135" dur="500" fill="hold"/>
                                        <p:tgtEl>
                                          <p:spTgt spid="32"/>
                                        </p:tgtEl>
                                        <p:attrNameLst>
                                          <p:attrName>ppt_x</p:attrName>
                                        </p:attrNameLst>
                                      </p:cBhvr>
                                      <p:tavLst>
                                        <p:tav tm="0">
                                          <p:val>
                                            <p:strVal val="#ppt_x"/>
                                          </p:val>
                                        </p:tav>
                                        <p:tav tm="100000">
                                          <p:val>
                                            <p:strVal val="#ppt_x"/>
                                          </p:val>
                                        </p:tav>
                                      </p:tavLst>
                                    </p:anim>
                                    <p:anim calcmode="lin" valueType="num">
                                      <p:cBhvr additive="base">
                                        <p:cTn id="136" dur="500" fill="hold"/>
                                        <p:tgtEl>
                                          <p:spTgt spid="32"/>
                                        </p:tgtEl>
                                        <p:attrNameLst>
                                          <p:attrName>ppt_y</p:attrName>
                                        </p:attrNameLst>
                                      </p:cBhvr>
                                      <p:tavLst>
                                        <p:tav tm="0">
                                          <p:val>
                                            <p:strVal val="1+#ppt_h/2"/>
                                          </p:val>
                                        </p:tav>
                                        <p:tav tm="100000">
                                          <p:val>
                                            <p:strVal val="#ppt_y"/>
                                          </p:val>
                                        </p:tav>
                                      </p:tavLst>
                                    </p:anim>
                                  </p:childTnLst>
                                </p:cTn>
                              </p:par>
                            </p:childTnLst>
                          </p:cTn>
                        </p:par>
                        <p:par>
                          <p:cTn id="137" fill="hold" nodeType="afterGroup">
                            <p:stCondLst>
                              <p:cond delay="500"/>
                            </p:stCondLst>
                            <p:childTnLst>
                              <p:par>
                                <p:cTn id="138" presetID="2" presetClass="entr" presetSubtype="8" fill="hold" grpId="0" nodeType="afterEffect">
                                  <p:stCondLst>
                                    <p:cond delay="0"/>
                                  </p:stCondLst>
                                  <p:childTnLst>
                                    <p:set>
                                      <p:cBhvr>
                                        <p:cTn id="139" dur="1" fill="hold">
                                          <p:stCondLst>
                                            <p:cond delay="0"/>
                                          </p:stCondLst>
                                        </p:cTn>
                                        <p:tgtEl>
                                          <p:spTgt spid="33"/>
                                        </p:tgtEl>
                                        <p:attrNameLst>
                                          <p:attrName>style.visibility</p:attrName>
                                        </p:attrNameLst>
                                      </p:cBhvr>
                                      <p:to>
                                        <p:strVal val="visible"/>
                                      </p:to>
                                    </p:set>
                                    <p:anim calcmode="lin" valueType="num">
                                      <p:cBhvr additive="base">
                                        <p:cTn id="140" dur="500" fill="hold"/>
                                        <p:tgtEl>
                                          <p:spTgt spid="33"/>
                                        </p:tgtEl>
                                        <p:attrNameLst>
                                          <p:attrName>ppt_x</p:attrName>
                                        </p:attrNameLst>
                                      </p:cBhvr>
                                      <p:tavLst>
                                        <p:tav tm="0">
                                          <p:val>
                                            <p:strVal val="0-#ppt_w/2"/>
                                          </p:val>
                                        </p:tav>
                                        <p:tav tm="100000">
                                          <p:val>
                                            <p:strVal val="#ppt_x"/>
                                          </p:val>
                                        </p:tav>
                                      </p:tavLst>
                                    </p:anim>
                                    <p:anim calcmode="lin" valueType="num">
                                      <p:cBhvr additive="base">
                                        <p:cTn id="141" dur="500" fill="hold"/>
                                        <p:tgtEl>
                                          <p:spTgt spid="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P spid="48136" grpId="0" animBg="1" autoUpdateAnimBg="0"/>
      <p:bldP spid="48137" grpId="0" animBg="1" autoUpdateAnimBg="0"/>
      <p:bldP spid="48139" grpId="0" animBg="1" autoUpdateAnimBg="0"/>
      <p:bldP spid="48142" grpId="0" animBg="1" autoUpdateAnimBg="0"/>
      <p:bldP spid="48143" grpId="0" animBg="1" autoUpdateAnimBg="0"/>
      <p:bldP spid="48148" grpId="0" animBg="1" autoUpdateAnimBg="0"/>
      <p:bldP spid="48149" grpId="0" animBg="1" autoUpdateAnimBg="0"/>
      <p:bldP spid="48151" grpId="0" animBg="1" autoUpdateAnimBg="0"/>
      <p:bldP spid="48152" grpId="0" animBg="1" autoUpdateAnimBg="0"/>
      <p:bldP spid="48154" grpId="0" animBg="1" autoUpdateAnimBg="0"/>
      <p:bldP spid="48155" grpId="0" animBg="1" autoUpdateAnimBg="0"/>
      <p:bldP spid="48159" grpId="0" animBg="1" autoUpdateAnimBg="0"/>
      <p:bldP spid="48160" grpId="0" animBg="1" autoUpdateAnimBg="0"/>
      <p:bldP spid="48161" grpId="0" animBg="1" autoUpdateAnimBg="0"/>
      <p:bldP spid="48162" grpId="0" animBg="1" autoUpdateAnimBg="0"/>
      <p:bldP spid="48165" grpId="0" animBg="1" autoUpdateAnimBg="0"/>
      <p:bldP spid="48166" grpId="0" animBg="1" autoUpdateAnimBg="0"/>
      <p:bldP spid="48167" grpId="0" animBg="1" autoUpdateAnimBg="0"/>
      <p:bldP spid="48168" grpId="0" animBg="1" autoUpdateAnimBg="0"/>
      <p:bldP spid="48169" grpId="0" animBg="1" autoUpdateAnimBg="0"/>
      <p:bldP spid="29" grpId="0" animBg="1" autoUpdateAnimBg="0"/>
      <p:bldP spid="30" grpId="0" animBg="1" autoUpdateAnimBg="0"/>
      <p:bldP spid="31" grpId="0" animBg="1" autoUpdateAnimBg="0"/>
      <p:bldP spid="33"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a:extLst>
              <a:ext uri="{FF2B5EF4-FFF2-40B4-BE49-F238E27FC236}">
                <a16:creationId xmlns:a16="http://schemas.microsoft.com/office/drawing/2014/main" id="{122CB244-B42C-46E4-A845-EDD63B51C4FF}"/>
              </a:ext>
            </a:extLst>
          </p:cNvPr>
          <p:cNvSpPr>
            <a:spLocks noGrp="1"/>
          </p:cNvSpPr>
          <p:nvPr>
            <p:ph type="title"/>
          </p:nvPr>
        </p:nvSpPr>
        <p:spPr>
          <a:xfrm>
            <a:off x="612775" y="228600"/>
            <a:ext cx="8153400" cy="990600"/>
          </a:xfrm>
        </p:spPr>
        <p:txBody>
          <a:bodyPr/>
          <a:lstStyle/>
          <a:p>
            <a:pPr algn="r" rtl="1"/>
            <a:r>
              <a:rPr lang="ar-SA" altLang="en-US" sz="4000" b="1"/>
              <a:t>الناتج المحلي الإجمالي الاسمي و</a:t>
            </a:r>
            <a:r>
              <a:rPr lang="fr-FR" altLang="en-US" sz="4000" b="1">
                <a:cs typeface="Arial" panose="020B0604020202020204" pitchFamily="34" charset="0"/>
              </a:rPr>
              <a:t> </a:t>
            </a:r>
            <a:r>
              <a:rPr lang="ar-SA" altLang="en-US" sz="4000" b="1"/>
              <a:t>الحقيقي </a:t>
            </a:r>
            <a:endParaRPr lang="fr-FR" altLang="en-US" sz="4000" b="1">
              <a:cs typeface="Arial" panose="020B0604020202020204" pitchFamily="34" charset="0"/>
            </a:endParaRPr>
          </a:p>
        </p:txBody>
      </p:sp>
      <p:sp>
        <p:nvSpPr>
          <p:cNvPr id="3" name="Espace réservé du contenu 2">
            <a:extLst>
              <a:ext uri="{FF2B5EF4-FFF2-40B4-BE49-F238E27FC236}">
                <a16:creationId xmlns:a16="http://schemas.microsoft.com/office/drawing/2014/main" id="{8EBD6ED3-C5A1-4DA3-AF0E-D32F14047ABE}"/>
              </a:ext>
            </a:extLst>
          </p:cNvPr>
          <p:cNvSpPr>
            <a:spLocks noGrp="1"/>
          </p:cNvSpPr>
          <p:nvPr>
            <p:ph sz="quarter" idx="1"/>
          </p:nvPr>
        </p:nvSpPr>
        <p:spPr>
          <a:xfrm>
            <a:off x="228600" y="1600200"/>
            <a:ext cx="8686800" cy="5257800"/>
          </a:xfrm>
        </p:spPr>
        <p:txBody>
          <a:bodyPr/>
          <a:lstStyle/>
          <a:p>
            <a:pPr algn="just" rtl="1">
              <a:defRPr/>
            </a:pPr>
            <a:r>
              <a:rPr lang="ar-SA" sz="2800" b="1" dirty="0">
                <a:effectLst>
                  <a:outerShdw blurRad="38100" dist="38100" dir="2700000" algn="tl">
                    <a:srgbClr val="000000">
                      <a:alpha val="43137"/>
                    </a:srgbClr>
                  </a:outerShdw>
                </a:effectLst>
                <a:latin typeface="Calibri" pitchFamily="34" charset="0"/>
              </a:rPr>
              <a:t>يمكن إيجاد الناتج المحلي الإجمالي عن طريق </a:t>
            </a:r>
            <a:r>
              <a:rPr lang="ar-SA" sz="2800" b="1" dirty="0">
                <a:solidFill>
                  <a:srgbClr val="C529B2"/>
                </a:solidFill>
                <a:effectLst>
                  <a:outerShdw blurRad="38100" dist="38100" dir="2700000" algn="tl">
                    <a:srgbClr val="000000">
                      <a:alpha val="43137"/>
                    </a:srgbClr>
                  </a:outerShdw>
                </a:effectLst>
                <a:latin typeface="Calibri" pitchFamily="34" charset="0"/>
              </a:rPr>
              <a:t>مجموع حاصل ضرب الكميات المنتجة بصفة نهائية في أسعارها.</a:t>
            </a:r>
            <a:endParaRPr lang="fr-FR" sz="1800" b="1" dirty="0">
              <a:solidFill>
                <a:srgbClr val="C529B2"/>
              </a:solidFill>
              <a:effectLst>
                <a:outerShdw blurRad="38100" dist="38100" dir="2700000" algn="tl">
                  <a:srgbClr val="000000">
                    <a:alpha val="43137"/>
                  </a:srgbClr>
                </a:outerShdw>
              </a:effectLst>
            </a:endParaRPr>
          </a:p>
          <a:p>
            <a:pPr algn="just" rtl="1">
              <a:defRPr/>
            </a:pPr>
            <a:r>
              <a:rPr lang="ar-SA" sz="2800" b="1" dirty="0">
                <a:effectLst>
                  <a:outerShdw blurRad="38100" dist="38100" dir="2700000" algn="tl">
                    <a:srgbClr val="000000">
                      <a:alpha val="43137"/>
                    </a:srgbClr>
                  </a:outerShdw>
                </a:effectLst>
                <a:latin typeface="Calibri" pitchFamily="34" charset="0"/>
              </a:rPr>
              <a:t>ولكن</a:t>
            </a:r>
            <a:r>
              <a:rPr lang="ar-SA" sz="3200" dirty="0">
                <a:effectLst>
                  <a:outerShdw blurRad="38100" dist="38100" dir="2700000" algn="tl">
                    <a:srgbClr val="000000">
                      <a:alpha val="43137"/>
                    </a:srgbClr>
                  </a:outerShdw>
                </a:effectLst>
                <a:latin typeface="Calibri" pitchFamily="34" charset="0"/>
              </a:rPr>
              <a:t> </a:t>
            </a:r>
            <a:r>
              <a:rPr lang="ar-SA" sz="2800" b="1" dirty="0">
                <a:solidFill>
                  <a:srgbClr val="0070C0"/>
                </a:solidFill>
                <a:effectLst>
                  <a:outerShdw blurRad="38100" dist="38100" dir="2700000" algn="tl">
                    <a:srgbClr val="000000">
                      <a:alpha val="43137"/>
                    </a:srgbClr>
                  </a:outerShdw>
                </a:effectLst>
                <a:latin typeface="Calibri" pitchFamily="34" charset="0"/>
              </a:rPr>
              <a:t>بسبب تغير الأسعار </a:t>
            </a:r>
            <a:r>
              <a:rPr lang="ar-SA" sz="2800" b="1" dirty="0">
                <a:effectLst>
                  <a:outerShdw blurRad="38100" dist="38100" dir="2700000" algn="tl">
                    <a:srgbClr val="000000">
                      <a:alpha val="43137"/>
                    </a:srgbClr>
                  </a:outerShdw>
                </a:effectLst>
                <a:latin typeface="Calibri" pitchFamily="34" charset="0"/>
              </a:rPr>
              <a:t>من فترة الى أخرى فإن </a:t>
            </a:r>
            <a:r>
              <a:rPr lang="ar-SA" sz="2800" b="1" dirty="0">
                <a:solidFill>
                  <a:srgbClr val="0070C0"/>
                </a:solidFill>
                <a:effectLst>
                  <a:outerShdw blurRad="38100" dist="38100" dir="2700000" algn="tl">
                    <a:srgbClr val="000000">
                      <a:alpha val="43137"/>
                    </a:srgbClr>
                  </a:outerShdw>
                </a:effectLst>
                <a:latin typeface="Calibri" pitchFamily="34" charset="0"/>
              </a:rPr>
              <a:t>الناتج المحلي الإجمالي سيتغير </a:t>
            </a:r>
            <a:r>
              <a:rPr lang="ar-SA" sz="2800" b="1" dirty="0">
                <a:effectLst>
                  <a:outerShdw blurRad="38100" dist="38100" dir="2700000" algn="tl">
                    <a:srgbClr val="000000">
                      <a:alpha val="43137"/>
                    </a:srgbClr>
                  </a:outerShdw>
                </a:effectLst>
                <a:latin typeface="Calibri" pitchFamily="34" charset="0"/>
              </a:rPr>
              <a:t>هو الأخر من سنه إلى أخرى </a:t>
            </a:r>
            <a:r>
              <a:rPr lang="ar-SA" sz="2800" b="1" dirty="0">
                <a:solidFill>
                  <a:srgbClr val="FF0000"/>
                </a:solidFill>
                <a:effectLst>
                  <a:outerShdw blurRad="38100" dist="38100" dir="2700000" algn="tl">
                    <a:srgbClr val="000000">
                      <a:alpha val="43137"/>
                    </a:srgbClr>
                  </a:outerShdw>
                </a:effectLst>
                <a:latin typeface="Calibri" pitchFamily="34" charset="0"/>
              </a:rPr>
              <a:t>حتى مع ثبات الكميات المنتجة</a:t>
            </a:r>
            <a:r>
              <a:rPr lang="fr-FR" sz="2800" b="1" dirty="0">
                <a:solidFill>
                  <a:srgbClr val="FF0000"/>
                </a:solidFill>
                <a:effectLst>
                  <a:outerShdw blurRad="38100" dist="38100" dir="2700000" algn="tl">
                    <a:srgbClr val="000000">
                      <a:alpha val="43137"/>
                    </a:srgbClr>
                  </a:outerShdw>
                </a:effectLst>
                <a:latin typeface="Calibri" pitchFamily="34" charset="0"/>
              </a:rPr>
              <a:t>.</a:t>
            </a:r>
            <a:endParaRPr lang="fr-FR" sz="2800" b="1" dirty="0">
              <a:solidFill>
                <a:srgbClr val="FF0000"/>
              </a:solidFill>
              <a:effectLst>
                <a:outerShdw blurRad="38100" dist="38100" dir="2700000" algn="tl">
                  <a:srgbClr val="000000">
                    <a:alpha val="43137"/>
                  </a:srgbClr>
                </a:outerShdw>
              </a:effectLst>
            </a:endParaRPr>
          </a:p>
          <a:p>
            <a:pPr algn="just" rtl="1">
              <a:defRPr/>
            </a:pPr>
            <a:r>
              <a:rPr lang="ar-SA" sz="2800" b="1" dirty="0">
                <a:effectLst>
                  <a:outerShdw blurRad="38100" dist="38100" dir="2700000" algn="tl">
                    <a:srgbClr val="000000">
                      <a:alpha val="43137"/>
                    </a:srgbClr>
                  </a:outerShdw>
                </a:effectLst>
                <a:latin typeface="Calibri" pitchFamily="34" charset="0"/>
              </a:rPr>
              <a:t>فلو افترضنا أن اقتصاد ما ينتج سلعة واحدة فقط وأنها خلال السنتين الأولى والثانية تم إنتاج 100 وحدة من السلعة كل سنة أي أن الإنتاج ظل كما هو خلال السنة الأولى والثانية</a:t>
            </a:r>
            <a:r>
              <a:rPr lang="fr-FR" sz="2800" b="1" dirty="0">
                <a:effectLst>
                  <a:outerShdw blurRad="38100" dist="38100" dir="2700000" algn="tl">
                    <a:srgbClr val="000000">
                      <a:alpha val="43137"/>
                    </a:srgbClr>
                  </a:outerShdw>
                </a:effectLst>
                <a:latin typeface="Calibri" pitchFamily="34" charset="0"/>
              </a:rPr>
              <a:t>.</a:t>
            </a:r>
            <a:endParaRPr lang="ar-SA" sz="2800" b="1" dirty="0">
              <a:effectLst>
                <a:outerShdw blurRad="38100" dist="38100" dir="2700000" algn="tl">
                  <a:srgbClr val="000000">
                    <a:alpha val="43137"/>
                  </a:srgbClr>
                </a:outerShdw>
              </a:effectLst>
              <a:latin typeface="Arial" pitchFamily="34" charset="0"/>
            </a:endParaRPr>
          </a:p>
          <a:p>
            <a:pPr algn="just" rtl="1">
              <a:defRPr/>
            </a:pPr>
            <a:r>
              <a:rPr lang="ar-SA" sz="2800" b="1" dirty="0">
                <a:effectLst>
                  <a:outerShdw blurRad="38100" dist="38100" dir="2700000" algn="tl">
                    <a:srgbClr val="000000">
                      <a:alpha val="43137"/>
                    </a:srgbClr>
                  </a:outerShdw>
                </a:effectLst>
                <a:latin typeface="Arial" pitchFamily="34" charset="0"/>
              </a:rPr>
              <a:t>أفترض أن سعر وحدة السلعة ارتفع من 1 ريال الى 1.25 ريال في السنة الثانية</a:t>
            </a:r>
            <a:r>
              <a:rPr lang="fr-FR" sz="3200" dirty="0">
                <a:solidFill>
                  <a:schemeClr val="accent4">
                    <a:lumMod val="75000"/>
                  </a:schemeClr>
                </a:solidFill>
                <a:effectLst>
                  <a:outerShdw blurRad="38100" dist="38100" dir="2700000" algn="tl">
                    <a:srgbClr val="000000">
                      <a:alpha val="43137"/>
                    </a:srgbClr>
                  </a:outerShdw>
                </a:effectLst>
                <a:latin typeface="Arial" pitchFamily="34" charset="0"/>
              </a:rPr>
              <a:t>.</a:t>
            </a:r>
            <a:endParaRPr lang="fr-FR" sz="3600" dirty="0">
              <a:solidFill>
                <a:schemeClr val="accent4">
                  <a:lumMod val="75000"/>
                </a:schemeClr>
              </a:solidFill>
              <a:effectLst>
                <a:outerShdw blurRad="38100" dist="38100" dir="2700000" algn="tl">
                  <a:srgbClr val="000000">
                    <a:alpha val="43137"/>
                  </a:srgbClr>
                </a:outerShdw>
              </a:effectLst>
            </a:endParaRPr>
          </a:p>
          <a:p>
            <a:pPr algn="r" rtl="1">
              <a:defRPr/>
            </a:pPr>
            <a:endParaRPr lang="fr-FR" dirty="0"/>
          </a:p>
        </p:txBody>
      </p:sp>
      <p:sp>
        <p:nvSpPr>
          <p:cNvPr id="40964" name="Espace réservé du pied de page 3">
            <a:extLst>
              <a:ext uri="{FF2B5EF4-FFF2-40B4-BE49-F238E27FC236}">
                <a16:creationId xmlns:a16="http://schemas.microsoft.com/office/drawing/2014/main" id="{F0F1821B-55B7-42AF-ACEA-7322277577F2}"/>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48CCF984-FCB0-4C92-8B1F-73AE4010570F}"/>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58C4668C-811D-483B-B972-0CFC3BCF917E}" type="slidenum">
              <a:rPr lang="ar-SA" altLang="en-US" sz="1200">
                <a:solidFill>
                  <a:srgbClr val="FFFFFF"/>
                </a:solidFill>
              </a:rPr>
              <a:pPr eaLnBrk="1" hangingPunct="1">
                <a:lnSpc>
                  <a:spcPct val="80000"/>
                </a:lnSpc>
              </a:pPr>
              <a:t>32</a:t>
            </a:fld>
            <a:endParaRPr lang="fr-FR" altLang="en-US" sz="1200">
              <a:solidFill>
                <a:srgbClr val="FFFFFF"/>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contenu 2">
            <a:extLst>
              <a:ext uri="{FF2B5EF4-FFF2-40B4-BE49-F238E27FC236}">
                <a16:creationId xmlns:a16="http://schemas.microsoft.com/office/drawing/2014/main" id="{0BC31EE4-65D1-4A6E-BC5D-45734EEAF7C5}"/>
              </a:ext>
            </a:extLst>
          </p:cNvPr>
          <p:cNvSpPr>
            <a:spLocks noGrp="1"/>
          </p:cNvSpPr>
          <p:nvPr>
            <p:ph sz="quarter" idx="1"/>
          </p:nvPr>
        </p:nvSpPr>
        <p:spPr>
          <a:xfrm>
            <a:off x="152400" y="3505200"/>
            <a:ext cx="8763000" cy="2819400"/>
          </a:xfrm>
        </p:spPr>
        <p:txBody>
          <a:bodyPr/>
          <a:lstStyle/>
          <a:p>
            <a:pPr marL="0" indent="0" algn="just" rtl="1">
              <a:lnSpc>
                <a:spcPts val="4000"/>
              </a:lnSpc>
              <a:spcBef>
                <a:spcPct val="0"/>
              </a:spcBef>
            </a:pPr>
            <a:r>
              <a:rPr lang="ar-SA" altLang="en-US" sz="2600" b="1">
                <a:solidFill>
                  <a:srgbClr val="7030A0"/>
                </a:solidFill>
                <a:latin typeface="Comic Sans MS" panose="030F0702030302020204" pitchFamily="66" charset="0"/>
              </a:rPr>
              <a:t>نلاحظ أن الناتج المحلي الاسمي ارتفع بمقدار 25 ريال برغم أن الكمية المنتجة لم تتغير</a:t>
            </a:r>
            <a:r>
              <a:rPr lang="fr-FR" altLang="en-US" sz="2600" b="1">
                <a:solidFill>
                  <a:srgbClr val="7030A0"/>
                </a:solidFill>
                <a:latin typeface="Comic Sans MS" panose="030F0702030302020204" pitchFamily="66" charset="0"/>
                <a:cs typeface="Arial" panose="020B0604020202020204" pitchFamily="34" charset="0"/>
              </a:rPr>
              <a:t>.</a:t>
            </a:r>
            <a:r>
              <a:rPr lang="ar-SA" altLang="en-US" sz="2600" b="1">
                <a:solidFill>
                  <a:srgbClr val="7030A0"/>
                </a:solidFill>
                <a:latin typeface="Comic Sans MS" panose="030F0702030302020204" pitchFamily="66" charset="0"/>
              </a:rPr>
              <a:t> </a:t>
            </a:r>
            <a:endParaRPr lang="fr-FR" altLang="en-US" sz="2600" b="1">
              <a:solidFill>
                <a:srgbClr val="7030A0"/>
              </a:solidFill>
              <a:latin typeface="Comic Sans MS" panose="030F0702030302020204" pitchFamily="66" charset="0"/>
              <a:cs typeface="Arial" panose="020B0604020202020204" pitchFamily="34" charset="0"/>
            </a:endParaRPr>
          </a:p>
          <a:p>
            <a:pPr marL="0" indent="0" algn="just" rtl="1">
              <a:lnSpc>
                <a:spcPts val="4000"/>
              </a:lnSpc>
              <a:spcBef>
                <a:spcPct val="0"/>
              </a:spcBef>
            </a:pPr>
            <a:r>
              <a:rPr lang="ar-SA" altLang="en-US" sz="2600" b="1">
                <a:latin typeface="Calibri" panose="020F0502020204030204" pitchFamily="34" charset="0"/>
                <a:cs typeface="Times New Roman" panose="02020603050405020304" pitchFamily="18" charset="0"/>
              </a:rPr>
              <a:t>نستنج أن استخدام الناتج المحلي الإجمالي الاسمي لقياس معدل التغيير في النشاط الاقتصادي </a:t>
            </a:r>
            <a:r>
              <a:rPr lang="ar-SA" altLang="en-US" sz="2600" b="1">
                <a:solidFill>
                  <a:srgbClr val="FF0000"/>
                </a:solidFill>
                <a:latin typeface="Calibri" panose="020F0502020204030204" pitchFamily="34" charset="0"/>
                <a:cs typeface="Times New Roman" panose="02020603050405020304" pitchFamily="18" charset="0"/>
              </a:rPr>
              <a:t>يعطي مؤشرا مضللا وغير دقيق </a:t>
            </a:r>
            <a:r>
              <a:rPr lang="ar-SA" altLang="en-US" sz="2600" b="1">
                <a:latin typeface="Calibri" panose="020F0502020204030204" pitchFamily="34" charset="0"/>
                <a:cs typeface="Times New Roman" panose="02020603050405020304" pitchFamily="18" charset="0"/>
              </a:rPr>
              <a:t>ولهذا يلجا الاقتصاديون الى استخدام مقياس أفضل لقياس النشاط الاقتصادي الحقيقي وهو ما يطلق عليه </a:t>
            </a:r>
            <a:r>
              <a:rPr lang="ar-SA" altLang="en-US" sz="2600" b="1">
                <a:solidFill>
                  <a:srgbClr val="00B0F0"/>
                </a:solidFill>
                <a:latin typeface="Calibri" panose="020F0502020204030204" pitchFamily="34" charset="0"/>
                <a:cs typeface="Times New Roman" panose="02020603050405020304" pitchFamily="18" charset="0"/>
              </a:rPr>
              <a:t>الناتج المحلي الإجمالي الحقيقي </a:t>
            </a:r>
            <a:endParaRPr lang="fr-FR" altLang="en-US" sz="2600" b="1">
              <a:cs typeface="Arial" panose="020B0604020202020204" pitchFamily="34" charset="0"/>
            </a:endParaRPr>
          </a:p>
          <a:p>
            <a:pPr marL="0" indent="0" algn="r" rtl="1"/>
            <a:endParaRPr lang="fr-FR" altLang="en-US">
              <a:cs typeface="Arial" panose="020B0604020202020204" pitchFamily="34" charset="0"/>
            </a:endParaRPr>
          </a:p>
        </p:txBody>
      </p:sp>
      <p:sp>
        <p:nvSpPr>
          <p:cNvPr id="41987" name="Espace réservé du pied de page 3">
            <a:extLst>
              <a:ext uri="{FF2B5EF4-FFF2-40B4-BE49-F238E27FC236}">
                <a16:creationId xmlns:a16="http://schemas.microsoft.com/office/drawing/2014/main" id="{5DB1B533-F096-4F4C-BF12-4D5C3CFD609B}"/>
              </a:ext>
            </a:extLst>
          </p:cNvPr>
          <p:cNvSpPr>
            <a:spLocks noGrp="1"/>
          </p:cNvSpPr>
          <p:nvPr>
            <p:ph type="ftr" sz="quarter" idx="11"/>
          </p:nvPr>
        </p:nvSpPr>
        <p:spPr bwMode="auto">
          <a:xfrm>
            <a:off x="609600" y="6248400"/>
            <a:ext cx="4495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F435B027-B947-47C2-A647-5649B807A819}"/>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F7D7EB47-DE5E-4117-AAC6-BFCDCB243D8B}" type="slidenum">
              <a:rPr lang="ar-SA" altLang="en-US" sz="1200">
                <a:solidFill>
                  <a:srgbClr val="FFFFFF"/>
                </a:solidFill>
              </a:rPr>
              <a:pPr eaLnBrk="1" hangingPunct="1">
                <a:lnSpc>
                  <a:spcPct val="80000"/>
                </a:lnSpc>
              </a:pPr>
              <a:t>33</a:t>
            </a:fld>
            <a:endParaRPr lang="fr-FR" altLang="en-US" sz="1200">
              <a:solidFill>
                <a:srgbClr val="FFFFFF"/>
              </a:solidFill>
            </a:endParaRPr>
          </a:p>
        </p:txBody>
      </p:sp>
      <p:graphicFrame>
        <p:nvGraphicFramePr>
          <p:cNvPr id="6" name="Group 420">
            <a:extLst>
              <a:ext uri="{FF2B5EF4-FFF2-40B4-BE49-F238E27FC236}">
                <a16:creationId xmlns:a16="http://schemas.microsoft.com/office/drawing/2014/main" id="{F7B4848E-9402-42C8-9F9D-EC32E920257C}"/>
              </a:ext>
            </a:extLst>
          </p:cNvPr>
          <p:cNvGraphicFramePr>
            <a:graphicFrameLocks noGrp="1"/>
          </p:cNvGraphicFramePr>
          <p:nvPr/>
        </p:nvGraphicFramePr>
        <p:xfrm>
          <a:off x="1524000" y="1600200"/>
          <a:ext cx="6096000" cy="1792288"/>
        </p:xfrm>
        <a:graphic>
          <a:graphicData uri="http://schemas.openxmlformats.org/drawingml/2006/table">
            <a:tbl>
              <a:tblPr/>
              <a:tblGrid>
                <a:gridCol w="2249487">
                  <a:extLst>
                    <a:ext uri="{9D8B030D-6E8A-4147-A177-3AD203B41FA5}">
                      <a16:colId xmlns:a16="http://schemas.microsoft.com/office/drawing/2014/main" val="20000"/>
                    </a:ext>
                  </a:extLst>
                </a:gridCol>
                <a:gridCol w="1814513">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822669">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1" kern="1200" dirty="0">
                          <a:solidFill>
                            <a:schemeClr val="tx1"/>
                          </a:solidFill>
                          <a:effectLst>
                            <a:outerShdw blurRad="38100" dist="38100" dir="2700000" algn="tl">
                              <a:srgbClr val="000000">
                                <a:alpha val="43137"/>
                              </a:srgbClr>
                            </a:outerShdw>
                          </a:effectLst>
                          <a:latin typeface="Calibri" pitchFamily="34" charset="0"/>
                          <a:ea typeface="+mn-ea"/>
                          <a:cs typeface="+mn-cs"/>
                        </a:rPr>
                        <a:t>الناتج المحلي الإجمالي </a:t>
                      </a:r>
                      <a:endParaRPr kumimoji="0" lang="fr-FR" sz="2400" b="1" i="0" u="none" strike="noStrike" cap="none" normalizeH="0" baseline="0" dirty="0">
                        <a:ln>
                          <a:noFill/>
                        </a:ln>
                        <a:solidFill>
                          <a:srgbClr val="0070C0"/>
                        </a:solidFill>
                        <a:effectLst/>
                        <a:latin typeface="Comic Sans MS" pitchFamily="66" charset="0"/>
                        <a:cs typeface="Simplified Arabic" pitchFamily="2" charset="-78"/>
                      </a:endParaRPr>
                    </a:p>
                  </a:txBody>
                  <a:tcPr marT="45704" marB="4570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1" i="0" u="none" strike="noStrike" cap="none" normalizeH="0" baseline="0" dirty="0">
                          <a:ln>
                            <a:noFill/>
                          </a:ln>
                          <a:solidFill>
                            <a:srgbClr val="00B050"/>
                          </a:solidFill>
                          <a:effectLst>
                            <a:outerShdw blurRad="38100" dist="38100" dir="2700000" algn="tl">
                              <a:srgbClr val="000000">
                                <a:alpha val="43137"/>
                              </a:srgbClr>
                            </a:outerShdw>
                          </a:effectLst>
                          <a:latin typeface="Comic Sans MS" pitchFamily="66" charset="0"/>
                          <a:cs typeface="+mn-cs"/>
                        </a:rPr>
                        <a:t>أسعار السلعة</a:t>
                      </a:r>
                      <a:endParaRPr kumimoji="0" lang="fr-FR" sz="2400" b="1" i="0" u="none" strike="noStrike" cap="none" normalizeH="0" baseline="0" dirty="0">
                        <a:ln>
                          <a:noFill/>
                        </a:ln>
                        <a:solidFill>
                          <a:srgbClr val="00B050"/>
                        </a:solidFill>
                        <a:effectLst>
                          <a:outerShdw blurRad="38100" dist="38100" dir="2700000" algn="tl">
                            <a:srgbClr val="000000">
                              <a:alpha val="43137"/>
                            </a:srgbClr>
                          </a:outerShdw>
                        </a:effectLst>
                        <a:latin typeface="Comic Sans MS" pitchFamily="66" charset="0"/>
                        <a:cs typeface="+mn-cs"/>
                      </a:endParaRPr>
                    </a:p>
                  </a:txBody>
                  <a:tcPr marT="45704" marB="4570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1" kern="1200" dirty="0">
                          <a:solidFill>
                            <a:srgbClr val="FF0000"/>
                          </a:solidFill>
                          <a:effectLst>
                            <a:outerShdw blurRad="38100" dist="38100" dir="2700000" algn="tl">
                              <a:srgbClr val="000000">
                                <a:alpha val="43137"/>
                              </a:srgbClr>
                            </a:outerShdw>
                          </a:effectLst>
                          <a:latin typeface="Calibri" pitchFamily="34" charset="0"/>
                          <a:ea typeface="+mn-ea"/>
                          <a:cs typeface="+mn-cs"/>
                        </a:rPr>
                        <a:t>الكميات المنتجة</a:t>
                      </a:r>
                      <a:r>
                        <a:rPr kumimoji="0" lang="ar-SA" sz="2400" b="1" i="0" u="none" strike="noStrike" cap="none" normalizeH="0" baseline="0" dirty="0">
                          <a:ln>
                            <a:noFill/>
                          </a:ln>
                          <a:solidFill>
                            <a:srgbClr val="FF0000"/>
                          </a:solidFill>
                          <a:effectLst/>
                          <a:latin typeface="Comic Sans MS" pitchFamily="66" charset="0"/>
                          <a:cs typeface="Simplified Arabic" pitchFamily="2" charset="-78"/>
                        </a:rPr>
                        <a:t> </a:t>
                      </a:r>
                      <a:endParaRPr kumimoji="0" lang="fr-FR" sz="2400" b="1" i="0" u="none" strike="noStrike" cap="none" normalizeH="0" baseline="0" dirty="0">
                        <a:ln>
                          <a:noFill/>
                        </a:ln>
                        <a:solidFill>
                          <a:srgbClr val="FF0000"/>
                        </a:solidFill>
                        <a:effectLst/>
                        <a:latin typeface="Comic Sans MS" pitchFamily="66" charset="0"/>
                        <a:cs typeface="Simplified Arabic" pitchFamily="2" charset="-78"/>
                      </a:endParaRPr>
                    </a:p>
                  </a:txBody>
                  <a:tcPr marT="45704" marB="4570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4017">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Simplified Arabic" pitchFamily="2" charset="-78"/>
                        </a:rPr>
                        <a:t>100</a:t>
                      </a:r>
                    </a:p>
                  </a:txBody>
                  <a:tcPr marT="45704" marB="4570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Simplified Arabic" pitchFamily="2" charset="-78"/>
                        </a:rPr>
                        <a:t>1</a:t>
                      </a:r>
                    </a:p>
                  </a:txBody>
                  <a:tcPr marT="45704" marB="4570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rgbClr val="FF0000"/>
                          </a:solidFill>
                          <a:effectLst/>
                          <a:latin typeface="Comic Sans MS" pitchFamily="66" charset="0"/>
                          <a:cs typeface="Simplified Arabic" pitchFamily="2" charset="-78"/>
                        </a:rPr>
                        <a:t>100</a:t>
                      </a:r>
                    </a:p>
                  </a:txBody>
                  <a:tcPr marT="45704" marB="4570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8560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Simplified Arabic" pitchFamily="2" charset="-78"/>
                        </a:rPr>
                        <a:t>125</a:t>
                      </a:r>
                    </a:p>
                  </a:txBody>
                  <a:tcPr marT="45704" marB="4570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Simplified Arabic" pitchFamily="2" charset="-78"/>
                        </a:rPr>
                        <a:t>1.25</a:t>
                      </a:r>
                    </a:p>
                  </a:txBody>
                  <a:tcPr marT="45704" marB="4570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rgbClr val="FF0000"/>
                          </a:solidFill>
                          <a:effectLst/>
                          <a:latin typeface="Comic Sans MS" pitchFamily="66" charset="0"/>
                          <a:cs typeface="Simplified Arabic" pitchFamily="2" charset="-78"/>
                        </a:rPr>
                        <a:t>100</a:t>
                      </a:r>
                    </a:p>
                  </a:txBody>
                  <a:tcPr marT="45704" marB="4570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Rectangle 6">
            <a:extLst>
              <a:ext uri="{FF2B5EF4-FFF2-40B4-BE49-F238E27FC236}">
                <a16:creationId xmlns:a16="http://schemas.microsoft.com/office/drawing/2014/main" id="{9B6D4166-621B-4992-865F-A04AD8D94BB3}"/>
              </a:ext>
            </a:extLst>
          </p:cNvPr>
          <p:cNvSpPr/>
          <p:nvPr/>
        </p:nvSpPr>
        <p:spPr>
          <a:xfrm>
            <a:off x="3505200" y="457200"/>
            <a:ext cx="5365750" cy="708025"/>
          </a:xfrm>
          <a:prstGeom prst="rect">
            <a:avLst/>
          </a:prstGeom>
        </p:spPr>
        <p:txBody>
          <a:bodyPr wrap="none">
            <a:spAutoFit/>
          </a:bodyPr>
          <a:lstStyle/>
          <a:p>
            <a:pPr>
              <a:defRPr/>
            </a:pPr>
            <a:r>
              <a:rPr lang="ar-SA" sz="4000" b="1" dirty="0">
                <a:solidFill>
                  <a:schemeClr val="tx2"/>
                </a:solidFill>
                <a:latin typeface="+mj-lt"/>
                <a:ea typeface="+mj-ea"/>
                <a:cs typeface="+mj-cs"/>
              </a:rPr>
              <a:t>الناتج المحلي الإجمالي الاسمي </a:t>
            </a:r>
            <a:endParaRPr lang="fr-FR" sz="4000" b="1"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re 1">
            <a:extLst>
              <a:ext uri="{FF2B5EF4-FFF2-40B4-BE49-F238E27FC236}">
                <a16:creationId xmlns:a16="http://schemas.microsoft.com/office/drawing/2014/main" id="{AFE14070-B0E9-405A-AA14-1572F5BACE3F}"/>
              </a:ext>
            </a:extLst>
          </p:cNvPr>
          <p:cNvSpPr>
            <a:spLocks noGrp="1"/>
          </p:cNvSpPr>
          <p:nvPr>
            <p:ph type="title"/>
          </p:nvPr>
        </p:nvSpPr>
        <p:spPr>
          <a:xfrm>
            <a:off x="612775" y="228600"/>
            <a:ext cx="8153400" cy="914400"/>
          </a:xfrm>
        </p:spPr>
        <p:txBody>
          <a:bodyPr/>
          <a:lstStyle/>
          <a:p>
            <a:pPr algn="r" rtl="1"/>
            <a:r>
              <a:rPr lang="ar-SA" altLang="en-US" sz="4000" b="1"/>
              <a:t>الناتج المحلي الإجمالي الحقيقي</a:t>
            </a:r>
            <a:endParaRPr lang="fr-FR" altLang="en-US">
              <a:cs typeface="Arial" panose="020B0604020202020204" pitchFamily="34" charset="0"/>
            </a:endParaRPr>
          </a:p>
        </p:txBody>
      </p:sp>
      <p:sp>
        <p:nvSpPr>
          <p:cNvPr id="3" name="Espace réservé du contenu 2">
            <a:extLst>
              <a:ext uri="{FF2B5EF4-FFF2-40B4-BE49-F238E27FC236}">
                <a16:creationId xmlns:a16="http://schemas.microsoft.com/office/drawing/2014/main" id="{B63D9AE9-5A89-4C80-AE34-89A26D0C1ACD}"/>
              </a:ext>
            </a:extLst>
          </p:cNvPr>
          <p:cNvSpPr>
            <a:spLocks noGrp="1"/>
          </p:cNvSpPr>
          <p:nvPr>
            <p:ph sz="quarter" idx="1"/>
          </p:nvPr>
        </p:nvSpPr>
        <p:spPr>
          <a:xfrm>
            <a:off x="228600" y="1447800"/>
            <a:ext cx="8686800" cy="5410200"/>
          </a:xfrm>
        </p:spPr>
        <p:txBody>
          <a:bodyPr/>
          <a:lstStyle/>
          <a:p>
            <a:pPr marL="0" indent="0" algn="just" rtl="1">
              <a:lnSpc>
                <a:spcPct val="150000"/>
              </a:lnSpc>
              <a:spcBef>
                <a:spcPct val="0"/>
              </a:spcBef>
              <a:defRPr/>
            </a:pPr>
            <a:r>
              <a:rPr lang="fr-FR" sz="2600" b="1">
                <a:solidFill>
                  <a:srgbClr val="00B0F0"/>
                </a:solidFill>
                <a:effectLst>
                  <a:outerShdw blurRad="38100" dist="38100" dir="2700000" algn="tl">
                    <a:srgbClr val="C0C0C0"/>
                  </a:outerShdw>
                </a:effectLst>
                <a:latin typeface="Calibri" pitchFamily="34" charset="0"/>
                <a:cs typeface="Times New Roman" pitchFamily="18" charset="0"/>
              </a:rPr>
              <a:t> </a:t>
            </a:r>
            <a:r>
              <a:rPr lang="ar-SA" sz="2400" b="1">
                <a:effectLst>
                  <a:outerShdw blurRad="38100" dist="38100" dir="2700000" algn="tl">
                    <a:srgbClr val="C0C0C0"/>
                  </a:outerShdw>
                </a:effectLst>
              </a:rPr>
              <a:t>هو حاصل ضرب الكميات المنتجة بصفة نهائية في أسعارها الحقيقية في السوق </a:t>
            </a:r>
            <a:r>
              <a:rPr lang="ar-SA" sz="2600" b="1">
                <a:solidFill>
                  <a:srgbClr val="00B0F0"/>
                </a:solidFill>
                <a:effectLst>
                  <a:outerShdw blurRad="38100" dist="38100" dir="2700000" algn="tl">
                    <a:srgbClr val="C0C0C0"/>
                  </a:outerShdw>
                </a:effectLst>
                <a:latin typeface="Calibri" pitchFamily="34" charset="0"/>
                <a:cs typeface="Times New Roman" pitchFamily="18" charset="0"/>
              </a:rPr>
              <a:t>وهو عبارة عن إجمالي الناتج المحلي ولكن بالأرقام الثابتة أى ان الناتج المحلي لهذه السنة منسوب الى سنة أساس معينه</a:t>
            </a:r>
            <a:endParaRPr lang="fr-FR" sz="2600" b="1">
              <a:solidFill>
                <a:srgbClr val="00B0F0"/>
              </a:solidFill>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defRPr/>
            </a:pPr>
            <a:r>
              <a:rPr lang="fr-FR" sz="2600" b="1">
                <a:effectLst>
                  <a:outerShdw blurRad="38100" dist="38100" dir="2700000" algn="tl">
                    <a:srgbClr val="C0C0C0"/>
                  </a:outerShdw>
                </a:effectLst>
                <a:latin typeface="Arial" charset="0"/>
                <a:cs typeface="Times New Roman" pitchFamily="18" charset="0"/>
              </a:rPr>
              <a:t> </a:t>
            </a:r>
            <a:r>
              <a:rPr lang="ar-SA" sz="2600" b="1">
                <a:effectLst>
                  <a:outerShdw blurRad="38100" dist="38100" dir="2700000" algn="tl">
                    <a:srgbClr val="C0C0C0"/>
                  </a:outerShdw>
                </a:effectLst>
                <a:latin typeface="Arial" charset="0"/>
                <a:cs typeface="Times New Roman" pitchFamily="18" charset="0"/>
              </a:rPr>
              <a:t>نفترض أن الاقتصاد ينتج سلعة واحدة وأنها خلال السنتين الأولى والثانية تم إنتاج 100 وحدة من السلعة كل </a:t>
            </a:r>
            <a:r>
              <a:rPr lang="ar-SA" sz="2600" b="1">
                <a:effectLst>
                  <a:outerShdw blurRad="38100" dist="38100" dir="2700000" algn="tl">
                    <a:srgbClr val="C0C0C0"/>
                  </a:outerShdw>
                </a:effectLst>
                <a:latin typeface="Arial" charset="0"/>
              </a:rPr>
              <a:t>سنة</a:t>
            </a:r>
            <a:r>
              <a:rPr lang="fr-FR" sz="2600" b="1">
                <a:effectLst>
                  <a:outerShdw blurRad="38100" dist="38100" dir="2700000" algn="tl">
                    <a:srgbClr val="C0C0C0"/>
                  </a:outerShdw>
                </a:effectLst>
                <a:latin typeface="Arial" charset="0"/>
                <a:cs typeface="Arial" charset="0"/>
              </a:rPr>
              <a:t>.</a:t>
            </a:r>
            <a:r>
              <a:rPr lang="ar-SA" sz="2600" b="1">
                <a:effectLst>
                  <a:outerShdw blurRad="38100" dist="38100" dir="2700000" algn="tl">
                    <a:srgbClr val="C0C0C0"/>
                  </a:outerShdw>
                </a:effectLst>
                <a:latin typeface="Arial" charset="0"/>
              </a:rPr>
              <a:t> </a:t>
            </a:r>
          </a:p>
          <a:p>
            <a:pPr marL="0" indent="0" algn="just" rtl="1">
              <a:lnSpc>
                <a:spcPct val="150000"/>
              </a:lnSpc>
              <a:spcBef>
                <a:spcPct val="0"/>
              </a:spcBef>
              <a:defRPr/>
            </a:pPr>
            <a:r>
              <a:rPr lang="fr-FR" sz="2600" b="1">
                <a:effectLst>
                  <a:outerShdw blurRad="38100" dist="38100" dir="2700000" algn="tl">
                    <a:srgbClr val="C0C0C0"/>
                  </a:outerShdw>
                </a:effectLst>
                <a:latin typeface="Arial" charset="0"/>
                <a:cs typeface="Arial" charset="0"/>
              </a:rPr>
              <a:t> </a:t>
            </a:r>
            <a:r>
              <a:rPr lang="ar-SA" sz="2600" b="1">
                <a:effectLst>
                  <a:outerShdw blurRad="38100" dist="38100" dir="2700000" algn="tl">
                    <a:srgbClr val="C0C0C0"/>
                  </a:outerShdw>
                </a:effectLst>
                <a:latin typeface="Arial" charset="0"/>
                <a:cs typeface="Times New Roman" pitchFamily="18" charset="0"/>
              </a:rPr>
              <a:t>نفترض</a:t>
            </a:r>
            <a:r>
              <a:rPr lang="ar-SA" sz="2600" b="1">
                <a:effectLst>
                  <a:outerShdw blurRad="38100" dist="38100" dir="2700000" algn="tl">
                    <a:srgbClr val="C0C0C0"/>
                  </a:outerShdw>
                </a:effectLst>
                <a:latin typeface="Arial" charset="0"/>
              </a:rPr>
              <a:t> أن سعر وحدة السلعة 1 ريال في السنة الأولى</a:t>
            </a:r>
            <a:r>
              <a:rPr lang="fr-FR" sz="2600" b="1">
                <a:effectLst>
                  <a:outerShdw blurRad="38100" dist="38100" dir="2700000" algn="tl">
                    <a:srgbClr val="C0C0C0"/>
                  </a:outerShdw>
                </a:effectLst>
                <a:latin typeface="Arial" charset="0"/>
                <a:cs typeface="Arial" charset="0"/>
              </a:rPr>
              <a:t> </a:t>
            </a:r>
            <a:r>
              <a:rPr lang="ar-SA" sz="2600" b="1">
                <a:effectLst>
                  <a:outerShdw blurRad="38100" dist="38100" dir="2700000" algn="tl">
                    <a:srgbClr val="C0C0C0"/>
                  </a:outerShdw>
                </a:effectLst>
                <a:latin typeface="Arial" charset="0"/>
              </a:rPr>
              <a:t>و الثانية</a:t>
            </a:r>
            <a:r>
              <a:rPr lang="fr-FR" sz="2600" b="1">
                <a:effectLst>
                  <a:outerShdw blurRad="38100" dist="38100" dir="2700000" algn="tl">
                    <a:srgbClr val="C0C0C0"/>
                  </a:outerShdw>
                </a:effectLst>
                <a:latin typeface="Arial" charset="0"/>
                <a:cs typeface="Arial" charset="0"/>
              </a:rPr>
              <a:t>  </a:t>
            </a:r>
            <a:r>
              <a:rPr lang="ar-SA" sz="2600" b="1">
                <a:effectLst>
                  <a:outerShdw blurRad="38100" dist="38100" dir="2700000" algn="tl">
                    <a:srgbClr val="C0C0C0"/>
                  </a:outerShdw>
                </a:effectLst>
                <a:latin typeface="Arial" charset="0"/>
              </a:rPr>
              <a:t>إذا</a:t>
            </a:r>
            <a:r>
              <a:rPr lang="fr-FR" sz="2600" b="1">
                <a:effectLst>
                  <a:outerShdw blurRad="38100" dist="38100" dir="2700000" algn="tl">
                    <a:srgbClr val="C0C0C0"/>
                  </a:outerShdw>
                </a:effectLst>
                <a:latin typeface="Arial" charset="0"/>
                <a:cs typeface="Arial" charset="0"/>
              </a:rPr>
              <a:t> </a:t>
            </a:r>
            <a:r>
              <a:rPr lang="ar-SA" sz="2600" b="1">
                <a:effectLst>
                  <a:outerShdw blurRad="38100" dist="38100" dir="2700000" algn="tl">
                    <a:srgbClr val="C0C0C0"/>
                  </a:outerShdw>
                </a:effectLst>
                <a:latin typeface="Arial" charset="0"/>
              </a:rPr>
              <a:t>الناتج المحلي الإجمالي الحقيقي في السنة الأولى</a:t>
            </a:r>
            <a:r>
              <a:rPr lang="fr-FR" sz="2600" b="1">
                <a:effectLst>
                  <a:outerShdw blurRad="38100" dist="38100" dir="2700000" algn="tl">
                    <a:srgbClr val="C0C0C0"/>
                  </a:outerShdw>
                </a:effectLst>
                <a:latin typeface="Arial" charset="0"/>
                <a:cs typeface="Arial" charset="0"/>
              </a:rPr>
              <a:t> </a:t>
            </a:r>
            <a:r>
              <a:rPr lang="ar-SA" sz="2600" b="1">
                <a:effectLst>
                  <a:outerShdw blurRad="38100" dist="38100" dir="2700000" algn="tl">
                    <a:srgbClr val="C0C0C0"/>
                  </a:outerShdw>
                </a:effectLst>
                <a:latin typeface="Arial" charset="0"/>
              </a:rPr>
              <a:t>و الثانية</a:t>
            </a:r>
            <a:r>
              <a:rPr lang="fr-FR" sz="2600" b="1">
                <a:effectLst>
                  <a:outerShdw blurRad="38100" dist="38100" dir="2700000" algn="tl">
                    <a:srgbClr val="C0C0C0"/>
                  </a:outerShdw>
                </a:effectLst>
                <a:latin typeface="Arial" charset="0"/>
                <a:cs typeface="Arial" charset="0"/>
              </a:rPr>
              <a:t> </a:t>
            </a:r>
            <a:r>
              <a:rPr lang="ar-SA" sz="2600" b="1">
                <a:effectLst>
                  <a:outerShdw blurRad="38100" dist="38100" dir="2700000" algn="tl">
                    <a:srgbClr val="C0C0C0"/>
                  </a:outerShdw>
                </a:effectLst>
                <a:latin typeface="Arial" charset="0"/>
              </a:rPr>
              <a:t>سيكون</a:t>
            </a:r>
            <a:r>
              <a:rPr lang="fr-FR" sz="2600" b="1">
                <a:effectLst>
                  <a:outerShdw blurRad="38100" dist="38100" dir="2700000" algn="tl">
                    <a:srgbClr val="C0C0C0"/>
                  </a:outerShdw>
                </a:effectLst>
                <a:latin typeface="Arial" charset="0"/>
                <a:cs typeface="Arial" charset="0"/>
              </a:rPr>
              <a:t>100 </a:t>
            </a:r>
            <a:r>
              <a:rPr lang="ar-SA" sz="2600" b="1" u="sng">
                <a:solidFill>
                  <a:srgbClr val="FF0066"/>
                </a:solidFill>
                <a:effectLst>
                  <a:outerShdw blurRad="38100" dist="38100" dir="2700000" algn="tl">
                    <a:srgbClr val="C0C0C0"/>
                  </a:outerShdw>
                </a:effectLst>
                <a:latin typeface="Arial" charset="0"/>
              </a:rPr>
              <a:t>إذن</a:t>
            </a:r>
            <a:r>
              <a:rPr lang="ar-SA" sz="2600" b="1">
                <a:solidFill>
                  <a:srgbClr val="7030A0"/>
                </a:solidFill>
                <a:effectLst>
                  <a:outerShdw blurRad="38100" dist="38100" dir="2700000" algn="tl">
                    <a:srgbClr val="C0C0C0"/>
                  </a:outerShdw>
                </a:effectLst>
                <a:latin typeface="Arial" charset="0"/>
              </a:rPr>
              <a:t> </a:t>
            </a:r>
            <a:r>
              <a:rPr lang="ar-SA" sz="2600" b="1">
                <a:solidFill>
                  <a:srgbClr val="00B050"/>
                </a:solidFill>
                <a:effectLst>
                  <a:outerShdw blurRad="38100" dist="38100" dir="2700000" algn="tl">
                    <a:srgbClr val="C0C0C0"/>
                  </a:outerShdw>
                </a:effectLst>
                <a:latin typeface="Arial" charset="0"/>
              </a:rPr>
              <a:t>استخدام سعر سنة الأساس كنقطة للمقارنة يوضح لنا عدم وجود زيادة في الناتج المحلي الحقيقي </a:t>
            </a:r>
            <a:r>
              <a:rPr lang="ar-SA" sz="2600" b="1">
                <a:effectLst>
                  <a:outerShdw blurRad="38100" dist="38100" dir="2700000" algn="tl">
                    <a:srgbClr val="C0C0C0"/>
                  </a:outerShdw>
                </a:effectLst>
                <a:latin typeface="Arial" charset="0"/>
              </a:rPr>
              <a:t>حيث لم يكن هناك بالفعل أي زيادة في الإنتاج</a:t>
            </a:r>
            <a:endParaRPr lang="fr-FR" sz="2600" b="1">
              <a:cs typeface="Arial" charset="0"/>
            </a:endParaRPr>
          </a:p>
        </p:txBody>
      </p:sp>
      <p:sp>
        <p:nvSpPr>
          <p:cNvPr id="43012" name="Espace réservé du pied de page 3">
            <a:extLst>
              <a:ext uri="{FF2B5EF4-FFF2-40B4-BE49-F238E27FC236}">
                <a16:creationId xmlns:a16="http://schemas.microsoft.com/office/drawing/2014/main" id="{171C5D4D-EF18-4E03-A0F0-8F04AF428C12}"/>
              </a:ext>
            </a:extLst>
          </p:cNvPr>
          <p:cNvSpPr>
            <a:spLocks noGrp="1"/>
          </p:cNvSpPr>
          <p:nvPr>
            <p:ph type="ftr" sz="quarter" idx="11"/>
          </p:nvPr>
        </p:nvSpPr>
        <p:spPr bwMode="auto">
          <a:xfrm>
            <a:off x="228600" y="6324600"/>
            <a:ext cx="2209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3706E112-3956-48DA-9340-8F7B652C7BD5}"/>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22D3AC48-8853-4FD2-8693-28D46F11961F}" type="slidenum">
              <a:rPr lang="ar-SA" altLang="en-US" sz="1200">
                <a:solidFill>
                  <a:srgbClr val="FFFFFF"/>
                </a:solidFill>
              </a:rPr>
              <a:pPr eaLnBrk="1" hangingPunct="1">
                <a:lnSpc>
                  <a:spcPct val="80000"/>
                </a:lnSpc>
              </a:pPr>
              <a:t>34</a:t>
            </a:fld>
            <a:endParaRPr lang="fr-FR" altLang="en-US" sz="1200">
              <a:solidFill>
                <a:srgbClr val="FFFFFF"/>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E9546-88C8-4D01-B146-43EC3404A53C}"/>
              </a:ext>
            </a:extLst>
          </p:cNvPr>
          <p:cNvSpPr>
            <a:spLocks noGrp="1"/>
          </p:cNvSpPr>
          <p:nvPr>
            <p:ph type="title"/>
          </p:nvPr>
        </p:nvSpPr>
        <p:spPr>
          <a:xfrm>
            <a:off x="612775" y="228600"/>
            <a:ext cx="8153400" cy="990600"/>
          </a:xfrm>
        </p:spPr>
        <p:txBody>
          <a:bodyPr/>
          <a:lstStyle/>
          <a:p>
            <a:pPr algn="just" rtl="1">
              <a:defRPr/>
            </a:pPr>
            <a:r>
              <a:rPr lang="ar-SA" sz="2800" b="1">
                <a:solidFill>
                  <a:schemeClr val="tx1"/>
                </a:solidFill>
                <a:effectLst>
                  <a:outerShdw blurRad="38100" dist="38100" dir="2700000" algn="tl">
                    <a:srgbClr val="C0C0C0"/>
                  </a:outerShdw>
                </a:effectLst>
                <a:latin typeface="Calibri" pitchFamily="34" charset="0"/>
                <a:cs typeface="Times New Roman" pitchFamily="18" charset="0"/>
              </a:rPr>
              <a:t>الجدول التالي يوضح حالة اقتصاد ينتج 3 سلع فقط حيث بلغت كمية الإنتاج والأسعار فى 2008 , 2009 كما يلي</a:t>
            </a:r>
            <a:r>
              <a:rPr lang="fr-FR" sz="2800" b="1">
                <a:solidFill>
                  <a:schemeClr val="tx1"/>
                </a:solidFill>
                <a:effectLst>
                  <a:outerShdw blurRad="38100" dist="38100" dir="2700000" algn="tl">
                    <a:srgbClr val="C0C0C0"/>
                  </a:outerShdw>
                </a:effectLst>
                <a:latin typeface="Calibri" pitchFamily="34" charset="0"/>
                <a:cs typeface="Times New Roman" pitchFamily="18" charset="0"/>
              </a:rPr>
              <a:t>:</a:t>
            </a:r>
            <a:endParaRPr lang="fr-FR" sz="2800" b="1">
              <a:solidFill>
                <a:schemeClr val="tx1"/>
              </a:solidFill>
              <a:cs typeface="Arial" charset="0"/>
            </a:endParaRPr>
          </a:p>
        </p:txBody>
      </p:sp>
      <p:sp>
        <p:nvSpPr>
          <p:cNvPr id="44035" name="Espace réservé du contenu 2">
            <a:extLst>
              <a:ext uri="{FF2B5EF4-FFF2-40B4-BE49-F238E27FC236}">
                <a16:creationId xmlns:a16="http://schemas.microsoft.com/office/drawing/2014/main" id="{F6F08DD6-485C-4470-B4C2-8C4FB6B33AF0}"/>
              </a:ext>
            </a:extLst>
          </p:cNvPr>
          <p:cNvSpPr>
            <a:spLocks noGrp="1"/>
          </p:cNvSpPr>
          <p:nvPr>
            <p:ph sz="quarter" idx="1"/>
          </p:nvPr>
        </p:nvSpPr>
        <p:spPr>
          <a:xfrm>
            <a:off x="612775" y="5181600"/>
            <a:ext cx="8153400" cy="914400"/>
          </a:xfrm>
        </p:spPr>
        <p:txBody>
          <a:bodyPr/>
          <a:lstStyle/>
          <a:p>
            <a:pPr algn="r" rtl="1">
              <a:buFont typeface="Wingdings" panose="05000000000000000000" pitchFamily="2" charset="2"/>
              <a:buNone/>
            </a:pPr>
            <a:r>
              <a:rPr lang="ar-SA" altLang="en-US" sz="3200" b="1">
                <a:latin typeface="Calibri" panose="020F0502020204030204" pitchFamily="34" charset="0"/>
                <a:cs typeface="Times New Roman" panose="02020603050405020304" pitchFamily="18" charset="0"/>
              </a:rPr>
              <a:t>المطلوب إيجاد قيمة الناتج المحلي الحقيقي لسنة 2009</a:t>
            </a:r>
            <a:endParaRPr lang="fr-FR" altLang="en-US" sz="7200" b="1">
              <a:cs typeface="Arial" panose="020B0604020202020204" pitchFamily="34" charset="0"/>
            </a:endParaRPr>
          </a:p>
          <a:p>
            <a:pPr algn="r" rtl="1"/>
            <a:endParaRPr lang="fr-FR" altLang="en-US">
              <a:cs typeface="Arial" panose="020B0604020202020204" pitchFamily="34" charset="0"/>
            </a:endParaRPr>
          </a:p>
        </p:txBody>
      </p:sp>
      <p:sp>
        <p:nvSpPr>
          <p:cNvPr id="44036" name="Espace réservé du pied de page 3">
            <a:extLst>
              <a:ext uri="{FF2B5EF4-FFF2-40B4-BE49-F238E27FC236}">
                <a16:creationId xmlns:a16="http://schemas.microsoft.com/office/drawing/2014/main" id="{CD421E36-C952-4915-BEE2-DD71657F89EC}"/>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B9B419E2-B4FC-4AEA-863A-A31C4F0BD2FD}"/>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8CBAF8E9-7767-4C0D-8A5C-AB4229448DD7}" type="slidenum">
              <a:rPr lang="ar-SA" altLang="en-US" sz="1200">
                <a:solidFill>
                  <a:srgbClr val="FFFFFF"/>
                </a:solidFill>
              </a:rPr>
              <a:pPr eaLnBrk="1" hangingPunct="1">
                <a:lnSpc>
                  <a:spcPct val="80000"/>
                </a:lnSpc>
              </a:pPr>
              <a:t>35</a:t>
            </a:fld>
            <a:endParaRPr lang="fr-FR" altLang="en-US" sz="1200">
              <a:solidFill>
                <a:srgbClr val="FFFFFF"/>
              </a:solidFill>
            </a:endParaRPr>
          </a:p>
        </p:txBody>
      </p:sp>
      <p:graphicFrame>
        <p:nvGraphicFramePr>
          <p:cNvPr id="6" name="Group 420">
            <a:extLst>
              <a:ext uri="{FF2B5EF4-FFF2-40B4-BE49-F238E27FC236}">
                <a16:creationId xmlns:a16="http://schemas.microsoft.com/office/drawing/2014/main" id="{11B532DC-B6E1-4335-94CA-B8302B3D4E20}"/>
              </a:ext>
            </a:extLst>
          </p:cNvPr>
          <p:cNvGraphicFramePr>
            <a:graphicFrameLocks noGrp="1"/>
          </p:cNvGraphicFramePr>
          <p:nvPr/>
        </p:nvGraphicFramePr>
        <p:xfrm>
          <a:off x="1219200" y="1600200"/>
          <a:ext cx="7391400" cy="2933700"/>
        </p:xfrm>
        <a:graphic>
          <a:graphicData uri="http://schemas.openxmlformats.org/drawingml/2006/table">
            <a:tbl>
              <a:tblPr/>
              <a:tblGrid>
                <a:gridCol w="16002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371601">
                  <a:extLst>
                    <a:ext uri="{9D8B030D-6E8A-4147-A177-3AD203B41FA5}">
                      <a16:colId xmlns:a16="http://schemas.microsoft.com/office/drawing/2014/main" val="20004"/>
                    </a:ext>
                  </a:extLst>
                </a:gridCol>
              </a:tblGrid>
              <a:tr h="518148">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defRPr/>
                      </a:pPr>
                      <a:r>
                        <a:rPr kumimoji="0" lang="ar-SA" sz="2400" b="1" kern="1200" dirty="0">
                          <a:solidFill>
                            <a:srgbClr val="FF0000"/>
                          </a:solidFill>
                          <a:effectLst>
                            <a:outerShdw blurRad="38100" dist="38100" dir="2700000" algn="tl">
                              <a:srgbClr val="C0C0C0"/>
                            </a:outerShdw>
                          </a:effectLst>
                          <a:latin typeface="Arial" pitchFamily="34" charset="0"/>
                          <a:ea typeface="Times New Roman" pitchFamily="18" charset="0"/>
                          <a:cs typeface="Tahoma" pitchFamily="34" charset="0"/>
                        </a:rPr>
                        <a:t>2009</a:t>
                      </a:r>
                      <a:endParaRPr kumimoji="0" lang="fr-FR" sz="2400" b="1" kern="1200" dirty="0">
                        <a:solidFill>
                          <a:srgbClr val="FF0000"/>
                        </a:solidFill>
                        <a:effectLst>
                          <a:outerShdw blurRad="38100" dist="38100" dir="2700000" algn="tl">
                            <a:srgbClr val="C0C0C0"/>
                          </a:outerShdw>
                        </a:effectLst>
                        <a:latin typeface="Arial" pitchFamily="34" charset="0"/>
                        <a:ea typeface="Times New Roman" pitchFamily="18" charset="0"/>
                        <a:cs typeface="Tahoma" pitchFamily="34" charset="0"/>
                      </a:endParaRPr>
                    </a:p>
                  </a:txBody>
                  <a:tcPr marT="45708" marB="457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fr-FR" sz="2400" b="1" i="0" u="none" strike="noStrike" cap="none" normalizeH="0" baseline="0" dirty="0">
                        <a:ln>
                          <a:noFill/>
                        </a:ln>
                        <a:solidFill>
                          <a:srgbClr val="0070C0"/>
                        </a:solidFill>
                        <a:effectLst/>
                        <a:latin typeface="Comic Sans MS" pitchFamily="66" charset="0"/>
                        <a:cs typeface="Simplified Arabic" pitchFamily="2" charset="-7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defRPr/>
                      </a:pPr>
                      <a:r>
                        <a:rPr kumimoji="0" lang="ar-SA" sz="2400" b="1" kern="1200" dirty="0">
                          <a:solidFill>
                            <a:srgbClr val="FF0000"/>
                          </a:solidFill>
                          <a:effectLst>
                            <a:outerShdw blurRad="38100" dist="38100" dir="2700000" algn="tl">
                              <a:srgbClr val="C0C0C0"/>
                            </a:outerShdw>
                          </a:effectLst>
                          <a:latin typeface="Arial" pitchFamily="34" charset="0"/>
                          <a:ea typeface="Times New Roman" pitchFamily="18" charset="0"/>
                          <a:cs typeface="Tahoma" pitchFamily="34" charset="0"/>
                        </a:rPr>
                        <a:t>2008</a:t>
                      </a:r>
                      <a:endParaRPr kumimoji="0" lang="fr-FR" sz="2400" b="1" kern="1200" dirty="0">
                        <a:solidFill>
                          <a:srgbClr val="FF0000"/>
                        </a:solidFill>
                        <a:effectLst>
                          <a:outerShdw blurRad="38100" dist="38100" dir="2700000" algn="tl">
                            <a:srgbClr val="C0C0C0"/>
                          </a:outerShdw>
                        </a:effectLst>
                        <a:latin typeface="Arial" pitchFamily="34" charset="0"/>
                        <a:ea typeface="Times New Roman" pitchFamily="18" charset="0"/>
                        <a:cs typeface="Tahoma" pitchFamily="34" charset="0"/>
                      </a:endParaRP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fr-FR" sz="2400" b="1" i="0" u="none" strike="noStrike" cap="none" normalizeH="0" baseline="0" dirty="0">
                        <a:ln>
                          <a:noFill/>
                        </a:ln>
                        <a:solidFill>
                          <a:srgbClr val="00B050"/>
                        </a:solidFill>
                        <a:effectLst/>
                        <a:latin typeface="Comic Sans MS" pitchFamily="66" charset="0"/>
                        <a:cs typeface="Simplified Arabic" pitchFamily="2" charset="-7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lang="ar-SA" sz="2400" b="1" dirty="0">
                          <a:solidFill>
                            <a:srgbClr val="7030A0"/>
                          </a:solidFill>
                          <a:effectLst>
                            <a:outerShdw blurRad="38100" dist="38100" dir="2700000" algn="tl">
                              <a:srgbClr val="C0C0C0"/>
                            </a:outerShdw>
                          </a:effectLst>
                          <a:latin typeface="Arial" pitchFamily="34" charset="0"/>
                          <a:ea typeface="Times New Roman" pitchFamily="18" charset="0"/>
                          <a:cs typeface="Tahoma" pitchFamily="34" charset="0"/>
                        </a:rPr>
                        <a:t>السلعة</a:t>
                      </a:r>
                      <a:endParaRPr kumimoji="0" lang="fr-FR" sz="2400" b="1" i="0" u="none" strike="noStrike" cap="none" normalizeH="0" baseline="0" dirty="0">
                        <a:ln>
                          <a:noFill/>
                        </a:ln>
                        <a:solidFill>
                          <a:srgbClr val="FF0000"/>
                        </a:solidFill>
                        <a:effectLst/>
                        <a:latin typeface="Comic Sans MS" pitchFamily="66" charset="0"/>
                        <a:cs typeface="Simplified Arabic" pitchFamily="2" charset="-78"/>
                      </a:endParaRPr>
                    </a:p>
                  </a:txBody>
                  <a:tcPr marT="45708" marB="4570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9763">
                <a:tc>
                  <a:txBody>
                    <a:bodyPr/>
                    <a:lstStyle/>
                    <a:p>
                      <a:pPr marL="0" marR="0" lvl="0" indent="0" algn="ctr" defTabSz="914400" rtl="1" eaLnBrk="1" fontAlgn="base" latinLnBrk="0" hangingPunct="1">
                        <a:lnSpc>
                          <a:spcPct val="100000"/>
                        </a:lnSpc>
                        <a:spcBef>
                          <a:spcPct val="20000"/>
                        </a:spcBef>
                        <a:spcAft>
                          <a:spcPct val="0"/>
                        </a:spcAft>
                        <a:buClrTx/>
                        <a:buSzTx/>
                        <a:buFontTx/>
                        <a:buNone/>
                        <a:tabLst/>
                        <a:defRPr/>
                      </a:pPr>
                      <a:r>
                        <a:rPr kumimoji="0" lang="ar-SA" sz="2400" b="1" kern="1200" dirty="0">
                          <a:solidFill>
                            <a:srgbClr val="00B050"/>
                          </a:solidFill>
                          <a:effectLst>
                            <a:outerShdw blurRad="38100" dist="38100" dir="2700000" algn="tl">
                              <a:srgbClr val="C0C0C0"/>
                            </a:outerShdw>
                          </a:effectLst>
                          <a:latin typeface="Arial" pitchFamily="34" charset="0"/>
                          <a:ea typeface="Times New Roman" pitchFamily="18" charset="0"/>
                          <a:cs typeface="Tahoma" pitchFamily="34" charset="0"/>
                        </a:rPr>
                        <a:t>السعر</a:t>
                      </a:r>
                      <a:endParaRPr kumimoji="0" lang="fr-FR" sz="2400" b="1" kern="1200" dirty="0">
                        <a:solidFill>
                          <a:srgbClr val="00B050"/>
                        </a:solidFill>
                        <a:effectLst>
                          <a:outerShdw blurRad="38100" dist="38100" dir="2700000" algn="tl">
                            <a:srgbClr val="C0C0C0"/>
                          </a:outerShdw>
                        </a:effectLst>
                        <a:latin typeface="Arial" pitchFamily="34" charset="0"/>
                        <a:ea typeface="Times New Roman" pitchFamily="18" charset="0"/>
                        <a:cs typeface="Tahoma"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kern="1200" dirty="0">
                          <a:solidFill>
                            <a:srgbClr val="00B050"/>
                          </a:solidFill>
                          <a:effectLst>
                            <a:outerShdw blurRad="38100" dist="38100" dir="2700000" algn="tl">
                              <a:srgbClr val="C0C0C0"/>
                            </a:outerShdw>
                          </a:effectLst>
                          <a:latin typeface="Arial" pitchFamily="34" charset="0"/>
                          <a:ea typeface="Times New Roman" pitchFamily="18" charset="0"/>
                          <a:cs typeface="Tahoma" pitchFamily="34" charset="0"/>
                        </a:rPr>
                        <a:t>P2</a:t>
                      </a:r>
                    </a:p>
                  </a:txBody>
                  <a:tcPr marT="45708" marB="457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defRPr/>
                      </a:pPr>
                      <a:r>
                        <a:rPr kumimoji="0" lang="ar-SA" sz="2400" b="1" kern="1200" dirty="0">
                          <a:solidFill>
                            <a:srgbClr val="0070C0"/>
                          </a:solidFill>
                          <a:effectLst>
                            <a:outerShdw blurRad="38100" dist="38100" dir="2700000" algn="tl">
                              <a:srgbClr val="C0C0C0"/>
                            </a:outerShdw>
                          </a:effectLst>
                          <a:latin typeface="Arial" pitchFamily="34" charset="0"/>
                          <a:ea typeface="Times New Roman" pitchFamily="18" charset="0"/>
                          <a:cs typeface="Tahoma" pitchFamily="34" charset="0"/>
                        </a:rPr>
                        <a:t>الكمية</a:t>
                      </a:r>
                      <a:endParaRPr kumimoji="0" lang="fr-FR" sz="2400" b="1" kern="1200" dirty="0">
                        <a:solidFill>
                          <a:srgbClr val="0070C0"/>
                        </a:solidFill>
                        <a:effectLst>
                          <a:outerShdw blurRad="38100" dist="38100" dir="2700000" algn="tl">
                            <a:srgbClr val="C0C0C0"/>
                          </a:outerShdw>
                        </a:effectLst>
                        <a:latin typeface="Arial" pitchFamily="34" charset="0"/>
                        <a:ea typeface="Times New Roman" pitchFamily="18" charset="0"/>
                        <a:cs typeface="Tahoma"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kern="1200" dirty="0">
                          <a:solidFill>
                            <a:srgbClr val="0070C0"/>
                          </a:solidFill>
                          <a:effectLst>
                            <a:outerShdw blurRad="38100" dist="38100" dir="2700000" algn="tl">
                              <a:srgbClr val="C0C0C0"/>
                            </a:outerShdw>
                          </a:effectLst>
                          <a:latin typeface="Arial" pitchFamily="34" charset="0"/>
                          <a:ea typeface="Times New Roman" pitchFamily="18" charset="0"/>
                          <a:cs typeface="Tahoma" pitchFamily="34" charset="0"/>
                        </a:rPr>
                        <a:t>Q2</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1" kern="1200" dirty="0">
                          <a:solidFill>
                            <a:srgbClr val="00B050"/>
                          </a:solidFill>
                          <a:effectLst>
                            <a:outerShdw blurRad="38100" dist="38100" dir="2700000" algn="tl">
                              <a:srgbClr val="C0C0C0"/>
                            </a:outerShdw>
                          </a:effectLst>
                          <a:latin typeface="Arial" pitchFamily="34" charset="0"/>
                          <a:ea typeface="Times New Roman" pitchFamily="18" charset="0"/>
                          <a:cs typeface="Tahoma" pitchFamily="34" charset="0"/>
                        </a:rPr>
                        <a:t>السعر</a:t>
                      </a:r>
                      <a:endParaRPr kumimoji="0" lang="fr-FR" sz="2400" b="1" kern="1200" dirty="0">
                        <a:solidFill>
                          <a:srgbClr val="00B050"/>
                        </a:solidFill>
                        <a:effectLst>
                          <a:outerShdw blurRad="38100" dist="38100" dir="2700000" algn="tl">
                            <a:srgbClr val="C0C0C0"/>
                          </a:outerShdw>
                        </a:effectLst>
                        <a:latin typeface="Arial" pitchFamily="34" charset="0"/>
                        <a:ea typeface="Times New Roman" pitchFamily="18" charset="0"/>
                        <a:cs typeface="Tahoma"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kern="1200" dirty="0">
                          <a:solidFill>
                            <a:srgbClr val="00B050"/>
                          </a:solidFill>
                          <a:effectLst>
                            <a:outerShdw blurRad="38100" dist="38100" dir="2700000" algn="tl">
                              <a:srgbClr val="C0C0C0"/>
                            </a:outerShdw>
                          </a:effectLst>
                          <a:latin typeface="Arial" pitchFamily="34" charset="0"/>
                          <a:ea typeface="Times New Roman" pitchFamily="18" charset="0"/>
                          <a:cs typeface="Tahoma" pitchFamily="34" charset="0"/>
                        </a:rPr>
                        <a:t>P1</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defRPr/>
                      </a:pPr>
                      <a:r>
                        <a:rPr kumimoji="0" lang="ar-SA" sz="2400" b="1" kern="1200" dirty="0">
                          <a:solidFill>
                            <a:srgbClr val="0070C0"/>
                          </a:solidFill>
                          <a:effectLst>
                            <a:outerShdw blurRad="38100" dist="38100" dir="2700000" algn="tl">
                              <a:srgbClr val="C0C0C0"/>
                            </a:outerShdw>
                          </a:effectLst>
                          <a:latin typeface="Arial" pitchFamily="34" charset="0"/>
                          <a:ea typeface="Times New Roman" pitchFamily="18" charset="0"/>
                          <a:cs typeface="Tahoma" pitchFamily="34" charset="0"/>
                        </a:rPr>
                        <a:t>الكمية</a:t>
                      </a:r>
                      <a:endParaRPr kumimoji="0" lang="fr-FR" sz="2400" b="1" kern="1200" dirty="0">
                        <a:solidFill>
                          <a:srgbClr val="0070C0"/>
                        </a:solidFill>
                        <a:effectLst>
                          <a:outerShdw blurRad="38100" dist="38100" dir="2700000" algn="tl">
                            <a:srgbClr val="C0C0C0"/>
                          </a:outerShdw>
                        </a:effectLst>
                        <a:latin typeface="Arial" pitchFamily="34" charset="0"/>
                        <a:ea typeface="Times New Roman" pitchFamily="18" charset="0"/>
                        <a:cs typeface="Tahoma"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kern="1200" dirty="0">
                          <a:solidFill>
                            <a:srgbClr val="0070C0"/>
                          </a:solidFill>
                          <a:effectLst>
                            <a:outerShdw blurRad="38100" dist="38100" dir="2700000" algn="tl">
                              <a:srgbClr val="C0C0C0"/>
                            </a:outerShdw>
                          </a:effectLst>
                          <a:latin typeface="Arial" pitchFamily="34" charset="0"/>
                          <a:ea typeface="Times New Roman" pitchFamily="18" charset="0"/>
                          <a:cs typeface="Tahoma" pitchFamily="34" charset="0"/>
                        </a:rPr>
                        <a:t>Q1</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fr-FR" sz="2400" b="1" i="0" u="none" strike="noStrike" cap="none" normalizeH="0" baseline="0" dirty="0">
                        <a:ln>
                          <a:noFill/>
                        </a:ln>
                        <a:solidFill>
                          <a:srgbClr val="FF0000"/>
                        </a:solidFill>
                        <a:effectLst/>
                        <a:latin typeface="Comic Sans MS" pitchFamily="66" charset="0"/>
                        <a:cs typeface="Simplified Arabic" pitchFamily="2" charset="-7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8596">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12</a:t>
                      </a:r>
                    </a:p>
                  </a:txBody>
                  <a:tcPr marT="45708" marB="457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120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10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100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rgbClr val="FF0000"/>
                          </a:solidFill>
                          <a:effectLst/>
                          <a:latin typeface="Comic Sans MS" pitchFamily="66" charset="0"/>
                          <a:cs typeface="Simplified Arabic" pitchFamily="2" charset="-78"/>
                        </a:rPr>
                        <a:t>A</a:t>
                      </a:r>
                    </a:p>
                  </a:txBody>
                  <a:tcPr marT="45708" marB="4570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8596">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80</a:t>
                      </a:r>
                    </a:p>
                  </a:txBody>
                  <a:tcPr marT="45708" marB="457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70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70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50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rgbClr val="FF0000"/>
                          </a:solidFill>
                          <a:effectLst/>
                          <a:latin typeface="Comic Sans MS" pitchFamily="66" charset="0"/>
                          <a:cs typeface="Simplified Arabic" pitchFamily="2" charset="-78"/>
                        </a:rPr>
                        <a:t>B</a:t>
                      </a:r>
                    </a:p>
                  </a:txBody>
                  <a:tcPr marT="45708" marB="4570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98596">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23</a:t>
                      </a:r>
                    </a:p>
                  </a:txBody>
                  <a:tcPr marT="45708" marB="457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100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20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chemeClr val="accent1">
                              <a:lumMod val="75000"/>
                            </a:schemeClr>
                          </a:solidFill>
                          <a:effectLst/>
                          <a:latin typeface="Comic Sans MS" pitchFamily="66" charset="0"/>
                          <a:cs typeface="Tahoma" pitchFamily="34" charset="0"/>
                        </a:rPr>
                        <a:t>80</a:t>
                      </a:r>
                    </a:p>
                  </a:txBody>
                  <a:tcPr marT="45708" marB="4570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dirty="0">
                          <a:ln>
                            <a:noFill/>
                          </a:ln>
                          <a:solidFill>
                            <a:srgbClr val="FF0000"/>
                          </a:solidFill>
                          <a:effectLst/>
                          <a:latin typeface="Comic Sans MS" pitchFamily="66" charset="0"/>
                          <a:cs typeface="Simplified Arabic" pitchFamily="2" charset="-78"/>
                        </a:rPr>
                        <a:t>C</a:t>
                      </a:r>
                    </a:p>
                  </a:txBody>
                  <a:tcPr marT="45708" marB="4570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D7AFB5-0AD1-4EBD-A380-047FCC0134C0}"/>
              </a:ext>
            </a:extLst>
          </p:cNvPr>
          <p:cNvSpPr>
            <a:spLocks noGrp="1"/>
          </p:cNvSpPr>
          <p:nvPr>
            <p:ph type="title"/>
          </p:nvPr>
        </p:nvSpPr>
        <p:spPr>
          <a:xfrm>
            <a:off x="152400" y="228600"/>
            <a:ext cx="8763000" cy="990600"/>
          </a:xfrm>
        </p:spPr>
        <p:txBody>
          <a:bodyPr/>
          <a:lstStyle/>
          <a:p>
            <a:pPr algn="just" rtl="1">
              <a:defRPr/>
            </a:pPr>
            <a:r>
              <a:rPr lang="ar-SA" sz="2400" b="1" dirty="0">
                <a:solidFill>
                  <a:schemeClr val="tx1"/>
                </a:solidFill>
                <a:effectLst>
                  <a:outerShdw blurRad="38100" dist="38100" dir="2700000" algn="tl">
                    <a:srgbClr val="C0C0C0"/>
                  </a:outerShdw>
                </a:effectLst>
                <a:latin typeface="Calibri" pitchFamily="34" charset="0"/>
                <a:cs typeface="Times New Roman" pitchFamily="18" charset="0"/>
              </a:rPr>
              <a:t>الناتج المحلي لكل سنة يمكن إيجاده بضرب الكميات المنتجة في تلك السنة في أسعارها ثم نقوم بضرب الكميات المنتجة في عام 2008 بأسعار عام </a:t>
            </a:r>
            <a:r>
              <a:rPr lang="fr-FR" sz="2400" b="1" dirty="0">
                <a:solidFill>
                  <a:schemeClr val="tx1"/>
                </a:solidFill>
                <a:effectLst>
                  <a:outerShdw blurRad="38100" dist="38100" dir="2700000" algn="tl">
                    <a:srgbClr val="C0C0C0"/>
                  </a:outerShdw>
                </a:effectLst>
                <a:latin typeface="Calibri" pitchFamily="34" charset="0"/>
                <a:cs typeface="Times New Roman" pitchFamily="18" charset="0"/>
              </a:rPr>
              <a:t>2008</a:t>
            </a:r>
            <a:r>
              <a:rPr lang="ar-SA" sz="2400" b="1" dirty="0">
                <a:solidFill>
                  <a:schemeClr val="tx1"/>
                </a:solidFill>
                <a:effectLst>
                  <a:outerShdw blurRad="38100" dist="38100" dir="2700000" algn="tl">
                    <a:srgbClr val="C0C0C0"/>
                  </a:outerShdw>
                </a:effectLst>
                <a:latin typeface="Calibri" pitchFamily="34" charset="0"/>
                <a:cs typeface="Times New Roman" pitchFamily="18" charset="0"/>
              </a:rPr>
              <a:t> وهي سنة الأساس وهي كالأتي:</a:t>
            </a:r>
            <a:endParaRPr lang="fr-FR" b="1" dirty="0">
              <a:solidFill>
                <a:schemeClr val="tx1"/>
              </a:solidFill>
              <a:cs typeface="Arial" charset="0"/>
            </a:endParaRPr>
          </a:p>
        </p:txBody>
      </p:sp>
      <p:sp>
        <p:nvSpPr>
          <p:cNvPr id="3" name="Espace réservé du contenu 2">
            <a:extLst>
              <a:ext uri="{FF2B5EF4-FFF2-40B4-BE49-F238E27FC236}">
                <a16:creationId xmlns:a16="http://schemas.microsoft.com/office/drawing/2014/main" id="{7BC16C28-5717-477A-8697-AD406A385C9F}"/>
              </a:ext>
            </a:extLst>
          </p:cNvPr>
          <p:cNvSpPr>
            <a:spLocks noGrp="1"/>
          </p:cNvSpPr>
          <p:nvPr>
            <p:ph sz="quarter" idx="1"/>
          </p:nvPr>
        </p:nvSpPr>
        <p:spPr>
          <a:xfrm>
            <a:off x="228600" y="4800600"/>
            <a:ext cx="8763000" cy="1828800"/>
          </a:xfrm>
        </p:spPr>
        <p:txBody>
          <a:bodyPr/>
          <a:lstStyle/>
          <a:p>
            <a:pPr algn="just" rtl="1">
              <a:lnSpc>
                <a:spcPct val="150000"/>
              </a:lnSpc>
              <a:defRPr/>
            </a:pPr>
            <a:r>
              <a:rPr lang="ar-SA" sz="2600" b="1">
                <a:effectLst>
                  <a:outerShdw blurRad="38100" dist="38100" dir="2700000" algn="tl">
                    <a:srgbClr val="C0C0C0"/>
                  </a:outerShdw>
                </a:effectLst>
                <a:latin typeface="Calibri" pitchFamily="34" charset="0"/>
                <a:cs typeface="Times New Roman" pitchFamily="18" charset="0"/>
              </a:rPr>
              <a:t>إذا الناتج المحلي الحقيقي عام 2009 هو </a:t>
            </a:r>
            <a:r>
              <a:rPr lang="fr-FR" sz="2600" b="1">
                <a:effectLst>
                  <a:outerShdw blurRad="38100" dist="38100" dir="2700000" algn="tl">
                    <a:srgbClr val="C0C0C0"/>
                  </a:outerShdw>
                </a:effectLst>
                <a:latin typeface="Calibri" pitchFamily="34" charset="0"/>
                <a:cs typeface="Times New Roman" pitchFamily="18" charset="0"/>
              </a:rPr>
              <a:t> 8100</a:t>
            </a:r>
            <a:r>
              <a:rPr lang="ar-SA" sz="2600" b="1">
                <a:effectLst>
                  <a:outerShdw blurRad="38100" dist="38100" dir="2700000" algn="tl">
                    <a:srgbClr val="C0C0C0"/>
                  </a:outerShdw>
                </a:effectLst>
                <a:latin typeface="Calibri" pitchFamily="34" charset="0"/>
                <a:cs typeface="Times New Roman" pitchFamily="18" charset="0"/>
              </a:rPr>
              <a:t> قد حقق زيادة قدرها </a:t>
            </a:r>
            <a:r>
              <a:rPr lang="fr-FR" sz="2600" b="1">
                <a:effectLst>
                  <a:outerShdw blurRad="38100" dist="38100" dir="2700000" algn="tl">
                    <a:srgbClr val="C0C0C0"/>
                  </a:outerShdw>
                </a:effectLst>
                <a:latin typeface="Calibri" pitchFamily="34" charset="0"/>
                <a:cs typeface="Times New Roman" pitchFamily="18" charset="0"/>
              </a:rPr>
              <a:t>2000</a:t>
            </a:r>
            <a:r>
              <a:rPr lang="ar-SA" sz="2600" b="1">
                <a:effectLst>
                  <a:outerShdw blurRad="38100" dist="38100" dir="2700000" algn="tl">
                    <a:srgbClr val="C0C0C0"/>
                  </a:outerShdw>
                </a:effectLst>
                <a:latin typeface="Calibri" pitchFamily="34" charset="0"/>
                <a:cs typeface="Times New Roman" pitchFamily="18" charset="0"/>
              </a:rPr>
              <a:t>في حين ان الناتج المحلي الاسمي لهذه السنة قد حقق زيادة قدرها 3240 وذلك بسبب ارتفاع الأسعار والكميات</a:t>
            </a:r>
            <a:endParaRPr lang="fr-FR" sz="2600" b="1">
              <a:effectLst>
                <a:outerShdw blurRad="38100" dist="38100" dir="2700000" algn="tl">
                  <a:srgbClr val="C0C0C0"/>
                </a:outerShdw>
              </a:effectLst>
              <a:latin typeface="Calibri" pitchFamily="34" charset="0"/>
              <a:cs typeface="Times New Roman" pitchFamily="18" charset="0"/>
            </a:endParaRPr>
          </a:p>
          <a:p>
            <a:pPr algn="r" rtl="1">
              <a:defRPr/>
            </a:pPr>
            <a:endParaRPr lang="fr-FR">
              <a:cs typeface="Arial" charset="0"/>
            </a:endParaRPr>
          </a:p>
        </p:txBody>
      </p:sp>
      <p:sp>
        <p:nvSpPr>
          <p:cNvPr id="4" name="Espace réservé du pied de page 3">
            <a:extLst>
              <a:ext uri="{FF2B5EF4-FFF2-40B4-BE49-F238E27FC236}">
                <a16:creationId xmlns:a16="http://schemas.microsoft.com/office/drawing/2014/main" id="{3896834F-1CB4-421D-A84C-BADB76188E8D}"/>
              </a:ext>
            </a:extLst>
          </p:cNvPr>
          <p:cNvSpPr>
            <a:spLocks noGrp="1"/>
          </p:cNvSpPr>
          <p:nvPr>
            <p:ph type="ftr" sz="quarter" idx="11"/>
          </p:nvPr>
        </p:nvSpPr>
        <p:spPr>
          <a:xfrm>
            <a:off x="0" y="6492875"/>
            <a:ext cx="2286000" cy="365125"/>
          </a:xfrm>
        </p:spPr>
        <p:txBody>
          <a:bodyPr/>
          <a:lstStyle/>
          <a:p>
            <a:pPr>
              <a:defRPr/>
            </a:pPr>
            <a:r>
              <a:rPr lang="ar-TN" dirty="0"/>
              <a:t>د.سارة صالح </a:t>
            </a:r>
            <a:endParaRPr lang="fr-FR" sz="2400" b="1" dirty="0">
              <a:solidFill>
                <a:schemeClr val="tx1"/>
              </a:solidFill>
              <a:effectLst>
                <a:outerShdw blurRad="38100" dist="38100" dir="2700000" algn="tl">
                  <a:srgbClr val="000000">
                    <a:alpha val="43137"/>
                  </a:srgbClr>
                </a:outerShdw>
              </a:effectLst>
              <a:latin typeface="Calibri" pitchFamily="34" charset="0"/>
              <a:ea typeface="Times New Roman" pitchFamily="18" charset="0"/>
              <a:cs typeface="+mj-cs"/>
            </a:endParaRPr>
          </a:p>
        </p:txBody>
      </p:sp>
      <p:sp>
        <p:nvSpPr>
          <p:cNvPr id="5" name="Espace réservé du numéro de diapositive 4">
            <a:extLst>
              <a:ext uri="{FF2B5EF4-FFF2-40B4-BE49-F238E27FC236}">
                <a16:creationId xmlns:a16="http://schemas.microsoft.com/office/drawing/2014/main" id="{D53AA511-71CA-43BE-AC3D-FEA36AF198BF}"/>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60BA3BFF-B3E0-469F-9608-B1829A8148E7}" type="slidenum">
              <a:rPr lang="ar-SA" altLang="en-US" sz="1200">
                <a:solidFill>
                  <a:srgbClr val="FFFFFF"/>
                </a:solidFill>
              </a:rPr>
              <a:pPr eaLnBrk="1" hangingPunct="1">
                <a:lnSpc>
                  <a:spcPct val="80000"/>
                </a:lnSpc>
              </a:pPr>
              <a:t>36</a:t>
            </a:fld>
            <a:endParaRPr lang="fr-FR" altLang="en-US" sz="1200">
              <a:solidFill>
                <a:srgbClr val="FFFFFF"/>
              </a:solidFill>
            </a:endParaRPr>
          </a:p>
        </p:txBody>
      </p:sp>
      <p:graphicFrame>
        <p:nvGraphicFramePr>
          <p:cNvPr id="6" name="Group 420">
            <a:extLst>
              <a:ext uri="{FF2B5EF4-FFF2-40B4-BE49-F238E27FC236}">
                <a16:creationId xmlns:a16="http://schemas.microsoft.com/office/drawing/2014/main" id="{D0457E3F-BD50-46C9-8750-E77C8C689EEF}"/>
              </a:ext>
            </a:extLst>
          </p:cNvPr>
          <p:cNvGraphicFramePr>
            <a:graphicFrameLocks noGrp="1"/>
          </p:cNvGraphicFramePr>
          <p:nvPr/>
        </p:nvGraphicFramePr>
        <p:xfrm>
          <a:off x="914400" y="1600200"/>
          <a:ext cx="7391400" cy="3048000"/>
        </p:xfrm>
        <a:graphic>
          <a:graphicData uri="http://schemas.openxmlformats.org/drawingml/2006/table">
            <a:tbl>
              <a:tblPr/>
              <a:tblGrid>
                <a:gridCol w="16002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17633">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00B050"/>
                          </a:solidFill>
                          <a:effectLst>
                            <a:outerShdw blurRad="38100" dist="38100" dir="2700000" algn="tl">
                              <a:srgbClr val="C0C0C0"/>
                            </a:outerShdw>
                          </a:effectLst>
                          <a:latin typeface="Calibri" pitchFamily="34" charset="0"/>
                          <a:ea typeface="Times New Roman" pitchFamily="18" charset="0"/>
                          <a:cs typeface="Tahoma" pitchFamily="34" charset="0"/>
                        </a:rPr>
                        <a:t>الناتج المحلي الحقيقي</a:t>
                      </a:r>
                      <a:r>
                        <a:rPr kumimoji="0" lang="ar-SA" sz="2000" b="1" i="0" u="none" strike="noStrike" cap="none" normalizeH="0" baseline="0">
                          <a:ln>
                            <a:noFill/>
                          </a:ln>
                          <a:solidFill>
                            <a:srgbClr val="C00000"/>
                          </a:solidFill>
                          <a:effectLst>
                            <a:outerShdw blurRad="38100" dist="38100" dir="2700000" algn="tl">
                              <a:srgbClr val="C0C0C0"/>
                            </a:outerShdw>
                          </a:effectLst>
                          <a:latin typeface="Calibri" pitchFamily="34" charset="0"/>
                          <a:ea typeface="Times New Roman" pitchFamily="18" charset="0"/>
                          <a:cs typeface="Tahoma" pitchFamily="34" charset="0"/>
                        </a:rPr>
                        <a:t> </a:t>
                      </a:r>
                      <a:endParaRPr kumimoji="0" lang="fr-FR" sz="2000" b="1" i="0" u="none" strike="noStrike" cap="none" normalizeH="0" baseline="0">
                        <a:ln>
                          <a:noFill/>
                        </a:ln>
                        <a:solidFill>
                          <a:srgbClr val="C00000"/>
                        </a:solidFill>
                        <a:effectLst>
                          <a:outerShdw blurRad="38100" dist="38100" dir="2700000" algn="tl">
                            <a:srgbClr val="C0C0C0"/>
                          </a:outerShdw>
                        </a:effectLst>
                        <a:latin typeface="Calibri" pitchFamily="34" charset="0"/>
                        <a:ea typeface="Times New Roman" pitchFamily="18" charset="0"/>
                        <a:cs typeface="Tahoma" pitchFamily="34" charset="0"/>
                      </a:endParaRP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00B0F0"/>
                          </a:solidFill>
                          <a:effectLst>
                            <a:outerShdw blurRad="38100" dist="38100" dir="2700000" algn="tl">
                              <a:srgbClr val="C0C0C0"/>
                            </a:outerShdw>
                          </a:effectLst>
                          <a:latin typeface="Calibri" pitchFamily="34" charset="0"/>
                          <a:ea typeface="Times New Roman" pitchFamily="18" charset="0"/>
                          <a:cs typeface="Tahoma" pitchFamily="34" charset="0"/>
                        </a:rPr>
                        <a:t>الناتج المحلي الاسمي </a:t>
                      </a:r>
                      <a:endParaRPr kumimoji="0" lang="fr-FR" sz="2000" b="1" i="0" u="none" strike="noStrike" cap="none" normalizeH="0" baseline="0">
                        <a:ln>
                          <a:noFill/>
                        </a:ln>
                        <a:solidFill>
                          <a:srgbClr val="00B0F0"/>
                        </a:solidFill>
                        <a:effectLst>
                          <a:outerShdw blurRad="38100" dist="38100" dir="2700000" algn="tl">
                            <a:srgbClr val="C0C0C0"/>
                          </a:outerShdw>
                        </a:effectLst>
                        <a:latin typeface="Arial" charset="0"/>
                        <a:ea typeface="Times New Roman" pitchFamily="18" charset="0"/>
                        <a:cs typeface="Tahoma" pitchFamily="34" charset="0"/>
                      </a:endParaRP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7030A0"/>
                          </a:solidFill>
                          <a:effectLst>
                            <a:outerShdw blurRad="38100" dist="38100" dir="2700000" algn="tl">
                              <a:srgbClr val="C0C0C0"/>
                            </a:outerShdw>
                          </a:effectLst>
                          <a:latin typeface="Arial" charset="0"/>
                          <a:ea typeface="Times New Roman" pitchFamily="18" charset="0"/>
                          <a:cs typeface="Tahoma" pitchFamily="34" charset="0"/>
                        </a:rPr>
                        <a:t>السلعة</a:t>
                      </a:r>
                      <a:endParaRPr kumimoji="0" lang="fr-FR" sz="2000" b="1" i="0" u="none" strike="noStrike" cap="none" normalizeH="0" baseline="0">
                        <a:ln>
                          <a:noFill/>
                        </a:ln>
                        <a:solidFill>
                          <a:srgbClr val="FF0000"/>
                        </a:solidFill>
                        <a:effectLst/>
                        <a:latin typeface="Comic Sans MS" pitchFamily="66" charset="0"/>
                        <a:ea typeface="Times New Roman" pitchFamily="18" charset="0"/>
                        <a:cs typeface="Simplified Arabic" pitchFamily="2" charset="-78"/>
                      </a:endParaRP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62159">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2009</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P</a:t>
                      </a:r>
                      <a:r>
                        <a:rPr kumimoji="0" lang="fr-FR" sz="20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1</a:t>
                      </a:r>
                      <a:r>
                        <a:rPr kumimoji="0" lang="fr-FR" sz="20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Q</a:t>
                      </a:r>
                      <a:r>
                        <a:rPr kumimoji="0" lang="fr-FR" sz="20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2008</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P</a:t>
                      </a:r>
                      <a:r>
                        <a:rPr kumimoji="0" lang="fr-FR" sz="2000" b="1" i="0" u="none" strike="noStrike" cap="none" normalizeH="0" baseline="-2500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1</a:t>
                      </a:r>
                      <a:r>
                        <a:rPr kumimoji="0" lang="fr-FR" sz="20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Q</a:t>
                      </a:r>
                      <a:r>
                        <a:rPr kumimoji="0" lang="fr-FR" sz="2000" b="1" i="0" u="none" strike="noStrike" cap="none" normalizeH="0" baseline="-2500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1</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2009</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P</a:t>
                      </a:r>
                      <a:r>
                        <a:rPr kumimoji="0" lang="fr-FR" sz="20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a:t>
                      </a:r>
                      <a:r>
                        <a:rPr kumimoji="0" lang="fr-FR" sz="20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Q</a:t>
                      </a:r>
                      <a:r>
                        <a:rPr kumimoji="0" lang="fr-FR" sz="20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2008</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P</a:t>
                      </a:r>
                      <a:r>
                        <a:rPr kumimoji="0" lang="fr-FR" sz="2000" b="1" i="0" u="none" strike="noStrike" cap="none" normalizeH="0" baseline="-2500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1</a:t>
                      </a:r>
                      <a:r>
                        <a:rPr kumimoji="0" lang="fr-FR" sz="20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Q</a:t>
                      </a:r>
                      <a:r>
                        <a:rPr kumimoji="0" lang="fr-FR" sz="2000" b="1" i="0" u="none" strike="noStrike" cap="none" normalizeH="0" baseline="-2500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rPr>
                        <a:t>1</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extLst>
                  <a:ext uri="{0D108BD9-81ED-4DB2-BD59-A6C34878D82A}">
                    <a16:rowId xmlns:a16="http://schemas.microsoft.com/office/drawing/2014/main" val="10001"/>
                  </a:ext>
                </a:extLst>
              </a:tr>
              <a:tr h="45729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1200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1000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1440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1000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FF0000"/>
                          </a:solidFill>
                          <a:effectLst/>
                          <a:latin typeface="Comic Sans MS" pitchFamily="66" charset="0"/>
                          <a:cs typeface="Simplified Arabic" pitchFamily="2" charset="-78"/>
                        </a:rPr>
                        <a:t>A</a:t>
                      </a: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29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4900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3500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5600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3500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FF0000"/>
                          </a:solidFill>
                          <a:effectLst/>
                          <a:latin typeface="Comic Sans MS" pitchFamily="66" charset="0"/>
                          <a:cs typeface="Simplified Arabic" pitchFamily="2" charset="-78"/>
                        </a:rPr>
                        <a:t>B</a:t>
                      </a: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729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2000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1600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2300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1600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FF0000"/>
                          </a:solidFill>
                          <a:effectLst/>
                          <a:latin typeface="Comic Sans MS" pitchFamily="66" charset="0"/>
                          <a:cs typeface="Simplified Arabic" pitchFamily="2" charset="-78"/>
                        </a:rPr>
                        <a:t>C</a:t>
                      </a: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632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8100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6100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B95B22"/>
                          </a:solidFill>
                          <a:effectLst>
                            <a:outerShdw blurRad="38100" dist="38100" dir="2700000" algn="tl">
                              <a:srgbClr val="C0C0C0"/>
                            </a:outerShdw>
                          </a:effectLst>
                          <a:latin typeface="Comic Sans MS" pitchFamily="66" charset="0"/>
                          <a:cs typeface="Tahoma" pitchFamily="34" charset="0"/>
                        </a:rPr>
                        <a:t>9340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outerShdw blurRad="38100" dist="38100" dir="2700000" algn="tl">
                              <a:srgbClr val="C0C0C0"/>
                            </a:outerShdw>
                          </a:effectLst>
                          <a:latin typeface="Comic Sans MS" pitchFamily="66" charset="0"/>
                          <a:cs typeface="Tahoma" pitchFamily="34" charset="0"/>
                        </a:rPr>
                        <a:t>6100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BA8F2D"/>
                          </a:solidFill>
                          <a:effectLst>
                            <a:outerShdw blurRad="38100" dist="38100" dir="2700000" algn="tl">
                              <a:srgbClr val="C0C0C0"/>
                            </a:outerShdw>
                          </a:effectLst>
                          <a:latin typeface="Calibri" pitchFamily="34" charset="0"/>
                          <a:cs typeface="Times New Roman" pitchFamily="18" charset="0"/>
                        </a:rPr>
                        <a:t>المجموع</a:t>
                      </a:r>
                      <a:endParaRPr kumimoji="0" lang="fr-FR" sz="2000" b="1" i="0" u="none" strike="noStrike" cap="none" normalizeH="0" baseline="0">
                        <a:ln>
                          <a:noFill/>
                        </a:ln>
                        <a:solidFill>
                          <a:srgbClr val="FF0000"/>
                        </a:solidFill>
                        <a:effectLst/>
                        <a:latin typeface="Comic Sans MS" pitchFamily="66" charset="0"/>
                        <a:cs typeface="Simplified Arabic" pitchFamily="2" charset="-78"/>
                      </a:endParaRP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re 1">
            <a:extLst>
              <a:ext uri="{FF2B5EF4-FFF2-40B4-BE49-F238E27FC236}">
                <a16:creationId xmlns:a16="http://schemas.microsoft.com/office/drawing/2014/main" id="{9B07AD52-8BFC-488D-A315-6616CD995F01}"/>
              </a:ext>
            </a:extLst>
          </p:cNvPr>
          <p:cNvSpPr>
            <a:spLocks noGrp="1"/>
          </p:cNvSpPr>
          <p:nvPr>
            <p:ph type="title"/>
          </p:nvPr>
        </p:nvSpPr>
        <p:spPr>
          <a:xfrm>
            <a:off x="612775" y="228600"/>
            <a:ext cx="8153400" cy="990600"/>
          </a:xfrm>
        </p:spPr>
        <p:txBody>
          <a:bodyPr/>
          <a:lstStyle/>
          <a:p>
            <a:pPr algn="r" rtl="1"/>
            <a:r>
              <a:rPr lang="ar-SA" altLang="en-US" sz="4000" b="1"/>
              <a:t>الرقم القياسي لأسعار المستهلكين</a:t>
            </a:r>
            <a:endParaRPr lang="fr-FR" altLang="en-US">
              <a:cs typeface="Arial" panose="020B0604020202020204" pitchFamily="34" charset="0"/>
            </a:endParaRPr>
          </a:p>
        </p:txBody>
      </p:sp>
      <p:sp>
        <p:nvSpPr>
          <p:cNvPr id="3" name="Espace réservé du contenu 2">
            <a:extLst>
              <a:ext uri="{FF2B5EF4-FFF2-40B4-BE49-F238E27FC236}">
                <a16:creationId xmlns:a16="http://schemas.microsoft.com/office/drawing/2014/main" id="{F2D522B7-27D9-4D9B-98BC-2067BE62B827}"/>
              </a:ext>
            </a:extLst>
          </p:cNvPr>
          <p:cNvSpPr>
            <a:spLocks noGrp="1"/>
          </p:cNvSpPr>
          <p:nvPr>
            <p:ph sz="quarter" idx="1"/>
          </p:nvPr>
        </p:nvSpPr>
        <p:spPr>
          <a:xfrm>
            <a:off x="152400" y="1371600"/>
            <a:ext cx="8763000" cy="5257800"/>
          </a:xfrm>
        </p:spPr>
        <p:txBody>
          <a:bodyPr/>
          <a:lstStyle/>
          <a:p>
            <a:pPr marL="0" indent="0" algn="just" rtl="1">
              <a:lnSpc>
                <a:spcPct val="150000"/>
              </a:lnSpc>
              <a:spcBef>
                <a:spcPct val="0"/>
              </a:spcBef>
              <a:defRPr/>
            </a:pPr>
            <a:r>
              <a:rPr lang="fr-FR" sz="2600" b="1">
                <a:effectLst>
                  <a:outerShdw blurRad="38100" dist="38100" dir="2700000" algn="tl">
                    <a:srgbClr val="C0C0C0"/>
                  </a:outerShdw>
                </a:effectLst>
                <a:cs typeface="Arial" charset="0"/>
              </a:rPr>
              <a:t> </a:t>
            </a:r>
            <a:r>
              <a:rPr lang="ar-SA" sz="2700" b="1">
                <a:solidFill>
                  <a:srgbClr val="FF0066"/>
                </a:solidFill>
                <a:effectLst>
                  <a:outerShdw blurRad="38100" dist="38100" dir="2700000" algn="tl">
                    <a:srgbClr val="C0C0C0"/>
                  </a:outerShdw>
                </a:effectLst>
              </a:rPr>
              <a:t>تعريفه</a:t>
            </a:r>
            <a:r>
              <a:rPr lang="ar-SA" sz="2700" b="1">
                <a:effectLst>
                  <a:outerShdw blurRad="38100" dist="38100" dir="2700000" algn="tl">
                    <a:srgbClr val="C0C0C0"/>
                  </a:outerShdw>
                </a:effectLst>
              </a:rPr>
              <a:t>:</a:t>
            </a:r>
            <a:r>
              <a:rPr lang="fr-FR" sz="2700" b="1">
                <a:effectLst>
                  <a:outerShdw blurRad="38100" dist="38100" dir="2700000" algn="tl">
                    <a:srgbClr val="C0C0C0"/>
                  </a:outerShdw>
                </a:effectLst>
                <a:cs typeface="Arial" charset="0"/>
              </a:rPr>
              <a:t> </a:t>
            </a:r>
            <a:r>
              <a:rPr lang="ar-SA" sz="2700" b="1">
                <a:effectLst>
                  <a:outerShdw blurRad="38100" dist="38100" dir="2700000" algn="tl">
                    <a:srgbClr val="C0C0C0"/>
                  </a:outerShdw>
                </a:effectLst>
              </a:rPr>
              <a:t>هو رقم نسبى يستخدم كأداة لقياس التغيرات التي تحدث من وقت لآخر ،فهو </a:t>
            </a:r>
            <a:r>
              <a:rPr lang="ar-SA" sz="2700" b="1">
                <a:solidFill>
                  <a:srgbClr val="5E0204"/>
                </a:solidFill>
                <a:effectLst>
                  <a:outerShdw blurRad="38100" dist="38100" dir="2700000" algn="tl">
                    <a:srgbClr val="C0C0C0"/>
                  </a:outerShdw>
                </a:effectLst>
              </a:rPr>
              <a:t>يقيس التغير الذي يحدث في أسعار السلع والخدمات </a:t>
            </a:r>
            <a:r>
              <a:rPr lang="ar-SA" sz="2700" b="1">
                <a:effectLst>
                  <a:outerShdw blurRad="38100" dist="38100" dir="2700000" algn="tl">
                    <a:srgbClr val="C0C0C0"/>
                  </a:outerShdw>
                </a:effectLst>
              </a:rPr>
              <a:t>التي يستهلكها المجتمع خلال فترة زمنية معينة. </a:t>
            </a:r>
            <a:endParaRPr lang="fr-FR" sz="2700" b="1">
              <a:effectLst>
                <a:outerShdw blurRad="38100" dist="38100" dir="2700000" algn="tl">
                  <a:srgbClr val="C0C0C0"/>
                </a:outerShdw>
              </a:effectLst>
              <a:cs typeface="Arial" charset="0"/>
            </a:endParaRPr>
          </a:p>
          <a:p>
            <a:pPr marL="0" indent="0" algn="just" rtl="1">
              <a:lnSpc>
                <a:spcPct val="150000"/>
              </a:lnSpc>
              <a:spcBef>
                <a:spcPct val="0"/>
              </a:spcBef>
              <a:defRPr/>
            </a:pPr>
            <a:r>
              <a:rPr lang="fr-FR" sz="2700" b="1">
                <a:solidFill>
                  <a:srgbClr val="00B0F0"/>
                </a:solidFill>
                <a:effectLst>
                  <a:outerShdw blurRad="38100" dist="38100" dir="2700000" algn="tl">
                    <a:srgbClr val="C0C0C0"/>
                  </a:outerShdw>
                </a:effectLst>
                <a:latin typeface="Calibri" pitchFamily="34" charset="0"/>
                <a:cs typeface="Times New Roman" pitchFamily="18" charset="0"/>
              </a:rPr>
              <a:t> </a:t>
            </a:r>
            <a:r>
              <a:rPr lang="ar-SA" sz="2700" b="1">
                <a:solidFill>
                  <a:srgbClr val="00B0F0"/>
                </a:solidFill>
                <a:effectLst>
                  <a:outerShdw blurRad="38100" dist="38100" dir="2700000" algn="tl">
                    <a:srgbClr val="C0C0C0"/>
                  </a:outerShdw>
                </a:effectLst>
                <a:latin typeface="Calibri" pitchFamily="34" charset="0"/>
                <a:cs typeface="Times New Roman" pitchFamily="18" charset="0"/>
              </a:rPr>
              <a:t>يحسب الرقم القياسي لأسعار المستهلكين </a:t>
            </a:r>
            <a:r>
              <a:rPr lang="ar-SA" sz="2700" b="1">
                <a:solidFill>
                  <a:srgbClr val="7C5F1E"/>
                </a:solidFill>
                <a:effectLst>
                  <a:outerShdw blurRad="38100" dist="38100" dir="2700000" algn="tl">
                    <a:srgbClr val="C0C0C0"/>
                  </a:outerShdw>
                </a:effectLst>
                <a:latin typeface="Calibri" pitchFamily="34" charset="0"/>
                <a:cs typeface="Times New Roman" pitchFamily="18" charset="0"/>
              </a:rPr>
              <a:t>عن طريق </a:t>
            </a:r>
            <a:r>
              <a:rPr lang="ar-SA" sz="2700" b="1">
                <a:solidFill>
                  <a:srgbClr val="C529B2"/>
                </a:solidFill>
                <a:effectLst>
                  <a:outerShdw blurRad="38100" dist="38100" dir="2700000" algn="tl">
                    <a:srgbClr val="C0C0C0"/>
                  </a:outerShdw>
                </a:effectLst>
                <a:latin typeface="Calibri" pitchFamily="34" charset="0"/>
                <a:cs typeface="Times New Roman" pitchFamily="18" charset="0"/>
              </a:rPr>
              <a:t>قسمة الأسعار السوقية لمجموعة مختارة من السلع والخدمات في سنة معينة يطلق عليها سنة المقارنة</a:t>
            </a:r>
            <a:r>
              <a:rPr lang="ar-SA" sz="2700" b="1">
                <a:solidFill>
                  <a:srgbClr val="7C5F1E"/>
                </a:solidFill>
                <a:effectLst>
                  <a:outerShdw blurRad="38100" dist="38100" dir="2700000" algn="tl">
                    <a:srgbClr val="C0C0C0"/>
                  </a:outerShdw>
                </a:effectLst>
                <a:latin typeface="Calibri" pitchFamily="34" charset="0"/>
                <a:cs typeface="Times New Roman" pitchFamily="18" charset="0"/>
              </a:rPr>
              <a:t> </a:t>
            </a:r>
            <a:r>
              <a:rPr lang="ar-SA" sz="2700" b="1">
                <a:solidFill>
                  <a:srgbClr val="0070C0"/>
                </a:solidFill>
                <a:effectLst>
                  <a:outerShdw blurRad="38100" dist="38100" dir="2700000" algn="tl">
                    <a:srgbClr val="C0C0C0"/>
                  </a:outerShdw>
                </a:effectLst>
                <a:latin typeface="Calibri" pitchFamily="34" charset="0"/>
                <a:cs typeface="Times New Roman" pitchFamily="18" charset="0"/>
              </a:rPr>
              <a:t>على الأسعار السوقية لنفس مجموعة السلع والخدمات في سنة الأساس</a:t>
            </a:r>
            <a:endParaRPr lang="ar-SA" sz="2700" b="1">
              <a:solidFill>
                <a:srgbClr val="0070C0"/>
              </a:solidFill>
              <a:effectLst>
                <a:outerShdw blurRad="38100" dist="38100" dir="2700000" algn="tl">
                  <a:srgbClr val="C0C0C0"/>
                </a:outerShdw>
              </a:effectLst>
            </a:endParaRPr>
          </a:p>
          <a:p>
            <a:pPr marL="0" indent="0" algn="just" rtl="1">
              <a:defRPr/>
            </a:pPr>
            <a:endParaRPr lang="fr-FR">
              <a:cs typeface="Arial" charset="0"/>
            </a:endParaRPr>
          </a:p>
          <a:p>
            <a:pPr marL="0" indent="0">
              <a:defRPr/>
            </a:pPr>
            <a:endParaRPr lang="fr-FR">
              <a:cs typeface="Arial" charset="0"/>
            </a:endParaRPr>
          </a:p>
        </p:txBody>
      </p:sp>
      <p:sp>
        <p:nvSpPr>
          <p:cNvPr id="46084" name="Espace réservé du pied de page 3">
            <a:extLst>
              <a:ext uri="{FF2B5EF4-FFF2-40B4-BE49-F238E27FC236}">
                <a16:creationId xmlns:a16="http://schemas.microsoft.com/office/drawing/2014/main" id="{300DCD5D-55CD-4BBF-87C5-0DFE6B000D35}"/>
              </a:ext>
            </a:extLst>
          </p:cNvPr>
          <p:cNvSpPr>
            <a:spLocks noGrp="1"/>
          </p:cNvSpPr>
          <p:nvPr>
            <p:ph type="ftr" sz="quarter" idx="11"/>
          </p:nvPr>
        </p:nvSpPr>
        <p:spPr bwMode="auto">
          <a:xfrm>
            <a:off x="0" y="6492875"/>
            <a:ext cx="2971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A6D8AF13-07FB-4CEC-BBE4-1469629EAD1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37F5E0F-12FE-4F1A-AD17-879799712639}" type="slidenum">
              <a:rPr lang="ar-SA" altLang="en-US" sz="1200">
                <a:solidFill>
                  <a:srgbClr val="FFFFFF"/>
                </a:solidFill>
              </a:rPr>
              <a:pPr eaLnBrk="1" hangingPunct="1">
                <a:lnSpc>
                  <a:spcPct val="80000"/>
                </a:lnSpc>
              </a:pPr>
              <a:t>37</a:t>
            </a:fld>
            <a:endParaRPr lang="fr-FR" altLang="en-US" sz="1200">
              <a:solidFill>
                <a:srgbClr val="FFFFFF"/>
              </a:solidFill>
            </a:endParaRPr>
          </a:p>
        </p:txBody>
      </p:sp>
      <p:graphicFrame>
        <p:nvGraphicFramePr>
          <p:cNvPr id="6" name="Group 66">
            <a:extLst>
              <a:ext uri="{FF2B5EF4-FFF2-40B4-BE49-F238E27FC236}">
                <a16:creationId xmlns:a16="http://schemas.microsoft.com/office/drawing/2014/main" id="{83FC0980-DFAC-45DD-B714-E6A875945EF5}"/>
              </a:ext>
            </a:extLst>
          </p:cNvPr>
          <p:cNvGraphicFramePr>
            <a:graphicFrameLocks noGrp="1"/>
          </p:cNvGraphicFramePr>
          <p:nvPr/>
        </p:nvGraphicFramePr>
        <p:xfrm>
          <a:off x="304800" y="5562600"/>
          <a:ext cx="8686800" cy="914400"/>
        </p:xfrm>
        <a:graphic>
          <a:graphicData uri="http://schemas.openxmlformats.org/drawingml/2006/table">
            <a:tbl>
              <a:tblPr/>
              <a:tblGrid>
                <a:gridCol w="1116696">
                  <a:extLst>
                    <a:ext uri="{9D8B030D-6E8A-4147-A177-3AD203B41FA5}">
                      <a16:colId xmlns:a16="http://schemas.microsoft.com/office/drawing/2014/main" val="20000"/>
                    </a:ext>
                  </a:extLst>
                </a:gridCol>
                <a:gridCol w="5207904">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351692">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i="0" u="none" strike="noStrike" cap="none" normalizeH="0" baseline="0" dirty="0">
                          <a:ln>
                            <a:noFill/>
                          </a:ln>
                          <a:solidFill>
                            <a:schemeClr val="tx1"/>
                          </a:solidFill>
                          <a:effectLst>
                            <a:outerShdw blurRad="38100" dist="38100" dir="2700000" algn="tl">
                              <a:srgbClr val="000000">
                                <a:alpha val="43137"/>
                              </a:srgbClr>
                            </a:outerShdw>
                          </a:effectLst>
                          <a:latin typeface="Comic Sans MS" pitchFamily="66" charset="0"/>
                          <a:cs typeface="+mj-cs"/>
                        </a:rPr>
                        <a:t>×</a:t>
                      </a:r>
                      <a:r>
                        <a:rPr kumimoji="0" lang="ar-SA" sz="1500" b="1" i="0" u="none" strike="noStrike" cap="none" normalizeH="0" baseline="0" dirty="0">
                          <a:ln>
                            <a:noFill/>
                          </a:ln>
                          <a:solidFill>
                            <a:schemeClr val="tx1"/>
                          </a:solidFill>
                          <a:effectLst>
                            <a:outerShdw blurRad="38100" dist="38100" dir="2700000" algn="tl">
                              <a:srgbClr val="000000">
                                <a:alpha val="43137"/>
                              </a:srgbClr>
                            </a:outerShdw>
                          </a:effectLst>
                          <a:latin typeface="Comic Sans MS" pitchFamily="66" charset="0"/>
                          <a:cs typeface="+mj-cs"/>
                        </a:rPr>
                        <a:t>100</a:t>
                      </a:r>
                      <a:r>
                        <a:rPr kumimoji="0" lang="ar-SA" sz="1800" b="1" i="0" u="none" strike="noStrike" cap="none" normalizeH="0" baseline="0" dirty="0">
                          <a:ln>
                            <a:noFill/>
                          </a:ln>
                          <a:solidFill>
                            <a:schemeClr val="tx1"/>
                          </a:solidFill>
                          <a:effectLst>
                            <a:outerShdw blurRad="38100" dist="38100" dir="2700000" algn="tl">
                              <a:srgbClr val="000000">
                                <a:alpha val="43137"/>
                              </a:srgbClr>
                            </a:outerShdw>
                          </a:effectLst>
                          <a:latin typeface="Comic Sans MS" pitchFamily="66" charset="0"/>
                          <a:cs typeface="+mj-cs"/>
                        </a:rPr>
                        <a:t>%</a:t>
                      </a:r>
                      <a:endParaRPr kumimoji="0" lang="fr-FR" sz="1800" b="1" i="0" u="none" strike="noStrike" cap="none" normalizeH="0" baseline="0" dirty="0">
                        <a:ln>
                          <a:noFill/>
                        </a:ln>
                        <a:solidFill>
                          <a:schemeClr val="tx1"/>
                        </a:solidFill>
                        <a:effectLst>
                          <a:outerShdw blurRad="38100" dist="38100" dir="2700000" algn="tl">
                            <a:srgbClr val="000000">
                              <a:alpha val="43137"/>
                            </a:srgbClr>
                          </a:outerShdw>
                        </a:effectLst>
                        <a:latin typeface="Comic Sans MS" pitchFamily="66" charset="0"/>
                        <a:cs typeface="+mj-cs"/>
                      </a:endParaRPr>
                    </a:p>
                  </a:txBody>
                  <a:tcPr marT="35169" marB="35169" anchor="ctr" horzOverflow="overflow">
                    <a:lnL cap="flat">
                      <a:noFill/>
                    </a:lnL>
                    <a:lnR>
                      <a:noFill/>
                    </a:lnR>
                    <a:lnT cap="flat">
                      <a:noFill/>
                    </a:lnT>
                    <a:lnB cap="flat">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i="0" u="none" strike="noStrike" kern="1200" cap="none" normalizeH="0" baseline="0" dirty="0">
                          <a:ln>
                            <a:noFill/>
                          </a:ln>
                          <a:solidFill>
                            <a:srgbClr val="00B050"/>
                          </a:solidFill>
                          <a:effectLst>
                            <a:outerShdw blurRad="38100" dist="38100" dir="2700000" algn="tl">
                              <a:srgbClr val="000000">
                                <a:alpha val="43137"/>
                              </a:srgbClr>
                            </a:outerShdw>
                          </a:effectLst>
                          <a:latin typeface="Comic Sans MS" pitchFamily="66" charset="0"/>
                          <a:ea typeface="+mn-ea"/>
                          <a:cs typeface="+mj-cs"/>
                        </a:rPr>
                        <a:t>مجموع</a:t>
                      </a:r>
                      <a:r>
                        <a:rPr kumimoji="0" lang="fr-FR" sz="1800" b="1" i="0" u="none" strike="noStrike" kern="1200" cap="none" normalizeH="0" baseline="0" dirty="0">
                          <a:ln>
                            <a:noFill/>
                          </a:ln>
                          <a:solidFill>
                            <a:srgbClr val="00B050"/>
                          </a:solidFill>
                          <a:effectLst>
                            <a:outerShdw blurRad="38100" dist="38100" dir="2700000" algn="tl">
                              <a:srgbClr val="000000">
                                <a:alpha val="43137"/>
                              </a:srgbClr>
                            </a:outerShdw>
                          </a:effectLst>
                          <a:latin typeface="Comic Sans MS" pitchFamily="66" charset="0"/>
                          <a:ea typeface="+mn-ea"/>
                          <a:cs typeface="+mj-cs"/>
                        </a:rPr>
                        <a:t> </a:t>
                      </a:r>
                      <a:r>
                        <a:rPr kumimoji="0" lang="ar-SA" sz="1800" b="1" i="0" u="none" strike="noStrike" kern="1200" cap="none" normalizeH="0" baseline="0" dirty="0">
                          <a:ln>
                            <a:noFill/>
                          </a:ln>
                          <a:solidFill>
                            <a:srgbClr val="00B050"/>
                          </a:solidFill>
                          <a:effectLst>
                            <a:outerShdw blurRad="38100" dist="38100" dir="2700000" algn="tl">
                              <a:srgbClr val="000000">
                                <a:alpha val="43137"/>
                              </a:srgbClr>
                            </a:outerShdw>
                          </a:effectLst>
                          <a:latin typeface="Comic Sans MS" pitchFamily="66" charset="0"/>
                          <a:ea typeface="+mn-ea"/>
                          <a:cs typeface="+mj-cs"/>
                        </a:rPr>
                        <a:t>أسعار</a:t>
                      </a:r>
                      <a:r>
                        <a:rPr kumimoji="0" lang="fr-FR" sz="1800" b="1" i="0" u="none" strike="noStrike" kern="1200" cap="none" normalizeH="0" baseline="0" dirty="0">
                          <a:ln>
                            <a:noFill/>
                          </a:ln>
                          <a:solidFill>
                            <a:srgbClr val="00B050"/>
                          </a:solidFill>
                          <a:effectLst>
                            <a:outerShdw blurRad="38100" dist="38100" dir="2700000" algn="tl">
                              <a:srgbClr val="000000">
                                <a:alpha val="43137"/>
                              </a:srgbClr>
                            </a:outerShdw>
                          </a:effectLst>
                          <a:latin typeface="Comic Sans MS" pitchFamily="66" charset="0"/>
                          <a:ea typeface="+mn-ea"/>
                          <a:cs typeface="+mj-cs"/>
                        </a:rPr>
                        <a:t> </a:t>
                      </a:r>
                      <a:r>
                        <a:rPr kumimoji="0" lang="ar-SA" sz="1800" b="1" i="0" u="none" strike="noStrike" kern="1200" cap="none" normalizeH="0" baseline="0" dirty="0">
                          <a:ln>
                            <a:noFill/>
                          </a:ln>
                          <a:solidFill>
                            <a:srgbClr val="00B050"/>
                          </a:solidFill>
                          <a:effectLst>
                            <a:outerShdw blurRad="38100" dist="38100" dir="2700000" algn="tl">
                              <a:srgbClr val="000000">
                                <a:alpha val="43137"/>
                              </a:srgbClr>
                            </a:outerShdw>
                          </a:effectLst>
                          <a:latin typeface="Comic Sans MS" pitchFamily="66" charset="0"/>
                          <a:ea typeface="+mn-ea"/>
                          <a:cs typeface="+mj-cs"/>
                        </a:rPr>
                        <a:t>السلع والخدمات</a:t>
                      </a:r>
                      <a:r>
                        <a:rPr kumimoji="0" lang="fr-FR" sz="1800" b="1" i="0" u="none" strike="noStrike" kern="1200" cap="none" normalizeH="0" baseline="0" dirty="0">
                          <a:ln>
                            <a:noFill/>
                          </a:ln>
                          <a:solidFill>
                            <a:srgbClr val="00B050"/>
                          </a:solidFill>
                          <a:effectLst>
                            <a:outerShdw blurRad="38100" dist="38100" dir="2700000" algn="tl">
                              <a:srgbClr val="000000">
                                <a:alpha val="43137"/>
                              </a:srgbClr>
                            </a:outerShdw>
                          </a:effectLst>
                          <a:latin typeface="Comic Sans MS" pitchFamily="66" charset="0"/>
                          <a:ea typeface="+mn-ea"/>
                          <a:cs typeface="+mj-cs"/>
                        </a:rPr>
                        <a:t> </a:t>
                      </a:r>
                      <a:r>
                        <a:rPr kumimoji="0" lang="ar-SA" sz="1800" b="1" i="0" u="none" strike="noStrike" cap="none" normalizeH="0" baseline="0" dirty="0">
                          <a:ln>
                            <a:noFill/>
                          </a:ln>
                          <a:solidFill>
                            <a:srgbClr val="00B050"/>
                          </a:solidFill>
                          <a:effectLst>
                            <a:outerShdw blurRad="38100" dist="38100" dir="2700000" algn="tl">
                              <a:srgbClr val="000000">
                                <a:alpha val="43137"/>
                              </a:srgbClr>
                            </a:outerShdw>
                          </a:effectLst>
                          <a:latin typeface="Comic Sans MS" pitchFamily="66" charset="0"/>
                          <a:cs typeface="+mj-cs"/>
                        </a:rPr>
                        <a:t>في السنة المقارنة</a:t>
                      </a:r>
                      <a:endParaRPr kumimoji="0" lang="fr-FR" sz="1800" b="1" i="0" u="none" strike="noStrike" cap="none" normalizeH="0" baseline="0" dirty="0">
                        <a:ln>
                          <a:noFill/>
                        </a:ln>
                        <a:solidFill>
                          <a:srgbClr val="00B050"/>
                        </a:solidFill>
                        <a:effectLst>
                          <a:outerShdw blurRad="38100" dist="38100" dir="2700000" algn="tl">
                            <a:srgbClr val="000000">
                              <a:alpha val="43137"/>
                            </a:srgbClr>
                          </a:outerShdw>
                        </a:effectLst>
                        <a:latin typeface="Comic Sans MS" pitchFamily="66" charset="0"/>
                        <a:cs typeface="+mj-cs"/>
                      </a:endParaRPr>
                    </a:p>
                  </a:txBody>
                  <a:tcPr marT="35169" marB="35169"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i="0" u="none" strike="noStrike" cap="none" normalizeH="0" baseline="0" dirty="0">
                          <a:ln>
                            <a:noFill/>
                          </a:ln>
                          <a:solidFill>
                            <a:srgbClr val="C00000"/>
                          </a:solidFill>
                          <a:effectLst>
                            <a:outerShdw blurRad="38100" dist="38100" dir="2700000" algn="tl">
                              <a:srgbClr val="000000">
                                <a:alpha val="43137"/>
                              </a:srgbClr>
                            </a:outerShdw>
                          </a:effectLst>
                          <a:latin typeface="Comic Sans MS" pitchFamily="66" charset="0"/>
                          <a:cs typeface="+mj-cs"/>
                        </a:rPr>
                        <a:t>الرقم القياسي للأسعار</a:t>
                      </a:r>
                      <a:r>
                        <a:rPr kumimoji="0" lang="fr-FR" sz="1800" b="1" i="0" u="none" strike="noStrike" cap="none" normalizeH="0" baseline="0" dirty="0">
                          <a:ln>
                            <a:noFill/>
                          </a:ln>
                          <a:solidFill>
                            <a:srgbClr val="C00000"/>
                          </a:solidFill>
                          <a:effectLst>
                            <a:outerShdw blurRad="38100" dist="38100" dir="2700000" algn="tl">
                              <a:srgbClr val="000000">
                                <a:alpha val="43137"/>
                              </a:srgbClr>
                            </a:outerShdw>
                          </a:effectLst>
                          <a:latin typeface="Comic Sans MS" pitchFamily="66" charset="0"/>
                          <a:cs typeface="+mj-cs"/>
                        </a:rPr>
                        <a:t> </a:t>
                      </a:r>
                      <a:r>
                        <a:rPr kumimoji="0" lang="ar-SA" sz="1800" b="1" i="0" u="none" strike="noStrike" kern="1200" cap="none" normalizeH="0" baseline="0" dirty="0">
                          <a:ln>
                            <a:noFill/>
                          </a:ln>
                          <a:solidFill>
                            <a:srgbClr val="C00000"/>
                          </a:solidFill>
                          <a:effectLst>
                            <a:outerShdw blurRad="38100" dist="38100" dir="2700000" algn="tl">
                              <a:srgbClr val="000000">
                                <a:alpha val="43137"/>
                              </a:srgbClr>
                            </a:outerShdw>
                          </a:effectLst>
                          <a:latin typeface="Comic Sans MS" pitchFamily="66" charset="0"/>
                          <a:ea typeface="+mn-ea"/>
                          <a:cs typeface="+mj-cs"/>
                        </a:rPr>
                        <a:t>المستهلكين</a:t>
                      </a:r>
                      <a:r>
                        <a:rPr kumimoji="0" lang="fr-FR" sz="1800" b="1" i="0" u="none" strike="noStrike" kern="1200" cap="none" normalizeH="0" baseline="0" dirty="0">
                          <a:ln>
                            <a:noFill/>
                          </a:ln>
                          <a:solidFill>
                            <a:srgbClr val="C00000"/>
                          </a:solidFill>
                          <a:effectLst>
                            <a:outerShdw blurRad="38100" dist="38100" dir="2700000" algn="tl">
                              <a:srgbClr val="000000">
                                <a:alpha val="43137"/>
                              </a:srgbClr>
                            </a:outerShdw>
                          </a:effectLst>
                          <a:latin typeface="Comic Sans MS" pitchFamily="66" charset="0"/>
                          <a:ea typeface="+mn-ea"/>
                          <a:cs typeface="+mj-cs"/>
                        </a:rPr>
                        <a:t>      </a:t>
                      </a:r>
                      <a:r>
                        <a:rPr kumimoji="0" lang="fr-FR" sz="1800" b="1" i="0" u="none" strike="noStrike" cap="none" normalizeH="0" baseline="0" dirty="0">
                          <a:ln>
                            <a:noFill/>
                          </a:ln>
                          <a:solidFill>
                            <a:srgbClr val="C00000"/>
                          </a:solidFill>
                          <a:effectLst>
                            <a:outerShdw blurRad="38100" dist="38100" dir="2700000" algn="tl">
                              <a:srgbClr val="000000">
                                <a:alpha val="43137"/>
                              </a:srgbClr>
                            </a:outerShdw>
                          </a:effectLst>
                          <a:latin typeface="Comic Sans MS" pitchFamily="66" charset="0"/>
                          <a:cs typeface="+mj-cs"/>
                        </a:rPr>
                        <a:t>=</a:t>
                      </a:r>
                      <a:endParaRPr kumimoji="0" lang="fr-FR" sz="1800" b="1" i="0" u="none" strike="noStrike" cap="none" normalizeH="0" baseline="0" dirty="0">
                        <a:ln>
                          <a:noFill/>
                        </a:ln>
                        <a:solidFill>
                          <a:schemeClr val="tx1"/>
                        </a:solidFill>
                        <a:effectLst>
                          <a:outerShdw blurRad="38100" dist="38100" dir="2700000" algn="tl">
                            <a:srgbClr val="000000">
                              <a:alpha val="43137"/>
                            </a:srgbClr>
                          </a:outerShdw>
                        </a:effectLst>
                        <a:latin typeface="Comic Sans MS" pitchFamily="66" charset="0"/>
                        <a:cs typeface="+mj-cs"/>
                      </a:endParaRPr>
                    </a:p>
                  </a:txBody>
                  <a:tcPr marT="35169" marB="35169" anchor="ctr"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562708">
                <a:tc vMerge="1">
                  <a:txBody>
                    <a:bodyPr/>
                    <a:lstStyle/>
                    <a:p>
                      <a:endParaRPr lang="fr-FR"/>
                    </a:p>
                  </a:txBody>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i="0" u="none" strike="noStrike" kern="1200" cap="none" normalizeH="0" baseline="0" dirty="0">
                          <a:ln>
                            <a:noFill/>
                          </a:ln>
                          <a:solidFill>
                            <a:srgbClr val="0070C0"/>
                          </a:solidFill>
                          <a:effectLst>
                            <a:outerShdw blurRad="38100" dist="38100" dir="2700000" algn="tl">
                              <a:srgbClr val="000000">
                                <a:alpha val="43137"/>
                              </a:srgbClr>
                            </a:outerShdw>
                          </a:effectLst>
                          <a:latin typeface="Comic Sans MS" pitchFamily="66" charset="0"/>
                          <a:ea typeface="+mn-ea"/>
                          <a:cs typeface="+mj-cs"/>
                        </a:rPr>
                        <a:t>مجموع</a:t>
                      </a:r>
                      <a:r>
                        <a:rPr kumimoji="0" lang="fr-FR" sz="1800" b="1" i="0" u="none" strike="noStrike" kern="1200" cap="none" normalizeH="0" baseline="0" dirty="0">
                          <a:ln>
                            <a:noFill/>
                          </a:ln>
                          <a:solidFill>
                            <a:srgbClr val="0070C0"/>
                          </a:solidFill>
                          <a:effectLst>
                            <a:outerShdw blurRad="38100" dist="38100" dir="2700000" algn="tl">
                              <a:srgbClr val="000000">
                                <a:alpha val="43137"/>
                              </a:srgbClr>
                            </a:outerShdw>
                          </a:effectLst>
                          <a:latin typeface="Comic Sans MS" pitchFamily="66" charset="0"/>
                          <a:ea typeface="+mn-ea"/>
                          <a:cs typeface="+mj-cs"/>
                        </a:rPr>
                        <a:t> </a:t>
                      </a:r>
                      <a:r>
                        <a:rPr kumimoji="0" lang="ar-SA" sz="1800" b="1" i="0" u="none" strike="noStrike" kern="1200" cap="none" normalizeH="0" baseline="0" dirty="0">
                          <a:ln>
                            <a:noFill/>
                          </a:ln>
                          <a:solidFill>
                            <a:srgbClr val="0070C0"/>
                          </a:solidFill>
                          <a:effectLst>
                            <a:outerShdw blurRad="38100" dist="38100" dir="2700000" algn="tl">
                              <a:srgbClr val="000000">
                                <a:alpha val="43137"/>
                              </a:srgbClr>
                            </a:outerShdw>
                          </a:effectLst>
                          <a:latin typeface="Comic Sans MS" pitchFamily="66" charset="0"/>
                          <a:ea typeface="+mn-ea"/>
                          <a:cs typeface="+mj-cs"/>
                        </a:rPr>
                        <a:t>أسعار</a:t>
                      </a:r>
                      <a:r>
                        <a:rPr kumimoji="0" lang="fr-FR" sz="1800" b="1" i="0" u="none" strike="noStrike" kern="1200" cap="none" normalizeH="0" baseline="0" dirty="0">
                          <a:ln>
                            <a:noFill/>
                          </a:ln>
                          <a:solidFill>
                            <a:srgbClr val="0070C0"/>
                          </a:solidFill>
                          <a:effectLst>
                            <a:outerShdw blurRad="38100" dist="38100" dir="2700000" algn="tl">
                              <a:srgbClr val="000000">
                                <a:alpha val="43137"/>
                              </a:srgbClr>
                            </a:outerShdw>
                          </a:effectLst>
                          <a:latin typeface="Comic Sans MS" pitchFamily="66" charset="0"/>
                          <a:ea typeface="+mn-ea"/>
                          <a:cs typeface="+mj-cs"/>
                        </a:rPr>
                        <a:t> </a:t>
                      </a:r>
                      <a:r>
                        <a:rPr kumimoji="0" lang="ar-SA" sz="1800" b="1" i="0" u="none" strike="noStrike" kern="1200" cap="none" normalizeH="0" baseline="0" dirty="0">
                          <a:ln>
                            <a:noFill/>
                          </a:ln>
                          <a:solidFill>
                            <a:srgbClr val="0070C0"/>
                          </a:solidFill>
                          <a:effectLst>
                            <a:outerShdw blurRad="38100" dist="38100" dir="2700000" algn="tl">
                              <a:srgbClr val="000000">
                                <a:alpha val="43137"/>
                              </a:srgbClr>
                            </a:outerShdw>
                          </a:effectLst>
                          <a:latin typeface="Comic Sans MS" pitchFamily="66" charset="0"/>
                          <a:ea typeface="+mn-ea"/>
                          <a:cs typeface="+mj-cs"/>
                        </a:rPr>
                        <a:t>السلع والخدمات</a:t>
                      </a:r>
                      <a:r>
                        <a:rPr kumimoji="0" lang="fr-FR" sz="1800" b="1" i="0" u="none" strike="noStrike" kern="1200" cap="none" normalizeH="0" baseline="0" dirty="0">
                          <a:ln>
                            <a:noFill/>
                          </a:ln>
                          <a:solidFill>
                            <a:srgbClr val="0070C0"/>
                          </a:solidFill>
                          <a:effectLst>
                            <a:outerShdw blurRad="38100" dist="38100" dir="2700000" algn="tl">
                              <a:srgbClr val="000000">
                                <a:alpha val="43137"/>
                              </a:srgbClr>
                            </a:outerShdw>
                          </a:effectLst>
                          <a:latin typeface="Comic Sans MS" pitchFamily="66" charset="0"/>
                          <a:ea typeface="+mn-ea"/>
                          <a:cs typeface="+mj-cs"/>
                        </a:rPr>
                        <a:t> </a:t>
                      </a:r>
                      <a:r>
                        <a:rPr kumimoji="0" lang="ar-SA" sz="1800" b="1" i="0" u="none" strike="noStrike" cap="none" normalizeH="0" baseline="0" dirty="0">
                          <a:ln>
                            <a:noFill/>
                          </a:ln>
                          <a:solidFill>
                            <a:srgbClr val="0070C0"/>
                          </a:solidFill>
                          <a:effectLst>
                            <a:outerShdw blurRad="38100" dist="38100" dir="2700000" algn="tl">
                              <a:srgbClr val="000000">
                                <a:alpha val="43137"/>
                              </a:srgbClr>
                            </a:outerShdw>
                          </a:effectLst>
                          <a:latin typeface="Comic Sans MS" pitchFamily="66" charset="0"/>
                          <a:cs typeface="+mj-cs"/>
                        </a:rPr>
                        <a:t>في سنة الأساس</a:t>
                      </a:r>
                      <a:endParaRPr kumimoji="0" lang="fr-FR" sz="1800" b="1" i="0" u="none" strike="noStrike" cap="none" normalizeH="0" baseline="0" dirty="0">
                        <a:ln>
                          <a:noFill/>
                        </a:ln>
                        <a:solidFill>
                          <a:srgbClr val="0070C0"/>
                        </a:solidFill>
                        <a:effectLst>
                          <a:outerShdw blurRad="38100" dist="38100" dir="2700000" algn="tl">
                            <a:srgbClr val="000000">
                              <a:alpha val="43137"/>
                            </a:srgbClr>
                          </a:outerShdw>
                        </a:effectLst>
                        <a:latin typeface="Comic Sans MS" pitchFamily="66" charset="0"/>
                        <a:cs typeface="+mj-cs"/>
                      </a:endParaRPr>
                    </a:p>
                  </a:txBody>
                  <a:tcPr marT="35169" marB="35169"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FF2560-D818-4F6C-AFCA-D5AAD852F3AD}"/>
              </a:ext>
            </a:extLst>
          </p:cNvPr>
          <p:cNvSpPr>
            <a:spLocks noGrp="1"/>
          </p:cNvSpPr>
          <p:nvPr>
            <p:ph type="title"/>
          </p:nvPr>
        </p:nvSpPr>
        <p:spPr>
          <a:xfrm>
            <a:off x="228600" y="228600"/>
            <a:ext cx="8537575" cy="609600"/>
          </a:xfrm>
        </p:spPr>
        <p:txBody>
          <a:bodyPr/>
          <a:lstStyle/>
          <a:p>
            <a:pPr algn="just" rtl="1">
              <a:defRPr/>
            </a:pPr>
            <a:r>
              <a:rPr lang="ar-SA" sz="2600" b="1">
                <a:solidFill>
                  <a:schemeClr val="tx1"/>
                </a:solidFill>
                <a:effectLst>
                  <a:outerShdw blurRad="38100" dist="38100" dir="2700000" algn="tl">
                    <a:srgbClr val="C0C0C0"/>
                  </a:outerShdw>
                </a:effectLst>
                <a:latin typeface="Arial" charset="0"/>
                <a:cs typeface="Times New Roman" pitchFamily="18" charset="0"/>
              </a:rPr>
              <a:t>نفترض</a:t>
            </a:r>
            <a:r>
              <a:rPr lang="ar-SA" sz="2600" b="1">
                <a:solidFill>
                  <a:schemeClr val="tx1"/>
                </a:solidFill>
                <a:effectLst>
                  <a:outerShdw blurRad="38100" dist="38100" dir="2700000" algn="tl">
                    <a:srgbClr val="C0C0C0"/>
                  </a:outerShdw>
                </a:effectLst>
                <a:latin typeface="Calibri" pitchFamily="34" charset="0"/>
                <a:cs typeface="Times New Roman" pitchFamily="18" charset="0"/>
              </a:rPr>
              <a:t> أن القيمة السوقية لمجموعة من السلع خلال سنتين مختلفتين كالأتي</a:t>
            </a:r>
            <a:endParaRPr lang="fr-FR" sz="2600" b="1">
              <a:solidFill>
                <a:schemeClr val="tx1"/>
              </a:solidFill>
              <a:cs typeface="Arial" charset="0"/>
            </a:endParaRPr>
          </a:p>
        </p:txBody>
      </p:sp>
      <p:sp>
        <p:nvSpPr>
          <p:cNvPr id="3" name="Espace réservé du contenu 2">
            <a:extLst>
              <a:ext uri="{FF2B5EF4-FFF2-40B4-BE49-F238E27FC236}">
                <a16:creationId xmlns:a16="http://schemas.microsoft.com/office/drawing/2014/main" id="{2D25D490-1D3A-48BC-88F9-29B0178BC791}"/>
              </a:ext>
            </a:extLst>
          </p:cNvPr>
          <p:cNvSpPr>
            <a:spLocks noGrp="1"/>
          </p:cNvSpPr>
          <p:nvPr>
            <p:ph sz="quarter" idx="1"/>
          </p:nvPr>
        </p:nvSpPr>
        <p:spPr>
          <a:xfrm>
            <a:off x="228600" y="3429000"/>
            <a:ext cx="8763000" cy="3200400"/>
          </a:xfrm>
        </p:spPr>
        <p:txBody>
          <a:bodyPr/>
          <a:lstStyle/>
          <a:p>
            <a:pPr algn="just" rtl="1">
              <a:defRPr/>
            </a:pPr>
            <a:r>
              <a:rPr lang="ar-SA" sz="2400" b="1">
                <a:effectLst>
                  <a:outerShdw blurRad="38100" dist="38100" dir="2700000" algn="tl">
                    <a:srgbClr val="C0C0C0"/>
                  </a:outerShdw>
                </a:effectLst>
                <a:latin typeface="Calibri" pitchFamily="34" charset="0"/>
                <a:cs typeface="Times New Roman" pitchFamily="18" charset="0"/>
              </a:rPr>
              <a:t>المطلوب إيجاد الرقم القياسي للأسعار لسنة 2009 .</a:t>
            </a:r>
            <a:endParaRPr lang="fr-FR" sz="2400" b="1">
              <a:effectLst>
                <a:outerShdw blurRad="38100" dist="38100" dir="2700000" algn="tl">
                  <a:srgbClr val="C0C0C0"/>
                </a:outerShdw>
              </a:effectLst>
              <a:latin typeface="Calibri" pitchFamily="34" charset="0"/>
              <a:cs typeface="Times New Roman" pitchFamily="18" charset="0"/>
            </a:endParaRPr>
          </a:p>
          <a:p>
            <a:pPr algn="just" rtl="1">
              <a:defRPr/>
            </a:pPr>
            <a:endParaRPr lang="fr-FR" sz="2400" b="1">
              <a:effectLst>
                <a:outerShdw blurRad="38100" dist="38100" dir="2700000" algn="tl">
                  <a:srgbClr val="C0C0C0"/>
                </a:outerShdw>
              </a:effectLst>
              <a:latin typeface="Calibri" pitchFamily="34" charset="0"/>
              <a:cs typeface="Times New Roman" pitchFamily="18" charset="0"/>
            </a:endParaRPr>
          </a:p>
          <a:p>
            <a:pPr algn="just" rtl="1">
              <a:defRPr/>
            </a:pPr>
            <a:endParaRPr lang="fr-FR" sz="2400" b="1">
              <a:effectLst>
                <a:outerShdw blurRad="38100" dist="38100" dir="2700000" algn="tl">
                  <a:srgbClr val="C0C0C0"/>
                </a:outerShdw>
              </a:effectLst>
              <a:latin typeface="Calibri" pitchFamily="34" charset="0"/>
              <a:cs typeface="Times New Roman" pitchFamily="18" charset="0"/>
            </a:endParaRPr>
          </a:p>
          <a:p>
            <a:pPr algn="just" rtl="1">
              <a:defRPr/>
            </a:pPr>
            <a:r>
              <a:rPr lang="ar-SA" sz="2400" b="1">
                <a:effectLst>
                  <a:outerShdw blurRad="38100" dist="38100" dir="2700000" algn="tl">
                    <a:srgbClr val="C0C0C0"/>
                  </a:outerShdw>
                </a:effectLst>
                <a:latin typeface="Calibri" pitchFamily="34" charset="0"/>
                <a:cs typeface="Times New Roman" pitchFamily="18" charset="0"/>
              </a:rPr>
              <a:t>هذا يعني أن الأسعار لعام </a:t>
            </a:r>
            <a:r>
              <a:rPr lang="ar-SA" sz="2000" b="1">
                <a:effectLst>
                  <a:outerShdw blurRad="38100" dist="38100" dir="2700000" algn="tl">
                    <a:srgbClr val="C0C0C0"/>
                  </a:outerShdw>
                </a:effectLst>
                <a:latin typeface="Calibri" pitchFamily="34" charset="0"/>
                <a:cs typeface="Times New Roman" pitchFamily="18" charset="0"/>
              </a:rPr>
              <a:t>2009</a:t>
            </a:r>
            <a:r>
              <a:rPr lang="ar-SA" sz="2400" b="1">
                <a:effectLst>
                  <a:outerShdw blurRad="38100" dist="38100" dir="2700000" algn="tl">
                    <a:srgbClr val="C0C0C0"/>
                  </a:outerShdw>
                </a:effectLst>
                <a:latin typeface="Calibri" pitchFamily="34" charset="0"/>
                <a:cs typeface="Times New Roman" pitchFamily="18" charset="0"/>
              </a:rPr>
              <a:t> قد ارتفعت بنسبة </a:t>
            </a:r>
            <a:r>
              <a:rPr lang="ar-SA" sz="2000" b="1">
                <a:effectLst>
                  <a:outerShdw blurRad="38100" dist="38100" dir="2700000" algn="tl">
                    <a:srgbClr val="C0C0C0"/>
                  </a:outerShdw>
                </a:effectLst>
                <a:latin typeface="Calibri" pitchFamily="34" charset="0"/>
                <a:cs typeface="Times New Roman" pitchFamily="18" charset="0"/>
              </a:rPr>
              <a:t>17</a:t>
            </a:r>
            <a:r>
              <a:rPr lang="ar-SA" sz="2400" b="1">
                <a:effectLst>
                  <a:outerShdw blurRad="38100" dist="38100" dir="2700000" algn="tl">
                    <a:srgbClr val="C0C0C0"/>
                  </a:outerShdw>
                </a:effectLst>
                <a:latin typeface="Calibri" pitchFamily="34" charset="0"/>
                <a:cs typeface="Times New Roman" pitchFamily="18" charset="0"/>
              </a:rPr>
              <a:t>% عما كانت عليه سنة</a:t>
            </a:r>
            <a:r>
              <a:rPr lang="fr-FR" sz="2000" b="1">
                <a:effectLst>
                  <a:outerShdw blurRad="38100" dist="38100" dir="2700000" algn="tl">
                    <a:srgbClr val="C0C0C0"/>
                  </a:outerShdw>
                </a:effectLst>
                <a:latin typeface="Tahoma" pitchFamily="34" charset="0"/>
                <a:cs typeface="Times New Roman" pitchFamily="18" charset="0"/>
              </a:rPr>
              <a:t>2008</a:t>
            </a:r>
            <a:r>
              <a:rPr lang="fr-FR" sz="2400" b="1">
                <a:effectLst>
                  <a:outerShdw blurRad="38100" dist="38100" dir="2700000" algn="tl">
                    <a:srgbClr val="C0C0C0"/>
                  </a:outerShdw>
                </a:effectLst>
                <a:latin typeface="Tahoma" pitchFamily="34" charset="0"/>
                <a:cs typeface="Times New Roman" pitchFamily="18" charset="0"/>
              </a:rPr>
              <a:t> </a:t>
            </a:r>
            <a:endParaRPr lang="ar-SA" sz="2400" b="1">
              <a:effectLst>
                <a:outerShdw blurRad="38100" dist="38100" dir="2700000" algn="tl">
                  <a:srgbClr val="C0C0C0"/>
                </a:outerShdw>
              </a:effectLst>
              <a:latin typeface="Calibri" pitchFamily="34" charset="0"/>
            </a:endParaRPr>
          </a:p>
          <a:p>
            <a:pPr algn="just" rtl="1">
              <a:defRPr/>
            </a:pPr>
            <a:r>
              <a:rPr lang="ar-SA" sz="2400" b="1">
                <a:effectLst>
                  <a:outerShdw blurRad="38100" dist="38100" dir="2700000" algn="tl">
                    <a:srgbClr val="C0C0C0"/>
                  </a:outerShdw>
                </a:effectLst>
                <a:latin typeface="Calibri" pitchFamily="34" charset="0"/>
              </a:rPr>
              <a:t>ويفيد حساب الأرقام القياسية لأسعار المستهلكين في معرفة التغييرات التي تحدث على المستوى العام للأسعار حيث أن ارتفاع الأسعار يؤدي الى خفض القوة الشرائية للدخل النقدي ولهذا يعتبر مؤشرا هاما لقياس معدل التضخم في الأسعار </a:t>
            </a:r>
            <a:r>
              <a:rPr lang="ar-SA" sz="3200">
                <a:effectLst>
                  <a:outerShdw blurRad="38100" dist="38100" dir="2700000" algn="tl">
                    <a:srgbClr val="C0C0C0"/>
                  </a:outerShdw>
                </a:effectLst>
                <a:latin typeface="Calibri" pitchFamily="34" charset="0"/>
                <a:cs typeface="Tahoma" pitchFamily="34" charset="0"/>
              </a:rPr>
              <a:t>.</a:t>
            </a:r>
            <a:r>
              <a:rPr lang="fr-FR" sz="3200">
                <a:effectLst>
                  <a:outerShdw blurRad="38100" dist="38100" dir="2700000" algn="tl">
                    <a:srgbClr val="C0C0C0"/>
                  </a:outerShdw>
                </a:effectLst>
                <a:latin typeface="Calibri" pitchFamily="34" charset="0"/>
                <a:cs typeface="Times New Roman" pitchFamily="18" charset="0"/>
              </a:rPr>
              <a:t> </a:t>
            </a:r>
          </a:p>
          <a:p>
            <a:pPr>
              <a:defRPr/>
            </a:pPr>
            <a:endParaRPr lang="fr-FR">
              <a:cs typeface="Arial" charset="0"/>
            </a:endParaRPr>
          </a:p>
        </p:txBody>
      </p:sp>
      <p:sp>
        <p:nvSpPr>
          <p:cNvPr id="47108" name="Espace réservé du pied de page 3">
            <a:extLst>
              <a:ext uri="{FF2B5EF4-FFF2-40B4-BE49-F238E27FC236}">
                <a16:creationId xmlns:a16="http://schemas.microsoft.com/office/drawing/2014/main" id="{B065E1AC-C719-4A5A-9C7D-1484633A8BF7}"/>
              </a:ext>
            </a:extLst>
          </p:cNvPr>
          <p:cNvSpPr>
            <a:spLocks noGrp="1"/>
          </p:cNvSpPr>
          <p:nvPr>
            <p:ph type="ftr" sz="quarter" idx="11"/>
          </p:nvPr>
        </p:nvSpPr>
        <p:spPr bwMode="auto">
          <a:xfrm>
            <a:off x="0" y="6492875"/>
            <a:ext cx="1981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3D0B40F5-68A4-48C8-BCE4-F6F1CFE9459F}"/>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17727EB-9939-4BE1-9E30-541B843DED59}" type="slidenum">
              <a:rPr lang="ar-SA" altLang="en-US" sz="1200">
                <a:solidFill>
                  <a:srgbClr val="FFFFFF"/>
                </a:solidFill>
              </a:rPr>
              <a:pPr eaLnBrk="1" hangingPunct="1">
                <a:lnSpc>
                  <a:spcPct val="80000"/>
                </a:lnSpc>
              </a:pPr>
              <a:t>38</a:t>
            </a:fld>
            <a:endParaRPr lang="fr-FR" altLang="en-US" sz="1200">
              <a:solidFill>
                <a:srgbClr val="FFFFFF"/>
              </a:solidFill>
            </a:endParaRPr>
          </a:p>
        </p:txBody>
      </p:sp>
      <p:graphicFrame>
        <p:nvGraphicFramePr>
          <p:cNvPr id="6" name="Group 420">
            <a:extLst>
              <a:ext uri="{FF2B5EF4-FFF2-40B4-BE49-F238E27FC236}">
                <a16:creationId xmlns:a16="http://schemas.microsoft.com/office/drawing/2014/main" id="{04735C91-67C9-4CE9-A27A-0E7428A73620}"/>
              </a:ext>
            </a:extLst>
          </p:cNvPr>
          <p:cNvGraphicFramePr>
            <a:graphicFrameLocks noGrp="1"/>
          </p:cNvGraphicFramePr>
          <p:nvPr/>
        </p:nvGraphicFramePr>
        <p:xfrm>
          <a:off x="1600200" y="838200"/>
          <a:ext cx="5943600" cy="2468563"/>
        </p:xfrm>
        <a:graphic>
          <a:graphicData uri="http://schemas.openxmlformats.org/drawingml/2006/table">
            <a:tbl>
              <a:tblPr/>
              <a:tblGrid>
                <a:gridCol w="2209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tblGrid>
              <a:tr h="639998">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1800" b="1" i="0" u="none" strike="noStrike" cap="none" normalizeH="0" baseline="0">
                          <a:ln>
                            <a:noFill/>
                          </a:ln>
                          <a:solidFill>
                            <a:srgbClr val="C529B2"/>
                          </a:solidFill>
                          <a:effectLst>
                            <a:outerShdw blurRad="38100" dist="38100" dir="2700000" algn="tl">
                              <a:srgbClr val="C0C0C0"/>
                            </a:outerShdw>
                          </a:effectLst>
                          <a:latin typeface="Comic Sans MS" pitchFamily="66" charset="0"/>
                          <a:cs typeface="Arial" charset="0"/>
                        </a:rPr>
                        <a:t>السعر</a:t>
                      </a:r>
                      <a:r>
                        <a:rPr kumimoji="0" lang="fr-FR" sz="1800" b="1" i="0" u="none" strike="noStrike" cap="none" normalizeH="0" baseline="0">
                          <a:ln>
                            <a:noFill/>
                          </a:ln>
                          <a:solidFill>
                            <a:srgbClr val="C529B2"/>
                          </a:solidFill>
                          <a:effectLst>
                            <a:outerShdw blurRad="38100" dist="38100" dir="2700000" algn="tl">
                              <a:srgbClr val="C0C0C0"/>
                            </a:outerShdw>
                          </a:effectLst>
                          <a:latin typeface="Comic Sans MS" pitchFamily="66" charset="0"/>
                          <a:cs typeface="Arial" charset="0"/>
                        </a:rPr>
                        <a:t> </a:t>
                      </a:r>
                      <a:r>
                        <a:rPr kumimoji="0" lang="ar-SA" sz="1800" b="1" i="0" u="none" strike="noStrike" cap="none" normalizeH="0" baseline="0">
                          <a:ln>
                            <a:noFill/>
                          </a:ln>
                          <a:solidFill>
                            <a:srgbClr val="C529B2"/>
                          </a:solidFill>
                          <a:effectLst>
                            <a:outerShdw blurRad="38100" dist="38100" dir="2700000" algn="tl">
                              <a:srgbClr val="C0C0C0"/>
                            </a:outerShdw>
                          </a:effectLst>
                          <a:latin typeface="Comic Sans MS" pitchFamily="66" charset="0"/>
                          <a:cs typeface="Arial" charset="0"/>
                        </a:rPr>
                        <a:t>في السنة المقارنة</a:t>
                      </a:r>
                      <a:r>
                        <a:rPr kumimoji="0" lang="fr-FR" sz="1800" b="1" i="0" u="none" strike="noStrike" cap="none" normalizeH="0" baseline="0">
                          <a:ln>
                            <a:noFill/>
                          </a:ln>
                          <a:solidFill>
                            <a:srgbClr val="C529B2"/>
                          </a:solidFill>
                          <a:effectLst>
                            <a:outerShdw blurRad="38100" dist="38100" dir="2700000" algn="tl">
                              <a:srgbClr val="C0C0C0"/>
                            </a:outerShdw>
                          </a:effectLst>
                          <a:latin typeface="Comic Sans MS" pitchFamily="66" charset="0"/>
                          <a:cs typeface="Arial" charset="0"/>
                        </a:rPr>
                        <a:t> 2009</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i="0" u="none" strike="noStrike" cap="none" normalizeH="0" baseline="0">
                          <a:ln>
                            <a:noFill/>
                          </a:ln>
                          <a:solidFill>
                            <a:srgbClr val="0070C0"/>
                          </a:solidFill>
                          <a:effectLst>
                            <a:outerShdw blurRad="38100" dist="38100" dir="2700000" algn="tl">
                              <a:srgbClr val="C0C0C0"/>
                            </a:outerShdw>
                          </a:effectLst>
                          <a:latin typeface="Comic Sans MS" pitchFamily="66" charset="0"/>
                          <a:cs typeface="Arial" charset="0"/>
                        </a:rPr>
                        <a:t>السعر</a:t>
                      </a:r>
                      <a:r>
                        <a:rPr kumimoji="0" lang="fr-FR" sz="1800" b="1" i="0" u="none" strike="noStrike" cap="none" normalizeH="0" baseline="0">
                          <a:ln>
                            <a:noFill/>
                          </a:ln>
                          <a:solidFill>
                            <a:srgbClr val="0070C0"/>
                          </a:solidFill>
                          <a:effectLst>
                            <a:outerShdw blurRad="38100" dist="38100" dir="2700000" algn="tl">
                              <a:srgbClr val="C0C0C0"/>
                            </a:outerShdw>
                          </a:effectLst>
                          <a:latin typeface="Comic Sans MS" pitchFamily="66" charset="0"/>
                          <a:cs typeface="Arial" charset="0"/>
                        </a:rPr>
                        <a:t> </a:t>
                      </a:r>
                      <a:r>
                        <a:rPr kumimoji="0" lang="ar-SA" sz="1800" b="1" i="0" u="none" strike="noStrike" cap="none" normalizeH="0" baseline="0">
                          <a:ln>
                            <a:noFill/>
                          </a:ln>
                          <a:solidFill>
                            <a:srgbClr val="0070C0"/>
                          </a:solidFill>
                          <a:effectLst>
                            <a:outerShdw blurRad="38100" dist="38100" dir="2700000" algn="tl">
                              <a:srgbClr val="C0C0C0"/>
                            </a:outerShdw>
                          </a:effectLst>
                          <a:latin typeface="Comic Sans MS" pitchFamily="66" charset="0"/>
                          <a:cs typeface="Arial" charset="0"/>
                        </a:rPr>
                        <a:t>في سنة الأساس</a:t>
                      </a:r>
                      <a:r>
                        <a:rPr kumimoji="0" lang="fr-FR" sz="1800" b="1" i="0" u="none" strike="noStrike" cap="none" normalizeH="0" baseline="0">
                          <a:ln>
                            <a:noFill/>
                          </a:ln>
                          <a:solidFill>
                            <a:srgbClr val="0070C0"/>
                          </a:solidFill>
                          <a:effectLst>
                            <a:outerShdw blurRad="38100" dist="38100" dir="2700000" algn="tl">
                              <a:srgbClr val="C0C0C0"/>
                            </a:outerShdw>
                          </a:effectLst>
                          <a:latin typeface="Comic Sans MS" pitchFamily="66" charset="0"/>
                          <a:cs typeface="Arial" charset="0"/>
                        </a:rPr>
                        <a:t>2008 </a:t>
                      </a:r>
                      <a:endParaRPr kumimoji="0" lang="fr-FR" sz="1800" b="1" i="0" u="none" strike="noStrike" cap="none" normalizeH="0" baseline="0">
                        <a:ln>
                          <a:noFill/>
                        </a:ln>
                        <a:solidFill>
                          <a:srgbClr val="0070C0"/>
                        </a:solidFill>
                        <a:effectLst>
                          <a:outerShdw blurRad="38100" dist="38100" dir="2700000" algn="tl">
                            <a:srgbClr val="C0C0C0"/>
                          </a:outerShdw>
                        </a:effectLst>
                        <a:latin typeface="Arial" charset="0"/>
                        <a:ea typeface="Times New Roman" pitchFamily="18" charset="0"/>
                        <a:cs typeface="Tahoma" pitchFamily="34" charset="0"/>
                      </a:endParaRP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1" i="0" u="none" strike="noStrike" cap="none" normalizeH="0" baseline="0">
                          <a:ln>
                            <a:noFill/>
                          </a:ln>
                          <a:solidFill>
                            <a:srgbClr val="7030A0"/>
                          </a:solidFill>
                          <a:effectLst>
                            <a:outerShdw blurRad="38100" dist="38100" dir="2700000" algn="tl">
                              <a:srgbClr val="C0C0C0"/>
                            </a:outerShdw>
                          </a:effectLst>
                          <a:latin typeface="Arial" charset="0"/>
                          <a:ea typeface="Times New Roman" pitchFamily="18" charset="0"/>
                          <a:cs typeface="Tahoma" pitchFamily="34" charset="0"/>
                        </a:rPr>
                        <a:t>السلعة</a:t>
                      </a:r>
                      <a:endParaRPr kumimoji="0" lang="fr-FR" sz="2400" b="1" i="0" u="none" strike="noStrike" cap="none" normalizeH="0" baseline="0">
                        <a:ln>
                          <a:noFill/>
                        </a:ln>
                        <a:solidFill>
                          <a:srgbClr val="FF0000"/>
                        </a:solidFill>
                        <a:effectLst>
                          <a:outerShdw blurRad="38100" dist="38100" dir="2700000" algn="tl">
                            <a:srgbClr val="C0C0C0"/>
                          </a:outerShdw>
                        </a:effectLst>
                        <a:latin typeface="Comic Sans MS" pitchFamily="66" charset="0"/>
                        <a:ea typeface="Times New Roman" pitchFamily="18" charset="0"/>
                        <a:cs typeface="Simplified Arabic" pitchFamily="2" charset="-78"/>
                      </a:endParaRP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714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60</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50</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FF0000"/>
                          </a:solidFill>
                          <a:effectLst/>
                          <a:latin typeface="Comic Sans MS" pitchFamily="66" charset="0"/>
                          <a:cs typeface="Simplified Arabic" pitchFamily="2" charset="-78"/>
                        </a:rPr>
                        <a:t>A</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14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40</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30</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FF0000"/>
                          </a:solidFill>
                          <a:effectLst/>
                          <a:latin typeface="Comic Sans MS" pitchFamily="66" charset="0"/>
                          <a:cs typeface="Simplified Arabic" pitchFamily="2" charset="-78"/>
                        </a:rPr>
                        <a:t>B</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14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100</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90</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FF0000"/>
                          </a:solidFill>
                          <a:effectLst/>
                          <a:latin typeface="Comic Sans MS" pitchFamily="66" charset="0"/>
                          <a:cs typeface="Simplified Arabic" pitchFamily="2" charset="-78"/>
                        </a:rPr>
                        <a:t>C</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714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200</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558BB8"/>
                          </a:solidFill>
                          <a:effectLst/>
                          <a:latin typeface="Comic Sans MS" pitchFamily="66" charset="0"/>
                          <a:cs typeface="Simplified Arabic" pitchFamily="2" charset="-78"/>
                        </a:rPr>
                        <a:t>170</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BA8F2D"/>
                          </a:solidFill>
                          <a:effectLst>
                            <a:outerShdw blurRad="38100" dist="38100" dir="2700000" algn="tl">
                              <a:srgbClr val="C0C0C0"/>
                            </a:outerShdw>
                          </a:effectLst>
                          <a:latin typeface="Calibri" pitchFamily="34" charset="0"/>
                          <a:cs typeface="Times New Roman" pitchFamily="18" charset="0"/>
                        </a:rPr>
                        <a:t>المجموع</a:t>
                      </a:r>
                      <a:endParaRPr kumimoji="0" lang="fr-FR" sz="2000" b="1" i="0" u="none" strike="noStrike" cap="none" normalizeH="0" baseline="0">
                        <a:ln>
                          <a:noFill/>
                        </a:ln>
                        <a:solidFill>
                          <a:srgbClr val="FF0000"/>
                        </a:solidFill>
                        <a:effectLst/>
                        <a:latin typeface="Comic Sans MS" pitchFamily="66" charset="0"/>
                        <a:cs typeface="Simplified Arabic" pitchFamily="2" charset="-78"/>
                      </a:endParaRP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7" name="Tableau 6">
            <a:extLst>
              <a:ext uri="{FF2B5EF4-FFF2-40B4-BE49-F238E27FC236}">
                <a16:creationId xmlns:a16="http://schemas.microsoft.com/office/drawing/2014/main" id="{BA4A3625-FABC-405F-93D2-B6B39419F089}"/>
              </a:ext>
            </a:extLst>
          </p:cNvPr>
          <p:cNvGraphicFramePr>
            <a:graphicFrameLocks noGrp="1"/>
          </p:cNvGraphicFramePr>
          <p:nvPr/>
        </p:nvGraphicFramePr>
        <p:xfrm>
          <a:off x="762000" y="3886200"/>
          <a:ext cx="7924800" cy="731838"/>
        </p:xfrm>
        <a:graphic>
          <a:graphicData uri="http://schemas.openxmlformats.org/drawingml/2006/table">
            <a:tbl>
              <a:tblPr/>
              <a:tblGrid>
                <a:gridCol w="2201603">
                  <a:extLst>
                    <a:ext uri="{9D8B030D-6E8A-4147-A177-3AD203B41FA5}">
                      <a16:colId xmlns:a16="http://schemas.microsoft.com/office/drawing/2014/main" val="20000"/>
                    </a:ext>
                  </a:extLst>
                </a:gridCol>
                <a:gridCol w="807199">
                  <a:extLst>
                    <a:ext uri="{9D8B030D-6E8A-4147-A177-3AD203B41FA5}">
                      <a16:colId xmlns:a16="http://schemas.microsoft.com/office/drawing/2014/main" val="20001"/>
                    </a:ext>
                  </a:extLst>
                </a:gridCol>
                <a:gridCol w="365586">
                  <a:extLst>
                    <a:ext uri="{9D8B030D-6E8A-4147-A177-3AD203B41FA5}">
                      <a16:colId xmlns:a16="http://schemas.microsoft.com/office/drawing/2014/main" val="20002"/>
                    </a:ext>
                  </a:extLst>
                </a:gridCol>
                <a:gridCol w="441615">
                  <a:extLst>
                    <a:ext uri="{9D8B030D-6E8A-4147-A177-3AD203B41FA5}">
                      <a16:colId xmlns:a16="http://schemas.microsoft.com/office/drawing/2014/main" val="20003"/>
                    </a:ext>
                  </a:extLst>
                </a:gridCol>
                <a:gridCol w="807199">
                  <a:extLst>
                    <a:ext uri="{9D8B030D-6E8A-4147-A177-3AD203B41FA5}">
                      <a16:colId xmlns:a16="http://schemas.microsoft.com/office/drawing/2014/main" val="20004"/>
                    </a:ext>
                  </a:extLst>
                </a:gridCol>
                <a:gridCol w="292793">
                  <a:extLst>
                    <a:ext uri="{9D8B030D-6E8A-4147-A177-3AD203B41FA5}">
                      <a16:colId xmlns:a16="http://schemas.microsoft.com/office/drawing/2014/main" val="20005"/>
                    </a:ext>
                  </a:extLst>
                </a:gridCol>
                <a:gridCol w="3008804">
                  <a:extLst>
                    <a:ext uri="{9D8B030D-6E8A-4147-A177-3AD203B41FA5}">
                      <a16:colId xmlns:a16="http://schemas.microsoft.com/office/drawing/2014/main" val="20006"/>
                    </a:ext>
                  </a:extLst>
                </a:gridCol>
              </a:tblGrid>
              <a:tr h="365919">
                <a:tc rowSpan="2" gridSpan="4">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dirty="0">
                          <a:ln>
                            <a:noFill/>
                          </a:ln>
                          <a:solidFill>
                            <a:srgbClr val="C00000"/>
                          </a:solidFill>
                          <a:effectLst/>
                          <a:latin typeface="Comic Sans MS" pitchFamily="66" charset="0"/>
                          <a:cs typeface="+mj-cs"/>
                        </a:rPr>
                        <a:t>× </a:t>
                      </a:r>
                      <a:r>
                        <a:rPr kumimoji="0" lang="ar-SA" sz="2000" b="1" i="0" u="none" strike="noStrike" cap="none" normalizeH="0" baseline="0" dirty="0" err="1">
                          <a:ln>
                            <a:noFill/>
                          </a:ln>
                          <a:solidFill>
                            <a:srgbClr val="C00000"/>
                          </a:solidFill>
                          <a:effectLst/>
                          <a:latin typeface="Comic Sans MS" pitchFamily="66" charset="0"/>
                          <a:cs typeface="+mj-cs"/>
                        </a:rPr>
                        <a:t>100% =</a:t>
                      </a:r>
                      <a:r>
                        <a:rPr kumimoji="0" lang="ar-SA" sz="2000" b="1" i="0" u="none" strike="noStrike" cap="none" normalizeH="0" baseline="0" dirty="0">
                          <a:ln>
                            <a:noFill/>
                          </a:ln>
                          <a:solidFill>
                            <a:srgbClr val="C00000"/>
                          </a:solidFill>
                          <a:effectLst/>
                          <a:latin typeface="Comic Sans MS" pitchFamily="66" charset="0"/>
                          <a:cs typeface="+mj-cs"/>
                        </a:rPr>
                        <a:t> </a:t>
                      </a:r>
                      <a:r>
                        <a:rPr kumimoji="0" lang="fr-FR" sz="2000" b="1" i="0" u="none" strike="noStrike" cap="none" normalizeH="0" baseline="0" dirty="0">
                          <a:ln>
                            <a:noFill/>
                          </a:ln>
                          <a:solidFill>
                            <a:srgbClr val="C00000"/>
                          </a:solidFill>
                          <a:effectLst/>
                          <a:latin typeface="Comic Sans MS" pitchFamily="66" charset="0"/>
                          <a:cs typeface="+mj-cs"/>
                        </a:rPr>
                        <a:t>117</a:t>
                      </a:r>
                      <a:r>
                        <a:rPr kumimoji="0" lang="ar-SA" sz="2000" b="1" i="0" u="none" strike="noStrike" cap="none" normalizeH="0" baseline="0" dirty="0" err="1">
                          <a:ln>
                            <a:noFill/>
                          </a:ln>
                          <a:solidFill>
                            <a:srgbClr val="C00000"/>
                          </a:solidFill>
                          <a:effectLst/>
                          <a:latin typeface="Comic Sans MS" pitchFamily="66" charset="0"/>
                          <a:cs typeface="+mj-cs"/>
                        </a:rPr>
                        <a:t>%</a:t>
                      </a:r>
                      <a:endParaRPr kumimoji="0" lang="fr-FR" sz="2000" b="1" i="0" u="none" strike="noStrike" cap="none" normalizeH="0" baseline="0" dirty="0">
                        <a:ln>
                          <a:noFill/>
                        </a:ln>
                        <a:solidFill>
                          <a:srgbClr val="C00000"/>
                        </a:solidFill>
                        <a:effectLst/>
                        <a:latin typeface="Comic Sans MS" pitchFamily="66" charset="0"/>
                        <a:cs typeface="+mj-cs"/>
                      </a:endParaRPr>
                    </a:p>
                  </a:txBody>
                  <a:tcPr marT="45740" marB="45740" anchor="ctr" horzOverflow="overflow">
                    <a:lnL cap="flat">
                      <a:noFill/>
                    </a:lnL>
                    <a:lnR>
                      <a:noFill/>
                    </a:lnR>
                    <a:lnT>
                      <a:noFill/>
                    </a:lnT>
                    <a:lnB>
                      <a:noFill/>
                    </a:lnB>
                    <a:lnTlToBr>
                      <a:noFill/>
                    </a:lnTlToBr>
                    <a:lnBlToTr>
                      <a:noFill/>
                    </a:lnBlToTr>
                    <a:noFill/>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1800" b="1" i="0" u="none" strike="noStrike" cap="none" normalizeH="0" baseline="0" dirty="0">
                          <a:ln>
                            <a:noFill/>
                          </a:ln>
                          <a:solidFill>
                            <a:srgbClr val="C00000"/>
                          </a:solidFill>
                          <a:effectLst/>
                          <a:latin typeface="Tahoma" pitchFamily="34" charset="0"/>
                          <a:cs typeface="+mj-cs"/>
                        </a:rPr>
                        <a:t>200</a:t>
                      </a:r>
                    </a:p>
                  </a:txBody>
                  <a:tcPr marT="45740" marB="4574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rowSpan="2"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dirty="0">
                          <a:ln>
                            <a:noFill/>
                          </a:ln>
                          <a:solidFill>
                            <a:srgbClr val="C00000"/>
                          </a:solidFill>
                          <a:effectLst/>
                          <a:latin typeface="Comic Sans MS" pitchFamily="66" charset="0"/>
                          <a:cs typeface="+mj-cs"/>
                        </a:rPr>
                        <a:t>الرقم القياسي لأسعار </a:t>
                      </a:r>
                      <a:r>
                        <a:rPr kumimoji="0" lang="fr-FR" sz="1800" b="1" i="0" u="none" strike="noStrike" kern="1200" cap="none" normalizeH="0" baseline="0" dirty="0">
                          <a:ln>
                            <a:noFill/>
                          </a:ln>
                          <a:solidFill>
                            <a:srgbClr val="C00000"/>
                          </a:solidFill>
                          <a:effectLst/>
                          <a:latin typeface="Tahoma" pitchFamily="34" charset="0"/>
                          <a:ea typeface="+mn-ea"/>
                          <a:cs typeface="+mj-cs"/>
                        </a:rPr>
                        <a:t>2009</a:t>
                      </a:r>
                      <a:r>
                        <a:rPr kumimoji="0" lang="ar-SA" sz="2000" b="1" i="0" u="none" strike="noStrike" cap="none" normalizeH="0" baseline="0" dirty="0" err="1">
                          <a:ln>
                            <a:noFill/>
                          </a:ln>
                          <a:solidFill>
                            <a:srgbClr val="C00000"/>
                          </a:solidFill>
                          <a:effectLst/>
                          <a:latin typeface="Comic Sans MS" pitchFamily="66" charset="0"/>
                          <a:cs typeface="+mj-cs"/>
                        </a:rPr>
                        <a:t>=</a:t>
                      </a:r>
                      <a:endParaRPr kumimoji="0" lang="fr-FR" sz="2000" b="1" i="0" u="none" strike="noStrike" cap="none" normalizeH="0" baseline="0" dirty="0">
                        <a:ln>
                          <a:noFill/>
                        </a:ln>
                        <a:solidFill>
                          <a:srgbClr val="C00000"/>
                        </a:solidFill>
                        <a:effectLst/>
                        <a:latin typeface="Comic Sans MS" pitchFamily="66" charset="0"/>
                        <a:cs typeface="+mj-cs"/>
                      </a:endParaRPr>
                    </a:p>
                  </a:txBody>
                  <a:tcPr marT="45740" marB="45740" anchor="ctr" horzOverflow="overflow">
                    <a:lnL>
                      <a:noFill/>
                    </a:lnL>
                    <a:lnR cap="flat">
                      <a:noFill/>
                    </a:lnR>
                    <a:lnT>
                      <a:noFill/>
                    </a:lnT>
                    <a:lnB>
                      <a:noFill/>
                    </a:lnB>
                    <a:lnTlToBr>
                      <a:noFill/>
                    </a:lnTlToBr>
                    <a:lnBlToTr>
                      <a:noFill/>
                    </a:lnBlToTr>
                    <a:noFill/>
                  </a:tcPr>
                </a:tc>
                <a:tc rowSpan="2" hMerge="1">
                  <a:txBody>
                    <a:bodyPr/>
                    <a:lstStyle/>
                    <a:p>
                      <a:endParaRPr lang="fr-FR"/>
                    </a:p>
                  </a:txBody>
                  <a:tcPr/>
                </a:tc>
                <a:extLst>
                  <a:ext uri="{0D108BD9-81ED-4DB2-BD59-A6C34878D82A}">
                    <a16:rowId xmlns:a16="http://schemas.microsoft.com/office/drawing/2014/main" val="10000"/>
                  </a:ext>
                </a:extLst>
              </a:tr>
              <a:tr h="365919">
                <a:tc gridSpan="4"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1800" b="1" i="0" u="none" strike="noStrike" cap="none" normalizeH="0" baseline="0" dirty="0">
                          <a:ln>
                            <a:noFill/>
                          </a:ln>
                          <a:solidFill>
                            <a:srgbClr val="C00000"/>
                          </a:solidFill>
                          <a:effectLst/>
                          <a:latin typeface="Tahoma" pitchFamily="34" charset="0"/>
                          <a:cs typeface="+mj-cs"/>
                        </a:rPr>
                        <a:t>170</a:t>
                      </a:r>
                    </a:p>
                  </a:txBody>
                  <a:tcPr marT="45740" marB="4574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re 1">
            <a:extLst>
              <a:ext uri="{FF2B5EF4-FFF2-40B4-BE49-F238E27FC236}">
                <a16:creationId xmlns:a16="http://schemas.microsoft.com/office/drawing/2014/main" id="{19020487-7BE0-4137-8223-AB4A069A7805}"/>
              </a:ext>
            </a:extLst>
          </p:cNvPr>
          <p:cNvSpPr>
            <a:spLocks noGrp="1"/>
          </p:cNvSpPr>
          <p:nvPr>
            <p:ph type="title"/>
          </p:nvPr>
        </p:nvSpPr>
        <p:spPr>
          <a:xfrm>
            <a:off x="609600" y="0"/>
            <a:ext cx="8153400" cy="990600"/>
          </a:xfrm>
        </p:spPr>
        <p:txBody>
          <a:bodyPr/>
          <a:lstStyle/>
          <a:p>
            <a:pPr algn="r" rtl="1"/>
            <a:r>
              <a:rPr lang="ar-SA" altLang="en-US" sz="4000" b="1"/>
              <a:t>مخفض الناتج المحلي الإجمالي</a:t>
            </a:r>
            <a:endParaRPr lang="fr-FR" altLang="en-US">
              <a:cs typeface="Arial" panose="020B0604020202020204" pitchFamily="34" charset="0"/>
            </a:endParaRPr>
          </a:p>
        </p:txBody>
      </p:sp>
      <p:sp>
        <p:nvSpPr>
          <p:cNvPr id="3" name="Espace réservé du contenu 2">
            <a:extLst>
              <a:ext uri="{FF2B5EF4-FFF2-40B4-BE49-F238E27FC236}">
                <a16:creationId xmlns:a16="http://schemas.microsoft.com/office/drawing/2014/main" id="{F9FB22FB-28BE-4C80-A9A3-D22BF6BD8BCD}"/>
              </a:ext>
            </a:extLst>
          </p:cNvPr>
          <p:cNvSpPr>
            <a:spLocks noGrp="1"/>
          </p:cNvSpPr>
          <p:nvPr>
            <p:ph sz="quarter" idx="1"/>
          </p:nvPr>
        </p:nvSpPr>
        <p:spPr>
          <a:xfrm>
            <a:off x="228600" y="762000"/>
            <a:ext cx="8686800" cy="5486400"/>
          </a:xfrm>
        </p:spPr>
        <p:txBody>
          <a:bodyPr/>
          <a:lstStyle/>
          <a:p>
            <a:pPr marL="0" indent="0" algn="just" rtl="1">
              <a:lnSpc>
                <a:spcPct val="150000"/>
              </a:lnSpc>
              <a:spcBef>
                <a:spcPct val="0"/>
              </a:spcBef>
              <a:buFont typeface="Wingdings" panose="05000000000000000000" pitchFamily="2" charset="2"/>
              <a:buNone/>
              <a:defRPr/>
            </a:pPr>
            <a:r>
              <a:rPr lang="ar-SA" sz="2400" b="1" dirty="0">
                <a:effectLst>
                  <a:outerShdw blurRad="38100" dist="38100" dir="2700000" algn="tl">
                    <a:srgbClr val="C0C0C0"/>
                  </a:outerShdw>
                </a:effectLst>
                <a:latin typeface="Calibri" pitchFamily="34" charset="0"/>
                <a:cs typeface="Times New Roman" pitchFamily="18" charset="0"/>
              </a:rPr>
              <a:t>بالإضافة الى الرقم القياسي لأسعار المستهلكين هناك رقم قياسي أخر يطلق عليه </a:t>
            </a:r>
            <a:r>
              <a:rPr lang="ar-SA" sz="2400" b="1" dirty="0">
                <a:solidFill>
                  <a:srgbClr val="FF0066"/>
                </a:solidFill>
                <a:effectLst>
                  <a:outerShdw blurRad="38100" dist="38100" dir="2700000" algn="tl">
                    <a:srgbClr val="C0C0C0"/>
                  </a:outerShdw>
                </a:effectLst>
                <a:latin typeface="Calibri" pitchFamily="34" charset="0"/>
                <a:cs typeface="Times New Roman" pitchFamily="18" charset="0"/>
              </a:rPr>
              <a:t>مخفض الناتج المحلي الإجمالي </a:t>
            </a:r>
            <a:r>
              <a:rPr lang="ar-SA" sz="2400" b="1" dirty="0">
                <a:effectLst>
                  <a:outerShdw blurRad="38100" dist="38100" dir="2700000" algn="tl">
                    <a:srgbClr val="C0C0C0"/>
                  </a:outerShdw>
                </a:effectLst>
                <a:latin typeface="Calibri" pitchFamily="34" charset="0"/>
                <a:cs typeface="Times New Roman" pitchFamily="18" charset="0"/>
              </a:rPr>
              <a:t>وهو عبارة عن </a:t>
            </a:r>
            <a:r>
              <a:rPr lang="ar-SA" sz="2400" b="1" dirty="0">
                <a:solidFill>
                  <a:srgbClr val="CA06C1"/>
                </a:solidFill>
                <a:effectLst>
                  <a:outerShdw blurRad="38100" dist="38100" dir="2700000" algn="tl">
                    <a:srgbClr val="C0C0C0"/>
                  </a:outerShdw>
                </a:effectLst>
                <a:latin typeface="Calibri" pitchFamily="34" charset="0"/>
                <a:cs typeface="Times New Roman" pitchFamily="18" charset="0"/>
              </a:rPr>
              <a:t>نسبة الناتج المحلي الاسمي الي الناتج المحلي </a:t>
            </a:r>
            <a:r>
              <a:rPr lang="ar-SA" sz="2400" b="1" dirty="0" err="1">
                <a:solidFill>
                  <a:srgbClr val="CA06C1"/>
                </a:solidFill>
                <a:effectLst>
                  <a:outerShdw blurRad="38100" dist="38100" dir="2700000" algn="tl">
                    <a:srgbClr val="C0C0C0"/>
                  </a:outerShdw>
                </a:effectLst>
                <a:latin typeface="Calibri" pitchFamily="34" charset="0"/>
                <a:cs typeface="Times New Roman" pitchFamily="18" charset="0"/>
              </a:rPr>
              <a:t>الحقيقي</a:t>
            </a:r>
            <a:r>
              <a:rPr lang="ar-SA" sz="2400" b="1" dirty="0">
                <a:solidFill>
                  <a:srgbClr val="CA06C1"/>
                </a:solidFill>
                <a:effectLst>
                  <a:outerShdw blurRad="38100" dist="38100" dir="2700000" algn="tl">
                    <a:srgbClr val="C0C0C0"/>
                  </a:outerShdw>
                </a:effectLst>
                <a:latin typeface="Calibri" pitchFamily="34" charset="0"/>
                <a:cs typeface="Times New Roman" pitchFamily="18" charset="0"/>
              </a:rPr>
              <a:t> مضروبا في 100 </a:t>
            </a:r>
            <a:r>
              <a:rPr lang="ar-SA" sz="2400" b="1" dirty="0">
                <a:effectLst>
                  <a:outerShdw blurRad="38100" dist="38100" dir="2700000" algn="tl">
                    <a:srgbClr val="C0C0C0"/>
                  </a:outerShdw>
                </a:effectLst>
                <a:latin typeface="Calibri" pitchFamily="34" charset="0"/>
                <a:cs typeface="Times New Roman" pitchFamily="18" charset="0"/>
              </a:rPr>
              <a:t>ويستخدم التغيير النسبي في مخفض الناتج المحلي الإجمالي </a:t>
            </a:r>
            <a:r>
              <a:rPr lang="ar-SA" sz="2400" b="1" dirty="0">
                <a:solidFill>
                  <a:srgbClr val="006600"/>
                </a:solidFill>
                <a:effectLst>
                  <a:outerShdw blurRad="38100" dist="38100" dir="2700000" algn="tl">
                    <a:srgbClr val="C0C0C0"/>
                  </a:outerShdw>
                </a:effectLst>
                <a:latin typeface="Calibri" pitchFamily="34" charset="0"/>
                <a:cs typeface="Times New Roman" pitchFamily="18" charset="0"/>
              </a:rPr>
              <a:t>كمقياس لمعدل التضخم في الاقتصاد</a:t>
            </a:r>
            <a:r>
              <a:rPr lang="fr-FR" sz="2400" b="1" dirty="0">
                <a:solidFill>
                  <a:srgbClr val="006600"/>
                </a:solidFill>
                <a:effectLst>
                  <a:outerShdw blurRad="38100" dist="38100" dir="2700000" algn="tl">
                    <a:srgbClr val="C0C0C0"/>
                  </a:outerShdw>
                </a:effectLst>
                <a:latin typeface="Calibri" pitchFamily="34" charset="0"/>
                <a:cs typeface="Times New Roman" pitchFamily="18" charset="0"/>
              </a:rPr>
              <a:t> </a:t>
            </a:r>
            <a:r>
              <a:rPr lang="fr-FR" sz="2400" b="1" dirty="0">
                <a:effectLst>
                  <a:outerShdw blurRad="38100" dist="38100" dir="2700000" algn="tl">
                    <a:srgbClr val="C0C0C0"/>
                  </a:outerShdw>
                </a:effectLst>
                <a:latin typeface="Calibri" pitchFamily="34" charset="0"/>
                <a:cs typeface="Times New Roman" pitchFamily="18" charset="0"/>
              </a:rPr>
              <a:t>.</a:t>
            </a:r>
            <a:r>
              <a:rPr lang="ar-SA" sz="2400" b="1" dirty="0">
                <a:effectLst>
                  <a:outerShdw blurRad="38100" dist="38100" dir="2700000" algn="tl">
                    <a:srgbClr val="C0C0C0"/>
                  </a:outerShdw>
                </a:effectLst>
                <a:latin typeface="Calibri" pitchFamily="34" charset="0"/>
                <a:cs typeface="Times New Roman" pitchFamily="18" charset="0"/>
              </a:rPr>
              <a:t>فيما يلي البيانات الخاصة باقتصاد دولة </a:t>
            </a:r>
            <a:r>
              <a:rPr lang="ar-SA" sz="2400" b="1" dirty="0" err="1">
                <a:effectLst>
                  <a:outerShdw blurRad="38100" dist="38100" dir="2700000" algn="tl">
                    <a:srgbClr val="C0C0C0"/>
                  </a:outerShdw>
                </a:effectLst>
                <a:latin typeface="Calibri" pitchFamily="34" charset="0"/>
                <a:cs typeface="Times New Roman" pitchFamily="18" charset="0"/>
              </a:rPr>
              <a:t>ما :</a:t>
            </a:r>
            <a:endParaRPr lang="fr-FR" sz="2400" b="1" dirty="0">
              <a:effectLst>
                <a:outerShdw blurRad="38100" dist="38100" dir="2700000" algn="tl">
                  <a:srgbClr val="C0C0C0"/>
                </a:outerShdw>
              </a:effectLst>
              <a:latin typeface="Calibri" pitchFamily="34" charset="0"/>
              <a:cs typeface="Times New Roman" pitchFamily="18" charset="0"/>
            </a:endParaRPr>
          </a:p>
          <a:p>
            <a:pPr marL="0" indent="0" algn="just" rtl="1">
              <a:lnSpc>
                <a:spcPct val="150000"/>
              </a:lnSpc>
              <a:spcBef>
                <a:spcPct val="0"/>
              </a:spcBef>
              <a:buFont typeface="Wingdings" panose="05000000000000000000" pitchFamily="2" charset="2"/>
              <a:buNone/>
              <a:defRPr/>
            </a:pPr>
            <a:endParaRPr lang="fr-FR" sz="2400" b="1" dirty="0">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buFont typeface="Wingdings" panose="05000000000000000000" pitchFamily="2" charset="2"/>
              <a:buNone/>
              <a:defRPr/>
            </a:pPr>
            <a:endParaRPr lang="fr-FR" sz="2400" b="1" dirty="0">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buFont typeface="Wingdings" panose="05000000000000000000" pitchFamily="2" charset="2"/>
              <a:buNone/>
              <a:defRPr/>
            </a:pPr>
            <a:endParaRPr lang="fr-FR" sz="2400" b="1" dirty="0">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buFont typeface="Wingdings" panose="05000000000000000000" pitchFamily="2" charset="2"/>
              <a:buNone/>
              <a:defRPr/>
            </a:pPr>
            <a:endParaRPr lang="fr-FR" sz="2400" b="1" dirty="0">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buFont typeface="Wingdings" panose="05000000000000000000" pitchFamily="2" charset="2"/>
              <a:buNone/>
              <a:defRPr/>
            </a:pPr>
            <a:endParaRPr lang="fr-FR" sz="2400" b="1" dirty="0">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buFont typeface="Wingdings" panose="05000000000000000000" pitchFamily="2" charset="2"/>
              <a:buNone/>
              <a:defRPr/>
            </a:pPr>
            <a:endParaRPr lang="fr-FR" sz="2400" b="1" dirty="0">
              <a:effectLst>
                <a:outerShdw blurRad="38100" dist="38100" dir="2700000" algn="tl">
                  <a:srgbClr val="C0C0C0"/>
                </a:outerShdw>
              </a:effectLst>
              <a:latin typeface="Calibri" pitchFamily="34" charset="0"/>
              <a:cs typeface="Arial" charset="0"/>
            </a:endParaRPr>
          </a:p>
          <a:p>
            <a:pPr marL="0" indent="0" algn="just" rtl="1">
              <a:lnSpc>
                <a:spcPct val="150000"/>
              </a:lnSpc>
              <a:spcBef>
                <a:spcPct val="0"/>
              </a:spcBef>
              <a:buFont typeface="Wingdings" panose="05000000000000000000" pitchFamily="2" charset="2"/>
              <a:buNone/>
              <a:defRPr/>
            </a:pPr>
            <a:r>
              <a:rPr lang="ar-SA" sz="2400" b="1" dirty="0">
                <a:effectLst>
                  <a:outerShdw blurRad="38100" dist="38100" dir="2700000" algn="tl">
                    <a:srgbClr val="C0C0C0"/>
                  </a:outerShdw>
                </a:effectLst>
                <a:latin typeface="Calibri" pitchFamily="34" charset="0"/>
                <a:cs typeface="Times New Roman" pitchFamily="18" charset="0"/>
              </a:rPr>
              <a:t>المطلوب إيجاد مخفض الناتج المحلي الإجمالي لعام 2009</a:t>
            </a:r>
            <a:endParaRPr lang="fr-FR" sz="2400" b="1" dirty="0">
              <a:effectLst>
                <a:outerShdw blurRad="38100" dist="38100" dir="2700000" algn="tl">
                  <a:srgbClr val="C0C0C0"/>
                </a:outerShdw>
              </a:effectLst>
              <a:latin typeface="Calibri" pitchFamily="34" charset="0"/>
              <a:cs typeface="Times New Roman" pitchFamily="18" charset="0"/>
            </a:endParaRPr>
          </a:p>
          <a:p>
            <a:pPr marL="0" indent="0">
              <a:defRPr/>
            </a:pPr>
            <a:endParaRPr lang="fr-FR" dirty="0">
              <a:cs typeface="Arial" charset="0"/>
            </a:endParaRPr>
          </a:p>
        </p:txBody>
      </p:sp>
      <p:sp>
        <p:nvSpPr>
          <p:cNvPr id="48132" name="Espace réservé du pied de page 3">
            <a:extLst>
              <a:ext uri="{FF2B5EF4-FFF2-40B4-BE49-F238E27FC236}">
                <a16:creationId xmlns:a16="http://schemas.microsoft.com/office/drawing/2014/main" id="{59CFFFC9-4E46-4D9E-A655-191E8C0255A2}"/>
              </a:ext>
            </a:extLst>
          </p:cNvPr>
          <p:cNvSpPr>
            <a:spLocks noGrp="1"/>
          </p:cNvSpPr>
          <p:nvPr>
            <p:ph type="ftr" sz="quarter" idx="11"/>
          </p:nvPr>
        </p:nvSpPr>
        <p:spPr bwMode="auto">
          <a:xfrm>
            <a:off x="0" y="6492875"/>
            <a:ext cx="2286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2A150337-0F53-4499-8058-1856D8B84FA5}"/>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6EA2D5DC-1F6D-4452-B982-F9865425D814}" type="slidenum">
              <a:rPr lang="ar-SA" altLang="en-US" sz="1200">
                <a:solidFill>
                  <a:srgbClr val="FFFFFF"/>
                </a:solidFill>
              </a:rPr>
              <a:pPr eaLnBrk="1" hangingPunct="1">
                <a:lnSpc>
                  <a:spcPct val="80000"/>
                </a:lnSpc>
              </a:pPr>
              <a:t>39</a:t>
            </a:fld>
            <a:endParaRPr lang="fr-FR" altLang="en-US" sz="1200">
              <a:solidFill>
                <a:srgbClr val="FFFFFF"/>
              </a:solidFill>
            </a:endParaRPr>
          </a:p>
        </p:txBody>
      </p:sp>
      <p:graphicFrame>
        <p:nvGraphicFramePr>
          <p:cNvPr id="6" name="Group 420">
            <a:extLst>
              <a:ext uri="{FF2B5EF4-FFF2-40B4-BE49-F238E27FC236}">
                <a16:creationId xmlns:a16="http://schemas.microsoft.com/office/drawing/2014/main" id="{AFA37458-7FD8-4EE0-A5BB-8250A16F179E}"/>
              </a:ext>
            </a:extLst>
          </p:cNvPr>
          <p:cNvGraphicFramePr>
            <a:graphicFrameLocks noGrp="1"/>
          </p:cNvGraphicFramePr>
          <p:nvPr/>
        </p:nvGraphicFramePr>
        <p:xfrm>
          <a:off x="838200" y="3276600"/>
          <a:ext cx="7315200" cy="2987675"/>
        </p:xfrm>
        <a:graphic>
          <a:graphicData uri="http://schemas.openxmlformats.org/drawingml/2006/table">
            <a:tbl>
              <a:tblPr/>
              <a:tblGrid>
                <a:gridCol w="31242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tblGrid>
              <a:tr h="701189">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00B050"/>
                          </a:solidFill>
                          <a:effectLst>
                            <a:outerShdw blurRad="38100" dist="38100" dir="2700000" algn="tl">
                              <a:srgbClr val="C0C0C0"/>
                            </a:outerShdw>
                          </a:effectLst>
                          <a:latin typeface="Calibri" pitchFamily="34" charset="0"/>
                          <a:ea typeface="Times New Roman" pitchFamily="18" charset="0"/>
                          <a:cs typeface="Tahoma" pitchFamily="34" charset="0"/>
                        </a:rPr>
                        <a:t>الناتج المحلي الحقيقي</a:t>
                      </a:r>
                      <a:r>
                        <a:rPr kumimoji="0" lang="fr-FR" sz="2000" b="1" i="0" u="none" strike="noStrike" cap="none" normalizeH="0" baseline="0">
                          <a:ln>
                            <a:noFill/>
                          </a:ln>
                          <a:solidFill>
                            <a:srgbClr val="00B050"/>
                          </a:solidFill>
                          <a:effectLst>
                            <a:outerShdw blurRad="38100" dist="38100" dir="2700000" algn="tl">
                              <a:srgbClr val="C0C0C0"/>
                            </a:outerShdw>
                          </a:effectLst>
                          <a:latin typeface="Calibri" pitchFamily="34" charset="0"/>
                          <a:ea typeface="Times New Roman" pitchFamily="18" charset="0"/>
                          <a:cs typeface="Tahoma" pitchFamily="34" charset="0"/>
                        </a:rPr>
                        <a:t>2009 </a:t>
                      </a:r>
                      <a:r>
                        <a:rPr kumimoji="0" lang="ar-SA" sz="2000" b="1" i="0" u="none" strike="noStrike" cap="none" normalizeH="0" baseline="0">
                          <a:ln>
                            <a:noFill/>
                          </a:ln>
                          <a:solidFill>
                            <a:srgbClr val="C00000"/>
                          </a:solidFill>
                          <a:effectLst>
                            <a:outerShdw blurRad="38100" dist="38100" dir="2700000" algn="tl">
                              <a:srgbClr val="C0C0C0"/>
                            </a:outerShdw>
                          </a:effectLst>
                          <a:latin typeface="Calibri" pitchFamily="34" charset="0"/>
                          <a:ea typeface="Times New Roman" pitchFamily="18" charset="0"/>
                          <a:cs typeface="Tahoma" pitchFamily="34" charset="0"/>
                        </a:rPr>
                        <a:t> </a:t>
                      </a:r>
                      <a:endParaRPr kumimoji="0" lang="fr-FR" sz="2000" b="1" i="0" u="none" strike="noStrike" cap="none" normalizeH="0" baseline="0">
                        <a:ln>
                          <a:noFill/>
                        </a:ln>
                        <a:solidFill>
                          <a:srgbClr val="C00000"/>
                        </a:solidFill>
                        <a:effectLst>
                          <a:outerShdw blurRad="38100" dist="38100" dir="2700000" algn="tl">
                            <a:srgbClr val="C0C0C0"/>
                          </a:outerShdw>
                        </a:effectLst>
                        <a:latin typeface="Calibri" pitchFamily="34" charset="0"/>
                        <a:ea typeface="Times New Roman" pitchFamily="18" charset="0"/>
                        <a:cs typeface="Tahoma" pitchFamily="34" charset="0"/>
                      </a:endParaRP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00B0F0"/>
                          </a:solidFill>
                          <a:effectLst>
                            <a:outerShdw blurRad="38100" dist="38100" dir="2700000" algn="tl">
                              <a:srgbClr val="C0C0C0"/>
                            </a:outerShdw>
                          </a:effectLst>
                          <a:latin typeface="Calibri" pitchFamily="34" charset="0"/>
                          <a:ea typeface="Times New Roman" pitchFamily="18" charset="0"/>
                          <a:cs typeface="Tahoma" pitchFamily="34" charset="0"/>
                        </a:rPr>
                        <a:t>الناتج المحلي الاسمي</a:t>
                      </a:r>
                      <a:r>
                        <a:rPr kumimoji="0" lang="fr-FR" sz="2000" b="1" i="0" u="none" strike="noStrike" cap="none" normalizeH="0" baseline="0">
                          <a:ln>
                            <a:noFill/>
                          </a:ln>
                          <a:solidFill>
                            <a:srgbClr val="00B0F0"/>
                          </a:solidFill>
                          <a:effectLst>
                            <a:outerShdw blurRad="38100" dist="38100" dir="2700000" algn="tl">
                              <a:srgbClr val="C0C0C0"/>
                            </a:outerShdw>
                          </a:effectLst>
                          <a:latin typeface="Calibri" pitchFamily="34" charset="0"/>
                          <a:ea typeface="Times New Roman" pitchFamily="18" charset="0"/>
                          <a:cs typeface="Tahoma" pitchFamily="34" charset="0"/>
                        </a:rPr>
                        <a:t>2009 </a:t>
                      </a:r>
                      <a:r>
                        <a:rPr kumimoji="0" lang="ar-SA" sz="2000" b="1" i="0" u="none" strike="noStrike" cap="none" normalizeH="0" baseline="0">
                          <a:ln>
                            <a:noFill/>
                          </a:ln>
                          <a:solidFill>
                            <a:srgbClr val="00B0F0"/>
                          </a:solidFill>
                          <a:effectLst>
                            <a:outerShdw blurRad="38100" dist="38100" dir="2700000" algn="tl">
                              <a:srgbClr val="C0C0C0"/>
                            </a:outerShdw>
                          </a:effectLst>
                          <a:latin typeface="Calibri" pitchFamily="34" charset="0"/>
                          <a:ea typeface="Times New Roman" pitchFamily="18" charset="0"/>
                          <a:cs typeface="Tahoma" pitchFamily="34" charset="0"/>
                        </a:rPr>
                        <a:t> </a:t>
                      </a:r>
                      <a:endParaRPr kumimoji="0" lang="fr-FR" sz="2000" b="1" i="0" u="none" strike="noStrike" cap="none" normalizeH="0" baseline="0">
                        <a:ln>
                          <a:noFill/>
                        </a:ln>
                        <a:solidFill>
                          <a:srgbClr val="00B0F0"/>
                        </a:solidFill>
                        <a:effectLst>
                          <a:outerShdw blurRad="38100" dist="38100" dir="2700000" algn="tl">
                            <a:srgbClr val="C0C0C0"/>
                          </a:outerShdw>
                        </a:effectLst>
                        <a:latin typeface="Arial" charset="0"/>
                        <a:ea typeface="Times New Roman" pitchFamily="18" charset="0"/>
                        <a:cs typeface="Tahoma" pitchFamily="34" charset="0"/>
                      </a:endParaRP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1" i="0" u="none" strike="noStrike" cap="none" normalizeH="0" baseline="0">
                          <a:ln>
                            <a:noFill/>
                          </a:ln>
                          <a:solidFill>
                            <a:srgbClr val="7030A0"/>
                          </a:solidFill>
                          <a:effectLst>
                            <a:outerShdw blurRad="38100" dist="38100" dir="2700000" algn="tl">
                              <a:srgbClr val="C0C0C0"/>
                            </a:outerShdw>
                          </a:effectLst>
                          <a:latin typeface="Arial" charset="0"/>
                          <a:ea typeface="Times New Roman" pitchFamily="18" charset="0"/>
                          <a:cs typeface="Tahoma" pitchFamily="34" charset="0"/>
                        </a:rPr>
                        <a:t>السلعة</a:t>
                      </a:r>
                      <a:endParaRPr kumimoji="0" lang="fr-FR" sz="2400" b="1" i="0" u="none" strike="noStrike" cap="none" normalizeH="0" baseline="0">
                        <a:ln>
                          <a:noFill/>
                        </a:ln>
                        <a:solidFill>
                          <a:srgbClr val="FF0000"/>
                        </a:solidFill>
                        <a:effectLst/>
                        <a:latin typeface="Comic Sans MS" pitchFamily="66" charset="0"/>
                        <a:ea typeface="Times New Roman" pitchFamily="18" charset="0"/>
                        <a:cs typeface="Simplified Arabic" pitchFamily="2" charset="-78"/>
                      </a:endParaRP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7297">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P</a:t>
                      </a:r>
                      <a:r>
                        <a:rPr kumimoji="0" lang="fr-FR" sz="24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1</a:t>
                      </a:r>
                      <a:r>
                        <a:rPr kumimoji="0" lang="fr-FR" sz="24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Q</a:t>
                      </a:r>
                      <a:r>
                        <a:rPr kumimoji="0" lang="fr-FR" sz="24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P</a:t>
                      </a:r>
                      <a:r>
                        <a:rPr kumimoji="0" lang="fr-FR" sz="24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a:t>
                      </a:r>
                      <a:r>
                        <a:rPr kumimoji="0" lang="fr-FR" sz="2400" b="1" i="0" u="none" strike="noStrike" cap="none" normalizeH="0" baseline="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Q</a:t>
                      </a:r>
                      <a:r>
                        <a:rPr kumimoji="0" lang="fr-FR" sz="2400" b="1" i="0" u="none" strike="noStrike" cap="none" normalizeH="0" baseline="-25000">
                          <a:ln>
                            <a:noFill/>
                          </a:ln>
                          <a:solidFill>
                            <a:srgbClr val="B95B22"/>
                          </a:solidFill>
                          <a:effectLst>
                            <a:outerShdw blurRad="38100" dist="38100" dir="2700000" algn="tl">
                              <a:srgbClr val="C0C0C0"/>
                            </a:outerShdw>
                          </a:effectLst>
                          <a:latin typeface="Arial" charset="0"/>
                          <a:ea typeface="Times New Roman" pitchFamily="18" charset="0"/>
                          <a:cs typeface="Tahoma" pitchFamily="34" charset="0"/>
                        </a:rPr>
                        <a:t>2</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extLst>
                  <a:ext uri="{0D108BD9-81ED-4DB2-BD59-A6C34878D82A}">
                    <a16:rowId xmlns:a16="http://schemas.microsoft.com/office/drawing/2014/main" val="10001"/>
                  </a:ext>
                </a:extLst>
              </a:tr>
              <a:tr h="457297">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1200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1440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FF0000"/>
                          </a:solidFill>
                          <a:effectLst/>
                          <a:latin typeface="Comic Sans MS" pitchFamily="66" charset="0"/>
                          <a:cs typeface="Simplified Arabic" pitchFamily="2" charset="-78"/>
                        </a:rPr>
                        <a:t>A</a:t>
                      </a: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297">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4900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5600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FF0000"/>
                          </a:solidFill>
                          <a:effectLst/>
                          <a:latin typeface="Comic Sans MS" pitchFamily="66" charset="0"/>
                          <a:cs typeface="Simplified Arabic" pitchFamily="2" charset="-78"/>
                        </a:rPr>
                        <a:t>B</a:t>
                      </a: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7297">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2000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2300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FF0000"/>
                          </a:solidFill>
                          <a:effectLst/>
                          <a:latin typeface="Comic Sans MS" pitchFamily="66" charset="0"/>
                          <a:cs typeface="Simplified Arabic" pitchFamily="2" charset="-78"/>
                        </a:rPr>
                        <a:t>C</a:t>
                      </a: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7297">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8100</a:t>
                      </a:r>
                    </a:p>
                  </a:txBody>
                  <a:tcPr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400" b="1" i="0" u="none" strike="noStrike" cap="none" normalizeH="0" baseline="0">
                          <a:ln>
                            <a:noFill/>
                          </a:ln>
                          <a:solidFill>
                            <a:srgbClr val="B95B22"/>
                          </a:solidFill>
                          <a:effectLst/>
                          <a:latin typeface="Comic Sans MS" pitchFamily="66" charset="0"/>
                          <a:cs typeface="Simplified Arabic" pitchFamily="2" charset="-78"/>
                        </a:rPr>
                        <a:t>9340</a:t>
                      </a:r>
                    </a:p>
                  </a:txBody>
                  <a:tcPr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BA8F2D"/>
                          </a:solidFill>
                          <a:effectLst>
                            <a:outerShdw blurRad="38100" dist="38100" dir="2700000" algn="tl">
                              <a:srgbClr val="C0C0C0"/>
                            </a:outerShdw>
                          </a:effectLst>
                          <a:latin typeface="Calibri" pitchFamily="34" charset="0"/>
                          <a:cs typeface="Times New Roman" pitchFamily="18" charset="0"/>
                        </a:rPr>
                        <a:t>المجموع</a:t>
                      </a:r>
                      <a:endParaRPr kumimoji="0" lang="fr-FR" sz="2000" b="1" i="0" u="none" strike="noStrike" cap="none" normalizeH="0" baseline="0">
                        <a:ln>
                          <a:noFill/>
                        </a:ln>
                        <a:solidFill>
                          <a:srgbClr val="FF0000"/>
                        </a:solidFill>
                        <a:effectLst/>
                        <a:latin typeface="Comic Sans MS" pitchFamily="66" charset="0"/>
                        <a:cs typeface="Simplified Arabic" pitchFamily="2" charset="-78"/>
                      </a:endParaRPr>
                    </a:p>
                  </a:txBody>
                  <a:tcPr marT="45730" marB="4573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D8E49B60-05DC-4CCD-8F76-72CC2BE29BEC}"/>
              </a:ext>
            </a:extLst>
          </p:cNvPr>
          <p:cNvSpPr>
            <a:spLocks noGrp="1" noChangeArrowheads="1"/>
          </p:cNvSpPr>
          <p:nvPr>
            <p:ph type="title"/>
          </p:nvPr>
        </p:nvSpPr>
        <p:spPr>
          <a:xfrm>
            <a:off x="1905000" y="228600"/>
            <a:ext cx="4572000" cy="838200"/>
          </a:xfrm>
          <a:solidFill>
            <a:schemeClr val="tx2">
              <a:lumMod val="60000"/>
              <a:lumOff val="40000"/>
            </a:schemeClr>
          </a:solidFill>
          <a:ln w="38100">
            <a:solidFill>
              <a:schemeClr val="tx1"/>
            </a:solidFill>
          </a:ln>
        </p:spPr>
        <p:txBody>
          <a:bodyPr/>
          <a:lstStyle/>
          <a:p>
            <a:pPr algn="ctr" rtl="1" eaLnBrk="1" fontAlgn="auto" hangingPunct="1">
              <a:spcAft>
                <a:spcPts val="0"/>
              </a:spcAft>
              <a:defRPr/>
            </a:pPr>
            <a:r>
              <a:rPr lang="ar-SA" sz="3200" b="1" dirty="0">
                <a:solidFill>
                  <a:schemeClr val="tx1"/>
                </a:solidFill>
                <a:effectLst>
                  <a:outerShdw blurRad="38100" dist="38100" dir="2700000" algn="tl">
                    <a:srgbClr val="000000">
                      <a:alpha val="43137"/>
                    </a:srgbClr>
                  </a:outerShdw>
                </a:effectLst>
              </a:rPr>
              <a:t>منحنى إمكانيات الإنتاج</a:t>
            </a:r>
            <a:endParaRPr lang="en-US" sz="3200" b="1" dirty="0">
              <a:solidFill>
                <a:schemeClr val="tx1"/>
              </a:solidFill>
              <a:effectLst>
                <a:outerShdw blurRad="38100" dist="38100" dir="2700000" algn="tl">
                  <a:srgbClr val="000000">
                    <a:alpha val="43137"/>
                  </a:srgbClr>
                </a:outerShdw>
              </a:effectLst>
            </a:endParaRPr>
          </a:p>
        </p:txBody>
      </p:sp>
      <p:sp>
        <p:nvSpPr>
          <p:cNvPr id="2052" name="Espace réservé du numéro de diapositive 4">
            <a:extLst>
              <a:ext uri="{FF2B5EF4-FFF2-40B4-BE49-F238E27FC236}">
                <a16:creationId xmlns:a16="http://schemas.microsoft.com/office/drawing/2014/main" id="{92AB4084-D76D-45E6-BD9E-6C01C9E9C21A}"/>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6C03F4A6-81C4-43E4-8B1F-F0F4E08ED5B3}" type="slidenum">
              <a:rPr lang="ar-SA" altLang="en-US" sz="1200">
                <a:solidFill>
                  <a:srgbClr val="FFFFFF"/>
                </a:solidFill>
              </a:rPr>
              <a:pPr eaLnBrk="1" hangingPunct="1">
                <a:lnSpc>
                  <a:spcPct val="80000"/>
                </a:lnSpc>
              </a:pPr>
              <a:t>4</a:t>
            </a:fld>
            <a:endParaRPr lang="en-US" altLang="en-US" sz="1200">
              <a:solidFill>
                <a:srgbClr val="FFFFFF"/>
              </a:solidFill>
            </a:endParaRPr>
          </a:p>
        </p:txBody>
      </p:sp>
      <p:graphicFrame>
        <p:nvGraphicFramePr>
          <p:cNvPr id="83971" name="Object 3">
            <a:extLst>
              <a:ext uri="{FF2B5EF4-FFF2-40B4-BE49-F238E27FC236}">
                <a16:creationId xmlns:a16="http://schemas.microsoft.com/office/drawing/2014/main" id="{6967F5B1-F90D-44A2-8EDD-DA220888BF36}"/>
              </a:ext>
            </a:extLst>
          </p:cNvPr>
          <p:cNvGraphicFramePr>
            <a:graphicFrameLocks noChangeAspect="1"/>
          </p:cNvGraphicFramePr>
          <p:nvPr/>
        </p:nvGraphicFramePr>
        <p:xfrm>
          <a:off x="1905000" y="1828800"/>
          <a:ext cx="5486400" cy="3276600"/>
        </p:xfrm>
        <a:graphic>
          <a:graphicData uri="http://schemas.openxmlformats.org/presentationml/2006/ole">
            <mc:AlternateContent xmlns:mc="http://schemas.openxmlformats.org/markup-compatibility/2006">
              <mc:Choice xmlns:v="urn:schemas-microsoft-com:vml" Requires="v">
                <p:oleObj spid="_x0000_s1025" name="Worksheet" r:id="rId3" imgW="3648582" imgH="1953000" progId="Excel.Sheet.8">
                  <p:embed/>
                </p:oleObj>
              </mc:Choice>
              <mc:Fallback>
                <p:oleObj name="Worksheet" r:id="rId3" imgW="3648582" imgH="1953000" progId="Excel.Sheet.8">
                  <p:embed/>
                  <p:pic>
                    <p:nvPicPr>
                      <p:cNvPr id="83971" name="Object 3">
                        <a:extLst>
                          <a:ext uri="{FF2B5EF4-FFF2-40B4-BE49-F238E27FC236}">
                            <a16:creationId xmlns:a16="http://schemas.microsoft.com/office/drawing/2014/main" id="{6967F5B1-F90D-44A2-8EDD-DA220888BF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828800"/>
                        <a:ext cx="5486400" cy="3276600"/>
                      </a:xfrm>
                      <a:prstGeom prst="rect">
                        <a:avLst/>
                      </a:prstGeom>
                      <a:solidFill>
                        <a:schemeClr val="bg1"/>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973" name="Text Box 5">
            <a:extLst>
              <a:ext uri="{FF2B5EF4-FFF2-40B4-BE49-F238E27FC236}">
                <a16:creationId xmlns:a16="http://schemas.microsoft.com/office/drawing/2014/main" id="{8E4C12FF-ECA7-49D1-A541-F6D7A35DA3B1}"/>
              </a:ext>
            </a:extLst>
          </p:cNvPr>
          <p:cNvSpPr txBox="1">
            <a:spLocks noChangeArrowheads="1"/>
          </p:cNvSpPr>
          <p:nvPr/>
        </p:nvSpPr>
        <p:spPr bwMode="auto">
          <a:xfrm>
            <a:off x="5943600" y="4114800"/>
            <a:ext cx="12192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1600" b="1"/>
              <a:t>الكمية المنتجة</a:t>
            </a:r>
            <a:r>
              <a:rPr lang="en-US" altLang="en-US" sz="1600" b="1"/>
              <a:t> </a:t>
            </a:r>
          </a:p>
          <a:p>
            <a:pPr eaLnBrk="1" hangingPunct="1">
              <a:spcBef>
                <a:spcPct val="50000"/>
              </a:spcBef>
            </a:pPr>
            <a:r>
              <a:rPr lang="ar-SA" altLang="en-US" sz="1600" b="1"/>
              <a:t>من </a:t>
            </a:r>
            <a:r>
              <a:rPr lang="ar-SA" altLang="en-US" sz="1600" b="1">
                <a:solidFill>
                  <a:schemeClr val="accent2"/>
                </a:solidFill>
              </a:rPr>
              <a:t>(س</a:t>
            </a:r>
            <a:r>
              <a:rPr lang="en-US" altLang="en-US" sz="1600" b="1">
                <a:solidFill>
                  <a:schemeClr val="accent2"/>
                </a:solidFill>
              </a:rPr>
              <a:t>(</a:t>
            </a:r>
            <a:endParaRPr lang="en-US" altLang="en-US"/>
          </a:p>
        </p:txBody>
      </p:sp>
      <p:sp>
        <p:nvSpPr>
          <p:cNvPr id="83974" name="Text Box 6">
            <a:extLst>
              <a:ext uri="{FF2B5EF4-FFF2-40B4-BE49-F238E27FC236}">
                <a16:creationId xmlns:a16="http://schemas.microsoft.com/office/drawing/2014/main" id="{81D62314-D92A-4E30-80CC-C0494E8297F5}"/>
              </a:ext>
            </a:extLst>
          </p:cNvPr>
          <p:cNvSpPr txBox="1">
            <a:spLocks noChangeArrowheads="1"/>
          </p:cNvSpPr>
          <p:nvPr/>
        </p:nvSpPr>
        <p:spPr bwMode="auto">
          <a:xfrm>
            <a:off x="1752600" y="1905000"/>
            <a:ext cx="129540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1400" b="1"/>
              <a:t>الكمية المنتجة</a:t>
            </a:r>
            <a:r>
              <a:rPr lang="en-US" altLang="en-US" sz="1400" b="1"/>
              <a:t> </a:t>
            </a:r>
          </a:p>
          <a:p>
            <a:pPr algn="ctr" eaLnBrk="1" hangingPunct="1">
              <a:spcBef>
                <a:spcPct val="50000"/>
              </a:spcBef>
            </a:pPr>
            <a:r>
              <a:rPr lang="ar-SA" altLang="en-US" sz="1400" b="1"/>
              <a:t>من </a:t>
            </a:r>
            <a:r>
              <a:rPr lang="ar-SA" altLang="en-US" sz="1400" b="1">
                <a:solidFill>
                  <a:srgbClr val="6231AB"/>
                </a:solidFill>
              </a:rPr>
              <a:t>(ص</a:t>
            </a:r>
            <a:r>
              <a:rPr lang="en-US" altLang="en-US" sz="1400" b="1">
                <a:solidFill>
                  <a:srgbClr val="6231AB"/>
                </a:solidFill>
              </a:rPr>
              <a:t>(</a:t>
            </a:r>
            <a:endParaRPr lang="en-US" altLang="en-US"/>
          </a:p>
        </p:txBody>
      </p:sp>
      <p:sp>
        <p:nvSpPr>
          <p:cNvPr id="83977" name="Text Box 9">
            <a:extLst>
              <a:ext uri="{FF2B5EF4-FFF2-40B4-BE49-F238E27FC236}">
                <a16:creationId xmlns:a16="http://schemas.microsoft.com/office/drawing/2014/main" id="{238079DD-1C83-476B-9421-8F7E9E0BEDC7}"/>
              </a:ext>
            </a:extLst>
          </p:cNvPr>
          <p:cNvSpPr txBox="1">
            <a:spLocks noChangeArrowheads="1"/>
          </p:cNvSpPr>
          <p:nvPr/>
        </p:nvSpPr>
        <p:spPr bwMode="auto">
          <a:xfrm>
            <a:off x="5029200" y="2667000"/>
            <a:ext cx="22860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000" b="1"/>
              <a:t>منحنى إمكانيات الإنتاج</a:t>
            </a:r>
            <a:endParaRPr lang="en-US" altLang="en-US"/>
          </a:p>
        </p:txBody>
      </p:sp>
      <p:sp>
        <p:nvSpPr>
          <p:cNvPr id="83978" name="AutoShape 10">
            <a:extLst>
              <a:ext uri="{FF2B5EF4-FFF2-40B4-BE49-F238E27FC236}">
                <a16:creationId xmlns:a16="http://schemas.microsoft.com/office/drawing/2014/main" id="{DFB9E997-644C-4DBE-9CBB-F9850BB22F82}"/>
              </a:ext>
            </a:extLst>
          </p:cNvPr>
          <p:cNvSpPr>
            <a:spLocks noChangeArrowheads="1"/>
          </p:cNvSpPr>
          <p:nvPr/>
        </p:nvSpPr>
        <p:spPr bwMode="auto">
          <a:xfrm>
            <a:off x="5410200" y="4038600"/>
            <a:ext cx="228600" cy="228600"/>
          </a:xfrm>
          <a:prstGeom prst="flowChartConnector">
            <a:avLst/>
          </a:prstGeom>
          <a:solidFill>
            <a:srgbClr val="E1C09F"/>
          </a:solidFill>
          <a:ln w="12700" cap="sq">
            <a:solidFill>
              <a:schemeClr val="tx1"/>
            </a:solidFill>
            <a:round/>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1600" b="1">
                <a:solidFill>
                  <a:srgbClr val="6231AB"/>
                </a:solidFill>
              </a:rPr>
              <a:t>E</a:t>
            </a:r>
            <a:endParaRPr lang="en-US" altLang="en-US"/>
          </a:p>
        </p:txBody>
      </p:sp>
      <p:sp>
        <p:nvSpPr>
          <p:cNvPr id="83979" name="AutoShape 11">
            <a:extLst>
              <a:ext uri="{FF2B5EF4-FFF2-40B4-BE49-F238E27FC236}">
                <a16:creationId xmlns:a16="http://schemas.microsoft.com/office/drawing/2014/main" id="{01032105-C23B-4589-88B0-C42D2E21B41B}"/>
              </a:ext>
            </a:extLst>
          </p:cNvPr>
          <p:cNvSpPr>
            <a:spLocks noChangeArrowheads="1"/>
          </p:cNvSpPr>
          <p:nvPr/>
        </p:nvSpPr>
        <p:spPr bwMode="auto">
          <a:xfrm>
            <a:off x="5257800" y="3733800"/>
            <a:ext cx="228600" cy="228600"/>
          </a:xfrm>
          <a:prstGeom prst="flowChartConnector">
            <a:avLst/>
          </a:prstGeom>
          <a:solidFill>
            <a:srgbClr val="E1C09F"/>
          </a:solidFill>
          <a:ln w="12700" cap="sq">
            <a:solidFill>
              <a:schemeClr val="tx1"/>
            </a:solidFill>
            <a:round/>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1600" b="1">
                <a:solidFill>
                  <a:srgbClr val="6231AB"/>
                </a:solidFill>
              </a:rPr>
              <a:t>F</a:t>
            </a:r>
            <a:endParaRPr lang="en-US" altLang="en-US"/>
          </a:p>
        </p:txBody>
      </p:sp>
      <p:sp>
        <p:nvSpPr>
          <p:cNvPr id="83980" name="AutoShape 12">
            <a:extLst>
              <a:ext uri="{FF2B5EF4-FFF2-40B4-BE49-F238E27FC236}">
                <a16:creationId xmlns:a16="http://schemas.microsoft.com/office/drawing/2014/main" id="{0161DAE3-2D6C-4370-AF39-F8BBCF147B8F}"/>
              </a:ext>
            </a:extLst>
          </p:cNvPr>
          <p:cNvSpPr>
            <a:spLocks noChangeArrowheads="1"/>
          </p:cNvSpPr>
          <p:nvPr/>
        </p:nvSpPr>
        <p:spPr bwMode="auto">
          <a:xfrm>
            <a:off x="4953000" y="3429000"/>
            <a:ext cx="228600" cy="228600"/>
          </a:xfrm>
          <a:prstGeom prst="flowChartConnector">
            <a:avLst/>
          </a:prstGeom>
          <a:solidFill>
            <a:srgbClr val="E1C09F"/>
          </a:solidFill>
          <a:ln w="12700" cap="sq">
            <a:solidFill>
              <a:schemeClr val="tx1"/>
            </a:solidFill>
            <a:round/>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1600" b="1">
                <a:solidFill>
                  <a:srgbClr val="6231AB"/>
                </a:solidFill>
              </a:rPr>
              <a:t>D</a:t>
            </a:r>
            <a:endParaRPr lang="en-US" altLang="en-US"/>
          </a:p>
        </p:txBody>
      </p:sp>
      <p:sp>
        <p:nvSpPr>
          <p:cNvPr id="83981" name="AutoShape 13">
            <a:extLst>
              <a:ext uri="{FF2B5EF4-FFF2-40B4-BE49-F238E27FC236}">
                <a16:creationId xmlns:a16="http://schemas.microsoft.com/office/drawing/2014/main" id="{D641D5EB-0CA2-44D0-97A0-05142F2FD287}"/>
              </a:ext>
            </a:extLst>
          </p:cNvPr>
          <p:cNvSpPr>
            <a:spLocks noChangeArrowheads="1"/>
          </p:cNvSpPr>
          <p:nvPr/>
        </p:nvSpPr>
        <p:spPr bwMode="auto">
          <a:xfrm>
            <a:off x="4572000" y="3124200"/>
            <a:ext cx="228600" cy="228600"/>
          </a:xfrm>
          <a:prstGeom prst="flowChartConnector">
            <a:avLst/>
          </a:prstGeom>
          <a:solidFill>
            <a:srgbClr val="E1C09F"/>
          </a:solidFill>
          <a:ln w="12700" cap="sq">
            <a:solidFill>
              <a:schemeClr val="tx1"/>
            </a:solidFill>
            <a:round/>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1600" b="1">
                <a:solidFill>
                  <a:srgbClr val="6231AB"/>
                </a:solidFill>
              </a:rPr>
              <a:t>C</a:t>
            </a:r>
            <a:endParaRPr lang="en-US" altLang="en-US"/>
          </a:p>
        </p:txBody>
      </p:sp>
      <p:sp>
        <p:nvSpPr>
          <p:cNvPr id="83982" name="AutoShape 14">
            <a:extLst>
              <a:ext uri="{FF2B5EF4-FFF2-40B4-BE49-F238E27FC236}">
                <a16:creationId xmlns:a16="http://schemas.microsoft.com/office/drawing/2014/main" id="{B6450166-AE4D-4B5F-BA32-B1B30B737401}"/>
              </a:ext>
            </a:extLst>
          </p:cNvPr>
          <p:cNvSpPr>
            <a:spLocks noChangeArrowheads="1"/>
          </p:cNvSpPr>
          <p:nvPr/>
        </p:nvSpPr>
        <p:spPr bwMode="auto">
          <a:xfrm>
            <a:off x="4038600" y="2819400"/>
            <a:ext cx="228600" cy="228600"/>
          </a:xfrm>
          <a:prstGeom prst="flowChartConnector">
            <a:avLst/>
          </a:prstGeom>
          <a:solidFill>
            <a:srgbClr val="E1C09F"/>
          </a:solidFill>
          <a:ln w="12700" cap="sq">
            <a:solidFill>
              <a:schemeClr val="tx1"/>
            </a:solidFill>
            <a:round/>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1600" b="1">
                <a:solidFill>
                  <a:srgbClr val="6231AB"/>
                </a:solidFill>
              </a:rPr>
              <a:t>B</a:t>
            </a:r>
            <a:endParaRPr lang="en-US" altLang="en-US"/>
          </a:p>
        </p:txBody>
      </p:sp>
      <p:sp>
        <p:nvSpPr>
          <p:cNvPr id="83983" name="AutoShape 15">
            <a:extLst>
              <a:ext uri="{FF2B5EF4-FFF2-40B4-BE49-F238E27FC236}">
                <a16:creationId xmlns:a16="http://schemas.microsoft.com/office/drawing/2014/main" id="{7AF109E7-BE7D-4EF5-97C3-9DBF6D4F1D33}"/>
              </a:ext>
            </a:extLst>
          </p:cNvPr>
          <p:cNvSpPr>
            <a:spLocks noChangeArrowheads="1"/>
          </p:cNvSpPr>
          <p:nvPr/>
        </p:nvSpPr>
        <p:spPr bwMode="auto">
          <a:xfrm>
            <a:off x="3352800" y="2514600"/>
            <a:ext cx="228600" cy="228600"/>
          </a:xfrm>
          <a:prstGeom prst="flowChartConnector">
            <a:avLst/>
          </a:prstGeom>
          <a:solidFill>
            <a:srgbClr val="E1C09F"/>
          </a:solidFill>
          <a:ln w="12700" cap="sq">
            <a:solidFill>
              <a:schemeClr val="tx1"/>
            </a:solidFill>
            <a:round/>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en-US" sz="1600" b="1">
                <a:solidFill>
                  <a:srgbClr val="6231AB"/>
                </a:solidFill>
              </a:rPr>
              <a:t>A</a:t>
            </a:r>
            <a:endParaRPr lang="en-US" altLang="en-US"/>
          </a:p>
        </p:txBody>
      </p:sp>
      <p:sp>
        <p:nvSpPr>
          <p:cNvPr id="83984" name="Line 16">
            <a:extLst>
              <a:ext uri="{FF2B5EF4-FFF2-40B4-BE49-F238E27FC236}">
                <a16:creationId xmlns:a16="http://schemas.microsoft.com/office/drawing/2014/main" id="{7353FB85-E19F-49BF-931B-715E35DB20A8}"/>
              </a:ext>
            </a:extLst>
          </p:cNvPr>
          <p:cNvSpPr>
            <a:spLocks noChangeShapeType="1"/>
          </p:cNvSpPr>
          <p:nvPr/>
        </p:nvSpPr>
        <p:spPr bwMode="auto">
          <a:xfrm flipH="1">
            <a:off x="4800600" y="2971800"/>
            <a:ext cx="609600" cy="533400"/>
          </a:xfrm>
          <a:prstGeom prst="line">
            <a:avLst/>
          </a:prstGeom>
          <a:noFill/>
          <a:ln w="28575" cap="sq">
            <a:solidFill>
              <a:srgbClr val="D10B52"/>
            </a:solidFill>
            <a:round/>
            <a:headEnd type="none" w="sm" len="sm"/>
            <a:tailEnd type="triangle" w="med" len="med"/>
          </a:ln>
          <a:extLst>
            <a:ext uri="{909E8E84-426E-40DD-AFC4-6F175D3DCCD1}">
              <a14:hiddenFill xmlns:a14="http://schemas.microsoft.com/office/drawing/2010/main">
                <a:noFill/>
              </a14:hiddenFill>
            </a:ext>
          </a:extLst>
        </p:spPr>
        <p:txBody>
          <a:bodyPr wrap="none" lIns="91421" tIns="45710" rIns="91421" bIns="45710" anchor="ctr"/>
          <a:lstStyle/>
          <a:p>
            <a:endParaRPr lang="en-US"/>
          </a:p>
        </p:txBody>
      </p:sp>
      <p:sp>
        <p:nvSpPr>
          <p:cNvPr id="83985" name="Text Box 17">
            <a:extLst>
              <a:ext uri="{FF2B5EF4-FFF2-40B4-BE49-F238E27FC236}">
                <a16:creationId xmlns:a16="http://schemas.microsoft.com/office/drawing/2014/main" id="{58C39AFD-2D30-46CF-A597-99169609A910}"/>
              </a:ext>
            </a:extLst>
          </p:cNvPr>
          <p:cNvSpPr txBox="1">
            <a:spLocks noChangeArrowheads="1"/>
          </p:cNvSpPr>
          <p:nvPr/>
        </p:nvSpPr>
        <p:spPr bwMode="auto">
          <a:xfrm>
            <a:off x="457200" y="5105400"/>
            <a:ext cx="8382000" cy="1323975"/>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lIns="91421" tIns="45710" rIns="91421" bIns="45710">
            <a:spAutoFit/>
          </a:bodyPr>
          <a:lstStyle/>
          <a:p>
            <a:pPr algn="just">
              <a:defRPr/>
            </a:pPr>
            <a:r>
              <a:rPr lang="ar-SA" sz="2000" b="1" dirty="0">
                <a:effectLst>
                  <a:outerShdw blurRad="38100" dist="38100" dir="2700000" algn="tl">
                    <a:srgbClr val="000000">
                      <a:alpha val="43137"/>
                    </a:srgbClr>
                  </a:outerShdw>
                </a:effectLst>
              </a:rPr>
              <a:t>النقطة  </a:t>
            </a:r>
            <a:r>
              <a:rPr lang="fr-FR" sz="2000" b="1" dirty="0">
                <a:effectLst>
                  <a:outerShdw blurRad="38100" dist="38100" dir="2700000" algn="tl">
                    <a:srgbClr val="000000">
                      <a:alpha val="43137"/>
                    </a:srgbClr>
                  </a:outerShdw>
                </a:effectLst>
              </a:rPr>
              <a:t> </a:t>
            </a:r>
            <a:r>
              <a:rPr lang="en-US" sz="2000" b="1" dirty="0">
                <a:effectLst>
                  <a:outerShdw blurRad="38100" dist="38100" dir="2700000" algn="tl">
                    <a:srgbClr val="000000">
                      <a:alpha val="43137"/>
                    </a:srgbClr>
                  </a:outerShdw>
                </a:effectLst>
              </a:rPr>
              <a:t>A </a:t>
            </a:r>
            <a:r>
              <a:rPr lang="ar-SA" sz="2000" b="1" dirty="0">
                <a:effectLst>
                  <a:outerShdw blurRad="38100" dist="38100" dir="2700000" algn="tl">
                    <a:srgbClr val="000000">
                      <a:alpha val="43137"/>
                    </a:srgbClr>
                  </a:outerShdw>
                </a:effectLst>
              </a:rPr>
              <a:t>يستخدم المجتمع جميع موارده الاقتصادية لإنتاج السلع الرأسمالية</a:t>
            </a:r>
            <a:r>
              <a:rPr lang="fr-FR" sz="2000" b="1" dirty="0">
                <a:solidFill>
                  <a:srgbClr val="7030A0"/>
                </a:solidFill>
                <a:effectLst>
                  <a:outerShdw blurRad="38100" dist="38100" dir="2700000" algn="tl">
                    <a:srgbClr val="000000">
                      <a:alpha val="43137"/>
                    </a:srgbClr>
                  </a:outerShdw>
                </a:effectLst>
              </a:rPr>
              <a:t>)</a:t>
            </a:r>
            <a:r>
              <a:rPr lang="ar-SA" sz="2000" b="1" dirty="0">
                <a:solidFill>
                  <a:srgbClr val="6231AB"/>
                </a:solidFill>
              </a:rPr>
              <a:t> ص</a:t>
            </a:r>
            <a:r>
              <a:rPr lang="fr-FR" sz="2000" b="1" dirty="0">
                <a:solidFill>
                  <a:srgbClr val="6231AB"/>
                </a:solidFill>
              </a:rPr>
              <a:t>(</a:t>
            </a:r>
            <a:endParaRPr lang="fr-FR" sz="2000" b="1" dirty="0">
              <a:effectLst>
                <a:outerShdw blurRad="38100" dist="38100" dir="2700000" algn="tl">
                  <a:srgbClr val="000000">
                    <a:alpha val="43137"/>
                  </a:srgbClr>
                </a:outerShdw>
              </a:effectLst>
            </a:endParaRPr>
          </a:p>
          <a:p>
            <a:pPr algn="just">
              <a:defRPr/>
            </a:pPr>
            <a:r>
              <a:rPr lang="ar-SA" sz="2000" b="1" dirty="0">
                <a:effectLst>
                  <a:outerShdw blurRad="38100" dist="38100" dir="2700000" algn="tl">
                    <a:srgbClr val="000000">
                      <a:alpha val="43137"/>
                    </a:srgbClr>
                  </a:outerShdw>
                </a:effectLst>
              </a:rPr>
              <a:t>النقطة  </a:t>
            </a:r>
            <a:r>
              <a:rPr lang="fr-FR" sz="2000" b="1" dirty="0">
                <a:effectLst>
                  <a:outerShdw blurRad="38100" dist="38100" dir="2700000" algn="tl">
                    <a:srgbClr val="000000">
                      <a:alpha val="43137"/>
                    </a:srgbClr>
                  </a:outerShdw>
                </a:effectLst>
              </a:rPr>
              <a:t> </a:t>
            </a:r>
            <a:r>
              <a:rPr lang="en-US" sz="2000" b="1" dirty="0">
                <a:effectLst>
                  <a:outerShdw blurRad="38100" dist="38100" dir="2700000" algn="tl">
                    <a:srgbClr val="000000">
                      <a:alpha val="43137"/>
                    </a:srgbClr>
                  </a:outerShdw>
                </a:effectLst>
              </a:rPr>
              <a:t>E </a:t>
            </a:r>
            <a:r>
              <a:rPr lang="ar-SA" sz="2000" b="1" dirty="0">
                <a:effectLst>
                  <a:outerShdw blurRad="38100" dist="38100" dir="2700000" algn="tl">
                    <a:srgbClr val="000000">
                      <a:alpha val="43137"/>
                    </a:srgbClr>
                  </a:outerShdw>
                </a:effectLst>
              </a:rPr>
              <a:t>يستخدم المجتمع جميع موارده الاقتصادية لإنتاج السلع </a:t>
            </a:r>
            <a:r>
              <a:rPr lang="ar-SA" sz="2000" b="1" dirty="0" err="1">
                <a:effectLst>
                  <a:outerShdw blurRad="38100" dist="38100" dir="2700000" algn="tl">
                    <a:srgbClr val="000000">
                      <a:alpha val="43137"/>
                    </a:srgbClr>
                  </a:outerShdw>
                </a:effectLst>
              </a:rPr>
              <a:t>الاستهلاكية</a:t>
            </a:r>
            <a:r>
              <a:rPr lang="ar-SA" sz="2000" b="1" dirty="0" err="1">
                <a:solidFill>
                  <a:schemeClr val="accent2"/>
                </a:solidFill>
              </a:rPr>
              <a:t> </a:t>
            </a:r>
            <a:r>
              <a:rPr lang="ar-SA" sz="2000" b="1" dirty="0">
                <a:solidFill>
                  <a:schemeClr val="accent2"/>
                </a:solidFill>
              </a:rPr>
              <a:t>(س</a:t>
            </a:r>
            <a:r>
              <a:rPr lang="en-US" sz="2000" b="1" dirty="0">
                <a:solidFill>
                  <a:schemeClr val="accent2"/>
                </a:solidFill>
              </a:rPr>
              <a:t>(</a:t>
            </a:r>
            <a:endParaRPr lang="fr-FR" sz="2000" b="1" dirty="0">
              <a:effectLst>
                <a:outerShdw blurRad="38100" dist="38100" dir="2700000" algn="tl">
                  <a:srgbClr val="000000">
                    <a:alpha val="43137"/>
                  </a:srgbClr>
                </a:outerShdw>
              </a:effectLst>
            </a:endParaRPr>
          </a:p>
          <a:p>
            <a:pPr algn="just">
              <a:defRPr/>
            </a:pPr>
            <a:r>
              <a:rPr lang="ar-SA" sz="2000" b="1" dirty="0">
                <a:effectLst>
                  <a:outerShdw blurRad="38100" dist="38100" dir="2700000" algn="tl">
                    <a:srgbClr val="000000">
                      <a:alpha val="43137"/>
                    </a:srgbClr>
                  </a:outerShdw>
                </a:effectLst>
              </a:rPr>
              <a:t>تمثل النقاط الاخرى على المنحنى توليفات مختلفة من السلع الاستهلاكية و الرأسمالية  و الانتقال من نقطة الى أخرى </a:t>
            </a:r>
            <a:r>
              <a:rPr lang="ar-SA" sz="2000" b="1" dirty="0">
                <a:solidFill>
                  <a:srgbClr val="FF0000"/>
                </a:solidFill>
                <a:effectLst>
                  <a:outerShdw blurRad="38100" dist="38100" dir="2700000" algn="tl">
                    <a:srgbClr val="000000">
                      <a:alpha val="43137"/>
                    </a:srgbClr>
                  </a:outerShdw>
                </a:effectLst>
              </a:rPr>
              <a:t>تعني زيادة انتاج احدى المجموعتين على حساب خفض انتاج المجموعة الاخرى</a:t>
            </a:r>
            <a:r>
              <a:rPr lang="ar-SA" sz="2000" b="1" dirty="0">
                <a:effectLst>
                  <a:outerShdw blurRad="38100" dist="38100" dir="2700000" algn="tl">
                    <a:srgbClr val="000000">
                      <a:alpha val="43137"/>
                    </a:srgbClr>
                  </a:outerShdw>
                </a:effectLst>
              </a:rPr>
              <a:t>.</a:t>
            </a:r>
            <a:endParaRPr lang="en-US" sz="1600" b="1"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1000"/>
                                  </p:stCondLst>
                                  <p:childTnLst>
                                    <p:set>
                                      <p:cBhvr>
                                        <p:cTn id="6" dur="1" fill="hold">
                                          <p:stCondLst>
                                            <p:cond delay="0"/>
                                          </p:stCondLst>
                                        </p:cTn>
                                        <p:tgtEl>
                                          <p:spTgt spid="83970"/>
                                        </p:tgtEl>
                                        <p:attrNameLst>
                                          <p:attrName>style.visibility</p:attrName>
                                        </p:attrNameLst>
                                      </p:cBhvr>
                                      <p:to>
                                        <p:strVal val="visible"/>
                                      </p:to>
                                    </p:set>
                                    <p:animEffect transition="in" filter="wipe(right)">
                                      <p:cBhvr>
                                        <p:cTn id="7" dur="500"/>
                                        <p:tgtEl>
                                          <p:spTgt spid="839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83971"/>
                                        </p:tgtEl>
                                        <p:attrNameLst>
                                          <p:attrName>style.visibility</p:attrName>
                                        </p:attrNameLst>
                                      </p:cBhvr>
                                      <p:to>
                                        <p:strVal val="visible"/>
                                      </p:to>
                                    </p:set>
                                    <p:animEffect transition="in" filter="box(out)">
                                      <p:cBhvr>
                                        <p:cTn id="12" dur="500"/>
                                        <p:tgtEl>
                                          <p:spTgt spid="83971"/>
                                        </p:tgtEl>
                                      </p:cBhvr>
                                    </p:animEffect>
                                  </p:childTnLst>
                                </p:cTn>
                              </p:par>
                            </p:childTnLst>
                          </p:cTn>
                        </p:par>
                        <p:par>
                          <p:cTn id="13" fill="hold" nodeType="afterGroup">
                            <p:stCondLst>
                              <p:cond delay="500"/>
                            </p:stCondLst>
                            <p:childTnLst>
                              <p:par>
                                <p:cTn id="14" presetID="2" presetClass="entr" presetSubtype="2" fill="hold" grpId="0" nodeType="afterEffect">
                                  <p:stCondLst>
                                    <p:cond delay="1000"/>
                                  </p:stCondLst>
                                  <p:childTnLst>
                                    <p:set>
                                      <p:cBhvr>
                                        <p:cTn id="15" dur="1" fill="hold">
                                          <p:stCondLst>
                                            <p:cond delay="0"/>
                                          </p:stCondLst>
                                        </p:cTn>
                                        <p:tgtEl>
                                          <p:spTgt spid="83973"/>
                                        </p:tgtEl>
                                        <p:attrNameLst>
                                          <p:attrName>style.visibility</p:attrName>
                                        </p:attrNameLst>
                                      </p:cBhvr>
                                      <p:to>
                                        <p:strVal val="visible"/>
                                      </p:to>
                                    </p:set>
                                    <p:anim calcmode="lin" valueType="num">
                                      <p:cBhvr additive="base">
                                        <p:cTn id="16" dur="500" fill="hold"/>
                                        <p:tgtEl>
                                          <p:spTgt spid="83973"/>
                                        </p:tgtEl>
                                        <p:attrNameLst>
                                          <p:attrName>ppt_x</p:attrName>
                                        </p:attrNameLst>
                                      </p:cBhvr>
                                      <p:tavLst>
                                        <p:tav tm="0">
                                          <p:val>
                                            <p:strVal val="1+#ppt_w/2"/>
                                          </p:val>
                                        </p:tav>
                                        <p:tav tm="100000">
                                          <p:val>
                                            <p:strVal val="#ppt_x"/>
                                          </p:val>
                                        </p:tav>
                                      </p:tavLst>
                                    </p:anim>
                                    <p:anim calcmode="lin" valueType="num">
                                      <p:cBhvr additive="base">
                                        <p:cTn id="17" dur="500" fill="hold"/>
                                        <p:tgtEl>
                                          <p:spTgt spid="83973"/>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2000"/>
                            </p:stCondLst>
                            <p:childTnLst>
                              <p:par>
                                <p:cTn id="19" presetID="2" presetClass="entr" presetSubtype="8" fill="hold" grpId="0" nodeType="afterEffect">
                                  <p:stCondLst>
                                    <p:cond delay="1000"/>
                                  </p:stCondLst>
                                  <p:childTnLst>
                                    <p:set>
                                      <p:cBhvr>
                                        <p:cTn id="20" dur="1" fill="hold">
                                          <p:stCondLst>
                                            <p:cond delay="0"/>
                                          </p:stCondLst>
                                        </p:cTn>
                                        <p:tgtEl>
                                          <p:spTgt spid="83974"/>
                                        </p:tgtEl>
                                        <p:attrNameLst>
                                          <p:attrName>style.visibility</p:attrName>
                                        </p:attrNameLst>
                                      </p:cBhvr>
                                      <p:to>
                                        <p:strVal val="visible"/>
                                      </p:to>
                                    </p:set>
                                    <p:anim calcmode="lin" valueType="num">
                                      <p:cBhvr additive="base">
                                        <p:cTn id="21" dur="500" fill="hold"/>
                                        <p:tgtEl>
                                          <p:spTgt spid="83974"/>
                                        </p:tgtEl>
                                        <p:attrNameLst>
                                          <p:attrName>ppt_x</p:attrName>
                                        </p:attrNameLst>
                                      </p:cBhvr>
                                      <p:tavLst>
                                        <p:tav tm="0">
                                          <p:val>
                                            <p:strVal val="0-#ppt_w/2"/>
                                          </p:val>
                                        </p:tav>
                                        <p:tav tm="100000">
                                          <p:val>
                                            <p:strVal val="#ppt_x"/>
                                          </p:val>
                                        </p:tav>
                                      </p:tavLst>
                                    </p:anim>
                                    <p:anim calcmode="lin" valueType="num">
                                      <p:cBhvr additive="base">
                                        <p:cTn id="22" dur="500" fill="hold"/>
                                        <p:tgtEl>
                                          <p:spTgt spid="83974"/>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83978"/>
                                        </p:tgtEl>
                                        <p:attrNameLst>
                                          <p:attrName>style.visibility</p:attrName>
                                        </p:attrNameLst>
                                      </p:cBhvr>
                                      <p:to>
                                        <p:strVal val="visible"/>
                                      </p:to>
                                    </p:set>
                                    <p:animEffect transition="in" filter="box(out)">
                                      <p:cBhvr>
                                        <p:cTn id="27" dur="500"/>
                                        <p:tgtEl>
                                          <p:spTgt spid="83978"/>
                                        </p:tgtEl>
                                      </p:cBhvr>
                                    </p:animEffect>
                                  </p:childTnLst>
                                </p:cTn>
                              </p:par>
                            </p:childTnLst>
                          </p:cTn>
                        </p:par>
                        <p:par>
                          <p:cTn id="28" fill="hold" nodeType="afterGroup">
                            <p:stCondLst>
                              <p:cond delay="500"/>
                            </p:stCondLst>
                            <p:childTnLst>
                              <p:par>
                                <p:cTn id="29" presetID="4" presetClass="entr" presetSubtype="32" fill="hold" grpId="0" nodeType="afterEffect">
                                  <p:stCondLst>
                                    <p:cond delay="1000"/>
                                  </p:stCondLst>
                                  <p:childTnLst>
                                    <p:set>
                                      <p:cBhvr>
                                        <p:cTn id="30" dur="1" fill="hold">
                                          <p:stCondLst>
                                            <p:cond delay="0"/>
                                          </p:stCondLst>
                                        </p:cTn>
                                        <p:tgtEl>
                                          <p:spTgt spid="83979"/>
                                        </p:tgtEl>
                                        <p:attrNameLst>
                                          <p:attrName>style.visibility</p:attrName>
                                        </p:attrNameLst>
                                      </p:cBhvr>
                                      <p:to>
                                        <p:strVal val="visible"/>
                                      </p:to>
                                    </p:set>
                                    <p:animEffect transition="in" filter="box(out)">
                                      <p:cBhvr>
                                        <p:cTn id="31" dur="500"/>
                                        <p:tgtEl>
                                          <p:spTgt spid="83979"/>
                                        </p:tgtEl>
                                      </p:cBhvr>
                                    </p:animEffect>
                                  </p:childTnLst>
                                </p:cTn>
                              </p:par>
                            </p:childTnLst>
                          </p:cTn>
                        </p:par>
                        <p:par>
                          <p:cTn id="32" fill="hold" nodeType="afterGroup">
                            <p:stCondLst>
                              <p:cond delay="2000"/>
                            </p:stCondLst>
                            <p:childTnLst>
                              <p:par>
                                <p:cTn id="33" presetID="4" presetClass="entr" presetSubtype="32" fill="hold" grpId="0" nodeType="afterEffect">
                                  <p:stCondLst>
                                    <p:cond delay="1000"/>
                                  </p:stCondLst>
                                  <p:childTnLst>
                                    <p:set>
                                      <p:cBhvr>
                                        <p:cTn id="34" dur="1" fill="hold">
                                          <p:stCondLst>
                                            <p:cond delay="0"/>
                                          </p:stCondLst>
                                        </p:cTn>
                                        <p:tgtEl>
                                          <p:spTgt spid="83980"/>
                                        </p:tgtEl>
                                        <p:attrNameLst>
                                          <p:attrName>style.visibility</p:attrName>
                                        </p:attrNameLst>
                                      </p:cBhvr>
                                      <p:to>
                                        <p:strVal val="visible"/>
                                      </p:to>
                                    </p:set>
                                    <p:animEffect transition="in" filter="box(out)">
                                      <p:cBhvr>
                                        <p:cTn id="35" dur="500"/>
                                        <p:tgtEl>
                                          <p:spTgt spid="83980"/>
                                        </p:tgtEl>
                                      </p:cBhvr>
                                    </p:animEffect>
                                  </p:childTnLst>
                                </p:cTn>
                              </p:par>
                            </p:childTnLst>
                          </p:cTn>
                        </p:par>
                        <p:par>
                          <p:cTn id="36" fill="hold" nodeType="afterGroup">
                            <p:stCondLst>
                              <p:cond delay="3500"/>
                            </p:stCondLst>
                            <p:childTnLst>
                              <p:par>
                                <p:cTn id="37" presetID="4" presetClass="entr" presetSubtype="32" fill="hold" grpId="0" nodeType="afterEffect">
                                  <p:stCondLst>
                                    <p:cond delay="1000"/>
                                  </p:stCondLst>
                                  <p:childTnLst>
                                    <p:set>
                                      <p:cBhvr>
                                        <p:cTn id="38" dur="1" fill="hold">
                                          <p:stCondLst>
                                            <p:cond delay="0"/>
                                          </p:stCondLst>
                                        </p:cTn>
                                        <p:tgtEl>
                                          <p:spTgt spid="83981"/>
                                        </p:tgtEl>
                                        <p:attrNameLst>
                                          <p:attrName>style.visibility</p:attrName>
                                        </p:attrNameLst>
                                      </p:cBhvr>
                                      <p:to>
                                        <p:strVal val="visible"/>
                                      </p:to>
                                    </p:set>
                                    <p:animEffect transition="in" filter="box(out)">
                                      <p:cBhvr>
                                        <p:cTn id="39" dur="500"/>
                                        <p:tgtEl>
                                          <p:spTgt spid="83981"/>
                                        </p:tgtEl>
                                      </p:cBhvr>
                                    </p:animEffect>
                                  </p:childTnLst>
                                </p:cTn>
                              </p:par>
                            </p:childTnLst>
                          </p:cTn>
                        </p:par>
                        <p:par>
                          <p:cTn id="40" fill="hold" nodeType="afterGroup">
                            <p:stCondLst>
                              <p:cond delay="5000"/>
                            </p:stCondLst>
                            <p:childTnLst>
                              <p:par>
                                <p:cTn id="41" presetID="4" presetClass="entr" presetSubtype="32" fill="hold" grpId="0" nodeType="afterEffect">
                                  <p:stCondLst>
                                    <p:cond delay="1000"/>
                                  </p:stCondLst>
                                  <p:childTnLst>
                                    <p:set>
                                      <p:cBhvr>
                                        <p:cTn id="42" dur="1" fill="hold">
                                          <p:stCondLst>
                                            <p:cond delay="0"/>
                                          </p:stCondLst>
                                        </p:cTn>
                                        <p:tgtEl>
                                          <p:spTgt spid="83982"/>
                                        </p:tgtEl>
                                        <p:attrNameLst>
                                          <p:attrName>style.visibility</p:attrName>
                                        </p:attrNameLst>
                                      </p:cBhvr>
                                      <p:to>
                                        <p:strVal val="visible"/>
                                      </p:to>
                                    </p:set>
                                    <p:animEffect transition="in" filter="box(out)">
                                      <p:cBhvr>
                                        <p:cTn id="43" dur="500"/>
                                        <p:tgtEl>
                                          <p:spTgt spid="83982"/>
                                        </p:tgtEl>
                                      </p:cBhvr>
                                    </p:animEffect>
                                  </p:childTnLst>
                                </p:cTn>
                              </p:par>
                            </p:childTnLst>
                          </p:cTn>
                        </p:par>
                        <p:par>
                          <p:cTn id="44" fill="hold" nodeType="afterGroup">
                            <p:stCondLst>
                              <p:cond delay="6500"/>
                            </p:stCondLst>
                            <p:childTnLst>
                              <p:par>
                                <p:cTn id="45" presetID="4" presetClass="entr" presetSubtype="32" fill="hold" grpId="0" nodeType="afterEffect">
                                  <p:stCondLst>
                                    <p:cond delay="1000"/>
                                  </p:stCondLst>
                                  <p:childTnLst>
                                    <p:set>
                                      <p:cBhvr>
                                        <p:cTn id="46" dur="1" fill="hold">
                                          <p:stCondLst>
                                            <p:cond delay="0"/>
                                          </p:stCondLst>
                                        </p:cTn>
                                        <p:tgtEl>
                                          <p:spTgt spid="83983"/>
                                        </p:tgtEl>
                                        <p:attrNameLst>
                                          <p:attrName>style.visibility</p:attrName>
                                        </p:attrNameLst>
                                      </p:cBhvr>
                                      <p:to>
                                        <p:strVal val="visible"/>
                                      </p:to>
                                    </p:set>
                                    <p:animEffect transition="in" filter="box(out)">
                                      <p:cBhvr>
                                        <p:cTn id="47" dur="500"/>
                                        <p:tgtEl>
                                          <p:spTgt spid="8398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3" fill="hold" nodeType="clickEffect">
                                  <p:stCondLst>
                                    <p:cond delay="0"/>
                                  </p:stCondLst>
                                  <p:childTnLst>
                                    <p:set>
                                      <p:cBhvr>
                                        <p:cTn id="51" dur="1" fill="hold">
                                          <p:stCondLst>
                                            <p:cond delay="0"/>
                                          </p:stCondLst>
                                        </p:cTn>
                                        <p:tgtEl>
                                          <p:spTgt spid="83984"/>
                                        </p:tgtEl>
                                        <p:attrNameLst>
                                          <p:attrName>style.visibility</p:attrName>
                                        </p:attrNameLst>
                                      </p:cBhvr>
                                      <p:to>
                                        <p:strVal val="visible"/>
                                      </p:to>
                                    </p:set>
                                    <p:anim calcmode="lin" valueType="num">
                                      <p:cBhvr additive="base">
                                        <p:cTn id="52" dur="500" fill="hold"/>
                                        <p:tgtEl>
                                          <p:spTgt spid="83984"/>
                                        </p:tgtEl>
                                        <p:attrNameLst>
                                          <p:attrName>ppt_x</p:attrName>
                                        </p:attrNameLst>
                                      </p:cBhvr>
                                      <p:tavLst>
                                        <p:tav tm="0">
                                          <p:val>
                                            <p:strVal val="1+#ppt_w/2"/>
                                          </p:val>
                                        </p:tav>
                                        <p:tav tm="100000">
                                          <p:val>
                                            <p:strVal val="#ppt_x"/>
                                          </p:val>
                                        </p:tav>
                                      </p:tavLst>
                                    </p:anim>
                                    <p:anim calcmode="lin" valueType="num">
                                      <p:cBhvr additive="base">
                                        <p:cTn id="53" dur="500" fill="hold"/>
                                        <p:tgtEl>
                                          <p:spTgt spid="83984"/>
                                        </p:tgtEl>
                                        <p:attrNameLst>
                                          <p:attrName>ppt_y</p:attrName>
                                        </p:attrNameLst>
                                      </p:cBhvr>
                                      <p:tavLst>
                                        <p:tav tm="0">
                                          <p:val>
                                            <p:strVal val="0-#ppt_h/2"/>
                                          </p:val>
                                        </p:tav>
                                        <p:tav tm="100000">
                                          <p:val>
                                            <p:strVal val="#ppt_y"/>
                                          </p:val>
                                        </p:tav>
                                      </p:tavLst>
                                    </p:anim>
                                  </p:childTnLst>
                                </p:cTn>
                              </p:par>
                            </p:childTnLst>
                          </p:cTn>
                        </p:par>
                        <p:par>
                          <p:cTn id="54" fill="hold" nodeType="afterGroup">
                            <p:stCondLst>
                              <p:cond delay="500"/>
                            </p:stCondLst>
                            <p:childTnLst>
                              <p:par>
                                <p:cTn id="55" presetID="17" presetClass="entr" presetSubtype="10" fill="hold" grpId="0" nodeType="afterEffect">
                                  <p:stCondLst>
                                    <p:cond delay="1000"/>
                                  </p:stCondLst>
                                  <p:childTnLst>
                                    <p:set>
                                      <p:cBhvr>
                                        <p:cTn id="56" dur="1" fill="hold">
                                          <p:stCondLst>
                                            <p:cond delay="0"/>
                                          </p:stCondLst>
                                        </p:cTn>
                                        <p:tgtEl>
                                          <p:spTgt spid="83977"/>
                                        </p:tgtEl>
                                        <p:attrNameLst>
                                          <p:attrName>style.visibility</p:attrName>
                                        </p:attrNameLst>
                                      </p:cBhvr>
                                      <p:to>
                                        <p:strVal val="visible"/>
                                      </p:to>
                                    </p:set>
                                    <p:anim calcmode="lin" valueType="num">
                                      <p:cBhvr>
                                        <p:cTn id="57" dur="500" fill="hold"/>
                                        <p:tgtEl>
                                          <p:spTgt spid="83977"/>
                                        </p:tgtEl>
                                        <p:attrNameLst>
                                          <p:attrName>ppt_w</p:attrName>
                                        </p:attrNameLst>
                                      </p:cBhvr>
                                      <p:tavLst>
                                        <p:tav tm="0">
                                          <p:val>
                                            <p:fltVal val="0"/>
                                          </p:val>
                                        </p:tav>
                                        <p:tav tm="100000">
                                          <p:val>
                                            <p:strVal val="#ppt_w"/>
                                          </p:val>
                                        </p:tav>
                                      </p:tavLst>
                                    </p:anim>
                                    <p:anim calcmode="lin" valueType="num">
                                      <p:cBhvr>
                                        <p:cTn id="58" dur="500" fill="hold"/>
                                        <p:tgtEl>
                                          <p:spTgt spid="83977"/>
                                        </p:tgtEl>
                                        <p:attrNameLst>
                                          <p:attrName>ppt_h</p:attrName>
                                        </p:attrNameLst>
                                      </p:cBhvr>
                                      <p:tavLst>
                                        <p:tav tm="0">
                                          <p:val>
                                            <p:strVal val="#ppt_h"/>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2" presetClass="entr" presetSubtype="4" fill="hold" grpId="0" nodeType="clickEffect">
                                  <p:stCondLst>
                                    <p:cond delay="0"/>
                                  </p:stCondLst>
                                  <p:childTnLst>
                                    <p:set>
                                      <p:cBhvr>
                                        <p:cTn id="62" dur="1" fill="hold">
                                          <p:stCondLst>
                                            <p:cond delay="0"/>
                                          </p:stCondLst>
                                        </p:cTn>
                                        <p:tgtEl>
                                          <p:spTgt spid="83985"/>
                                        </p:tgtEl>
                                        <p:attrNameLst>
                                          <p:attrName>style.visibility</p:attrName>
                                        </p:attrNameLst>
                                      </p:cBhvr>
                                      <p:to>
                                        <p:strVal val="visible"/>
                                      </p:to>
                                    </p:set>
                                    <p:animEffect transition="in" filter="slide(fromBottom)">
                                      <p:cBhvr>
                                        <p:cTn id="63" dur="500"/>
                                        <p:tgtEl>
                                          <p:spTgt spid="83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autoUpdateAnimBg="0"/>
      <p:bldP spid="83974" grpId="0" autoUpdateAnimBg="0"/>
      <p:bldP spid="83977" grpId="0" autoUpdateAnimBg="0"/>
      <p:bldP spid="83978" grpId="0" animBg="1" autoUpdateAnimBg="0"/>
      <p:bldP spid="83979" grpId="0" animBg="1" autoUpdateAnimBg="0"/>
      <p:bldP spid="83980" grpId="0" animBg="1" autoUpdateAnimBg="0"/>
      <p:bldP spid="83981" grpId="0" animBg="1" autoUpdateAnimBg="0"/>
      <p:bldP spid="83982" grpId="0" animBg="1" autoUpdateAnimBg="0"/>
      <p:bldP spid="83983" grpId="0" animBg="1" autoUpdateAnimBg="0"/>
      <p:bldP spid="83985" grpId="0" animBg="1"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DBC50A7-4DBD-4C1F-8F29-743F8FAB7A7A}"/>
              </a:ext>
            </a:extLst>
          </p:cNvPr>
          <p:cNvSpPr>
            <a:spLocks noGrp="1"/>
          </p:cNvSpPr>
          <p:nvPr>
            <p:ph sz="quarter" idx="1"/>
          </p:nvPr>
        </p:nvSpPr>
        <p:spPr>
          <a:xfrm>
            <a:off x="304800" y="2514600"/>
            <a:ext cx="8610600" cy="4038600"/>
          </a:xfrm>
        </p:spPr>
        <p:txBody>
          <a:bodyPr/>
          <a:lstStyle/>
          <a:p>
            <a:pPr algn="just" rtl="1">
              <a:lnSpc>
                <a:spcPct val="150000"/>
              </a:lnSpc>
              <a:defRPr/>
            </a:pPr>
            <a:r>
              <a:rPr lang="ar-SA" sz="2700" b="1" dirty="0">
                <a:solidFill>
                  <a:srgbClr val="006600"/>
                </a:solidFill>
                <a:effectLst>
                  <a:outerShdw blurRad="38100" dist="38100" dir="2700000" algn="tl">
                    <a:srgbClr val="C0C0C0"/>
                  </a:outerShdw>
                </a:effectLst>
                <a:latin typeface="Calibri" pitchFamily="34" charset="0"/>
                <a:cs typeface="Times New Roman" pitchFamily="18" charset="0"/>
              </a:rPr>
              <a:t>أن تكلفة الإنتاج قد ارتفعت بمقدار</a:t>
            </a:r>
            <a:r>
              <a:rPr lang="fr-FR" sz="2700" b="1" dirty="0">
                <a:solidFill>
                  <a:srgbClr val="006600"/>
                </a:solidFill>
                <a:effectLst>
                  <a:outerShdw blurRad="38100" dist="38100" dir="2700000" algn="tl">
                    <a:srgbClr val="C0C0C0"/>
                  </a:outerShdw>
                </a:effectLst>
                <a:latin typeface="Calibri" pitchFamily="34" charset="0"/>
                <a:cs typeface="Times New Roman" pitchFamily="18" charset="0"/>
              </a:rPr>
              <a:t> 15,3 </a:t>
            </a:r>
            <a:r>
              <a:rPr lang="ar-SA" sz="2700" b="1" dirty="0">
                <a:solidFill>
                  <a:srgbClr val="006600"/>
                </a:solidFill>
                <a:effectLst>
                  <a:outerShdw blurRad="38100" dist="38100" dir="2700000" algn="tl">
                    <a:srgbClr val="C0C0C0"/>
                  </a:outerShdw>
                </a:effectLst>
                <a:latin typeface="Calibri" pitchFamily="34" charset="0"/>
                <a:cs typeface="Times New Roman" pitchFamily="18" charset="0"/>
              </a:rPr>
              <a:t> % خلال العام 2009 مقارنة بالعام الذي قبله</a:t>
            </a:r>
            <a:endParaRPr lang="ar-SA" sz="2700" b="1" dirty="0">
              <a:solidFill>
                <a:srgbClr val="006600"/>
              </a:solidFill>
              <a:effectLst>
                <a:outerShdw blurRad="38100" dist="38100" dir="2700000" algn="tl">
                  <a:srgbClr val="C0C0C0"/>
                </a:outerShdw>
              </a:effectLst>
              <a:latin typeface="Arial" charset="0"/>
              <a:cs typeface="Times New Roman" pitchFamily="18" charset="0"/>
            </a:endParaRPr>
          </a:p>
          <a:p>
            <a:pPr algn="just" rtl="1">
              <a:lnSpc>
                <a:spcPct val="150000"/>
              </a:lnSpc>
              <a:defRPr/>
            </a:pPr>
            <a:r>
              <a:rPr lang="ar-SA" sz="2700" b="1" dirty="0">
                <a:solidFill>
                  <a:srgbClr val="5E0204"/>
                </a:solidFill>
                <a:effectLst>
                  <a:outerShdw blurRad="38100" dist="38100" dir="2700000" algn="tl">
                    <a:srgbClr val="C0C0C0"/>
                  </a:outerShdw>
                </a:effectLst>
                <a:latin typeface="Arial" charset="0"/>
                <a:cs typeface="Times New Roman" pitchFamily="18" charset="0"/>
              </a:rPr>
              <a:t>إن مخفض الناتج المحلي الإجمالي يعتبر مقياسا أكثر شمولا من الرقم القياسي لأسعار المستهلكين </a:t>
            </a:r>
            <a:r>
              <a:rPr lang="ar-SA" sz="2700" b="1" dirty="0">
                <a:effectLst>
                  <a:outerShdw blurRad="38100" dist="38100" dir="2700000" algn="tl">
                    <a:srgbClr val="C0C0C0"/>
                  </a:outerShdw>
                </a:effectLst>
                <a:latin typeface="Arial" charset="0"/>
                <a:cs typeface="Times New Roman" pitchFamily="18" charset="0"/>
              </a:rPr>
              <a:t>لأنه يمثل الرقم القياسي لجميع السلع المنتجة فى الاقتصاد سواء كانت سلع استهلاكية أو سلع استثمارية، في حين ان الرقم القياسي لأسعار المستهلكين يمثل أسعار السلع الاستهلاكية فقط</a:t>
            </a:r>
            <a:endParaRPr lang="fr-FR" sz="2700" b="1" dirty="0">
              <a:effectLst>
                <a:outerShdw blurRad="38100" dist="38100" dir="2700000" algn="tl">
                  <a:srgbClr val="C0C0C0"/>
                </a:outerShdw>
              </a:effectLst>
              <a:latin typeface="Arial" charset="0"/>
              <a:cs typeface="Times New Roman" pitchFamily="18" charset="0"/>
            </a:endParaRPr>
          </a:p>
          <a:p>
            <a:pPr>
              <a:defRPr/>
            </a:pPr>
            <a:endParaRPr lang="fr-FR" dirty="0">
              <a:cs typeface="Arial" charset="0"/>
            </a:endParaRPr>
          </a:p>
        </p:txBody>
      </p:sp>
      <p:sp>
        <p:nvSpPr>
          <p:cNvPr id="49155" name="Espace réservé du pied de page 3">
            <a:extLst>
              <a:ext uri="{FF2B5EF4-FFF2-40B4-BE49-F238E27FC236}">
                <a16:creationId xmlns:a16="http://schemas.microsoft.com/office/drawing/2014/main" id="{DD4962D0-05F0-46B6-BC59-E0334717C866}"/>
              </a:ext>
            </a:extLst>
          </p:cNvPr>
          <p:cNvSpPr>
            <a:spLocks noGrp="1"/>
          </p:cNvSpPr>
          <p:nvPr>
            <p:ph type="ftr" sz="quarter" idx="11"/>
          </p:nvPr>
        </p:nvSpPr>
        <p:spPr bwMode="auto">
          <a:xfrm>
            <a:off x="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9B07F0E9-B8B5-4E8C-A560-AEB02EA23E1F}"/>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5C049F9D-A08F-408C-9D84-93934DCA6431}" type="slidenum">
              <a:rPr lang="ar-SA" altLang="en-US" sz="1200">
                <a:solidFill>
                  <a:srgbClr val="FFFFFF"/>
                </a:solidFill>
              </a:rPr>
              <a:pPr eaLnBrk="1" hangingPunct="1">
                <a:lnSpc>
                  <a:spcPct val="80000"/>
                </a:lnSpc>
              </a:pPr>
              <a:t>40</a:t>
            </a:fld>
            <a:endParaRPr lang="fr-FR" altLang="en-US" sz="1200">
              <a:solidFill>
                <a:srgbClr val="FFFFFF"/>
              </a:solidFill>
            </a:endParaRPr>
          </a:p>
        </p:txBody>
      </p:sp>
      <p:graphicFrame>
        <p:nvGraphicFramePr>
          <p:cNvPr id="6" name="Group 66">
            <a:extLst>
              <a:ext uri="{FF2B5EF4-FFF2-40B4-BE49-F238E27FC236}">
                <a16:creationId xmlns:a16="http://schemas.microsoft.com/office/drawing/2014/main" id="{02EB8F6F-169A-4F42-93D5-4492009B326D}"/>
              </a:ext>
            </a:extLst>
          </p:cNvPr>
          <p:cNvGraphicFramePr>
            <a:graphicFrameLocks noGrp="1"/>
          </p:cNvGraphicFramePr>
          <p:nvPr/>
        </p:nvGraphicFramePr>
        <p:xfrm>
          <a:off x="533400" y="228600"/>
          <a:ext cx="8077200" cy="838200"/>
        </p:xfrm>
        <a:graphic>
          <a:graphicData uri="http://schemas.openxmlformats.org/drawingml/2006/table">
            <a:tbl>
              <a:tblPr/>
              <a:tblGrid>
                <a:gridCol w="1741488">
                  <a:extLst>
                    <a:ext uri="{9D8B030D-6E8A-4147-A177-3AD203B41FA5}">
                      <a16:colId xmlns:a16="http://schemas.microsoft.com/office/drawing/2014/main" val="20000"/>
                    </a:ext>
                  </a:extLst>
                </a:gridCol>
                <a:gridCol w="3829050">
                  <a:extLst>
                    <a:ext uri="{9D8B030D-6E8A-4147-A177-3AD203B41FA5}">
                      <a16:colId xmlns:a16="http://schemas.microsoft.com/office/drawing/2014/main" val="20001"/>
                    </a:ext>
                  </a:extLst>
                </a:gridCol>
                <a:gridCol w="2506662">
                  <a:extLst>
                    <a:ext uri="{9D8B030D-6E8A-4147-A177-3AD203B41FA5}">
                      <a16:colId xmlns:a16="http://schemas.microsoft.com/office/drawing/2014/main" val="20002"/>
                    </a:ext>
                  </a:extLst>
                </a:gridCol>
              </a:tblGrid>
              <a:tr h="44166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chemeClr val="tx1"/>
                          </a:solidFill>
                          <a:effectLst>
                            <a:outerShdw blurRad="38100" dist="38100" dir="2700000" algn="tl">
                              <a:srgbClr val="C0C0C0"/>
                            </a:outerShdw>
                          </a:effectLst>
                          <a:latin typeface="Comic Sans MS" pitchFamily="66" charset="0"/>
                          <a:cs typeface="Arial" charset="0"/>
                        </a:rPr>
                        <a:t>×</a:t>
                      </a:r>
                      <a:r>
                        <a:rPr kumimoji="0" lang="ar-SA" sz="1800" b="1" i="0" u="none" strike="noStrike" cap="none" normalizeH="0" baseline="0">
                          <a:ln>
                            <a:noFill/>
                          </a:ln>
                          <a:solidFill>
                            <a:schemeClr val="tx1"/>
                          </a:solidFill>
                          <a:effectLst>
                            <a:outerShdw blurRad="38100" dist="38100" dir="2700000" algn="tl">
                              <a:srgbClr val="C0C0C0"/>
                            </a:outerShdw>
                          </a:effectLst>
                          <a:latin typeface="Comic Sans MS" pitchFamily="66" charset="0"/>
                          <a:cs typeface="Arial" charset="0"/>
                        </a:rPr>
                        <a:t>100</a:t>
                      </a:r>
                      <a:r>
                        <a:rPr kumimoji="0" lang="ar-SA" sz="2000" b="1" i="0" u="none" strike="noStrike" cap="none" normalizeH="0" baseline="0">
                          <a:ln>
                            <a:noFill/>
                          </a:ln>
                          <a:solidFill>
                            <a:schemeClr val="tx1"/>
                          </a:solidFill>
                          <a:effectLst>
                            <a:outerShdw blurRad="38100" dist="38100" dir="2700000" algn="tl">
                              <a:srgbClr val="C0C0C0"/>
                            </a:outerShdw>
                          </a:effectLst>
                          <a:latin typeface="Comic Sans MS" pitchFamily="66" charset="0"/>
                          <a:cs typeface="Arial" charset="0"/>
                        </a:rPr>
                        <a:t>%</a:t>
                      </a:r>
                      <a:endParaRPr kumimoji="0" lang="fr-FR" sz="2000" b="1" i="0" u="none" strike="noStrike" cap="none" normalizeH="0" baseline="0">
                        <a:ln>
                          <a:noFill/>
                        </a:ln>
                        <a:solidFill>
                          <a:schemeClr val="tx1"/>
                        </a:solidFill>
                        <a:effectLst>
                          <a:outerShdw blurRad="38100" dist="38100" dir="2700000" algn="tl">
                            <a:srgbClr val="C0C0C0"/>
                          </a:outerShdw>
                        </a:effectLst>
                        <a:latin typeface="Comic Sans MS" pitchFamily="66" charset="0"/>
                        <a:cs typeface="Arial" charset="0"/>
                      </a:endParaRPr>
                    </a:p>
                  </a:txBody>
                  <a:tcPr marT="45755" marB="45755" anchor="ctr" horzOverflow="overflow">
                    <a:lnL>
                      <a:noFill/>
                    </a:lnL>
                    <a:lnR>
                      <a:noFill/>
                    </a:lnR>
                    <a:lnT>
                      <a:noFill/>
                    </a:lnT>
                    <a:lnB>
                      <a:noFill/>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00B0F0"/>
                          </a:solidFill>
                          <a:effectLst>
                            <a:outerShdw blurRad="38100" dist="38100" dir="2700000" algn="tl">
                              <a:srgbClr val="C0C0C0"/>
                            </a:outerShdw>
                          </a:effectLst>
                          <a:latin typeface="Calibri" pitchFamily="34" charset="0"/>
                          <a:ea typeface="Times New Roman" pitchFamily="18" charset="0"/>
                          <a:cs typeface="Tahoma" pitchFamily="34" charset="0"/>
                        </a:rPr>
                        <a:t>الناتج المحلي الاسمي</a:t>
                      </a:r>
                      <a:r>
                        <a:rPr kumimoji="0" lang="fr-FR" sz="2000" b="1" i="0" u="none" strike="noStrike" cap="none" normalizeH="0" baseline="0">
                          <a:ln>
                            <a:noFill/>
                          </a:ln>
                          <a:solidFill>
                            <a:srgbClr val="00B0F0"/>
                          </a:solidFill>
                          <a:effectLst>
                            <a:outerShdw blurRad="38100" dist="38100" dir="2700000" algn="tl">
                              <a:srgbClr val="C0C0C0"/>
                            </a:outerShdw>
                          </a:effectLst>
                          <a:latin typeface="Calibri" pitchFamily="34" charset="0"/>
                          <a:ea typeface="Times New Roman" pitchFamily="18" charset="0"/>
                          <a:cs typeface="Tahoma" pitchFamily="34" charset="0"/>
                        </a:rPr>
                        <a:t> 2009  </a:t>
                      </a:r>
                      <a:endParaRPr kumimoji="0" lang="fr-FR" sz="2000" b="1" i="0" u="none" strike="noStrike" cap="none" normalizeH="0" baseline="0">
                        <a:ln>
                          <a:noFill/>
                        </a:ln>
                        <a:solidFill>
                          <a:srgbClr val="00B050"/>
                        </a:solidFill>
                        <a:effectLst>
                          <a:outerShdw blurRad="38100" dist="38100" dir="2700000" algn="tl">
                            <a:srgbClr val="C0C0C0"/>
                          </a:outerShdw>
                        </a:effectLst>
                        <a:latin typeface="Comic Sans MS" pitchFamily="66" charset="0"/>
                        <a:cs typeface="Arial" charset="0"/>
                      </a:endParaRPr>
                    </a:p>
                  </a:txBody>
                  <a:tcPr marT="45755" marB="45755"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C529B2"/>
                          </a:solidFill>
                          <a:effectLst>
                            <a:outerShdw blurRad="38100" dist="38100" dir="2700000" algn="tl">
                              <a:srgbClr val="C0C0C0"/>
                            </a:outerShdw>
                          </a:effectLst>
                          <a:latin typeface="Calibri" pitchFamily="34" charset="0"/>
                          <a:cs typeface="Times New Roman" pitchFamily="18" charset="0"/>
                        </a:rPr>
                        <a:t>مخفض الناتج المحلي الإجمالي</a:t>
                      </a:r>
                      <a:r>
                        <a:rPr kumimoji="0" lang="fr-FR" sz="2000" b="1" i="0" u="none" strike="noStrike" cap="none" normalizeH="0" baseline="0">
                          <a:ln>
                            <a:noFill/>
                          </a:ln>
                          <a:solidFill>
                            <a:srgbClr val="C529B2"/>
                          </a:solidFill>
                          <a:effectLst>
                            <a:outerShdw blurRad="38100" dist="38100" dir="2700000" algn="tl">
                              <a:srgbClr val="C0C0C0"/>
                            </a:outerShdw>
                          </a:effectLst>
                          <a:latin typeface="Calibri" pitchFamily="34" charset="0"/>
                          <a:cs typeface="Times New Roman" pitchFamily="18" charset="0"/>
                        </a:rPr>
                        <a:t>=</a:t>
                      </a:r>
                      <a:endParaRPr kumimoji="0" lang="fr-FR" sz="1200" b="1" i="0" u="none" strike="noStrike" cap="none" normalizeH="0" baseline="0">
                        <a:ln>
                          <a:noFill/>
                        </a:ln>
                        <a:solidFill>
                          <a:srgbClr val="C529B2"/>
                        </a:solidFill>
                        <a:effectLst>
                          <a:outerShdw blurRad="38100" dist="38100" dir="2700000" algn="tl">
                            <a:srgbClr val="C0C0C0"/>
                          </a:outerShdw>
                        </a:effectLst>
                        <a:latin typeface="Tw Cen MT" pitchFamily="34" charset="0"/>
                        <a:cs typeface="Arial" charset="0"/>
                      </a:endParaRPr>
                    </a:p>
                  </a:txBody>
                  <a:tcPr marT="45755" marB="4575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96540">
                <a:tc vMerge="1">
                  <a:txBody>
                    <a:bodyPr/>
                    <a:lstStyle/>
                    <a:p>
                      <a:endParaRPr lang="fr-FR"/>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00B050"/>
                          </a:solidFill>
                          <a:effectLst>
                            <a:outerShdw blurRad="38100" dist="38100" dir="2700000" algn="tl">
                              <a:srgbClr val="C0C0C0"/>
                            </a:outerShdw>
                          </a:effectLst>
                          <a:latin typeface="Calibri" pitchFamily="34" charset="0"/>
                          <a:ea typeface="Times New Roman" pitchFamily="18" charset="0"/>
                          <a:cs typeface="Tahoma" pitchFamily="34" charset="0"/>
                        </a:rPr>
                        <a:t>الناتج المحلي الحقيقي</a:t>
                      </a:r>
                      <a:r>
                        <a:rPr kumimoji="0" lang="fr-FR" sz="2000" b="1" i="0" u="none" strike="noStrike" cap="none" normalizeH="0" baseline="0">
                          <a:ln>
                            <a:noFill/>
                          </a:ln>
                          <a:solidFill>
                            <a:srgbClr val="00B050"/>
                          </a:solidFill>
                          <a:effectLst>
                            <a:outerShdw blurRad="38100" dist="38100" dir="2700000" algn="tl">
                              <a:srgbClr val="C0C0C0"/>
                            </a:outerShdw>
                          </a:effectLst>
                          <a:latin typeface="Calibri" pitchFamily="34" charset="0"/>
                          <a:ea typeface="Times New Roman" pitchFamily="18" charset="0"/>
                          <a:cs typeface="Tahoma" pitchFamily="34" charset="0"/>
                        </a:rPr>
                        <a:t> 2009  </a:t>
                      </a:r>
                      <a:endParaRPr kumimoji="0" lang="fr-FR" sz="2000" b="1" i="0" u="none" strike="noStrike" cap="none" normalizeH="0" baseline="0">
                        <a:ln>
                          <a:noFill/>
                        </a:ln>
                        <a:solidFill>
                          <a:srgbClr val="0070C0"/>
                        </a:solidFill>
                        <a:effectLst>
                          <a:outerShdw blurRad="38100" dist="38100" dir="2700000" algn="tl">
                            <a:srgbClr val="C0C0C0"/>
                          </a:outerShdw>
                        </a:effectLst>
                        <a:latin typeface="Comic Sans MS" pitchFamily="66" charset="0"/>
                        <a:cs typeface="Arial" charset="0"/>
                      </a:endParaRPr>
                    </a:p>
                  </a:txBody>
                  <a:tcPr marT="45755" marB="45755"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extLst>
                  <a:ext uri="{0D108BD9-81ED-4DB2-BD59-A6C34878D82A}">
                    <a16:rowId xmlns:a16="http://schemas.microsoft.com/office/drawing/2014/main" val="10001"/>
                  </a:ext>
                </a:extLst>
              </a:tr>
            </a:tbl>
          </a:graphicData>
        </a:graphic>
      </p:graphicFrame>
      <p:graphicFrame>
        <p:nvGraphicFramePr>
          <p:cNvPr id="7" name="Tableau 6">
            <a:extLst>
              <a:ext uri="{FF2B5EF4-FFF2-40B4-BE49-F238E27FC236}">
                <a16:creationId xmlns:a16="http://schemas.microsoft.com/office/drawing/2014/main" id="{9849AD34-B9B2-4F05-924A-4001538FCD2B}"/>
              </a:ext>
            </a:extLst>
          </p:cNvPr>
          <p:cNvGraphicFramePr>
            <a:graphicFrameLocks noGrp="1"/>
          </p:cNvGraphicFramePr>
          <p:nvPr/>
        </p:nvGraphicFramePr>
        <p:xfrm>
          <a:off x="533400" y="1524000"/>
          <a:ext cx="8001000" cy="792163"/>
        </p:xfrm>
        <a:graphic>
          <a:graphicData uri="http://schemas.openxmlformats.org/drawingml/2006/table">
            <a:tbl>
              <a:tblPr/>
              <a:tblGrid>
                <a:gridCol w="3852863">
                  <a:extLst>
                    <a:ext uri="{9D8B030D-6E8A-4147-A177-3AD203B41FA5}">
                      <a16:colId xmlns:a16="http://schemas.microsoft.com/office/drawing/2014/main" val="20000"/>
                    </a:ext>
                  </a:extLst>
                </a:gridCol>
                <a:gridCol w="1085850">
                  <a:extLst>
                    <a:ext uri="{9D8B030D-6E8A-4147-A177-3AD203B41FA5}">
                      <a16:colId xmlns:a16="http://schemas.microsoft.com/office/drawing/2014/main" val="20001"/>
                    </a:ext>
                  </a:extLst>
                </a:gridCol>
                <a:gridCol w="3062287">
                  <a:extLst>
                    <a:ext uri="{9D8B030D-6E8A-4147-A177-3AD203B41FA5}">
                      <a16:colId xmlns:a16="http://schemas.microsoft.com/office/drawing/2014/main" val="20002"/>
                    </a:ext>
                  </a:extLst>
                </a:gridCol>
              </a:tblGrid>
              <a:tr h="396082">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300" b="1" i="0" u="none" strike="noStrike" cap="none" normalizeH="0" baseline="0">
                          <a:ln>
                            <a:noFill/>
                          </a:ln>
                          <a:solidFill>
                            <a:srgbClr val="558BB8"/>
                          </a:solidFill>
                          <a:effectLst/>
                          <a:latin typeface="Comic Sans MS" pitchFamily="66" charset="0"/>
                          <a:cs typeface="Simplified Arabic" pitchFamily="2" charset="-78"/>
                        </a:rPr>
                        <a:t>× 100% = </a:t>
                      </a:r>
                      <a:r>
                        <a:rPr kumimoji="0" lang="fr-FR" sz="2300" b="1" i="0" u="none" strike="noStrike" cap="none" normalizeH="0" baseline="0">
                          <a:ln>
                            <a:noFill/>
                          </a:ln>
                          <a:solidFill>
                            <a:srgbClr val="558BB8"/>
                          </a:solidFill>
                          <a:effectLst/>
                          <a:latin typeface="Comic Sans MS" pitchFamily="66" charset="0"/>
                          <a:cs typeface="Simplified Arabic" pitchFamily="2" charset="-78"/>
                        </a:rPr>
                        <a:t>115,3%</a:t>
                      </a:r>
                      <a:r>
                        <a:rPr kumimoji="0" lang="ar-SA" sz="2300" b="1" i="0" u="none" strike="noStrike" cap="none" normalizeH="0" baseline="0">
                          <a:ln>
                            <a:noFill/>
                          </a:ln>
                          <a:solidFill>
                            <a:srgbClr val="558BB8"/>
                          </a:solidFill>
                          <a:effectLst/>
                          <a:latin typeface="Comic Sans MS" pitchFamily="66" charset="0"/>
                          <a:cs typeface="Simplified Arabic" pitchFamily="2" charset="-78"/>
                        </a:rPr>
                        <a:t>%</a:t>
                      </a:r>
                      <a:endParaRPr kumimoji="0" lang="fr-FR" sz="2300" b="1" i="0" u="none" strike="noStrike" cap="none" normalizeH="0" baseline="0">
                        <a:ln>
                          <a:noFill/>
                        </a:ln>
                        <a:solidFill>
                          <a:srgbClr val="558BB8"/>
                        </a:solidFill>
                        <a:effectLst/>
                        <a:latin typeface="Comic Sans MS" pitchFamily="66" charset="0"/>
                        <a:cs typeface="Simplified Arabic" pitchFamily="2" charset="-78"/>
                      </a:endParaRPr>
                    </a:p>
                  </a:txBody>
                  <a:tcPr marT="45702" marB="45702" anchor="ctr" horzOverflow="overflow">
                    <a:lnL>
                      <a:noFill/>
                    </a:lnL>
                    <a:lnR>
                      <a:noFill/>
                    </a:lnR>
                    <a:lnT>
                      <a:noFill/>
                    </a:lnT>
                    <a:lnB>
                      <a:noFill/>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latin typeface="Tahoma" pitchFamily="34" charset="0"/>
                          <a:cs typeface="Tahoma" pitchFamily="34" charset="0"/>
                        </a:rPr>
                        <a:t>9340</a:t>
                      </a:r>
                    </a:p>
                  </a:txBody>
                  <a:tcPr marT="45702" marB="45702"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1" i="0" u="none" strike="noStrike" cap="none" normalizeH="0" baseline="0">
                          <a:ln>
                            <a:noFill/>
                          </a:ln>
                          <a:solidFill>
                            <a:srgbClr val="C529B2"/>
                          </a:solidFill>
                          <a:effectLst>
                            <a:outerShdw blurRad="38100" dist="38100" dir="2700000" algn="tl">
                              <a:srgbClr val="C0C0C0"/>
                            </a:outerShdw>
                          </a:effectLst>
                          <a:latin typeface="Calibri" pitchFamily="34" charset="0"/>
                          <a:cs typeface="Times New Roman" pitchFamily="18" charset="0"/>
                        </a:rPr>
                        <a:t>مخفض الناتج المحلي الإجمالي</a:t>
                      </a:r>
                      <a:r>
                        <a:rPr kumimoji="0" lang="fr-FR" sz="2000" b="1" i="0" u="none" strike="noStrike" cap="none" normalizeH="0" baseline="0">
                          <a:ln>
                            <a:noFill/>
                          </a:ln>
                          <a:solidFill>
                            <a:srgbClr val="C529B2"/>
                          </a:solidFill>
                          <a:effectLst>
                            <a:outerShdw blurRad="38100" dist="38100" dir="2700000" algn="tl">
                              <a:srgbClr val="C0C0C0"/>
                            </a:outerShdw>
                          </a:effectLst>
                          <a:latin typeface="Calibri" pitchFamily="34" charset="0"/>
                          <a:cs typeface="Times New Roman" pitchFamily="18" charset="0"/>
                        </a:rPr>
                        <a:t>=</a:t>
                      </a:r>
                      <a:endParaRPr kumimoji="0" lang="fr-FR" sz="1200" b="1" i="0" u="none" strike="noStrike" cap="none" normalizeH="0" baseline="0">
                        <a:ln>
                          <a:noFill/>
                        </a:ln>
                        <a:solidFill>
                          <a:srgbClr val="C529B2"/>
                        </a:solidFill>
                        <a:effectLst>
                          <a:outerShdw blurRad="38100" dist="38100" dir="2700000" algn="tl">
                            <a:srgbClr val="C0C0C0"/>
                          </a:outerShdw>
                        </a:effectLst>
                        <a:latin typeface="Tw Cen MT" pitchFamily="34" charset="0"/>
                        <a:cs typeface="Arial" charset="0"/>
                      </a:endParaRPr>
                    </a:p>
                  </a:txBody>
                  <a:tcPr marT="45702" marB="45702"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96082">
                <a:tc vMerge="1">
                  <a:txBody>
                    <a:bodyPr/>
                    <a:lstStyle/>
                    <a:p>
                      <a:endParaRPr lang="fr-FR"/>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r-FR" sz="2000" b="1" i="0" u="none" strike="noStrike" cap="none" normalizeH="0" baseline="0">
                          <a:ln>
                            <a:noFill/>
                          </a:ln>
                          <a:solidFill>
                            <a:srgbClr val="558BB8"/>
                          </a:solidFill>
                          <a:effectLst/>
                          <a:latin typeface="Tahoma" pitchFamily="34" charset="0"/>
                          <a:cs typeface="Tahoma" pitchFamily="34" charset="0"/>
                        </a:rPr>
                        <a:t>8100</a:t>
                      </a:r>
                    </a:p>
                  </a:txBody>
                  <a:tcPr marT="45702" marB="45702"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re 1">
            <a:extLst>
              <a:ext uri="{FF2B5EF4-FFF2-40B4-BE49-F238E27FC236}">
                <a16:creationId xmlns:a16="http://schemas.microsoft.com/office/drawing/2014/main" id="{BDB86FBA-C6E7-4E7C-93F8-909B9DA5D426}"/>
              </a:ext>
            </a:extLst>
          </p:cNvPr>
          <p:cNvSpPr>
            <a:spLocks noGrp="1"/>
          </p:cNvSpPr>
          <p:nvPr>
            <p:ph type="title"/>
          </p:nvPr>
        </p:nvSpPr>
        <p:spPr>
          <a:xfrm>
            <a:off x="612775" y="228600"/>
            <a:ext cx="8153400" cy="990600"/>
          </a:xfrm>
        </p:spPr>
        <p:txBody>
          <a:bodyPr/>
          <a:lstStyle/>
          <a:p>
            <a:pPr algn="just" rtl="1"/>
            <a:r>
              <a:rPr lang="ar-SA" altLang="en-US" sz="3600" b="1"/>
              <a:t>العلاقة بين الناتج المحلى والدخل المحلى(القومي)</a:t>
            </a:r>
            <a:endParaRPr lang="fr-FR" altLang="en-US" sz="3600">
              <a:cs typeface="Arial" panose="020B0604020202020204" pitchFamily="34" charset="0"/>
            </a:endParaRPr>
          </a:p>
        </p:txBody>
      </p:sp>
      <p:sp>
        <p:nvSpPr>
          <p:cNvPr id="3" name="Espace réservé du contenu 2">
            <a:extLst>
              <a:ext uri="{FF2B5EF4-FFF2-40B4-BE49-F238E27FC236}">
                <a16:creationId xmlns:a16="http://schemas.microsoft.com/office/drawing/2014/main" id="{F3649FB1-2DDB-48F4-9139-80369A3B6502}"/>
              </a:ext>
            </a:extLst>
          </p:cNvPr>
          <p:cNvSpPr>
            <a:spLocks noGrp="1"/>
          </p:cNvSpPr>
          <p:nvPr>
            <p:ph sz="quarter" idx="1"/>
          </p:nvPr>
        </p:nvSpPr>
        <p:spPr>
          <a:xfrm>
            <a:off x="612775" y="1600200"/>
            <a:ext cx="8153400" cy="4495800"/>
          </a:xfrm>
        </p:spPr>
        <p:txBody>
          <a:bodyPr/>
          <a:lstStyle/>
          <a:p>
            <a:pPr algn="just" rtl="1">
              <a:defRPr/>
            </a:pPr>
            <a:r>
              <a:rPr lang="ar-SA" sz="2800" b="1" dirty="0">
                <a:effectLst>
                  <a:outerShdw blurRad="38100" dist="38100" dir="2700000" algn="tl">
                    <a:srgbClr val="000000">
                      <a:alpha val="43137"/>
                    </a:srgbClr>
                  </a:outerShdw>
                </a:effectLst>
              </a:rPr>
              <a:t>بداية المفهومين وجهان لعملة واحدة،</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ولكن الناتج المحلى يشكل وجه الإنتاج للسلع والخدمات،</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أما الدخل فيمثل وجه القيم النقدية للإنتاج.فالعلاقة بينهما لابد أن يتساوى الدخل القومي مع إجمالي الناتج المحلى.</a:t>
            </a:r>
            <a:endParaRPr lang="fr-FR" sz="2800" b="1" dirty="0">
              <a:effectLst>
                <a:outerShdw blurRad="38100" dist="38100" dir="2700000" algn="tl">
                  <a:srgbClr val="000000">
                    <a:alpha val="43137"/>
                  </a:srgbClr>
                </a:outerShdw>
              </a:effectLst>
            </a:endParaRPr>
          </a:p>
          <a:p>
            <a:pPr algn="just" rtl="1">
              <a:defRPr/>
            </a:pPr>
            <a:r>
              <a:rPr lang="ar-SA" sz="2800" b="1" dirty="0">
                <a:solidFill>
                  <a:srgbClr val="CA06C1"/>
                </a:solidFill>
                <a:effectLst>
                  <a:outerShdw blurRad="38100" dist="38100" dir="2700000" algn="tl">
                    <a:srgbClr val="000000">
                      <a:alpha val="43137"/>
                    </a:srgbClr>
                  </a:outerShdw>
                </a:effectLst>
              </a:rPr>
              <a:t>الدخل المحلي لابد ان يساوي إجمالي الناتج المحلي </a:t>
            </a:r>
            <a:r>
              <a:rPr lang="ar-SA" sz="2800" b="1" dirty="0">
                <a:effectLst>
                  <a:outerShdw blurRad="38100" dist="38100" dir="2700000" algn="tl">
                    <a:srgbClr val="000000">
                      <a:alpha val="43137"/>
                    </a:srgbClr>
                  </a:outerShdw>
                </a:effectLst>
              </a:rPr>
              <a:t>وهذه ينسجم مع القاعدة العامة التي تقول </a:t>
            </a:r>
            <a:r>
              <a:rPr lang="ar-SA" sz="2800" b="1" dirty="0">
                <a:solidFill>
                  <a:srgbClr val="2F1E92"/>
                </a:solidFill>
                <a:effectLst>
                  <a:outerShdw blurRad="38100" dist="38100" dir="2700000" algn="tl">
                    <a:srgbClr val="000000">
                      <a:alpha val="43137"/>
                    </a:srgbClr>
                  </a:outerShdw>
                </a:effectLst>
              </a:rPr>
              <a:t>ان كل دخل لابد ان يقابله إنتاج </a:t>
            </a:r>
            <a:r>
              <a:rPr lang="ar-SA" sz="2800" b="1" dirty="0">
                <a:effectLst>
                  <a:outerShdw blurRad="38100" dist="38100" dir="2700000" algn="tl">
                    <a:srgbClr val="000000">
                      <a:alpha val="43137"/>
                    </a:srgbClr>
                  </a:outerShdw>
                </a:effectLst>
              </a:rPr>
              <a:t>ولهذا فإن </a:t>
            </a:r>
            <a:r>
              <a:rPr lang="ar-SA" sz="2800" b="1" dirty="0">
                <a:solidFill>
                  <a:srgbClr val="006600"/>
                </a:solidFill>
                <a:effectLst>
                  <a:outerShdw blurRad="38100" dist="38100" dir="2700000" algn="tl">
                    <a:srgbClr val="000000">
                      <a:alpha val="43137"/>
                    </a:srgbClr>
                  </a:outerShdw>
                </a:effectLst>
              </a:rPr>
              <a:t>قيمة السلع المنتجة تساوي دخول عوامل الإنتاج </a:t>
            </a:r>
            <a:r>
              <a:rPr lang="ar-SA" sz="2800" b="1" dirty="0">
                <a:effectLst>
                  <a:outerShdw blurRad="38100" dist="38100" dir="2700000" algn="tl">
                    <a:srgbClr val="000000">
                      <a:alpha val="43137"/>
                    </a:srgbClr>
                  </a:outerShdw>
                </a:effectLst>
              </a:rPr>
              <a:t>التي ساهمت في عملية إنتاج هذه السلع وهذه هي العلاقة بين الناتج المحلي والدخل المحلي</a:t>
            </a:r>
            <a:r>
              <a:rPr lang="ar-SA" sz="2800" dirty="0"/>
              <a:t> </a:t>
            </a:r>
            <a:endParaRPr lang="fr-FR" sz="2800" dirty="0"/>
          </a:p>
          <a:p>
            <a:pPr>
              <a:defRPr/>
            </a:pPr>
            <a:endParaRPr lang="fr-FR" dirty="0"/>
          </a:p>
        </p:txBody>
      </p:sp>
      <p:sp>
        <p:nvSpPr>
          <p:cNvPr id="50180" name="Espace réservé du pied de page 3">
            <a:extLst>
              <a:ext uri="{FF2B5EF4-FFF2-40B4-BE49-F238E27FC236}">
                <a16:creationId xmlns:a16="http://schemas.microsoft.com/office/drawing/2014/main" id="{60FE64FB-47B0-47D2-94C9-A901EB6BC4A9}"/>
              </a:ext>
            </a:extLst>
          </p:cNvPr>
          <p:cNvSpPr>
            <a:spLocks noGrp="1"/>
          </p:cNvSpPr>
          <p:nvPr>
            <p:ph type="ftr" sz="quarter" idx="11"/>
          </p:nvPr>
        </p:nvSpPr>
        <p:spPr bwMode="auto">
          <a:xfrm>
            <a:off x="0" y="6492875"/>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36E9216C-F937-4F56-B921-7841DA4FC76A}"/>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A80795A5-D857-47EA-AD3E-39B8B81569D7}" type="slidenum">
              <a:rPr lang="ar-SA" altLang="en-US" sz="1200">
                <a:solidFill>
                  <a:srgbClr val="FFFFFF"/>
                </a:solidFill>
              </a:rPr>
              <a:pPr eaLnBrk="1" hangingPunct="1">
                <a:lnSpc>
                  <a:spcPct val="80000"/>
                </a:lnSpc>
              </a:pPr>
              <a:t>41</a:t>
            </a:fld>
            <a:endParaRPr lang="fr-FR" altLang="en-US" sz="1200">
              <a:solidFill>
                <a:srgbClr val="FFFFFF"/>
              </a:solidFill>
            </a:endParaRPr>
          </a:p>
        </p:txBody>
      </p:sp>
      <p:sp>
        <p:nvSpPr>
          <p:cNvPr id="6" name="Rectangle 3">
            <a:extLst>
              <a:ext uri="{FF2B5EF4-FFF2-40B4-BE49-F238E27FC236}">
                <a16:creationId xmlns:a16="http://schemas.microsoft.com/office/drawing/2014/main" id="{BED57ED6-E9C6-41BD-AE2A-428FFD5DFA05}"/>
              </a:ext>
            </a:extLst>
          </p:cNvPr>
          <p:cNvSpPr txBox="1">
            <a:spLocks noChangeArrowheads="1"/>
          </p:cNvSpPr>
          <p:nvPr/>
        </p:nvSpPr>
        <p:spPr bwMode="auto">
          <a:xfrm>
            <a:off x="685800" y="5715000"/>
            <a:ext cx="7848600" cy="685800"/>
          </a:xfrm>
          <a:prstGeom prst="rect">
            <a:avLst/>
          </a:prstGeom>
          <a:solidFill>
            <a:schemeClr val="accent1">
              <a:lumMod val="40000"/>
              <a:lumOff val="60000"/>
            </a:schemeClr>
          </a:solidFill>
          <a:ln w="9525">
            <a:noFill/>
            <a:miter lim="800000"/>
            <a:headEnd/>
            <a:tailEnd/>
          </a:ln>
        </p:spPr>
        <p:txBody>
          <a:bodyPr/>
          <a:lstStyle/>
          <a:p>
            <a:pPr marL="319088" indent="-319088" algn="ctr">
              <a:spcBef>
                <a:spcPts val="700"/>
              </a:spcBef>
              <a:buClr>
                <a:schemeClr val="accent2"/>
              </a:buClr>
              <a:buSzPct val="60000"/>
              <a:buFont typeface="Wingdings" pitchFamily="2" charset="2"/>
              <a:buNone/>
              <a:defRPr/>
            </a:pPr>
            <a:r>
              <a:rPr lang="fr-FR" sz="2400" b="1" cap="all">
                <a:ln w="500">
                  <a:solidFill>
                    <a:schemeClr val="tx2">
                      <a:shade val="20000"/>
                      <a:satMod val="120000"/>
                    </a:schemeClr>
                  </a:solidFill>
                </a:ln>
                <a:solidFill>
                  <a:schemeClr val="accent2"/>
                </a:solidFill>
                <a:latin typeface="+mj-lt"/>
                <a:ea typeface="+mj-ea"/>
                <a:cs typeface="+mj-cs"/>
              </a:rPr>
              <a:t> </a:t>
            </a:r>
            <a:r>
              <a:rPr lang="ar-SA" sz="2900" b="1" cap="all">
                <a:ln w="500">
                  <a:solidFill>
                    <a:schemeClr val="tx2">
                      <a:shade val="20000"/>
                      <a:satMod val="120000"/>
                    </a:schemeClr>
                  </a:solidFill>
                </a:ln>
                <a:effectLst>
                  <a:outerShdw blurRad="38100" dist="38100" dir="2700000" algn="tl">
                    <a:srgbClr val="000000">
                      <a:alpha val="43137"/>
                    </a:srgbClr>
                  </a:outerShdw>
                </a:effectLst>
                <a:latin typeface="+mj-lt"/>
                <a:ea typeface="+mj-ea"/>
                <a:cs typeface="+mj-cs"/>
              </a:rPr>
              <a:t>إجمالي الدخل المحلي</a:t>
            </a:r>
            <a:r>
              <a:rPr lang="fr-FR" sz="2900" b="1" cap="all">
                <a:ln w="500">
                  <a:solidFill>
                    <a:schemeClr val="tx2">
                      <a:shade val="20000"/>
                      <a:satMod val="120000"/>
                    </a:schemeClr>
                  </a:solidFill>
                </a:ln>
                <a:effectLst>
                  <a:outerShdw blurRad="38100" dist="38100" dir="2700000" algn="tl">
                    <a:srgbClr val="000000">
                      <a:alpha val="43137"/>
                    </a:srgbClr>
                  </a:outerShdw>
                </a:effectLst>
                <a:latin typeface="+mj-lt"/>
                <a:ea typeface="+mj-ea"/>
                <a:cs typeface="+mj-cs"/>
              </a:rPr>
              <a:t> </a:t>
            </a:r>
            <a:r>
              <a:rPr lang="ar-SA" sz="2900" b="1" cap="all">
                <a:ln w="500">
                  <a:solidFill>
                    <a:schemeClr val="tx2">
                      <a:shade val="20000"/>
                      <a:satMod val="120000"/>
                    </a:schemeClr>
                  </a:solidFill>
                </a:ln>
                <a:effectLst>
                  <a:outerShdw blurRad="38100" dist="38100" dir="2700000" algn="tl">
                    <a:srgbClr val="000000">
                      <a:alpha val="43137"/>
                    </a:srgbClr>
                  </a:outerShdw>
                </a:effectLst>
                <a:latin typeface="+mj-lt"/>
                <a:ea typeface="+mj-ea"/>
                <a:cs typeface="+mj-cs"/>
              </a:rPr>
              <a:t>= إجمالي الناتج المحلي </a:t>
            </a:r>
            <a:r>
              <a:rPr lang="fr-FR" sz="2900" b="1" cap="all">
                <a:ln w="500">
                  <a:solidFill>
                    <a:schemeClr val="tx2">
                      <a:shade val="20000"/>
                      <a:satMod val="120000"/>
                    </a:schemeClr>
                  </a:solidFill>
                </a:ln>
                <a:effectLst>
                  <a:outerShdw blurRad="38100" dist="38100" dir="2700000" algn="tl">
                    <a:srgbClr val="000000">
                      <a:alpha val="43137"/>
                    </a:srgbClr>
                  </a:outerShdw>
                </a:effectLst>
                <a:latin typeface="+mj-lt"/>
                <a:ea typeface="+mj-ea"/>
                <a:cs typeface="+mj-cs"/>
              </a:rPr>
              <a:t>   </a:t>
            </a:r>
            <a:endParaRPr lang="en-US" sz="2900" b="1" cap="all" dirty="0">
              <a:ln w="500">
                <a:solidFill>
                  <a:schemeClr val="tx2">
                    <a:shade val="20000"/>
                    <a:satMod val="120000"/>
                  </a:schemeClr>
                </a:solidFill>
              </a:ln>
              <a:effectLst>
                <a:outerShdw blurRad="38100" dist="38100" dir="2700000" algn="tl">
                  <a:srgbClr val="000000">
                    <a:alpha val="43137"/>
                  </a:srgbClr>
                </a:outerShdw>
              </a:effectLst>
              <a:latin typeface="+mj-lt"/>
              <a:ea typeface="+mj-ea"/>
              <a:cs typeface="+mj-c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re 1">
            <a:extLst>
              <a:ext uri="{FF2B5EF4-FFF2-40B4-BE49-F238E27FC236}">
                <a16:creationId xmlns:a16="http://schemas.microsoft.com/office/drawing/2014/main" id="{D2F63E70-AED6-4746-A050-3D31C109FFA6}"/>
              </a:ext>
            </a:extLst>
          </p:cNvPr>
          <p:cNvSpPr>
            <a:spLocks noGrp="1"/>
          </p:cNvSpPr>
          <p:nvPr>
            <p:ph type="title"/>
          </p:nvPr>
        </p:nvSpPr>
        <p:spPr>
          <a:xfrm>
            <a:off x="612775" y="228600"/>
            <a:ext cx="8153400" cy="990600"/>
          </a:xfrm>
        </p:spPr>
        <p:txBody>
          <a:bodyPr/>
          <a:lstStyle/>
          <a:p>
            <a:pPr algn="r" rtl="1"/>
            <a:r>
              <a:rPr lang="ar-SA" altLang="en-US" sz="4000" b="1"/>
              <a:t>التدفق الدائري للإنتاج والدخل</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472717AA-3FB3-46C2-A8A3-E1C392076037}"/>
              </a:ext>
            </a:extLst>
          </p:cNvPr>
          <p:cNvSpPr>
            <a:spLocks noGrp="1"/>
          </p:cNvSpPr>
          <p:nvPr>
            <p:ph sz="quarter" idx="1"/>
          </p:nvPr>
        </p:nvSpPr>
        <p:spPr>
          <a:xfrm>
            <a:off x="228600" y="1600200"/>
            <a:ext cx="8686800" cy="5105400"/>
          </a:xfrm>
        </p:spPr>
        <p:txBody>
          <a:bodyPr/>
          <a:lstStyle/>
          <a:p>
            <a:pPr marL="0" indent="0" algn="just" rtl="1">
              <a:lnSpc>
                <a:spcPct val="200000"/>
              </a:lnSpc>
              <a:spcBef>
                <a:spcPts val="0"/>
              </a:spcBef>
              <a:defRPr/>
            </a:pPr>
            <a:r>
              <a:rPr lang="fr-FR" sz="26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بعد أن </a:t>
            </a:r>
            <a:r>
              <a:rPr lang="ar-SA" sz="2800" b="1" dirty="0">
                <a:solidFill>
                  <a:srgbClr val="FF0066"/>
                </a:solidFill>
                <a:effectLst>
                  <a:outerShdw blurRad="38100" dist="38100" dir="2700000" algn="tl">
                    <a:srgbClr val="000000">
                      <a:alpha val="43137"/>
                    </a:srgbClr>
                  </a:outerShdw>
                </a:effectLst>
              </a:rPr>
              <a:t>يحصل المستهلكون على دخولهم </a:t>
            </a:r>
            <a:r>
              <a:rPr lang="ar-SA" sz="2800" b="1" dirty="0" err="1">
                <a:solidFill>
                  <a:srgbClr val="FF0066"/>
                </a:solidFill>
                <a:effectLst>
                  <a:outerShdw blurRad="38100" dist="38100" dir="2700000" algn="tl">
                    <a:srgbClr val="000000">
                      <a:alpha val="43137"/>
                    </a:srgbClr>
                  </a:outerShdw>
                </a:effectLst>
              </a:rPr>
              <a:t>النقدية </a:t>
            </a:r>
            <a:r>
              <a:rPr lang="ar-SA" sz="2800" b="1" dirty="0">
                <a:effectLst>
                  <a:outerShdw blurRad="38100" dist="38100" dir="2700000" algn="tl">
                    <a:srgbClr val="000000">
                      <a:alpha val="43137"/>
                    </a:srgbClr>
                  </a:outerShdw>
                </a:effectLst>
              </a:rPr>
              <a:t>(في شكل رواتب وأجور) </a:t>
            </a:r>
            <a:r>
              <a:rPr lang="ar-SA" sz="2800" b="1" dirty="0">
                <a:solidFill>
                  <a:srgbClr val="CA06C1"/>
                </a:solidFill>
                <a:effectLst>
                  <a:outerShdw blurRad="38100" dist="38100" dir="2700000" algn="tl">
                    <a:srgbClr val="000000">
                      <a:alpha val="43137"/>
                    </a:srgbClr>
                  </a:outerShdw>
                </a:effectLst>
              </a:rPr>
              <a:t>مقابل الخدمات الإنتاجية التي يقدمونها للمنتجين</a:t>
            </a:r>
            <a:r>
              <a:rPr lang="ar-SA" sz="2800" b="1" dirty="0">
                <a:effectLst>
                  <a:outerShdw blurRad="38100" dist="38100" dir="2700000" algn="tl">
                    <a:srgbClr val="000000">
                      <a:alpha val="43137"/>
                    </a:srgbClr>
                  </a:outerShdw>
                </a:effectLst>
              </a:rPr>
              <a:t>،</a:t>
            </a:r>
            <a:r>
              <a:rPr lang="fr-FR" sz="2800" b="1" dirty="0">
                <a:effectLst>
                  <a:outerShdw blurRad="38100" dist="38100" dir="2700000" algn="tl">
                    <a:srgbClr val="000000">
                      <a:alpha val="43137"/>
                    </a:srgbClr>
                  </a:outerShdw>
                </a:effectLst>
              </a:rPr>
              <a:t> </a:t>
            </a:r>
            <a:r>
              <a:rPr lang="ar-SA" sz="2800" b="1" dirty="0">
                <a:solidFill>
                  <a:srgbClr val="2F1E92"/>
                </a:solidFill>
                <a:effectLst>
                  <a:outerShdw blurRad="38100" dist="38100" dir="2700000" algn="tl">
                    <a:srgbClr val="000000">
                      <a:alpha val="43137"/>
                    </a:srgbClr>
                  </a:outerShdw>
                </a:effectLst>
              </a:rPr>
              <a:t>تقوم المنشآت الإنتاجية بتحويل الموارد </a:t>
            </a:r>
            <a:r>
              <a:rPr lang="ar-SA" sz="2800" b="1" dirty="0" err="1">
                <a:solidFill>
                  <a:srgbClr val="2F1E92"/>
                </a:solidFill>
                <a:effectLst>
                  <a:outerShdw blurRad="38100" dist="38100" dir="2700000" algn="tl">
                    <a:srgbClr val="000000">
                      <a:alpha val="43137"/>
                    </a:srgbClr>
                  </a:outerShdw>
                </a:effectLst>
              </a:rPr>
              <a:t>الإنتاجية </a:t>
            </a:r>
            <a:r>
              <a:rPr lang="ar-SA" sz="2800" b="1" dirty="0">
                <a:effectLst>
                  <a:outerShdw blurRad="38100" dist="38100" dir="2700000" algn="tl">
                    <a:srgbClr val="000000">
                      <a:alpha val="43137"/>
                    </a:srgbClr>
                  </a:outerShdw>
                </a:effectLst>
              </a:rPr>
              <a:t>(من عمل ومواد خام</a:t>
            </a:r>
            <a:r>
              <a:rPr lang="ar-SA" sz="2800" b="1" dirty="0" err="1">
                <a:solidFill>
                  <a:srgbClr val="006600"/>
                </a:solidFill>
                <a:effectLst>
                  <a:outerShdw blurRad="38100" dist="38100" dir="2700000" algn="tl">
                    <a:srgbClr val="000000">
                      <a:alpha val="43137"/>
                    </a:srgbClr>
                  </a:outerShdw>
                </a:effectLst>
              </a:rPr>
              <a:t>)</a:t>
            </a:r>
            <a:r>
              <a:rPr lang="fr-FR" sz="2800" b="1" dirty="0">
                <a:solidFill>
                  <a:srgbClr val="006600"/>
                </a:solidFill>
                <a:effectLst>
                  <a:outerShdw blurRad="38100" dist="38100" dir="2700000" algn="tl">
                    <a:srgbClr val="000000">
                      <a:alpha val="43137"/>
                    </a:srgbClr>
                  </a:outerShdw>
                </a:effectLst>
              </a:rPr>
              <a:t> </a:t>
            </a:r>
            <a:r>
              <a:rPr lang="ar-SA" sz="2800" b="1" dirty="0">
                <a:solidFill>
                  <a:srgbClr val="006600"/>
                </a:solidFill>
                <a:effectLst>
                  <a:outerShdw blurRad="38100" dist="38100" dir="2700000" algn="tl">
                    <a:srgbClr val="000000">
                      <a:alpha val="43137"/>
                    </a:srgbClr>
                  </a:outerShdw>
                </a:effectLst>
              </a:rPr>
              <a:t>إلى سلع وخدمات وبيعها مرة أخرى إلى المستهلكين</a:t>
            </a:r>
            <a:r>
              <a:rPr lang="ar-SA" sz="2800" b="1" dirty="0">
                <a:effectLst>
                  <a:outerShdw blurRad="38100" dist="38100" dir="2700000" algn="tl">
                    <a:srgbClr val="000000">
                      <a:alpha val="43137"/>
                    </a:srgbClr>
                  </a:outerShdw>
                </a:effectLst>
              </a:rPr>
              <a:t> الذين يدفعون دخولهم النقدية مقابل الحصول على هذه </a:t>
            </a:r>
            <a:r>
              <a:rPr lang="ar-SA" sz="2800" b="1" dirty="0" err="1">
                <a:effectLst>
                  <a:outerShdw blurRad="38100" dist="38100" dir="2700000" algn="tl">
                    <a:srgbClr val="000000">
                      <a:alpha val="43137"/>
                    </a:srgbClr>
                  </a:outerShdw>
                </a:effectLst>
              </a:rPr>
              <a:t>السلع ،</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وتسمى هذه العملية </a:t>
            </a:r>
            <a:r>
              <a:rPr lang="ar-SA" sz="2800" b="1" dirty="0">
                <a:solidFill>
                  <a:srgbClr val="5E0204"/>
                </a:solidFill>
                <a:effectLst>
                  <a:outerShdw blurRad="38100" dist="38100" dir="2700000" algn="tl">
                    <a:srgbClr val="000000">
                      <a:alpha val="43137"/>
                    </a:srgbClr>
                  </a:outerShdw>
                </a:effectLst>
              </a:rPr>
              <a:t>التدفق الدائري </a:t>
            </a:r>
            <a:r>
              <a:rPr lang="ar-SA" sz="2800" b="1" dirty="0">
                <a:effectLst>
                  <a:outerShdw blurRad="38100" dist="38100" dir="2700000" algn="tl">
                    <a:srgbClr val="000000">
                      <a:alpha val="43137"/>
                    </a:srgbClr>
                  </a:outerShdw>
                </a:effectLst>
              </a:rPr>
              <a:t>للدخل والإنتاج.</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وهكذا لو كانت القطاعات</a:t>
            </a:r>
            <a:r>
              <a:rPr lang="fr-FR" sz="2800" b="1" dirty="0">
                <a:effectLst>
                  <a:outerShdw blurRad="38100" dist="38100" dir="2700000" algn="tl">
                    <a:srgbClr val="000000">
                      <a:alpha val="43137"/>
                    </a:srgbClr>
                  </a:outerShdw>
                </a:effectLst>
              </a:rPr>
              <a:t> </a:t>
            </a:r>
            <a:r>
              <a:rPr lang="ar-TN" sz="2800" b="1" dirty="0" err="1">
                <a:effectLst>
                  <a:outerShdw blurRad="38100" dist="38100" dir="2700000" algn="tl">
                    <a:srgbClr val="000000">
                      <a:alpha val="43137"/>
                    </a:srgbClr>
                  </a:outerShdw>
                </a:effectLst>
              </a:rPr>
              <a:t>إثنين</a:t>
            </a:r>
            <a:r>
              <a:rPr lang="ar-TN" sz="2800" b="1" dirty="0">
                <a:effectLst>
                  <a:outerShdw blurRad="38100" dist="38100" dir="2700000" algn="tl">
                    <a:srgbClr val="000000">
                      <a:alpha val="43137"/>
                    </a:srgbClr>
                  </a:outerShdw>
                </a:effectLst>
              </a:rPr>
              <a:t> ثم أربعة قطاعات</a:t>
            </a:r>
            <a:r>
              <a:rPr lang="ar-SA" sz="2800" b="1" dirty="0" err="1">
                <a:effectLst>
                  <a:outerShdw blurRad="38100" dist="38100" dir="2700000" algn="tl">
                    <a:srgbClr val="000000">
                      <a:alpha val="43137"/>
                    </a:srgbClr>
                  </a:outerShdw>
                </a:effectLst>
              </a:rPr>
              <a:t>.</a:t>
            </a:r>
            <a:r>
              <a:rPr lang="ar-SA" sz="2800" b="1" dirty="0">
                <a:effectLst>
                  <a:outerShdw blurRad="38100" dist="38100" dir="2700000" algn="tl">
                    <a:srgbClr val="000000">
                      <a:alpha val="43137"/>
                    </a:srgbClr>
                  </a:outerShdw>
                </a:effectLst>
              </a:rPr>
              <a:t> </a:t>
            </a:r>
            <a:endParaRPr lang="fr-FR" sz="2800" b="1" dirty="0">
              <a:effectLst>
                <a:outerShdw blurRad="38100" dist="38100" dir="2700000" algn="tl">
                  <a:srgbClr val="000000">
                    <a:alpha val="43137"/>
                  </a:srgbClr>
                </a:outerShdw>
              </a:effectLst>
            </a:endParaRPr>
          </a:p>
        </p:txBody>
      </p:sp>
      <p:sp>
        <p:nvSpPr>
          <p:cNvPr id="51204" name="Espace réservé du pied de page 3">
            <a:extLst>
              <a:ext uri="{FF2B5EF4-FFF2-40B4-BE49-F238E27FC236}">
                <a16:creationId xmlns:a16="http://schemas.microsoft.com/office/drawing/2014/main" id="{823EA2AD-99E1-479C-A0C6-10CAF8159AD0}"/>
              </a:ext>
            </a:extLst>
          </p:cNvPr>
          <p:cNvSpPr>
            <a:spLocks noGrp="1"/>
          </p:cNvSpPr>
          <p:nvPr>
            <p:ph type="ftr" sz="quarter" idx="11"/>
          </p:nvPr>
        </p:nvSpPr>
        <p:spPr bwMode="auto">
          <a:xfrm>
            <a:off x="0" y="6492875"/>
            <a:ext cx="2667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30DD851F-F05A-47E5-827D-1237128236B9}"/>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FA6555D2-1F29-4B3D-BC6B-A75FDAB40CEB}" type="slidenum">
              <a:rPr lang="ar-SA" altLang="en-US" sz="1200">
                <a:solidFill>
                  <a:srgbClr val="FFFFFF"/>
                </a:solidFill>
              </a:rPr>
              <a:pPr eaLnBrk="1" hangingPunct="1">
                <a:lnSpc>
                  <a:spcPct val="80000"/>
                </a:lnSpc>
              </a:pPr>
              <a:t>42</a:t>
            </a:fld>
            <a:endParaRPr lang="fr-FR" altLang="en-US" sz="1200">
              <a:solidFill>
                <a:srgbClr val="FFFFFF"/>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re 1">
            <a:extLst>
              <a:ext uri="{FF2B5EF4-FFF2-40B4-BE49-F238E27FC236}">
                <a16:creationId xmlns:a16="http://schemas.microsoft.com/office/drawing/2014/main" id="{646E9332-5F42-4577-B6E6-59B67E7901B2}"/>
              </a:ext>
            </a:extLst>
          </p:cNvPr>
          <p:cNvSpPr>
            <a:spLocks noGrp="1"/>
          </p:cNvSpPr>
          <p:nvPr>
            <p:ph type="title"/>
          </p:nvPr>
        </p:nvSpPr>
        <p:spPr>
          <a:xfrm>
            <a:off x="612775" y="228600"/>
            <a:ext cx="8153400" cy="990600"/>
          </a:xfrm>
        </p:spPr>
        <p:txBody>
          <a:bodyPr/>
          <a:lstStyle/>
          <a:p>
            <a:pPr algn="r" rtl="1"/>
            <a:r>
              <a:rPr lang="ar-SA" altLang="en-US" sz="4000" b="1"/>
              <a:t>حلقة التدفق في اقتصاد مكون من قطاعين</a:t>
            </a:r>
            <a:endParaRPr lang="fr-FR" altLang="en-US" sz="4000" b="1">
              <a:cs typeface="Arial" panose="020B0604020202020204" pitchFamily="34" charset="0"/>
            </a:endParaRPr>
          </a:p>
        </p:txBody>
      </p:sp>
      <p:sp>
        <p:nvSpPr>
          <p:cNvPr id="52227" name="Espace réservé du pied de page 3">
            <a:extLst>
              <a:ext uri="{FF2B5EF4-FFF2-40B4-BE49-F238E27FC236}">
                <a16:creationId xmlns:a16="http://schemas.microsoft.com/office/drawing/2014/main" id="{2016BB17-3430-46F7-9407-879BDCF282A1}"/>
              </a:ext>
            </a:extLst>
          </p:cNvPr>
          <p:cNvSpPr>
            <a:spLocks noGrp="1"/>
          </p:cNvSpPr>
          <p:nvPr>
            <p:ph type="ftr" sz="quarter" idx="11"/>
          </p:nvPr>
        </p:nvSpPr>
        <p:spPr bwMode="auto">
          <a:xfrm>
            <a:off x="609600" y="6248400"/>
            <a:ext cx="2362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8D96DB7A-C9FC-4817-BF4D-384AF7BC134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1AC06658-259B-4092-8AC2-C3442816BCA0}" type="slidenum">
              <a:rPr lang="ar-SA" altLang="en-US" sz="1200">
                <a:solidFill>
                  <a:srgbClr val="FFFFFF"/>
                </a:solidFill>
              </a:rPr>
              <a:pPr eaLnBrk="1" hangingPunct="1">
                <a:lnSpc>
                  <a:spcPct val="80000"/>
                </a:lnSpc>
              </a:pPr>
              <a:t>43</a:t>
            </a:fld>
            <a:endParaRPr lang="fr-FR" altLang="en-US" sz="1200">
              <a:solidFill>
                <a:srgbClr val="FFFFFF"/>
              </a:solidFill>
            </a:endParaRPr>
          </a:p>
        </p:txBody>
      </p:sp>
      <p:grpSp>
        <p:nvGrpSpPr>
          <p:cNvPr id="2" name="Group 41">
            <a:extLst>
              <a:ext uri="{FF2B5EF4-FFF2-40B4-BE49-F238E27FC236}">
                <a16:creationId xmlns:a16="http://schemas.microsoft.com/office/drawing/2014/main" id="{C40A22E9-6D1A-4447-9925-81524E210069}"/>
              </a:ext>
            </a:extLst>
          </p:cNvPr>
          <p:cNvGrpSpPr>
            <a:grpSpLocks/>
          </p:cNvGrpSpPr>
          <p:nvPr/>
        </p:nvGrpSpPr>
        <p:grpSpPr bwMode="auto">
          <a:xfrm>
            <a:off x="533400" y="1447800"/>
            <a:ext cx="8077200" cy="5008563"/>
            <a:chOff x="185" y="384"/>
            <a:chExt cx="4903" cy="3920"/>
          </a:xfrm>
        </p:grpSpPr>
        <p:sp>
          <p:nvSpPr>
            <p:cNvPr id="7" name="Line 25">
              <a:extLst>
                <a:ext uri="{FF2B5EF4-FFF2-40B4-BE49-F238E27FC236}">
                  <a16:creationId xmlns:a16="http://schemas.microsoft.com/office/drawing/2014/main" id="{EDDEF3F1-F647-439C-BFB4-267B252F7F54}"/>
                </a:ext>
              </a:extLst>
            </p:cNvPr>
            <p:cNvSpPr>
              <a:spLocks noChangeShapeType="1"/>
            </p:cNvSpPr>
            <p:nvPr/>
          </p:nvSpPr>
          <p:spPr bwMode="auto">
            <a:xfrm flipH="1" flipV="1">
              <a:off x="602" y="1040"/>
              <a:ext cx="0" cy="1148"/>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grpSp>
          <p:nvGrpSpPr>
            <p:cNvPr id="52231" name="Group 40">
              <a:extLst>
                <a:ext uri="{FF2B5EF4-FFF2-40B4-BE49-F238E27FC236}">
                  <a16:creationId xmlns:a16="http://schemas.microsoft.com/office/drawing/2014/main" id="{E6E3330D-77B0-40D3-A257-738A3C8EBB72}"/>
                </a:ext>
              </a:extLst>
            </p:cNvPr>
            <p:cNvGrpSpPr>
              <a:grpSpLocks/>
            </p:cNvGrpSpPr>
            <p:nvPr/>
          </p:nvGrpSpPr>
          <p:grpSpPr bwMode="auto">
            <a:xfrm>
              <a:off x="185" y="384"/>
              <a:ext cx="4903" cy="3920"/>
              <a:chOff x="185" y="384"/>
              <a:chExt cx="4903" cy="3920"/>
            </a:xfrm>
          </p:grpSpPr>
          <p:sp>
            <p:nvSpPr>
              <p:cNvPr id="52232" name="Text Box 12">
                <a:extLst>
                  <a:ext uri="{FF2B5EF4-FFF2-40B4-BE49-F238E27FC236}">
                    <a16:creationId xmlns:a16="http://schemas.microsoft.com/office/drawing/2014/main" id="{E3A76D1A-5BA4-4827-A05F-B716934241B3}"/>
                  </a:ext>
                </a:extLst>
              </p:cNvPr>
              <p:cNvSpPr txBox="1">
                <a:spLocks noChangeArrowheads="1"/>
              </p:cNvSpPr>
              <p:nvPr/>
            </p:nvSpPr>
            <p:spPr bwMode="auto">
              <a:xfrm>
                <a:off x="480" y="384"/>
                <a:ext cx="4608"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b="1">
                    <a:latin typeface="Arial Black" panose="020B0A04020102020204" pitchFamily="34" charset="0"/>
                  </a:rPr>
                  <a:t>(1) خدمات عناصر الإنتاج ( أرض، عمل، رأس مال، تنظيم)</a:t>
                </a:r>
                <a:endParaRPr lang="en-US" altLang="en-US" b="1">
                  <a:latin typeface="Arial Black" panose="020B0A04020102020204" pitchFamily="34" charset="0"/>
                </a:endParaRPr>
              </a:p>
            </p:txBody>
          </p:sp>
          <p:sp>
            <p:nvSpPr>
              <p:cNvPr id="10" name="Text Box 10">
                <a:extLst>
                  <a:ext uri="{FF2B5EF4-FFF2-40B4-BE49-F238E27FC236}">
                    <a16:creationId xmlns:a16="http://schemas.microsoft.com/office/drawing/2014/main" id="{B9448CF2-B28F-4DC4-BE78-65D65CD9066A}"/>
                  </a:ext>
                </a:extLst>
              </p:cNvPr>
              <p:cNvSpPr txBox="1">
                <a:spLocks noChangeArrowheads="1"/>
              </p:cNvSpPr>
              <p:nvPr/>
            </p:nvSpPr>
            <p:spPr bwMode="auto">
              <a:xfrm>
                <a:off x="4076" y="2243"/>
                <a:ext cx="1008" cy="861"/>
              </a:xfrm>
              <a:prstGeom prst="rect">
                <a:avLst/>
              </a:prstGeom>
              <a:solidFill>
                <a:srgbClr val="FFFFCC"/>
              </a:solidFill>
              <a:ln w="9525">
                <a:solidFill>
                  <a:schemeClr val="tx1"/>
                </a:solidFill>
                <a:miter lim="800000"/>
                <a:headEnd/>
                <a:tailEnd/>
              </a:ln>
              <a:effectLst>
                <a:outerShdw dist="107763" dir="2700000" algn="ctr" rotWithShape="0">
                  <a:schemeClr val="tx2"/>
                </a:outerShdw>
              </a:effectLst>
            </p:spPr>
            <p:txBody>
              <a:bodyPr>
                <a:spAutoFit/>
              </a:bodyPr>
              <a:lstStyle/>
              <a:p>
                <a:pPr algn="ctr">
                  <a:spcBef>
                    <a:spcPct val="50000"/>
                  </a:spcBef>
                  <a:defRPr/>
                </a:pPr>
                <a:endParaRPr lang="fr-FR" b="1" dirty="0">
                  <a:solidFill>
                    <a:schemeClr val="accent1">
                      <a:lumMod val="75000"/>
                    </a:schemeClr>
                  </a:solidFill>
                  <a:effectLst>
                    <a:outerShdw blurRad="38100" dist="38100" dir="2700000" algn="tl">
                      <a:srgbClr val="FFFFFF"/>
                    </a:outerShdw>
                  </a:effectLst>
                </a:endParaRPr>
              </a:p>
              <a:p>
                <a:pPr algn="ctr">
                  <a:spcBef>
                    <a:spcPct val="50000"/>
                  </a:spcBef>
                  <a:defRPr/>
                </a:pPr>
                <a:r>
                  <a:rPr lang="ar-SA" b="1" dirty="0">
                    <a:solidFill>
                      <a:schemeClr val="accent1">
                        <a:lumMod val="75000"/>
                      </a:schemeClr>
                    </a:solidFill>
                    <a:effectLst>
                      <a:outerShdw blurRad="38100" dist="38100" dir="2700000" algn="tl">
                        <a:srgbClr val="FFFFFF"/>
                      </a:outerShdw>
                    </a:effectLst>
                  </a:rPr>
                  <a:t>القطاع العائلي</a:t>
                </a:r>
                <a:endParaRPr lang="fr-FR" b="1" dirty="0">
                  <a:solidFill>
                    <a:schemeClr val="accent1">
                      <a:lumMod val="75000"/>
                    </a:schemeClr>
                  </a:solidFill>
                  <a:effectLst>
                    <a:outerShdw blurRad="38100" dist="38100" dir="2700000" algn="tl">
                      <a:srgbClr val="FFFFFF"/>
                    </a:outerShdw>
                  </a:effectLst>
                </a:endParaRPr>
              </a:p>
              <a:p>
                <a:pPr algn="ctr">
                  <a:spcBef>
                    <a:spcPct val="50000"/>
                  </a:spcBef>
                  <a:defRPr/>
                </a:pPr>
                <a:endParaRPr lang="en-US" b="1" dirty="0">
                  <a:solidFill>
                    <a:schemeClr val="accent1">
                      <a:lumMod val="75000"/>
                    </a:schemeClr>
                  </a:solidFill>
                  <a:effectLst>
                    <a:outerShdw blurRad="38100" dist="38100" dir="2700000" algn="tl">
                      <a:srgbClr val="FFFFFF"/>
                    </a:outerShdw>
                  </a:effectLst>
                </a:endParaRPr>
              </a:p>
            </p:txBody>
          </p:sp>
          <p:sp>
            <p:nvSpPr>
              <p:cNvPr id="11" name="Text Box 11">
                <a:extLst>
                  <a:ext uri="{FF2B5EF4-FFF2-40B4-BE49-F238E27FC236}">
                    <a16:creationId xmlns:a16="http://schemas.microsoft.com/office/drawing/2014/main" id="{DE9E88BE-C39C-488A-8BBF-6FB49023AE15}"/>
                  </a:ext>
                </a:extLst>
              </p:cNvPr>
              <p:cNvSpPr txBox="1">
                <a:spLocks noChangeArrowheads="1"/>
              </p:cNvSpPr>
              <p:nvPr/>
            </p:nvSpPr>
            <p:spPr bwMode="auto">
              <a:xfrm>
                <a:off x="185" y="2188"/>
                <a:ext cx="1008" cy="939"/>
              </a:xfrm>
              <a:prstGeom prst="rect">
                <a:avLst/>
              </a:prstGeom>
              <a:solidFill>
                <a:srgbClr val="FFFFCC"/>
              </a:solidFill>
              <a:ln w="9525">
                <a:solidFill>
                  <a:schemeClr val="tx1"/>
                </a:solidFill>
                <a:miter lim="800000"/>
                <a:headEnd/>
                <a:tailEnd/>
              </a:ln>
              <a:effectLst>
                <a:outerShdw dist="107763" dir="2700000" algn="ctr" rotWithShape="0">
                  <a:schemeClr val="tx2"/>
                </a:outerShdw>
              </a:effectLst>
            </p:spPr>
            <p:txBody>
              <a:bodyPr>
                <a:spAutoFit/>
              </a:bodyPr>
              <a:lstStyle/>
              <a:p>
                <a:pPr algn="ctr">
                  <a:spcBef>
                    <a:spcPct val="50000"/>
                  </a:spcBef>
                  <a:defRPr/>
                </a:pPr>
                <a:endParaRPr lang="fr-FR" b="1" dirty="0">
                  <a:solidFill>
                    <a:schemeClr val="accent1">
                      <a:lumMod val="75000"/>
                    </a:schemeClr>
                  </a:solidFill>
                  <a:effectLst>
                    <a:outerShdw blurRad="38100" dist="38100" dir="2700000" algn="tl">
                      <a:srgbClr val="FFFFFF"/>
                    </a:outerShdw>
                  </a:effectLst>
                </a:endParaRPr>
              </a:p>
              <a:p>
                <a:pPr algn="ctr">
                  <a:spcBef>
                    <a:spcPct val="50000"/>
                  </a:spcBef>
                  <a:defRPr/>
                </a:pPr>
                <a:r>
                  <a:rPr lang="ar-SA" b="1" dirty="0">
                    <a:solidFill>
                      <a:schemeClr val="accent1">
                        <a:lumMod val="75000"/>
                      </a:schemeClr>
                    </a:solidFill>
                    <a:effectLst>
                      <a:outerShdw blurRad="38100" dist="38100" dir="2700000" algn="tl">
                        <a:srgbClr val="FFFFFF"/>
                      </a:outerShdw>
                    </a:effectLst>
                  </a:rPr>
                  <a:t>قطاع الأعمال</a:t>
                </a:r>
                <a:endParaRPr lang="fr-FR" b="1" dirty="0">
                  <a:solidFill>
                    <a:schemeClr val="accent1">
                      <a:lumMod val="75000"/>
                    </a:schemeClr>
                  </a:solidFill>
                  <a:effectLst>
                    <a:outerShdw blurRad="38100" dist="38100" dir="2700000" algn="tl">
                      <a:srgbClr val="FFFFFF"/>
                    </a:outerShdw>
                  </a:effectLst>
                </a:endParaRPr>
              </a:p>
              <a:p>
                <a:pPr algn="ctr">
                  <a:spcBef>
                    <a:spcPct val="50000"/>
                  </a:spcBef>
                  <a:defRPr/>
                </a:pPr>
                <a:endParaRPr lang="en-US" b="1" dirty="0">
                  <a:solidFill>
                    <a:schemeClr val="accent1">
                      <a:lumMod val="75000"/>
                    </a:schemeClr>
                  </a:solidFill>
                  <a:effectLst>
                    <a:outerShdw blurRad="38100" dist="38100" dir="2700000" algn="tl">
                      <a:srgbClr val="FFFFFF"/>
                    </a:outerShdw>
                  </a:effectLst>
                </a:endParaRPr>
              </a:p>
            </p:txBody>
          </p:sp>
          <p:sp>
            <p:nvSpPr>
              <p:cNvPr id="52235" name="Text Box 13">
                <a:extLst>
                  <a:ext uri="{FF2B5EF4-FFF2-40B4-BE49-F238E27FC236}">
                    <a16:creationId xmlns:a16="http://schemas.microsoft.com/office/drawing/2014/main" id="{D0B6C64A-E62A-4E6F-A124-8F3EC5A39E05}"/>
                  </a:ext>
                </a:extLst>
              </p:cNvPr>
              <p:cNvSpPr txBox="1">
                <a:spLocks noChangeArrowheads="1"/>
              </p:cNvSpPr>
              <p:nvPr/>
            </p:nvSpPr>
            <p:spPr bwMode="auto">
              <a:xfrm>
                <a:off x="576" y="1440"/>
                <a:ext cx="4320"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b="1"/>
                  <a:t>(2) عوائد ودخول الإنتاج (إيجار، أجور، فوائد، أرباح)= </a:t>
                </a:r>
                <a:r>
                  <a:rPr lang="ar-SA" altLang="en-US" sz="2500" b="1"/>
                  <a:t>الدخل القومي</a:t>
                </a:r>
                <a:r>
                  <a:rPr lang="ar-SA" altLang="en-US" b="1"/>
                  <a:t> </a:t>
                </a:r>
                <a:endParaRPr lang="en-US" altLang="en-US" b="1"/>
              </a:p>
            </p:txBody>
          </p:sp>
          <p:sp>
            <p:nvSpPr>
              <p:cNvPr id="52236" name="Text Box 14">
                <a:extLst>
                  <a:ext uri="{FF2B5EF4-FFF2-40B4-BE49-F238E27FC236}">
                    <a16:creationId xmlns:a16="http://schemas.microsoft.com/office/drawing/2014/main" id="{EB427CE9-5246-4689-8AD3-BEFD906B6E83}"/>
                  </a:ext>
                </a:extLst>
              </p:cNvPr>
              <p:cNvSpPr txBox="1">
                <a:spLocks noChangeArrowheads="1"/>
              </p:cNvSpPr>
              <p:nvPr/>
            </p:nvSpPr>
            <p:spPr bwMode="auto">
              <a:xfrm>
                <a:off x="816" y="3158"/>
                <a:ext cx="398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b="1"/>
                  <a:t>(4)مجموع قيم السلع النهائية والخدمات = </a:t>
                </a:r>
                <a:r>
                  <a:rPr lang="ar-SA" altLang="en-US" sz="2500" b="1"/>
                  <a:t>الناتج القومي</a:t>
                </a:r>
                <a:r>
                  <a:rPr lang="ar-SA" altLang="en-US" b="1"/>
                  <a:t> </a:t>
                </a:r>
                <a:endParaRPr lang="en-US" altLang="en-US" b="1"/>
              </a:p>
            </p:txBody>
          </p:sp>
          <p:sp>
            <p:nvSpPr>
              <p:cNvPr id="52237" name="Text Box 15">
                <a:extLst>
                  <a:ext uri="{FF2B5EF4-FFF2-40B4-BE49-F238E27FC236}">
                    <a16:creationId xmlns:a16="http://schemas.microsoft.com/office/drawing/2014/main" id="{D2205A54-4827-4140-810E-C7F52414B311}"/>
                  </a:ext>
                </a:extLst>
              </p:cNvPr>
              <p:cNvSpPr txBox="1">
                <a:spLocks noChangeArrowheads="1"/>
              </p:cNvSpPr>
              <p:nvPr/>
            </p:nvSpPr>
            <p:spPr bwMode="auto">
              <a:xfrm>
                <a:off x="816" y="3936"/>
                <a:ext cx="398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b="1"/>
                  <a:t>(3) سلع نهائية وخدمات </a:t>
                </a:r>
                <a:endParaRPr lang="en-US" altLang="en-US" b="1"/>
              </a:p>
            </p:txBody>
          </p:sp>
          <p:sp>
            <p:nvSpPr>
              <p:cNvPr id="15" name="Line 19">
                <a:extLst>
                  <a:ext uri="{FF2B5EF4-FFF2-40B4-BE49-F238E27FC236}">
                    <a16:creationId xmlns:a16="http://schemas.microsoft.com/office/drawing/2014/main" id="{8DBCB6C0-3266-463F-A844-4E4D591AE94A}"/>
                  </a:ext>
                </a:extLst>
              </p:cNvPr>
              <p:cNvSpPr>
                <a:spLocks noChangeShapeType="1"/>
              </p:cNvSpPr>
              <p:nvPr/>
            </p:nvSpPr>
            <p:spPr bwMode="auto">
              <a:xfrm flipH="1">
                <a:off x="1152" y="1860"/>
                <a:ext cx="3433" cy="12"/>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pPr>
                  <a:defRPr/>
                </a:pPr>
                <a:endParaRPr lang="fr-FR"/>
              </a:p>
            </p:txBody>
          </p:sp>
          <p:sp>
            <p:nvSpPr>
              <p:cNvPr id="16" name="Line 20">
                <a:extLst>
                  <a:ext uri="{FF2B5EF4-FFF2-40B4-BE49-F238E27FC236}">
                    <a16:creationId xmlns:a16="http://schemas.microsoft.com/office/drawing/2014/main" id="{1F96E303-F8E6-41EA-9EA6-6A28B40756BC}"/>
                  </a:ext>
                </a:extLst>
              </p:cNvPr>
              <p:cNvSpPr>
                <a:spLocks noChangeShapeType="1"/>
              </p:cNvSpPr>
              <p:nvPr/>
            </p:nvSpPr>
            <p:spPr bwMode="auto">
              <a:xfrm flipH="1">
                <a:off x="1297" y="3063"/>
                <a:ext cx="2733" cy="9"/>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sp>
            <p:nvSpPr>
              <p:cNvPr id="52240" name="Text Box 21">
                <a:extLst>
                  <a:ext uri="{FF2B5EF4-FFF2-40B4-BE49-F238E27FC236}">
                    <a16:creationId xmlns:a16="http://schemas.microsoft.com/office/drawing/2014/main" id="{56E47A8B-DC46-46C3-844C-97B68F59F4B0}"/>
                  </a:ext>
                </a:extLst>
              </p:cNvPr>
              <p:cNvSpPr txBox="1">
                <a:spLocks noChangeArrowheads="1"/>
              </p:cNvSpPr>
              <p:nvPr/>
            </p:nvSpPr>
            <p:spPr bwMode="auto">
              <a:xfrm>
                <a:off x="1776" y="672"/>
                <a:ext cx="168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b="1"/>
                  <a:t>”سوق</a:t>
                </a:r>
                <a:r>
                  <a:rPr lang="fr-FR" altLang="en-US" b="1"/>
                  <a:t> </a:t>
                </a:r>
                <a:r>
                  <a:rPr lang="ar-SA" altLang="en-US" b="1"/>
                  <a:t>الموارد“</a:t>
                </a:r>
                <a:endParaRPr lang="en-US" altLang="en-US" b="1"/>
              </a:p>
            </p:txBody>
          </p:sp>
          <p:sp>
            <p:nvSpPr>
              <p:cNvPr id="52241" name="Text Box 22">
                <a:extLst>
                  <a:ext uri="{FF2B5EF4-FFF2-40B4-BE49-F238E27FC236}">
                    <a16:creationId xmlns:a16="http://schemas.microsoft.com/office/drawing/2014/main" id="{CB6B740E-FA9D-42E9-8163-57737FD02017}"/>
                  </a:ext>
                </a:extLst>
              </p:cNvPr>
              <p:cNvSpPr txBox="1">
                <a:spLocks noChangeArrowheads="1"/>
              </p:cNvSpPr>
              <p:nvPr/>
            </p:nvSpPr>
            <p:spPr bwMode="auto">
              <a:xfrm>
                <a:off x="1584" y="3552"/>
                <a:ext cx="206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b="1"/>
                  <a:t>”سوق المنتجات“</a:t>
                </a:r>
                <a:endParaRPr lang="en-US" altLang="en-US" b="1"/>
              </a:p>
            </p:txBody>
          </p:sp>
          <p:grpSp>
            <p:nvGrpSpPr>
              <p:cNvPr id="52242" name="Group 24">
                <a:extLst>
                  <a:ext uri="{FF2B5EF4-FFF2-40B4-BE49-F238E27FC236}">
                    <a16:creationId xmlns:a16="http://schemas.microsoft.com/office/drawing/2014/main" id="{37D91A9F-C14A-488D-99C8-4EDF3C4DB3AD}"/>
                  </a:ext>
                </a:extLst>
              </p:cNvPr>
              <p:cNvGrpSpPr>
                <a:grpSpLocks/>
              </p:cNvGrpSpPr>
              <p:nvPr/>
            </p:nvGrpSpPr>
            <p:grpSpPr bwMode="auto">
              <a:xfrm>
                <a:off x="602" y="1040"/>
                <a:ext cx="4354" cy="1200"/>
                <a:chOff x="601" y="1040"/>
                <a:chExt cx="4215" cy="1200"/>
              </a:xfrm>
            </p:grpSpPr>
            <p:sp>
              <p:nvSpPr>
                <p:cNvPr id="28" name="Line 16">
                  <a:extLst>
                    <a:ext uri="{FF2B5EF4-FFF2-40B4-BE49-F238E27FC236}">
                      <a16:creationId xmlns:a16="http://schemas.microsoft.com/office/drawing/2014/main" id="{3D90C48A-92EB-4664-BAF6-8ECFD8F9F900}"/>
                    </a:ext>
                  </a:extLst>
                </p:cNvPr>
                <p:cNvSpPr>
                  <a:spLocks noChangeShapeType="1"/>
                </p:cNvSpPr>
                <p:nvPr/>
              </p:nvSpPr>
              <p:spPr bwMode="auto">
                <a:xfrm flipV="1">
                  <a:off x="4816" y="1040"/>
                  <a:ext cx="0" cy="1200"/>
                </a:xfrm>
                <a:prstGeom prst="line">
                  <a:avLst/>
                </a:prstGeom>
                <a:ln>
                  <a:headEnd type="triangle" w="med" len="med"/>
                  <a:tailEnd type="non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sp>
              <p:nvSpPr>
                <p:cNvPr id="29" name="Line 17">
                  <a:extLst>
                    <a:ext uri="{FF2B5EF4-FFF2-40B4-BE49-F238E27FC236}">
                      <a16:creationId xmlns:a16="http://schemas.microsoft.com/office/drawing/2014/main" id="{11A3A779-0FCD-4111-9936-D0DC45AB4EBE}"/>
                    </a:ext>
                  </a:extLst>
                </p:cNvPr>
                <p:cNvSpPr>
                  <a:spLocks noChangeShapeType="1"/>
                </p:cNvSpPr>
                <p:nvPr/>
              </p:nvSpPr>
              <p:spPr bwMode="auto">
                <a:xfrm flipH="1">
                  <a:off x="601" y="1040"/>
                  <a:ext cx="4215" cy="0"/>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grpSp>
          <p:grpSp>
            <p:nvGrpSpPr>
              <p:cNvPr id="52243" name="Group 28">
                <a:extLst>
                  <a:ext uri="{FF2B5EF4-FFF2-40B4-BE49-F238E27FC236}">
                    <a16:creationId xmlns:a16="http://schemas.microsoft.com/office/drawing/2014/main" id="{11BAD7ED-ACAD-4FDF-9F9B-5C0B78641CD2}"/>
                  </a:ext>
                </a:extLst>
              </p:cNvPr>
              <p:cNvGrpSpPr>
                <a:grpSpLocks/>
              </p:cNvGrpSpPr>
              <p:nvPr/>
            </p:nvGrpSpPr>
            <p:grpSpPr bwMode="auto">
              <a:xfrm>
                <a:off x="576" y="3117"/>
                <a:ext cx="4286" cy="713"/>
                <a:chOff x="576" y="3117"/>
                <a:chExt cx="4104" cy="713"/>
              </a:xfrm>
            </p:grpSpPr>
            <p:sp>
              <p:nvSpPr>
                <p:cNvPr id="25" name="Line 18">
                  <a:extLst>
                    <a:ext uri="{FF2B5EF4-FFF2-40B4-BE49-F238E27FC236}">
                      <a16:creationId xmlns:a16="http://schemas.microsoft.com/office/drawing/2014/main" id="{B99BD4E1-9A27-43A3-B26D-B3ADA0CBCF66}"/>
                    </a:ext>
                  </a:extLst>
                </p:cNvPr>
                <p:cNvSpPr>
                  <a:spLocks noChangeShapeType="1"/>
                </p:cNvSpPr>
                <p:nvPr/>
              </p:nvSpPr>
              <p:spPr bwMode="auto">
                <a:xfrm flipH="1">
                  <a:off x="576" y="3773"/>
                  <a:ext cx="4101" cy="19"/>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pPr>
                    <a:defRPr/>
                  </a:pPr>
                  <a:endParaRPr lang="fr-FR"/>
                </a:p>
              </p:txBody>
            </p:sp>
            <p:sp>
              <p:nvSpPr>
                <p:cNvPr id="26" name="Line 23">
                  <a:extLst>
                    <a:ext uri="{FF2B5EF4-FFF2-40B4-BE49-F238E27FC236}">
                      <a16:creationId xmlns:a16="http://schemas.microsoft.com/office/drawing/2014/main" id="{E9F42543-2C32-4F98-9BFD-CFCFB24AD334}"/>
                    </a:ext>
                  </a:extLst>
                </p:cNvPr>
                <p:cNvSpPr>
                  <a:spLocks noChangeShapeType="1"/>
                </p:cNvSpPr>
                <p:nvPr/>
              </p:nvSpPr>
              <p:spPr bwMode="auto">
                <a:xfrm flipV="1">
                  <a:off x="601" y="3117"/>
                  <a:ext cx="0" cy="713"/>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sp>
              <p:nvSpPr>
                <p:cNvPr id="27" name="Line 27">
                  <a:extLst>
                    <a:ext uri="{FF2B5EF4-FFF2-40B4-BE49-F238E27FC236}">
                      <a16:creationId xmlns:a16="http://schemas.microsoft.com/office/drawing/2014/main" id="{90A92BD3-24CA-408B-8B1A-EFEDC60B969E}"/>
                    </a:ext>
                  </a:extLst>
                </p:cNvPr>
                <p:cNvSpPr>
                  <a:spLocks noChangeShapeType="1"/>
                </p:cNvSpPr>
                <p:nvPr/>
              </p:nvSpPr>
              <p:spPr bwMode="auto">
                <a:xfrm flipV="1">
                  <a:off x="4680" y="3117"/>
                  <a:ext cx="0" cy="645"/>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grpSp>
          <p:sp>
            <p:nvSpPr>
              <p:cNvPr id="21" name="Line 30">
                <a:extLst>
                  <a:ext uri="{FF2B5EF4-FFF2-40B4-BE49-F238E27FC236}">
                    <a16:creationId xmlns:a16="http://schemas.microsoft.com/office/drawing/2014/main" id="{FD246A12-BBDD-4D14-AE17-DD6BCDB91814}"/>
                  </a:ext>
                </a:extLst>
              </p:cNvPr>
              <p:cNvSpPr>
                <a:spLocks noChangeShapeType="1"/>
              </p:cNvSpPr>
              <p:nvPr/>
            </p:nvSpPr>
            <p:spPr bwMode="auto">
              <a:xfrm flipH="1" flipV="1">
                <a:off x="1152" y="1872"/>
                <a:ext cx="13" cy="205"/>
              </a:xfrm>
              <a:prstGeom prst="line">
                <a:avLst/>
              </a:prstGeom>
              <a:ln>
                <a:headEnd type="triangle" w="med" len="med"/>
                <a:tailEnd type="non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sp>
            <p:nvSpPr>
              <p:cNvPr id="22" name="Line 33">
                <a:extLst>
                  <a:ext uri="{FF2B5EF4-FFF2-40B4-BE49-F238E27FC236}">
                    <a16:creationId xmlns:a16="http://schemas.microsoft.com/office/drawing/2014/main" id="{CA58A557-BE5B-444A-8809-39FC6F9EE131}"/>
                  </a:ext>
                </a:extLst>
              </p:cNvPr>
              <p:cNvSpPr>
                <a:spLocks noChangeShapeType="1"/>
              </p:cNvSpPr>
              <p:nvPr/>
            </p:nvSpPr>
            <p:spPr bwMode="auto">
              <a:xfrm flipH="1" flipV="1">
                <a:off x="4585" y="1860"/>
                <a:ext cx="0" cy="383"/>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a:lstStyle/>
              <a:p>
                <a:pPr>
                  <a:defRPr/>
                </a:pPr>
                <a:endParaRPr lang="fr-F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9388801-C384-488C-97EF-1520474DE6F6}"/>
              </a:ext>
            </a:extLst>
          </p:cNvPr>
          <p:cNvSpPr>
            <a:spLocks noGrp="1"/>
          </p:cNvSpPr>
          <p:nvPr>
            <p:ph sz="quarter" idx="1"/>
          </p:nvPr>
        </p:nvSpPr>
        <p:spPr>
          <a:xfrm>
            <a:off x="228600" y="0"/>
            <a:ext cx="8610600" cy="6324600"/>
          </a:xfrm>
        </p:spPr>
        <p:txBody>
          <a:bodyPr/>
          <a:lstStyle/>
          <a:p>
            <a:pPr indent="0" algn="just" rtl="1">
              <a:lnSpc>
                <a:spcPts val="5200"/>
              </a:lnSpc>
              <a:spcBef>
                <a:spcPts val="0"/>
              </a:spcBef>
              <a:buFont typeface="Wingdings" panose="05000000000000000000" pitchFamily="2" charset="2"/>
              <a:buNone/>
              <a:defRPr/>
            </a:pPr>
            <a:r>
              <a:rPr lang="ar-SA" sz="2600" b="1" dirty="0">
                <a:effectLst>
                  <a:outerShdw blurRad="38100" dist="38100" dir="2700000" algn="tl">
                    <a:srgbClr val="000000">
                      <a:alpha val="43137"/>
                    </a:srgbClr>
                  </a:outerShdw>
                </a:effectLst>
                <a:latin typeface="Tahoma" pitchFamily="34" charset="0"/>
                <a:cs typeface="+mj-cs"/>
              </a:rPr>
              <a:t>الدخل الذي يحصل علية القطاع العائلي سوف ينفق على السلع والخدمات التي ينتجها </a:t>
            </a:r>
            <a:r>
              <a:rPr lang="ar-SA" sz="2600" b="1" dirty="0">
                <a:effectLst>
                  <a:outerShdw blurRad="38100" dist="38100" dir="2700000" algn="tl">
                    <a:srgbClr val="000000">
                      <a:alpha val="43137"/>
                    </a:srgbClr>
                  </a:outerShdw>
                </a:effectLst>
                <a:cs typeface="+mj-cs"/>
              </a:rPr>
              <a:t>قطاع الأعمال</a:t>
            </a:r>
            <a:endParaRPr lang="fr-FR" sz="2600" b="1" dirty="0">
              <a:effectLst>
                <a:outerShdw blurRad="38100" dist="38100" dir="2700000" algn="tl">
                  <a:srgbClr val="000000">
                    <a:alpha val="43137"/>
                  </a:srgbClr>
                </a:outerShdw>
              </a:effectLst>
              <a:cs typeface="+mj-cs"/>
            </a:endParaRPr>
          </a:p>
          <a:p>
            <a:pPr marL="0" indent="0" algn="just" rtl="1">
              <a:lnSpc>
                <a:spcPts val="5200"/>
              </a:lnSpc>
              <a:spcBef>
                <a:spcPts val="0"/>
              </a:spcBef>
              <a:buClr>
                <a:srgbClr val="2F1E92"/>
              </a:buClr>
              <a:buSzPct val="85000"/>
              <a:buFont typeface="+mj-lt"/>
              <a:buAutoNum type="arabicPeriod"/>
              <a:defRPr/>
            </a:pPr>
            <a:r>
              <a:rPr lang="ar-SA" sz="2600" b="1" dirty="0">
                <a:solidFill>
                  <a:schemeClr val="accent1">
                    <a:lumMod val="75000"/>
                  </a:schemeClr>
                </a:solidFill>
                <a:effectLst>
                  <a:outerShdw blurRad="38100" dist="38100" dir="2700000" algn="tl">
                    <a:srgbClr val="000000">
                      <a:alpha val="43137"/>
                    </a:srgbClr>
                  </a:outerShdw>
                </a:effectLst>
                <a:latin typeface="Tahoma" pitchFamily="34" charset="0"/>
                <a:cs typeface="+mj-cs"/>
              </a:rPr>
              <a:t> </a:t>
            </a:r>
            <a:r>
              <a:rPr lang="ar-SA" sz="2600" b="1" dirty="0">
                <a:effectLst>
                  <a:outerShdw blurRad="38100" dist="38100" dir="2700000" algn="tl">
                    <a:srgbClr val="000000">
                      <a:alpha val="43137"/>
                    </a:srgbClr>
                  </a:outerShdw>
                </a:effectLst>
                <a:latin typeface="Tahoma" pitchFamily="34" charset="0"/>
                <a:cs typeface="+mj-cs"/>
              </a:rPr>
              <a:t>يقدم</a:t>
            </a:r>
            <a:r>
              <a:rPr lang="ar-SA" sz="2600" b="1" dirty="0">
                <a:solidFill>
                  <a:schemeClr val="accent1">
                    <a:lumMod val="75000"/>
                  </a:schemeClr>
                </a:solidFill>
                <a:effectLst>
                  <a:outerShdw blurRad="38100" dist="38100" dir="2700000" algn="tl">
                    <a:srgbClr val="000000">
                      <a:alpha val="43137"/>
                    </a:srgbClr>
                  </a:outerShdw>
                </a:effectLst>
                <a:latin typeface="Tahoma" pitchFamily="34" charset="0"/>
                <a:cs typeface="+mj-cs"/>
              </a:rPr>
              <a:t> </a:t>
            </a:r>
            <a:r>
              <a:rPr lang="ar-SA" sz="2600" b="1" dirty="0">
                <a:solidFill>
                  <a:srgbClr val="C00000"/>
                </a:solidFill>
                <a:effectLst>
                  <a:outerShdw blurRad="38100" dist="38100" dir="2700000" algn="tl">
                    <a:srgbClr val="000000">
                      <a:alpha val="43137"/>
                    </a:srgbClr>
                  </a:outerShdw>
                </a:effectLst>
                <a:latin typeface="Tahoma" pitchFamily="34" charset="0"/>
                <a:cs typeface="+mj-cs"/>
              </a:rPr>
              <a:t>القطاع العائلي خدمات عناصر الإنتاج </a:t>
            </a:r>
            <a:r>
              <a:rPr lang="ar-SA" sz="2600" b="1" dirty="0">
                <a:effectLst>
                  <a:outerShdw blurRad="38100" dist="38100" dir="2700000" algn="tl">
                    <a:srgbClr val="000000">
                      <a:alpha val="43137"/>
                    </a:srgbClr>
                  </a:outerShdw>
                </a:effectLst>
                <a:latin typeface="Tahoma" pitchFamily="34" charset="0"/>
                <a:cs typeface="+mj-cs"/>
              </a:rPr>
              <a:t>من عمل، أرض، رأس مال وتنظيم لقطاع الأعمال</a:t>
            </a:r>
            <a:endParaRPr lang="fr-FR" sz="2600" b="1" dirty="0">
              <a:effectLst>
                <a:outerShdw blurRad="38100" dist="38100" dir="2700000" algn="tl">
                  <a:srgbClr val="000000">
                    <a:alpha val="43137"/>
                  </a:srgbClr>
                </a:outerShdw>
              </a:effectLst>
              <a:latin typeface="Tahoma" pitchFamily="34" charset="0"/>
              <a:cs typeface="+mj-cs"/>
            </a:endParaRPr>
          </a:p>
          <a:p>
            <a:pPr marL="0" indent="0" algn="just" rtl="1">
              <a:lnSpc>
                <a:spcPts val="5200"/>
              </a:lnSpc>
              <a:spcBef>
                <a:spcPts val="0"/>
              </a:spcBef>
              <a:buClr>
                <a:srgbClr val="2F1E92"/>
              </a:buClr>
              <a:buSzPct val="85000"/>
              <a:buFont typeface="+mj-lt"/>
              <a:buAutoNum type="arabicPeriod"/>
              <a:defRPr/>
            </a:pPr>
            <a:r>
              <a:rPr lang="ar-SA" sz="2600" b="1" dirty="0">
                <a:effectLst>
                  <a:outerShdw blurRad="38100" dist="38100" dir="2700000" algn="tl">
                    <a:srgbClr val="000000">
                      <a:alpha val="43137"/>
                    </a:srgbClr>
                  </a:outerShdw>
                </a:effectLst>
                <a:latin typeface="Tahoma" pitchFamily="34" charset="0"/>
                <a:cs typeface="+mj-cs"/>
              </a:rPr>
              <a:t>الدخل الذي يحصل علية القطاع العائلي سوف ينفق على السلع والخدمات التي ينتجها القطاع قطاع الأعمال</a:t>
            </a:r>
            <a:endParaRPr lang="fr-FR" sz="2600" b="1" dirty="0">
              <a:effectLst>
                <a:outerShdw blurRad="38100" dist="38100" dir="2700000" algn="tl">
                  <a:srgbClr val="000000">
                    <a:alpha val="43137"/>
                  </a:srgbClr>
                </a:outerShdw>
              </a:effectLst>
              <a:latin typeface="Tahoma" pitchFamily="34" charset="0"/>
              <a:cs typeface="+mj-cs"/>
            </a:endParaRPr>
          </a:p>
          <a:p>
            <a:pPr marL="0" indent="0" algn="just" rtl="1">
              <a:lnSpc>
                <a:spcPts val="5200"/>
              </a:lnSpc>
              <a:spcBef>
                <a:spcPts val="0"/>
              </a:spcBef>
              <a:buClr>
                <a:srgbClr val="2F1E92"/>
              </a:buClr>
              <a:buSzPct val="85000"/>
              <a:buFont typeface="+mj-lt"/>
              <a:buAutoNum type="arabicPeriod"/>
              <a:defRPr/>
            </a:pPr>
            <a:r>
              <a:rPr lang="ar-SA" sz="2600" b="1" dirty="0">
                <a:effectLst>
                  <a:outerShdw blurRad="38100" dist="38100" dir="2700000" algn="tl">
                    <a:srgbClr val="000000">
                      <a:alpha val="43137"/>
                    </a:srgbClr>
                  </a:outerShdw>
                </a:effectLst>
                <a:latin typeface="Tahoma" pitchFamily="34" charset="0"/>
                <a:cs typeface="+mj-cs"/>
              </a:rPr>
              <a:t> يقدم قطاع الأعمال</a:t>
            </a:r>
            <a:r>
              <a:rPr lang="fr-FR" sz="2600" b="1" dirty="0">
                <a:solidFill>
                  <a:schemeClr val="accent1">
                    <a:lumMod val="75000"/>
                  </a:schemeClr>
                </a:solidFill>
                <a:effectLst>
                  <a:outerShdw blurRad="38100" dist="38100" dir="2700000" algn="tl">
                    <a:srgbClr val="000000">
                      <a:alpha val="43137"/>
                    </a:srgbClr>
                  </a:outerShdw>
                </a:effectLst>
                <a:cs typeface="+mj-cs"/>
              </a:rPr>
              <a:t> </a:t>
            </a:r>
            <a:r>
              <a:rPr lang="ar-SA" sz="2600" b="1" dirty="0">
                <a:solidFill>
                  <a:schemeClr val="accent1">
                    <a:lumMod val="75000"/>
                  </a:schemeClr>
                </a:solidFill>
                <a:effectLst>
                  <a:outerShdw blurRad="38100" dist="38100" dir="2700000" algn="tl">
                    <a:srgbClr val="000000">
                      <a:alpha val="43137"/>
                    </a:srgbClr>
                  </a:outerShdw>
                </a:effectLst>
                <a:latin typeface="Tahoma" pitchFamily="34" charset="0"/>
                <a:cs typeface="+mj-cs"/>
              </a:rPr>
              <a:t> </a:t>
            </a:r>
            <a:r>
              <a:rPr lang="ar-SA" sz="2600" b="1" dirty="0">
                <a:solidFill>
                  <a:srgbClr val="FF0066"/>
                </a:solidFill>
                <a:effectLst>
                  <a:outerShdw blurRad="38100" dist="38100" dir="2700000" algn="tl">
                    <a:srgbClr val="000000">
                      <a:alpha val="43137"/>
                    </a:srgbClr>
                  </a:outerShdw>
                </a:effectLst>
                <a:latin typeface="Tahoma" pitchFamily="34" charset="0"/>
                <a:cs typeface="+mj-cs"/>
              </a:rPr>
              <a:t>سلع نهائية وخدمات للقطاع العائلي</a:t>
            </a:r>
            <a:endParaRPr lang="fr-FR" sz="2600" b="1" dirty="0">
              <a:solidFill>
                <a:srgbClr val="FF0066"/>
              </a:solidFill>
              <a:effectLst>
                <a:outerShdw blurRad="38100" dist="38100" dir="2700000" algn="tl">
                  <a:srgbClr val="000000">
                    <a:alpha val="43137"/>
                  </a:srgbClr>
                </a:outerShdw>
              </a:effectLst>
              <a:latin typeface="Tahoma" pitchFamily="34" charset="0"/>
              <a:cs typeface="+mj-cs"/>
            </a:endParaRPr>
          </a:p>
          <a:p>
            <a:pPr marL="0" indent="0" algn="just" rtl="1">
              <a:lnSpc>
                <a:spcPts val="5200"/>
              </a:lnSpc>
              <a:spcBef>
                <a:spcPts val="0"/>
              </a:spcBef>
              <a:buClr>
                <a:srgbClr val="2F1E92"/>
              </a:buClr>
              <a:buSzPct val="85000"/>
              <a:buFont typeface="+mj-lt"/>
              <a:buAutoNum type="arabicPeriod"/>
              <a:defRPr/>
            </a:pPr>
            <a:r>
              <a:rPr lang="ar-SA" sz="2600" b="1" dirty="0">
                <a:effectLst>
                  <a:outerShdw blurRad="38100" dist="38100" dir="2700000" algn="tl">
                    <a:srgbClr val="000000">
                      <a:alpha val="43137"/>
                    </a:srgbClr>
                  </a:outerShdw>
                </a:effectLst>
                <a:latin typeface="Tahoma" pitchFamily="34" charset="0"/>
                <a:cs typeface="+mj-cs"/>
              </a:rPr>
              <a:t>يقوم القطاع العائلي </a:t>
            </a:r>
            <a:r>
              <a:rPr lang="ar-SA" sz="2600" b="1" dirty="0">
                <a:solidFill>
                  <a:srgbClr val="2F1E92"/>
                </a:solidFill>
                <a:effectLst>
                  <a:outerShdw blurRad="38100" dist="38100" dir="2700000" algn="tl">
                    <a:srgbClr val="000000">
                      <a:alpha val="43137"/>
                    </a:srgbClr>
                  </a:outerShdw>
                </a:effectLst>
                <a:latin typeface="Tahoma" pitchFamily="34" charset="0"/>
                <a:cs typeface="+mj-cs"/>
              </a:rPr>
              <a:t>بشراء السلع النهائية والخدمات ويدفع قيمتها للقطاع الأعمال</a:t>
            </a:r>
            <a:r>
              <a:rPr lang="ar-SA" sz="2600" b="1" dirty="0">
                <a:effectLst>
                  <a:outerShdw blurRad="38100" dist="38100" dir="2700000" algn="tl">
                    <a:srgbClr val="000000">
                      <a:alpha val="43137"/>
                    </a:srgbClr>
                  </a:outerShdw>
                </a:effectLst>
                <a:latin typeface="Tahoma" pitchFamily="34" charset="0"/>
                <a:cs typeface="+mj-cs"/>
              </a:rPr>
              <a:t>، ويطلق على قيمة </a:t>
            </a:r>
            <a:r>
              <a:rPr lang="ar-SA" sz="2600" b="1" dirty="0">
                <a:solidFill>
                  <a:srgbClr val="006600"/>
                </a:solidFill>
                <a:effectLst>
                  <a:outerShdw blurRad="38100" dist="38100" dir="2700000" algn="tl">
                    <a:srgbClr val="000000">
                      <a:alpha val="43137"/>
                    </a:srgbClr>
                  </a:outerShdw>
                </a:effectLst>
                <a:latin typeface="Tahoma" pitchFamily="34" charset="0"/>
                <a:cs typeface="+mj-cs"/>
              </a:rPr>
              <a:t>إجمالي السلع والخدمات </a:t>
            </a:r>
            <a:r>
              <a:rPr lang="ar-SA" sz="2600" b="1" dirty="0" err="1">
                <a:solidFill>
                  <a:srgbClr val="006600"/>
                </a:solidFill>
                <a:effectLst>
                  <a:outerShdw blurRad="38100" dist="38100" dir="2700000" algn="tl">
                    <a:srgbClr val="000000">
                      <a:alpha val="43137"/>
                    </a:srgbClr>
                  </a:outerShdw>
                </a:effectLst>
                <a:latin typeface="Tahoma" pitchFamily="34" charset="0"/>
                <a:cs typeface="+mj-cs"/>
              </a:rPr>
              <a:t>المنتجة </a:t>
            </a:r>
            <a:r>
              <a:rPr lang="ar-SA" sz="2600" b="1" dirty="0">
                <a:solidFill>
                  <a:srgbClr val="006600"/>
                </a:solidFill>
                <a:effectLst>
                  <a:outerShdw blurRad="38100" dist="38100" dir="2700000" algn="tl">
                    <a:srgbClr val="000000">
                      <a:alpha val="43137"/>
                    </a:srgbClr>
                  </a:outerShdw>
                </a:effectLst>
                <a:latin typeface="Tahoma" pitchFamily="34" charset="0"/>
                <a:cs typeface="+mj-cs"/>
              </a:rPr>
              <a:t>”الناتج القومي“</a:t>
            </a:r>
            <a:endParaRPr lang="en-US" sz="2600" b="1" dirty="0">
              <a:solidFill>
                <a:srgbClr val="006600"/>
              </a:solidFill>
              <a:effectLst>
                <a:outerShdw blurRad="38100" dist="38100" dir="2700000" algn="tl">
                  <a:srgbClr val="000000">
                    <a:alpha val="43137"/>
                  </a:srgbClr>
                </a:outerShdw>
              </a:effectLst>
              <a:latin typeface="Tahoma" pitchFamily="34" charset="0"/>
              <a:cs typeface="+mj-cs"/>
            </a:endParaRPr>
          </a:p>
          <a:p>
            <a:pPr>
              <a:defRPr/>
            </a:pPr>
            <a:endParaRPr lang="en-US" sz="3200" dirty="0">
              <a:solidFill>
                <a:schemeClr val="accent1">
                  <a:lumMod val="75000"/>
                </a:schemeClr>
              </a:solidFill>
              <a:latin typeface="Tahoma" pitchFamily="34" charset="0"/>
              <a:cs typeface="Tahoma" pitchFamily="34" charset="0"/>
            </a:endParaRPr>
          </a:p>
          <a:p>
            <a:pPr>
              <a:defRPr/>
            </a:pPr>
            <a:endParaRPr lang="fr-FR" dirty="0"/>
          </a:p>
        </p:txBody>
      </p:sp>
      <p:sp>
        <p:nvSpPr>
          <p:cNvPr id="53251" name="Espace réservé du pied de page 3">
            <a:extLst>
              <a:ext uri="{FF2B5EF4-FFF2-40B4-BE49-F238E27FC236}">
                <a16:creationId xmlns:a16="http://schemas.microsoft.com/office/drawing/2014/main" id="{EDE6973F-93E1-492B-B42E-07D67268063A}"/>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06E5CB27-AB0B-44A6-97B8-36A6031619EE}"/>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860DCD71-51A0-462B-A880-65F081225510}" type="slidenum">
              <a:rPr lang="ar-SA" altLang="en-US" sz="1200">
                <a:solidFill>
                  <a:srgbClr val="FFFFFF"/>
                </a:solidFill>
              </a:rPr>
              <a:pPr eaLnBrk="1" hangingPunct="1">
                <a:lnSpc>
                  <a:spcPct val="80000"/>
                </a:lnSpc>
              </a:pPr>
              <a:t>44</a:t>
            </a:fld>
            <a:endParaRPr lang="fr-FR" altLang="en-US" sz="1200">
              <a:solidFill>
                <a:srgbClr val="FFFF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u numéro de diapositive 5">
            <a:extLst>
              <a:ext uri="{FF2B5EF4-FFF2-40B4-BE49-F238E27FC236}">
                <a16:creationId xmlns:a16="http://schemas.microsoft.com/office/drawing/2014/main" id="{B8303D3B-95FD-40FF-8B13-0FAB51C3678C}"/>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492C6232-EC52-477D-86B4-756DCADD1741}" type="slidenum">
              <a:rPr lang="en-US" altLang="en-US" sz="1200">
                <a:solidFill>
                  <a:srgbClr val="FFFFFF"/>
                </a:solidFill>
              </a:rPr>
              <a:pPr eaLnBrk="1" hangingPunct="1">
                <a:lnSpc>
                  <a:spcPct val="80000"/>
                </a:lnSpc>
              </a:pPr>
              <a:t>45</a:t>
            </a:fld>
            <a:endParaRPr lang="en-US" altLang="en-US" sz="1200">
              <a:solidFill>
                <a:srgbClr val="FFFFFF"/>
              </a:solidFill>
            </a:endParaRPr>
          </a:p>
        </p:txBody>
      </p:sp>
      <p:sp>
        <p:nvSpPr>
          <p:cNvPr id="18434" name="Rectangle 2">
            <a:extLst>
              <a:ext uri="{FF2B5EF4-FFF2-40B4-BE49-F238E27FC236}">
                <a16:creationId xmlns:a16="http://schemas.microsoft.com/office/drawing/2014/main" id="{C0E6B799-FDAD-41F4-A81E-D41FE1A42431}"/>
              </a:ext>
            </a:extLst>
          </p:cNvPr>
          <p:cNvSpPr>
            <a:spLocks noGrp="1" noChangeArrowheads="1"/>
          </p:cNvSpPr>
          <p:nvPr>
            <p:ph type="title"/>
          </p:nvPr>
        </p:nvSpPr>
        <p:spPr>
          <a:xfrm>
            <a:off x="612775" y="228600"/>
            <a:ext cx="8153400" cy="990600"/>
          </a:xfrm>
        </p:spPr>
        <p:txBody>
          <a:bodyPr>
            <a:noAutofit/>
          </a:bodyPr>
          <a:lstStyle/>
          <a:p>
            <a:pPr algn="just" rtl="1" eaLnBrk="1" hangingPunct="1">
              <a:defRPr/>
            </a:pPr>
            <a:r>
              <a:rPr lang="ar-SA" sz="3600" b="1" dirty="0">
                <a:effectLst>
                  <a:outerShdw blurRad="38100" dist="38100" dir="2700000" algn="tl">
                    <a:srgbClr val="000000">
                      <a:alpha val="43137"/>
                    </a:srgbClr>
                  </a:outerShdw>
                </a:effectLst>
              </a:rPr>
              <a:t>حلقة التدفق الدائري للدخل في اقتصاد مكون من </a:t>
            </a:r>
            <a:r>
              <a:rPr lang="ar-TN" sz="3600" b="1" dirty="0">
                <a:effectLst>
                  <a:outerShdw blurRad="38100" dist="38100" dir="2700000" algn="tl">
                    <a:srgbClr val="000000">
                      <a:alpha val="43137"/>
                    </a:srgbClr>
                  </a:outerShdw>
                </a:effectLst>
              </a:rPr>
              <a:t>أربعة</a:t>
            </a:r>
            <a:r>
              <a:rPr lang="ar-SA" sz="3600" b="1" dirty="0">
                <a:effectLst>
                  <a:outerShdw blurRad="38100" dist="38100" dir="2700000" algn="tl">
                    <a:srgbClr val="000000">
                      <a:alpha val="43137"/>
                    </a:srgbClr>
                  </a:outerShdw>
                </a:effectLst>
              </a:rPr>
              <a:t> قطاعات</a:t>
            </a:r>
            <a:endParaRPr lang="en-US" sz="3600" b="1" dirty="0">
              <a:effectLst>
                <a:outerShdw blurRad="38100" dist="38100" dir="2700000" algn="tl">
                  <a:srgbClr val="000000">
                    <a:alpha val="43137"/>
                  </a:srgbClr>
                </a:outerShdw>
              </a:effectLst>
            </a:endParaRPr>
          </a:p>
        </p:txBody>
      </p:sp>
      <p:sp>
        <p:nvSpPr>
          <p:cNvPr id="54276" name="Oval 3">
            <a:extLst>
              <a:ext uri="{FF2B5EF4-FFF2-40B4-BE49-F238E27FC236}">
                <a16:creationId xmlns:a16="http://schemas.microsoft.com/office/drawing/2014/main" id="{B9DC0DD7-2DC0-4DEA-8091-7A3A2A1137E3}"/>
              </a:ext>
            </a:extLst>
          </p:cNvPr>
          <p:cNvSpPr>
            <a:spLocks noChangeArrowheads="1"/>
          </p:cNvSpPr>
          <p:nvPr/>
        </p:nvSpPr>
        <p:spPr bwMode="auto">
          <a:xfrm>
            <a:off x="6096000" y="2362200"/>
            <a:ext cx="1905000" cy="1752600"/>
          </a:xfrm>
          <a:prstGeom prst="ellipse">
            <a:avLst/>
          </a:prstGeom>
          <a:solidFill>
            <a:srgbClr val="FFC0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endParaRPr lang="fr-FR" altLang="en-US"/>
          </a:p>
        </p:txBody>
      </p:sp>
      <p:sp>
        <p:nvSpPr>
          <p:cNvPr id="54277" name="Text Box 4">
            <a:extLst>
              <a:ext uri="{FF2B5EF4-FFF2-40B4-BE49-F238E27FC236}">
                <a16:creationId xmlns:a16="http://schemas.microsoft.com/office/drawing/2014/main" id="{14B5CE3A-8ABB-4978-B93B-8852EC6FB91D}"/>
              </a:ext>
            </a:extLst>
          </p:cNvPr>
          <p:cNvSpPr txBox="1">
            <a:spLocks noChangeArrowheads="1"/>
          </p:cNvSpPr>
          <p:nvPr/>
        </p:nvSpPr>
        <p:spPr bwMode="auto">
          <a:xfrm>
            <a:off x="6172200" y="29718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القطاع العائلي</a:t>
            </a:r>
            <a:endParaRPr lang="en-US" altLang="en-US" sz="2400"/>
          </a:p>
        </p:txBody>
      </p:sp>
      <p:sp>
        <p:nvSpPr>
          <p:cNvPr id="54278" name="AutoShape 5">
            <a:extLst>
              <a:ext uri="{FF2B5EF4-FFF2-40B4-BE49-F238E27FC236}">
                <a16:creationId xmlns:a16="http://schemas.microsoft.com/office/drawing/2014/main" id="{3FBAF2AD-67A6-41BC-B216-FE76FE0F651E}"/>
              </a:ext>
            </a:extLst>
          </p:cNvPr>
          <p:cNvSpPr>
            <a:spLocks noChangeArrowheads="1"/>
          </p:cNvSpPr>
          <p:nvPr/>
        </p:nvSpPr>
        <p:spPr bwMode="auto">
          <a:xfrm>
            <a:off x="1828800" y="2362200"/>
            <a:ext cx="2362200" cy="1676400"/>
          </a:xfrm>
          <a:prstGeom prst="flowChartConnector">
            <a:avLst/>
          </a:prstGeom>
          <a:solidFill>
            <a:srgbClr val="FFC0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fr-FR" altLang="en-US"/>
          </a:p>
        </p:txBody>
      </p:sp>
      <p:sp>
        <p:nvSpPr>
          <p:cNvPr id="54279" name="Text Box 6">
            <a:extLst>
              <a:ext uri="{FF2B5EF4-FFF2-40B4-BE49-F238E27FC236}">
                <a16:creationId xmlns:a16="http://schemas.microsoft.com/office/drawing/2014/main" id="{1DAE1871-61E5-489A-A043-8040BB045F6F}"/>
              </a:ext>
            </a:extLst>
          </p:cNvPr>
          <p:cNvSpPr txBox="1">
            <a:spLocks noChangeArrowheads="1"/>
          </p:cNvSpPr>
          <p:nvPr/>
        </p:nvSpPr>
        <p:spPr bwMode="auto">
          <a:xfrm>
            <a:off x="2133600" y="2971800"/>
            <a:ext cx="163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t>قطاع الأعمال</a:t>
            </a:r>
            <a:endParaRPr lang="en-US" altLang="en-US" sz="2400"/>
          </a:p>
        </p:txBody>
      </p:sp>
      <p:sp>
        <p:nvSpPr>
          <p:cNvPr id="54280" name="Line 8">
            <a:extLst>
              <a:ext uri="{FF2B5EF4-FFF2-40B4-BE49-F238E27FC236}">
                <a16:creationId xmlns:a16="http://schemas.microsoft.com/office/drawing/2014/main" id="{08E35D83-7CA9-4E9A-9D95-DFE0AB46D975}"/>
              </a:ext>
            </a:extLst>
          </p:cNvPr>
          <p:cNvSpPr>
            <a:spLocks noChangeShapeType="1"/>
          </p:cNvSpPr>
          <p:nvPr/>
        </p:nvSpPr>
        <p:spPr bwMode="auto">
          <a:xfrm>
            <a:off x="3733800" y="4267200"/>
            <a:ext cx="2819400" cy="0"/>
          </a:xfrm>
          <a:prstGeom prst="line">
            <a:avLst/>
          </a:prstGeom>
          <a:noFill/>
          <a:ln w="9525">
            <a:solidFill>
              <a:srgbClr val="23D315"/>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81" name="Line 9">
            <a:extLst>
              <a:ext uri="{FF2B5EF4-FFF2-40B4-BE49-F238E27FC236}">
                <a16:creationId xmlns:a16="http://schemas.microsoft.com/office/drawing/2014/main" id="{15DABE1E-7552-451D-B846-A6A51B72C10E}"/>
              </a:ext>
            </a:extLst>
          </p:cNvPr>
          <p:cNvSpPr>
            <a:spLocks noChangeShapeType="1"/>
          </p:cNvSpPr>
          <p:nvPr/>
        </p:nvSpPr>
        <p:spPr bwMode="auto">
          <a:xfrm flipV="1">
            <a:off x="6553200" y="3962400"/>
            <a:ext cx="0" cy="304800"/>
          </a:xfrm>
          <a:prstGeom prst="line">
            <a:avLst/>
          </a:prstGeom>
          <a:noFill/>
          <a:ln w="9525">
            <a:solidFill>
              <a:srgbClr val="23D315"/>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82" name="Text Box 10">
            <a:extLst>
              <a:ext uri="{FF2B5EF4-FFF2-40B4-BE49-F238E27FC236}">
                <a16:creationId xmlns:a16="http://schemas.microsoft.com/office/drawing/2014/main" id="{0C5268E4-0AAB-48E9-BB86-5BD20FC0F10B}"/>
              </a:ext>
            </a:extLst>
          </p:cNvPr>
          <p:cNvSpPr txBox="1">
            <a:spLocks noChangeArrowheads="1"/>
          </p:cNvSpPr>
          <p:nvPr/>
        </p:nvSpPr>
        <p:spPr bwMode="auto">
          <a:xfrm>
            <a:off x="3810000" y="2209800"/>
            <a:ext cx="2590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2400" b="1">
                <a:solidFill>
                  <a:srgbClr val="0FB33A"/>
                </a:solidFill>
              </a:rPr>
              <a:t>خدمات عناصر الانتاج</a:t>
            </a:r>
            <a:endParaRPr lang="en-US" altLang="en-US" sz="2400"/>
          </a:p>
        </p:txBody>
      </p:sp>
      <p:sp>
        <p:nvSpPr>
          <p:cNvPr id="54283" name="Text Box 11">
            <a:extLst>
              <a:ext uri="{FF2B5EF4-FFF2-40B4-BE49-F238E27FC236}">
                <a16:creationId xmlns:a16="http://schemas.microsoft.com/office/drawing/2014/main" id="{F7B597C2-04E2-4DB7-92E4-1533F1F5EB34}"/>
              </a:ext>
            </a:extLst>
          </p:cNvPr>
          <p:cNvSpPr txBox="1">
            <a:spLocks noChangeArrowheads="1"/>
          </p:cNvSpPr>
          <p:nvPr/>
        </p:nvSpPr>
        <p:spPr bwMode="auto">
          <a:xfrm>
            <a:off x="3810000" y="1828800"/>
            <a:ext cx="24272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400" b="1">
                <a:solidFill>
                  <a:schemeClr val="accent2"/>
                </a:solidFill>
              </a:rPr>
              <a:t>عوائد و أجور</a:t>
            </a:r>
            <a:endParaRPr lang="en-US" altLang="en-US" sz="2400"/>
          </a:p>
        </p:txBody>
      </p:sp>
      <p:sp>
        <p:nvSpPr>
          <p:cNvPr id="54284" name="Text Box 12">
            <a:extLst>
              <a:ext uri="{FF2B5EF4-FFF2-40B4-BE49-F238E27FC236}">
                <a16:creationId xmlns:a16="http://schemas.microsoft.com/office/drawing/2014/main" id="{FC547ACC-27F8-41EA-B59B-64E4156C53C7}"/>
              </a:ext>
            </a:extLst>
          </p:cNvPr>
          <p:cNvSpPr txBox="1">
            <a:spLocks noChangeArrowheads="1"/>
          </p:cNvSpPr>
          <p:nvPr/>
        </p:nvSpPr>
        <p:spPr bwMode="auto">
          <a:xfrm>
            <a:off x="4267200" y="3810000"/>
            <a:ext cx="18335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000" b="1">
                <a:solidFill>
                  <a:srgbClr val="0FB33A"/>
                </a:solidFill>
              </a:rPr>
              <a:t>السلع والخدمات</a:t>
            </a:r>
            <a:endParaRPr lang="en-US" altLang="en-US" sz="2400"/>
          </a:p>
        </p:txBody>
      </p:sp>
      <p:sp>
        <p:nvSpPr>
          <p:cNvPr id="54285" name="Text Box 13">
            <a:extLst>
              <a:ext uri="{FF2B5EF4-FFF2-40B4-BE49-F238E27FC236}">
                <a16:creationId xmlns:a16="http://schemas.microsoft.com/office/drawing/2014/main" id="{DD9F37BF-A032-42AB-B9E0-E8B8606555FF}"/>
              </a:ext>
            </a:extLst>
          </p:cNvPr>
          <p:cNvSpPr txBox="1">
            <a:spLocks noChangeArrowheads="1"/>
          </p:cNvSpPr>
          <p:nvPr/>
        </p:nvSpPr>
        <p:spPr bwMode="auto">
          <a:xfrm>
            <a:off x="3962400" y="4343400"/>
            <a:ext cx="2352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000" b="1">
                <a:solidFill>
                  <a:schemeClr val="accent2"/>
                </a:solidFill>
              </a:rPr>
              <a:t>الإنفاق الاستهلاكي العائلي</a:t>
            </a:r>
            <a:endParaRPr lang="en-US" altLang="en-US" sz="2400"/>
          </a:p>
        </p:txBody>
      </p:sp>
      <p:sp>
        <p:nvSpPr>
          <p:cNvPr id="54286" name="Line 15">
            <a:extLst>
              <a:ext uri="{FF2B5EF4-FFF2-40B4-BE49-F238E27FC236}">
                <a16:creationId xmlns:a16="http://schemas.microsoft.com/office/drawing/2014/main" id="{46A21BFB-D1A3-4F80-9F79-292D40B3497A}"/>
              </a:ext>
            </a:extLst>
          </p:cNvPr>
          <p:cNvSpPr>
            <a:spLocks noChangeShapeType="1"/>
          </p:cNvSpPr>
          <p:nvPr/>
        </p:nvSpPr>
        <p:spPr bwMode="auto">
          <a:xfrm flipV="1">
            <a:off x="3200400" y="1828800"/>
            <a:ext cx="0" cy="5334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87" name="Line 16">
            <a:extLst>
              <a:ext uri="{FF2B5EF4-FFF2-40B4-BE49-F238E27FC236}">
                <a16:creationId xmlns:a16="http://schemas.microsoft.com/office/drawing/2014/main" id="{25F05BFF-60CD-42DA-8BF5-21020C89DCD4}"/>
              </a:ext>
            </a:extLst>
          </p:cNvPr>
          <p:cNvSpPr>
            <a:spLocks noChangeShapeType="1"/>
          </p:cNvSpPr>
          <p:nvPr/>
        </p:nvSpPr>
        <p:spPr bwMode="auto">
          <a:xfrm>
            <a:off x="3200400" y="1828800"/>
            <a:ext cx="4038600"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88" name="Line 17">
            <a:extLst>
              <a:ext uri="{FF2B5EF4-FFF2-40B4-BE49-F238E27FC236}">
                <a16:creationId xmlns:a16="http://schemas.microsoft.com/office/drawing/2014/main" id="{21BB3EB3-7C2F-4E49-9D69-A41FEF0D544C}"/>
              </a:ext>
            </a:extLst>
          </p:cNvPr>
          <p:cNvSpPr>
            <a:spLocks noChangeShapeType="1"/>
          </p:cNvSpPr>
          <p:nvPr/>
        </p:nvSpPr>
        <p:spPr bwMode="auto">
          <a:xfrm>
            <a:off x="7239000" y="1828800"/>
            <a:ext cx="0" cy="6858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89" name="Line 18">
            <a:extLst>
              <a:ext uri="{FF2B5EF4-FFF2-40B4-BE49-F238E27FC236}">
                <a16:creationId xmlns:a16="http://schemas.microsoft.com/office/drawing/2014/main" id="{8642F4BA-7EAD-4A30-8294-46656E1E2E0F}"/>
              </a:ext>
            </a:extLst>
          </p:cNvPr>
          <p:cNvSpPr>
            <a:spLocks noChangeShapeType="1"/>
          </p:cNvSpPr>
          <p:nvPr/>
        </p:nvSpPr>
        <p:spPr bwMode="auto">
          <a:xfrm flipH="1">
            <a:off x="6705600" y="4114800"/>
            <a:ext cx="0" cy="6096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0" name="Line 19">
            <a:extLst>
              <a:ext uri="{FF2B5EF4-FFF2-40B4-BE49-F238E27FC236}">
                <a16:creationId xmlns:a16="http://schemas.microsoft.com/office/drawing/2014/main" id="{EB82077E-4ADE-40FF-ABB6-C32FDE676CC4}"/>
              </a:ext>
            </a:extLst>
          </p:cNvPr>
          <p:cNvSpPr>
            <a:spLocks noChangeShapeType="1"/>
          </p:cNvSpPr>
          <p:nvPr/>
        </p:nvSpPr>
        <p:spPr bwMode="auto">
          <a:xfrm flipH="1">
            <a:off x="3505200" y="4724400"/>
            <a:ext cx="3200400"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1" name="Line 20">
            <a:extLst>
              <a:ext uri="{FF2B5EF4-FFF2-40B4-BE49-F238E27FC236}">
                <a16:creationId xmlns:a16="http://schemas.microsoft.com/office/drawing/2014/main" id="{E00FEAD4-9592-4A87-9436-F65385507637}"/>
              </a:ext>
            </a:extLst>
          </p:cNvPr>
          <p:cNvSpPr>
            <a:spLocks noChangeShapeType="1"/>
          </p:cNvSpPr>
          <p:nvPr/>
        </p:nvSpPr>
        <p:spPr bwMode="auto">
          <a:xfrm flipV="1">
            <a:off x="3505200" y="4038600"/>
            <a:ext cx="0" cy="6858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2" name="Line 21">
            <a:extLst>
              <a:ext uri="{FF2B5EF4-FFF2-40B4-BE49-F238E27FC236}">
                <a16:creationId xmlns:a16="http://schemas.microsoft.com/office/drawing/2014/main" id="{6E42F9F3-B2C0-496B-AB56-C5527AEB5135}"/>
              </a:ext>
            </a:extLst>
          </p:cNvPr>
          <p:cNvSpPr>
            <a:spLocks noChangeShapeType="1"/>
          </p:cNvSpPr>
          <p:nvPr/>
        </p:nvSpPr>
        <p:spPr bwMode="auto">
          <a:xfrm>
            <a:off x="3733800" y="3962400"/>
            <a:ext cx="0" cy="304800"/>
          </a:xfrm>
          <a:prstGeom prst="line">
            <a:avLst/>
          </a:prstGeom>
          <a:noFill/>
          <a:ln w="9525">
            <a:solidFill>
              <a:srgbClr val="23D315"/>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3" name="Line 22">
            <a:extLst>
              <a:ext uri="{FF2B5EF4-FFF2-40B4-BE49-F238E27FC236}">
                <a16:creationId xmlns:a16="http://schemas.microsoft.com/office/drawing/2014/main" id="{64FA3EBD-C8AA-4023-A713-196FAE8D4FA4}"/>
              </a:ext>
            </a:extLst>
          </p:cNvPr>
          <p:cNvSpPr>
            <a:spLocks noChangeShapeType="1"/>
          </p:cNvSpPr>
          <p:nvPr/>
        </p:nvSpPr>
        <p:spPr bwMode="auto">
          <a:xfrm flipV="1">
            <a:off x="6553200" y="2209800"/>
            <a:ext cx="0" cy="228600"/>
          </a:xfrm>
          <a:prstGeom prst="line">
            <a:avLst/>
          </a:prstGeom>
          <a:noFill/>
          <a:ln w="9525">
            <a:solidFill>
              <a:srgbClr val="23D315"/>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4" name="Line 23">
            <a:extLst>
              <a:ext uri="{FF2B5EF4-FFF2-40B4-BE49-F238E27FC236}">
                <a16:creationId xmlns:a16="http://schemas.microsoft.com/office/drawing/2014/main" id="{623D26B7-F408-4B94-8EC8-543EA60DD213}"/>
              </a:ext>
            </a:extLst>
          </p:cNvPr>
          <p:cNvSpPr>
            <a:spLocks noChangeShapeType="1"/>
          </p:cNvSpPr>
          <p:nvPr/>
        </p:nvSpPr>
        <p:spPr bwMode="auto">
          <a:xfrm flipH="1">
            <a:off x="3810000" y="2209800"/>
            <a:ext cx="2743200" cy="0"/>
          </a:xfrm>
          <a:prstGeom prst="line">
            <a:avLst/>
          </a:prstGeom>
          <a:noFill/>
          <a:ln w="9525">
            <a:solidFill>
              <a:srgbClr val="23D315"/>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5" name="Line 24">
            <a:extLst>
              <a:ext uri="{FF2B5EF4-FFF2-40B4-BE49-F238E27FC236}">
                <a16:creationId xmlns:a16="http://schemas.microsoft.com/office/drawing/2014/main" id="{999E7E77-F486-488B-A10A-8D2DFC2A29F1}"/>
              </a:ext>
            </a:extLst>
          </p:cNvPr>
          <p:cNvSpPr>
            <a:spLocks noChangeShapeType="1"/>
          </p:cNvSpPr>
          <p:nvPr/>
        </p:nvSpPr>
        <p:spPr bwMode="auto">
          <a:xfrm>
            <a:off x="3810000" y="2209800"/>
            <a:ext cx="0" cy="304800"/>
          </a:xfrm>
          <a:prstGeom prst="line">
            <a:avLst/>
          </a:prstGeom>
          <a:noFill/>
          <a:ln w="9525">
            <a:solidFill>
              <a:srgbClr val="23D315"/>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6" name="Line 25">
            <a:extLst>
              <a:ext uri="{FF2B5EF4-FFF2-40B4-BE49-F238E27FC236}">
                <a16:creationId xmlns:a16="http://schemas.microsoft.com/office/drawing/2014/main" id="{189AE1DA-2A00-41D3-8B4E-A9CDC4A271BE}"/>
              </a:ext>
            </a:extLst>
          </p:cNvPr>
          <p:cNvSpPr>
            <a:spLocks noChangeShapeType="1"/>
          </p:cNvSpPr>
          <p:nvPr/>
        </p:nvSpPr>
        <p:spPr bwMode="auto">
          <a:xfrm>
            <a:off x="6934200" y="4114800"/>
            <a:ext cx="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7" name="Line 26">
            <a:extLst>
              <a:ext uri="{FF2B5EF4-FFF2-40B4-BE49-F238E27FC236}">
                <a16:creationId xmlns:a16="http://schemas.microsoft.com/office/drawing/2014/main" id="{A03D8E98-0E6E-43F3-81A6-920055CD188E}"/>
              </a:ext>
            </a:extLst>
          </p:cNvPr>
          <p:cNvSpPr>
            <a:spLocks noChangeShapeType="1"/>
          </p:cNvSpPr>
          <p:nvPr/>
        </p:nvSpPr>
        <p:spPr bwMode="auto">
          <a:xfrm flipH="1">
            <a:off x="6019800" y="50292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298" name="Rectangle 27">
            <a:extLst>
              <a:ext uri="{FF2B5EF4-FFF2-40B4-BE49-F238E27FC236}">
                <a16:creationId xmlns:a16="http://schemas.microsoft.com/office/drawing/2014/main" id="{EDF46DF1-91AB-47F3-8226-6F581F9219C3}"/>
              </a:ext>
            </a:extLst>
          </p:cNvPr>
          <p:cNvSpPr>
            <a:spLocks noChangeArrowheads="1"/>
          </p:cNvSpPr>
          <p:nvPr/>
        </p:nvSpPr>
        <p:spPr bwMode="auto">
          <a:xfrm>
            <a:off x="4419600" y="4876800"/>
            <a:ext cx="1600200" cy="304800"/>
          </a:xfrm>
          <a:prstGeom prst="rect">
            <a:avLst/>
          </a:prstGeom>
          <a:solidFill>
            <a:srgbClr val="AEF8C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000" b="1"/>
              <a:t>الجهاز المصرفي</a:t>
            </a:r>
            <a:endParaRPr lang="en-US" altLang="en-US" sz="2400"/>
          </a:p>
        </p:txBody>
      </p:sp>
      <p:sp>
        <p:nvSpPr>
          <p:cNvPr id="54299" name="Line 28">
            <a:extLst>
              <a:ext uri="{FF2B5EF4-FFF2-40B4-BE49-F238E27FC236}">
                <a16:creationId xmlns:a16="http://schemas.microsoft.com/office/drawing/2014/main" id="{C7AB049C-D22A-433C-8D9B-3015B40F91B1}"/>
              </a:ext>
            </a:extLst>
          </p:cNvPr>
          <p:cNvSpPr>
            <a:spLocks noChangeShapeType="1"/>
          </p:cNvSpPr>
          <p:nvPr/>
        </p:nvSpPr>
        <p:spPr bwMode="auto">
          <a:xfrm flipH="1" flipV="1">
            <a:off x="3352800" y="50292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00" name="Line 29">
            <a:extLst>
              <a:ext uri="{FF2B5EF4-FFF2-40B4-BE49-F238E27FC236}">
                <a16:creationId xmlns:a16="http://schemas.microsoft.com/office/drawing/2014/main" id="{AC40072D-C1D6-4EDF-B92B-5FAA12EF4C33}"/>
              </a:ext>
            </a:extLst>
          </p:cNvPr>
          <p:cNvSpPr>
            <a:spLocks noChangeShapeType="1"/>
          </p:cNvSpPr>
          <p:nvPr/>
        </p:nvSpPr>
        <p:spPr bwMode="auto">
          <a:xfrm flipV="1">
            <a:off x="3352800" y="4038600"/>
            <a:ext cx="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01" name="Text Box 30">
            <a:extLst>
              <a:ext uri="{FF2B5EF4-FFF2-40B4-BE49-F238E27FC236}">
                <a16:creationId xmlns:a16="http://schemas.microsoft.com/office/drawing/2014/main" id="{958C1E15-A878-402B-8A24-224F0D608CA0}"/>
              </a:ext>
            </a:extLst>
          </p:cNvPr>
          <p:cNvSpPr txBox="1">
            <a:spLocks noChangeArrowheads="1"/>
          </p:cNvSpPr>
          <p:nvPr/>
        </p:nvSpPr>
        <p:spPr bwMode="auto">
          <a:xfrm rot="-5400000">
            <a:off x="6759575" y="4365625"/>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1600" b="1">
                <a:solidFill>
                  <a:srgbClr val="0C902F"/>
                </a:solidFill>
              </a:rPr>
              <a:t>الادخار</a:t>
            </a:r>
            <a:endParaRPr lang="en-US" altLang="en-US" sz="2400"/>
          </a:p>
        </p:txBody>
      </p:sp>
      <p:sp>
        <p:nvSpPr>
          <p:cNvPr id="54302" name="Text Box 31">
            <a:extLst>
              <a:ext uri="{FF2B5EF4-FFF2-40B4-BE49-F238E27FC236}">
                <a16:creationId xmlns:a16="http://schemas.microsoft.com/office/drawing/2014/main" id="{B2B8CD1E-BD0D-42A6-B606-FBFB9BC60B77}"/>
              </a:ext>
            </a:extLst>
          </p:cNvPr>
          <p:cNvSpPr txBox="1">
            <a:spLocks noChangeArrowheads="1"/>
          </p:cNvSpPr>
          <p:nvPr/>
        </p:nvSpPr>
        <p:spPr bwMode="auto">
          <a:xfrm rot="5400000">
            <a:off x="2454275" y="4479925"/>
            <a:ext cx="1524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1600" b="1">
                <a:solidFill>
                  <a:schemeClr val="accent2"/>
                </a:solidFill>
              </a:rPr>
              <a:t>الإنفاق الاستثماري</a:t>
            </a:r>
            <a:endParaRPr lang="en-US" altLang="en-US" sz="2400"/>
          </a:p>
        </p:txBody>
      </p:sp>
      <p:sp>
        <p:nvSpPr>
          <p:cNvPr id="54303" name="Line 32">
            <a:extLst>
              <a:ext uri="{FF2B5EF4-FFF2-40B4-BE49-F238E27FC236}">
                <a16:creationId xmlns:a16="http://schemas.microsoft.com/office/drawing/2014/main" id="{A246682C-896A-4A88-84F0-2D944AC8A3CD}"/>
              </a:ext>
            </a:extLst>
          </p:cNvPr>
          <p:cNvSpPr>
            <a:spLocks noChangeShapeType="1"/>
          </p:cNvSpPr>
          <p:nvPr/>
        </p:nvSpPr>
        <p:spPr bwMode="auto">
          <a:xfrm>
            <a:off x="7315200" y="4114800"/>
            <a:ext cx="0" cy="137160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04" name="Line 33">
            <a:extLst>
              <a:ext uri="{FF2B5EF4-FFF2-40B4-BE49-F238E27FC236}">
                <a16:creationId xmlns:a16="http://schemas.microsoft.com/office/drawing/2014/main" id="{A98166F8-A94D-4E81-B4FF-C94421EE3ADE}"/>
              </a:ext>
            </a:extLst>
          </p:cNvPr>
          <p:cNvSpPr>
            <a:spLocks noChangeShapeType="1"/>
          </p:cNvSpPr>
          <p:nvPr/>
        </p:nvSpPr>
        <p:spPr bwMode="auto">
          <a:xfrm flipH="1">
            <a:off x="6324600" y="5486400"/>
            <a:ext cx="990600" cy="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05" name="Text Box 34">
            <a:extLst>
              <a:ext uri="{FF2B5EF4-FFF2-40B4-BE49-F238E27FC236}">
                <a16:creationId xmlns:a16="http://schemas.microsoft.com/office/drawing/2014/main" id="{4B8F38B0-E009-4F28-97A5-DAF6042306E8}"/>
              </a:ext>
            </a:extLst>
          </p:cNvPr>
          <p:cNvSpPr txBox="1">
            <a:spLocks noChangeArrowheads="1"/>
          </p:cNvSpPr>
          <p:nvPr/>
        </p:nvSpPr>
        <p:spPr bwMode="auto">
          <a:xfrm>
            <a:off x="4114800" y="5257800"/>
            <a:ext cx="2209800" cy="409575"/>
          </a:xfrm>
          <a:prstGeom prst="rect">
            <a:avLst/>
          </a:prstGeom>
          <a:solidFill>
            <a:srgbClr val="83E7DD"/>
          </a:solidFill>
          <a:ln w="12700" cap="sq">
            <a:solidFill>
              <a:schemeClr val="tx1"/>
            </a:solidFill>
            <a:miter lim="800000"/>
            <a:headEnd type="none" w="sm" len="sm"/>
            <a:tailEnd type="none" w="sm" len="sm"/>
          </a:ln>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2000" b="1"/>
              <a:t>القطاع الحكومي</a:t>
            </a:r>
            <a:endParaRPr lang="en-US" altLang="en-US" sz="2400"/>
          </a:p>
        </p:txBody>
      </p:sp>
      <p:sp>
        <p:nvSpPr>
          <p:cNvPr id="54306" name="Line 35">
            <a:extLst>
              <a:ext uri="{FF2B5EF4-FFF2-40B4-BE49-F238E27FC236}">
                <a16:creationId xmlns:a16="http://schemas.microsoft.com/office/drawing/2014/main" id="{2E35369B-195D-4D3E-A053-F8E754AA0388}"/>
              </a:ext>
            </a:extLst>
          </p:cNvPr>
          <p:cNvSpPr>
            <a:spLocks noChangeShapeType="1"/>
          </p:cNvSpPr>
          <p:nvPr/>
        </p:nvSpPr>
        <p:spPr bwMode="auto">
          <a:xfrm flipH="1">
            <a:off x="2971800" y="5486400"/>
            <a:ext cx="1143000" cy="0"/>
          </a:xfrm>
          <a:prstGeom prst="line">
            <a:avLst/>
          </a:prstGeom>
          <a:noFill/>
          <a:ln w="12700" cap="sq">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07" name="Line 36">
            <a:extLst>
              <a:ext uri="{FF2B5EF4-FFF2-40B4-BE49-F238E27FC236}">
                <a16:creationId xmlns:a16="http://schemas.microsoft.com/office/drawing/2014/main" id="{ABC50DB2-AC13-49BE-8A2E-1556555342C7}"/>
              </a:ext>
            </a:extLst>
          </p:cNvPr>
          <p:cNvSpPr>
            <a:spLocks noChangeShapeType="1"/>
          </p:cNvSpPr>
          <p:nvPr/>
        </p:nvSpPr>
        <p:spPr bwMode="auto">
          <a:xfrm flipH="1" flipV="1">
            <a:off x="2971800" y="4038600"/>
            <a:ext cx="0" cy="144780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08" name="Text Box 37">
            <a:extLst>
              <a:ext uri="{FF2B5EF4-FFF2-40B4-BE49-F238E27FC236}">
                <a16:creationId xmlns:a16="http://schemas.microsoft.com/office/drawing/2014/main" id="{1E96DCA0-E948-4EBE-A076-BC4FF7817C4D}"/>
              </a:ext>
            </a:extLst>
          </p:cNvPr>
          <p:cNvSpPr txBox="1">
            <a:spLocks noChangeArrowheads="1"/>
          </p:cNvSpPr>
          <p:nvPr/>
        </p:nvSpPr>
        <p:spPr bwMode="auto">
          <a:xfrm rot="-5400000">
            <a:off x="7026275" y="4860925"/>
            <a:ext cx="914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1600" b="1">
                <a:solidFill>
                  <a:srgbClr val="0C902F"/>
                </a:solidFill>
              </a:rPr>
              <a:t>الضرائب</a:t>
            </a:r>
            <a:endParaRPr lang="en-US" altLang="en-US" sz="2400"/>
          </a:p>
        </p:txBody>
      </p:sp>
      <p:sp>
        <p:nvSpPr>
          <p:cNvPr id="54309" name="Text Box 38">
            <a:extLst>
              <a:ext uri="{FF2B5EF4-FFF2-40B4-BE49-F238E27FC236}">
                <a16:creationId xmlns:a16="http://schemas.microsoft.com/office/drawing/2014/main" id="{49A32F27-4811-4780-881F-4D7CD0AB8A35}"/>
              </a:ext>
            </a:extLst>
          </p:cNvPr>
          <p:cNvSpPr txBox="1">
            <a:spLocks noChangeArrowheads="1"/>
          </p:cNvSpPr>
          <p:nvPr/>
        </p:nvSpPr>
        <p:spPr bwMode="auto">
          <a:xfrm rot="5400000">
            <a:off x="1727201" y="4471987"/>
            <a:ext cx="1905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1600" b="1">
                <a:solidFill>
                  <a:schemeClr val="accent2"/>
                </a:solidFill>
              </a:rPr>
              <a:t>الإنفاق الحكومي على السلع</a:t>
            </a:r>
            <a:r>
              <a:rPr lang="ar-SA" altLang="en-US" sz="1600" b="1"/>
              <a:t> </a:t>
            </a:r>
            <a:r>
              <a:rPr lang="ar-SA" altLang="en-US" sz="1600" b="1">
                <a:solidFill>
                  <a:schemeClr val="accent2"/>
                </a:solidFill>
              </a:rPr>
              <a:t>والخدمات</a:t>
            </a:r>
            <a:endParaRPr lang="en-US" altLang="en-US" sz="2400"/>
          </a:p>
        </p:txBody>
      </p:sp>
      <p:sp>
        <p:nvSpPr>
          <p:cNvPr id="54310" name="Line 39">
            <a:extLst>
              <a:ext uri="{FF2B5EF4-FFF2-40B4-BE49-F238E27FC236}">
                <a16:creationId xmlns:a16="http://schemas.microsoft.com/office/drawing/2014/main" id="{65026932-3D22-4F9A-A0C0-E9EF61341417}"/>
              </a:ext>
            </a:extLst>
          </p:cNvPr>
          <p:cNvSpPr>
            <a:spLocks noChangeShapeType="1"/>
          </p:cNvSpPr>
          <p:nvPr/>
        </p:nvSpPr>
        <p:spPr bwMode="auto">
          <a:xfrm>
            <a:off x="7696200" y="3886200"/>
            <a:ext cx="0" cy="213360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11" name="Line 40">
            <a:extLst>
              <a:ext uri="{FF2B5EF4-FFF2-40B4-BE49-F238E27FC236}">
                <a16:creationId xmlns:a16="http://schemas.microsoft.com/office/drawing/2014/main" id="{550128BE-8303-4250-B387-D80CB90D5E72}"/>
              </a:ext>
            </a:extLst>
          </p:cNvPr>
          <p:cNvSpPr>
            <a:spLocks noChangeShapeType="1"/>
          </p:cNvSpPr>
          <p:nvPr/>
        </p:nvSpPr>
        <p:spPr bwMode="auto">
          <a:xfrm flipH="1">
            <a:off x="5791200" y="6019800"/>
            <a:ext cx="1905000" cy="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12" name="Text Box 41">
            <a:extLst>
              <a:ext uri="{FF2B5EF4-FFF2-40B4-BE49-F238E27FC236}">
                <a16:creationId xmlns:a16="http://schemas.microsoft.com/office/drawing/2014/main" id="{FEB5B733-A90F-4AC2-A42C-66A58FA3BC80}"/>
              </a:ext>
            </a:extLst>
          </p:cNvPr>
          <p:cNvSpPr txBox="1">
            <a:spLocks noChangeArrowheads="1"/>
          </p:cNvSpPr>
          <p:nvPr/>
        </p:nvSpPr>
        <p:spPr bwMode="auto">
          <a:xfrm>
            <a:off x="4114800" y="5791200"/>
            <a:ext cx="1828800" cy="469900"/>
          </a:xfrm>
          <a:prstGeom prst="rect">
            <a:avLst/>
          </a:prstGeom>
          <a:solidFill>
            <a:srgbClr val="F8BED3"/>
          </a:solidFill>
          <a:ln w="12700" cap="sq">
            <a:solidFill>
              <a:schemeClr val="tx1"/>
            </a:solidFill>
            <a:miter lim="800000"/>
            <a:headEnd type="none" w="sm" len="sm"/>
            <a:tailEnd type="none" w="sm" len="sm"/>
          </a:ln>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2400" b="1"/>
              <a:t>القطاع الخارجي</a:t>
            </a:r>
            <a:endParaRPr lang="en-US" altLang="en-US" sz="2400"/>
          </a:p>
        </p:txBody>
      </p:sp>
      <p:sp>
        <p:nvSpPr>
          <p:cNvPr id="54313" name="Line 42">
            <a:extLst>
              <a:ext uri="{FF2B5EF4-FFF2-40B4-BE49-F238E27FC236}">
                <a16:creationId xmlns:a16="http://schemas.microsoft.com/office/drawing/2014/main" id="{C60B6D3B-1871-4495-820B-CBC87D2D606C}"/>
              </a:ext>
            </a:extLst>
          </p:cNvPr>
          <p:cNvSpPr>
            <a:spLocks noChangeShapeType="1"/>
          </p:cNvSpPr>
          <p:nvPr/>
        </p:nvSpPr>
        <p:spPr bwMode="auto">
          <a:xfrm flipH="1">
            <a:off x="2286000" y="6019800"/>
            <a:ext cx="1828800" cy="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14" name="Line 43">
            <a:extLst>
              <a:ext uri="{FF2B5EF4-FFF2-40B4-BE49-F238E27FC236}">
                <a16:creationId xmlns:a16="http://schemas.microsoft.com/office/drawing/2014/main" id="{39F6A073-BD1C-43F2-9478-7E59DD66F178}"/>
              </a:ext>
            </a:extLst>
          </p:cNvPr>
          <p:cNvSpPr>
            <a:spLocks noChangeShapeType="1"/>
          </p:cNvSpPr>
          <p:nvPr/>
        </p:nvSpPr>
        <p:spPr bwMode="auto">
          <a:xfrm flipV="1">
            <a:off x="2286000" y="3886200"/>
            <a:ext cx="0" cy="2133600"/>
          </a:xfrm>
          <a:prstGeom prst="line">
            <a:avLst/>
          </a:prstGeom>
          <a:noFill/>
          <a:ln w="127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4315" name="Text Box 44">
            <a:extLst>
              <a:ext uri="{FF2B5EF4-FFF2-40B4-BE49-F238E27FC236}">
                <a16:creationId xmlns:a16="http://schemas.microsoft.com/office/drawing/2014/main" id="{DFA75EEE-6CFC-4843-97D4-58C9D2F89CD0}"/>
              </a:ext>
            </a:extLst>
          </p:cNvPr>
          <p:cNvSpPr txBox="1">
            <a:spLocks noChangeArrowheads="1"/>
          </p:cNvSpPr>
          <p:nvPr/>
        </p:nvSpPr>
        <p:spPr bwMode="auto">
          <a:xfrm rot="-5400000">
            <a:off x="7198519" y="4912519"/>
            <a:ext cx="1446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b="1">
                <a:solidFill>
                  <a:srgbClr val="10C23F"/>
                </a:solidFill>
              </a:rPr>
              <a:t>الواردات</a:t>
            </a:r>
            <a:endParaRPr lang="en-US" altLang="en-US" sz="2400"/>
          </a:p>
        </p:txBody>
      </p:sp>
      <p:sp>
        <p:nvSpPr>
          <p:cNvPr id="54316" name="Text Box 45">
            <a:extLst>
              <a:ext uri="{FF2B5EF4-FFF2-40B4-BE49-F238E27FC236}">
                <a16:creationId xmlns:a16="http://schemas.microsoft.com/office/drawing/2014/main" id="{FA03F929-5F3E-43BD-A26E-4D906567A57D}"/>
              </a:ext>
            </a:extLst>
          </p:cNvPr>
          <p:cNvSpPr txBox="1">
            <a:spLocks noChangeArrowheads="1"/>
          </p:cNvSpPr>
          <p:nvPr/>
        </p:nvSpPr>
        <p:spPr bwMode="auto">
          <a:xfrm rot="5400000">
            <a:off x="1400968" y="4876007"/>
            <a:ext cx="1370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400">
                <a:solidFill>
                  <a:schemeClr val="accent2"/>
                </a:solidFill>
              </a:rPr>
              <a:t>ا</a:t>
            </a:r>
            <a:r>
              <a:rPr lang="ar-SA" altLang="en-US" sz="2400" b="1">
                <a:solidFill>
                  <a:schemeClr val="accent2"/>
                </a:solidFill>
              </a:rPr>
              <a:t>لصادرات</a:t>
            </a:r>
            <a:endParaRPr lang="en-US" altLang="en-US" sz="2400"/>
          </a:p>
        </p:txBody>
      </p:sp>
      <p:sp>
        <p:nvSpPr>
          <p:cNvPr id="54317" name="Rectangle 44">
            <a:extLst>
              <a:ext uri="{FF2B5EF4-FFF2-40B4-BE49-F238E27FC236}">
                <a16:creationId xmlns:a16="http://schemas.microsoft.com/office/drawing/2014/main" id="{2D1261E9-5387-4B61-8581-DE2FFE8AF9E4}"/>
              </a:ext>
            </a:extLst>
          </p:cNvPr>
          <p:cNvSpPr>
            <a:spLocks noChangeArrowheads="1"/>
          </p:cNvSpPr>
          <p:nvPr/>
        </p:nvSpPr>
        <p:spPr bwMode="auto">
          <a:xfrm>
            <a:off x="4038600" y="1447800"/>
            <a:ext cx="20621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sz="2400" b="1">
                <a:solidFill>
                  <a:schemeClr val="accent2"/>
                </a:solidFill>
              </a:rPr>
              <a:t>قيمة السلع النهائية</a:t>
            </a:r>
            <a:endParaRPr lang="fr-FR" altLang="en-US" sz="2400" b="1">
              <a:solidFill>
                <a:schemeClr val="accent2"/>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u numéro de diapositive 3">
            <a:extLst>
              <a:ext uri="{FF2B5EF4-FFF2-40B4-BE49-F238E27FC236}">
                <a16:creationId xmlns:a16="http://schemas.microsoft.com/office/drawing/2014/main" id="{CA3A52CB-2986-4EE5-B91F-078754BDE06D}"/>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5E910050-9AF0-4232-AAD6-3640B5472C3E}" type="slidenum">
              <a:rPr lang="ar-SA" altLang="en-US" sz="1200">
                <a:solidFill>
                  <a:srgbClr val="FFFFFF"/>
                </a:solidFill>
              </a:rPr>
              <a:pPr eaLnBrk="1" hangingPunct="1">
                <a:lnSpc>
                  <a:spcPct val="80000"/>
                </a:lnSpc>
              </a:pPr>
              <a:t>46</a:t>
            </a:fld>
            <a:endParaRPr lang="en-US" altLang="en-US" sz="1200">
              <a:solidFill>
                <a:srgbClr val="FFFFFF"/>
              </a:solidFill>
            </a:endParaRPr>
          </a:p>
        </p:txBody>
      </p:sp>
      <p:sp>
        <p:nvSpPr>
          <p:cNvPr id="74755" name="Rectangle 3">
            <a:extLst>
              <a:ext uri="{FF2B5EF4-FFF2-40B4-BE49-F238E27FC236}">
                <a16:creationId xmlns:a16="http://schemas.microsoft.com/office/drawing/2014/main" id="{A0288C62-8999-4CB4-BB01-96649481AB08}"/>
              </a:ext>
            </a:extLst>
          </p:cNvPr>
          <p:cNvSpPr>
            <a:spLocks noChangeArrowheads="1"/>
          </p:cNvSpPr>
          <p:nvPr/>
        </p:nvSpPr>
        <p:spPr bwMode="auto">
          <a:xfrm>
            <a:off x="304800" y="593725"/>
            <a:ext cx="8458200" cy="5630863"/>
          </a:xfrm>
          <a:prstGeom prst="rect">
            <a:avLst/>
          </a:prstGeom>
          <a:noFill/>
          <a:ln w="12700" cap="sq" cmpd="sng">
            <a:noFill/>
            <a:prstDash val="solid"/>
            <a:miter lim="800000"/>
            <a:headEnd type="none" w="sm" len="sm"/>
            <a:tailEnd type="none" w="sm" len="sm"/>
          </a:ln>
          <a:effectLst>
            <a:prstShdw prst="shdw11">
              <a:schemeClr val="bg2">
                <a:alpha val="50000"/>
              </a:schemeClr>
            </a:prstShdw>
          </a:effectLst>
        </p:spPr>
        <p:txBody>
          <a:bodyPr anchor="ctr">
            <a:spAutoFit/>
          </a:bodyPr>
          <a:lstStyle/>
          <a:p>
            <a:pPr algn="just">
              <a:lnSpc>
                <a:spcPct val="150000"/>
              </a:lnSpc>
              <a:buFont typeface="Tw Cen MT" pitchFamily="34" charset="0"/>
              <a:buAutoNum type="arabicPeriod"/>
              <a:defRPr/>
            </a:pPr>
            <a:r>
              <a:rPr lang="ar-SA" sz="3000" b="1">
                <a:solidFill>
                  <a:srgbClr val="006600"/>
                </a:solidFill>
                <a:effectLst>
                  <a:outerShdw blurRad="38100" dist="38100" dir="2700000" algn="tl">
                    <a:srgbClr val="C0C0C0"/>
                  </a:outerShdw>
                </a:effectLst>
                <a:latin typeface="Calibri" pitchFamily="34" charset="0"/>
                <a:cs typeface="Times New Roman" pitchFamily="18" charset="0"/>
              </a:rPr>
              <a:t>يقدم القطاع العائلي خدمات عناصر الإنتاج التي يمتلكها من عمل ورأس مال وموارد طبيعية لقطاع الأعمال وكذلك للقطاع الحكومي</a:t>
            </a:r>
            <a:endParaRPr lang="fr-FR" sz="3000" b="1">
              <a:solidFill>
                <a:srgbClr val="006600"/>
              </a:solidFill>
              <a:effectLst>
                <a:outerShdw blurRad="38100" dist="38100" dir="2700000" algn="tl">
                  <a:srgbClr val="C0C0C0"/>
                </a:outerShdw>
              </a:effectLst>
              <a:cs typeface="Arial" charset="0"/>
            </a:endParaRPr>
          </a:p>
          <a:p>
            <a:pPr algn="just">
              <a:lnSpc>
                <a:spcPct val="150000"/>
              </a:lnSpc>
              <a:buFont typeface="Tw Cen MT" pitchFamily="34" charset="0"/>
              <a:buAutoNum type="arabicPeriod"/>
              <a:defRPr/>
            </a:pPr>
            <a:r>
              <a:rPr lang="ar-SA" sz="3000" b="1">
                <a:solidFill>
                  <a:srgbClr val="C529B2"/>
                </a:solidFill>
                <a:effectLst>
                  <a:outerShdw blurRad="38100" dist="38100" dir="2700000" algn="tl">
                    <a:srgbClr val="C0C0C0"/>
                  </a:outerShdw>
                </a:effectLst>
                <a:latin typeface="Calibri" pitchFamily="34" charset="0"/>
                <a:cs typeface="Times New Roman" pitchFamily="18" charset="0"/>
              </a:rPr>
              <a:t>يستخدم قطاع الأعمال عناصر الإنتاج في العملية الإنتاجية لإنتاج السلع والخدمات التي يمثل مجموع قيمتها إجمالي الناتج المحلي</a:t>
            </a:r>
            <a:endParaRPr lang="fr-FR" sz="3000" b="1">
              <a:solidFill>
                <a:srgbClr val="C529B2"/>
              </a:solidFill>
              <a:effectLst>
                <a:outerShdw blurRad="38100" dist="38100" dir="2700000" algn="tl">
                  <a:srgbClr val="C0C0C0"/>
                </a:outerShdw>
              </a:effectLst>
              <a:cs typeface="Arial" charset="0"/>
            </a:endParaRPr>
          </a:p>
          <a:p>
            <a:pPr algn="just">
              <a:lnSpc>
                <a:spcPct val="150000"/>
              </a:lnSpc>
              <a:buFont typeface="Tw Cen MT" pitchFamily="34" charset="0"/>
              <a:buAutoNum type="arabicPeriod"/>
              <a:defRPr/>
            </a:pPr>
            <a:r>
              <a:rPr lang="ar-SA" sz="3000" b="1">
                <a:solidFill>
                  <a:srgbClr val="578279"/>
                </a:solidFill>
                <a:effectLst>
                  <a:outerShdw blurRad="38100" dist="38100" dir="2700000" algn="tl">
                    <a:srgbClr val="C0C0C0"/>
                  </a:outerShdw>
                </a:effectLst>
                <a:latin typeface="Calibri" pitchFamily="34" charset="0"/>
                <a:cs typeface="Times New Roman" pitchFamily="18" charset="0"/>
              </a:rPr>
              <a:t>يحصل القطاع العائلي على عوائد، أي دخول مقابل مساهمته في العملية الإنتاجية</a:t>
            </a:r>
            <a:endParaRPr lang="fr-FR" sz="3000" b="1">
              <a:solidFill>
                <a:srgbClr val="578279"/>
              </a:solidFill>
              <a:effectLst>
                <a:outerShdw blurRad="38100" dist="38100" dir="2700000" algn="tl">
                  <a:srgbClr val="C0C0C0"/>
                </a:outerShdw>
              </a:effectLst>
              <a:cs typeface="Arial" charset="0"/>
            </a:endParaRPr>
          </a:p>
          <a:p>
            <a:pPr algn="just">
              <a:lnSpc>
                <a:spcPct val="150000"/>
              </a:lnSpc>
              <a:buFont typeface="Tw Cen MT" pitchFamily="34" charset="0"/>
              <a:buAutoNum type="arabicPeriod"/>
              <a:defRPr/>
            </a:pPr>
            <a:r>
              <a:rPr lang="ar-SA" sz="3000" b="1">
                <a:effectLst>
                  <a:outerShdw blurRad="38100" dist="38100" dir="2700000" algn="tl">
                    <a:srgbClr val="C0C0C0"/>
                  </a:outerShdw>
                </a:effectLst>
                <a:latin typeface="Calibri" pitchFamily="34" charset="0"/>
                <a:cs typeface="Times New Roman" pitchFamily="18" charset="0"/>
              </a:rPr>
              <a:t>ينفق القطاع العائلي هذه الدخول على شراء السلع والخدمات التي ينتجها المنتجون</a:t>
            </a:r>
            <a:endParaRPr lang="ar-SA" sz="3000" b="1">
              <a:effectLst>
                <a:outerShdw blurRad="38100" dist="38100" dir="2700000" algn="tl">
                  <a:srgbClr val="C0C0C0"/>
                </a:outerShdw>
              </a:effectLst>
              <a:latin typeface="Arial"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Espace réservé du numéro de diapositive 3">
            <a:extLst>
              <a:ext uri="{FF2B5EF4-FFF2-40B4-BE49-F238E27FC236}">
                <a16:creationId xmlns:a16="http://schemas.microsoft.com/office/drawing/2014/main" id="{8356A736-344F-47EB-894C-548DD54301B0}"/>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A6001406-B26D-4E74-ABB5-5988DD450A9A}" type="slidenum">
              <a:rPr lang="ar-SA" altLang="en-US" sz="1200">
                <a:solidFill>
                  <a:srgbClr val="FFFFFF"/>
                </a:solidFill>
              </a:rPr>
              <a:pPr eaLnBrk="1" hangingPunct="1">
                <a:lnSpc>
                  <a:spcPct val="80000"/>
                </a:lnSpc>
              </a:pPr>
              <a:t>47</a:t>
            </a:fld>
            <a:endParaRPr lang="en-US" altLang="en-US" sz="1200">
              <a:solidFill>
                <a:srgbClr val="FFFFFF"/>
              </a:solidFill>
            </a:endParaRPr>
          </a:p>
        </p:txBody>
      </p:sp>
      <p:sp>
        <p:nvSpPr>
          <p:cNvPr id="77825" name="Rectangle 1">
            <a:extLst>
              <a:ext uri="{FF2B5EF4-FFF2-40B4-BE49-F238E27FC236}">
                <a16:creationId xmlns:a16="http://schemas.microsoft.com/office/drawing/2014/main" id="{08A24D07-1722-49CE-BEF7-4D276B6EA450}"/>
              </a:ext>
            </a:extLst>
          </p:cNvPr>
          <p:cNvSpPr>
            <a:spLocks noChangeArrowheads="1"/>
          </p:cNvSpPr>
          <p:nvPr/>
        </p:nvSpPr>
        <p:spPr bwMode="auto">
          <a:xfrm>
            <a:off x="228600" y="212725"/>
            <a:ext cx="8610600" cy="6227763"/>
          </a:xfrm>
          <a:prstGeom prst="rect">
            <a:avLst/>
          </a:prstGeom>
          <a:noFill/>
          <a:ln w="12700" cap="sq" cmpd="sng">
            <a:noFill/>
            <a:prstDash val="solid"/>
            <a:miter lim="800000"/>
            <a:headEnd type="none" w="sm" len="sm"/>
            <a:tailEnd type="none" w="sm" len="sm"/>
          </a:ln>
          <a:effectLst>
            <a:prstShdw prst="shdw11">
              <a:schemeClr val="bg2">
                <a:alpha val="50000"/>
              </a:schemeClr>
            </a:prstShdw>
          </a:effectLst>
        </p:spPr>
        <p:txBody>
          <a:bodyPr anchor="ctr">
            <a:spAutoFit/>
          </a:bodyPr>
          <a:lstStyle/>
          <a:p>
            <a:pPr algn="just">
              <a:lnSpc>
                <a:spcPts val="5400"/>
              </a:lnSpc>
              <a:buFont typeface="Tw Cen MT" pitchFamily="34" charset="0"/>
              <a:buAutoNum type="arabicPeriod" startAt="5"/>
              <a:defRPr/>
            </a:pPr>
            <a:r>
              <a:rPr lang="fr-FR" sz="2600" b="1">
                <a:effectLst>
                  <a:outerShdw blurRad="38100" dist="38100" dir="2700000" algn="tl">
                    <a:srgbClr val="C0C0C0"/>
                  </a:outerShdw>
                </a:effectLst>
                <a:latin typeface="Calibri" pitchFamily="34" charset="0"/>
                <a:cs typeface="Times New Roman" pitchFamily="18" charset="0"/>
              </a:rPr>
              <a:t> </a:t>
            </a:r>
            <a:r>
              <a:rPr lang="ar-SA" sz="2600" b="1">
                <a:effectLst>
                  <a:outerShdw blurRad="38100" dist="38100" dir="2700000" algn="tl">
                    <a:srgbClr val="C0C0C0"/>
                  </a:outerShdw>
                </a:effectLst>
                <a:latin typeface="Calibri" pitchFamily="34" charset="0"/>
                <a:cs typeface="Times New Roman" pitchFamily="18" charset="0"/>
              </a:rPr>
              <a:t>يذهب صافي الضرائب، وهو الجزء المقتطع من الدخل مباشرة الى الحكومة لتمويل نفقاتها على السلع والخدمات التي تشتريها من قطاع الأعمال، كما تدفع الحكومة أيضا رواتب وإعانات للأفراد والموظفين، وهؤلاء يمثلون جزءا من القطاع العائلي.</a:t>
            </a:r>
            <a:endParaRPr lang="fr-FR" sz="2600" b="1">
              <a:effectLst>
                <a:outerShdw blurRad="38100" dist="38100" dir="2700000" algn="tl">
                  <a:srgbClr val="C0C0C0"/>
                </a:outerShdw>
              </a:effectLst>
              <a:cs typeface="Arial" charset="0"/>
            </a:endParaRPr>
          </a:p>
          <a:p>
            <a:pPr algn="just">
              <a:lnSpc>
                <a:spcPts val="5400"/>
              </a:lnSpc>
              <a:buFont typeface="Tw Cen MT" pitchFamily="34" charset="0"/>
              <a:buAutoNum type="arabicPeriod" startAt="5"/>
              <a:defRPr/>
            </a:pPr>
            <a:r>
              <a:rPr lang="fr-FR" sz="2600" b="1">
                <a:effectLst>
                  <a:outerShdw blurRad="38100" dist="38100" dir="2700000" algn="tl">
                    <a:srgbClr val="C0C0C0"/>
                  </a:outerShdw>
                </a:effectLst>
                <a:latin typeface="Calibri" pitchFamily="34" charset="0"/>
                <a:cs typeface="Times New Roman" pitchFamily="18" charset="0"/>
              </a:rPr>
              <a:t> </a:t>
            </a:r>
            <a:r>
              <a:rPr lang="ar-SA" sz="2600" b="1">
                <a:effectLst>
                  <a:outerShdw blurRad="38100" dist="38100" dir="2700000" algn="tl">
                    <a:srgbClr val="C0C0C0"/>
                  </a:outerShdw>
                </a:effectLst>
                <a:latin typeface="Calibri" pitchFamily="34" charset="0"/>
                <a:cs typeface="Times New Roman" pitchFamily="18" charset="0"/>
              </a:rPr>
              <a:t>وأخيرا يستورد القطاع العائلي بعض السلع والخدمات من الخارج (مدفوعات) أو يحصل على عوائد استثمار من الخارج في صورة مقبوضات، وفي المقابل يصدر قطاع الأعمال بعض السلع والخدمات المنتجة محليا الى الخارج على هيئة صادرات، ويحصل على مقبوضات من الخارج بقيمة هذه الصادرات أو يشتري مواد خام من الخارج تأخذ صورة مدفوعات</a:t>
            </a:r>
            <a:endParaRPr lang="ar-SA" sz="2600" b="1">
              <a:effectLst>
                <a:outerShdw blurRad="38100" dist="38100" dir="2700000" algn="tl">
                  <a:srgbClr val="C0C0C0"/>
                </a:outerShdw>
              </a:effectLst>
              <a:cs typeface="Arial"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re 1">
            <a:extLst>
              <a:ext uri="{FF2B5EF4-FFF2-40B4-BE49-F238E27FC236}">
                <a16:creationId xmlns:a16="http://schemas.microsoft.com/office/drawing/2014/main" id="{68F6666B-1EC6-4D79-95BF-25FA280B35D9}"/>
              </a:ext>
            </a:extLst>
          </p:cNvPr>
          <p:cNvSpPr>
            <a:spLocks noGrp="1"/>
          </p:cNvSpPr>
          <p:nvPr>
            <p:ph type="title"/>
          </p:nvPr>
        </p:nvSpPr>
        <p:spPr>
          <a:xfrm>
            <a:off x="612775" y="228600"/>
            <a:ext cx="8153400" cy="990600"/>
          </a:xfrm>
        </p:spPr>
        <p:txBody>
          <a:bodyPr/>
          <a:lstStyle/>
          <a:p>
            <a:pPr algn="just" rtl="1"/>
            <a:r>
              <a:rPr lang="ar-SA" altLang="en-US" sz="3600" b="1"/>
              <a:t>المشاكل والعيوب التي وجهت إلى استخدام الناتج المحلى الإجمالي كمؤشر للرفاهية</a:t>
            </a:r>
            <a:endParaRPr lang="fr-FR" altLang="en-US" sz="3600">
              <a:cs typeface="Arial" panose="020B0604020202020204" pitchFamily="34" charset="0"/>
            </a:endParaRPr>
          </a:p>
        </p:txBody>
      </p:sp>
      <p:sp>
        <p:nvSpPr>
          <p:cNvPr id="3" name="Espace réservé du contenu 2">
            <a:extLst>
              <a:ext uri="{FF2B5EF4-FFF2-40B4-BE49-F238E27FC236}">
                <a16:creationId xmlns:a16="http://schemas.microsoft.com/office/drawing/2014/main" id="{C4C5EE05-0B94-4201-AD18-A34BD16DC936}"/>
              </a:ext>
            </a:extLst>
          </p:cNvPr>
          <p:cNvSpPr>
            <a:spLocks noGrp="1"/>
          </p:cNvSpPr>
          <p:nvPr>
            <p:ph sz="quarter" idx="1"/>
          </p:nvPr>
        </p:nvSpPr>
        <p:spPr>
          <a:xfrm>
            <a:off x="228600" y="1600200"/>
            <a:ext cx="8686800" cy="5257800"/>
          </a:xfrm>
        </p:spPr>
        <p:txBody>
          <a:bodyPr/>
          <a:lstStyle/>
          <a:p>
            <a:pPr algn="just" rtl="1">
              <a:lnSpc>
                <a:spcPct val="150000"/>
              </a:lnSpc>
              <a:buFont typeface="Wingdings" panose="05000000000000000000" pitchFamily="2" charset="2"/>
              <a:buNone/>
              <a:defRPr/>
            </a:pPr>
            <a:r>
              <a:rPr lang="fr-FR" sz="2400" b="1" dirty="0">
                <a:effectLst>
                  <a:outerShdw blurRad="38100" dist="38100" dir="2700000" algn="tl">
                    <a:srgbClr val="000000">
                      <a:alpha val="43137"/>
                    </a:srgbClr>
                  </a:outerShdw>
                </a:effectLst>
              </a:rPr>
              <a:t>-1</a:t>
            </a:r>
            <a:r>
              <a:rPr lang="ar-TN" sz="2400" b="1" dirty="0">
                <a:effectLst>
                  <a:outerShdw blurRad="38100" dist="38100" dir="2700000" algn="tl">
                    <a:srgbClr val="000000">
                      <a:alpha val="43137"/>
                    </a:srgbClr>
                  </a:outerShdw>
                </a:effectLst>
              </a:rPr>
              <a:t>انخفاض معدل</a:t>
            </a:r>
            <a:r>
              <a:rPr lang="fr-FR" sz="2400" b="1" dirty="0">
                <a:effectLst>
                  <a:outerShdw blurRad="38100" dist="38100" dir="2700000" algn="tl">
                    <a:srgbClr val="000000">
                      <a:alpha val="43137"/>
                    </a:srgbClr>
                  </a:outerShdw>
                </a:effectLst>
              </a:rPr>
              <a:t> </a:t>
            </a:r>
            <a:r>
              <a:rPr lang="ar-SA" sz="2400" b="1" dirty="0">
                <a:effectLst>
                  <a:outerShdw blurRad="38100" dist="38100" dir="2700000" algn="tl">
                    <a:srgbClr val="000000">
                      <a:alpha val="43137"/>
                    </a:srgbClr>
                  </a:outerShdw>
                </a:effectLst>
              </a:rPr>
              <a:t>الجريمة مؤشر مهم على تحقق الرفاهية الاجتماعية ولكن هذا الأثر لا يدخل في حساب الناتج المحلى الإجمالي لأنه لا يؤدى إلى زيادة الإنتاج</a:t>
            </a:r>
            <a:endParaRPr lang="fr-FR" sz="2400" b="1" dirty="0">
              <a:effectLst>
                <a:outerShdw blurRad="38100" dist="38100" dir="2700000" algn="tl">
                  <a:srgbClr val="000000">
                    <a:alpha val="43137"/>
                  </a:srgbClr>
                </a:outerShdw>
              </a:effectLst>
            </a:endParaRPr>
          </a:p>
          <a:p>
            <a:pPr algn="just" rtl="1">
              <a:lnSpc>
                <a:spcPct val="150000"/>
              </a:lnSpc>
              <a:buFont typeface="Wingdings" panose="05000000000000000000" pitchFamily="2" charset="2"/>
              <a:buNone/>
              <a:defRPr/>
            </a:pPr>
            <a:r>
              <a:rPr lang="fr-FR" sz="2400" b="1" dirty="0">
                <a:effectLst>
                  <a:outerShdw blurRad="38100" dist="38100" dir="2700000" algn="tl">
                    <a:srgbClr val="000000">
                      <a:alpha val="43137"/>
                    </a:srgbClr>
                  </a:outerShdw>
                </a:effectLst>
              </a:rPr>
              <a:t>2</a:t>
            </a:r>
            <a:r>
              <a:rPr lang="ar-SA" sz="2400" b="1" dirty="0">
                <a:effectLst>
                  <a:outerShdw blurRad="38100" dist="38100" dir="2700000" algn="tl">
                    <a:srgbClr val="000000">
                      <a:alpha val="43137"/>
                    </a:srgbClr>
                  </a:outerShdw>
                </a:effectLst>
              </a:rPr>
              <a:t>-لا يدخل في حساب الناتج المحلى الإجمالي أوقات الفراغ التي تعتبر زيادة في الرفاهية </a:t>
            </a:r>
            <a:r>
              <a:rPr lang="ar-SA" sz="2400" b="1" dirty="0" err="1">
                <a:effectLst>
                  <a:outerShdw blurRad="38100" dist="38100" dir="2700000" algn="tl">
                    <a:srgbClr val="000000">
                      <a:alpha val="43137"/>
                    </a:srgbClr>
                  </a:outerShdw>
                </a:effectLst>
              </a:rPr>
              <a:t>الاجتماعية.</a:t>
            </a:r>
            <a:r>
              <a:rPr lang="ar-SA" sz="2400" b="1" dirty="0">
                <a:effectLst>
                  <a:outerShdw blurRad="38100" dist="38100" dir="2700000" algn="tl">
                    <a:srgbClr val="000000">
                      <a:alpha val="43137"/>
                    </a:srgbClr>
                  </a:outerShdw>
                </a:effectLst>
              </a:rPr>
              <a:t> </a:t>
            </a:r>
            <a:endParaRPr lang="fr-FR" sz="2400" b="1" dirty="0">
              <a:effectLst>
                <a:outerShdw blurRad="38100" dist="38100" dir="2700000" algn="tl">
                  <a:srgbClr val="000000">
                    <a:alpha val="43137"/>
                  </a:srgbClr>
                </a:outerShdw>
              </a:effectLst>
            </a:endParaRPr>
          </a:p>
          <a:p>
            <a:pPr algn="just" rtl="1">
              <a:lnSpc>
                <a:spcPct val="150000"/>
              </a:lnSpc>
              <a:buFont typeface="Wingdings" panose="05000000000000000000" pitchFamily="2" charset="2"/>
              <a:buNone/>
              <a:defRPr/>
            </a:pPr>
            <a:r>
              <a:rPr lang="fr-FR" sz="2400" b="1" dirty="0">
                <a:effectLst>
                  <a:outerShdw blurRad="38100" dist="38100" dir="2700000" algn="tl">
                    <a:srgbClr val="000000">
                      <a:alpha val="43137"/>
                    </a:srgbClr>
                  </a:outerShdw>
                </a:effectLst>
              </a:rPr>
              <a:t>3</a:t>
            </a:r>
            <a:r>
              <a:rPr lang="ar-SA" sz="2400" b="1" dirty="0">
                <a:effectLst>
                  <a:outerShdw blurRad="38100" dist="38100" dir="2700000" algn="tl">
                    <a:srgbClr val="000000">
                      <a:alpha val="43137"/>
                    </a:srgbClr>
                  </a:outerShdw>
                </a:effectLst>
              </a:rPr>
              <a:t>-عدم اعتبار بعض الأنشطة غير السوقية كالعمل المنزلي ورعاية الأطفال من ضمن حسابات الناتج المحلى الإجمالي على الرغم من أنها إنتاج </a:t>
            </a:r>
            <a:r>
              <a:rPr lang="ar-SA" sz="2400" b="1" dirty="0" err="1">
                <a:effectLst>
                  <a:outerShdw blurRad="38100" dist="38100" dir="2700000" algn="tl">
                    <a:srgbClr val="000000">
                      <a:alpha val="43137"/>
                    </a:srgbClr>
                  </a:outerShdw>
                </a:effectLst>
              </a:rPr>
              <a:t>حقيقي.</a:t>
            </a:r>
            <a:r>
              <a:rPr lang="ar-SA" sz="2400" b="1" dirty="0">
                <a:effectLst>
                  <a:outerShdw blurRad="38100" dist="38100" dir="2700000" algn="tl">
                    <a:srgbClr val="000000">
                      <a:alpha val="43137"/>
                    </a:srgbClr>
                  </a:outerShdw>
                </a:effectLst>
              </a:rPr>
              <a:t> </a:t>
            </a:r>
            <a:endParaRPr lang="fr-FR" sz="2400" b="1" dirty="0">
              <a:effectLst>
                <a:outerShdw blurRad="38100" dist="38100" dir="2700000" algn="tl">
                  <a:srgbClr val="000000">
                    <a:alpha val="43137"/>
                  </a:srgbClr>
                </a:outerShdw>
              </a:effectLst>
            </a:endParaRPr>
          </a:p>
          <a:p>
            <a:pPr algn="just" rtl="1">
              <a:lnSpc>
                <a:spcPct val="150000"/>
              </a:lnSpc>
              <a:buFont typeface="Wingdings" panose="05000000000000000000" pitchFamily="2" charset="2"/>
              <a:buNone/>
              <a:defRPr/>
            </a:pPr>
            <a:r>
              <a:rPr lang="fr-FR" sz="2400" b="1" dirty="0">
                <a:effectLst>
                  <a:outerShdw blurRad="38100" dist="38100" dir="2700000" algn="tl">
                    <a:srgbClr val="000000">
                      <a:alpha val="43137"/>
                    </a:srgbClr>
                  </a:outerShdw>
                </a:effectLst>
              </a:rPr>
              <a:t>4</a:t>
            </a:r>
            <a:r>
              <a:rPr lang="ar-SA" sz="2400" b="1" dirty="0">
                <a:effectLst>
                  <a:outerShdw blurRad="38100" dist="38100" dir="2700000" algn="tl">
                    <a:srgbClr val="000000">
                      <a:alpha val="43137"/>
                    </a:srgbClr>
                  </a:outerShdw>
                </a:effectLst>
              </a:rPr>
              <a:t>-الكوارث الطبيعية كالزلازل وغيرها تؤثر على الرفاهية الاجتماعية ومع ذلك فهي تزيد من الناتج المحلى الإجمالي الأمر الذي قد يعطى صورة غير صحيحة من أن هناك زيادة في الرفاهية الاجتماعية.</a:t>
            </a:r>
            <a:endParaRPr lang="fr-FR" sz="2400" b="1" dirty="0">
              <a:effectLst>
                <a:outerShdw blurRad="38100" dist="38100" dir="2700000" algn="tl">
                  <a:srgbClr val="000000">
                    <a:alpha val="43137"/>
                  </a:srgbClr>
                </a:outerShdw>
              </a:effectLst>
            </a:endParaRPr>
          </a:p>
        </p:txBody>
      </p:sp>
      <p:sp>
        <p:nvSpPr>
          <p:cNvPr id="57348" name="Espace réservé du pied de page 3">
            <a:extLst>
              <a:ext uri="{FF2B5EF4-FFF2-40B4-BE49-F238E27FC236}">
                <a16:creationId xmlns:a16="http://schemas.microsoft.com/office/drawing/2014/main" id="{2D7E2786-1DC4-47D7-8CCA-5442392B005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B1970F88-6874-4E1E-B7F9-7FF1DA2B9BF7}"/>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23EAA9B-283B-4A15-A5EA-C074DA7D2389}" type="slidenum">
              <a:rPr lang="ar-SA" altLang="en-US" sz="1200">
                <a:solidFill>
                  <a:srgbClr val="FFFFFF"/>
                </a:solidFill>
              </a:rPr>
              <a:pPr eaLnBrk="1" hangingPunct="1">
                <a:lnSpc>
                  <a:spcPct val="80000"/>
                </a:lnSpc>
              </a:pPr>
              <a:t>48</a:t>
            </a:fld>
            <a:endParaRPr lang="fr-FR" altLang="en-US" sz="1200">
              <a:solidFill>
                <a:srgbClr val="FFFFFF"/>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107B5CD-D7D2-4CC0-8AA7-2E79C90899DD}"/>
              </a:ext>
            </a:extLst>
          </p:cNvPr>
          <p:cNvSpPr>
            <a:spLocks noGrp="1"/>
          </p:cNvSpPr>
          <p:nvPr>
            <p:ph sz="quarter" idx="1"/>
          </p:nvPr>
        </p:nvSpPr>
        <p:spPr>
          <a:xfrm>
            <a:off x="228600" y="228600"/>
            <a:ext cx="8686800" cy="5867400"/>
          </a:xfrm>
        </p:spPr>
        <p:txBody>
          <a:bodyPr/>
          <a:lstStyle/>
          <a:p>
            <a:pPr algn="just" rtl="1">
              <a:lnSpc>
                <a:spcPct val="200000"/>
              </a:lnSpc>
              <a:buFont typeface="Wingdings" panose="05000000000000000000" pitchFamily="2" charset="2"/>
              <a:buNone/>
              <a:defRPr/>
            </a:pPr>
            <a:r>
              <a:rPr lang="fr-FR" b="1" dirty="0">
                <a:effectLst>
                  <a:outerShdw blurRad="38100" dist="38100" dir="2700000" algn="tl">
                    <a:srgbClr val="000000">
                      <a:alpha val="43137"/>
                    </a:srgbClr>
                  </a:outerShdw>
                </a:effectLst>
              </a:rPr>
              <a:t>-5</a:t>
            </a:r>
            <a:r>
              <a:rPr lang="ar-SA" sz="2800" b="1" dirty="0">
                <a:effectLst>
                  <a:outerShdw blurRad="38100" dist="38100" dir="2700000" algn="tl">
                    <a:srgbClr val="000000">
                      <a:alpha val="43137"/>
                    </a:srgbClr>
                  </a:outerShdw>
                </a:effectLst>
              </a:rPr>
              <a:t>الناتج المحلى الإجمالي لا يعكس الآثار السلبية التي تسببها بعض المصانع كتلوث الهواء ومياه الأنهار والبحار </a:t>
            </a:r>
            <a:r>
              <a:rPr lang="ar-SA" sz="2800" b="1" dirty="0" err="1">
                <a:effectLst>
                  <a:outerShdw blurRad="38100" dist="38100" dir="2700000" algn="tl">
                    <a:srgbClr val="000000">
                      <a:alpha val="43137"/>
                    </a:srgbClr>
                  </a:outerShdw>
                </a:effectLst>
              </a:rPr>
              <a:t>وغيرها.</a:t>
            </a:r>
            <a:r>
              <a:rPr lang="ar-SA" sz="2800" b="1" dirty="0">
                <a:effectLst>
                  <a:outerShdw blurRad="38100" dist="38100" dir="2700000" algn="tl">
                    <a:srgbClr val="000000">
                      <a:alpha val="43137"/>
                    </a:srgbClr>
                  </a:outerShdw>
                </a:effectLst>
              </a:rPr>
              <a:t> </a:t>
            </a:r>
            <a:endParaRPr lang="fr-FR" sz="2800" b="1" dirty="0">
              <a:effectLst>
                <a:outerShdw blurRad="38100" dist="38100" dir="2700000" algn="tl">
                  <a:srgbClr val="000000">
                    <a:alpha val="43137"/>
                  </a:srgbClr>
                </a:outerShdw>
              </a:effectLst>
            </a:endParaRPr>
          </a:p>
          <a:p>
            <a:pPr algn="just" rtl="1">
              <a:lnSpc>
                <a:spcPct val="200000"/>
              </a:lnSpc>
              <a:buFont typeface="Wingdings" panose="05000000000000000000" pitchFamily="2" charset="2"/>
              <a:buNone/>
              <a:defRPr/>
            </a:pPr>
            <a:r>
              <a:rPr lang="fr-FR" sz="2800" b="1" dirty="0">
                <a:effectLst>
                  <a:outerShdw blurRad="38100" dist="38100" dir="2700000" algn="tl">
                    <a:srgbClr val="000000">
                      <a:alpha val="43137"/>
                    </a:srgbClr>
                  </a:outerShdw>
                </a:effectLst>
              </a:rPr>
              <a:t>6</a:t>
            </a:r>
            <a:r>
              <a:rPr lang="ar-SA" sz="2800" b="1" dirty="0">
                <a:effectLst>
                  <a:outerShdw blurRad="38100" dist="38100" dir="2700000" algn="tl">
                    <a:srgbClr val="000000">
                      <a:alpha val="43137"/>
                    </a:srgbClr>
                  </a:outerShdw>
                </a:effectLst>
              </a:rPr>
              <a:t>-الأنشطة غير النظامية رغم أنها تشكل نسبة لا بأس </a:t>
            </a:r>
            <a:r>
              <a:rPr lang="ar-SA" sz="2800" b="1" dirty="0" err="1">
                <a:effectLst>
                  <a:outerShdw blurRad="38100" dist="38100" dir="2700000" algn="tl">
                    <a:srgbClr val="000000">
                      <a:alpha val="43137"/>
                    </a:srgbClr>
                  </a:outerShdw>
                </a:effectLst>
              </a:rPr>
              <a:t>بها</a:t>
            </a:r>
            <a:r>
              <a:rPr lang="ar-SA" sz="2800" b="1" dirty="0">
                <a:effectLst>
                  <a:outerShdw blurRad="38100" dist="38100" dir="2700000" algn="tl">
                    <a:srgbClr val="000000">
                      <a:alpha val="43137"/>
                    </a:srgbClr>
                  </a:outerShdw>
                </a:effectLst>
              </a:rPr>
              <a:t> من الناتج المحلى ورغم ذلك لا تدخل حساباته</a:t>
            </a:r>
            <a:endParaRPr lang="fr-FR" sz="2800" b="1" dirty="0">
              <a:effectLst>
                <a:outerShdw blurRad="38100" dist="38100" dir="2700000" algn="tl">
                  <a:srgbClr val="000000">
                    <a:alpha val="43137"/>
                  </a:srgbClr>
                </a:outerShdw>
              </a:effectLst>
            </a:endParaRPr>
          </a:p>
          <a:p>
            <a:pPr algn="just" rtl="1">
              <a:lnSpc>
                <a:spcPct val="200000"/>
              </a:lnSpc>
              <a:buFont typeface="Wingdings" panose="05000000000000000000" pitchFamily="2" charset="2"/>
              <a:buNone/>
              <a:defRPr/>
            </a:pPr>
            <a:r>
              <a:rPr lang="fr-FR" sz="2800" b="1" dirty="0">
                <a:effectLst>
                  <a:outerShdw blurRad="38100" dist="38100" dir="2700000" algn="tl">
                    <a:srgbClr val="000000">
                      <a:alpha val="43137"/>
                    </a:srgbClr>
                  </a:outerShdw>
                </a:effectLst>
              </a:rPr>
              <a:t>7</a:t>
            </a:r>
            <a:r>
              <a:rPr lang="ar-SA" sz="2800" b="1" dirty="0">
                <a:effectLst>
                  <a:outerShdw blurRad="38100" dist="38100" dir="2700000" algn="tl">
                    <a:srgbClr val="000000">
                      <a:alpha val="43137"/>
                    </a:srgbClr>
                  </a:outerShdw>
                </a:effectLst>
              </a:rPr>
              <a:t>-هناك بعض الدخول والأنشطة المهمة كإيجارات المنازل وبيع السلع المستعملة كالسيارات وغيرها لا تدخل في حسابات الناتج المحلى الإجمالي</a:t>
            </a:r>
            <a:endParaRPr lang="fr-FR" sz="2800" b="1" dirty="0">
              <a:effectLst>
                <a:outerShdw blurRad="38100" dist="38100" dir="2700000" algn="tl">
                  <a:srgbClr val="000000">
                    <a:alpha val="43137"/>
                  </a:srgbClr>
                </a:outerShdw>
              </a:effectLst>
            </a:endParaRPr>
          </a:p>
        </p:txBody>
      </p:sp>
      <p:sp>
        <p:nvSpPr>
          <p:cNvPr id="58371" name="Espace réservé du pied de page 3">
            <a:extLst>
              <a:ext uri="{FF2B5EF4-FFF2-40B4-BE49-F238E27FC236}">
                <a16:creationId xmlns:a16="http://schemas.microsoft.com/office/drawing/2014/main" id="{101A00F5-18ED-49B8-9CA6-C3DD0B078045}"/>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2DE12A82-8F61-4110-B0C1-FD9B8189B09F}"/>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C6D9063D-9016-4102-92C6-03EBC897CE5B}" type="slidenum">
              <a:rPr lang="ar-SA" altLang="en-US" sz="1200">
                <a:solidFill>
                  <a:srgbClr val="FFFFFF"/>
                </a:solidFill>
              </a:rPr>
              <a:pPr eaLnBrk="1" hangingPunct="1">
                <a:lnSpc>
                  <a:spcPct val="80000"/>
                </a:lnSpc>
              </a:pPr>
              <a:t>49</a:t>
            </a:fld>
            <a:endParaRPr lang="fr-FR" altLang="en-US" sz="12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4835AA0F-5E68-4925-B962-C380427B7A52}"/>
              </a:ext>
            </a:extLst>
          </p:cNvPr>
          <p:cNvSpPr>
            <a:spLocks noGrp="1" noChangeArrowheads="1"/>
          </p:cNvSpPr>
          <p:nvPr>
            <p:ph type="title"/>
          </p:nvPr>
        </p:nvSpPr>
        <p:spPr>
          <a:xfrm>
            <a:off x="1752600" y="152400"/>
            <a:ext cx="5029200" cy="990600"/>
          </a:xfrm>
          <a:solidFill>
            <a:schemeClr val="tx2">
              <a:lumMod val="60000"/>
              <a:lumOff val="40000"/>
            </a:schemeClr>
          </a:solidFill>
          <a:ln w="38100">
            <a:solidFill>
              <a:schemeClr val="tx1"/>
            </a:solidFill>
          </a:ln>
        </p:spPr>
        <p:txBody>
          <a:bodyPr/>
          <a:lstStyle/>
          <a:p>
            <a:pPr algn="ctr" rtl="1" eaLnBrk="1" fontAlgn="auto" hangingPunct="1">
              <a:spcAft>
                <a:spcPts val="0"/>
              </a:spcAft>
              <a:defRPr/>
            </a:pPr>
            <a:r>
              <a:rPr lang="ar-SA" sz="3200" b="1" dirty="0">
                <a:solidFill>
                  <a:schemeClr val="tx1"/>
                </a:solidFill>
                <a:effectLst>
                  <a:outerShdw blurRad="38100" dist="38100" dir="2700000" algn="tl">
                    <a:srgbClr val="000000">
                      <a:alpha val="43137"/>
                    </a:srgbClr>
                  </a:outerShdw>
                </a:effectLst>
              </a:rPr>
              <a:t>تحليلات </a:t>
            </a:r>
            <a:br>
              <a:rPr lang="en-US" sz="3200" b="1" dirty="0">
                <a:solidFill>
                  <a:schemeClr val="tx1"/>
                </a:solidFill>
                <a:effectLst>
                  <a:outerShdw blurRad="38100" dist="38100" dir="2700000" algn="tl">
                    <a:srgbClr val="000000">
                      <a:alpha val="43137"/>
                    </a:srgbClr>
                  </a:outerShdw>
                </a:effectLst>
              </a:rPr>
            </a:br>
            <a:r>
              <a:rPr lang="ar-SA" sz="3200" b="1" dirty="0">
                <a:solidFill>
                  <a:schemeClr val="tx1"/>
                </a:solidFill>
                <a:effectLst>
                  <a:outerShdw blurRad="38100" dist="38100" dir="2700000" algn="tl">
                    <a:srgbClr val="000000">
                      <a:alpha val="43137"/>
                    </a:srgbClr>
                  </a:outerShdw>
                </a:effectLst>
              </a:rPr>
              <a:t>منحنى إمكانيات الإنتاج</a:t>
            </a:r>
            <a:endParaRPr lang="en-US" sz="3200" b="1" dirty="0">
              <a:solidFill>
                <a:schemeClr val="tx1"/>
              </a:solidFill>
              <a:effectLst>
                <a:outerShdw blurRad="38100" dist="38100" dir="2700000" algn="tl">
                  <a:srgbClr val="000000">
                    <a:alpha val="43137"/>
                  </a:srgbClr>
                </a:outerShdw>
              </a:effectLst>
            </a:endParaRPr>
          </a:p>
        </p:txBody>
      </p:sp>
      <p:sp>
        <p:nvSpPr>
          <p:cNvPr id="3076" name="Espace réservé du numéro de diapositive 4">
            <a:extLst>
              <a:ext uri="{FF2B5EF4-FFF2-40B4-BE49-F238E27FC236}">
                <a16:creationId xmlns:a16="http://schemas.microsoft.com/office/drawing/2014/main" id="{94525178-750D-410C-887F-579A44E3E05C}"/>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6D86A549-BC31-42E4-AA2A-6AF35FFD5FE9}" type="slidenum">
              <a:rPr lang="ar-SA" altLang="en-US" sz="1200">
                <a:solidFill>
                  <a:srgbClr val="FFFFFF"/>
                </a:solidFill>
              </a:rPr>
              <a:pPr eaLnBrk="1" hangingPunct="1">
                <a:lnSpc>
                  <a:spcPct val="80000"/>
                </a:lnSpc>
              </a:pPr>
              <a:t>5</a:t>
            </a:fld>
            <a:endParaRPr lang="en-US" altLang="en-US" sz="1200">
              <a:solidFill>
                <a:srgbClr val="FFFFFF"/>
              </a:solidFill>
            </a:endParaRPr>
          </a:p>
        </p:txBody>
      </p:sp>
      <p:graphicFrame>
        <p:nvGraphicFramePr>
          <p:cNvPr id="2050" name="Object 3">
            <a:extLst>
              <a:ext uri="{FF2B5EF4-FFF2-40B4-BE49-F238E27FC236}">
                <a16:creationId xmlns:a16="http://schemas.microsoft.com/office/drawing/2014/main" id="{1C8F4834-89B3-4BFB-94D1-ED635702D1B7}"/>
              </a:ext>
            </a:extLst>
          </p:cNvPr>
          <p:cNvGraphicFramePr>
            <a:graphicFrameLocks noChangeAspect="1"/>
          </p:cNvGraphicFramePr>
          <p:nvPr/>
        </p:nvGraphicFramePr>
        <p:xfrm>
          <a:off x="2057400" y="1711325"/>
          <a:ext cx="5486400" cy="2878138"/>
        </p:xfrm>
        <a:graphic>
          <a:graphicData uri="http://schemas.openxmlformats.org/presentationml/2006/ole">
            <mc:AlternateContent xmlns:mc="http://schemas.openxmlformats.org/markup-compatibility/2006">
              <mc:Choice xmlns:v="urn:schemas-microsoft-com:vml" Requires="v">
                <p:oleObj spid="_x0000_s2049" name="Worksheet" r:id="rId3" imgW="3648582" imgH="1953000" progId="Excel.Sheet.8">
                  <p:embed/>
                </p:oleObj>
              </mc:Choice>
              <mc:Fallback>
                <p:oleObj name="Worksheet" r:id="rId3" imgW="3648582" imgH="1953000" progId="Excel.Sheet.8">
                  <p:embed/>
                  <p:pic>
                    <p:nvPicPr>
                      <p:cNvPr id="2050" name="Object 3">
                        <a:extLst>
                          <a:ext uri="{FF2B5EF4-FFF2-40B4-BE49-F238E27FC236}">
                            <a16:creationId xmlns:a16="http://schemas.microsoft.com/office/drawing/2014/main" id="{1C8F4834-89B3-4BFB-94D1-ED635702D1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711325"/>
                        <a:ext cx="5486400" cy="2878138"/>
                      </a:xfrm>
                      <a:prstGeom prst="rect">
                        <a:avLst/>
                      </a:prstGeom>
                      <a:solidFill>
                        <a:schemeClr val="bg2"/>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Text Box 4">
            <a:extLst>
              <a:ext uri="{FF2B5EF4-FFF2-40B4-BE49-F238E27FC236}">
                <a16:creationId xmlns:a16="http://schemas.microsoft.com/office/drawing/2014/main" id="{C50CD80E-4C64-4651-95EE-6B8438F7BC35}"/>
              </a:ext>
            </a:extLst>
          </p:cNvPr>
          <p:cNvSpPr txBox="1">
            <a:spLocks noChangeArrowheads="1"/>
          </p:cNvSpPr>
          <p:nvPr/>
        </p:nvSpPr>
        <p:spPr bwMode="auto">
          <a:xfrm>
            <a:off x="5943600" y="3733800"/>
            <a:ext cx="12192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1600" b="1"/>
              <a:t>الكمية المنتجة</a:t>
            </a:r>
            <a:r>
              <a:rPr lang="en-US" altLang="en-US" sz="1600" b="1"/>
              <a:t> </a:t>
            </a:r>
          </a:p>
          <a:p>
            <a:pPr eaLnBrk="1" hangingPunct="1">
              <a:spcBef>
                <a:spcPct val="50000"/>
              </a:spcBef>
            </a:pPr>
            <a:r>
              <a:rPr lang="ar-SA" altLang="en-US" sz="1600" b="1"/>
              <a:t>من </a:t>
            </a:r>
            <a:r>
              <a:rPr lang="ar-SA" altLang="en-US" sz="1600" b="1">
                <a:solidFill>
                  <a:schemeClr val="accent2"/>
                </a:solidFill>
              </a:rPr>
              <a:t>(س</a:t>
            </a:r>
            <a:r>
              <a:rPr lang="en-US" altLang="en-US" sz="1600" b="1">
                <a:solidFill>
                  <a:schemeClr val="accent2"/>
                </a:solidFill>
              </a:rPr>
              <a:t>(</a:t>
            </a:r>
            <a:endParaRPr lang="en-US" altLang="en-US"/>
          </a:p>
        </p:txBody>
      </p:sp>
      <p:sp>
        <p:nvSpPr>
          <p:cNvPr id="2054" name="Text Box 5">
            <a:extLst>
              <a:ext uri="{FF2B5EF4-FFF2-40B4-BE49-F238E27FC236}">
                <a16:creationId xmlns:a16="http://schemas.microsoft.com/office/drawing/2014/main" id="{D8E514B5-C915-482A-9924-6AF6993789B5}"/>
              </a:ext>
            </a:extLst>
          </p:cNvPr>
          <p:cNvSpPr txBox="1">
            <a:spLocks noChangeArrowheads="1"/>
          </p:cNvSpPr>
          <p:nvPr/>
        </p:nvSpPr>
        <p:spPr bwMode="auto">
          <a:xfrm>
            <a:off x="1905000" y="1905000"/>
            <a:ext cx="129540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ar-SA" altLang="en-US" sz="1400" b="1"/>
              <a:t>الكمية المنتجة</a:t>
            </a:r>
            <a:r>
              <a:rPr lang="en-US" altLang="en-US" sz="1400" b="1"/>
              <a:t> </a:t>
            </a:r>
          </a:p>
          <a:p>
            <a:pPr algn="ctr" eaLnBrk="1" hangingPunct="1">
              <a:spcBef>
                <a:spcPct val="50000"/>
              </a:spcBef>
            </a:pPr>
            <a:r>
              <a:rPr lang="ar-SA" altLang="en-US" sz="1400" b="1"/>
              <a:t>من </a:t>
            </a:r>
            <a:r>
              <a:rPr lang="ar-SA" altLang="en-US" sz="1400" b="1">
                <a:solidFill>
                  <a:srgbClr val="6231AB"/>
                </a:solidFill>
              </a:rPr>
              <a:t>(ص</a:t>
            </a:r>
            <a:r>
              <a:rPr lang="en-US" altLang="en-US" sz="1400" b="1">
                <a:solidFill>
                  <a:srgbClr val="6231AB"/>
                </a:solidFill>
              </a:rPr>
              <a:t>(</a:t>
            </a:r>
            <a:endParaRPr lang="en-US" altLang="en-US"/>
          </a:p>
        </p:txBody>
      </p:sp>
      <p:sp>
        <p:nvSpPr>
          <p:cNvPr id="2055" name="Text Box 6">
            <a:extLst>
              <a:ext uri="{FF2B5EF4-FFF2-40B4-BE49-F238E27FC236}">
                <a16:creationId xmlns:a16="http://schemas.microsoft.com/office/drawing/2014/main" id="{E02C75B3-403B-4905-8355-5155FB3339D1}"/>
              </a:ext>
            </a:extLst>
          </p:cNvPr>
          <p:cNvSpPr txBox="1">
            <a:spLocks noChangeArrowheads="1"/>
          </p:cNvSpPr>
          <p:nvPr/>
        </p:nvSpPr>
        <p:spPr bwMode="auto">
          <a:xfrm>
            <a:off x="5029200" y="2514600"/>
            <a:ext cx="22860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ar-SA" altLang="en-US" sz="2000" b="1"/>
              <a:t>منحنى إمكانيات الإنتاج</a:t>
            </a:r>
            <a:endParaRPr lang="en-US" altLang="en-US"/>
          </a:p>
        </p:txBody>
      </p:sp>
      <p:sp>
        <p:nvSpPr>
          <p:cNvPr id="2056" name="Line 13">
            <a:extLst>
              <a:ext uri="{FF2B5EF4-FFF2-40B4-BE49-F238E27FC236}">
                <a16:creationId xmlns:a16="http://schemas.microsoft.com/office/drawing/2014/main" id="{56DA5C60-9420-48A1-91EA-710591FA2549}"/>
              </a:ext>
            </a:extLst>
          </p:cNvPr>
          <p:cNvSpPr>
            <a:spLocks noChangeShapeType="1"/>
          </p:cNvSpPr>
          <p:nvPr/>
        </p:nvSpPr>
        <p:spPr bwMode="auto">
          <a:xfrm flipH="1">
            <a:off x="4724400" y="2819400"/>
            <a:ext cx="609600" cy="381000"/>
          </a:xfrm>
          <a:prstGeom prst="line">
            <a:avLst/>
          </a:prstGeom>
          <a:noFill/>
          <a:ln w="28575" cap="sq">
            <a:solidFill>
              <a:srgbClr val="D10B52"/>
            </a:solidFill>
            <a:round/>
            <a:headEnd type="none" w="sm" len="sm"/>
            <a:tailEnd type="triangle" w="med" len="med"/>
          </a:ln>
          <a:extLst>
            <a:ext uri="{909E8E84-426E-40DD-AFC4-6F175D3DCCD1}">
              <a14:hiddenFill xmlns:a14="http://schemas.microsoft.com/office/drawing/2010/main">
                <a:noFill/>
              </a14:hiddenFill>
            </a:ext>
          </a:extLst>
        </p:spPr>
        <p:txBody>
          <a:bodyPr wrap="none" lIns="91421" tIns="45710" rIns="91421" bIns="45710" anchor="ctr"/>
          <a:lstStyle/>
          <a:p>
            <a:endParaRPr lang="en-US"/>
          </a:p>
        </p:txBody>
      </p:sp>
      <p:sp>
        <p:nvSpPr>
          <p:cNvPr id="91152" name="Rectangle 16">
            <a:extLst>
              <a:ext uri="{FF2B5EF4-FFF2-40B4-BE49-F238E27FC236}">
                <a16:creationId xmlns:a16="http://schemas.microsoft.com/office/drawing/2014/main" id="{371B0A9D-3960-438B-AF64-8E8823920270}"/>
              </a:ext>
            </a:extLst>
          </p:cNvPr>
          <p:cNvSpPr>
            <a:spLocks noChangeArrowheads="1"/>
          </p:cNvSpPr>
          <p:nvPr/>
        </p:nvSpPr>
        <p:spPr bwMode="auto">
          <a:xfrm>
            <a:off x="4038600" y="2514600"/>
            <a:ext cx="304800" cy="228600"/>
          </a:xfrm>
          <a:prstGeom prst="rect">
            <a:avLst/>
          </a:prstGeom>
          <a:solidFill>
            <a:srgbClr val="BAF8BD"/>
          </a:solidFill>
          <a:ln w="12700" cap="sq">
            <a:solidFill>
              <a:schemeClr val="tx1"/>
            </a:solidFill>
            <a:miter lim="800000"/>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fr-FR" altLang="en-US" b="1"/>
              <a:t>B</a:t>
            </a:r>
            <a:endParaRPr lang="en-US" altLang="en-US"/>
          </a:p>
        </p:txBody>
      </p:sp>
      <p:sp>
        <p:nvSpPr>
          <p:cNvPr id="91153" name="Text Box 17">
            <a:extLst>
              <a:ext uri="{FF2B5EF4-FFF2-40B4-BE49-F238E27FC236}">
                <a16:creationId xmlns:a16="http://schemas.microsoft.com/office/drawing/2014/main" id="{B78B23BC-E544-41F5-9905-777DAAB6552D}"/>
              </a:ext>
            </a:extLst>
          </p:cNvPr>
          <p:cNvSpPr txBox="1">
            <a:spLocks noChangeArrowheads="1"/>
          </p:cNvSpPr>
          <p:nvPr/>
        </p:nvSpPr>
        <p:spPr bwMode="auto">
          <a:xfrm>
            <a:off x="4572000" y="23622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spcBef>
                <a:spcPct val="50000"/>
              </a:spcBef>
            </a:pPr>
            <a:r>
              <a:rPr lang="fr-FR" altLang="en-US" sz="1600" b="1">
                <a:solidFill>
                  <a:srgbClr val="E85F48"/>
                </a:solidFill>
              </a:rPr>
              <a:t>K</a:t>
            </a:r>
            <a:r>
              <a:rPr lang="fr-FR" altLang="en-US" b="1">
                <a:solidFill>
                  <a:srgbClr val="E85F48"/>
                </a:solidFill>
              </a:rPr>
              <a:t>*</a:t>
            </a:r>
            <a:endParaRPr lang="en-US" altLang="en-US"/>
          </a:p>
        </p:txBody>
      </p:sp>
      <p:sp>
        <p:nvSpPr>
          <p:cNvPr id="91155" name="Text Box 19">
            <a:extLst>
              <a:ext uri="{FF2B5EF4-FFF2-40B4-BE49-F238E27FC236}">
                <a16:creationId xmlns:a16="http://schemas.microsoft.com/office/drawing/2014/main" id="{3D148357-395D-465F-A204-D8FB4AC8C1E7}"/>
              </a:ext>
            </a:extLst>
          </p:cNvPr>
          <p:cNvSpPr txBox="1">
            <a:spLocks noChangeArrowheads="1"/>
          </p:cNvSpPr>
          <p:nvPr/>
        </p:nvSpPr>
        <p:spPr bwMode="auto">
          <a:xfrm>
            <a:off x="3733800" y="3276600"/>
            <a:ext cx="609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1421" tIns="45710" rIns="91421" bIns="45710">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fr-FR" altLang="en-US" sz="1400" b="1">
                <a:solidFill>
                  <a:srgbClr val="675DE3"/>
                </a:solidFill>
              </a:rPr>
              <a:t>M*</a:t>
            </a:r>
            <a:endParaRPr lang="en-US" altLang="en-US"/>
          </a:p>
        </p:txBody>
      </p:sp>
      <p:sp>
        <p:nvSpPr>
          <p:cNvPr id="91156" name="Rectangle 20">
            <a:extLst>
              <a:ext uri="{FF2B5EF4-FFF2-40B4-BE49-F238E27FC236}">
                <a16:creationId xmlns:a16="http://schemas.microsoft.com/office/drawing/2014/main" id="{E1860D54-D674-4EAD-923F-F115A20C66D0}"/>
              </a:ext>
            </a:extLst>
          </p:cNvPr>
          <p:cNvSpPr>
            <a:spLocks noChangeArrowheads="1"/>
          </p:cNvSpPr>
          <p:nvPr/>
        </p:nvSpPr>
        <p:spPr bwMode="auto">
          <a:xfrm>
            <a:off x="6629400" y="4953000"/>
            <a:ext cx="1295400" cy="609600"/>
          </a:xfrm>
          <a:prstGeom prst="rect">
            <a:avLst/>
          </a:prstGeom>
          <a:solidFill>
            <a:srgbClr val="FAD4B8"/>
          </a:solidFill>
          <a:ln w="12700" cap="sq">
            <a:solidFill>
              <a:schemeClr val="tx1"/>
            </a:solidFill>
            <a:miter lim="800000"/>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000" b="1"/>
              <a:t>على المنحنى</a:t>
            </a:r>
            <a:endParaRPr lang="en-US" altLang="en-US"/>
          </a:p>
        </p:txBody>
      </p:sp>
      <p:sp>
        <p:nvSpPr>
          <p:cNvPr id="91157" name="Rectangle 21">
            <a:extLst>
              <a:ext uri="{FF2B5EF4-FFF2-40B4-BE49-F238E27FC236}">
                <a16:creationId xmlns:a16="http://schemas.microsoft.com/office/drawing/2014/main" id="{20A10DFB-5425-40C3-A421-D98389710D3A}"/>
              </a:ext>
            </a:extLst>
          </p:cNvPr>
          <p:cNvSpPr>
            <a:spLocks noChangeArrowheads="1"/>
          </p:cNvSpPr>
          <p:nvPr/>
        </p:nvSpPr>
        <p:spPr bwMode="auto">
          <a:xfrm>
            <a:off x="6629400" y="5562600"/>
            <a:ext cx="1295400" cy="381000"/>
          </a:xfrm>
          <a:prstGeom prst="rect">
            <a:avLst/>
          </a:prstGeom>
          <a:solidFill>
            <a:srgbClr val="FAD4B8"/>
          </a:solidFill>
          <a:ln w="12700" cap="sq">
            <a:solidFill>
              <a:schemeClr val="tx1"/>
            </a:solidFill>
            <a:miter lim="800000"/>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000" b="1"/>
              <a:t>خارج المنحنى</a:t>
            </a:r>
            <a:endParaRPr lang="en-US" altLang="en-US"/>
          </a:p>
        </p:txBody>
      </p:sp>
      <p:sp>
        <p:nvSpPr>
          <p:cNvPr id="91158" name="Rectangle 22">
            <a:extLst>
              <a:ext uri="{FF2B5EF4-FFF2-40B4-BE49-F238E27FC236}">
                <a16:creationId xmlns:a16="http://schemas.microsoft.com/office/drawing/2014/main" id="{AD560712-84C3-4BB1-B5E9-8007A6A39F24}"/>
              </a:ext>
            </a:extLst>
          </p:cNvPr>
          <p:cNvSpPr>
            <a:spLocks noChangeArrowheads="1"/>
          </p:cNvSpPr>
          <p:nvPr/>
        </p:nvSpPr>
        <p:spPr bwMode="auto">
          <a:xfrm>
            <a:off x="6629400" y="5943600"/>
            <a:ext cx="1295400" cy="381000"/>
          </a:xfrm>
          <a:prstGeom prst="rect">
            <a:avLst/>
          </a:prstGeom>
          <a:solidFill>
            <a:srgbClr val="FAD4B8"/>
          </a:solidFill>
          <a:ln w="12700" cap="sq">
            <a:solidFill>
              <a:schemeClr val="tx1"/>
            </a:solidFill>
            <a:miter lim="800000"/>
            <a:headEnd type="none" w="sm" len="sm"/>
            <a:tailEnd type="none" w="sm" len="sm"/>
          </a:ln>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en-US" sz="2000" b="1"/>
              <a:t>داخل المنحنى</a:t>
            </a:r>
            <a:endParaRPr lang="en-US" altLang="en-US"/>
          </a:p>
        </p:txBody>
      </p:sp>
      <p:sp>
        <p:nvSpPr>
          <p:cNvPr id="91161" name="Rectangle 25">
            <a:extLst>
              <a:ext uri="{FF2B5EF4-FFF2-40B4-BE49-F238E27FC236}">
                <a16:creationId xmlns:a16="http://schemas.microsoft.com/office/drawing/2014/main" id="{2920CF63-3160-40EC-A5BC-5A2381CDDA0F}"/>
              </a:ext>
            </a:extLst>
          </p:cNvPr>
          <p:cNvSpPr>
            <a:spLocks noChangeArrowheads="1"/>
          </p:cNvSpPr>
          <p:nvPr/>
        </p:nvSpPr>
        <p:spPr bwMode="auto">
          <a:xfrm>
            <a:off x="457200" y="5486400"/>
            <a:ext cx="6172200" cy="4572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en-US" sz="2000"/>
              <a:t>النقطة </a:t>
            </a:r>
            <a:r>
              <a:rPr lang="ar-SA" altLang="en-US" sz="2000" b="1">
                <a:solidFill>
                  <a:srgbClr val="E85F48"/>
                </a:solidFill>
              </a:rPr>
              <a:t>(</a:t>
            </a:r>
            <a:r>
              <a:rPr lang="fr-FR" altLang="en-US" sz="2000" b="1">
                <a:solidFill>
                  <a:srgbClr val="E85F48"/>
                </a:solidFill>
              </a:rPr>
              <a:t>K</a:t>
            </a:r>
            <a:r>
              <a:rPr lang="ar-SA" altLang="en-US" sz="2000" b="1">
                <a:solidFill>
                  <a:srgbClr val="E85F48"/>
                </a:solidFill>
              </a:rPr>
              <a:t>)</a:t>
            </a:r>
            <a:r>
              <a:rPr lang="ar-SA" altLang="en-US" sz="2000" b="1"/>
              <a:t> </a:t>
            </a:r>
            <a:r>
              <a:rPr lang="ar-SA" altLang="en-US" sz="2000" b="1">
                <a:solidFill>
                  <a:srgbClr val="E85F48"/>
                </a:solidFill>
              </a:rPr>
              <a:t>مستحيلة</a:t>
            </a:r>
            <a:r>
              <a:rPr lang="ar-SA" altLang="en-US" sz="2000"/>
              <a:t> في ظل الموارد المتاحة وطرق الإنتاج المتبعة حاليا</a:t>
            </a:r>
            <a:r>
              <a:rPr lang="en-US" altLang="en-US" sz="2000"/>
              <a:t> .</a:t>
            </a:r>
            <a:endParaRPr lang="en-US" altLang="en-US"/>
          </a:p>
        </p:txBody>
      </p:sp>
      <p:sp>
        <p:nvSpPr>
          <p:cNvPr id="91162" name="Rectangle 26">
            <a:extLst>
              <a:ext uri="{FF2B5EF4-FFF2-40B4-BE49-F238E27FC236}">
                <a16:creationId xmlns:a16="http://schemas.microsoft.com/office/drawing/2014/main" id="{4143C611-915D-47C3-ACDB-0074BB275A12}"/>
              </a:ext>
            </a:extLst>
          </p:cNvPr>
          <p:cNvSpPr>
            <a:spLocks noChangeArrowheads="1"/>
          </p:cNvSpPr>
          <p:nvPr/>
        </p:nvSpPr>
        <p:spPr bwMode="auto">
          <a:xfrm>
            <a:off x="457200" y="5943600"/>
            <a:ext cx="6172200" cy="3810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en-US" sz="2000"/>
              <a:t>النقطة </a:t>
            </a:r>
            <a:r>
              <a:rPr lang="ar-SA" altLang="en-US" sz="2000" b="1">
                <a:solidFill>
                  <a:srgbClr val="675DE3"/>
                </a:solidFill>
              </a:rPr>
              <a:t>(</a:t>
            </a:r>
            <a:r>
              <a:rPr lang="fr-FR" altLang="en-US" sz="2000" b="1">
                <a:solidFill>
                  <a:srgbClr val="675DE3"/>
                </a:solidFill>
              </a:rPr>
              <a:t>M</a:t>
            </a:r>
            <a:r>
              <a:rPr lang="ar-SA" altLang="en-US" sz="2000" b="1">
                <a:solidFill>
                  <a:srgbClr val="675DE3"/>
                </a:solidFill>
              </a:rPr>
              <a:t>)</a:t>
            </a:r>
            <a:r>
              <a:rPr lang="ar-SA" altLang="en-US" sz="2000"/>
              <a:t> تمثل</a:t>
            </a:r>
            <a:r>
              <a:rPr lang="ar-SA" altLang="en-US" sz="2000">
                <a:solidFill>
                  <a:srgbClr val="675DE3"/>
                </a:solidFill>
              </a:rPr>
              <a:t> </a:t>
            </a:r>
            <a:r>
              <a:rPr lang="ar-SA" altLang="en-US" sz="2000" b="1">
                <a:solidFill>
                  <a:srgbClr val="675DE3"/>
                </a:solidFill>
              </a:rPr>
              <a:t>بطالة</a:t>
            </a:r>
            <a:r>
              <a:rPr lang="en-US" altLang="en-US" sz="2000"/>
              <a:t> .</a:t>
            </a:r>
            <a:endParaRPr lang="en-US" altLang="en-US"/>
          </a:p>
        </p:txBody>
      </p:sp>
      <p:sp>
        <p:nvSpPr>
          <p:cNvPr id="91163" name="Rectangle 27">
            <a:extLst>
              <a:ext uri="{FF2B5EF4-FFF2-40B4-BE49-F238E27FC236}">
                <a16:creationId xmlns:a16="http://schemas.microsoft.com/office/drawing/2014/main" id="{134200FC-A31D-4E4A-928C-22121C60FF43}"/>
              </a:ext>
            </a:extLst>
          </p:cNvPr>
          <p:cNvSpPr>
            <a:spLocks noChangeArrowheads="1"/>
          </p:cNvSpPr>
          <p:nvPr/>
        </p:nvSpPr>
        <p:spPr bwMode="auto">
          <a:xfrm flipV="1">
            <a:off x="457200" y="4953000"/>
            <a:ext cx="6172200" cy="533400"/>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rot="10800000" wrap="none" lIns="91421" tIns="45710" rIns="91421" bIns="45710"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en-US" sz="2000"/>
              <a:t>النقطة </a:t>
            </a:r>
            <a:r>
              <a:rPr lang="ar-SA" altLang="en-US" sz="2000" b="1">
                <a:solidFill>
                  <a:srgbClr val="010000"/>
                </a:solidFill>
              </a:rPr>
              <a:t>(</a:t>
            </a:r>
            <a:r>
              <a:rPr lang="fr-FR" altLang="en-US" sz="2000" b="1">
                <a:solidFill>
                  <a:srgbClr val="010000"/>
                </a:solidFill>
              </a:rPr>
              <a:t>B</a:t>
            </a:r>
            <a:r>
              <a:rPr lang="ar-SA" altLang="en-US" sz="2000" b="1">
                <a:solidFill>
                  <a:srgbClr val="010000"/>
                </a:solidFill>
              </a:rPr>
              <a:t>)</a:t>
            </a:r>
            <a:r>
              <a:rPr lang="ar-SA" altLang="en-US" sz="2000"/>
              <a:t> تمثل </a:t>
            </a:r>
            <a:r>
              <a:rPr lang="ar-SA" altLang="en-US" sz="2000" b="1">
                <a:solidFill>
                  <a:srgbClr val="219927"/>
                </a:solidFill>
              </a:rPr>
              <a:t>كفاءة اقتصادية أو كفاءة</a:t>
            </a:r>
            <a:r>
              <a:rPr lang="en-US" altLang="en-US" sz="2000" b="1">
                <a:solidFill>
                  <a:srgbClr val="219927"/>
                </a:solidFill>
              </a:rPr>
              <a:t> </a:t>
            </a:r>
            <a:r>
              <a:rPr lang="ar-SA" altLang="en-US" sz="2000" b="1">
                <a:solidFill>
                  <a:srgbClr val="219927"/>
                </a:solidFill>
              </a:rPr>
              <a:t>توزيعية</a:t>
            </a:r>
            <a:r>
              <a:rPr lang="en-US" altLang="en-US" sz="2000" b="1"/>
              <a:t> .</a:t>
            </a:r>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1000"/>
                                  </p:stCondLst>
                                  <p:childTnLst>
                                    <p:set>
                                      <p:cBhvr>
                                        <p:cTn id="6" dur="1" fill="hold">
                                          <p:stCondLst>
                                            <p:cond delay="0"/>
                                          </p:stCondLst>
                                        </p:cTn>
                                        <p:tgtEl>
                                          <p:spTgt spid="91138"/>
                                        </p:tgtEl>
                                        <p:attrNameLst>
                                          <p:attrName>style.visibility</p:attrName>
                                        </p:attrNameLst>
                                      </p:cBhvr>
                                      <p:to>
                                        <p:strVal val="visible"/>
                                      </p:to>
                                    </p:set>
                                    <p:animEffect transition="in" filter="wipe(right)">
                                      <p:cBhvr>
                                        <p:cTn id="7" dur="500"/>
                                        <p:tgtEl>
                                          <p:spTgt spid="91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91156"/>
                                        </p:tgtEl>
                                        <p:attrNameLst>
                                          <p:attrName>style.visibility</p:attrName>
                                        </p:attrNameLst>
                                      </p:cBhvr>
                                      <p:to>
                                        <p:strVal val="visible"/>
                                      </p:to>
                                    </p:set>
                                    <p:anim calcmode="lin" valueType="num">
                                      <p:cBhvr additive="base">
                                        <p:cTn id="12" dur="500" fill="hold"/>
                                        <p:tgtEl>
                                          <p:spTgt spid="91156"/>
                                        </p:tgtEl>
                                        <p:attrNameLst>
                                          <p:attrName>ppt_x</p:attrName>
                                        </p:attrNameLst>
                                      </p:cBhvr>
                                      <p:tavLst>
                                        <p:tav tm="0">
                                          <p:val>
                                            <p:strVal val="1+#ppt_w/2"/>
                                          </p:val>
                                        </p:tav>
                                        <p:tav tm="100000">
                                          <p:val>
                                            <p:strVal val="#ppt_x"/>
                                          </p:val>
                                        </p:tav>
                                      </p:tavLst>
                                    </p:anim>
                                    <p:anim calcmode="lin" valueType="num">
                                      <p:cBhvr additive="base">
                                        <p:cTn id="13" dur="500" fill="hold"/>
                                        <p:tgtEl>
                                          <p:spTgt spid="91156"/>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91152"/>
                                        </p:tgtEl>
                                        <p:attrNameLst>
                                          <p:attrName>style.visibility</p:attrName>
                                        </p:attrNameLst>
                                      </p:cBhvr>
                                      <p:to>
                                        <p:strVal val="visible"/>
                                      </p:to>
                                    </p:set>
                                    <p:anim calcmode="lin" valueType="num">
                                      <p:cBhvr additive="base">
                                        <p:cTn id="18" dur="500" fill="hold"/>
                                        <p:tgtEl>
                                          <p:spTgt spid="91152"/>
                                        </p:tgtEl>
                                        <p:attrNameLst>
                                          <p:attrName>ppt_x</p:attrName>
                                        </p:attrNameLst>
                                      </p:cBhvr>
                                      <p:tavLst>
                                        <p:tav tm="0">
                                          <p:val>
                                            <p:strVal val="#ppt_x"/>
                                          </p:val>
                                        </p:tav>
                                        <p:tav tm="100000">
                                          <p:val>
                                            <p:strVal val="#ppt_x"/>
                                          </p:val>
                                        </p:tav>
                                      </p:tavLst>
                                    </p:anim>
                                    <p:anim calcmode="lin" valueType="num">
                                      <p:cBhvr additive="base">
                                        <p:cTn id="19" dur="500" fill="hold"/>
                                        <p:tgtEl>
                                          <p:spTgt spid="91152"/>
                                        </p:tgtEl>
                                        <p:attrNameLst>
                                          <p:attrName>ppt_y</p:attrName>
                                        </p:attrNameLst>
                                      </p:cBhvr>
                                      <p:tavLst>
                                        <p:tav tm="0">
                                          <p:val>
                                            <p:strVal val="0-#ppt_h/2"/>
                                          </p:val>
                                        </p:tav>
                                        <p:tav tm="100000">
                                          <p:val>
                                            <p:strVal val="#ppt_y"/>
                                          </p:val>
                                        </p:tav>
                                      </p:tavLst>
                                    </p:anim>
                                  </p:childTnLst>
                                </p:cTn>
                              </p:par>
                            </p:childTnLst>
                          </p:cTn>
                        </p:par>
                        <p:par>
                          <p:cTn id="20" fill="hold" nodeType="afterGroup">
                            <p:stCondLst>
                              <p:cond delay="500"/>
                            </p:stCondLst>
                            <p:childTnLst>
                              <p:par>
                                <p:cTn id="21" presetID="22" presetClass="entr" presetSubtype="2" fill="hold" grpId="0" nodeType="afterEffect">
                                  <p:stCondLst>
                                    <p:cond delay="1000"/>
                                  </p:stCondLst>
                                  <p:childTnLst>
                                    <p:set>
                                      <p:cBhvr>
                                        <p:cTn id="22" dur="1" fill="hold">
                                          <p:stCondLst>
                                            <p:cond delay="0"/>
                                          </p:stCondLst>
                                        </p:cTn>
                                        <p:tgtEl>
                                          <p:spTgt spid="91163"/>
                                        </p:tgtEl>
                                        <p:attrNameLst>
                                          <p:attrName>style.visibility</p:attrName>
                                        </p:attrNameLst>
                                      </p:cBhvr>
                                      <p:to>
                                        <p:strVal val="visible"/>
                                      </p:to>
                                    </p:set>
                                    <p:animEffect transition="in" filter="wipe(right)">
                                      <p:cBhvr>
                                        <p:cTn id="23" dur="500"/>
                                        <p:tgtEl>
                                          <p:spTgt spid="9116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91157"/>
                                        </p:tgtEl>
                                        <p:attrNameLst>
                                          <p:attrName>style.visibility</p:attrName>
                                        </p:attrNameLst>
                                      </p:cBhvr>
                                      <p:to>
                                        <p:strVal val="visible"/>
                                      </p:to>
                                    </p:set>
                                    <p:anim calcmode="lin" valueType="num">
                                      <p:cBhvr additive="base">
                                        <p:cTn id="28" dur="500" fill="hold"/>
                                        <p:tgtEl>
                                          <p:spTgt spid="91157"/>
                                        </p:tgtEl>
                                        <p:attrNameLst>
                                          <p:attrName>ppt_x</p:attrName>
                                        </p:attrNameLst>
                                      </p:cBhvr>
                                      <p:tavLst>
                                        <p:tav tm="0">
                                          <p:val>
                                            <p:strVal val="1+#ppt_w/2"/>
                                          </p:val>
                                        </p:tav>
                                        <p:tav tm="100000">
                                          <p:val>
                                            <p:strVal val="#ppt_x"/>
                                          </p:val>
                                        </p:tav>
                                      </p:tavLst>
                                    </p:anim>
                                    <p:anim calcmode="lin" valueType="num">
                                      <p:cBhvr additive="base">
                                        <p:cTn id="29" dur="500" fill="hold"/>
                                        <p:tgtEl>
                                          <p:spTgt spid="91157"/>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500"/>
                            </p:stCondLst>
                            <p:childTnLst>
                              <p:par>
                                <p:cTn id="31" presetID="2" presetClass="entr" presetSubtype="3" fill="hold" grpId="0" nodeType="afterEffect">
                                  <p:stCondLst>
                                    <p:cond delay="1000"/>
                                  </p:stCondLst>
                                  <p:childTnLst>
                                    <p:set>
                                      <p:cBhvr>
                                        <p:cTn id="32" dur="1" fill="hold">
                                          <p:stCondLst>
                                            <p:cond delay="0"/>
                                          </p:stCondLst>
                                        </p:cTn>
                                        <p:tgtEl>
                                          <p:spTgt spid="91153"/>
                                        </p:tgtEl>
                                        <p:attrNameLst>
                                          <p:attrName>style.visibility</p:attrName>
                                        </p:attrNameLst>
                                      </p:cBhvr>
                                      <p:to>
                                        <p:strVal val="visible"/>
                                      </p:to>
                                    </p:set>
                                    <p:anim calcmode="lin" valueType="num">
                                      <p:cBhvr additive="base">
                                        <p:cTn id="33" dur="500" fill="hold"/>
                                        <p:tgtEl>
                                          <p:spTgt spid="91153"/>
                                        </p:tgtEl>
                                        <p:attrNameLst>
                                          <p:attrName>ppt_x</p:attrName>
                                        </p:attrNameLst>
                                      </p:cBhvr>
                                      <p:tavLst>
                                        <p:tav tm="0">
                                          <p:val>
                                            <p:strVal val="1+#ppt_w/2"/>
                                          </p:val>
                                        </p:tav>
                                        <p:tav tm="100000">
                                          <p:val>
                                            <p:strVal val="#ppt_x"/>
                                          </p:val>
                                        </p:tav>
                                      </p:tavLst>
                                    </p:anim>
                                    <p:anim calcmode="lin" valueType="num">
                                      <p:cBhvr additive="base">
                                        <p:cTn id="34" dur="500" fill="hold"/>
                                        <p:tgtEl>
                                          <p:spTgt spid="91153"/>
                                        </p:tgtEl>
                                        <p:attrNameLst>
                                          <p:attrName>ppt_y</p:attrName>
                                        </p:attrNameLst>
                                      </p:cBhvr>
                                      <p:tavLst>
                                        <p:tav tm="0">
                                          <p:val>
                                            <p:strVal val="0-#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91161"/>
                                        </p:tgtEl>
                                        <p:attrNameLst>
                                          <p:attrName>style.visibility</p:attrName>
                                        </p:attrNameLst>
                                      </p:cBhvr>
                                      <p:to>
                                        <p:strVal val="visible"/>
                                      </p:to>
                                    </p:set>
                                    <p:anim calcmode="lin" valueType="num">
                                      <p:cBhvr additive="base">
                                        <p:cTn id="39" dur="500" fill="hold"/>
                                        <p:tgtEl>
                                          <p:spTgt spid="91161"/>
                                        </p:tgtEl>
                                        <p:attrNameLst>
                                          <p:attrName>ppt_x</p:attrName>
                                        </p:attrNameLst>
                                      </p:cBhvr>
                                      <p:tavLst>
                                        <p:tav tm="0">
                                          <p:val>
                                            <p:strVal val="0-#ppt_w/2"/>
                                          </p:val>
                                        </p:tav>
                                        <p:tav tm="100000">
                                          <p:val>
                                            <p:strVal val="#ppt_x"/>
                                          </p:val>
                                        </p:tav>
                                      </p:tavLst>
                                    </p:anim>
                                    <p:anim calcmode="lin" valueType="num">
                                      <p:cBhvr additive="base">
                                        <p:cTn id="40" dur="500" fill="hold"/>
                                        <p:tgtEl>
                                          <p:spTgt spid="91161"/>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2" fill="hold" grpId="0" nodeType="clickEffect">
                                  <p:stCondLst>
                                    <p:cond delay="0"/>
                                  </p:stCondLst>
                                  <p:childTnLst>
                                    <p:set>
                                      <p:cBhvr>
                                        <p:cTn id="44" dur="1" fill="hold">
                                          <p:stCondLst>
                                            <p:cond delay="0"/>
                                          </p:stCondLst>
                                        </p:cTn>
                                        <p:tgtEl>
                                          <p:spTgt spid="91158"/>
                                        </p:tgtEl>
                                        <p:attrNameLst>
                                          <p:attrName>style.visibility</p:attrName>
                                        </p:attrNameLst>
                                      </p:cBhvr>
                                      <p:to>
                                        <p:strVal val="visible"/>
                                      </p:to>
                                    </p:set>
                                    <p:anim calcmode="lin" valueType="num">
                                      <p:cBhvr additive="base">
                                        <p:cTn id="45" dur="500" fill="hold"/>
                                        <p:tgtEl>
                                          <p:spTgt spid="91158"/>
                                        </p:tgtEl>
                                        <p:attrNameLst>
                                          <p:attrName>ppt_x</p:attrName>
                                        </p:attrNameLst>
                                      </p:cBhvr>
                                      <p:tavLst>
                                        <p:tav tm="0">
                                          <p:val>
                                            <p:strVal val="1+#ppt_w/2"/>
                                          </p:val>
                                        </p:tav>
                                        <p:tav tm="100000">
                                          <p:val>
                                            <p:strVal val="#ppt_x"/>
                                          </p:val>
                                        </p:tav>
                                      </p:tavLst>
                                    </p:anim>
                                    <p:anim calcmode="lin" valueType="num">
                                      <p:cBhvr additive="base">
                                        <p:cTn id="46" dur="500" fill="hold"/>
                                        <p:tgtEl>
                                          <p:spTgt spid="91158"/>
                                        </p:tgtEl>
                                        <p:attrNameLst>
                                          <p:attrName>ppt_y</p:attrName>
                                        </p:attrNameLst>
                                      </p:cBhvr>
                                      <p:tavLst>
                                        <p:tav tm="0">
                                          <p:val>
                                            <p:strVal val="#ppt_y"/>
                                          </p:val>
                                        </p:tav>
                                        <p:tav tm="100000">
                                          <p:val>
                                            <p:strVal val="#ppt_y"/>
                                          </p:val>
                                        </p:tav>
                                      </p:tavLst>
                                    </p:anim>
                                  </p:childTnLst>
                                </p:cTn>
                              </p:par>
                            </p:childTnLst>
                          </p:cTn>
                        </p:par>
                        <p:par>
                          <p:cTn id="47" fill="hold" nodeType="afterGroup">
                            <p:stCondLst>
                              <p:cond delay="500"/>
                            </p:stCondLst>
                            <p:childTnLst>
                              <p:par>
                                <p:cTn id="48" presetID="2" presetClass="entr" presetSubtype="12" fill="hold" grpId="0" nodeType="afterEffect">
                                  <p:stCondLst>
                                    <p:cond delay="1000"/>
                                  </p:stCondLst>
                                  <p:childTnLst>
                                    <p:set>
                                      <p:cBhvr>
                                        <p:cTn id="49" dur="1" fill="hold">
                                          <p:stCondLst>
                                            <p:cond delay="0"/>
                                          </p:stCondLst>
                                        </p:cTn>
                                        <p:tgtEl>
                                          <p:spTgt spid="91155"/>
                                        </p:tgtEl>
                                        <p:attrNameLst>
                                          <p:attrName>style.visibility</p:attrName>
                                        </p:attrNameLst>
                                      </p:cBhvr>
                                      <p:to>
                                        <p:strVal val="visible"/>
                                      </p:to>
                                    </p:set>
                                    <p:anim calcmode="lin" valueType="num">
                                      <p:cBhvr additive="base">
                                        <p:cTn id="50" dur="500" fill="hold"/>
                                        <p:tgtEl>
                                          <p:spTgt spid="91155"/>
                                        </p:tgtEl>
                                        <p:attrNameLst>
                                          <p:attrName>ppt_x</p:attrName>
                                        </p:attrNameLst>
                                      </p:cBhvr>
                                      <p:tavLst>
                                        <p:tav tm="0">
                                          <p:val>
                                            <p:strVal val="0-#ppt_w/2"/>
                                          </p:val>
                                        </p:tav>
                                        <p:tav tm="100000">
                                          <p:val>
                                            <p:strVal val="#ppt_x"/>
                                          </p:val>
                                        </p:tav>
                                      </p:tavLst>
                                    </p:anim>
                                    <p:anim calcmode="lin" valueType="num">
                                      <p:cBhvr additive="base">
                                        <p:cTn id="51" dur="500" fill="hold"/>
                                        <p:tgtEl>
                                          <p:spTgt spid="91155"/>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91162"/>
                                        </p:tgtEl>
                                        <p:attrNameLst>
                                          <p:attrName>style.visibility</p:attrName>
                                        </p:attrNameLst>
                                      </p:cBhvr>
                                      <p:to>
                                        <p:strVal val="visible"/>
                                      </p:to>
                                    </p:set>
                                    <p:anim calcmode="lin" valueType="num">
                                      <p:cBhvr additive="base">
                                        <p:cTn id="56" dur="500" fill="hold"/>
                                        <p:tgtEl>
                                          <p:spTgt spid="91162"/>
                                        </p:tgtEl>
                                        <p:attrNameLst>
                                          <p:attrName>ppt_x</p:attrName>
                                        </p:attrNameLst>
                                      </p:cBhvr>
                                      <p:tavLst>
                                        <p:tav tm="0">
                                          <p:val>
                                            <p:strVal val="0-#ppt_w/2"/>
                                          </p:val>
                                        </p:tav>
                                        <p:tav tm="100000">
                                          <p:val>
                                            <p:strVal val="#ppt_x"/>
                                          </p:val>
                                        </p:tav>
                                      </p:tavLst>
                                    </p:anim>
                                    <p:anim calcmode="lin" valueType="num">
                                      <p:cBhvr additive="base">
                                        <p:cTn id="57" dur="500" fill="hold"/>
                                        <p:tgtEl>
                                          <p:spTgt spid="911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52" grpId="0" animBg="1" autoUpdateAnimBg="0"/>
      <p:bldP spid="91153" grpId="0" autoUpdateAnimBg="0"/>
      <p:bldP spid="91155" grpId="0" autoUpdateAnimBg="0"/>
      <p:bldP spid="91156" grpId="0" animBg="1" autoUpdateAnimBg="0"/>
      <p:bldP spid="91157" grpId="0" animBg="1" autoUpdateAnimBg="0"/>
      <p:bldP spid="91158" grpId="0" animBg="1" autoUpdateAnimBg="0"/>
      <p:bldP spid="91161" grpId="0" animBg="1" autoUpdateAnimBg="0"/>
      <p:bldP spid="91162" grpId="0" animBg="1" autoUpdateAnimBg="0"/>
      <p:bldP spid="91163"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a:extLst>
              <a:ext uri="{FF2B5EF4-FFF2-40B4-BE49-F238E27FC236}">
                <a16:creationId xmlns:a16="http://schemas.microsoft.com/office/drawing/2014/main" id="{1D68A279-C1AC-48F5-89CD-CD4F7F8E1EF9}"/>
              </a:ext>
            </a:extLst>
          </p:cNvPr>
          <p:cNvSpPr>
            <a:spLocks noGrp="1"/>
          </p:cNvSpPr>
          <p:nvPr>
            <p:ph type="title"/>
          </p:nvPr>
        </p:nvSpPr>
        <p:spPr>
          <a:xfrm>
            <a:off x="609600" y="152400"/>
            <a:ext cx="8153400" cy="990600"/>
          </a:xfrm>
        </p:spPr>
        <p:txBody>
          <a:bodyPr/>
          <a:lstStyle/>
          <a:p>
            <a:pPr algn="r" rtl="1"/>
            <a:br>
              <a:rPr lang="fr-FR" altLang="en-US" sz="4000" b="1">
                <a:cs typeface="Arial" panose="020B0604020202020204" pitchFamily="34" charset="0"/>
              </a:rPr>
            </a:br>
            <a:r>
              <a:rPr lang="ar-SA" altLang="en-US" sz="3600" b="1"/>
              <a:t>الناتج المحلي الاجمالي</a:t>
            </a:r>
            <a:br>
              <a:rPr lang="fr-FR" altLang="en-US">
                <a:cs typeface="Arial" panose="020B0604020202020204" pitchFamily="34" charset="0"/>
              </a:rPr>
            </a:br>
            <a:endParaRPr lang="fr-FR" altLang="en-US">
              <a:cs typeface="Arial" panose="020B0604020202020204" pitchFamily="34" charset="0"/>
            </a:endParaRPr>
          </a:p>
        </p:txBody>
      </p:sp>
      <p:sp>
        <p:nvSpPr>
          <p:cNvPr id="3" name="Espace réservé du contenu 2">
            <a:extLst>
              <a:ext uri="{FF2B5EF4-FFF2-40B4-BE49-F238E27FC236}">
                <a16:creationId xmlns:a16="http://schemas.microsoft.com/office/drawing/2014/main" id="{2D6A9641-21B7-4E35-9FC5-535A5F203E65}"/>
              </a:ext>
            </a:extLst>
          </p:cNvPr>
          <p:cNvSpPr>
            <a:spLocks noGrp="1"/>
          </p:cNvSpPr>
          <p:nvPr>
            <p:ph sz="quarter" idx="1"/>
          </p:nvPr>
        </p:nvSpPr>
        <p:spPr>
          <a:xfrm>
            <a:off x="457200" y="1447800"/>
            <a:ext cx="8458200" cy="5029200"/>
          </a:xfrm>
        </p:spPr>
        <p:txBody>
          <a:bodyPr/>
          <a:lstStyle/>
          <a:p>
            <a:pPr algn="just" rtl="1">
              <a:lnSpc>
                <a:spcPct val="150000"/>
              </a:lnSpc>
              <a:defRPr/>
            </a:pPr>
            <a:r>
              <a:rPr lang="ar-SA" sz="2800" b="1" dirty="0">
                <a:effectLst>
                  <a:outerShdw blurRad="38100" dist="38100" dir="2700000" algn="tl">
                    <a:srgbClr val="000000">
                      <a:alpha val="43137"/>
                    </a:srgbClr>
                  </a:outerShdw>
                </a:effectLst>
              </a:rPr>
              <a:t>الناتج المحلى الإجمالي</a:t>
            </a:r>
            <a:r>
              <a:rPr lang="fr-FR" sz="2800" b="1" dirty="0">
                <a:effectLst>
                  <a:outerShdw blurRad="38100" dist="38100" dir="2700000" algn="tl">
                    <a:srgbClr val="000000">
                      <a:alpha val="43137"/>
                    </a:srgbClr>
                  </a:outerShdw>
                </a:effectLst>
              </a:rPr>
              <a:t>:</a:t>
            </a:r>
            <a:r>
              <a:rPr lang="ar-SA" sz="2800" b="1" dirty="0">
                <a:effectLst>
                  <a:outerShdw blurRad="38100" dist="38100" dir="2700000" algn="tl">
                    <a:srgbClr val="000000">
                      <a:alpha val="43137"/>
                    </a:srgbClr>
                  </a:outerShdw>
                </a:effectLst>
              </a:rPr>
              <a:t> </a:t>
            </a:r>
            <a:r>
              <a:rPr lang="ar-SA" sz="2600" b="1" dirty="0">
                <a:effectLst>
                  <a:outerShdw blurRad="38100" dist="38100" dir="2700000" algn="tl">
                    <a:srgbClr val="000000">
                      <a:alpha val="43137"/>
                    </a:srgbClr>
                  </a:outerShdw>
                </a:effectLst>
              </a:rPr>
              <a:t>هو </a:t>
            </a:r>
            <a:r>
              <a:rPr lang="ar-SA" sz="2600" b="1" dirty="0">
                <a:solidFill>
                  <a:srgbClr val="FF0066"/>
                </a:solidFill>
                <a:effectLst>
                  <a:outerShdw blurRad="38100" dist="38100" dir="2700000" algn="tl">
                    <a:srgbClr val="000000">
                      <a:alpha val="43137"/>
                    </a:srgbClr>
                  </a:outerShdw>
                </a:effectLst>
              </a:rPr>
              <a:t>إجمالي القيم النقدية للسلع والخدمات النهائية المنتجة داخل الاقتصاد المحلى خلال فترة زمنية</a:t>
            </a:r>
            <a:r>
              <a:rPr lang="ar-SA" sz="2600" b="1" dirty="0">
                <a:effectLst>
                  <a:outerShdw blurRad="38100" dist="38100" dir="2700000" algn="tl">
                    <a:srgbClr val="000000">
                      <a:alpha val="43137"/>
                    </a:srgbClr>
                  </a:outerShdw>
                </a:effectLst>
              </a:rPr>
              <a:t> معينة تكون عادة </a:t>
            </a:r>
            <a:r>
              <a:rPr lang="ar-SA" sz="2600" b="1" dirty="0" err="1">
                <a:effectLst>
                  <a:outerShdw blurRad="38100" dist="38100" dir="2700000" algn="tl">
                    <a:srgbClr val="000000">
                      <a:alpha val="43137"/>
                    </a:srgbClr>
                  </a:outerShdw>
                </a:effectLst>
              </a:rPr>
              <a:t>سنة".</a:t>
            </a:r>
            <a:r>
              <a:rPr lang="ar-SA" sz="2600" b="1" dirty="0">
                <a:effectLst>
                  <a:outerShdw blurRad="38100" dist="38100" dir="2700000" algn="tl">
                    <a:srgbClr val="000000">
                      <a:alpha val="43137"/>
                    </a:srgbClr>
                  </a:outerShdw>
                </a:effectLst>
              </a:rPr>
              <a:t> </a:t>
            </a:r>
            <a:endParaRPr lang="fr-FR" sz="2600" b="1" dirty="0">
              <a:effectLst>
                <a:outerShdw blurRad="38100" dist="38100" dir="2700000" algn="tl">
                  <a:srgbClr val="000000">
                    <a:alpha val="43137"/>
                  </a:srgbClr>
                </a:outerShdw>
              </a:effectLst>
            </a:endParaRPr>
          </a:p>
          <a:p>
            <a:pPr algn="just" rtl="1">
              <a:lnSpc>
                <a:spcPct val="150000"/>
              </a:lnSpc>
              <a:defRPr/>
            </a:pPr>
            <a:r>
              <a:rPr lang="ar-SA" sz="2600" b="1" dirty="0">
                <a:effectLst>
                  <a:outerShdw blurRad="38100" dist="38100" dir="2700000" algn="tl">
                    <a:srgbClr val="000000">
                      <a:alpha val="43137"/>
                    </a:srgbClr>
                  </a:outerShdw>
                </a:effectLst>
              </a:rPr>
              <a:t>يتضمن هذا التعريف </a:t>
            </a:r>
            <a:r>
              <a:rPr lang="ar-SA" sz="2600" b="1" dirty="0">
                <a:solidFill>
                  <a:srgbClr val="CA06C1"/>
                </a:solidFill>
                <a:effectLst>
                  <a:outerShdw blurRad="38100" dist="38100" dir="2700000" algn="tl">
                    <a:srgbClr val="000000">
                      <a:alpha val="43137"/>
                    </a:srgbClr>
                  </a:outerShdw>
                </a:effectLst>
              </a:rPr>
              <a:t>بعض الصعوبات </a:t>
            </a:r>
            <a:r>
              <a:rPr lang="ar-SA" sz="2600" b="1" dirty="0">
                <a:effectLst>
                  <a:outerShdw blurRad="38100" dist="38100" dir="2700000" algn="tl">
                    <a:srgbClr val="000000">
                      <a:alpha val="43137"/>
                    </a:srgbClr>
                  </a:outerShdw>
                </a:effectLst>
              </a:rPr>
              <a:t>المتمثلة في كيفية:</a:t>
            </a:r>
            <a:endParaRPr lang="fr-FR" sz="2600" b="1" dirty="0">
              <a:effectLst>
                <a:outerShdw blurRad="38100" dist="38100" dir="2700000" algn="tl">
                  <a:srgbClr val="000000">
                    <a:alpha val="43137"/>
                  </a:srgbClr>
                </a:outerShdw>
              </a:effectLst>
            </a:endParaRPr>
          </a:p>
          <a:p>
            <a:pPr marL="514350" indent="-514350" algn="just" rtl="1">
              <a:lnSpc>
                <a:spcPct val="150000"/>
              </a:lnSpc>
              <a:buClr>
                <a:srgbClr val="FF0066"/>
              </a:buClr>
              <a:buSzPct val="85000"/>
              <a:buFont typeface="+mj-lt"/>
              <a:buAutoNum type="arabicPeriod"/>
              <a:defRPr/>
            </a:pPr>
            <a:r>
              <a:rPr lang="ar-SA" sz="2600" b="1" dirty="0">
                <a:solidFill>
                  <a:srgbClr val="5E0204"/>
                </a:solidFill>
                <a:effectLst>
                  <a:outerShdw blurRad="38100" dist="38100" dir="2700000" algn="tl">
                    <a:srgbClr val="000000">
                      <a:alpha val="43137"/>
                    </a:srgbClr>
                  </a:outerShdw>
                </a:effectLst>
              </a:rPr>
              <a:t>تقدير قيمة مختلف السلع و الخدمات </a:t>
            </a:r>
            <a:r>
              <a:rPr lang="ar-SA" sz="2600" b="1" dirty="0">
                <a:effectLst>
                  <a:outerShdw blurRad="38100" dist="38100" dir="2700000" algn="tl">
                    <a:srgbClr val="000000">
                      <a:alpha val="43137"/>
                    </a:srgbClr>
                  </a:outerShdw>
                </a:effectLst>
              </a:rPr>
              <a:t>التي ينتجها الاقتصاد خلال السنة</a:t>
            </a:r>
            <a:endParaRPr lang="fr-FR" sz="2600" b="1" dirty="0">
              <a:effectLst>
                <a:outerShdw blurRad="38100" dist="38100" dir="2700000" algn="tl">
                  <a:srgbClr val="000000">
                    <a:alpha val="43137"/>
                  </a:srgbClr>
                </a:outerShdw>
              </a:effectLst>
            </a:endParaRPr>
          </a:p>
          <a:p>
            <a:pPr marL="514350" indent="-514350" algn="just" rtl="1">
              <a:lnSpc>
                <a:spcPct val="150000"/>
              </a:lnSpc>
              <a:buClr>
                <a:srgbClr val="FF0066"/>
              </a:buClr>
              <a:buSzPct val="85000"/>
              <a:buFont typeface="+mj-lt"/>
              <a:buAutoNum type="arabicPeriod"/>
              <a:defRPr/>
            </a:pPr>
            <a:r>
              <a:rPr lang="ar-SA" sz="2600" b="1" dirty="0">
                <a:solidFill>
                  <a:srgbClr val="006600"/>
                </a:solidFill>
                <a:effectLst>
                  <a:outerShdw blurRad="38100" dist="38100" dir="2700000" algn="tl">
                    <a:srgbClr val="000000">
                      <a:alpha val="43137"/>
                    </a:srgbClr>
                  </a:outerShdw>
                </a:effectLst>
              </a:rPr>
              <a:t>تفادي الحساب المزدوج للعديد من السلع و الخدمات </a:t>
            </a:r>
            <a:r>
              <a:rPr lang="ar-SA" sz="2600" b="1" dirty="0" err="1">
                <a:effectLst>
                  <a:outerShdw blurRad="38100" dist="38100" dir="2700000" algn="tl">
                    <a:srgbClr val="000000">
                      <a:alpha val="43137"/>
                    </a:srgbClr>
                  </a:outerShdw>
                </a:effectLst>
              </a:rPr>
              <a:t>المنتجة </a:t>
            </a:r>
            <a:r>
              <a:rPr lang="ar-SA" sz="2600" b="1" dirty="0">
                <a:effectLst>
                  <a:outerShdw blurRad="38100" dist="38100" dir="2700000" algn="tl">
                    <a:srgbClr val="000000">
                      <a:alpha val="43137"/>
                    </a:srgbClr>
                  </a:outerShdw>
                </a:effectLst>
              </a:rPr>
              <a:t>( أجهزة الحاسب, السيارات, الخدمات الصحية</a:t>
            </a:r>
            <a:r>
              <a:rPr lang="ar-SA" sz="2600" b="1" dirty="0" err="1">
                <a:effectLst>
                  <a:outerShdw blurRad="38100" dist="38100" dir="2700000" algn="tl">
                    <a:srgbClr val="000000">
                      <a:alpha val="43137"/>
                    </a:srgbClr>
                  </a:outerShdw>
                </a:effectLst>
              </a:rPr>
              <a:t>)</a:t>
            </a:r>
            <a:endParaRPr lang="fr-FR" sz="2600" b="1" dirty="0">
              <a:effectLst>
                <a:outerShdw blurRad="38100" dist="38100" dir="2700000" algn="tl">
                  <a:srgbClr val="000000">
                    <a:alpha val="43137"/>
                  </a:srgbClr>
                </a:outerShdw>
              </a:effectLst>
            </a:endParaRPr>
          </a:p>
          <a:p>
            <a:pPr algn="just" rtl="1">
              <a:lnSpc>
                <a:spcPct val="150000"/>
              </a:lnSpc>
              <a:defRPr/>
            </a:pPr>
            <a:r>
              <a:rPr lang="ar-SA" sz="2600" b="1" dirty="0">
                <a:effectLst>
                  <a:outerShdw blurRad="38100" dist="38100" dir="2700000" algn="tl">
                    <a:srgbClr val="000000">
                      <a:alpha val="43137"/>
                    </a:srgbClr>
                  </a:outerShdw>
                </a:effectLst>
              </a:rPr>
              <a:t>كيف يتم </a:t>
            </a:r>
            <a:r>
              <a:rPr lang="ar-SA" sz="2600" b="1" dirty="0">
                <a:solidFill>
                  <a:schemeClr val="accent4">
                    <a:lumMod val="50000"/>
                  </a:schemeClr>
                </a:solidFill>
                <a:effectLst>
                  <a:outerShdw blurRad="38100" dist="38100" dir="2700000" algn="tl">
                    <a:srgbClr val="000000">
                      <a:alpha val="43137"/>
                    </a:srgbClr>
                  </a:outerShdw>
                </a:effectLst>
              </a:rPr>
              <a:t>تقييم الناتج المحلي </a:t>
            </a:r>
            <a:r>
              <a:rPr lang="ar-SA" sz="2600" b="1" dirty="0" err="1">
                <a:solidFill>
                  <a:schemeClr val="accent4">
                    <a:lumMod val="50000"/>
                  </a:schemeClr>
                </a:solidFill>
                <a:effectLst>
                  <a:outerShdw blurRad="38100" dist="38100" dir="2700000" algn="tl">
                    <a:srgbClr val="000000">
                      <a:alpha val="43137"/>
                    </a:srgbClr>
                  </a:outerShdw>
                </a:effectLst>
              </a:rPr>
              <a:t>الاجمالي</a:t>
            </a:r>
            <a:r>
              <a:rPr lang="ar-SA" sz="2600" b="1" dirty="0" err="1">
                <a:effectLst>
                  <a:outerShdw blurRad="38100" dist="38100" dir="2700000" algn="tl">
                    <a:srgbClr val="000000">
                      <a:alpha val="43137"/>
                    </a:srgbClr>
                  </a:outerShdw>
                </a:effectLst>
              </a:rPr>
              <a:t>؟</a:t>
            </a:r>
            <a:r>
              <a:rPr lang="ar-SA" sz="2600" b="1" dirty="0">
                <a:effectLst>
                  <a:outerShdw blurRad="38100" dist="38100" dir="2700000" algn="tl">
                    <a:srgbClr val="000000">
                      <a:alpha val="43137"/>
                    </a:srgbClr>
                  </a:outerShdw>
                </a:effectLst>
              </a:rPr>
              <a:t> بأي </a:t>
            </a:r>
            <a:r>
              <a:rPr lang="ar-SA" sz="2600" b="1" dirty="0">
                <a:solidFill>
                  <a:srgbClr val="FF0000"/>
                </a:solidFill>
                <a:effectLst>
                  <a:outerShdw blurRad="38100" dist="38100" dir="2700000" algn="tl">
                    <a:srgbClr val="000000">
                      <a:alpha val="43137"/>
                    </a:srgbClr>
                  </a:outerShdw>
                </a:effectLst>
              </a:rPr>
              <a:t>الاسعار</a:t>
            </a:r>
            <a:r>
              <a:rPr lang="ar-SA" sz="2600" b="1" dirty="0">
                <a:effectLst>
                  <a:outerShdw blurRad="38100" dist="38100" dir="2700000" algn="tl">
                    <a:srgbClr val="000000">
                      <a:alpha val="43137"/>
                    </a:srgbClr>
                  </a:outerShdw>
                </a:effectLst>
              </a:rPr>
              <a:t> يتم تقييم السلع و الخدمات </a:t>
            </a:r>
            <a:r>
              <a:rPr lang="ar-SA" sz="2600" b="1" dirty="0" err="1">
                <a:effectLst>
                  <a:outerShdw blurRad="38100" dist="38100" dir="2700000" algn="tl">
                    <a:srgbClr val="000000">
                      <a:alpha val="43137"/>
                    </a:srgbClr>
                  </a:outerShdw>
                </a:effectLst>
              </a:rPr>
              <a:t>المتعددة ؟</a:t>
            </a:r>
            <a:r>
              <a:rPr lang="ar-SA" sz="2600" b="1" dirty="0">
                <a:effectLst>
                  <a:outerShdw blurRad="38100" dist="38100" dir="2700000" algn="tl">
                    <a:srgbClr val="000000">
                      <a:alpha val="43137"/>
                    </a:srgbClr>
                  </a:outerShdw>
                </a:effectLst>
              </a:rPr>
              <a:t>  ما هي </a:t>
            </a:r>
            <a:r>
              <a:rPr lang="ar-SA" sz="2600" b="1" dirty="0">
                <a:solidFill>
                  <a:schemeClr val="accent1">
                    <a:lumMod val="50000"/>
                  </a:schemeClr>
                </a:solidFill>
                <a:effectLst>
                  <a:outerShdw blurRad="38100" dist="38100" dir="2700000" algn="tl">
                    <a:srgbClr val="000000">
                      <a:alpha val="43137"/>
                    </a:srgbClr>
                  </a:outerShdw>
                </a:effectLst>
              </a:rPr>
              <a:t>السلع التي تدخل في حساب </a:t>
            </a:r>
            <a:r>
              <a:rPr lang="ar-SA" sz="2600" b="1" dirty="0" err="1">
                <a:solidFill>
                  <a:schemeClr val="accent1">
                    <a:lumMod val="50000"/>
                  </a:schemeClr>
                </a:solidFill>
                <a:effectLst>
                  <a:outerShdw blurRad="38100" dist="38100" dir="2700000" algn="tl">
                    <a:srgbClr val="000000">
                      <a:alpha val="43137"/>
                    </a:srgbClr>
                  </a:outerShdw>
                </a:effectLst>
              </a:rPr>
              <a:t>الناتج </a:t>
            </a:r>
            <a:r>
              <a:rPr lang="ar-SA" sz="2600" b="1" dirty="0" err="1">
                <a:effectLst>
                  <a:outerShdw blurRad="38100" dist="38100" dir="2700000" algn="tl">
                    <a:srgbClr val="000000">
                      <a:alpha val="43137"/>
                    </a:srgbClr>
                  </a:outerShdw>
                </a:effectLst>
              </a:rPr>
              <a:t>؟</a:t>
            </a:r>
            <a:r>
              <a:rPr lang="ar-SA" sz="2600" b="1" dirty="0">
                <a:effectLst>
                  <a:outerShdw blurRad="38100" dist="38100" dir="2700000" algn="tl">
                    <a:srgbClr val="000000">
                      <a:alpha val="43137"/>
                    </a:srgbClr>
                  </a:outerShdw>
                </a:effectLst>
              </a:rPr>
              <a:t> </a:t>
            </a:r>
            <a:endParaRPr lang="fr-FR" sz="2600" b="1" dirty="0">
              <a:effectLst>
                <a:outerShdw blurRad="38100" dist="38100" dir="2700000" algn="tl">
                  <a:srgbClr val="000000">
                    <a:alpha val="43137"/>
                  </a:srgbClr>
                </a:outerShdw>
              </a:effectLst>
            </a:endParaRPr>
          </a:p>
          <a:p>
            <a:pPr algn="r" rtl="1">
              <a:defRPr/>
            </a:pPr>
            <a:endParaRPr lang="fr-FR" dirty="0"/>
          </a:p>
        </p:txBody>
      </p:sp>
      <p:sp>
        <p:nvSpPr>
          <p:cNvPr id="14340" name="Espace réservé du pied de page 3">
            <a:extLst>
              <a:ext uri="{FF2B5EF4-FFF2-40B4-BE49-F238E27FC236}">
                <a16:creationId xmlns:a16="http://schemas.microsoft.com/office/drawing/2014/main" id="{17B2818E-FA6A-44ED-B6D5-700CB115D57B}"/>
              </a:ext>
            </a:extLst>
          </p:cNvPr>
          <p:cNvSpPr>
            <a:spLocks noGrp="1"/>
          </p:cNvSpPr>
          <p:nvPr>
            <p:ph type="ftr" sz="quarter" idx="11"/>
          </p:nvPr>
        </p:nvSpPr>
        <p:spPr bwMode="auto">
          <a:xfrm>
            <a:off x="0" y="6248400"/>
            <a:ext cx="1752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1E1477EA-0F41-46FF-A960-10C5023E51A7}"/>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2BD459E9-D197-4897-A248-D1D552C36CFA}" type="slidenum">
              <a:rPr lang="ar-SA" altLang="en-US" sz="1200">
                <a:solidFill>
                  <a:srgbClr val="FFFFFF"/>
                </a:solidFill>
              </a:rPr>
              <a:pPr eaLnBrk="1" hangingPunct="1">
                <a:lnSpc>
                  <a:spcPct val="80000"/>
                </a:lnSpc>
              </a:pPr>
              <a:t>6</a:t>
            </a:fld>
            <a:endParaRPr lang="fr-FR" altLang="en-US" sz="12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a:extLst>
              <a:ext uri="{FF2B5EF4-FFF2-40B4-BE49-F238E27FC236}">
                <a16:creationId xmlns:a16="http://schemas.microsoft.com/office/drawing/2014/main" id="{5C2BC201-7C15-4B72-912F-80AA7B0B6B10}"/>
              </a:ext>
            </a:extLst>
          </p:cNvPr>
          <p:cNvSpPr>
            <a:spLocks noGrp="1"/>
          </p:cNvSpPr>
          <p:nvPr>
            <p:ph type="title"/>
          </p:nvPr>
        </p:nvSpPr>
        <p:spPr>
          <a:xfrm>
            <a:off x="612775" y="228600"/>
            <a:ext cx="8153400" cy="990600"/>
          </a:xfrm>
        </p:spPr>
        <p:txBody>
          <a:bodyPr/>
          <a:lstStyle/>
          <a:p>
            <a:pPr algn="r" rtl="1"/>
            <a:r>
              <a:rPr lang="ar-SA" altLang="en-US" sz="4000" b="1"/>
              <a:t>تقييم الناتج المحلى الإجمالي</a:t>
            </a:r>
            <a:endParaRPr lang="fr-FR" altLang="en-US" sz="4000">
              <a:cs typeface="Arial" panose="020B0604020202020204" pitchFamily="34" charset="0"/>
            </a:endParaRPr>
          </a:p>
        </p:txBody>
      </p:sp>
      <p:sp>
        <p:nvSpPr>
          <p:cNvPr id="3" name="Espace réservé du contenu 2">
            <a:extLst>
              <a:ext uri="{FF2B5EF4-FFF2-40B4-BE49-F238E27FC236}">
                <a16:creationId xmlns:a16="http://schemas.microsoft.com/office/drawing/2014/main" id="{77D853B2-5079-464B-AF05-9ADD4E18BF40}"/>
              </a:ext>
            </a:extLst>
          </p:cNvPr>
          <p:cNvSpPr>
            <a:spLocks noGrp="1"/>
          </p:cNvSpPr>
          <p:nvPr>
            <p:ph sz="quarter" idx="1"/>
          </p:nvPr>
        </p:nvSpPr>
        <p:spPr>
          <a:xfrm>
            <a:off x="228600" y="1447800"/>
            <a:ext cx="8686800" cy="5181600"/>
          </a:xfrm>
        </p:spPr>
        <p:txBody>
          <a:bodyPr/>
          <a:lstStyle/>
          <a:p>
            <a:pPr marL="0" indent="0" algn="just" rtl="1">
              <a:lnSpc>
                <a:spcPts val="5200"/>
              </a:lnSpc>
              <a:spcBef>
                <a:spcPts val="0"/>
              </a:spcBef>
              <a:buClr>
                <a:srgbClr val="FF0066"/>
              </a:buClr>
              <a:buSzPct val="85000"/>
              <a:buFont typeface="+mj-lt"/>
              <a:buAutoNum type="arabicPeriod"/>
              <a:defRPr/>
            </a:pPr>
            <a:r>
              <a:rPr lang="fr-FR" sz="2600" b="1" dirty="0">
                <a:effectLst>
                  <a:outerShdw blurRad="38100" dist="38100" dir="2700000" algn="tl">
                    <a:srgbClr val="000000">
                      <a:alpha val="43137"/>
                    </a:srgbClr>
                  </a:outerShdw>
                </a:effectLst>
                <a:cs typeface="+mj-cs"/>
              </a:rPr>
              <a:t> </a:t>
            </a:r>
            <a:r>
              <a:rPr lang="ar-SA" sz="2600" b="1" dirty="0">
                <a:effectLst>
                  <a:outerShdw blurRad="38100" dist="38100" dir="2700000" algn="tl">
                    <a:srgbClr val="000000">
                      <a:alpha val="43137"/>
                    </a:srgbClr>
                  </a:outerShdw>
                </a:effectLst>
                <a:cs typeface="+mj-cs"/>
              </a:rPr>
              <a:t>يمكن </a:t>
            </a:r>
            <a:r>
              <a:rPr lang="ar-SA" sz="2600" b="1" dirty="0">
                <a:solidFill>
                  <a:srgbClr val="FF0066"/>
                </a:solidFill>
                <a:effectLst>
                  <a:outerShdw blurRad="38100" dist="38100" dir="2700000" algn="tl">
                    <a:srgbClr val="000000">
                      <a:alpha val="43137"/>
                    </a:srgbClr>
                  </a:outerShdw>
                </a:effectLst>
                <a:cs typeface="+mj-cs"/>
              </a:rPr>
              <a:t>قياس قيمة السلع والخدمات وفق الأسعار العادية </a:t>
            </a:r>
            <a:r>
              <a:rPr lang="ar-SA" sz="2600" b="1" dirty="0">
                <a:effectLst>
                  <a:outerShdw blurRad="38100" dist="38100" dir="2700000" algn="tl">
                    <a:srgbClr val="000000">
                      <a:alpha val="43137"/>
                    </a:srgbClr>
                  </a:outerShdw>
                </a:effectLst>
                <a:cs typeface="+mj-cs"/>
              </a:rPr>
              <a:t>في السوق ويطلق عليه الناتج المحلى النقدي، أي الناتج المحلى </a:t>
            </a:r>
            <a:r>
              <a:rPr lang="ar-SA" sz="2600" b="1" dirty="0">
                <a:solidFill>
                  <a:srgbClr val="2F1E92"/>
                </a:solidFill>
                <a:effectLst>
                  <a:outerShdw blurRad="38100" dist="38100" dir="2700000" algn="tl">
                    <a:srgbClr val="000000">
                      <a:alpha val="43137"/>
                    </a:srgbClr>
                  </a:outerShdw>
                </a:effectLst>
                <a:cs typeface="+mj-cs"/>
              </a:rPr>
              <a:t>بالأسعار </a:t>
            </a:r>
            <a:r>
              <a:rPr lang="ar-SA" sz="2600" b="1" dirty="0" err="1">
                <a:solidFill>
                  <a:srgbClr val="2F1E92"/>
                </a:solidFill>
                <a:effectLst>
                  <a:outerShdw blurRad="38100" dist="38100" dir="2700000" algn="tl">
                    <a:srgbClr val="000000">
                      <a:alpha val="43137"/>
                    </a:srgbClr>
                  </a:outerShdw>
                </a:effectLst>
                <a:cs typeface="+mj-cs"/>
              </a:rPr>
              <a:t>الجارية</a:t>
            </a:r>
            <a:r>
              <a:rPr lang="ar-SA" sz="2600" b="1" dirty="0" err="1">
                <a:effectLst>
                  <a:outerShdw blurRad="38100" dist="38100" dir="2700000" algn="tl">
                    <a:srgbClr val="000000">
                      <a:alpha val="43137"/>
                    </a:srgbClr>
                  </a:outerShdw>
                </a:effectLst>
                <a:cs typeface="+mj-cs"/>
              </a:rPr>
              <a:t>.</a:t>
            </a:r>
            <a:r>
              <a:rPr lang="ar-SA" sz="2600" b="1" dirty="0">
                <a:effectLst>
                  <a:outerShdw blurRad="38100" dist="38100" dir="2700000" algn="tl">
                    <a:srgbClr val="000000">
                      <a:alpha val="43137"/>
                    </a:srgbClr>
                  </a:outerShdw>
                </a:effectLst>
                <a:cs typeface="+mj-cs"/>
              </a:rPr>
              <a:t> </a:t>
            </a:r>
            <a:r>
              <a:rPr lang="ar-SA" sz="2600" b="1" dirty="0">
                <a:solidFill>
                  <a:srgbClr val="FF0000"/>
                </a:solidFill>
                <a:effectLst>
                  <a:outerShdw blurRad="38100" dist="38100" dir="2700000" algn="tl">
                    <a:srgbClr val="000000">
                      <a:alpha val="43137"/>
                    </a:srgbClr>
                  </a:outerShdw>
                </a:effectLst>
                <a:cs typeface="+mj-cs"/>
              </a:rPr>
              <a:t>عيوب</a:t>
            </a:r>
            <a:r>
              <a:rPr lang="ar-SA" sz="2600" dirty="0">
                <a:effectLst>
                  <a:outerShdw blurRad="38100" dist="38100" dir="2700000" algn="tl">
                    <a:srgbClr val="000000">
                      <a:alpha val="43137"/>
                    </a:srgbClr>
                  </a:outerShdw>
                </a:effectLst>
                <a:cs typeface="+mj-cs"/>
              </a:rPr>
              <a:t> هذه الطريقة </a:t>
            </a:r>
            <a:r>
              <a:rPr lang="ar-SA" sz="2600" b="1" dirty="0">
                <a:solidFill>
                  <a:srgbClr val="CA06C1"/>
                </a:solidFill>
                <a:effectLst>
                  <a:outerShdw blurRad="38100" dist="38100" dir="2700000" algn="tl">
                    <a:srgbClr val="000000">
                      <a:alpha val="43137"/>
                    </a:srgbClr>
                  </a:outerShdw>
                </a:effectLst>
                <a:cs typeface="+mj-cs"/>
              </a:rPr>
              <a:t>لا تعكس التغير </a:t>
            </a:r>
            <a:r>
              <a:rPr lang="ar-SA" sz="2600" b="1" dirty="0" err="1">
                <a:solidFill>
                  <a:srgbClr val="CA06C1"/>
                </a:solidFill>
                <a:effectLst>
                  <a:outerShdw blurRad="38100" dist="38100" dir="2700000" algn="tl">
                    <a:srgbClr val="000000">
                      <a:alpha val="43137"/>
                    </a:srgbClr>
                  </a:outerShdw>
                </a:effectLst>
                <a:cs typeface="+mj-cs"/>
              </a:rPr>
              <a:t>الحقيقي</a:t>
            </a:r>
            <a:r>
              <a:rPr lang="ar-SA" sz="2600" b="1" dirty="0">
                <a:solidFill>
                  <a:srgbClr val="CA06C1"/>
                </a:solidFill>
                <a:effectLst>
                  <a:outerShdw blurRad="38100" dist="38100" dir="2700000" algn="tl">
                    <a:srgbClr val="000000">
                      <a:alpha val="43137"/>
                    </a:srgbClr>
                  </a:outerShdw>
                </a:effectLst>
                <a:cs typeface="+mj-cs"/>
              </a:rPr>
              <a:t> في الناتج المحلي </a:t>
            </a:r>
            <a:r>
              <a:rPr lang="ar-SA" sz="2600" dirty="0">
                <a:effectLst>
                  <a:outerShdw blurRad="38100" dist="38100" dir="2700000" algn="tl">
                    <a:srgbClr val="000000">
                      <a:alpha val="43137"/>
                    </a:srgbClr>
                  </a:outerShdw>
                </a:effectLst>
                <a:cs typeface="+mj-cs"/>
              </a:rPr>
              <a:t>و خاصة في حالة وجود زيادة  في الاسعار تكون بالتالي الزيادة في قيمة الناتج المحلى الإجمالي هي حصيلة للزيادة  في الاسعار فقط و ليست بسبب زيادة في الكمية </a:t>
            </a:r>
            <a:r>
              <a:rPr lang="ar-SA" sz="2600" dirty="0" err="1">
                <a:effectLst>
                  <a:outerShdw blurRad="38100" dist="38100" dir="2700000" algn="tl">
                    <a:srgbClr val="000000">
                      <a:alpha val="43137"/>
                    </a:srgbClr>
                  </a:outerShdw>
                </a:effectLst>
                <a:cs typeface="+mj-cs"/>
              </a:rPr>
              <a:t>المنتجة.</a:t>
            </a:r>
            <a:r>
              <a:rPr lang="ar-SA" sz="2600" dirty="0">
                <a:effectLst>
                  <a:outerShdw blurRad="38100" dist="38100" dir="2700000" algn="tl">
                    <a:srgbClr val="000000">
                      <a:alpha val="43137"/>
                    </a:srgbClr>
                  </a:outerShdw>
                </a:effectLst>
                <a:cs typeface="+mj-cs"/>
              </a:rPr>
              <a:t> </a:t>
            </a:r>
            <a:r>
              <a:rPr lang="ar-SA" sz="2600" b="1" dirty="0">
                <a:solidFill>
                  <a:srgbClr val="006600"/>
                </a:solidFill>
                <a:effectLst>
                  <a:outerShdw blurRad="38100" dist="38100" dir="2700000" algn="tl">
                    <a:srgbClr val="000000">
                      <a:alpha val="43137"/>
                    </a:srgbClr>
                  </a:outerShdw>
                </a:effectLst>
                <a:cs typeface="+mj-cs"/>
              </a:rPr>
              <a:t>لتفادي هذه المشكلة نقوم بحساب الناتج المحلى </a:t>
            </a:r>
            <a:r>
              <a:rPr lang="ar-SA" sz="2600" b="1" dirty="0" err="1">
                <a:solidFill>
                  <a:srgbClr val="006600"/>
                </a:solidFill>
                <a:effectLst>
                  <a:outerShdw blurRad="38100" dist="38100" dir="2700000" algn="tl">
                    <a:srgbClr val="000000">
                      <a:alpha val="43137"/>
                    </a:srgbClr>
                  </a:outerShdw>
                </a:effectLst>
                <a:cs typeface="+mj-cs"/>
              </a:rPr>
              <a:t>الحقيقي</a:t>
            </a:r>
            <a:r>
              <a:rPr lang="ar-SA" sz="2600" b="1" dirty="0">
                <a:solidFill>
                  <a:srgbClr val="006600"/>
                </a:solidFill>
                <a:effectLst>
                  <a:outerShdw blurRad="38100" dist="38100" dir="2700000" algn="tl">
                    <a:srgbClr val="000000">
                      <a:alpha val="43137"/>
                    </a:srgbClr>
                  </a:outerShdw>
                </a:effectLst>
                <a:cs typeface="+mj-cs"/>
              </a:rPr>
              <a:t> </a:t>
            </a:r>
            <a:r>
              <a:rPr lang="ar-SA" sz="2600" b="1" dirty="0">
                <a:effectLst>
                  <a:outerShdw blurRad="38100" dist="38100" dir="2700000" algn="tl">
                    <a:srgbClr val="000000">
                      <a:alpha val="43137"/>
                    </a:srgbClr>
                  </a:outerShdw>
                </a:effectLst>
                <a:cs typeface="+mj-cs"/>
              </a:rPr>
              <a:t>الذي </a:t>
            </a:r>
            <a:r>
              <a:rPr lang="ar-SA" sz="2600" b="1" dirty="0">
                <a:solidFill>
                  <a:srgbClr val="5E0204"/>
                </a:solidFill>
                <a:effectLst>
                  <a:outerShdw blurRad="38100" dist="38100" dir="2700000" algn="tl">
                    <a:srgbClr val="000000">
                      <a:alpha val="43137"/>
                    </a:srgbClr>
                  </a:outerShdw>
                </a:effectLst>
                <a:cs typeface="+mj-cs"/>
              </a:rPr>
              <a:t>يعكس الكمية </a:t>
            </a:r>
            <a:r>
              <a:rPr lang="ar-SA" sz="2600" b="1" dirty="0" err="1">
                <a:solidFill>
                  <a:srgbClr val="5E0204"/>
                </a:solidFill>
                <a:effectLst>
                  <a:outerShdw blurRad="38100" dist="38100" dir="2700000" algn="tl">
                    <a:srgbClr val="000000">
                      <a:alpha val="43137"/>
                    </a:srgbClr>
                  </a:outerShdw>
                </a:effectLst>
                <a:cs typeface="+mj-cs"/>
              </a:rPr>
              <a:t>الحقيقية</a:t>
            </a:r>
            <a:r>
              <a:rPr lang="ar-SA" sz="2600" b="1" dirty="0">
                <a:solidFill>
                  <a:srgbClr val="5E0204"/>
                </a:solidFill>
                <a:effectLst>
                  <a:outerShdw blurRad="38100" dist="38100" dir="2700000" algn="tl">
                    <a:srgbClr val="000000">
                      <a:alpha val="43137"/>
                    </a:srgbClr>
                  </a:outerShdw>
                </a:effectLst>
                <a:cs typeface="+mj-cs"/>
              </a:rPr>
              <a:t> المنتجة </a:t>
            </a:r>
            <a:r>
              <a:rPr lang="ar-SA" sz="2600" b="1" dirty="0">
                <a:effectLst>
                  <a:outerShdw blurRad="38100" dist="38100" dir="2700000" algn="tl">
                    <a:srgbClr val="000000">
                      <a:alpha val="43137"/>
                    </a:srgbClr>
                  </a:outerShdw>
                </a:effectLst>
                <a:cs typeface="+mj-cs"/>
              </a:rPr>
              <a:t>حيث يتم </a:t>
            </a:r>
            <a:r>
              <a:rPr lang="ar-SA" sz="2600" b="1" dirty="0">
                <a:solidFill>
                  <a:schemeClr val="accent5">
                    <a:lumMod val="50000"/>
                  </a:schemeClr>
                </a:solidFill>
                <a:effectLst>
                  <a:outerShdw blurRad="38100" dist="38100" dir="2700000" algn="tl">
                    <a:srgbClr val="000000">
                      <a:alpha val="43137"/>
                    </a:srgbClr>
                  </a:outerShdw>
                </a:effectLst>
                <a:cs typeface="+mj-cs"/>
              </a:rPr>
              <a:t>تقييم السلع و الخدمات لسنوات مختلفة بسعر  واحد </a:t>
            </a:r>
            <a:r>
              <a:rPr lang="ar-SA" sz="2600" b="1" dirty="0">
                <a:effectLst>
                  <a:outerShdw blurRad="38100" dist="38100" dir="2700000" algn="tl">
                    <a:srgbClr val="000000">
                      <a:alpha val="43137"/>
                    </a:srgbClr>
                  </a:outerShdw>
                </a:effectLst>
                <a:cs typeface="+mj-cs"/>
              </a:rPr>
              <a:t>يطلق عليه </a:t>
            </a:r>
            <a:r>
              <a:rPr lang="ar-SA" sz="2600" b="1" dirty="0">
                <a:solidFill>
                  <a:srgbClr val="C00000"/>
                </a:solidFill>
                <a:effectLst>
                  <a:outerShdw blurRad="38100" dist="38100" dir="2700000" algn="tl">
                    <a:srgbClr val="000000">
                      <a:alpha val="43137"/>
                    </a:srgbClr>
                  </a:outerShdw>
                </a:effectLst>
                <a:cs typeface="+mj-cs"/>
              </a:rPr>
              <a:t>سعر سنة الاساس.</a:t>
            </a:r>
            <a:endParaRPr lang="fr-FR" sz="2600" b="1" dirty="0">
              <a:solidFill>
                <a:srgbClr val="C00000"/>
              </a:solidFill>
              <a:effectLst>
                <a:outerShdw blurRad="38100" dist="38100" dir="2700000" algn="tl">
                  <a:srgbClr val="000000">
                    <a:alpha val="43137"/>
                  </a:srgbClr>
                </a:outerShdw>
              </a:effectLst>
              <a:cs typeface="+mj-cs"/>
            </a:endParaRPr>
          </a:p>
        </p:txBody>
      </p:sp>
      <p:sp>
        <p:nvSpPr>
          <p:cNvPr id="15364" name="Espace réservé du pied de page 3">
            <a:extLst>
              <a:ext uri="{FF2B5EF4-FFF2-40B4-BE49-F238E27FC236}">
                <a16:creationId xmlns:a16="http://schemas.microsoft.com/office/drawing/2014/main" id="{E949E268-8AF4-4B1E-9520-46CC643AD9B9}"/>
              </a:ext>
            </a:extLst>
          </p:cNvPr>
          <p:cNvSpPr>
            <a:spLocks noGrp="1"/>
          </p:cNvSpPr>
          <p:nvPr>
            <p:ph type="ftr" sz="quarter" idx="11"/>
          </p:nvPr>
        </p:nvSpPr>
        <p:spPr bwMode="auto">
          <a:xfrm>
            <a:off x="609600" y="6248400"/>
            <a:ext cx="3429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505DCF50-7D2A-4BCF-8075-58E2BEF53B12}"/>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E3F69C8F-1DDB-4E57-B97A-0A2E330A0031}" type="slidenum">
              <a:rPr lang="ar-SA" altLang="en-US" sz="1200">
                <a:solidFill>
                  <a:srgbClr val="FFFFFF"/>
                </a:solidFill>
              </a:rPr>
              <a:pPr eaLnBrk="1" hangingPunct="1">
                <a:lnSpc>
                  <a:spcPct val="80000"/>
                </a:lnSpc>
              </a:pPr>
              <a:t>7</a:t>
            </a:fld>
            <a:endParaRPr lang="fr-FR" altLang="en-US" sz="12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2">
            <a:extLst>
              <a:ext uri="{FF2B5EF4-FFF2-40B4-BE49-F238E27FC236}">
                <a16:creationId xmlns:a16="http://schemas.microsoft.com/office/drawing/2014/main" id="{1D545971-8769-4AD0-91A5-E29AF219AC45}"/>
              </a:ext>
            </a:extLst>
          </p:cNvPr>
          <p:cNvSpPr>
            <a:spLocks noGrp="1"/>
          </p:cNvSpPr>
          <p:nvPr>
            <p:ph sz="quarter" idx="1"/>
          </p:nvPr>
        </p:nvSpPr>
        <p:spPr>
          <a:xfrm>
            <a:off x="381000" y="228600"/>
            <a:ext cx="8534400" cy="6248400"/>
          </a:xfrm>
        </p:spPr>
        <p:txBody>
          <a:bodyPr/>
          <a:lstStyle/>
          <a:p>
            <a:pPr algn="just" rtl="1">
              <a:lnSpc>
                <a:spcPct val="200000"/>
              </a:lnSpc>
              <a:defRPr/>
            </a:pPr>
            <a:r>
              <a:rPr lang="fr-FR" b="1" dirty="0">
                <a:cs typeface="Arial" charset="0"/>
              </a:rPr>
              <a:t>2</a:t>
            </a:r>
            <a:r>
              <a:rPr lang="ar-SA" sz="2700" b="1" dirty="0"/>
              <a:t>- </a:t>
            </a:r>
            <a:r>
              <a:rPr lang="ar-SA" sz="2700" b="1" dirty="0">
                <a:effectLst>
                  <a:outerShdw blurRad="38100" dist="38100" dir="2700000" algn="tl">
                    <a:srgbClr val="000000">
                      <a:alpha val="43137"/>
                    </a:srgbClr>
                  </a:outerShdw>
                </a:effectLst>
              </a:rPr>
              <a:t>الناتج المحلى الإجمالي </a:t>
            </a:r>
            <a:r>
              <a:rPr lang="ar-SA" sz="2700" b="1" dirty="0">
                <a:solidFill>
                  <a:srgbClr val="FF0066"/>
                </a:solidFill>
                <a:effectLst>
                  <a:outerShdw blurRad="38100" dist="38100" dir="2700000" algn="tl">
                    <a:srgbClr val="000000">
                      <a:alpha val="43137"/>
                    </a:srgbClr>
                  </a:outerShdw>
                </a:effectLst>
              </a:rPr>
              <a:t>يشمل جميع السلع والخدمات النهائية </a:t>
            </a:r>
            <a:r>
              <a:rPr lang="ar-SA" sz="2700" b="1" dirty="0">
                <a:effectLst>
                  <a:outerShdw blurRad="38100" dist="38100" dir="2700000" algn="tl">
                    <a:srgbClr val="000000">
                      <a:alpha val="43137"/>
                    </a:srgbClr>
                  </a:outerShdw>
                </a:effectLst>
              </a:rPr>
              <a:t>التي تم إنتاجها في العام المحدد فقط دون غيره</a:t>
            </a:r>
            <a:r>
              <a:rPr lang="ar-SA" sz="2700" dirty="0">
                <a:effectLst>
                  <a:outerShdw blurRad="38100" dist="38100" dir="2700000" algn="tl">
                    <a:srgbClr val="000000">
                      <a:alpha val="43137"/>
                    </a:srgbClr>
                  </a:outerShdw>
                </a:effectLst>
              </a:rPr>
              <a:t> و السلع و الخدمات التي </a:t>
            </a:r>
            <a:r>
              <a:rPr lang="ar-SA" sz="2700" b="1" dirty="0">
                <a:solidFill>
                  <a:srgbClr val="CA06C1"/>
                </a:solidFill>
                <a:effectLst>
                  <a:outerShdw blurRad="38100" dist="38100" dir="2700000" algn="tl">
                    <a:srgbClr val="000000">
                      <a:alpha val="43137"/>
                    </a:srgbClr>
                  </a:outerShdw>
                </a:effectLst>
              </a:rPr>
              <a:t>تم انتاجها في السنوات السابقة لا تدخل في حساب الناتج المحلى الإجمالي </a:t>
            </a:r>
            <a:r>
              <a:rPr lang="ar-SA" sz="2700" dirty="0">
                <a:effectLst>
                  <a:outerShdw blurRad="38100" dist="38100" dir="2700000" algn="tl">
                    <a:srgbClr val="000000">
                      <a:alpha val="43137"/>
                    </a:srgbClr>
                  </a:outerShdw>
                </a:effectLst>
              </a:rPr>
              <a:t>لهذا العام مثل السيارات المستخدمة و العقارات</a:t>
            </a:r>
            <a:r>
              <a:rPr lang="fr-FR" sz="2700" dirty="0">
                <a:effectLst>
                  <a:outerShdw blurRad="38100" dist="38100" dir="2700000" algn="tl">
                    <a:srgbClr val="000000">
                      <a:alpha val="43137"/>
                    </a:srgbClr>
                  </a:outerShdw>
                </a:effectLst>
                <a:cs typeface="Arial" charset="0"/>
              </a:rPr>
              <a:t>. </a:t>
            </a:r>
          </a:p>
          <a:p>
            <a:pPr algn="just" rtl="1">
              <a:lnSpc>
                <a:spcPct val="200000"/>
              </a:lnSpc>
              <a:defRPr/>
            </a:pPr>
            <a:r>
              <a:rPr lang="fr-FR" sz="2700" b="1" dirty="0">
                <a:effectLst>
                  <a:outerShdw blurRad="38100" dist="38100" dir="2700000" algn="tl">
                    <a:srgbClr val="000000">
                      <a:alpha val="43137"/>
                    </a:srgbClr>
                  </a:outerShdw>
                </a:effectLst>
                <a:cs typeface="Arial" charset="0"/>
              </a:rPr>
              <a:t>3</a:t>
            </a:r>
            <a:r>
              <a:rPr lang="ar-SA" sz="2700" b="1" dirty="0">
                <a:effectLst>
                  <a:outerShdw blurRad="38100" dist="38100" dir="2700000" algn="tl">
                    <a:srgbClr val="000000">
                      <a:alpha val="43137"/>
                    </a:srgbClr>
                  </a:outerShdw>
                </a:effectLst>
              </a:rPr>
              <a:t>- يجب أن تكون </a:t>
            </a:r>
            <a:r>
              <a:rPr lang="ar-SA" sz="2700" b="1" dirty="0">
                <a:solidFill>
                  <a:srgbClr val="006600"/>
                </a:solidFill>
                <a:effectLst>
                  <a:outerShdw blurRad="38100" dist="38100" dir="2700000" algn="tl">
                    <a:srgbClr val="000000">
                      <a:alpha val="43137"/>
                    </a:srgbClr>
                  </a:outerShdw>
                </a:effectLst>
              </a:rPr>
              <a:t>السلع والخدمات التي تدخل في حساب الناتج المحلى الإجمالي نهائية وليست وسيطة </a:t>
            </a:r>
            <a:r>
              <a:rPr lang="ar-SA" sz="2700" b="1" dirty="0">
                <a:effectLst>
                  <a:outerShdw blurRad="38100" dist="38100" dir="2700000" algn="tl">
                    <a:srgbClr val="000000">
                      <a:alpha val="43137"/>
                    </a:srgbClr>
                  </a:outerShdw>
                </a:effectLst>
              </a:rPr>
              <a:t>وذلك حتى تكون الصورة </a:t>
            </a:r>
            <a:r>
              <a:rPr lang="ar-SA" sz="2700" b="1" dirty="0" err="1">
                <a:effectLst>
                  <a:outerShdw blurRad="38100" dist="38100" dir="2700000" algn="tl">
                    <a:srgbClr val="000000">
                      <a:alpha val="43137"/>
                    </a:srgbClr>
                  </a:outerShdw>
                </a:effectLst>
              </a:rPr>
              <a:t>حقيقية</a:t>
            </a:r>
            <a:r>
              <a:rPr lang="ar-SA" sz="2700" b="1" dirty="0">
                <a:effectLst>
                  <a:outerShdw blurRad="38100" dist="38100" dir="2700000" algn="tl">
                    <a:srgbClr val="000000">
                      <a:alpha val="43137"/>
                    </a:srgbClr>
                  </a:outerShdw>
                </a:effectLst>
              </a:rPr>
              <a:t> للنشاط الاقتصادي في المجتمع</a:t>
            </a:r>
            <a:r>
              <a:rPr lang="fr-FR" sz="2700" b="1" dirty="0">
                <a:effectLst>
                  <a:outerShdw blurRad="38100" dist="38100" dir="2700000" algn="tl">
                    <a:srgbClr val="000000">
                      <a:alpha val="43137"/>
                    </a:srgbClr>
                  </a:outerShdw>
                </a:effectLst>
                <a:cs typeface="Arial" charset="0"/>
              </a:rPr>
              <a:t> .</a:t>
            </a:r>
            <a:r>
              <a:rPr lang="ar-SA" sz="2700" b="1" dirty="0">
                <a:effectLst>
                  <a:outerShdw blurRad="38100" dist="38100" dir="2700000" algn="tl">
                    <a:srgbClr val="000000">
                      <a:alpha val="43137"/>
                    </a:srgbClr>
                  </a:outerShdw>
                </a:effectLst>
              </a:rPr>
              <a:t> بيع </a:t>
            </a:r>
            <a:r>
              <a:rPr lang="ar-SA" sz="2700" b="1" dirty="0">
                <a:solidFill>
                  <a:srgbClr val="2F1E92"/>
                </a:solidFill>
                <a:effectLst>
                  <a:outerShdw blurRad="38100" dist="38100" dir="2700000" algn="tl">
                    <a:srgbClr val="000000">
                      <a:alpha val="43137"/>
                    </a:srgbClr>
                  </a:outerShdw>
                </a:effectLst>
              </a:rPr>
              <a:t>السلع الوسيطة يسبب ازدواجا</a:t>
            </a:r>
            <a:r>
              <a:rPr lang="ar-SA" sz="2700" b="1" dirty="0">
                <a:effectLst>
                  <a:outerShdw blurRad="38100" dist="38100" dir="2700000" algn="tl">
                    <a:srgbClr val="000000">
                      <a:alpha val="43137"/>
                    </a:srgbClr>
                  </a:outerShdw>
                </a:effectLst>
              </a:rPr>
              <a:t> </a:t>
            </a:r>
            <a:r>
              <a:rPr lang="ar-SA" sz="2700" b="1" dirty="0" err="1">
                <a:effectLst>
                  <a:outerShdw blurRad="38100" dist="38100" dir="2700000" algn="tl">
                    <a:srgbClr val="000000">
                      <a:alpha val="43137"/>
                    </a:srgbClr>
                  </a:outerShdw>
                </a:effectLst>
              </a:rPr>
              <a:t>حسابيا</a:t>
            </a:r>
            <a:r>
              <a:rPr lang="ar-SA" sz="2700" dirty="0" err="1">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 </a:t>
            </a:r>
            <a:endParaRPr lang="fr-FR" sz="2700" dirty="0">
              <a:effectLst>
                <a:outerShdw blurRad="38100" dist="38100" dir="2700000" algn="tl">
                  <a:srgbClr val="000000">
                    <a:alpha val="43137"/>
                  </a:srgbClr>
                </a:outerShdw>
              </a:effectLst>
              <a:cs typeface="Arial" charset="0"/>
            </a:endParaRPr>
          </a:p>
          <a:p>
            <a:pPr algn="r" rtl="1">
              <a:defRPr/>
            </a:pPr>
            <a:endParaRPr lang="fr-FR" dirty="0">
              <a:cs typeface="Arial" charset="0"/>
            </a:endParaRPr>
          </a:p>
        </p:txBody>
      </p:sp>
      <p:sp>
        <p:nvSpPr>
          <p:cNvPr id="16387" name="Espace réservé du pied de page 3">
            <a:extLst>
              <a:ext uri="{FF2B5EF4-FFF2-40B4-BE49-F238E27FC236}">
                <a16:creationId xmlns:a16="http://schemas.microsoft.com/office/drawing/2014/main" id="{98B4CA54-25F4-4E6F-8F24-FD163A442CC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79DD5718-9CDA-4BEC-A77A-DD7570C72390}"/>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0445918C-A280-4760-A6D2-590F1721B764}" type="slidenum">
              <a:rPr lang="ar-SA" altLang="en-US" sz="1200">
                <a:solidFill>
                  <a:srgbClr val="FFFFFF"/>
                </a:solidFill>
              </a:rPr>
              <a:pPr eaLnBrk="1" hangingPunct="1">
                <a:lnSpc>
                  <a:spcPct val="80000"/>
                </a:lnSpc>
              </a:pPr>
              <a:t>8</a:t>
            </a:fld>
            <a:endParaRPr lang="fr-FR" altLang="en-US" sz="1200">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99461CF-F27A-4773-88A0-6AC6F7D293C9}"/>
              </a:ext>
            </a:extLst>
          </p:cNvPr>
          <p:cNvSpPr>
            <a:spLocks noGrp="1"/>
          </p:cNvSpPr>
          <p:nvPr>
            <p:ph sz="quarter" idx="1"/>
          </p:nvPr>
        </p:nvSpPr>
        <p:spPr>
          <a:xfrm>
            <a:off x="228600" y="228600"/>
            <a:ext cx="8686800" cy="6629400"/>
          </a:xfrm>
        </p:spPr>
        <p:txBody>
          <a:bodyPr/>
          <a:lstStyle/>
          <a:p>
            <a:pPr marL="0" indent="0" algn="just" rtl="1">
              <a:lnSpc>
                <a:spcPts val="4000"/>
              </a:lnSpc>
              <a:spcBef>
                <a:spcPts val="600"/>
              </a:spcBef>
              <a:buFont typeface="Wingdings" panose="05000000000000000000" pitchFamily="2" charset="2"/>
              <a:buNone/>
              <a:defRPr/>
            </a:pPr>
            <a:r>
              <a:rPr lang="fr-FR" sz="2400" b="1" dirty="0">
                <a:effectLst>
                  <a:outerShdw blurRad="38100" dist="38100" dir="2700000" algn="tl">
                    <a:srgbClr val="000000">
                      <a:alpha val="43137"/>
                    </a:srgbClr>
                  </a:outerShdw>
                </a:effectLst>
              </a:rPr>
              <a:t> -4 </a:t>
            </a:r>
            <a:r>
              <a:rPr lang="ar-SA" sz="2400" b="1" dirty="0">
                <a:effectLst>
                  <a:outerShdw blurRad="38100" dist="38100" dir="2700000" algn="tl">
                    <a:srgbClr val="000000">
                      <a:alpha val="43137"/>
                    </a:srgbClr>
                  </a:outerShdw>
                </a:effectLst>
              </a:rPr>
              <a:t>يدخل في حساب الناتج المحلى الإجمالي </a:t>
            </a:r>
            <a:r>
              <a:rPr lang="ar-SA" sz="2400" b="1" dirty="0">
                <a:solidFill>
                  <a:srgbClr val="FF0066"/>
                </a:solidFill>
                <a:effectLst>
                  <a:outerShdw blurRad="38100" dist="38100" dir="2700000" algn="tl">
                    <a:srgbClr val="000000">
                      <a:alpha val="43137"/>
                    </a:srgbClr>
                  </a:outerShdw>
                </a:effectLst>
              </a:rPr>
              <a:t>قيمة جميع السلع والخدمات النهائية المنتجة في الحدود الجغرافية للدولة</a:t>
            </a:r>
            <a:r>
              <a:rPr lang="ar-SA" sz="2400" b="1" dirty="0">
                <a:effectLst>
                  <a:outerShdw blurRad="38100" dist="38100" dir="2700000" algn="tl">
                    <a:srgbClr val="000000">
                      <a:alpha val="43137"/>
                    </a:srgbClr>
                  </a:outerShdw>
                </a:effectLst>
              </a:rPr>
              <a:t>.</a:t>
            </a:r>
            <a:r>
              <a:rPr lang="fr-FR" sz="2400" b="1" dirty="0">
                <a:effectLst>
                  <a:outerShdw blurRad="38100" dist="38100" dir="2700000" algn="tl">
                    <a:srgbClr val="000000">
                      <a:alpha val="43137"/>
                    </a:srgbClr>
                  </a:outerShdw>
                </a:effectLst>
              </a:rPr>
              <a:t> </a:t>
            </a:r>
            <a:r>
              <a:rPr lang="ar-SA" sz="2400" dirty="0">
                <a:effectLst>
                  <a:outerShdw blurRad="38100" dist="38100" dir="2700000" algn="tl">
                    <a:srgbClr val="000000">
                      <a:alpha val="43137"/>
                    </a:srgbClr>
                  </a:outerShdw>
                </a:effectLst>
              </a:rPr>
              <a:t>كل </a:t>
            </a:r>
            <a:r>
              <a:rPr lang="ar-SA" sz="2400" b="1" dirty="0">
                <a:solidFill>
                  <a:srgbClr val="006600"/>
                </a:solidFill>
                <a:effectLst>
                  <a:outerShdw blurRad="38100" dist="38100" dir="2700000" algn="tl">
                    <a:srgbClr val="000000">
                      <a:alpha val="43137"/>
                    </a:srgbClr>
                  </a:outerShdw>
                </a:effectLst>
              </a:rPr>
              <a:t>المواطنين العاملين خارج المملكة لا تحسب دخولهم ضمن الناتج المحلي الاجمالي</a:t>
            </a:r>
            <a:r>
              <a:rPr lang="ar-SA" sz="2400" dirty="0">
                <a:effectLst>
                  <a:outerShdw blurRad="38100" dist="38100" dir="2700000" algn="tl">
                    <a:srgbClr val="000000">
                      <a:alpha val="43137"/>
                    </a:srgbClr>
                  </a:outerShdw>
                </a:effectLst>
              </a:rPr>
              <a:t> و لكن تحسب ضمن الناتج المحلي الاجمالي  لتلك الدول التي يعملون </a:t>
            </a:r>
            <a:r>
              <a:rPr lang="ar-SA" sz="2400" dirty="0" err="1">
                <a:effectLst>
                  <a:outerShdw blurRad="38100" dist="38100" dir="2700000" algn="tl">
                    <a:srgbClr val="000000">
                      <a:alpha val="43137"/>
                    </a:srgbClr>
                  </a:outerShdw>
                </a:effectLst>
              </a:rPr>
              <a:t>فيها.</a:t>
            </a:r>
            <a:r>
              <a:rPr lang="ar-SA" sz="2400" dirty="0">
                <a:effectLst>
                  <a:outerShdw blurRad="38100" dist="38100" dir="2700000" algn="tl">
                    <a:srgbClr val="000000">
                      <a:alpha val="43137"/>
                    </a:srgbClr>
                  </a:outerShdw>
                </a:effectLst>
              </a:rPr>
              <a:t> من جانب اخر </a:t>
            </a:r>
            <a:r>
              <a:rPr lang="ar-SA" sz="2400" b="1" dirty="0">
                <a:solidFill>
                  <a:srgbClr val="5E0204"/>
                </a:solidFill>
                <a:effectLst>
                  <a:outerShdw blurRad="38100" dist="38100" dir="2700000" algn="tl">
                    <a:srgbClr val="000000">
                      <a:alpha val="43137"/>
                    </a:srgbClr>
                  </a:outerShdw>
                </a:effectLst>
              </a:rPr>
              <a:t>كل الاجانب العاملين في المملكة و كذلك الشركات الاجنبية المنتجة في السوق المحلي تحسب ضمن الناتج المحلي الاجمالي  </a:t>
            </a:r>
            <a:r>
              <a:rPr lang="ar-SA" sz="2400" dirty="0">
                <a:effectLst>
                  <a:outerShdw blurRad="38100" dist="38100" dir="2700000" algn="tl">
                    <a:srgbClr val="000000">
                      <a:alpha val="43137"/>
                    </a:srgbClr>
                  </a:outerShdw>
                </a:effectLst>
              </a:rPr>
              <a:t>للمملكة.اذا يمكن اضافة مفهوم  اقتصادي جديد و هو </a:t>
            </a:r>
            <a:r>
              <a:rPr lang="ar-SA" sz="2400" b="1" dirty="0">
                <a:solidFill>
                  <a:srgbClr val="C00000"/>
                </a:solidFill>
                <a:effectLst>
                  <a:outerShdw blurRad="38100" dist="38100" dir="2700000" algn="tl">
                    <a:srgbClr val="000000">
                      <a:alpha val="43137"/>
                    </a:srgbClr>
                  </a:outerShdw>
                </a:effectLst>
              </a:rPr>
              <a:t>الناتج القومي الاجمالي </a:t>
            </a:r>
            <a:r>
              <a:rPr lang="ar-SA" sz="2400" dirty="0">
                <a:effectLst>
                  <a:outerShdw blurRad="38100" dist="38100" dir="2700000" algn="tl">
                    <a:srgbClr val="000000">
                      <a:alpha val="43137"/>
                    </a:srgbClr>
                  </a:outerShdw>
                </a:effectLst>
              </a:rPr>
              <a:t>الذي </a:t>
            </a:r>
            <a:r>
              <a:rPr lang="ar-SA" sz="2400" b="1" dirty="0">
                <a:solidFill>
                  <a:srgbClr val="2F1E92"/>
                </a:solidFill>
                <a:effectLst>
                  <a:outerShdw blurRad="38100" dist="38100" dir="2700000" algn="tl">
                    <a:srgbClr val="000000">
                      <a:alpha val="43137"/>
                    </a:srgbClr>
                  </a:outerShdw>
                </a:effectLst>
              </a:rPr>
              <a:t>يتضمن حساب جميع السلع و الخدمات النهائية المنتجة بواسطة مواطني بلد ما  سواء </a:t>
            </a:r>
            <a:r>
              <a:rPr lang="ar-SA" sz="2400" b="1" dirty="0" err="1">
                <a:solidFill>
                  <a:srgbClr val="2F1E92"/>
                </a:solidFill>
                <a:effectLst>
                  <a:outerShdw blurRad="38100" dist="38100" dir="2700000" algn="tl">
                    <a:srgbClr val="000000">
                      <a:alpha val="43137"/>
                    </a:srgbClr>
                  </a:outerShdw>
                </a:effectLst>
              </a:rPr>
              <a:t>كانو</a:t>
            </a:r>
            <a:r>
              <a:rPr lang="ar-SA" sz="2400" b="1" dirty="0">
                <a:solidFill>
                  <a:srgbClr val="2F1E92"/>
                </a:solidFill>
                <a:effectLst>
                  <a:outerShdw blurRad="38100" dist="38100" dir="2700000" algn="tl">
                    <a:srgbClr val="000000">
                      <a:alpha val="43137"/>
                    </a:srgbClr>
                  </a:outerShdw>
                </a:effectLst>
              </a:rPr>
              <a:t> مقيمين داخل البلد أو خارجها خلال سنة </a:t>
            </a:r>
            <a:r>
              <a:rPr lang="ar-SA" sz="2400" b="1" dirty="0" err="1">
                <a:solidFill>
                  <a:srgbClr val="2F1E92"/>
                </a:solidFill>
                <a:effectLst>
                  <a:outerShdw blurRad="38100" dist="38100" dir="2700000" algn="tl">
                    <a:srgbClr val="000000">
                      <a:alpha val="43137"/>
                    </a:srgbClr>
                  </a:outerShdw>
                </a:effectLst>
              </a:rPr>
              <a:t>معينة</a:t>
            </a:r>
            <a:r>
              <a:rPr lang="ar-SA" sz="2400" dirty="0" err="1">
                <a:effectLst>
                  <a:outerShdw blurRad="38100" dist="38100" dir="2700000" algn="tl">
                    <a:srgbClr val="000000">
                      <a:alpha val="43137"/>
                    </a:srgbClr>
                  </a:outerShdw>
                </a:effectLst>
              </a:rPr>
              <a:t>.</a:t>
            </a:r>
            <a:r>
              <a:rPr lang="ar-SA" sz="2400" dirty="0">
                <a:effectLst>
                  <a:outerShdw blurRad="38100" dist="38100" dir="2700000" algn="tl">
                    <a:srgbClr val="000000">
                      <a:alpha val="43137"/>
                    </a:srgbClr>
                  </a:outerShdw>
                </a:effectLst>
              </a:rPr>
              <a:t> </a:t>
            </a:r>
            <a:r>
              <a:rPr lang="ar-SA" sz="2400" b="1" dirty="0">
                <a:effectLst>
                  <a:outerShdw blurRad="38100" dist="38100" dir="2700000" algn="tl">
                    <a:srgbClr val="000000">
                      <a:alpha val="43137"/>
                    </a:srgbClr>
                  </a:outerShdw>
                </a:effectLst>
              </a:rPr>
              <a:t>أي أننا نستطيع الحصول على الناتج القومي الاجمالي عن طريق </a:t>
            </a:r>
            <a:r>
              <a:rPr lang="ar-SA" sz="2400" b="1" u="sng" dirty="0">
                <a:solidFill>
                  <a:srgbClr val="FF0000"/>
                </a:solidFill>
                <a:effectLst>
                  <a:outerShdw blurRad="38100" dist="38100" dir="2700000" algn="tl">
                    <a:srgbClr val="000000">
                      <a:alpha val="43137"/>
                    </a:srgbClr>
                  </a:outerShdw>
                </a:effectLst>
              </a:rPr>
              <a:t>اضافة صافي دخول عوامل الانتاج من الخارج الى اجمالي الناتج المحلي</a:t>
            </a:r>
            <a:r>
              <a:rPr lang="ar-SA" sz="2400" b="1" dirty="0">
                <a:effectLst>
                  <a:outerShdw blurRad="38100" dist="38100" dir="2700000" algn="tl">
                    <a:srgbClr val="000000">
                      <a:alpha val="43137"/>
                    </a:srgbClr>
                  </a:outerShdw>
                </a:effectLst>
              </a:rPr>
              <a:t>.</a:t>
            </a:r>
            <a:endParaRPr lang="fr-FR" sz="2400" b="1" dirty="0">
              <a:effectLst>
                <a:outerShdw blurRad="38100" dist="38100" dir="2700000" algn="tl">
                  <a:srgbClr val="000000">
                    <a:alpha val="43137"/>
                  </a:srgbClr>
                </a:outerShdw>
              </a:effectLst>
            </a:endParaRPr>
          </a:p>
          <a:p>
            <a:pPr marL="0" indent="0" algn="just" rtl="1">
              <a:lnSpc>
                <a:spcPts val="4000"/>
              </a:lnSpc>
              <a:spcBef>
                <a:spcPts val="600"/>
              </a:spcBef>
              <a:buFont typeface="Wingdings" panose="05000000000000000000" pitchFamily="2" charset="2"/>
              <a:buNone/>
              <a:defRPr/>
            </a:pPr>
            <a:r>
              <a:rPr lang="fr-FR" sz="2400" b="1" dirty="0">
                <a:effectLst>
                  <a:outerShdw blurRad="38100" dist="38100" dir="2700000" algn="tl">
                    <a:srgbClr val="000000">
                      <a:alpha val="43137"/>
                    </a:srgbClr>
                  </a:outerShdw>
                </a:effectLst>
              </a:rPr>
              <a:t>5</a:t>
            </a:r>
            <a:r>
              <a:rPr lang="ar-SA" sz="2400" b="1" dirty="0">
                <a:effectLst>
                  <a:outerShdw blurRad="38100" dist="38100" dir="2700000" algn="tl">
                    <a:srgbClr val="000000">
                      <a:alpha val="43137"/>
                    </a:srgbClr>
                  </a:outerShdw>
                </a:effectLst>
              </a:rPr>
              <a:t>- </a:t>
            </a:r>
            <a:r>
              <a:rPr lang="ar-SA" sz="2400" b="1" dirty="0">
                <a:solidFill>
                  <a:srgbClr val="00B0F0"/>
                </a:solidFill>
                <a:effectLst>
                  <a:outerShdw blurRad="38100" dist="38100" dir="2700000" algn="tl">
                    <a:srgbClr val="000000">
                      <a:alpha val="43137"/>
                    </a:srgbClr>
                  </a:outerShdw>
                </a:effectLst>
              </a:rPr>
              <a:t>لا يدخل في حساب الناتج المحلى الإجمالي السلع والخدمات التي تدخل السوق بصورة غير شرعية </a:t>
            </a:r>
            <a:r>
              <a:rPr lang="ar-SA" sz="2400" b="1" dirty="0">
                <a:effectLst>
                  <a:outerShdw blurRad="38100" dist="38100" dir="2700000" algn="tl">
                    <a:srgbClr val="000000">
                      <a:alpha val="43137"/>
                    </a:srgbClr>
                  </a:outerShdw>
                </a:effectLst>
              </a:rPr>
              <a:t>كالمخدرات والسلع المهربة وغسيل الأموال وغيرها</a:t>
            </a:r>
            <a:endParaRPr lang="fr-FR" sz="2400" dirty="0">
              <a:effectLst>
                <a:outerShdw blurRad="38100" dist="38100" dir="2700000" algn="tl">
                  <a:srgbClr val="000000">
                    <a:alpha val="43137"/>
                  </a:srgbClr>
                </a:outerShdw>
              </a:effectLst>
            </a:endParaRPr>
          </a:p>
        </p:txBody>
      </p:sp>
      <p:sp>
        <p:nvSpPr>
          <p:cNvPr id="17411" name="Espace réservé du pied de page 3">
            <a:extLst>
              <a:ext uri="{FF2B5EF4-FFF2-40B4-BE49-F238E27FC236}">
                <a16:creationId xmlns:a16="http://schemas.microsoft.com/office/drawing/2014/main" id="{293E0D98-4070-4556-B48F-77243D10AF5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E28EDF1A-A251-428A-8631-4836C4B45718}"/>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64F7D0C-B4AE-4FB0-A99F-2906AD4D4E28}" type="slidenum">
              <a:rPr lang="ar-SA" altLang="en-US" sz="1200">
                <a:solidFill>
                  <a:srgbClr val="FFFFFF"/>
                </a:solidFill>
              </a:rPr>
              <a:pPr eaLnBrk="1" hangingPunct="1">
                <a:lnSpc>
                  <a:spcPct val="80000"/>
                </a:lnSpc>
              </a:pPr>
              <a:t>9</a:t>
            </a:fld>
            <a:endParaRPr lang="fr-FR" altLang="en-US" sz="1200">
              <a:solidFill>
                <a:srgbClr val="FFFFFF"/>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1A2A6526E0C04D92437DAC248CDB93" ma:contentTypeVersion="1" ma:contentTypeDescription="Create a new document." ma:contentTypeScope="" ma:versionID="079e980f863d7bb04c33fdf9a4492c6c">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C2D3AE-B61C-46CF-B37E-DA40C27F214B}">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s>
</ds:datastoreItem>
</file>

<file path=customXml/itemProps2.xml><?xml version="1.0" encoding="utf-8"?>
<ds:datastoreItem xmlns:ds="http://schemas.openxmlformats.org/officeDocument/2006/customXml" ds:itemID="{E56F3224-DF9F-4A2F-A8D2-A3A1D6061F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1698</TotalTime>
  <Words>3793</Words>
  <Application>Microsoft Office PowerPoint</Application>
  <PresentationFormat>عرض على الشاشة (4:3)</PresentationFormat>
  <Paragraphs>592</Paragraphs>
  <Slides>49</Slides>
  <Notes>1</Notes>
  <HiddenSlides>0</HiddenSlides>
  <MMClips>0</MMClips>
  <ScaleCrop>false</ScaleCrop>
  <HeadingPairs>
    <vt:vector size="4" baseType="variant">
      <vt:variant>
        <vt:lpstr>نسق</vt:lpstr>
      </vt:variant>
      <vt:variant>
        <vt:i4>1</vt:i4>
      </vt:variant>
      <vt:variant>
        <vt:lpstr>عناوين الشرائح</vt:lpstr>
      </vt:variant>
      <vt:variant>
        <vt:i4>49</vt:i4>
      </vt:variant>
    </vt:vector>
  </HeadingPairs>
  <TitlesOfParts>
    <vt:vector size="50" baseType="lpstr">
      <vt:lpstr>Médian</vt:lpstr>
      <vt:lpstr>مبادئ الاقتصاد الكلي  مدرسة المادة د.سارة صالح بن سليمان  الفصل الثاني : قياس النشاط الاقتصادي الكلي</vt:lpstr>
      <vt:lpstr>مقدمة</vt:lpstr>
      <vt:lpstr>منحنى امكانية الانتاج</vt:lpstr>
      <vt:lpstr>منحنى إمكانيات الإنتاج</vt:lpstr>
      <vt:lpstr>تحليلات  منحنى إمكانيات الإنتاج</vt:lpstr>
      <vt:lpstr> الناتج المحلي الاجمالي </vt:lpstr>
      <vt:lpstr>تقييم الناتج المحلى الإجمالي</vt:lpstr>
      <vt:lpstr>عرض تقديمي في PowerPoint</vt:lpstr>
      <vt:lpstr>عرض تقديمي في PowerPoint</vt:lpstr>
      <vt:lpstr>عرض تقديمي في PowerPoint</vt:lpstr>
      <vt:lpstr>طرق قياس الناتج المحلى الإجمالي</vt:lpstr>
      <vt:lpstr>طريقة المنتجات النهائية</vt:lpstr>
      <vt:lpstr>الناتج المحلّي الإجمالي:  طريقة المنتج النهائي</vt:lpstr>
      <vt:lpstr>طريقة القيمة المضافة</vt:lpstr>
      <vt:lpstr>عرض تقديمي في PowerPoint</vt:lpstr>
      <vt:lpstr>عرض تقديمي في PowerPoint</vt:lpstr>
      <vt:lpstr>طريقة الدخل (تكاليف عناصر الإنتاج)</vt:lpstr>
      <vt:lpstr>عرض تقديمي في PowerPoint</vt:lpstr>
      <vt:lpstr>الناتج المحلّي الإجمالي طريقة الدخل</vt:lpstr>
      <vt:lpstr>طريقة الإنفاق</vt:lpstr>
      <vt:lpstr>تقسيمها</vt:lpstr>
      <vt:lpstr>عرض تقديمي في PowerPoint</vt:lpstr>
      <vt:lpstr>القطاعات الاقتصادية</vt:lpstr>
      <vt:lpstr>الناتج المحلّي الإجمالي طريقة الإنفاق</vt:lpstr>
      <vt:lpstr>مفاهيم أخري في حسابات الدخل المحلي</vt:lpstr>
      <vt:lpstr>عرض تقديمي في PowerPoint</vt:lpstr>
      <vt:lpstr>عرض تقديمي في PowerPoint</vt:lpstr>
      <vt:lpstr>عرض تقديمي في PowerPoint</vt:lpstr>
      <vt:lpstr>عرض تقديمي في PowerPoint</vt:lpstr>
      <vt:lpstr>عرض تقديمي في PowerPoint</vt:lpstr>
      <vt:lpstr>الحسابات القومية الأخرى</vt:lpstr>
      <vt:lpstr>الناتج المحلي الإجمالي الاسمي و الحقيقي </vt:lpstr>
      <vt:lpstr>عرض تقديمي في PowerPoint</vt:lpstr>
      <vt:lpstr>الناتج المحلي الإجمالي الحقيقي</vt:lpstr>
      <vt:lpstr>الجدول التالي يوضح حالة اقتصاد ينتج 3 سلع فقط حيث بلغت كمية الإنتاج والأسعار فى 2008 , 2009 كما يلي:</vt:lpstr>
      <vt:lpstr>الناتج المحلي لكل سنة يمكن إيجاده بضرب الكميات المنتجة في تلك السنة في أسعارها ثم نقوم بضرب الكميات المنتجة في عام 2008 بأسعار عام 2008 وهي سنة الأساس وهي كالأتي:</vt:lpstr>
      <vt:lpstr>الرقم القياسي لأسعار المستهلكين</vt:lpstr>
      <vt:lpstr>نفترض أن القيمة السوقية لمجموعة من السلع خلال سنتين مختلفتين كالأتي</vt:lpstr>
      <vt:lpstr>مخفض الناتج المحلي الإجمالي</vt:lpstr>
      <vt:lpstr>عرض تقديمي في PowerPoint</vt:lpstr>
      <vt:lpstr>العلاقة بين الناتج المحلى والدخل المحلى(القومي)</vt:lpstr>
      <vt:lpstr>التدفق الدائري للإنتاج والدخل</vt:lpstr>
      <vt:lpstr>حلقة التدفق في اقتصاد مكون من قطاعين</vt:lpstr>
      <vt:lpstr>عرض تقديمي في PowerPoint</vt:lpstr>
      <vt:lpstr>حلقة التدفق الدائري للدخل في اقتصاد مكون من أربعة قطاعات</vt:lpstr>
      <vt:lpstr>عرض تقديمي في PowerPoint</vt:lpstr>
      <vt:lpstr>عرض تقديمي في PowerPoint</vt:lpstr>
      <vt:lpstr>المشاكل والعيوب التي وجهت إلى استخدام الناتج المحلى الإجمالي كمؤشر للرفاهية</vt:lpstr>
      <vt:lpstr>عرض تقديمي في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DrMajdi</dc:creator>
  <cp:lastModifiedBy>مستخدم غير معروف</cp:lastModifiedBy>
  <cp:revision>156</cp:revision>
  <dcterms:created xsi:type="dcterms:W3CDTF">2008-02-24T16:51:21Z</dcterms:created>
  <dcterms:modified xsi:type="dcterms:W3CDTF">2020-01-27T15:43:06Z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ingExpirationDate">
    <vt:lpwstr/>
  </property>
  <property fmtid="{D5CDD505-2E9C-101B-9397-08002B2CF9AE}" pid="3" name="PublishingStartDate">
    <vt:lpwstr/>
  </property>
</Properties>
</file>