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9144000"/>
  <p:notesSz cx="6858000" cy="9144000"/>
  <p:embeddedFontLst>
    <p:embeddedFont>
      <p:font typeface="Tahoma"/>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Tahoma-bold.fntdata"/><Relationship Id="rId16" Type="http://schemas.openxmlformats.org/officeDocument/2006/relationships/slide" Target="slides/slide12.xml"/><Relationship Id="rId38" Type="http://schemas.openxmlformats.org/officeDocument/2006/relationships/font" Target="fonts/Tahoma-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 name="Shape 25"/>
        <p:cNvGrpSpPr/>
        <p:nvPr/>
      </p:nvGrpSpPr>
      <p:grpSpPr>
        <a:xfrm>
          <a:off x="0" y="0"/>
          <a:ext cx="0" cy="0"/>
          <a:chOff x="0" y="0"/>
          <a:chExt cx="0" cy="0"/>
        </a:xfrm>
      </p:grpSpPr>
      <p:sp>
        <p:nvSpPr>
          <p:cNvPr id="26" name="Shape 2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7" name="Shape 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44" name="Shape 1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95" name="Shape 1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05" name="Shape 2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26" name="Shape 2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36" name="Shape 2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4" name="Shape 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46" name="Shape 2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81" name="Shape 2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91" name="Shape 2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00" name="Shape 3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12" name="Shape 3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21" name="Shape 3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37" name="Shape 3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48" name="Shape 3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8" name="Shape 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60" name="Shape 3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75" name="Shape 3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86" name="Shape 3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92" name="Shape 3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57" name="Shape 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70" name="Shape 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80" name="Shape 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2" name="Shape 12"/>
        <p:cNvGrpSpPr/>
        <p:nvPr/>
      </p:nvGrpSpPr>
      <p:grpSpPr>
        <a:xfrm>
          <a:off x="0" y="0"/>
          <a:ext cx="0" cy="0"/>
          <a:chOff x="0" y="0"/>
          <a:chExt cx="0" cy="0"/>
        </a:xfrm>
      </p:grpSpPr>
      <p:sp>
        <p:nvSpPr>
          <p:cNvPr id="13" name="Shape 13"/>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14" name="Shape 14"/>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rtl="0" algn="l">
              <a:lnSpc>
                <a:spcPct val="100000"/>
              </a:lnSpc>
              <a:spcBef>
                <a:spcPts val="480"/>
              </a:spcBef>
              <a:spcAft>
                <a:spcPts val="0"/>
              </a:spcAft>
              <a:defRPr/>
            </a:lvl1pPr>
            <a:lvl2pPr indent="-158750" lvl="1" marL="742950" rtl="0" algn="l">
              <a:lnSpc>
                <a:spcPct val="100000"/>
              </a:lnSpc>
              <a:spcBef>
                <a:spcPts val="400"/>
              </a:spcBef>
              <a:spcAft>
                <a:spcPts val="0"/>
              </a:spcAft>
              <a:buClr>
                <a:srgbClr val="F15B47"/>
              </a:buClr>
              <a:buFont typeface="Arial"/>
              <a:buChar char="–"/>
              <a:defRPr/>
            </a:lvl2pPr>
            <a:lvl3pPr indent="-114300" lvl="2" marL="1143000" rtl="0" algn="l">
              <a:lnSpc>
                <a:spcPct val="100000"/>
              </a:lnSpc>
              <a:spcBef>
                <a:spcPts val="360"/>
              </a:spcBef>
              <a:spcAft>
                <a:spcPts val="0"/>
              </a:spcAft>
              <a:buClr>
                <a:srgbClr val="F15B47"/>
              </a:buClr>
              <a:buFont typeface="Arial"/>
              <a:buChar char="•"/>
              <a:defRPr/>
            </a:lvl3pPr>
            <a:lvl4pPr indent="-127000" lvl="3" marL="1600200" rtl="0" algn="l">
              <a:lnSpc>
                <a:spcPct val="100000"/>
              </a:lnSpc>
              <a:spcBef>
                <a:spcPts val="320"/>
              </a:spcBef>
              <a:spcAft>
                <a:spcPts val="0"/>
              </a:spcAft>
              <a:buClr>
                <a:srgbClr val="F15B47"/>
              </a:buClr>
              <a:buFont typeface="Arial"/>
              <a:buChar char="–"/>
              <a:defRPr/>
            </a:lvl4pPr>
            <a:lvl5pPr indent="-127000" lvl="4" marL="2057400" rtl="0" algn="l">
              <a:lnSpc>
                <a:spcPct val="100000"/>
              </a:lnSpc>
              <a:spcBef>
                <a:spcPts val="320"/>
              </a:spcBef>
              <a:spcAft>
                <a:spcPts val="0"/>
              </a:spcAft>
              <a:buClr>
                <a:srgbClr val="F15B47"/>
              </a:buClr>
              <a:buFont typeface="Arial"/>
              <a:buChar char="»"/>
              <a:defRPr/>
            </a:lvl5pPr>
            <a:lvl6pPr indent="-127000" lvl="5" marL="2514600" rtl="0" algn="l">
              <a:lnSpc>
                <a:spcPct val="100000"/>
              </a:lnSpc>
              <a:spcBef>
                <a:spcPts val="320"/>
              </a:spcBef>
              <a:spcAft>
                <a:spcPts val="0"/>
              </a:spcAft>
              <a:buClr>
                <a:srgbClr val="F15B47"/>
              </a:buClr>
              <a:buFont typeface="Arial"/>
              <a:buChar char="»"/>
              <a:defRPr/>
            </a:lvl6pPr>
            <a:lvl7pPr indent="-127000" lvl="6" marL="3429000" rtl="0" algn="l">
              <a:lnSpc>
                <a:spcPct val="100000"/>
              </a:lnSpc>
              <a:spcBef>
                <a:spcPts val="320"/>
              </a:spcBef>
              <a:spcAft>
                <a:spcPts val="0"/>
              </a:spcAft>
              <a:buClr>
                <a:srgbClr val="F15B47"/>
              </a:buClr>
              <a:buFont typeface="Arial"/>
              <a:buChar char="»"/>
              <a:defRPr/>
            </a:lvl7pPr>
            <a:lvl8pPr indent="-127000" lvl="7" marL="4800600" rtl="0" algn="l">
              <a:lnSpc>
                <a:spcPct val="100000"/>
              </a:lnSpc>
              <a:spcBef>
                <a:spcPts val="320"/>
              </a:spcBef>
              <a:spcAft>
                <a:spcPts val="0"/>
              </a:spcAft>
              <a:buClr>
                <a:srgbClr val="F15B47"/>
              </a:buClr>
              <a:buFont typeface="Arial"/>
              <a:buChar char="»"/>
              <a:defRPr/>
            </a:lvl8pPr>
            <a:lvl9pPr indent="-127000" lvl="8" marL="6629400" rtl="0" algn="l">
              <a:lnSpc>
                <a:spcPct val="100000"/>
              </a:lnSpc>
              <a:spcBef>
                <a:spcPts val="320"/>
              </a:spcBef>
              <a:spcAft>
                <a:spcPts val="0"/>
              </a:spcAft>
              <a:buClr>
                <a:srgbClr val="F15B47"/>
              </a:buClr>
              <a:buFont typeface="Arial"/>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1"/>
        </a:solidFill>
      </p:bgPr>
    </p:bg>
    <p:spTree>
      <p:nvGrpSpPr>
        <p:cNvPr id="15" name="Shape 15"/>
        <p:cNvGrpSpPr/>
        <p:nvPr/>
      </p:nvGrpSpPr>
      <p:grpSpPr>
        <a:xfrm>
          <a:off x="0" y="0"/>
          <a:ext cx="0" cy="0"/>
          <a:chOff x="0" y="0"/>
          <a:chExt cx="0" cy="0"/>
        </a:xfrm>
      </p:grpSpPr>
      <p:sp>
        <p:nvSpPr>
          <p:cNvPr id="16" name="Shape 16"/>
          <p:cNvSpPr txBox="1"/>
          <p:nvPr/>
        </p:nvSpPr>
        <p:spPr>
          <a:xfrm>
            <a:off x="685800" y="1306512"/>
            <a:ext cx="4114800" cy="94615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800" u="none" cap="none" strike="noStrike">
                <a:solidFill>
                  <a:srgbClr val="FF0000"/>
                </a:solidFill>
                <a:latin typeface="Arial"/>
                <a:ea typeface="Arial"/>
                <a:cs typeface="Arial"/>
                <a:sym typeface="Arial"/>
              </a:rPr>
              <a:t>Production Technology and Cost</a:t>
            </a:r>
          </a:p>
        </p:txBody>
      </p:sp>
      <p:sp>
        <p:nvSpPr>
          <p:cNvPr id="17" name="Shape 17"/>
          <p:cNvSpPr txBox="1"/>
          <p:nvPr/>
        </p:nvSpPr>
        <p:spPr>
          <a:xfrm>
            <a:off x="6581775" y="6248400"/>
            <a:ext cx="1828800" cy="3810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280"/>
              </a:spcAft>
              <a:buClr>
                <a:schemeClr val="lt2"/>
              </a:buClr>
              <a:buSzPct val="25000"/>
              <a:buFont typeface="Arial"/>
              <a:buNone/>
            </a:pPr>
            <a:r>
              <a:rPr b="0" i="0" lang="en-US" sz="1400" u="none" cap="none" strike="noStrike">
                <a:solidFill>
                  <a:schemeClr val="lt2"/>
                </a:solidFill>
                <a:latin typeface="Arial"/>
                <a:ea typeface="Arial"/>
                <a:cs typeface="Arial"/>
                <a:sym typeface="Arial"/>
              </a:rPr>
              <a:t>Brock Williams</a:t>
            </a:r>
          </a:p>
        </p:txBody>
      </p:sp>
      <p:grpSp>
        <p:nvGrpSpPr>
          <p:cNvPr id="18" name="Shape 18"/>
          <p:cNvGrpSpPr/>
          <p:nvPr/>
        </p:nvGrpSpPr>
        <p:grpSpPr>
          <a:xfrm>
            <a:off x="6553200" y="6034087"/>
            <a:ext cx="2057400" cy="274636"/>
            <a:chOff x="4924425" y="5653087"/>
            <a:chExt cx="2057400" cy="274636"/>
          </a:xfrm>
        </p:grpSpPr>
        <p:sp>
          <p:nvSpPr>
            <p:cNvPr id="19" name="Shape 19"/>
            <p:cNvSpPr/>
            <p:nvPr/>
          </p:nvSpPr>
          <p:spPr>
            <a:xfrm>
              <a:off x="4924425" y="5672137"/>
              <a:ext cx="1773236" cy="228600"/>
            </a:xfrm>
            <a:prstGeom prst="roundRect">
              <a:avLst>
                <a:gd fmla="val 16667" name="adj"/>
              </a:avLst>
            </a:prstGeom>
            <a:solidFill>
              <a:srgbClr val="0083AE"/>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20" name="Shape 20"/>
            <p:cNvSpPr txBox="1"/>
            <p:nvPr/>
          </p:nvSpPr>
          <p:spPr>
            <a:xfrm>
              <a:off x="4959350" y="5653087"/>
              <a:ext cx="2022475"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P R E P A R E D   B Y</a:t>
              </a:r>
            </a:p>
          </p:txBody>
        </p:sp>
      </p:grpSp>
      <p:sp>
        <p:nvSpPr>
          <p:cNvPr id="21" name="Shape 21"/>
          <p:cNvSpPr txBox="1"/>
          <p:nvPr/>
        </p:nvSpPr>
        <p:spPr>
          <a:xfrm>
            <a:off x="685800" y="2590800"/>
            <a:ext cx="4876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Consider the challenge of providing safe water to rural families in less developed countries.</a:t>
            </a:r>
          </a:p>
        </p:txBody>
      </p:sp>
      <p:sp>
        <p:nvSpPr>
          <p:cNvPr id="22" name="Shape 22"/>
          <p:cNvSpPr txBox="1"/>
          <p:nvPr/>
        </p:nvSpPr>
        <p:spPr>
          <a:xfrm>
            <a:off x="0" y="0"/>
            <a:ext cx="9144000" cy="762000"/>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23" name="Shape 23"/>
          <p:cNvSpPr txBox="1"/>
          <p:nvPr/>
        </p:nvSpPr>
        <p:spPr>
          <a:xfrm>
            <a:off x="7086600" y="990600"/>
            <a:ext cx="1752600"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CHAPTER</a:t>
            </a:r>
            <a:r>
              <a:rPr b="0" i="0" lang="en-US" sz="1600" u="none" cap="none" strike="noStrike">
                <a:solidFill>
                  <a:schemeClr val="dk1"/>
                </a:solidFill>
                <a:latin typeface="Arial"/>
                <a:ea typeface="Arial"/>
                <a:cs typeface="Arial"/>
                <a:sym typeface="Arial"/>
              </a:rPr>
              <a:t> </a:t>
            </a:r>
            <a:br>
              <a:rPr b="0" i="0" lang="en-US" sz="1600" u="none" cap="none" strike="noStrike">
                <a:solidFill>
                  <a:schemeClr val="dk1"/>
                </a:solidFill>
                <a:latin typeface="Arial"/>
                <a:ea typeface="Arial"/>
                <a:cs typeface="Arial"/>
                <a:sym typeface="Arial"/>
              </a:rPr>
            </a:br>
            <a:r>
              <a:rPr b="0" i="0" lang="en-US" sz="8000" u="none" cap="none" strike="noStrike">
                <a:solidFill>
                  <a:schemeClr val="dk1"/>
                </a:solidFill>
                <a:latin typeface="Arial"/>
                <a:ea typeface="Arial"/>
                <a:cs typeface="Arial"/>
                <a:sym typeface="Arial"/>
              </a:rPr>
              <a:t>5</a:t>
            </a:r>
          </a:p>
        </p:txBody>
      </p:sp>
      <p:sp>
        <p:nvSpPr>
          <p:cNvPr id="24" name="Shape 24"/>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nvSpPr>
        <p:spPr>
          <a:xfrm>
            <a:off x="0" y="0"/>
            <a:ext cx="2057400" cy="1066799"/>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7" name="Shape 7"/>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8" name="Shape 8"/>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lnSpc>
                <a:spcPct val="100000"/>
              </a:lnSpc>
              <a:spcBef>
                <a:spcPts val="480"/>
              </a:spcBef>
              <a:spcAft>
                <a:spcPts val="0"/>
              </a:spcAft>
              <a:defRPr/>
            </a:lvl1pPr>
            <a:lvl2pPr indent="-158750" lvl="1" marL="742950" marR="0" rtl="0" algn="l">
              <a:lnSpc>
                <a:spcPct val="100000"/>
              </a:lnSpc>
              <a:spcBef>
                <a:spcPts val="400"/>
              </a:spcBef>
              <a:spcAft>
                <a:spcPts val="0"/>
              </a:spcAft>
              <a:buClr>
                <a:srgbClr val="F15B47"/>
              </a:buClr>
              <a:buFont typeface="Arial"/>
              <a:buChar char="–"/>
              <a:defRPr/>
            </a:lvl2pPr>
            <a:lvl3pPr indent="-114300" lvl="2" marL="1143000" marR="0" rtl="0" algn="l">
              <a:lnSpc>
                <a:spcPct val="100000"/>
              </a:lnSpc>
              <a:spcBef>
                <a:spcPts val="360"/>
              </a:spcBef>
              <a:spcAft>
                <a:spcPts val="0"/>
              </a:spcAft>
              <a:buClr>
                <a:srgbClr val="F15B47"/>
              </a:buClr>
              <a:buFont typeface="Arial"/>
              <a:buChar char="•"/>
              <a:defRPr/>
            </a:lvl3pPr>
            <a:lvl4pPr indent="-127000" lvl="3" marL="1600200" marR="0" rtl="0" algn="l">
              <a:lnSpc>
                <a:spcPct val="100000"/>
              </a:lnSpc>
              <a:spcBef>
                <a:spcPts val="320"/>
              </a:spcBef>
              <a:spcAft>
                <a:spcPts val="0"/>
              </a:spcAft>
              <a:buClr>
                <a:srgbClr val="F15B47"/>
              </a:buClr>
              <a:buFont typeface="Arial"/>
              <a:buChar char="–"/>
              <a:defRPr/>
            </a:lvl4pPr>
            <a:lvl5pPr indent="-127000" lvl="4" marL="2057400" marR="0" rtl="0" algn="l">
              <a:lnSpc>
                <a:spcPct val="100000"/>
              </a:lnSpc>
              <a:spcBef>
                <a:spcPts val="320"/>
              </a:spcBef>
              <a:spcAft>
                <a:spcPts val="0"/>
              </a:spcAft>
              <a:buClr>
                <a:srgbClr val="F15B47"/>
              </a:buClr>
              <a:buFont typeface="Arial"/>
              <a:buChar char="»"/>
              <a:defRPr/>
            </a:lvl5pPr>
            <a:lvl6pPr indent="-127000" lvl="5" marL="2514600" marR="0" rtl="0" algn="l">
              <a:lnSpc>
                <a:spcPct val="100000"/>
              </a:lnSpc>
              <a:spcBef>
                <a:spcPts val="320"/>
              </a:spcBef>
              <a:spcAft>
                <a:spcPts val="0"/>
              </a:spcAft>
              <a:buClr>
                <a:srgbClr val="F15B47"/>
              </a:buClr>
              <a:buFont typeface="Arial"/>
              <a:buChar char="»"/>
              <a:defRPr/>
            </a:lvl6pPr>
            <a:lvl7pPr indent="-127000" lvl="6" marL="3429000" marR="0" rtl="0" algn="l">
              <a:lnSpc>
                <a:spcPct val="100000"/>
              </a:lnSpc>
              <a:spcBef>
                <a:spcPts val="320"/>
              </a:spcBef>
              <a:spcAft>
                <a:spcPts val="0"/>
              </a:spcAft>
              <a:buClr>
                <a:srgbClr val="F15B47"/>
              </a:buClr>
              <a:buFont typeface="Arial"/>
              <a:buChar char="»"/>
              <a:defRPr/>
            </a:lvl7pPr>
            <a:lvl8pPr indent="-127000" lvl="7" marL="4800600" marR="0" rtl="0" algn="l">
              <a:lnSpc>
                <a:spcPct val="100000"/>
              </a:lnSpc>
              <a:spcBef>
                <a:spcPts val="320"/>
              </a:spcBef>
              <a:spcAft>
                <a:spcPts val="0"/>
              </a:spcAft>
              <a:buClr>
                <a:srgbClr val="F15B47"/>
              </a:buClr>
              <a:buFont typeface="Arial"/>
              <a:buChar char="»"/>
              <a:defRPr/>
            </a:lvl8pPr>
            <a:lvl9pPr indent="-127000" lvl="8" marL="6629400" marR="0" rtl="0" algn="l">
              <a:lnSpc>
                <a:spcPct val="100000"/>
              </a:lnSpc>
              <a:spcBef>
                <a:spcPts val="320"/>
              </a:spcBef>
              <a:spcAft>
                <a:spcPts val="0"/>
              </a:spcAft>
              <a:buClr>
                <a:srgbClr val="F15B47"/>
              </a:buClr>
              <a:buFont typeface="Arial"/>
              <a:buChar char="»"/>
              <a:defRPr/>
            </a:lvl9pPr>
          </a:lstStyle>
          <a:p/>
        </p:txBody>
      </p:sp>
      <p:sp>
        <p:nvSpPr>
          <p:cNvPr id="9" name="Shape 9"/>
          <p:cNvSpPr txBox="1"/>
          <p:nvPr/>
        </p:nvSpPr>
        <p:spPr>
          <a:xfrm>
            <a:off x="8229600" y="6248400"/>
            <a:ext cx="762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1" i="0" lang="en-US" sz="1400" u="none" cap="none" strike="noStrike">
                <a:solidFill>
                  <a:schemeClr val="dk1"/>
                </a:solidFill>
                <a:latin typeface="Tahoma"/>
                <a:ea typeface="Tahoma"/>
                <a:cs typeface="Tahoma"/>
                <a:sym typeface="Tahoma"/>
              </a:rPr>
              <a:t>5-*</a:t>
            </a:r>
          </a:p>
        </p:txBody>
      </p:sp>
      <p:sp>
        <p:nvSpPr>
          <p:cNvPr id="10" name="Shape 10"/>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11" name="Shape 11"/>
          <p:cNvSpPr txBox="1"/>
          <p:nvPr/>
        </p:nvSpPr>
        <p:spPr>
          <a:xfrm>
            <a:off x="152400" y="228600"/>
            <a:ext cx="1828800" cy="914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C H A P T E R  5</a:t>
            </a:r>
            <a:br>
              <a:rPr b="1"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Production Technology and Cost</a:t>
            </a: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9.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33.png"/><Relationship Id="rId10" Type="http://schemas.openxmlformats.org/officeDocument/2006/relationships/image" Target="../media/image38.png"/><Relationship Id="rId9" Type="http://schemas.openxmlformats.org/officeDocument/2006/relationships/image" Target="../media/image37.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34.png"/><Relationship Id="rId8"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1.png"/><Relationship Id="rId4" Type="http://schemas.openxmlformats.org/officeDocument/2006/relationships/image" Target="../media/image39.png"/><Relationship Id="rId5"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4.png"/><Relationship Id="rId6"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2.png"/><Relationship Id="rId4" Type="http://schemas.openxmlformats.org/officeDocument/2006/relationships/image" Target="../media/image05.png"/><Relationship Id="rId11" Type="http://schemas.openxmlformats.org/officeDocument/2006/relationships/image" Target="../media/image10.png"/><Relationship Id="rId10" Type="http://schemas.openxmlformats.org/officeDocument/2006/relationships/image" Target="../media/image08.png"/><Relationship Id="rId9" Type="http://schemas.openxmlformats.org/officeDocument/2006/relationships/image" Target="../media/image07.png"/><Relationship Id="rId5" Type="http://schemas.openxmlformats.org/officeDocument/2006/relationships/image" Target="../media/image03.png"/><Relationship Id="rId6" Type="http://schemas.openxmlformats.org/officeDocument/2006/relationships/image" Target="../media/image06.png"/><Relationship Id="rId7" Type="http://schemas.openxmlformats.org/officeDocument/2006/relationships/image" Target="../media/image14.png"/><Relationship Id="rId8"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 name="Shape 28"/>
        <p:cNvGrpSpPr/>
        <p:nvPr/>
      </p:nvGrpSpPr>
      <p:grpSpPr>
        <a:xfrm>
          <a:off x="0" y="0"/>
          <a:ext cx="0" cy="0"/>
          <a:chOff x="0" y="0"/>
          <a:chExt cx="0" cy="0"/>
        </a:xfrm>
      </p:grpSpPr>
      <p:pic>
        <p:nvPicPr>
          <p:cNvPr id="29" name="Shape 29"/>
          <p:cNvPicPr preferRelativeResize="0"/>
          <p:nvPr/>
        </p:nvPicPr>
        <p:blipFill rotWithShape="1">
          <a:blip r:embed="rId3">
            <a:alphaModFix/>
          </a:blip>
          <a:srcRect b="0" l="0" r="0" t="0"/>
          <a:stretch/>
        </p:blipFill>
        <p:spPr>
          <a:xfrm>
            <a:off x="0" y="0"/>
            <a:ext cx="9144000" cy="6856412"/>
          </a:xfrm>
          <a:prstGeom prst="rect">
            <a:avLst/>
          </a:prstGeom>
          <a:noFill/>
          <a:ln>
            <a:noFill/>
          </a:ln>
        </p:spPr>
      </p:pic>
      <p:sp>
        <p:nvSpPr>
          <p:cNvPr id="30" name="Shape 30"/>
          <p:cNvSpPr txBox="1"/>
          <p:nvPr/>
        </p:nvSpPr>
        <p:spPr>
          <a:xfrm>
            <a:off x="1219200" y="6240462"/>
            <a:ext cx="56388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pic>
        <p:nvPicPr>
          <p:cNvPr id="31" name="Shape 31"/>
          <p:cNvPicPr preferRelativeResize="0"/>
          <p:nvPr/>
        </p:nvPicPr>
        <p:blipFill rotWithShape="1">
          <a:blip r:embed="rId4">
            <a:alphaModFix/>
          </a:blip>
          <a:srcRect b="0" l="0" r="0" t="0"/>
          <a:stretch/>
        </p:blipFill>
        <p:spPr>
          <a:xfrm>
            <a:off x="304800" y="6019800"/>
            <a:ext cx="914400" cy="6413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3" name="Shape 133"/>
        <p:cNvGrpSpPr/>
        <p:nvPr/>
      </p:nvGrpSpPr>
      <p:grpSpPr>
        <a:xfrm>
          <a:off x="0" y="0"/>
          <a:ext cx="0" cy="0"/>
          <a:chOff x="0" y="0"/>
          <a:chExt cx="0" cy="0"/>
        </a:xfrm>
      </p:grpSpPr>
      <p:sp>
        <p:nvSpPr>
          <p:cNvPr id="134" name="Shape 134"/>
          <p:cNvSpPr txBox="1"/>
          <p:nvPr>
            <p:ph type="title"/>
          </p:nvPr>
        </p:nvSpPr>
        <p:spPr>
          <a:xfrm>
            <a:off x="3276600" y="1524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 FIRM WITH A FIXED PRODUCTION</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FACILITY: SHORT-RUN COSTS (cont’d)</a:t>
            </a:r>
          </a:p>
        </p:txBody>
      </p:sp>
      <p:sp>
        <p:nvSpPr>
          <p:cNvPr id="135" name="Shape 13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5.2</a:t>
            </a:r>
          </a:p>
        </p:txBody>
      </p:sp>
      <p:cxnSp>
        <p:nvCxnSpPr>
          <p:cNvPr id="136" name="Shape 136"/>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37" name="Shape 137"/>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Short-Run Total Cost</a:t>
            </a:r>
          </a:p>
        </p:txBody>
      </p:sp>
      <p:sp>
        <p:nvSpPr>
          <p:cNvPr id="138" name="Shape 138"/>
          <p:cNvSpPr txBox="1"/>
          <p:nvPr/>
        </p:nvSpPr>
        <p:spPr>
          <a:xfrm>
            <a:off x="2438400" y="1981200"/>
            <a:ext cx="38862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fixed cost (</a:t>
            </a:r>
            <a:r>
              <a:rPr b="1" i="1" lang="en-US" sz="1600" u="none" cap="none" strike="noStrike">
                <a:solidFill>
                  <a:srgbClr val="382344"/>
                </a:solidFill>
                <a:latin typeface="Arial"/>
                <a:ea typeface="Arial"/>
                <a:cs typeface="Arial"/>
                <a:sym typeface="Arial"/>
              </a:rPr>
              <a:t>FC</a:t>
            </a:r>
            <a:r>
              <a:rPr b="1" i="0" lang="en-US" sz="1600" u="none" cap="none" strike="noStrike">
                <a:solidFill>
                  <a:srgbClr val="382344"/>
                </a:solidFill>
                <a:latin typeface="Arial"/>
                <a:ea typeface="Arial"/>
                <a:cs typeface="Arial"/>
                <a:sym typeface="Arial"/>
              </a:rPr>
              <a: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Cost that does not vary with the quantity produced.</a:t>
            </a:r>
          </a:p>
        </p:txBody>
      </p:sp>
      <p:sp>
        <p:nvSpPr>
          <p:cNvPr id="139" name="Shape 139"/>
          <p:cNvSpPr txBox="1"/>
          <p:nvPr/>
        </p:nvSpPr>
        <p:spPr>
          <a:xfrm>
            <a:off x="2438400" y="3014661"/>
            <a:ext cx="38862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variable cost (</a:t>
            </a:r>
            <a:r>
              <a:rPr b="1" i="1" lang="en-US" sz="1600" u="none" cap="none" strike="noStrike">
                <a:solidFill>
                  <a:srgbClr val="382344"/>
                </a:solidFill>
                <a:latin typeface="Arial"/>
                <a:ea typeface="Arial"/>
                <a:cs typeface="Arial"/>
                <a:sym typeface="Arial"/>
              </a:rPr>
              <a:t>VC</a:t>
            </a:r>
            <a:r>
              <a:rPr b="1" i="0" lang="en-US" sz="1600" u="none" cap="none" strike="noStrike">
                <a:solidFill>
                  <a:srgbClr val="382344"/>
                </a:solidFill>
                <a:latin typeface="Arial"/>
                <a:ea typeface="Arial"/>
                <a:cs typeface="Arial"/>
                <a:sym typeface="Arial"/>
              </a:rPr>
              <a: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Cost that varies with the quantity produced.</a:t>
            </a:r>
          </a:p>
        </p:txBody>
      </p:sp>
      <p:sp>
        <p:nvSpPr>
          <p:cNvPr id="140" name="Shape 140"/>
          <p:cNvSpPr txBox="1"/>
          <p:nvPr/>
        </p:nvSpPr>
        <p:spPr>
          <a:xfrm>
            <a:off x="2438400" y="4097337"/>
            <a:ext cx="388620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short-run total cost (</a:t>
            </a:r>
            <a:r>
              <a:rPr b="1" i="1" lang="en-US" sz="1600" u="none" cap="none" strike="noStrike">
                <a:solidFill>
                  <a:srgbClr val="382344"/>
                </a:solidFill>
                <a:latin typeface="Arial"/>
                <a:ea typeface="Arial"/>
                <a:cs typeface="Arial"/>
                <a:sym typeface="Arial"/>
              </a:rPr>
              <a:t>TC</a:t>
            </a:r>
            <a:r>
              <a:rPr b="1" i="0" lang="en-US" sz="1600" u="none" cap="none" strike="noStrike">
                <a:solidFill>
                  <a:srgbClr val="382344"/>
                </a:solidFill>
                <a:latin typeface="Arial"/>
                <a:ea typeface="Arial"/>
                <a:cs typeface="Arial"/>
                <a:sym typeface="Arial"/>
              </a:rPr>
              <a: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total cost of production when at least one input is fixed; equal to fixed cost plus variable cost.</a:t>
            </a:r>
          </a:p>
        </p:txBody>
      </p:sp>
      <p:sp>
        <p:nvSpPr>
          <p:cNvPr id="141" name="Shape 141"/>
          <p:cNvSpPr txBox="1"/>
          <p:nvPr/>
        </p:nvSpPr>
        <p:spPr>
          <a:xfrm>
            <a:off x="3505200" y="5638800"/>
            <a:ext cx="1684336"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1800" u="none" cap="none" strike="noStrike">
                <a:solidFill>
                  <a:schemeClr val="dk1"/>
                </a:solidFill>
                <a:latin typeface="Arial"/>
                <a:ea typeface="Arial"/>
                <a:cs typeface="Arial"/>
                <a:sym typeface="Arial"/>
              </a:rPr>
              <a:t>TC</a:t>
            </a:r>
            <a:r>
              <a:rPr b="0" i="0" lang="en-US" sz="1800" u="none" cap="none" strike="noStrike">
                <a:solidFill>
                  <a:schemeClr val="dk1"/>
                </a:solidFill>
                <a:latin typeface="Arial"/>
                <a:ea typeface="Arial"/>
                <a:cs typeface="Arial"/>
                <a:sym typeface="Arial"/>
              </a:rPr>
              <a:t> = </a:t>
            </a:r>
            <a:r>
              <a:rPr b="0" i="1" lang="en-US" sz="1800" u="none" cap="none" strike="noStrike">
                <a:solidFill>
                  <a:schemeClr val="dk1"/>
                </a:solidFill>
                <a:latin typeface="Arial"/>
                <a:ea typeface="Arial"/>
                <a:cs typeface="Arial"/>
                <a:sym typeface="Arial"/>
              </a:rPr>
              <a:t>FC</a:t>
            </a:r>
            <a:r>
              <a:rPr b="0" i="0" lang="en-US" sz="1800" u="none" cap="none" strike="noStrike">
                <a:solidFill>
                  <a:schemeClr val="dk1"/>
                </a:solidFill>
                <a:latin typeface="Arial"/>
                <a:ea typeface="Arial"/>
                <a:cs typeface="Arial"/>
                <a:sym typeface="Arial"/>
              </a:rPr>
              <a:t> + </a:t>
            </a:r>
            <a:r>
              <a:rPr b="0" i="1" lang="en-US" sz="1800" u="none" cap="none" strike="noStrike">
                <a:solidFill>
                  <a:schemeClr val="dk1"/>
                </a:solidFill>
                <a:latin typeface="Arial"/>
                <a:ea typeface="Arial"/>
                <a:cs typeface="Arial"/>
                <a:sym typeface="Arial"/>
              </a:rPr>
              <a:t>VC</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5" name="Shape 145"/>
        <p:cNvGrpSpPr/>
        <p:nvPr/>
      </p:nvGrpSpPr>
      <p:grpSpPr>
        <a:xfrm>
          <a:off x="0" y="0"/>
          <a:ext cx="0" cy="0"/>
          <a:chOff x="0" y="0"/>
          <a:chExt cx="0" cy="0"/>
        </a:xfrm>
      </p:grpSpPr>
      <p:sp>
        <p:nvSpPr>
          <p:cNvPr id="146" name="Shape 146"/>
          <p:cNvSpPr txBox="1"/>
          <p:nvPr>
            <p:ph type="title"/>
          </p:nvPr>
        </p:nvSpPr>
        <p:spPr>
          <a:xfrm>
            <a:off x="3276600" y="1524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 FIRM WITH A FIXED PRODUCTION</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FACILITY: SHORT-RUN COSTS (cont’d)</a:t>
            </a:r>
          </a:p>
        </p:txBody>
      </p:sp>
      <p:sp>
        <p:nvSpPr>
          <p:cNvPr id="147" name="Shape 147"/>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5.2</a:t>
            </a:r>
          </a:p>
        </p:txBody>
      </p:sp>
      <p:cxnSp>
        <p:nvCxnSpPr>
          <p:cNvPr id="148" name="Shape 148"/>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49" name="Shape 149"/>
          <p:cNvSpPr txBox="1"/>
          <p:nvPr/>
        </p:nvSpPr>
        <p:spPr>
          <a:xfrm>
            <a:off x="914400" y="1066800"/>
            <a:ext cx="7543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Short-Run Total Cost</a:t>
            </a:r>
          </a:p>
        </p:txBody>
      </p:sp>
      <p:pic>
        <p:nvPicPr>
          <p:cNvPr id="150" name="Shape 150"/>
          <p:cNvPicPr preferRelativeResize="0"/>
          <p:nvPr/>
        </p:nvPicPr>
        <p:blipFill rotWithShape="1">
          <a:blip r:embed="rId3">
            <a:alphaModFix/>
          </a:blip>
          <a:srcRect b="0" l="0" r="0" t="0"/>
          <a:stretch/>
        </p:blipFill>
        <p:spPr>
          <a:xfrm>
            <a:off x="4810125" y="4038600"/>
            <a:ext cx="3876675" cy="2533650"/>
          </a:xfrm>
          <a:prstGeom prst="rect">
            <a:avLst/>
          </a:prstGeom>
          <a:noFill/>
          <a:ln>
            <a:noFill/>
          </a:ln>
        </p:spPr>
      </p:pic>
      <p:pic>
        <p:nvPicPr>
          <p:cNvPr id="151" name="Shape 151"/>
          <p:cNvPicPr preferRelativeResize="0"/>
          <p:nvPr/>
        </p:nvPicPr>
        <p:blipFill rotWithShape="1">
          <a:blip r:embed="rId4">
            <a:alphaModFix/>
          </a:blip>
          <a:srcRect b="0" l="0" r="0" t="0"/>
          <a:stretch/>
        </p:blipFill>
        <p:spPr>
          <a:xfrm>
            <a:off x="4810125" y="4038600"/>
            <a:ext cx="3876675" cy="2533650"/>
          </a:xfrm>
          <a:prstGeom prst="rect">
            <a:avLst/>
          </a:prstGeom>
          <a:noFill/>
          <a:ln>
            <a:noFill/>
          </a:ln>
        </p:spPr>
      </p:pic>
      <p:pic>
        <p:nvPicPr>
          <p:cNvPr id="152" name="Shape 152"/>
          <p:cNvPicPr preferRelativeResize="0"/>
          <p:nvPr/>
        </p:nvPicPr>
        <p:blipFill rotWithShape="1">
          <a:blip r:embed="rId5">
            <a:alphaModFix/>
          </a:blip>
          <a:srcRect b="0" l="0" r="0" t="0"/>
          <a:stretch/>
        </p:blipFill>
        <p:spPr>
          <a:xfrm>
            <a:off x="4810125" y="4038600"/>
            <a:ext cx="3876675" cy="2533650"/>
          </a:xfrm>
          <a:prstGeom prst="rect">
            <a:avLst/>
          </a:prstGeom>
          <a:noFill/>
          <a:ln>
            <a:noFill/>
          </a:ln>
        </p:spPr>
      </p:pic>
      <p:pic>
        <p:nvPicPr>
          <p:cNvPr id="153" name="Shape 153"/>
          <p:cNvPicPr preferRelativeResize="0"/>
          <p:nvPr/>
        </p:nvPicPr>
        <p:blipFill rotWithShape="1">
          <a:blip r:embed="rId6">
            <a:alphaModFix/>
          </a:blip>
          <a:srcRect b="0" l="0" r="0" t="0"/>
          <a:stretch/>
        </p:blipFill>
        <p:spPr>
          <a:xfrm>
            <a:off x="4810125" y="4038600"/>
            <a:ext cx="3876675" cy="2533650"/>
          </a:xfrm>
          <a:prstGeom prst="rect">
            <a:avLst/>
          </a:prstGeom>
          <a:noFill/>
          <a:ln>
            <a:noFill/>
          </a:ln>
        </p:spPr>
      </p:pic>
      <p:sp>
        <p:nvSpPr>
          <p:cNvPr id="154" name="Shape 154"/>
          <p:cNvSpPr txBox="1"/>
          <p:nvPr/>
        </p:nvSpPr>
        <p:spPr>
          <a:xfrm>
            <a:off x="914400" y="3810000"/>
            <a:ext cx="3809999" cy="25780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FIGURE 5.2</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Short-Run Costs: Fixed Cost, Variable Cost, and Total Cost</a:t>
            </a:r>
          </a:p>
          <a:p>
            <a:pPr indent="0" lvl="0" marL="0" marR="0" rtl="0" algn="l">
              <a:lnSpc>
                <a:spcPct val="110000"/>
              </a:lnSpc>
              <a:spcBef>
                <a:spcPts val="40"/>
              </a:spcBef>
              <a:spcAft>
                <a:spcPts val="0"/>
              </a:spcAft>
              <a:buClr>
                <a:schemeClr val="dk1"/>
              </a:buClr>
              <a:buFont typeface="Times New Roman"/>
              <a:buNone/>
            </a:pPr>
            <a:r>
              <a:t/>
            </a:r>
            <a:endParaRPr b="1" i="0" sz="8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short-run total-cost curve shows the relationship between the quantity of output and production costs, given a fixed production facility. Short-run total cost equals fixed cost (the cost that does not vary with the quantity produced) plus variable cost (the cost that varies with the quantity produced). </a:t>
            </a:r>
          </a:p>
        </p:txBody>
      </p:sp>
      <p:pic>
        <p:nvPicPr>
          <p:cNvPr id="155" name="Shape 155"/>
          <p:cNvPicPr preferRelativeResize="0"/>
          <p:nvPr/>
        </p:nvPicPr>
        <p:blipFill rotWithShape="1">
          <a:blip r:embed="rId7">
            <a:alphaModFix/>
          </a:blip>
          <a:srcRect b="0" l="0" r="0" t="0"/>
          <a:stretch/>
        </p:blipFill>
        <p:spPr>
          <a:xfrm>
            <a:off x="609600" y="1524000"/>
            <a:ext cx="7746999" cy="21335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9" name="Shape 159"/>
        <p:cNvGrpSpPr/>
        <p:nvPr/>
      </p:nvGrpSpPr>
      <p:grpSpPr>
        <a:xfrm>
          <a:off x="0" y="0"/>
          <a:ext cx="0" cy="0"/>
          <a:chOff x="0" y="0"/>
          <a:chExt cx="0" cy="0"/>
        </a:xfrm>
      </p:grpSpPr>
      <p:sp>
        <p:nvSpPr>
          <p:cNvPr id="160" name="Shape 160"/>
          <p:cNvSpPr txBox="1"/>
          <p:nvPr>
            <p:ph type="title"/>
          </p:nvPr>
        </p:nvSpPr>
        <p:spPr>
          <a:xfrm>
            <a:off x="3276600" y="1524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 FIRM WITH A FIXED PRODUCTION</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FACILITY: SHORT-RUN COSTS (cont’d)</a:t>
            </a:r>
          </a:p>
        </p:txBody>
      </p:sp>
      <p:sp>
        <p:nvSpPr>
          <p:cNvPr id="161" name="Shape 161"/>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5.2</a:t>
            </a:r>
          </a:p>
        </p:txBody>
      </p:sp>
      <p:cxnSp>
        <p:nvCxnSpPr>
          <p:cNvPr id="162" name="Shape 162"/>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63" name="Shape 163"/>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Short-Run Average Costs</a:t>
            </a:r>
          </a:p>
        </p:txBody>
      </p:sp>
      <p:sp>
        <p:nvSpPr>
          <p:cNvPr id="164" name="Shape 164"/>
          <p:cNvSpPr txBox="1"/>
          <p:nvPr/>
        </p:nvSpPr>
        <p:spPr>
          <a:xfrm>
            <a:off x="2438400" y="1981200"/>
            <a:ext cx="38862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average fixed cost (</a:t>
            </a:r>
            <a:r>
              <a:rPr b="1" i="1" lang="en-US" sz="1600" u="none" cap="none" strike="noStrike">
                <a:solidFill>
                  <a:srgbClr val="382344"/>
                </a:solidFill>
                <a:latin typeface="Arial"/>
                <a:ea typeface="Arial"/>
                <a:cs typeface="Arial"/>
                <a:sym typeface="Arial"/>
              </a:rPr>
              <a:t>AFC</a:t>
            </a:r>
            <a:r>
              <a:rPr b="1" i="0" lang="en-US" sz="1600" u="none" cap="none" strike="noStrike">
                <a:solidFill>
                  <a:srgbClr val="382344"/>
                </a:solidFill>
                <a:latin typeface="Arial"/>
                <a:ea typeface="Arial"/>
                <a:cs typeface="Arial"/>
                <a:sym typeface="Arial"/>
              </a:rPr>
              <a: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Fixed cost divided by the quantity produced.</a:t>
            </a:r>
          </a:p>
        </p:txBody>
      </p:sp>
      <p:sp>
        <p:nvSpPr>
          <p:cNvPr id="165" name="Shape 165"/>
          <p:cNvSpPr txBox="1"/>
          <p:nvPr/>
        </p:nvSpPr>
        <p:spPr>
          <a:xfrm>
            <a:off x="2438400" y="4097337"/>
            <a:ext cx="38862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average variable cost (</a:t>
            </a:r>
            <a:r>
              <a:rPr b="1" i="1" lang="en-US" sz="1600" u="none" cap="none" strike="noStrike">
                <a:solidFill>
                  <a:srgbClr val="382344"/>
                </a:solidFill>
                <a:latin typeface="Arial"/>
                <a:ea typeface="Arial"/>
                <a:cs typeface="Arial"/>
                <a:sym typeface="Arial"/>
              </a:rPr>
              <a:t>AVC</a:t>
            </a:r>
            <a:r>
              <a:rPr b="1" i="0" lang="en-US" sz="1600" u="none" cap="none" strike="noStrike">
                <a:solidFill>
                  <a:srgbClr val="382344"/>
                </a:solidFill>
                <a:latin typeface="Arial"/>
                <a:ea typeface="Arial"/>
                <a:cs typeface="Arial"/>
                <a:sym typeface="Arial"/>
              </a:rPr>
              <a: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Variable cost divided by the quantity produced.</a:t>
            </a:r>
          </a:p>
        </p:txBody>
      </p:sp>
      <p:pic>
        <p:nvPicPr>
          <p:cNvPr id="166" name="Shape 166"/>
          <p:cNvPicPr preferRelativeResize="0"/>
          <p:nvPr/>
        </p:nvPicPr>
        <p:blipFill rotWithShape="1">
          <a:blip r:embed="rId3">
            <a:alphaModFix/>
          </a:blip>
          <a:srcRect b="0" l="0" r="0" t="0"/>
          <a:stretch/>
        </p:blipFill>
        <p:spPr>
          <a:xfrm>
            <a:off x="3505200" y="3048000"/>
            <a:ext cx="1304924" cy="609599"/>
          </a:xfrm>
          <a:prstGeom prst="rect">
            <a:avLst/>
          </a:prstGeom>
          <a:noFill/>
          <a:ln>
            <a:noFill/>
          </a:ln>
        </p:spPr>
      </p:pic>
      <p:pic>
        <p:nvPicPr>
          <p:cNvPr id="167" name="Shape 167"/>
          <p:cNvPicPr preferRelativeResize="0"/>
          <p:nvPr/>
        </p:nvPicPr>
        <p:blipFill rotWithShape="1">
          <a:blip r:embed="rId4">
            <a:alphaModFix/>
          </a:blip>
          <a:srcRect b="0" l="0" r="0" t="0"/>
          <a:stretch/>
        </p:blipFill>
        <p:spPr>
          <a:xfrm>
            <a:off x="3543300" y="5257800"/>
            <a:ext cx="1228724" cy="5905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1" name="Shape 171"/>
        <p:cNvGrpSpPr/>
        <p:nvPr/>
      </p:nvGrpSpPr>
      <p:grpSpPr>
        <a:xfrm>
          <a:off x="0" y="0"/>
          <a:ext cx="0" cy="0"/>
          <a:chOff x="0" y="0"/>
          <a:chExt cx="0" cy="0"/>
        </a:xfrm>
      </p:grpSpPr>
      <p:sp>
        <p:nvSpPr>
          <p:cNvPr id="172" name="Shape 172"/>
          <p:cNvSpPr txBox="1"/>
          <p:nvPr>
            <p:ph type="title"/>
          </p:nvPr>
        </p:nvSpPr>
        <p:spPr>
          <a:xfrm>
            <a:off x="3276600" y="1524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 FIRM WITH A FIXED PRODUCTION</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FACILITY: SHORT-RUN COSTS (cont’d)</a:t>
            </a:r>
          </a:p>
        </p:txBody>
      </p:sp>
      <p:sp>
        <p:nvSpPr>
          <p:cNvPr id="173" name="Shape 173"/>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5.2</a:t>
            </a:r>
          </a:p>
        </p:txBody>
      </p:sp>
      <p:cxnSp>
        <p:nvCxnSpPr>
          <p:cNvPr id="174" name="Shape 174"/>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75" name="Shape 175"/>
          <p:cNvSpPr txBox="1"/>
          <p:nvPr/>
        </p:nvSpPr>
        <p:spPr>
          <a:xfrm>
            <a:off x="914400" y="10668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Short-Run Average Costs</a:t>
            </a:r>
          </a:p>
        </p:txBody>
      </p:sp>
      <p:pic>
        <p:nvPicPr>
          <p:cNvPr id="176" name="Shape 176"/>
          <p:cNvPicPr preferRelativeResize="0"/>
          <p:nvPr/>
        </p:nvPicPr>
        <p:blipFill rotWithShape="1">
          <a:blip r:embed="rId3">
            <a:alphaModFix/>
          </a:blip>
          <a:srcRect b="0" l="0" r="0" t="0"/>
          <a:stretch/>
        </p:blipFill>
        <p:spPr>
          <a:xfrm>
            <a:off x="3733800" y="2133600"/>
            <a:ext cx="5333999" cy="4133849"/>
          </a:xfrm>
          <a:prstGeom prst="rect">
            <a:avLst/>
          </a:prstGeom>
          <a:noFill/>
          <a:ln>
            <a:noFill/>
          </a:ln>
        </p:spPr>
      </p:pic>
      <p:pic>
        <p:nvPicPr>
          <p:cNvPr id="177" name="Shape 177"/>
          <p:cNvPicPr preferRelativeResize="0"/>
          <p:nvPr/>
        </p:nvPicPr>
        <p:blipFill rotWithShape="1">
          <a:blip r:embed="rId4">
            <a:alphaModFix/>
          </a:blip>
          <a:srcRect b="0" l="0" r="0" t="0"/>
          <a:stretch/>
        </p:blipFill>
        <p:spPr>
          <a:xfrm>
            <a:off x="3733800" y="2133600"/>
            <a:ext cx="5333999" cy="4133849"/>
          </a:xfrm>
          <a:prstGeom prst="rect">
            <a:avLst/>
          </a:prstGeom>
          <a:noFill/>
          <a:ln>
            <a:noFill/>
          </a:ln>
        </p:spPr>
      </p:pic>
      <p:pic>
        <p:nvPicPr>
          <p:cNvPr id="178" name="Shape 178"/>
          <p:cNvPicPr preferRelativeResize="0"/>
          <p:nvPr/>
        </p:nvPicPr>
        <p:blipFill rotWithShape="1">
          <a:blip r:embed="rId5">
            <a:alphaModFix/>
          </a:blip>
          <a:srcRect b="0" l="0" r="0" t="0"/>
          <a:stretch/>
        </p:blipFill>
        <p:spPr>
          <a:xfrm>
            <a:off x="3733800" y="2133600"/>
            <a:ext cx="5333999" cy="4133849"/>
          </a:xfrm>
          <a:prstGeom prst="rect">
            <a:avLst/>
          </a:prstGeom>
          <a:noFill/>
          <a:ln>
            <a:noFill/>
          </a:ln>
        </p:spPr>
      </p:pic>
      <p:pic>
        <p:nvPicPr>
          <p:cNvPr id="179" name="Shape 179"/>
          <p:cNvPicPr preferRelativeResize="0"/>
          <p:nvPr/>
        </p:nvPicPr>
        <p:blipFill rotWithShape="1">
          <a:blip r:embed="rId6">
            <a:alphaModFix/>
          </a:blip>
          <a:srcRect b="0" l="0" r="0" t="0"/>
          <a:stretch/>
        </p:blipFill>
        <p:spPr>
          <a:xfrm>
            <a:off x="3733800" y="2133600"/>
            <a:ext cx="5333999" cy="4133849"/>
          </a:xfrm>
          <a:prstGeom prst="rect">
            <a:avLst/>
          </a:prstGeom>
          <a:noFill/>
          <a:ln>
            <a:noFill/>
          </a:ln>
        </p:spPr>
      </p:pic>
      <p:pic>
        <p:nvPicPr>
          <p:cNvPr id="180" name="Shape 180"/>
          <p:cNvPicPr preferRelativeResize="0"/>
          <p:nvPr/>
        </p:nvPicPr>
        <p:blipFill rotWithShape="1">
          <a:blip r:embed="rId7">
            <a:alphaModFix/>
          </a:blip>
          <a:srcRect b="0" l="0" r="0" t="0"/>
          <a:stretch/>
        </p:blipFill>
        <p:spPr>
          <a:xfrm>
            <a:off x="3733800" y="2133600"/>
            <a:ext cx="5333999" cy="4133849"/>
          </a:xfrm>
          <a:prstGeom prst="rect">
            <a:avLst/>
          </a:prstGeom>
          <a:noFill/>
          <a:ln>
            <a:noFill/>
          </a:ln>
        </p:spPr>
      </p:pic>
      <p:pic>
        <p:nvPicPr>
          <p:cNvPr id="181" name="Shape 181"/>
          <p:cNvPicPr preferRelativeResize="0"/>
          <p:nvPr/>
        </p:nvPicPr>
        <p:blipFill rotWithShape="1">
          <a:blip r:embed="rId8">
            <a:alphaModFix/>
          </a:blip>
          <a:srcRect b="0" l="0" r="0" t="0"/>
          <a:stretch/>
        </p:blipFill>
        <p:spPr>
          <a:xfrm>
            <a:off x="3733800" y="2133600"/>
            <a:ext cx="5333999" cy="4133849"/>
          </a:xfrm>
          <a:prstGeom prst="rect">
            <a:avLst/>
          </a:prstGeom>
          <a:noFill/>
          <a:ln>
            <a:noFill/>
          </a:ln>
        </p:spPr>
      </p:pic>
      <p:sp>
        <p:nvSpPr>
          <p:cNvPr id="182" name="Shape 182"/>
          <p:cNvSpPr txBox="1"/>
          <p:nvPr/>
        </p:nvSpPr>
        <p:spPr>
          <a:xfrm>
            <a:off x="914400" y="1600200"/>
            <a:ext cx="2819400" cy="4614861"/>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5.3</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Short-Run Average Costs</a:t>
            </a:r>
          </a:p>
          <a:p>
            <a:pPr indent="0" lvl="0" marL="0" marR="0" rtl="0" algn="l">
              <a:lnSpc>
                <a:spcPct val="110000"/>
              </a:lnSpc>
              <a:spcBef>
                <a:spcPts val="70"/>
              </a:spcBef>
              <a:spcAft>
                <a:spcPts val="0"/>
              </a:spcAft>
              <a:buClr>
                <a:schemeClr val="dk1"/>
              </a:buClr>
              <a:buFont typeface="Times New Roman"/>
              <a:buNone/>
            </a:pPr>
            <a:r>
              <a:t/>
            </a:r>
            <a:endParaRPr b="1" i="0" sz="14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short-run average-total-cost  curve (</a:t>
            </a:r>
            <a:r>
              <a:rPr b="0" i="1" lang="en-US" sz="1400" u="none" cap="none" strike="noStrike">
                <a:solidFill>
                  <a:schemeClr val="dk1"/>
                </a:solidFill>
                <a:latin typeface="Arial"/>
                <a:ea typeface="Arial"/>
                <a:cs typeface="Arial"/>
                <a:sym typeface="Arial"/>
              </a:rPr>
              <a:t>ATC</a:t>
            </a:r>
            <a:r>
              <a:rPr b="0" i="0" lang="en-US" sz="1400" u="none" cap="none" strike="noStrike">
                <a:solidFill>
                  <a:schemeClr val="dk1"/>
                </a:solidFill>
                <a:latin typeface="Arial"/>
                <a:ea typeface="Arial"/>
                <a:cs typeface="Arial"/>
                <a:sym typeface="Arial"/>
              </a:rPr>
              <a:t>) is U-shaped.</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As the quantity produced increases, fixed costs are spread over more and more units, pushing down the average total cost.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contrast, as the quantity increases, diminishing returns eventually pulls up the average total cost.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gap between </a:t>
            </a:r>
            <a:r>
              <a:rPr b="0" i="1" lang="en-US" sz="1400" u="none" cap="none" strike="noStrike">
                <a:solidFill>
                  <a:schemeClr val="dk1"/>
                </a:solidFill>
                <a:latin typeface="Arial"/>
                <a:ea typeface="Arial"/>
                <a:cs typeface="Arial"/>
                <a:sym typeface="Arial"/>
              </a:rPr>
              <a:t>ATC</a:t>
            </a:r>
            <a:r>
              <a:rPr b="0" i="0" lang="en-US" sz="1400" u="none" cap="none" strike="noStrike">
                <a:solidFill>
                  <a:schemeClr val="dk1"/>
                </a:solidFill>
                <a:latin typeface="Arial"/>
                <a:ea typeface="Arial"/>
                <a:cs typeface="Arial"/>
                <a:sym typeface="Arial"/>
              </a:rPr>
              <a:t> and </a:t>
            </a:r>
            <a:r>
              <a:rPr b="0" i="1" lang="en-US" sz="1400" u="none" cap="none" strike="noStrike">
                <a:solidFill>
                  <a:schemeClr val="dk1"/>
                </a:solidFill>
                <a:latin typeface="Arial"/>
                <a:ea typeface="Arial"/>
                <a:cs typeface="Arial"/>
                <a:sym typeface="Arial"/>
              </a:rPr>
              <a:t>AVC</a:t>
            </a:r>
            <a:r>
              <a:rPr b="0" i="0" lang="en-US" sz="1400" u="none" cap="none" strike="noStrike">
                <a:solidFill>
                  <a:schemeClr val="dk1"/>
                </a:solidFill>
                <a:latin typeface="Arial"/>
                <a:ea typeface="Arial"/>
                <a:cs typeface="Arial"/>
                <a:sym typeface="Arial"/>
              </a:rPr>
              <a:t> is the average fixed cost (</a:t>
            </a:r>
            <a:r>
              <a:rPr b="0" i="1" lang="en-US" sz="1400" u="none" cap="none" strike="noStrike">
                <a:solidFill>
                  <a:schemeClr val="dk1"/>
                </a:solidFill>
                <a:latin typeface="Arial"/>
                <a:ea typeface="Arial"/>
                <a:cs typeface="Arial"/>
                <a:sym typeface="Arial"/>
              </a:rPr>
              <a:t>AFC</a:t>
            </a:r>
            <a:r>
              <a:rPr b="0" i="0" lang="en-US" sz="14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6" name="Shape 186"/>
        <p:cNvGrpSpPr/>
        <p:nvPr/>
      </p:nvGrpSpPr>
      <p:grpSpPr>
        <a:xfrm>
          <a:off x="0" y="0"/>
          <a:ext cx="0" cy="0"/>
          <a:chOff x="0" y="0"/>
          <a:chExt cx="0" cy="0"/>
        </a:xfrm>
      </p:grpSpPr>
      <p:sp>
        <p:nvSpPr>
          <p:cNvPr id="187" name="Shape 187"/>
          <p:cNvSpPr txBox="1"/>
          <p:nvPr>
            <p:ph type="title"/>
          </p:nvPr>
        </p:nvSpPr>
        <p:spPr>
          <a:xfrm>
            <a:off x="3276600" y="1524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 FIRM WITH A FIXED PRODUCTION</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FACILITY: SHORT-RUN COSTS (cont’d)</a:t>
            </a:r>
          </a:p>
        </p:txBody>
      </p:sp>
      <p:sp>
        <p:nvSpPr>
          <p:cNvPr id="188" name="Shape 188"/>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5.2</a:t>
            </a:r>
          </a:p>
        </p:txBody>
      </p:sp>
      <p:cxnSp>
        <p:nvCxnSpPr>
          <p:cNvPr id="189" name="Shape 189"/>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90" name="Shape 190"/>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Short-Run Average Costs</a:t>
            </a:r>
          </a:p>
        </p:txBody>
      </p:sp>
      <p:sp>
        <p:nvSpPr>
          <p:cNvPr id="191" name="Shape 191"/>
          <p:cNvSpPr txBox="1"/>
          <p:nvPr/>
        </p:nvSpPr>
        <p:spPr>
          <a:xfrm>
            <a:off x="2438400" y="1981200"/>
            <a:ext cx="373380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short-run average total cost (</a:t>
            </a:r>
            <a:r>
              <a:rPr b="1" i="1" lang="en-US" sz="1600" u="none" cap="none" strike="noStrike">
                <a:solidFill>
                  <a:srgbClr val="382344"/>
                </a:solidFill>
                <a:latin typeface="Arial"/>
                <a:ea typeface="Arial"/>
                <a:cs typeface="Arial"/>
                <a:sym typeface="Arial"/>
              </a:rPr>
              <a:t>ATC</a:t>
            </a:r>
            <a:r>
              <a:rPr b="1" i="0" lang="en-US" sz="1600" u="none" cap="none" strike="noStrike">
                <a:solidFill>
                  <a:srgbClr val="382344"/>
                </a:solidFill>
                <a:latin typeface="Arial"/>
                <a:ea typeface="Arial"/>
                <a:cs typeface="Arial"/>
                <a:sym typeface="Arial"/>
              </a:rPr>
              <a: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Short-run total cost divided by the quantity produced; equal to </a:t>
            </a:r>
            <a:r>
              <a:rPr b="0" i="1" lang="en-US" sz="1600" u="none" cap="none" strike="noStrike">
                <a:solidFill>
                  <a:schemeClr val="dk1"/>
                </a:solidFill>
                <a:latin typeface="Arial"/>
                <a:ea typeface="Arial"/>
                <a:cs typeface="Arial"/>
                <a:sym typeface="Arial"/>
              </a:rPr>
              <a:t>AFC</a:t>
            </a:r>
            <a:r>
              <a:rPr b="0" i="0" lang="en-US" sz="1600" u="none" cap="none" strike="noStrike">
                <a:solidFill>
                  <a:schemeClr val="dk1"/>
                </a:solidFill>
                <a:latin typeface="Arial"/>
                <a:ea typeface="Arial"/>
                <a:cs typeface="Arial"/>
                <a:sym typeface="Arial"/>
              </a:rPr>
              <a:t> plus </a:t>
            </a:r>
            <a:r>
              <a:rPr b="0" i="1" lang="en-US" sz="1600" u="none" cap="none" strike="noStrike">
                <a:solidFill>
                  <a:schemeClr val="dk1"/>
                </a:solidFill>
                <a:latin typeface="Arial"/>
                <a:ea typeface="Arial"/>
                <a:cs typeface="Arial"/>
                <a:sym typeface="Arial"/>
              </a:rPr>
              <a:t>AVC</a:t>
            </a:r>
            <a:r>
              <a:rPr b="0" i="0" lang="en-US" sz="1600" u="none" cap="none" strike="noStrike">
                <a:solidFill>
                  <a:schemeClr val="dk1"/>
                </a:solidFill>
                <a:latin typeface="Arial"/>
                <a:ea typeface="Arial"/>
                <a:cs typeface="Arial"/>
                <a:sym typeface="Arial"/>
              </a:rPr>
              <a:t>.</a:t>
            </a:r>
          </a:p>
        </p:txBody>
      </p:sp>
      <p:pic>
        <p:nvPicPr>
          <p:cNvPr id="192" name="Shape 192"/>
          <p:cNvPicPr preferRelativeResize="0"/>
          <p:nvPr/>
        </p:nvPicPr>
        <p:blipFill rotWithShape="1">
          <a:blip r:embed="rId3">
            <a:alphaModFix/>
          </a:blip>
          <a:srcRect b="0" l="0" r="0" t="0"/>
          <a:stretch/>
        </p:blipFill>
        <p:spPr>
          <a:xfrm>
            <a:off x="1676400" y="3810000"/>
            <a:ext cx="6096000" cy="88582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6" name="Shape 196"/>
        <p:cNvGrpSpPr/>
        <p:nvPr/>
      </p:nvGrpSpPr>
      <p:grpSpPr>
        <a:xfrm>
          <a:off x="0" y="0"/>
          <a:ext cx="0" cy="0"/>
          <a:chOff x="0" y="0"/>
          <a:chExt cx="0" cy="0"/>
        </a:xfrm>
      </p:grpSpPr>
      <p:sp>
        <p:nvSpPr>
          <p:cNvPr id="197" name="Shape 197"/>
          <p:cNvSpPr txBox="1"/>
          <p:nvPr>
            <p:ph type="title"/>
          </p:nvPr>
        </p:nvSpPr>
        <p:spPr>
          <a:xfrm>
            <a:off x="3276600" y="1524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 FIRM WITH A FIXED PRODUCTION</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FACILITY: SHORT-RUN COSTS (cont’d)</a:t>
            </a:r>
          </a:p>
        </p:txBody>
      </p:sp>
      <p:sp>
        <p:nvSpPr>
          <p:cNvPr id="198" name="Shape 198"/>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5.2</a:t>
            </a:r>
          </a:p>
        </p:txBody>
      </p:sp>
      <p:cxnSp>
        <p:nvCxnSpPr>
          <p:cNvPr id="199" name="Shape 199"/>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00" name="Shape 200"/>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Short-Run Marginal Cost</a:t>
            </a:r>
          </a:p>
        </p:txBody>
      </p:sp>
      <p:sp>
        <p:nvSpPr>
          <p:cNvPr id="201" name="Shape 201"/>
          <p:cNvSpPr txBox="1"/>
          <p:nvPr/>
        </p:nvSpPr>
        <p:spPr>
          <a:xfrm>
            <a:off x="2438400" y="1981200"/>
            <a:ext cx="373380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short-run marginal cost (</a:t>
            </a:r>
            <a:r>
              <a:rPr b="1" i="1" lang="en-US" sz="1600" u="none" cap="none" strike="noStrike">
                <a:solidFill>
                  <a:srgbClr val="382344"/>
                </a:solidFill>
                <a:latin typeface="Arial"/>
                <a:ea typeface="Arial"/>
                <a:cs typeface="Arial"/>
                <a:sym typeface="Arial"/>
              </a:rPr>
              <a:t>MC</a:t>
            </a:r>
            <a:r>
              <a:rPr b="1" i="0" lang="en-US" sz="1600" u="none" cap="none" strike="noStrike">
                <a:solidFill>
                  <a:srgbClr val="382344"/>
                </a:solidFill>
                <a:latin typeface="Arial"/>
                <a:ea typeface="Arial"/>
                <a:cs typeface="Arial"/>
                <a:sym typeface="Arial"/>
              </a:rPr>
              <a: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change in short-run total cost resulting from a one-unit increase in output.</a:t>
            </a:r>
          </a:p>
        </p:txBody>
      </p:sp>
      <p:pic>
        <p:nvPicPr>
          <p:cNvPr id="202" name="Shape 202"/>
          <p:cNvPicPr preferRelativeResize="0"/>
          <p:nvPr/>
        </p:nvPicPr>
        <p:blipFill rotWithShape="1">
          <a:blip r:embed="rId3">
            <a:alphaModFix/>
          </a:blip>
          <a:srcRect b="0" l="0" r="0" t="0"/>
          <a:stretch/>
        </p:blipFill>
        <p:spPr>
          <a:xfrm>
            <a:off x="2057400" y="3581400"/>
            <a:ext cx="4572000" cy="7874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6" name="Shape 206"/>
        <p:cNvGrpSpPr/>
        <p:nvPr/>
      </p:nvGrpSpPr>
      <p:grpSpPr>
        <a:xfrm>
          <a:off x="0" y="0"/>
          <a:ext cx="0" cy="0"/>
          <a:chOff x="0" y="0"/>
          <a:chExt cx="0" cy="0"/>
        </a:xfrm>
      </p:grpSpPr>
      <p:sp>
        <p:nvSpPr>
          <p:cNvPr id="207" name="Shape 207"/>
          <p:cNvSpPr txBox="1"/>
          <p:nvPr>
            <p:ph type="title"/>
          </p:nvPr>
        </p:nvSpPr>
        <p:spPr>
          <a:xfrm>
            <a:off x="3276600" y="1524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 FIRM WITH A FIXED PRODUCTION</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FACILITY: SHORT-RUN COSTS (cont’d)</a:t>
            </a:r>
          </a:p>
        </p:txBody>
      </p:sp>
      <p:sp>
        <p:nvSpPr>
          <p:cNvPr id="208" name="Shape 208"/>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5.2</a:t>
            </a:r>
          </a:p>
        </p:txBody>
      </p:sp>
      <p:cxnSp>
        <p:nvCxnSpPr>
          <p:cNvPr id="209" name="Shape 209"/>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10" name="Shape 210"/>
          <p:cNvSpPr txBox="1"/>
          <p:nvPr/>
        </p:nvSpPr>
        <p:spPr>
          <a:xfrm>
            <a:off x="914400" y="10668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Relationship between Marginal Cost and Average Cost</a:t>
            </a:r>
          </a:p>
        </p:txBody>
      </p:sp>
      <p:sp>
        <p:nvSpPr>
          <p:cNvPr id="211" name="Shape 211"/>
          <p:cNvSpPr txBox="1"/>
          <p:nvPr/>
        </p:nvSpPr>
        <p:spPr>
          <a:xfrm>
            <a:off x="914400" y="1752600"/>
            <a:ext cx="2895600" cy="4283075"/>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FIGURE 5.4</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Short-Run Marginal and Average Cost</a:t>
            </a:r>
          </a:p>
          <a:p>
            <a:pPr indent="0" lvl="0" marL="0" marR="0" rtl="0" algn="l">
              <a:lnSpc>
                <a:spcPct val="110000"/>
              </a:lnSpc>
              <a:spcBef>
                <a:spcPts val="40"/>
              </a:spcBef>
              <a:spcAft>
                <a:spcPts val="0"/>
              </a:spcAft>
              <a:buClr>
                <a:schemeClr val="dk1"/>
              </a:buClr>
              <a:buFont typeface="Times New Roman"/>
              <a:buNone/>
            </a:pPr>
            <a:r>
              <a:t/>
            </a:r>
            <a:endParaRPr b="1" i="0" sz="8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marginal-cost curve (</a:t>
            </a:r>
            <a:r>
              <a:rPr b="0" i="1" lang="en-US" sz="1400" u="none" cap="none" strike="noStrike">
                <a:solidFill>
                  <a:schemeClr val="dk1"/>
                </a:solidFill>
                <a:latin typeface="Arial"/>
                <a:ea typeface="Arial"/>
                <a:cs typeface="Arial"/>
                <a:sym typeface="Arial"/>
              </a:rPr>
              <a:t>MC</a:t>
            </a:r>
            <a:r>
              <a:rPr b="0" i="0" lang="en-US" sz="1400" u="none" cap="none" strike="noStrike">
                <a:solidFill>
                  <a:schemeClr val="dk1"/>
                </a:solidFill>
                <a:latin typeface="Arial"/>
                <a:ea typeface="Arial"/>
                <a:cs typeface="Arial"/>
                <a:sym typeface="Arial"/>
              </a:rPr>
              <a:t>) is negatively sloped for small quantities of output, because of the benefits of labor specialization, and positively sloped for large quantities, because of diminishing returns. </a:t>
            </a:r>
          </a:p>
          <a:p>
            <a:pPr indent="0" lvl="0" marL="0" marR="0" rtl="0" algn="l">
              <a:lnSpc>
                <a:spcPct val="110000"/>
              </a:lnSpc>
              <a:spcBef>
                <a:spcPts val="4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a:t>
            </a:r>
            <a:r>
              <a:rPr b="0" i="1" lang="en-US" sz="1400" u="none" cap="none" strike="noStrike">
                <a:solidFill>
                  <a:schemeClr val="dk1"/>
                </a:solidFill>
                <a:latin typeface="Arial"/>
                <a:ea typeface="Arial"/>
                <a:cs typeface="Arial"/>
                <a:sym typeface="Arial"/>
              </a:rPr>
              <a:t>MC</a:t>
            </a:r>
            <a:r>
              <a:rPr b="0" i="0" lang="en-US" sz="1400" u="none" cap="none" strike="noStrike">
                <a:solidFill>
                  <a:schemeClr val="dk1"/>
                </a:solidFill>
                <a:latin typeface="Arial"/>
                <a:ea typeface="Arial"/>
                <a:cs typeface="Arial"/>
                <a:sym typeface="Arial"/>
              </a:rPr>
              <a:t> curve intersects the average-cost curve (</a:t>
            </a:r>
            <a:r>
              <a:rPr b="0" i="1" lang="en-US" sz="1400" u="none" cap="none" strike="noStrike">
                <a:solidFill>
                  <a:schemeClr val="dk1"/>
                </a:solidFill>
                <a:latin typeface="Arial"/>
                <a:ea typeface="Arial"/>
                <a:cs typeface="Arial"/>
                <a:sym typeface="Arial"/>
              </a:rPr>
              <a:t>ATC</a:t>
            </a:r>
            <a:r>
              <a:rPr b="0" i="0" lang="en-US" sz="1400" u="none" cap="none" strike="noStrike">
                <a:solidFill>
                  <a:schemeClr val="dk1"/>
                </a:solidFill>
                <a:latin typeface="Arial"/>
                <a:ea typeface="Arial"/>
                <a:cs typeface="Arial"/>
                <a:sym typeface="Arial"/>
              </a:rPr>
              <a:t>) at the minimum point of the average curve. </a:t>
            </a:r>
          </a:p>
          <a:p>
            <a:pPr indent="0" lvl="0" marL="0" marR="0" rtl="0" algn="l">
              <a:lnSpc>
                <a:spcPct val="110000"/>
              </a:lnSpc>
              <a:spcBef>
                <a:spcPts val="4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this point </a:t>
            </a:r>
            <a:r>
              <a:rPr b="0" i="1" lang="en-US" sz="1400" u="none" cap="none" strike="noStrike">
                <a:solidFill>
                  <a:schemeClr val="dk1"/>
                </a:solidFill>
                <a:latin typeface="Arial"/>
                <a:ea typeface="Arial"/>
                <a:cs typeface="Arial"/>
                <a:sym typeface="Arial"/>
              </a:rPr>
              <a:t>ATC</a:t>
            </a:r>
            <a:r>
              <a:rPr b="0" i="0" lang="en-US" sz="1400" u="none" cap="none" strike="noStrike">
                <a:solidFill>
                  <a:schemeClr val="dk1"/>
                </a:solidFill>
                <a:latin typeface="Arial"/>
                <a:ea typeface="Arial"/>
                <a:cs typeface="Arial"/>
                <a:sym typeface="Arial"/>
              </a:rPr>
              <a:t> is neither falling nor rising. </a:t>
            </a:r>
          </a:p>
        </p:txBody>
      </p:sp>
      <p:pic>
        <p:nvPicPr>
          <p:cNvPr id="212" name="Shape 212"/>
          <p:cNvPicPr preferRelativeResize="0"/>
          <p:nvPr/>
        </p:nvPicPr>
        <p:blipFill rotWithShape="1">
          <a:blip r:embed="rId3">
            <a:alphaModFix/>
          </a:blip>
          <a:srcRect b="0" l="0" r="0" t="0"/>
          <a:stretch/>
        </p:blipFill>
        <p:spPr>
          <a:xfrm>
            <a:off x="3962400" y="2181225"/>
            <a:ext cx="4876799" cy="4219575"/>
          </a:xfrm>
          <a:prstGeom prst="rect">
            <a:avLst/>
          </a:prstGeom>
          <a:noFill/>
          <a:ln>
            <a:noFill/>
          </a:ln>
        </p:spPr>
      </p:pic>
      <p:pic>
        <p:nvPicPr>
          <p:cNvPr id="213" name="Shape 213"/>
          <p:cNvPicPr preferRelativeResize="0"/>
          <p:nvPr/>
        </p:nvPicPr>
        <p:blipFill rotWithShape="1">
          <a:blip r:embed="rId4">
            <a:alphaModFix/>
          </a:blip>
          <a:srcRect b="0" l="0" r="0" t="0"/>
          <a:stretch/>
        </p:blipFill>
        <p:spPr>
          <a:xfrm>
            <a:off x="3962400" y="2181225"/>
            <a:ext cx="4876799" cy="4219575"/>
          </a:xfrm>
          <a:prstGeom prst="rect">
            <a:avLst/>
          </a:prstGeom>
          <a:noFill/>
          <a:ln>
            <a:noFill/>
          </a:ln>
        </p:spPr>
      </p:pic>
      <p:pic>
        <p:nvPicPr>
          <p:cNvPr id="214" name="Shape 214"/>
          <p:cNvPicPr preferRelativeResize="0"/>
          <p:nvPr/>
        </p:nvPicPr>
        <p:blipFill rotWithShape="1">
          <a:blip r:embed="rId5">
            <a:alphaModFix/>
          </a:blip>
          <a:srcRect b="0" l="0" r="0" t="0"/>
          <a:stretch/>
        </p:blipFill>
        <p:spPr>
          <a:xfrm>
            <a:off x="3962400" y="2181225"/>
            <a:ext cx="4876799" cy="42195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8" name="Shape 218"/>
        <p:cNvGrpSpPr/>
        <p:nvPr/>
      </p:nvGrpSpPr>
      <p:grpSpPr>
        <a:xfrm>
          <a:off x="0" y="0"/>
          <a:ext cx="0" cy="0"/>
          <a:chOff x="0" y="0"/>
          <a:chExt cx="0" cy="0"/>
        </a:xfrm>
      </p:grpSpPr>
      <p:sp>
        <p:nvSpPr>
          <p:cNvPr id="219" name="Shape 219"/>
          <p:cNvSpPr txBox="1"/>
          <p:nvPr>
            <p:ph type="title"/>
          </p:nvPr>
        </p:nvSpPr>
        <p:spPr>
          <a:xfrm>
            <a:off x="3276600" y="1524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 FIRM WITH A FIXED PRODUCTION</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FACILITY: SHORT-RUN COSTS (cont’d)</a:t>
            </a:r>
          </a:p>
        </p:txBody>
      </p:sp>
      <p:sp>
        <p:nvSpPr>
          <p:cNvPr id="220" name="Shape 220"/>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5.2</a:t>
            </a:r>
          </a:p>
        </p:txBody>
      </p:sp>
      <p:cxnSp>
        <p:nvCxnSpPr>
          <p:cNvPr id="221" name="Shape 221"/>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22" name="Shape 222"/>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Relationship between Marginal Cost and Average Cost</a:t>
            </a:r>
          </a:p>
        </p:txBody>
      </p:sp>
      <p:pic>
        <p:nvPicPr>
          <p:cNvPr id="223" name="Shape 223"/>
          <p:cNvPicPr preferRelativeResize="0"/>
          <p:nvPr/>
        </p:nvPicPr>
        <p:blipFill rotWithShape="1">
          <a:blip r:embed="rId3">
            <a:alphaModFix/>
          </a:blip>
          <a:srcRect b="0" l="0" r="0" t="0"/>
          <a:stretch/>
        </p:blipFill>
        <p:spPr>
          <a:xfrm>
            <a:off x="536575" y="2320925"/>
            <a:ext cx="8069262" cy="2214561"/>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7" name="Shape 227"/>
        <p:cNvGrpSpPr/>
        <p:nvPr/>
      </p:nvGrpSpPr>
      <p:grpSpPr>
        <a:xfrm>
          <a:off x="0" y="0"/>
          <a:ext cx="0" cy="0"/>
          <a:chOff x="0" y="0"/>
          <a:chExt cx="0" cy="0"/>
        </a:xfrm>
      </p:grpSpPr>
      <p:sp>
        <p:nvSpPr>
          <p:cNvPr id="228" name="Shape 228"/>
          <p:cNvSpPr txBox="1"/>
          <p:nvPr>
            <p:ph type="title"/>
          </p:nvPr>
        </p:nvSpPr>
        <p:spPr>
          <a:xfrm>
            <a:off x="3276600" y="152400"/>
            <a:ext cx="38099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PRODUCTION AND COST IN THE LONG RUN</a:t>
            </a:r>
          </a:p>
        </p:txBody>
      </p:sp>
      <p:sp>
        <p:nvSpPr>
          <p:cNvPr id="229" name="Shape 229"/>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5.3</a:t>
            </a:r>
          </a:p>
        </p:txBody>
      </p:sp>
      <p:cxnSp>
        <p:nvCxnSpPr>
          <p:cNvPr id="230" name="Shape 230"/>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31" name="Shape 231"/>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Expansion and Replication</a:t>
            </a:r>
          </a:p>
        </p:txBody>
      </p:sp>
      <p:sp>
        <p:nvSpPr>
          <p:cNvPr id="232" name="Shape 232"/>
          <p:cNvSpPr txBox="1"/>
          <p:nvPr/>
        </p:nvSpPr>
        <p:spPr>
          <a:xfrm>
            <a:off x="2438400" y="1981200"/>
            <a:ext cx="3733800" cy="1190624"/>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382344"/>
                </a:solidFill>
                <a:latin typeface="Arial"/>
                <a:ea typeface="Arial"/>
                <a:cs typeface="Arial"/>
                <a:sym typeface="Arial"/>
              </a:rPr>
              <a:t>long-run total cost (</a:t>
            </a:r>
            <a:r>
              <a:rPr b="1" i="1" lang="en-US" sz="1800" u="none" cap="none" strike="noStrike">
                <a:solidFill>
                  <a:srgbClr val="382344"/>
                </a:solidFill>
                <a:latin typeface="Arial"/>
                <a:ea typeface="Arial"/>
                <a:cs typeface="Arial"/>
                <a:sym typeface="Arial"/>
              </a:rPr>
              <a:t>LTC</a:t>
            </a:r>
            <a:r>
              <a:rPr b="1" i="0" lang="en-US" sz="1800" u="none" cap="none" strike="noStrike">
                <a:solidFill>
                  <a:srgbClr val="382344"/>
                </a:solidFill>
                <a:latin typeface="Arial"/>
                <a:ea typeface="Arial"/>
                <a:cs typeface="Arial"/>
                <a:sym typeface="Arial"/>
              </a:rPr>
              <a:t>)</a:t>
            </a:r>
            <a:br>
              <a:rPr b="0" i="0" lang="en-US" sz="1800" u="none" cap="none" strike="noStrike">
                <a:solidFill>
                  <a:srgbClr val="382344"/>
                </a:solidFill>
                <a:latin typeface="Arial"/>
                <a:ea typeface="Arial"/>
                <a:cs typeface="Arial"/>
                <a:sym typeface="Arial"/>
              </a:rPr>
            </a:br>
            <a:r>
              <a:rPr b="0" i="0" lang="en-US" sz="1800" u="none" cap="none" strike="noStrike">
                <a:solidFill>
                  <a:schemeClr val="dk1"/>
                </a:solidFill>
                <a:latin typeface="Arial"/>
                <a:ea typeface="Arial"/>
                <a:cs typeface="Arial"/>
                <a:sym typeface="Arial"/>
              </a:rPr>
              <a:t>The total cost of production when a firm is perfectly flexible in choosing its inputs.</a:t>
            </a:r>
          </a:p>
        </p:txBody>
      </p:sp>
      <p:sp>
        <p:nvSpPr>
          <p:cNvPr id="233" name="Shape 233"/>
          <p:cNvSpPr txBox="1"/>
          <p:nvPr/>
        </p:nvSpPr>
        <p:spPr>
          <a:xfrm>
            <a:off x="2438400" y="3532187"/>
            <a:ext cx="3733800" cy="91598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382344"/>
                </a:solidFill>
                <a:latin typeface="Arial"/>
                <a:ea typeface="Arial"/>
                <a:cs typeface="Arial"/>
                <a:sym typeface="Arial"/>
              </a:rPr>
              <a:t>long-run average cost (</a:t>
            </a:r>
            <a:r>
              <a:rPr b="1" i="1" lang="en-US" sz="1800" u="none" cap="none" strike="noStrike">
                <a:solidFill>
                  <a:srgbClr val="382344"/>
                </a:solidFill>
                <a:latin typeface="Arial"/>
                <a:ea typeface="Arial"/>
                <a:cs typeface="Arial"/>
                <a:sym typeface="Arial"/>
              </a:rPr>
              <a:t>LAC</a:t>
            </a:r>
            <a:r>
              <a:rPr b="1" i="0" lang="en-US" sz="1800" u="none" cap="none" strike="noStrike">
                <a:solidFill>
                  <a:srgbClr val="382344"/>
                </a:solidFill>
                <a:latin typeface="Arial"/>
                <a:ea typeface="Arial"/>
                <a:cs typeface="Arial"/>
                <a:sym typeface="Arial"/>
              </a:rPr>
              <a:t>)</a:t>
            </a:r>
            <a:br>
              <a:rPr b="0" i="0" lang="en-US" sz="1800" u="none" cap="none" strike="noStrike">
                <a:solidFill>
                  <a:srgbClr val="382344"/>
                </a:solidFill>
                <a:latin typeface="Arial"/>
                <a:ea typeface="Arial"/>
                <a:cs typeface="Arial"/>
                <a:sym typeface="Arial"/>
              </a:rPr>
            </a:br>
            <a:r>
              <a:rPr b="0" i="0" lang="en-US" sz="1800" u="none" cap="none" strike="noStrike">
                <a:solidFill>
                  <a:schemeClr val="dk1"/>
                </a:solidFill>
                <a:latin typeface="Arial"/>
                <a:ea typeface="Arial"/>
                <a:cs typeface="Arial"/>
                <a:sym typeface="Arial"/>
              </a:rPr>
              <a:t>The long-run cost divided by the quantity produced.</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7" name="Shape 237"/>
        <p:cNvGrpSpPr/>
        <p:nvPr/>
      </p:nvGrpSpPr>
      <p:grpSpPr>
        <a:xfrm>
          <a:off x="0" y="0"/>
          <a:ext cx="0" cy="0"/>
          <a:chOff x="0" y="0"/>
          <a:chExt cx="0" cy="0"/>
        </a:xfrm>
      </p:grpSpPr>
      <p:sp>
        <p:nvSpPr>
          <p:cNvPr id="238" name="Shape 238"/>
          <p:cNvSpPr txBox="1"/>
          <p:nvPr>
            <p:ph type="title"/>
          </p:nvPr>
        </p:nvSpPr>
        <p:spPr>
          <a:xfrm>
            <a:off x="3276600" y="152400"/>
            <a:ext cx="38099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PRODUCTION AND COST IN THE LONG RUN (cont’d)</a:t>
            </a:r>
          </a:p>
        </p:txBody>
      </p:sp>
      <p:sp>
        <p:nvSpPr>
          <p:cNvPr id="239" name="Shape 239"/>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5.3</a:t>
            </a:r>
          </a:p>
        </p:txBody>
      </p:sp>
      <p:cxnSp>
        <p:nvCxnSpPr>
          <p:cNvPr id="240" name="Shape 240"/>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41" name="Shape 241"/>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Expansion and Replication</a:t>
            </a:r>
          </a:p>
        </p:txBody>
      </p:sp>
      <p:sp>
        <p:nvSpPr>
          <p:cNvPr id="242" name="Shape 242"/>
          <p:cNvSpPr txBox="1"/>
          <p:nvPr/>
        </p:nvSpPr>
        <p:spPr>
          <a:xfrm>
            <a:off x="2438400" y="1981200"/>
            <a:ext cx="3733800" cy="14652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382344"/>
                </a:solidFill>
                <a:latin typeface="Arial"/>
                <a:ea typeface="Arial"/>
                <a:cs typeface="Arial"/>
                <a:sym typeface="Arial"/>
              </a:rPr>
              <a:t>constant returns to scale</a:t>
            </a:r>
            <a:br>
              <a:rPr b="0" i="0" lang="en-US" sz="1800" u="none" cap="none" strike="noStrike">
                <a:solidFill>
                  <a:srgbClr val="382344"/>
                </a:solidFill>
                <a:latin typeface="Arial"/>
                <a:ea typeface="Arial"/>
                <a:cs typeface="Arial"/>
                <a:sym typeface="Arial"/>
              </a:rPr>
            </a:br>
            <a:r>
              <a:rPr b="0" i="0" lang="en-US" sz="1800" u="none" cap="none" strike="noStrike">
                <a:solidFill>
                  <a:schemeClr val="dk1"/>
                </a:solidFill>
                <a:latin typeface="Arial"/>
                <a:ea typeface="Arial"/>
                <a:cs typeface="Arial"/>
                <a:sym typeface="Arial"/>
              </a:rPr>
              <a:t>A situation in which the long-run total cost increases proportionately with output, so average cost is constant. </a:t>
            </a:r>
          </a:p>
        </p:txBody>
      </p:sp>
      <p:sp>
        <p:nvSpPr>
          <p:cNvPr id="243" name="Shape 243"/>
          <p:cNvSpPr txBox="1"/>
          <p:nvPr/>
        </p:nvSpPr>
        <p:spPr>
          <a:xfrm>
            <a:off x="2438400" y="3532187"/>
            <a:ext cx="3733800" cy="1190624"/>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382344"/>
                </a:solidFill>
                <a:latin typeface="Arial"/>
                <a:ea typeface="Arial"/>
                <a:cs typeface="Arial"/>
                <a:sym typeface="Arial"/>
              </a:rPr>
              <a:t>long-run marginal cost (</a:t>
            </a:r>
            <a:r>
              <a:rPr b="1" i="1" lang="en-US" sz="1800" u="none" cap="none" strike="noStrike">
                <a:solidFill>
                  <a:srgbClr val="382344"/>
                </a:solidFill>
                <a:latin typeface="Arial"/>
                <a:ea typeface="Arial"/>
                <a:cs typeface="Arial"/>
                <a:sym typeface="Arial"/>
              </a:rPr>
              <a:t>LMC</a:t>
            </a:r>
            <a:r>
              <a:rPr b="1" i="0" lang="en-US" sz="1800" u="none" cap="none" strike="noStrike">
                <a:solidFill>
                  <a:srgbClr val="382344"/>
                </a:solidFill>
                <a:latin typeface="Arial"/>
                <a:ea typeface="Arial"/>
                <a:cs typeface="Arial"/>
                <a:sym typeface="Arial"/>
              </a:rPr>
              <a:t>)</a:t>
            </a:r>
            <a:br>
              <a:rPr b="0" i="0" lang="en-US" sz="1800" u="none" cap="none" strike="noStrike">
                <a:solidFill>
                  <a:srgbClr val="382344"/>
                </a:solidFill>
                <a:latin typeface="Arial"/>
                <a:ea typeface="Arial"/>
                <a:cs typeface="Arial"/>
                <a:sym typeface="Arial"/>
              </a:rPr>
            </a:br>
            <a:r>
              <a:rPr b="0" i="0" lang="en-US" sz="1800" u="none" cap="none" strike="noStrike">
                <a:solidFill>
                  <a:schemeClr val="dk1"/>
                </a:solidFill>
                <a:latin typeface="Arial"/>
                <a:ea typeface="Arial"/>
                <a:cs typeface="Arial"/>
                <a:sym typeface="Arial"/>
              </a:rPr>
              <a:t>The change in long-run cost resulting from a one-unit increase in output.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 name="Shape 35"/>
        <p:cNvGrpSpPr/>
        <p:nvPr/>
      </p:nvGrpSpPr>
      <p:grpSpPr>
        <a:xfrm>
          <a:off x="0" y="0"/>
          <a:ext cx="0" cy="0"/>
          <a:chOff x="0" y="0"/>
          <a:chExt cx="0" cy="0"/>
        </a:xfrm>
      </p:grpSpPr>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7"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b="0" l="0" r="0" t="0"/>
          <a:stretch/>
        </p:blipFill>
        <p:spPr>
          <a:xfrm>
            <a:off x="838200" y="3409950"/>
            <a:ext cx="8218487" cy="3143249"/>
          </a:xfrm>
          <a:prstGeom prst="rect">
            <a:avLst/>
          </a:prstGeom>
          <a:noFill/>
          <a:ln>
            <a:noFill/>
          </a:ln>
        </p:spPr>
      </p:pic>
      <p:sp>
        <p:nvSpPr>
          <p:cNvPr id="249" name="Shape 249"/>
          <p:cNvSpPr txBox="1"/>
          <p:nvPr>
            <p:ph type="title"/>
          </p:nvPr>
        </p:nvSpPr>
        <p:spPr>
          <a:xfrm>
            <a:off x="3276600" y="152400"/>
            <a:ext cx="38099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PRODUCTION AND COST IN THE LONG RUN (cont’d)</a:t>
            </a:r>
          </a:p>
        </p:txBody>
      </p:sp>
      <p:sp>
        <p:nvSpPr>
          <p:cNvPr id="250" name="Shape 250"/>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5.3</a:t>
            </a:r>
          </a:p>
        </p:txBody>
      </p:sp>
      <p:cxnSp>
        <p:nvCxnSpPr>
          <p:cNvPr id="251" name="Shape 251"/>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52" name="Shape 252"/>
          <p:cNvSpPr txBox="1"/>
          <p:nvPr/>
        </p:nvSpPr>
        <p:spPr>
          <a:xfrm>
            <a:off x="914400" y="11430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Expansion and Replication</a:t>
            </a:r>
          </a:p>
        </p:txBody>
      </p:sp>
      <p:sp>
        <p:nvSpPr>
          <p:cNvPr id="253" name="Shape 253"/>
          <p:cNvSpPr txBox="1"/>
          <p:nvPr/>
        </p:nvSpPr>
        <p:spPr>
          <a:xfrm>
            <a:off x="914400" y="1447800"/>
            <a:ext cx="8001000" cy="179704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5.5</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Long-Run Average-Cost Curve and Scale Economies</a:t>
            </a:r>
          </a:p>
          <a:p>
            <a:pPr indent="0" lvl="0" marL="0" marR="0" rtl="0" algn="l">
              <a:lnSpc>
                <a:spcPct val="110000"/>
              </a:lnSpc>
              <a:spcBef>
                <a:spcPts val="40"/>
              </a:spcBef>
              <a:spcAft>
                <a:spcPts val="0"/>
              </a:spcAft>
              <a:buClr>
                <a:schemeClr val="dk1"/>
              </a:buClr>
              <a:buFont typeface="Times New Roman"/>
              <a:buNone/>
            </a:pPr>
            <a:r>
              <a:t/>
            </a:r>
            <a:endParaRPr b="1" i="0" sz="8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long-run average-cost curve (</a:t>
            </a:r>
            <a:r>
              <a:rPr b="0" i="1" lang="en-US" sz="1400" u="none" cap="none" strike="noStrike">
                <a:solidFill>
                  <a:schemeClr val="dk1"/>
                </a:solidFill>
                <a:latin typeface="Arial"/>
                <a:ea typeface="Arial"/>
                <a:cs typeface="Arial"/>
                <a:sym typeface="Arial"/>
              </a:rPr>
              <a:t>LAC</a:t>
            </a:r>
            <a:r>
              <a:rPr b="0" i="0" lang="en-US" sz="1400" u="none" cap="none" strike="noStrike">
                <a:solidFill>
                  <a:schemeClr val="dk1"/>
                </a:solidFill>
                <a:latin typeface="Arial"/>
                <a:ea typeface="Arial"/>
                <a:cs typeface="Arial"/>
                <a:sym typeface="Arial"/>
              </a:rPr>
              <a:t>) is negatively sloped for up to 10 paddles per day, a result of indivisible inputs and the effects of labor specialization. </a:t>
            </a:r>
          </a:p>
          <a:p>
            <a:pPr indent="0" lvl="0" marL="0" marR="0" rtl="0" algn="l">
              <a:lnSpc>
                <a:spcPct val="110000"/>
              </a:lnSpc>
              <a:spcBef>
                <a:spcPts val="4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If the firm replicates the operation that produces 10 paddles per day, the long run average-cost curve will be horizontal beyond 10 paddles per day.</a:t>
            </a:r>
          </a:p>
        </p:txBody>
      </p:sp>
      <p:pic>
        <p:nvPicPr>
          <p:cNvPr id="254" name="Shape 254"/>
          <p:cNvPicPr preferRelativeResize="0"/>
          <p:nvPr/>
        </p:nvPicPr>
        <p:blipFill rotWithShape="1">
          <a:blip r:embed="rId4">
            <a:alphaModFix/>
          </a:blip>
          <a:srcRect b="0" l="0" r="0" t="0"/>
          <a:stretch/>
        </p:blipFill>
        <p:spPr>
          <a:xfrm>
            <a:off x="838200" y="3409950"/>
            <a:ext cx="8218487" cy="3143249"/>
          </a:xfrm>
          <a:prstGeom prst="rect">
            <a:avLst/>
          </a:prstGeom>
          <a:noFill/>
          <a:ln>
            <a:noFill/>
          </a:ln>
        </p:spPr>
      </p:pic>
      <p:pic>
        <p:nvPicPr>
          <p:cNvPr id="255" name="Shape 255"/>
          <p:cNvPicPr preferRelativeResize="0"/>
          <p:nvPr/>
        </p:nvPicPr>
        <p:blipFill rotWithShape="1">
          <a:blip r:embed="rId5">
            <a:alphaModFix/>
          </a:blip>
          <a:srcRect b="0" l="0" r="0" t="0"/>
          <a:stretch/>
        </p:blipFill>
        <p:spPr>
          <a:xfrm>
            <a:off x="838200" y="3409950"/>
            <a:ext cx="8218487" cy="3143249"/>
          </a:xfrm>
          <a:prstGeom prst="rect">
            <a:avLst/>
          </a:prstGeom>
          <a:noFill/>
          <a:ln>
            <a:noFill/>
          </a:ln>
        </p:spPr>
      </p:pic>
      <p:pic>
        <p:nvPicPr>
          <p:cNvPr id="256" name="Shape 256"/>
          <p:cNvPicPr preferRelativeResize="0"/>
          <p:nvPr/>
        </p:nvPicPr>
        <p:blipFill rotWithShape="1">
          <a:blip r:embed="rId6">
            <a:alphaModFix/>
          </a:blip>
          <a:srcRect b="0" l="0" r="0" t="0"/>
          <a:stretch/>
        </p:blipFill>
        <p:spPr>
          <a:xfrm>
            <a:off x="838200" y="3409950"/>
            <a:ext cx="8218487" cy="3143249"/>
          </a:xfrm>
          <a:prstGeom prst="rect">
            <a:avLst/>
          </a:prstGeom>
          <a:noFill/>
          <a:ln>
            <a:noFill/>
          </a:ln>
        </p:spPr>
      </p:pic>
      <p:pic>
        <p:nvPicPr>
          <p:cNvPr id="257" name="Shape 257"/>
          <p:cNvPicPr preferRelativeResize="0"/>
          <p:nvPr/>
        </p:nvPicPr>
        <p:blipFill rotWithShape="1">
          <a:blip r:embed="rId7">
            <a:alphaModFix/>
          </a:blip>
          <a:srcRect b="0" l="0" r="0" t="0"/>
          <a:stretch/>
        </p:blipFill>
        <p:spPr>
          <a:xfrm>
            <a:off x="838200" y="3409950"/>
            <a:ext cx="8218487" cy="3143249"/>
          </a:xfrm>
          <a:prstGeom prst="rect">
            <a:avLst/>
          </a:prstGeom>
          <a:noFill/>
          <a:ln>
            <a:noFill/>
          </a:ln>
        </p:spPr>
      </p:pic>
      <p:pic>
        <p:nvPicPr>
          <p:cNvPr id="258" name="Shape 258"/>
          <p:cNvPicPr preferRelativeResize="0"/>
          <p:nvPr/>
        </p:nvPicPr>
        <p:blipFill rotWithShape="1">
          <a:blip r:embed="rId8">
            <a:alphaModFix/>
          </a:blip>
          <a:srcRect b="0" l="0" r="0" t="0"/>
          <a:stretch/>
        </p:blipFill>
        <p:spPr>
          <a:xfrm>
            <a:off x="838200" y="3409950"/>
            <a:ext cx="8218487" cy="3143249"/>
          </a:xfrm>
          <a:prstGeom prst="rect">
            <a:avLst/>
          </a:prstGeom>
          <a:noFill/>
          <a:ln>
            <a:noFill/>
          </a:ln>
        </p:spPr>
      </p:pic>
      <p:pic>
        <p:nvPicPr>
          <p:cNvPr id="259" name="Shape 259"/>
          <p:cNvPicPr preferRelativeResize="0"/>
          <p:nvPr/>
        </p:nvPicPr>
        <p:blipFill rotWithShape="1">
          <a:blip r:embed="rId9">
            <a:alphaModFix/>
          </a:blip>
          <a:srcRect b="0" l="0" r="0" t="0"/>
          <a:stretch/>
        </p:blipFill>
        <p:spPr>
          <a:xfrm>
            <a:off x="838200" y="3409950"/>
            <a:ext cx="8218487" cy="3143249"/>
          </a:xfrm>
          <a:prstGeom prst="rect">
            <a:avLst/>
          </a:prstGeom>
          <a:noFill/>
          <a:ln>
            <a:noFill/>
          </a:ln>
        </p:spPr>
      </p:pic>
      <p:pic>
        <p:nvPicPr>
          <p:cNvPr id="260" name="Shape 260"/>
          <p:cNvPicPr preferRelativeResize="0"/>
          <p:nvPr/>
        </p:nvPicPr>
        <p:blipFill rotWithShape="1">
          <a:blip r:embed="rId10">
            <a:alphaModFix/>
          </a:blip>
          <a:srcRect b="0" l="0" r="0" t="0"/>
          <a:stretch/>
        </p:blipFill>
        <p:spPr>
          <a:xfrm>
            <a:off x="838200" y="3409950"/>
            <a:ext cx="8218487" cy="314324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4" name="Shape 264"/>
        <p:cNvGrpSpPr/>
        <p:nvPr/>
      </p:nvGrpSpPr>
      <p:grpSpPr>
        <a:xfrm>
          <a:off x="0" y="0"/>
          <a:ext cx="0" cy="0"/>
          <a:chOff x="0" y="0"/>
          <a:chExt cx="0" cy="0"/>
        </a:xfrm>
      </p:grpSpPr>
      <p:sp>
        <p:nvSpPr>
          <p:cNvPr id="265" name="Shape 265"/>
          <p:cNvSpPr txBox="1"/>
          <p:nvPr>
            <p:ph type="title"/>
          </p:nvPr>
        </p:nvSpPr>
        <p:spPr>
          <a:xfrm>
            <a:off x="3276600" y="152400"/>
            <a:ext cx="38099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PRODUCTION AND COST IN THE LONG RUN (cont’d)</a:t>
            </a:r>
          </a:p>
        </p:txBody>
      </p:sp>
      <p:sp>
        <p:nvSpPr>
          <p:cNvPr id="266" name="Shape 266"/>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5.3</a:t>
            </a:r>
          </a:p>
        </p:txBody>
      </p:sp>
      <p:cxnSp>
        <p:nvCxnSpPr>
          <p:cNvPr id="267" name="Shape 267"/>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68" name="Shape 268"/>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Reducing Output with Indivisible Inputs</a:t>
            </a:r>
          </a:p>
        </p:txBody>
      </p:sp>
      <p:sp>
        <p:nvSpPr>
          <p:cNvPr id="269" name="Shape 269"/>
          <p:cNvSpPr txBox="1"/>
          <p:nvPr/>
        </p:nvSpPr>
        <p:spPr>
          <a:xfrm>
            <a:off x="2438400" y="1981200"/>
            <a:ext cx="3733800" cy="1190624"/>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382344"/>
                </a:solidFill>
                <a:latin typeface="Arial"/>
                <a:ea typeface="Arial"/>
                <a:cs typeface="Arial"/>
                <a:sym typeface="Arial"/>
              </a:rPr>
              <a:t>indivisible input</a:t>
            </a:r>
            <a:br>
              <a:rPr b="0" i="0" lang="en-US" sz="1800" u="none" cap="none" strike="noStrike">
                <a:solidFill>
                  <a:srgbClr val="382344"/>
                </a:solidFill>
                <a:latin typeface="Arial"/>
                <a:ea typeface="Arial"/>
                <a:cs typeface="Arial"/>
                <a:sym typeface="Arial"/>
              </a:rPr>
            </a:br>
            <a:r>
              <a:rPr b="0" i="0" lang="en-US" sz="1800" u="none" cap="none" strike="noStrike">
                <a:solidFill>
                  <a:schemeClr val="dk1"/>
                </a:solidFill>
                <a:latin typeface="Arial"/>
                <a:ea typeface="Arial"/>
                <a:cs typeface="Arial"/>
                <a:sym typeface="Arial"/>
              </a:rPr>
              <a:t>An input that cannot be scaled down to produce a smaller quantity of output.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3" name="Shape 273"/>
        <p:cNvGrpSpPr/>
        <p:nvPr/>
      </p:nvGrpSpPr>
      <p:grpSpPr>
        <a:xfrm>
          <a:off x="0" y="0"/>
          <a:ext cx="0" cy="0"/>
          <a:chOff x="0" y="0"/>
          <a:chExt cx="0" cy="0"/>
        </a:xfrm>
      </p:grpSpPr>
      <p:sp>
        <p:nvSpPr>
          <p:cNvPr id="274" name="Shape 274"/>
          <p:cNvSpPr txBox="1"/>
          <p:nvPr>
            <p:ph type="title"/>
          </p:nvPr>
        </p:nvSpPr>
        <p:spPr>
          <a:xfrm>
            <a:off x="3276600" y="152400"/>
            <a:ext cx="38099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PRODUCTION AND COST IN THE LONG RUN (cont’d)</a:t>
            </a:r>
          </a:p>
        </p:txBody>
      </p:sp>
      <p:sp>
        <p:nvSpPr>
          <p:cNvPr id="275" name="Shape 27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5.3</a:t>
            </a:r>
          </a:p>
        </p:txBody>
      </p:sp>
      <p:cxnSp>
        <p:nvCxnSpPr>
          <p:cNvPr id="276" name="Shape 276"/>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77" name="Shape 277"/>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Scaling Down and Labor Specialization</a:t>
            </a:r>
          </a:p>
        </p:txBody>
      </p:sp>
      <p:sp>
        <p:nvSpPr>
          <p:cNvPr id="278" name="Shape 278"/>
          <p:cNvSpPr txBox="1"/>
          <p:nvPr/>
        </p:nvSpPr>
        <p:spPr>
          <a:xfrm>
            <a:off x="1524000" y="1828800"/>
            <a:ext cx="6134099" cy="25638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Labor specialization makes workers more productive because of continuity and repetition. </a:t>
            </a:r>
          </a:p>
          <a:p>
            <a:pPr indent="0" lvl="0" marL="0" marR="0" rtl="0" algn="l">
              <a:lnSpc>
                <a:spcPct val="100000"/>
              </a:lnSpc>
              <a:spcBef>
                <a:spcPts val="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When we reduce the workforce each worker will become less specialized, performing a wider variety of production tasks. </a:t>
            </a:r>
          </a:p>
          <a:p>
            <a:pPr indent="0" lvl="0" marL="0" marR="0" rtl="0" algn="l">
              <a:lnSpc>
                <a:spcPct val="100000"/>
              </a:lnSpc>
              <a:spcBef>
                <a:spcPts val="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loss of specialization will decrease labor productivity, leading to higher</a:t>
            </a:r>
            <a:r>
              <a:rPr b="0" i="0" lang="en-US" sz="1600" u="none" cap="none" strike="noStrike">
                <a:solidFill>
                  <a:schemeClr val="dk1"/>
                </a:solidFill>
                <a:latin typeface="Arial"/>
                <a:ea typeface="Arial"/>
                <a:cs typeface="Arial"/>
                <a:sym typeface="Arial"/>
              </a:rPr>
              <a:t> average cost.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2" name="Shape 282"/>
        <p:cNvGrpSpPr/>
        <p:nvPr/>
      </p:nvGrpSpPr>
      <p:grpSpPr>
        <a:xfrm>
          <a:off x="0" y="0"/>
          <a:ext cx="0" cy="0"/>
          <a:chOff x="0" y="0"/>
          <a:chExt cx="0" cy="0"/>
        </a:xfrm>
      </p:grpSpPr>
      <p:sp>
        <p:nvSpPr>
          <p:cNvPr id="283" name="Shape 283"/>
          <p:cNvSpPr txBox="1"/>
          <p:nvPr>
            <p:ph type="title"/>
          </p:nvPr>
        </p:nvSpPr>
        <p:spPr>
          <a:xfrm>
            <a:off x="3276600" y="152400"/>
            <a:ext cx="38099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PRODUCTION AND COST IN THE LONG RUN (cont’d)</a:t>
            </a:r>
          </a:p>
        </p:txBody>
      </p:sp>
      <p:sp>
        <p:nvSpPr>
          <p:cNvPr id="284" name="Shape 284"/>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5.3</a:t>
            </a:r>
          </a:p>
        </p:txBody>
      </p:sp>
      <p:cxnSp>
        <p:nvCxnSpPr>
          <p:cNvPr id="285" name="Shape 285"/>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86" name="Shape 286"/>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Economies of Scale</a:t>
            </a:r>
          </a:p>
        </p:txBody>
      </p:sp>
      <p:sp>
        <p:nvSpPr>
          <p:cNvPr id="287" name="Shape 287"/>
          <p:cNvSpPr txBox="1"/>
          <p:nvPr/>
        </p:nvSpPr>
        <p:spPr>
          <a:xfrm>
            <a:off x="2438400" y="1981200"/>
            <a:ext cx="3733800" cy="1190624"/>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382344"/>
                </a:solidFill>
                <a:latin typeface="Arial"/>
                <a:ea typeface="Arial"/>
                <a:cs typeface="Arial"/>
                <a:sym typeface="Arial"/>
              </a:rPr>
              <a:t>economies of scale</a:t>
            </a:r>
            <a:br>
              <a:rPr b="0" i="0" lang="en-US" sz="1800" u="none" cap="none" strike="noStrike">
                <a:solidFill>
                  <a:srgbClr val="382344"/>
                </a:solidFill>
                <a:latin typeface="Arial"/>
                <a:ea typeface="Arial"/>
                <a:cs typeface="Arial"/>
                <a:sym typeface="Arial"/>
              </a:rPr>
            </a:br>
            <a:r>
              <a:rPr b="0" i="0" lang="en-US" sz="1800" u="none" cap="none" strike="noStrike">
                <a:solidFill>
                  <a:schemeClr val="dk1"/>
                </a:solidFill>
                <a:latin typeface="Arial"/>
                <a:ea typeface="Arial"/>
                <a:cs typeface="Arial"/>
                <a:sym typeface="Arial"/>
              </a:rPr>
              <a:t>A situation in which the long-run average cost of production decreases as output increases. </a:t>
            </a:r>
          </a:p>
        </p:txBody>
      </p:sp>
      <p:sp>
        <p:nvSpPr>
          <p:cNvPr id="288" name="Shape 288"/>
          <p:cNvSpPr txBox="1"/>
          <p:nvPr/>
        </p:nvSpPr>
        <p:spPr>
          <a:xfrm>
            <a:off x="2438400" y="3532187"/>
            <a:ext cx="3733800" cy="91598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382344"/>
                </a:solidFill>
                <a:latin typeface="Arial"/>
                <a:ea typeface="Arial"/>
                <a:cs typeface="Arial"/>
                <a:sym typeface="Arial"/>
              </a:rPr>
              <a:t>minimum efficient scale</a:t>
            </a:r>
            <a:br>
              <a:rPr b="0" i="0" lang="en-US" sz="1800" u="none" cap="none" strike="noStrike">
                <a:solidFill>
                  <a:srgbClr val="382344"/>
                </a:solidFill>
                <a:latin typeface="Arial"/>
                <a:ea typeface="Arial"/>
                <a:cs typeface="Arial"/>
                <a:sym typeface="Arial"/>
              </a:rPr>
            </a:br>
            <a:r>
              <a:rPr b="0" i="0" lang="en-US" sz="1800" u="none" cap="none" strike="noStrike">
                <a:solidFill>
                  <a:schemeClr val="dk1"/>
                </a:solidFill>
                <a:latin typeface="Arial"/>
                <a:ea typeface="Arial"/>
                <a:cs typeface="Arial"/>
                <a:sym typeface="Arial"/>
              </a:rPr>
              <a:t>The output at which scale economies are exhausted.</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2" name="Shape 292"/>
        <p:cNvGrpSpPr/>
        <p:nvPr/>
      </p:nvGrpSpPr>
      <p:grpSpPr>
        <a:xfrm>
          <a:off x="0" y="0"/>
          <a:ext cx="0" cy="0"/>
          <a:chOff x="0" y="0"/>
          <a:chExt cx="0" cy="0"/>
        </a:xfrm>
      </p:grpSpPr>
      <p:sp>
        <p:nvSpPr>
          <p:cNvPr id="293" name="Shape 293"/>
          <p:cNvSpPr txBox="1"/>
          <p:nvPr>
            <p:ph type="title"/>
          </p:nvPr>
        </p:nvSpPr>
        <p:spPr>
          <a:xfrm>
            <a:off x="3276600" y="152400"/>
            <a:ext cx="38099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PRODUCTION AND COST IN THE LONG RUN (cont’d)</a:t>
            </a:r>
          </a:p>
        </p:txBody>
      </p:sp>
      <p:sp>
        <p:nvSpPr>
          <p:cNvPr id="294" name="Shape 294"/>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5.3</a:t>
            </a:r>
          </a:p>
        </p:txBody>
      </p:sp>
      <p:cxnSp>
        <p:nvCxnSpPr>
          <p:cNvPr id="295" name="Shape 295"/>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96" name="Shape 296"/>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Diseconomies of Scale</a:t>
            </a:r>
          </a:p>
        </p:txBody>
      </p:sp>
      <p:sp>
        <p:nvSpPr>
          <p:cNvPr id="297" name="Shape 297"/>
          <p:cNvSpPr txBox="1"/>
          <p:nvPr/>
        </p:nvSpPr>
        <p:spPr>
          <a:xfrm>
            <a:off x="2438400" y="1981200"/>
            <a:ext cx="3733800" cy="1190624"/>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382344"/>
                </a:solidFill>
                <a:latin typeface="Arial"/>
                <a:ea typeface="Arial"/>
                <a:cs typeface="Arial"/>
                <a:sym typeface="Arial"/>
              </a:rPr>
              <a:t>diseconomies of scale</a:t>
            </a:r>
            <a:br>
              <a:rPr b="0" i="0" lang="en-US" sz="1800" u="none" cap="none" strike="noStrike">
                <a:solidFill>
                  <a:srgbClr val="382344"/>
                </a:solidFill>
                <a:latin typeface="Arial"/>
                <a:ea typeface="Arial"/>
                <a:cs typeface="Arial"/>
                <a:sym typeface="Arial"/>
              </a:rPr>
            </a:br>
            <a:r>
              <a:rPr b="0" i="0" lang="en-US" sz="1800" u="none" cap="none" strike="noStrike">
                <a:solidFill>
                  <a:schemeClr val="dk1"/>
                </a:solidFill>
                <a:latin typeface="Arial"/>
                <a:ea typeface="Arial"/>
                <a:cs typeface="Arial"/>
                <a:sym typeface="Arial"/>
              </a:rPr>
              <a:t>A situation in which the long-run average cost of production increases as output increases.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1" name="Shape 301"/>
        <p:cNvGrpSpPr/>
        <p:nvPr/>
      </p:nvGrpSpPr>
      <p:grpSpPr>
        <a:xfrm>
          <a:off x="0" y="0"/>
          <a:ext cx="0" cy="0"/>
          <a:chOff x="0" y="0"/>
          <a:chExt cx="0" cy="0"/>
        </a:xfrm>
      </p:grpSpPr>
      <p:sp>
        <p:nvSpPr>
          <p:cNvPr id="302" name="Shape 302"/>
          <p:cNvSpPr txBox="1"/>
          <p:nvPr>
            <p:ph type="title"/>
          </p:nvPr>
        </p:nvSpPr>
        <p:spPr>
          <a:xfrm>
            <a:off x="3276600" y="152400"/>
            <a:ext cx="38099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PRODUCTION AND COST IN THE LONG RUN (cont’d)</a:t>
            </a:r>
          </a:p>
        </p:txBody>
      </p:sp>
      <p:sp>
        <p:nvSpPr>
          <p:cNvPr id="303" name="Shape 303"/>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5.3</a:t>
            </a:r>
          </a:p>
        </p:txBody>
      </p:sp>
      <p:cxnSp>
        <p:nvCxnSpPr>
          <p:cNvPr id="304" name="Shape 304"/>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05" name="Shape 305"/>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Actual Long-Run Average-Cost Curves</a:t>
            </a:r>
          </a:p>
        </p:txBody>
      </p:sp>
      <p:pic>
        <p:nvPicPr>
          <p:cNvPr id="306" name="Shape 306"/>
          <p:cNvPicPr preferRelativeResize="0"/>
          <p:nvPr/>
        </p:nvPicPr>
        <p:blipFill rotWithShape="1">
          <a:blip r:embed="rId3">
            <a:alphaModFix/>
          </a:blip>
          <a:srcRect b="0" l="0" r="0" t="0"/>
          <a:stretch/>
        </p:blipFill>
        <p:spPr>
          <a:xfrm>
            <a:off x="890587" y="1524000"/>
            <a:ext cx="7362824" cy="5019675"/>
          </a:xfrm>
          <a:prstGeom prst="rect">
            <a:avLst/>
          </a:prstGeom>
          <a:noFill/>
          <a:ln>
            <a:noFill/>
          </a:ln>
        </p:spPr>
      </p:pic>
      <p:pic>
        <p:nvPicPr>
          <p:cNvPr id="307" name="Shape 307"/>
          <p:cNvPicPr preferRelativeResize="0"/>
          <p:nvPr/>
        </p:nvPicPr>
        <p:blipFill rotWithShape="1">
          <a:blip r:embed="rId4">
            <a:alphaModFix/>
          </a:blip>
          <a:srcRect b="0" l="0" r="0" t="0"/>
          <a:stretch/>
        </p:blipFill>
        <p:spPr>
          <a:xfrm>
            <a:off x="890587" y="1524000"/>
            <a:ext cx="7362824" cy="5019675"/>
          </a:xfrm>
          <a:prstGeom prst="rect">
            <a:avLst/>
          </a:prstGeom>
          <a:noFill/>
          <a:ln>
            <a:noFill/>
          </a:ln>
        </p:spPr>
      </p:pic>
      <p:pic>
        <p:nvPicPr>
          <p:cNvPr id="308" name="Shape 308"/>
          <p:cNvPicPr preferRelativeResize="0"/>
          <p:nvPr/>
        </p:nvPicPr>
        <p:blipFill rotWithShape="1">
          <a:blip r:embed="rId5">
            <a:alphaModFix/>
          </a:blip>
          <a:srcRect b="0" l="0" r="0" t="0"/>
          <a:stretch/>
        </p:blipFill>
        <p:spPr>
          <a:xfrm>
            <a:off x="890587" y="1524000"/>
            <a:ext cx="7362824" cy="5019675"/>
          </a:xfrm>
          <a:prstGeom prst="rect">
            <a:avLst/>
          </a:prstGeom>
          <a:noFill/>
          <a:ln>
            <a:noFill/>
          </a:ln>
        </p:spPr>
      </p:pic>
      <p:sp>
        <p:nvSpPr>
          <p:cNvPr id="309" name="Shape 309"/>
          <p:cNvSpPr txBox="1"/>
          <p:nvPr/>
        </p:nvSpPr>
        <p:spPr>
          <a:xfrm>
            <a:off x="914400" y="2133600"/>
            <a:ext cx="2819400" cy="1258887"/>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5.6</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Actual Long-Run Average-Cost Curves for Aluminum, Truck Freight, and Hospital Services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3" name="Shape 313"/>
        <p:cNvGrpSpPr/>
        <p:nvPr/>
      </p:nvGrpSpPr>
      <p:grpSpPr>
        <a:xfrm>
          <a:off x="0" y="0"/>
          <a:ext cx="0" cy="0"/>
          <a:chOff x="0" y="0"/>
          <a:chExt cx="0" cy="0"/>
        </a:xfrm>
      </p:grpSpPr>
      <p:sp>
        <p:nvSpPr>
          <p:cNvPr id="314" name="Shape 314"/>
          <p:cNvSpPr txBox="1"/>
          <p:nvPr>
            <p:ph type="title"/>
          </p:nvPr>
        </p:nvSpPr>
        <p:spPr>
          <a:xfrm>
            <a:off x="3276600" y="152400"/>
            <a:ext cx="38099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PRODUCTION AND COST IN THE LONG RUN (cont’d)</a:t>
            </a:r>
          </a:p>
        </p:txBody>
      </p:sp>
      <p:sp>
        <p:nvSpPr>
          <p:cNvPr id="315" name="Shape 31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5.3</a:t>
            </a:r>
          </a:p>
        </p:txBody>
      </p:sp>
      <p:cxnSp>
        <p:nvCxnSpPr>
          <p:cNvPr id="316" name="Shape 316"/>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17" name="Shape 317"/>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Short-Run versus Long-Run Average Cost</a:t>
            </a:r>
          </a:p>
        </p:txBody>
      </p:sp>
      <p:sp>
        <p:nvSpPr>
          <p:cNvPr id="318" name="Shape 318"/>
          <p:cNvSpPr txBox="1"/>
          <p:nvPr/>
        </p:nvSpPr>
        <p:spPr>
          <a:xfrm>
            <a:off x="2133600" y="2209800"/>
            <a:ext cx="4914899"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The difference between the short run and long run is a firm’s flexibility in choosing inputs.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2" name="Shape 322"/>
        <p:cNvGrpSpPr/>
        <p:nvPr/>
      </p:nvGrpSpPr>
      <p:grpSpPr>
        <a:xfrm>
          <a:off x="0" y="0"/>
          <a:ext cx="0" cy="0"/>
          <a:chOff x="0" y="0"/>
          <a:chExt cx="0" cy="0"/>
        </a:xfrm>
      </p:grpSpPr>
      <p:sp>
        <p:nvSpPr>
          <p:cNvPr id="323" name="Shape 323"/>
          <p:cNvSpPr txBox="1"/>
          <p:nvPr>
            <p:ph type="title"/>
          </p:nvPr>
        </p:nvSpPr>
        <p:spPr>
          <a:xfrm>
            <a:off x="3276600" y="304800"/>
            <a:ext cx="5867400" cy="4572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APPLICATIONS OF PRODUCTION COST</a:t>
            </a:r>
          </a:p>
        </p:txBody>
      </p:sp>
      <p:sp>
        <p:nvSpPr>
          <p:cNvPr id="324" name="Shape 324"/>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5.4</a:t>
            </a:r>
          </a:p>
        </p:txBody>
      </p:sp>
      <p:cxnSp>
        <p:nvCxnSpPr>
          <p:cNvPr id="325" name="Shape 325"/>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26" name="Shape 326"/>
          <p:cNvSpPr txBox="1"/>
          <p:nvPr/>
        </p:nvSpPr>
        <p:spPr>
          <a:xfrm>
            <a:off x="1828800" y="1447800"/>
            <a:ext cx="4953000"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THE PRODUCTION COST OF  MOBILE PHONES</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#1:  What are the cost components for electronic products?</a:t>
            </a:r>
          </a:p>
        </p:txBody>
      </p:sp>
      <p:sp>
        <p:nvSpPr>
          <p:cNvPr id="327" name="Shape 327"/>
          <p:cNvSpPr txBox="1"/>
          <p:nvPr/>
        </p:nvSpPr>
        <p:spPr>
          <a:xfrm>
            <a:off x="533400" y="2298700"/>
            <a:ext cx="8381999" cy="1127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What’s the cost of producing a mobile phone?</a:t>
            </a:r>
          </a:p>
          <a:p>
            <a:pPr indent="0" lvl="0" marL="0" marR="0" rtl="0" algn="l">
              <a:lnSpc>
                <a:spcPct val="100000"/>
              </a:lnSpc>
              <a:spcBef>
                <a:spcPts val="0"/>
              </a:spcBef>
              <a:spcAft>
                <a:spcPts val="0"/>
              </a:spcAft>
              <a:buClr>
                <a:schemeClr val="dk1"/>
              </a:buClr>
              <a:buFont typeface="Times New Roman"/>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Table 5.4 shows the component costs of different mobile phones.  The cost of components has fallen in recent years, pulling down the average cost of production.</a:t>
            </a:r>
          </a:p>
        </p:txBody>
      </p:sp>
      <p:grpSp>
        <p:nvGrpSpPr>
          <p:cNvPr id="328" name="Shape 328"/>
          <p:cNvGrpSpPr/>
          <p:nvPr/>
        </p:nvGrpSpPr>
        <p:grpSpPr>
          <a:xfrm>
            <a:off x="3733800" y="928687"/>
            <a:ext cx="3005137" cy="366711"/>
            <a:chOff x="2568575" y="-185736"/>
            <a:chExt cx="3005137" cy="366711"/>
          </a:xfrm>
        </p:grpSpPr>
        <p:sp>
          <p:nvSpPr>
            <p:cNvPr id="329" name="Shape 329"/>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30" name="Shape 330"/>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31" name="Shape 331"/>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32" name="Shape 332"/>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grpSp>
      <p:pic>
        <p:nvPicPr>
          <p:cNvPr id="333" name="Shape 333"/>
          <p:cNvPicPr preferRelativeResize="0"/>
          <p:nvPr/>
        </p:nvPicPr>
        <p:blipFill rotWithShape="1">
          <a:blip r:embed="rId3">
            <a:alphaModFix/>
          </a:blip>
          <a:srcRect b="0" l="0" r="0" t="91636"/>
          <a:stretch/>
        </p:blipFill>
        <p:spPr>
          <a:xfrm>
            <a:off x="1447800" y="5983287"/>
            <a:ext cx="6934199" cy="211136"/>
          </a:xfrm>
          <a:prstGeom prst="rect">
            <a:avLst/>
          </a:prstGeom>
          <a:noFill/>
          <a:ln>
            <a:noFill/>
          </a:ln>
        </p:spPr>
      </p:pic>
      <p:pic>
        <p:nvPicPr>
          <p:cNvPr id="334" name="Shape 334"/>
          <p:cNvPicPr preferRelativeResize="0"/>
          <p:nvPr/>
        </p:nvPicPr>
        <p:blipFill rotWithShape="1">
          <a:blip r:embed="rId4">
            <a:alphaModFix/>
          </a:blip>
          <a:srcRect b="0" l="0" r="0" t="0"/>
          <a:stretch/>
        </p:blipFill>
        <p:spPr>
          <a:xfrm>
            <a:off x="1371600" y="3581400"/>
            <a:ext cx="7010400" cy="2328861"/>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8" name="Shape 338"/>
        <p:cNvGrpSpPr/>
        <p:nvPr/>
      </p:nvGrpSpPr>
      <p:grpSpPr>
        <a:xfrm>
          <a:off x="0" y="0"/>
          <a:ext cx="0" cy="0"/>
          <a:chOff x="0" y="0"/>
          <a:chExt cx="0" cy="0"/>
        </a:xfrm>
      </p:grpSpPr>
      <p:sp>
        <p:nvSpPr>
          <p:cNvPr id="339" name="Shape 339"/>
          <p:cNvSpPr txBox="1"/>
          <p:nvPr/>
        </p:nvSpPr>
        <p:spPr>
          <a:xfrm>
            <a:off x="914400" y="2057400"/>
            <a:ext cx="7772400" cy="42481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Sea lions off the Washington coast eat steelhead and other fish, depleting some species threatened with extinction and decreasing the harvest of the commercial fishing industry. A plastics manufacturer has offered to build a life-sized fiberglass killer whale, mount it on a rail like a roller-coaster, and send the whale diving through the water to scare off the sea lions, whales natural prey.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first whale would cost about $16,000 (including $11,000 for the mold and $5,000 for labor and materials).</a:t>
            </a: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Each additional whale would cost an additional $5,000. </a:t>
            </a: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cost of producing the first fake killer whale is more than three times the cost of producing the second. </a:t>
            </a: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terms of total cost, producing two whales would cost a total of $21,000, while three whales would cost a total of $26,000, and so on.</a:t>
            </a:r>
          </a:p>
          <a:p>
            <a:pPr indent="-233361" lvl="1" marL="347662"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This little story illustrates the effects of indivisible inputs on the firm’s cost curves. The mold is an indivisible input, because it cannot be scaled down and still produce whales. </a:t>
            </a:r>
          </a:p>
        </p:txBody>
      </p:sp>
      <p:sp>
        <p:nvSpPr>
          <p:cNvPr id="340" name="Shape 340"/>
          <p:cNvSpPr txBox="1"/>
          <p:nvPr/>
        </p:nvSpPr>
        <p:spPr>
          <a:xfrm>
            <a:off x="2286000" y="904875"/>
            <a:ext cx="3809999" cy="998536"/>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INDIVISIBLE INPUTS AND THE COST OF FAKE KILLER WHALES</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#2:  How do indivisible inputs affect production costs? </a:t>
            </a:r>
          </a:p>
        </p:txBody>
      </p:sp>
      <p:grpSp>
        <p:nvGrpSpPr>
          <p:cNvPr id="341" name="Shape 341"/>
          <p:cNvGrpSpPr/>
          <p:nvPr/>
        </p:nvGrpSpPr>
        <p:grpSpPr>
          <a:xfrm>
            <a:off x="3048000" y="395287"/>
            <a:ext cx="3005137" cy="366711"/>
            <a:chOff x="2568575" y="-185736"/>
            <a:chExt cx="3005137" cy="366711"/>
          </a:xfrm>
        </p:grpSpPr>
        <p:sp>
          <p:nvSpPr>
            <p:cNvPr id="342" name="Shape 342"/>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43" name="Shape 343"/>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44" name="Shape 344"/>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45" name="Shape 345"/>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gr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9" name="Shape 349"/>
        <p:cNvGrpSpPr/>
        <p:nvPr/>
      </p:nvGrpSpPr>
      <p:grpSpPr>
        <a:xfrm>
          <a:off x="0" y="0"/>
          <a:ext cx="0" cy="0"/>
          <a:chOff x="0" y="0"/>
          <a:chExt cx="0" cy="0"/>
        </a:xfrm>
      </p:grpSpPr>
      <p:sp>
        <p:nvSpPr>
          <p:cNvPr id="350" name="Shape 350"/>
          <p:cNvSpPr txBox="1"/>
          <p:nvPr/>
        </p:nvSpPr>
        <p:spPr>
          <a:xfrm>
            <a:off x="381000" y="1828800"/>
            <a:ext cx="8534399" cy="1803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There are scale economies in the production of electricity from wind because electricity can be generated from turbines of different sizes. Although large wind turbines are more costly than small ones, the higher cost is more than offset by greater generating capacity. The scale economies occur because the cost of purchasing, installing, and maintaining a wind turbine increases less than proportionately with the turbine’s generating capacity. Table 5.5 shows the costs of a small turbine (150-kilowatt capacity) and a large turbine (600-kilowatt capacity), each with an assumed lifetime of 20 years.</a:t>
            </a:r>
          </a:p>
        </p:txBody>
      </p:sp>
      <p:sp>
        <p:nvSpPr>
          <p:cNvPr id="351" name="Shape 351"/>
          <p:cNvSpPr txBox="1"/>
          <p:nvPr/>
        </p:nvSpPr>
        <p:spPr>
          <a:xfrm>
            <a:off x="1905000" y="838200"/>
            <a:ext cx="4800600"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SCALE ECONOMIES IN WIND POWER</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#3:  What are the  sources of scale economies in production?</a:t>
            </a:r>
          </a:p>
        </p:txBody>
      </p:sp>
      <p:grpSp>
        <p:nvGrpSpPr>
          <p:cNvPr id="352" name="Shape 352"/>
          <p:cNvGrpSpPr/>
          <p:nvPr/>
        </p:nvGrpSpPr>
        <p:grpSpPr>
          <a:xfrm>
            <a:off x="3657600" y="381000"/>
            <a:ext cx="3005137" cy="366711"/>
            <a:chOff x="2568575" y="-185736"/>
            <a:chExt cx="3005137" cy="366711"/>
          </a:xfrm>
        </p:grpSpPr>
        <p:sp>
          <p:nvSpPr>
            <p:cNvPr id="353" name="Shape 353"/>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54" name="Shape 354"/>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55" name="Shape 355"/>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56" name="Shape 356"/>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grpSp>
      <p:pic>
        <p:nvPicPr>
          <p:cNvPr id="357" name="Shape 357"/>
          <p:cNvPicPr preferRelativeResize="0"/>
          <p:nvPr/>
        </p:nvPicPr>
        <p:blipFill rotWithShape="1">
          <a:blip r:embed="rId3">
            <a:alphaModFix/>
          </a:blip>
          <a:srcRect b="0" l="0" r="0" t="0"/>
          <a:stretch/>
        </p:blipFill>
        <p:spPr>
          <a:xfrm>
            <a:off x="533400" y="3810000"/>
            <a:ext cx="8069262" cy="24288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x="0" y="0"/>
          <a:ext cx="0" cy="0"/>
          <a:chOff x="0" y="0"/>
          <a:chExt cx="0" cy="0"/>
        </a:xfrm>
      </p:grpSpPr>
      <p:sp>
        <p:nvSpPr>
          <p:cNvPr id="40" name="Shape 40"/>
          <p:cNvSpPr txBox="1"/>
          <p:nvPr/>
        </p:nvSpPr>
        <p:spPr>
          <a:xfrm>
            <a:off x="2438400" y="1905000"/>
            <a:ext cx="5486399" cy="35147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are the cost components for electronic products?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The Production Cost of Mobile Phones</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indivisible inputs affect production costs?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Indivisible Inputs and the Cost of Fake Killer Whales</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are the sources of scale economies in production?</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Scale Economies in Wind Power</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is the cost structure for information goods?</a:t>
            </a:r>
          </a:p>
          <a:p>
            <a:pPr indent="0" lvl="0" marL="0" marR="0" rtl="0" algn="l">
              <a:lnSpc>
                <a:spcPct val="100000"/>
              </a:lnSpc>
              <a:spcBef>
                <a:spcPts val="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The Average Cost of a Music Video</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does technological innovation affect production cost?</a:t>
            </a:r>
          </a:p>
          <a:p>
            <a:pPr indent="0" lvl="0" marL="0" marR="0" rtl="0" algn="l">
              <a:lnSpc>
                <a:spcPct val="100000"/>
              </a:lnSpc>
              <a:spcBef>
                <a:spcPts val="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The Falling Cost of Solar Power</a:t>
            </a:r>
          </a:p>
        </p:txBody>
      </p:sp>
      <p:cxnSp>
        <p:nvCxnSpPr>
          <p:cNvPr id="41" name="Shape 41"/>
          <p:cNvCxnSpPr/>
          <p:nvPr/>
        </p:nvCxnSpPr>
        <p:spPr>
          <a:xfrm>
            <a:off x="8153400" y="1433512"/>
            <a:ext cx="0" cy="4052886"/>
          </a:xfrm>
          <a:prstGeom prst="straightConnector1">
            <a:avLst/>
          </a:prstGeom>
          <a:noFill/>
          <a:ln cap="rnd" cmpd="sng" w="9525">
            <a:solidFill>
              <a:srgbClr val="ADC2E4"/>
            </a:solidFill>
            <a:prstDash val="solid"/>
            <a:miter/>
            <a:headEnd len="med" w="med" type="none"/>
            <a:tailEnd len="med" w="med" type="none"/>
          </a:ln>
        </p:spPr>
      </p:cxnSp>
      <p:cxnSp>
        <p:nvCxnSpPr>
          <p:cNvPr id="42" name="Shape 42"/>
          <p:cNvCxnSpPr/>
          <p:nvPr/>
        </p:nvCxnSpPr>
        <p:spPr>
          <a:xfrm>
            <a:off x="6477000" y="1433512"/>
            <a:ext cx="1676399" cy="0"/>
          </a:xfrm>
          <a:prstGeom prst="straightConnector1">
            <a:avLst/>
          </a:prstGeom>
          <a:noFill/>
          <a:ln cap="rnd" cmpd="sng" w="9525">
            <a:solidFill>
              <a:srgbClr val="ADC2E4"/>
            </a:solidFill>
            <a:prstDash val="solid"/>
            <a:miter/>
            <a:headEnd len="med" w="med" type="none"/>
            <a:tailEnd len="med" w="med" type="none"/>
          </a:ln>
        </p:spPr>
      </p:cxnSp>
      <p:sp>
        <p:nvSpPr>
          <p:cNvPr id="43" name="Shape 43"/>
          <p:cNvSpPr/>
          <p:nvPr/>
        </p:nvSpPr>
        <p:spPr>
          <a:xfrm>
            <a:off x="1981200" y="1828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44" name="Shape 44"/>
          <p:cNvSpPr txBox="1"/>
          <p:nvPr/>
        </p:nvSpPr>
        <p:spPr>
          <a:xfrm>
            <a:off x="2009775" y="1843086"/>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sp>
        <p:nvSpPr>
          <p:cNvPr id="45" name="Shape 45"/>
          <p:cNvSpPr/>
          <p:nvPr/>
        </p:nvSpPr>
        <p:spPr>
          <a:xfrm>
            <a:off x="1995486" y="2590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46" name="Shape 46"/>
          <p:cNvSpPr txBox="1"/>
          <p:nvPr/>
        </p:nvSpPr>
        <p:spPr>
          <a:xfrm>
            <a:off x="2024061" y="2595561"/>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47" name="Shape 47"/>
          <p:cNvSpPr/>
          <p:nvPr/>
        </p:nvSpPr>
        <p:spPr>
          <a:xfrm>
            <a:off x="1981200" y="3352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48" name="Shape 48"/>
          <p:cNvSpPr txBox="1"/>
          <p:nvPr/>
        </p:nvSpPr>
        <p:spPr>
          <a:xfrm>
            <a:off x="2009775" y="33575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sp>
        <p:nvSpPr>
          <p:cNvPr id="49" name="Shape 49"/>
          <p:cNvSpPr/>
          <p:nvPr/>
        </p:nvSpPr>
        <p:spPr>
          <a:xfrm>
            <a:off x="1981200" y="4114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50" name="Shape 50"/>
          <p:cNvSpPr txBox="1"/>
          <p:nvPr/>
        </p:nvSpPr>
        <p:spPr>
          <a:xfrm>
            <a:off x="2009775" y="41195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sp>
        <p:nvSpPr>
          <p:cNvPr id="51" name="Shape 51"/>
          <p:cNvSpPr/>
          <p:nvPr/>
        </p:nvSpPr>
        <p:spPr>
          <a:xfrm>
            <a:off x="1981200" y="48006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52" name="Shape 52"/>
          <p:cNvSpPr txBox="1"/>
          <p:nvPr/>
        </p:nvSpPr>
        <p:spPr>
          <a:xfrm>
            <a:off x="2009775" y="48053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sp>
        <p:nvSpPr>
          <p:cNvPr id="53" name="Shape 53"/>
          <p:cNvSpPr/>
          <p:nvPr/>
        </p:nvSpPr>
        <p:spPr>
          <a:xfrm>
            <a:off x="1981200" y="1219200"/>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54" name="Shape 54"/>
          <p:cNvSpPr txBox="1"/>
          <p:nvPr/>
        </p:nvSpPr>
        <p:spPr>
          <a:xfrm>
            <a:off x="2057400" y="1219200"/>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1" name="Shape 361"/>
        <p:cNvGrpSpPr/>
        <p:nvPr/>
      </p:nvGrpSpPr>
      <p:grpSpPr>
        <a:xfrm>
          <a:off x="0" y="0"/>
          <a:ext cx="0" cy="0"/>
          <a:chOff x="0" y="0"/>
          <a:chExt cx="0" cy="0"/>
        </a:xfrm>
      </p:grpSpPr>
      <p:sp>
        <p:nvSpPr>
          <p:cNvPr id="362" name="Shape 362"/>
          <p:cNvSpPr txBox="1"/>
          <p:nvPr/>
        </p:nvSpPr>
        <p:spPr>
          <a:xfrm>
            <a:off x="1905000" y="838200"/>
            <a:ext cx="4800600"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THE AVERAGE COST OF A MUSIC VIDEO</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#4:  What is the cost structure for information goods?</a:t>
            </a:r>
          </a:p>
        </p:txBody>
      </p:sp>
      <p:sp>
        <p:nvSpPr>
          <p:cNvPr id="363" name="Shape 363"/>
          <p:cNvSpPr txBox="1"/>
          <p:nvPr/>
        </p:nvSpPr>
        <p:spPr>
          <a:xfrm>
            <a:off x="838200" y="1524000"/>
            <a:ext cx="8001000" cy="15033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FIGURE 5.7</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Average-Cost Curve for an Information Good</a:t>
            </a:r>
          </a:p>
          <a:p>
            <a:pPr indent="0" lvl="0" marL="0" marR="0" rtl="0" algn="l">
              <a:lnSpc>
                <a:spcPct val="110000"/>
              </a:lnSpc>
              <a:spcBef>
                <a:spcPts val="70"/>
              </a:spcBef>
              <a:spcAft>
                <a:spcPts val="0"/>
              </a:spcAft>
              <a:buClr>
                <a:schemeClr val="lt2"/>
              </a:buClr>
              <a:buSzPct val="25000"/>
              <a:buFont typeface="Arial"/>
              <a:buNone/>
            </a:pPr>
            <a:br>
              <a:rPr b="1" i="0" lang="en-US" sz="1400" u="none" cap="none" strike="noStrike">
                <a:solidFill>
                  <a:schemeClr val="lt2"/>
                </a:solidFill>
                <a:latin typeface="Arial"/>
                <a:ea typeface="Arial"/>
                <a:cs typeface="Arial"/>
                <a:sym typeface="Arial"/>
              </a:rPr>
            </a:br>
            <a:r>
              <a:rPr b="0" i="0" lang="en-US" sz="1400" u="none" cap="none" strike="noStrike">
                <a:solidFill>
                  <a:schemeClr val="dk1"/>
                </a:solidFill>
                <a:latin typeface="Arial"/>
                <a:ea typeface="Arial"/>
                <a:cs typeface="Arial"/>
                <a:sym typeface="Arial"/>
              </a:rPr>
              <a:t>For an information good such as a music video, the cost of producing the first copy is very high, but the marginal cost of reproduction is relatively low, and for products distributed online, the marginal cost is zero.</a:t>
            </a:r>
            <a:r>
              <a:rPr b="1" i="0" lang="en-US" sz="1400" u="none" cap="none" strike="noStrike">
                <a:solidFill>
                  <a:schemeClr val="dk1"/>
                </a:solidFill>
                <a:latin typeface="Arial"/>
                <a:ea typeface="Arial"/>
                <a:cs typeface="Arial"/>
                <a:sym typeface="Arial"/>
              </a:rPr>
              <a:t>  </a:t>
            </a:r>
          </a:p>
        </p:txBody>
      </p:sp>
      <p:pic>
        <p:nvPicPr>
          <p:cNvPr id="364" name="Shape 364"/>
          <p:cNvPicPr preferRelativeResize="0"/>
          <p:nvPr/>
        </p:nvPicPr>
        <p:blipFill rotWithShape="1">
          <a:blip r:embed="rId3">
            <a:alphaModFix/>
          </a:blip>
          <a:srcRect b="0" l="0" r="0" t="0"/>
          <a:stretch/>
        </p:blipFill>
        <p:spPr>
          <a:xfrm>
            <a:off x="876300" y="3124200"/>
            <a:ext cx="7351711" cy="3303587"/>
          </a:xfrm>
          <a:prstGeom prst="rect">
            <a:avLst/>
          </a:prstGeom>
          <a:noFill/>
          <a:ln>
            <a:noFill/>
          </a:ln>
        </p:spPr>
      </p:pic>
      <p:pic>
        <p:nvPicPr>
          <p:cNvPr id="365" name="Shape 365"/>
          <p:cNvPicPr preferRelativeResize="0"/>
          <p:nvPr/>
        </p:nvPicPr>
        <p:blipFill rotWithShape="1">
          <a:blip r:embed="rId4">
            <a:alphaModFix/>
          </a:blip>
          <a:srcRect b="0" l="0" r="0" t="0"/>
          <a:stretch/>
        </p:blipFill>
        <p:spPr>
          <a:xfrm>
            <a:off x="876300" y="3124200"/>
            <a:ext cx="7351711" cy="3303587"/>
          </a:xfrm>
          <a:prstGeom prst="rect">
            <a:avLst/>
          </a:prstGeom>
          <a:noFill/>
          <a:ln>
            <a:noFill/>
          </a:ln>
        </p:spPr>
      </p:pic>
      <p:pic>
        <p:nvPicPr>
          <p:cNvPr id="366" name="Shape 366"/>
          <p:cNvPicPr preferRelativeResize="0"/>
          <p:nvPr/>
        </p:nvPicPr>
        <p:blipFill rotWithShape="1">
          <a:blip r:embed="rId5">
            <a:alphaModFix/>
          </a:blip>
          <a:srcRect b="0" l="0" r="0" t="0"/>
          <a:stretch/>
        </p:blipFill>
        <p:spPr>
          <a:xfrm>
            <a:off x="876300" y="3124200"/>
            <a:ext cx="7351711" cy="3303587"/>
          </a:xfrm>
          <a:prstGeom prst="rect">
            <a:avLst/>
          </a:prstGeom>
          <a:noFill/>
          <a:ln>
            <a:noFill/>
          </a:ln>
        </p:spPr>
      </p:pic>
      <p:pic>
        <p:nvPicPr>
          <p:cNvPr id="367" name="Shape 367"/>
          <p:cNvPicPr preferRelativeResize="0"/>
          <p:nvPr/>
        </p:nvPicPr>
        <p:blipFill rotWithShape="1">
          <a:blip r:embed="rId6">
            <a:alphaModFix/>
          </a:blip>
          <a:srcRect b="0" l="0" r="0" t="0"/>
          <a:stretch/>
        </p:blipFill>
        <p:spPr>
          <a:xfrm>
            <a:off x="876300" y="3124200"/>
            <a:ext cx="7353300" cy="3303587"/>
          </a:xfrm>
          <a:prstGeom prst="rect">
            <a:avLst/>
          </a:prstGeom>
          <a:noFill/>
          <a:ln>
            <a:noFill/>
          </a:ln>
        </p:spPr>
      </p:pic>
      <p:grpSp>
        <p:nvGrpSpPr>
          <p:cNvPr id="368" name="Shape 368"/>
          <p:cNvGrpSpPr/>
          <p:nvPr/>
        </p:nvGrpSpPr>
        <p:grpSpPr>
          <a:xfrm>
            <a:off x="3657600" y="381000"/>
            <a:ext cx="3005137" cy="366711"/>
            <a:chOff x="2568575" y="-185736"/>
            <a:chExt cx="3005137" cy="366711"/>
          </a:xfrm>
        </p:grpSpPr>
        <p:sp>
          <p:nvSpPr>
            <p:cNvPr id="369" name="Shape 369"/>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70" name="Shape 370"/>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71" name="Shape 371"/>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72" name="Shape 372"/>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gr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6" name="Shape 376"/>
        <p:cNvGrpSpPr/>
        <p:nvPr/>
      </p:nvGrpSpPr>
      <p:grpSpPr>
        <a:xfrm>
          <a:off x="0" y="0"/>
          <a:ext cx="0" cy="0"/>
          <a:chOff x="0" y="0"/>
          <a:chExt cx="0" cy="0"/>
        </a:xfrm>
      </p:grpSpPr>
      <p:sp>
        <p:nvSpPr>
          <p:cNvPr id="377" name="Shape 377"/>
          <p:cNvSpPr txBox="1"/>
          <p:nvPr/>
        </p:nvSpPr>
        <p:spPr>
          <a:xfrm>
            <a:off x="1600200" y="838200"/>
            <a:ext cx="5105399"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THE FALLING COST OF SOLAR POWER</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#5:  How does technological innovation affect production cost?</a:t>
            </a:r>
          </a:p>
        </p:txBody>
      </p:sp>
      <p:sp>
        <p:nvSpPr>
          <p:cNvPr id="378" name="Shape 378"/>
          <p:cNvSpPr txBox="1"/>
          <p:nvPr/>
        </p:nvSpPr>
        <p:spPr>
          <a:xfrm>
            <a:off x="914400" y="1841500"/>
            <a:ext cx="8001000" cy="42481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Photovoltaic cells (or solar cells) convert sunlight directly into electricity. In 1980, the capital cost of solar cells was about $20 per watt of electricity generated. Technological innovation reduced the capital cost to less than $5 per watt in 2007.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Even more recent advances focus on reducing the amount of silicon in each solar cell and employing nanotechnology to keep reflected light bouncing around inside the cell until it is eventually absorbed. </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These innovations will reduce the capital cost to less than $2 per watt generated, and perhaps as little as $1.35 per watt. </a:t>
            </a: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contrast, the capital cost of a coal-fired power plant is about $1 per watt generated.</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most intriguing innovation of recent years is a sort of hybrid technology. It uses mirrors, but instead of focusing sunlight to boil water, it focuses sunlight on solar cells. Early estimates suggest the cost of this hybrid technology would make solar power competitive with electricity from coal-fired power plants.  </a:t>
            </a:r>
          </a:p>
        </p:txBody>
      </p:sp>
      <p:grpSp>
        <p:nvGrpSpPr>
          <p:cNvPr id="379" name="Shape 379"/>
          <p:cNvGrpSpPr/>
          <p:nvPr/>
        </p:nvGrpSpPr>
        <p:grpSpPr>
          <a:xfrm>
            <a:off x="3657600" y="381000"/>
            <a:ext cx="3005137" cy="366711"/>
            <a:chOff x="2568575" y="-185736"/>
            <a:chExt cx="3005137" cy="366711"/>
          </a:xfrm>
        </p:grpSpPr>
        <p:sp>
          <p:nvSpPr>
            <p:cNvPr id="380" name="Shape 380"/>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81" name="Shape 381"/>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82" name="Shape 382"/>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83" name="Shape 383"/>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gr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7" name="Shape 387"/>
        <p:cNvGrpSpPr/>
        <p:nvPr/>
      </p:nvGrpSpPr>
      <p:grpSpPr>
        <a:xfrm>
          <a:off x="0" y="0"/>
          <a:ext cx="0" cy="0"/>
          <a:chOff x="0" y="0"/>
          <a:chExt cx="0" cy="0"/>
        </a:xfrm>
      </p:grpSpPr>
      <p:sp>
        <p:nvSpPr>
          <p:cNvPr id="388" name="Shape 388"/>
          <p:cNvSpPr txBox="1"/>
          <p:nvPr/>
        </p:nvSpPr>
        <p:spPr>
          <a:xfrm>
            <a:off x="3429000" y="533400"/>
            <a:ext cx="2743199" cy="533399"/>
          </a:xfrm>
          <a:prstGeom prst="rect">
            <a:avLst/>
          </a:prstGeom>
          <a:noFill/>
          <a:ln>
            <a:noFill/>
          </a:ln>
        </p:spPr>
        <p:txBody>
          <a:bodyPr anchorCtr="0" anchor="b" bIns="91425" lIns="91425" rIns="91425" tIns="45700">
            <a:noAutofit/>
          </a:bodyPr>
          <a:lstStyle/>
          <a:p>
            <a:pPr indent="0" lvl="0" marL="0" marR="0" rtl="0" algn="ctr">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SUMMARY</a:t>
            </a:r>
          </a:p>
        </p:txBody>
      </p:sp>
      <p:pic>
        <p:nvPicPr>
          <p:cNvPr id="389" name="Shape 389"/>
          <p:cNvPicPr preferRelativeResize="0"/>
          <p:nvPr/>
        </p:nvPicPr>
        <p:blipFill rotWithShape="1">
          <a:blip r:embed="rId3">
            <a:alphaModFix/>
          </a:blip>
          <a:srcRect b="0" l="0" r="0" t="0"/>
          <a:stretch/>
        </p:blipFill>
        <p:spPr>
          <a:xfrm>
            <a:off x="381000" y="1524000"/>
            <a:ext cx="8458200" cy="3732211"/>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3" name="Shape 393"/>
        <p:cNvGrpSpPr/>
        <p:nvPr/>
      </p:nvGrpSpPr>
      <p:grpSpPr>
        <a:xfrm>
          <a:off x="0" y="0"/>
          <a:ext cx="0" cy="0"/>
          <a:chOff x="0" y="0"/>
          <a:chExt cx="0" cy="0"/>
        </a:xfrm>
      </p:grpSpPr>
      <p:sp>
        <p:nvSpPr>
          <p:cNvPr id="394" name="Shape 394"/>
          <p:cNvSpPr txBox="1"/>
          <p:nvPr/>
        </p:nvSpPr>
        <p:spPr>
          <a:xfrm>
            <a:off x="1143000" y="1524000"/>
            <a:ext cx="3733800" cy="4906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accounting cost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accounting profit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average fixed cost (</a:t>
            </a:r>
            <a:r>
              <a:rPr b="1" i="1" lang="en-US" sz="1800" u="none" cap="none" strike="noStrike">
                <a:solidFill>
                  <a:schemeClr val="dk1"/>
                </a:solidFill>
                <a:latin typeface="Arial"/>
                <a:ea typeface="Arial"/>
                <a:cs typeface="Arial"/>
                <a:sym typeface="Arial"/>
              </a:rPr>
              <a:t>AFC</a:t>
            </a:r>
            <a:r>
              <a:rPr b="1" i="0" lang="en-US" sz="1800" u="none" cap="none" strike="noStrike">
                <a:solidFill>
                  <a:schemeClr val="dk1"/>
                </a:solidFill>
                <a:latin typeface="Arial"/>
                <a:ea typeface="Arial"/>
                <a:cs typeface="Arial"/>
                <a:sym typeface="Arial"/>
              </a:rPr>
              <a: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average variable cost (</a:t>
            </a:r>
            <a:r>
              <a:rPr b="1" i="1" lang="en-US" sz="1800" u="none" cap="none" strike="noStrike">
                <a:solidFill>
                  <a:schemeClr val="dk1"/>
                </a:solidFill>
                <a:latin typeface="Arial"/>
                <a:ea typeface="Arial"/>
                <a:cs typeface="Arial"/>
                <a:sym typeface="Arial"/>
              </a:rPr>
              <a:t>AVC</a:t>
            </a:r>
            <a:r>
              <a:rPr b="1" i="0" lang="en-US" sz="1800" u="none" cap="none" strike="noStrike">
                <a:solidFill>
                  <a:schemeClr val="dk1"/>
                </a:solidFill>
                <a:latin typeface="Arial"/>
                <a:ea typeface="Arial"/>
                <a:cs typeface="Arial"/>
                <a:sym typeface="Arial"/>
              </a:rPr>
              <a:t>) </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constant returns to scale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diminishing returns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diseconomies of scale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economic cost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economic profit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economies of scale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explicit cost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fixed cost (</a:t>
            </a:r>
            <a:r>
              <a:rPr b="1" i="1" lang="en-US" sz="1800" u="none" cap="none" strike="noStrike">
                <a:solidFill>
                  <a:schemeClr val="dk1"/>
                </a:solidFill>
                <a:latin typeface="Arial"/>
                <a:ea typeface="Arial"/>
                <a:cs typeface="Arial"/>
                <a:sym typeface="Arial"/>
              </a:rPr>
              <a:t>FC</a:t>
            </a:r>
            <a:r>
              <a:rPr b="1" i="0" lang="en-US" sz="1800" u="none" cap="none" strike="noStrike">
                <a:solidFill>
                  <a:schemeClr val="dk1"/>
                </a:solidFill>
                <a:latin typeface="Arial"/>
                <a:ea typeface="Arial"/>
                <a:cs typeface="Arial"/>
                <a:sym typeface="Arial"/>
              </a:rPr>
              <a:t>)</a:t>
            </a:r>
          </a:p>
        </p:txBody>
      </p:sp>
      <p:sp>
        <p:nvSpPr>
          <p:cNvPr id="395" name="Shape 395"/>
          <p:cNvSpPr txBox="1"/>
          <p:nvPr/>
        </p:nvSpPr>
        <p:spPr>
          <a:xfrm>
            <a:off x="4724400" y="1524000"/>
            <a:ext cx="4038599" cy="4906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implicit cost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indivisible input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long-run average cost (</a:t>
            </a:r>
            <a:r>
              <a:rPr b="1" i="1" lang="en-US" sz="1800" u="none" cap="none" strike="noStrike">
                <a:solidFill>
                  <a:schemeClr val="dk1"/>
                </a:solidFill>
                <a:latin typeface="Arial"/>
                <a:ea typeface="Arial"/>
                <a:cs typeface="Arial"/>
                <a:sym typeface="Arial"/>
              </a:rPr>
              <a:t>LAC</a:t>
            </a:r>
            <a:r>
              <a:rPr b="1" i="0" lang="en-US" sz="1800" u="none" cap="none" strike="noStrike">
                <a:solidFill>
                  <a:schemeClr val="dk1"/>
                </a:solidFill>
                <a:latin typeface="Arial"/>
                <a:ea typeface="Arial"/>
                <a:cs typeface="Arial"/>
                <a:sym typeface="Arial"/>
              </a:rPr>
              <a: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long-run marginal cost (</a:t>
            </a:r>
            <a:r>
              <a:rPr b="1" i="1" lang="en-US" sz="1800" u="none" cap="none" strike="noStrike">
                <a:solidFill>
                  <a:schemeClr val="dk1"/>
                </a:solidFill>
                <a:latin typeface="Arial"/>
                <a:ea typeface="Arial"/>
                <a:cs typeface="Arial"/>
                <a:sym typeface="Arial"/>
              </a:rPr>
              <a:t>LMC</a:t>
            </a:r>
            <a:r>
              <a:rPr b="1" i="0" lang="en-US" sz="1800" u="none" cap="none" strike="noStrike">
                <a:solidFill>
                  <a:schemeClr val="dk1"/>
                </a:solidFill>
                <a:latin typeface="Arial"/>
                <a:ea typeface="Arial"/>
                <a:cs typeface="Arial"/>
                <a:sym typeface="Arial"/>
              </a:rPr>
              <a: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long-run total cost (</a:t>
            </a:r>
            <a:r>
              <a:rPr b="1" i="1" lang="en-US" sz="1800" u="none" cap="none" strike="noStrike">
                <a:solidFill>
                  <a:schemeClr val="dk1"/>
                </a:solidFill>
                <a:latin typeface="Arial"/>
                <a:ea typeface="Arial"/>
                <a:cs typeface="Arial"/>
                <a:sym typeface="Arial"/>
              </a:rPr>
              <a:t>LTC</a:t>
            </a:r>
            <a:r>
              <a:rPr b="1" i="0" lang="en-US" sz="1800" u="none" cap="none" strike="noStrike">
                <a:solidFill>
                  <a:schemeClr val="dk1"/>
                </a:solidFill>
                <a:latin typeface="Arial"/>
                <a:ea typeface="Arial"/>
                <a:cs typeface="Arial"/>
                <a:sym typeface="Arial"/>
              </a:rPr>
              <a: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marginal product of labor</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minimum efficient scale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short-run average total cost (</a:t>
            </a:r>
            <a:r>
              <a:rPr b="1" i="1" lang="en-US" sz="1800" u="none" cap="none" strike="noStrike">
                <a:solidFill>
                  <a:schemeClr val="dk1"/>
                </a:solidFill>
                <a:latin typeface="Arial"/>
                <a:ea typeface="Arial"/>
                <a:cs typeface="Arial"/>
                <a:sym typeface="Arial"/>
              </a:rPr>
              <a:t>ATC</a:t>
            </a:r>
            <a:r>
              <a:rPr b="1" i="0" lang="en-US" sz="1800" u="none" cap="none" strike="noStrike">
                <a:solidFill>
                  <a:schemeClr val="dk1"/>
                </a:solidFill>
                <a:latin typeface="Arial"/>
                <a:ea typeface="Arial"/>
                <a:cs typeface="Arial"/>
                <a:sym typeface="Arial"/>
              </a:rPr>
              <a: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short-run marginal cost (</a:t>
            </a:r>
            <a:r>
              <a:rPr b="1" i="1" lang="en-US" sz="1800" u="none" cap="none" strike="noStrike">
                <a:solidFill>
                  <a:schemeClr val="dk1"/>
                </a:solidFill>
                <a:latin typeface="Arial"/>
                <a:ea typeface="Arial"/>
                <a:cs typeface="Arial"/>
                <a:sym typeface="Arial"/>
              </a:rPr>
              <a:t>MC</a:t>
            </a:r>
            <a:r>
              <a:rPr b="1" i="0" lang="en-US" sz="1800" u="none" cap="none" strike="noStrike">
                <a:solidFill>
                  <a:schemeClr val="dk1"/>
                </a:solidFill>
                <a:latin typeface="Arial"/>
                <a:ea typeface="Arial"/>
                <a:cs typeface="Arial"/>
                <a:sym typeface="Arial"/>
              </a:rPr>
              <a: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short-run total cost (</a:t>
            </a:r>
            <a:r>
              <a:rPr b="1" i="1" lang="en-US" sz="1800" u="none" cap="none" strike="noStrike">
                <a:solidFill>
                  <a:schemeClr val="dk1"/>
                </a:solidFill>
                <a:latin typeface="Arial"/>
                <a:ea typeface="Arial"/>
                <a:cs typeface="Arial"/>
                <a:sym typeface="Arial"/>
              </a:rPr>
              <a:t>TC</a:t>
            </a:r>
            <a:r>
              <a:rPr b="1" i="0" lang="en-US" sz="1800" u="none" cap="none" strike="noStrike">
                <a:solidFill>
                  <a:schemeClr val="dk1"/>
                </a:solidFill>
                <a:latin typeface="Arial"/>
                <a:ea typeface="Arial"/>
                <a:cs typeface="Arial"/>
                <a:sym typeface="Arial"/>
              </a:rPr>
              <a: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total-product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variable cost (</a:t>
            </a:r>
            <a:r>
              <a:rPr b="1" i="1" lang="en-US" sz="1800" u="none" cap="none" strike="noStrike">
                <a:solidFill>
                  <a:schemeClr val="dk1"/>
                </a:solidFill>
                <a:latin typeface="Arial"/>
                <a:ea typeface="Arial"/>
                <a:cs typeface="Arial"/>
                <a:sym typeface="Arial"/>
              </a:rPr>
              <a:t>VC</a:t>
            </a:r>
            <a:r>
              <a:rPr b="1" i="0" lang="en-US" sz="1800" u="none" cap="none" strike="noStrike">
                <a:solidFill>
                  <a:schemeClr val="dk1"/>
                </a:solidFill>
                <a:latin typeface="Arial"/>
                <a:ea typeface="Arial"/>
                <a:cs typeface="Arial"/>
                <a:sym typeface="Arial"/>
              </a:rPr>
              <a:t>)</a:t>
            </a:r>
          </a:p>
        </p:txBody>
      </p:sp>
      <p:sp>
        <p:nvSpPr>
          <p:cNvPr id="396" name="Shape 396"/>
          <p:cNvSpPr txBox="1"/>
          <p:nvPr/>
        </p:nvSpPr>
        <p:spPr>
          <a:xfrm>
            <a:off x="3276600" y="0"/>
            <a:ext cx="2743199" cy="9144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K E Y   T E R M 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 name="Shape 58"/>
        <p:cNvGrpSpPr/>
        <p:nvPr/>
      </p:nvGrpSpPr>
      <p:grpSpPr>
        <a:xfrm>
          <a:off x="0" y="0"/>
          <a:ext cx="0" cy="0"/>
          <a:chOff x="0" y="0"/>
          <a:chExt cx="0" cy="0"/>
        </a:xfrm>
      </p:grpSpPr>
      <p:sp>
        <p:nvSpPr>
          <p:cNvPr id="59" name="Shape 59"/>
          <p:cNvSpPr txBox="1"/>
          <p:nvPr>
            <p:ph type="title"/>
          </p:nvPr>
        </p:nvSpPr>
        <p:spPr>
          <a:xfrm>
            <a:off x="3276600" y="152400"/>
            <a:ext cx="4648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ECONOMIC COST AND ECONOMIC PROFIT</a:t>
            </a:r>
          </a:p>
        </p:txBody>
      </p:sp>
      <p:sp>
        <p:nvSpPr>
          <p:cNvPr id="60" name="Shape 60"/>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5.1</a:t>
            </a:r>
          </a:p>
        </p:txBody>
      </p:sp>
      <p:cxnSp>
        <p:nvCxnSpPr>
          <p:cNvPr id="61" name="Shape 61"/>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62" name="Shape 62"/>
          <p:cNvSpPr txBox="1"/>
          <p:nvPr/>
        </p:nvSpPr>
        <p:spPr>
          <a:xfrm>
            <a:off x="2286000" y="2052636"/>
            <a:ext cx="3886200" cy="6111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economic profit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Total revenue minus economic cost.</a:t>
            </a:r>
          </a:p>
        </p:txBody>
      </p:sp>
      <p:sp>
        <p:nvSpPr>
          <p:cNvPr id="63" name="Shape 63"/>
          <p:cNvSpPr txBox="1"/>
          <p:nvPr/>
        </p:nvSpPr>
        <p:spPr>
          <a:xfrm>
            <a:off x="2286000" y="3624262"/>
            <a:ext cx="388620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economic cost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opportunity cost of the inputs used in the production process; equal to explicit cost plus implicit cost. </a:t>
            </a:r>
          </a:p>
        </p:txBody>
      </p:sp>
      <p:sp>
        <p:nvSpPr>
          <p:cNvPr id="64" name="Shape 64"/>
          <p:cNvSpPr txBox="1"/>
          <p:nvPr/>
        </p:nvSpPr>
        <p:spPr>
          <a:xfrm>
            <a:off x="1981200" y="2833686"/>
            <a:ext cx="50863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economic profit = total revenue – economic cost</a:t>
            </a:r>
          </a:p>
        </p:txBody>
      </p:sp>
      <p:cxnSp>
        <p:nvCxnSpPr>
          <p:cNvPr id="65" name="Shape 65"/>
          <p:cNvCxnSpPr/>
          <p:nvPr/>
        </p:nvCxnSpPr>
        <p:spPr>
          <a:xfrm>
            <a:off x="1143000" y="5105400"/>
            <a:ext cx="0" cy="685799"/>
          </a:xfrm>
          <a:prstGeom prst="straightConnector1">
            <a:avLst/>
          </a:prstGeom>
          <a:noFill/>
          <a:ln cap="rnd" cmpd="sng" w="12700">
            <a:solidFill>
              <a:schemeClr val="lt2"/>
            </a:solidFill>
            <a:prstDash val="solid"/>
            <a:miter/>
            <a:headEnd len="med" w="med" type="none"/>
            <a:tailEnd len="med" w="med" type="none"/>
          </a:ln>
        </p:spPr>
      </p:cxnSp>
      <p:sp>
        <p:nvSpPr>
          <p:cNvPr id="66" name="Shape 66"/>
          <p:cNvSpPr txBox="1"/>
          <p:nvPr/>
        </p:nvSpPr>
        <p:spPr>
          <a:xfrm>
            <a:off x="1219200" y="5105400"/>
            <a:ext cx="61721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P R I N C I P L E   O F   O P P O R T U N I T Y   C O S T</a:t>
            </a:r>
          </a:p>
        </p:txBody>
      </p:sp>
      <p:sp>
        <p:nvSpPr>
          <p:cNvPr id="67" name="Shape 67"/>
          <p:cNvSpPr txBox="1"/>
          <p:nvPr/>
        </p:nvSpPr>
        <p:spPr>
          <a:xfrm>
            <a:off x="1219200" y="5486400"/>
            <a:ext cx="5794375"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The opportunity cost of something is what you sacrifice to get it.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1" name="Shape 71"/>
        <p:cNvGrpSpPr/>
        <p:nvPr/>
      </p:nvGrpSpPr>
      <p:grpSpPr>
        <a:xfrm>
          <a:off x="0" y="0"/>
          <a:ext cx="0" cy="0"/>
          <a:chOff x="0" y="0"/>
          <a:chExt cx="0" cy="0"/>
        </a:xfrm>
      </p:grpSpPr>
      <p:sp>
        <p:nvSpPr>
          <p:cNvPr id="72" name="Shape 72"/>
          <p:cNvSpPr txBox="1"/>
          <p:nvPr>
            <p:ph type="title"/>
          </p:nvPr>
        </p:nvSpPr>
        <p:spPr>
          <a:xfrm>
            <a:off x="3276600" y="152400"/>
            <a:ext cx="4495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ECONOMIC COST AND ECONOMIC PROFIT (cont’d)</a:t>
            </a:r>
          </a:p>
        </p:txBody>
      </p:sp>
      <p:sp>
        <p:nvSpPr>
          <p:cNvPr id="73" name="Shape 73"/>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5.1</a:t>
            </a:r>
          </a:p>
        </p:txBody>
      </p:sp>
      <p:cxnSp>
        <p:nvCxnSpPr>
          <p:cNvPr id="74" name="Shape 74"/>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75" name="Shape 75"/>
          <p:cNvSpPr txBox="1"/>
          <p:nvPr/>
        </p:nvSpPr>
        <p:spPr>
          <a:xfrm>
            <a:off x="2286000" y="4341812"/>
            <a:ext cx="3886200" cy="6111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explicit cost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monetary payment.</a:t>
            </a:r>
          </a:p>
        </p:txBody>
      </p:sp>
      <p:sp>
        <p:nvSpPr>
          <p:cNvPr id="76" name="Shape 76"/>
          <p:cNvSpPr txBox="1"/>
          <p:nvPr/>
        </p:nvSpPr>
        <p:spPr>
          <a:xfrm>
            <a:off x="2286000" y="5148262"/>
            <a:ext cx="38862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implicit cost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An opportunity cost that does not involve a monetary payment.</a:t>
            </a:r>
          </a:p>
        </p:txBody>
      </p:sp>
      <p:pic>
        <p:nvPicPr>
          <p:cNvPr id="77" name="Shape 77"/>
          <p:cNvPicPr preferRelativeResize="0"/>
          <p:nvPr/>
        </p:nvPicPr>
        <p:blipFill rotWithShape="1">
          <a:blip r:embed="rId3">
            <a:alphaModFix/>
          </a:blip>
          <a:srcRect b="0" l="0" r="0" t="0"/>
          <a:stretch/>
        </p:blipFill>
        <p:spPr>
          <a:xfrm>
            <a:off x="457200" y="1752600"/>
            <a:ext cx="8069262" cy="18732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3276600" y="152400"/>
            <a:ext cx="44195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ECONOMIC COST AND ECONOMIC PROFIT</a:t>
            </a:r>
          </a:p>
        </p:txBody>
      </p:sp>
      <p:sp>
        <p:nvSpPr>
          <p:cNvPr id="83" name="Shape 83"/>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5.1</a:t>
            </a:r>
          </a:p>
        </p:txBody>
      </p:sp>
      <p:cxnSp>
        <p:nvCxnSpPr>
          <p:cNvPr id="84" name="Shape 84"/>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85" name="Shape 85"/>
          <p:cNvSpPr txBox="1"/>
          <p:nvPr/>
        </p:nvSpPr>
        <p:spPr>
          <a:xfrm>
            <a:off x="2286000" y="1828800"/>
            <a:ext cx="455295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economic cost = explicit cost + implicit cost</a:t>
            </a:r>
          </a:p>
        </p:txBody>
      </p:sp>
      <p:sp>
        <p:nvSpPr>
          <p:cNvPr id="86" name="Shape 86"/>
          <p:cNvSpPr txBox="1"/>
          <p:nvPr/>
        </p:nvSpPr>
        <p:spPr>
          <a:xfrm>
            <a:off x="2914650" y="2452686"/>
            <a:ext cx="32766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accounting cost = explicit cost</a:t>
            </a:r>
          </a:p>
        </p:txBody>
      </p:sp>
      <p:sp>
        <p:nvSpPr>
          <p:cNvPr id="87" name="Shape 87"/>
          <p:cNvSpPr txBox="1"/>
          <p:nvPr/>
        </p:nvSpPr>
        <p:spPr>
          <a:xfrm>
            <a:off x="1897061" y="5257800"/>
            <a:ext cx="5319712"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accounting profit = total revenue − accounting cost</a:t>
            </a:r>
          </a:p>
        </p:txBody>
      </p:sp>
      <p:sp>
        <p:nvSpPr>
          <p:cNvPr id="88" name="Shape 88"/>
          <p:cNvSpPr txBox="1"/>
          <p:nvPr/>
        </p:nvSpPr>
        <p:spPr>
          <a:xfrm>
            <a:off x="2286000" y="3275011"/>
            <a:ext cx="3886200" cy="6111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accounting cost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explicit costs of production.</a:t>
            </a:r>
          </a:p>
        </p:txBody>
      </p:sp>
      <p:sp>
        <p:nvSpPr>
          <p:cNvPr id="89" name="Shape 89"/>
          <p:cNvSpPr txBox="1"/>
          <p:nvPr/>
        </p:nvSpPr>
        <p:spPr>
          <a:xfrm>
            <a:off x="2286000" y="4265612"/>
            <a:ext cx="3886200" cy="6111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accounting profit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Total revenue minus accounting cost.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3" name="Shape 93"/>
        <p:cNvGrpSpPr/>
        <p:nvPr/>
      </p:nvGrpSpPr>
      <p:grpSpPr>
        <a:xfrm>
          <a:off x="0" y="0"/>
          <a:ext cx="0" cy="0"/>
          <a:chOff x="0" y="0"/>
          <a:chExt cx="0" cy="0"/>
        </a:xfrm>
      </p:grpSpPr>
      <p:sp>
        <p:nvSpPr>
          <p:cNvPr id="94" name="Shape 94"/>
          <p:cNvSpPr txBox="1"/>
          <p:nvPr>
            <p:ph type="title"/>
          </p:nvPr>
        </p:nvSpPr>
        <p:spPr>
          <a:xfrm>
            <a:off x="3276600" y="1524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 FIRM WITH A FIXED PRODUCTION</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FACILITY: SHORT-RUN COSTS</a:t>
            </a:r>
          </a:p>
        </p:txBody>
      </p:sp>
      <p:sp>
        <p:nvSpPr>
          <p:cNvPr id="95" name="Shape 9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5.2</a:t>
            </a:r>
          </a:p>
        </p:txBody>
      </p:sp>
      <p:cxnSp>
        <p:nvCxnSpPr>
          <p:cNvPr id="96" name="Shape 96"/>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97" name="Shape 97"/>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Production and Marginal Product</a:t>
            </a:r>
          </a:p>
        </p:txBody>
      </p:sp>
      <p:sp>
        <p:nvSpPr>
          <p:cNvPr id="98" name="Shape 98"/>
          <p:cNvSpPr txBox="1"/>
          <p:nvPr/>
        </p:nvSpPr>
        <p:spPr>
          <a:xfrm>
            <a:off x="2438400" y="1981200"/>
            <a:ext cx="38862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marginal product of labor</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change in output from one additional unit of labor.</a:t>
            </a:r>
          </a:p>
        </p:txBody>
      </p:sp>
      <p:sp>
        <p:nvSpPr>
          <p:cNvPr id="99" name="Shape 99"/>
          <p:cNvSpPr txBox="1"/>
          <p:nvPr/>
        </p:nvSpPr>
        <p:spPr>
          <a:xfrm>
            <a:off x="2438400" y="3014661"/>
            <a:ext cx="388620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diminishing returns</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As one input increases while the other inputs are held fixed, output increases at a decreasing rate.</a:t>
            </a:r>
          </a:p>
        </p:txBody>
      </p:sp>
      <p:cxnSp>
        <p:nvCxnSpPr>
          <p:cNvPr id="100" name="Shape 100"/>
          <p:cNvCxnSpPr/>
          <p:nvPr/>
        </p:nvCxnSpPr>
        <p:spPr>
          <a:xfrm>
            <a:off x="8153400" y="4648200"/>
            <a:ext cx="0" cy="1371599"/>
          </a:xfrm>
          <a:prstGeom prst="straightConnector1">
            <a:avLst/>
          </a:prstGeom>
          <a:noFill/>
          <a:ln cap="rnd" cmpd="sng" w="12700">
            <a:solidFill>
              <a:schemeClr val="lt2"/>
            </a:solidFill>
            <a:prstDash val="solid"/>
            <a:miter/>
            <a:headEnd len="med" w="med" type="none"/>
            <a:tailEnd len="med" w="med" type="none"/>
          </a:ln>
        </p:spPr>
      </p:cxnSp>
      <p:sp>
        <p:nvSpPr>
          <p:cNvPr id="101" name="Shape 101"/>
          <p:cNvSpPr txBox="1"/>
          <p:nvPr/>
        </p:nvSpPr>
        <p:spPr>
          <a:xfrm>
            <a:off x="1676400" y="4648200"/>
            <a:ext cx="65532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P R I N C I P L E   O F   D I M I N I S H I N G   R E T U R N S</a:t>
            </a:r>
          </a:p>
        </p:txBody>
      </p:sp>
      <p:sp>
        <p:nvSpPr>
          <p:cNvPr id="102" name="Shape 102"/>
          <p:cNvSpPr txBox="1"/>
          <p:nvPr/>
        </p:nvSpPr>
        <p:spPr>
          <a:xfrm>
            <a:off x="1143000" y="4983162"/>
            <a:ext cx="6934199"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Suppose output is produced with two or more inputs, and we increase one input while holding the other input or inputs fixed. Beyond some point—called the </a:t>
            </a:r>
            <a:r>
              <a:rPr b="1" i="1" lang="en-US" sz="1400" u="none" cap="none" strike="noStrike">
                <a:solidFill>
                  <a:srgbClr val="7F7F7F"/>
                </a:solidFill>
                <a:latin typeface="Arial"/>
                <a:ea typeface="Arial"/>
                <a:cs typeface="Arial"/>
                <a:sym typeface="Arial"/>
              </a:rPr>
              <a:t>point of diminishing returns</a:t>
            </a:r>
            <a:r>
              <a:rPr b="1" i="0" lang="en-US" sz="1400" u="none" cap="none" strike="noStrike">
                <a:solidFill>
                  <a:srgbClr val="7F7F7F"/>
                </a:solidFill>
                <a:latin typeface="Arial"/>
                <a:ea typeface="Arial"/>
                <a:cs typeface="Arial"/>
                <a:sym typeface="Arial"/>
              </a:rPr>
              <a:t>—output will increase at a decreasing rate.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6" name="Shape 106"/>
        <p:cNvGrpSpPr/>
        <p:nvPr/>
      </p:nvGrpSpPr>
      <p:grpSpPr>
        <a:xfrm>
          <a:off x="0" y="0"/>
          <a:ext cx="0" cy="0"/>
          <a:chOff x="0" y="0"/>
          <a:chExt cx="0" cy="0"/>
        </a:xfrm>
      </p:grpSpPr>
      <p:sp>
        <p:nvSpPr>
          <p:cNvPr id="107" name="Shape 107"/>
          <p:cNvSpPr txBox="1"/>
          <p:nvPr>
            <p:ph type="title"/>
          </p:nvPr>
        </p:nvSpPr>
        <p:spPr>
          <a:xfrm>
            <a:off x="3276600" y="1524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 FIRM WITH A FIXED PRODUCTION</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FACILITY: SHORT-RUN COSTS (cont’d)</a:t>
            </a:r>
          </a:p>
        </p:txBody>
      </p:sp>
      <p:sp>
        <p:nvSpPr>
          <p:cNvPr id="108" name="Shape 108"/>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5.2</a:t>
            </a:r>
          </a:p>
        </p:txBody>
      </p:sp>
      <p:cxnSp>
        <p:nvCxnSpPr>
          <p:cNvPr id="109" name="Shape 109"/>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10" name="Shape 110"/>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Production and Marginal Product</a:t>
            </a:r>
          </a:p>
        </p:txBody>
      </p:sp>
      <p:sp>
        <p:nvSpPr>
          <p:cNvPr id="111" name="Shape 111"/>
          <p:cNvSpPr txBox="1"/>
          <p:nvPr/>
        </p:nvSpPr>
        <p:spPr>
          <a:xfrm>
            <a:off x="2286000" y="2362200"/>
            <a:ext cx="3962399" cy="14652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382344"/>
                </a:solidFill>
                <a:latin typeface="Arial"/>
                <a:ea typeface="Arial"/>
                <a:cs typeface="Arial"/>
                <a:sym typeface="Arial"/>
              </a:rPr>
              <a:t>total-product curve</a:t>
            </a:r>
            <a:br>
              <a:rPr b="0" i="0" lang="en-US" sz="1800" u="none" cap="none" strike="noStrike">
                <a:solidFill>
                  <a:srgbClr val="382344"/>
                </a:solidFill>
                <a:latin typeface="Arial"/>
                <a:ea typeface="Arial"/>
                <a:cs typeface="Arial"/>
                <a:sym typeface="Arial"/>
              </a:rPr>
            </a:br>
            <a:r>
              <a:rPr b="0" i="0" lang="en-US" sz="1800" u="none" cap="none" strike="noStrike">
                <a:solidFill>
                  <a:schemeClr val="dk1"/>
                </a:solidFill>
                <a:latin typeface="Arial"/>
                <a:ea typeface="Arial"/>
                <a:cs typeface="Arial"/>
                <a:sym typeface="Arial"/>
              </a:rPr>
              <a:t>A curve showing the relationship between the quantity of labor and the quantity of output produced, </a:t>
            </a:r>
            <a:r>
              <a:rPr b="0" i="1" lang="en-US" sz="1800" u="none" cap="none" strike="noStrike">
                <a:solidFill>
                  <a:schemeClr val="dk1"/>
                </a:solidFill>
                <a:latin typeface="Arial"/>
                <a:ea typeface="Arial"/>
                <a:cs typeface="Arial"/>
                <a:sym typeface="Arial"/>
              </a:rPr>
              <a:t>ceteris paribus</a:t>
            </a:r>
            <a:r>
              <a:rPr b="0" i="0" lang="en-US" sz="1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5" name="Shape 115"/>
        <p:cNvGrpSpPr/>
        <p:nvPr/>
      </p:nvGrpSpPr>
      <p:grpSpPr>
        <a:xfrm>
          <a:off x="0" y="0"/>
          <a:ext cx="0" cy="0"/>
          <a:chOff x="0" y="0"/>
          <a:chExt cx="0" cy="0"/>
        </a:xfrm>
      </p:grpSpPr>
      <p:sp>
        <p:nvSpPr>
          <p:cNvPr id="116" name="Shape 116"/>
          <p:cNvSpPr txBox="1"/>
          <p:nvPr>
            <p:ph type="title"/>
          </p:nvPr>
        </p:nvSpPr>
        <p:spPr>
          <a:xfrm>
            <a:off x="3276600" y="152400"/>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 FIRM WITH A FIXED PRODUCTION</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FACILITY: SHORT-RUN COSTS (cont’d)</a:t>
            </a:r>
          </a:p>
        </p:txBody>
      </p:sp>
      <p:sp>
        <p:nvSpPr>
          <p:cNvPr id="117" name="Shape 117"/>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5.2</a:t>
            </a:r>
          </a:p>
        </p:txBody>
      </p:sp>
      <p:cxnSp>
        <p:nvCxnSpPr>
          <p:cNvPr id="118" name="Shape 118"/>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19" name="Shape 119"/>
          <p:cNvSpPr txBox="1"/>
          <p:nvPr/>
        </p:nvSpPr>
        <p:spPr>
          <a:xfrm>
            <a:off x="914400" y="10668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Production and Marginal Product</a:t>
            </a:r>
          </a:p>
        </p:txBody>
      </p:sp>
      <p:sp>
        <p:nvSpPr>
          <p:cNvPr id="120" name="Shape 120"/>
          <p:cNvSpPr txBox="1"/>
          <p:nvPr/>
        </p:nvSpPr>
        <p:spPr>
          <a:xfrm>
            <a:off x="914400" y="1392237"/>
            <a:ext cx="7772400" cy="18081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5.1</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Total-Product Curve</a:t>
            </a:r>
          </a:p>
          <a:p>
            <a:pPr indent="0" lvl="0" marL="0" marR="0" rtl="0" algn="l">
              <a:lnSpc>
                <a:spcPct val="110000"/>
              </a:lnSpc>
              <a:spcBef>
                <a:spcPts val="40"/>
              </a:spcBef>
              <a:spcAft>
                <a:spcPts val="0"/>
              </a:spcAft>
              <a:buClr>
                <a:schemeClr val="dk1"/>
              </a:buClr>
              <a:buFont typeface="Times New Roman"/>
              <a:buNone/>
            </a:pPr>
            <a:r>
              <a:t/>
            </a:r>
            <a:endParaRPr b="1" i="0" sz="8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total-product curve shows the relationship between the quantity of labor and the quantity of output, given a fixed production facility. </a:t>
            </a:r>
          </a:p>
          <a:p>
            <a:pPr indent="0" lvl="0" marL="0" marR="0" rtl="0" algn="l">
              <a:lnSpc>
                <a:spcPct val="110000"/>
              </a:lnSpc>
              <a:spcBef>
                <a:spcPts val="4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For the first two workers, output increases at an increasing rate because of labor specialization.</a:t>
            </a: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Diminishing returns occurs for three or more workers, so output increases at a decreasing rate. </a:t>
            </a:r>
          </a:p>
        </p:txBody>
      </p:sp>
      <p:pic>
        <p:nvPicPr>
          <p:cNvPr id="121" name="Shape 121"/>
          <p:cNvPicPr preferRelativeResize="0"/>
          <p:nvPr/>
        </p:nvPicPr>
        <p:blipFill rotWithShape="1">
          <a:blip r:embed="rId3">
            <a:alphaModFix/>
          </a:blip>
          <a:srcRect b="0" l="0" r="0" t="0"/>
          <a:stretch/>
        </p:blipFill>
        <p:spPr>
          <a:xfrm>
            <a:off x="914400" y="3382962"/>
            <a:ext cx="7304087" cy="3246437"/>
          </a:xfrm>
          <a:prstGeom prst="rect">
            <a:avLst/>
          </a:prstGeom>
          <a:noFill/>
          <a:ln>
            <a:noFill/>
          </a:ln>
        </p:spPr>
      </p:pic>
      <p:pic>
        <p:nvPicPr>
          <p:cNvPr id="122" name="Shape 122"/>
          <p:cNvPicPr preferRelativeResize="0"/>
          <p:nvPr/>
        </p:nvPicPr>
        <p:blipFill rotWithShape="1">
          <a:blip r:embed="rId4">
            <a:alphaModFix/>
          </a:blip>
          <a:srcRect b="0" l="0" r="0" t="0"/>
          <a:stretch/>
        </p:blipFill>
        <p:spPr>
          <a:xfrm>
            <a:off x="914400" y="3382962"/>
            <a:ext cx="7304087" cy="3246437"/>
          </a:xfrm>
          <a:prstGeom prst="rect">
            <a:avLst/>
          </a:prstGeom>
          <a:noFill/>
          <a:ln>
            <a:noFill/>
          </a:ln>
        </p:spPr>
      </p:pic>
      <p:pic>
        <p:nvPicPr>
          <p:cNvPr id="123" name="Shape 123"/>
          <p:cNvPicPr preferRelativeResize="0"/>
          <p:nvPr/>
        </p:nvPicPr>
        <p:blipFill rotWithShape="1">
          <a:blip r:embed="rId5">
            <a:alphaModFix/>
          </a:blip>
          <a:srcRect b="0" l="0" r="0" t="0"/>
          <a:stretch/>
        </p:blipFill>
        <p:spPr>
          <a:xfrm>
            <a:off x="914400" y="3382962"/>
            <a:ext cx="7304087" cy="3246437"/>
          </a:xfrm>
          <a:prstGeom prst="rect">
            <a:avLst/>
          </a:prstGeom>
          <a:noFill/>
          <a:ln>
            <a:noFill/>
          </a:ln>
        </p:spPr>
      </p:pic>
      <p:pic>
        <p:nvPicPr>
          <p:cNvPr id="124" name="Shape 124"/>
          <p:cNvPicPr preferRelativeResize="0"/>
          <p:nvPr/>
        </p:nvPicPr>
        <p:blipFill rotWithShape="1">
          <a:blip r:embed="rId6">
            <a:alphaModFix/>
          </a:blip>
          <a:srcRect b="0" l="0" r="0" t="0"/>
          <a:stretch/>
        </p:blipFill>
        <p:spPr>
          <a:xfrm>
            <a:off x="914400" y="3382962"/>
            <a:ext cx="7304087" cy="3246437"/>
          </a:xfrm>
          <a:prstGeom prst="rect">
            <a:avLst/>
          </a:prstGeom>
          <a:noFill/>
          <a:ln>
            <a:noFill/>
          </a:ln>
        </p:spPr>
      </p:pic>
      <p:pic>
        <p:nvPicPr>
          <p:cNvPr id="125" name="Shape 125"/>
          <p:cNvPicPr preferRelativeResize="0"/>
          <p:nvPr/>
        </p:nvPicPr>
        <p:blipFill rotWithShape="1">
          <a:blip r:embed="rId7">
            <a:alphaModFix/>
          </a:blip>
          <a:srcRect b="0" l="0" r="0" t="0"/>
          <a:stretch/>
        </p:blipFill>
        <p:spPr>
          <a:xfrm>
            <a:off x="914400" y="3382962"/>
            <a:ext cx="7304087" cy="3246437"/>
          </a:xfrm>
          <a:prstGeom prst="rect">
            <a:avLst/>
          </a:prstGeom>
          <a:noFill/>
          <a:ln>
            <a:noFill/>
          </a:ln>
        </p:spPr>
      </p:pic>
      <p:pic>
        <p:nvPicPr>
          <p:cNvPr id="126" name="Shape 126"/>
          <p:cNvPicPr preferRelativeResize="0"/>
          <p:nvPr/>
        </p:nvPicPr>
        <p:blipFill rotWithShape="1">
          <a:blip r:embed="rId8">
            <a:alphaModFix/>
          </a:blip>
          <a:srcRect b="0" l="0" r="0" t="0"/>
          <a:stretch/>
        </p:blipFill>
        <p:spPr>
          <a:xfrm>
            <a:off x="914400" y="3382962"/>
            <a:ext cx="7304087" cy="3246437"/>
          </a:xfrm>
          <a:prstGeom prst="rect">
            <a:avLst/>
          </a:prstGeom>
          <a:noFill/>
          <a:ln>
            <a:noFill/>
          </a:ln>
        </p:spPr>
      </p:pic>
      <p:pic>
        <p:nvPicPr>
          <p:cNvPr id="127" name="Shape 127"/>
          <p:cNvPicPr preferRelativeResize="0"/>
          <p:nvPr/>
        </p:nvPicPr>
        <p:blipFill rotWithShape="1">
          <a:blip r:embed="rId9">
            <a:alphaModFix/>
          </a:blip>
          <a:srcRect b="0" l="0" r="0" t="0"/>
          <a:stretch/>
        </p:blipFill>
        <p:spPr>
          <a:xfrm>
            <a:off x="914400" y="3382962"/>
            <a:ext cx="7304087" cy="3246437"/>
          </a:xfrm>
          <a:prstGeom prst="rect">
            <a:avLst/>
          </a:prstGeom>
          <a:noFill/>
          <a:ln>
            <a:noFill/>
          </a:ln>
        </p:spPr>
      </p:pic>
      <p:pic>
        <p:nvPicPr>
          <p:cNvPr id="128" name="Shape 128"/>
          <p:cNvPicPr preferRelativeResize="0"/>
          <p:nvPr/>
        </p:nvPicPr>
        <p:blipFill rotWithShape="1">
          <a:blip r:embed="rId10">
            <a:alphaModFix/>
          </a:blip>
          <a:srcRect b="0" l="0" r="0" t="0"/>
          <a:stretch/>
        </p:blipFill>
        <p:spPr>
          <a:xfrm>
            <a:off x="914400" y="3382962"/>
            <a:ext cx="7304087" cy="3246437"/>
          </a:xfrm>
          <a:prstGeom prst="rect">
            <a:avLst/>
          </a:prstGeom>
          <a:noFill/>
          <a:ln>
            <a:noFill/>
          </a:ln>
        </p:spPr>
      </p:pic>
      <p:pic>
        <p:nvPicPr>
          <p:cNvPr id="129" name="Shape 129"/>
          <p:cNvPicPr preferRelativeResize="0"/>
          <p:nvPr/>
        </p:nvPicPr>
        <p:blipFill rotWithShape="1">
          <a:blip r:embed="rId11">
            <a:alphaModFix/>
          </a:blip>
          <a:srcRect b="0" l="0" r="0" t="0"/>
          <a:stretch/>
        </p:blipFill>
        <p:spPr>
          <a:xfrm>
            <a:off x="914400" y="3382962"/>
            <a:ext cx="7304087" cy="3246437"/>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