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slides/slide8.xml" ContentType="application/vnd.openxmlformats-officedocument.presentationml.slide+xml"/>
  <Override PartName="/ppt/slides/slide4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70"/>
  </p:notesMasterIdLst>
  <p:sldIdLst>
    <p:sldId id="257" r:id="rId2"/>
    <p:sldId id="258" r:id="rId3"/>
    <p:sldId id="259" r:id="rId4"/>
    <p:sldId id="261" r:id="rId5"/>
    <p:sldId id="262" r:id="rId6"/>
    <p:sldId id="375" r:id="rId7"/>
    <p:sldId id="263" r:id="rId8"/>
    <p:sldId id="337" r:id="rId9"/>
    <p:sldId id="338" r:id="rId10"/>
    <p:sldId id="339" r:id="rId11"/>
    <p:sldId id="267" r:id="rId12"/>
    <p:sldId id="269" r:id="rId13"/>
    <p:sldId id="271" r:id="rId14"/>
    <p:sldId id="272" r:id="rId15"/>
    <p:sldId id="341" r:id="rId16"/>
    <p:sldId id="274" r:id="rId17"/>
    <p:sldId id="275" r:id="rId18"/>
    <p:sldId id="276" r:id="rId19"/>
    <p:sldId id="279" r:id="rId20"/>
    <p:sldId id="280" r:id="rId21"/>
    <p:sldId id="281" r:id="rId22"/>
    <p:sldId id="282" r:id="rId23"/>
    <p:sldId id="284" r:id="rId24"/>
    <p:sldId id="287" r:id="rId25"/>
    <p:sldId id="383" r:id="rId26"/>
    <p:sldId id="347" r:id="rId27"/>
    <p:sldId id="348" r:id="rId28"/>
    <p:sldId id="349" r:id="rId29"/>
    <p:sldId id="345" r:id="rId30"/>
    <p:sldId id="352" r:id="rId31"/>
    <p:sldId id="346" r:id="rId32"/>
    <p:sldId id="300" r:id="rId33"/>
    <p:sldId id="353" r:id="rId34"/>
    <p:sldId id="354" r:id="rId35"/>
    <p:sldId id="301" r:id="rId36"/>
    <p:sldId id="302" r:id="rId37"/>
    <p:sldId id="381" r:id="rId38"/>
    <p:sldId id="356" r:id="rId39"/>
    <p:sldId id="380" r:id="rId40"/>
    <p:sldId id="357" r:id="rId41"/>
    <p:sldId id="358" r:id="rId42"/>
    <p:sldId id="360" r:id="rId43"/>
    <p:sldId id="361" r:id="rId44"/>
    <p:sldId id="362" r:id="rId45"/>
    <p:sldId id="363" r:id="rId46"/>
    <p:sldId id="311" r:id="rId47"/>
    <p:sldId id="312" r:id="rId48"/>
    <p:sldId id="313" r:id="rId49"/>
    <p:sldId id="367" r:id="rId50"/>
    <p:sldId id="369" r:id="rId51"/>
    <p:sldId id="370" r:id="rId52"/>
    <p:sldId id="319" r:id="rId53"/>
    <p:sldId id="320" r:id="rId54"/>
    <p:sldId id="321" r:id="rId55"/>
    <p:sldId id="322" r:id="rId56"/>
    <p:sldId id="323" r:id="rId57"/>
    <p:sldId id="324" r:id="rId58"/>
    <p:sldId id="325" r:id="rId59"/>
    <p:sldId id="326" r:id="rId60"/>
    <p:sldId id="327" r:id="rId61"/>
    <p:sldId id="328" r:id="rId62"/>
    <p:sldId id="329" r:id="rId63"/>
    <p:sldId id="330" r:id="rId64"/>
    <p:sldId id="331" r:id="rId65"/>
    <p:sldId id="332" r:id="rId66"/>
    <p:sldId id="333" r:id="rId67"/>
    <p:sldId id="334" r:id="rId68"/>
    <p:sldId id="335" r:id="rId69"/>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39" d="100"/>
          <a:sy n="3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44.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46.wmf"/><Relationship Id="rId1" Type="http://schemas.openxmlformats.org/officeDocument/2006/relationships/image" Target="../media/image45.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47.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49.wmf"/><Relationship Id="rId1" Type="http://schemas.openxmlformats.org/officeDocument/2006/relationships/image" Target="../media/image48.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51.wmf"/><Relationship Id="rId1" Type="http://schemas.openxmlformats.org/officeDocument/2006/relationships/image" Target="../media/image50.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52.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53.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55.wmf"/></Relationships>
</file>

<file path=ppt/drawings/_rels/vmlDrawing18.vml.rels><?xml version="1.0" encoding="UTF-8" standalone="yes"?>
<Relationships xmlns="http://schemas.openxmlformats.org/package/2006/relationships"><Relationship Id="rId2" Type="http://schemas.openxmlformats.org/officeDocument/2006/relationships/image" Target="../media/image57.wmf"/><Relationship Id="rId1" Type="http://schemas.openxmlformats.org/officeDocument/2006/relationships/image" Target="../media/image56.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60.wmf"/><Relationship Id="rId2" Type="http://schemas.openxmlformats.org/officeDocument/2006/relationships/image" Target="../media/image59.wmf"/><Relationship Id="rId1" Type="http://schemas.openxmlformats.org/officeDocument/2006/relationships/image" Target="../media/image58.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5.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wmf"/><Relationship Id="rId1" Type="http://schemas.openxmlformats.org/officeDocument/2006/relationships/image" Target="../media/image22.wmf"/><Relationship Id="rId4" Type="http://schemas.openxmlformats.org/officeDocument/2006/relationships/image" Target="../media/image25.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9.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FEC4F652-1C70-4B6A-9A40-6784ECADFF5C}" type="datetimeFigureOut">
              <a:rPr lang="ar-SA" smtClean="0"/>
              <a:pPr/>
              <a:t>11/01/1437</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02F87BE-349B-4C1B-91A0-A3C41B11768A}"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C10EAA23-E234-480F-B48F-E37C2AA6C2C0}" type="slidenum">
              <a:rPr lang="ar-SA" smtClean="0"/>
              <a:pPr/>
              <a:t>49</a:t>
            </a:fld>
            <a:endParaRPr lang="ar-SA"/>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lstStyle/>
          <a:p>
            <a:endParaRPr lang="en-US" dirty="0"/>
          </a:p>
        </p:txBody>
      </p:sp>
      <p:sp>
        <p:nvSpPr>
          <p:cNvPr id="4" name="عنصر نائب لرقم الشريحة 3"/>
          <p:cNvSpPr>
            <a:spLocks noGrp="1"/>
          </p:cNvSpPr>
          <p:nvPr>
            <p:ph type="sldNum" sz="quarter" idx="10"/>
          </p:nvPr>
        </p:nvSpPr>
        <p:spPr/>
        <p:txBody>
          <a:bodyPr/>
          <a:lstStyle/>
          <a:p>
            <a:fld id="{CEABF8EA-46A3-4D63-B154-41CEEE85627D}" type="slidenum">
              <a:rPr lang="en-US" smtClean="0"/>
              <a:pPr/>
              <a:t>62</a:t>
            </a:fld>
            <a:endParaRPr lang="en-US"/>
          </a:p>
        </p:txBody>
      </p:sp>
    </p:spTree>
    <p:extLst>
      <p:ext uri="{BB962C8B-B14F-4D97-AF65-F5344CB8AC3E}">
        <p14:creationId xmlns:p14="http://schemas.microsoft.com/office/powerpoint/2010/main" xmlns="" val="39733960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صورة الشريحة 1"/>
          <p:cNvSpPr>
            <a:spLocks noGrp="1" noRot="1" noChangeAspect="1"/>
          </p:cNvSpPr>
          <p:nvPr>
            <p:ph type="sldImg"/>
          </p:nvPr>
        </p:nvSpPr>
        <p:spPr/>
      </p:sp>
      <p:sp>
        <p:nvSpPr>
          <p:cNvPr id="3" name="عنصر نائب للملاحظات 2"/>
          <p:cNvSpPr>
            <a:spLocks noGrp="1"/>
          </p:cNvSpPr>
          <p:nvPr>
            <p:ph type="body" idx="1"/>
          </p:nvPr>
        </p:nvSpPr>
        <p:spPr/>
        <p:txBody>
          <a:bodyPr>
            <a:normAutofit/>
          </a:bodyPr>
          <a:lstStyle/>
          <a:p>
            <a:endParaRPr lang="ar-SA" dirty="0"/>
          </a:p>
        </p:txBody>
      </p:sp>
      <p:sp>
        <p:nvSpPr>
          <p:cNvPr id="4" name="عنصر نائب لرقم الشريحة 3"/>
          <p:cNvSpPr>
            <a:spLocks noGrp="1"/>
          </p:cNvSpPr>
          <p:nvPr>
            <p:ph type="sldNum" sz="quarter" idx="10"/>
          </p:nvPr>
        </p:nvSpPr>
        <p:spPr/>
        <p:txBody>
          <a:bodyPr/>
          <a:lstStyle/>
          <a:p>
            <a:fld id="{D098BCB3-6418-4974-9937-9B7C1D69AE9A}" type="slidenum">
              <a:rPr lang="ar-SA" smtClean="0"/>
              <a:pPr/>
              <a:t>64</a:t>
            </a:fld>
            <a:endParaRPr lang="ar-SA"/>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bg>
      <p:bgRef idx="1001">
        <a:schemeClr val="bg1"/>
      </p:bgRef>
    </p:bg>
    <p:spTree>
      <p:nvGrpSpPr>
        <p:cNvPr id="1" name=""/>
        <p:cNvGrpSpPr/>
        <p:nvPr/>
      </p:nvGrpSpPr>
      <p:grpSpPr>
        <a:xfrm>
          <a:off x="0" y="0"/>
          <a:ext cx="0" cy="0"/>
          <a:chOff x="0" y="0"/>
          <a:chExt cx="0" cy="0"/>
        </a:xfrm>
      </p:grpSpPr>
      <p:sp>
        <p:nvSpPr>
          <p:cNvPr id="8" name="عنوان 7"/>
          <p:cNvSpPr>
            <a:spLocks noGrp="1"/>
          </p:cNvSpPr>
          <p:nvPr>
            <p:ph type="ctrTitle"/>
          </p:nvPr>
        </p:nvSpPr>
        <p:spPr>
          <a:xfrm>
            <a:off x="2286000" y="3124200"/>
            <a:ext cx="6172200" cy="1894362"/>
          </a:xfrm>
        </p:spPr>
        <p:txBody>
          <a:bodyPr/>
          <a:lstStyle>
            <a:lvl1pPr>
              <a:defRPr b="1"/>
            </a:lvl1pPr>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28" name="عنصر نائب للتاريخ 27"/>
          <p:cNvSpPr>
            <a:spLocks noGrp="1"/>
          </p:cNvSpPr>
          <p:nvPr>
            <p:ph type="dt" sz="half" idx="10"/>
          </p:nvPr>
        </p:nvSpPr>
        <p:spPr bwMode="auto">
          <a:xfrm rot="5400000">
            <a:off x="7764621" y="1174097"/>
            <a:ext cx="2286000" cy="381000"/>
          </a:xfrm>
        </p:spPr>
        <p:txBody>
          <a:bodyPr/>
          <a:lstStyle/>
          <a:p>
            <a:fld id="{1B8ABB09-4A1D-463E-8065-109CC2B7EFAA}" type="datetimeFigureOut">
              <a:rPr lang="ar-SA" smtClean="0"/>
              <a:pPr/>
              <a:t>11/01/1437</a:t>
            </a:fld>
            <a:endParaRPr lang="ar-SA"/>
          </a:p>
        </p:txBody>
      </p:sp>
      <p:sp>
        <p:nvSpPr>
          <p:cNvPr id="17" name="عنصر نائب للتذييل 16"/>
          <p:cNvSpPr>
            <a:spLocks noGrp="1"/>
          </p:cNvSpPr>
          <p:nvPr>
            <p:ph type="ftr" sz="quarter" idx="11"/>
          </p:nvPr>
        </p:nvSpPr>
        <p:spPr bwMode="auto">
          <a:xfrm rot="5400000">
            <a:off x="7077269" y="4181669"/>
            <a:ext cx="3657600" cy="384048"/>
          </a:xfrm>
        </p:spPr>
        <p:txBody>
          <a:bodyPr/>
          <a:lstStyle/>
          <a:p>
            <a:endParaRPr lang="ar-SA"/>
          </a:p>
        </p:txBody>
      </p:sp>
      <p:sp>
        <p:nvSpPr>
          <p:cNvPr id="10" name="مستطيل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مستطيل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مستطيل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رابط مستقيم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رابط مستقيم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رابط مستقيم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مستطيل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شكل بيضاوي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شكل بيضاوي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شكل بيضاوي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عنصر نائب لرقم الشريحة 28"/>
          <p:cNvSpPr>
            <a:spLocks noGrp="1"/>
          </p:cNvSpPr>
          <p:nvPr>
            <p:ph type="sldNum" sz="quarter" idx="12"/>
          </p:nvPr>
        </p:nvSpPr>
        <p:spPr bwMode="auto">
          <a:xfrm>
            <a:off x="1325544" y="4928702"/>
            <a:ext cx="609600" cy="517524"/>
          </a:xfrm>
        </p:spPr>
        <p:txBody>
          <a:bodyPr/>
          <a:lstStyle/>
          <a:p>
            <a:fld id="{0B34F065-1154-456A-91E3-76DE8E75E17B}" type="slidenum">
              <a:rPr lang="ar-SA" smtClean="0"/>
              <a:pPr/>
              <a:t>‹#›</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11/01/1437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1676400" cy="5851525"/>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11/01/1437</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8" name="عنصر نائب للمحتوى 7"/>
          <p:cNvSpPr>
            <a:spLocks noGrp="1"/>
          </p:cNvSpPr>
          <p:nvPr>
            <p:ph sz="quarter" idx="1"/>
          </p:nvPr>
        </p:nvSpPr>
        <p:spPr>
          <a:xfrm>
            <a:off x="457200" y="1600200"/>
            <a:ext cx="7467600" cy="4873752"/>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4"/>
          </p:nvPr>
        </p:nvSpPr>
        <p:spPr/>
        <p:txBody>
          <a:bodyPr rtlCol="0"/>
          <a:lstStyle/>
          <a:p>
            <a:fld id="{1B8ABB09-4A1D-463E-8065-109CC2B7EFAA}" type="datetimeFigureOut">
              <a:rPr lang="ar-SA" smtClean="0"/>
              <a:pPr/>
              <a:t>11/01/1437</a:t>
            </a:fld>
            <a:endParaRPr lang="ar-SA"/>
          </a:p>
        </p:txBody>
      </p:sp>
      <p:sp>
        <p:nvSpPr>
          <p:cNvPr id="9" name="عنصر نائب لرقم الشريحة 8"/>
          <p:cNvSpPr>
            <a:spLocks noGrp="1"/>
          </p:cNvSpPr>
          <p:nvPr>
            <p:ph type="sldNum" sz="quarter" idx="15"/>
          </p:nvPr>
        </p:nvSpPr>
        <p:spPr/>
        <p:txBody>
          <a:bodyPr rtlCol="0"/>
          <a:lstStyle/>
          <a:p>
            <a:fld id="{0B34F065-1154-456A-91E3-76DE8E75E17B}" type="slidenum">
              <a:rPr lang="ar-SA" smtClean="0"/>
              <a:pPr/>
              <a:t>‹#›</a:t>
            </a:fld>
            <a:endParaRPr lang="ar-SA"/>
          </a:p>
        </p:txBody>
      </p:sp>
      <p:sp>
        <p:nvSpPr>
          <p:cNvPr id="10" name="عنصر نائب للتذييل 9"/>
          <p:cNvSpPr>
            <a:spLocks noGrp="1"/>
          </p:cNvSpPr>
          <p:nvPr>
            <p:ph type="ftr" sz="quarter" idx="16"/>
          </p:nvPr>
        </p:nvSpPr>
        <p:spPr/>
        <p:txBody>
          <a:bodyPr rtlCol="0"/>
          <a:lstStyle/>
          <a:p>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bg>
      <p:bgRef idx="1001">
        <a:schemeClr val="bg2"/>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2286000" y="2895600"/>
            <a:ext cx="6172200" cy="2053590"/>
          </a:xfrm>
        </p:spPr>
        <p:txBody>
          <a:bodyPr/>
          <a:lstStyle>
            <a:lvl1pPr algn="l">
              <a:buNone/>
              <a:defRPr sz="3000" b="1" cap="sm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bwMode="auto">
          <a:xfrm rot="5400000">
            <a:off x="7763256" y="1170432"/>
            <a:ext cx="2286000" cy="381000"/>
          </a:xfrm>
        </p:spPr>
        <p:txBody>
          <a:bodyPr/>
          <a:lstStyle/>
          <a:p>
            <a:fld id="{1B8ABB09-4A1D-463E-8065-109CC2B7EFAA}" type="datetimeFigureOut">
              <a:rPr lang="ar-SA" smtClean="0"/>
              <a:pPr/>
              <a:t>11/01/1437</a:t>
            </a:fld>
            <a:endParaRPr lang="ar-SA"/>
          </a:p>
        </p:txBody>
      </p:sp>
      <p:sp>
        <p:nvSpPr>
          <p:cNvPr id="5" name="عنصر نائب للتذييل 4"/>
          <p:cNvSpPr>
            <a:spLocks noGrp="1"/>
          </p:cNvSpPr>
          <p:nvPr>
            <p:ph type="ftr" sz="quarter" idx="11"/>
          </p:nvPr>
        </p:nvSpPr>
        <p:spPr bwMode="auto">
          <a:xfrm rot="5400000">
            <a:off x="7077456" y="4178808"/>
            <a:ext cx="3657600" cy="384048"/>
          </a:xfrm>
        </p:spPr>
        <p:txBody>
          <a:bodyPr/>
          <a:lstStyle/>
          <a:p>
            <a:endParaRPr lang="ar-SA"/>
          </a:p>
        </p:txBody>
      </p:sp>
      <p:sp>
        <p:nvSpPr>
          <p:cNvPr id="9" name="مستطيل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مستطيل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مستطيل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مستطيل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رابط مستقيم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رابط مستقيم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رابط مستقيم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رابط مستقيم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مستطيل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شكل بيضاوي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شكل بيضاوي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شكل بيضاوي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شكل بيضاوي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شكل بيضاوي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رابط مستقيم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عنصر نائب لرقم الشريحة 5"/>
          <p:cNvSpPr>
            <a:spLocks noGrp="1"/>
          </p:cNvSpPr>
          <p:nvPr>
            <p:ph type="sldNum" sz="quarter" idx="12"/>
          </p:nvPr>
        </p:nvSpPr>
        <p:spPr bwMode="auto">
          <a:xfrm>
            <a:off x="1340616" y="4928702"/>
            <a:ext cx="609600" cy="517524"/>
          </a:xfrm>
        </p:spPr>
        <p:txBody>
          <a:bodyPr/>
          <a:lstStyle/>
          <a:p>
            <a:fld id="{0B34F065-1154-456A-91E3-76DE8E75E17B}" type="slidenum">
              <a:rPr lang="ar-SA" smtClean="0"/>
              <a:pPr/>
              <a:t>‹#›</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11/01/1437</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a:t>
            </a:fld>
            <a:endParaRPr lang="ar-SA"/>
          </a:p>
        </p:txBody>
      </p:sp>
      <p:sp>
        <p:nvSpPr>
          <p:cNvPr id="9" name="عنصر نائب للمحتوى 8"/>
          <p:cNvSpPr>
            <a:spLocks noGrp="1"/>
          </p:cNvSpPr>
          <p:nvPr>
            <p:ph sz="quarter" idx="1"/>
          </p:nvPr>
        </p:nvSpPr>
        <p:spPr>
          <a:xfrm>
            <a:off x="457200" y="1600200"/>
            <a:ext cx="3657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1" name="عنصر نائب للمحتوى 10"/>
          <p:cNvSpPr>
            <a:spLocks noGrp="1"/>
          </p:cNvSpPr>
          <p:nvPr>
            <p:ph sz="quarter" idx="2"/>
          </p:nvPr>
        </p:nvSpPr>
        <p:spPr>
          <a:xfrm>
            <a:off x="4270248" y="1600200"/>
            <a:ext cx="3657600" cy="45720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7543800" cy="1143000"/>
          </a:xfrm>
        </p:spPr>
        <p:txBody>
          <a:bodyPr anchor="b"/>
          <a:lstStyle>
            <a:lvl1pPr>
              <a:defRPr/>
            </a:lvl1pPr>
          </a:lstStyle>
          <a:p>
            <a:r>
              <a:rPr kumimoji="0" lang="ar-SA" smtClean="0"/>
              <a:t>انقر لتحرير نمط العنوان الرئيسي</a:t>
            </a:r>
            <a:endParaRPr kumimoji="0" lang="en-US"/>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11/01/1437</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a:t>
            </a:fld>
            <a:endParaRPr lang="ar-SA"/>
          </a:p>
        </p:txBody>
      </p:sp>
      <p:sp>
        <p:nvSpPr>
          <p:cNvPr id="11" name="عنصر نائب للمحتوى 10"/>
          <p:cNvSpPr>
            <a:spLocks noGrp="1"/>
          </p:cNvSpPr>
          <p:nvPr>
            <p:ph sz="quarter" idx="2"/>
          </p:nvPr>
        </p:nvSpPr>
        <p:spPr>
          <a:xfrm>
            <a:off x="457200" y="2362200"/>
            <a:ext cx="3657600" cy="3886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3" name="عنصر نائب للمحتوى 12"/>
          <p:cNvSpPr>
            <a:spLocks noGrp="1"/>
          </p:cNvSpPr>
          <p:nvPr>
            <p:ph sz="quarter" idx="4"/>
          </p:nvPr>
        </p:nvSpPr>
        <p:spPr>
          <a:xfrm>
            <a:off x="4371975" y="2362200"/>
            <a:ext cx="3657600" cy="3886200"/>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12" name="عنصر نائب للنص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
        <p:nvSpPr>
          <p:cNvPr id="14" name="عنصر نائب للنص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ar-SA" smtClean="0"/>
              <a:t>انقر لتحرير أنماط النص الرئيسي</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6" name="عنصر نائب للتاريخ 5"/>
          <p:cNvSpPr>
            <a:spLocks noGrp="1"/>
          </p:cNvSpPr>
          <p:nvPr>
            <p:ph type="dt" sz="half" idx="10"/>
          </p:nvPr>
        </p:nvSpPr>
        <p:spPr/>
        <p:txBody>
          <a:bodyPr rtlCol="0"/>
          <a:lstStyle/>
          <a:p>
            <a:fld id="{1B8ABB09-4A1D-463E-8065-109CC2B7EFAA}" type="datetimeFigureOut">
              <a:rPr lang="ar-SA" smtClean="0"/>
              <a:pPr/>
              <a:t>11/01/1437</a:t>
            </a:fld>
            <a:endParaRPr lang="ar-SA"/>
          </a:p>
        </p:txBody>
      </p:sp>
      <p:sp>
        <p:nvSpPr>
          <p:cNvPr id="7" name="عنصر نائب لرقم الشريحة 6"/>
          <p:cNvSpPr>
            <a:spLocks noGrp="1"/>
          </p:cNvSpPr>
          <p:nvPr>
            <p:ph type="sldNum" sz="quarter" idx="11"/>
          </p:nvPr>
        </p:nvSpPr>
        <p:spPr/>
        <p:txBody>
          <a:bodyPr rtlCol="0"/>
          <a:lstStyle/>
          <a:p>
            <a:fld id="{0B34F065-1154-456A-91E3-76DE8E75E17B}" type="slidenum">
              <a:rPr lang="ar-SA" smtClean="0"/>
              <a:pPr/>
              <a:t>‹#›</a:t>
            </a:fld>
            <a:endParaRPr lang="ar-SA"/>
          </a:p>
        </p:txBody>
      </p:sp>
      <p:sp>
        <p:nvSpPr>
          <p:cNvPr id="8" name="عنصر نائب للتذييل 7"/>
          <p:cNvSpPr>
            <a:spLocks noGrp="1"/>
          </p:cNvSpPr>
          <p:nvPr>
            <p:ph type="ftr" sz="quarter" idx="12"/>
          </p:nvPr>
        </p:nvSpPr>
        <p:spPr/>
        <p:txBody>
          <a:bodyPr rtlCol="0"/>
          <a:lstStyle/>
          <a:p>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11/01/1437</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1">
        <a:schemeClr val="bg1"/>
      </p:bgRef>
    </p:bg>
    <p:spTree>
      <p:nvGrpSpPr>
        <p:cNvPr id="1" name=""/>
        <p:cNvGrpSpPr/>
        <p:nvPr/>
      </p:nvGrpSpPr>
      <p:grpSpPr>
        <a:xfrm>
          <a:off x="0" y="0"/>
          <a:ext cx="0" cy="0"/>
          <a:chOff x="0" y="0"/>
          <a:chExt cx="0" cy="0"/>
        </a:xfrm>
      </p:grpSpPr>
      <p:sp>
        <p:nvSpPr>
          <p:cNvPr id="10" name="رابط مستقيم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عنوان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ar-SA" smtClean="0"/>
              <a:t>انقر لتحرير أنماط النص الرئيسي</a:t>
            </a:r>
          </a:p>
        </p:txBody>
      </p:sp>
      <p:sp>
        <p:nvSpPr>
          <p:cNvPr id="8" name="رابط مستقيم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رابط مستقيم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رابط مستقيم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مستطيل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رابط مستقيم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شكل بيضاوي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عنصر نائب للمحتوى 17"/>
          <p:cNvSpPr>
            <a:spLocks noGrp="1"/>
          </p:cNvSpPr>
          <p:nvPr>
            <p:ph sz="quarter" idx="1"/>
          </p:nvPr>
        </p:nvSpPr>
        <p:spPr>
          <a:xfrm>
            <a:off x="304800" y="274320"/>
            <a:ext cx="5638800" cy="6327648"/>
          </a:xfrm>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21" name="عنصر نائب للتاريخ 20"/>
          <p:cNvSpPr>
            <a:spLocks noGrp="1"/>
          </p:cNvSpPr>
          <p:nvPr>
            <p:ph type="dt" sz="half" idx="14"/>
          </p:nvPr>
        </p:nvSpPr>
        <p:spPr/>
        <p:txBody>
          <a:bodyPr rtlCol="0"/>
          <a:lstStyle/>
          <a:p>
            <a:fld id="{1B8ABB09-4A1D-463E-8065-109CC2B7EFAA}" type="datetimeFigureOut">
              <a:rPr lang="ar-SA" smtClean="0"/>
              <a:pPr/>
              <a:t>11/01/1437</a:t>
            </a:fld>
            <a:endParaRPr lang="ar-SA"/>
          </a:p>
        </p:txBody>
      </p:sp>
      <p:sp>
        <p:nvSpPr>
          <p:cNvPr id="22" name="عنصر نائب لرقم الشريحة 21"/>
          <p:cNvSpPr>
            <a:spLocks noGrp="1"/>
          </p:cNvSpPr>
          <p:nvPr>
            <p:ph type="sldNum" sz="quarter" idx="15"/>
          </p:nvPr>
        </p:nvSpPr>
        <p:spPr/>
        <p:txBody>
          <a:bodyPr rtlCol="0"/>
          <a:lstStyle/>
          <a:p>
            <a:fld id="{0B34F065-1154-456A-91E3-76DE8E75E17B}" type="slidenum">
              <a:rPr lang="ar-SA" smtClean="0"/>
              <a:pPr/>
              <a:t>‹#›</a:t>
            </a:fld>
            <a:endParaRPr lang="ar-SA"/>
          </a:p>
        </p:txBody>
      </p:sp>
      <p:sp>
        <p:nvSpPr>
          <p:cNvPr id="23" name="عنصر نائب للتذييل 22"/>
          <p:cNvSpPr>
            <a:spLocks noGrp="1"/>
          </p:cNvSpPr>
          <p:nvPr>
            <p:ph type="ftr" sz="quarter" idx="16"/>
          </p:nvPr>
        </p:nvSpPr>
        <p:spPr/>
        <p:txBody>
          <a:bodyPr rtlCol="0"/>
          <a:lstStyle/>
          <a:p>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رابط مستقيم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بيضاوي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عنوان 1"/>
          <p:cNvSpPr>
            <a:spLocks noGrp="1"/>
          </p:cNvSpPr>
          <p:nvPr>
            <p:ph type="title"/>
          </p:nvPr>
        </p:nvSpPr>
        <p:spPr>
          <a:xfrm rot="5400000">
            <a:off x="3350133" y="3200400"/>
            <a:ext cx="6309360" cy="457200"/>
          </a:xfrm>
        </p:spPr>
        <p:txBody>
          <a:bodyPr anchor="b"/>
          <a:lstStyle>
            <a:lvl1pPr algn="l">
              <a:buNone/>
              <a:defRPr sz="2000" b="1"/>
            </a:lvl1pPr>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ar-SA" smtClean="0"/>
              <a:t>انقر فوق الرمز لإضافة صورة</a:t>
            </a:r>
            <a:endParaRPr kumimoji="0" lang="en-US" dirty="0"/>
          </a:p>
        </p:txBody>
      </p:sp>
      <p:sp>
        <p:nvSpPr>
          <p:cNvPr id="4" name="عنصر نائب للنص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10" name="رابط مستقيم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مستطيل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رابط مستقيم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رابط مستقيم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رابط مستقيم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عنصر نائب للتاريخ 16"/>
          <p:cNvSpPr>
            <a:spLocks noGrp="1"/>
          </p:cNvSpPr>
          <p:nvPr>
            <p:ph type="dt" sz="half" idx="10"/>
          </p:nvPr>
        </p:nvSpPr>
        <p:spPr/>
        <p:txBody>
          <a:bodyPr rtlCol="0"/>
          <a:lstStyle/>
          <a:p>
            <a:fld id="{1B8ABB09-4A1D-463E-8065-109CC2B7EFAA}" type="datetimeFigureOut">
              <a:rPr lang="ar-SA" smtClean="0"/>
              <a:pPr/>
              <a:t>11/01/1437</a:t>
            </a:fld>
            <a:endParaRPr lang="ar-SA"/>
          </a:p>
        </p:txBody>
      </p:sp>
      <p:sp>
        <p:nvSpPr>
          <p:cNvPr id="18" name="عنصر نائب لرقم الشريحة 17"/>
          <p:cNvSpPr>
            <a:spLocks noGrp="1"/>
          </p:cNvSpPr>
          <p:nvPr>
            <p:ph type="sldNum" sz="quarter" idx="11"/>
          </p:nvPr>
        </p:nvSpPr>
        <p:spPr/>
        <p:txBody>
          <a:bodyPr rtlCol="0"/>
          <a:lstStyle/>
          <a:p>
            <a:fld id="{0B34F065-1154-456A-91E3-76DE8E75E17B}" type="slidenum">
              <a:rPr lang="ar-SA" smtClean="0"/>
              <a:pPr/>
              <a:t>‹#›</a:t>
            </a:fld>
            <a:endParaRPr lang="ar-SA"/>
          </a:p>
        </p:txBody>
      </p:sp>
      <p:sp>
        <p:nvSpPr>
          <p:cNvPr id="21" name="عنصر نائب للتذييل 20"/>
          <p:cNvSpPr>
            <a:spLocks noGrp="1"/>
          </p:cNvSpPr>
          <p:nvPr>
            <p:ph type="ftr" sz="quarter" idx="12"/>
          </p:nvPr>
        </p:nvSpPr>
        <p:spPr/>
        <p:txBody>
          <a:bodyPr rtlCol="0"/>
          <a:lstStyle/>
          <a:p>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رابط مستقيم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عنصر نائب للعنوان 21"/>
          <p:cNvSpPr>
            <a:spLocks noGrp="1"/>
          </p:cNvSpPr>
          <p:nvPr>
            <p:ph type="title"/>
          </p:nvPr>
        </p:nvSpPr>
        <p:spPr>
          <a:xfrm>
            <a:off x="457200" y="274638"/>
            <a:ext cx="7467600" cy="1143000"/>
          </a:xfrm>
          <a:prstGeom prst="rect">
            <a:avLst/>
          </a:prstGeom>
        </p:spPr>
        <p:txBody>
          <a:bodyPr vert="horz" anchor="b">
            <a:normAutofit/>
          </a:bodyPr>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1B8ABB09-4A1D-463E-8065-109CC2B7EFAA}" type="datetimeFigureOut">
              <a:rPr lang="ar-SA" smtClean="0"/>
              <a:pPr/>
              <a:t>11/01/1437</a:t>
            </a:fld>
            <a:endParaRPr lang="ar-SA"/>
          </a:p>
        </p:txBody>
      </p:sp>
      <p:sp>
        <p:nvSpPr>
          <p:cNvPr id="3" name="عنصر نائب للتذييل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ar-SA"/>
          </a:p>
        </p:txBody>
      </p:sp>
      <p:sp>
        <p:nvSpPr>
          <p:cNvPr id="7" name="رابط مستقيم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رابط مستقيم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مستطيل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رابط مستقيم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شكل بيضاوي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عنصر نائب لرقم الشريحة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0B34F065-1154-456A-91E3-76DE8E75E17B}"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oleObject" Target="../embeddings/oleObject3.bin"/></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oleObject" Target="../embeddings/oleObject8.bin"/></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7.v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oleObject" Target="../embeddings/oleObject13.bin"/><Relationship Id="rId5" Type="http://schemas.openxmlformats.org/officeDocument/2006/relationships/oleObject" Target="../embeddings/oleObject12.bin"/><Relationship Id="rId4" Type="http://schemas.openxmlformats.org/officeDocument/2006/relationships/oleObject" Target="../embeddings/oleObject11.bin"/></Relationships>
</file>

<file path=ppt/slides/_rels/slide43.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8" Type="http://schemas.openxmlformats.org/officeDocument/2006/relationships/image" Target="../media/image33.png"/><Relationship Id="rId13" Type="http://schemas.openxmlformats.org/officeDocument/2006/relationships/image" Target="../media/image38.png"/><Relationship Id="rId3" Type="http://schemas.openxmlformats.org/officeDocument/2006/relationships/image" Target="../media/image28.png"/><Relationship Id="rId7" Type="http://schemas.openxmlformats.org/officeDocument/2006/relationships/image" Target="../media/image32.png"/><Relationship Id="rId12" Type="http://schemas.openxmlformats.org/officeDocument/2006/relationships/image" Target="../media/image37.png"/><Relationship Id="rId2" Type="http://schemas.openxmlformats.org/officeDocument/2006/relationships/image" Target="../media/image27.png"/><Relationship Id="rId1" Type="http://schemas.openxmlformats.org/officeDocument/2006/relationships/slideLayout" Target="../slideLayouts/slideLayout2.xml"/><Relationship Id="rId6" Type="http://schemas.openxmlformats.org/officeDocument/2006/relationships/image" Target="../media/image31.png"/><Relationship Id="rId11" Type="http://schemas.openxmlformats.org/officeDocument/2006/relationships/image" Target="../media/image36.png"/><Relationship Id="rId5" Type="http://schemas.openxmlformats.org/officeDocument/2006/relationships/image" Target="../media/image30.png"/><Relationship Id="rId10" Type="http://schemas.openxmlformats.org/officeDocument/2006/relationships/image" Target="../media/image35.png"/><Relationship Id="rId4" Type="http://schemas.openxmlformats.org/officeDocument/2006/relationships/image" Target="../media/image29.png"/><Relationship Id="rId9" Type="http://schemas.openxmlformats.org/officeDocument/2006/relationships/image" Target="../media/image34.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9.vml"/></Relationships>
</file>

<file path=ppt/slides/_rels/slide48.xml.rels><?xml version="1.0" encoding="UTF-8" standalone="yes"?>
<Relationships xmlns="http://schemas.openxmlformats.org/package/2006/relationships"><Relationship Id="rId3" Type="http://schemas.openxmlformats.org/officeDocument/2006/relationships/image" Target="../media/image41.png"/><Relationship Id="rId2" Type="http://schemas.openxmlformats.org/officeDocument/2006/relationships/image" Target="../media/image40.png"/><Relationship Id="rId1" Type="http://schemas.openxmlformats.org/officeDocument/2006/relationships/slideLayout" Target="../slideLayouts/slideLayout2.xml"/><Relationship Id="rId5" Type="http://schemas.openxmlformats.org/officeDocument/2006/relationships/image" Target="../media/image43.png"/><Relationship Id="rId4" Type="http://schemas.openxmlformats.org/officeDocument/2006/relationships/image" Target="../media/image42.png"/></Relationships>
</file>

<file path=ppt/slides/_rels/slide49.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6.xml"/><Relationship Id="rId1" Type="http://schemas.openxmlformats.org/officeDocument/2006/relationships/vmlDrawing" Target="../drawings/vmlDrawing10.vml"/><Relationship Id="rId4" Type="http://schemas.openxmlformats.org/officeDocument/2006/relationships/oleObject" Target="../embeddings/oleObject15.bin"/></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oleObject" Target="../embeddings/oleObject17.bin"/></Relationships>
</file>

<file path=ppt/slides/_rels/slide56.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2.vml"/></Relationships>
</file>

<file path=ppt/slides/_rels/slide57.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oleObject" Target="../embeddings/oleObject20.bin"/></Relationships>
</file>

<file path=ppt/slides/_rels/slide58.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oleObject" Target="../embeddings/oleObject22.bin"/></Relationships>
</file>

<file path=ppt/slides/_rels/slide59.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15.v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6.vml"/></Relationships>
</file>

<file path=ppt/slides/_rels/slide61.xml.rels><?xml version="1.0" encoding="UTF-8" standalone="yes"?>
<Relationships xmlns="http://schemas.openxmlformats.org/package/2006/relationships"><Relationship Id="rId2" Type="http://schemas.openxmlformats.org/officeDocument/2006/relationships/image" Target="../media/image54.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oleObject" Target="../embeddings/oleObject25.bin"/></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18.vml"/><Relationship Id="rId5" Type="http://schemas.openxmlformats.org/officeDocument/2006/relationships/oleObject" Target="../embeddings/oleObject27.bin"/><Relationship Id="rId4" Type="http://schemas.openxmlformats.org/officeDocument/2006/relationships/oleObject" Target="../embeddings/oleObject26.bin"/></Relationships>
</file>

<file path=ppt/slides/_rels/slide65.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9.vml"/><Relationship Id="rId5" Type="http://schemas.openxmlformats.org/officeDocument/2006/relationships/oleObject" Target="../embeddings/oleObject30.bin"/><Relationship Id="rId4" Type="http://schemas.openxmlformats.org/officeDocument/2006/relationships/oleObject" Target="../embeddings/oleObject29.bin"/></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2"/>
          <p:cNvSpPr txBox="1">
            <a:spLocks/>
          </p:cNvSpPr>
          <p:nvPr/>
        </p:nvSpPr>
        <p:spPr>
          <a:xfrm>
            <a:off x="1143000" y="3962400"/>
            <a:ext cx="6019800" cy="990600"/>
          </a:xfrm>
          <a:prstGeom prst="rect">
            <a:avLst/>
          </a:prstGeom>
        </p:spPr>
        <p:txBody>
          <a:bodyPr vert="horz">
            <a:noAutofit/>
          </a:bodyPr>
          <a:lstStyle/>
          <a:p>
            <a:pPr marL="365760" marR="0" lvl="0" indent="-256032" algn="ctr" defTabSz="914400" rtl="0" eaLnBrk="1" fontAlgn="auto" latinLnBrk="0" hangingPunct="1">
              <a:lnSpc>
                <a:spcPct val="100000"/>
              </a:lnSpc>
              <a:spcBef>
                <a:spcPts val="400"/>
              </a:spcBef>
              <a:spcAft>
                <a:spcPts val="0"/>
              </a:spcAft>
              <a:buClr>
                <a:schemeClr val="accent1"/>
              </a:buClr>
              <a:buSzPct val="68000"/>
              <a:buFont typeface="Wingdings 3"/>
              <a:buChar char=""/>
              <a:tabLst/>
              <a:defRPr/>
            </a:pPr>
            <a:endParaRPr kumimoji="0" lang="ar-SA" sz="2800" b="0" i="0" u="none" strike="noStrike" kern="1200" cap="none" spc="0" normalizeH="0" baseline="0" noProof="0" dirty="0" smtClean="0">
              <a:ln>
                <a:noFill/>
              </a:ln>
              <a:effectLst/>
              <a:uLnTx/>
              <a:uFillTx/>
              <a:latin typeface="Times New Roman" pitchFamily="18" charset="0"/>
              <a:ea typeface="+mn-ea"/>
              <a:cs typeface="Times New Roman" pitchFamily="18" charset="0"/>
            </a:endParaRPr>
          </a:p>
        </p:txBody>
      </p:sp>
      <p:sp>
        <p:nvSpPr>
          <p:cNvPr id="10" name="Rectangle 3"/>
          <p:cNvSpPr>
            <a:spLocks noGrp="1" noChangeArrowheads="1"/>
          </p:cNvSpPr>
          <p:nvPr>
            <p:ph type="subTitle" idx="1"/>
          </p:nvPr>
        </p:nvSpPr>
        <p:spPr>
          <a:xfrm>
            <a:off x="381000" y="609600"/>
            <a:ext cx="7696200" cy="2514600"/>
          </a:xfrm>
        </p:spPr>
        <p:txBody>
          <a:bodyPr>
            <a:noAutofit/>
          </a:bodyPr>
          <a:lstStyle/>
          <a:p>
            <a:pPr algn="ctr" eaLnBrk="1" hangingPunct="1">
              <a:lnSpc>
                <a:spcPct val="90000"/>
              </a:lnSpc>
            </a:pPr>
            <a:endParaRPr lang="en-US" sz="5400" b="1" dirty="0" smtClean="0">
              <a:solidFill>
                <a:srgbClr val="00B050"/>
              </a:solidFill>
              <a:latin typeface="Times New Roman" pitchFamily="18" charset="0"/>
              <a:cs typeface="Times New Roman" pitchFamily="18" charset="0"/>
            </a:endParaRPr>
          </a:p>
          <a:p>
            <a:pPr algn="ctr" eaLnBrk="1" hangingPunct="1">
              <a:lnSpc>
                <a:spcPct val="90000"/>
              </a:lnSpc>
            </a:pPr>
            <a:r>
              <a:rPr lang="en-US" sz="5400" b="1" dirty="0" smtClean="0">
                <a:solidFill>
                  <a:srgbClr val="00B050"/>
                </a:solidFill>
                <a:latin typeface="Times New Roman" pitchFamily="18" charset="0"/>
                <a:cs typeface="Times New Roman" pitchFamily="18" charset="0"/>
              </a:rPr>
              <a:t>Probability </a:t>
            </a:r>
          </a:p>
          <a:p>
            <a:pPr algn="ctr" eaLnBrk="1" hangingPunct="1">
              <a:lnSpc>
                <a:spcPct val="90000"/>
              </a:lnSpc>
            </a:pPr>
            <a:r>
              <a:rPr lang="en-US" sz="5400" b="1" dirty="0" smtClean="0">
                <a:solidFill>
                  <a:srgbClr val="00B050"/>
                </a:solidFill>
                <a:latin typeface="Times New Roman" pitchFamily="18" charset="0"/>
                <a:cs typeface="Times New Roman" pitchFamily="18" charset="0"/>
              </a:rPr>
              <a:t>and </a:t>
            </a:r>
          </a:p>
          <a:p>
            <a:pPr algn="ctr" eaLnBrk="1" hangingPunct="1">
              <a:lnSpc>
                <a:spcPct val="90000"/>
              </a:lnSpc>
            </a:pPr>
            <a:r>
              <a:rPr lang="en-US" sz="5400" b="1" dirty="0" smtClean="0">
                <a:solidFill>
                  <a:srgbClr val="00B050"/>
                </a:solidFill>
                <a:latin typeface="Times New Roman" pitchFamily="18" charset="0"/>
                <a:cs typeface="Times New Roman" pitchFamily="18" charset="0"/>
              </a:rPr>
              <a:t>Counting Rules</a:t>
            </a:r>
          </a:p>
        </p:txBody>
      </p:sp>
      <p:sp>
        <p:nvSpPr>
          <p:cNvPr id="11" name="Title 1"/>
          <p:cNvSpPr txBox="1">
            <a:spLocks/>
          </p:cNvSpPr>
          <p:nvPr/>
        </p:nvSpPr>
        <p:spPr>
          <a:xfrm>
            <a:off x="2133600" y="177800"/>
            <a:ext cx="4267200" cy="1041400"/>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6000" b="1" i="0" u="none" strike="noStrike" kern="1200" cap="none" spc="0" normalizeH="0" baseline="0" noProof="0" dirty="0" smtClean="0">
                <a:ln>
                  <a:noFill/>
                </a:ln>
                <a:solidFill>
                  <a:schemeClr val="accent1">
                    <a:lumMod val="75000"/>
                  </a:schemeClr>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Chapter(4)</a:t>
            </a:r>
            <a:endParaRPr kumimoji="0" lang="en-US" sz="6000" b="1" i="0" u="none" strike="noStrike" kern="1200" cap="none" spc="0" normalizeH="0" baseline="0" noProof="0" dirty="0">
              <a:ln>
                <a:noFill/>
              </a:ln>
              <a:solidFill>
                <a:schemeClr val="accent1">
                  <a:lumMod val="75000"/>
                </a:schemeClr>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6200" y="76200"/>
            <a:ext cx="7391191" cy="954107"/>
          </a:xfrm>
          <a:prstGeom prst="rect">
            <a:avLst/>
          </a:prstGeom>
        </p:spPr>
        <p:txBody>
          <a:bodyPr wrap="none">
            <a:spAutoFit/>
          </a:bodyPr>
          <a:lstStyle/>
          <a:p>
            <a:pPr algn="l" rtl="0">
              <a:buClr>
                <a:srgbClr val="00B0F0"/>
              </a:buClr>
              <a:buFont typeface="Wingdings" pitchFamily="2" charset="2"/>
              <a:buChar char="q"/>
            </a:pPr>
            <a:r>
              <a:rPr lang="en-US" sz="2800" dirty="0" smtClean="0">
                <a:latin typeface="Times New Roman" pitchFamily="18" charset="0"/>
                <a:cs typeface="Times New Roman" pitchFamily="18" charset="0"/>
              </a:rPr>
              <a:t> An </a:t>
            </a:r>
            <a:r>
              <a:rPr lang="en-US" sz="2800" b="1" u="sng" dirty="0" smtClean="0">
                <a:solidFill>
                  <a:srgbClr val="FF0000"/>
                </a:solidFill>
                <a:latin typeface="Times New Roman" pitchFamily="18" charset="0"/>
                <a:cs typeface="Times New Roman" pitchFamily="18" charset="0"/>
              </a:rPr>
              <a:t>event</a:t>
            </a:r>
            <a:r>
              <a:rPr lang="en-US" sz="2800" dirty="0" smtClean="0">
                <a:latin typeface="Times New Roman" pitchFamily="18" charset="0"/>
                <a:cs typeface="Times New Roman" pitchFamily="18" charset="0"/>
              </a:rPr>
              <a:t> consists of outcomes of a probability </a:t>
            </a:r>
          </a:p>
          <a:p>
            <a:pPr algn="l" rtl="0">
              <a:buClr>
                <a:srgbClr val="00B0F0"/>
              </a:buClr>
            </a:pPr>
            <a:r>
              <a:rPr lang="en-US" sz="2800" dirty="0" smtClean="0">
                <a:latin typeface="Times New Roman" pitchFamily="18" charset="0"/>
                <a:cs typeface="Times New Roman" pitchFamily="18" charset="0"/>
              </a:rPr>
              <a:t>Experiment .</a:t>
            </a:r>
            <a:endParaRPr lang="en-US" sz="2800" dirty="0"/>
          </a:p>
        </p:txBody>
      </p:sp>
      <p:sp>
        <p:nvSpPr>
          <p:cNvPr id="5" name="Rectangle 4"/>
          <p:cNvSpPr/>
          <p:nvPr/>
        </p:nvSpPr>
        <p:spPr>
          <a:xfrm>
            <a:off x="152400" y="3657600"/>
            <a:ext cx="2615396" cy="584775"/>
          </a:xfrm>
          <a:prstGeom prst="rect">
            <a:avLst/>
          </a:prstGeom>
        </p:spPr>
        <p:txBody>
          <a:bodyPr wrap="none">
            <a:spAutoFit/>
          </a:bodyPr>
          <a:lstStyle/>
          <a:p>
            <a:r>
              <a:rPr lang="en-US" sz="3200" b="1" dirty="0" smtClean="0">
                <a:solidFill>
                  <a:srgbClr val="00B050"/>
                </a:solidFill>
                <a:latin typeface="Times New Roman" pitchFamily="18" charset="0"/>
                <a:cs typeface="Times New Roman" pitchFamily="18" charset="0"/>
              </a:rPr>
              <a:t>For example :</a:t>
            </a:r>
            <a:endParaRPr lang="en-US" sz="3200" b="1" dirty="0">
              <a:solidFill>
                <a:srgbClr val="00B050"/>
              </a:solidFill>
            </a:endParaRPr>
          </a:p>
        </p:txBody>
      </p:sp>
      <p:grpSp>
        <p:nvGrpSpPr>
          <p:cNvPr id="2" name="Group 5"/>
          <p:cNvGrpSpPr/>
          <p:nvPr/>
        </p:nvGrpSpPr>
        <p:grpSpPr>
          <a:xfrm>
            <a:off x="109146" y="985897"/>
            <a:ext cx="8984302" cy="3057406"/>
            <a:chOff x="109146" y="1295400"/>
            <a:chExt cx="8984302" cy="3057406"/>
          </a:xfrm>
        </p:grpSpPr>
        <p:sp>
          <p:nvSpPr>
            <p:cNvPr id="7" name="Rectangle 6"/>
            <p:cNvSpPr/>
            <p:nvPr/>
          </p:nvSpPr>
          <p:spPr>
            <a:xfrm>
              <a:off x="3352800" y="1295400"/>
              <a:ext cx="1119217" cy="584775"/>
            </a:xfrm>
            <a:prstGeom prst="rect">
              <a:avLst/>
            </a:prstGeom>
          </p:spPr>
          <p:txBody>
            <a:bodyPr wrap="none">
              <a:spAutoFit/>
            </a:bodyPr>
            <a:lstStyle/>
            <a:p>
              <a:r>
                <a:rPr lang="en-US" sz="3200" b="1" dirty="0" smtClean="0">
                  <a:solidFill>
                    <a:srgbClr val="0070C0"/>
                  </a:solidFill>
                  <a:latin typeface="Times New Roman" pitchFamily="18" charset="0"/>
                  <a:cs typeface="Times New Roman" pitchFamily="18" charset="0"/>
                </a:rPr>
                <a:t>event</a:t>
              </a:r>
              <a:endParaRPr lang="en-US" sz="3200" dirty="0">
                <a:solidFill>
                  <a:srgbClr val="0070C0"/>
                </a:solidFill>
              </a:endParaRPr>
            </a:p>
          </p:txBody>
        </p:sp>
        <p:sp>
          <p:nvSpPr>
            <p:cNvPr id="8" name="Right Brace 7"/>
            <p:cNvSpPr/>
            <p:nvPr/>
          </p:nvSpPr>
          <p:spPr>
            <a:xfrm rot="16200000">
              <a:off x="3769549" y="-1026348"/>
              <a:ext cx="690502" cy="6248400"/>
            </a:xfrm>
            <a:prstGeom prst="rightBrace">
              <a:avLst>
                <a:gd name="adj1" fmla="val 8333"/>
                <a:gd name="adj2" fmla="val 47280"/>
              </a:avLst>
            </a:prstGeom>
            <a:ln w="2540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109146" y="2290703"/>
              <a:ext cx="2862654" cy="1569660"/>
            </a:xfrm>
            <a:prstGeom prst="rect">
              <a:avLst/>
            </a:prstGeom>
          </p:spPr>
          <p:txBody>
            <a:bodyPr wrap="square">
              <a:spAutoFit/>
            </a:bodyPr>
            <a:lstStyle/>
            <a:p>
              <a:r>
                <a:rPr lang="en-US" sz="3200" b="1" dirty="0" smtClean="0">
                  <a:solidFill>
                    <a:srgbClr val="FF0000"/>
                  </a:solidFill>
                  <a:latin typeface="Times New Roman" pitchFamily="18" charset="0"/>
                  <a:cs typeface="Times New Roman" pitchFamily="18" charset="0"/>
                </a:rPr>
                <a:t>Simple event</a:t>
              </a:r>
            </a:p>
            <a:p>
              <a:r>
                <a:rPr lang="en-US" sz="3200" dirty="0" smtClean="0">
                  <a:latin typeface="Times New Roman" pitchFamily="18" charset="0"/>
                  <a:cs typeface="Times New Roman" pitchFamily="18" charset="0"/>
                </a:rPr>
                <a:t>is an event with </a:t>
              </a:r>
            </a:p>
            <a:p>
              <a:r>
                <a:rPr lang="en-US" sz="3200" dirty="0" smtClean="0">
                  <a:latin typeface="Times New Roman" pitchFamily="18" charset="0"/>
                  <a:cs typeface="Times New Roman" pitchFamily="18" charset="0"/>
                </a:rPr>
                <a:t>one outcome.  </a:t>
              </a:r>
              <a:endParaRPr lang="en-US" sz="3200" dirty="0"/>
            </a:p>
          </p:txBody>
        </p:sp>
        <p:sp>
          <p:nvSpPr>
            <p:cNvPr id="10" name="Rectangle 9"/>
            <p:cNvSpPr/>
            <p:nvPr/>
          </p:nvSpPr>
          <p:spPr>
            <a:xfrm>
              <a:off x="5784529" y="2290703"/>
              <a:ext cx="3308919" cy="2062103"/>
            </a:xfrm>
            <a:prstGeom prst="rect">
              <a:avLst/>
            </a:prstGeom>
          </p:spPr>
          <p:txBody>
            <a:bodyPr wrap="none">
              <a:spAutoFit/>
            </a:bodyPr>
            <a:lstStyle/>
            <a:p>
              <a:r>
                <a:rPr lang="en-US" sz="3200" b="1" dirty="0" smtClean="0">
                  <a:solidFill>
                    <a:srgbClr val="FF0000"/>
                  </a:solidFill>
                  <a:latin typeface="Times New Roman" pitchFamily="18" charset="0"/>
                  <a:cs typeface="Times New Roman" pitchFamily="18" charset="0"/>
                </a:rPr>
                <a:t>Compound event</a:t>
              </a:r>
            </a:p>
            <a:p>
              <a:r>
                <a:rPr lang="en-US" sz="3200" dirty="0" smtClean="0">
                  <a:latin typeface="Times New Roman" pitchFamily="18" charset="0"/>
                  <a:cs typeface="Times New Roman" pitchFamily="18" charset="0"/>
                </a:rPr>
                <a:t>is an event with </a:t>
              </a:r>
            </a:p>
            <a:p>
              <a:r>
                <a:rPr lang="en-US" sz="3200" dirty="0" smtClean="0">
                  <a:latin typeface="Times New Roman" pitchFamily="18" charset="0"/>
                  <a:cs typeface="Times New Roman" pitchFamily="18" charset="0"/>
                </a:rPr>
                <a:t>containing more </a:t>
              </a:r>
            </a:p>
            <a:p>
              <a:r>
                <a:rPr lang="en-US" sz="3200" dirty="0" smtClean="0">
                  <a:latin typeface="Times New Roman" pitchFamily="18" charset="0"/>
                  <a:cs typeface="Times New Roman" pitchFamily="18" charset="0"/>
                </a:rPr>
                <a:t>than one outcome  </a:t>
              </a:r>
              <a:endParaRPr lang="en-US" sz="3200" dirty="0"/>
            </a:p>
          </p:txBody>
        </p:sp>
      </p:grpSp>
      <p:sp>
        <p:nvSpPr>
          <p:cNvPr id="11" name="Rectangle 10"/>
          <p:cNvSpPr/>
          <p:nvPr/>
        </p:nvSpPr>
        <p:spPr>
          <a:xfrm>
            <a:off x="2364632" y="4114800"/>
            <a:ext cx="3655168" cy="523220"/>
          </a:xfrm>
          <a:prstGeom prst="rect">
            <a:avLst/>
          </a:prstGeom>
        </p:spPr>
        <p:txBody>
          <a:bodyPr wrap="none">
            <a:spAutoFit/>
          </a:bodyPr>
          <a:lstStyle/>
          <a:p>
            <a:r>
              <a:rPr lang="en-US" sz="2800" b="1" dirty="0" smtClean="0">
                <a:solidFill>
                  <a:srgbClr val="0070C0"/>
                </a:solidFill>
                <a:latin typeface="Times New Roman" pitchFamily="18" charset="0"/>
                <a:cs typeface="Times New Roman" pitchFamily="18" charset="0"/>
              </a:rPr>
              <a:t>S = { 1 , 2 , 3 , 4 , 5 , 6 }</a:t>
            </a:r>
            <a:endParaRPr lang="en-US" sz="2800" b="1" dirty="0">
              <a:solidFill>
                <a:srgbClr val="0070C0"/>
              </a:solidFill>
            </a:endParaRPr>
          </a:p>
        </p:txBody>
      </p:sp>
      <p:sp>
        <p:nvSpPr>
          <p:cNvPr id="12" name="Rectangle 11"/>
          <p:cNvSpPr/>
          <p:nvPr/>
        </p:nvSpPr>
        <p:spPr>
          <a:xfrm>
            <a:off x="2514600" y="4648200"/>
            <a:ext cx="1320233" cy="461665"/>
          </a:xfrm>
          <a:prstGeom prst="rect">
            <a:avLst/>
          </a:prstGeom>
        </p:spPr>
        <p:txBody>
          <a:bodyPr wrap="none">
            <a:spAutoFit/>
          </a:bodyPr>
          <a:lstStyle/>
          <a:p>
            <a:r>
              <a:rPr lang="en-US" sz="2400" dirty="0" smtClean="0">
                <a:latin typeface="Times New Roman" pitchFamily="18" charset="0"/>
                <a:cs typeface="Times New Roman" pitchFamily="18" charset="0"/>
              </a:rPr>
              <a:t>A = { 6 }</a:t>
            </a:r>
            <a:endParaRPr lang="en-US" sz="2400" dirty="0"/>
          </a:p>
        </p:txBody>
      </p:sp>
      <p:sp>
        <p:nvSpPr>
          <p:cNvPr id="13" name="Rectangle 12"/>
          <p:cNvSpPr/>
          <p:nvPr/>
        </p:nvSpPr>
        <p:spPr>
          <a:xfrm>
            <a:off x="2514600" y="5257800"/>
            <a:ext cx="3485249" cy="461665"/>
          </a:xfrm>
          <a:prstGeom prst="rect">
            <a:avLst/>
          </a:prstGeom>
        </p:spPr>
        <p:txBody>
          <a:bodyPr wrap="none">
            <a:spAutoFit/>
          </a:bodyPr>
          <a:lstStyle/>
          <a:p>
            <a:r>
              <a:rPr lang="en-US" sz="2400" dirty="0" smtClean="0">
                <a:latin typeface="Times New Roman" pitchFamily="18" charset="0"/>
                <a:cs typeface="Times New Roman" pitchFamily="18" charset="0"/>
              </a:rPr>
              <a:t>B = Odd no. = { 1 , 3 , 5 }</a:t>
            </a:r>
            <a:endParaRPr lang="en-US" sz="2400" dirty="0"/>
          </a:p>
        </p:txBody>
      </p:sp>
      <p:sp>
        <p:nvSpPr>
          <p:cNvPr id="14" name="Rectangle 13"/>
          <p:cNvSpPr/>
          <p:nvPr/>
        </p:nvSpPr>
        <p:spPr>
          <a:xfrm>
            <a:off x="2503235" y="5871865"/>
            <a:ext cx="3491661" cy="461665"/>
          </a:xfrm>
          <a:prstGeom prst="rect">
            <a:avLst/>
          </a:prstGeom>
        </p:spPr>
        <p:txBody>
          <a:bodyPr wrap="none">
            <a:spAutoFit/>
          </a:bodyPr>
          <a:lstStyle/>
          <a:p>
            <a:r>
              <a:rPr lang="en-US" sz="2400" dirty="0" smtClean="0">
                <a:latin typeface="Times New Roman" pitchFamily="18" charset="0"/>
                <a:cs typeface="Times New Roman" pitchFamily="18" charset="0"/>
              </a:rPr>
              <a:t>E = Even no. = { 2 , 4 , 6 }</a:t>
            </a:r>
            <a:endParaRPr lang="en-US" sz="2400" dirty="0"/>
          </a:p>
        </p:txBody>
      </p:sp>
      <p:sp>
        <p:nvSpPr>
          <p:cNvPr id="15" name="Rectangle 14"/>
          <p:cNvSpPr/>
          <p:nvPr/>
        </p:nvSpPr>
        <p:spPr>
          <a:xfrm>
            <a:off x="3733800" y="4652665"/>
            <a:ext cx="1797287" cy="461665"/>
          </a:xfrm>
          <a:prstGeom prst="rect">
            <a:avLst/>
          </a:prstGeom>
        </p:spPr>
        <p:txBody>
          <a:bodyPr wrap="none">
            <a:spAutoFit/>
          </a:bodyPr>
          <a:lstStyle/>
          <a:p>
            <a:r>
              <a:rPr lang="en-US" sz="2400" dirty="0" smtClean="0">
                <a:solidFill>
                  <a:srgbClr val="FF0000"/>
                </a:solidFill>
                <a:latin typeface="Times New Roman" pitchFamily="18" charset="0"/>
                <a:cs typeface="Times New Roman" pitchFamily="18" charset="0"/>
              </a:rPr>
              <a:t>Simple event</a:t>
            </a:r>
          </a:p>
        </p:txBody>
      </p:sp>
      <p:sp>
        <p:nvSpPr>
          <p:cNvPr id="16" name="Rectangle 15"/>
          <p:cNvSpPr/>
          <p:nvPr/>
        </p:nvSpPr>
        <p:spPr>
          <a:xfrm>
            <a:off x="5791200" y="5257800"/>
            <a:ext cx="2294218" cy="461665"/>
          </a:xfrm>
          <a:prstGeom prst="rect">
            <a:avLst/>
          </a:prstGeom>
        </p:spPr>
        <p:txBody>
          <a:bodyPr wrap="none">
            <a:spAutoFit/>
          </a:bodyPr>
          <a:lstStyle/>
          <a:p>
            <a:r>
              <a:rPr lang="en-US" sz="2400" dirty="0" smtClean="0">
                <a:solidFill>
                  <a:srgbClr val="FF0000"/>
                </a:solidFill>
                <a:latin typeface="Times New Roman" pitchFamily="18" charset="0"/>
                <a:cs typeface="Times New Roman" pitchFamily="18" charset="0"/>
              </a:rPr>
              <a:t>Compound event</a:t>
            </a:r>
          </a:p>
        </p:txBody>
      </p:sp>
      <p:sp>
        <p:nvSpPr>
          <p:cNvPr id="17" name="Rectangle 16"/>
          <p:cNvSpPr/>
          <p:nvPr/>
        </p:nvSpPr>
        <p:spPr>
          <a:xfrm>
            <a:off x="5867400" y="5871865"/>
            <a:ext cx="2294218" cy="461665"/>
          </a:xfrm>
          <a:prstGeom prst="rect">
            <a:avLst/>
          </a:prstGeom>
        </p:spPr>
        <p:txBody>
          <a:bodyPr wrap="none">
            <a:spAutoFit/>
          </a:bodyPr>
          <a:lstStyle/>
          <a:p>
            <a:r>
              <a:rPr lang="en-US" sz="2400" dirty="0" smtClean="0">
                <a:solidFill>
                  <a:srgbClr val="FF0000"/>
                </a:solidFill>
                <a:latin typeface="Times New Roman" pitchFamily="18" charset="0"/>
                <a:cs typeface="Times New Roman" pitchFamily="18" charset="0"/>
              </a:rPr>
              <a:t>Compound event</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152400" y="609600"/>
            <a:ext cx="8991600" cy="45720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100000"/>
              <a:buFont typeface="Wingdings" pitchFamily="2" charset="2"/>
              <a:buChar char="q"/>
              <a:tabLst/>
              <a:defRPr/>
            </a:pPr>
            <a:r>
              <a:rPr kumimoji="0" lang="en-US" sz="3200" b="0" i="0" u="none" strike="noStrike" kern="1200" cap="none" spc="0" normalizeH="0" baseline="0" noProof="0" dirty="0" smtClean="0">
                <a:ln>
                  <a:noFill/>
                </a:ln>
                <a:effectLst/>
                <a:uLnTx/>
                <a:uFillTx/>
                <a:latin typeface="Times New Roman" pitchFamily="18" charset="0"/>
                <a:cs typeface="Times New Roman" pitchFamily="18" charset="0"/>
              </a:rPr>
              <a:t>There are three basic interpretations of probability:</a:t>
            </a:r>
          </a:p>
          <a:p>
            <a:pPr marL="0" marR="0" lvl="0" indent="0" algn="l" defTabSz="914400" rtl="0" eaLnBrk="1" fontAlgn="auto" latinLnBrk="0" hangingPunct="1">
              <a:lnSpc>
                <a:spcPct val="100000"/>
              </a:lnSpc>
              <a:spcBef>
                <a:spcPct val="100000"/>
              </a:spcBef>
              <a:spcAft>
                <a:spcPts val="0"/>
              </a:spcAft>
              <a:buClr>
                <a:srgbClr val="00B050"/>
              </a:buClr>
              <a:buSzPct val="80000"/>
              <a:buFont typeface="Wingdings" pitchFamily="2" charset="2"/>
              <a:buChar char="Ø"/>
              <a:tabLst/>
              <a:defRPr/>
            </a:pPr>
            <a:r>
              <a:rPr kumimoji="0" lang="en-US" sz="3200" b="1" i="0" u="none" strike="noStrike" kern="1200" cap="none" spc="0" normalizeH="0" baseline="0" noProof="0" dirty="0" smtClean="0">
                <a:ln>
                  <a:noFill/>
                </a:ln>
                <a:solidFill>
                  <a:srgbClr val="000099"/>
                </a:solidFill>
                <a:effectLst>
                  <a:outerShdw blurRad="38100" dist="38100" dir="2700000" algn="tl">
                    <a:srgbClr val="C0C0C0"/>
                  </a:outerShdw>
                </a:effectLst>
                <a:uLnTx/>
                <a:uFillTx/>
                <a:latin typeface="Times New Roman" pitchFamily="18" charset="0"/>
                <a:cs typeface="Times New Roman" pitchFamily="18" charset="0"/>
              </a:rPr>
              <a:t> </a:t>
            </a:r>
            <a:r>
              <a:rPr kumimoji="0" lang="en-US" sz="3200" b="1" i="0" u="none" strike="noStrike" kern="1200" cap="none" spc="0" normalizeH="0" baseline="0" noProof="0" dirty="0" smtClean="0">
                <a:ln>
                  <a:noFill/>
                </a:ln>
                <a:solidFill>
                  <a:srgbClr val="0070C0"/>
                </a:solidFill>
                <a:uLnTx/>
                <a:uFillTx/>
                <a:latin typeface="Times New Roman" pitchFamily="18" charset="0"/>
                <a:cs typeface="Times New Roman" pitchFamily="18" charset="0"/>
              </a:rPr>
              <a:t>Classical probability</a:t>
            </a:r>
          </a:p>
          <a:p>
            <a:pPr marL="0" marR="0" lvl="0" indent="0" algn="l" defTabSz="914400" rtl="0" eaLnBrk="1" fontAlgn="auto" latinLnBrk="0" hangingPunct="1">
              <a:lnSpc>
                <a:spcPct val="100000"/>
              </a:lnSpc>
              <a:spcBef>
                <a:spcPct val="100000"/>
              </a:spcBef>
              <a:spcAft>
                <a:spcPts val="0"/>
              </a:spcAft>
              <a:buClr>
                <a:srgbClr val="00B050"/>
              </a:buClr>
              <a:buSzPct val="80000"/>
              <a:buFont typeface="Wingdings" pitchFamily="2" charset="2"/>
              <a:buChar char="Ø"/>
              <a:tabLst/>
              <a:defRPr/>
            </a:pPr>
            <a:r>
              <a:rPr kumimoji="0" lang="en-US" sz="3200" b="1" i="0" u="none" strike="noStrike" kern="1200" cap="none" spc="0" normalizeH="0" baseline="0" noProof="0" dirty="0" smtClean="0">
                <a:ln>
                  <a:noFill/>
                </a:ln>
                <a:solidFill>
                  <a:srgbClr val="0070C0"/>
                </a:solidFill>
                <a:uLnTx/>
                <a:uFillTx/>
                <a:latin typeface="Times New Roman" pitchFamily="18" charset="0"/>
                <a:cs typeface="Times New Roman" pitchFamily="18" charset="0"/>
              </a:rPr>
              <a:t> Empirical probability</a:t>
            </a:r>
          </a:p>
          <a:p>
            <a:pPr marL="0" marR="0" lvl="0" indent="0" algn="l" defTabSz="914400" rtl="0" eaLnBrk="1" fontAlgn="auto" latinLnBrk="0" hangingPunct="1">
              <a:lnSpc>
                <a:spcPct val="100000"/>
              </a:lnSpc>
              <a:spcBef>
                <a:spcPct val="100000"/>
              </a:spcBef>
              <a:spcAft>
                <a:spcPts val="0"/>
              </a:spcAft>
              <a:buClr>
                <a:srgbClr val="00B050"/>
              </a:buClr>
              <a:buSzPct val="80000"/>
              <a:buFont typeface="Wingdings" pitchFamily="2" charset="2"/>
              <a:buChar char="Ø"/>
              <a:tabLst/>
              <a:defRPr/>
            </a:pPr>
            <a:r>
              <a:rPr kumimoji="0" lang="en-US" sz="3200" b="1" i="0" u="none" strike="noStrike" kern="1200" cap="none" spc="0" normalizeH="0" baseline="0" noProof="0" dirty="0" smtClean="0">
                <a:ln>
                  <a:noFill/>
                </a:ln>
                <a:solidFill>
                  <a:srgbClr val="0070C0"/>
                </a:solidFill>
                <a:uLnTx/>
                <a:uFillTx/>
                <a:latin typeface="Times New Roman" pitchFamily="18" charset="0"/>
                <a:cs typeface="Times New Roman" pitchFamily="18" charset="0"/>
              </a:rPr>
              <a:t> Subjective probability</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0" y="428604"/>
            <a:ext cx="9144000" cy="22098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100000"/>
              <a:buFont typeface="Wingdings" pitchFamily="2" charset="2"/>
              <a:buChar char="q"/>
              <a:tabLst/>
              <a:defRPr/>
            </a:pPr>
            <a:r>
              <a:rPr kumimoji="0" lang="en-US" sz="2800" b="1" i="0" u="none" strike="noStrike" kern="1200" cap="none" spc="0" normalizeH="0" baseline="0" noProof="0" dirty="0" smtClean="0">
                <a:ln>
                  <a:noFill/>
                </a:ln>
                <a:solidFill>
                  <a:srgbClr val="FF0000"/>
                </a:solidFill>
                <a:effectLst>
                  <a:outerShdw blurRad="38100" dist="38100" dir="2700000" algn="tl">
                    <a:srgbClr val="C0C0C0"/>
                  </a:outerShdw>
                </a:effectLst>
                <a:uLnTx/>
                <a:uFillTx/>
                <a:latin typeface="Times New Roman" pitchFamily="18" charset="0"/>
                <a:cs typeface="Times New Roman" pitchFamily="18" charset="0"/>
              </a:rPr>
              <a:t> </a:t>
            </a:r>
            <a:r>
              <a:rPr kumimoji="0" lang="en-US" sz="2800" b="1" i="0" strike="noStrike" kern="1200" cap="none" spc="0" normalizeH="0" baseline="0" noProof="0" dirty="0" smtClean="0">
                <a:ln>
                  <a:noFill/>
                </a:ln>
                <a:solidFill>
                  <a:srgbClr val="C00000"/>
                </a:solidFill>
                <a:effectLst>
                  <a:outerShdw blurRad="38100" dist="38100" dir="2700000" algn="tl">
                    <a:srgbClr val="C0C0C0"/>
                  </a:outerShdw>
                </a:effectLst>
                <a:uLnTx/>
                <a:uFillTx/>
                <a:latin typeface="Times New Roman" pitchFamily="18" charset="0"/>
                <a:cs typeface="Times New Roman" pitchFamily="18" charset="0"/>
              </a:rPr>
              <a:t>Classical probability</a:t>
            </a:r>
            <a:r>
              <a:rPr kumimoji="0" lang="en-US" sz="2800" b="0" i="0" strike="noStrike" kern="1200" cap="none" spc="0" normalizeH="0" baseline="0" noProof="0" dirty="0" smtClean="0">
                <a:ln>
                  <a:noFill/>
                </a:ln>
                <a:solidFill>
                  <a:srgbClr val="C00000"/>
                </a:solidFill>
                <a:effectLst/>
                <a:uLnTx/>
                <a:uFillTx/>
                <a:latin typeface="Times New Roman" pitchFamily="18" charset="0"/>
                <a:cs typeface="Times New Roman" pitchFamily="18" charset="0"/>
              </a:rPr>
              <a:t> </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uses sample spaces to determine the numerical probability that an event will happen and assumes that all outcomes in the sample space are equally likely to occur.</a:t>
            </a:r>
          </a:p>
        </p:txBody>
      </p:sp>
      <p:sp>
        <p:nvSpPr>
          <p:cNvPr id="5" name="Rectangle 4"/>
          <p:cNvSpPr/>
          <p:nvPr/>
        </p:nvSpPr>
        <p:spPr>
          <a:xfrm>
            <a:off x="0" y="2500306"/>
            <a:ext cx="8686800" cy="830997"/>
          </a:xfrm>
          <a:prstGeom prst="rect">
            <a:avLst/>
          </a:prstGeom>
        </p:spPr>
        <p:txBody>
          <a:bodyPr wrap="square">
            <a:spAutoFit/>
          </a:bodyPr>
          <a:lstStyle/>
          <a:p>
            <a:pPr algn="l" rtl="0">
              <a:buClr>
                <a:srgbClr val="00B0F0"/>
              </a:buClr>
              <a:buFont typeface="Wingdings" pitchFamily="2" charset="2"/>
              <a:buChar char="q"/>
            </a:pPr>
            <a:r>
              <a:rPr lang="en-US" sz="2400" dirty="0" smtClean="0">
                <a:solidFill>
                  <a:srgbClr val="FF0000"/>
                </a:solidFill>
                <a:latin typeface="Times New Roman" pitchFamily="18" charset="0"/>
                <a:cs typeface="Times New Roman" pitchFamily="18" charset="0"/>
              </a:rPr>
              <a:t> </a:t>
            </a:r>
            <a:r>
              <a:rPr lang="en-US" sz="2400" u="sng" dirty="0" smtClean="0">
                <a:solidFill>
                  <a:srgbClr val="FF0000"/>
                </a:solidFill>
                <a:latin typeface="Times New Roman" pitchFamily="18" charset="0"/>
                <a:cs typeface="Times New Roman" pitchFamily="18" charset="0"/>
              </a:rPr>
              <a:t>Equally Likely  Events </a:t>
            </a:r>
            <a:r>
              <a:rPr lang="en-US" sz="2400" dirty="0" smtClean="0">
                <a:latin typeface="Times New Roman" pitchFamily="18" charset="0"/>
                <a:cs typeface="Times New Roman" pitchFamily="18" charset="0"/>
              </a:rPr>
              <a:t>are events that have the same probability </a:t>
            </a:r>
          </a:p>
          <a:p>
            <a:pPr algn="l" rtl="0"/>
            <a:r>
              <a:rPr lang="en-US" sz="2400" dirty="0" smtClean="0">
                <a:latin typeface="Times New Roman" pitchFamily="18" charset="0"/>
                <a:cs typeface="Times New Roman" pitchFamily="18" charset="0"/>
              </a:rPr>
              <a:t>of occurring  </a:t>
            </a:r>
            <a:endParaRPr lang="en-US" sz="2400" dirty="0"/>
          </a:p>
        </p:txBody>
      </p:sp>
      <p:graphicFrame>
        <p:nvGraphicFramePr>
          <p:cNvPr id="1026" name="Object 6"/>
          <p:cNvGraphicFramePr>
            <a:graphicFrameLocks noChangeAspect="1"/>
          </p:cNvGraphicFramePr>
          <p:nvPr/>
        </p:nvGraphicFramePr>
        <p:xfrm>
          <a:off x="285720" y="3857628"/>
          <a:ext cx="8439959" cy="1600200"/>
        </p:xfrm>
        <a:graphic>
          <a:graphicData uri="http://schemas.openxmlformats.org/presentationml/2006/ole">
            <p:oleObj spid="_x0000_s1026" name="Equation" r:id="rId3" imgW="2882900" imgH="546100" progId="">
              <p:embed/>
            </p:oleObj>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0" y="1428736"/>
            <a:ext cx="9448800" cy="5429264"/>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If a family has three children, find the probability that two of </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the three children are girls</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sp>
        <p:nvSpPr>
          <p:cNvPr id="5" name="Rectangle 2"/>
          <p:cNvSpPr>
            <a:spLocks noGrp="1" noChangeArrowheads="1"/>
          </p:cNvSpPr>
          <p:nvPr>
            <p:ph type="title"/>
          </p:nvPr>
        </p:nvSpPr>
        <p:spPr>
          <a:xfrm>
            <a:off x="2643174" y="428604"/>
            <a:ext cx="4038600" cy="552472"/>
          </a:xfrm>
        </p:spPr>
        <p:txBody>
          <a:bodyPr>
            <a:normAutofit fontScale="90000"/>
          </a:bodyPr>
          <a:lstStyle/>
          <a:p>
            <a:pPr eaLnBrk="1" hangingPunct="1"/>
            <a:r>
              <a:rPr lang="en-US" sz="2800" b="0" dirty="0" smtClean="0">
                <a:solidFill>
                  <a:srgbClr val="FF0000"/>
                </a:solidFill>
                <a:effectLst/>
                <a:latin typeface="Times New Roman" pitchFamily="18" charset="0"/>
                <a:cs typeface="Times New Roman" pitchFamily="18" charset="0"/>
              </a:rPr>
              <a:t/>
            </a:r>
            <a:br>
              <a:rPr lang="en-US" sz="2800" b="0" dirty="0" smtClean="0">
                <a:solidFill>
                  <a:srgbClr val="FF0000"/>
                </a:solidFill>
                <a:effectLst/>
                <a:latin typeface="Times New Roman" pitchFamily="18" charset="0"/>
                <a:cs typeface="Times New Roman" pitchFamily="18" charset="0"/>
              </a:rPr>
            </a:br>
            <a:r>
              <a:rPr lang="en-US" sz="2800" dirty="0" smtClean="0">
                <a:solidFill>
                  <a:srgbClr val="FF0000"/>
                </a:solidFill>
                <a:latin typeface="Times New Roman" pitchFamily="18" charset="0"/>
                <a:cs typeface="Times New Roman" pitchFamily="18" charset="0"/>
              </a:rPr>
              <a:t/>
            </a:r>
            <a:br>
              <a:rPr lang="en-US" sz="2800" dirty="0" smtClean="0">
                <a:solidFill>
                  <a:srgbClr val="FF0000"/>
                </a:solidFill>
                <a:latin typeface="Times New Roman" pitchFamily="18" charset="0"/>
                <a:cs typeface="Times New Roman" pitchFamily="18" charset="0"/>
              </a:rPr>
            </a:br>
            <a:r>
              <a:rPr lang="en-US" sz="2800" dirty="0" smtClean="0">
                <a:solidFill>
                  <a:srgbClr val="FF0000"/>
                </a:solidFill>
                <a:latin typeface="Times New Roman" pitchFamily="18" charset="0"/>
                <a:cs typeface="Times New Roman" pitchFamily="18" charset="0"/>
              </a:rPr>
              <a:t/>
            </a:r>
            <a:br>
              <a:rPr lang="en-US" sz="2800" dirty="0" smtClean="0">
                <a:solidFill>
                  <a:srgbClr val="FF0000"/>
                </a:solidFill>
                <a:latin typeface="Times New Roman" pitchFamily="18" charset="0"/>
                <a:cs typeface="Times New Roman" pitchFamily="18" charset="0"/>
              </a:rPr>
            </a:br>
            <a:r>
              <a:rPr lang="en-US" sz="2800" b="0" dirty="0" smtClean="0">
                <a:solidFill>
                  <a:srgbClr val="FF0000"/>
                </a:solidFill>
                <a:effectLst/>
                <a:latin typeface="Times New Roman" pitchFamily="18" charset="0"/>
                <a:cs typeface="Times New Roman" pitchFamily="18" charset="0"/>
              </a:rPr>
              <a:t>Gender of Children</a:t>
            </a:r>
          </a:p>
        </p:txBody>
      </p:sp>
      <p:sp>
        <p:nvSpPr>
          <p:cNvPr id="6" name="Rectangle 5"/>
          <p:cNvSpPr/>
          <p:nvPr/>
        </p:nvSpPr>
        <p:spPr>
          <a:xfrm>
            <a:off x="-63" y="0"/>
            <a:ext cx="2520305" cy="1077218"/>
          </a:xfrm>
          <a:prstGeom prst="rect">
            <a:avLst/>
          </a:prstGeom>
        </p:spPr>
        <p:txBody>
          <a:bodyPr wrap="none">
            <a:spAutoFit/>
          </a:bodyPr>
          <a:lstStyle/>
          <a:p>
            <a:endParaRPr lang="en-US" sz="3200" b="1" dirty="0" smtClean="0">
              <a:solidFill>
                <a:srgbClr val="00B050"/>
              </a:solidFill>
              <a:effectLst/>
              <a:latin typeface="Times New Roman" pitchFamily="18" charset="0"/>
              <a:cs typeface="Times New Roman" pitchFamily="18" charset="0"/>
            </a:endParaRPr>
          </a:p>
          <a:p>
            <a:r>
              <a:rPr lang="en-US" sz="3200" b="1" dirty="0" smtClean="0">
                <a:solidFill>
                  <a:srgbClr val="00B050"/>
                </a:solidFill>
                <a:effectLst/>
                <a:latin typeface="Times New Roman" pitchFamily="18" charset="0"/>
                <a:cs typeface="Times New Roman" pitchFamily="18" charset="0"/>
              </a:rPr>
              <a:t>Example 4-6:</a:t>
            </a:r>
            <a:endParaRPr lang="en-US" sz="3200" b="1" dirty="0"/>
          </a:p>
        </p:txBody>
      </p:sp>
      <p:sp>
        <p:nvSpPr>
          <p:cNvPr id="7" name="Rectangle 6"/>
          <p:cNvSpPr/>
          <p:nvPr/>
        </p:nvSpPr>
        <p:spPr>
          <a:xfrm>
            <a:off x="357158" y="2571744"/>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
        <p:nvSpPr>
          <p:cNvPr id="28674"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8675" name="Rectangle 3"/>
          <p:cNvSpPr>
            <a:spLocks noChangeArrowheads="1"/>
          </p:cNvSpPr>
          <p:nvPr/>
        </p:nvSpPr>
        <p:spPr bwMode="auto">
          <a:xfrm>
            <a:off x="0" y="12763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 name="مستطيل 7"/>
          <p:cNvSpPr/>
          <p:nvPr/>
        </p:nvSpPr>
        <p:spPr>
          <a:xfrm>
            <a:off x="571472" y="3071810"/>
            <a:ext cx="7786742" cy="3272691"/>
          </a:xfrm>
          <a:prstGeom prst="rect">
            <a:avLst/>
          </a:prstGeom>
        </p:spPr>
        <p:txBody>
          <a:bodyPr wrap="square">
            <a:spAutoFit/>
          </a:bodyPr>
          <a:lstStyle/>
          <a:p>
            <a:pPr algn="l" rtl="0">
              <a:spcBef>
                <a:spcPts val="400"/>
              </a:spcBef>
              <a:buClr>
                <a:schemeClr val="accent1"/>
              </a:buClr>
              <a:buSzPct val="68000"/>
              <a:defRPr/>
            </a:pPr>
            <a:r>
              <a:rPr lang="en-US" sz="2000" b="1" dirty="0" smtClean="0">
                <a:solidFill>
                  <a:srgbClr val="C00000"/>
                </a:solidFill>
                <a:latin typeface="Times New Roman" pitchFamily="18" charset="0"/>
                <a:cs typeface="Times New Roman" pitchFamily="18" charset="0"/>
              </a:rPr>
              <a:t>Step 1 </a:t>
            </a:r>
            <a:r>
              <a:rPr lang="en-US" sz="2000" dirty="0" smtClean="0">
                <a:latin typeface="Times New Roman" pitchFamily="18" charset="0"/>
                <a:cs typeface="Times New Roman" pitchFamily="18" charset="0"/>
              </a:rPr>
              <a:t>: Sample Space:</a:t>
            </a:r>
          </a:p>
          <a:p>
            <a:pPr algn="l" rtl="0">
              <a:spcBef>
                <a:spcPts val="400"/>
              </a:spcBef>
              <a:buClr>
                <a:schemeClr val="accent1"/>
              </a:buClr>
              <a:buSzPct val="68000"/>
              <a:defRPr/>
            </a:pPr>
            <a:r>
              <a:rPr lang="en-US" sz="2000" dirty="0" smtClean="0">
                <a:latin typeface="Times New Roman" pitchFamily="18" charset="0"/>
                <a:cs typeface="Times New Roman" pitchFamily="18" charset="0"/>
              </a:rPr>
              <a:t>              S ={BBB ,BBG, BGB, BGG, GBB ,GBG ,GGB ,GGG}</a:t>
            </a:r>
          </a:p>
          <a:p>
            <a:pPr algn="l" rtl="0">
              <a:spcBef>
                <a:spcPts val="400"/>
              </a:spcBef>
              <a:buClr>
                <a:schemeClr val="accent1"/>
              </a:buClr>
              <a:buSzPct val="68000"/>
              <a:defRPr/>
            </a:pPr>
            <a:endParaRPr lang="en-US" sz="2000" dirty="0" smtClean="0">
              <a:latin typeface="Times New Roman" pitchFamily="18" charset="0"/>
              <a:cs typeface="Times New Roman" pitchFamily="18" charset="0"/>
            </a:endParaRPr>
          </a:p>
          <a:p>
            <a:pPr algn="l" rtl="0">
              <a:spcBef>
                <a:spcPts val="400"/>
              </a:spcBef>
              <a:buClr>
                <a:schemeClr val="accent1"/>
              </a:buClr>
              <a:buSzPct val="68000"/>
              <a:defRPr/>
            </a:pPr>
            <a:r>
              <a:rPr lang="en-US" sz="2000" dirty="0" smtClean="0">
                <a:latin typeface="Times New Roman" pitchFamily="18" charset="0"/>
                <a:cs typeface="Times New Roman" pitchFamily="18" charset="0"/>
              </a:rPr>
              <a:t>Step 2 :  A={BGG, GBG, GGB}  </a:t>
            </a:r>
          </a:p>
          <a:p>
            <a:pPr algn="l" rtl="0">
              <a:spcBef>
                <a:spcPts val="400"/>
              </a:spcBef>
              <a:buClr>
                <a:schemeClr val="accent1"/>
              </a:buClr>
              <a:buSzPct val="68000"/>
              <a:defRPr/>
            </a:pPr>
            <a:endParaRPr lang="en-US" sz="2000" dirty="0" smtClean="0">
              <a:latin typeface="Times New Roman" pitchFamily="18" charset="0"/>
              <a:cs typeface="Times New Roman" pitchFamily="18" charset="0"/>
            </a:endParaRPr>
          </a:p>
          <a:p>
            <a:pPr algn="l" rtl="0">
              <a:spcBef>
                <a:spcPts val="400"/>
              </a:spcBef>
              <a:buClr>
                <a:schemeClr val="accent1"/>
              </a:buClr>
              <a:buSzPct val="68000"/>
              <a:defRPr/>
            </a:pPr>
            <a:r>
              <a:rPr lang="en-US" sz="2000" dirty="0" smtClean="0">
                <a:latin typeface="Times New Roman" pitchFamily="18" charset="0"/>
                <a:cs typeface="Times New Roman" pitchFamily="18" charset="0"/>
              </a:rPr>
              <a:t> P(A)=                        =</a:t>
            </a:r>
          </a:p>
          <a:p>
            <a:pPr algn="l" rtl="0">
              <a:spcBef>
                <a:spcPts val="400"/>
              </a:spcBef>
              <a:buClr>
                <a:schemeClr val="accent1"/>
              </a:buClr>
              <a:buSzPct val="68000"/>
              <a:defRPr/>
            </a:pPr>
            <a:endParaRPr lang="en-US" sz="2000" dirty="0" smtClean="0">
              <a:latin typeface="Times New Roman" pitchFamily="18" charset="0"/>
              <a:cs typeface="Times New Roman" pitchFamily="18" charset="0"/>
            </a:endParaRPr>
          </a:p>
          <a:p>
            <a:pPr algn="l" rtl="0">
              <a:spcBef>
                <a:spcPts val="400"/>
              </a:spcBef>
              <a:buClr>
                <a:schemeClr val="accent1"/>
              </a:buClr>
              <a:buSzPct val="68000"/>
              <a:defRPr/>
            </a:pPr>
            <a:r>
              <a:rPr lang="en-US" sz="2000" dirty="0" smtClean="0">
                <a:latin typeface="Times New Roman" pitchFamily="18" charset="0"/>
                <a:cs typeface="Times New Roman" pitchFamily="18" charset="0"/>
              </a:rPr>
              <a:t>The probability of having two of three children being girls</a:t>
            </a:r>
          </a:p>
          <a:p>
            <a:pPr algn="l" rtl="0">
              <a:spcBef>
                <a:spcPts val="400"/>
              </a:spcBef>
              <a:buClr>
                <a:schemeClr val="accent1"/>
              </a:buClr>
              <a:buSzPct val="68000"/>
              <a:defRPr/>
            </a:pPr>
            <a:r>
              <a:rPr lang="en-US" sz="2000" dirty="0" smtClean="0">
                <a:latin typeface="Times New Roman" pitchFamily="18" charset="0"/>
                <a:cs typeface="Times New Roman" pitchFamily="18" charset="0"/>
              </a:rPr>
              <a:t> is 3/8. </a:t>
            </a:r>
            <a:endParaRPr lang="ar-SA" sz="2000" dirty="0" smtClean="0">
              <a:latin typeface="Times New Roman" pitchFamily="18" charset="0"/>
              <a:cs typeface="Times New Roman" pitchFamily="18" charset="0"/>
            </a:endParaRPr>
          </a:p>
        </p:txBody>
      </p:sp>
      <p:graphicFrame>
        <p:nvGraphicFramePr>
          <p:cNvPr id="9" name="كائن 8"/>
          <p:cNvGraphicFramePr>
            <a:graphicFrameLocks noChangeAspect="1"/>
          </p:cNvGraphicFramePr>
          <p:nvPr/>
        </p:nvGraphicFramePr>
        <p:xfrm>
          <a:off x="1571604" y="4643446"/>
          <a:ext cx="1233536" cy="852492"/>
        </p:xfrm>
        <a:graphic>
          <a:graphicData uri="http://schemas.openxmlformats.org/presentationml/2006/ole">
            <p:oleObj spid="_x0000_s31745" name="Equation" r:id="rId3" imgW="355320" imgH="419040" progId="Equation.3">
              <p:embed/>
            </p:oleObj>
          </a:graphicData>
        </a:graphic>
      </p:graphicFrame>
      <p:graphicFrame>
        <p:nvGraphicFramePr>
          <p:cNvPr id="11" name="كائن 10"/>
          <p:cNvGraphicFramePr>
            <a:graphicFrameLocks noChangeAspect="1"/>
          </p:cNvGraphicFramePr>
          <p:nvPr/>
        </p:nvGraphicFramePr>
        <p:xfrm>
          <a:off x="3286116" y="4714884"/>
          <a:ext cx="428628" cy="625478"/>
        </p:xfrm>
        <a:graphic>
          <a:graphicData uri="http://schemas.openxmlformats.org/presentationml/2006/ole">
            <p:oleObj spid="_x0000_s31747" name="Equation" r:id="rId4" imgW="139680" imgH="393480" progId="Equation.3">
              <p:embed/>
            </p:oleObj>
          </a:graphicData>
        </a:graphic>
      </p:graphicFrame>
    </p:spTree>
    <p:extLst>
      <p:ext uri="{BB962C8B-B14F-4D97-AF65-F5344CB8AC3E}">
        <p14:creationId xmlns="" xmlns:p14="http://schemas.microsoft.com/office/powerpoint/2010/main" val="18736519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76200" y="457200"/>
            <a:ext cx="8991600" cy="60198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100000"/>
              <a:tabLst/>
              <a:defRPr/>
            </a:pPr>
            <a:r>
              <a:rPr kumimoji="0" lang="en-US" sz="32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There are four basic</a:t>
            </a:r>
            <a:r>
              <a:rPr kumimoji="0" lang="en-US" sz="32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a:t>
            </a:r>
            <a:r>
              <a:rPr kumimoji="0" lang="en-US" sz="32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probability rules:</a:t>
            </a:r>
          </a:p>
          <a:p>
            <a:pPr marL="0" marR="0" lvl="0" indent="0" algn="l" defTabSz="914400" rtl="0" eaLnBrk="1" fontAlgn="auto" latinLnBrk="0" hangingPunct="1">
              <a:lnSpc>
                <a:spcPct val="100000"/>
              </a:lnSpc>
              <a:spcBef>
                <a:spcPct val="100000"/>
              </a:spcBef>
              <a:spcAft>
                <a:spcPts val="0"/>
              </a:spcAft>
              <a:buClr>
                <a:srgbClr val="00B050"/>
              </a:buClr>
              <a:buSzPct val="80000"/>
              <a:buFont typeface="Wingdings" pitchFamily="2" charset="2"/>
              <a:buChar char="Ø"/>
              <a:tabLst/>
              <a:defRPr/>
            </a:pPr>
            <a:r>
              <a:rPr kumimoji="0" lang="en-US" sz="3200" b="1" i="0" u="none" strike="noStrike" kern="1200" cap="none" spc="0" normalizeH="0" baseline="0" noProof="0" dirty="0" smtClean="0">
                <a:ln>
                  <a:noFill/>
                </a:ln>
                <a:solidFill>
                  <a:srgbClr val="000099"/>
                </a:solidFill>
                <a:effectLst>
                  <a:outerShdw blurRad="38100" dist="38100" dir="2700000" algn="tl">
                    <a:srgbClr val="C0C0C0"/>
                  </a:outerShdw>
                </a:effectLst>
                <a:uLnTx/>
                <a:uFillTx/>
                <a:latin typeface="Times New Roman" pitchFamily="18" charset="0"/>
                <a:cs typeface="Times New Roman" pitchFamily="18" charset="0"/>
              </a:rPr>
              <a:t> </a:t>
            </a:r>
            <a:r>
              <a:rPr kumimoji="0" lang="en-US" sz="3200" b="1" i="0" u="none" strike="noStrike" kern="1200" cap="none" spc="0" normalizeH="0" baseline="0" noProof="0" dirty="0" smtClean="0">
                <a:ln>
                  <a:noFill/>
                </a:ln>
                <a:solidFill>
                  <a:srgbClr val="0070C0"/>
                </a:solidFill>
                <a:uLnTx/>
                <a:uFillTx/>
                <a:latin typeface="Times New Roman" pitchFamily="18" charset="0"/>
                <a:cs typeface="Times New Roman" pitchFamily="18" charset="0"/>
              </a:rPr>
              <a:t>First Rule:</a:t>
            </a:r>
            <a:r>
              <a:rPr kumimoji="0" lang="en-US" sz="3200" b="1" i="0" u="none" strike="noStrike" kern="1200" cap="none" spc="0" normalizeH="0" noProof="0" dirty="0" smtClean="0">
                <a:ln>
                  <a:noFill/>
                </a:ln>
                <a:solidFill>
                  <a:srgbClr val="0070C0"/>
                </a:solidFill>
                <a:uLnTx/>
                <a:uFillTx/>
                <a:latin typeface="Times New Roman" pitchFamily="18" charset="0"/>
                <a:cs typeface="Times New Roman" pitchFamily="18" charset="0"/>
              </a:rPr>
              <a:t> </a:t>
            </a:r>
            <a:r>
              <a:rPr kumimoji="0" lang="en-US" sz="3200" i="0" u="none" strike="noStrike" kern="1200" cap="none" spc="0" normalizeH="0" noProof="0" dirty="0" smtClean="0">
                <a:ln>
                  <a:noFill/>
                </a:ln>
                <a:uLnTx/>
                <a:uFillTx/>
                <a:latin typeface="Times New Roman" pitchFamily="18" charset="0"/>
                <a:cs typeface="Times New Roman" pitchFamily="18" charset="0"/>
              </a:rPr>
              <a:t>0 ≤ P(E) ≤ 1</a:t>
            </a:r>
            <a:endParaRPr kumimoji="0" lang="en-US" sz="3200" i="0" u="none" strike="noStrike" kern="1200" cap="none" spc="0" normalizeH="0" baseline="0" noProof="0" dirty="0" smtClean="0">
              <a:ln>
                <a:noFill/>
              </a:ln>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ct val="100000"/>
              </a:spcBef>
              <a:spcAft>
                <a:spcPts val="0"/>
              </a:spcAft>
              <a:buClr>
                <a:srgbClr val="00B050"/>
              </a:buClr>
              <a:buSzPct val="80000"/>
              <a:buFont typeface="Wingdings" pitchFamily="2" charset="2"/>
              <a:buChar char="Ø"/>
              <a:tabLst/>
              <a:defRPr/>
            </a:pPr>
            <a:r>
              <a:rPr kumimoji="0" lang="en-US" sz="3200" b="1" i="0" u="none" strike="noStrike" kern="1200" cap="none" spc="0" normalizeH="0" baseline="0" noProof="0" dirty="0" smtClean="0">
                <a:ln>
                  <a:noFill/>
                </a:ln>
                <a:solidFill>
                  <a:srgbClr val="0070C0"/>
                </a:solidFill>
                <a:uLnTx/>
                <a:uFillTx/>
                <a:latin typeface="Times New Roman" pitchFamily="18" charset="0"/>
                <a:cs typeface="Times New Roman" pitchFamily="18" charset="0"/>
              </a:rPr>
              <a:t> Second</a:t>
            </a:r>
            <a:r>
              <a:rPr kumimoji="0" lang="en-US" sz="3200" b="1" i="0" u="none" strike="noStrike" kern="1200" cap="none" spc="0" normalizeH="0" noProof="0" dirty="0" smtClean="0">
                <a:ln>
                  <a:noFill/>
                </a:ln>
                <a:solidFill>
                  <a:srgbClr val="0070C0"/>
                </a:solidFill>
                <a:uLnTx/>
                <a:uFillTx/>
                <a:latin typeface="Times New Roman" pitchFamily="18" charset="0"/>
                <a:cs typeface="Times New Roman" pitchFamily="18" charset="0"/>
              </a:rPr>
              <a:t> Rule: </a:t>
            </a:r>
            <a:r>
              <a:rPr kumimoji="0" lang="en-US" sz="3200" i="0" u="none" strike="noStrike" kern="1200" cap="none" spc="0" normalizeH="0" noProof="0" dirty="0" smtClean="0">
                <a:ln>
                  <a:noFill/>
                </a:ln>
                <a:uLnTx/>
                <a:uFillTx/>
                <a:latin typeface="Times New Roman" pitchFamily="18" charset="0"/>
                <a:cs typeface="Times New Roman" pitchFamily="18" charset="0"/>
              </a:rPr>
              <a:t>If an event E cannot occur ,then the probability is 0.</a:t>
            </a:r>
            <a:endParaRPr kumimoji="0" lang="en-US" sz="3200" i="0" u="none" strike="noStrike" kern="1200" cap="none" spc="0" normalizeH="0" baseline="0" noProof="0" dirty="0" smtClean="0">
              <a:ln>
                <a:noFill/>
              </a:ln>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ct val="100000"/>
              </a:spcBef>
              <a:spcAft>
                <a:spcPts val="0"/>
              </a:spcAft>
              <a:buClr>
                <a:srgbClr val="00B050"/>
              </a:buClr>
              <a:buSzPct val="80000"/>
              <a:buFont typeface="Wingdings" pitchFamily="2" charset="2"/>
              <a:buChar char="Ø"/>
              <a:tabLst/>
              <a:defRPr/>
            </a:pPr>
            <a:r>
              <a:rPr kumimoji="0" lang="en-US" sz="3200" b="1" i="0" u="none" strike="noStrike" kern="1200" cap="none" spc="0" normalizeH="0" baseline="0" noProof="0" dirty="0" smtClean="0">
                <a:ln>
                  <a:noFill/>
                </a:ln>
                <a:solidFill>
                  <a:srgbClr val="0070C0"/>
                </a:solidFill>
                <a:uLnTx/>
                <a:uFillTx/>
                <a:latin typeface="Times New Roman" pitchFamily="18" charset="0"/>
                <a:cs typeface="Times New Roman" pitchFamily="18" charset="0"/>
              </a:rPr>
              <a:t> Third</a:t>
            </a:r>
            <a:r>
              <a:rPr kumimoji="0" lang="en-US" sz="3200" b="1" i="0" u="none" strike="noStrike" kern="1200" cap="none" spc="0" normalizeH="0" noProof="0" dirty="0" smtClean="0">
                <a:ln>
                  <a:noFill/>
                </a:ln>
                <a:solidFill>
                  <a:srgbClr val="0070C0"/>
                </a:solidFill>
                <a:uLnTx/>
                <a:uFillTx/>
                <a:latin typeface="Times New Roman" pitchFamily="18" charset="0"/>
                <a:cs typeface="Times New Roman" pitchFamily="18" charset="0"/>
              </a:rPr>
              <a:t> Rule: </a:t>
            </a:r>
            <a:r>
              <a:rPr kumimoji="0" lang="en-US" sz="3200" i="0" u="none" strike="noStrike" kern="1200" cap="none" spc="0" normalizeH="0" noProof="0" dirty="0" smtClean="0">
                <a:ln>
                  <a:noFill/>
                </a:ln>
                <a:uLnTx/>
                <a:uFillTx/>
                <a:latin typeface="Times New Roman" pitchFamily="18" charset="0"/>
                <a:cs typeface="Times New Roman" pitchFamily="18" charset="0"/>
              </a:rPr>
              <a:t>If an event E is certain , then the probability of E is 1.</a:t>
            </a:r>
          </a:p>
          <a:p>
            <a:pPr marL="0" marR="0" lvl="0" indent="0" algn="l" defTabSz="914400" rtl="0" eaLnBrk="1" fontAlgn="auto" latinLnBrk="0" hangingPunct="1">
              <a:lnSpc>
                <a:spcPct val="100000"/>
              </a:lnSpc>
              <a:spcBef>
                <a:spcPct val="100000"/>
              </a:spcBef>
              <a:spcAft>
                <a:spcPts val="0"/>
              </a:spcAft>
              <a:buClr>
                <a:srgbClr val="00B050"/>
              </a:buClr>
              <a:buSzPct val="80000"/>
              <a:buFont typeface="Wingdings" pitchFamily="2" charset="2"/>
              <a:buChar char="Ø"/>
              <a:tabLst/>
              <a:defRPr/>
            </a:pPr>
            <a:r>
              <a:rPr kumimoji="0" lang="en-US" sz="3200" b="1" i="0" u="none" strike="noStrike" kern="1200" cap="none" spc="0" normalizeH="0" noProof="0" dirty="0" smtClean="0">
                <a:ln>
                  <a:noFill/>
                </a:ln>
                <a:solidFill>
                  <a:srgbClr val="0070C0"/>
                </a:solidFill>
                <a:uLnTx/>
                <a:uFillTx/>
                <a:latin typeface="Times New Roman" pitchFamily="18" charset="0"/>
                <a:cs typeface="Times New Roman" pitchFamily="18" charset="0"/>
              </a:rPr>
              <a:t>Fourth Rule: </a:t>
            </a:r>
            <a:r>
              <a:rPr kumimoji="0" lang="en-US" sz="3200" i="0" u="none" strike="noStrike" kern="1200" cap="none" spc="0" normalizeH="0" noProof="0" dirty="0" smtClean="0">
                <a:ln>
                  <a:noFill/>
                </a:ln>
                <a:uLnTx/>
                <a:uFillTx/>
                <a:latin typeface="Times New Roman" pitchFamily="18" charset="0"/>
                <a:cs typeface="Times New Roman" pitchFamily="18" charset="0"/>
              </a:rPr>
              <a:t>∑ p = 1</a:t>
            </a:r>
          </a:p>
          <a:p>
            <a:pPr marL="0" marR="0" lvl="0" indent="0" algn="l" defTabSz="914400" rtl="0" eaLnBrk="1" fontAlgn="auto" latinLnBrk="0" hangingPunct="1">
              <a:lnSpc>
                <a:spcPct val="100000"/>
              </a:lnSpc>
              <a:spcBef>
                <a:spcPct val="100000"/>
              </a:spcBef>
              <a:spcAft>
                <a:spcPts val="0"/>
              </a:spcAft>
              <a:buClr>
                <a:srgbClr val="00B050"/>
              </a:buClr>
              <a:buSzPct val="80000"/>
              <a:buFont typeface="Wingdings" pitchFamily="2" charset="2"/>
              <a:buChar char="Ø"/>
              <a:tabLst/>
              <a:defRPr/>
            </a:pPr>
            <a:endParaRPr kumimoji="0" lang="en-US" sz="3200" b="1" i="0" u="none" strike="noStrike" kern="1200" cap="none" spc="0" normalizeH="0" baseline="0" noProof="0" dirty="0" smtClean="0">
              <a:ln>
                <a:noFill/>
              </a:ln>
              <a:solidFill>
                <a:srgbClr val="0070C0"/>
              </a:solidFill>
              <a:uLnTx/>
              <a:uFillTx/>
              <a:latin typeface="Times New Roman" pitchFamily="18" charset="0"/>
              <a:cs typeface="Times New Roman" pitchFamily="18" charset="0"/>
            </a:endParaRPr>
          </a:p>
        </p:txBody>
      </p:sp>
      <p:sp>
        <p:nvSpPr>
          <p:cNvPr id="5" name="Rectangle 4"/>
          <p:cNvSpPr/>
          <p:nvPr/>
        </p:nvSpPr>
        <p:spPr>
          <a:xfrm>
            <a:off x="2467248" y="-76200"/>
            <a:ext cx="4009752" cy="707886"/>
          </a:xfrm>
          <a:prstGeom prst="rect">
            <a:avLst/>
          </a:prstGeom>
        </p:spPr>
        <p:txBody>
          <a:bodyPr wrap="none">
            <a:spAutoFit/>
          </a:bodyPr>
          <a:lstStyle/>
          <a:p>
            <a:r>
              <a:rPr lang="en-US" sz="4000" b="1" u="sng" dirty="0" smtClean="0">
                <a:solidFill>
                  <a:srgbClr val="00B050"/>
                </a:solidFill>
                <a:latin typeface="Times New Roman" pitchFamily="18" charset="0"/>
                <a:cs typeface="Times New Roman" pitchFamily="18" charset="0"/>
              </a:rPr>
              <a:t>Probability Rules</a:t>
            </a:r>
            <a:endParaRPr lang="en-US" sz="4000" b="1" u="sng" dirty="0">
              <a:solidFill>
                <a:srgbClr val="00B05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2520242"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4-8:</a:t>
            </a:r>
            <a:endParaRPr lang="en-US" sz="3200" b="1" dirty="0"/>
          </a:p>
        </p:txBody>
      </p:sp>
      <p:sp>
        <p:nvSpPr>
          <p:cNvPr id="5" name="Rectangle 4"/>
          <p:cNvSpPr/>
          <p:nvPr/>
        </p:nvSpPr>
        <p:spPr>
          <a:xfrm>
            <a:off x="152400" y="106680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
        <p:nvSpPr>
          <p:cNvPr id="6" name="Rectangle 3"/>
          <p:cNvSpPr txBox="1">
            <a:spLocks noChangeArrowheads="1"/>
          </p:cNvSpPr>
          <p:nvPr/>
        </p:nvSpPr>
        <p:spPr>
          <a:xfrm>
            <a:off x="0" y="533400"/>
            <a:ext cx="9144000" cy="35814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800" dirty="0" smtClean="0">
                <a:solidFill>
                  <a:srgbClr val="0070C0"/>
                </a:solidFill>
                <a:latin typeface="Times New Roman" pitchFamily="18" charset="0"/>
                <a:cs typeface="Times New Roman" pitchFamily="18" charset="0"/>
              </a:rPr>
              <a:t>When a single die is rolled , find the probability of getting a 9 .</a:t>
            </a: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Sample Space:</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1</a:t>
            </a:r>
            <a:r>
              <a:rPr kumimoji="0" lang="en-US" sz="28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 2 , 3 , 4 , 5 , 6 </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800" dirty="0" smtClean="0">
                <a:latin typeface="Times New Roman" pitchFamily="18" charset="0"/>
                <a:cs typeface="Times New Roman" pitchFamily="18" charset="0"/>
              </a:rPr>
              <a:t> </a:t>
            </a:r>
            <a:r>
              <a:rPr lang="en-US" sz="2800" dirty="0" smtClean="0">
                <a:solidFill>
                  <a:srgbClr val="FF0000"/>
                </a:solidFill>
                <a:latin typeface="Times New Roman" pitchFamily="18" charset="0"/>
                <a:cs typeface="Times New Roman" pitchFamily="18" charset="0"/>
              </a:rPr>
              <a:t>P(9) = 0/6 = 0</a:t>
            </a:r>
            <a:endPar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a:t>
            </a: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sp>
        <p:nvSpPr>
          <p:cNvPr id="7" name="Rectangle 2"/>
          <p:cNvSpPr>
            <a:spLocks noGrp="1" noChangeArrowheads="1"/>
          </p:cNvSpPr>
          <p:nvPr>
            <p:ph type="title" idx="4294967295"/>
          </p:nvPr>
        </p:nvSpPr>
        <p:spPr>
          <a:xfrm>
            <a:off x="2514600" y="-152400"/>
            <a:ext cx="4038600" cy="838200"/>
          </a:xfrm>
        </p:spPr>
        <p:txBody>
          <a:bodyPr>
            <a:normAutofit/>
          </a:bodyPr>
          <a:lstStyle/>
          <a:p>
            <a:pPr eaLnBrk="1" hangingPunct="1"/>
            <a:r>
              <a:rPr lang="en-US" sz="2800" b="0" dirty="0" smtClean="0">
                <a:solidFill>
                  <a:srgbClr val="990099"/>
                </a:solidFill>
                <a:effectLst/>
                <a:latin typeface="Times New Roman" pitchFamily="18" charset="0"/>
                <a:cs typeface="Times New Roman" pitchFamily="18" charset="0"/>
              </a:rPr>
              <a:t>Rolling a Die </a:t>
            </a:r>
          </a:p>
        </p:txBody>
      </p:sp>
      <p:grpSp>
        <p:nvGrpSpPr>
          <p:cNvPr id="2" name="Group 10"/>
          <p:cNvGrpSpPr/>
          <p:nvPr/>
        </p:nvGrpSpPr>
        <p:grpSpPr>
          <a:xfrm>
            <a:off x="0" y="2971800"/>
            <a:ext cx="6400800" cy="838200"/>
            <a:chOff x="0" y="3124200"/>
            <a:chExt cx="6400800" cy="838200"/>
          </a:xfrm>
        </p:grpSpPr>
        <p:sp>
          <p:nvSpPr>
            <p:cNvPr id="8" name="Rectangle 7"/>
            <p:cNvSpPr/>
            <p:nvPr/>
          </p:nvSpPr>
          <p:spPr>
            <a:xfrm>
              <a:off x="0" y="3225225"/>
              <a:ext cx="2520242"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4-9:</a:t>
              </a:r>
              <a:endParaRPr lang="en-US" sz="3200" b="1" dirty="0"/>
            </a:p>
          </p:txBody>
        </p:sp>
        <p:sp>
          <p:nvSpPr>
            <p:cNvPr id="9" name="Rectangle 2"/>
            <p:cNvSpPr txBox="1">
              <a:spLocks noChangeArrowheads="1"/>
            </p:cNvSpPr>
            <p:nvPr/>
          </p:nvSpPr>
          <p:spPr>
            <a:xfrm>
              <a:off x="2362200" y="3124200"/>
              <a:ext cx="4038600" cy="838200"/>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2800" b="0" i="0" u="none" strike="noStrike" kern="1200" cap="none" spc="0" normalizeH="0" baseline="0" noProof="0" dirty="0" smtClean="0">
                  <a:ln>
                    <a:noFill/>
                  </a:ln>
                  <a:solidFill>
                    <a:srgbClr val="990099"/>
                  </a:solidFill>
                  <a:effectLst/>
                  <a:uLnTx/>
                  <a:uFillTx/>
                  <a:latin typeface="Times New Roman" pitchFamily="18" charset="0"/>
                  <a:ea typeface="+mj-ea"/>
                  <a:cs typeface="Times New Roman" pitchFamily="18" charset="0"/>
                </a:rPr>
                <a:t>Rolling a Die </a:t>
              </a:r>
            </a:p>
          </p:txBody>
        </p:sp>
      </p:grpSp>
      <p:sp>
        <p:nvSpPr>
          <p:cNvPr id="10" name="Rectangle 3"/>
          <p:cNvSpPr txBox="1">
            <a:spLocks noChangeArrowheads="1"/>
          </p:cNvSpPr>
          <p:nvPr/>
        </p:nvSpPr>
        <p:spPr>
          <a:xfrm>
            <a:off x="-76200" y="3505200"/>
            <a:ext cx="9144000" cy="3200400"/>
          </a:xfrm>
          <a:prstGeom prst="rect">
            <a:avLst/>
          </a:prstGeom>
        </p:spPr>
        <p:txBody>
          <a:bodyPr vert="horz">
            <a:normAutofit lnSpcReduction="10000"/>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800" dirty="0" smtClean="0">
                <a:solidFill>
                  <a:srgbClr val="0070C0"/>
                </a:solidFill>
                <a:latin typeface="Times New Roman" pitchFamily="18" charset="0"/>
                <a:cs typeface="Times New Roman" pitchFamily="18" charset="0"/>
              </a:rPr>
              <a:t>When a single die is rolled ,what is the probability of getting a number less than 7 ?.</a:t>
            </a: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Sample Space:</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1</a:t>
            </a:r>
            <a:r>
              <a:rPr kumimoji="0" lang="en-US" sz="28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 2 , 3 , 4 , 5 , 6 </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800" dirty="0" smtClean="0">
                <a:latin typeface="Times New Roman" pitchFamily="18" charset="0"/>
                <a:cs typeface="Times New Roman" pitchFamily="18" charset="0"/>
              </a:rPr>
              <a:t>        </a:t>
            </a:r>
            <a:r>
              <a:rPr lang="en-US" sz="2800" dirty="0" smtClean="0">
                <a:solidFill>
                  <a:srgbClr val="FF0000"/>
                </a:solidFill>
                <a:latin typeface="Times New Roman" pitchFamily="18" charset="0"/>
                <a:cs typeface="Times New Roman" pitchFamily="18" charset="0"/>
              </a:rPr>
              <a:t>P(no. less than 7)= 6/6 = 1 </a:t>
            </a:r>
            <a:endPar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a:t>
            </a: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sp>
        <p:nvSpPr>
          <p:cNvPr id="12" name="Rectangle 11"/>
          <p:cNvSpPr/>
          <p:nvPr/>
        </p:nvSpPr>
        <p:spPr>
          <a:xfrm>
            <a:off x="76200" y="42773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cxnSp>
        <p:nvCxnSpPr>
          <p:cNvPr id="14" name="Straight Connector 13"/>
          <p:cNvCxnSpPr/>
          <p:nvPr/>
        </p:nvCxnSpPr>
        <p:spPr>
          <a:xfrm>
            <a:off x="533400" y="3046412"/>
            <a:ext cx="7543800" cy="1588"/>
          </a:xfrm>
          <a:prstGeom prst="line">
            <a:avLst/>
          </a:prstGeom>
          <a:ln w="53975">
            <a:solidFill>
              <a:schemeClr val="tx1"/>
            </a:solidFill>
          </a:ln>
        </p:spPr>
        <p:style>
          <a:lnRef idx="1">
            <a:schemeClr val="accent1"/>
          </a:lnRef>
          <a:fillRef idx="0">
            <a:schemeClr val="accent1"/>
          </a:fillRef>
          <a:effectRef idx="0">
            <a:schemeClr val="accent1"/>
          </a:effectRef>
          <a:fontRef idx="minor">
            <a:schemeClr val="tx1"/>
          </a:fontRef>
        </p:style>
      </p:cxnSp>
      <p:sp>
        <p:nvSpPr>
          <p:cNvPr id="16" name="Rounded Rectangular Callout 15"/>
          <p:cNvSpPr/>
          <p:nvPr/>
        </p:nvSpPr>
        <p:spPr>
          <a:xfrm>
            <a:off x="3505200" y="1828800"/>
            <a:ext cx="2133600" cy="762000"/>
          </a:xfrm>
          <a:prstGeom prst="wedgeRoundRectCallout">
            <a:avLst>
              <a:gd name="adj1" fmla="val -110628"/>
              <a:gd name="adj2" fmla="val 65732"/>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Second Rule </a:t>
            </a:r>
            <a:endParaRPr lang="en-US" sz="2800" dirty="0">
              <a:solidFill>
                <a:schemeClr val="tx1"/>
              </a:solidFill>
              <a:latin typeface="Times New Roman" pitchFamily="18" charset="0"/>
              <a:cs typeface="Times New Roman" pitchFamily="18" charset="0"/>
            </a:endParaRPr>
          </a:p>
        </p:txBody>
      </p:sp>
      <p:sp>
        <p:nvSpPr>
          <p:cNvPr id="17" name="Rounded Rectangular Callout 16"/>
          <p:cNvSpPr/>
          <p:nvPr/>
        </p:nvSpPr>
        <p:spPr>
          <a:xfrm>
            <a:off x="5410200" y="5105400"/>
            <a:ext cx="2057400" cy="685800"/>
          </a:xfrm>
          <a:prstGeom prst="wedgeRoundRectCallout">
            <a:avLst>
              <a:gd name="adj1" fmla="val -95251"/>
              <a:gd name="adj2" fmla="val 64924"/>
              <a:gd name="adj3" fmla="val 16667"/>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chemeClr val="tx1"/>
                </a:solidFill>
                <a:latin typeface="Times New Roman" pitchFamily="18" charset="0"/>
                <a:cs typeface="Times New Roman" pitchFamily="18" charset="0"/>
              </a:rPr>
              <a:t>Fourth Rule </a:t>
            </a:r>
            <a:endParaRPr lang="en-US" sz="28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1"/>
          <p:cNvSpPr>
            <a:spLocks noChangeArrowheads="1"/>
          </p:cNvSpPr>
          <p:nvPr/>
        </p:nvSpPr>
        <p:spPr bwMode="auto">
          <a:xfrm>
            <a:off x="4533900" y="2533650"/>
            <a:ext cx="3848100" cy="914400"/>
          </a:xfrm>
          <a:prstGeom prst="rect">
            <a:avLst/>
          </a:prstGeom>
          <a:solidFill>
            <a:srgbClr val="FFFFFF"/>
          </a:solidFill>
          <a:ln w="9525">
            <a:noFill/>
            <a:miter lim="800000"/>
            <a:headEnd/>
            <a:tailEnd/>
          </a:ln>
        </p:spPr>
        <p:txBody>
          <a:bodyPr/>
          <a:lstStyle/>
          <a:p>
            <a:endParaRPr lang="en-US" sz="2400">
              <a:latin typeface="Times New Roman" pitchFamily="18" charset="0"/>
              <a:cs typeface="Times New Roman" pitchFamily="18" charset="0"/>
            </a:endParaRPr>
          </a:p>
        </p:txBody>
      </p:sp>
      <p:sp>
        <p:nvSpPr>
          <p:cNvPr id="9" name="Rectangle 13"/>
          <p:cNvSpPr>
            <a:spLocks noChangeArrowheads="1"/>
          </p:cNvSpPr>
          <p:nvPr/>
        </p:nvSpPr>
        <p:spPr bwMode="auto">
          <a:xfrm>
            <a:off x="4533900" y="3448050"/>
            <a:ext cx="3848100" cy="1190625"/>
          </a:xfrm>
          <a:prstGeom prst="rect">
            <a:avLst/>
          </a:prstGeom>
          <a:solidFill>
            <a:srgbClr val="FFFFFF"/>
          </a:solidFill>
          <a:ln w="9525">
            <a:noFill/>
            <a:miter lim="800000"/>
            <a:headEnd/>
            <a:tailEnd/>
          </a:ln>
        </p:spPr>
        <p:txBody>
          <a:bodyPr/>
          <a:lstStyle/>
          <a:p>
            <a:endParaRPr lang="en-US" sz="2400">
              <a:latin typeface="Times New Roman" pitchFamily="18" charset="0"/>
              <a:cs typeface="Times New Roman" pitchFamily="18" charset="0"/>
            </a:endParaRPr>
          </a:p>
        </p:txBody>
      </p:sp>
      <p:sp>
        <p:nvSpPr>
          <p:cNvPr id="12" name="Rectangle 16"/>
          <p:cNvSpPr>
            <a:spLocks noChangeArrowheads="1"/>
          </p:cNvSpPr>
          <p:nvPr/>
        </p:nvSpPr>
        <p:spPr bwMode="auto">
          <a:xfrm flipV="1">
            <a:off x="533400" y="2667000"/>
            <a:ext cx="8153400" cy="45719"/>
          </a:xfrm>
          <a:prstGeom prst="rect">
            <a:avLst/>
          </a:prstGeom>
          <a:solidFill>
            <a:srgbClr val="000000"/>
          </a:solidFill>
          <a:ln w="0">
            <a:solidFill>
              <a:srgbClr val="000000"/>
            </a:solidFill>
            <a:round/>
            <a:headEnd/>
            <a:tailEnd/>
          </a:ln>
        </p:spPr>
        <p:txBody>
          <a:bodyPr/>
          <a:lstStyle/>
          <a:p>
            <a:endParaRPr lang="en-US" sz="2400">
              <a:latin typeface="Times New Roman" pitchFamily="18" charset="0"/>
              <a:cs typeface="Times New Roman" pitchFamily="18" charset="0"/>
            </a:endParaRPr>
          </a:p>
        </p:txBody>
      </p:sp>
      <p:sp>
        <p:nvSpPr>
          <p:cNvPr id="13" name="Rectangle 18"/>
          <p:cNvSpPr>
            <a:spLocks noChangeArrowheads="1"/>
          </p:cNvSpPr>
          <p:nvPr/>
        </p:nvSpPr>
        <p:spPr bwMode="auto">
          <a:xfrm>
            <a:off x="5127675" y="2297668"/>
            <a:ext cx="2949525" cy="369332"/>
          </a:xfrm>
          <a:prstGeom prst="rect">
            <a:avLst/>
          </a:prstGeom>
          <a:noFill/>
          <a:ln w="9525">
            <a:noFill/>
            <a:miter lim="800000"/>
            <a:headEnd/>
            <a:tailEnd/>
          </a:ln>
        </p:spPr>
        <p:txBody>
          <a:bodyPr wrap="none" lIns="0" tIns="0" rIns="0" bIns="0">
            <a:spAutoFit/>
          </a:bodyPr>
          <a:lstStyle/>
          <a:p>
            <a:r>
              <a:rPr lang="en-US" sz="2400" b="1" dirty="0" smtClean="0">
                <a:solidFill>
                  <a:srgbClr val="00B050"/>
                </a:solidFill>
                <a:latin typeface="Times New Roman" pitchFamily="18" charset="0"/>
                <a:cs typeface="Times New Roman" pitchFamily="18" charset="0"/>
              </a:rPr>
              <a:t>Complement of Event </a:t>
            </a:r>
            <a:endParaRPr lang="en-US" sz="2400" dirty="0">
              <a:solidFill>
                <a:srgbClr val="00B050"/>
              </a:solidFill>
              <a:latin typeface="Times New Roman" pitchFamily="18" charset="0"/>
              <a:cs typeface="Times New Roman" pitchFamily="18" charset="0"/>
            </a:endParaRPr>
          </a:p>
        </p:txBody>
      </p:sp>
      <p:sp>
        <p:nvSpPr>
          <p:cNvPr id="15" name="Rectangle 20"/>
          <p:cNvSpPr>
            <a:spLocks noChangeArrowheads="1"/>
          </p:cNvSpPr>
          <p:nvPr/>
        </p:nvSpPr>
        <p:spPr bwMode="auto">
          <a:xfrm>
            <a:off x="381000" y="2831068"/>
            <a:ext cx="3481722" cy="369332"/>
          </a:xfrm>
          <a:prstGeom prst="rect">
            <a:avLst/>
          </a:prstGeom>
          <a:noFill/>
          <a:ln w="9525">
            <a:noFill/>
            <a:miter lim="800000"/>
            <a:headEnd/>
            <a:tailEnd/>
          </a:ln>
        </p:spPr>
        <p:txBody>
          <a:bodyPr wrap="none" lIns="0" tIns="0" rIns="0" bIns="0">
            <a:spAutoFit/>
          </a:bodyPr>
          <a:lstStyle/>
          <a:p>
            <a:r>
              <a:rPr lang="en-US" sz="2400" dirty="0">
                <a:solidFill>
                  <a:srgbClr val="0070C0"/>
                </a:solidFill>
                <a:latin typeface="Times New Roman" pitchFamily="18" charset="0"/>
                <a:cs typeface="Times New Roman" pitchFamily="18" charset="0"/>
              </a:rPr>
              <a:t>Rolling a die and getting a 4</a:t>
            </a:r>
          </a:p>
        </p:txBody>
      </p:sp>
      <p:sp>
        <p:nvSpPr>
          <p:cNvPr id="16" name="Rectangle 21"/>
          <p:cNvSpPr>
            <a:spLocks noChangeArrowheads="1"/>
          </p:cNvSpPr>
          <p:nvPr/>
        </p:nvSpPr>
        <p:spPr bwMode="auto">
          <a:xfrm>
            <a:off x="4876800" y="2831068"/>
            <a:ext cx="2930289" cy="369332"/>
          </a:xfrm>
          <a:prstGeom prst="rect">
            <a:avLst/>
          </a:prstGeom>
          <a:noFill/>
          <a:ln w="9525">
            <a:noFill/>
            <a:miter lim="800000"/>
            <a:headEnd/>
            <a:tailEnd/>
          </a:ln>
        </p:spPr>
        <p:txBody>
          <a:bodyPr wrap="none" lIns="0" tIns="0" rIns="0" bIns="0">
            <a:spAutoFit/>
          </a:bodyPr>
          <a:lstStyle/>
          <a:p>
            <a:r>
              <a:rPr lang="en-US" sz="2400" dirty="0">
                <a:solidFill>
                  <a:srgbClr val="000000"/>
                </a:solidFill>
                <a:latin typeface="Times New Roman" pitchFamily="18" charset="0"/>
                <a:cs typeface="Times New Roman" pitchFamily="18" charset="0"/>
              </a:rPr>
              <a:t>Getting a 1, 2, 3, 5, or 6</a:t>
            </a:r>
            <a:endParaRPr lang="en-US" sz="2400" dirty="0">
              <a:latin typeface="Times New Roman" pitchFamily="18" charset="0"/>
              <a:cs typeface="Times New Roman" pitchFamily="18" charset="0"/>
            </a:endParaRPr>
          </a:p>
        </p:txBody>
      </p:sp>
      <p:grpSp>
        <p:nvGrpSpPr>
          <p:cNvPr id="2" name="Group 18"/>
          <p:cNvGrpSpPr/>
          <p:nvPr/>
        </p:nvGrpSpPr>
        <p:grpSpPr>
          <a:xfrm>
            <a:off x="228600" y="3420070"/>
            <a:ext cx="4227439" cy="847130"/>
            <a:chOff x="914400" y="2738735"/>
            <a:chExt cx="4227439" cy="847130"/>
          </a:xfrm>
        </p:grpSpPr>
        <p:sp>
          <p:nvSpPr>
            <p:cNvPr id="17" name="Rectangle 16"/>
            <p:cNvSpPr/>
            <p:nvPr/>
          </p:nvSpPr>
          <p:spPr>
            <a:xfrm>
              <a:off x="914400" y="2738735"/>
              <a:ext cx="4227439" cy="461665"/>
            </a:xfrm>
            <a:prstGeom prst="rect">
              <a:avLst/>
            </a:prstGeom>
          </p:spPr>
          <p:txBody>
            <a:bodyPr wrap="none">
              <a:spAutoFit/>
            </a:bodyPr>
            <a:lstStyle/>
            <a:p>
              <a:r>
                <a:rPr lang="en-US" sz="2400" dirty="0" smtClean="0">
                  <a:solidFill>
                    <a:srgbClr val="0070C0"/>
                  </a:solidFill>
                  <a:latin typeface="Times New Roman" pitchFamily="18" charset="0"/>
                  <a:cs typeface="Times New Roman" pitchFamily="18" charset="0"/>
                </a:rPr>
                <a:t>Selecting a letter of the alphabet </a:t>
              </a:r>
              <a:endParaRPr lang="en-US" sz="2400" dirty="0">
                <a:solidFill>
                  <a:srgbClr val="0070C0"/>
                </a:solidFill>
                <a:latin typeface="Times New Roman" pitchFamily="18" charset="0"/>
                <a:cs typeface="Times New Roman" pitchFamily="18" charset="0"/>
              </a:endParaRPr>
            </a:p>
          </p:txBody>
        </p:sp>
        <p:sp>
          <p:nvSpPr>
            <p:cNvPr id="18" name="Rectangle 17"/>
            <p:cNvSpPr/>
            <p:nvPr/>
          </p:nvSpPr>
          <p:spPr>
            <a:xfrm>
              <a:off x="914400" y="3124200"/>
              <a:ext cx="2600392" cy="461665"/>
            </a:xfrm>
            <a:prstGeom prst="rect">
              <a:avLst/>
            </a:prstGeom>
          </p:spPr>
          <p:txBody>
            <a:bodyPr wrap="none">
              <a:spAutoFit/>
            </a:bodyPr>
            <a:lstStyle/>
            <a:p>
              <a:r>
                <a:rPr lang="en-US" sz="2400" dirty="0" smtClean="0">
                  <a:solidFill>
                    <a:srgbClr val="0070C0"/>
                  </a:solidFill>
                  <a:latin typeface="Times New Roman" pitchFamily="18" charset="0"/>
                  <a:cs typeface="Times New Roman" pitchFamily="18" charset="0"/>
                </a:rPr>
                <a:t>and getting a vowel</a:t>
              </a:r>
              <a:endParaRPr lang="en-US" sz="2400" dirty="0">
                <a:solidFill>
                  <a:srgbClr val="0070C0"/>
                </a:solidFill>
                <a:latin typeface="Times New Roman" pitchFamily="18" charset="0"/>
                <a:cs typeface="Times New Roman" pitchFamily="18" charset="0"/>
              </a:endParaRPr>
            </a:p>
          </p:txBody>
        </p:sp>
      </p:grpSp>
      <p:grpSp>
        <p:nvGrpSpPr>
          <p:cNvPr id="3" name="Group 21"/>
          <p:cNvGrpSpPr/>
          <p:nvPr/>
        </p:nvGrpSpPr>
        <p:grpSpPr>
          <a:xfrm>
            <a:off x="152400" y="4415135"/>
            <a:ext cx="4144083" cy="766465"/>
            <a:chOff x="1219200" y="3733800"/>
            <a:chExt cx="4144083" cy="766465"/>
          </a:xfrm>
        </p:grpSpPr>
        <p:sp>
          <p:nvSpPr>
            <p:cNvPr id="20" name="Rectangle 19"/>
            <p:cNvSpPr/>
            <p:nvPr/>
          </p:nvSpPr>
          <p:spPr>
            <a:xfrm>
              <a:off x="1219200" y="3733800"/>
              <a:ext cx="4144083" cy="461665"/>
            </a:xfrm>
            <a:prstGeom prst="rect">
              <a:avLst/>
            </a:prstGeom>
          </p:spPr>
          <p:txBody>
            <a:bodyPr wrap="none">
              <a:spAutoFit/>
            </a:bodyPr>
            <a:lstStyle/>
            <a:p>
              <a:r>
                <a:rPr lang="en-US" sz="2400" dirty="0" smtClean="0">
                  <a:solidFill>
                    <a:srgbClr val="0070C0"/>
                  </a:solidFill>
                  <a:latin typeface="Times New Roman" pitchFamily="18" charset="0"/>
                  <a:cs typeface="Times New Roman" pitchFamily="18" charset="0"/>
                </a:rPr>
                <a:t>Selecting a month and getting a </a:t>
              </a:r>
              <a:endParaRPr lang="en-US" sz="2400" dirty="0">
                <a:solidFill>
                  <a:srgbClr val="0070C0"/>
                </a:solidFill>
                <a:latin typeface="Times New Roman" pitchFamily="18" charset="0"/>
                <a:cs typeface="Times New Roman" pitchFamily="18" charset="0"/>
              </a:endParaRPr>
            </a:p>
          </p:txBody>
        </p:sp>
        <p:sp>
          <p:nvSpPr>
            <p:cNvPr id="21" name="Rectangle 20"/>
            <p:cNvSpPr/>
            <p:nvPr/>
          </p:nvSpPr>
          <p:spPr>
            <a:xfrm>
              <a:off x="1219200" y="4038600"/>
              <a:ext cx="3421129" cy="461665"/>
            </a:xfrm>
            <a:prstGeom prst="rect">
              <a:avLst/>
            </a:prstGeom>
          </p:spPr>
          <p:txBody>
            <a:bodyPr wrap="none">
              <a:spAutoFit/>
            </a:bodyPr>
            <a:lstStyle/>
            <a:p>
              <a:r>
                <a:rPr lang="en-US" sz="2400" dirty="0" smtClean="0">
                  <a:solidFill>
                    <a:srgbClr val="0070C0"/>
                  </a:solidFill>
                  <a:latin typeface="Times New Roman" pitchFamily="18" charset="0"/>
                  <a:cs typeface="Times New Roman" pitchFamily="18" charset="0"/>
                </a:rPr>
                <a:t>month that begins with a J</a:t>
              </a:r>
              <a:endParaRPr lang="en-US" sz="2400" dirty="0">
                <a:solidFill>
                  <a:srgbClr val="0070C0"/>
                </a:solidFill>
                <a:latin typeface="Times New Roman" pitchFamily="18" charset="0"/>
                <a:cs typeface="Times New Roman" pitchFamily="18" charset="0"/>
              </a:endParaRPr>
            </a:p>
          </p:txBody>
        </p:sp>
      </p:grpSp>
      <p:grpSp>
        <p:nvGrpSpPr>
          <p:cNvPr id="4" name="Group 24"/>
          <p:cNvGrpSpPr/>
          <p:nvPr/>
        </p:nvGrpSpPr>
        <p:grpSpPr>
          <a:xfrm>
            <a:off x="228600" y="5334000"/>
            <a:ext cx="4171335" cy="766465"/>
            <a:chOff x="762000" y="4648200"/>
            <a:chExt cx="4171335" cy="766465"/>
          </a:xfrm>
        </p:grpSpPr>
        <p:sp>
          <p:nvSpPr>
            <p:cNvPr id="23" name="Rectangle 22"/>
            <p:cNvSpPr/>
            <p:nvPr/>
          </p:nvSpPr>
          <p:spPr>
            <a:xfrm>
              <a:off x="762000" y="4648200"/>
              <a:ext cx="4171335" cy="461665"/>
            </a:xfrm>
            <a:prstGeom prst="rect">
              <a:avLst/>
            </a:prstGeom>
          </p:spPr>
          <p:txBody>
            <a:bodyPr wrap="none">
              <a:spAutoFit/>
            </a:bodyPr>
            <a:lstStyle/>
            <a:p>
              <a:r>
                <a:rPr lang="en-US" sz="2400" dirty="0" smtClean="0">
                  <a:solidFill>
                    <a:srgbClr val="0070C0"/>
                  </a:solidFill>
                  <a:latin typeface="Times New Roman" pitchFamily="18" charset="0"/>
                  <a:cs typeface="Times New Roman" pitchFamily="18" charset="0"/>
                </a:rPr>
                <a:t>Selecting a day of the week and </a:t>
              </a:r>
              <a:endParaRPr lang="en-US" sz="2400" dirty="0">
                <a:solidFill>
                  <a:srgbClr val="0070C0"/>
                </a:solidFill>
                <a:latin typeface="Times New Roman" pitchFamily="18" charset="0"/>
                <a:cs typeface="Times New Roman" pitchFamily="18" charset="0"/>
              </a:endParaRPr>
            </a:p>
          </p:txBody>
        </p:sp>
        <p:sp>
          <p:nvSpPr>
            <p:cNvPr id="24" name="Rectangle 23"/>
            <p:cNvSpPr/>
            <p:nvPr/>
          </p:nvSpPr>
          <p:spPr>
            <a:xfrm>
              <a:off x="838200" y="4953000"/>
              <a:ext cx="2420856" cy="461665"/>
            </a:xfrm>
            <a:prstGeom prst="rect">
              <a:avLst/>
            </a:prstGeom>
          </p:spPr>
          <p:txBody>
            <a:bodyPr wrap="none">
              <a:spAutoFit/>
            </a:bodyPr>
            <a:lstStyle/>
            <a:p>
              <a:r>
                <a:rPr lang="en-US" sz="2400" dirty="0" smtClean="0">
                  <a:solidFill>
                    <a:srgbClr val="0070C0"/>
                  </a:solidFill>
                  <a:latin typeface="Times New Roman" pitchFamily="18" charset="0"/>
                  <a:cs typeface="Times New Roman" pitchFamily="18" charset="0"/>
                </a:rPr>
                <a:t>getting a weekday</a:t>
              </a:r>
              <a:endParaRPr lang="en-US" sz="2400" dirty="0">
                <a:solidFill>
                  <a:srgbClr val="0070C0"/>
                </a:solidFill>
                <a:latin typeface="Times New Roman" pitchFamily="18" charset="0"/>
                <a:cs typeface="Times New Roman" pitchFamily="18" charset="0"/>
              </a:endParaRPr>
            </a:p>
          </p:txBody>
        </p:sp>
      </p:grpSp>
      <p:sp>
        <p:nvSpPr>
          <p:cNvPr id="27" name="Rectangle 26"/>
          <p:cNvSpPr/>
          <p:nvPr/>
        </p:nvSpPr>
        <p:spPr>
          <a:xfrm>
            <a:off x="1752600" y="2205335"/>
            <a:ext cx="954107" cy="461665"/>
          </a:xfrm>
          <a:prstGeom prst="rect">
            <a:avLst/>
          </a:prstGeom>
        </p:spPr>
        <p:txBody>
          <a:bodyPr wrap="none">
            <a:spAutoFit/>
          </a:bodyPr>
          <a:lstStyle/>
          <a:p>
            <a:r>
              <a:rPr lang="en-US" sz="2400" b="1" dirty="0" smtClean="0">
                <a:solidFill>
                  <a:srgbClr val="00B050"/>
                </a:solidFill>
                <a:latin typeface="Times New Roman" pitchFamily="18" charset="0"/>
                <a:cs typeface="Times New Roman" pitchFamily="18" charset="0"/>
              </a:rPr>
              <a:t>Event</a:t>
            </a:r>
            <a:endParaRPr lang="en-US" sz="2400" dirty="0">
              <a:solidFill>
                <a:srgbClr val="00B050"/>
              </a:solidFill>
              <a:latin typeface="Times New Roman" pitchFamily="18" charset="0"/>
              <a:cs typeface="Times New Roman" pitchFamily="18" charset="0"/>
            </a:endParaRPr>
          </a:p>
        </p:txBody>
      </p:sp>
      <p:grpSp>
        <p:nvGrpSpPr>
          <p:cNvPr id="5" name="Group 29"/>
          <p:cNvGrpSpPr/>
          <p:nvPr/>
        </p:nvGrpSpPr>
        <p:grpSpPr>
          <a:xfrm>
            <a:off x="4724400" y="3420070"/>
            <a:ext cx="4532010" cy="847130"/>
            <a:chOff x="4724400" y="3424535"/>
            <a:chExt cx="4532010" cy="847130"/>
          </a:xfrm>
        </p:grpSpPr>
        <p:sp>
          <p:nvSpPr>
            <p:cNvPr id="28" name="Rectangle 27"/>
            <p:cNvSpPr/>
            <p:nvPr/>
          </p:nvSpPr>
          <p:spPr>
            <a:xfrm>
              <a:off x="4724400" y="3424535"/>
              <a:ext cx="4532010" cy="461665"/>
            </a:xfrm>
            <a:prstGeom prst="rect">
              <a:avLst/>
            </a:prstGeom>
          </p:spPr>
          <p:txBody>
            <a:bodyPr wrap="none">
              <a:spAutoFit/>
            </a:bodyPr>
            <a:lstStyle/>
            <a:p>
              <a:r>
                <a:rPr lang="en-US" sz="2400" dirty="0" smtClean="0">
                  <a:solidFill>
                    <a:srgbClr val="000000"/>
                  </a:solidFill>
                  <a:latin typeface="Times New Roman" pitchFamily="18" charset="0"/>
                  <a:cs typeface="Times New Roman" pitchFamily="18" charset="0"/>
                </a:rPr>
                <a:t>Getting a consonant (assume y is a </a:t>
              </a:r>
              <a:endParaRPr lang="en-US" sz="2400" dirty="0">
                <a:latin typeface="Times New Roman" pitchFamily="18" charset="0"/>
                <a:cs typeface="Times New Roman" pitchFamily="18" charset="0"/>
              </a:endParaRPr>
            </a:p>
          </p:txBody>
        </p:sp>
        <p:sp>
          <p:nvSpPr>
            <p:cNvPr id="29" name="Rectangle 28"/>
            <p:cNvSpPr/>
            <p:nvPr/>
          </p:nvSpPr>
          <p:spPr>
            <a:xfrm>
              <a:off x="5029200" y="3810000"/>
              <a:ext cx="1534394" cy="461665"/>
            </a:xfrm>
            <a:prstGeom prst="rect">
              <a:avLst/>
            </a:prstGeom>
          </p:spPr>
          <p:txBody>
            <a:bodyPr wrap="none">
              <a:spAutoFit/>
            </a:bodyPr>
            <a:lstStyle/>
            <a:p>
              <a:r>
                <a:rPr lang="en-US" sz="2400" dirty="0" smtClean="0">
                  <a:solidFill>
                    <a:srgbClr val="000000"/>
                  </a:solidFill>
                  <a:latin typeface="Times New Roman" pitchFamily="18" charset="0"/>
                  <a:cs typeface="Times New Roman" pitchFamily="18" charset="0"/>
                </a:rPr>
                <a:t>consonant)</a:t>
              </a:r>
              <a:endParaRPr lang="en-US" sz="2400" dirty="0">
                <a:latin typeface="Times New Roman" pitchFamily="18" charset="0"/>
                <a:cs typeface="Times New Roman" pitchFamily="18" charset="0"/>
              </a:endParaRPr>
            </a:p>
          </p:txBody>
        </p:sp>
      </p:grpSp>
      <p:sp>
        <p:nvSpPr>
          <p:cNvPr id="31" name="Rectangle 30"/>
          <p:cNvSpPr/>
          <p:nvPr/>
        </p:nvSpPr>
        <p:spPr>
          <a:xfrm>
            <a:off x="4724400" y="4343400"/>
            <a:ext cx="4572000" cy="1015663"/>
          </a:xfrm>
          <a:prstGeom prst="rect">
            <a:avLst/>
          </a:prstGeom>
        </p:spPr>
        <p:txBody>
          <a:bodyPr wrap="square">
            <a:spAutoFit/>
          </a:bodyPr>
          <a:lstStyle/>
          <a:p>
            <a:pPr algn="l"/>
            <a:r>
              <a:rPr lang="en-US" sz="2000" dirty="0" smtClean="0">
                <a:solidFill>
                  <a:srgbClr val="000000"/>
                </a:solidFill>
                <a:latin typeface="Times New Roman" pitchFamily="18" charset="0"/>
                <a:cs typeface="Times New Roman" pitchFamily="18" charset="0"/>
              </a:rPr>
              <a:t>Getting February, March, April, May, August, September, October, November, or December</a:t>
            </a:r>
            <a:endParaRPr lang="en-US" sz="2000" dirty="0">
              <a:latin typeface="Times New Roman" pitchFamily="18" charset="0"/>
              <a:cs typeface="Times New Roman" pitchFamily="18" charset="0"/>
            </a:endParaRPr>
          </a:p>
        </p:txBody>
      </p:sp>
      <p:sp>
        <p:nvSpPr>
          <p:cNvPr id="32" name="Rectangle 31"/>
          <p:cNvSpPr/>
          <p:nvPr/>
        </p:nvSpPr>
        <p:spPr>
          <a:xfrm>
            <a:off x="4847916" y="5405735"/>
            <a:ext cx="3610284" cy="461665"/>
          </a:xfrm>
          <a:prstGeom prst="rect">
            <a:avLst/>
          </a:prstGeom>
        </p:spPr>
        <p:txBody>
          <a:bodyPr wrap="none">
            <a:spAutoFit/>
          </a:bodyPr>
          <a:lstStyle/>
          <a:p>
            <a:r>
              <a:rPr lang="en-US" sz="2400" dirty="0" smtClean="0">
                <a:solidFill>
                  <a:srgbClr val="000000"/>
                </a:solidFill>
                <a:latin typeface="Times New Roman" pitchFamily="18" charset="0"/>
                <a:cs typeface="Times New Roman" pitchFamily="18" charset="0"/>
              </a:rPr>
              <a:t>Getting Saturday or Sunday</a:t>
            </a:r>
            <a:endParaRPr lang="en-US" sz="2400" dirty="0">
              <a:latin typeface="Times New Roman" pitchFamily="18" charset="0"/>
              <a:cs typeface="Times New Roman" pitchFamily="18" charset="0"/>
            </a:endParaRPr>
          </a:p>
        </p:txBody>
      </p:sp>
      <p:sp>
        <p:nvSpPr>
          <p:cNvPr id="33" name="Rectangle 32"/>
          <p:cNvSpPr/>
          <p:nvPr/>
        </p:nvSpPr>
        <p:spPr>
          <a:xfrm>
            <a:off x="0" y="1381780"/>
            <a:ext cx="2409634" cy="523220"/>
          </a:xfrm>
          <a:prstGeom prst="rect">
            <a:avLst/>
          </a:prstGeom>
        </p:spPr>
        <p:txBody>
          <a:bodyPr wrap="none">
            <a:spAutoFit/>
          </a:bodyPr>
          <a:lstStyle/>
          <a:p>
            <a:r>
              <a:rPr lang="en-US" sz="2800" b="1" dirty="0" smtClean="0">
                <a:solidFill>
                  <a:srgbClr val="00B050"/>
                </a:solidFill>
                <a:effectLst/>
                <a:latin typeface="Times New Roman" pitchFamily="18" charset="0"/>
                <a:cs typeface="Times New Roman" pitchFamily="18" charset="0"/>
              </a:rPr>
              <a:t>Example 4-10:</a:t>
            </a:r>
            <a:endParaRPr lang="en-US" sz="2800" b="1" dirty="0"/>
          </a:p>
        </p:txBody>
      </p:sp>
      <p:sp>
        <p:nvSpPr>
          <p:cNvPr id="34" name="Rectangle 33"/>
          <p:cNvSpPr/>
          <p:nvPr/>
        </p:nvSpPr>
        <p:spPr>
          <a:xfrm>
            <a:off x="0" y="1762780"/>
            <a:ext cx="5461752" cy="523220"/>
          </a:xfrm>
          <a:prstGeom prst="rect">
            <a:avLst/>
          </a:prstGeom>
        </p:spPr>
        <p:txBody>
          <a:bodyPr wrap="none">
            <a:spAutoFit/>
          </a:bodyPr>
          <a:lstStyle/>
          <a:p>
            <a:r>
              <a:rPr lang="en-US" sz="2800" dirty="0" smtClean="0">
                <a:solidFill>
                  <a:srgbClr val="FF0000"/>
                </a:solidFill>
                <a:effectLst/>
                <a:latin typeface="Times New Roman" pitchFamily="18" charset="0"/>
                <a:cs typeface="Times New Roman" pitchFamily="18" charset="0"/>
              </a:rPr>
              <a:t>Find the complements of each event.</a:t>
            </a:r>
          </a:p>
        </p:txBody>
      </p:sp>
      <p:grpSp>
        <p:nvGrpSpPr>
          <p:cNvPr id="6" name="Group 34"/>
          <p:cNvGrpSpPr/>
          <p:nvPr/>
        </p:nvGrpSpPr>
        <p:grpSpPr>
          <a:xfrm>
            <a:off x="0" y="0"/>
            <a:ext cx="8991600" cy="1384995"/>
            <a:chOff x="152400" y="228600"/>
            <a:chExt cx="8991600" cy="1384995"/>
          </a:xfrm>
        </p:grpSpPr>
        <p:sp>
          <p:nvSpPr>
            <p:cNvPr id="36" name="Rectangle 35"/>
            <p:cNvSpPr/>
            <p:nvPr/>
          </p:nvSpPr>
          <p:spPr>
            <a:xfrm>
              <a:off x="152400" y="228600"/>
              <a:ext cx="8991600" cy="1384995"/>
            </a:xfrm>
            <a:prstGeom prst="rect">
              <a:avLst/>
            </a:prstGeom>
          </p:spPr>
          <p:txBody>
            <a:bodyPr wrap="square">
              <a:spAutoFit/>
            </a:bodyPr>
            <a:lstStyle/>
            <a:p>
              <a:r>
                <a:rPr lang="en-US" sz="2800" dirty="0" smtClean="0">
                  <a:latin typeface="Times New Roman" pitchFamily="18" charset="0"/>
                  <a:cs typeface="Times New Roman" pitchFamily="18" charset="0"/>
                </a:rPr>
                <a:t>The </a:t>
              </a:r>
              <a:r>
                <a:rPr lang="en-US" sz="2800" b="1" u="sng" dirty="0" smtClean="0">
                  <a:solidFill>
                    <a:srgbClr val="FF0000"/>
                  </a:solidFill>
                  <a:latin typeface="Times New Roman" pitchFamily="18" charset="0"/>
                  <a:cs typeface="Times New Roman" pitchFamily="18" charset="0"/>
                </a:rPr>
                <a:t>complement of an event </a:t>
              </a:r>
              <a:r>
                <a:rPr lang="en-US" sz="2800" dirty="0" smtClean="0">
                  <a:latin typeface="Times New Roman" pitchFamily="18" charset="0"/>
                  <a:cs typeface="Times New Roman" pitchFamily="18" charset="0"/>
                </a:rPr>
                <a:t>E , denoted by      , is the set of outcomes in the sample space that are not included in the outcomes of event E.</a:t>
              </a:r>
              <a:endParaRPr lang="en-US" sz="2800" dirty="0"/>
            </a:p>
          </p:txBody>
        </p:sp>
        <p:pic>
          <p:nvPicPr>
            <p:cNvPr id="37"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781800" y="228600"/>
              <a:ext cx="276225" cy="578757"/>
            </a:xfrm>
            <a:prstGeom prst="rect">
              <a:avLst/>
            </a:prstGeom>
            <a:noFill/>
          </p:spPr>
        </p:pic>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28800" y="1524000"/>
            <a:ext cx="5029200" cy="3352800"/>
          </a:xfrm>
          <a:prstGeom prst="rect">
            <a:avLst/>
          </a:prstGeom>
          <a:solidFill>
            <a:srgbClr val="CC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Oval 4"/>
          <p:cNvSpPr/>
          <p:nvPr/>
        </p:nvSpPr>
        <p:spPr>
          <a:xfrm>
            <a:off x="3048000" y="2133600"/>
            <a:ext cx="2514600" cy="1905000"/>
          </a:xfrm>
          <a:prstGeom prst="ellipse">
            <a:avLst/>
          </a:prstGeom>
          <a:solidFill>
            <a:schemeClr val="accent1">
              <a:lumMod val="40000"/>
              <a:lumOff val="60000"/>
            </a:schemeClr>
          </a:solidFill>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733800" y="2514600"/>
            <a:ext cx="1066800" cy="838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FF0000"/>
                </a:solidFill>
                <a:latin typeface="Times New Roman" pitchFamily="18" charset="0"/>
                <a:cs typeface="Times New Roman" pitchFamily="18" charset="0"/>
              </a:rPr>
              <a:t>P (E)</a:t>
            </a:r>
            <a:endParaRPr lang="en-US" sz="2800" dirty="0">
              <a:solidFill>
                <a:srgbClr val="FF0000"/>
              </a:solidFill>
              <a:latin typeface="Times New Roman" pitchFamily="18" charset="0"/>
              <a:cs typeface="Times New Roman" pitchFamily="18" charset="0"/>
            </a:endParaRPr>
          </a:p>
        </p:txBody>
      </p:sp>
      <p:grpSp>
        <p:nvGrpSpPr>
          <p:cNvPr id="2" name="Group 26"/>
          <p:cNvGrpSpPr/>
          <p:nvPr/>
        </p:nvGrpSpPr>
        <p:grpSpPr>
          <a:xfrm>
            <a:off x="1905000" y="1600200"/>
            <a:ext cx="1066800" cy="838200"/>
            <a:chOff x="5715000" y="1600200"/>
            <a:chExt cx="1066800" cy="838200"/>
          </a:xfrm>
        </p:grpSpPr>
        <p:sp>
          <p:nvSpPr>
            <p:cNvPr id="7" name="Rectangle 6"/>
            <p:cNvSpPr/>
            <p:nvPr/>
          </p:nvSpPr>
          <p:spPr>
            <a:xfrm>
              <a:off x="5715000" y="1600200"/>
              <a:ext cx="1066800" cy="838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FF0000"/>
                  </a:solidFill>
                  <a:latin typeface="Times New Roman" pitchFamily="18" charset="0"/>
                  <a:cs typeface="Times New Roman" pitchFamily="18" charset="0"/>
                </a:rPr>
                <a:t>P (E)</a:t>
              </a:r>
              <a:endParaRPr lang="en-US" sz="2800" dirty="0">
                <a:solidFill>
                  <a:srgbClr val="FF0000"/>
                </a:solidFill>
                <a:latin typeface="Times New Roman" pitchFamily="18" charset="0"/>
                <a:cs typeface="Times New Roman" pitchFamily="18" charset="0"/>
              </a:endParaRPr>
            </a:p>
          </p:txBody>
        </p:sp>
        <p:cxnSp>
          <p:nvCxnSpPr>
            <p:cNvPr id="8" name="Straight Connector 7"/>
            <p:cNvCxnSpPr/>
            <p:nvPr/>
          </p:nvCxnSpPr>
          <p:spPr>
            <a:xfrm>
              <a:off x="6248400" y="1828800"/>
              <a:ext cx="228600" cy="1588"/>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grpSp>
      <p:cxnSp>
        <p:nvCxnSpPr>
          <p:cNvPr id="22" name="Curved Connector 21"/>
          <p:cNvCxnSpPr/>
          <p:nvPr/>
        </p:nvCxnSpPr>
        <p:spPr>
          <a:xfrm rot="5400000" flipH="1" flipV="1">
            <a:off x="6858000" y="1828800"/>
            <a:ext cx="381000" cy="381000"/>
          </a:xfrm>
          <a:prstGeom prst="curvedConnector3">
            <a:avLst>
              <a:gd name="adj1" fmla="val 50000"/>
            </a:avLst>
          </a:prstGeom>
          <a:ln w="31750">
            <a:solidFill>
              <a:srgbClr val="00B050"/>
            </a:solidFill>
          </a:ln>
        </p:spPr>
        <p:style>
          <a:lnRef idx="1">
            <a:schemeClr val="accent1"/>
          </a:lnRef>
          <a:fillRef idx="0">
            <a:schemeClr val="accent1"/>
          </a:fillRef>
          <a:effectRef idx="0">
            <a:schemeClr val="accent1"/>
          </a:effectRef>
          <a:fontRef idx="minor">
            <a:schemeClr val="tx1"/>
          </a:fontRef>
        </p:style>
      </p:cxnSp>
      <p:sp>
        <p:nvSpPr>
          <p:cNvPr id="26" name="Rectangle 25"/>
          <p:cNvSpPr/>
          <p:nvPr/>
        </p:nvSpPr>
        <p:spPr>
          <a:xfrm>
            <a:off x="7162800" y="1371600"/>
            <a:ext cx="1066800" cy="838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FF0000"/>
                </a:solidFill>
                <a:latin typeface="Times New Roman" pitchFamily="18" charset="0"/>
                <a:cs typeface="Times New Roman" pitchFamily="18" charset="0"/>
              </a:rPr>
              <a:t>P (S)</a:t>
            </a:r>
            <a:endParaRPr lang="en-US" sz="2800" dirty="0">
              <a:solidFill>
                <a:srgbClr val="FF000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95529075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914400" y="-22086"/>
            <a:ext cx="7287893" cy="707886"/>
          </a:xfrm>
          <a:prstGeom prst="rect">
            <a:avLst/>
          </a:prstGeom>
        </p:spPr>
        <p:txBody>
          <a:bodyPr wrap="none">
            <a:spAutoFit/>
          </a:bodyPr>
          <a:lstStyle/>
          <a:p>
            <a:r>
              <a:rPr lang="en-US" sz="4000" b="1" u="sng" dirty="0" smtClean="0">
                <a:solidFill>
                  <a:srgbClr val="0070C0"/>
                </a:solidFill>
                <a:latin typeface="Times New Roman" pitchFamily="18" charset="0"/>
                <a:cs typeface="Times New Roman" pitchFamily="18" charset="0"/>
              </a:rPr>
              <a:t>Rule for Complementary Events</a:t>
            </a:r>
            <a:endParaRPr lang="en-US" sz="4000" b="1" u="sng" dirty="0">
              <a:solidFill>
                <a:srgbClr val="0070C0"/>
              </a:solidFill>
            </a:endParaRPr>
          </a:p>
        </p:txBody>
      </p:sp>
      <p:sp>
        <p:nvSpPr>
          <p:cNvPr id="921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9217" name="Picture 1"/>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76200" y="1295400"/>
            <a:ext cx="3039341" cy="571500"/>
          </a:xfrm>
          <a:prstGeom prst="rect">
            <a:avLst/>
          </a:prstGeom>
          <a:noFill/>
          <a:ln w="15875">
            <a:solidFill>
              <a:srgbClr val="FF0000"/>
            </a:solidFill>
          </a:ln>
        </p:spPr>
      </p:pic>
      <p:sp>
        <p:nvSpPr>
          <p:cNvPr id="9219" name="Rectangle 3"/>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221"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9220" name="Picture 4"/>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285262" y="2133600"/>
            <a:ext cx="3039338" cy="571500"/>
          </a:xfrm>
          <a:prstGeom prst="rect">
            <a:avLst/>
          </a:prstGeom>
          <a:noFill/>
          <a:ln w="15875">
            <a:solidFill>
              <a:srgbClr val="FF0000"/>
            </a:solidFill>
          </a:ln>
        </p:spPr>
      </p:pic>
      <p:sp>
        <p:nvSpPr>
          <p:cNvPr id="9222" name="Rectangle 6"/>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9224" name="Rectangle 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9223" name="Picture 7"/>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6028459" y="1295400"/>
            <a:ext cx="3039341" cy="571500"/>
          </a:xfrm>
          <a:prstGeom prst="rect">
            <a:avLst/>
          </a:prstGeom>
          <a:noFill/>
          <a:ln w="15875">
            <a:solidFill>
              <a:srgbClr val="FF0000"/>
            </a:solidFill>
          </a:ln>
        </p:spPr>
      </p:pic>
      <p:sp>
        <p:nvSpPr>
          <p:cNvPr id="9225" name="Rectangle 9"/>
          <p:cNvSpPr>
            <a:spLocks noChangeArrowheads="1"/>
          </p:cNvSpPr>
          <p:nvPr/>
        </p:nvSpPr>
        <p:spPr bwMode="auto">
          <a:xfrm>
            <a:off x="0" y="876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cxnSp>
        <p:nvCxnSpPr>
          <p:cNvPr id="15" name="Straight Arrow Connector 14"/>
          <p:cNvCxnSpPr/>
          <p:nvPr/>
        </p:nvCxnSpPr>
        <p:spPr>
          <a:xfrm rot="10800000" flipV="1">
            <a:off x="2286000" y="609600"/>
            <a:ext cx="685800" cy="6096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a:off x="3999706" y="1408906"/>
            <a:ext cx="1295400" cy="158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16200000" flipH="1">
            <a:off x="6324600" y="685800"/>
            <a:ext cx="609600" cy="4572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76200" y="2667000"/>
            <a:ext cx="2702791"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4-11:</a:t>
            </a:r>
            <a:endParaRPr lang="en-US" sz="3200" b="1" dirty="0"/>
          </a:p>
        </p:txBody>
      </p:sp>
      <p:sp>
        <p:nvSpPr>
          <p:cNvPr id="24" name="Rectangle 3"/>
          <p:cNvSpPr txBox="1">
            <a:spLocks noChangeArrowheads="1"/>
          </p:cNvSpPr>
          <p:nvPr/>
        </p:nvSpPr>
        <p:spPr>
          <a:xfrm>
            <a:off x="0" y="3124200"/>
            <a:ext cx="9144000" cy="14478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If the probability that a person lives in an industrialized country of the world is   , find the probability that a person does not live in an industrialized country.</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sp>
        <p:nvSpPr>
          <p:cNvPr id="9228"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9227" name="Picture 11"/>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3352800" y="3581400"/>
            <a:ext cx="152400" cy="533400"/>
          </a:xfrm>
          <a:prstGeom prst="rect">
            <a:avLst/>
          </a:prstGeom>
          <a:noFill/>
        </p:spPr>
      </p:pic>
      <p:sp>
        <p:nvSpPr>
          <p:cNvPr id="9229" name="Rectangle 13"/>
          <p:cNvSpPr>
            <a:spLocks noChangeArrowheads="1"/>
          </p:cNvSpPr>
          <p:nvPr/>
        </p:nvSpPr>
        <p:spPr bwMode="auto">
          <a:xfrm>
            <a:off x="0" y="100965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173060" name="Object 4"/>
          <p:cNvGraphicFramePr>
            <a:graphicFrameLocks noChangeAspect="1"/>
          </p:cNvGraphicFramePr>
          <p:nvPr/>
        </p:nvGraphicFramePr>
        <p:xfrm>
          <a:off x="642910" y="4429132"/>
          <a:ext cx="7589838" cy="2106613"/>
        </p:xfrm>
        <a:graphic>
          <a:graphicData uri="http://schemas.openxmlformats.org/presentationml/2006/ole">
            <p:oleObj spid="_x0000_s27649" name="Equation" r:id="rId7" imgW="3238200" imgH="977760" progId="">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30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76200" y="381000"/>
            <a:ext cx="8763000" cy="1690678"/>
          </a:xfrm>
          <a:prstGeom prst="rect">
            <a:avLst/>
          </a:prstGeom>
        </p:spPr>
        <p:txBody>
          <a:bodyPr vert="horz">
            <a:normAutofit fontScale="85000" lnSpcReduction="20000"/>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1" i="0" u="sng" strike="noStrike" kern="1200" cap="none" spc="0" normalizeH="0" baseline="0" noProof="0" dirty="0" smtClean="0">
                <a:ln>
                  <a:noFill/>
                </a:ln>
                <a:solidFill>
                  <a:srgbClr val="FF0000"/>
                </a:solidFill>
                <a:uLnTx/>
                <a:uFillTx/>
                <a:latin typeface="Times New Roman" pitchFamily="18" charset="0"/>
                <a:cs typeface="Times New Roman" pitchFamily="18" charset="0"/>
              </a:rPr>
              <a:t>Empirical probability(relative)</a:t>
            </a:r>
            <a:r>
              <a:rPr kumimoji="0" lang="en-US" sz="2800" b="0" i="0" u="sng" strike="noStrike" kern="1200" cap="none" spc="0" normalizeH="0" baseline="0" noProof="0" dirty="0" smtClean="0">
                <a:ln>
                  <a:noFill/>
                </a:ln>
                <a:solidFill>
                  <a:srgbClr val="FF0000"/>
                </a:solidFill>
                <a:uLnTx/>
                <a:uFillTx/>
                <a:latin typeface="Times New Roman" pitchFamily="18" charset="0"/>
                <a:cs typeface="Times New Roman" pitchFamily="18" charset="0"/>
              </a:rPr>
              <a:t> </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relies on actual experience to</a:t>
            </a:r>
            <a:r>
              <a:rPr kumimoji="0" lang="en-US" sz="28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determine the likelihood of outcomes.</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lang="en-US" sz="2800" dirty="0" smtClean="0">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*Uses</a:t>
            </a:r>
            <a:r>
              <a:rPr kumimoji="0" lang="en-US" sz="280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frequency to determine the numerical probability that event occurs.</a:t>
            </a:r>
            <a:endParaRPr kumimoji="0" lang="en-US" sz="280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graphicFrame>
        <p:nvGraphicFramePr>
          <p:cNvPr id="7169" name="Object 4"/>
          <p:cNvGraphicFramePr>
            <a:graphicFrameLocks noChangeAspect="1"/>
          </p:cNvGraphicFramePr>
          <p:nvPr/>
        </p:nvGraphicFramePr>
        <p:xfrm>
          <a:off x="642910" y="2285992"/>
          <a:ext cx="7380235" cy="1470025"/>
        </p:xfrm>
        <a:graphic>
          <a:graphicData uri="http://schemas.openxmlformats.org/presentationml/2006/ole">
            <p:oleObj spid="_x0000_s5122" name="Equation" r:id="rId3" imgW="2489200" imgH="495300" progId="">
              <p:embed/>
            </p:oleObj>
          </a:graphicData>
        </a:graphic>
      </p:graphicFrame>
      <p:sp>
        <p:nvSpPr>
          <p:cNvPr id="5" name="مستطيل 4"/>
          <p:cNvSpPr/>
          <p:nvPr/>
        </p:nvSpPr>
        <p:spPr>
          <a:xfrm>
            <a:off x="571472" y="3929066"/>
            <a:ext cx="1500198" cy="461665"/>
          </a:xfrm>
          <a:prstGeom prst="rect">
            <a:avLst/>
          </a:prstGeom>
        </p:spPr>
        <p:txBody>
          <a:bodyPr wrap="square">
            <a:spAutoFit/>
          </a:bodyPr>
          <a:lstStyle/>
          <a:p>
            <a:pPr algn="l" rtl="0"/>
            <a:r>
              <a:rPr lang="en-US" sz="2400" b="1" u="sng" dirty="0" smtClean="0">
                <a:solidFill>
                  <a:srgbClr val="FF0000"/>
                </a:solidFill>
                <a:latin typeface="Times New Roman" pitchFamily="18" charset="0"/>
              </a:rPr>
              <a:t>Remark</a:t>
            </a:r>
            <a:r>
              <a:rPr lang="en-US" sz="2400" b="1" dirty="0" smtClean="0">
                <a:solidFill>
                  <a:srgbClr val="FF0000"/>
                </a:solidFill>
                <a:latin typeface="Times New Roman" pitchFamily="18" charset="0"/>
              </a:rPr>
              <a:t>:</a:t>
            </a:r>
            <a:endParaRPr lang="ar-SA" sz="2400" b="1" dirty="0"/>
          </a:p>
        </p:txBody>
      </p:sp>
      <p:sp>
        <p:nvSpPr>
          <p:cNvPr id="6" name="Rectangle 7"/>
          <p:cNvSpPr/>
          <p:nvPr/>
        </p:nvSpPr>
        <p:spPr>
          <a:xfrm>
            <a:off x="0" y="4572008"/>
            <a:ext cx="4964821" cy="954107"/>
          </a:xfrm>
          <a:prstGeom prst="rect">
            <a:avLst/>
          </a:prstGeom>
        </p:spPr>
        <p:txBody>
          <a:bodyPr wrap="none">
            <a:spAutoFit/>
          </a:bodyPr>
          <a:lstStyle/>
          <a:p>
            <a:pPr algn="l" rtl="0">
              <a:buClr>
                <a:srgbClr val="00B0F0"/>
              </a:buClr>
              <a:buFont typeface="Wingdings" pitchFamily="2" charset="2"/>
              <a:buChar char="q"/>
            </a:pPr>
            <a:r>
              <a:rPr lang="en-US" sz="2800" dirty="0" smtClean="0">
                <a:latin typeface="Times New Roman" pitchFamily="18" charset="0"/>
                <a:cs typeface="Times New Roman" pitchFamily="18" charset="0"/>
              </a:rPr>
              <a:t> </a:t>
            </a:r>
            <a:r>
              <a:rPr lang="en-US" sz="2800" b="1" dirty="0" smtClean="0">
                <a:solidFill>
                  <a:srgbClr val="00B050"/>
                </a:solidFill>
                <a:latin typeface="Times New Roman" pitchFamily="18" charset="0"/>
                <a:cs typeface="Times New Roman" pitchFamily="18" charset="0"/>
              </a:rPr>
              <a:t>or</a:t>
            </a:r>
            <a:r>
              <a:rPr lang="en-US" sz="2800" dirty="0" smtClean="0">
                <a:latin typeface="Times New Roman" pitchFamily="18" charset="0"/>
                <a:cs typeface="Times New Roman" pitchFamily="18" charset="0"/>
              </a:rPr>
              <a:t> indicate the Union ( </a:t>
            </a:r>
            <a:r>
              <a:rPr lang="en-US" sz="2800" b="1" dirty="0" smtClean="0">
                <a:latin typeface="Times New Roman" pitchFamily="18" charset="0"/>
                <a:cs typeface="Times New Roman" pitchFamily="18" charset="0"/>
              </a:rPr>
              <a:t>+</a:t>
            </a:r>
            <a:r>
              <a:rPr lang="en-US" sz="2800" dirty="0" smtClean="0">
                <a:latin typeface="Times New Roman" pitchFamily="18" charset="0"/>
                <a:cs typeface="Times New Roman" pitchFamily="18" charset="0"/>
              </a:rPr>
              <a:t> ).</a:t>
            </a:r>
          </a:p>
          <a:p>
            <a:pPr algn="l" rtl="0">
              <a:buClr>
                <a:srgbClr val="00B0F0"/>
              </a:buClr>
              <a:buFont typeface="Wingdings" pitchFamily="2" charset="2"/>
              <a:buChar char="q"/>
            </a:pPr>
            <a:r>
              <a:rPr lang="en-US" sz="2800" dirty="0" smtClean="0">
                <a:latin typeface="Times New Roman" pitchFamily="18" charset="0"/>
                <a:cs typeface="Times New Roman" pitchFamily="18" charset="0"/>
              </a:rPr>
              <a:t> </a:t>
            </a:r>
            <a:r>
              <a:rPr lang="en-US" sz="2800" b="1" dirty="0" smtClean="0">
                <a:solidFill>
                  <a:srgbClr val="00B050"/>
                </a:solidFill>
                <a:latin typeface="Times New Roman" pitchFamily="18" charset="0"/>
                <a:cs typeface="Times New Roman" pitchFamily="18" charset="0"/>
              </a:rPr>
              <a:t>and</a:t>
            </a:r>
            <a:r>
              <a:rPr lang="en-US" sz="2800" dirty="0" smtClean="0">
                <a:latin typeface="Times New Roman" pitchFamily="18" charset="0"/>
                <a:cs typeface="Times New Roman" pitchFamily="18" charset="0"/>
              </a:rPr>
              <a:t> indicate intersection ( </a:t>
            </a:r>
            <a:r>
              <a:rPr lang="en-US" sz="2800" b="1"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txBox="1">
            <a:spLocks noChangeArrowheads="1"/>
          </p:cNvSpPr>
          <p:nvPr/>
        </p:nvSpPr>
        <p:spPr>
          <a:xfrm>
            <a:off x="152400" y="1371600"/>
            <a:ext cx="8534400" cy="3200400"/>
          </a:xfrm>
          <a:prstGeom prst="rect">
            <a:avLst/>
          </a:prstGeom>
          <a:noFill/>
        </p:spPr>
        <p:txBody>
          <a:bodyPr vert="horz" lIns="90488" tIns="44450" rIns="90488" bIns="44450">
            <a:normAutofit/>
          </a:bodyPr>
          <a:lstStyle/>
          <a:p>
            <a:pPr marL="365760" marR="0" lvl="0" indent="-256032" algn="l" defTabSz="914400" rtl="0" eaLnBrk="1" fontAlgn="auto" latinLnBrk="0" hangingPunct="1">
              <a:lnSpc>
                <a:spcPct val="90000"/>
              </a:lnSpc>
              <a:spcBef>
                <a:spcPct val="50000"/>
              </a:spcBef>
              <a:spcAft>
                <a:spcPts val="0"/>
              </a:spcAft>
              <a:buClr>
                <a:schemeClr val="accent1"/>
              </a:buClr>
              <a:buSzPct val="68000"/>
              <a:tabLst/>
              <a:defRPr/>
            </a:pPr>
            <a:r>
              <a:rPr kumimoji="0" lang="en-US" sz="280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4-1</a:t>
            </a:r>
            <a:r>
              <a:rPr kumimoji="0" lang="en-US" sz="280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Sample Spaces and Probability</a:t>
            </a:r>
          </a:p>
          <a:p>
            <a:pPr marL="365760" marR="0" lvl="0" indent="-256032" algn="l" defTabSz="914400" rtl="0" eaLnBrk="1" fontAlgn="auto" latinLnBrk="0" hangingPunct="1">
              <a:lnSpc>
                <a:spcPct val="90000"/>
              </a:lnSpc>
              <a:spcBef>
                <a:spcPct val="50000"/>
              </a:spcBef>
              <a:spcAft>
                <a:spcPts val="0"/>
              </a:spcAft>
              <a:buClr>
                <a:schemeClr val="accent1"/>
              </a:buClr>
              <a:buSzPct val="68000"/>
              <a:tabLst/>
              <a:defRPr/>
            </a:pPr>
            <a:r>
              <a:rPr kumimoji="0" lang="en-US" sz="280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4-2</a:t>
            </a:r>
            <a:r>
              <a:rPr kumimoji="0" lang="en-US" sz="280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Addition Rules for Probability</a:t>
            </a:r>
          </a:p>
          <a:p>
            <a:pPr marL="365760" marR="0" lvl="0" indent="-256032" algn="l" defTabSz="914400" rtl="0" eaLnBrk="1" fontAlgn="auto" latinLnBrk="0" hangingPunct="1">
              <a:lnSpc>
                <a:spcPct val="90000"/>
              </a:lnSpc>
              <a:spcBef>
                <a:spcPct val="50000"/>
              </a:spcBef>
              <a:spcAft>
                <a:spcPts val="0"/>
              </a:spcAft>
              <a:buClr>
                <a:schemeClr val="accent1"/>
              </a:buClr>
              <a:buSzPct val="68000"/>
              <a:tabLst/>
              <a:defRPr/>
            </a:pPr>
            <a:r>
              <a:rPr kumimoji="0" lang="en-US" sz="280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4-3</a:t>
            </a:r>
            <a:r>
              <a:rPr kumimoji="0" lang="en-US" sz="280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Multiplication Rules &amp; Conditional</a:t>
            </a:r>
            <a:r>
              <a:rPr kumimoji="0" lang="en-US" sz="280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a:t>
            </a:r>
            <a:r>
              <a:rPr kumimoji="0" lang="en-US" sz="280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Probability</a:t>
            </a:r>
          </a:p>
          <a:p>
            <a:pPr marL="365760" marR="0" lvl="0" indent="-256032" algn="l" defTabSz="914400" rtl="0" eaLnBrk="1" fontAlgn="auto" latinLnBrk="0" hangingPunct="1">
              <a:lnSpc>
                <a:spcPct val="90000"/>
              </a:lnSpc>
              <a:spcBef>
                <a:spcPct val="50000"/>
              </a:spcBef>
              <a:spcAft>
                <a:spcPts val="0"/>
              </a:spcAft>
              <a:buClr>
                <a:schemeClr val="accent1"/>
              </a:buClr>
              <a:buSzPct val="68000"/>
              <a:tabLst/>
              <a:defRPr/>
            </a:pPr>
            <a:r>
              <a:rPr kumimoji="0" lang="en-US" sz="280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4-4</a:t>
            </a:r>
            <a:r>
              <a:rPr kumimoji="0" lang="en-US" sz="280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Counting Rules</a:t>
            </a:r>
          </a:p>
          <a:p>
            <a:pPr marL="365760" marR="0" lvl="0" indent="-256032" algn="l" defTabSz="914400" rtl="0" eaLnBrk="1" fontAlgn="auto" latinLnBrk="0" hangingPunct="1">
              <a:lnSpc>
                <a:spcPct val="90000"/>
              </a:lnSpc>
              <a:spcBef>
                <a:spcPct val="50000"/>
              </a:spcBef>
              <a:spcAft>
                <a:spcPts val="0"/>
              </a:spcAft>
              <a:buClr>
                <a:schemeClr val="accent1"/>
              </a:buClr>
              <a:buSzPct val="68000"/>
              <a:tabLst/>
              <a:defRPr/>
            </a:pPr>
            <a:r>
              <a:rPr kumimoji="0" lang="en-US" sz="280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4-5</a:t>
            </a:r>
            <a:r>
              <a:rPr kumimoji="0" lang="en-US" sz="280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Probability and Counting Rules</a:t>
            </a:r>
          </a:p>
        </p:txBody>
      </p:sp>
      <p:sp>
        <p:nvSpPr>
          <p:cNvPr id="5" name="Rectangle 4"/>
          <p:cNvSpPr/>
          <p:nvPr/>
        </p:nvSpPr>
        <p:spPr>
          <a:xfrm>
            <a:off x="2743200" y="0"/>
            <a:ext cx="3388492" cy="769441"/>
          </a:xfrm>
          <a:prstGeom prst="rect">
            <a:avLst/>
          </a:prstGeom>
        </p:spPr>
        <p:txBody>
          <a:bodyPr wrap="none">
            <a:spAutoFit/>
          </a:bodyPr>
          <a:lstStyle/>
          <a:p>
            <a:r>
              <a:rPr lang="en-US" sz="4400" b="1" u="sng" dirty="0">
                <a:solidFill>
                  <a:srgbClr val="00B050"/>
                </a:solidFill>
                <a:latin typeface="Times New Roman" pitchFamily="18" charset="0"/>
                <a:cs typeface="Times New Roman" pitchFamily="18" charset="0"/>
              </a:rPr>
              <a:t> Introduction</a:t>
            </a:r>
            <a:endParaRPr lang="en-US" sz="4400" b="1" u="sng" dirty="0">
              <a:solidFill>
                <a:srgbClr val="00B050"/>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0" y="381000"/>
            <a:ext cx="8991600" cy="23622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In a sample of 50 people, 21 had type O blood, 22 had type A blood, 5 had type B blood, and 2 had type AB blood. Set up a frequency distribution and find the following probabilities.</a:t>
            </a:r>
          </a:p>
          <a:p>
            <a:pPr marL="621792" marR="0" lvl="1" indent="-22860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r>
              <a:rPr kumimoji="0" lang="en-US" sz="28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a. A person has type O blood.</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p:txBody>
      </p:sp>
      <p:sp>
        <p:nvSpPr>
          <p:cNvPr id="5" name="Rectangle 4"/>
          <p:cNvSpPr/>
          <p:nvPr/>
        </p:nvSpPr>
        <p:spPr>
          <a:xfrm>
            <a:off x="0" y="0"/>
            <a:ext cx="2409634" cy="523220"/>
          </a:xfrm>
          <a:prstGeom prst="rect">
            <a:avLst/>
          </a:prstGeom>
        </p:spPr>
        <p:txBody>
          <a:bodyPr wrap="none">
            <a:spAutoFit/>
          </a:bodyPr>
          <a:lstStyle/>
          <a:p>
            <a:r>
              <a:rPr lang="en-US" sz="2800" b="1" dirty="0" smtClean="0">
                <a:solidFill>
                  <a:srgbClr val="00B050"/>
                </a:solidFill>
                <a:effectLst/>
                <a:latin typeface="Times New Roman" pitchFamily="18" charset="0"/>
                <a:cs typeface="Times New Roman" pitchFamily="18" charset="0"/>
              </a:rPr>
              <a:t>Example 4-13:</a:t>
            </a:r>
            <a:endParaRPr lang="en-US" sz="2800" b="1" dirty="0"/>
          </a:p>
        </p:txBody>
      </p:sp>
      <p:graphicFrame>
        <p:nvGraphicFramePr>
          <p:cNvPr id="6" name="Table 5"/>
          <p:cNvGraphicFramePr>
            <a:graphicFrameLocks noGrp="1"/>
          </p:cNvGraphicFramePr>
          <p:nvPr/>
        </p:nvGraphicFramePr>
        <p:xfrm>
          <a:off x="1752600" y="2514600"/>
          <a:ext cx="3048000" cy="3429000"/>
        </p:xfrm>
        <a:graphic>
          <a:graphicData uri="http://schemas.openxmlformats.org/drawingml/2006/table">
            <a:tbl>
              <a:tblPr firstRow="1" bandRow="1">
                <a:tableStyleId>{F5AB1C69-6EDB-4FF4-983F-18BD219EF322}</a:tableStyleId>
              </a:tblPr>
              <a:tblGrid>
                <a:gridCol w="1100667"/>
                <a:gridCol w="1947333"/>
              </a:tblGrid>
              <a:tr h="571500">
                <a:tc>
                  <a:txBody>
                    <a:bodyPr/>
                    <a:lstStyle/>
                    <a:p>
                      <a:pPr algn="ctr"/>
                      <a:r>
                        <a:rPr lang="en-US" sz="2400" dirty="0" smtClean="0">
                          <a:solidFill>
                            <a:schemeClr val="tx1"/>
                          </a:solidFill>
                        </a:rPr>
                        <a:t>Type</a:t>
                      </a:r>
                      <a:endParaRPr lang="en-US" sz="2400" dirty="0">
                        <a:solidFill>
                          <a:schemeClr val="tx1"/>
                        </a:solidFill>
                      </a:endParaRPr>
                    </a:p>
                  </a:txBody>
                  <a:tcPr>
                    <a:lnB w="12700" cap="flat" cmpd="sng" algn="ctr">
                      <a:solidFill>
                        <a:schemeClr val="tx1"/>
                      </a:solidFill>
                      <a:prstDash val="solid"/>
                      <a:round/>
                      <a:headEnd type="none" w="med" len="med"/>
                      <a:tailEnd type="none" w="med" len="med"/>
                    </a:lnB>
                  </a:tcPr>
                </a:tc>
                <a:tc>
                  <a:txBody>
                    <a:bodyPr/>
                    <a:lstStyle/>
                    <a:p>
                      <a:pPr algn="ctr"/>
                      <a:r>
                        <a:rPr lang="en-US" sz="2400" dirty="0" smtClean="0">
                          <a:solidFill>
                            <a:schemeClr val="tx1"/>
                          </a:solidFill>
                        </a:rPr>
                        <a:t>Frequency</a:t>
                      </a:r>
                      <a:endParaRPr lang="en-US" sz="2400" dirty="0">
                        <a:solidFill>
                          <a:schemeClr val="tx1"/>
                        </a:solidFill>
                      </a:endParaRPr>
                    </a:p>
                  </a:txBody>
                  <a:tcPr>
                    <a:lnB w="12700" cap="flat" cmpd="sng" algn="ctr">
                      <a:solidFill>
                        <a:schemeClr val="tx1"/>
                      </a:solidFill>
                      <a:prstDash val="solid"/>
                      <a:round/>
                      <a:headEnd type="none" w="med" len="med"/>
                      <a:tailEnd type="none" w="med" len="med"/>
                    </a:lnB>
                  </a:tcPr>
                </a:tc>
              </a:tr>
              <a:tr h="571500">
                <a:tc>
                  <a:txBody>
                    <a:bodyPr/>
                    <a:lstStyle/>
                    <a:p>
                      <a:pPr algn="ctr"/>
                      <a:r>
                        <a:rPr lang="en-US" sz="2400" dirty="0" smtClean="0">
                          <a:solidFill>
                            <a:schemeClr val="tx1"/>
                          </a:solidFill>
                        </a:rPr>
                        <a:t>A</a:t>
                      </a:r>
                      <a:endParaRPr lang="en-US" sz="2400" dirty="0">
                        <a:solidFill>
                          <a:schemeClr val="tx1"/>
                        </a:solidFill>
                      </a:endParaRPr>
                    </a:p>
                  </a:txBody>
                  <a:tcPr>
                    <a:lnT w="12700" cap="flat" cmpd="sng" algn="ctr">
                      <a:solidFill>
                        <a:schemeClr val="tx1"/>
                      </a:solidFill>
                      <a:prstDash val="solid"/>
                      <a:round/>
                      <a:headEnd type="none" w="med" len="med"/>
                      <a:tailEnd type="none" w="med" len="med"/>
                    </a:lnT>
                  </a:tcPr>
                </a:tc>
                <a:tc>
                  <a:txBody>
                    <a:bodyPr/>
                    <a:lstStyle/>
                    <a:p>
                      <a:pPr algn="ctr"/>
                      <a:r>
                        <a:rPr lang="en-US" sz="2400" dirty="0" smtClean="0">
                          <a:solidFill>
                            <a:schemeClr val="tx1"/>
                          </a:solidFill>
                        </a:rPr>
                        <a:t>22</a:t>
                      </a:r>
                      <a:endParaRPr lang="en-US" sz="2400" dirty="0">
                        <a:solidFill>
                          <a:schemeClr val="tx1"/>
                        </a:solidFill>
                      </a:endParaRPr>
                    </a:p>
                  </a:txBody>
                  <a:tcPr>
                    <a:lnT w="12700" cap="flat" cmpd="sng" algn="ctr">
                      <a:solidFill>
                        <a:schemeClr val="tx1"/>
                      </a:solidFill>
                      <a:prstDash val="solid"/>
                      <a:round/>
                      <a:headEnd type="none" w="med" len="med"/>
                      <a:tailEnd type="none" w="med" len="med"/>
                    </a:lnT>
                  </a:tcPr>
                </a:tc>
              </a:tr>
              <a:tr h="571500">
                <a:tc>
                  <a:txBody>
                    <a:bodyPr/>
                    <a:lstStyle/>
                    <a:p>
                      <a:pPr algn="ctr"/>
                      <a:r>
                        <a:rPr lang="en-US" sz="2400" dirty="0" smtClean="0">
                          <a:solidFill>
                            <a:schemeClr val="tx1"/>
                          </a:solidFill>
                        </a:rPr>
                        <a:t>B</a:t>
                      </a:r>
                      <a:endParaRPr lang="en-US" sz="2400" dirty="0">
                        <a:solidFill>
                          <a:schemeClr val="tx1"/>
                        </a:solidFill>
                      </a:endParaRPr>
                    </a:p>
                  </a:txBody>
                  <a:tcPr/>
                </a:tc>
                <a:tc>
                  <a:txBody>
                    <a:bodyPr/>
                    <a:lstStyle/>
                    <a:p>
                      <a:pPr algn="ctr"/>
                      <a:r>
                        <a:rPr lang="en-US" sz="2400" dirty="0" smtClean="0">
                          <a:solidFill>
                            <a:schemeClr val="tx1"/>
                          </a:solidFill>
                        </a:rPr>
                        <a:t>5</a:t>
                      </a:r>
                      <a:endParaRPr lang="en-US" sz="2400" dirty="0">
                        <a:solidFill>
                          <a:schemeClr val="tx1"/>
                        </a:solidFill>
                      </a:endParaRPr>
                    </a:p>
                  </a:txBody>
                  <a:tcPr/>
                </a:tc>
              </a:tr>
              <a:tr h="571500">
                <a:tc>
                  <a:txBody>
                    <a:bodyPr/>
                    <a:lstStyle/>
                    <a:p>
                      <a:pPr algn="ctr"/>
                      <a:r>
                        <a:rPr lang="en-US" sz="2400" dirty="0" smtClean="0">
                          <a:solidFill>
                            <a:schemeClr val="tx1"/>
                          </a:solidFill>
                        </a:rPr>
                        <a:t>AB</a:t>
                      </a:r>
                      <a:endParaRPr lang="en-US" sz="2400" dirty="0">
                        <a:solidFill>
                          <a:schemeClr val="tx1"/>
                        </a:solidFill>
                      </a:endParaRPr>
                    </a:p>
                  </a:txBody>
                  <a:tcPr/>
                </a:tc>
                <a:tc>
                  <a:txBody>
                    <a:bodyPr/>
                    <a:lstStyle/>
                    <a:p>
                      <a:pPr algn="ctr"/>
                      <a:r>
                        <a:rPr lang="en-US" sz="2400" dirty="0" smtClean="0">
                          <a:solidFill>
                            <a:schemeClr val="tx1"/>
                          </a:solidFill>
                        </a:rPr>
                        <a:t>2</a:t>
                      </a:r>
                      <a:endParaRPr lang="en-US" sz="2400" dirty="0">
                        <a:solidFill>
                          <a:schemeClr val="tx1"/>
                        </a:solidFill>
                      </a:endParaRPr>
                    </a:p>
                  </a:txBody>
                  <a:tcPr/>
                </a:tc>
              </a:tr>
              <a:tr h="571500">
                <a:tc>
                  <a:txBody>
                    <a:bodyPr/>
                    <a:lstStyle/>
                    <a:p>
                      <a:pPr algn="ctr"/>
                      <a:r>
                        <a:rPr lang="en-US" sz="2400" dirty="0" smtClean="0">
                          <a:solidFill>
                            <a:schemeClr val="tx1"/>
                          </a:solidFill>
                        </a:rPr>
                        <a:t>O</a:t>
                      </a:r>
                      <a:endParaRPr lang="en-US" sz="2400" dirty="0">
                        <a:solidFill>
                          <a:schemeClr val="tx1"/>
                        </a:solidFill>
                      </a:endParaRPr>
                    </a:p>
                  </a:txBody>
                  <a:tcPr/>
                </a:tc>
                <a:tc>
                  <a:txBody>
                    <a:bodyPr/>
                    <a:lstStyle/>
                    <a:p>
                      <a:pPr algn="ctr"/>
                      <a:r>
                        <a:rPr lang="en-US" sz="2400" dirty="0" smtClean="0">
                          <a:solidFill>
                            <a:schemeClr val="tx1"/>
                          </a:solidFill>
                        </a:rPr>
                        <a:t>21</a:t>
                      </a:r>
                      <a:endParaRPr lang="en-US" sz="2400" dirty="0">
                        <a:solidFill>
                          <a:schemeClr val="tx1"/>
                        </a:solidFill>
                      </a:endParaRPr>
                    </a:p>
                  </a:txBody>
                  <a:tcPr/>
                </a:tc>
              </a:tr>
              <a:tr h="571500">
                <a:tc gridSpan="2">
                  <a:txBody>
                    <a:bodyPr/>
                    <a:lstStyle/>
                    <a:p>
                      <a:pPr algn="ctr"/>
                      <a:r>
                        <a:rPr lang="en-US" sz="2400" baseline="0" dirty="0" smtClean="0">
                          <a:solidFill>
                            <a:schemeClr val="tx1"/>
                          </a:solidFill>
                        </a:rPr>
                        <a:t>   </a:t>
                      </a:r>
                      <a:r>
                        <a:rPr lang="en-US" sz="2400" dirty="0" smtClean="0">
                          <a:solidFill>
                            <a:schemeClr val="tx1"/>
                          </a:solidFill>
                        </a:rPr>
                        <a:t>Total</a:t>
                      </a:r>
                      <a:r>
                        <a:rPr lang="en-US" sz="2400" baseline="0" dirty="0" smtClean="0">
                          <a:solidFill>
                            <a:schemeClr val="tx1"/>
                          </a:solidFill>
                        </a:rPr>
                        <a:t> </a:t>
                      </a:r>
                      <a:r>
                        <a:rPr lang="en-US" sz="2400" dirty="0" smtClean="0">
                          <a:solidFill>
                            <a:schemeClr val="tx1"/>
                          </a:solidFill>
                        </a:rPr>
                        <a:t>50</a:t>
                      </a:r>
                      <a:endParaRPr lang="en-US" sz="2400" dirty="0">
                        <a:solidFill>
                          <a:schemeClr val="tx1"/>
                        </a:solidFill>
                      </a:endParaRPr>
                    </a:p>
                  </a:txBody>
                  <a:tcPr/>
                </a:tc>
                <a:tc hMerge="1">
                  <a:txBody>
                    <a:bodyPr/>
                    <a:lstStyle/>
                    <a:p>
                      <a:pPr algn="ctr"/>
                      <a:endParaRPr lang="en-US" sz="2400" dirty="0">
                        <a:solidFill>
                          <a:schemeClr val="tx1"/>
                        </a:solidFill>
                      </a:endParaRPr>
                    </a:p>
                  </a:txBody>
                  <a:tcPr/>
                </a:tc>
              </a:tr>
            </a:tbl>
          </a:graphicData>
        </a:graphic>
      </p:graphicFrame>
      <p:graphicFrame>
        <p:nvGraphicFramePr>
          <p:cNvPr id="174084" name="Object 4"/>
          <p:cNvGraphicFramePr>
            <a:graphicFrameLocks noChangeAspect="1"/>
          </p:cNvGraphicFramePr>
          <p:nvPr/>
        </p:nvGraphicFramePr>
        <p:xfrm>
          <a:off x="5791200" y="3200400"/>
          <a:ext cx="1752600" cy="1905000"/>
        </p:xfrm>
        <a:graphic>
          <a:graphicData uri="http://schemas.openxmlformats.org/presentationml/2006/ole">
            <p:oleObj spid="_x0000_s41986" name="Equation" r:id="rId3" imgW="787320" imgH="863280" progId="">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0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1" y="229256"/>
            <a:ext cx="5816913" cy="523220"/>
          </a:xfrm>
          <a:prstGeom prst="rect">
            <a:avLst/>
          </a:prstGeom>
        </p:spPr>
        <p:txBody>
          <a:bodyPr wrap="none">
            <a:spAutoFit/>
          </a:bodyPr>
          <a:lstStyle/>
          <a:p>
            <a:r>
              <a:rPr lang="en-US" sz="2800" i="1" dirty="0" smtClean="0">
                <a:solidFill>
                  <a:srgbClr val="0070C0"/>
                </a:solidFill>
                <a:latin typeface="Times New Roman" pitchFamily="18" charset="0"/>
                <a:cs typeface="Times New Roman" pitchFamily="18" charset="0"/>
              </a:rPr>
              <a:t>b. A person has type A or type B blood.</a:t>
            </a:r>
            <a:endParaRPr lang="en-US" sz="2800" dirty="0">
              <a:solidFill>
                <a:srgbClr val="0070C0"/>
              </a:solidFill>
              <a:latin typeface="Times New Roman" pitchFamily="18" charset="0"/>
              <a:cs typeface="Times New Roman" pitchFamily="18" charset="0"/>
            </a:endParaRPr>
          </a:p>
        </p:txBody>
      </p:sp>
      <p:graphicFrame>
        <p:nvGraphicFramePr>
          <p:cNvPr id="5" name="Table 4"/>
          <p:cNvGraphicFramePr>
            <a:graphicFrameLocks noGrp="1"/>
          </p:cNvGraphicFramePr>
          <p:nvPr>
            <p:extLst>
              <p:ext uri="{D42A27DB-BD31-4B8C-83A1-F6EECF244321}">
                <p14:modId xmlns="" xmlns:p14="http://schemas.microsoft.com/office/powerpoint/2010/main" val="2594345715"/>
              </p:ext>
            </p:extLst>
          </p:nvPr>
        </p:nvGraphicFramePr>
        <p:xfrm>
          <a:off x="838201" y="752476"/>
          <a:ext cx="2667000" cy="3108960"/>
        </p:xfrm>
        <a:graphic>
          <a:graphicData uri="http://schemas.openxmlformats.org/drawingml/2006/table">
            <a:tbl>
              <a:tblPr firstRow="1" bandRow="1">
                <a:tableStyleId>{F5AB1C69-6EDB-4FF4-983F-18BD219EF322}</a:tableStyleId>
              </a:tblPr>
              <a:tblGrid>
                <a:gridCol w="963083"/>
                <a:gridCol w="1703917"/>
              </a:tblGrid>
              <a:tr h="775220">
                <a:tc>
                  <a:txBody>
                    <a:bodyPr/>
                    <a:lstStyle/>
                    <a:p>
                      <a:pPr algn="ctr"/>
                      <a:r>
                        <a:rPr lang="en-US" sz="2400" dirty="0" smtClean="0">
                          <a:solidFill>
                            <a:schemeClr val="tx1"/>
                          </a:solidFill>
                        </a:rPr>
                        <a:t>Type</a:t>
                      </a:r>
                      <a:endParaRPr lang="en-US" sz="2400" dirty="0">
                        <a:solidFill>
                          <a:schemeClr val="tx1"/>
                        </a:solidFill>
                      </a:endParaRPr>
                    </a:p>
                  </a:txBody>
                  <a:tcPr>
                    <a:lnB w="12700" cap="flat" cmpd="sng" algn="ctr">
                      <a:solidFill>
                        <a:schemeClr val="tx1"/>
                      </a:solidFill>
                      <a:prstDash val="solid"/>
                      <a:round/>
                      <a:headEnd type="none" w="med" len="med"/>
                      <a:tailEnd type="none" w="med" len="med"/>
                    </a:lnB>
                  </a:tcPr>
                </a:tc>
                <a:tc>
                  <a:txBody>
                    <a:bodyPr/>
                    <a:lstStyle/>
                    <a:p>
                      <a:pPr algn="ctr"/>
                      <a:r>
                        <a:rPr lang="en-US" sz="2400" dirty="0" smtClean="0">
                          <a:solidFill>
                            <a:schemeClr val="tx1"/>
                          </a:solidFill>
                        </a:rPr>
                        <a:t>Frequency</a:t>
                      </a:r>
                      <a:endParaRPr lang="en-US" sz="2400" dirty="0">
                        <a:solidFill>
                          <a:schemeClr val="tx1"/>
                        </a:solidFill>
                      </a:endParaRPr>
                    </a:p>
                  </a:txBody>
                  <a:tcPr>
                    <a:lnB w="12700" cap="flat" cmpd="sng" algn="ctr">
                      <a:solidFill>
                        <a:schemeClr val="tx1"/>
                      </a:solidFill>
                      <a:prstDash val="solid"/>
                      <a:round/>
                      <a:headEnd type="none" w="med" len="med"/>
                      <a:tailEnd type="none" w="med" len="med"/>
                    </a:lnB>
                  </a:tcPr>
                </a:tc>
              </a:tr>
              <a:tr h="430678">
                <a:tc>
                  <a:txBody>
                    <a:bodyPr/>
                    <a:lstStyle/>
                    <a:p>
                      <a:pPr algn="ctr"/>
                      <a:r>
                        <a:rPr lang="en-US" sz="2400" dirty="0" smtClean="0">
                          <a:solidFill>
                            <a:schemeClr val="tx1"/>
                          </a:solidFill>
                        </a:rPr>
                        <a:t>A</a:t>
                      </a:r>
                      <a:endParaRPr lang="en-US" sz="2400" dirty="0">
                        <a:solidFill>
                          <a:schemeClr val="tx1"/>
                        </a:solidFill>
                      </a:endParaRPr>
                    </a:p>
                  </a:txBody>
                  <a:tcPr>
                    <a:lnT w="12700" cap="flat" cmpd="sng" algn="ctr">
                      <a:solidFill>
                        <a:schemeClr val="tx1"/>
                      </a:solidFill>
                      <a:prstDash val="solid"/>
                      <a:round/>
                      <a:headEnd type="none" w="med" len="med"/>
                      <a:tailEnd type="none" w="med" len="med"/>
                    </a:lnT>
                  </a:tcPr>
                </a:tc>
                <a:tc>
                  <a:txBody>
                    <a:bodyPr/>
                    <a:lstStyle/>
                    <a:p>
                      <a:pPr algn="ctr"/>
                      <a:r>
                        <a:rPr lang="en-US" sz="2400" dirty="0" smtClean="0">
                          <a:solidFill>
                            <a:schemeClr val="tx1"/>
                          </a:solidFill>
                        </a:rPr>
                        <a:t>22</a:t>
                      </a:r>
                      <a:endParaRPr lang="en-US" sz="2400" dirty="0">
                        <a:solidFill>
                          <a:schemeClr val="tx1"/>
                        </a:solidFill>
                      </a:endParaRPr>
                    </a:p>
                  </a:txBody>
                  <a:tcPr>
                    <a:lnT w="12700" cap="flat" cmpd="sng" algn="ctr">
                      <a:solidFill>
                        <a:schemeClr val="tx1"/>
                      </a:solidFill>
                      <a:prstDash val="solid"/>
                      <a:round/>
                      <a:headEnd type="none" w="med" len="med"/>
                      <a:tailEnd type="none" w="med" len="med"/>
                    </a:lnT>
                  </a:tcPr>
                </a:tc>
              </a:tr>
              <a:tr h="430678">
                <a:tc>
                  <a:txBody>
                    <a:bodyPr/>
                    <a:lstStyle/>
                    <a:p>
                      <a:pPr algn="ctr"/>
                      <a:r>
                        <a:rPr lang="en-US" sz="2400" dirty="0" smtClean="0">
                          <a:solidFill>
                            <a:schemeClr val="tx1"/>
                          </a:solidFill>
                        </a:rPr>
                        <a:t>B</a:t>
                      </a:r>
                      <a:endParaRPr lang="en-US" sz="2400" dirty="0">
                        <a:solidFill>
                          <a:schemeClr val="tx1"/>
                        </a:solidFill>
                      </a:endParaRPr>
                    </a:p>
                  </a:txBody>
                  <a:tcPr/>
                </a:tc>
                <a:tc>
                  <a:txBody>
                    <a:bodyPr/>
                    <a:lstStyle/>
                    <a:p>
                      <a:pPr algn="ctr"/>
                      <a:r>
                        <a:rPr lang="en-US" sz="2400" dirty="0" smtClean="0">
                          <a:solidFill>
                            <a:schemeClr val="tx1"/>
                          </a:solidFill>
                        </a:rPr>
                        <a:t>5</a:t>
                      </a:r>
                      <a:endParaRPr lang="en-US" sz="2400" dirty="0">
                        <a:solidFill>
                          <a:schemeClr val="tx1"/>
                        </a:solidFill>
                      </a:endParaRPr>
                    </a:p>
                  </a:txBody>
                  <a:tcPr/>
                </a:tc>
              </a:tr>
              <a:tr h="430678">
                <a:tc>
                  <a:txBody>
                    <a:bodyPr/>
                    <a:lstStyle/>
                    <a:p>
                      <a:pPr algn="ctr"/>
                      <a:r>
                        <a:rPr lang="en-US" sz="2400" dirty="0" smtClean="0">
                          <a:solidFill>
                            <a:schemeClr val="tx1"/>
                          </a:solidFill>
                        </a:rPr>
                        <a:t>AB</a:t>
                      </a:r>
                      <a:endParaRPr lang="en-US" sz="2400" dirty="0">
                        <a:solidFill>
                          <a:schemeClr val="tx1"/>
                        </a:solidFill>
                      </a:endParaRPr>
                    </a:p>
                  </a:txBody>
                  <a:tcPr/>
                </a:tc>
                <a:tc>
                  <a:txBody>
                    <a:bodyPr/>
                    <a:lstStyle/>
                    <a:p>
                      <a:pPr algn="ctr"/>
                      <a:r>
                        <a:rPr lang="en-US" sz="2400" dirty="0" smtClean="0">
                          <a:solidFill>
                            <a:schemeClr val="tx1"/>
                          </a:solidFill>
                        </a:rPr>
                        <a:t>2</a:t>
                      </a:r>
                      <a:endParaRPr lang="en-US" sz="2400" dirty="0">
                        <a:solidFill>
                          <a:schemeClr val="tx1"/>
                        </a:solidFill>
                      </a:endParaRPr>
                    </a:p>
                  </a:txBody>
                  <a:tcPr/>
                </a:tc>
              </a:tr>
              <a:tr h="430678">
                <a:tc>
                  <a:txBody>
                    <a:bodyPr/>
                    <a:lstStyle/>
                    <a:p>
                      <a:pPr algn="ctr"/>
                      <a:r>
                        <a:rPr lang="en-US" sz="2400" dirty="0" smtClean="0">
                          <a:solidFill>
                            <a:schemeClr val="tx1"/>
                          </a:solidFill>
                        </a:rPr>
                        <a:t>O</a:t>
                      </a:r>
                      <a:endParaRPr lang="en-US" sz="2400" dirty="0">
                        <a:solidFill>
                          <a:schemeClr val="tx1"/>
                        </a:solidFill>
                      </a:endParaRPr>
                    </a:p>
                  </a:txBody>
                  <a:tcPr/>
                </a:tc>
                <a:tc>
                  <a:txBody>
                    <a:bodyPr/>
                    <a:lstStyle/>
                    <a:p>
                      <a:pPr algn="ctr"/>
                      <a:r>
                        <a:rPr lang="en-US" sz="2400" dirty="0" smtClean="0">
                          <a:solidFill>
                            <a:schemeClr val="tx1"/>
                          </a:solidFill>
                        </a:rPr>
                        <a:t>21</a:t>
                      </a:r>
                      <a:endParaRPr lang="en-US" sz="2400" dirty="0">
                        <a:solidFill>
                          <a:schemeClr val="tx1"/>
                        </a:solidFill>
                      </a:endParaRPr>
                    </a:p>
                  </a:txBody>
                  <a:tcPr/>
                </a:tc>
              </a:tr>
              <a:tr h="430678">
                <a:tc gridSpan="2">
                  <a:txBody>
                    <a:bodyPr/>
                    <a:lstStyle/>
                    <a:p>
                      <a:pPr algn="ctr"/>
                      <a:r>
                        <a:rPr lang="en-US" sz="2400" baseline="0" dirty="0" smtClean="0">
                          <a:solidFill>
                            <a:schemeClr val="tx1"/>
                          </a:solidFill>
                        </a:rPr>
                        <a:t>   </a:t>
                      </a:r>
                      <a:r>
                        <a:rPr lang="en-US" sz="2400" dirty="0" smtClean="0">
                          <a:solidFill>
                            <a:schemeClr val="tx1"/>
                          </a:solidFill>
                        </a:rPr>
                        <a:t>Total</a:t>
                      </a:r>
                      <a:r>
                        <a:rPr lang="en-US" sz="2400" baseline="0" dirty="0" smtClean="0">
                          <a:solidFill>
                            <a:schemeClr val="tx1"/>
                          </a:solidFill>
                        </a:rPr>
                        <a:t> </a:t>
                      </a:r>
                      <a:r>
                        <a:rPr lang="en-US" sz="2400" dirty="0" smtClean="0">
                          <a:solidFill>
                            <a:schemeClr val="tx1"/>
                          </a:solidFill>
                        </a:rPr>
                        <a:t>50</a:t>
                      </a:r>
                      <a:endParaRPr lang="en-US" sz="2400" dirty="0">
                        <a:solidFill>
                          <a:schemeClr val="tx1"/>
                        </a:solidFill>
                      </a:endParaRPr>
                    </a:p>
                  </a:txBody>
                  <a:tcPr/>
                </a:tc>
                <a:tc hMerge="1">
                  <a:txBody>
                    <a:bodyPr/>
                    <a:lstStyle/>
                    <a:p>
                      <a:pPr algn="ctr"/>
                      <a:endParaRPr lang="en-US" sz="2400" dirty="0">
                        <a:solidFill>
                          <a:schemeClr val="tx1"/>
                        </a:solidFill>
                      </a:endParaRPr>
                    </a:p>
                  </a:txBody>
                  <a:tcPr/>
                </a:tc>
              </a:tr>
            </a:tbl>
          </a:graphicData>
        </a:graphic>
      </p:graphicFrame>
      <p:sp>
        <p:nvSpPr>
          <p:cNvPr id="9" name="Rectangle 8"/>
          <p:cNvSpPr/>
          <p:nvPr/>
        </p:nvSpPr>
        <p:spPr>
          <a:xfrm>
            <a:off x="0" y="3813394"/>
            <a:ext cx="3048001" cy="1815882"/>
          </a:xfrm>
          <a:prstGeom prst="rect">
            <a:avLst/>
          </a:prstGeom>
        </p:spPr>
        <p:txBody>
          <a:bodyPr wrap="square">
            <a:spAutoFit/>
          </a:bodyPr>
          <a:lstStyle/>
          <a:p>
            <a:pPr lvl="1" algn="ctr">
              <a:defRPr/>
            </a:pPr>
            <a:r>
              <a:rPr lang="en-US" sz="2800" i="1" dirty="0">
                <a:solidFill>
                  <a:srgbClr val="0070C0"/>
                </a:solidFill>
                <a:latin typeface="Times New Roman" pitchFamily="18" charset="0"/>
                <a:cs typeface="Times New Roman" pitchFamily="18" charset="0"/>
              </a:rPr>
              <a:t>c. A person has neither type </a:t>
            </a:r>
            <a:r>
              <a:rPr lang="en-US" sz="2800" i="1" dirty="0" smtClean="0">
                <a:solidFill>
                  <a:srgbClr val="0070C0"/>
                </a:solidFill>
                <a:latin typeface="Times New Roman" pitchFamily="18" charset="0"/>
                <a:cs typeface="Times New Roman" pitchFamily="18" charset="0"/>
              </a:rPr>
              <a:t>A nor </a:t>
            </a:r>
            <a:r>
              <a:rPr lang="en-US" sz="2800" i="1" dirty="0">
                <a:solidFill>
                  <a:srgbClr val="0070C0"/>
                </a:solidFill>
                <a:latin typeface="Times New Roman" pitchFamily="18" charset="0"/>
                <a:cs typeface="Times New Roman" pitchFamily="18" charset="0"/>
              </a:rPr>
              <a:t>type O blood.</a:t>
            </a:r>
          </a:p>
        </p:txBody>
      </p:sp>
      <p:graphicFrame>
        <p:nvGraphicFramePr>
          <p:cNvPr id="10" name="Table 9"/>
          <p:cNvGraphicFramePr>
            <a:graphicFrameLocks noGrp="1"/>
          </p:cNvGraphicFramePr>
          <p:nvPr>
            <p:extLst>
              <p:ext uri="{D42A27DB-BD31-4B8C-83A1-F6EECF244321}">
                <p14:modId xmlns="" xmlns:p14="http://schemas.microsoft.com/office/powerpoint/2010/main" val="3417788254"/>
              </p:ext>
            </p:extLst>
          </p:nvPr>
        </p:nvGraphicFramePr>
        <p:xfrm>
          <a:off x="3048001" y="3571876"/>
          <a:ext cx="2743200" cy="3108960"/>
        </p:xfrm>
        <a:graphic>
          <a:graphicData uri="http://schemas.openxmlformats.org/drawingml/2006/table">
            <a:tbl>
              <a:tblPr firstRow="1" bandRow="1">
                <a:tableStyleId>{F5AB1C69-6EDB-4FF4-983F-18BD219EF322}</a:tableStyleId>
              </a:tblPr>
              <a:tblGrid>
                <a:gridCol w="990600"/>
                <a:gridCol w="1752600"/>
              </a:tblGrid>
              <a:tr h="759029">
                <a:tc>
                  <a:txBody>
                    <a:bodyPr/>
                    <a:lstStyle/>
                    <a:p>
                      <a:pPr algn="ctr"/>
                      <a:r>
                        <a:rPr lang="en-US" sz="2400" dirty="0" smtClean="0">
                          <a:solidFill>
                            <a:schemeClr val="tx1"/>
                          </a:solidFill>
                        </a:rPr>
                        <a:t>Type</a:t>
                      </a:r>
                      <a:endParaRPr lang="en-US" sz="2400" dirty="0">
                        <a:solidFill>
                          <a:schemeClr val="tx1"/>
                        </a:solidFill>
                      </a:endParaRPr>
                    </a:p>
                  </a:txBody>
                  <a:tcPr>
                    <a:lnB w="12700" cap="flat" cmpd="sng" algn="ctr">
                      <a:solidFill>
                        <a:schemeClr val="tx1"/>
                      </a:solidFill>
                      <a:prstDash val="solid"/>
                      <a:round/>
                      <a:headEnd type="none" w="med" len="med"/>
                      <a:tailEnd type="none" w="med" len="med"/>
                    </a:lnB>
                  </a:tcPr>
                </a:tc>
                <a:tc>
                  <a:txBody>
                    <a:bodyPr/>
                    <a:lstStyle/>
                    <a:p>
                      <a:pPr algn="ctr"/>
                      <a:r>
                        <a:rPr lang="en-US" sz="2400" dirty="0" smtClean="0">
                          <a:solidFill>
                            <a:schemeClr val="tx1"/>
                          </a:solidFill>
                        </a:rPr>
                        <a:t>Frequency</a:t>
                      </a:r>
                      <a:endParaRPr lang="en-US" sz="2400" dirty="0">
                        <a:solidFill>
                          <a:schemeClr val="tx1"/>
                        </a:solidFill>
                      </a:endParaRPr>
                    </a:p>
                  </a:txBody>
                  <a:tcPr>
                    <a:lnB w="12700" cap="flat" cmpd="sng" algn="ctr">
                      <a:solidFill>
                        <a:schemeClr val="tx1"/>
                      </a:solidFill>
                      <a:prstDash val="solid"/>
                      <a:round/>
                      <a:headEnd type="none" w="med" len="med"/>
                      <a:tailEnd type="none" w="med" len="med"/>
                    </a:lnB>
                  </a:tcPr>
                </a:tc>
              </a:tr>
              <a:tr h="421683">
                <a:tc>
                  <a:txBody>
                    <a:bodyPr/>
                    <a:lstStyle/>
                    <a:p>
                      <a:pPr algn="ctr"/>
                      <a:r>
                        <a:rPr lang="en-US" sz="2400" dirty="0" smtClean="0">
                          <a:solidFill>
                            <a:schemeClr val="tx1"/>
                          </a:solidFill>
                        </a:rPr>
                        <a:t>A</a:t>
                      </a:r>
                      <a:endParaRPr lang="en-US" sz="2400" dirty="0">
                        <a:solidFill>
                          <a:schemeClr val="tx1"/>
                        </a:solidFill>
                      </a:endParaRPr>
                    </a:p>
                  </a:txBody>
                  <a:tcPr>
                    <a:lnT w="12700" cap="flat" cmpd="sng" algn="ctr">
                      <a:solidFill>
                        <a:schemeClr val="tx1"/>
                      </a:solidFill>
                      <a:prstDash val="solid"/>
                      <a:round/>
                      <a:headEnd type="none" w="med" len="med"/>
                      <a:tailEnd type="none" w="med" len="med"/>
                    </a:lnT>
                  </a:tcPr>
                </a:tc>
                <a:tc>
                  <a:txBody>
                    <a:bodyPr/>
                    <a:lstStyle/>
                    <a:p>
                      <a:pPr algn="ctr"/>
                      <a:r>
                        <a:rPr lang="en-US" sz="2400" dirty="0" smtClean="0">
                          <a:solidFill>
                            <a:schemeClr val="tx1"/>
                          </a:solidFill>
                        </a:rPr>
                        <a:t>22</a:t>
                      </a:r>
                      <a:endParaRPr lang="en-US" sz="2400" dirty="0">
                        <a:solidFill>
                          <a:schemeClr val="tx1"/>
                        </a:solidFill>
                      </a:endParaRPr>
                    </a:p>
                  </a:txBody>
                  <a:tcPr>
                    <a:lnT w="12700" cap="flat" cmpd="sng" algn="ctr">
                      <a:solidFill>
                        <a:schemeClr val="tx1"/>
                      </a:solidFill>
                      <a:prstDash val="solid"/>
                      <a:round/>
                      <a:headEnd type="none" w="med" len="med"/>
                      <a:tailEnd type="none" w="med" len="med"/>
                    </a:lnT>
                  </a:tcPr>
                </a:tc>
              </a:tr>
              <a:tr h="421683">
                <a:tc>
                  <a:txBody>
                    <a:bodyPr/>
                    <a:lstStyle/>
                    <a:p>
                      <a:pPr algn="ctr"/>
                      <a:r>
                        <a:rPr lang="en-US" sz="2400" dirty="0" smtClean="0">
                          <a:solidFill>
                            <a:schemeClr val="tx1"/>
                          </a:solidFill>
                        </a:rPr>
                        <a:t>B</a:t>
                      </a:r>
                      <a:endParaRPr lang="en-US" sz="2400" dirty="0">
                        <a:solidFill>
                          <a:schemeClr val="tx1"/>
                        </a:solidFill>
                      </a:endParaRPr>
                    </a:p>
                  </a:txBody>
                  <a:tcPr/>
                </a:tc>
                <a:tc>
                  <a:txBody>
                    <a:bodyPr/>
                    <a:lstStyle/>
                    <a:p>
                      <a:pPr algn="ctr"/>
                      <a:r>
                        <a:rPr lang="en-US" sz="2400" dirty="0" smtClean="0">
                          <a:solidFill>
                            <a:schemeClr val="tx1"/>
                          </a:solidFill>
                        </a:rPr>
                        <a:t>5</a:t>
                      </a:r>
                      <a:endParaRPr lang="en-US" sz="2400" dirty="0">
                        <a:solidFill>
                          <a:schemeClr val="tx1"/>
                        </a:solidFill>
                      </a:endParaRPr>
                    </a:p>
                  </a:txBody>
                  <a:tcPr/>
                </a:tc>
              </a:tr>
              <a:tr h="421683">
                <a:tc>
                  <a:txBody>
                    <a:bodyPr/>
                    <a:lstStyle/>
                    <a:p>
                      <a:pPr algn="ctr"/>
                      <a:r>
                        <a:rPr lang="en-US" sz="2400" dirty="0" smtClean="0">
                          <a:solidFill>
                            <a:schemeClr val="tx1"/>
                          </a:solidFill>
                        </a:rPr>
                        <a:t>AB</a:t>
                      </a:r>
                      <a:endParaRPr lang="en-US" sz="2400" dirty="0">
                        <a:solidFill>
                          <a:schemeClr val="tx1"/>
                        </a:solidFill>
                      </a:endParaRPr>
                    </a:p>
                  </a:txBody>
                  <a:tcPr/>
                </a:tc>
                <a:tc>
                  <a:txBody>
                    <a:bodyPr/>
                    <a:lstStyle/>
                    <a:p>
                      <a:pPr algn="ctr"/>
                      <a:r>
                        <a:rPr lang="en-US" sz="2400" dirty="0" smtClean="0">
                          <a:solidFill>
                            <a:schemeClr val="tx1"/>
                          </a:solidFill>
                        </a:rPr>
                        <a:t>2</a:t>
                      </a:r>
                      <a:endParaRPr lang="en-US" sz="2400" dirty="0">
                        <a:solidFill>
                          <a:schemeClr val="tx1"/>
                        </a:solidFill>
                      </a:endParaRPr>
                    </a:p>
                  </a:txBody>
                  <a:tcPr/>
                </a:tc>
              </a:tr>
              <a:tr h="421683">
                <a:tc>
                  <a:txBody>
                    <a:bodyPr/>
                    <a:lstStyle/>
                    <a:p>
                      <a:pPr algn="ctr"/>
                      <a:r>
                        <a:rPr lang="en-US" sz="2400" dirty="0" smtClean="0">
                          <a:solidFill>
                            <a:schemeClr val="tx1"/>
                          </a:solidFill>
                        </a:rPr>
                        <a:t>O</a:t>
                      </a:r>
                      <a:endParaRPr lang="en-US" sz="2400" dirty="0">
                        <a:solidFill>
                          <a:schemeClr val="tx1"/>
                        </a:solidFill>
                      </a:endParaRPr>
                    </a:p>
                  </a:txBody>
                  <a:tcPr/>
                </a:tc>
                <a:tc>
                  <a:txBody>
                    <a:bodyPr/>
                    <a:lstStyle/>
                    <a:p>
                      <a:pPr algn="ctr"/>
                      <a:r>
                        <a:rPr lang="en-US" sz="2400" dirty="0" smtClean="0">
                          <a:solidFill>
                            <a:schemeClr val="tx1"/>
                          </a:solidFill>
                        </a:rPr>
                        <a:t>21</a:t>
                      </a:r>
                      <a:endParaRPr lang="en-US" sz="2400" dirty="0">
                        <a:solidFill>
                          <a:schemeClr val="tx1"/>
                        </a:solidFill>
                      </a:endParaRPr>
                    </a:p>
                  </a:txBody>
                  <a:tcPr/>
                </a:tc>
              </a:tr>
              <a:tr h="421683">
                <a:tc gridSpan="2">
                  <a:txBody>
                    <a:bodyPr/>
                    <a:lstStyle/>
                    <a:p>
                      <a:pPr algn="ctr"/>
                      <a:r>
                        <a:rPr lang="en-US" sz="2400" baseline="0" dirty="0" smtClean="0">
                          <a:solidFill>
                            <a:schemeClr val="tx1"/>
                          </a:solidFill>
                        </a:rPr>
                        <a:t>   </a:t>
                      </a:r>
                      <a:r>
                        <a:rPr lang="en-US" sz="2400" dirty="0" smtClean="0">
                          <a:solidFill>
                            <a:schemeClr val="tx1"/>
                          </a:solidFill>
                        </a:rPr>
                        <a:t>Total</a:t>
                      </a:r>
                      <a:r>
                        <a:rPr lang="en-US" sz="2400" baseline="0" dirty="0" smtClean="0">
                          <a:solidFill>
                            <a:schemeClr val="tx1"/>
                          </a:solidFill>
                        </a:rPr>
                        <a:t> </a:t>
                      </a:r>
                      <a:r>
                        <a:rPr lang="en-US" sz="2400" dirty="0" smtClean="0">
                          <a:solidFill>
                            <a:schemeClr val="tx1"/>
                          </a:solidFill>
                        </a:rPr>
                        <a:t>50</a:t>
                      </a:r>
                      <a:endParaRPr lang="en-US" sz="2400" dirty="0">
                        <a:solidFill>
                          <a:schemeClr val="tx1"/>
                        </a:solidFill>
                      </a:endParaRPr>
                    </a:p>
                  </a:txBody>
                  <a:tcPr/>
                </a:tc>
                <a:tc hMerge="1">
                  <a:txBody>
                    <a:bodyPr/>
                    <a:lstStyle/>
                    <a:p>
                      <a:pPr algn="ctr"/>
                      <a:endParaRPr lang="en-US" sz="2400" dirty="0">
                        <a:solidFill>
                          <a:schemeClr val="tx1"/>
                        </a:solidFill>
                      </a:endParaRPr>
                    </a:p>
                  </a:txBody>
                  <a:tcPr/>
                </a:tc>
              </a:tr>
            </a:tbl>
          </a:graphicData>
        </a:graphic>
      </p:graphicFrame>
      <p:graphicFrame>
        <p:nvGraphicFramePr>
          <p:cNvPr id="174084" name="Object 4"/>
          <p:cNvGraphicFramePr>
            <a:graphicFrameLocks noChangeAspect="1"/>
          </p:cNvGraphicFramePr>
          <p:nvPr/>
        </p:nvGraphicFramePr>
        <p:xfrm>
          <a:off x="4724400" y="1066800"/>
          <a:ext cx="2514600" cy="1752600"/>
        </p:xfrm>
        <a:graphic>
          <a:graphicData uri="http://schemas.openxmlformats.org/presentationml/2006/ole">
            <p:oleObj spid="_x0000_s43010" name="Equation" r:id="rId3" imgW="1396800" imgH="863280" progId="">
              <p:embed/>
            </p:oleObj>
          </a:graphicData>
        </a:graphic>
      </p:graphicFrame>
      <p:graphicFrame>
        <p:nvGraphicFramePr>
          <p:cNvPr id="2" name="Object 3"/>
          <p:cNvGraphicFramePr>
            <a:graphicFrameLocks noChangeAspect="1"/>
          </p:cNvGraphicFramePr>
          <p:nvPr/>
        </p:nvGraphicFramePr>
        <p:xfrm>
          <a:off x="5867400" y="3962400"/>
          <a:ext cx="2667000" cy="2239963"/>
        </p:xfrm>
        <a:graphic>
          <a:graphicData uri="http://schemas.openxmlformats.org/presentationml/2006/ole">
            <p:oleObj spid="_x0000_s43011" name="Equation" r:id="rId4" imgW="1346040" imgH="1130040" progId="">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0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4346" y="642918"/>
            <a:ext cx="7696200" cy="523220"/>
          </a:xfrm>
          <a:prstGeom prst="rect">
            <a:avLst/>
          </a:prstGeom>
        </p:spPr>
        <p:txBody>
          <a:bodyPr wrap="square">
            <a:spAutoFit/>
          </a:bodyPr>
          <a:lstStyle/>
          <a:p>
            <a:pPr lvl="1">
              <a:defRPr/>
            </a:pPr>
            <a:r>
              <a:rPr lang="en-US" sz="2800" i="1" dirty="0">
                <a:solidFill>
                  <a:srgbClr val="0070C0"/>
                </a:solidFill>
                <a:latin typeface="Times New Roman" pitchFamily="18" charset="0"/>
                <a:cs typeface="Times New Roman" pitchFamily="18" charset="0"/>
              </a:rPr>
              <a:t>d. A person does not have type AB blood.</a:t>
            </a:r>
          </a:p>
        </p:txBody>
      </p:sp>
      <p:graphicFrame>
        <p:nvGraphicFramePr>
          <p:cNvPr id="5" name="Table 4"/>
          <p:cNvGraphicFramePr>
            <a:graphicFrameLocks noGrp="1"/>
          </p:cNvGraphicFramePr>
          <p:nvPr/>
        </p:nvGraphicFramePr>
        <p:xfrm>
          <a:off x="1066800" y="1219200"/>
          <a:ext cx="2743200" cy="3108960"/>
        </p:xfrm>
        <a:graphic>
          <a:graphicData uri="http://schemas.openxmlformats.org/drawingml/2006/table">
            <a:tbl>
              <a:tblPr firstRow="1" bandRow="1">
                <a:tableStyleId>{F5AB1C69-6EDB-4FF4-983F-18BD219EF322}</a:tableStyleId>
              </a:tblPr>
              <a:tblGrid>
                <a:gridCol w="990600"/>
                <a:gridCol w="1752600"/>
              </a:tblGrid>
              <a:tr h="370840">
                <a:tc>
                  <a:txBody>
                    <a:bodyPr/>
                    <a:lstStyle/>
                    <a:p>
                      <a:pPr algn="ctr"/>
                      <a:r>
                        <a:rPr lang="en-US" sz="2400" dirty="0" smtClean="0">
                          <a:solidFill>
                            <a:schemeClr val="tx1"/>
                          </a:solidFill>
                        </a:rPr>
                        <a:t>Type</a:t>
                      </a:r>
                      <a:endParaRPr lang="en-US" sz="2400" dirty="0">
                        <a:solidFill>
                          <a:schemeClr val="tx1"/>
                        </a:solidFill>
                      </a:endParaRPr>
                    </a:p>
                  </a:txBody>
                  <a:tcPr>
                    <a:lnB w="12700" cap="flat" cmpd="sng" algn="ctr">
                      <a:solidFill>
                        <a:schemeClr val="tx1"/>
                      </a:solidFill>
                      <a:prstDash val="solid"/>
                      <a:round/>
                      <a:headEnd type="none" w="med" len="med"/>
                      <a:tailEnd type="none" w="med" len="med"/>
                    </a:lnB>
                  </a:tcPr>
                </a:tc>
                <a:tc>
                  <a:txBody>
                    <a:bodyPr/>
                    <a:lstStyle/>
                    <a:p>
                      <a:pPr algn="ctr"/>
                      <a:r>
                        <a:rPr lang="en-US" sz="2400" dirty="0" smtClean="0">
                          <a:solidFill>
                            <a:schemeClr val="tx1"/>
                          </a:solidFill>
                        </a:rPr>
                        <a:t>Frequency</a:t>
                      </a:r>
                      <a:endParaRPr lang="en-US" sz="2400" dirty="0">
                        <a:solidFill>
                          <a:schemeClr val="tx1"/>
                        </a:solidFill>
                      </a:endParaRPr>
                    </a:p>
                  </a:txBody>
                  <a:tcPr>
                    <a:lnB w="12700" cap="flat" cmpd="sng" algn="ctr">
                      <a:solidFill>
                        <a:schemeClr val="tx1"/>
                      </a:solidFill>
                      <a:prstDash val="solid"/>
                      <a:round/>
                      <a:headEnd type="none" w="med" len="med"/>
                      <a:tailEnd type="none" w="med" len="med"/>
                    </a:lnB>
                  </a:tcPr>
                </a:tc>
              </a:tr>
              <a:tr h="370840">
                <a:tc>
                  <a:txBody>
                    <a:bodyPr/>
                    <a:lstStyle/>
                    <a:p>
                      <a:pPr algn="ctr"/>
                      <a:r>
                        <a:rPr lang="en-US" sz="2400" dirty="0" smtClean="0">
                          <a:solidFill>
                            <a:schemeClr val="tx1"/>
                          </a:solidFill>
                        </a:rPr>
                        <a:t>A</a:t>
                      </a:r>
                      <a:endParaRPr lang="en-US" sz="2400" dirty="0">
                        <a:solidFill>
                          <a:schemeClr val="tx1"/>
                        </a:solidFill>
                      </a:endParaRPr>
                    </a:p>
                  </a:txBody>
                  <a:tcPr>
                    <a:lnT w="12700" cap="flat" cmpd="sng" algn="ctr">
                      <a:solidFill>
                        <a:schemeClr val="tx1"/>
                      </a:solidFill>
                      <a:prstDash val="solid"/>
                      <a:round/>
                      <a:headEnd type="none" w="med" len="med"/>
                      <a:tailEnd type="none" w="med" len="med"/>
                    </a:lnT>
                  </a:tcPr>
                </a:tc>
                <a:tc>
                  <a:txBody>
                    <a:bodyPr/>
                    <a:lstStyle/>
                    <a:p>
                      <a:pPr algn="ctr"/>
                      <a:r>
                        <a:rPr lang="en-US" sz="2400" dirty="0" smtClean="0">
                          <a:solidFill>
                            <a:schemeClr val="tx1"/>
                          </a:solidFill>
                        </a:rPr>
                        <a:t>22</a:t>
                      </a:r>
                      <a:endParaRPr lang="en-US" sz="2400" dirty="0">
                        <a:solidFill>
                          <a:schemeClr val="tx1"/>
                        </a:solidFill>
                      </a:endParaRPr>
                    </a:p>
                  </a:txBody>
                  <a:tcPr>
                    <a:lnT w="12700" cap="flat" cmpd="sng" algn="ctr">
                      <a:solidFill>
                        <a:schemeClr val="tx1"/>
                      </a:solidFill>
                      <a:prstDash val="solid"/>
                      <a:round/>
                      <a:headEnd type="none" w="med" len="med"/>
                      <a:tailEnd type="none" w="med" len="med"/>
                    </a:lnT>
                  </a:tcPr>
                </a:tc>
              </a:tr>
              <a:tr h="370840">
                <a:tc>
                  <a:txBody>
                    <a:bodyPr/>
                    <a:lstStyle/>
                    <a:p>
                      <a:pPr algn="ctr"/>
                      <a:r>
                        <a:rPr lang="en-US" sz="2400" dirty="0" smtClean="0">
                          <a:solidFill>
                            <a:schemeClr val="tx1"/>
                          </a:solidFill>
                        </a:rPr>
                        <a:t>B</a:t>
                      </a:r>
                      <a:endParaRPr lang="en-US" sz="2400" dirty="0">
                        <a:solidFill>
                          <a:schemeClr val="tx1"/>
                        </a:solidFill>
                      </a:endParaRPr>
                    </a:p>
                  </a:txBody>
                  <a:tcPr/>
                </a:tc>
                <a:tc>
                  <a:txBody>
                    <a:bodyPr/>
                    <a:lstStyle/>
                    <a:p>
                      <a:pPr algn="ctr"/>
                      <a:r>
                        <a:rPr lang="en-US" sz="2400" dirty="0" smtClean="0">
                          <a:solidFill>
                            <a:schemeClr val="tx1"/>
                          </a:solidFill>
                        </a:rPr>
                        <a:t>5</a:t>
                      </a:r>
                      <a:endParaRPr lang="en-US" sz="2400" dirty="0">
                        <a:solidFill>
                          <a:schemeClr val="tx1"/>
                        </a:solidFill>
                      </a:endParaRPr>
                    </a:p>
                  </a:txBody>
                  <a:tcPr/>
                </a:tc>
              </a:tr>
              <a:tr h="370840">
                <a:tc>
                  <a:txBody>
                    <a:bodyPr/>
                    <a:lstStyle/>
                    <a:p>
                      <a:pPr algn="ctr"/>
                      <a:r>
                        <a:rPr lang="en-US" sz="2400" dirty="0" smtClean="0">
                          <a:solidFill>
                            <a:schemeClr val="tx1"/>
                          </a:solidFill>
                        </a:rPr>
                        <a:t>AB</a:t>
                      </a:r>
                      <a:endParaRPr lang="en-US" sz="2400" dirty="0">
                        <a:solidFill>
                          <a:schemeClr val="tx1"/>
                        </a:solidFill>
                      </a:endParaRPr>
                    </a:p>
                  </a:txBody>
                  <a:tcPr/>
                </a:tc>
                <a:tc>
                  <a:txBody>
                    <a:bodyPr/>
                    <a:lstStyle/>
                    <a:p>
                      <a:pPr algn="ctr"/>
                      <a:r>
                        <a:rPr lang="en-US" sz="2400" dirty="0" smtClean="0">
                          <a:solidFill>
                            <a:schemeClr val="tx1"/>
                          </a:solidFill>
                        </a:rPr>
                        <a:t>2</a:t>
                      </a:r>
                      <a:endParaRPr lang="en-US" sz="2400" dirty="0">
                        <a:solidFill>
                          <a:schemeClr val="tx1"/>
                        </a:solidFill>
                      </a:endParaRPr>
                    </a:p>
                  </a:txBody>
                  <a:tcPr/>
                </a:tc>
              </a:tr>
              <a:tr h="370840">
                <a:tc>
                  <a:txBody>
                    <a:bodyPr/>
                    <a:lstStyle/>
                    <a:p>
                      <a:pPr algn="ctr"/>
                      <a:r>
                        <a:rPr lang="en-US" sz="2400" dirty="0" smtClean="0">
                          <a:solidFill>
                            <a:schemeClr val="tx1"/>
                          </a:solidFill>
                        </a:rPr>
                        <a:t>O</a:t>
                      </a:r>
                      <a:endParaRPr lang="en-US" sz="2400" dirty="0">
                        <a:solidFill>
                          <a:schemeClr val="tx1"/>
                        </a:solidFill>
                      </a:endParaRPr>
                    </a:p>
                  </a:txBody>
                  <a:tcPr/>
                </a:tc>
                <a:tc>
                  <a:txBody>
                    <a:bodyPr/>
                    <a:lstStyle/>
                    <a:p>
                      <a:pPr algn="ctr"/>
                      <a:r>
                        <a:rPr lang="en-US" sz="2400" dirty="0" smtClean="0">
                          <a:solidFill>
                            <a:schemeClr val="tx1"/>
                          </a:solidFill>
                        </a:rPr>
                        <a:t>21</a:t>
                      </a:r>
                      <a:endParaRPr lang="en-US" sz="2400" dirty="0">
                        <a:solidFill>
                          <a:schemeClr val="tx1"/>
                        </a:solidFill>
                      </a:endParaRPr>
                    </a:p>
                  </a:txBody>
                  <a:tcPr/>
                </a:tc>
              </a:tr>
              <a:tr h="370840">
                <a:tc gridSpan="2">
                  <a:txBody>
                    <a:bodyPr/>
                    <a:lstStyle/>
                    <a:p>
                      <a:pPr algn="ctr"/>
                      <a:r>
                        <a:rPr lang="en-US" sz="2400" baseline="0" dirty="0" smtClean="0">
                          <a:solidFill>
                            <a:schemeClr val="tx1"/>
                          </a:solidFill>
                        </a:rPr>
                        <a:t>   </a:t>
                      </a:r>
                      <a:r>
                        <a:rPr lang="en-US" sz="2400" dirty="0" smtClean="0">
                          <a:solidFill>
                            <a:schemeClr val="tx1"/>
                          </a:solidFill>
                        </a:rPr>
                        <a:t>Total</a:t>
                      </a:r>
                      <a:r>
                        <a:rPr lang="en-US" sz="2400" baseline="0" dirty="0" smtClean="0">
                          <a:solidFill>
                            <a:schemeClr val="tx1"/>
                          </a:solidFill>
                        </a:rPr>
                        <a:t> </a:t>
                      </a:r>
                      <a:r>
                        <a:rPr lang="en-US" sz="2400" dirty="0" smtClean="0">
                          <a:solidFill>
                            <a:schemeClr val="tx1"/>
                          </a:solidFill>
                        </a:rPr>
                        <a:t>50</a:t>
                      </a:r>
                      <a:endParaRPr lang="en-US" sz="2400" dirty="0">
                        <a:solidFill>
                          <a:schemeClr val="tx1"/>
                        </a:solidFill>
                      </a:endParaRPr>
                    </a:p>
                  </a:txBody>
                  <a:tcPr/>
                </a:tc>
                <a:tc hMerge="1">
                  <a:txBody>
                    <a:bodyPr/>
                    <a:lstStyle/>
                    <a:p>
                      <a:pPr algn="ctr"/>
                      <a:endParaRPr lang="en-US" sz="2400" dirty="0">
                        <a:solidFill>
                          <a:schemeClr val="tx1"/>
                        </a:solidFill>
                      </a:endParaRPr>
                    </a:p>
                  </a:txBody>
                  <a:tcPr/>
                </a:tc>
              </a:tr>
            </a:tbl>
          </a:graphicData>
        </a:graphic>
      </p:graphicFrame>
      <p:graphicFrame>
        <p:nvGraphicFramePr>
          <p:cNvPr id="174084" name="Object 4"/>
          <p:cNvGraphicFramePr>
            <a:graphicFrameLocks noChangeAspect="1"/>
          </p:cNvGraphicFramePr>
          <p:nvPr/>
        </p:nvGraphicFramePr>
        <p:xfrm>
          <a:off x="4630738" y="1951038"/>
          <a:ext cx="2836862" cy="2230437"/>
        </p:xfrm>
        <a:graphic>
          <a:graphicData uri="http://schemas.openxmlformats.org/presentationml/2006/ole">
            <p:oleObj spid="_x0000_s44034" name="Equation" r:id="rId3" imgW="1244520" imgH="977760" progId="">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0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76200" y="838200"/>
            <a:ext cx="8991600" cy="5376882"/>
          </a:xfrm>
          <a:prstGeom prst="rect">
            <a:avLst/>
          </a:prstGeom>
        </p:spPr>
        <p:txBody>
          <a:bodyPr vert="horz">
            <a:normAutofit lnSpcReduction="10000"/>
          </a:bodyPr>
          <a:lstStyle/>
          <a:p>
            <a:pPr marL="0" marR="0" lvl="0" indent="0" algn="l" defTabSz="914400" rtl="0" eaLnBrk="1" fontAlgn="auto" latinLnBrk="0" hangingPunct="1">
              <a:lnSpc>
                <a:spcPct val="90000"/>
              </a:lnSpc>
              <a:spcBef>
                <a:spcPts val="400"/>
              </a:spcBef>
              <a:spcAft>
                <a:spcPts val="0"/>
              </a:spcAft>
              <a:buClr>
                <a:schemeClr val="accent1"/>
              </a:buClr>
              <a:buSzPct val="68000"/>
              <a:buFont typeface="Wingdings" pitchFamily="2" charset="2"/>
              <a:buNone/>
              <a:tabLst/>
              <a:defRPr/>
            </a:pPr>
            <a:r>
              <a:rPr kumimoji="0" lang="en-US" sz="2800" b="1" i="0" u="sng" strike="noStrike" kern="1200" cap="none" spc="0" normalizeH="0" baseline="0" noProof="0" dirty="0" smtClean="0">
                <a:ln>
                  <a:noFill/>
                </a:ln>
                <a:solidFill>
                  <a:srgbClr val="FF0000"/>
                </a:solidFill>
                <a:uLnTx/>
                <a:uFillTx/>
                <a:latin typeface="Times New Roman" pitchFamily="18" charset="0"/>
                <a:cs typeface="Times New Roman" pitchFamily="18" charset="0"/>
              </a:rPr>
              <a:t>Subjective probability </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uses a probability value based on an educated guess or estimate, employing opinions and inexact information.</a:t>
            </a:r>
          </a:p>
          <a:p>
            <a:pPr marL="0" marR="0" lvl="0" indent="0" algn="l" defTabSz="914400" rtl="0" eaLnBrk="1" fontAlgn="auto" latinLnBrk="0" hangingPunct="1">
              <a:lnSpc>
                <a:spcPct val="9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9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90000"/>
              </a:lnSpc>
              <a:spcBef>
                <a:spcPts val="400"/>
              </a:spcBef>
              <a:spcAft>
                <a:spcPts val="0"/>
              </a:spcAft>
              <a:buClr>
                <a:schemeClr val="accent1"/>
              </a:buClr>
              <a:buSzPct val="68000"/>
              <a:buFont typeface="Wingdings" pitchFamily="2" charset="2"/>
              <a:buNone/>
              <a:tabLst/>
              <a:defRPr/>
            </a:pPr>
            <a:r>
              <a:rPr kumimoji="0" lang="en-US" sz="2800" b="1" i="0" u="none" strike="noStrike" kern="1200" cap="none" spc="0" normalizeH="0" baseline="0" noProof="0" dirty="0" smtClean="0">
                <a:ln>
                  <a:noFill/>
                </a:ln>
                <a:solidFill>
                  <a:srgbClr val="00B050"/>
                </a:solidFill>
                <a:effectLst/>
                <a:uLnTx/>
                <a:uFillTx/>
                <a:latin typeface="Times New Roman" pitchFamily="18" charset="0"/>
                <a:cs typeface="Times New Roman" pitchFamily="18" charset="0"/>
              </a:rPr>
              <a:t>Examples:</a:t>
            </a: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weather forecasting, predicting outcomes of sporting events</a:t>
            </a:r>
            <a:r>
              <a:rPr lang="en-US" sz="2800" dirty="0" smtClean="0">
                <a:latin typeface="Times New Roman" pitchFamily="18" charset="0"/>
                <a:cs typeface="Times New Roman" pitchFamily="18" charset="0"/>
              </a:rPr>
              <a:t>.</a:t>
            </a:r>
          </a:p>
          <a:p>
            <a:pPr algn="l" rtl="0">
              <a:lnSpc>
                <a:spcPct val="90000"/>
              </a:lnSpc>
              <a:spcBef>
                <a:spcPts val="400"/>
              </a:spcBef>
              <a:buClr>
                <a:schemeClr val="accent1"/>
              </a:buClr>
              <a:buSzPct val="68000"/>
              <a:defRPr/>
            </a:pPr>
            <a:endParaRPr lang="en-US" sz="2800" dirty="0" smtClean="0">
              <a:latin typeface="Times New Roman" pitchFamily="18" charset="0"/>
              <a:cs typeface="Times New Roman" pitchFamily="18" charset="0"/>
            </a:endParaRPr>
          </a:p>
          <a:p>
            <a:pPr algn="l" rtl="0">
              <a:defRPr/>
            </a:pPr>
            <a:r>
              <a:rPr lang="en-US" sz="2800" dirty="0" smtClean="0">
                <a:solidFill>
                  <a:srgbClr val="AF019A"/>
                </a:solidFill>
                <a:latin typeface="Times New Roman" pitchFamily="18" charset="0"/>
                <a:cs typeface="Times New Roman" pitchFamily="18" charset="0"/>
              </a:rPr>
              <a:t>The statement “The probability that an earthquake will occur in a certain area is 30%”. </a:t>
            </a:r>
            <a:r>
              <a:rPr lang="en-US" sz="2800" u="sng" dirty="0" smtClean="0">
                <a:solidFill>
                  <a:srgbClr val="AF019A"/>
                </a:solidFill>
                <a:latin typeface="Times New Roman" pitchFamily="18" charset="0"/>
                <a:cs typeface="Times New Roman" pitchFamily="18" charset="0"/>
              </a:rPr>
              <a:t>This is an example of:</a:t>
            </a:r>
            <a:endParaRPr lang="en-US" sz="2800" dirty="0" smtClean="0">
              <a:latin typeface="Times New Roman" pitchFamily="18" charset="0"/>
              <a:cs typeface="Times New Roman" pitchFamily="18" charset="0"/>
            </a:endParaRPr>
          </a:p>
          <a:p>
            <a:pPr marL="514350" indent="-514350" algn="l" rtl="0">
              <a:buAutoNum type="alphaLcParenR"/>
              <a:defRPr/>
            </a:pPr>
            <a:r>
              <a:rPr lang="en-US" sz="2800" dirty="0" smtClean="0">
                <a:latin typeface="Times New Roman" pitchFamily="18" charset="0"/>
                <a:cs typeface="Times New Roman" pitchFamily="18" charset="0"/>
              </a:rPr>
              <a:t>Classical probability.</a:t>
            </a:r>
          </a:p>
          <a:p>
            <a:pPr marL="514350" indent="-514350" algn="l" rtl="0">
              <a:buAutoNum type="alphaLcParenR"/>
              <a:defRPr/>
            </a:pPr>
            <a:r>
              <a:rPr lang="en-US" sz="2800" dirty="0" smtClean="0">
                <a:latin typeface="Times New Roman" pitchFamily="18" charset="0"/>
                <a:cs typeface="Times New Roman" pitchFamily="18" charset="0"/>
              </a:rPr>
              <a:t>Empirical probability.</a:t>
            </a:r>
          </a:p>
          <a:p>
            <a:pPr marL="514350" indent="-514350" algn="l" rtl="0">
              <a:buAutoNum type="alphaLcParenR"/>
              <a:defRPr/>
            </a:pPr>
            <a:r>
              <a:rPr lang="en-US" sz="2800" dirty="0" smtClean="0">
                <a:latin typeface="Times New Roman" pitchFamily="18" charset="0"/>
                <a:cs typeface="Times New Roman" pitchFamily="18" charset="0"/>
              </a:rPr>
              <a:t>Subjective probability.</a:t>
            </a:r>
          </a:p>
          <a:p>
            <a:pPr marL="0" marR="0" lvl="0" indent="0" algn="l" defTabSz="914400" rtl="0" eaLnBrk="1" fontAlgn="auto" latinLnBrk="0" hangingPunct="1">
              <a:lnSpc>
                <a:spcPct val="9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3" name="Rectangle 2"/>
          <p:cNvSpPr>
            <a:spLocks noGrp="1" noChangeArrowheads="1"/>
          </p:cNvSpPr>
          <p:nvPr>
            <p:ph type="subTitle" idx="4294967295"/>
          </p:nvPr>
        </p:nvSpPr>
        <p:spPr>
          <a:xfrm>
            <a:off x="500034" y="857232"/>
            <a:ext cx="7696200" cy="2514600"/>
          </a:xfrm>
        </p:spPr>
        <p:txBody>
          <a:bodyPr lIns="45720" rIns="45720"/>
          <a:lstStyle/>
          <a:p>
            <a:pPr marL="0" indent="0" algn="ctr" rtl="0">
              <a:buFontTx/>
              <a:buNone/>
            </a:pPr>
            <a:r>
              <a:rPr lang="en-US" sz="6400" dirty="0">
                <a:solidFill>
                  <a:schemeClr val="accent1">
                    <a:lumMod val="50000"/>
                  </a:schemeClr>
                </a:solidFill>
                <a:latin typeface="Times New Roman" pitchFamily="18" charset="0"/>
                <a:cs typeface="Times New Roman" pitchFamily="18" charset="0"/>
              </a:rPr>
              <a:t> Addition Rules for Probability</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457200" y="304800"/>
            <a:ext cx="7696200" cy="762000"/>
          </a:xfrm>
          <a:prstGeom prst="rect">
            <a:avLst/>
          </a:prstGeom>
        </p:spPr>
        <p:txBody>
          <a:bodyPr vert="horz">
            <a:normAutofit/>
          </a:bodyPr>
          <a:lstStyle/>
          <a:p>
            <a:pPr marL="274320" marR="0" lvl="0" indent="-274320" algn="ctr" defTabSz="914400" rtl="0" eaLnBrk="1" fontAlgn="auto" latinLnBrk="0" hangingPunct="1">
              <a:lnSpc>
                <a:spcPct val="100000"/>
              </a:lnSpc>
              <a:spcBef>
                <a:spcPts val="600"/>
              </a:spcBef>
              <a:spcAft>
                <a:spcPts val="0"/>
              </a:spcAft>
              <a:buClr>
                <a:schemeClr val="accent1"/>
              </a:buClr>
              <a:buSzPct val="76000"/>
              <a:tabLst/>
              <a:defRPr/>
            </a:pPr>
            <a:r>
              <a:rPr kumimoji="0" lang="en-US" sz="44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 Addition Rules for Probability</a:t>
            </a:r>
          </a:p>
        </p:txBody>
      </p:sp>
      <p:sp>
        <p:nvSpPr>
          <p:cNvPr id="5" name="Rectangle 3"/>
          <p:cNvSpPr txBox="1">
            <a:spLocks noChangeArrowheads="1"/>
          </p:cNvSpPr>
          <p:nvPr/>
        </p:nvSpPr>
        <p:spPr>
          <a:xfrm>
            <a:off x="-76200" y="1143000"/>
            <a:ext cx="8915400" cy="1752600"/>
          </a:xfrm>
          <a:prstGeom prst="rect">
            <a:avLst/>
          </a:prstGeom>
        </p:spPr>
        <p:txBody>
          <a:bodyPr vert="horz">
            <a:normAutofit/>
          </a:bodyPr>
          <a:lstStyle/>
          <a:p>
            <a:pPr marL="365760" marR="0" lvl="0" indent="-256032" algn="l" defTabSz="914400" rtl="0" eaLnBrk="1" fontAlgn="auto" latinLnBrk="0" hangingPunct="1">
              <a:lnSpc>
                <a:spcPct val="100000"/>
              </a:lnSpc>
              <a:spcBef>
                <a:spcPct val="50000"/>
              </a:spcBef>
              <a:spcAft>
                <a:spcPts val="0"/>
              </a:spcAft>
              <a:buClr>
                <a:schemeClr val="accent1"/>
              </a:buClr>
              <a:buSzPct val="100000"/>
              <a:buFont typeface="Wingdings" pitchFamily="2" charset="2"/>
              <a:buChar char="q"/>
              <a:tabLst/>
              <a:defRPr/>
            </a:pP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Two events are </a:t>
            </a:r>
            <a:r>
              <a:rPr kumimoji="0" lang="en-US" sz="3200" b="1" i="0" u="sng" strike="noStrike" kern="1200" cap="none" spc="0" normalizeH="0" baseline="0" noProof="0" dirty="0" smtClean="0">
                <a:ln>
                  <a:noFill/>
                </a:ln>
                <a:solidFill>
                  <a:srgbClr val="00B050"/>
                </a:solidFill>
                <a:uLnTx/>
                <a:uFillTx/>
                <a:latin typeface="Times New Roman" pitchFamily="18" charset="0"/>
                <a:cs typeface="Times New Roman" pitchFamily="18" charset="0"/>
              </a:rPr>
              <a:t>Mutually Exclusive Events</a:t>
            </a:r>
            <a:r>
              <a:rPr kumimoji="0" lang="en-US" sz="3200" b="0" i="0" u="sng" strike="noStrike" kern="1200" cap="none" spc="0" normalizeH="0" baseline="0" noProof="0" dirty="0" smtClean="0">
                <a:ln>
                  <a:noFill/>
                </a:ln>
                <a:solidFill>
                  <a:srgbClr val="00B050"/>
                </a:solidFill>
                <a:uLnTx/>
                <a:uFillTx/>
                <a:latin typeface="Times New Roman" pitchFamily="18" charset="0"/>
                <a:cs typeface="Times New Roman" pitchFamily="18" charset="0"/>
              </a:rPr>
              <a:t> </a:t>
            </a: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if they cannot occur at the same time (i.e., they have no outcomes in common)</a:t>
            </a:r>
          </a:p>
        </p:txBody>
      </p:sp>
      <p:sp>
        <p:nvSpPr>
          <p:cNvPr id="6" name="Rectangle 5"/>
          <p:cNvSpPr/>
          <p:nvPr/>
        </p:nvSpPr>
        <p:spPr>
          <a:xfrm>
            <a:off x="304800" y="2895600"/>
            <a:ext cx="7924800" cy="1066800"/>
          </a:xfrm>
          <a:prstGeom prst="rect">
            <a:avLst/>
          </a:prstGeom>
          <a:solidFill>
            <a:schemeClr val="bg1"/>
          </a:solidFill>
          <a:ln w="5715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tx1"/>
                </a:solidFill>
                <a:latin typeface="Times New Roman" pitchFamily="18" charset="0"/>
                <a:cs typeface="Times New Roman" pitchFamily="18" charset="0"/>
              </a:rPr>
              <a:t>P(A or B)=P(A) + P(B)    </a:t>
            </a:r>
            <a:r>
              <a:rPr lang="en-US" sz="3200" b="1" dirty="0" smtClean="0">
                <a:solidFill>
                  <a:srgbClr val="0070C0"/>
                </a:solidFill>
                <a:latin typeface="Times New Roman" pitchFamily="18" charset="0"/>
                <a:cs typeface="Times New Roman" pitchFamily="18" charset="0"/>
              </a:rPr>
              <a:t>Mutually Exclusive </a:t>
            </a:r>
            <a:endParaRPr lang="en-US" sz="3200" b="1" dirty="0">
              <a:solidFill>
                <a:srgbClr val="0070C0"/>
              </a:solidFill>
              <a:latin typeface="Times New Roman" pitchFamily="18" charset="0"/>
              <a:cs typeface="Times New Roman" pitchFamily="18" charset="0"/>
            </a:endParaRPr>
          </a:p>
        </p:txBody>
      </p:sp>
      <p:sp>
        <p:nvSpPr>
          <p:cNvPr id="7" name="Rectangle 3"/>
          <p:cNvSpPr txBox="1">
            <a:spLocks noChangeArrowheads="1"/>
          </p:cNvSpPr>
          <p:nvPr/>
        </p:nvSpPr>
        <p:spPr>
          <a:xfrm>
            <a:off x="0" y="4343400"/>
            <a:ext cx="4953000" cy="1295400"/>
          </a:xfrm>
          <a:prstGeom prst="rect">
            <a:avLst/>
          </a:prstGeom>
        </p:spPr>
        <p:txBody>
          <a:bodyPr vert="horz">
            <a:noAutofit/>
          </a:bodyPr>
          <a:lstStyle/>
          <a:p>
            <a:pPr marL="365760" marR="0" lvl="0" indent="-256032" algn="l" defTabSz="914400" rtl="0" eaLnBrk="1" fontAlgn="auto" latinLnBrk="0" hangingPunct="1">
              <a:lnSpc>
                <a:spcPct val="100000"/>
              </a:lnSpc>
              <a:spcBef>
                <a:spcPct val="50000"/>
              </a:spcBef>
              <a:spcAft>
                <a:spcPts val="0"/>
              </a:spcAft>
              <a:buClr>
                <a:schemeClr val="accent1"/>
              </a:buClr>
              <a:buSzPct val="100000"/>
              <a:buFont typeface="Wingdings" pitchFamily="2" charset="2"/>
              <a:buChar char="q"/>
              <a:tabLst/>
              <a:defRPr/>
            </a:pP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This means that </a:t>
            </a:r>
            <a:r>
              <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P(A∩B)=</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0 </a:t>
            </a:r>
            <a:r>
              <a:rPr kumimoji="0" lang="en-US" sz="28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i.e. the two event cannot occur at the same time . </a:t>
            </a: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grpSp>
        <p:nvGrpSpPr>
          <p:cNvPr id="2" name="Group 15"/>
          <p:cNvGrpSpPr/>
          <p:nvPr/>
        </p:nvGrpSpPr>
        <p:grpSpPr>
          <a:xfrm>
            <a:off x="5181600" y="4038600"/>
            <a:ext cx="4038600" cy="2209800"/>
            <a:chOff x="4114800" y="4114800"/>
            <a:chExt cx="4191000" cy="2133600"/>
          </a:xfrm>
        </p:grpSpPr>
        <p:grpSp>
          <p:nvGrpSpPr>
            <p:cNvPr id="3" name="Group 7"/>
            <p:cNvGrpSpPr/>
            <p:nvPr/>
          </p:nvGrpSpPr>
          <p:grpSpPr>
            <a:xfrm>
              <a:off x="4114800" y="4114800"/>
              <a:ext cx="4191000" cy="2133600"/>
              <a:chOff x="1828800" y="1371600"/>
              <a:chExt cx="6874933" cy="3505200"/>
            </a:xfrm>
          </p:grpSpPr>
          <p:sp>
            <p:nvSpPr>
              <p:cNvPr id="9" name="Rectangle 8"/>
              <p:cNvSpPr/>
              <p:nvPr/>
            </p:nvSpPr>
            <p:spPr>
              <a:xfrm>
                <a:off x="1828800" y="1524000"/>
                <a:ext cx="5029200" cy="3352800"/>
              </a:xfrm>
              <a:prstGeom prst="rect">
                <a:avLst/>
              </a:prstGeom>
              <a:solidFill>
                <a:srgbClr val="CC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2203796" y="2133598"/>
                <a:ext cx="1667933" cy="2124637"/>
              </a:xfrm>
              <a:prstGeom prst="ellipse">
                <a:avLst/>
              </a:prstGeom>
              <a:solidFill>
                <a:srgbClr val="FF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Curved Connector 10"/>
              <p:cNvCxnSpPr/>
              <p:nvPr/>
            </p:nvCxnSpPr>
            <p:spPr>
              <a:xfrm rot="5400000" flipH="1" flipV="1">
                <a:off x="6858000" y="1828800"/>
                <a:ext cx="381000" cy="381000"/>
              </a:xfrm>
              <a:prstGeom prst="curvedConnector3">
                <a:avLst>
                  <a:gd name="adj1" fmla="val 50000"/>
                </a:avLst>
              </a:prstGeom>
              <a:ln w="31750">
                <a:solidFill>
                  <a:srgbClr val="00B050"/>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7162800" y="1371600"/>
                <a:ext cx="1540933" cy="838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FF0000"/>
                    </a:solidFill>
                    <a:latin typeface="Times New Roman" pitchFamily="18" charset="0"/>
                    <a:cs typeface="Times New Roman" pitchFamily="18" charset="0"/>
                  </a:rPr>
                  <a:t>P (S)</a:t>
                </a:r>
                <a:endParaRPr lang="en-US" sz="2000" dirty="0">
                  <a:solidFill>
                    <a:srgbClr val="FF0000"/>
                  </a:solidFill>
                  <a:latin typeface="Times New Roman" pitchFamily="18" charset="0"/>
                  <a:cs typeface="Times New Roman" pitchFamily="18" charset="0"/>
                </a:endParaRPr>
              </a:p>
            </p:txBody>
          </p:sp>
        </p:grpSp>
        <p:sp>
          <p:nvSpPr>
            <p:cNvPr id="13" name="Oval 12"/>
            <p:cNvSpPr/>
            <p:nvPr/>
          </p:nvSpPr>
          <p:spPr>
            <a:xfrm>
              <a:off x="5791200" y="4648200"/>
              <a:ext cx="1143000" cy="1219200"/>
            </a:xfrm>
            <a:prstGeom prst="ellipse">
              <a:avLst/>
            </a:prstGeom>
            <a:solidFill>
              <a:schemeClr val="accent1">
                <a:lumMod val="40000"/>
                <a:lumOff val="60000"/>
              </a:schemeClr>
            </a:solidFill>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5918638" y="4953000"/>
              <a:ext cx="939362" cy="5102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993300"/>
                  </a:solidFill>
                  <a:latin typeface="Times New Roman" pitchFamily="18" charset="0"/>
                  <a:cs typeface="Times New Roman" pitchFamily="18" charset="0"/>
                </a:rPr>
                <a:t>A</a:t>
              </a:r>
              <a:endParaRPr lang="en-US" sz="2800" dirty="0">
                <a:solidFill>
                  <a:srgbClr val="993300"/>
                </a:solidFill>
                <a:latin typeface="Times New Roman" pitchFamily="18" charset="0"/>
                <a:cs typeface="Times New Roman" pitchFamily="18" charset="0"/>
              </a:endParaRPr>
            </a:p>
          </p:txBody>
        </p:sp>
        <p:sp>
          <p:nvSpPr>
            <p:cNvPr id="15" name="Rectangle 14"/>
            <p:cNvSpPr/>
            <p:nvPr/>
          </p:nvSpPr>
          <p:spPr>
            <a:xfrm>
              <a:off x="4343400" y="4953000"/>
              <a:ext cx="939362" cy="51020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993300"/>
                  </a:solidFill>
                  <a:latin typeface="Times New Roman" pitchFamily="18" charset="0"/>
                  <a:cs typeface="Times New Roman" pitchFamily="18" charset="0"/>
                </a:rPr>
                <a:t>B</a:t>
              </a:r>
              <a:endParaRPr lang="en-US" sz="2800" dirty="0">
                <a:solidFill>
                  <a:srgbClr val="993300"/>
                </a:solidFill>
                <a:latin typeface="Times New Roman" pitchFamily="18" charset="0"/>
                <a:cs typeface="Times New Roman" pitchFamily="18" charset="0"/>
              </a:endParaRPr>
            </a:p>
          </p:txBody>
        </p:sp>
      </p:grpSp>
      <p:sp>
        <p:nvSpPr>
          <p:cNvPr id="17" name="Rectangle 16"/>
          <p:cNvSpPr/>
          <p:nvPr/>
        </p:nvSpPr>
        <p:spPr>
          <a:xfrm>
            <a:off x="609600" y="228600"/>
            <a:ext cx="7620000" cy="8382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76200" y="685800"/>
            <a:ext cx="8915400" cy="1752600"/>
          </a:xfrm>
          <a:prstGeom prst="rect">
            <a:avLst/>
          </a:prstGeom>
        </p:spPr>
        <p:txBody>
          <a:bodyPr vert="horz">
            <a:normAutofit/>
          </a:bodyPr>
          <a:lstStyle/>
          <a:p>
            <a:pPr marL="365760" marR="0" lvl="0" indent="-256032" algn="l" defTabSz="914400" rtl="0" eaLnBrk="1" fontAlgn="auto" latinLnBrk="0" hangingPunct="1">
              <a:lnSpc>
                <a:spcPct val="100000"/>
              </a:lnSpc>
              <a:spcBef>
                <a:spcPct val="50000"/>
              </a:spcBef>
              <a:spcAft>
                <a:spcPts val="0"/>
              </a:spcAft>
              <a:buClr>
                <a:schemeClr val="accent1"/>
              </a:buClr>
              <a:buSzPct val="100000"/>
              <a:buFont typeface="Wingdings" pitchFamily="2" charset="2"/>
              <a:buChar char="q"/>
              <a:tabLst/>
              <a:defRPr/>
            </a:pP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Two events are </a:t>
            </a:r>
            <a:r>
              <a:rPr kumimoji="0" lang="en-US" sz="3200" b="1" i="0" u="sng" strike="noStrike" kern="1200" cap="none" spc="0" normalizeH="0" baseline="0" noProof="0" dirty="0" smtClean="0">
                <a:ln>
                  <a:noFill/>
                </a:ln>
                <a:solidFill>
                  <a:srgbClr val="00B050"/>
                </a:solidFill>
                <a:effectLst/>
                <a:uLnTx/>
                <a:uFillTx/>
                <a:latin typeface="Times New Roman" pitchFamily="18" charset="0"/>
                <a:cs typeface="Times New Roman" pitchFamily="18" charset="0"/>
              </a:rPr>
              <a:t>Not </a:t>
            </a:r>
            <a:r>
              <a:rPr kumimoji="0" lang="en-US" sz="3200" b="1" i="0" u="sng" strike="noStrike" kern="1200" cap="none" spc="0" normalizeH="0" baseline="0" noProof="0" dirty="0" smtClean="0">
                <a:ln>
                  <a:noFill/>
                </a:ln>
                <a:solidFill>
                  <a:srgbClr val="00B050"/>
                </a:solidFill>
                <a:uLnTx/>
                <a:uFillTx/>
                <a:latin typeface="Times New Roman" pitchFamily="18" charset="0"/>
                <a:cs typeface="Times New Roman" pitchFamily="18" charset="0"/>
              </a:rPr>
              <a:t>Mutually Exclusive Events</a:t>
            </a:r>
            <a:r>
              <a:rPr kumimoji="0" lang="en-US" sz="3200" b="1" i="0" u="none" strike="noStrike" kern="1200" cap="none" spc="0" normalizeH="0" baseline="0" noProof="0" dirty="0" smtClean="0">
                <a:ln>
                  <a:noFill/>
                </a:ln>
                <a:solidFill>
                  <a:srgbClr val="00B050"/>
                </a:solidFill>
                <a:uLnTx/>
                <a:uFillTx/>
                <a:latin typeface="Times New Roman" pitchFamily="18" charset="0"/>
                <a:cs typeface="Times New Roman" pitchFamily="18" charset="0"/>
              </a:rPr>
              <a:t>,</a:t>
            </a:r>
            <a:r>
              <a:rPr kumimoji="0" lang="en-US" sz="3200" b="1" i="0" u="none" strike="noStrike" kern="1200" cap="none" spc="0" normalizeH="0" noProof="0" dirty="0" smtClean="0">
                <a:ln>
                  <a:noFill/>
                </a:ln>
                <a:solidFill>
                  <a:srgbClr val="00B050"/>
                </a:solidFill>
                <a:uLnTx/>
                <a:uFillTx/>
                <a:latin typeface="Times New Roman" pitchFamily="18" charset="0"/>
                <a:cs typeface="Times New Roman" pitchFamily="18" charset="0"/>
              </a:rPr>
              <a:t> </a:t>
            </a:r>
            <a:r>
              <a:rPr kumimoji="0" lang="en-US" sz="3200" i="0" u="none" strike="noStrike" kern="1200" cap="none" spc="0" normalizeH="0" noProof="0" dirty="0" smtClean="0">
                <a:ln>
                  <a:noFill/>
                </a:ln>
                <a:uLnTx/>
                <a:uFillTx/>
                <a:latin typeface="Times New Roman" pitchFamily="18" charset="0"/>
                <a:cs typeface="Times New Roman" pitchFamily="18" charset="0"/>
              </a:rPr>
              <a:t>then the probability of event A or B occurs denoted by P(AUB), is given by </a:t>
            </a:r>
            <a:endParaRPr kumimoji="0" lang="en-US" sz="3200" i="0" u="none" strike="noStrike" kern="1200" cap="none" spc="0" normalizeH="0" baseline="0" noProof="0" dirty="0" smtClean="0">
              <a:ln>
                <a:noFill/>
              </a:ln>
              <a:effectLst/>
              <a:uLnTx/>
              <a:uFillTx/>
              <a:latin typeface="Times New Roman" pitchFamily="18" charset="0"/>
              <a:cs typeface="Times New Roman" pitchFamily="18" charset="0"/>
            </a:endParaRPr>
          </a:p>
        </p:txBody>
      </p:sp>
      <p:sp>
        <p:nvSpPr>
          <p:cNvPr id="5" name="Rectangle 4"/>
          <p:cNvSpPr/>
          <p:nvPr/>
        </p:nvSpPr>
        <p:spPr>
          <a:xfrm>
            <a:off x="76200" y="2829580"/>
            <a:ext cx="8915399" cy="523220"/>
          </a:xfrm>
          <a:prstGeom prst="rect">
            <a:avLst/>
          </a:prstGeom>
          <a:ln w="38100" cmpd="thickThin">
            <a:solidFill>
              <a:srgbClr val="C00000"/>
            </a:solidFill>
          </a:ln>
        </p:spPr>
        <p:txBody>
          <a:bodyPr wrap="square">
            <a:spAutoFit/>
          </a:bodyPr>
          <a:lstStyle/>
          <a:p>
            <a:r>
              <a:rPr lang="en-US" sz="2800" b="1" dirty="0" smtClean="0">
                <a:latin typeface="Times New Roman" pitchFamily="18" charset="0"/>
                <a:cs typeface="Times New Roman" pitchFamily="18" charset="0"/>
              </a:rPr>
              <a:t>P(AUB)= P(A) + P(B) </a:t>
            </a:r>
            <a:r>
              <a:rPr lang="en-US" sz="2800" b="1" dirty="0" smtClean="0">
                <a:solidFill>
                  <a:srgbClr val="FF0000"/>
                </a:solidFill>
                <a:latin typeface="Times New Roman" pitchFamily="18" charset="0"/>
                <a:cs typeface="Times New Roman" pitchFamily="18" charset="0"/>
              </a:rPr>
              <a:t>– P(A∩B)  </a:t>
            </a:r>
            <a:r>
              <a:rPr lang="en-US" sz="2800" b="1" dirty="0" smtClean="0">
                <a:solidFill>
                  <a:srgbClr val="0070C0"/>
                </a:solidFill>
                <a:latin typeface="Times New Roman" pitchFamily="18" charset="0"/>
                <a:cs typeface="Times New Roman" pitchFamily="18" charset="0"/>
              </a:rPr>
              <a:t>Not mutually exclusive  </a:t>
            </a:r>
            <a:endParaRPr lang="en-US" sz="2800" dirty="0">
              <a:solidFill>
                <a:srgbClr val="0070C0"/>
              </a:solidFill>
            </a:endParaRPr>
          </a:p>
        </p:txBody>
      </p:sp>
      <p:sp>
        <p:nvSpPr>
          <p:cNvPr id="6" name="Rectangle 3"/>
          <p:cNvSpPr txBox="1">
            <a:spLocks noChangeArrowheads="1"/>
          </p:cNvSpPr>
          <p:nvPr/>
        </p:nvSpPr>
        <p:spPr>
          <a:xfrm>
            <a:off x="152400" y="4191000"/>
            <a:ext cx="4114800" cy="1600200"/>
          </a:xfrm>
          <a:prstGeom prst="rect">
            <a:avLst/>
          </a:prstGeom>
        </p:spPr>
        <p:txBody>
          <a:bodyPr vert="horz">
            <a:noAutofit/>
          </a:bodyPr>
          <a:lstStyle/>
          <a:p>
            <a:pPr marL="365760" marR="0" lvl="0" indent="-256032" algn="l" defTabSz="914400" rtl="0" eaLnBrk="1" fontAlgn="auto" latinLnBrk="0" hangingPunct="1">
              <a:lnSpc>
                <a:spcPct val="100000"/>
              </a:lnSpc>
              <a:spcBef>
                <a:spcPct val="50000"/>
              </a:spcBef>
              <a:spcAft>
                <a:spcPts val="0"/>
              </a:spcAft>
              <a:buClr>
                <a:schemeClr val="accent1"/>
              </a:buClr>
              <a:buSzPct val="100000"/>
              <a:buFont typeface="Wingdings" pitchFamily="2" charset="2"/>
              <a:buChar char="q"/>
              <a:tabLst/>
              <a:defRPr/>
            </a:pP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Where</a:t>
            </a:r>
            <a:r>
              <a:rPr kumimoji="0" lang="en-US" sz="32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 </a:t>
            </a:r>
            <a:r>
              <a:rPr kumimoji="0" lang="en-US" sz="32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P(A∩B) </a:t>
            </a:r>
            <a:r>
              <a:rPr kumimoji="0" lang="en-US" sz="3200" b="0" i="0" u="none" strike="noStrike" kern="1200" cap="none" spc="0" normalizeH="0" noProof="0" dirty="0" smtClean="0">
                <a:ln>
                  <a:noFill/>
                </a:ln>
                <a:solidFill>
                  <a:schemeClr val="tx1"/>
                </a:solidFill>
                <a:effectLst/>
                <a:uLnTx/>
                <a:uFillTx/>
                <a:latin typeface="Times New Roman" pitchFamily="18" charset="0"/>
                <a:cs typeface="Times New Roman" pitchFamily="18" charset="0"/>
              </a:rPr>
              <a:t>is the probability both A and B occur. </a:t>
            </a:r>
            <a:endPar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grpSp>
        <p:nvGrpSpPr>
          <p:cNvPr id="2" name="Group 17"/>
          <p:cNvGrpSpPr/>
          <p:nvPr/>
        </p:nvGrpSpPr>
        <p:grpSpPr>
          <a:xfrm>
            <a:off x="4572000" y="3657600"/>
            <a:ext cx="4495800" cy="2667000"/>
            <a:chOff x="2743200" y="3667780"/>
            <a:chExt cx="4800600" cy="2580620"/>
          </a:xfrm>
        </p:grpSpPr>
        <p:grpSp>
          <p:nvGrpSpPr>
            <p:cNvPr id="3" name="Group 6"/>
            <p:cNvGrpSpPr/>
            <p:nvPr/>
          </p:nvGrpSpPr>
          <p:grpSpPr>
            <a:xfrm>
              <a:off x="2743200" y="4114800"/>
              <a:ext cx="4800600" cy="2133600"/>
              <a:chOff x="1828800" y="1371600"/>
              <a:chExt cx="6874933" cy="3505200"/>
            </a:xfrm>
          </p:grpSpPr>
          <p:sp>
            <p:nvSpPr>
              <p:cNvPr id="8" name="Rectangle 7"/>
              <p:cNvSpPr/>
              <p:nvPr/>
            </p:nvSpPr>
            <p:spPr>
              <a:xfrm>
                <a:off x="1828800" y="1524000"/>
                <a:ext cx="5029200" cy="3352800"/>
              </a:xfrm>
              <a:prstGeom prst="rect">
                <a:avLst/>
              </a:prstGeom>
              <a:solidFill>
                <a:srgbClr val="CCFF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2660842" y="2122714"/>
                <a:ext cx="1792932" cy="2124637"/>
              </a:xfrm>
              <a:prstGeom prst="ellipse">
                <a:avLst/>
              </a:prstGeom>
              <a:solidFill>
                <a:srgbClr val="FFFF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 name="Curved Connector 9"/>
              <p:cNvCxnSpPr/>
              <p:nvPr/>
            </p:nvCxnSpPr>
            <p:spPr>
              <a:xfrm rot="5400000" flipH="1" flipV="1">
                <a:off x="6858000" y="1828800"/>
                <a:ext cx="381000" cy="381000"/>
              </a:xfrm>
              <a:prstGeom prst="curvedConnector3">
                <a:avLst>
                  <a:gd name="adj1" fmla="val 50000"/>
                </a:avLst>
              </a:prstGeom>
              <a:ln w="31750">
                <a:solidFill>
                  <a:srgbClr val="00B050"/>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7162800" y="1371600"/>
                <a:ext cx="1540933" cy="838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smtClean="0">
                    <a:solidFill>
                      <a:srgbClr val="FF0000"/>
                    </a:solidFill>
                    <a:latin typeface="Times New Roman" pitchFamily="18" charset="0"/>
                    <a:cs typeface="Times New Roman" pitchFamily="18" charset="0"/>
                  </a:rPr>
                  <a:t>P (S)</a:t>
                </a:r>
                <a:endParaRPr lang="en-US" sz="2000" dirty="0">
                  <a:solidFill>
                    <a:srgbClr val="FF0000"/>
                  </a:solidFill>
                  <a:latin typeface="Times New Roman" pitchFamily="18" charset="0"/>
                  <a:cs typeface="Times New Roman" pitchFamily="18" charset="0"/>
                </a:endParaRPr>
              </a:p>
            </p:txBody>
          </p:sp>
        </p:grpSp>
        <p:sp>
          <p:nvSpPr>
            <p:cNvPr id="12" name="Rectangle 11"/>
            <p:cNvSpPr/>
            <p:nvPr/>
          </p:nvSpPr>
          <p:spPr>
            <a:xfrm>
              <a:off x="3481647" y="4953000"/>
              <a:ext cx="785553"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993300"/>
                  </a:solidFill>
                  <a:latin typeface="Times New Roman" pitchFamily="18" charset="0"/>
                  <a:cs typeface="Times New Roman" pitchFamily="18" charset="0"/>
                </a:rPr>
                <a:t>B</a:t>
              </a:r>
              <a:endParaRPr lang="en-US" sz="2800" dirty="0">
                <a:solidFill>
                  <a:srgbClr val="993300"/>
                </a:solidFill>
                <a:latin typeface="Times New Roman" pitchFamily="18" charset="0"/>
                <a:cs typeface="Times New Roman" pitchFamily="18" charset="0"/>
              </a:endParaRPr>
            </a:p>
          </p:txBody>
        </p:sp>
        <p:sp>
          <p:nvSpPr>
            <p:cNvPr id="13" name="Oval 12"/>
            <p:cNvSpPr/>
            <p:nvPr/>
          </p:nvSpPr>
          <p:spPr>
            <a:xfrm>
              <a:off x="4267200" y="4648200"/>
              <a:ext cx="1221971" cy="1219200"/>
            </a:xfrm>
            <a:prstGeom prst="ellipse">
              <a:avLst/>
            </a:prstGeom>
            <a:solidFill>
              <a:schemeClr val="accent1">
                <a:lumMod val="40000"/>
                <a:lumOff val="60000"/>
              </a:schemeClr>
            </a:solidFill>
            <a:ln>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4191000" y="4800600"/>
              <a:ext cx="523702" cy="83820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4624647" y="4876800"/>
              <a:ext cx="785553" cy="533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dirty="0" smtClean="0">
                  <a:solidFill>
                    <a:srgbClr val="993300"/>
                  </a:solidFill>
                  <a:latin typeface="Times New Roman" pitchFamily="18" charset="0"/>
                  <a:cs typeface="Times New Roman" pitchFamily="18" charset="0"/>
                </a:rPr>
                <a:t>A</a:t>
              </a:r>
              <a:endParaRPr lang="en-US" sz="2800" dirty="0">
                <a:solidFill>
                  <a:srgbClr val="993300"/>
                </a:solidFill>
                <a:latin typeface="Times New Roman" pitchFamily="18" charset="0"/>
                <a:cs typeface="Times New Roman" pitchFamily="18" charset="0"/>
              </a:endParaRPr>
            </a:p>
          </p:txBody>
        </p:sp>
        <p:sp>
          <p:nvSpPr>
            <p:cNvPr id="16" name="Rectangle 15"/>
            <p:cNvSpPr/>
            <p:nvPr/>
          </p:nvSpPr>
          <p:spPr>
            <a:xfrm>
              <a:off x="4648200" y="3667780"/>
              <a:ext cx="1383712" cy="523220"/>
            </a:xfrm>
            <a:prstGeom prst="rect">
              <a:avLst/>
            </a:prstGeom>
          </p:spPr>
          <p:txBody>
            <a:bodyPr wrap="none">
              <a:spAutoFit/>
            </a:bodyPr>
            <a:lstStyle/>
            <a:p>
              <a:r>
                <a:rPr lang="en-US" sz="2800" dirty="0" smtClean="0">
                  <a:solidFill>
                    <a:srgbClr val="993300"/>
                  </a:solidFill>
                  <a:latin typeface="Times New Roman" pitchFamily="18" charset="0"/>
                  <a:cs typeface="Times New Roman" pitchFamily="18" charset="0"/>
                </a:rPr>
                <a:t>P(A∩B)</a:t>
              </a:r>
              <a:endParaRPr lang="en-US" sz="2800" dirty="0">
                <a:solidFill>
                  <a:srgbClr val="993300"/>
                </a:solidFill>
              </a:endParaRPr>
            </a:p>
          </p:txBody>
        </p:sp>
        <p:cxnSp>
          <p:nvCxnSpPr>
            <p:cNvPr id="17" name="Straight Arrow Connector 16"/>
            <p:cNvCxnSpPr/>
            <p:nvPr/>
          </p:nvCxnSpPr>
          <p:spPr>
            <a:xfrm rot="5400000">
              <a:off x="4191000" y="4343400"/>
              <a:ext cx="990600" cy="533400"/>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15205"/>
            <a:ext cx="2725426"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4-15:</a:t>
            </a:r>
            <a:endParaRPr lang="en-US" sz="3200" b="1" dirty="0"/>
          </a:p>
        </p:txBody>
      </p:sp>
      <p:sp>
        <p:nvSpPr>
          <p:cNvPr id="5" name="Rectangle 2"/>
          <p:cNvSpPr>
            <a:spLocks noGrp="1" noChangeArrowheads="1"/>
          </p:cNvSpPr>
          <p:nvPr>
            <p:ph type="title"/>
          </p:nvPr>
        </p:nvSpPr>
        <p:spPr>
          <a:xfrm>
            <a:off x="2590800" y="228600"/>
            <a:ext cx="2590800" cy="596205"/>
          </a:xfrm>
        </p:spPr>
        <p:txBody>
          <a:bodyPr>
            <a:normAutofit/>
          </a:bodyPr>
          <a:lstStyle/>
          <a:p>
            <a:pPr eaLnBrk="1" hangingPunct="1"/>
            <a:r>
              <a:rPr lang="en-US" sz="2800" b="0" dirty="0" smtClean="0">
                <a:solidFill>
                  <a:srgbClr val="990099"/>
                </a:solidFill>
                <a:effectLst/>
                <a:latin typeface="Times New Roman" pitchFamily="18" charset="0"/>
                <a:cs typeface="Times New Roman" pitchFamily="18" charset="0"/>
              </a:rPr>
              <a:t>Rolling a Die </a:t>
            </a:r>
          </a:p>
        </p:txBody>
      </p:sp>
      <p:sp>
        <p:nvSpPr>
          <p:cNvPr id="6" name="Rectangle 3"/>
          <p:cNvSpPr txBox="1">
            <a:spLocks noChangeArrowheads="1"/>
          </p:cNvSpPr>
          <p:nvPr/>
        </p:nvSpPr>
        <p:spPr>
          <a:xfrm>
            <a:off x="0" y="914400"/>
            <a:ext cx="8763000" cy="35052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Determine which events are mutually exclusive and which are not, when a single die is rolled.</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r>
              <a:rPr kumimoji="0" lang="en-US" sz="2800" b="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a. Getting an odd number and getting an even number</a:t>
            </a:r>
            <a:endParaRPr kumimoji="0" lang="en-US" sz="2800" b="0" u="none" strike="noStrike" kern="1200" cap="none" spc="0" normalizeH="0" baseline="0" noProof="0" dirty="0" smtClean="0">
              <a:ln>
                <a:noFill/>
              </a:ln>
              <a:solidFill>
                <a:schemeClr val="bg2">
                  <a:lumMod val="60000"/>
                  <a:lumOff val="40000"/>
                </a:schemeClr>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Getting an odd number: 1, 3, or 5</a:t>
            </a: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r>
              <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Getting an even number: 2, 4, or 6</a:t>
            </a: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r>
              <a:rPr kumimoji="0" lang="en-US" sz="2800" b="0" i="0" u="none" strike="noStrike" kern="1200" cap="none" spc="0" normalizeH="0" baseline="0" noProof="0" dirty="0" smtClean="0">
                <a:ln>
                  <a:noFill/>
                </a:ln>
                <a:solidFill>
                  <a:srgbClr val="C00000"/>
                </a:solidFill>
                <a:effectLst/>
                <a:uLnTx/>
                <a:uFillTx/>
                <a:latin typeface="Times New Roman" pitchFamily="18" charset="0"/>
                <a:cs typeface="Times New Roman" pitchFamily="18" charset="0"/>
              </a:rPr>
              <a:t>Mutually Exclusive</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sp>
        <p:nvSpPr>
          <p:cNvPr id="7" name="Rectangle 6"/>
          <p:cNvSpPr/>
          <p:nvPr/>
        </p:nvSpPr>
        <p:spPr>
          <a:xfrm>
            <a:off x="-76200" y="4555390"/>
            <a:ext cx="7010400" cy="523220"/>
          </a:xfrm>
          <a:prstGeom prst="rect">
            <a:avLst/>
          </a:prstGeom>
        </p:spPr>
        <p:txBody>
          <a:bodyPr wrap="square">
            <a:spAutoFit/>
          </a:bodyPr>
          <a:lstStyle/>
          <a:p>
            <a:pPr marL="400050" lvl="1">
              <a:defRPr/>
            </a:pPr>
            <a:r>
              <a:rPr lang="en-US" sz="2800" dirty="0">
                <a:solidFill>
                  <a:srgbClr val="0070C0"/>
                </a:solidFill>
                <a:latin typeface="Times New Roman" pitchFamily="18" charset="0"/>
                <a:cs typeface="Times New Roman" pitchFamily="18" charset="0"/>
              </a:rPr>
              <a:t>b. Getting a 3 and getting an odd number</a:t>
            </a:r>
          </a:p>
        </p:txBody>
      </p:sp>
      <p:sp>
        <p:nvSpPr>
          <p:cNvPr id="8" name="Rectangle 7"/>
          <p:cNvSpPr/>
          <p:nvPr/>
        </p:nvSpPr>
        <p:spPr>
          <a:xfrm>
            <a:off x="152400" y="4939605"/>
            <a:ext cx="6781800" cy="1384995"/>
          </a:xfrm>
          <a:prstGeom prst="rect">
            <a:avLst/>
          </a:prstGeom>
        </p:spPr>
        <p:txBody>
          <a:bodyPr wrap="square">
            <a:spAutoFit/>
          </a:bodyPr>
          <a:lstStyle/>
          <a:p>
            <a:pPr marL="400050" lvl="1" algn="l" rtl="0">
              <a:defRPr/>
            </a:pPr>
            <a:r>
              <a:rPr lang="en-US" sz="2800" dirty="0">
                <a:latin typeface="Times New Roman" pitchFamily="18" charset="0"/>
                <a:cs typeface="Times New Roman" pitchFamily="18" charset="0"/>
              </a:rPr>
              <a:t>Getting a 3: 3</a:t>
            </a:r>
          </a:p>
          <a:p>
            <a:pPr marL="400050" lvl="1" algn="l" rtl="0">
              <a:defRPr/>
            </a:pPr>
            <a:r>
              <a:rPr lang="en-US" sz="2800" dirty="0">
                <a:latin typeface="Times New Roman" pitchFamily="18" charset="0"/>
                <a:cs typeface="Times New Roman" pitchFamily="18" charset="0"/>
              </a:rPr>
              <a:t>Getting an odd number: 1, 3, or 5</a:t>
            </a:r>
          </a:p>
          <a:p>
            <a:pPr marL="400050" lvl="1" algn="l" rtl="0">
              <a:defRPr/>
            </a:pPr>
            <a:r>
              <a:rPr lang="en-US" sz="2800" dirty="0" smtClean="0">
                <a:solidFill>
                  <a:srgbClr val="C00000"/>
                </a:solidFill>
                <a:latin typeface="Times New Roman" pitchFamily="18" charset="0"/>
                <a:cs typeface="Times New Roman" pitchFamily="18" charset="0"/>
              </a:rPr>
              <a:t>Not </a:t>
            </a:r>
            <a:r>
              <a:rPr lang="en-US" sz="2800" dirty="0">
                <a:solidFill>
                  <a:srgbClr val="C00000"/>
                </a:solidFill>
                <a:latin typeface="Times New Roman" pitchFamily="18" charset="0"/>
                <a:cs typeface="Times New Roman" pitchFamily="18" charset="0"/>
              </a:rPr>
              <a:t>Mutually Exclusive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2725426"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4-17:</a:t>
            </a:r>
            <a:endParaRPr lang="en-US" sz="3200" b="1" dirty="0"/>
          </a:p>
        </p:txBody>
      </p:sp>
      <p:sp>
        <p:nvSpPr>
          <p:cNvPr id="5" name="Rectangle 2"/>
          <p:cNvSpPr>
            <a:spLocks noGrp="1" noChangeArrowheads="1"/>
          </p:cNvSpPr>
          <p:nvPr>
            <p:ph type="title"/>
          </p:nvPr>
        </p:nvSpPr>
        <p:spPr>
          <a:xfrm>
            <a:off x="2590800" y="-152400"/>
            <a:ext cx="3810000" cy="838200"/>
          </a:xfrm>
        </p:spPr>
        <p:txBody>
          <a:bodyPr>
            <a:normAutofit/>
          </a:bodyPr>
          <a:lstStyle/>
          <a:p>
            <a:pPr eaLnBrk="1" hangingPunct="1"/>
            <a:r>
              <a:rPr lang="en-US" sz="2800" b="0" dirty="0" smtClean="0">
                <a:solidFill>
                  <a:srgbClr val="990099"/>
                </a:solidFill>
                <a:effectLst/>
                <a:latin typeface="Times New Roman" pitchFamily="18" charset="0"/>
                <a:cs typeface="Times New Roman" pitchFamily="18" charset="0"/>
              </a:rPr>
              <a:t>Selecting a Doughnut </a:t>
            </a:r>
          </a:p>
        </p:txBody>
      </p:sp>
      <p:sp>
        <p:nvSpPr>
          <p:cNvPr id="6" name="Rectangle 3"/>
          <p:cNvSpPr txBox="1">
            <a:spLocks noChangeArrowheads="1"/>
          </p:cNvSpPr>
          <p:nvPr/>
        </p:nvSpPr>
        <p:spPr>
          <a:xfrm>
            <a:off x="0" y="609600"/>
            <a:ext cx="9144000" cy="19050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A</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box contains 3 glazed doughnuts , 4 jelly doughnuts , and 5 chocolate doughnuts. If a person selects a doughnut at random ,find the probability that it is either a glazed doughnut </a:t>
            </a:r>
            <a:r>
              <a:rPr kumimoji="0" lang="en-US" sz="2800" b="1"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or</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a chocolate doughnut.</a:t>
            </a: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grpSp>
        <p:nvGrpSpPr>
          <p:cNvPr id="2" name="Group 6"/>
          <p:cNvGrpSpPr/>
          <p:nvPr/>
        </p:nvGrpSpPr>
        <p:grpSpPr>
          <a:xfrm>
            <a:off x="428596" y="3929064"/>
            <a:ext cx="5853138" cy="943599"/>
            <a:chOff x="223839" y="2865159"/>
            <a:chExt cx="5853138" cy="586409"/>
          </a:xfrm>
        </p:grpSpPr>
        <p:sp>
          <p:nvSpPr>
            <p:cNvPr id="8" name="Rectangle 7"/>
            <p:cNvSpPr/>
            <p:nvPr/>
          </p:nvSpPr>
          <p:spPr>
            <a:xfrm>
              <a:off x="223839" y="2953952"/>
              <a:ext cx="3657600" cy="286906"/>
            </a:xfrm>
            <a:prstGeom prst="rect">
              <a:avLst/>
            </a:prstGeom>
          </p:spPr>
          <p:txBody>
            <a:bodyPr wrap="square">
              <a:spAutoFit/>
            </a:bodyPr>
            <a:lstStyle/>
            <a:p>
              <a:pPr lvl="0">
                <a:spcBef>
                  <a:spcPct val="0"/>
                </a:spcBef>
                <a:defRPr/>
              </a:pPr>
              <a:r>
                <a:rPr lang="en-US" sz="2400" dirty="0" smtClean="0">
                  <a:latin typeface="Times New Roman" pitchFamily="18" charset="0"/>
                  <a:cs typeface="Times New Roman" pitchFamily="18" charset="0"/>
                </a:rPr>
                <a:t>P(glazed) + P(chocolate) = </a:t>
              </a:r>
            </a:p>
          </p:txBody>
        </p:sp>
        <p:pic>
          <p:nvPicPr>
            <p:cNvPr id="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867177" y="2865159"/>
              <a:ext cx="2209800" cy="586409"/>
            </a:xfrm>
            <a:prstGeom prst="rect">
              <a:avLst/>
            </a:prstGeom>
            <a:noFill/>
          </p:spPr>
        </p:pic>
      </p:grpSp>
      <p:sp>
        <p:nvSpPr>
          <p:cNvPr id="10" name="Rectangle 9"/>
          <p:cNvSpPr/>
          <p:nvPr/>
        </p:nvSpPr>
        <p:spPr>
          <a:xfrm>
            <a:off x="6286512" y="2571744"/>
            <a:ext cx="2514600" cy="1384995"/>
          </a:xfrm>
          <a:prstGeom prst="rect">
            <a:avLst/>
          </a:prstGeom>
        </p:spPr>
        <p:txBody>
          <a:bodyPr wrap="square">
            <a:spAutoFit/>
          </a:bodyPr>
          <a:lstStyle/>
          <a:p>
            <a:pPr marL="400050" lvl="1">
              <a:spcBef>
                <a:spcPts val="324"/>
              </a:spcBef>
              <a:buClr>
                <a:schemeClr val="accent1"/>
              </a:buClr>
              <a:defRPr/>
            </a:pPr>
            <a:r>
              <a:rPr lang="en-US" sz="2800" dirty="0" smtClean="0">
                <a:latin typeface="Times New Roman" pitchFamily="18" charset="0"/>
                <a:cs typeface="Times New Roman" pitchFamily="18" charset="0"/>
              </a:rPr>
              <a:t>The events are mutually exclusive</a:t>
            </a:r>
            <a:endParaRPr lang="en-US" sz="2800" dirty="0">
              <a:latin typeface="Times New Roman" pitchFamily="18" charset="0"/>
              <a:cs typeface="Times New Roman" pitchFamily="18" charset="0"/>
            </a:endParaRPr>
          </a:p>
        </p:txBody>
      </p:sp>
      <p:sp>
        <p:nvSpPr>
          <p:cNvPr id="11" name="Left Arrow 10"/>
          <p:cNvSpPr/>
          <p:nvPr/>
        </p:nvSpPr>
        <p:spPr>
          <a:xfrm>
            <a:off x="5286380" y="2928934"/>
            <a:ext cx="914400" cy="609600"/>
          </a:xfrm>
          <a:prstGeom prst="leftArrow">
            <a:avLst>
              <a:gd name="adj1" fmla="val 42727"/>
              <a:gd name="adj2" fmla="val 50000"/>
            </a:avLst>
          </a:pr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307344" y="228600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
        <p:nvSpPr>
          <p:cNvPr id="20" name="مستطيل 19"/>
          <p:cNvSpPr/>
          <p:nvPr/>
        </p:nvSpPr>
        <p:spPr>
          <a:xfrm>
            <a:off x="500034" y="3000372"/>
            <a:ext cx="3995226" cy="1138773"/>
          </a:xfrm>
          <a:prstGeom prst="rect">
            <a:avLst/>
          </a:prstGeom>
        </p:spPr>
        <p:txBody>
          <a:bodyPr wrap="square">
            <a:spAutoFit/>
          </a:bodyPr>
          <a:lstStyle/>
          <a:p>
            <a:pPr algn="l"/>
            <a:r>
              <a:rPr lang="en-US" sz="3200" dirty="0" smtClean="0">
                <a:latin typeface="Times New Roman" pitchFamily="18" charset="0"/>
                <a:cs typeface="Times New Roman" pitchFamily="18" charset="0"/>
              </a:rPr>
              <a:t>P(glazed </a:t>
            </a:r>
            <a:r>
              <a:rPr lang="en-US" sz="3600" dirty="0" smtClean="0">
                <a:solidFill>
                  <a:srgbClr val="FF0000"/>
                </a:solidFill>
                <a:latin typeface="Times New Roman" pitchFamily="18" charset="0"/>
                <a:cs typeface="Times New Roman" pitchFamily="18" charset="0"/>
              </a:rPr>
              <a:t>or </a:t>
            </a:r>
            <a:r>
              <a:rPr lang="en-US" sz="3200" dirty="0" smtClean="0">
                <a:latin typeface="Times New Roman" pitchFamily="18" charset="0"/>
                <a:cs typeface="Times New Roman" pitchFamily="18" charset="0"/>
              </a:rPr>
              <a:t>chocolate) </a:t>
            </a:r>
          </a:p>
          <a:p>
            <a:pPr algn="l"/>
            <a:r>
              <a:rPr lang="en-US" sz="3200" dirty="0" smtClean="0">
                <a:latin typeface="Times New Roman" pitchFamily="18" charset="0"/>
                <a:cs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1+#ppt_w/2"/>
                                          </p:val>
                                        </p:tav>
                                        <p:tav tm="100000">
                                          <p:val>
                                            <p:strVal val="#ppt_x"/>
                                          </p:val>
                                        </p:tav>
                                      </p:tavLst>
                                    </p:anim>
                                    <p:anim calcmode="lin" valueType="num">
                                      <p:cBhvr additive="base">
                                        <p:cTn id="8" dur="500" fill="hold"/>
                                        <p:tgtEl>
                                          <p:spTgt spid="1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1+#ppt_w/2"/>
                                          </p:val>
                                        </p:tav>
                                        <p:tav tm="100000">
                                          <p:val>
                                            <p:strVal val="#ppt_x"/>
                                          </p:val>
                                        </p:tav>
                                      </p:tavLst>
                                    </p:anim>
                                    <p:anim calcmode="lin" valueType="num">
                                      <p:cBhvr additive="base">
                                        <p:cTn id="14" dur="500" fill="hold"/>
                                        <p:tgtEl>
                                          <p:spTgt spid="11"/>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20"/>
                                        </p:tgtEl>
                                        <p:attrNameLst>
                                          <p:attrName>style.visibility</p:attrName>
                                        </p:attrNameLst>
                                      </p:cBhvr>
                                      <p:to>
                                        <p:strVal val="visible"/>
                                      </p:to>
                                    </p:set>
                                    <p:anim calcmode="lin" valueType="num">
                                      <p:cBhvr additive="base">
                                        <p:cTn id="19" dur="500" fill="hold"/>
                                        <p:tgtEl>
                                          <p:spTgt spid="20"/>
                                        </p:tgtEl>
                                        <p:attrNameLst>
                                          <p:attrName>ppt_x</p:attrName>
                                        </p:attrNameLst>
                                      </p:cBhvr>
                                      <p:tavLst>
                                        <p:tav tm="0">
                                          <p:val>
                                            <p:strVal val="1+#ppt_w/2"/>
                                          </p:val>
                                        </p:tav>
                                        <p:tav tm="100000">
                                          <p:val>
                                            <p:strVal val="#ppt_x"/>
                                          </p:val>
                                        </p:tav>
                                      </p:tavLst>
                                    </p:anim>
                                    <p:anim calcmode="lin" valueType="num">
                                      <p:cBhvr additive="base">
                                        <p:cTn id="20" dur="500" fill="hold"/>
                                        <p:tgtEl>
                                          <p:spTgt spid="20"/>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2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500034" y="1285860"/>
            <a:ext cx="8081682" cy="3886200"/>
          </a:xfrm>
          <a:prstGeom prst="rect">
            <a:avLst/>
          </a:prstGeom>
        </p:spPr>
        <p:txBody>
          <a:bodyPr vert="horz">
            <a:noAutofit/>
          </a:bodyPr>
          <a:lstStyle/>
          <a:p>
            <a:pPr marL="0" marR="0" lvl="0" indent="0" algn="l" defTabSz="914400" rtl="0" eaLnBrk="1" fontAlgn="auto" latinLnBrk="0" hangingPunct="1">
              <a:lnSpc>
                <a:spcPct val="100000"/>
              </a:lnSpc>
              <a:spcBef>
                <a:spcPct val="100000"/>
              </a:spcBef>
              <a:spcAft>
                <a:spcPts val="0"/>
              </a:spcAft>
              <a:buClr>
                <a:schemeClr val="accent1"/>
              </a:buClr>
              <a:buSzPct val="100000"/>
              <a:buFont typeface="Wingdings" pitchFamily="2" charset="2"/>
              <a:buChar char="q"/>
              <a:tabLst/>
              <a:defRPr/>
            </a:pPr>
            <a:r>
              <a:rPr kumimoji="0" lang="en-US" sz="3200" b="1" i="0" strike="noStrike" kern="1200" cap="none" spc="0" normalizeH="0" baseline="0" noProof="0" dirty="0" smtClean="0">
                <a:ln>
                  <a:noFill/>
                </a:ln>
                <a:solidFill>
                  <a:srgbClr val="FF0000"/>
                </a:solidFill>
                <a:effectLst>
                  <a:outerShdw blurRad="38100" dist="38100" dir="2700000" algn="tl">
                    <a:srgbClr val="C0C0C0"/>
                  </a:outerShdw>
                </a:effectLst>
                <a:uLnTx/>
                <a:uFillTx/>
                <a:latin typeface="Times New Roman" pitchFamily="18" charset="0"/>
                <a:cs typeface="Times New Roman" pitchFamily="18" charset="0"/>
              </a:rPr>
              <a:t> Probability</a:t>
            </a:r>
            <a:r>
              <a:rPr kumimoji="0" lang="en-US" sz="3200" b="1" i="0" u="none" strike="noStrike" kern="1200" cap="none" spc="0" normalizeH="0" baseline="0" noProof="0" dirty="0" smtClean="0">
                <a:ln>
                  <a:noFill/>
                </a:ln>
                <a:solidFill>
                  <a:srgbClr val="000099"/>
                </a:solidFill>
                <a:effectLst>
                  <a:outerShdw blurRad="38100" dist="38100" dir="2700000" algn="tl">
                    <a:srgbClr val="C0C0C0"/>
                  </a:outerShdw>
                </a:effectLst>
                <a:uLnTx/>
                <a:uFillTx/>
                <a:latin typeface="Times New Roman" pitchFamily="18" charset="0"/>
                <a:cs typeface="Times New Roman" pitchFamily="18" charset="0"/>
              </a:rPr>
              <a:t> </a:t>
            </a: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can be defined as the chance of an event occurring.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7" name="Rectangle 6"/>
          <p:cNvSpPr>
            <a:spLocks noChangeArrowheads="1"/>
          </p:cNvSpPr>
          <p:nvPr/>
        </p:nvSpPr>
        <p:spPr bwMode="auto">
          <a:xfrm>
            <a:off x="771525" y="2514600"/>
            <a:ext cx="1658938" cy="519113"/>
          </a:xfrm>
          <a:prstGeom prst="rect">
            <a:avLst/>
          </a:prstGeom>
          <a:noFill/>
          <a:ln w="9525">
            <a:noFill/>
            <a:miter lim="800000"/>
            <a:headEnd/>
            <a:tailEnd/>
          </a:ln>
        </p:spPr>
        <p:txBody>
          <a:bodyPr wrap="none">
            <a:spAutoFit/>
          </a:bodyPr>
          <a:lstStyle/>
          <a:p>
            <a:pPr algn="l" rtl="0"/>
            <a:r>
              <a:rPr lang="en-US" sz="2800" b="1" dirty="0">
                <a:solidFill>
                  <a:srgbClr val="00B050"/>
                </a:solidFill>
                <a:latin typeface="Times New Roman" pitchFamily="18" charset="0"/>
                <a:cs typeface="Times New Roman" pitchFamily="18" charset="0"/>
              </a:rPr>
              <a:t>Solution :</a:t>
            </a:r>
          </a:p>
        </p:txBody>
      </p:sp>
      <p:sp>
        <p:nvSpPr>
          <p:cNvPr id="18438" name="Rectangle 2"/>
          <p:cNvSpPr>
            <a:spLocks noChangeArrowheads="1"/>
          </p:cNvSpPr>
          <p:nvPr/>
        </p:nvSpPr>
        <p:spPr bwMode="auto">
          <a:xfrm>
            <a:off x="-66675" y="0"/>
            <a:ext cx="184731" cy="369332"/>
          </a:xfrm>
          <a:prstGeom prst="rect">
            <a:avLst/>
          </a:prstGeom>
          <a:noFill/>
          <a:ln w="9525">
            <a:noFill/>
            <a:miter lim="800000"/>
            <a:headEnd/>
            <a:tailEnd/>
          </a:ln>
        </p:spPr>
        <p:txBody>
          <a:bodyPr wrap="none" anchor="ctr">
            <a:spAutoFit/>
          </a:bodyPr>
          <a:lstStyle/>
          <a:p>
            <a:pPr algn="l" rtl="0"/>
            <a:endParaRPr lang="ar-SA">
              <a:latin typeface="Lucida Sans Unicode" pitchFamily="34" charset="0"/>
            </a:endParaRPr>
          </a:p>
        </p:txBody>
      </p:sp>
      <p:sp>
        <p:nvSpPr>
          <p:cNvPr id="18442" name="Rectangle 3"/>
          <p:cNvSpPr>
            <a:spLocks noChangeArrowheads="1"/>
          </p:cNvSpPr>
          <p:nvPr/>
        </p:nvSpPr>
        <p:spPr bwMode="auto">
          <a:xfrm>
            <a:off x="-66675" y="1019175"/>
            <a:ext cx="184731" cy="369332"/>
          </a:xfrm>
          <a:prstGeom prst="rect">
            <a:avLst/>
          </a:prstGeom>
          <a:noFill/>
          <a:ln w="9525">
            <a:noFill/>
            <a:miter lim="800000"/>
            <a:headEnd/>
            <a:tailEnd/>
          </a:ln>
        </p:spPr>
        <p:txBody>
          <a:bodyPr wrap="none" anchor="ctr">
            <a:spAutoFit/>
          </a:bodyPr>
          <a:lstStyle/>
          <a:p>
            <a:pPr algn="l" rtl="0"/>
            <a:endParaRPr lang="ar-SA">
              <a:latin typeface="Arial" pitchFamily="34" charset="0"/>
            </a:endParaRPr>
          </a:p>
        </p:txBody>
      </p:sp>
      <p:sp>
        <p:nvSpPr>
          <p:cNvPr id="18444" name="Rectangle 12"/>
          <p:cNvSpPr>
            <a:spLocks noChangeArrowheads="1"/>
          </p:cNvSpPr>
          <p:nvPr/>
        </p:nvSpPr>
        <p:spPr bwMode="auto">
          <a:xfrm>
            <a:off x="1076325" y="990600"/>
            <a:ext cx="2700338" cy="579438"/>
          </a:xfrm>
          <a:prstGeom prst="rect">
            <a:avLst/>
          </a:prstGeom>
          <a:noFill/>
          <a:ln w="9525">
            <a:noFill/>
            <a:miter lim="800000"/>
            <a:headEnd/>
            <a:tailEnd/>
          </a:ln>
        </p:spPr>
        <p:txBody>
          <a:bodyPr wrap="none">
            <a:spAutoFit/>
          </a:bodyPr>
          <a:lstStyle/>
          <a:p>
            <a:pPr algn="l" rtl="0"/>
            <a:r>
              <a:rPr lang="en-US" sz="3200" b="1" dirty="0">
                <a:solidFill>
                  <a:srgbClr val="00B050"/>
                </a:solidFill>
                <a:latin typeface="Times New Roman" pitchFamily="18" charset="0"/>
                <a:cs typeface="Times New Roman" pitchFamily="18" charset="0"/>
              </a:rPr>
              <a:t>Example 4-19:</a:t>
            </a:r>
            <a:endParaRPr lang="en-US" sz="3200" b="1" dirty="0">
              <a:latin typeface="Lucida Sans Unicode" pitchFamily="34" charset="0"/>
            </a:endParaRPr>
          </a:p>
        </p:txBody>
      </p:sp>
      <p:sp>
        <p:nvSpPr>
          <p:cNvPr id="14" name="Rectangle 2"/>
          <p:cNvSpPr txBox="1">
            <a:spLocks noChangeArrowheads="1"/>
          </p:cNvSpPr>
          <p:nvPr/>
        </p:nvSpPr>
        <p:spPr>
          <a:xfrm>
            <a:off x="3640137" y="841375"/>
            <a:ext cx="4191000" cy="838200"/>
          </a:xfrm>
          <a:prstGeom prst="rect">
            <a:avLst/>
          </a:prstGeom>
        </p:spPr>
        <p:txBody>
          <a:bodyPr anchor="ctr">
            <a:normAutofit fontScale="92500"/>
            <a:scene3d>
              <a:camera prst="orthographicFront"/>
              <a:lightRig rig="soft" dir="t"/>
            </a:scene3d>
            <a:sp3d prstMaterial="softEdge">
              <a:bevelT w="25400" h="25400"/>
            </a:sp3d>
          </a:bodyPr>
          <a:lstStyle/>
          <a:p>
            <a:pPr algn="l" rtl="0" fontAlgn="auto">
              <a:spcAft>
                <a:spcPts val="0"/>
              </a:spcAft>
              <a:defRPr/>
            </a:pPr>
            <a:r>
              <a:rPr lang="en-US" sz="2800" dirty="0">
                <a:solidFill>
                  <a:srgbClr val="990099"/>
                </a:solidFill>
                <a:latin typeface="Times New Roman" pitchFamily="18" charset="0"/>
                <a:ea typeface="+mj-ea"/>
                <a:cs typeface="Times New Roman" pitchFamily="18" charset="0"/>
              </a:rPr>
              <a:t>Selecting a Day of the Week  </a:t>
            </a:r>
          </a:p>
        </p:txBody>
      </p:sp>
      <p:sp>
        <p:nvSpPr>
          <p:cNvPr id="18" name="Rectangle 2"/>
          <p:cNvSpPr txBox="1">
            <a:spLocks noChangeArrowheads="1"/>
          </p:cNvSpPr>
          <p:nvPr/>
        </p:nvSpPr>
        <p:spPr>
          <a:xfrm>
            <a:off x="76200" y="1576387"/>
            <a:ext cx="9067800" cy="838200"/>
          </a:xfrm>
          <a:prstGeom prst="rect">
            <a:avLst/>
          </a:prstGeom>
        </p:spPr>
        <p:txBody>
          <a:bodyPr anchor="ctr">
            <a:scene3d>
              <a:camera prst="orthographicFront"/>
              <a:lightRig rig="soft" dir="t"/>
            </a:scene3d>
            <a:sp3d prstMaterial="softEdge">
              <a:bevelT w="25400" h="25400"/>
            </a:sp3d>
          </a:bodyPr>
          <a:lstStyle/>
          <a:p>
            <a:pPr algn="l" rtl="0" fontAlgn="auto">
              <a:spcAft>
                <a:spcPts val="0"/>
              </a:spcAft>
              <a:defRPr/>
            </a:pPr>
            <a:r>
              <a:rPr lang="en-US" sz="2800" b="1" dirty="0">
                <a:solidFill>
                  <a:schemeClr val="accent2">
                    <a:lumMod val="75000"/>
                  </a:schemeClr>
                </a:solidFill>
                <a:latin typeface="Times New Roman" pitchFamily="18" charset="0"/>
                <a:cs typeface="Times New Roman" pitchFamily="18" charset="0"/>
              </a:rPr>
              <a:t>A day of the week is selected at random .Find the probability that it is a weekend day .</a:t>
            </a:r>
          </a:p>
        </p:txBody>
      </p:sp>
      <p:sp>
        <p:nvSpPr>
          <p:cNvPr id="18449" name="Rectangle 5"/>
          <p:cNvSpPr>
            <a:spLocks noChangeArrowheads="1"/>
          </p:cNvSpPr>
          <p:nvPr/>
        </p:nvSpPr>
        <p:spPr bwMode="auto">
          <a:xfrm>
            <a:off x="-66675" y="0"/>
            <a:ext cx="184731" cy="369332"/>
          </a:xfrm>
          <a:prstGeom prst="rect">
            <a:avLst/>
          </a:prstGeom>
          <a:noFill/>
          <a:ln w="9525">
            <a:noFill/>
            <a:miter lim="800000"/>
            <a:headEnd/>
            <a:tailEnd/>
          </a:ln>
        </p:spPr>
        <p:txBody>
          <a:bodyPr wrap="none" anchor="ctr">
            <a:spAutoFit/>
          </a:bodyPr>
          <a:lstStyle/>
          <a:p>
            <a:pPr algn="l" rtl="0"/>
            <a:endParaRPr lang="ar-SA">
              <a:latin typeface="Lucida Sans Unicode" pitchFamily="34" charset="0"/>
            </a:endParaRPr>
          </a:p>
        </p:txBody>
      </p:sp>
      <p:sp>
        <p:nvSpPr>
          <p:cNvPr id="18451" name="Rectangle 6"/>
          <p:cNvSpPr>
            <a:spLocks noChangeArrowheads="1"/>
          </p:cNvSpPr>
          <p:nvPr/>
        </p:nvSpPr>
        <p:spPr bwMode="auto">
          <a:xfrm>
            <a:off x="-66675" y="1323975"/>
            <a:ext cx="184731" cy="369332"/>
          </a:xfrm>
          <a:prstGeom prst="rect">
            <a:avLst/>
          </a:prstGeom>
          <a:noFill/>
          <a:ln w="9525">
            <a:noFill/>
            <a:miter lim="800000"/>
            <a:headEnd/>
            <a:tailEnd/>
          </a:ln>
        </p:spPr>
        <p:txBody>
          <a:bodyPr wrap="none" anchor="ctr">
            <a:spAutoFit/>
          </a:bodyPr>
          <a:lstStyle/>
          <a:p>
            <a:pPr algn="l" rtl="0"/>
            <a:endParaRPr lang="ar-SA">
              <a:latin typeface="Arial" pitchFamily="34" charset="0"/>
            </a:endParaRPr>
          </a:p>
        </p:txBody>
      </p:sp>
      <p:pic>
        <p:nvPicPr>
          <p:cNvPr id="10" name="Picture 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785786" y="3643314"/>
            <a:ext cx="8033657" cy="12954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76200"/>
            <a:ext cx="2725426" cy="584775"/>
          </a:xfrm>
          <a:prstGeom prst="rect">
            <a:avLst/>
          </a:prstGeom>
        </p:spPr>
        <p:txBody>
          <a:bodyPr wrap="square">
            <a:spAutoFit/>
          </a:bodyPr>
          <a:lstStyle/>
          <a:p>
            <a:r>
              <a:rPr lang="en-US" sz="3200" b="1" dirty="0" smtClean="0">
                <a:solidFill>
                  <a:srgbClr val="00B050"/>
                </a:solidFill>
                <a:effectLst/>
                <a:latin typeface="Times New Roman" pitchFamily="18" charset="0"/>
                <a:cs typeface="Times New Roman" pitchFamily="18" charset="0"/>
              </a:rPr>
              <a:t>Example 4-21:</a:t>
            </a:r>
            <a:endParaRPr lang="en-US" sz="3200" b="1" dirty="0"/>
          </a:p>
        </p:txBody>
      </p:sp>
      <p:sp>
        <p:nvSpPr>
          <p:cNvPr id="5" name="Rectangle 3"/>
          <p:cNvSpPr txBox="1">
            <a:spLocks noChangeArrowheads="1"/>
          </p:cNvSpPr>
          <p:nvPr/>
        </p:nvSpPr>
        <p:spPr>
          <a:xfrm>
            <a:off x="0" y="304800"/>
            <a:ext cx="9144000" cy="16764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In a hospital unit there are 8 nurses and 5 physicians ;7</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nurses and 3 physicians are females. If a staff person is selected ,find the probability that the subject is a nurse </a:t>
            </a:r>
            <a:r>
              <a:rPr kumimoji="0" lang="en-US" sz="2800" b="1"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or</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a male.</a:t>
            </a: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graphicFrame>
        <p:nvGraphicFramePr>
          <p:cNvPr id="7" name="Table 6"/>
          <p:cNvGraphicFramePr>
            <a:graphicFrameLocks noGrp="1"/>
          </p:cNvGraphicFramePr>
          <p:nvPr/>
        </p:nvGraphicFramePr>
        <p:xfrm>
          <a:off x="1219200" y="1905000"/>
          <a:ext cx="6096000" cy="1828800"/>
        </p:xfrm>
        <a:graphic>
          <a:graphicData uri="http://schemas.openxmlformats.org/drawingml/2006/table">
            <a:tbl>
              <a:tblPr firstRow="1" bandRow="1">
                <a:tableStyleId>{5C22544A-7EE6-4342-B048-85BDC9FD1C3A}</a:tableStyleId>
              </a:tblPr>
              <a:tblGrid>
                <a:gridCol w="1524000"/>
                <a:gridCol w="1524000"/>
                <a:gridCol w="1524000"/>
                <a:gridCol w="1524000"/>
              </a:tblGrid>
              <a:tr h="370840">
                <a:tc>
                  <a:txBody>
                    <a:bodyPr/>
                    <a:lstStyle/>
                    <a:p>
                      <a:pPr algn="ctr"/>
                      <a:r>
                        <a:rPr lang="en-US" sz="2400" b="0" dirty="0" smtClean="0">
                          <a:solidFill>
                            <a:srgbClr val="FF0000"/>
                          </a:solidFill>
                          <a:latin typeface="Times New Roman" pitchFamily="18" charset="0"/>
                          <a:cs typeface="Times New Roman" pitchFamily="18" charset="0"/>
                        </a:rPr>
                        <a:t>Staff</a:t>
                      </a:r>
                      <a:endParaRPr lang="en-US" sz="2400" b="0" dirty="0">
                        <a:solidFill>
                          <a:srgbClr val="FF0000"/>
                        </a:solidFill>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smtClean="0">
                          <a:solidFill>
                            <a:srgbClr val="FF0000"/>
                          </a:solidFill>
                          <a:latin typeface="Times New Roman" pitchFamily="18" charset="0"/>
                          <a:cs typeface="Times New Roman" pitchFamily="18" charset="0"/>
                        </a:rPr>
                        <a:t>Females</a:t>
                      </a:r>
                      <a:endParaRPr lang="en-US" sz="2400" b="0" dirty="0">
                        <a:solidFill>
                          <a:srgbClr val="FF0000"/>
                        </a:solidFill>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smtClean="0">
                          <a:solidFill>
                            <a:srgbClr val="FF0000"/>
                          </a:solidFill>
                          <a:latin typeface="Times New Roman" pitchFamily="18" charset="0"/>
                          <a:cs typeface="Times New Roman" pitchFamily="18" charset="0"/>
                        </a:rPr>
                        <a:t>Males</a:t>
                      </a:r>
                      <a:endParaRPr lang="en-US" sz="2400" b="0" dirty="0">
                        <a:solidFill>
                          <a:srgbClr val="FF0000"/>
                        </a:solidFill>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2400" b="0" dirty="0" smtClean="0">
                          <a:solidFill>
                            <a:srgbClr val="FF0000"/>
                          </a:solidFill>
                          <a:latin typeface="Times New Roman" pitchFamily="18" charset="0"/>
                          <a:cs typeface="Times New Roman" pitchFamily="18" charset="0"/>
                        </a:rPr>
                        <a:t>Total</a:t>
                      </a:r>
                      <a:endParaRPr lang="en-US" sz="2400" b="0" dirty="0">
                        <a:solidFill>
                          <a:srgbClr val="FF0000"/>
                        </a:solidFill>
                        <a:latin typeface="Times New Roman" pitchFamily="18" charset="0"/>
                        <a:cs typeface="Times New Roman" pitchFamily="18" charset="0"/>
                      </a:endParaRPr>
                    </a:p>
                  </a:txBody>
                  <a:tcPr>
                    <a:lnB w="12700" cap="flat" cmpd="sng" algn="ctr">
                      <a:solidFill>
                        <a:schemeClr val="tx1"/>
                      </a:solidFill>
                      <a:prstDash val="solid"/>
                      <a:round/>
                      <a:headEnd type="none" w="med" len="med"/>
                      <a:tailEnd type="none" w="med" len="med"/>
                    </a:lnB>
                    <a:solidFill>
                      <a:schemeClr val="bg1"/>
                    </a:solidFill>
                  </a:tcPr>
                </a:tc>
              </a:tr>
              <a:tr h="370840">
                <a:tc>
                  <a:txBody>
                    <a:bodyPr/>
                    <a:lstStyle/>
                    <a:p>
                      <a:pPr algn="ctr"/>
                      <a:r>
                        <a:rPr lang="en-US" sz="2400" b="0" dirty="0" smtClean="0">
                          <a:solidFill>
                            <a:schemeClr val="tx1"/>
                          </a:solidFill>
                          <a:latin typeface="Times New Roman" pitchFamily="18" charset="0"/>
                          <a:cs typeface="Times New Roman" pitchFamily="18" charset="0"/>
                        </a:rPr>
                        <a:t>Nurses</a:t>
                      </a:r>
                      <a:endParaRPr lang="en-US" sz="2400" b="0" dirty="0">
                        <a:solidFill>
                          <a:schemeClr val="tx1"/>
                        </a:solidFill>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sz="2400" b="0" dirty="0" smtClean="0">
                          <a:solidFill>
                            <a:schemeClr val="tx1"/>
                          </a:solidFill>
                          <a:latin typeface="Times New Roman" pitchFamily="18" charset="0"/>
                          <a:cs typeface="Times New Roman" pitchFamily="18" charset="0"/>
                        </a:rPr>
                        <a:t>7</a:t>
                      </a:r>
                      <a:endParaRPr lang="en-US" sz="2400" b="0" dirty="0">
                        <a:solidFill>
                          <a:schemeClr val="tx1"/>
                        </a:solidFill>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sz="2400" b="0" dirty="0" smtClean="0">
                          <a:solidFill>
                            <a:schemeClr val="tx1"/>
                          </a:solidFill>
                          <a:latin typeface="Times New Roman" pitchFamily="18" charset="0"/>
                          <a:cs typeface="Times New Roman" pitchFamily="18" charset="0"/>
                        </a:rPr>
                        <a:t>1</a:t>
                      </a:r>
                      <a:endParaRPr lang="en-US" sz="2400" b="0" dirty="0">
                        <a:solidFill>
                          <a:schemeClr val="tx1"/>
                        </a:solidFill>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sz="2400" b="0" dirty="0" smtClean="0">
                          <a:solidFill>
                            <a:schemeClr val="tx1"/>
                          </a:solidFill>
                          <a:latin typeface="Times New Roman" pitchFamily="18" charset="0"/>
                          <a:cs typeface="Times New Roman" pitchFamily="18" charset="0"/>
                        </a:rPr>
                        <a:t>8</a:t>
                      </a:r>
                      <a:endParaRPr lang="en-US" sz="2400" b="0" dirty="0">
                        <a:solidFill>
                          <a:schemeClr val="tx1"/>
                        </a:solidFill>
                        <a:latin typeface="Times New Roman" pitchFamily="18" charset="0"/>
                        <a:cs typeface="Times New Roman" pitchFamily="18" charset="0"/>
                      </a:endParaRPr>
                    </a:p>
                  </a:txBody>
                  <a:tcPr>
                    <a:lnT w="12700" cap="flat" cmpd="sng" algn="ctr">
                      <a:solidFill>
                        <a:schemeClr val="tx1"/>
                      </a:solidFill>
                      <a:prstDash val="solid"/>
                      <a:round/>
                      <a:headEnd type="none" w="med" len="med"/>
                      <a:tailEnd type="none" w="med" len="med"/>
                    </a:lnT>
                    <a:solidFill>
                      <a:schemeClr val="bg1"/>
                    </a:solidFill>
                  </a:tcPr>
                </a:tc>
              </a:tr>
              <a:tr h="370840">
                <a:tc>
                  <a:txBody>
                    <a:bodyPr/>
                    <a:lstStyle/>
                    <a:p>
                      <a:pPr algn="ctr"/>
                      <a:r>
                        <a:rPr lang="en-US" sz="2400" b="0" dirty="0" smtClean="0">
                          <a:solidFill>
                            <a:schemeClr val="tx1"/>
                          </a:solidFill>
                          <a:latin typeface="Times New Roman" pitchFamily="18" charset="0"/>
                          <a:cs typeface="Times New Roman" pitchFamily="18" charset="0"/>
                        </a:rPr>
                        <a:t>Physicians</a:t>
                      </a:r>
                      <a:endParaRPr lang="en-US" sz="2400" b="0" dirty="0">
                        <a:solidFill>
                          <a:schemeClr val="tx1"/>
                        </a:solidFill>
                        <a:latin typeface="Times New Roman" pitchFamily="18" charset="0"/>
                        <a:cs typeface="Times New Roman" pitchFamily="18" charset="0"/>
                      </a:endParaRPr>
                    </a:p>
                  </a:txBody>
                  <a:tcPr>
                    <a:solidFill>
                      <a:schemeClr val="bg1"/>
                    </a:solidFill>
                  </a:tcPr>
                </a:tc>
                <a:tc>
                  <a:txBody>
                    <a:bodyPr/>
                    <a:lstStyle/>
                    <a:p>
                      <a:pPr algn="ctr"/>
                      <a:r>
                        <a:rPr lang="en-US" sz="2400" b="0" dirty="0" smtClean="0">
                          <a:solidFill>
                            <a:schemeClr val="tx1"/>
                          </a:solidFill>
                          <a:latin typeface="Times New Roman" pitchFamily="18" charset="0"/>
                          <a:cs typeface="Times New Roman" pitchFamily="18" charset="0"/>
                        </a:rPr>
                        <a:t>3</a:t>
                      </a:r>
                      <a:endParaRPr lang="en-US" sz="2400" b="0" dirty="0">
                        <a:solidFill>
                          <a:schemeClr val="tx1"/>
                        </a:solidFill>
                        <a:latin typeface="Times New Roman" pitchFamily="18" charset="0"/>
                        <a:cs typeface="Times New Roman" pitchFamily="18" charset="0"/>
                      </a:endParaRPr>
                    </a:p>
                  </a:txBody>
                  <a:tcPr>
                    <a:solidFill>
                      <a:schemeClr val="bg1"/>
                    </a:solidFill>
                  </a:tcPr>
                </a:tc>
                <a:tc>
                  <a:txBody>
                    <a:bodyPr/>
                    <a:lstStyle/>
                    <a:p>
                      <a:pPr algn="ctr"/>
                      <a:r>
                        <a:rPr lang="en-US" sz="2400" b="0" dirty="0" smtClean="0">
                          <a:solidFill>
                            <a:schemeClr val="tx1"/>
                          </a:solidFill>
                          <a:latin typeface="Times New Roman" pitchFamily="18" charset="0"/>
                          <a:cs typeface="Times New Roman" pitchFamily="18" charset="0"/>
                        </a:rPr>
                        <a:t>2</a:t>
                      </a:r>
                      <a:endParaRPr lang="en-US" sz="2400" b="0" dirty="0">
                        <a:solidFill>
                          <a:schemeClr val="tx1"/>
                        </a:solidFill>
                        <a:latin typeface="Times New Roman" pitchFamily="18" charset="0"/>
                        <a:cs typeface="Times New Roman" pitchFamily="18" charset="0"/>
                      </a:endParaRPr>
                    </a:p>
                  </a:txBody>
                  <a:tcPr>
                    <a:solidFill>
                      <a:schemeClr val="bg1"/>
                    </a:solidFill>
                  </a:tcPr>
                </a:tc>
                <a:tc>
                  <a:txBody>
                    <a:bodyPr/>
                    <a:lstStyle/>
                    <a:p>
                      <a:pPr algn="ctr"/>
                      <a:r>
                        <a:rPr lang="en-US" sz="2400" b="0" dirty="0" smtClean="0">
                          <a:solidFill>
                            <a:schemeClr val="tx1"/>
                          </a:solidFill>
                          <a:latin typeface="Times New Roman" pitchFamily="18" charset="0"/>
                          <a:cs typeface="Times New Roman" pitchFamily="18" charset="0"/>
                        </a:rPr>
                        <a:t>5</a:t>
                      </a:r>
                      <a:endParaRPr lang="en-US" sz="2400" b="0" dirty="0">
                        <a:solidFill>
                          <a:schemeClr val="tx1"/>
                        </a:solidFill>
                        <a:latin typeface="Times New Roman" pitchFamily="18" charset="0"/>
                        <a:cs typeface="Times New Roman" pitchFamily="18" charset="0"/>
                      </a:endParaRPr>
                    </a:p>
                  </a:txBody>
                  <a:tcPr>
                    <a:solidFill>
                      <a:schemeClr val="bg1"/>
                    </a:solidFill>
                  </a:tcPr>
                </a:tc>
              </a:tr>
              <a:tr h="370840">
                <a:tc>
                  <a:txBody>
                    <a:bodyPr/>
                    <a:lstStyle/>
                    <a:p>
                      <a:pPr algn="ctr"/>
                      <a:r>
                        <a:rPr lang="en-US" sz="2400" b="0" dirty="0" smtClean="0">
                          <a:solidFill>
                            <a:schemeClr val="tx1"/>
                          </a:solidFill>
                          <a:latin typeface="Times New Roman" pitchFamily="18" charset="0"/>
                          <a:cs typeface="Times New Roman" pitchFamily="18" charset="0"/>
                        </a:rPr>
                        <a:t>Total</a:t>
                      </a:r>
                      <a:endParaRPr lang="en-US" sz="2400" b="0" dirty="0">
                        <a:solidFill>
                          <a:schemeClr val="tx1"/>
                        </a:solidFill>
                        <a:latin typeface="Times New Roman" pitchFamily="18" charset="0"/>
                        <a:cs typeface="Times New Roman" pitchFamily="18" charset="0"/>
                      </a:endParaRPr>
                    </a:p>
                  </a:txBody>
                  <a:tcPr>
                    <a:solidFill>
                      <a:schemeClr val="bg1"/>
                    </a:solidFill>
                  </a:tcPr>
                </a:tc>
                <a:tc>
                  <a:txBody>
                    <a:bodyPr/>
                    <a:lstStyle/>
                    <a:p>
                      <a:pPr algn="ctr"/>
                      <a:r>
                        <a:rPr lang="en-US" sz="2400" b="0" dirty="0" smtClean="0">
                          <a:solidFill>
                            <a:schemeClr val="tx1"/>
                          </a:solidFill>
                          <a:latin typeface="Times New Roman" pitchFamily="18" charset="0"/>
                          <a:cs typeface="Times New Roman" pitchFamily="18" charset="0"/>
                        </a:rPr>
                        <a:t>10</a:t>
                      </a:r>
                      <a:endParaRPr lang="en-US" sz="2400" b="0" dirty="0">
                        <a:solidFill>
                          <a:schemeClr val="tx1"/>
                        </a:solidFill>
                        <a:latin typeface="Times New Roman" pitchFamily="18" charset="0"/>
                        <a:cs typeface="Times New Roman" pitchFamily="18" charset="0"/>
                      </a:endParaRPr>
                    </a:p>
                  </a:txBody>
                  <a:tcPr>
                    <a:solidFill>
                      <a:schemeClr val="bg1"/>
                    </a:solidFill>
                  </a:tcPr>
                </a:tc>
                <a:tc>
                  <a:txBody>
                    <a:bodyPr/>
                    <a:lstStyle/>
                    <a:p>
                      <a:pPr algn="ctr"/>
                      <a:r>
                        <a:rPr lang="en-US" sz="2400" b="0" dirty="0" smtClean="0">
                          <a:solidFill>
                            <a:schemeClr val="tx1"/>
                          </a:solidFill>
                          <a:latin typeface="Times New Roman" pitchFamily="18" charset="0"/>
                          <a:cs typeface="Times New Roman" pitchFamily="18" charset="0"/>
                        </a:rPr>
                        <a:t>3</a:t>
                      </a:r>
                      <a:endParaRPr lang="en-US" sz="2400" b="0" dirty="0">
                        <a:solidFill>
                          <a:schemeClr val="tx1"/>
                        </a:solidFill>
                        <a:latin typeface="Times New Roman" pitchFamily="18" charset="0"/>
                        <a:cs typeface="Times New Roman" pitchFamily="18" charset="0"/>
                      </a:endParaRPr>
                    </a:p>
                  </a:txBody>
                  <a:tcPr>
                    <a:solidFill>
                      <a:schemeClr val="bg1"/>
                    </a:solidFill>
                  </a:tcPr>
                </a:tc>
                <a:tc>
                  <a:txBody>
                    <a:bodyPr/>
                    <a:lstStyle/>
                    <a:p>
                      <a:pPr algn="ctr"/>
                      <a:r>
                        <a:rPr lang="en-US" sz="2400" b="0" dirty="0" smtClean="0">
                          <a:solidFill>
                            <a:schemeClr val="tx1"/>
                          </a:solidFill>
                          <a:latin typeface="Times New Roman" pitchFamily="18" charset="0"/>
                          <a:cs typeface="Times New Roman" pitchFamily="18" charset="0"/>
                        </a:rPr>
                        <a:t>13</a:t>
                      </a:r>
                      <a:endParaRPr lang="en-US" sz="2400" b="0" dirty="0">
                        <a:solidFill>
                          <a:schemeClr val="tx1"/>
                        </a:solidFill>
                        <a:latin typeface="Times New Roman" pitchFamily="18" charset="0"/>
                        <a:cs typeface="Times New Roman" pitchFamily="18" charset="0"/>
                      </a:endParaRPr>
                    </a:p>
                  </a:txBody>
                  <a:tcPr>
                    <a:solidFill>
                      <a:schemeClr val="bg1"/>
                    </a:solidFill>
                  </a:tcPr>
                </a:tc>
              </a:tr>
            </a:tbl>
          </a:graphicData>
        </a:graphic>
      </p:graphicFrame>
      <p:sp>
        <p:nvSpPr>
          <p:cNvPr id="8" name="Rectangle 7"/>
          <p:cNvSpPr/>
          <p:nvPr/>
        </p:nvSpPr>
        <p:spPr>
          <a:xfrm>
            <a:off x="0" y="378619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
        <p:nvSpPr>
          <p:cNvPr id="9"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10" name="Picture 1"/>
          <p:cNvPicPr>
            <a:picLocks noChangeAspect="1" noChangeArrowheads="1"/>
          </p:cNvPicPr>
          <p:nvPr/>
        </p:nvPicPr>
        <p:blipFill>
          <a:blip r:embed="rId2" cstate="print">
            <a:clrChange>
              <a:clrFrom>
                <a:srgbClr val="FFFFFF"/>
              </a:clrFrom>
              <a:clrTo>
                <a:srgbClr val="FFFFFF">
                  <a:alpha val="0"/>
                </a:srgbClr>
              </a:clrTo>
            </a:clrChange>
          </a:blip>
          <a:srcRect b="56499"/>
          <a:stretch>
            <a:fillRect/>
          </a:stretch>
        </p:blipFill>
        <p:spPr bwMode="auto">
          <a:xfrm>
            <a:off x="488576" y="4286256"/>
            <a:ext cx="8655424" cy="571504"/>
          </a:xfrm>
          <a:prstGeom prst="rect">
            <a:avLst/>
          </a:prstGeom>
          <a:noFill/>
        </p:spPr>
      </p:pic>
      <p:sp>
        <p:nvSpPr>
          <p:cNvPr id="11" name="مستطيل 10"/>
          <p:cNvSpPr/>
          <p:nvPr/>
        </p:nvSpPr>
        <p:spPr>
          <a:xfrm>
            <a:off x="357158" y="5643578"/>
            <a:ext cx="7429552" cy="954107"/>
          </a:xfrm>
          <a:prstGeom prst="rect">
            <a:avLst/>
          </a:prstGeom>
        </p:spPr>
        <p:txBody>
          <a:bodyPr wrap="square">
            <a:spAutoFit/>
          </a:bodyPr>
          <a:lstStyle/>
          <a:p>
            <a:pPr algn="l" rtl="0">
              <a:buFont typeface="Wingdings" pitchFamily="2" charset="2"/>
              <a:buChar char="q"/>
            </a:pPr>
            <a:r>
              <a:rPr lang="en-US" sz="2800" dirty="0" smtClean="0">
                <a:solidFill>
                  <a:srgbClr val="0070C0"/>
                </a:solidFill>
                <a:latin typeface="Times New Roman" pitchFamily="18" charset="0"/>
                <a:cs typeface="Times New Roman" pitchFamily="18" charset="0"/>
              </a:rPr>
              <a:t> find the probability that the subject is a nurse </a:t>
            </a:r>
            <a:r>
              <a:rPr lang="en-US" sz="2800" b="1" dirty="0" smtClean="0">
                <a:solidFill>
                  <a:srgbClr val="FF0000"/>
                </a:solidFill>
                <a:latin typeface="Times New Roman" pitchFamily="18" charset="0"/>
                <a:cs typeface="Times New Roman" pitchFamily="18" charset="0"/>
              </a:rPr>
              <a:t>and</a:t>
            </a:r>
            <a:r>
              <a:rPr lang="en-US" sz="2800" dirty="0" smtClean="0">
                <a:solidFill>
                  <a:srgbClr val="0070C0"/>
                </a:solidFill>
                <a:latin typeface="Times New Roman" pitchFamily="18" charset="0"/>
                <a:cs typeface="Times New Roman" pitchFamily="18" charset="0"/>
              </a:rPr>
              <a:t> physicians</a:t>
            </a:r>
            <a:endParaRPr lang="ar-SA" sz="2800" dirty="0"/>
          </a:p>
        </p:txBody>
      </p:sp>
      <p:pic>
        <p:nvPicPr>
          <p:cNvPr id="12" name="Picture 1"/>
          <p:cNvPicPr>
            <a:picLocks noChangeAspect="1" noChangeArrowheads="1"/>
          </p:cNvPicPr>
          <p:nvPr/>
        </p:nvPicPr>
        <p:blipFill>
          <a:blip r:embed="rId2" cstate="print">
            <a:clrChange>
              <a:clrFrom>
                <a:srgbClr val="FFFFFF"/>
              </a:clrFrom>
              <a:clrTo>
                <a:srgbClr val="FFFFFF">
                  <a:alpha val="0"/>
                </a:srgbClr>
              </a:clrTo>
            </a:clrChange>
          </a:blip>
          <a:srcRect t="29313"/>
          <a:stretch>
            <a:fillRect/>
          </a:stretch>
        </p:blipFill>
        <p:spPr bwMode="auto">
          <a:xfrm>
            <a:off x="488576" y="4643446"/>
            <a:ext cx="8655424" cy="92867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a:latin typeface="Times New Roman" pitchFamily="18" charset="0"/>
                <a:cs typeface="Times New Roman" pitchFamily="18" charset="0"/>
              </a:rPr>
              <a:t>*summary:</a:t>
            </a:r>
          </a:p>
        </p:txBody>
      </p:sp>
      <p:sp>
        <p:nvSpPr>
          <p:cNvPr id="25603" name="Rectangle 3"/>
          <p:cNvSpPr>
            <a:spLocks noGrp="1" noChangeArrowheads="1"/>
          </p:cNvSpPr>
          <p:nvPr>
            <p:ph sz="quarter" idx="1"/>
          </p:nvPr>
        </p:nvSpPr>
        <p:spPr/>
        <p:txBody>
          <a:bodyPr/>
          <a:lstStyle/>
          <a:p>
            <a:pPr algn="l" rtl="0"/>
            <a:r>
              <a:rPr lang="en-US" sz="2800" b="1" dirty="0">
                <a:latin typeface="Times New Roman" pitchFamily="18" charset="0"/>
                <a:cs typeface="Times New Roman" pitchFamily="18" charset="0"/>
              </a:rPr>
              <a:t>Addition Rules for Probability</a:t>
            </a:r>
          </a:p>
          <a:p>
            <a:pPr algn="l" rtl="0"/>
            <a:r>
              <a:rPr lang="en-US" sz="2800" b="1" dirty="0">
                <a:latin typeface="Times New Roman" pitchFamily="18" charset="0"/>
                <a:cs typeface="Times New Roman" pitchFamily="18" charset="0"/>
              </a:rPr>
              <a:t>Mutually exclusive events</a:t>
            </a:r>
          </a:p>
          <a:p>
            <a:pPr algn="l" rtl="0"/>
            <a:r>
              <a:rPr lang="en-US" sz="2800" b="1" dirty="0">
                <a:latin typeface="Times New Roman" pitchFamily="18" charset="0"/>
                <a:cs typeface="Times New Roman" pitchFamily="18" charset="0"/>
              </a:rPr>
              <a:t>P(A or B)=P(A)+P(B)</a:t>
            </a:r>
          </a:p>
          <a:p>
            <a:pPr algn="l" rtl="0"/>
            <a:r>
              <a:rPr lang="en-US" sz="2800" b="1" dirty="0">
                <a:latin typeface="Times New Roman" pitchFamily="18" charset="0"/>
                <a:cs typeface="Times New Roman" pitchFamily="18" charset="0"/>
              </a:rPr>
              <a:t>Not mutually exclusive events</a:t>
            </a:r>
          </a:p>
          <a:p>
            <a:pPr algn="l" rtl="0"/>
            <a:r>
              <a:rPr lang="en-US" sz="2800" b="1" dirty="0">
                <a:latin typeface="Times New Roman" pitchFamily="18" charset="0"/>
                <a:cs typeface="Times New Roman" pitchFamily="18" charset="0"/>
              </a:rPr>
              <a:t>P(A or B)=P(A)+P(B) – P(A and B)</a:t>
            </a:r>
          </a:p>
          <a:p>
            <a:pPr algn="l" rtl="0"/>
            <a:endParaRPr lang="en-US" sz="2800" b="1" dirty="0">
              <a:latin typeface="Times New Roman" pitchFamily="18" charset="0"/>
              <a:cs typeface="Times New Roman" pitchFamily="18" charset="0"/>
            </a:endParaRPr>
          </a:p>
          <a:p>
            <a:pPr algn="l" rtl="0"/>
            <a:endParaRPr lang="en-US" sz="28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00034" y="428604"/>
            <a:ext cx="7467600" cy="488968"/>
          </a:xfrm>
        </p:spPr>
        <p:txBody>
          <a:bodyPr>
            <a:normAutofit fontScale="90000"/>
          </a:bodyPr>
          <a:lstStyle/>
          <a:p>
            <a:r>
              <a:rPr lang="en-US" dirty="0" smtClean="0"/>
              <a:t>Ex:</a:t>
            </a:r>
            <a:endParaRPr lang="ar-SA" dirty="0"/>
          </a:p>
        </p:txBody>
      </p:sp>
      <p:sp>
        <p:nvSpPr>
          <p:cNvPr id="3" name="عنصر نائب للمحتوى 2"/>
          <p:cNvSpPr>
            <a:spLocks noGrp="1"/>
          </p:cNvSpPr>
          <p:nvPr>
            <p:ph sz="quarter" idx="1"/>
          </p:nvPr>
        </p:nvSpPr>
        <p:spPr>
          <a:xfrm>
            <a:off x="428596" y="1000108"/>
            <a:ext cx="8001056" cy="5143536"/>
          </a:xfrm>
        </p:spPr>
        <p:txBody>
          <a:bodyPr>
            <a:normAutofit/>
          </a:bodyPr>
          <a:lstStyle/>
          <a:p>
            <a:pPr algn="l" rtl="0"/>
            <a:r>
              <a:rPr lang="en-US" dirty="0" smtClean="0">
                <a:solidFill>
                  <a:srgbClr val="FF0000"/>
                </a:solidFill>
                <a:latin typeface="Times New Roman" pitchFamily="18" charset="0"/>
                <a:cs typeface="Times New Roman" pitchFamily="18" charset="0"/>
              </a:rPr>
              <a:t>Which one of these events is not mutually exclusive?</a:t>
            </a:r>
            <a:endParaRPr lang="ar-SA" dirty="0" smtClean="0">
              <a:solidFill>
                <a:srgbClr val="FF0000"/>
              </a:solidFill>
              <a:latin typeface="Times New Roman" pitchFamily="18" charset="0"/>
              <a:cs typeface="Times New Roman" pitchFamily="18" charset="0"/>
            </a:endParaRPr>
          </a:p>
          <a:p>
            <a:pPr algn="l" rtl="0"/>
            <a:endParaRPr lang="en-US" dirty="0" smtClean="0">
              <a:solidFill>
                <a:srgbClr val="FF0000"/>
              </a:solidFill>
              <a:latin typeface="Times New Roman" pitchFamily="18" charset="0"/>
              <a:cs typeface="Times New Roman" pitchFamily="18" charset="0"/>
            </a:endParaRPr>
          </a:p>
          <a:p>
            <a:pPr marL="457200" indent="-457200" algn="l" rtl="0">
              <a:buAutoNum type="alphaUcParenR"/>
            </a:pPr>
            <a:r>
              <a:rPr lang="en-US" dirty="0" smtClean="0">
                <a:latin typeface="Times New Roman" pitchFamily="18" charset="0"/>
                <a:cs typeface="Times New Roman" pitchFamily="18" charset="0"/>
              </a:rPr>
              <a:t>Select a student in your university: The student is married, and the student is a</a:t>
            </a:r>
            <a:r>
              <a:rPr lang="ar-SA"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business major.</a:t>
            </a:r>
            <a:endParaRPr lang="ar-SA" dirty="0" smtClean="0">
              <a:latin typeface="Times New Roman" pitchFamily="18" charset="0"/>
              <a:cs typeface="Times New Roman" pitchFamily="18" charset="0"/>
            </a:endParaRPr>
          </a:p>
          <a:p>
            <a:pPr marL="457200" indent="-457200" algn="l" rtl="0">
              <a:buAutoNum type="alphaUcParenR"/>
            </a:pPr>
            <a:endParaRPr lang="en-US" dirty="0" smtClean="0">
              <a:latin typeface="Times New Roman" pitchFamily="18" charset="0"/>
              <a:cs typeface="Times New Roman" pitchFamily="18" charset="0"/>
            </a:endParaRPr>
          </a:p>
          <a:p>
            <a:pPr algn="l" rtl="0"/>
            <a:r>
              <a:rPr lang="en-US" dirty="0" smtClean="0">
                <a:latin typeface="Times New Roman" pitchFamily="18" charset="0"/>
                <a:cs typeface="Times New Roman" pitchFamily="18" charset="0"/>
              </a:rPr>
              <a:t>B) Select a ball from bag: It is a football, and it is a basket ball.</a:t>
            </a:r>
            <a:endParaRPr lang="ar-SA" dirty="0" smtClean="0">
              <a:latin typeface="Times New Roman" pitchFamily="18" charset="0"/>
              <a:cs typeface="Times New Roman" pitchFamily="18" charset="0"/>
            </a:endParaRPr>
          </a:p>
          <a:p>
            <a:pPr algn="l" rtl="0"/>
            <a:endParaRPr lang="en-US" dirty="0" smtClean="0">
              <a:latin typeface="Times New Roman" pitchFamily="18" charset="0"/>
              <a:cs typeface="Times New Roman" pitchFamily="18" charset="0"/>
            </a:endParaRPr>
          </a:p>
          <a:p>
            <a:pPr algn="l" rtl="0"/>
            <a:r>
              <a:rPr lang="en-US" dirty="0" smtClean="0">
                <a:latin typeface="Times New Roman" pitchFamily="18" charset="0"/>
                <a:cs typeface="Times New Roman" pitchFamily="18" charset="0"/>
              </a:rPr>
              <a:t>C) Roll a die: Get an even number, and get an odd number.</a:t>
            </a:r>
            <a:endParaRPr lang="ar-SA" dirty="0" smtClean="0">
              <a:latin typeface="Times New Roman" pitchFamily="18" charset="0"/>
              <a:cs typeface="Times New Roman" pitchFamily="18" charset="0"/>
            </a:endParaRPr>
          </a:p>
          <a:p>
            <a:pPr algn="l" rtl="0"/>
            <a:endParaRPr lang="en-US" dirty="0" smtClean="0">
              <a:latin typeface="Times New Roman" pitchFamily="18" charset="0"/>
              <a:cs typeface="Times New Roman" pitchFamily="18" charset="0"/>
            </a:endParaRPr>
          </a:p>
          <a:p>
            <a:pPr algn="l" rtl="0"/>
            <a:r>
              <a:rPr lang="en-US" dirty="0" smtClean="0">
                <a:latin typeface="Times New Roman" pitchFamily="18" charset="0"/>
                <a:cs typeface="Times New Roman" pitchFamily="18" charset="0"/>
              </a:rPr>
              <a:t>D) Select any course: It is an Arabic course, and it is a Statistics course.</a:t>
            </a:r>
          </a:p>
          <a:p>
            <a:pPr>
              <a:buNone/>
            </a:pPr>
            <a:endParaRPr lang="ar-SA"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title"/>
          </p:nvPr>
        </p:nvSpPr>
        <p:spPr>
          <a:xfrm>
            <a:off x="357158" y="0"/>
            <a:ext cx="7467600" cy="703282"/>
          </a:xfrm>
        </p:spPr>
        <p:txBody>
          <a:bodyPr/>
          <a:lstStyle/>
          <a:p>
            <a:r>
              <a:rPr lang="en-US" dirty="0" smtClean="0"/>
              <a:t>Ex:</a:t>
            </a:r>
            <a:endParaRPr lang="ar-SA" dirty="0"/>
          </a:p>
        </p:txBody>
      </p:sp>
      <p:sp>
        <p:nvSpPr>
          <p:cNvPr id="6" name="عنصر نائب للمحتوى 5"/>
          <p:cNvSpPr>
            <a:spLocks noGrp="1"/>
          </p:cNvSpPr>
          <p:nvPr>
            <p:ph sz="quarter" idx="1"/>
          </p:nvPr>
        </p:nvSpPr>
        <p:spPr>
          <a:xfrm>
            <a:off x="428596" y="785794"/>
            <a:ext cx="7467600" cy="5473844"/>
          </a:xfrm>
        </p:spPr>
        <p:txBody>
          <a:bodyPr>
            <a:normAutofit fontScale="92500" lnSpcReduction="10000"/>
          </a:bodyPr>
          <a:lstStyle/>
          <a:p>
            <a:pPr algn="l" fontAlgn="t">
              <a:buNone/>
            </a:pPr>
            <a:r>
              <a:rPr lang="en-US" sz="2600" b="1" dirty="0" smtClean="0">
                <a:solidFill>
                  <a:srgbClr val="FF0000"/>
                </a:solidFill>
              </a:rPr>
              <a:t>Determine which events are mutually exclusive.</a:t>
            </a:r>
          </a:p>
          <a:p>
            <a:pPr algn="l" fontAlgn="t">
              <a:buNone/>
            </a:pPr>
            <a:endParaRPr lang="ar-SA" dirty="0" smtClean="0"/>
          </a:p>
          <a:p>
            <a:pPr algn="l" fontAlgn="t">
              <a:buNone/>
            </a:pPr>
            <a:r>
              <a:rPr lang="en-US" dirty="0" smtClean="0"/>
              <a:t>a) </a:t>
            </a:r>
            <a:r>
              <a:rPr lang="en-US" sz="2600" dirty="0" smtClean="0">
                <a:latin typeface="Times New Roman" pitchFamily="18" charset="0"/>
                <a:cs typeface="Times New Roman" pitchFamily="18" charset="0"/>
              </a:rPr>
              <a:t>Select a student in your college: The student is in the second year and  the student is a math major.</a:t>
            </a:r>
          </a:p>
          <a:p>
            <a:pPr algn="l" fontAlgn="t">
              <a:buNone/>
            </a:pPr>
            <a:endParaRPr lang="ar-SA" sz="2600" dirty="0" smtClean="0">
              <a:latin typeface="Times New Roman" pitchFamily="18" charset="0"/>
              <a:cs typeface="Times New Roman" pitchFamily="18" charset="0"/>
            </a:endParaRPr>
          </a:p>
          <a:p>
            <a:pPr algn="l" fontAlgn="t">
              <a:buNone/>
            </a:pPr>
            <a:r>
              <a:rPr lang="en-US" sz="2600" dirty="0" smtClean="0">
                <a:latin typeface="Times New Roman" pitchFamily="18" charset="0"/>
                <a:cs typeface="Times New Roman" pitchFamily="18" charset="0"/>
              </a:rPr>
              <a:t>b) Select a child: The child has black hair and  the child has black eyes.</a:t>
            </a:r>
          </a:p>
          <a:p>
            <a:pPr algn="l" fontAlgn="t">
              <a:buNone/>
            </a:pPr>
            <a:endParaRPr lang="ar-SA" sz="2600" dirty="0" smtClean="0">
              <a:latin typeface="Times New Roman" pitchFamily="18" charset="0"/>
              <a:cs typeface="Times New Roman" pitchFamily="18" charset="0"/>
            </a:endParaRPr>
          </a:p>
          <a:p>
            <a:pPr algn="l" fontAlgn="t">
              <a:buNone/>
            </a:pPr>
            <a:r>
              <a:rPr lang="en-US" sz="2600" dirty="0" smtClean="0">
                <a:latin typeface="Times New Roman" pitchFamily="18" charset="0"/>
                <a:cs typeface="Times New Roman" pitchFamily="18" charset="0"/>
              </a:rPr>
              <a:t>c) Roll a die: Get a number greater than 2 and get a multiple of 3.</a:t>
            </a:r>
          </a:p>
          <a:p>
            <a:pPr algn="l" fontAlgn="t">
              <a:buNone/>
            </a:pPr>
            <a:endParaRPr lang="ar-SA" sz="2600" dirty="0" smtClean="0">
              <a:latin typeface="Times New Roman" pitchFamily="18" charset="0"/>
              <a:cs typeface="Times New Roman" pitchFamily="18" charset="0"/>
            </a:endParaRPr>
          </a:p>
          <a:p>
            <a:pPr algn="l" fontAlgn="t">
              <a:buNone/>
            </a:pPr>
            <a:r>
              <a:rPr lang="en-US" sz="2600" dirty="0" smtClean="0">
                <a:latin typeface="Times New Roman" pitchFamily="18" charset="0"/>
                <a:cs typeface="Times New Roman" pitchFamily="18" charset="0"/>
              </a:rPr>
              <a:t>d) Roll a die: Get a number greater than 3 and get a number less than 3.</a:t>
            </a:r>
          </a:p>
          <a:p>
            <a:pPr>
              <a:buNone/>
            </a:pPr>
            <a:endParaRPr lang="ar-SA"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2"/>
          <p:cNvSpPr>
            <a:spLocks noGrp="1" noChangeArrowheads="1"/>
          </p:cNvSpPr>
          <p:nvPr>
            <p:ph type="subTitle" idx="1"/>
          </p:nvPr>
        </p:nvSpPr>
        <p:spPr>
          <a:xfrm>
            <a:off x="381000" y="533400"/>
            <a:ext cx="8305800" cy="2514600"/>
          </a:xfrm>
        </p:spPr>
        <p:txBody>
          <a:bodyPr>
            <a:normAutofit fontScale="92500" lnSpcReduction="10000"/>
          </a:bodyPr>
          <a:lstStyle/>
          <a:p>
            <a:pPr algn="ctr" eaLnBrk="1" hangingPunct="1"/>
            <a:r>
              <a:rPr lang="en-US" sz="6000" b="1" dirty="0" smtClean="0">
                <a:solidFill>
                  <a:schemeClr val="accent3">
                    <a:lumMod val="75000"/>
                  </a:schemeClr>
                </a:solidFill>
                <a:latin typeface="Times New Roman" pitchFamily="18" charset="0"/>
                <a:cs typeface="Times New Roman" pitchFamily="18" charset="0"/>
              </a:rPr>
              <a:t> The Multiplication Rules and </a:t>
            </a:r>
          </a:p>
          <a:p>
            <a:pPr algn="ctr" eaLnBrk="1" hangingPunct="1"/>
            <a:r>
              <a:rPr lang="en-US" sz="6000" b="1" dirty="0" smtClean="0">
                <a:solidFill>
                  <a:schemeClr val="accent3">
                    <a:lumMod val="75000"/>
                  </a:schemeClr>
                </a:solidFill>
                <a:latin typeface="Times New Roman" pitchFamily="18" charset="0"/>
                <a:cs typeface="Times New Roman" pitchFamily="18" charset="0"/>
              </a:rPr>
              <a:t>Conditional Probability </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838200" y="2438400"/>
            <a:ext cx="7378943" cy="1107996"/>
          </a:xfrm>
          <a:prstGeom prst="rect">
            <a:avLst/>
          </a:prstGeom>
        </p:spPr>
        <p:txBody>
          <a:bodyPr wrap="none">
            <a:spAutoFit/>
          </a:bodyPr>
          <a:lstStyle/>
          <a:p>
            <a:r>
              <a:rPr lang="en-US" sz="6600" dirty="0" smtClean="0">
                <a:solidFill>
                  <a:schemeClr val="accent3">
                    <a:lumMod val="75000"/>
                  </a:schemeClr>
                </a:solidFill>
                <a:latin typeface="Times New Roman" pitchFamily="18" charset="0"/>
                <a:cs typeface="Times New Roman" pitchFamily="18" charset="0"/>
              </a:rPr>
              <a:t>Multiplication Rules </a:t>
            </a:r>
            <a:endParaRPr lang="en-US" sz="6600" dirty="0">
              <a:solidFill>
                <a:schemeClr val="accent3">
                  <a:lumMod val="75000"/>
                </a:schemeClr>
              </a:solidFill>
              <a:latin typeface="Times New Roman" pitchFamily="18" charset="0"/>
              <a:cs typeface="Times New Roman" pitchFamily="18" charset="0"/>
            </a:endParaRPr>
          </a:p>
        </p:txBody>
      </p:sp>
      <p:sp>
        <p:nvSpPr>
          <p:cNvPr id="5" name="Rectangle 4"/>
          <p:cNvSpPr/>
          <p:nvPr/>
        </p:nvSpPr>
        <p:spPr>
          <a:xfrm>
            <a:off x="457200" y="1676400"/>
            <a:ext cx="7848600" cy="2438400"/>
          </a:xfrm>
          <a:prstGeom prst="rect">
            <a:avLst/>
          </a:prstGeom>
          <a:noFill/>
          <a:ln w="984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152400" y="-76200"/>
            <a:ext cx="8305800" cy="1447800"/>
          </a:xfrm>
          <a:prstGeom prst="rect">
            <a:avLst/>
          </a:prstGeom>
        </p:spPr>
        <p:txBody>
          <a:bodyPr vert="horz">
            <a:normAutofit/>
          </a:bodyPr>
          <a:lstStyle/>
          <a:p>
            <a:pPr marL="274320" marR="0" lvl="0" indent="-274320" algn="ctr" defTabSz="914400" rtl="0" eaLnBrk="1" fontAlgn="auto" latinLnBrk="0" hangingPunct="1">
              <a:lnSpc>
                <a:spcPct val="100000"/>
              </a:lnSpc>
              <a:spcBef>
                <a:spcPts val="600"/>
              </a:spcBef>
              <a:spcAft>
                <a:spcPts val="0"/>
              </a:spcAft>
              <a:buClr>
                <a:schemeClr val="accent1"/>
              </a:buClr>
              <a:buSzPct val="76000"/>
              <a:tabLst/>
              <a:defRPr/>
            </a:pPr>
            <a:r>
              <a:rPr kumimoji="0" lang="en-US" sz="4000" b="1" i="0" u="none" strike="noStrike" kern="1200" cap="none" spc="0" normalizeH="0" baseline="0" noProof="0" dirty="0" smtClean="0">
                <a:ln>
                  <a:noFill/>
                </a:ln>
                <a:solidFill>
                  <a:srgbClr val="00B050"/>
                </a:solidFill>
                <a:effectLst/>
                <a:uLnTx/>
                <a:uFillTx/>
                <a:latin typeface="Times New Roman" pitchFamily="18" charset="0"/>
                <a:ea typeface="+mn-ea"/>
                <a:cs typeface="Times New Roman" pitchFamily="18" charset="0"/>
              </a:rPr>
              <a:t> The Multiplication Rules and </a:t>
            </a:r>
          </a:p>
          <a:p>
            <a:pPr marL="274320" marR="0" lvl="0" indent="-274320" algn="ctr" defTabSz="914400" rtl="0" eaLnBrk="1" fontAlgn="auto" latinLnBrk="0" hangingPunct="1">
              <a:lnSpc>
                <a:spcPct val="100000"/>
              </a:lnSpc>
              <a:spcBef>
                <a:spcPts val="600"/>
              </a:spcBef>
              <a:spcAft>
                <a:spcPts val="0"/>
              </a:spcAft>
              <a:buClr>
                <a:schemeClr val="accent1"/>
              </a:buClr>
              <a:buSzPct val="76000"/>
              <a:tabLst/>
              <a:defRPr/>
            </a:pPr>
            <a:r>
              <a:rPr kumimoji="0" lang="en-US" sz="4000" b="1" i="0" u="none" strike="noStrike" kern="1200" cap="none" spc="0" normalizeH="0" baseline="0" noProof="0" dirty="0" smtClean="0">
                <a:ln>
                  <a:noFill/>
                </a:ln>
                <a:solidFill>
                  <a:srgbClr val="00B050"/>
                </a:solidFill>
                <a:effectLst/>
                <a:uLnTx/>
                <a:uFillTx/>
                <a:latin typeface="Times New Roman" pitchFamily="18" charset="0"/>
                <a:ea typeface="+mn-ea"/>
                <a:cs typeface="Times New Roman" pitchFamily="18" charset="0"/>
              </a:rPr>
              <a:t>Conditional Probability </a:t>
            </a:r>
          </a:p>
        </p:txBody>
      </p:sp>
      <p:grpSp>
        <p:nvGrpSpPr>
          <p:cNvPr id="2" name="Group 6"/>
          <p:cNvGrpSpPr/>
          <p:nvPr/>
        </p:nvGrpSpPr>
        <p:grpSpPr>
          <a:xfrm>
            <a:off x="1981200" y="1828800"/>
            <a:ext cx="4800600" cy="838200"/>
            <a:chOff x="609600" y="2362200"/>
            <a:chExt cx="4800600" cy="838200"/>
          </a:xfrm>
        </p:grpSpPr>
        <p:sp>
          <p:nvSpPr>
            <p:cNvPr id="5" name="Rectangle 4"/>
            <p:cNvSpPr/>
            <p:nvPr/>
          </p:nvSpPr>
          <p:spPr>
            <a:xfrm>
              <a:off x="838200" y="2438400"/>
              <a:ext cx="4546437" cy="707886"/>
            </a:xfrm>
            <a:prstGeom prst="rect">
              <a:avLst/>
            </a:prstGeom>
          </p:spPr>
          <p:txBody>
            <a:bodyPr wrap="none">
              <a:spAutoFit/>
            </a:bodyPr>
            <a:lstStyle/>
            <a:p>
              <a:pPr algn="l" rtl="0"/>
              <a:r>
                <a:rPr lang="en-US" sz="4000" dirty="0" smtClean="0">
                  <a:solidFill>
                    <a:srgbClr val="FF0000"/>
                  </a:solidFill>
                  <a:latin typeface="Times New Roman" pitchFamily="18" charset="0"/>
                  <a:cs typeface="Times New Roman" pitchFamily="18" charset="0"/>
                </a:rPr>
                <a:t>Multiplication Rules </a:t>
              </a:r>
              <a:endParaRPr lang="en-US" sz="4000" dirty="0">
                <a:solidFill>
                  <a:srgbClr val="FF0000"/>
                </a:solidFill>
                <a:latin typeface="Times New Roman" pitchFamily="18" charset="0"/>
                <a:cs typeface="Times New Roman" pitchFamily="18" charset="0"/>
              </a:endParaRPr>
            </a:p>
          </p:txBody>
        </p:sp>
        <p:sp>
          <p:nvSpPr>
            <p:cNvPr id="6" name="Rectangle 5"/>
            <p:cNvSpPr/>
            <p:nvPr/>
          </p:nvSpPr>
          <p:spPr>
            <a:xfrm>
              <a:off x="609600" y="2362200"/>
              <a:ext cx="4800600" cy="8382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sp>
        <p:nvSpPr>
          <p:cNvPr id="8" name="Rectangle 6"/>
          <p:cNvSpPr>
            <a:spLocks noChangeArrowheads="1"/>
          </p:cNvSpPr>
          <p:nvPr/>
        </p:nvSpPr>
        <p:spPr bwMode="auto">
          <a:xfrm>
            <a:off x="76200" y="2773740"/>
            <a:ext cx="8991600" cy="1569660"/>
          </a:xfrm>
          <a:prstGeom prst="rect">
            <a:avLst/>
          </a:prstGeom>
          <a:noFill/>
          <a:ln w="9525">
            <a:noFill/>
            <a:miter lim="800000"/>
            <a:headEnd/>
            <a:tailEnd/>
          </a:ln>
          <a:effectLst/>
        </p:spPr>
        <p:txBody>
          <a:bodyPr wrap="square">
            <a:spAutoFit/>
          </a:bodyPr>
          <a:lstStyle/>
          <a:p>
            <a:pPr algn="l" rtl="0" eaLnBrk="1" hangingPunct="1">
              <a:spcBef>
                <a:spcPct val="50000"/>
              </a:spcBef>
              <a:buClr>
                <a:srgbClr val="00B0F0"/>
              </a:buClr>
              <a:buSzPct val="100000"/>
              <a:buFont typeface="Wingdings" pitchFamily="2" charset="2"/>
              <a:buChar char="q"/>
              <a:defRPr/>
            </a:pPr>
            <a:r>
              <a:rPr lang="en-US" sz="3200" dirty="0" smtClean="0">
                <a:latin typeface="Times New Roman" pitchFamily="18" charset="0"/>
                <a:cs typeface="Times New Roman" pitchFamily="18" charset="0"/>
              </a:rPr>
              <a:t> Two </a:t>
            </a:r>
            <a:r>
              <a:rPr lang="en-US" sz="3200" dirty="0">
                <a:latin typeface="Times New Roman" pitchFamily="18" charset="0"/>
                <a:cs typeface="Times New Roman" pitchFamily="18" charset="0"/>
              </a:rPr>
              <a:t>events A and B are </a:t>
            </a:r>
            <a:r>
              <a:rPr lang="en-US" sz="3200" b="1" u="sng" dirty="0">
                <a:solidFill>
                  <a:srgbClr val="FF0000"/>
                </a:solidFill>
                <a:latin typeface="Times New Roman" pitchFamily="18" charset="0"/>
                <a:cs typeface="Times New Roman" pitchFamily="18" charset="0"/>
              </a:rPr>
              <a:t>independent events</a:t>
            </a:r>
            <a:r>
              <a:rPr lang="en-US" sz="3200" u="sng" dirty="0">
                <a:solidFill>
                  <a:srgbClr val="FF0000"/>
                </a:solidFill>
                <a:latin typeface="Times New Roman" pitchFamily="18" charset="0"/>
                <a:cs typeface="Times New Roman" pitchFamily="18" charset="0"/>
              </a:rPr>
              <a:t> </a:t>
            </a:r>
            <a:r>
              <a:rPr lang="en-US" sz="3200" dirty="0">
                <a:latin typeface="Times New Roman" pitchFamily="18" charset="0"/>
                <a:cs typeface="Times New Roman" pitchFamily="18" charset="0"/>
              </a:rPr>
              <a:t>if the fact that A occurs does </a:t>
            </a:r>
            <a:r>
              <a:rPr lang="en-US" sz="3200" u="sng" dirty="0">
                <a:solidFill>
                  <a:srgbClr val="FF0000"/>
                </a:solidFill>
                <a:latin typeface="Times New Roman" pitchFamily="18" charset="0"/>
                <a:cs typeface="Times New Roman" pitchFamily="18" charset="0"/>
              </a:rPr>
              <a:t>not affect </a:t>
            </a:r>
            <a:r>
              <a:rPr lang="en-US" sz="3200" dirty="0">
                <a:latin typeface="Times New Roman" pitchFamily="18" charset="0"/>
                <a:cs typeface="Times New Roman" pitchFamily="18" charset="0"/>
              </a:rPr>
              <a:t>the probability of B occurring.</a:t>
            </a:r>
          </a:p>
        </p:txBody>
      </p:sp>
      <p:sp>
        <p:nvSpPr>
          <p:cNvPr id="9" name="Rectangle 8"/>
          <p:cNvSpPr/>
          <p:nvPr/>
        </p:nvSpPr>
        <p:spPr>
          <a:xfrm>
            <a:off x="533400" y="4724400"/>
            <a:ext cx="8077200" cy="1066800"/>
          </a:xfrm>
          <a:prstGeom prst="rect">
            <a:avLst/>
          </a:prstGeom>
          <a:solidFill>
            <a:schemeClr val="bg1"/>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r>
              <a:rPr lang="en-US" sz="3200" b="1" dirty="0" smtClean="0">
                <a:solidFill>
                  <a:schemeClr val="tx1"/>
                </a:solidFill>
                <a:latin typeface="Times New Roman" pitchFamily="18" charset="0"/>
                <a:cs typeface="Times New Roman" pitchFamily="18" charset="0"/>
              </a:rPr>
              <a:t>P(A and B)=P(A) . P(B)   </a:t>
            </a:r>
            <a:r>
              <a:rPr lang="en-US" sz="3200" b="1" dirty="0" smtClean="0">
                <a:solidFill>
                  <a:srgbClr val="0070C0"/>
                </a:solidFill>
                <a:latin typeface="Times New Roman" pitchFamily="18" charset="0"/>
                <a:cs typeface="Times New Roman" pitchFamily="18" charset="0"/>
              </a:rPr>
              <a:t>Independent Events</a:t>
            </a:r>
            <a:endParaRPr lang="en-US" sz="3200" b="1"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p:cNvSpPr>
            <a:spLocks noChangeArrowheads="1"/>
          </p:cNvSpPr>
          <p:nvPr/>
        </p:nvSpPr>
        <p:spPr bwMode="auto">
          <a:xfrm>
            <a:off x="76200" y="1138297"/>
            <a:ext cx="8991600" cy="2062103"/>
          </a:xfrm>
          <a:prstGeom prst="rect">
            <a:avLst/>
          </a:prstGeom>
          <a:noFill/>
          <a:ln w="9525">
            <a:noFill/>
            <a:miter lim="800000"/>
            <a:headEnd/>
            <a:tailEnd/>
          </a:ln>
          <a:effectLst/>
        </p:spPr>
        <p:txBody>
          <a:bodyPr wrap="square">
            <a:spAutoFit/>
          </a:bodyPr>
          <a:lstStyle/>
          <a:p>
            <a:pPr algn="l" rtl="0" eaLnBrk="1" hangingPunct="1">
              <a:spcBef>
                <a:spcPct val="50000"/>
              </a:spcBef>
              <a:buClr>
                <a:srgbClr val="00B0F0"/>
              </a:buClr>
              <a:buSzPct val="100000"/>
              <a:buFont typeface="Wingdings" pitchFamily="2" charset="2"/>
              <a:buChar char="q"/>
              <a:defRPr/>
            </a:pPr>
            <a:r>
              <a:rPr lang="en-US" sz="3200" dirty="0" smtClean="0">
                <a:latin typeface="Times New Roman" pitchFamily="18" charset="0"/>
                <a:cs typeface="Times New Roman" pitchFamily="18" charset="0"/>
              </a:rPr>
              <a:t> When the outcome or occurrence of the first event </a:t>
            </a:r>
            <a:r>
              <a:rPr lang="en-US" sz="3200" u="sng" dirty="0" smtClean="0">
                <a:solidFill>
                  <a:srgbClr val="FF0000"/>
                </a:solidFill>
                <a:latin typeface="Times New Roman" pitchFamily="18" charset="0"/>
                <a:cs typeface="Times New Roman" pitchFamily="18" charset="0"/>
              </a:rPr>
              <a:t>affects </a:t>
            </a:r>
            <a:r>
              <a:rPr lang="en-US" sz="3200" dirty="0" smtClean="0">
                <a:latin typeface="Times New Roman" pitchFamily="18" charset="0"/>
                <a:cs typeface="Times New Roman" pitchFamily="18" charset="0"/>
              </a:rPr>
              <a:t>the outcome or occurrence of the second event in such a way that the probability is changed ,the events are said to be </a:t>
            </a:r>
            <a:r>
              <a:rPr lang="en-US" sz="3200" b="1" u="sng" dirty="0" smtClean="0">
                <a:solidFill>
                  <a:srgbClr val="FF0000"/>
                </a:solidFill>
                <a:latin typeface="Times New Roman" pitchFamily="18" charset="0"/>
                <a:cs typeface="Times New Roman" pitchFamily="18" charset="0"/>
              </a:rPr>
              <a:t>dependent events</a:t>
            </a:r>
            <a:r>
              <a:rPr lang="en-US" sz="3200" dirty="0" smtClean="0">
                <a:latin typeface="Times New Roman" pitchFamily="18" charset="0"/>
                <a:cs typeface="Times New Roman" pitchFamily="18" charset="0"/>
              </a:rPr>
              <a:t>. </a:t>
            </a:r>
            <a:endParaRPr lang="en-US" sz="3200" dirty="0">
              <a:latin typeface="Times New Roman" pitchFamily="18" charset="0"/>
              <a:cs typeface="Times New Roman" pitchFamily="18" charset="0"/>
            </a:endParaRPr>
          </a:p>
        </p:txBody>
      </p:sp>
      <p:sp>
        <p:nvSpPr>
          <p:cNvPr id="5" name="Rectangle 4"/>
          <p:cNvSpPr/>
          <p:nvPr/>
        </p:nvSpPr>
        <p:spPr>
          <a:xfrm>
            <a:off x="381000" y="3962400"/>
            <a:ext cx="8077200" cy="1066800"/>
          </a:xfrm>
          <a:prstGeom prst="rect">
            <a:avLst/>
          </a:prstGeom>
          <a:solidFill>
            <a:schemeClr val="bg1"/>
          </a:solid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tx1"/>
                </a:solidFill>
                <a:latin typeface="Times New Roman" pitchFamily="18" charset="0"/>
                <a:cs typeface="Times New Roman" pitchFamily="18" charset="0"/>
              </a:rPr>
              <a:t>P(A and B)=P(A) . P(B|A)  </a:t>
            </a:r>
            <a:r>
              <a:rPr lang="en-US" sz="3200" b="1" dirty="0" smtClean="0">
                <a:solidFill>
                  <a:srgbClr val="0070C0"/>
                </a:solidFill>
                <a:latin typeface="Times New Roman" pitchFamily="18" charset="0"/>
                <a:cs typeface="Times New Roman" pitchFamily="18" charset="0"/>
              </a:rPr>
              <a:t>dependent Events</a:t>
            </a:r>
            <a:endParaRPr lang="en-US" sz="3200" b="1" dirty="0">
              <a:solidFill>
                <a:srgbClr val="0070C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0" y="1000108"/>
            <a:ext cx="8915400" cy="4724400"/>
          </a:xfrm>
          <a:prstGeom prst="rect">
            <a:avLst/>
          </a:prstGeom>
        </p:spPr>
        <p:txBody>
          <a:bodyPr vert="horz">
            <a:normAutofit/>
          </a:bodyPr>
          <a:lstStyle/>
          <a:p>
            <a:pPr marL="365760" marR="0" lvl="0" indent="-256032" algn="l" defTabSz="914400" rtl="0" eaLnBrk="1" fontAlgn="auto" latinLnBrk="0" hangingPunct="1">
              <a:lnSpc>
                <a:spcPct val="100000"/>
              </a:lnSpc>
              <a:spcBef>
                <a:spcPct val="50000"/>
              </a:spcBef>
              <a:spcAft>
                <a:spcPts val="0"/>
              </a:spcAft>
              <a:buClr>
                <a:schemeClr val="accent1"/>
              </a:buClr>
              <a:buSzPct val="100000"/>
              <a:buFont typeface="Wingdings" pitchFamily="2" charset="2"/>
              <a:buChar char="q"/>
              <a:tabLst/>
              <a:defRPr/>
            </a:pP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A </a:t>
            </a:r>
            <a:r>
              <a:rPr kumimoji="0" lang="en-US" sz="3200" b="1" i="0" u="sng" strike="noStrike" kern="1200" cap="none" spc="0" normalizeH="0" baseline="0" noProof="0" dirty="0" smtClean="0">
                <a:ln>
                  <a:noFill/>
                </a:ln>
                <a:solidFill>
                  <a:srgbClr val="FF0000"/>
                </a:solidFill>
                <a:uLnTx/>
                <a:uFillTx/>
                <a:latin typeface="Times New Roman" pitchFamily="18" charset="0"/>
                <a:cs typeface="Times New Roman" pitchFamily="18" charset="0"/>
              </a:rPr>
              <a:t>probability experiment</a:t>
            </a: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is a chance process that leads to well-defined results called outcomes.</a:t>
            </a:r>
          </a:p>
          <a:p>
            <a:pPr marL="365760" marR="0" lvl="0" indent="-256032" algn="l" defTabSz="914400" rtl="0" eaLnBrk="1" fontAlgn="auto" latinLnBrk="0" hangingPunct="1">
              <a:lnSpc>
                <a:spcPct val="100000"/>
              </a:lnSpc>
              <a:spcBef>
                <a:spcPct val="50000"/>
              </a:spcBef>
              <a:spcAft>
                <a:spcPts val="0"/>
              </a:spcAft>
              <a:buClr>
                <a:schemeClr val="accent1"/>
              </a:buClr>
              <a:buSzPct val="100000"/>
              <a:buFont typeface="Wingdings" pitchFamily="2" charset="2"/>
              <a:buChar char="q"/>
              <a:tabLst/>
              <a:defRPr/>
            </a:pPr>
            <a:r>
              <a:rPr kumimoji="0" lang="en-US" sz="3200" b="0" i="0" u="none" strike="noStrike" kern="1200" cap="none" spc="0" normalizeH="0" noProof="0" dirty="0">
                <a:ln>
                  <a:noFill/>
                </a:ln>
                <a:solidFill>
                  <a:schemeClr val="tx1"/>
                </a:solidFill>
                <a:effectLst/>
                <a:uLnTx/>
                <a:uFillTx/>
                <a:latin typeface="Times New Roman" pitchFamily="18" charset="0"/>
                <a:cs typeface="Times New Roman" pitchFamily="18" charset="0"/>
              </a:rPr>
              <a:t> </a:t>
            </a: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An </a:t>
            </a:r>
            <a:r>
              <a:rPr kumimoji="0" lang="en-US" sz="3200" b="1" i="0" u="sng" strike="noStrike" kern="1200" cap="none" spc="0" normalizeH="0" baseline="0" noProof="0" dirty="0" smtClean="0">
                <a:ln>
                  <a:noFill/>
                </a:ln>
                <a:solidFill>
                  <a:srgbClr val="FF0000"/>
                </a:solidFill>
                <a:uLnTx/>
                <a:uFillTx/>
                <a:latin typeface="Times New Roman" pitchFamily="18" charset="0"/>
                <a:cs typeface="Times New Roman" pitchFamily="18" charset="0"/>
              </a:rPr>
              <a:t>outcome</a:t>
            </a: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 is the result of a single trial of a probability experiment.</a:t>
            </a:r>
          </a:p>
          <a:p>
            <a:pPr marL="365760" marR="0" lvl="0" indent="-256032" algn="l" defTabSz="914400" rtl="0" eaLnBrk="1" fontAlgn="auto" latinLnBrk="0" hangingPunct="1">
              <a:lnSpc>
                <a:spcPct val="100000"/>
              </a:lnSpc>
              <a:spcBef>
                <a:spcPct val="50000"/>
              </a:spcBef>
              <a:spcAft>
                <a:spcPts val="0"/>
              </a:spcAft>
              <a:buClr>
                <a:schemeClr val="accent1"/>
              </a:buClr>
              <a:buSzPct val="100000"/>
              <a:buFont typeface="Wingdings" pitchFamily="2" charset="2"/>
              <a:buChar char="q"/>
              <a:tabLst/>
              <a:defRPr/>
            </a:pPr>
            <a:r>
              <a:rPr kumimoji="0" lang="en-US" sz="3200" b="0" i="0" u="none" strike="noStrike" kern="1200" cap="none" spc="0" normalizeH="0" noProof="0" dirty="0">
                <a:ln>
                  <a:noFill/>
                </a:ln>
                <a:solidFill>
                  <a:schemeClr val="tx1"/>
                </a:solidFill>
                <a:effectLst/>
                <a:uLnTx/>
                <a:uFillTx/>
                <a:latin typeface="Times New Roman" pitchFamily="18" charset="0"/>
                <a:cs typeface="Times New Roman" pitchFamily="18" charset="0"/>
              </a:rPr>
              <a:t> </a:t>
            </a: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A </a:t>
            </a:r>
            <a:r>
              <a:rPr kumimoji="0" lang="en-US" sz="3200" b="1" i="0" u="sng" strike="noStrike" kern="1200" cap="none" spc="0" normalizeH="0" baseline="0" noProof="0" dirty="0" smtClean="0">
                <a:ln>
                  <a:noFill/>
                </a:ln>
                <a:solidFill>
                  <a:srgbClr val="FF0000"/>
                </a:solidFill>
                <a:uLnTx/>
                <a:uFillTx/>
                <a:latin typeface="Times New Roman" pitchFamily="18" charset="0"/>
                <a:cs typeface="Times New Roman" pitchFamily="18" charset="0"/>
              </a:rPr>
              <a:t>sample space</a:t>
            </a:r>
            <a:r>
              <a:rPr kumimoji="0" lang="en-US" sz="3200" b="0" i="0" u="sng" strike="noStrike" kern="1200" cap="none" spc="0" normalizeH="0" baseline="0" noProof="0" dirty="0" smtClean="0">
                <a:ln>
                  <a:noFill/>
                </a:ln>
                <a:solidFill>
                  <a:srgbClr val="FF0000"/>
                </a:solidFill>
                <a:uLnTx/>
                <a:uFillTx/>
                <a:latin typeface="Times New Roman" pitchFamily="18" charset="0"/>
                <a:cs typeface="Times New Roman" pitchFamily="18" charset="0"/>
              </a:rPr>
              <a:t> </a:t>
            </a:r>
            <a:r>
              <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rPr>
              <a:t>is the set of all possible outcomes of a probability experiment</a:t>
            </a:r>
            <a:r>
              <a:rPr lang="en-US" sz="3200" dirty="0" smtClean="0">
                <a:latin typeface="Times New Roman" pitchFamily="18" charset="0"/>
                <a:cs typeface="Times New Roman" pitchFamily="18" charset="0"/>
              </a:rPr>
              <a:t> .The symbol </a:t>
            </a:r>
            <a:r>
              <a:rPr lang="en-US" sz="3200" b="1" dirty="0" smtClean="0">
                <a:solidFill>
                  <a:srgbClr val="00B050"/>
                </a:solidFill>
                <a:latin typeface="Times New Roman" pitchFamily="18" charset="0"/>
                <a:cs typeface="Times New Roman" pitchFamily="18" charset="0"/>
              </a:rPr>
              <a:t>( S ) </a:t>
            </a:r>
            <a:r>
              <a:rPr lang="en-US" sz="3200" dirty="0" smtClean="0">
                <a:latin typeface="Times New Roman" pitchFamily="18" charset="0"/>
                <a:cs typeface="Times New Roman" pitchFamily="18" charset="0"/>
              </a:rPr>
              <a:t>is used for the sample space .</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2590800" y="152400"/>
            <a:ext cx="4038600" cy="533400"/>
          </a:xfrm>
        </p:spPr>
        <p:txBody>
          <a:bodyPr>
            <a:normAutofit fontScale="90000"/>
          </a:bodyPr>
          <a:lstStyle/>
          <a:p>
            <a:pPr eaLnBrk="1" hangingPunct="1"/>
            <a:r>
              <a:rPr lang="en-US" sz="2800" b="0" dirty="0" smtClean="0">
                <a:solidFill>
                  <a:srgbClr val="7030A0"/>
                </a:solidFill>
                <a:effectLst/>
                <a:latin typeface="Times New Roman" pitchFamily="18" charset="0"/>
                <a:cs typeface="Times New Roman" pitchFamily="18" charset="0"/>
              </a:rPr>
              <a:t>Selecting a Colored Ball </a:t>
            </a:r>
          </a:p>
        </p:txBody>
      </p:sp>
      <p:sp>
        <p:nvSpPr>
          <p:cNvPr id="5" name="Rectangle 4"/>
          <p:cNvSpPr/>
          <p:nvPr/>
        </p:nvSpPr>
        <p:spPr>
          <a:xfrm>
            <a:off x="0" y="76200"/>
            <a:ext cx="2725426"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4-25:</a:t>
            </a:r>
            <a:endParaRPr lang="en-US" sz="3200" b="1" dirty="0"/>
          </a:p>
        </p:txBody>
      </p:sp>
      <p:sp>
        <p:nvSpPr>
          <p:cNvPr id="6" name="Rectangle 3"/>
          <p:cNvSpPr txBox="1">
            <a:spLocks noChangeArrowheads="1"/>
          </p:cNvSpPr>
          <p:nvPr/>
        </p:nvSpPr>
        <p:spPr>
          <a:xfrm>
            <a:off x="0" y="762000"/>
            <a:ext cx="9372600" cy="12954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400" dirty="0" smtClean="0">
                <a:solidFill>
                  <a:srgbClr val="0070C0"/>
                </a:solidFill>
                <a:latin typeface="Times New Roman" pitchFamily="18" charset="0"/>
                <a:cs typeface="Times New Roman" pitchFamily="18" charset="0"/>
              </a:rPr>
              <a:t>An urn contains 3 red balls , 2blue balls and 5 white balls .A ball is selected and its color noted .Then it is </a:t>
            </a:r>
            <a:r>
              <a:rPr lang="en-US" sz="2400" b="1" u="sng" dirty="0" smtClean="0">
                <a:solidFill>
                  <a:srgbClr val="FF0000"/>
                </a:solidFill>
                <a:latin typeface="Times New Roman" pitchFamily="18" charset="0"/>
                <a:cs typeface="Times New Roman" pitchFamily="18" charset="0"/>
              </a:rPr>
              <a:t>replaced</a:t>
            </a:r>
            <a:r>
              <a:rPr lang="en-US" sz="2400" dirty="0" smtClean="0">
                <a:solidFill>
                  <a:srgbClr val="0070C0"/>
                </a:solidFill>
                <a:latin typeface="Times New Roman" pitchFamily="18" charset="0"/>
                <a:cs typeface="Times New Roman" pitchFamily="18" charset="0"/>
              </a:rPr>
              <a:t> .A second ball is selected and its color noted . Find the probability of each of these.</a:t>
            </a:r>
            <a:endParaRPr kumimoji="0" lang="en-US" sz="24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sp>
        <p:nvSpPr>
          <p:cNvPr id="7" name="Rectangle 2"/>
          <p:cNvSpPr txBox="1">
            <a:spLocks noChangeArrowheads="1"/>
          </p:cNvSpPr>
          <p:nvPr/>
        </p:nvSpPr>
        <p:spPr>
          <a:xfrm>
            <a:off x="152400" y="2057400"/>
            <a:ext cx="4038600" cy="685800"/>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800" dirty="0" smtClean="0">
                <a:solidFill>
                  <a:srgbClr val="C00000"/>
                </a:solidFill>
                <a:latin typeface="Times New Roman" pitchFamily="18" charset="0"/>
                <a:ea typeface="+mj-ea"/>
                <a:cs typeface="Times New Roman" pitchFamily="18" charset="0"/>
              </a:rPr>
              <a:t>a. Selecting 2 blue balls</a:t>
            </a:r>
            <a:r>
              <a:rPr kumimoji="0" lang="en-US" sz="2800" b="0" u="none" strike="noStrike" kern="1200" cap="none" spc="0" normalizeH="0" baseline="0" noProof="0" dirty="0" smtClean="0">
                <a:ln>
                  <a:noFill/>
                </a:ln>
                <a:solidFill>
                  <a:srgbClr val="C00000"/>
                </a:solidFill>
                <a:effectLst/>
                <a:uLnTx/>
                <a:uFillTx/>
                <a:latin typeface="Times New Roman" pitchFamily="18" charset="0"/>
                <a:ea typeface="+mj-ea"/>
                <a:cs typeface="Times New Roman" pitchFamily="18" charset="0"/>
              </a:rPr>
              <a:t> </a:t>
            </a:r>
          </a:p>
        </p:txBody>
      </p:sp>
      <p:pic>
        <p:nvPicPr>
          <p:cNvPr id="8"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40581" y="2571749"/>
            <a:ext cx="8241419" cy="704851"/>
          </a:xfrm>
          <a:prstGeom prst="rect">
            <a:avLst/>
          </a:prstGeom>
          <a:noFill/>
        </p:spPr>
      </p:pic>
      <p:sp>
        <p:nvSpPr>
          <p:cNvPr id="9" name="Rectangle 2"/>
          <p:cNvSpPr txBox="1">
            <a:spLocks noChangeArrowheads="1"/>
          </p:cNvSpPr>
          <p:nvPr/>
        </p:nvSpPr>
        <p:spPr>
          <a:xfrm>
            <a:off x="76200" y="3429000"/>
            <a:ext cx="6705600" cy="685800"/>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800" dirty="0" smtClean="0">
                <a:solidFill>
                  <a:srgbClr val="C00000"/>
                </a:solidFill>
                <a:latin typeface="Times New Roman" pitchFamily="18" charset="0"/>
                <a:ea typeface="+mj-ea"/>
                <a:cs typeface="Times New Roman" pitchFamily="18" charset="0"/>
              </a:rPr>
              <a:t>b. Selecting 1 blue ball </a:t>
            </a:r>
            <a:r>
              <a:rPr lang="en-US" sz="2800" b="1" dirty="0" smtClean="0">
                <a:solidFill>
                  <a:srgbClr val="00B050"/>
                </a:solidFill>
                <a:latin typeface="Times New Roman" pitchFamily="18" charset="0"/>
                <a:ea typeface="+mj-ea"/>
                <a:cs typeface="Times New Roman" pitchFamily="18" charset="0"/>
              </a:rPr>
              <a:t>and</a:t>
            </a:r>
            <a:r>
              <a:rPr lang="en-US" sz="2800" dirty="0" smtClean="0">
                <a:solidFill>
                  <a:srgbClr val="C00000"/>
                </a:solidFill>
                <a:latin typeface="Times New Roman" pitchFamily="18" charset="0"/>
                <a:ea typeface="+mj-ea"/>
                <a:cs typeface="Times New Roman" pitchFamily="18" charset="0"/>
              </a:rPr>
              <a:t> then 1 white ball</a:t>
            </a:r>
            <a:r>
              <a:rPr kumimoji="0" lang="en-US" sz="2800" b="0" u="none" strike="noStrike" kern="1200" cap="none" spc="0" normalizeH="0" baseline="0" noProof="0" dirty="0" smtClean="0">
                <a:ln>
                  <a:noFill/>
                </a:ln>
                <a:solidFill>
                  <a:srgbClr val="C00000"/>
                </a:solidFill>
                <a:effectLst/>
                <a:uLnTx/>
                <a:uFillTx/>
                <a:latin typeface="Times New Roman" pitchFamily="18" charset="0"/>
                <a:ea typeface="+mj-ea"/>
                <a:cs typeface="Times New Roman" pitchFamily="18" charset="0"/>
              </a:rPr>
              <a:t> </a:t>
            </a:r>
          </a:p>
        </p:txBody>
      </p:sp>
      <p:pic>
        <p:nvPicPr>
          <p:cNvPr id="10"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76200" y="3968627"/>
            <a:ext cx="8686800" cy="755773"/>
          </a:xfrm>
          <a:prstGeom prst="rect">
            <a:avLst/>
          </a:prstGeom>
          <a:noFill/>
        </p:spPr>
      </p:pic>
      <p:sp>
        <p:nvSpPr>
          <p:cNvPr id="11" name="Rectangle 2"/>
          <p:cNvSpPr txBox="1">
            <a:spLocks noChangeArrowheads="1"/>
          </p:cNvSpPr>
          <p:nvPr/>
        </p:nvSpPr>
        <p:spPr>
          <a:xfrm>
            <a:off x="76200" y="5029200"/>
            <a:ext cx="6553200" cy="609600"/>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z="2800" dirty="0" smtClean="0">
                <a:solidFill>
                  <a:srgbClr val="C00000"/>
                </a:solidFill>
                <a:latin typeface="Times New Roman" pitchFamily="18" charset="0"/>
                <a:ea typeface="+mj-ea"/>
                <a:cs typeface="Times New Roman" pitchFamily="18" charset="0"/>
              </a:rPr>
              <a:t>c. Selecting 1 red ball </a:t>
            </a:r>
            <a:r>
              <a:rPr lang="en-US" sz="2800" b="1" dirty="0" smtClean="0">
                <a:solidFill>
                  <a:srgbClr val="00B050"/>
                </a:solidFill>
                <a:latin typeface="Times New Roman" pitchFamily="18" charset="0"/>
                <a:ea typeface="+mj-ea"/>
                <a:cs typeface="Times New Roman" pitchFamily="18" charset="0"/>
              </a:rPr>
              <a:t>and</a:t>
            </a:r>
            <a:r>
              <a:rPr lang="en-US" sz="2800" dirty="0" smtClean="0">
                <a:solidFill>
                  <a:srgbClr val="C00000"/>
                </a:solidFill>
                <a:latin typeface="Times New Roman" pitchFamily="18" charset="0"/>
                <a:ea typeface="+mj-ea"/>
                <a:cs typeface="Times New Roman" pitchFamily="18" charset="0"/>
              </a:rPr>
              <a:t> then 1 blue ball</a:t>
            </a:r>
            <a:r>
              <a:rPr kumimoji="0" lang="en-US" sz="2800" b="0" u="none" strike="noStrike" kern="1200" cap="none" spc="0" normalizeH="0" baseline="0" noProof="0" dirty="0" smtClean="0">
                <a:ln>
                  <a:noFill/>
                </a:ln>
                <a:solidFill>
                  <a:srgbClr val="C00000"/>
                </a:solidFill>
                <a:effectLst/>
                <a:uLnTx/>
                <a:uFillTx/>
                <a:latin typeface="Times New Roman" pitchFamily="18" charset="0"/>
                <a:ea typeface="+mj-ea"/>
                <a:cs typeface="Times New Roman" pitchFamily="18" charset="0"/>
              </a:rPr>
              <a:t> </a:t>
            </a:r>
          </a:p>
        </p:txBody>
      </p:sp>
      <p:pic>
        <p:nvPicPr>
          <p:cNvPr id="12" name="Picture 10"/>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81000" y="5562600"/>
            <a:ext cx="7737231" cy="7620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gtEl>
                                        <p:attrNameLst>
                                          <p:attrName>style.visibility</p:attrName>
                                        </p:attrNameLst>
                                      </p:cBhvr>
                                      <p:to>
                                        <p:strVal val="visible"/>
                                      </p:to>
                                    </p:set>
                                    <p:anim calcmode="lin" valueType="num">
                                      <p:cBhvr additive="base">
                                        <p:cTn id="13" dur="500" fill="hold"/>
                                        <p:tgtEl>
                                          <p:spTgt spid="10"/>
                                        </p:tgtEl>
                                        <p:attrNameLst>
                                          <p:attrName>ppt_x</p:attrName>
                                        </p:attrNameLst>
                                      </p:cBhvr>
                                      <p:tavLst>
                                        <p:tav tm="0">
                                          <p:val>
                                            <p:strVal val="#ppt_x"/>
                                          </p:val>
                                        </p:tav>
                                        <p:tav tm="100000">
                                          <p:val>
                                            <p:strVal val="#ppt_x"/>
                                          </p:val>
                                        </p:tav>
                                      </p:tavLst>
                                    </p:anim>
                                    <p:anim calcmode="lin" valueType="num">
                                      <p:cBhvr additive="base">
                                        <p:cTn id="1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2590800" y="76200"/>
            <a:ext cx="4038600" cy="609600"/>
          </a:xfrm>
        </p:spPr>
        <p:txBody>
          <a:bodyPr>
            <a:normAutofit/>
          </a:bodyPr>
          <a:lstStyle/>
          <a:p>
            <a:pPr eaLnBrk="1" hangingPunct="1"/>
            <a:r>
              <a:rPr lang="en-US" sz="2800" b="0" dirty="0" smtClean="0">
                <a:solidFill>
                  <a:srgbClr val="7030A0"/>
                </a:solidFill>
                <a:effectLst/>
                <a:latin typeface="Times New Roman" pitchFamily="18" charset="0"/>
                <a:cs typeface="Times New Roman" pitchFamily="18" charset="0"/>
              </a:rPr>
              <a:t>Male Color Blindness</a:t>
            </a:r>
          </a:p>
        </p:txBody>
      </p:sp>
      <p:sp>
        <p:nvSpPr>
          <p:cNvPr id="5" name="Rectangle 4"/>
          <p:cNvSpPr/>
          <p:nvPr/>
        </p:nvSpPr>
        <p:spPr>
          <a:xfrm>
            <a:off x="0" y="101025"/>
            <a:ext cx="2725426"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4-27:</a:t>
            </a:r>
            <a:endParaRPr lang="en-US" sz="3200" b="1" dirty="0"/>
          </a:p>
        </p:txBody>
      </p:sp>
      <p:sp>
        <p:nvSpPr>
          <p:cNvPr id="6" name="Rectangle 3"/>
          <p:cNvSpPr txBox="1">
            <a:spLocks noChangeArrowheads="1"/>
          </p:cNvSpPr>
          <p:nvPr/>
        </p:nvSpPr>
        <p:spPr>
          <a:xfrm>
            <a:off x="285720" y="685800"/>
            <a:ext cx="9010680" cy="1528754"/>
          </a:xfrm>
          <a:prstGeom prst="rect">
            <a:avLst/>
          </a:prstGeom>
        </p:spPr>
        <p:txBody>
          <a:bodyPr vert="horz">
            <a:no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800" dirty="0" smtClean="0">
                <a:solidFill>
                  <a:srgbClr val="0070C0"/>
                </a:solidFill>
                <a:latin typeface="Times New Roman" pitchFamily="18" charset="0"/>
                <a:cs typeface="Times New Roman" pitchFamily="18" charset="0"/>
              </a:rPr>
              <a:t>Approximately 9% of men have a type of color blindness</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800" dirty="0" smtClean="0">
                <a:solidFill>
                  <a:srgbClr val="0070C0"/>
                </a:solidFill>
                <a:latin typeface="Times New Roman" pitchFamily="18" charset="0"/>
                <a:cs typeface="Times New Roman" pitchFamily="18" charset="0"/>
              </a:rPr>
              <a:t>(</a:t>
            </a:r>
            <a:r>
              <a:rPr lang="ar-SA" sz="2800" dirty="0" smtClean="0">
                <a:solidFill>
                  <a:srgbClr val="0070C0"/>
                </a:solidFill>
                <a:latin typeface="Times New Roman" pitchFamily="18" charset="0"/>
                <a:cs typeface="Times New Roman" pitchFamily="18" charset="0"/>
              </a:rPr>
              <a:t>عمى الألوان </a:t>
            </a:r>
            <a:r>
              <a:rPr lang="en-US" sz="2800" dirty="0" smtClean="0">
                <a:solidFill>
                  <a:srgbClr val="0070C0"/>
                </a:solidFill>
                <a:latin typeface="Times New Roman" pitchFamily="18" charset="0"/>
                <a:cs typeface="Times New Roman" pitchFamily="18" charset="0"/>
              </a:rPr>
              <a:t>) that prevents them from distinguishing between red and green . If 3 men are selected at random ,</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lang="en-US" sz="2800" dirty="0" smtClean="0">
                <a:solidFill>
                  <a:srgbClr val="0070C0"/>
                </a:solidFill>
                <a:latin typeface="Times New Roman" pitchFamily="18" charset="0"/>
                <a:cs typeface="Times New Roman" pitchFamily="18" charset="0"/>
              </a:rPr>
              <a:t> find the probability that </a:t>
            </a:r>
            <a:r>
              <a:rPr lang="en-US" sz="2800" dirty="0" smtClean="0">
                <a:solidFill>
                  <a:srgbClr val="FF0000"/>
                </a:solidFill>
                <a:latin typeface="Times New Roman" pitchFamily="18" charset="0"/>
                <a:cs typeface="Times New Roman" pitchFamily="18" charset="0"/>
              </a:rPr>
              <a:t>all </a:t>
            </a:r>
            <a:r>
              <a:rPr lang="en-US" sz="2800" dirty="0" smtClean="0">
                <a:solidFill>
                  <a:srgbClr val="0070C0"/>
                </a:solidFill>
                <a:latin typeface="Times New Roman" pitchFamily="18" charset="0"/>
                <a:cs typeface="Times New Roman" pitchFamily="18" charset="0"/>
              </a:rPr>
              <a:t>of them will have this type of red-green color blindness.</a:t>
            </a: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p:txBody>
      </p:sp>
      <p:sp>
        <p:nvSpPr>
          <p:cNvPr id="7" name="Rectangle 6"/>
          <p:cNvSpPr/>
          <p:nvPr/>
        </p:nvSpPr>
        <p:spPr>
          <a:xfrm>
            <a:off x="0" y="3000372"/>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
        <p:nvSpPr>
          <p:cNvPr id="8" name="Rectangle 7"/>
          <p:cNvSpPr/>
          <p:nvPr/>
        </p:nvSpPr>
        <p:spPr>
          <a:xfrm>
            <a:off x="760609" y="3368457"/>
            <a:ext cx="7011791" cy="3108543"/>
          </a:xfrm>
          <a:prstGeom prst="rect">
            <a:avLst/>
          </a:prstGeom>
        </p:spPr>
        <p:txBody>
          <a:bodyPr wrap="none">
            <a:spAutoFit/>
          </a:bodyPr>
          <a:lstStyle/>
          <a:p>
            <a:pPr lvl="0" algn="l" rtl="0">
              <a:spcBef>
                <a:spcPct val="0"/>
              </a:spcBef>
              <a:defRPr/>
            </a:pPr>
            <a:r>
              <a:rPr lang="en-US" sz="2800" dirty="0" smtClean="0">
                <a:latin typeface="Times New Roman" pitchFamily="18" charset="0"/>
                <a:cs typeface="Times New Roman" pitchFamily="18" charset="0"/>
              </a:rPr>
              <a:t>Let C denote red – green color blindness. Then </a:t>
            </a:r>
          </a:p>
          <a:p>
            <a:pPr lvl="0" algn="l" rtl="0">
              <a:spcBef>
                <a:spcPct val="0"/>
              </a:spcBef>
              <a:defRPr/>
            </a:pPr>
            <a:endParaRPr lang="en-US" sz="2800" dirty="0" smtClean="0">
              <a:latin typeface="Times New Roman" pitchFamily="18" charset="0"/>
              <a:cs typeface="Times New Roman" pitchFamily="18" charset="0"/>
            </a:endParaRPr>
          </a:p>
          <a:p>
            <a:pPr lvl="0" algn="l" rtl="0">
              <a:spcBef>
                <a:spcPct val="0"/>
              </a:spcBef>
              <a:defRPr/>
            </a:pPr>
            <a:r>
              <a:rPr lang="en-US" sz="2800" dirty="0" smtClean="0">
                <a:latin typeface="Times New Roman" pitchFamily="18" charset="0"/>
                <a:cs typeface="Times New Roman" pitchFamily="18" charset="0"/>
              </a:rPr>
              <a:t>P(C and C and C) = P(C) . P(C) . P(C) </a:t>
            </a:r>
          </a:p>
          <a:p>
            <a:pPr lvl="0" algn="l" rtl="0">
              <a:spcBef>
                <a:spcPct val="0"/>
              </a:spcBef>
              <a:defRPr/>
            </a:pPr>
            <a:endParaRPr lang="en-US" sz="2800" dirty="0" smtClean="0">
              <a:latin typeface="Times New Roman" pitchFamily="18" charset="0"/>
              <a:cs typeface="Times New Roman" pitchFamily="18" charset="0"/>
            </a:endParaRPr>
          </a:p>
          <a:p>
            <a:pPr lvl="0" algn="l" rtl="0">
              <a:spcBef>
                <a:spcPct val="0"/>
              </a:spcBef>
              <a:defRPr/>
            </a:pP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 (0.09)(0.09)(0.09)</a:t>
            </a:r>
          </a:p>
          <a:p>
            <a:pPr lvl="0" algn="l" rtl="0">
              <a:spcBef>
                <a:spcPct val="0"/>
              </a:spcBef>
              <a:defRPr/>
            </a:pPr>
            <a:endParaRPr lang="en-US" sz="2800" dirty="0" smtClean="0">
              <a:latin typeface="Times New Roman" pitchFamily="18" charset="0"/>
              <a:cs typeface="Times New Roman" pitchFamily="18" charset="0"/>
            </a:endParaRPr>
          </a:p>
          <a:p>
            <a:pPr lvl="0" algn="l" rtl="0">
              <a:spcBef>
                <a:spcPct val="0"/>
              </a:spcBef>
              <a:defRPr/>
            </a:pP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 0.000729</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0" y="0"/>
            <a:ext cx="8229600" cy="685800"/>
          </a:xfrm>
        </p:spPr>
        <p:txBody>
          <a:bodyPr>
            <a:normAutofit/>
          </a:bodyPr>
          <a:lstStyle/>
          <a:p>
            <a:pPr eaLnBrk="1" hangingPunct="1"/>
            <a:r>
              <a:rPr lang="en-US" sz="3200" dirty="0" smtClean="0">
                <a:solidFill>
                  <a:srgbClr val="00B050"/>
                </a:solidFill>
                <a:effectLst/>
                <a:latin typeface="Times New Roman" pitchFamily="18" charset="0"/>
                <a:cs typeface="Times New Roman" pitchFamily="18" charset="0"/>
              </a:rPr>
              <a:t>Example 4-28: </a:t>
            </a:r>
            <a:r>
              <a:rPr lang="en-US" sz="3200" b="0" dirty="0" smtClean="0">
                <a:solidFill>
                  <a:srgbClr val="7030A0"/>
                </a:solidFill>
                <a:effectLst/>
                <a:latin typeface="Times New Roman" pitchFamily="18" charset="0"/>
                <a:cs typeface="Times New Roman" pitchFamily="18" charset="0"/>
              </a:rPr>
              <a:t>University Crime</a:t>
            </a:r>
          </a:p>
        </p:txBody>
      </p:sp>
      <p:sp>
        <p:nvSpPr>
          <p:cNvPr id="5" name="Rectangle 3"/>
          <p:cNvSpPr txBox="1">
            <a:spLocks noChangeArrowheads="1"/>
          </p:cNvSpPr>
          <p:nvPr/>
        </p:nvSpPr>
        <p:spPr>
          <a:xfrm>
            <a:off x="0" y="685800"/>
            <a:ext cx="8839200" cy="23622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At a university in western Pennsylvania, there were 5 burglaries reported in 2003, 16 in 2004, and 32 in 2005. If a researcher wishes to select at random two burglaries to further investigate, find the probability that </a:t>
            </a:r>
            <a:r>
              <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both</a:t>
            </a: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 will have occurred in 2004.</a:t>
            </a:r>
          </a:p>
        </p:txBody>
      </p:sp>
      <p:graphicFrame>
        <p:nvGraphicFramePr>
          <p:cNvPr id="6" name="Object 4"/>
          <p:cNvGraphicFramePr>
            <a:graphicFrameLocks noChangeAspect="1"/>
          </p:cNvGraphicFramePr>
          <p:nvPr/>
        </p:nvGraphicFramePr>
        <p:xfrm>
          <a:off x="1905000" y="3733800"/>
          <a:ext cx="4982097" cy="1143000"/>
        </p:xfrm>
        <a:graphic>
          <a:graphicData uri="http://schemas.openxmlformats.org/presentationml/2006/ole">
            <p:oleObj spid="_x0000_s46082" name="Equation" r:id="rId3" imgW="2108200" imgH="482600" progId="">
              <p:embed/>
            </p:oleObj>
          </a:graphicData>
        </a:graphic>
      </p:graphicFrame>
      <p:graphicFrame>
        <p:nvGraphicFramePr>
          <p:cNvPr id="7" name="Object 4"/>
          <p:cNvGraphicFramePr>
            <a:graphicFrameLocks noChangeAspect="1"/>
          </p:cNvGraphicFramePr>
          <p:nvPr/>
        </p:nvGraphicFramePr>
        <p:xfrm>
          <a:off x="5486400" y="5197474"/>
          <a:ext cx="881123" cy="974726"/>
        </p:xfrm>
        <a:graphic>
          <a:graphicData uri="http://schemas.openxmlformats.org/presentationml/2006/ole">
            <p:oleObj spid="_x0000_s46083" name="Equation" r:id="rId4" imgW="215713" imgH="393359" progId="">
              <p:embed/>
            </p:oleObj>
          </a:graphicData>
        </a:graphic>
      </p:graphicFrame>
      <p:graphicFrame>
        <p:nvGraphicFramePr>
          <p:cNvPr id="8" name="Object 51"/>
          <p:cNvGraphicFramePr>
            <a:graphicFrameLocks noChangeAspect="1"/>
          </p:cNvGraphicFramePr>
          <p:nvPr/>
        </p:nvGraphicFramePr>
        <p:xfrm>
          <a:off x="4007844" y="5197474"/>
          <a:ext cx="1554756" cy="974726"/>
        </p:xfrm>
        <a:graphic>
          <a:graphicData uri="http://schemas.openxmlformats.org/presentationml/2006/ole">
            <p:oleObj spid="_x0000_s46084" name="Equation" r:id="rId5" imgW="380835" imgH="393529" progId="">
              <p:embed/>
            </p:oleObj>
          </a:graphicData>
        </a:graphic>
      </p:graphicFrame>
      <p:graphicFrame>
        <p:nvGraphicFramePr>
          <p:cNvPr id="9" name="Object 5"/>
          <p:cNvGraphicFramePr>
            <a:graphicFrameLocks noChangeAspect="1"/>
          </p:cNvGraphicFramePr>
          <p:nvPr/>
        </p:nvGraphicFramePr>
        <p:xfrm>
          <a:off x="6368958" y="5197474"/>
          <a:ext cx="1708242" cy="974726"/>
        </p:xfrm>
        <a:graphic>
          <a:graphicData uri="http://schemas.openxmlformats.org/presentationml/2006/ole">
            <p:oleObj spid="_x0000_s46085" name="Equation" r:id="rId6" imgW="418918" imgH="393529" progId="">
              <p:embed/>
            </p:oleObj>
          </a:graphicData>
        </a:graphic>
      </p:graphicFrame>
      <p:sp>
        <p:nvSpPr>
          <p:cNvPr id="10" name="Rectangle 9"/>
          <p:cNvSpPr/>
          <p:nvPr/>
        </p:nvSpPr>
        <p:spPr>
          <a:xfrm>
            <a:off x="688344" y="30581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0" y="0"/>
            <a:ext cx="8229600" cy="685800"/>
          </a:xfrm>
        </p:spPr>
        <p:txBody>
          <a:bodyPr>
            <a:normAutofit fontScale="90000"/>
          </a:bodyPr>
          <a:lstStyle/>
          <a:p>
            <a:pPr eaLnBrk="1" hangingPunct="1"/>
            <a:r>
              <a:rPr lang="en-US" sz="3100" dirty="0" smtClean="0">
                <a:solidFill>
                  <a:srgbClr val="00B050"/>
                </a:solidFill>
                <a:effectLst/>
                <a:latin typeface="Times New Roman" pitchFamily="18" charset="0"/>
                <a:cs typeface="Times New Roman" pitchFamily="18" charset="0"/>
              </a:rPr>
              <a:t>Example 4-29: </a:t>
            </a:r>
            <a:r>
              <a:rPr lang="en-US" sz="2700" b="0" dirty="0" smtClean="0">
                <a:solidFill>
                  <a:srgbClr val="7030A0"/>
                </a:solidFill>
                <a:effectLst/>
                <a:latin typeface="Times New Roman" pitchFamily="18" charset="0"/>
                <a:cs typeface="Times New Roman" pitchFamily="18" charset="0"/>
              </a:rPr>
              <a:t>Homeowner’s and Automobile Insurance</a:t>
            </a:r>
          </a:p>
        </p:txBody>
      </p:sp>
      <p:sp>
        <p:nvSpPr>
          <p:cNvPr id="5" name="Rectangle 3"/>
          <p:cNvSpPr txBox="1">
            <a:spLocks noChangeArrowheads="1"/>
          </p:cNvSpPr>
          <p:nvPr/>
        </p:nvSpPr>
        <p:spPr>
          <a:xfrm>
            <a:off x="0" y="838200"/>
            <a:ext cx="8839200" cy="2362200"/>
          </a:xfrm>
          <a:prstGeom prst="rect">
            <a:avLst/>
          </a:prstGeom>
        </p:spPr>
        <p:txBody>
          <a:bodyPr vert="horz">
            <a:normAutofit fontScale="92500" lnSpcReduction="20000"/>
          </a:bodyPr>
          <a:lstStyle/>
          <a:p>
            <a:pPr lvl="0" algn="l" rtl="0">
              <a:spcBef>
                <a:spcPts val="400"/>
              </a:spcBef>
              <a:buClr>
                <a:schemeClr val="accent1"/>
              </a:buClr>
              <a:buSzPct val="68000"/>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World</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Wide Insurance Company found that 53% of the residents of a city had homeowner’s insurance </a:t>
            </a:r>
            <a:r>
              <a:rPr lang="en-US" sz="2800" dirty="0" smtClean="0">
                <a:solidFill>
                  <a:srgbClr val="0070C0"/>
                </a:solidFill>
                <a:latin typeface="Times New Roman" pitchFamily="18" charset="0"/>
                <a:cs typeface="Times New Roman" pitchFamily="18" charset="0"/>
              </a:rPr>
              <a:t>(H</a:t>
            </a:r>
            <a:r>
              <a:rPr lang="ar-SA" sz="2800" dirty="0" smtClean="0">
                <a:solidFill>
                  <a:srgbClr val="0070C0"/>
                </a:solidFill>
                <a:latin typeface="Times New Roman" pitchFamily="18" charset="0"/>
                <a:cs typeface="Times New Roman" pitchFamily="18" charset="0"/>
              </a:rPr>
              <a:t>تأمين صاحب البيت </a:t>
            </a:r>
            <a:r>
              <a:rPr lang="en-US" sz="2800" dirty="0" smtClean="0">
                <a:solidFill>
                  <a:srgbClr val="0070C0"/>
                </a:solidFill>
                <a:latin typeface="Times New Roman" pitchFamily="18" charset="0"/>
                <a:cs typeface="Times New Roman" pitchFamily="18" charset="0"/>
              </a:rPr>
              <a:t>) </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with the company .Of these clients ,27% also had automobile insurance (</a:t>
            </a:r>
            <a:r>
              <a:rPr lang="en-US" sz="2800" dirty="0" smtClean="0">
                <a:solidFill>
                  <a:srgbClr val="0070C0"/>
                </a:solidFill>
                <a:latin typeface="Times New Roman" pitchFamily="18" charset="0"/>
                <a:cs typeface="Times New Roman" pitchFamily="18" charset="0"/>
              </a:rPr>
              <a:t>A</a:t>
            </a:r>
            <a:r>
              <a:rPr lang="ar-SA" sz="2800" dirty="0" smtClean="0">
                <a:solidFill>
                  <a:srgbClr val="0070C0"/>
                </a:solidFill>
                <a:latin typeface="Times New Roman" pitchFamily="18" charset="0"/>
                <a:cs typeface="Times New Roman" pitchFamily="18" charset="0"/>
              </a:rPr>
              <a:t> تأمين سيارة</a:t>
            </a:r>
            <a:r>
              <a:rPr lang="en-US" sz="2800" dirty="0" smtClean="0">
                <a:solidFill>
                  <a:srgbClr val="0070C0"/>
                </a:solidFill>
                <a:latin typeface="Times New Roman" pitchFamily="18" charset="0"/>
                <a:cs typeface="Times New Roman" pitchFamily="18" charset="0"/>
              </a:rPr>
              <a:t> </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with the company .If a resident is selected at random ,find the probability that the resident has both homeowner’s </a:t>
            </a:r>
            <a:r>
              <a:rPr kumimoji="0" lang="en-US" sz="2800" b="1" i="0" u="none" strike="noStrike" kern="1200" cap="none" spc="0" normalizeH="0" noProof="0" dirty="0" smtClean="0">
                <a:ln>
                  <a:noFill/>
                </a:ln>
                <a:solidFill>
                  <a:schemeClr val="accent2">
                    <a:lumMod val="75000"/>
                  </a:schemeClr>
                </a:solidFill>
                <a:effectLst/>
                <a:uLnTx/>
                <a:uFillTx/>
                <a:latin typeface="Times New Roman" pitchFamily="18" charset="0"/>
                <a:cs typeface="Times New Roman" pitchFamily="18" charset="0"/>
              </a:rPr>
              <a:t>and</a:t>
            </a:r>
            <a:r>
              <a:rPr kumimoji="0" lang="en-US" sz="2800" b="0" i="0" u="none" strike="noStrike" kern="1200" cap="none" spc="0" normalizeH="0" noProof="0" dirty="0" smtClean="0">
                <a:ln>
                  <a:noFill/>
                </a:ln>
                <a:solidFill>
                  <a:schemeClr val="accent2">
                    <a:lumMod val="75000"/>
                  </a:schemeClr>
                </a:solidFill>
                <a:effectLst/>
                <a:uLnTx/>
                <a:uFillTx/>
                <a:latin typeface="Times New Roman" pitchFamily="18" charset="0"/>
                <a:cs typeface="Times New Roman" pitchFamily="18" charset="0"/>
              </a:rPr>
              <a:t> </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automobile insurance with World Wide Insurance Company .</a:t>
            </a: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p:txBody>
      </p:sp>
      <p:sp>
        <p:nvSpPr>
          <p:cNvPr id="6" name="Rectangle 5"/>
          <p:cNvSpPr/>
          <p:nvPr/>
        </p:nvSpPr>
        <p:spPr>
          <a:xfrm>
            <a:off x="152400" y="35153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pic>
        <p:nvPicPr>
          <p:cNvPr id="7"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228600" y="4419600"/>
            <a:ext cx="8839200" cy="1066800"/>
          </a:xfrm>
          <a:prstGeom prst="rect">
            <a:avLst/>
          </a:prstGeom>
          <a:noFill/>
        </p:spPr>
      </p:pic>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0" y="0"/>
            <a:ext cx="8229600" cy="685800"/>
          </a:xfrm>
        </p:spPr>
        <p:txBody>
          <a:bodyPr>
            <a:normAutofit/>
          </a:bodyPr>
          <a:lstStyle/>
          <a:p>
            <a:pPr eaLnBrk="1" hangingPunct="1"/>
            <a:r>
              <a:rPr lang="en-US" sz="3200" dirty="0" smtClean="0">
                <a:solidFill>
                  <a:srgbClr val="00B050"/>
                </a:solidFill>
                <a:effectLst/>
                <a:latin typeface="Times New Roman" pitchFamily="18" charset="0"/>
                <a:cs typeface="Times New Roman" pitchFamily="18" charset="0"/>
              </a:rPr>
              <a:t>Example 4-31: </a:t>
            </a:r>
            <a:r>
              <a:rPr lang="en-US" sz="3200" b="0" dirty="0" smtClean="0">
                <a:solidFill>
                  <a:srgbClr val="7030A0"/>
                </a:solidFill>
                <a:effectLst/>
                <a:latin typeface="Times New Roman" pitchFamily="18" charset="0"/>
                <a:cs typeface="Times New Roman" pitchFamily="18" charset="0"/>
              </a:rPr>
              <a:t>Selecting Colored Balls </a:t>
            </a:r>
          </a:p>
        </p:txBody>
      </p:sp>
      <p:sp>
        <p:nvSpPr>
          <p:cNvPr id="5" name="Rectangle 3"/>
          <p:cNvSpPr txBox="1">
            <a:spLocks noChangeArrowheads="1"/>
          </p:cNvSpPr>
          <p:nvPr/>
        </p:nvSpPr>
        <p:spPr>
          <a:xfrm>
            <a:off x="0" y="762000"/>
            <a:ext cx="8839200" cy="23622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Box 1 contains 2 red balls and 1 blue ball . Box 2 contain</a:t>
            </a:r>
            <a:r>
              <a:rPr lang="en-US" sz="2800" baseline="0" dirty="0" smtClean="0">
                <a:solidFill>
                  <a:srgbClr val="0070C0"/>
                </a:solidFill>
                <a:latin typeface="Times New Roman" pitchFamily="18" charset="0"/>
                <a:cs typeface="Times New Roman" pitchFamily="18" charset="0"/>
              </a:rPr>
              <a:t>s 3 blue balls and 1 red ball . A coin is tossed . If it falls</a:t>
            </a:r>
            <a:r>
              <a:rPr lang="en-US" sz="2800" dirty="0" smtClean="0">
                <a:solidFill>
                  <a:srgbClr val="0070C0"/>
                </a:solidFill>
                <a:latin typeface="Times New Roman" pitchFamily="18" charset="0"/>
                <a:cs typeface="Times New Roman" pitchFamily="18" charset="0"/>
              </a:rPr>
              <a:t> heads up ,box1 is selected and a ball is drawn . If it falls tails up ,box 2 is selected and a ball is drawn. Find the probability of selecting a red ball.  </a:t>
            </a: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p:txBody>
      </p:sp>
      <p:grpSp>
        <p:nvGrpSpPr>
          <p:cNvPr id="2" name="Group 5"/>
          <p:cNvGrpSpPr/>
          <p:nvPr/>
        </p:nvGrpSpPr>
        <p:grpSpPr>
          <a:xfrm>
            <a:off x="1600200" y="3352800"/>
            <a:ext cx="6477000" cy="2590800"/>
            <a:chOff x="1600200" y="3429000"/>
            <a:chExt cx="6019800" cy="2209800"/>
          </a:xfrm>
        </p:grpSpPr>
        <p:sp>
          <p:nvSpPr>
            <p:cNvPr id="7" name="Rectangle 6"/>
            <p:cNvSpPr/>
            <p:nvPr/>
          </p:nvSpPr>
          <p:spPr>
            <a:xfrm>
              <a:off x="5791200" y="5029200"/>
              <a:ext cx="16002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7030A0"/>
                  </a:solidFill>
                  <a:latin typeface="Times New Roman" pitchFamily="18" charset="0"/>
                  <a:cs typeface="Times New Roman" pitchFamily="18" charset="0"/>
                </a:rPr>
                <a:t>Box  2 </a:t>
              </a:r>
              <a:endParaRPr lang="en-US" sz="2800" b="1" dirty="0">
                <a:solidFill>
                  <a:srgbClr val="7030A0"/>
                </a:solidFill>
                <a:latin typeface="Times New Roman" pitchFamily="18" charset="0"/>
                <a:cs typeface="Times New Roman" pitchFamily="18" charset="0"/>
              </a:endParaRPr>
            </a:p>
          </p:txBody>
        </p:sp>
        <p:sp>
          <p:nvSpPr>
            <p:cNvPr id="8" name="Rectangle 7"/>
            <p:cNvSpPr/>
            <p:nvPr/>
          </p:nvSpPr>
          <p:spPr>
            <a:xfrm>
              <a:off x="1828800" y="5105400"/>
              <a:ext cx="160020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rgbClr val="7030A0"/>
                  </a:solidFill>
                  <a:latin typeface="Times New Roman" pitchFamily="18" charset="0"/>
                  <a:cs typeface="Times New Roman" pitchFamily="18" charset="0"/>
                </a:rPr>
                <a:t>Box  1 </a:t>
              </a:r>
              <a:endParaRPr lang="en-US" sz="2800" b="1" dirty="0">
                <a:solidFill>
                  <a:srgbClr val="7030A0"/>
                </a:solidFill>
                <a:latin typeface="Times New Roman" pitchFamily="18" charset="0"/>
                <a:cs typeface="Times New Roman" pitchFamily="18" charset="0"/>
              </a:endParaRPr>
            </a:p>
          </p:txBody>
        </p:sp>
        <p:grpSp>
          <p:nvGrpSpPr>
            <p:cNvPr id="3" name="Group 15"/>
            <p:cNvGrpSpPr/>
            <p:nvPr/>
          </p:nvGrpSpPr>
          <p:grpSpPr>
            <a:xfrm>
              <a:off x="1600200" y="3429000"/>
              <a:ext cx="6019800" cy="1600200"/>
              <a:chOff x="1600200" y="3581400"/>
              <a:chExt cx="6019800" cy="1600200"/>
            </a:xfrm>
          </p:grpSpPr>
          <p:sp>
            <p:nvSpPr>
              <p:cNvPr id="10" name="Rectangle 6"/>
              <p:cNvSpPr/>
              <p:nvPr/>
            </p:nvSpPr>
            <p:spPr>
              <a:xfrm>
                <a:off x="1600200" y="3581400"/>
                <a:ext cx="2133600" cy="1600200"/>
              </a:xfrm>
              <a:prstGeom prst="rect">
                <a:avLst/>
              </a:prstGeom>
              <a:solidFill>
                <a:schemeClr val="bg1"/>
              </a:solidFill>
              <a:ln w="317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5486400" y="3581400"/>
                <a:ext cx="2133600" cy="1600200"/>
              </a:xfrm>
              <a:prstGeom prst="rect">
                <a:avLst/>
              </a:prstGeom>
              <a:solidFill>
                <a:schemeClr val="bg1"/>
              </a:solidFill>
              <a:ln w="317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lowchart: Connector 11"/>
              <p:cNvSpPr/>
              <p:nvPr/>
            </p:nvSpPr>
            <p:spPr>
              <a:xfrm>
                <a:off x="1981200" y="3886200"/>
                <a:ext cx="457200" cy="457200"/>
              </a:xfrm>
              <a:prstGeom prst="flowChartConnector">
                <a:avLst/>
              </a:prstGeom>
              <a:solidFill>
                <a:srgbClr val="00B0F0"/>
              </a:solidFill>
              <a:ln w="25400"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lowchart: Connector 12"/>
              <p:cNvSpPr/>
              <p:nvPr/>
            </p:nvSpPr>
            <p:spPr>
              <a:xfrm>
                <a:off x="6324600" y="4267200"/>
                <a:ext cx="457200" cy="457200"/>
              </a:xfrm>
              <a:prstGeom prst="flowChartConnector">
                <a:avLst/>
              </a:prstGeom>
              <a:solidFill>
                <a:srgbClr val="00B0F0"/>
              </a:solidFill>
              <a:ln w="25400"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lowchart: Connector 13"/>
              <p:cNvSpPr/>
              <p:nvPr/>
            </p:nvSpPr>
            <p:spPr>
              <a:xfrm>
                <a:off x="5638800" y="4495800"/>
                <a:ext cx="457200" cy="457200"/>
              </a:xfrm>
              <a:prstGeom prst="flowChartConnector">
                <a:avLst/>
              </a:prstGeom>
              <a:solidFill>
                <a:srgbClr val="00B0F0"/>
              </a:solidFill>
              <a:ln w="25400"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lowchart: Connector 14"/>
              <p:cNvSpPr/>
              <p:nvPr/>
            </p:nvSpPr>
            <p:spPr>
              <a:xfrm>
                <a:off x="5791200" y="3810000"/>
                <a:ext cx="457200" cy="457200"/>
              </a:xfrm>
              <a:prstGeom prst="flowChartConnector">
                <a:avLst/>
              </a:prstGeom>
              <a:solidFill>
                <a:srgbClr val="00B0F0"/>
              </a:solidFill>
              <a:ln w="25400" cmpd="sng"/>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Flowchart: Connector 15"/>
              <p:cNvSpPr/>
              <p:nvPr/>
            </p:nvSpPr>
            <p:spPr>
              <a:xfrm>
                <a:off x="2895600" y="3886200"/>
                <a:ext cx="457200" cy="457200"/>
              </a:xfrm>
              <a:prstGeom prst="flowChartConnector">
                <a:avLst/>
              </a:prstGeom>
              <a:solidFill>
                <a:srgbClr val="C00000"/>
              </a:solidFill>
              <a:ln w="25400"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lowchart: Connector 16"/>
              <p:cNvSpPr/>
              <p:nvPr/>
            </p:nvSpPr>
            <p:spPr>
              <a:xfrm>
                <a:off x="2514600" y="4495800"/>
                <a:ext cx="457200" cy="457200"/>
              </a:xfrm>
              <a:prstGeom prst="flowChartConnector">
                <a:avLst/>
              </a:prstGeom>
              <a:solidFill>
                <a:srgbClr val="C00000"/>
              </a:solidFill>
              <a:ln w="25400"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lowchart: Connector 17"/>
              <p:cNvSpPr/>
              <p:nvPr/>
            </p:nvSpPr>
            <p:spPr>
              <a:xfrm>
                <a:off x="7010400" y="3886200"/>
                <a:ext cx="457200" cy="457200"/>
              </a:xfrm>
              <a:prstGeom prst="flowChartConnector">
                <a:avLst/>
              </a:prstGeom>
              <a:solidFill>
                <a:srgbClr val="C00000"/>
              </a:solidFill>
              <a:ln w="25400" cmpd="sng">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78744" y="7620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grpSp>
        <p:nvGrpSpPr>
          <p:cNvPr id="2" name="Group 4"/>
          <p:cNvGrpSpPr/>
          <p:nvPr/>
        </p:nvGrpSpPr>
        <p:grpSpPr>
          <a:xfrm>
            <a:off x="15404" y="457200"/>
            <a:ext cx="7833196" cy="5802872"/>
            <a:chOff x="625004" y="381000"/>
            <a:chExt cx="7833196" cy="5802872"/>
          </a:xfrm>
        </p:grpSpPr>
        <p:grpSp>
          <p:nvGrpSpPr>
            <p:cNvPr id="3" name="Group 87"/>
            <p:cNvGrpSpPr/>
            <p:nvPr/>
          </p:nvGrpSpPr>
          <p:grpSpPr>
            <a:xfrm>
              <a:off x="625004" y="1899517"/>
              <a:ext cx="3489796" cy="3047610"/>
              <a:chOff x="625004" y="1899517"/>
              <a:chExt cx="3489796" cy="3047610"/>
            </a:xfrm>
          </p:grpSpPr>
          <p:sp>
            <p:nvSpPr>
              <p:cNvPr id="27" name="Rectangle 3"/>
              <p:cNvSpPr>
                <a:spLocks noChangeArrowheads="1"/>
              </p:cNvSpPr>
              <p:nvPr/>
            </p:nvSpPr>
            <p:spPr bwMode="auto">
              <a:xfrm>
                <a:off x="625004" y="3037177"/>
                <a:ext cx="1432396" cy="62042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3200" b="0" i="0" u="none" strike="noStrike" cap="none" normalizeH="0" baseline="0" dirty="0" smtClean="0">
                    <a:ln>
                      <a:noFill/>
                    </a:ln>
                    <a:solidFill>
                      <a:schemeClr val="tx1"/>
                    </a:solidFill>
                    <a:effectLst/>
                    <a:latin typeface="Times New Roman" pitchFamily="18" charset="0"/>
                    <a:ea typeface="Arial" pitchFamily="34" charset="0"/>
                    <a:cs typeface="Arial" pitchFamily="34" charset="0"/>
                  </a:rPr>
                  <a:t>Coin</a:t>
                </a: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cxnSp>
            <p:nvCxnSpPr>
              <p:cNvPr id="28" name="AutoShape 13"/>
              <p:cNvCxnSpPr>
                <a:cxnSpLocks noChangeShapeType="1"/>
              </p:cNvCxnSpPr>
              <p:nvPr/>
            </p:nvCxnSpPr>
            <p:spPr bwMode="auto">
              <a:xfrm flipV="1">
                <a:off x="1870547" y="2096334"/>
                <a:ext cx="2212762" cy="1251270"/>
              </a:xfrm>
              <a:prstGeom prst="straightConnector1">
                <a:avLst/>
              </a:prstGeom>
              <a:noFill/>
              <a:ln w="9525">
                <a:solidFill>
                  <a:srgbClr val="000000"/>
                </a:solidFill>
                <a:round/>
                <a:headEnd/>
                <a:tailEnd/>
              </a:ln>
            </p:spPr>
          </p:cxnSp>
          <p:cxnSp>
            <p:nvCxnSpPr>
              <p:cNvPr id="29" name="AutoShape 14"/>
              <p:cNvCxnSpPr>
                <a:cxnSpLocks noChangeShapeType="1"/>
              </p:cNvCxnSpPr>
              <p:nvPr/>
            </p:nvCxnSpPr>
            <p:spPr bwMode="auto">
              <a:xfrm>
                <a:off x="1870546" y="3347603"/>
                <a:ext cx="2244254" cy="1529197"/>
              </a:xfrm>
              <a:prstGeom prst="straightConnector1">
                <a:avLst/>
              </a:prstGeom>
              <a:noFill/>
              <a:ln w="9525">
                <a:solidFill>
                  <a:srgbClr val="000000"/>
                </a:solidFill>
                <a:round/>
                <a:headEnd/>
                <a:tailEnd/>
              </a:ln>
            </p:spPr>
          </p:cxnSp>
          <p:pic>
            <p:nvPicPr>
              <p:cNvPr id="30" name="Picture 60"/>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rot="1927256">
                <a:off x="2413689" y="4282750"/>
                <a:ext cx="1073224" cy="664377"/>
              </a:xfrm>
              <a:prstGeom prst="rect">
                <a:avLst/>
              </a:prstGeom>
              <a:noFill/>
            </p:spPr>
          </p:pic>
          <p:pic>
            <p:nvPicPr>
              <p:cNvPr id="31" name="Picture 6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rot="1957470">
                <a:off x="1885488" y="3753538"/>
                <a:ext cx="251855" cy="566674"/>
              </a:xfrm>
              <a:prstGeom prst="rect">
                <a:avLst/>
              </a:prstGeom>
              <a:noFill/>
            </p:spPr>
          </p:pic>
          <p:grpSp>
            <p:nvGrpSpPr>
              <p:cNvPr id="5" name="Group 73"/>
              <p:cNvGrpSpPr/>
              <p:nvPr/>
            </p:nvGrpSpPr>
            <p:grpSpPr>
              <a:xfrm>
                <a:off x="1876996" y="1899517"/>
                <a:ext cx="1684095" cy="1185746"/>
                <a:chOff x="1876996" y="1899517"/>
                <a:chExt cx="1684095" cy="1185746"/>
              </a:xfrm>
            </p:grpSpPr>
            <p:pic>
              <p:nvPicPr>
                <p:cNvPr id="33" name="Picture 57"/>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rot="19864795">
                  <a:off x="2381813" y="1899517"/>
                  <a:ext cx="1179278" cy="703239"/>
                </a:xfrm>
                <a:prstGeom prst="rect">
                  <a:avLst/>
                </a:prstGeom>
                <a:noFill/>
              </p:spPr>
            </p:pic>
            <p:pic>
              <p:nvPicPr>
                <p:cNvPr id="34" name="Picture 65"/>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rot="19636503">
                  <a:off x="1876996" y="2535359"/>
                  <a:ext cx="305502" cy="549904"/>
                </a:xfrm>
                <a:prstGeom prst="rect">
                  <a:avLst/>
                </a:prstGeom>
                <a:noFill/>
              </p:spPr>
            </p:pic>
          </p:grpSp>
        </p:grpSp>
        <p:grpSp>
          <p:nvGrpSpPr>
            <p:cNvPr id="6" name="Group 82"/>
            <p:cNvGrpSpPr/>
            <p:nvPr/>
          </p:nvGrpSpPr>
          <p:grpSpPr>
            <a:xfrm>
              <a:off x="4038600" y="762000"/>
              <a:ext cx="2978248" cy="2067379"/>
              <a:chOff x="4108352" y="685800"/>
              <a:chExt cx="2978248" cy="2067379"/>
            </a:xfrm>
          </p:grpSpPr>
          <p:sp>
            <p:nvSpPr>
              <p:cNvPr id="21" name="Rectangle 4"/>
              <p:cNvSpPr>
                <a:spLocks noChangeArrowheads="1"/>
              </p:cNvSpPr>
              <p:nvPr/>
            </p:nvSpPr>
            <p:spPr bwMode="auto">
              <a:xfrm>
                <a:off x="4108352" y="1539472"/>
                <a:ext cx="1432396" cy="6204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3200" b="0" i="0" u="none" strike="noStrike" cap="none" normalizeH="0" baseline="0" dirty="0" smtClean="0">
                    <a:ln>
                      <a:noFill/>
                    </a:ln>
                    <a:effectLst/>
                    <a:latin typeface="Times New Roman" pitchFamily="18" charset="0"/>
                    <a:ea typeface="Arial" pitchFamily="34" charset="0"/>
                    <a:cs typeface="Arial" pitchFamily="34" charset="0"/>
                  </a:rPr>
                  <a:t>Box 1</a:t>
                </a:r>
                <a:endParaRPr kumimoji="0" lang="en-US" sz="3200" b="0" i="0" u="none" strike="noStrike" cap="none" normalizeH="0" baseline="0" dirty="0" smtClean="0">
                  <a:ln>
                    <a:noFill/>
                  </a:ln>
                  <a:effectLst/>
                  <a:latin typeface="Arial" pitchFamily="34" charset="0"/>
                  <a:cs typeface="Arial" pitchFamily="34" charset="0"/>
                </a:endParaRPr>
              </a:p>
            </p:txBody>
          </p:sp>
          <p:grpSp>
            <p:nvGrpSpPr>
              <p:cNvPr id="7" name="Group 9"/>
              <p:cNvGrpSpPr>
                <a:grpSpLocks/>
              </p:cNvGrpSpPr>
              <p:nvPr/>
            </p:nvGrpSpPr>
            <p:grpSpPr bwMode="auto">
              <a:xfrm>
                <a:off x="5299651" y="696634"/>
                <a:ext cx="1786949" cy="1791031"/>
                <a:chOff x="6705" y="3645"/>
                <a:chExt cx="1890" cy="2085"/>
              </a:xfrm>
            </p:grpSpPr>
            <p:cxnSp>
              <p:nvCxnSpPr>
                <p:cNvPr id="25" name="AutoShape 10"/>
                <p:cNvCxnSpPr>
                  <a:cxnSpLocks noChangeShapeType="1"/>
                </p:cNvCxnSpPr>
                <p:nvPr/>
              </p:nvCxnSpPr>
              <p:spPr bwMode="auto">
                <a:xfrm flipV="1">
                  <a:off x="6705" y="3645"/>
                  <a:ext cx="1650" cy="1290"/>
                </a:xfrm>
                <a:prstGeom prst="straightConnector1">
                  <a:avLst/>
                </a:prstGeom>
                <a:noFill/>
                <a:ln w="9525">
                  <a:solidFill>
                    <a:srgbClr val="000000"/>
                  </a:solidFill>
                  <a:round/>
                  <a:headEnd/>
                  <a:tailEnd/>
                </a:ln>
              </p:spPr>
            </p:cxnSp>
            <p:cxnSp>
              <p:nvCxnSpPr>
                <p:cNvPr id="26" name="AutoShape 11"/>
                <p:cNvCxnSpPr>
                  <a:cxnSpLocks noChangeShapeType="1"/>
                </p:cNvCxnSpPr>
                <p:nvPr/>
              </p:nvCxnSpPr>
              <p:spPr bwMode="auto">
                <a:xfrm>
                  <a:off x="6705" y="4935"/>
                  <a:ext cx="1890" cy="795"/>
                </a:xfrm>
                <a:prstGeom prst="straightConnector1">
                  <a:avLst/>
                </a:prstGeom>
                <a:noFill/>
                <a:ln w="9525">
                  <a:solidFill>
                    <a:srgbClr val="000000"/>
                  </a:solidFill>
                  <a:round/>
                  <a:headEnd/>
                  <a:tailEnd/>
                </a:ln>
              </p:spPr>
            </p:cxnSp>
          </p:grpSp>
          <p:pic>
            <p:nvPicPr>
              <p:cNvPr id="23" name="Picture 68"/>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rot="19588806">
                <a:off x="5260639" y="685800"/>
                <a:ext cx="1336392" cy="606686"/>
              </a:xfrm>
              <a:prstGeom prst="rect">
                <a:avLst/>
              </a:prstGeom>
              <a:noFill/>
            </p:spPr>
          </p:pic>
          <p:pic>
            <p:nvPicPr>
              <p:cNvPr id="24" name="Picture 71"/>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rot="1387143">
                <a:off x="5344234" y="2134054"/>
                <a:ext cx="1295400" cy="619125"/>
              </a:xfrm>
              <a:prstGeom prst="rect">
                <a:avLst/>
              </a:prstGeom>
              <a:noFill/>
            </p:spPr>
          </p:pic>
        </p:grpSp>
        <p:grpSp>
          <p:nvGrpSpPr>
            <p:cNvPr id="8" name="Group 81"/>
            <p:cNvGrpSpPr/>
            <p:nvPr/>
          </p:nvGrpSpPr>
          <p:grpSpPr>
            <a:xfrm>
              <a:off x="927423" y="3861649"/>
              <a:ext cx="6311577" cy="2322223"/>
              <a:chOff x="990600" y="3861649"/>
              <a:chExt cx="6311577" cy="2322223"/>
            </a:xfrm>
          </p:grpSpPr>
          <p:grpSp>
            <p:nvGrpSpPr>
              <p:cNvPr id="13" name="Group 72"/>
              <p:cNvGrpSpPr/>
              <p:nvPr/>
            </p:nvGrpSpPr>
            <p:grpSpPr>
              <a:xfrm>
                <a:off x="4267200" y="4000169"/>
                <a:ext cx="3034977" cy="1791031"/>
                <a:chOff x="4114800" y="3847769"/>
                <a:chExt cx="3034977" cy="1791031"/>
              </a:xfrm>
            </p:grpSpPr>
            <p:sp>
              <p:nvSpPr>
                <p:cNvPr id="17" name="Rectangle 5"/>
                <p:cNvSpPr>
                  <a:spLocks noChangeArrowheads="1"/>
                </p:cNvSpPr>
                <p:nvPr/>
              </p:nvSpPr>
              <p:spPr bwMode="auto">
                <a:xfrm>
                  <a:off x="4114800" y="4690607"/>
                  <a:ext cx="1432396" cy="6204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3200" b="0" i="0" u="none" strike="noStrike" cap="none" normalizeH="0" baseline="0" dirty="0" smtClean="0">
                      <a:ln>
                        <a:noFill/>
                      </a:ln>
                      <a:effectLst/>
                      <a:latin typeface="Times New Roman" pitchFamily="18" charset="0"/>
                      <a:ea typeface="Arial" pitchFamily="34" charset="0"/>
                      <a:cs typeface="Arial" pitchFamily="34" charset="0"/>
                    </a:rPr>
                    <a:t>Box 2</a:t>
                  </a:r>
                  <a:endParaRPr kumimoji="0" lang="en-US" sz="3200" b="0" i="0" u="none" strike="noStrike" cap="none" normalizeH="0" baseline="0" dirty="0" smtClean="0">
                    <a:ln>
                      <a:noFill/>
                    </a:ln>
                    <a:effectLst/>
                    <a:latin typeface="Arial" pitchFamily="34" charset="0"/>
                    <a:cs typeface="Arial" pitchFamily="34" charset="0"/>
                  </a:endParaRPr>
                </a:p>
              </p:txBody>
            </p:sp>
            <p:grpSp>
              <p:nvGrpSpPr>
                <p:cNvPr id="18" name="Group 6"/>
                <p:cNvGrpSpPr>
                  <a:grpSpLocks/>
                </p:cNvGrpSpPr>
                <p:nvPr/>
              </p:nvGrpSpPr>
              <p:grpSpPr bwMode="auto">
                <a:xfrm>
                  <a:off x="5362828" y="3847769"/>
                  <a:ext cx="1786949" cy="1791031"/>
                  <a:chOff x="6705" y="3645"/>
                  <a:chExt cx="1890" cy="2085"/>
                </a:xfrm>
              </p:grpSpPr>
              <p:cxnSp>
                <p:nvCxnSpPr>
                  <p:cNvPr id="19" name="AutoShape 7"/>
                  <p:cNvCxnSpPr>
                    <a:cxnSpLocks noChangeShapeType="1"/>
                  </p:cNvCxnSpPr>
                  <p:nvPr/>
                </p:nvCxnSpPr>
                <p:spPr bwMode="auto">
                  <a:xfrm flipV="1">
                    <a:off x="6705" y="3645"/>
                    <a:ext cx="1650" cy="1290"/>
                  </a:xfrm>
                  <a:prstGeom prst="straightConnector1">
                    <a:avLst/>
                  </a:prstGeom>
                  <a:noFill/>
                  <a:ln w="9525">
                    <a:solidFill>
                      <a:srgbClr val="000000"/>
                    </a:solidFill>
                    <a:round/>
                    <a:headEnd/>
                    <a:tailEnd/>
                  </a:ln>
                </p:spPr>
              </p:cxnSp>
              <p:cxnSp>
                <p:nvCxnSpPr>
                  <p:cNvPr id="20" name="AutoShape 8"/>
                  <p:cNvCxnSpPr>
                    <a:cxnSpLocks noChangeShapeType="1"/>
                  </p:cNvCxnSpPr>
                  <p:nvPr/>
                </p:nvCxnSpPr>
                <p:spPr bwMode="auto">
                  <a:xfrm>
                    <a:off x="6705" y="4935"/>
                    <a:ext cx="1890" cy="795"/>
                  </a:xfrm>
                  <a:prstGeom prst="straightConnector1">
                    <a:avLst/>
                  </a:prstGeom>
                  <a:noFill/>
                  <a:ln w="9525">
                    <a:solidFill>
                      <a:srgbClr val="000000"/>
                    </a:solidFill>
                    <a:round/>
                    <a:headEnd/>
                    <a:tailEnd/>
                  </a:ln>
                </p:spPr>
              </p:cxnSp>
            </p:grpSp>
          </p:grpSp>
          <p:pic>
            <p:nvPicPr>
              <p:cNvPr id="14" name="Picture 74"/>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rot="19527317">
                <a:off x="5423428" y="3861649"/>
                <a:ext cx="1379345" cy="684408"/>
              </a:xfrm>
              <a:prstGeom prst="rect">
                <a:avLst/>
              </a:prstGeom>
              <a:noFill/>
            </p:spPr>
          </p:pic>
          <p:pic>
            <p:nvPicPr>
              <p:cNvPr id="15" name="Picture 77"/>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rot="1265291">
                <a:off x="5564207" y="5488547"/>
                <a:ext cx="1412045" cy="695325"/>
              </a:xfrm>
              <a:prstGeom prst="rect">
                <a:avLst/>
              </a:prstGeom>
              <a:noFill/>
            </p:spPr>
          </p:pic>
          <p:sp>
            <p:nvSpPr>
              <p:cNvPr id="16" name="Rectangle 5"/>
              <p:cNvSpPr>
                <a:spLocks noChangeArrowheads="1"/>
              </p:cNvSpPr>
              <p:nvPr/>
            </p:nvSpPr>
            <p:spPr bwMode="auto">
              <a:xfrm>
                <a:off x="990600" y="5181600"/>
                <a:ext cx="1432396" cy="6204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endParaRPr kumimoji="0" lang="en-US" sz="3200" b="0" i="0" u="none" strike="noStrike" cap="none" normalizeH="0" baseline="0" dirty="0" smtClean="0">
                  <a:ln>
                    <a:noFill/>
                  </a:ln>
                  <a:solidFill>
                    <a:schemeClr val="tx1"/>
                  </a:solidFill>
                  <a:effectLst/>
                  <a:latin typeface="Arial" pitchFamily="34" charset="0"/>
                  <a:cs typeface="Arial" pitchFamily="34" charset="0"/>
                </a:endParaRPr>
              </a:p>
            </p:txBody>
          </p:sp>
        </p:grpSp>
        <p:sp>
          <p:nvSpPr>
            <p:cNvPr id="9" name="Rectangle 5"/>
            <p:cNvSpPr>
              <a:spLocks noChangeArrowheads="1"/>
            </p:cNvSpPr>
            <p:nvPr/>
          </p:nvSpPr>
          <p:spPr bwMode="auto">
            <a:xfrm>
              <a:off x="6553200" y="381000"/>
              <a:ext cx="1432396" cy="6204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3200" b="0"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Red </a:t>
              </a:r>
              <a:endParaRPr kumimoji="0" lang="en-US" sz="3200" b="0" i="0" u="none" strike="noStrike" cap="none" normalizeH="0" baseline="0" dirty="0" smtClean="0">
                <a:ln>
                  <a:noFill/>
                </a:ln>
                <a:solidFill>
                  <a:srgbClr val="FF0000"/>
                </a:solidFill>
                <a:effectLst/>
                <a:latin typeface="Arial" pitchFamily="34" charset="0"/>
                <a:cs typeface="Arial" pitchFamily="34" charset="0"/>
              </a:endParaRPr>
            </a:p>
          </p:txBody>
        </p:sp>
        <p:sp>
          <p:nvSpPr>
            <p:cNvPr id="10" name="Rectangle 5"/>
            <p:cNvSpPr>
              <a:spLocks noChangeArrowheads="1"/>
            </p:cNvSpPr>
            <p:nvPr/>
          </p:nvSpPr>
          <p:spPr bwMode="auto">
            <a:xfrm>
              <a:off x="6797204" y="3646777"/>
              <a:ext cx="1432396" cy="6204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3200" b="0" i="0" u="none" strike="noStrike" cap="none" normalizeH="0" baseline="0" dirty="0" smtClean="0">
                  <a:ln>
                    <a:noFill/>
                  </a:ln>
                  <a:solidFill>
                    <a:srgbClr val="FF0000"/>
                  </a:solidFill>
                  <a:effectLst/>
                  <a:latin typeface="Times New Roman" pitchFamily="18" charset="0"/>
                  <a:ea typeface="Arial" pitchFamily="34" charset="0"/>
                  <a:cs typeface="Arial" pitchFamily="34" charset="0"/>
                </a:rPr>
                <a:t>Red </a:t>
              </a:r>
              <a:endParaRPr kumimoji="0" lang="en-US" sz="3200" b="0" i="0" u="none" strike="noStrike" cap="none" normalizeH="0" baseline="0" dirty="0" smtClean="0">
                <a:ln>
                  <a:noFill/>
                </a:ln>
                <a:solidFill>
                  <a:srgbClr val="FF0000"/>
                </a:solidFill>
                <a:effectLst/>
                <a:latin typeface="Arial" pitchFamily="34" charset="0"/>
                <a:cs typeface="Arial" pitchFamily="34" charset="0"/>
              </a:endParaRPr>
            </a:p>
          </p:txBody>
        </p:sp>
        <p:sp>
          <p:nvSpPr>
            <p:cNvPr id="11" name="Rectangle 5"/>
            <p:cNvSpPr>
              <a:spLocks noChangeArrowheads="1"/>
            </p:cNvSpPr>
            <p:nvPr/>
          </p:nvSpPr>
          <p:spPr bwMode="auto">
            <a:xfrm>
              <a:off x="6858000" y="2275177"/>
              <a:ext cx="1432396" cy="6204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3200" b="0" i="0" u="none" strike="noStrike" cap="none" normalizeH="0" baseline="0" dirty="0" smtClean="0">
                  <a:ln>
                    <a:noFill/>
                  </a:ln>
                  <a:solidFill>
                    <a:srgbClr val="0070C0"/>
                  </a:solidFill>
                  <a:effectLst/>
                  <a:latin typeface="Times New Roman" pitchFamily="18" charset="0"/>
                  <a:ea typeface="Arial" pitchFamily="34" charset="0"/>
                  <a:cs typeface="Arial" pitchFamily="34" charset="0"/>
                </a:rPr>
                <a:t>Blue  </a:t>
              </a:r>
              <a:endParaRPr kumimoji="0" lang="en-US" sz="3200" b="0" i="0" u="none" strike="noStrike" cap="none" normalizeH="0" baseline="0" dirty="0" smtClean="0">
                <a:ln>
                  <a:noFill/>
                </a:ln>
                <a:solidFill>
                  <a:srgbClr val="0070C0"/>
                </a:solidFill>
                <a:effectLst/>
                <a:latin typeface="Arial" pitchFamily="34" charset="0"/>
                <a:cs typeface="Arial" pitchFamily="34" charset="0"/>
              </a:endParaRPr>
            </a:p>
          </p:txBody>
        </p:sp>
        <p:sp>
          <p:nvSpPr>
            <p:cNvPr id="12" name="Rectangle 5"/>
            <p:cNvSpPr>
              <a:spLocks noChangeArrowheads="1"/>
            </p:cNvSpPr>
            <p:nvPr/>
          </p:nvSpPr>
          <p:spPr bwMode="auto">
            <a:xfrm>
              <a:off x="7025804" y="5551777"/>
              <a:ext cx="1432396" cy="62042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3200" b="0" i="0" u="none" strike="noStrike" cap="none" normalizeH="0" baseline="0" dirty="0" smtClean="0">
                  <a:ln>
                    <a:noFill/>
                  </a:ln>
                  <a:solidFill>
                    <a:srgbClr val="0070C0"/>
                  </a:solidFill>
                  <a:effectLst/>
                  <a:latin typeface="Times New Roman" pitchFamily="18" charset="0"/>
                  <a:ea typeface="Arial" pitchFamily="34" charset="0"/>
                  <a:cs typeface="Arial" pitchFamily="34" charset="0"/>
                </a:rPr>
                <a:t>Blue  </a:t>
              </a:r>
              <a:endParaRPr kumimoji="0" lang="en-US" sz="3200" b="0" i="0" u="none" strike="noStrike" cap="none" normalizeH="0" baseline="0" dirty="0" smtClean="0">
                <a:ln>
                  <a:noFill/>
                </a:ln>
                <a:solidFill>
                  <a:srgbClr val="0070C0"/>
                </a:solidFill>
                <a:effectLst/>
                <a:latin typeface="Arial" pitchFamily="34" charset="0"/>
                <a:cs typeface="Arial" pitchFamily="34" charset="0"/>
              </a:endParaRPr>
            </a:p>
          </p:txBody>
        </p:sp>
      </p:grpSp>
      <p:grpSp>
        <p:nvGrpSpPr>
          <p:cNvPr id="22" name="Group 34"/>
          <p:cNvGrpSpPr/>
          <p:nvPr/>
        </p:nvGrpSpPr>
        <p:grpSpPr>
          <a:xfrm>
            <a:off x="7543800" y="295275"/>
            <a:ext cx="1295400" cy="6029325"/>
            <a:chOff x="7543800" y="219075"/>
            <a:chExt cx="1295400" cy="6029325"/>
          </a:xfrm>
        </p:grpSpPr>
        <p:pic>
          <p:nvPicPr>
            <p:cNvPr id="36" name="Picture 80"/>
            <p:cNvPicPr>
              <a:picLocks noChangeAspect="1" noChangeArrowheads="1"/>
            </p:cNvPicPr>
            <p:nvPr/>
          </p:nvPicPr>
          <p:blipFill>
            <a:blip r:embed="rId10" cstate="print">
              <a:clrChange>
                <a:clrFrom>
                  <a:srgbClr val="FFFFFF"/>
                </a:clrFrom>
                <a:clrTo>
                  <a:srgbClr val="FFFFFF">
                    <a:alpha val="0"/>
                  </a:srgbClr>
                </a:clrTo>
              </a:clrChange>
            </a:blip>
            <a:srcRect/>
            <a:stretch>
              <a:fillRect/>
            </a:stretch>
          </p:blipFill>
          <p:spPr bwMode="auto">
            <a:xfrm>
              <a:off x="7543800" y="219075"/>
              <a:ext cx="1175824" cy="695325"/>
            </a:xfrm>
            <a:prstGeom prst="rect">
              <a:avLst/>
            </a:prstGeom>
            <a:noFill/>
          </p:spPr>
        </p:pic>
        <p:pic>
          <p:nvPicPr>
            <p:cNvPr id="37" name="Picture 83"/>
            <p:cNvPicPr>
              <a:picLocks noChangeAspect="1" noChangeArrowheads="1"/>
            </p:cNvPicPr>
            <p:nvPr/>
          </p:nvPicPr>
          <p:blipFill>
            <a:blip r:embed="rId11" cstate="print">
              <a:clrChange>
                <a:clrFrom>
                  <a:srgbClr val="FFFFFF"/>
                </a:clrFrom>
                <a:clrTo>
                  <a:srgbClr val="FFFFFF">
                    <a:alpha val="0"/>
                  </a:srgbClr>
                </a:clrTo>
              </a:clrChange>
            </a:blip>
            <a:srcRect/>
            <a:stretch>
              <a:fillRect/>
            </a:stretch>
          </p:blipFill>
          <p:spPr bwMode="auto">
            <a:xfrm>
              <a:off x="7620000" y="1981200"/>
              <a:ext cx="1099625" cy="768555"/>
            </a:xfrm>
            <a:prstGeom prst="rect">
              <a:avLst/>
            </a:prstGeom>
            <a:noFill/>
          </p:spPr>
        </p:pic>
        <p:pic>
          <p:nvPicPr>
            <p:cNvPr id="38" name="Picture 86"/>
            <p:cNvPicPr>
              <a:picLocks noChangeAspect="1" noChangeArrowheads="1"/>
            </p:cNvPicPr>
            <p:nvPr/>
          </p:nvPicPr>
          <p:blipFill>
            <a:blip r:embed="rId12" cstate="print">
              <a:clrChange>
                <a:clrFrom>
                  <a:srgbClr val="FFFFFF"/>
                </a:clrFrom>
                <a:clrTo>
                  <a:srgbClr val="FFFFFF">
                    <a:alpha val="0"/>
                  </a:srgbClr>
                </a:clrTo>
              </a:clrChange>
            </a:blip>
            <a:srcRect/>
            <a:stretch>
              <a:fillRect/>
            </a:stretch>
          </p:blipFill>
          <p:spPr bwMode="auto">
            <a:xfrm>
              <a:off x="7696200" y="3581400"/>
              <a:ext cx="1066800" cy="745613"/>
            </a:xfrm>
            <a:prstGeom prst="rect">
              <a:avLst/>
            </a:prstGeom>
            <a:noFill/>
          </p:spPr>
        </p:pic>
        <p:pic>
          <p:nvPicPr>
            <p:cNvPr id="39" name="Picture 89"/>
            <p:cNvPicPr>
              <a:picLocks noChangeAspect="1" noChangeArrowheads="1"/>
            </p:cNvPicPr>
            <p:nvPr/>
          </p:nvPicPr>
          <p:blipFill>
            <a:blip r:embed="rId13" cstate="print">
              <a:clrChange>
                <a:clrFrom>
                  <a:srgbClr val="FFFFFF"/>
                </a:clrFrom>
                <a:clrTo>
                  <a:srgbClr val="FFFFFF">
                    <a:alpha val="0"/>
                  </a:srgbClr>
                </a:clrTo>
              </a:clrChange>
            </a:blip>
            <a:srcRect/>
            <a:stretch>
              <a:fillRect/>
            </a:stretch>
          </p:blipFill>
          <p:spPr bwMode="auto">
            <a:xfrm>
              <a:off x="7772400" y="5502787"/>
              <a:ext cx="1066800" cy="745613"/>
            </a:xfrm>
            <a:prstGeom prst="rect">
              <a:avLst/>
            </a:prstGeom>
            <a:noFill/>
          </p:spPr>
        </p:pic>
      </p:gr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1676400"/>
            <a:ext cx="7467600" cy="2133600"/>
          </a:xfrm>
          <a:prstGeom prst="rect">
            <a:avLst/>
          </a:prstGeom>
          <a:noFill/>
          <a:ln w="984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72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5" name="Rectangle 4"/>
          <p:cNvSpPr/>
          <p:nvPr/>
        </p:nvSpPr>
        <p:spPr>
          <a:xfrm>
            <a:off x="688009" y="2286000"/>
            <a:ext cx="7617791" cy="1015663"/>
          </a:xfrm>
          <a:prstGeom prst="rect">
            <a:avLst/>
          </a:prstGeom>
        </p:spPr>
        <p:txBody>
          <a:bodyPr wrap="square">
            <a:spAutoFit/>
          </a:bodyPr>
          <a:lstStyle/>
          <a:p>
            <a:r>
              <a:rPr lang="en-US" sz="6000" dirty="0" smtClean="0">
                <a:solidFill>
                  <a:schemeClr val="accent3">
                    <a:lumMod val="75000"/>
                  </a:schemeClr>
                </a:solidFill>
                <a:latin typeface="Times New Roman" pitchFamily="18" charset="0"/>
                <a:cs typeface="Times New Roman" pitchFamily="18" charset="0"/>
              </a:rPr>
              <a:t>Conditional Probability </a:t>
            </a:r>
            <a:endParaRPr lang="en-US" sz="6000" dirty="0">
              <a:solidFill>
                <a:schemeClr val="accent3">
                  <a:lumMod val="75000"/>
                </a:schemeClr>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152400" y="228600"/>
            <a:ext cx="8763000" cy="1569660"/>
          </a:xfrm>
          <a:prstGeom prst="rect">
            <a:avLst/>
          </a:prstGeom>
          <a:noFill/>
          <a:ln w="9525">
            <a:noFill/>
            <a:miter lim="800000"/>
            <a:headEnd/>
            <a:tailEnd/>
          </a:ln>
          <a:effectLst/>
        </p:spPr>
        <p:txBody>
          <a:bodyPr wrap="square">
            <a:spAutoFit/>
          </a:bodyPr>
          <a:lstStyle/>
          <a:p>
            <a:pPr algn="l" rtl="0" eaLnBrk="1" hangingPunct="1">
              <a:spcBef>
                <a:spcPct val="50000"/>
              </a:spcBef>
              <a:buClr>
                <a:srgbClr val="00B0F0"/>
              </a:buClr>
              <a:buSzPct val="100000"/>
              <a:buFont typeface="Wingdings" pitchFamily="2" charset="2"/>
              <a:buChar char="q"/>
              <a:defRPr/>
            </a:pPr>
            <a:r>
              <a:rPr lang="en-US" sz="3200" b="1" dirty="0" smtClean="0">
                <a:solidFill>
                  <a:srgbClr val="000099"/>
                </a:solidFill>
                <a:effectLst>
                  <a:outerShdw blurRad="38100" dist="38100" dir="2700000" algn="tl">
                    <a:srgbClr val="C0C0C0"/>
                  </a:outerShdw>
                </a:effectLst>
                <a:latin typeface="Times New Roman" pitchFamily="18" charset="0"/>
                <a:cs typeface="Times New Roman" pitchFamily="18" charset="0"/>
              </a:rPr>
              <a:t> </a:t>
            </a:r>
            <a:r>
              <a:rPr lang="en-US" sz="3200" b="1" u="sng" dirty="0" smtClean="0">
                <a:solidFill>
                  <a:srgbClr val="FF0000"/>
                </a:solidFill>
                <a:latin typeface="Times New Roman" pitchFamily="18" charset="0"/>
                <a:cs typeface="Times New Roman" pitchFamily="18" charset="0"/>
              </a:rPr>
              <a:t>Conditional </a:t>
            </a:r>
            <a:r>
              <a:rPr lang="en-US" sz="3200" b="1" u="sng" dirty="0">
                <a:solidFill>
                  <a:srgbClr val="FF0000"/>
                </a:solidFill>
                <a:latin typeface="Times New Roman" pitchFamily="18" charset="0"/>
                <a:cs typeface="Times New Roman" pitchFamily="18" charset="0"/>
              </a:rPr>
              <a:t>probability</a:t>
            </a:r>
            <a:r>
              <a:rPr lang="en-US" sz="3200" u="sng" dirty="0">
                <a:solidFill>
                  <a:srgbClr val="FF0000"/>
                </a:solidFill>
                <a:latin typeface="Times New Roman" pitchFamily="18" charset="0"/>
                <a:cs typeface="Times New Roman" pitchFamily="18" charset="0"/>
              </a:rPr>
              <a:t> </a:t>
            </a:r>
            <a:r>
              <a:rPr lang="en-US" sz="3200" dirty="0">
                <a:latin typeface="Times New Roman" pitchFamily="18" charset="0"/>
                <a:cs typeface="Times New Roman" pitchFamily="18" charset="0"/>
              </a:rPr>
              <a:t>is the probability that the second event </a:t>
            </a:r>
            <a:r>
              <a:rPr lang="en-US" sz="3200" i="1" dirty="0">
                <a:latin typeface="Times New Roman" pitchFamily="18" charset="0"/>
                <a:cs typeface="Times New Roman" pitchFamily="18" charset="0"/>
              </a:rPr>
              <a:t>B</a:t>
            </a:r>
            <a:r>
              <a:rPr lang="en-US" sz="3200" dirty="0">
                <a:latin typeface="Times New Roman" pitchFamily="18" charset="0"/>
                <a:cs typeface="Times New Roman" pitchFamily="18" charset="0"/>
              </a:rPr>
              <a:t> occurs given that the first event </a:t>
            </a:r>
            <a:r>
              <a:rPr lang="en-US" sz="3200" i="1" dirty="0">
                <a:latin typeface="Times New Roman" pitchFamily="18" charset="0"/>
                <a:cs typeface="Times New Roman" pitchFamily="18" charset="0"/>
              </a:rPr>
              <a:t>A</a:t>
            </a:r>
            <a:r>
              <a:rPr lang="en-US" sz="3200" dirty="0">
                <a:latin typeface="Times New Roman" pitchFamily="18" charset="0"/>
                <a:cs typeface="Times New Roman" pitchFamily="18" charset="0"/>
              </a:rPr>
              <a:t> has occurred.</a:t>
            </a:r>
          </a:p>
        </p:txBody>
      </p:sp>
      <p:graphicFrame>
        <p:nvGraphicFramePr>
          <p:cNvPr id="5" name="Content Placeholder 4"/>
          <p:cNvGraphicFramePr>
            <a:graphicFrameLocks noGrp="1" noChangeAspect="1"/>
          </p:cNvGraphicFramePr>
          <p:nvPr>
            <p:ph sz="quarter" idx="1"/>
          </p:nvPr>
        </p:nvGraphicFramePr>
        <p:xfrm>
          <a:off x="1833563" y="2667000"/>
          <a:ext cx="4943475" cy="2133600"/>
        </p:xfrm>
        <a:graphic>
          <a:graphicData uri="http://schemas.openxmlformats.org/presentationml/2006/ole">
            <p:oleObj spid="_x0000_s36866" name="Equation" r:id="rId3" imgW="1765300" imgH="762000" progId="">
              <p:embed/>
            </p:oleObj>
          </a:graphicData>
        </a:graphic>
      </p:graphicFrame>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0" y="-76200"/>
            <a:ext cx="8229600" cy="685800"/>
          </a:xfrm>
        </p:spPr>
        <p:txBody>
          <a:bodyPr>
            <a:normAutofit/>
          </a:bodyPr>
          <a:lstStyle/>
          <a:p>
            <a:pPr eaLnBrk="1" hangingPunct="1"/>
            <a:r>
              <a:rPr lang="en-US" sz="3200" dirty="0" smtClean="0">
                <a:solidFill>
                  <a:srgbClr val="00B050"/>
                </a:solidFill>
                <a:effectLst/>
                <a:latin typeface="Times New Roman" pitchFamily="18" charset="0"/>
                <a:cs typeface="Times New Roman" pitchFamily="18" charset="0"/>
              </a:rPr>
              <a:t>Example 4-32: </a:t>
            </a:r>
            <a:r>
              <a:rPr lang="en-US" sz="3200" b="0" dirty="0" smtClean="0">
                <a:solidFill>
                  <a:srgbClr val="7030A0"/>
                </a:solidFill>
                <a:effectLst/>
                <a:latin typeface="Times New Roman" pitchFamily="18" charset="0"/>
                <a:cs typeface="Times New Roman" pitchFamily="18" charset="0"/>
              </a:rPr>
              <a:t>Selecting Colored Chips </a:t>
            </a:r>
          </a:p>
        </p:txBody>
      </p:sp>
      <p:sp>
        <p:nvSpPr>
          <p:cNvPr id="276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51" name="Rectangle 3"/>
          <p:cNvSpPr>
            <a:spLocks noChangeArrowheads="1"/>
          </p:cNvSpPr>
          <p:nvPr/>
        </p:nvSpPr>
        <p:spPr bwMode="auto">
          <a:xfrm>
            <a:off x="0" y="1076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7653"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pSp>
        <p:nvGrpSpPr>
          <p:cNvPr id="2" name="Group 13"/>
          <p:cNvGrpSpPr/>
          <p:nvPr/>
        </p:nvGrpSpPr>
        <p:grpSpPr>
          <a:xfrm>
            <a:off x="0" y="533400"/>
            <a:ext cx="9144000" cy="1600200"/>
            <a:chOff x="0" y="685800"/>
            <a:chExt cx="9144000" cy="1600200"/>
          </a:xfrm>
        </p:grpSpPr>
        <p:sp>
          <p:nvSpPr>
            <p:cNvPr id="6" name="Rectangle 3"/>
            <p:cNvSpPr txBox="1">
              <a:spLocks noChangeArrowheads="1"/>
            </p:cNvSpPr>
            <p:nvPr/>
          </p:nvSpPr>
          <p:spPr>
            <a:xfrm>
              <a:off x="0" y="685800"/>
              <a:ext cx="9144000" cy="1600200"/>
            </a:xfrm>
            <a:prstGeom prst="rect">
              <a:avLst/>
            </a:prstGeom>
          </p:spPr>
          <p:txBody>
            <a:bodyPr vert="horz">
              <a:normAutofit fontScale="85000" lnSpcReduction="20000"/>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A box contains</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black chips and white chips</a:t>
              </a: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 A person selects two</a:t>
              </a:r>
              <a:r>
                <a:rPr kumimoji="0" lang="en-US" sz="2800" b="0"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 chips without replacement . If the probability of selecting a black chip and a white chip is      , and the probability of selecting a black chip on the first draw is       , find the probability of selecting the white chip on the second draw ,given that the first chip selected was a black chip.</a:t>
              </a: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11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0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p:txBody>
        </p:sp>
        <p:pic>
          <p:nvPicPr>
            <p:cNvPr id="2764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828800" y="1295400"/>
              <a:ext cx="228600" cy="381000"/>
            </a:xfrm>
            <a:prstGeom prst="rect">
              <a:avLst/>
            </a:prstGeom>
            <a:noFill/>
          </p:spPr>
        </p:pic>
        <p:pic>
          <p:nvPicPr>
            <p:cNvPr id="27652" name="Picture 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143000" y="1600200"/>
              <a:ext cx="152400" cy="381000"/>
            </a:xfrm>
            <a:prstGeom prst="rect">
              <a:avLst/>
            </a:prstGeom>
            <a:noFill/>
          </p:spPr>
        </p:pic>
      </p:grpSp>
      <p:sp>
        <p:nvSpPr>
          <p:cNvPr id="27654" name="Rectangle 6"/>
          <p:cNvSpPr>
            <a:spLocks noChangeArrowheads="1"/>
          </p:cNvSpPr>
          <p:nvPr/>
        </p:nvSpPr>
        <p:spPr bwMode="auto">
          <a:xfrm>
            <a:off x="0" y="1076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27656"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3" name="Rectangle 12"/>
          <p:cNvSpPr/>
          <p:nvPr/>
        </p:nvSpPr>
        <p:spPr>
          <a:xfrm>
            <a:off x="2" y="2057400"/>
            <a:ext cx="1673855"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
        <p:nvSpPr>
          <p:cNvPr id="27658"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27660" name="Rectangle 1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5" name="مستطيل 14"/>
          <p:cNvSpPr/>
          <p:nvPr/>
        </p:nvSpPr>
        <p:spPr>
          <a:xfrm>
            <a:off x="714348" y="2857497"/>
            <a:ext cx="6715172" cy="461665"/>
          </a:xfrm>
          <a:prstGeom prst="rect">
            <a:avLst/>
          </a:prstGeom>
        </p:spPr>
        <p:txBody>
          <a:bodyPr wrap="square">
            <a:spAutoFit/>
          </a:bodyPr>
          <a:lstStyle/>
          <a:p>
            <a:pPr lvl="0">
              <a:spcBef>
                <a:spcPct val="0"/>
              </a:spcBef>
              <a:defRPr/>
            </a:pPr>
            <a:r>
              <a:rPr lang="en-US" sz="2400" dirty="0" smtClean="0">
                <a:latin typeface="Times New Roman" pitchFamily="18" charset="0"/>
                <a:cs typeface="Times New Roman" pitchFamily="18" charset="0"/>
              </a:rPr>
              <a:t>B=selecting a black chip    W=selecting a white chip </a:t>
            </a:r>
          </a:p>
        </p:txBody>
      </p:sp>
      <p:pic>
        <p:nvPicPr>
          <p:cNvPr id="17" name="Picture 7"/>
          <p:cNvPicPr>
            <a:picLocks noChangeAspect="1" noChangeArrowheads="1"/>
          </p:cNvPicPr>
          <p:nvPr/>
        </p:nvPicPr>
        <p:blipFill>
          <a:blip r:embed="rId4" cstate="print">
            <a:clrChange>
              <a:clrFrom>
                <a:srgbClr val="FFFFFF"/>
              </a:clrFrom>
              <a:clrTo>
                <a:srgbClr val="FFFFFF">
                  <a:alpha val="0"/>
                </a:srgbClr>
              </a:clrTo>
            </a:clrChange>
          </a:blip>
          <a:srcRect t="-8431" r="26766"/>
          <a:stretch>
            <a:fillRect/>
          </a:stretch>
        </p:blipFill>
        <p:spPr bwMode="auto">
          <a:xfrm>
            <a:off x="642910" y="3429000"/>
            <a:ext cx="3286148" cy="918758"/>
          </a:xfrm>
          <a:prstGeom prst="rect">
            <a:avLst/>
          </a:prstGeom>
          <a:noFill/>
        </p:spPr>
      </p:pic>
      <p:grpSp>
        <p:nvGrpSpPr>
          <p:cNvPr id="20" name="Group 9"/>
          <p:cNvGrpSpPr/>
          <p:nvPr/>
        </p:nvGrpSpPr>
        <p:grpSpPr>
          <a:xfrm>
            <a:off x="714348" y="4500570"/>
            <a:ext cx="4403679" cy="847320"/>
            <a:chOff x="3300434" y="3657600"/>
            <a:chExt cx="4403679" cy="847320"/>
          </a:xfrm>
        </p:grpSpPr>
        <p:pic>
          <p:nvPicPr>
            <p:cNvPr id="21" name="Picture 7"/>
            <p:cNvPicPr>
              <a:picLocks noChangeAspect="1" noChangeArrowheads="1"/>
            </p:cNvPicPr>
            <p:nvPr/>
          </p:nvPicPr>
          <p:blipFill>
            <a:blip r:embed="rId4" cstate="print">
              <a:clrChange>
                <a:clrFrom>
                  <a:srgbClr val="FFFFFF"/>
                </a:clrFrom>
                <a:clrTo>
                  <a:srgbClr val="FFFFFF">
                    <a:alpha val="0"/>
                  </a:srgbClr>
                </a:clrTo>
              </a:clrChange>
            </a:blip>
            <a:srcRect l="72881"/>
            <a:stretch>
              <a:fillRect/>
            </a:stretch>
          </p:blipFill>
          <p:spPr bwMode="auto">
            <a:xfrm>
              <a:off x="3300434" y="3657600"/>
              <a:ext cx="1143008" cy="847320"/>
            </a:xfrm>
            <a:prstGeom prst="rect">
              <a:avLst/>
            </a:prstGeom>
            <a:noFill/>
          </p:spPr>
        </p:pic>
        <p:pic>
          <p:nvPicPr>
            <p:cNvPr id="22" name="Picture 9"/>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4800600" y="3657600"/>
              <a:ext cx="2903513" cy="767188"/>
            </a:xfrm>
            <a:prstGeom prst="rect">
              <a:avLst/>
            </a:prstGeom>
            <a:noFill/>
          </p:spPr>
        </p:pic>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7"/>
                                        </p:tgtEl>
                                        <p:attrNameLst>
                                          <p:attrName>style.visibility</p:attrName>
                                        </p:attrNameLst>
                                      </p:cBhvr>
                                      <p:to>
                                        <p:strVal val="visible"/>
                                      </p:to>
                                    </p:set>
                                    <p:anim calcmode="lin" valueType="num">
                                      <p:cBhvr additive="base">
                                        <p:cTn id="7" dur="500" fill="hold"/>
                                        <p:tgtEl>
                                          <p:spTgt spid="17"/>
                                        </p:tgtEl>
                                        <p:attrNameLst>
                                          <p:attrName>ppt_x</p:attrName>
                                        </p:attrNameLst>
                                      </p:cBhvr>
                                      <p:tavLst>
                                        <p:tav tm="0">
                                          <p:val>
                                            <p:strVal val="#ppt_x"/>
                                          </p:val>
                                        </p:tav>
                                        <p:tav tm="100000">
                                          <p:val>
                                            <p:strVal val="#ppt_x"/>
                                          </p:val>
                                        </p:tav>
                                      </p:tavLst>
                                    </p:anim>
                                    <p:anim calcmode="lin" valueType="num">
                                      <p:cBhvr additive="base">
                                        <p:cTn id="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sz="3200" dirty="0" smtClean="0">
                <a:solidFill>
                  <a:srgbClr val="FF0000"/>
                </a:solidFill>
                <a:latin typeface="Times New Roman" pitchFamily="18" charset="0"/>
                <a:cs typeface="Times New Roman" pitchFamily="18" charset="0"/>
              </a:rPr>
              <a:t>Example 4-36:</a:t>
            </a:r>
            <a:endParaRPr lang="ar-SA" sz="3200" dirty="0">
              <a:solidFill>
                <a:srgbClr val="FF0000"/>
              </a:solidFill>
              <a:latin typeface="Times New Roman" pitchFamily="18" charset="0"/>
              <a:cs typeface="Times New Roman" pitchFamily="18" charset="0"/>
            </a:endParaRPr>
          </a:p>
        </p:txBody>
      </p:sp>
      <p:sp>
        <p:nvSpPr>
          <p:cNvPr id="3" name="عنصر نائب للمحتوى 2"/>
          <p:cNvSpPr>
            <a:spLocks noGrp="1"/>
          </p:cNvSpPr>
          <p:nvPr>
            <p:ph type="body" idx="4294967295"/>
          </p:nvPr>
        </p:nvSpPr>
        <p:spPr>
          <a:xfrm>
            <a:off x="0" y="1524000"/>
            <a:ext cx="7123113" cy="1673225"/>
          </a:xfrm>
        </p:spPr>
        <p:txBody>
          <a:bodyPr>
            <a:normAutofit/>
          </a:bodyPr>
          <a:lstStyle/>
          <a:p>
            <a:pPr algn="l" rtl="0"/>
            <a:r>
              <a:rPr lang="en-US" dirty="0" smtClean="0">
                <a:solidFill>
                  <a:srgbClr val="1954FB"/>
                </a:solidFill>
                <a:latin typeface="Times New Roman" pitchFamily="18" charset="0"/>
                <a:cs typeface="Times New Roman" pitchFamily="18" charset="0"/>
              </a:rPr>
              <a:t>A </a:t>
            </a:r>
            <a:r>
              <a:rPr lang="en-US" sz="2800" dirty="0" smtClean="0">
                <a:solidFill>
                  <a:srgbClr val="1954FB"/>
                </a:solidFill>
                <a:latin typeface="Times New Roman" pitchFamily="18" charset="0"/>
                <a:cs typeface="Times New Roman" pitchFamily="18" charset="0"/>
              </a:rPr>
              <a:t>coin is tossed 5 times . Find the probability of getting </a:t>
            </a:r>
            <a:r>
              <a:rPr lang="en-US" sz="2800" u="sng" dirty="0" smtClean="0">
                <a:solidFill>
                  <a:srgbClr val="1954FB"/>
                </a:solidFill>
                <a:latin typeface="Times New Roman" pitchFamily="18" charset="0"/>
                <a:cs typeface="Times New Roman" pitchFamily="18" charset="0"/>
              </a:rPr>
              <a:t>at least </a:t>
            </a:r>
            <a:r>
              <a:rPr lang="en-US" sz="2800" dirty="0" smtClean="0">
                <a:solidFill>
                  <a:srgbClr val="1954FB"/>
                </a:solidFill>
                <a:latin typeface="Times New Roman" pitchFamily="18" charset="0"/>
                <a:cs typeface="Times New Roman" pitchFamily="18" charset="0"/>
              </a:rPr>
              <a:t>1 tail ?</a:t>
            </a:r>
          </a:p>
          <a:p>
            <a:pPr algn="l" rtl="0">
              <a:buNone/>
            </a:pPr>
            <a:r>
              <a:rPr lang="en-US" sz="2800" dirty="0" smtClean="0">
                <a:solidFill>
                  <a:srgbClr val="1954FB"/>
                </a:solidFill>
                <a:latin typeface="Times New Roman" pitchFamily="18" charset="0"/>
                <a:cs typeface="Times New Roman" pitchFamily="18" charset="0"/>
              </a:rPr>
              <a:t> </a:t>
            </a:r>
          </a:p>
        </p:txBody>
      </p:sp>
      <p:sp>
        <p:nvSpPr>
          <p:cNvPr id="4" name="مربع نص 3"/>
          <p:cNvSpPr txBox="1"/>
          <p:nvPr/>
        </p:nvSpPr>
        <p:spPr>
          <a:xfrm>
            <a:off x="571472" y="2643182"/>
            <a:ext cx="8572528" cy="523220"/>
          </a:xfrm>
          <a:prstGeom prst="rect">
            <a:avLst/>
          </a:prstGeom>
          <a:noFill/>
        </p:spPr>
        <p:txBody>
          <a:bodyPr wrap="square" rtlCol="1">
            <a:spAutoFit/>
          </a:bodyPr>
          <a:lstStyle/>
          <a:p>
            <a:pPr algn="l" rtl="0"/>
            <a:r>
              <a:rPr lang="en-US" sz="2800" dirty="0" smtClean="0">
                <a:latin typeface="Times New Roman" pitchFamily="18" charset="0"/>
                <a:cs typeface="Times New Roman" pitchFamily="18" charset="0"/>
              </a:rPr>
              <a:t>E=at least 1 tail                  E= no tail ( all heads) </a:t>
            </a:r>
            <a:endParaRPr lang="ar-SA" sz="2800" dirty="0">
              <a:latin typeface="Times New Roman" pitchFamily="18" charset="0"/>
              <a:cs typeface="Times New Roman" pitchFamily="18" charset="0"/>
            </a:endParaRPr>
          </a:p>
        </p:txBody>
      </p:sp>
      <p:sp>
        <p:nvSpPr>
          <p:cNvPr id="5" name="مربع نص 4"/>
          <p:cNvSpPr txBox="1"/>
          <p:nvPr/>
        </p:nvSpPr>
        <p:spPr>
          <a:xfrm>
            <a:off x="642910" y="3429000"/>
            <a:ext cx="5286412" cy="523220"/>
          </a:xfrm>
          <a:prstGeom prst="rect">
            <a:avLst/>
          </a:prstGeom>
          <a:noFill/>
        </p:spPr>
        <p:txBody>
          <a:bodyPr wrap="square" rtlCol="1">
            <a:spAutoFit/>
          </a:bodyPr>
          <a:lstStyle/>
          <a:p>
            <a:pPr algn="l" rtl="0"/>
            <a:r>
              <a:rPr lang="en-US" sz="2800" dirty="0" smtClean="0">
                <a:latin typeface="Times New Roman" pitchFamily="18" charset="0"/>
                <a:cs typeface="Times New Roman" pitchFamily="18" charset="0"/>
              </a:rPr>
              <a:t>P(E)=1-P(E)</a:t>
            </a:r>
            <a:endParaRPr lang="ar-SA" sz="2800" dirty="0">
              <a:latin typeface="Times New Roman" pitchFamily="18" charset="0"/>
              <a:cs typeface="Times New Roman" pitchFamily="18" charset="0"/>
            </a:endParaRPr>
          </a:p>
        </p:txBody>
      </p:sp>
      <p:sp>
        <p:nvSpPr>
          <p:cNvPr id="6" name="مربع نص 5"/>
          <p:cNvSpPr txBox="1"/>
          <p:nvPr/>
        </p:nvSpPr>
        <p:spPr>
          <a:xfrm>
            <a:off x="428596" y="4143380"/>
            <a:ext cx="5357850" cy="461665"/>
          </a:xfrm>
          <a:prstGeom prst="rect">
            <a:avLst/>
          </a:prstGeom>
          <a:noFill/>
        </p:spPr>
        <p:txBody>
          <a:bodyPr wrap="square" rtlCol="1">
            <a:spAutoFit/>
          </a:bodyPr>
          <a:lstStyle/>
          <a:p>
            <a:r>
              <a:rPr lang="en-US" sz="2400" dirty="0" smtClean="0">
                <a:latin typeface="Times New Roman" pitchFamily="18" charset="0"/>
                <a:cs typeface="Times New Roman" pitchFamily="18" charset="0"/>
              </a:rPr>
              <a:t>P(at least 1 tail)=1- p(all heads)</a:t>
            </a:r>
            <a:endParaRPr lang="ar-SA" sz="2400" dirty="0">
              <a:latin typeface="Times New Roman" pitchFamily="18" charset="0"/>
              <a:cs typeface="Times New Roman" pitchFamily="18" charset="0"/>
            </a:endParaRPr>
          </a:p>
        </p:txBody>
      </p:sp>
      <p:graphicFrame>
        <p:nvGraphicFramePr>
          <p:cNvPr id="8" name="كائن 7"/>
          <p:cNvGraphicFramePr>
            <a:graphicFrameLocks noChangeAspect="1"/>
          </p:cNvGraphicFramePr>
          <p:nvPr>
            <p:extLst>
              <p:ext uri="{D42A27DB-BD31-4B8C-83A1-F6EECF244321}">
                <p14:modId xmlns:p14="http://schemas.microsoft.com/office/powerpoint/2010/main" xmlns="" val="3012279367"/>
              </p:ext>
            </p:extLst>
          </p:nvPr>
        </p:nvGraphicFramePr>
        <p:xfrm>
          <a:off x="2571736" y="4572008"/>
          <a:ext cx="2357454" cy="1500198"/>
        </p:xfrm>
        <a:graphic>
          <a:graphicData uri="http://schemas.openxmlformats.org/presentationml/2006/ole">
            <p:oleObj spid="_x0000_s50178" name="Equation" r:id="rId4" imgW="952087" imgH="812447" progId="Equation.3">
              <p:embed/>
            </p:oleObj>
          </a:graphicData>
        </a:graphic>
      </p:graphicFrame>
      <p:sp>
        <p:nvSpPr>
          <p:cNvPr id="9" name="عنوان 4"/>
          <p:cNvSpPr txBox="1">
            <a:spLocks/>
          </p:cNvSpPr>
          <p:nvPr/>
        </p:nvSpPr>
        <p:spPr>
          <a:xfrm>
            <a:off x="539552" y="0"/>
            <a:ext cx="7467600" cy="589310"/>
          </a:xfrm>
          <a:prstGeom prst="rect">
            <a:avLst/>
          </a:prstGeom>
        </p:spPr>
        <p:txBody>
          <a:bodyPr vert="horz" anchor="b">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000" b="0" i="0" u="none" strike="noStrike" kern="1200" cap="small" spc="0" normalizeH="0" baseline="0" noProof="0" smtClean="0">
                <a:ln>
                  <a:noFill/>
                </a:ln>
                <a:solidFill>
                  <a:srgbClr val="C00000"/>
                </a:solidFill>
                <a:effectLst/>
                <a:uLnTx/>
                <a:uFillTx/>
                <a:latin typeface="+mn-lt"/>
                <a:ea typeface="+mj-ea"/>
                <a:cs typeface="+mj-cs"/>
              </a:rPr>
              <a:t>Probabilities for “ at least ” </a:t>
            </a:r>
            <a:endParaRPr kumimoji="0" lang="ar-SA" sz="3000" b="0" i="0" u="none" strike="noStrike" kern="1200" cap="small" spc="0" normalizeH="0" baseline="0" noProof="0" dirty="0">
              <a:ln>
                <a:noFill/>
              </a:ln>
              <a:solidFill>
                <a:srgbClr val="C00000"/>
              </a:solidFill>
              <a:effectLst/>
              <a:uLnTx/>
              <a:uFillTx/>
              <a:latin typeface="+mn-lt"/>
              <a:ea typeface="+mj-ea"/>
              <a:cs typeface="+mj-cs"/>
            </a:endParaRPr>
          </a:p>
        </p:txBody>
      </p:sp>
    </p:spTree>
    <p:extLst>
      <p:ext uri="{BB962C8B-B14F-4D97-AF65-F5344CB8AC3E}">
        <p14:creationId xmlns:p14="http://schemas.microsoft.com/office/powerpoint/2010/main" xmlns="" val="2614583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 calcmode="lin" valueType="num">
                                      <p:cBhvr additive="base">
                                        <p:cTn id="25" dur="500" fill="hold"/>
                                        <p:tgtEl>
                                          <p:spTgt spid="8"/>
                                        </p:tgtEl>
                                        <p:attrNameLst>
                                          <p:attrName>ppt_x</p:attrName>
                                        </p:attrNameLst>
                                      </p:cBhvr>
                                      <p:tavLst>
                                        <p:tav tm="0">
                                          <p:val>
                                            <p:strVal val="#ppt_x"/>
                                          </p:val>
                                        </p:tav>
                                        <p:tav tm="100000">
                                          <p:val>
                                            <p:strVal val="#ppt_x"/>
                                          </p:val>
                                        </p:tav>
                                      </p:tavLst>
                                    </p:anim>
                                    <p:anim calcmode="lin" valueType="num">
                                      <p:cBhvr additive="base">
                                        <p:cTn id="26"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2057400" y="-76200"/>
            <a:ext cx="4800600" cy="762000"/>
          </a:xfrm>
        </p:spPr>
        <p:txBody>
          <a:bodyPr/>
          <a:lstStyle/>
          <a:p>
            <a:pPr algn="r" rtl="0" eaLnBrk="1" hangingPunct="1"/>
            <a:r>
              <a:rPr lang="en-US" sz="4000" u="sng" dirty="0" smtClean="0">
                <a:solidFill>
                  <a:srgbClr val="00B050"/>
                </a:solidFill>
                <a:effectLst/>
                <a:latin typeface="Times New Roman" pitchFamily="18" charset="0"/>
                <a:cs typeface="Times New Roman" pitchFamily="18" charset="0"/>
              </a:rPr>
              <a:t>Some Sample Spaces</a:t>
            </a:r>
          </a:p>
        </p:txBody>
      </p:sp>
      <p:sp>
        <p:nvSpPr>
          <p:cNvPr id="6" name="Rectangle 9"/>
          <p:cNvSpPr>
            <a:spLocks noChangeArrowheads="1"/>
          </p:cNvSpPr>
          <p:nvPr/>
        </p:nvSpPr>
        <p:spPr bwMode="auto">
          <a:xfrm>
            <a:off x="4981437" y="1929225"/>
            <a:ext cx="3242534" cy="747008"/>
          </a:xfrm>
          <a:prstGeom prst="rect">
            <a:avLst/>
          </a:prstGeom>
          <a:solidFill>
            <a:srgbClr val="FFFFFF"/>
          </a:solidFill>
          <a:ln w="9525">
            <a:noFill/>
            <a:miter lim="800000"/>
            <a:headEnd/>
            <a:tailEnd/>
          </a:ln>
        </p:spPr>
        <p:txBody>
          <a:bodyPr/>
          <a:lstStyle/>
          <a:p>
            <a:pPr algn="l" rtl="0"/>
            <a:endParaRPr lang="en-US" dirty="0">
              <a:latin typeface="Times New Roman" pitchFamily="18" charset="0"/>
              <a:cs typeface="Times New Roman" pitchFamily="18" charset="0"/>
            </a:endParaRPr>
          </a:p>
        </p:txBody>
      </p:sp>
      <p:sp>
        <p:nvSpPr>
          <p:cNvPr id="7" name="Rectangle 10"/>
          <p:cNvSpPr>
            <a:spLocks noChangeArrowheads="1"/>
          </p:cNvSpPr>
          <p:nvPr/>
        </p:nvSpPr>
        <p:spPr bwMode="auto">
          <a:xfrm>
            <a:off x="762000" y="2743200"/>
            <a:ext cx="2057400" cy="733426"/>
          </a:xfrm>
          <a:prstGeom prst="rect">
            <a:avLst/>
          </a:prstGeom>
          <a:solidFill>
            <a:srgbClr val="FFFFFF"/>
          </a:solidFill>
          <a:ln w="9525">
            <a:noFill/>
            <a:miter lim="800000"/>
            <a:headEnd/>
            <a:tailEnd/>
          </a:ln>
        </p:spPr>
        <p:txBody>
          <a:bodyPr/>
          <a:lstStyle/>
          <a:p>
            <a:pPr algn="l" rtl="0"/>
            <a:r>
              <a:rPr lang="en-US" sz="2800" dirty="0" smtClean="0">
                <a:latin typeface="Times New Roman" pitchFamily="18" charset="0"/>
                <a:cs typeface="Times New Roman" pitchFamily="18" charset="0"/>
              </a:rPr>
              <a:t>Roll a die </a:t>
            </a:r>
            <a:endParaRPr lang="en-US" sz="2800" dirty="0">
              <a:latin typeface="Times New Roman" pitchFamily="18" charset="0"/>
              <a:cs typeface="Times New Roman" pitchFamily="18" charset="0"/>
            </a:endParaRPr>
          </a:p>
        </p:txBody>
      </p:sp>
      <p:sp>
        <p:nvSpPr>
          <p:cNvPr id="8" name="Rectangle 16"/>
          <p:cNvSpPr>
            <a:spLocks noChangeArrowheads="1"/>
          </p:cNvSpPr>
          <p:nvPr/>
        </p:nvSpPr>
        <p:spPr bwMode="auto">
          <a:xfrm>
            <a:off x="767629" y="1929225"/>
            <a:ext cx="7385771" cy="13582"/>
          </a:xfrm>
          <a:prstGeom prst="rect">
            <a:avLst/>
          </a:prstGeom>
          <a:solidFill>
            <a:srgbClr val="000000"/>
          </a:solidFill>
          <a:ln w="0">
            <a:solidFill>
              <a:srgbClr val="000000"/>
            </a:solidFill>
            <a:round/>
            <a:headEnd/>
            <a:tailEnd/>
          </a:ln>
        </p:spPr>
        <p:txBody>
          <a:bodyPr/>
          <a:lstStyle/>
          <a:p>
            <a:pPr algn="l" rtl="0"/>
            <a:endParaRPr lang="en-US" dirty="0">
              <a:latin typeface="Times New Roman" pitchFamily="18" charset="0"/>
              <a:cs typeface="Times New Roman" pitchFamily="18" charset="0"/>
            </a:endParaRPr>
          </a:p>
        </p:txBody>
      </p:sp>
      <p:sp>
        <p:nvSpPr>
          <p:cNvPr id="9" name="Rectangle 17"/>
          <p:cNvSpPr>
            <a:spLocks noChangeArrowheads="1"/>
          </p:cNvSpPr>
          <p:nvPr/>
        </p:nvSpPr>
        <p:spPr bwMode="auto">
          <a:xfrm>
            <a:off x="1018828" y="1295400"/>
            <a:ext cx="2333972" cy="553998"/>
          </a:xfrm>
          <a:prstGeom prst="rect">
            <a:avLst/>
          </a:prstGeom>
          <a:noFill/>
          <a:ln w="9525">
            <a:noFill/>
            <a:miter lim="800000"/>
            <a:headEnd/>
            <a:tailEnd/>
          </a:ln>
        </p:spPr>
        <p:txBody>
          <a:bodyPr wrap="none" lIns="0" tIns="0" rIns="0" bIns="0">
            <a:spAutoFit/>
          </a:bodyPr>
          <a:lstStyle/>
          <a:p>
            <a:pPr algn="l" rtl="0"/>
            <a:r>
              <a:rPr lang="en-US" sz="3600" b="1" dirty="0">
                <a:solidFill>
                  <a:srgbClr val="FF0000"/>
                </a:solidFill>
                <a:latin typeface="Times New Roman" pitchFamily="18" charset="0"/>
                <a:cs typeface="Times New Roman" pitchFamily="18" charset="0"/>
              </a:rPr>
              <a:t>Experiment</a:t>
            </a:r>
            <a:endParaRPr lang="en-US" sz="3600" dirty="0">
              <a:solidFill>
                <a:srgbClr val="FF0000"/>
              </a:solidFill>
              <a:latin typeface="Times New Roman" pitchFamily="18" charset="0"/>
              <a:cs typeface="Times New Roman" pitchFamily="18" charset="0"/>
            </a:endParaRPr>
          </a:p>
        </p:txBody>
      </p:sp>
      <p:sp>
        <p:nvSpPr>
          <p:cNvPr id="10" name="Rectangle 18"/>
          <p:cNvSpPr>
            <a:spLocks noChangeArrowheads="1"/>
          </p:cNvSpPr>
          <p:nvPr/>
        </p:nvSpPr>
        <p:spPr bwMode="auto">
          <a:xfrm>
            <a:off x="5029200" y="1295400"/>
            <a:ext cx="2731517" cy="553998"/>
          </a:xfrm>
          <a:prstGeom prst="rect">
            <a:avLst/>
          </a:prstGeom>
          <a:noFill/>
          <a:ln w="9525">
            <a:noFill/>
            <a:miter lim="800000"/>
            <a:headEnd/>
            <a:tailEnd/>
          </a:ln>
        </p:spPr>
        <p:txBody>
          <a:bodyPr wrap="none" lIns="0" tIns="0" rIns="0" bIns="0">
            <a:spAutoFit/>
          </a:bodyPr>
          <a:lstStyle/>
          <a:p>
            <a:pPr algn="l" rtl="0"/>
            <a:r>
              <a:rPr lang="en-US" sz="3600" b="1" dirty="0">
                <a:solidFill>
                  <a:srgbClr val="FF0000"/>
                </a:solidFill>
                <a:latin typeface="Times New Roman" pitchFamily="18" charset="0"/>
                <a:cs typeface="Times New Roman" pitchFamily="18" charset="0"/>
              </a:rPr>
              <a:t>Sample Space</a:t>
            </a:r>
            <a:endParaRPr lang="en-US" sz="3600" dirty="0">
              <a:solidFill>
                <a:srgbClr val="FF0000"/>
              </a:solidFill>
              <a:latin typeface="Times New Roman" pitchFamily="18" charset="0"/>
              <a:cs typeface="Times New Roman" pitchFamily="18" charset="0"/>
            </a:endParaRPr>
          </a:p>
        </p:txBody>
      </p:sp>
      <p:sp>
        <p:nvSpPr>
          <p:cNvPr id="11" name="Rectangle 19"/>
          <p:cNvSpPr>
            <a:spLocks noChangeArrowheads="1"/>
          </p:cNvSpPr>
          <p:nvPr/>
        </p:nvSpPr>
        <p:spPr bwMode="auto">
          <a:xfrm>
            <a:off x="838200" y="2046936"/>
            <a:ext cx="1608389" cy="430887"/>
          </a:xfrm>
          <a:prstGeom prst="rect">
            <a:avLst/>
          </a:prstGeom>
          <a:noFill/>
          <a:ln w="9525">
            <a:noFill/>
            <a:miter lim="800000"/>
            <a:headEnd/>
            <a:tailEnd/>
          </a:ln>
        </p:spPr>
        <p:txBody>
          <a:bodyPr wrap="none" lIns="0" tIns="0" rIns="0" bIns="0">
            <a:spAutoFit/>
          </a:bodyPr>
          <a:lstStyle/>
          <a:p>
            <a:pPr algn="l" rtl="0"/>
            <a:r>
              <a:rPr lang="en-US" sz="2800" dirty="0">
                <a:solidFill>
                  <a:srgbClr val="000000"/>
                </a:solidFill>
                <a:latin typeface="Times New Roman" pitchFamily="18" charset="0"/>
                <a:cs typeface="Times New Roman" pitchFamily="18" charset="0"/>
              </a:rPr>
              <a:t>Toss a coin</a:t>
            </a:r>
            <a:endParaRPr lang="en-US" dirty="0">
              <a:latin typeface="Times New Roman" pitchFamily="18" charset="0"/>
              <a:cs typeface="Times New Roman" pitchFamily="18" charset="0"/>
            </a:endParaRPr>
          </a:p>
        </p:txBody>
      </p:sp>
      <p:sp>
        <p:nvSpPr>
          <p:cNvPr id="12" name="Rectangle 23"/>
          <p:cNvSpPr>
            <a:spLocks noChangeArrowheads="1"/>
          </p:cNvSpPr>
          <p:nvPr/>
        </p:nvSpPr>
        <p:spPr bwMode="auto">
          <a:xfrm>
            <a:off x="5410200" y="2743200"/>
            <a:ext cx="1974900" cy="430887"/>
          </a:xfrm>
          <a:prstGeom prst="rect">
            <a:avLst/>
          </a:prstGeom>
          <a:noFill/>
          <a:ln w="9525">
            <a:noFill/>
            <a:miter lim="800000"/>
            <a:headEnd/>
            <a:tailEnd/>
          </a:ln>
        </p:spPr>
        <p:txBody>
          <a:bodyPr wrap="none" lIns="0" tIns="0" rIns="0" bIns="0">
            <a:spAutoFit/>
          </a:bodyPr>
          <a:lstStyle/>
          <a:p>
            <a:pPr algn="l" rtl="0"/>
            <a:r>
              <a:rPr lang="en-US" sz="2800" dirty="0">
                <a:solidFill>
                  <a:srgbClr val="000000"/>
                </a:solidFill>
                <a:latin typeface="Times New Roman" pitchFamily="18" charset="0"/>
                <a:cs typeface="Times New Roman" pitchFamily="18" charset="0"/>
              </a:rPr>
              <a:t>1, 2, 3, 4, 5, 6</a:t>
            </a:r>
            <a:endParaRPr lang="en-US" dirty="0">
              <a:latin typeface="Times New Roman" pitchFamily="18" charset="0"/>
              <a:cs typeface="Times New Roman" pitchFamily="18" charset="0"/>
            </a:endParaRPr>
          </a:p>
        </p:txBody>
      </p:sp>
      <p:grpSp>
        <p:nvGrpSpPr>
          <p:cNvPr id="2" name="Group 18"/>
          <p:cNvGrpSpPr/>
          <p:nvPr/>
        </p:nvGrpSpPr>
        <p:grpSpPr>
          <a:xfrm>
            <a:off x="381000" y="3581400"/>
            <a:ext cx="4724400" cy="450793"/>
            <a:chOff x="533400" y="3505200"/>
            <a:chExt cx="4724400" cy="450793"/>
          </a:xfrm>
        </p:grpSpPr>
        <p:sp>
          <p:nvSpPr>
            <p:cNvPr id="13" name="Rectangle 24"/>
            <p:cNvSpPr>
              <a:spLocks noChangeArrowheads="1"/>
            </p:cNvSpPr>
            <p:nvPr/>
          </p:nvSpPr>
          <p:spPr bwMode="auto">
            <a:xfrm>
              <a:off x="533400" y="3525106"/>
              <a:ext cx="4724400" cy="430887"/>
            </a:xfrm>
            <a:prstGeom prst="rect">
              <a:avLst/>
            </a:prstGeom>
            <a:noFill/>
            <a:ln w="9525">
              <a:noFill/>
              <a:miter lim="800000"/>
              <a:headEnd/>
              <a:tailEnd/>
            </a:ln>
          </p:spPr>
          <p:txBody>
            <a:bodyPr wrap="square" lIns="0" tIns="0" rIns="0" bIns="0">
              <a:spAutoFit/>
            </a:bodyPr>
            <a:lstStyle/>
            <a:p>
              <a:pPr algn="l" rtl="0"/>
              <a:r>
                <a:rPr lang="en-US" sz="2800" dirty="0">
                  <a:solidFill>
                    <a:srgbClr val="000000"/>
                  </a:solidFill>
                  <a:latin typeface="Times New Roman" pitchFamily="18" charset="0"/>
                  <a:cs typeface="Times New Roman" pitchFamily="18" charset="0"/>
                </a:rPr>
                <a:t>Answer a true/false</a:t>
              </a:r>
              <a:endParaRPr lang="en-US" dirty="0">
                <a:latin typeface="Times New Roman" pitchFamily="18" charset="0"/>
                <a:cs typeface="Times New Roman" pitchFamily="18" charset="0"/>
              </a:endParaRPr>
            </a:p>
          </p:txBody>
        </p:sp>
        <p:sp>
          <p:nvSpPr>
            <p:cNvPr id="14" name="Rectangle 25"/>
            <p:cNvSpPr>
              <a:spLocks noChangeArrowheads="1"/>
            </p:cNvSpPr>
            <p:nvPr/>
          </p:nvSpPr>
          <p:spPr bwMode="auto">
            <a:xfrm>
              <a:off x="3352800" y="3505200"/>
              <a:ext cx="1215076" cy="430887"/>
            </a:xfrm>
            <a:prstGeom prst="rect">
              <a:avLst/>
            </a:prstGeom>
            <a:noFill/>
            <a:ln w="9525">
              <a:noFill/>
              <a:miter lim="800000"/>
              <a:headEnd/>
              <a:tailEnd/>
            </a:ln>
          </p:spPr>
          <p:txBody>
            <a:bodyPr wrap="none" lIns="0" tIns="0" rIns="0" bIns="0">
              <a:spAutoFit/>
            </a:bodyPr>
            <a:lstStyle/>
            <a:p>
              <a:pPr algn="l" rtl="0"/>
              <a:r>
                <a:rPr lang="en-US" sz="2800" dirty="0">
                  <a:solidFill>
                    <a:srgbClr val="000000"/>
                  </a:solidFill>
                  <a:latin typeface="Times New Roman" pitchFamily="18" charset="0"/>
                  <a:cs typeface="Times New Roman" pitchFamily="18" charset="0"/>
                </a:rPr>
                <a:t>question</a:t>
              </a:r>
              <a:endParaRPr lang="en-US" dirty="0">
                <a:latin typeface="Times New Roman" pitchFamily="18" charset="0"/>
                <a:cs typeface="Times New Roman" pitchFamily="18" charset="0"/>
              </a:endParaRPr>
            </a:p>
          </p:txBody>
        </p:sp>
      </p:grpSp>
      <p:sp>
        <p:nvSpPr>
          <p:cNvPr id="15" name="Rectangle 26"/>
          <p:cNvSpPr>
            <a:spLocks noChangeArrowheads="1"/>
          </p:cNvSpPr>
          <p:nvPr/>
        </p:nvSpPr>
        <p:spPr bwMode="auto">
          <a:xfrm>
            <a:off x="5486400" y="3505200"/>
            <a:ext cx="1601592" cy="430887"/>
          </a:xfrm>
          <a:prstGeom prst="rect">
            <a:avLst/>
          </a:prstGeom>
          <a:noFill/>
          <a:ln w="9525">
            <a:noFill/>
            <a:miter lim="800000"/>
            <a:headEnd/>
            <a:tailEnd/>
          </a:ln>
        </p:spPr>
        <p:txBody>
          <a:bodyPr wrap="none" lIns="0" tIns="0" rIns="0" bIns="0">
            <a:spAutoFit/>
          </a:bodyPr>
          <a:lstStyle/>
          <a:p>
            <a:pPr algn="l" rtl="0"/>
            <a:r>
              <a:rPr lang="en-US" sz="2800" dirty="0">
                <a:solidFill>
                  <a:srgbClr val="000000"/>
                </a:solidFill>
                <a:latin typeface="Times New Roman" pitchFamily="18" charset="0"/>
                <a:cs typeface="Times New Roman" pitchFamily="18" charset="0"/>
              </a:rPr>
              <a:t>True, False</a:t>
            </a:r>
            <a:endParaRPr lang="en-US" dirty="0">
              <a:latin typeface="Times New Roman" pitchFamily="18" charset="0"/>
              <a:cs typeface="Times New Roman" pitchFamily="18" charset="0"/>
            </a:endParaRPr>
          </a:p>
        </p:txBody>
      </p:sp>
      <p:sp>
        <p:nvSpPr>
          <p:cNvPr id="16" name="Rectangle 27"/>
          <p:cNvSpPr>
            <a:spLocks noChangeArrowheads="1"/>
          </p:cNvSpPr>
          <p:nvPr/>
        </p:nvSpPr>
        <p:spPr bwMode="auto">
          <a:xfrm>
            <a:off x="952664" y="4572000"/>
            <a:ext cx="2127762" cy="430887"/>
          </a:xfrm>
          <a:prstGeom prst="rect">
            <a:avLst/>
          </a:prstGeom>
          <a:noFill/>
          <a:ln w="9525">
            <a:noFill/>
            <a:miter lim="800000"/>
            <a:headEnd/>
            <a:tailEnd/>
          </a:ln>
        </p:spPr>
        <p:txBody>
          <a:bodyPr wrap="none" lIns="0" tIns="0" rIns="0" bIns="0">
            <a:spAutoFit/>
          </a:bodyPr>
          <a:lstStyle/>
          <a:p>
            <a:pPr algn="l" rtl="0"/>
            <a:r>
              <a:rPr lang="en-US" sz="2800" dirty="0">
                <a:solidFill>
                  <a:srgbClr val="000000"/>
                </a:solidFill>
                <a:latin typeface="Times New Roman" pitchFamily="18" charset="0"/>
                <a:cs typeface="Times New Roman" pitchFamily="18" charset="0"/>
              </a:rPr>
              <a:t>Toss two coins</a:t>
            </a:r>
            <a:endParaRPr lang="en-US" dirty="0">
              <a:latin typeface="Times New Roman" pitchFamily="18" charset="0"/>
              <a:cs typeface="Times New Roman" pitchFamily="18" charset="0"/>
            </a:endParaRPr>
          </a:p>
        </p:txBody>
      </p:sp>
      <p:grpSp>
        <p:nvGrpSpPr>
          <p:cNvPr id="3" name="Group 19"/>
          <p:cNvGrpSpPr/>
          <p:nvPr/>
        </p:nvGrpSpPr>
        <p:grpSpPr>
          <a:xfrm>
            <a:off x="5486400" y="4572000"/>
            <a:ext cx="2550416" cy="430887"/>
            <a:chOff x="5090273" y="4871986"/>
            <a:chExt cx="2550416" cy="430887"/>
          </a:xfrm>
        </p:grpSpPr>
        <p:sp>
          <p:nvSpPr>
            <p:cNvPr id="17" name="Rectangle 28"/>
            <p:cNvSpPr>
              <a:spLocks noChangeArrowheads="1"/>
            </p:cNvSpPr>
            <p:nvPr/>
          </p:nvSpPr>
          <p:spPr bwMode="auto">
            <a:xfrm>
              <a:off x="5090273" y="4871986"/>
              <a:ext cx="609141" cy="430887"/>
            </a:xfrm>
            <a:prstGeom prst="rect">
              <a:avLst/>
            </a:prstGeom>
            <a:noFill/>
            <a:ln w="9525">
              <a:noFill/>
              <a:miter lim="800000"/>
              <a:headEnd/>
              <a:tailEnd/>
            </a:ln>
          </p:spPr>
          <p:txBody>
            <a:bodyPr wrap="none" lIns="0" tIns="0" rIns="0" bIns="0">
              <a:spAutoFit/>
            </a:bodyPr>
            <a:lstStyle/>
            <a:p>
              <a:pPr algn="l" rtl="0"/>
              <a:r>
                <a:rPr lang="en-US" sz="2800" dirty="0">
                  <a:solidFill>
                    <a:srgbClr val="000000"/>
                  </a:solidFill>
                  <a:latin typeface="Times New Roman" pitchFamily="18" charset="0"/>
                  <a:cs typeface="Times New Roman" pitchFamily="18" charset="0"/>
                </a:rPr>
                <a:t>HH,</a:t>
              </a:r>
              <a:endParaRPr lang="en-US" dirty="0">
                <a:latin typeface="Times New Roman" pitchFamily="18" charset="0"/>
                <a:cs typeface="Times New Roman" pitchFamily="18" charset="0"/>
              </a:endParaRPr>
            </a:p>
          </p:txBody>
        </p:sp>
        <p:sp>
          <p:nvSpPr>
            <p:cNvPr id="18" name="Rectangle 29"/>
            <p:cNvSpPr>
              <a:spLocks noChangeArrowheads="1"/>
            </p:cNvSpPr>
            <p:nvPr/>
          </p:nvSpPr>
          <p:spPr bwMode="auto">
            <a:xfrm>
              <a:off x="5923424" y="4871986"/>
              <a:ext cx="1717265" cy="430887"/>
            </a:xfrm>
            <a:prstGeom prst="rect">
              <a:avLst/>
            </a:prstGeom>
            <a:noFill/>
            <a:ln w="9525">
              <a:noFill/>
              <a:miter lim="800000"/>
              <a:headEnd/>
              <a:tailEnd/>
            </a:ln>
          </p:spPr>
          <p:txBody>
            <a:bodyPr wrap="none" lIns="0" tIns="0" rIns="0" bIns="0">
              <a:spAutoFit/>
            </a:bodyPr>
            <a:lstStyle/>
            <a:p>
              <a:pPr algn="l" rtl="0"/>
              <a:r>
                <a:rPr lang="en-US" sz="2800" dirty="0">
                  <a:solidFill>
                    <a:srgbClr val="000000"/>
                  </a:solidFill>
                  <a:latin typeface="Times New Roman" pitchFamily="18" charset="0"/>
                  <a:cs typeface="Times New Roman" pitchFamily="18" charset="0"/>
                </a:rPr>
                <a:t>HT, TH, TT</a:t>
              </a:r>
              <a:endParaRPr lang="en-US" dirty="0">
                <a:latin typeface="Times New Roman" pitchFamily="18" charset="0"/>
                <a:cs typeface="Times New Roman" pitchFamily="18" charset="0"/>
              </a:endParaRPr>
            </a:p>
          </p:txBody>
        </p:sp>
      </p:grpSp>
      <p:sp>
        <p:nvSpPr>
          <p:cNvPr id="22" name="Rectangle 21"/>
          <p:cNvSpPr/>
          <p:nvPr/>
        </p:nvSpPr>
        <p:spPr>
          <a:xfrm>
            <a:off x="5410200" y="2057400"/>
            <a:ext cx="1756122" cy="523220"/>
          </a:xfrm>
          <a:prstGeom prst="rect">
            <a:avLst/>
          </a:prstGeom>
        </p:spPr>
        <p:txBody>
          <a:bodyPr wrap="none">
            <a:spAutoFit/>
          </a:bodyPr>
          <a:lstStyle/>
          <a:p>
            <a:pPr algn="l" rtl="0"/>
            <a:r>
              <a:rPr lang="en-US" sz="2800" dirty="0" smtClean="0">
                <a:solidFill>
                  <a:srgbClr val="000000"/>
                </a:solidFill>
                <a:latin typeface="Times New Roman" pitchFamily="18" charset="0"/>
                <a:cs typeface="Times New Roman" pitchFamily="18" charset="0"/>
              </a:rPr>
              <a:t>Head , Tail</a:t>
            </a:r>
            <a:endParaRPr lang="en-US"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3"/>
          <p:cNvSpPr txBox="1">
            <a:spLocks noChangeArrowheads="1"/>
          </p:cNvSpPr>
          <p:nvPr/>
        </p:nvSpPr>
        <p:spPr>
          <a:xfrm>
            <a:off x="76200" y="76200"/>
            <a:ext cx="8915400" cy="1905000"/>
          </a:xfrm>
          <a:prstGeom prst="rect">
            <a:avLst/>
          </a:prstGeom>
        </p:spPr>
        <p:txBody>
          <a:bodyPr vert="horz">
            <a:no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1" i="0" u="none" strike="noStrike" kern="1200" cap="none" spc="0" normalizeH="0" baseline="0" noProof="0" dirty="0" smtClean="0">
                <a:ln>
                  <a:noFill/>
                </a:ln>
                <a:solidFill>
                  <a:srgbClr val="00B050"/>
                </a:solidFill>
                <a:effectLst/>
                <a:uLnTx/>
                <a:uFillTx/>
                <a:latin typeface="Times New Roman" pitchFamily="18" charset="0"/>
                <a:cs typeface="Times New Roman" pitchFamily="18" charset="0"/>
              </a:rPr>
              <a:t>For</a:t>
            </a:r>
            <a:r>
              <a:rPr kumimoji="0" lang="en-US" sz="2800" b="1" i="0" u="none" strike="noStrike" kern="1200" cap="none" spc="0" normalizeH="0" noProof="0" dirty="0" smtClean="0">
                <a:ln>
                  <a:noFill/>
                </a:ln>
                <a:solidFill>
                  <a:srgbClr val="00B050"/>
                </a:solidFill>
                <a:effectLst/>
                <a:uLnTx/>
                <a:uFillTx/>
                <a:latin typeface="Times New Roman" pitchFamily="18" charset="0"/>
                <a:cs typeface="Times New Roman" pitchFamily="18" charset="0"/>
              </a:rPr>
              <a:t> Example: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It has been found that </a:t>
            </a:r>
            <a:r>
              <a:rPr kumimoji="0" lang="en-US" sz="2800" b="1"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8%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of all automobiles on the road have defective brakes. If </a:t>
            </a:r>
            <a:r>
              <a:rPr kumimoji="0" lang="en-US" sz="2800" b="1" i="0" u="none" strike="noStrike" kern="1200" cap="none" spc="0" normalizeH="0" noProof="0" dirty="0" smtClean="0">
                <a:ln>
                  <a:noFill/>
                </a:ln>
                <a:solidFill>
                  <a:srgbClr val="0070C0"/>
                </a:solidFill>
                <a:effectLst/>
                <a:uLnTx/>
                <a:uFillTx/>
                <a:latin typeface="Times New Roman" pitchFamily="18" charset="0"/>
                <a:cs typeface="Times New Roman" pitchFamily="18" charset="0"/>
              </a:rPr>
              <a:t>8</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 automobiles are stopped and checked by the police ,find the probability that </a:t>
            </a:r>
            <a:r>
              <a:rPr kumimoji="0" lang="en-US" sz="2800" b="1" i="0" u="sng" strike="noStrike" kern="1200" cap="none" spc="0" normalizeH="0" noProof="0" dirty="0" smtClean="0">
                <a:ln>
                  <a:noFill/>
                </a:ln>
                <a:solidFill>
                  <a:srgbClr val="0070C0"/>
                </a:solidFill>
                <a:effectLst/>
                <a:uLnTx/>
                <a:uFillTx/>
                <a:latin typeface="Times New Roman" pitchFamily="18" charset="0"/>
                <a:cs typeface="Times New Roman" pitchFamily="18" charset="0"/>
              </a:rPr>
              <a:t>at least one </a:t>
            </a:r>
            <a:r>
              <a:rPr kumimoji="0" lang="en-US" sz="2800" b="0" i="0" u="none" strike="noStrike" kern="1200" cap="none" spc="0" normalizeH="0" noProof="0" dirty="0" smtClean="0">
                <a:ln>
                  <a:noFill/>
                </a:ln>
                <a:solidFill>
                  <a:srgbClr val="FF0000"/>
                </a:solidFill>
                <a:effectLst/>
                <a:uLnTx/>
                <a:uFillTx/>
                <a:latin typeface="Times New Roman" pitchFamily="18" charset="0"/>
                <a:cs typeface="Times New Roman" pitchFamily="18" charset="0"/>
              </a:rPr>
              <a:t>will have defective brakes.</a:t>
            </a: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endParaRPr>
          </a:p>
        </p:txBody>
      </p:sp>
      <p:sp>
        <p:nvSpPr>
          <p:cNvPr id="3" name="Rectangle 2"/>
          <p:cNvSpPr/>
          <p:nvPr/>
        </p:nvSpPr>
        <p:spPr>
          <a:xfrm>
            <a:off x="78744" y="213360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
        <p:nvSpPr>
          <p:cNvPr id="4" name="Rectangle 3"/>
          <p:cNvSpPr/>
          <p:nvPr/>
        </p:nvSpPr>
        <p:spPr>
          <a:xfrm>
            <a:off x="141615" y="2743200"/>
            <a:ext cx="8340745" cy="2718693"/>
          </a:xfrm>
          <a:prstGeom prst="rect">
            <a:avLst/>
          </a:prstGeom>
        </p:spPr>
        <p:txBody>
          <a:bodyPr wrap="none">
            <a:spAutoFit/>
          </a:bodyPr>
          <a:lstStyle/>
          <a:p>
            <a:pPr algn="l" rtl="0"/>
            <a:r>
              <a:rPr lang="en-US" sz="2000" dirty="0" smtClean="0">
                <a:latin typeface="Times New Roman" pitchFamily="18" charset="0"/>
                <a:cs typeface="Times New Roman" pitchFamily="18" charset="0"/>
              </a:rPr>
              <a:t>P(at least one will have defective brakes) = 1 – p( all have not defective brakes)</a:t>
            </a:r>
          </a:p>
          <a:p>
            <a:pPr algn="l" rtl="0"/>
            <a:endParaRPr lang="en-US" sz="2000" dirty="0" smtClean="0">
              <a:latin typeface="Times New Roman" pitchFamily="18" charset="0"/>
              <a:cs typeface="Times New Roman" pitchFamily="18" charset="0"/>
            </a:endParaRPr>
          </a:p>
          <a:p>
            <a:pPr algn="l" rtl="0"/>
            <a:r>
              <a:rPr lang="en-US" sz="2000" dirty="0" smtClean="0">
                <a:latin typeface="Times New Roman" pitchFamily="18" charset="0"/>
                <a:cs typeface="Times New Roman" pitchFamily="18" charset="0"/>
              </a:rPr>
              <a:t>                                                                   </a:t>
            </a:r>
            <a:r>
              <a:rPr lang="en-US" sz="2800" dirty="0" smtClean="0">
                <a:latin typeface="Times New Roman" pitchFamily="18" charset="0"/>
                <a:cs typeface="Times New Roman" pitchFamily="18" charset="0"/>
              </a:rPr>
              <a:t>= 1- (</a:t>
            </a:r>
            <a:r>
              <a:rPr lang="en-US" sz="2800" dirty="0" smtClean="0">
                <a:solidFill>
                  <a:srgbClr val="FF0000"/>
                </a:solidFill>
                <a:latin typeface="Times New Roman" pitchFamily="18" charset="0"/>
                <a:cs typeface="Times New Roman" pitchFamily="18" charset="0"/>
              </a:rPr>
              <a:t>1- 0.08</a:t>
            </a:r>
            <a:r>
              <a:rPr lang="en-US" sz="2800" dirty="0" smtClean="0">
                <a:latin typeface="Times New Roman" pitchFamily="18" charset="0"/>
                <a:cs typeface="Times New Roman" pitchFamily="18" charset="0"/>
              </a:rPr>
              <a:t>)</a:t>
            </a:r>
            <a:r>
              <a:rPr lang="en-US" sz="2800" baseline="30000" dirty="0" smtClean="0">
                <a:latin typeface="Times New Roman" pitchFamily="18" charset="0"/>
                <a:cs typeface="Times New Roman" pitchFamily="18" charset="0"/>
              </a:rPr>
              <a:t>8</a:t>
            </a:r>
          </a:p>
          <a:p>
            <a:pPr algn="l" rtl="0"/>
            <a:r>
              <a:rPr lang="en-US" sz="2800" baseline="30000" dirty="0" smtClean="0">
                <a:latin typeface="Times New Roman" pitchFamily="18" charset="0"/>
                <a:cs typeface="Times New Roman" pitchFamily="18" charset="0"/>
              </a:rPr>
              <a:t>                                                                                              </a:t>
            </a:r>
          </a:p>
          <a:p>
            <a:pPr algn="l" rtl="0"/>
            <a:r>
              <a:rPr lang="en-US" sz="2800" dirty="0" smtClean="0">
                <a:latin typeface="Times New Roman" pitchFamily="18" charset="0"/>
                <a:cs typeface="Times New Roman" pitchFamily="18" charset="0"/>
              </a:rPr>
              <a:t>                                                = 1- (0.92)</a:t>
            </a:r>
            <a:r>
              <a:rPr lang="en-US" sz="2800" baseline="30000" dirty="0" smtClean="0">
                <a:latin typeface="Times New Roman" pitchFamily="18" charset="0"/>
                <a:cs typeface="Times New Roman" pitchFamily="18" charset="0"/>
              </a:rPr>
              <a:t>8</a:t>
            </a:r>
          </a:p>
          <a:p>
            <a:pPr algn="l" rtl="0"/>
            <a:endParaRPr lang="en-US" sz="2800" dirty="0" smtClean="0">
              <a:latin typeface="Times New Roman" pitchFamily="18" charset="0"/>
              <a:cs typeface="Times New Roman" pitchFamily="18" charset="0"/>
            </a:endParaRPr>
          </a:p>
          <a:p>
            <a:pPr algn="l" rtl="0"/>
            <a:r>
              <a:rPr lang="en-US" sz="2800" dirty="0" smtClean="0">
                <a:latin typeface="Times New Roman" pitchFamily="18" charset="0"/>
                <a:cs typeface="Times New Roman" pitchFamily="18" charset="0"/>
              </a:rPr>
              <a:t>                                                = 0.487</a:t>
            </a:r>
            <a:endParaRPr lang="en-US" sz="28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428736"/>
            <a:ext cx="7467600" cy="5045216"/>
          </a:xfrm>
        </p:spPr>
        <p:txBody>
          <a:bodyPr/>
          <a:lstStyle/>
          <a:p>
            <a:pPr algn="l" rtl="0">
              <a:buNone/>
            </a:pPr>
            <a:r>
              <a:rPr lang="en-US" dirty="0" smtClean="0">
                <a:solidFill>
                  <a:srgbClr val="FF0000"/>
                </a:solidFill>
                <a:latin typeface="Times New Roman" pitchFamily="18" charset="0"/>
                <a:cs typeface="Times New Roman" pitchFamily="18" charset="0"/>
              </a:rPr>
              <a:t>It is reported that 27% of working women use computers at work. Choose 5 working women at random .</a:t>
            </a:r>
          </a:p>
          <a:p>
            <a:pPr algn="l" rtl="0">
              <a:buNone/>
            </a:pPr>
            <a:endParaRPr lang="en-US" dirty="0" smtClean="0">
              <a:solidFill>
                <a:srgbClr val="0070C0"/>
              </a:solidFill>
              <a:latin typeface="Times New Roman" pitchFamily="18" charset="0"/>
              <a:cs typeface="Times New Roman" pitchFamily="18" charset="0"/>
            </a:endParaRPr>
          </a:p>
          <a:p>
            <a:pPr marL="514350" indent="-514350" algn="l" rtl="0">
              <a:buFont typeface="+mj-lt"/>
              <a:buAutoNum type="arabicParenR"/>
            </a:pPr>
            <a:r>
              <a:rPr lang="en-US" dirty="0" smtClean="0">
                <a:latin typeface="Times New Roman" pitchFamily="18" charset="0"/>
                <a:cs typeface="Times New Roman" pitchFamily="18" charset="0"/>
              </a:rPr>
              <a:t>Find the probability that at least 1 use a computer at work.</a:t>
            </a:r>
          </a:p>
          <a:p>
            <a:pPr marL="514350" indent="-514350" algn="l" rtl="0">
              <a:buFont typeface="+mj-lt"/>
              <a:buAutoNum type="arabicParenR"/>
            </a:pPr>
            <a:r>
              <a:rPr lang="en-US" dirty="0" smtClean="0">
                <a:latin typeface="Times New Roman" pitchFamily="18" charset="0"/>
                <a:cs typeface="Times New Roman" pitchFamily="18" charset="0"/>
              </a:rPr>
              <a:t>Find the probability that at least 1 doesn’t use a computer at work.</a:t>
            </a:r>
          </a:p>
          <a:p>
            <a:pPr marL="514350" indent="-514350" algn="l" rtl="0">
              <a:buFont typeface="+mj-lt"/>
              <a:buAutoNum type="arabicParenR"/>
            </a:pPr>
            <a:r>
              <a:rPr lang="en-US" dirty="0" smtClean="0">
                <a:latin typeface="Times New Roman" pitchFamily="18" charset="0"/>
                <a:cs typeface="Times New Roman" pitchFamily="18" charset="0"/>
              </a:rPr>
              <a:t>Find the probability that all 5 use a computer in their jobs.</a:t>
            </a:r>
          </a:p>
          <a:p>
            <a:pPr algn="l" rtl="0"/>
            <a:endParaRPr lang="en-US" dirty="0" smtClean="0">
              <a:latin typeface="Times New Roman" pitchFamily="18" charset="0"/>
              <a:cs typeface="Times New Roman" pitchFamily="18" charset="0"/>
            </a:endParaRPr>
          </a:p>
          <a:p>
            <a:pPr algn="l" rtl="0"/>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وان 3"/>
          <p:cNvSpPr>
            <a:spLocks noGrp="1"/>
          </p:cNvSpPr>
          <p:nvPr>
            <p:ph type="ctrTitle"/>
          </p:nvPr>
        </p:nvSpPr>
        <p:spPr>
          <a:xfrm>
            <a:off x="4495800" y="0"/>
            <a:ext cx="4648200" cy="1879600"/>
          </a:xfrm>
        </p:spPr>
        <p:txBody>
          <a:bodyPr/>
          <a:lstStyle/>
          <a:p>
            <a:r>
              <a:rPr lang="en-US" dirty="0" smtClean="0"/>
              <a:t>CHAPTER 4</a:t>
            </a:r>
            <a:endParaRPr lang="ar-SA" dirty="0"/>
          </a:p>
        </p:txBody>
      </p:sp>
      <p:sp>
        <p:nvSpPr>
          <p:cNvPr id="5" name="Rectangle 2"/>
          <p:cNvSpPr>
            <a:spLocks noGrp="1" noChangeArrowheads="1"/>
          </p:cNvSpPr>
          <p:nvPr>
            <p:ph type="subTitle" idx="1"/>
          </p:nvPr>
        </p:nvSpPr>
        <p:spPr>
          <a:xfrm>
            <a:off x="4500562" y="2000240"/>
            <a:ext cx="4205294" cy="1600200"/>
          </a:xfrm>
        </p:spPr>
        <p:txBody>
          <a:bodyPr>
            <a:normAutofit fontScale="70000" lnSpcReduction="20000"/>
          </a:bodyPr>
          <a:lstStyle/>
          <a:p>
            <a:pPr algn="ctr" eaLnBrk="1" hangingPunct="1"/>
            <a:r>
              <a:rPr lang="en-US" sz="7200" b="1" dirty="0" smtClean="0">
                <a:solidFill>
                  <a:srgbClr val="C00000"/>
                </a:solidFill>
                <a:latin typeface="Times New Roman" pitchFamily="18" charset="0"/>
                <a:cs typeface="Times New Roman" pitchFamily="18" charset="0"/>
              </a:rPr>
              <a:t> 4-4:Counting Rules </a:t>
            </a:r>
          </a:p>
        </p:txBody>
      </p:sp>
    </p:spTree>
  </p:cSld>
  <p:clrMapOvr>
    <a:masterClrMapping/>
  </p:clrMapOvr>
  <p:transition spd="med" advTm="17000">
    <p:dissolve/>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rtl="0">
              <a:buFont typeface="Arial" pitchFamily="34" charset="0"/>
              <a:buChar char="•"/>
            </a:pPr>
            <a:r>
              <a:rPr lang="en-US" dirty="0" smtClean="0">
                <a:solidFill>
                  <a:srgbClr val="C00000"/>
                </a:solidFill>
              </a:rPr>
              <a:t>Counting Rules</a:t>
            </a:r>
            <a:endParaRPr lang="ar-SA" dirty="0">
              <a:solidFill>
                <a:srgbClr val="C00000"/>
              </a:solidFill>
            </a:endParaRPr>
          </a:p>
        </p:txBody>
      </p:sp>
      <p:sp>
        <p:nvSpPr>
          <p:cNvPr id="3" name="عنصر نائب للمحتوى 2"/>
          <p:cNvSpPr>
            <a:spLocks noGrp="1"/>
          </p:cNvSpPr>
          <p:nvPr>
            <p:ph sz="quarter" idx="1"/>
          </p:nvPr>
        </p:nvSpPr>
        <p:spPr/>
        <p:txBody>
          <a:bodyPr/>
          <a:lstStyle/>
          <a:p>
            <a:pPr algn="l" rtl="0"/>
            <a:r>
              <a:rPr lang="en-US" sz="3200" b="1" u="sng" dirty="0" smtClean="0">
                <a:solidFill>
                  <a:srgbClr val="0000FF"/>
                </a:solidFill>
                <a:latin typeface="Times New Roman" pitchFamily="18" charset="0"/>
                <a:cs typeface="Times New Roman" pitchFamily="18" charset="0"/>
              </a:rPr>
              <a:t>1-Fundamental Counting Rule</a:t>
            </a:r>
          </a:p>
          <a:p>
            <a:pPr algn="l" rtl="0"/>
            <a:endParaRPr lang="en-US" sz="3200" b="1" u="sng" dirty="0" smtClean="0">
              <a:solidFill>
                <a:srgbClr val="0000FF"/>
              </a:solidFill>
              <a:latin typeface="Times New Roman" pitchFamily="18" charset="0"/>
              <a:cs typeface="Times New Roman" pitchFamily="18" charset="0"/>
            </a:endParaRPr>
          </a:p>
          <a:p>
            <a:pPr algn="l" rtl="0"/>
            <a:r>
              <a:rPr lang="en-US" sz="3200" b="1" u="sng" dirty="0" smtClean="0">
                <a:solidFill>
                  <a:srgbClr val="0000FF"/>
                </a:solidFill>
                <a:latin typeface="Times New Roman" pitchFamily="18" charset="0"/>
                <a:cs typeface="Times New Roman" pitchFamily="18" charset="0"/>
              </a:rPr>
              <a:t>2- Permutation</a:t>
            </a:r>
          </a:p>
          <a:p>
            <a:pPr algn="l" rtl="0"/>
            <a:endParaRPr lang="en-US" sz="3200" b="1" u="sng" dirty="0" smtClean="0">
              <a:solidFill>
                <a:srgbClr val="0000FF"/>
              </a:solidFill>
              <a:latin typeface="Times New Roman" pitchFamily="18" charset="0"/>
              <a:cs typeface="Times New Roman" pitchFamily="18" charset="0"/>
            </a:endParaRPr>
          </a:p>
          <a:p>
            <a:pPr algn="l" rtl="0"/>
            <a:r>
              <a:rPr lang="en-US" sz="3200" b="1" dirty="0" smtClean="0">
                <a:solidFill>
                  <a:srgbClr val="0000FF"/>
                </a:solidFill>
              </a:rPr>
              <a:t>3-</a:t>
            </a:r>
            <a:r>
              <a:rPr lang="en-US" sz="3200" b="1" dirty="0" smtClean="0">
                <a:solidFill>
                  <a:srgbClr val="0000FF"/>
                </a:solidFill>
                <a:latin typeface="Times New Roman" pitchFamily="18" charset="0"/>
                <a:cs typeface="Times New Roman" pitchFamily="18" charset="0"/>
              </a:rPr>
              <a:t> </a:t>
            </a:r>
            <a:r>
              <a:rPr lang="en-US" sz="3200" b="1" u="sng" dirty="0" smtClean="0">
                <a:solidFill>
                  <a:srgbClr val="0000FF"/>
                </a:solidFill>
                <a:latin typeface="Times New Roman" pitchFamily="18" charset="0"/>
                <a:cs typeface="Times New Roman" pitchFamily="18" charset="0"/>
              </a:rPr>
              <a:t>Combination</a:t>
            </a:r>
            <a:r>
              <a:rPr lang="en-US" sz="3200" b="1" dirty="0" smtClean="0">
                <a:solidFill>
                  <a:srgbClr val="0000FF"/>
                </a:solidFill>
                <a:latin typeface="Times New Roman" pitchFamily="18" charset="0"/>
                <a:cs typeface="Times New Roman" pitchFamily="18" charset="0"/>
              </a:rPr>
              <a:t> </a:t>
            </a:r>
            <a:endParaRPr lang="ar-SA" sz="3200" b="1" dirty="0">
              <a:solidFill>
                <a:srgbClr val="0000FF"/>
              </a:solidFill>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3"/>
          <p:cNvSpPr>
            <a:spLocks noChangeArrowheads="1"/>
          </p:cNvSpPr>
          <p:nvPr/>
        </p:nvSpPr>
        <p:spPr bwMode="auto">
          <a:xfrm>
            <a:off x="381000" y="1071546"/>
            <a:ext cx="8763000" cy="3785652"/>
          </a:xfrm>
          <a:prstGeom prst="rect">
            <a:avLst/>
          </a:prstGeom>
          <a:noFill/>
          <a:ln w="9525">
            <a:noFill/>
            <a:miter lim="800000"/>
            <a:headEnd/>
            <a:tailEnd/>
          </a:ln>
          <a:effectLst/>
        </p:spPr>
        <p:txBody>
          <a:bodyPr wrap="square">
            <a:spAutoFit/>
          </a:bodyPr>
          <a:lstStyle/>
          <a:p>
            <a:pPr algn="l" rtl="0">
              <a:spcBef>
                <a:spcPct val="50000"/>
              </a:spcBef>
              <a:buClr>
                <a:srgbClr val="00B0F0"/>
              </a:buClr>
              <a:buSzPct val="100000"/>
              <a:buFont typeface="Wingdings" pitchFamily="2" charset="2"/>
              <a:buChar char="q"/>
              <a:defRPr/>
            </a:pPr>
            <a:r>
              <a:rPr lang="en-US" sz="3200" dirty="0" smtClean="0">
                <a:latin typeface="Times New Roman" pitchFamily="18" charset="0"/>
                <a:cs typeface="Times New Roman" pitchFamily="18" charset="0"/>
              </a:rPr>
              <a:t>The Fundamental Counting Rule is also called the multiplication of choices.</a:t>
            </a:r>
          </a:p>
          <a:p>
            <a:pPr algn="l" rtl="0">
              <a:spcBef>
                <a:spcPct val="50000"/>
              </a:spcBef>
              <a:buClr>
                <a:srgbClr val="00B0F0"/>
              </a:buClr>
              <a:buSzPct val="100000"/>
              <a:buFont typeface="Wingdings" pitchFamily="2" charset="2"/>
              <a:buChar char="q"/>
              <a:defRPr/>
            </a:pPr>
            <a:r>
              <a:rPr lang="en-US" sz="3200" dirty="0" smtClean="0">
                <a:latin typeface="Times New Roman" pitchFamily="18" charset="0"/>
                <a:cs typeface="Times New Roman" pitchFamily="18" charset="0"/>
              </a:rPr>
              <a:t>In </a:t>
            </a:r>
            <a:r>
              <a:rPr lang="en-US" sz="3200" dirty="0">
                <a:latin typeface="Times New Roman" pitchFamily="18" charset="0"/>
                <a:cs typeface="Times New Roman" pitchFamily="18" charset="0"/>
              </a:rPr>
              <a:t>a sequence of n events in which the first one has </a:t>
            </a:r>
            <a:r>
              <a:rPr lang="en-US" sz="3200" i="1" dirty="0">
                <a:latin typeface="Times New Roman" pitchFamily="18" charset="0"/>
                <a:cs typeface="Times New Roman" pitchFamily="18" charset="0"/>
              </a:rPr>
              <a:t>k</a:t>
            </a:r>
            <a:r>
              <a:rPr lang="en-US" sz="3200" baseline="-25000" dirty="0">
                <a:latin typeface="Times New Roman" pitchFamily="18" charset="0"/>
                <a:cs typeface="Times New Roman" pitchFamily="18" charset="0"/>
              </a:rPr>
              <a:t>1</a:t>
            </a:r>
            <a:r>
              <a:rPr lang="en-US" sz="3200" dirty="0">
                <a:latin typeface="Times New Roman" pitchFamily="18" charset="0"/>
                <a:cs typeface="Times New Roman" pitchFamily="18" charset="0"/>
              </a:rPr>
              <a:t> possibilities and the second event has </a:t>
            </a:r>
            <a:r>
              <a:rPr lang="en-US" sz="3200" i="1" dirty="0">
                <a:latin typeface="Times New Roman" pitchFamily="18" charset="0"/>
                <a:cs typeface="Times New Roman" pitchFamily="18" charset="0"/>
              </a:rPr>
              <a:t>k</a:t>
            </a:r>
            <a:r>
              <a:rPr lang="en-US" sz="3200" baseline="-25000" dirty="0">
                <a:latin typeface="Times New Roman" pitchFamily="18" charset="0"/>
                <a:cs typeface="Times New Roman" pitchFamily="18" charset="0"/>
              </a:rPr>
              <a:t>2</a:t>
            </a:r>
            <a:r>
              <a:rPr lang="en-US" sz="3200" dirty="0">
                <a:latin typeface="Times New Roman" pitchFamily="18" charset="0"/>
                <a:cs typeface="Times New Roman" pitchFamily="18" charset="0"/>
              </a:rPr>
              <a:t> and the third has </a:t>
            </a:r>
            <a:r>
              <a:rPr lang="en-US" sz="3200" i="1" dirty="0">
                <a:latin typeface="Times New Roman" pitchFamily="18" charset="0"/>
                <a:cs typeface="Times New Roman" pitchFamily="18" charset="0"/>
              </a:rPr>
              <a:t>k</a:t>
            </a:r>
            <a:r>
              <a:rPr lang="en-US" sz="3200" baseline="-25000" dirty="0">
                <a:latin typeface="Times New Roman" pitchFamily="18" charset="0"/>
                <a:cs typeface="Times New Roman" pitchFamily="18" charset="0"/>
              </a:rPr>
              <a:t>3</a:t>
            </a:r>
            <a:r>
              <a:rPr lang="en-US" sz="3200" dirty="0">
                <a:latin typeface="Times New Roman" pitchFamily="18" charset="0"/>
                <a:cs typeface="Times New Roman" pitchFamily="18" charset="0"/>
              </a:rPr>
              <a:t>, and so forth, the total number of possibilities of the sequence will be</a:t>
            </a:r>
          </a:p>
          <a:p>
            <a:pPr algn="ctr" rtl="0">
              <a:defRPr/>
            </a:pPr>
            <a:r>
              <a:rPr lang="en-US" sz="3200" i="1" dirty="0">
                <a:latin typeface="Times New Roman" pitchFamily="18" charset="0"/>
                <a:cs typeface="Times New Roman" pitchFamily="18" charset="0"/>
              </a:rPr>
              <a:t>k</a:t>
            </a:r>
            <a:r>
              <a:rPr lang="en-US" sz="3200" baseline="-25000" dirty="0">
                <a:latin typeface="Times New Roman" pitchFamily="18" charset="0"/>
                <a:cs typeface="Times New Roman" pitchFamily="18" charset="0"/>
              </a:rPr>
              <a:t>1</a:t>
            </a:r>
            <a:r>
              <a:rPr lang="en-US" sz="3200" dirty="0">
                <a:latin typeface="Times New Roman" pitchFamily="18" charset="0"/>
                <a:cs typeface="Times New Roman" pitchFamily="18" charset="0"/>
              </a:rPr>
              <a:t> · </a:t>
            </a:r>
            <a:r>
              <a:rPr lang="en-US" sz="3200" i="1" dirty="0">
                <a:latin typeface="Times New Roman" pitchFamily="18" charset="0"/>
                <a:cs typeface="Times New Roman" pitchFamily="18" charset="0"/>
              </a:rPr>
              <a:t>k</a:t>
            </a:r>
            <a:r>
              <a:rPr lang="en-US" sz="3200" baseline="-25000" dirty="0">
                <a:latin typeface="Times New Roman" pitchFamily="18" charset="0"/>
                <a:cs typeface="Times New Roman" pitchFamily="18" charset="0"/>
              </a:rPr>
              <a:t>2</a:t>
            </a:r>
            <a:r>
              <a:rPr lang="en-US" sz="3200" dirty="0">
                <a:latin typeface="Times New Roman" pitchFamily="18" charset="0"/>
                <a:cs typeface="Times New Roman" pitchFamily="18" charset="0"/>
              </a:rPr>
              <a:t> · </a:t>
            </a:r>
            <a:r>
              <a:rPr lang="en-US" sz="3200" i="1" dirty="0">
                <a:latin typeface="Times New Roman" pitchFamily="18" charset="0"/>
                <a:cs typeface="Times New Roman" pitchFamily="18" charset="0"/>
              </a:rPr>
              <a:t>k</a:t>
            </a:r>
            <a:r>
              <a:rPr lang="en-US" sz="3200" baseline="-25000" dirty="0">
                <a:latin typeface="Times New Roman" pitchFamily="18" charset="0"/>
                <a:cs typeface="Times New Roman" pitchFamily="18" charset="0"/>
              </a:rPr>
              <a:t>3</a:t>
            </a:r>
            <a:r>
              <a:rPr lang="en-US" sz="3200" dirty="0">
                <a:latin typeface="Times New Roman" pitchFamily="18" charset="0"/>
                <a:cs typeface="Times New Roman" pitchFamily="18" charset="0"/>
              </a:rPr>
              <a:t> · · · </a:t>
            </a:r>
            <a:r>
              <a:rPr lang="en-US" sz="3200" i="1" dirty="0" err="1">
                <a:latin typeface="Times New Roman" pitchFamily="18" charset="0"/>
                <a:cs typeface="Times New Roman" pitchFamily="18" charset="0"/>
              </a:rPr>
              <a:t>k</a:t>
            </a:r>
            <a:r>
              <a:rPr lang="en-US" sz="3200" baseline="-25000" dirty="0" err="1">
                <a:latin typeface="Times New Roman" pitchFamily="18" charset="0"/>
                <a:cs typeface="Times New Roman" pitchFamily="18" charset="0"/>
              </a:rPr>
              <a:t>n</a:t>
            </a:r>
            <a:endParaRPr lang="en-US" sz="3200" dirty="0">
              <a:latin typeface="Times New Roman" pitchFamily="18" charset="0"/>
              <a:cs typeface="Times New Roman" pitchFamily="18" charset="0"/>
            </a:endParaRPr>
          </a:p>
        </p:txBody>
      </p:sp>
      <p:sp>
        <p:nvSpPr>
          <p:cNvPr id="9" name="مستطيل 8"/>
          <p:cNvSpPr/>
          <p:nvPr/>
        </p:nvSpPr>
        <p:spPr>
          <a:xfrm>
            <a:off x="1571604" y="428604"/>
            <a:ext cx="5537093" cy="584775"/>
          </a:xfrm>
          <a:prstGeom prst="rect">
            <a:avLst/>
          </a:prstGeom>
        </p:spPr>
        <p:txBody>
          <a:bodyPr wrap="none">
            <a:spAutoFit/>
          </a:bodyPr>
          <a:lstStyle/>
          <a:p>
            <a:r>
              <a:rPr lang="en-US" sz="3200" b="1" u="sng" dirty="0" smtClean="0">
                <a:solidFill>
                  <a:srgbClr val="C00000"/>
                </a:solidFill>
                <a:latin typeface="Times New Roman" pitchFamily="18" charset="0"/>
                <a:cs typeface="Times New Roman" pitchFamily="18" charset="0"/>
              </a:rPr>
              <a:t>1-Fundamental Counting Rule</a:t>
            </a:r>
            <a:endParaRPr lang="ar-SA" sz="3200" dirty="0">
              <a:solidFill>
                <a:srgbClr val="C00000"/>
              </a:solidFill>
            </a:endParaRPr>
          </a:p>
        </p:txBody>
      </p:sp>
      <p:sp>
        <p:nvSpPr>
          <p:cNvPr id="12" name="مستطيل 11"/>
          <p:cNvSpPr/>
          <p:nvPr/>
        </p:nvSpPr>
        <p:spPr>
          <a:xfrm>
            <a:off x="571472" y="5143512"/>
            <a:ext cx="1214446" cy="500066"/>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000" b="1" dirty="0" smtClean="0">
                <a:solidFill>
                  <a:srgbClr val="FF0000"/>
                </a:solidFill>
              </a:rPr>
              <a:t>Event 1</a:t>
            </a:r>
            <a:endParaRPr lang="ar-SA" sz="2000" b="1" dirty="0">
              <a:solidFill>
                <a:srgbClr val="FF0000"/>
              </a:solidFill>
            </a:endParaRPr>
          </a:p>
        </p:txBody>
      </p:sp>
      <p:sp>
        <p:nvSpPr>
          <p:cNvPr id="14" name="مستطيل 13"/>
          <p:cNvSpPr/>
          <p:nvPr/>
        </p:nvSpPr>
        <p:spPr>
          <a:xfrm>
            <a:off x="2000232" y="5143512"/>
            <a:ext cx="1214446" cy="500066"/>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000" b="1" dirty="0" smtClean="0">
                <a:solidFill>
                  <a:srgbClr val="FF0000"/>
                </a:solidFill>
              </a:rPr>
              <a:t>Event 1</a:t>
            </a:r>
            <a:endParaRPr lang="ar-SA" sz="2000" b="1" dirty="0">
              <a:solidFill>
                <a:srgbClr val="FF0000"/>
              </a:solidFill>
            </a:endParaRPr>
          </a:p>
        </p:txBody>
      </p:sp>
      <p:sp>
        <p:nvSpPr>
          <p:cNvPr id="15" name="مستطيل 14"/>
          <p:cNvSpPr/>
          <p:nvPr/>
        </p:nvSpPr>
        <p:spPr>
          <a:xfrm>
            <a:off x="6286512" y="5143512"/>
            <a:ext cx="1214446" cy="500066"/>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000" dirty="0" smtClean="0">
                <a:solidFill>
                  <a:srgbClr val="FF0000"/>
                </a:solidFill>
              </a:rPr>
              <a:t>Event n</a:t>
            </a:r>
            <a:endParaRPr lang="ar-SA" sz="2000" dirty="0">
              <a:solidFill>
                <a:srgbClr val="FF0000"/>
              </a:solidFill>
            </a:endParaRPr>
          </a:p>
        </p:txBody>
      </p:sp>
      <p:sp>
        <p:nvSpPr>
          <p:cNvPr id="16" name="مربع نص 15"/>
          <p:cNvSpPr txBox="1"/>
          <p:nvPr/>
        </p:nvSpPr>
        <p:spPr>
          <a:xfrm>
            <a:off x="3428992" y="5000636"/>
            <a:ext cx="2714644" cy="646331"/>
          </a:xfrm>
          <a:prstGeom prst="rect">
            <a:avLst/>
          </a:prstGeom>
          <a:noFill/>
        </p:spPr>
        <p:txBody>
          <a:bodyPr wrap="square" rtlCol="1">
            <a:spAutoFit/>
          </a:bodyPr>
          <a:lstStyle/>
          <a:p>
            <a:r>
              <a:rPr lang="en-US" sz="3600" b="1" dirty="0" smtClean="0"/>
              <a:t>……………</a:t>
            </a:r>
            <a:endParaRPr lang="ar-SA" sz="3600" b="1" dirty="0"/>
          </a:p>
        </p:txBody>
      </p:sp>
      <p:sp>
        <p:nvSpPr>
          <p:cNvPr id="17" name="مستطيل 16"/>
          <p:cNvSpPr/>
          <p:nvPr/>
        </p:nvSpPr>
        <p:spPr>
          <a:xfrm>
            <a:off x="785786" y="5929331"/>
            <a:ext cx="1357322" cy="642942"/>
          </a:xfrm>
          <a:prstGeom prst="rect">
            <a:avLst/>
          </a:prstGeom>
        </p:spPr>
        <p:txBody>
          <a:bodyPr wrap="square">
            <a:spAutoFit/>
          </a:bodyPr>
          <a:lstStyle/>
          <a:p>
            <a:r>
              <a:rPr lang="en-US" sz="3600" b="1" i="1" dirty="0" smtClean="0">
                <a:latin typeface="Times New Roman" pitchFamily="18" charset="0"/>
                <a:cs typeface="Times New Roman" pitchFamily="18" charset="0"/>
              </a:rPr>
              <a:t>k</a:t>
            </a:r>
            <a:r>
              <a:rPr lang="en-US" sz="3600" b="1" baseline="-25000" dirty="0" smtClean="0">
                <a:latin typeface="Times New Roman" pitchFamily="18" charset="0"/>
                <a:cs typeface="Times New Roman" pitchFamily="18" charset="0"/>
              </a:rPr>
              <a:t>1</a:t>
            </a:r>
            <a:r>
              <a:rPr lang="en-US" sz="3600" b="1" dirty="0" smtClean="0">
                <a:latin typeface="Times New Roman" pitchFamily="18" charset="0"/>
                <a:cs typeface="Times New Roman" pitchFamily="18" charset="0"/>
              </a:rPr>
              <a:t>   </a:t>
            </a:r>
            <a:endParaRPr lang="ar-SA" sz="3600" b="1" dirty="0"/>
          </a:p>
        </p:txBody>
      </p:sp>
      <p:sp>
        <p:nvSpPr>
          <p:cNvPr id="18" name="مستطيل 17"/>
          <p:cNvSpPr/>
          <p:nvPr/>
        </p:nvSpPr>
        <p:spPr>
          <a:xfrm>
            <a:off x="2285984" y="5929330"/>
            <a:ext cx="652743" cy="646331"/>
          </a:xfrm>
          <a:prstGeom prst="rect">
            <a:avLst/>
          </a:prstGeom>
        </p:spPr>
        <p:txBody>
          <a:bodyPr wrap="none">
            <a:spAutoFit/>
          </a:bodyPr>
          <a:lstStyle/>
          <a:p>
            <a:r>
              <a:rPr lang="en-US" sz="3600" b="1" i="1" dirty="0" smtClean="0">
                <a:latin typeface="Times New Roman" pitchFamily="18" charset="0"/>
                <a:cs typeface="Times New Roman" pitchFamily="18" charset="0"/>
              </a:rPr>
              <a:t>k</a:t>
            </a:r>
            <a:r>
              <a:rPr lang="en-US" sz="3600" b="1" i="1" baseline="-25000" dirty="0" smtClean="0">
                <a:latin typeface="Times New Roman" pitchFamily="18" charset="0"/>
                <a:cs typeface="Times New Roman" pitchFamily="18" charset="0"/>
              </a:rPr>
              <a:t>2</a:t>
            </a:r>
            <a:r>
              <a:rPr lang="en-US" dirty="0" smtClean="0">
                <a:latin typeface="Times New Roman" pitchFamily="18" charset="0"/>
                <a:cs typeface="Times New Roman" pitchFamily="18" charset="0"/>
              </a:rPr>
              <a:t> </a:t>
            </a:r>
            <a:endParaRPr lang="ar-SA" dirty="0"/>
          </a:p>
        </p:txBody>
      </p:sp>
      <p:sp>
        <p:nvSpPr>
          <p:cNvPr id="19" name="مربع نص 18"/>
          <p:cNvSpPr txBox="1"/>
          <p:nvPr/>
        </p:nvSpPr>
        <p:spPr>
          <a:xfrm>
            <a:off x="3500430" y="5857892"/>
            <a:ext cx="2714644" cy="646331"/>
          </a:xfrm>
          <a:prstGeom prst="rect">
            <a:avLst/>
          </a:prstGeom>
          <a:noFill/>
        </p:spPr>
        <p:txBody>
          <a:bodyPr wrap="square" rtlCol="1">
            <a:spAutoFit/>
          </a:bodyPr>
          <a:lstStyle/>
          <a:p>
            <a:r>
              <a:rPr lang="en-US" sz="3600" b="1" dirty="0" smtClean="0"/>
              <a:t>……………</a:t>
            </a:r>
            <a:endParaRPr lang="ar-SA" sz="3600" b="1" dirty="0"/>
          </a:p>
        </p:txBody>
      </p:sp>
      <p:sp>
        <p:nvSpPr>
          <p:cNvPr id="20" name="مستطيل 19"/>
          <p:cNvSpPr/>
          <p:nvPr/>
        </p:nvSpPr>
        <p:spPr>
          <a:xfrm>
            <a:off x="6429388" y="5857892"/>
            <a:ext cx="670376" cy="646331"/>
          </a:xfrm>
          <a:prstGeom prst="rect">
            <a:avLst/>
          </a:prstGeom>
        </p:spPr>
        <p:txBody>
          <a:bodyPr wrap="none">
            <a:spAutoFit/>
          </a:bodyPr>
          <a:lstStyle/>
          <a:p>
            <a:r>
              <a:rPr lang="en-US" sz="3600" b="1" i="1" dirty="0" err="1" smtClean="0">
                <a:latin typeface="Times New Roman" pitchFamily="18" charset="0"/>
                <a:cs typeface="Times New Roman" pitchFamily="18" charset="0"/>
              </a:rPr>
              <a:t>k</a:t>
            </a:r>
            <a:r>
              <a:rPr lang="en-US" sz="3600" b="1" i="1" baseline="-25000" dirty="0" err="1" smtClean="0">
                <a:latin typeface="Times New Roman" pitchFamily="18" charset="0"/>
                <a:cs typeface="Times New Roman" pitchFamily="18" charset="0"/>
              </a:rPr>
              <a:t>n</a:t>
            </a:r>
            <a:r>
              <a:rPr lang="en-US" dirty="0" smtClean="0">
                <a:latin typeface="Times New Roman" pitchFamily="18" charset="0"/>
                <a:cs typeface="Times New Roman" pitchFamily="18" charset="0"/>
              </a:rPr>
              <a:t> </a:t>
            </a:r>
            <a:endParaRPr lang="ar-SA"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0" y="785794"/>
            <a:ext cx="9144000" cy="3276600"/>
          </a:xfrm>
          <a:prstGeom prst="rect">
            <a:avLst/>
          </a:prstGeom>
        </p:spPr>
        <p:txBody>
          <a:bodyPr vert="horz">
            <a:no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400" b="0" i="0" u="none" strike="noStrike" kern="1200" cap="none" spc="0" normalizeH="0" baseline="0" noProof="0" dirty="0" smtClean="0">
                <a:ln>
                  <a:noFill/>
                </a:ln>
                <a:solidFill>
                  <a:schemeClr val="accent2">
                    <a:lumMod val="50000"/>
                  </a:schemeClr>
                </a:solidFill>
                <a:effectLst/>
                <a:uLnTx/>
                <a:uFillTx/>
                <a:latin typeface="Times New Roman" pitchFamily="18" charset="0"/>
                <a:cs typeface="Times New Roman" pitchFamily="18" charset="0"/>
              </a:rPr>
              <a:t>A paint </a:t>
            </a:r>
            <a:r>
              <a:rPr kumimoji="0" lang="en-US" sz="2800" b="0" i="0" u="none" strike="noStrike" kern="1200" cap="none" spc="0" normalizeH="0" baseline="0" noProof="0" dirty="0" smtClean="0">
                <a:ln>
                  <a:noFill/>
                </a:ln>
                <a:solidFill>
                  <a:schemeClr val="accent2">
                    <a:lumMod val="50000"/>
                  </a:schemeClr>
                </a:solidFill>
                <a:effectLst/>
                <a:uLnTx/>
                <a:uFillTx/>
                <a:latin typeface="Times New Roman" pitchFamily="18" charset="0"/>
                <a:cs typeface="Times New Roman" pitchFamily="18" charset="0"/>
              </a:rPr>
              <a:t>manufacturer wishes to manufacture several different paints. The categories include</a:t>
            </a: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r>
              <a:rPr kumimoji="0" lang="en-US" sz="2800" b="0" i="0" u="none" strike="noStrike" kern="1200" cap="none" spc="0" normalizeH="0" baseline="0" noProof="0" dirty="0" smtClean="0">
                <a:ln>
                  <a:noFill/>
                </a:ln>
                <a:solidFill>
                  <a:schemeClr val="accent2">
                    <a:lumMod val="50000"/>
                  </a:schemeClr>
                </a:solidFill>
                <a:effectLst/>
                <a:uLnTx/>
                <a:uFillTx/>
                <a:latin typeface="Times New Roman" pitchFamily="18" charset="0"/>
                <a:cs typeface="Times New Roman" pitchFamily="18" charset="0"/>
              </a:rPr>
              <a:t>Color:   red, blue, white, black, green, brown, yellow</a:t>
            </a: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r>
              <a:rPr kumimoji="0" lang="en-US" sz="2800" b="0" i="0" u="none" strike="noStrike" kern="1200" cap="none" spc="0" normalizeH="0" baseline="0" noProof="0" dirty="0" smtClean="0">
                <a:ln>
                  <a:noFill/>
                </a:ln>
                <a:solidFill>
                  <a:schemeClr val="accent2">
                    <a:lumMod val="50000"/>
                  </a:schemeClr>
                </a:solidFill>
                <a:effectLst/>
                <a:uLnTx/>
                <a:uFillTx/>
                <a:latin typeface="Times New Roman" pitchFamily="18" charset="0"/>
                <a:cs typeface="Times New Roman" pitchFamily="18" charset="0"/>
              </a:rPr>
              <a:t>Type:     latex, oil</a:t>
            </a: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r>
              <a:rPr kumimoji="0" lang="en-US" sz="2800" b="0" i="0" u="none" strike="noStrike" kern="1200" cap="none" spc="0" normalizeH="0" baseline="0" noProof="0" dirty="0" smtClean="0">
                <a:ln>
                  <a:noFill/>
                </a:ln>
                <a:solidFill>
                  <a:schemeClr val="accent2">
                    <a:lumMod val="50000"/>
                  </a:schemeClr>
                </a:solidFill>
                <a:effectLst/>
                <a:uLnTx/>
                <a:uFillTx/>
                <a:latin typeface="Times New Roman" pitchFamily="18" charset="0"/>
                <a:cs typeface="Times New Roman" pitchFamily="18" charset="0"/>
              </a:rPr>
              <a:t>Texture:  flat, semi gloss, high gloss</a:t>
            </a: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r>
              <a:rPr kumimoji="0" lang="en-US" sz="2800" b="0" i="0" u="none" strike="noStrike" kern="1200" cap="none" spc="0" normalizeH="0" baseline="0" noProof="0" dirty="0" smtClean="0">
                <a:ln>
                  <a:noFill/>
                </a:ln>
                <a:solidFill>
                  <a:schemeClr val="accent2">
                    <a:lumMod val="50000"/>
                  </a:schemeClr>
                </a:solidFill>
                <a:effectLst/>
                <a:uLnTx/>
                <a:uFillTx/>
                <a:latin typeface="Times New Roman" pitchFamily="18" charset="0"/>
                <a:cs typeface="Times New Roman" pitchFamily="18" charset="0"/>
              </a:rPr>
              <a:t>Use:       outdoor, indoor</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8000"/>
                </a:solidFill>
                <a:effectLst/>
                <a:uLnTx/>
                <a:uFillTx/>
                <a:latin typeface="Times New Roman" pitchFamily="18" charset="0"/>
                <a:cs typeface="Times New Roman" pitchFamily="18" charset="0"/>
              </a:rPr>
              <a:t>How many different kinds of paint can be made if you can select one color, one type, one texture, and one use?</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8000"/>
              </a:solidFill>
              <a:effectLst/>
              <a:uLnTx/>
              <a:uFillTx/>
              <a:latin typeface="Times New Roman" pitchFamily="18" charset="0"/>
              <a:cs typeface="Times New Roman" pitchFamily="18" charset="0"/>
            </a:endParaRPr>
          </a:p>
          <a:p>
            <a:pPr marL="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400" b="0" i="1" u="none" strike="noStrike" kern="1200" cap="none" spc="0" normalizeH="0" baseline="0" noProof="0" dirty="0" smtClean="0">
              <a:ln>
                <a:noFill/>
              </a:ln>
              <a:solidFill>
                <a:schemeClr val="accent2">
                  <a:lumMod val="50000"/>
                </a:schemeClr>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400" b="0" i="1" u="none" strike="noStrike" kern="1200" cap="none" spc="0" normalizeH="0" baseline="0" noProof="0" dirty="0" smtClean="0">
              <a:ln>
                <a:noFill/>
              </a:ln>
              <a:solidFill>
                <a:schemeClr val="accent2">
                  <a:lumMod val="50000"/>
                </a:schemeClr>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400" b="0" i="1" u="none" strike="noStrike" kern="1200" cap="none" spc="0" normalizeH="0" baseline="0" noProof="0" dirty="0" smtClean="0">
              <a:ln>
                <a:noFill/>
              </a:ln>
              <a:solidFill>
                <a:schemeClr val="accent2">
                  <a:lumMod val="50000"/>
                </a:schemeClr>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400" b="0" i="0" u="none" strike="noStrike" kern="1200" cap="none" spc="0" normalizeH="0" baseline="0" noProof="0" dirty="0" smtClean="0">
              <a:ln>
                <a:noFill/>
              </a:ln>
              <a:solidFill>
                <a:schemeClr val="accent2">
                  <a:lumMod val="50000"/>
                </a:schemeClr>
              </a:solidFill>
              <a:effectLst/>
              <a:uLnTx/>
              <a:uFillTx/>
              <a:latin typeface="Times New Roman" pitchFamily="18" charset="0"/>
              <a:cs typeface="Times New Roman" pitchFamily="18" charset="0"/>
            </a:endParaRPr>
          </a:p>
        </p:txBody>
      </p:sp>
      <p:sp>
        <p:nvSpPr>
          <p:cNvPr id="5" name="Rectangle 2"/>
          <p:cNvSpPr>
            <a:spLocks noGrp="1" noChangeArrowheads="1"/>
          </p:cNvSpPr>
          <p:nvPr>
            <p:ph type="title"/>
          </p:nvPr>
        </p:nvSpPr>
        <p:spPr>
          <a:xfrm>
            <a:off x="914400" y="0"/>
            <a:ext cx="8229600" cy="685800"/>
          </a:xfrm>
        </p:spPr>
        <p:txBody>
          <a:bodyPr/>
          <a:lstStyle/>
          <a:p>
            <a:pPr eaLnBrk="1" hangingPunct="1"/>
            <a:r>
              <a:rPr lang="en-US" sz="3200" dirty="0" smtClean="0">
                <a:solidFill>
                  <a:srgbClr val="FF0000"/>
                </a:solidFill>
                <a:effectLst/>
                <a:latin typeface="Times New Roman" pitchFamily="18" charset="0"/>
                <a:cs typeface="Times New Roman" pitchFamily="18" charset="0"/>
              </a:rPr>
              <a:t>Example 4-39:</a:t>
            </a:r>
            <a:endParaRPr lang="en-US" sz="2800" b="0" dirty="0" smtClean="0">
              <a:solidFill>
                <a:srgbClr val="FF0000"/>
              </a:solidFill>
              <a:effectLst/>
              <a:latin typeface="Times New Roman" pitchFamily="18" charset="0"/>
              <a:cs typeface="Times New Roman" pitchFamily="18" charset="0"/>
            </a:endParaRPr>
          </a:p>
        </p:txBody>
      </p:sp>
      <p:graphicFrame>
        <p:nvGraphicFramePr>
          <p:cNvPr id="51202" name="Object 2"/>
          <p:cNvGraphicFramePr>
            <a:graphicFrameLocks noChangeAspect="1"/>
          </p:cNvGraphicFramePr>
          <p:nvPr/>
        </p:nvGraphicFramePr>
        <p:xfrm>
          <a:off x="642910" y="4500570"/>
          <a:ext cx="4572000" cy="1384300"/>
        </p:xfrm>
        <a:graphic>
          <a:graphicData uri="http://schemas.openxmlformats.org/presentationml/2006/ole">
            <p:oleObj spid="_x0000_s51202" name="Equation" r:id="rId3" imgW="2006280" imgH="609480" progId="">
              <p:embed/>
            </p:oleObj>
          </a:graphicData>
        </a:graphic>
      </p:graphicFrame>
      <p:graphicFrame>
        <p:nvGraphicFramePr>
          <p:cNvPr id="51203" name="Object 3"/>
          <p:cNvGraphicFramePr>
            <a:graphicFrameLocks noChangeAspect="1"/>
          </p:cNvGraphicFramePr>
          <p:nvPr/>
        </p:nvGraphicFramePr>
        <p:xfrm>
          <a:off x="857224" y="5857892"/>
          <a:ext cx="3873500" cy="635000"/>
        </p:xfrm>
        <a:graphic>
          <a:graphicData uri="http://schemas.openxmlformats.org/presentationml/2006/ole">
            <p:oleObj spid="_x0000_s51203" name="Equation" r:id="rId4" imgW="1701720" imgH="279360" progId="">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0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304800" y="76200"/>
            <a:ext cx="8610600" cy="2554545"/>
          </a:xfrm>
          <a:prstGeom prst="rect">
            <a:avLst/>
          </a:prstGeom>
          <a:noFill/>
          <a:ln w="9525">
            <a:noFill/>
            <a:miter lim="800000"/>
            <a:headEnd/>
            <a:tailEnd/>
          </a:ln>
          <a:effectLst/>
        </p:spPr>
        <p:txBody>
          <a:bodyPr wrap="square">
            <a:spAutoFit/>
          </a:bodyPr>
          <a:lstStyle/>
          <a:p>
            <a:pPr lvl="2" indent="274320" algn="l" rtl="0">
              <a:spcBef>
                <a:spcPct val="50000"/>
              </a:spcBef>
              <a:buClr>
                <a:srgbClr val="0070C0"/>
              </a:buClr>
              <a:buSzPct val="100000"/>
              <a:buFont typeface="Wingdings" pitchFamily="2" charset="2"/>
              <a:buChar char="q"/>
              <a:defRPr/>
            </a:pPr>
            <a:r>
              <a:rPr lang="en-US" sz="3200" b="1" dirty="0" smtClean="0">
                <a:solidFill>
                  <a:srgbClr val="000099"/>
                </a:solidFill>
                <a:effectLst>
                  <a:outerShdw blurRad="38100" dist="38100" dir="2700000" algn="tl">
                    <a:srgbClr val="C0C0C0"/>
                  </a:outerShdw>
                </a:effectLst>
                <a:latin typeface="Times New Roman" pitchFamily="18" charset="0"/>
                <a:cs typeface="Times New Roman" pitchFamily="18" charset="0"/>
              </a:rPr>
              <a:t>    </a:t>
            </a:r>
            <a:r>
              <a:rPr lang="en-US" sz="3200" b="1" dirty="0" smtClean="0">
                <a:solidFill>
                  <a:srgbClr val="FF0066"/>
                </a:solidFill>
                <a:effectLst>
                  <a:outerShdw blurRad="38100" dist="38100" dir="2700000" algn="tl">
                    <a:srgbClr val="C0C0C0"/>
                  </a:outerShdw>
                </a:effectLst>
                <a:latin typeface="Times New Roman" pitchFamily="18" charset="0"/>
                <a:cs typeface="Times New Roman" pitchFamily="18" charset="0"/>
              </a:rPr>
              <a:t> </a:t>
            </a:r>
            <a:r>
              <a:rPr lang="en-US" sz="3200" b="1" u="sng" dirty="0" smtClean="0">
                <a:solidFill>
                  <a:srgbClr val="FF0066"/>
                </a:solidFill>
                <a:latin typeface="Times New Roman" pitchFamily="18" charset="0"/>
                <a:cs typeface="Times New Roman" pitchFamily="18" charset="0"/>
              </a:rPr>
              <a:t>Factorial</a:t>
            </a:r>
            <a:r>
              <a:rPr lang="en-US" sz="3200" dirty="0" smtClean="0">
                <a:solidFill>
                  <a:srgbClr val="FF0066"/>
                </a:solidFill>
                <a:latin typeface="Times New Roman" pitchFamily="18" charset="0"/>
                <a:cs typeface="Times New Roman" pitchFamily="18" charset="0"/>
              </a:rPr>
              <a:t> </a:t>
            </a:r>
            <a:r>
              <a:rPr lang="en-US" sz="3200" dirty="0">
                <a:latin typeface="Times New Roman" pitchFamily="18" charset="0"/>
                <a:cs typeface="Times New Roman" pitchFamily="18" charset="0"/>
              </a:rPr>
              <a:t>is the product of all the positive numbers from 1 to a number</a:t>
            </a:r>
            <a:r>
              <a:rPr lang="en-US" sz="3200" dirty="0" smtClean="0">
                <a:latin typeface="Times New Roman" pitchFamily="18" charset="0"/>
                <a:cs typeface="Times New Roman" pitchFamily="18" charset="0"/>
              </a:rPr>
              <a:t>.</a:t>
            </a:r>
          </a:p>
          <a:p>
            <a:pPr indent="274320" eaLnBrk="1" hangingPunct="1">
              <a:spcBef>
                <a:spcPct val="50000"/>
              </a:spcBef>
              <a:buClr>
                <a:srgbClr val="0070C0"/>
              </a:buClr>
              <a:buSzPct val="100000"/>
              <a:defRPr/>
            </a:pPr>
            <a:endParaRPr lang="en-US" sz="3200" dirty="0">
              <a:latin typeface="Times New Roman" pitchFamily="18" charset="0"/>
              <a:cs typeface="Times New Roman" pitchFamily="18" charset="0"/>
            </a:endParaRPr>
          </a:p>
          <a:p>
            <a:pPr indent="274320" eaLnBrk="1" hangingPunct="1">
              <a:spcBef>
                <a:spcPct val="50000"/>
              </a:spcBef>
              <a:buClr>
                <a:schemeClr val="bg2"/>
              </a:buClr>
              <a:buSzPct val="75000"/>
              <a:defRPr/>
            </a:pPr>
            <a:endParaRPr lang="en-US" sz="3200" b="1" dirty="0">
              <a:solidFill>
                <a:srgbClr val="000099"/>
              </a:solidFill>
              <a:effectLst>
                <a:outerShdw blurRad="38100" dist="38100" dir="2700000" algn="tl">
                  <a:srgbClr val="C0C0C0"/>
                </a:outerShdw>
              </a:effectLst>
              <a:latin typeface="Times New Roman" pitchFamily="18" charset="0"/>
              <a:cs typeface="Times New Roman" pitchFamily="18" charset="0"/>
            </a:endParaRPr>
          </a:p>
        </p:txBody>
      </p:sp>
      <p:graphicFrame>
        <p:nvGraphicFramePr>
          <p:cNvPr id="5" name="Object 4"/>
          <p:cNvGraphicFramePr>
            <a:graphicFrameLocks noChangeAspect="1"/>
          </p:cNvGraphicFramePr>
          <p:nvPr/>
        </p:nvGraphicFramePr>
        <p:xfrm>
          <a:off x="1000100" y="2143116"/>
          <a:ext cx="5791200" cy="1195809"/>
        </p:xfrm>
        <a:graphic>
          <a:graphicData uri="http://schemas.openxmlformats.org/presentationml/2006/ole">
            <p:oleObj spid="_x0000_s37890" name="Equation" r:id="rId3" imgW="1726920" imgH="431640" progId="">
              <p:embed/>
            </p:oleObj>
          </a:graphicData>
        </a:graphic>
      </p:graphicFrame>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428596" y="1643050"/>
            <a:ext cx="8715404" cy="954107"/>
          </a:xfrm>
          <a:prstGeom prst="rect">
            <a:avLst/>
          </a:prstGeom>
        </p:spPr>
        <p:txBody>
          <a:bodyPr wrap="square">
            <a:spAutoFit/>
          </a:bodyPr>
          <a:lstStyle/>
          <a:p>
            <a:pPr indent="274320" algn="l" rtl="0">
              <a:spcBef>
                <a:spcPct val="50000"/>
              </a:spcBef>
              <a:buClr>
                <a:srgbClr val="0070C0"/>
              </a:buClr>
              <a:buSzPct val="100000"/>
              <a:buFont typeface="Wingdings" pitchFamily="2" charset="2"/>
              <a:buChar char="q"/>
              <a:defRPr/>
            </a:pPr>
            <a:r>
              <a:rPr lang="en-US" b="1" dirty="0" smtClean="0">
                <a:solidFill>
                  <a:srgbClr val="000099"/>
                </a:solidFill>
                <a:effectLst>
                  <a:outerShdw blurRad="38100" dist="38100" dir="2700000" algn="tl">
                    <a:srgbClr val="C0C0C0"/>
                  </a:outerShdw>
                </a:effectLst>
                <a:latin typeface="Times New Roman" pitchFamily="18" charset="0"/>
                <a:cs typeface="Times New Roman" pitchFamily="18" charset="0"/>
              </a:rPr>
              <a:t> </a:t>
            </a:r>
            <a:r>
              <a:rPr lang="en-US" sz="2800" b="1" u="sng" dirty="0" smtClean="0">
                <a:solidFill>
                  <a:srgbClr val="7030A0"/>
                </a:solidFill>
                <a:latin typeface="Times New Roman" pitchFamily="18" charset="0"/>
                <a:cs typeface="Times New Roman" pitchFamily="18" charset="0"/>
              </a:rPr>
              <a:t>Permutation</a:t>
            </a:r>
            <a:r>
              <a:rPr lang="en-US" sz="2800" dirty="0" smtClean="0">
                <a:latin typeface="Times New Roman" pitchFamily="18" charset="0"/>
                <a:cs typeface="Times New Roman" pitchFamily="18" charset="0"/>
              </a:rPr>
              <a:t> is an arrangement of objects in a specific order.  Order </a:t>
            </a:r>
            <a:r>
              <a:rPr lang="en-US" sz="2800" i="1" u="sng" dirty="0" smtClean="0">
                <a:latin typeface="Times New Roman" pitchFamily="18" charset="0"/>
                <a:cs typeface="Times New Roman" pitchFamily="18" charset="0"/>
              </a:rPr>
              <a:t>matters.</a:t>
            </a:r>
            <a:endParaRPr lang="en-US" sz="2800" i="1" u="sng" dirty="0">
              <a:latin typeface="Times New Roman" pitchFamily="18" charset="0"/>
              <a:cs typeface="Times New Roman" pitchFamily="18" charset="0"/>
            </a:endParaRPr>
          </a:p>
        </p:txBody>
      </p:sp>
      <p:sp>
        <p:nvSpPr>
          <p:cNvPr id="5" name="مستطيل 4"/>
          <p:cNvSpPr/>
          <p:nvPr/>
        </p:nvSpPr>
        <p:spPr>
          <a:xfrm>
            <a:off x="1428728" y="0"/>
            <a:ext cx="4000528" cy="707886"/>
          </a:xfrm>
          <a:prstGeom prst="rect">
            <a:avLst/>
          </a:prstGeom>
        </p:spPr>
        <p:txBody>
          <a:bodyPr wrap="square">
            <a:spAutoFit/>
          </a:bodyPr>
          <a:lstStyle/>
          <a:p>
            <a:r>
              <a:rPr lang="en-US" sz="4000" b="1" u="sng" dirty="0" smtClean="0">
                <a:solidFill>
                  <a:srgbClr val="FF0000"/>
                </a:solidFill>
                <a:latin typeface="Times New Roman" pitchFamily="18" charset="0"/>
                <a:cs typeface="Times New Roman" pitchFamily="18" charset="0"/>
              </a:rPr>
              <a:t>2-Permutation</a:t>
            </a:r>
            <a:endParaRPr lang="ar-SA" sz="4000" dirty="0"/>
          </a:p>
        </p:txBody>
      </p:sp>
      <p:graphicFrame>
        <p:nvGraphicFramePr>
          <p:cNvPr id="143366" name="Object 6"/>
          <p:cNvGraphicFramePr>
            <a:graphicFrameLocks noChangeAspect="1"/>
          </p:cNvGraphicFramePr>
          <p:nvPr/>
        </p:nvGraphicFramePr>
        <p:xfrm>
          <a:off x="642910" y="3429000"/>
          <a:ext cx="2185988" cy="1125538"/>
        </p:xfrm>
        <a:graphic>
          <a:graphicData uri="http://schemas.openxmlformats.org/presentationml/2006/ole">
            <p:oleObj spid="_x0000_s38914" name="Equation" r:id="rId3" imgW="863280" imgH="444240" progId="">
              <p:embed/>
            </p:oleObj>
          </a:graphicData>
        </a:graphic>
      </p:graphicFrame>
      <p:graphicFrame>
        <p:nvGraphicFramePr>
          <p:cNvPr id="143367" name="Object 7"/>
          <p:cNvGraphicFramePr>
            <a:graphicFrameLocks noChangeAspect="1"/>
          </p:cNvGraphicFramePr>
          <p:nvPr/>
        </p:nvGraphicFramePr>
        <p:xfrm>
          <a:off x="2857488" y="3429000"/>
          <a:ext cx="4597400" cy="1157288"/>
        </p:xfrm>
        <a:graphic>
          <a:graphicData uri="http://schemas.openxmlformats.org/presentationml/2006/ole">
            <p:oleObj spid="_x0000_s38915" name="Equation" r:id="rId4" imgW="1815840" imgH="457200" progId="">
              <p:embed/>
            </p:oleObj>
          </a:graphicData>
        </a:graphic>
      </p:graphicFrame>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noChangeArrowheads="1"/>
          </p:cNvSpPr>
          <p:nvPr/>
        </p:nvSpPr>
        <p:spPr>
          <a:xfrm>
            <a:off x="0" y="1357298"/>
            <a:ext cx="8858280" cy="2714644"/>
          </a:xfrm>
          <a:prstGeom prst="rect">
            <a:avLst/>
          </a:prstGeom>
        </p:spPr>
        <p:txBody>
          <a:bodyPr vert="horz">
            <a:no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00FF"/>
                </a:solidFill>
                <a:effectLst/>
                <a:uLnTx/>
                <a:uFillTx/>
                <a:latin typeface="Times New Roman" pitchFamily="18" charset="0"/>
                <a:cs typeface="Times New Roman" pitchFamily="18" charset="0"/>
              </a:rPr>
              <a:t>Suppose a business owner has a choice of 5 locations in which to establish her business.  She decides to rank each location according to certain criteria, such as price of the store and parking facilities. How many different ways can she rank the 5 locations</a:t>
            </a: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p:txBody>
      </p:sp>
      <p:sp>
        <p:nvSpPr>
          <p:cNvPr id="5" name="مستطيل 4"/>
          <p:cNvSpPr/>
          <p:nvPr/>
        </p:nvSpPr>
        <p:spPr>
          <a:xfrm>
            <a:off x="1142976" y="357166"/>
            <a:ext cx="2396810" cy="523220"/>
          </a:xfrm>
          <a:prstGeom prst="rect">
            <a:avLst/>
          </a:prstGeom>
        </p:spPr>
        <p:txBody>
          <a:bodyPr wrap="none">
            <a:spAutoFit/>
          </a:bodyPr>
          <a:lstStyle/>
          <a:p>
            <a:r>
              <a:rPr lang="en-US" sz="2800" dirty="0" smtClean="0">
                <a:solidFill>
                  <a:srgbClr val="FF0000"/>
                </a:solidFill>
                <a:latin typeface="Times New Roman" pitchFamily="18" charset="0"/>
                <a:cs typeface="Times New Roman" pitchFamily="18" charset="0"/>
              </a:rPr>
              <a:t>Example 4-42: </a:t>
            </a:r>
            <a:endParaRPr lang="ar-SA" sz="2800" dirty="0">
              <a:solidFill>
                <a:srgbClr val="FF0000"/>
              </a:solidFill>
            </a:endParaRPr>
          </a:p>
        </p:txBody>
      </p:sp>
      <p:graphicFrame>
        <p:nvGraphicFramePr>
          <p:cNvPr id="188424" name="Object 8"/>
          <p:cNvGraphicFramePr>
            <a:graphicFrameLocks noChangeAspect="1"/>
          </p:cNvGraphicFramePr>
          <p:nvPr/>
        </p:nvGraphicFramePr>
        <p:xfrm>
          <a:off x="1143000" y="3854450"/>
          <a:ext cx="6569075" cy="869950"/>
        </p:xfrm>
        <a:graphic>
          <a:graphicData uri="http://schemas.openxmlformats.org/presentationml/2006/ole">
            <p:oleObj spid="_x0000_s53250" name="Equation" r:id="rId3" imgW="2882880" imgH="380880" progId="">
              <p:embed/>
            </p:oleObj>
          </a:graphicData>
        </a:graphic>
      </p:graphicFrame>
      <p:graphicFrame>
        <p:nvGraphicFramePr>
          <p:cNvPr id="189445" name="Object 3"/>
          <p:cNvGraphicFramePr>
            <a:graphicFrameLocks noChangeAspect="1"/>
          </p:cNvGraphicFramePr>
          <p:nvPr/>
        </p:nvGraphicFramePr>
        <p:xfrm>
          <a:off x="1524000" y="4848225"/>
          <a:ext cx="5730875" cy="638175"/>
        </p:xfrm>
        <a:graphic>
          <a:graphicData uri="http://schemas.openxmlformats.org/presentationml/2006/ole">
            <p:oleObj spid="_x0000_s53251" name="Equation" r:id="rId4" imgW="2514600" imgH="279360" progId="">
              <p:embed/>
            </p:oleObj>
          </a:graphicData>
        </a:graphic>
      </p:graphicFrame>
      <p:sp>
        <p:nvSpPr>
          <p:cNvPr id="6" name="TextBox 8"/>
          <p:cNvSpPr txBox="1">
            <a:spLocks noChangeArrowheads="1"/>
          </p:cNvSpPr>
          <p:nvPr/>
        </p:nvSpPr>
        <p:spPr bwMode="auto">
          <a:xfrm>
            <a:off x="2133600" y="5558135"/>
            <a:ext cx="3416320" cy="461665"/>
          </a:xfrm>
          <a:prstGeom prst="rect">
            <a:avLst/>
          </a:prstGeom>
          <a:noFill/>
          <a:ln w="9525">
            <a:noFill/>
            <a:miter lim="800000"/>
            <a:headEnd/>
            <a:tailEnd/>
          </a:ln>
        </p:spPr>
        <p:txBody>
          <a:bodyPr wrap="none">
            <a:spAutoFit/>
          </a:bodyPr>
          <a:lstStyle/>
          <a:p>
            <a:r>
              <a:rPr lang="en-US" sz="2400" dirty="0">
                <a:latin typeface="Times New Roman" pitchFamily="18" charset="0"/>
                <a:cs typeface="Times New Roman" pitchFamily="18" charset="0"/>
              </a:rPr>
              <a:t>Using factorials, 5! = 120.</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84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94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1142976" y="0"/>
            <a:ext cx="7086624" cy="685800"/>
          </a:xfrm>
        </p:spPr>
        <p:txBody>
          <a:bodyPr>
            <a:normAutofit/>
          </a:bodyPr>
          <a:lstStyle/>
          <a:p>
            <a:pPr eaLnBrk="1" hangingPunct="1"/>
            <a:r>
              <a:rPr lang="en-US" sz="2800" dirty="0" smtClean="0">
                <a:solidFill>
                  <a:srgbClr val="FF0000"/>
                </a:solidFill>
                <a:effectLst/>
                <a:latin typeface="Times New Roman" pitchFamily="18" charset="0"/>
                <a:cs typeface="Times New Roman" pitchFamily="18" charset="0"/>
              </a:rPr>
              <a:t>Example 4-44:</a:t>
            </a:r>
            <a:r>
              <a:rPr lang="en-US" sz="3200" dirty="0" smtClean="0">
                <a:solidFill>
                  <a:srgbClr val="00B050"/>
                </a:solidFill>
                <a:effectLst/>
                <a:latin typeface="Times New Roman" pitchFamily="18" charset="0"/>
                <a:cs typeface="Times New Roman" pitchFamily="18" charset="0"/>
              </a:rPr>
              <a:t> </a:t>
            </a:r>
            <a:endParaRPr lang="en-US" sz="2800" b="0" dirty="0" smtClean="0">
              <a:solidFill>
                <a:srgbClr val="7030A0"/>
              </a:solidFill>
              <a:effectLst/>
              <a:latin typeface="Times New Roman" pitchFamily="18" charset="0"/>
              <a:cs typeface="Times New Roman" pitchFamily="18" charset="0"/>
            </a:endParaRPr>
          </a:p>
        </p:txBody>
      </p:sp>
      <p:sp>
        <p:nvSpPr>
          <p:cNvPr id="5" name="Rectangle 3"/>
          <p:cNvSpPr txBox="1">
            <a:spLocks noChangeArrowheads="1"/>
          </p:cNvSpPr>
          <p:nvPr/>
        </p:nvSpPr>
        <p:spPr>
          <a:xfrm>
            <a:off x="0" y="785794"/>
            <a:ext cx="8991600" cy="2714644"/>
          </a:xfrm>
          <a:prstGeom prst="rect">
            <a:avLst/>
          </a:prstGeom>
        </p:spPr>
        <p:txBody>
          <a:bodyPr vert="horz">
            <a:noAutofit/>
          </a:bodyPr>
          <a:lstStyle/>
          <a:p>
            <a:pPr lvl="0" algn="l" rtl="0">
              <a:spcBef>
                <a:spcPts val="400"/>
              </a:spcBef>
              <a:buClr>
                <a:schemeClr val="accent1"/>
              </a:buClr>
              <a:buSzPct val="68000"/>
              <a:defRPr/>
            </a:pPr>
            <a:r>
              <a:rPr kumimoji="0" lang="en-US" sz="2800" i="0" u="none" strike="noStrike" kern="1200" cap="none" spc="0" normalizeH="0" baseline="0" noProof="0" dirty="0" smtClean="0">
                <a:ln>
                  <a:noFill/>
                </a:ln>
                <a:solidFill>
                  <a:srgbClr val="0000FF"/>
                </a:solidFill>
                <a:effectLst/>
                <a:uLnTx/>
                <a:uFillTx/>
                <a:latin typeface="Times New Roman" pitchFamily="18" charset="0"/>
                <a:cs typeface="Times New Roman" pitchFamily="18" charset="0"/>
              </a:rPr>
              <a:t>  A television news director wishes to use 3 news stories on an </a:t>
            </a:r>
            <a:r>
              <a:rPr lang="en-US" sz="2800" dirty="0" smtClean="0">
                <a:solidFill>
                  <a:srgbClr val="0000FF"/>
                </a:solidFill>
                <a:latin typeface="Times New Roman" pitchFamily="18" charset="0"/>
                <a:cs typeface="Times New Roman" pitchFamily="18" charset="0"/>
              </a:rPr>
              <a:t>evening show One story will be the lead story, one will be the second story, and the last will be a closing story.  If the director has a total of 8 stories to choose from, how many possible ways can the program be set up</a:t>
            </a:r>
            <a:r>
              <a:rPr lang="en-US" sz="2800" dirty="0" smtClean="0">
                <a:solidFill>
                  <a:srgbClr val="0070C0"/>
                </a:solidFill>
                <a:latin typeface="Times New Roman" pitchFamily="18" charset="0"/>
                <a:cs typeface="Times New Roman" pitchFamily="18" charset="0"/>
              </a:rPr>
              <a:t>?</a:t>
            </a: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 </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p:txBody>
      </p:sp>
      <p:sp>
        <p:nvSpPr>
          <p:cNvPr id="8" name="Rectangle 7"/>
          <p:cNvSpPr/>
          <p:nvPr/>
        </p:nvSpPr>
        <p:spPr>
          <a:xfrm>
            <a:off x="0" y="2981980"/>
            <a:ext cx="1600200" cy="523220"/>
          </a:xfrm>
          <a:prstGeom prst="rect">
            <a:avLst/>
          </a:prstGeom>
        </p:spPr>
        <p:txBody>
          <a:bodyPr wrap="square">
            <a:spAutoFit/>
          </a:bodyPr>
          <a:lstStyle/>
          <a:p>
            <a:r>
              <a:rPr lang="en-US" sz="2800" dirty="0" smtClean="0">
                <a:solidFill>
                  <a:srgbClr val="00B050"/>
                </a:solidFill>
                <a:latin typeface="Times New Roman" pitchFamily="18" charset="0"/>
                <a:cs typeface="Times New Roman" pitchFamily="18" charset="0"/>
              </a:rPr>
              <a:t>Solution :</a:t>
            </a:r>
            <a:endParaRPr lang="en-US" sz="2800" dirty="0"/>
          </a:p>
        </p:txBody>
      </p:sp>
      <p:graphicFrame>
        <p:nvGraphicFramePr>
          <p:cNvPr id="52226" name="Object 2"/>
          <p:cNvGraphicFramePr>
            <a:graphicFrameLocks noChangeAspect="1"/>
          </p:cNvGraphicFramePr>
          <p:nvPr/>
        </p:nvGraphicFramePr>
        <p:xfrm>
          <a:off x="900113" y="4149725"/>
          <a:ext cx="2044700" cy="889000"/>
        </p:xfrm>
        <a:graphic>
          <a:graphicData uri="http://schemas.openxmlformats.org/presentationml/2006/ole">
            <p:oleObj spid="_x0000_s52226" name="Equation" r:id="rId3" imgW="901440" imgH="393480" progId="">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2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2400" y="928670"/>
            <a:ext cx="9296400" cy="2800767"/>
          </a:xfrm>
          <a:prstGeom prst="rect">
            <a:avLst/>
          </a:prstGeom>
        </p:spPr>
        <p:txBody>
          <a:bodyPr wrap="square">
            <a:spAutoFit/>
          </a:bodyPr>
          <a:lstStyle/>
          <a:p>
            <a:pPr marL="365760" lvl="0" indent="-256032" algn="l" rtl="0">
              <a:spcBef>
                <a:spcPct val="50000"/>
              </a:spcBef>
              <a:buClr>
                <a:schemeClr val="accent1"/>
              </a:buClr>
              <a:buSzPct val="100000"/>
              <a:buFont typeface="Wingdings" pitchFamily="2" charset="2"/>
              <a:buChar char="q"/>
              <a:defRPr/>
            </a:pPr>
            <a:r>
              <a:rPr lang="en-US" sz="3200" dirty="0" smtClean="0">
                <a:latin typeface="Times New Roman" pitchFamily="18" charset="0"/>
                <a:cs typeface="Times New Roman" pitchFamily="18" charset="0"/>
              </a:rPr>
              <a:t>A </a:t>
            </a:r>
            <a:r>
              <a:rPr lang="en-US" sz="3200" b="1" dirty="0" smtClean="0">
                <a:solidFill>
                  <a:srgbClr val="FF0000"/>
                </a:solidFill>
                <a:latin typeface="Times New Roman" pitchFamily="18" charset="0"/>
                <a:cs typeface="Times New Roman" pitchFamily="18" charset="0"/>
              </a:rPr>
              <a:t> </a:t>
            </a:r>
            <a:r>
              <a:rPr lang="en-US" sz="3200" b="1" u="sng" dirty="0" smtClean="0">
                <a:solidFill>
                  <a:srgbClr val="FF0000"/>
                </a:solidFill>
                <a:latin typeface="Times New Roman" pitchFamily="18" charset="0"/>
                <a:cs typeface="Times New Roman" pitchFamily="18" charset="0"/>
              </a:rPr>
              <a:t>tree diagram </a:t>
            </a:r>
            <a:r>
              <a:rPr lang="en-US" sz="3200" b="1" dirty="0" smtClean="0">
                <a:solidFill>
                  <a:srgbClr val="FF0000"/>
                </a:solidFill>
                <a:latin typeface="Times New Roman" pitchFamily="18" charset="0"/>
                <a:cs typeface="Times New Roman" pitchFamily="18" charset="0"/>
              </a:rPr>
              <a:t> </a:t>
            </a:r>
            <a:r>
              <a:rPr lang="en-US" sz="3200" dirty="0">
                <a:latin typeface="Times New Roman" pitchFamily="18" charset="0"/>
                <a:cs typeface="Times New Roman" pitchFamily="18" charset="0"/>
              </a:rPr>
              <a:t>is  </a:t>
            </a:r>
            <a:r>
              <a:rPr lang="en-US" sz="3200" dirty="0" smtClean="0">
                <a:latin typeface="Times New Roman" pitchFamily="18" charset="0"/>
                <a:cs typeface="Times New Roman" pitchFamily="18" charset="0"/>
              </a:rPr>
              <a:t>a device consisting of line segments emanating from a starting point and also from the outcome point .</a:t>
            </a:r>
          </a:p>
          <a:p>
            <a:pPr marL="365760" lvl="0" indent="-256032" algn="l" rtl="0">
              <a:spcBef>
                <a:spcPct val="50000"/>
              </a:spcBef>
              <a:buClr>
                <a:schemeClr val="accent1"/>
              </a:buClr>
              <a:buSzPct val="100000"/>
              <a:buFont typeface="Wingdings" pitchFamily="2" charset="2"/>
              <a:buChar char="q"/>
              <a:defRPr/>
            </a:pPr>
            <a:r>
              <a:rPr lang="en-US" sz="3200" dirty="0" smtClean="0">
                <a:latin typeface="Times New Roman" pitchFamily="18" charset="0"/>
                <a:cs typeface="Times New Roman" pitchFamily="18" charset="0"/>
              </a:rPr>
              <a:t>It is used to determine all possible outcomes of a probability experiment.</a:t>
            </a:r>
            <a:endParaRPr lang="en-US"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a:spLocks noChangeArrowheads="1"/>
          </p:cNvSpPr>
          <p:nvPr/>
        </p:nvSpPr>
        <p:spPr bwMode="auto">
          <a:xfrm>
            <a:off x="0" y="1428736"/>
            <a:ext cx="8686800" cy="1077913"/>
          </a:xfrm>
          <a:prstGeom prst="rect">
            <a:avLst/>
          </a:prstGeom>
          <a:noFill/>
          <a:ln w="9525">
            <a:noFill/>
            <a:miter lim="800000"/>
            <a:headEnd/>
            <a:tailEnd/>
          </a:ln>
          <a:effectLst/>
        </p:spPr>
        <p:txBody>
          <a:bodyPr wrap="square">
            <a:spAutoFit/>
          </a:bodyPr>
          <a:lstStyle/>
          <a:p>
            <a:pPr algn="l" rtl="0" eaLnBrk="1" hangingPunct="1">
              <a:spcBef>
                <a:spcPct val="50000"/>
              </a:spcBef>
              <a:buClr>
                <a:srgbClr val="0070C0"/>
              </a:buClr>
              <a:buSzPct val="100000"/>
              <a:defRPr/>
            </a:pPr>
            <a:r>
              <a:rPr lang="en-US" sz="3200" b="1" dirty="0" smtClean="0">
                <a:solidFill>
                  <a:srgbClr val="7030A0"/>
                </a:solidFill>
                <a:effectLst>
                  <a:outerShdw blurRad="38100" dist="38100" dir="2700000" algn="tl">
                    <a:srgbClr val="C0C0C0"/>
                  </a:outerShdw>
                </a:effectLst>
                <a:latin typeface="Times New Roman" pitchFamily="18" charset="0"/>
                <a:cs typeface="Times New Roman" pitchFamily="18" charset="0"/>
              </a:rPr>
              <a:t> </a:t>
            </a:r>
            <a:r>
              <a:rPr lang="en-US" sz="3200" b="1" u="sng" dirty="0" smtClean="0">
                <a:solidFill>
                  <a:srgbClr val="7030A0"/>
                </a:solidFill>
                <a:latin typeface="Times New Roman" pitchFamily="18" charset="0"/>
                <a:cs typeface="Times New Roman" pitchFamily="18" charset="0"/>
              </a:rPr>
              <a:t>Combination</a:t>
            </a:r>
            <a:r>
              <a:rPr lang="en-US" sz="3200" dirty="0" smtClean="0">
                <a:latin typeface="Times New Roman" pitchFamily="18" charset="0"/>
                <a:cs typeface="Times New Roman" pitchFamily="18" charset="0"/>
              </a:rPr>
              <a:t> </a:t>
            </a:r>
            <a:r>
              <a:rPr lang="en-US" sz="3200" dirty="0">
                <a:latin typeface="Times New Roman" pitchFamily="18" charset="0"/>
                <a:cs typeface="Times New Roman" pitchFamily="18" charset="0"/>
              </a:rPr>
              <a:t>is a grouping of </a:t>
            </a:r>
            <a:r>
              <a:rPr lang="en-US" sz="3200" dirty="0" smtClean="0">
                <a:latin typeface="Times New Roman" pitchFamily="18" charset="0"/>
                <a:cs typeface="Times New Roman" pitchFamily="18" charset="0"/>
              </a:rPr>
              <a:t>objects. Order </a:t>
            </a:r>
            <a:r>
              <a:rPr lang="en-US" sz="3200" dirty="0">
                <a:latin typeface="Times New Roman" pitchFamily="18" charset="0"/>
                <a:cs typeface="Times New Roman" pitchFamily="18" charset="0"/>
              </a:rPr>
              <a:t>does not matter.</a:t>
            </a:r>
          </a:p>
        </p:txBody>
      </p:sp>
      <p:graphicFrame>
        <p:nvGraphicFramePr>
          <p:cNvPr id="5" name="Object 2"/>
          <p:cNvGraphicFramePr>
            <a:graphicFrameLocks noChangeAspect="1"/>
          </p:cNvGraphicFramePr>
          <p:nvPr/>
        </p:nvGraphicFramePr>
        <p:xfrm>
          <a:off x="2143108" y="3000372"/>
          <a:ext cx="3085826" cy="1347788"/>
        </p:xfrm>
        <a:graphic>
          <a:graphicData uri="http://schemas.openxmlformats.org/presentationml/2006/ole">
            <p:oleObj spid="_x0000_s39938" name="Equation" r:id="rId3" imgW="1015920" imgH="444240" progId="">
              <p:embed/>
            </p:oleObj>
          </a:graphicData>
        </a:graphic>
      </p:graphicFrame>
      <p:sp>
        <p:nvSpPr>
          <p:cNvPr id="10" name="مستطيل 9"/>
          <p:cNvSpPr/>
          <p:nvPr/>
        </p:nvSpPr>
        <p:spPr>
          <a:xfrm>
            <a:off x="1428728" y="0"/>
            <a:ext cx="3749744" cy="707886"/>
          </a:xfrm>
          <a:prstGeom prst="rect">
            <a:avLst/>
          </a:prstGeom>
        </p:spPr>
        <p:txBody>
          <a:bodyPr wrap="none">
            <a:spAutoFit/>
          </a:bodyPr>
          <a:lstStyle/>
          <a:p>
            <a:r>
              <a:rPr lang="en-US" sz="4000" b="1" dirty="0" smtClean="0">
                <a:solidFill>
                  <a:srgbClr val="FF0000"/>
                </a:solidFill>
                <a:effectLst>
                  <a:outerShdw blurRad="38100" dist="38100" dir="2700000" algn="tl">
                    <a:srgbClr val="C0C0C0"/>
                  </a:outerShdw>
                </a:effectLst>
                <a:latin typeface="Times New Roman" pitchFamily="18" charset="0"/>
                <a:cs typeface="Times New Roman" pitchFamily="18" charset="0"/>
              </a:rPr>
              <a:t> 3-</a:t>
            </a:r>
            <a:r>
              <a:rPr lang="en-US" sz="4000" b="1" u="sng" dirty="0" smtClean="0">
                <a:solidFill>
                  <a:srgbClr val="FF0000"/>
                </a:solidFill>
                <a:latin typeface="Times New Roman" pitchFamily="18" charset="0"/>
                <a:cs typeface="Times New Roman" pitchFamily="18" charset="0"/>
              </a:rPr>
              <a:t>Combination</a:t>
            </a:r>
            <a:r>
              <a:rPr lang="en-US" sz="4000" dirty="0" smtClean="0">
                <a:solidFill>
                  <a:srgbClr val="FF0000"/>
                </a:solidFill>
                <a:latin typeface="Times New Roman" pitchFamily="18" charset="0"/>
                <a:cs typeface="Times New Roman" pitchFamily="18" charset="0"/>
              </a:rPr>
              <a:t> </a:t>
            </a:r>
            <a:endParaRPr lang="ar-SA" sz="4000" dirty="0">
              <a:solidFill>
                <a:srgbClr val="FF0000"/>
              </a:solidFill>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914400" y="0"/>
            <a:ext cx="8229600" cy="685800"/>
          </a:xfrm>
        </p:spPr>
        <p:txBody>
          <a:bodyPr>
            <a:normAutofit/>
          </a:bodyPr>
          <a:lstStyle/>
          <a:p>
            <a:pPr eaLnBrk="1" hangingPunct="1"/>
            <a:r>
              <a:rPr lang="en-US" sz="3200" dirty="0" smtClean="0">
                <a:solidFill>
                  <a:srgbClr val="FF0000"/>
                </a:solidFill>
                <a:effectLst/>
                <a:latin typeface="Times New Roman" pitchFamily="18" charset="0"/>
                <a:cs typeface="Times New Roman" pitchFamily="18" charset="0"/>
              </a:rPr>
              <a:t>Example 4-47</a:t>
            </a:r>
            <a:r>
              <a:rPr lang="en-US" sz="3200" dirty="0" smtClean="0">
                <a:solidFill>
                  <a:srgbClr val="00B050"/>
                </a:solidFill>
                <a:effectLst/>
                <a:latin typeface="Times New Roman" pitchFamily="18" charset="0"/>
                <a:cs typeface="Times New Roman" pitchFamily="18" charset="0"/>
              </a:rPr>
              <a:t>:</a:t>
            </a:r>
            <a:endParaRPr lang="en-US" sz="2800" b="0" dirty="0" smtClean="0">
              <a:solidFill>
                <a:srgbClr val="7030A0"/>
              </a:solidFill>
              <a:effectLst/>
              <a:latin typeface="Times New Roman" pitchFamily="18" charset="0"/>
              <a:cs typeface="Times New Roman" pitchFamily="18" charset="0"/>
            </a:endParaRPr>
          </a:p>
        </p:txBody>
      </p:sp>
      <p:sp>
        <p:nvSpPr>
          <p:cNvPr id="5" name="Rectangle 3"/>
          <p:cNvSpPr txBox="1">
            <a:spLocks noChangeArrowheads="1"/>
          </p:cNvSpPr>
          <p:nvPr/>
        </p:nvSpPr>
        <p:spPr>
          <a:xfrm>
            <a:off x="0" y="1214422"/>
            <a:ext cx="9144000" cy="2743200"/>
          </a:xfrm>
          <a:prstGeom prst="rect">
            <a:avLst/>
          </a:prstGeom>
        </p:spPr>
        <p:txBody>
          <a:bodyPr vert="horz">
            <a:no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How many combinations of 4 objects are there . Taken 2 at a time?</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400050" marR="0" lvl="1" indent="0" algn="l" defTabSz="914400" rtl="0" eaLnBrk="1" fontAlgn="auto" latinLnBrk="0" hangingPunct="1">
              <a:lnSpc>
                <a:spcPct val="100000"/>
              </a:lnSpc>
              <a:spcBef>
                <a:spcPts val="324"/>
              </a:spcBef>
              <a:spcAft>
                <a:spcPts val="0"/>
              </a:spcAft>
              <a:buClr>
                <a:schemeClr val="accent1"/>
              </a:buClr>
              <a:buSzTx/>
              <a:buFont typeface="Wingdings" pitchFamily="2" charset="2"/>
              <a:buNone/>
              <a:tabLst/>
              <a:defRPr/>
            </a:pPr>
            <a:endParaRPr kumimoji="0" lang="en-US" sz="2800" b="0" i="1"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28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p:txBody>
      </p:sp>
      <p:sp>
        <p:nvSpPr>
          <p:cNvPr id="6" name="Rectangle 5"/>
          <p:cNvSpPr/>
          <p:nvPr/>
        </p:nvSpPr>
        <p:spPr>
          <a:xfrm>
            <a:off x="76200" y="2133600"/>
            <a:ext cx="1600200" cy="523220"/>
          </a:xfrm>
          <a:prstGeom prst="rect">
            <a:avLst/>
          </a:prstGeom>
        </p:spPr>
        <p:txBody>
          <a:bodyPr wrap="square">
            <a:spAutoFit/>
          </a:bodyPr>
          <a:lstStyle/>
          <a:p>
            <a:r>
              <a:rPr lang="en-US" sz="2800" dirty="0" smtClean="0">
                <a:solidFill>
                  <a:srgbClr val="00B050"/>
                </a:solidFill>
                <a:latin typeface="Times New Roman" pitchFamily="18" charset="0"/>
                <a:cs typeface="Times New Roman" pitchFamily="18" charset="0"/>
              </a:rPr>
              <a:t>Solution :</a:t>
            </a:r>
            <a:endParaRPr lang="en-US" sz="2800" dirty="0"/>
          </a:p>
        </p:txBody>
      </p:sp>
      <p:sp>
        <p:nvSpPr>
          <p:cNvPr id="921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9219" name="Rectangle 3"/>
          <p:cNvSpPr>
            <a:spLocks noChangeArrowheads="1"/>
          </p:cNvSpPr>
          <p:nvPr/>
        </p:nvSpPr>
        <p:spPr bwMode="auto">
          <a:xfrm>
            <a:off x="0" y="11811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7" name="Group 6"/>
          <p:cNvGrpSpPr/>
          <p:nvPr/>
        </p:nvGrpSpPr>
        <p:grpSpPr>
          <a:xfrm>
            <a:off x="990600" y="4343400"/>
            <a:ext cx="6400800" cy="1066800"/>
            <a:chOff x="914400" y="3429000"/>
            <a:chExt cx="6026817" cy="952500"/>
          </a:xfrm>
        </p:grpSpPr>
        <p:sp>
          <p:nvSpPr>
            <p:cNvPr id="8" name="Rectangle 7"/>
            <p:cNvSpPr/>
            <p:nvPr/>
          </p:nvSpPr>
          <p:spPr>
            <a:xfrm>
              <a:off x="914400" y="3429000"/>
              <a:ext cx="1219200" cy="565765"/>
            </a:xfrm>
            <a:prstGeom prst="rect">
              <a:avLst/>
            </a:prstGeom>
          </p:spPr>
          <p:txBody>
            <a:bodyPr wrap="square">
              <a:spAutoFit/>
            </a:bodyPr>
            <a:lstStyle/>
            <a:p>
              <a:r>
                <a:rPr lang="en-US" sz="4400" baseline="-25000" dirty="0" smtClean="0">
                  <a:latin typeface="Calisto MT" pitchFamily="18" charset="0"/>
                  <a:cs typeface="Times New Roman" pitchFamily="18" charset="0"/>
                </a:rPr>
                <a:t>4</a:t>
              </a:r>
              <a:r>
                <a:rPr lang="en-US" sz="4400" dirty="0" smtClean="0">
                  <a:latin typeface="Calisto MT" pitchFamily="18" charset="0"/>
                  <a:cs typeface="Times New Roman" pitchFamily="18" charset="0"/>
                </a:rPr>
                <a:t>c</a:t>
              </a:r>
              <a:r>
                <a:rPr lang="en-US" sz="4400" baseline="-25000" dirty="0" smtClean="0">
                  <a:latin typeface="Calisto MT" pitchFamily="18" charset="0"/>
                  <a:cs typeface="Times New Roman" pitchFamily="18" charset="0"/>
                </a:rPr>
                <a:t>2</a:t>
              </a:r>
              <a:endParaRPr lang="en-US" sz="4400" baseline="-25000" dirty="0">
                <a:latin typeface="Calisto MT" pitchFamily="18" charset="0"/>
              </a:endParaRPr>
            </a:p>
          </p:txBody>
        </p:sp>
        <p:pic>
          <p:nvPicPr>
            <p:cNvPr id="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752599" y="3429000"/>
              <a:ext cx="5188618" cy="952500"/>
            </a:xfrm>
            <a:prstGeom prst="rect">
              <a:avLst/>
            </a:prstGeom>
            <a:noFill/>
          </p:spPr>
        </p:pic>
      </p:gr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sz="quarter" idx="1"/>
          </p:nvPr>
        </p:nvSpPr>
        <p:spPr>
          <a:xfrm>
            <a:off x="357158" y="1071546"/>
            <a:ext cx="7467600" cy="4873752"/>
          </a:xfrm>
        </p:spPr>
        <p:txBody>
          <a:bodyPr/>
          <a:lstStyle/>
          <a:p>
            <a:pPr lvl="0" algn="l" rtl="0"/>
            <a:r>
              <a:rPr lang="en-US" sz="2800" kern="1200" dirty="0" smtClean="0">
                <a:solidFill>
                  <a:srgbClr val="0000FF"/>
                </a:solidFill>
                <a:latin typeface="Times New Roman" pitchFamily="18" charset="0"/>
                <a:cs typeface="Times New Roman" pitchFamily="18" charset="0"/>
              </a:rPr>
              <a:t>In a club there are 7 women and 5 men. A committee of 3 women and 2 men is to be chosen. How many different possibilities are there?</a:t>
            </a:r>
          </a:p>
          <a:p>
            <a:endParaRPr lang="ar-SA" dirty="0"/>
          </a:p>
        </p:txBody>
      </p:sp>
      <p:sp>
        <p:nvSpPr>
          <p:cNvPr id="4" name="مستطيل 3"/>
          <p:cNvSpPr/>
          <p:nvPr/>
        </p:nvSpPr>
        <p:spPr>
          <a:xfrm>
            <a:off x="1500166" y="428604"/>
            <a:ext cx="2396810" cy="523220"/>
          </a:xfrm>
          <a:prstGeom prst="rect">
            <a:avLst/>
          </a:prstGeom>
        </p:spPr>
        <p:txBody>
          <a:bodyPr wrap="none">
            <a:spAutoFit/>
          </a:bodyPr>
          <a:lstStyle/>
          <a:p>
            <a:r>
              <a:rPr lang="en-US" sz="2800" dirty="0" smtClean="0">
                <a:solidFill>
                  <a:srgbClr val="FF0000"/>
                </a:solidFill>
                <a:latin typeface="Times New Roman" pitchFamily="18" charset="0"/>
                <a:cs typeface="Times New Roman" pitchFamily="18" charset="0"/>
              </a:rPr>
              <a:t>Example 4-49: </a:t>
            </a:r>
            <a:endParaRPr lang="ar-SA" sz="2800" dirty="0">
              <a:solidFill>
                <a:srgbClr val="FF0000"/>
              </a:solidFill>
            </a:endParaRPr>
          </a:p>
        </p:txBody>
      </p:sp>
      <p:sp>
        <p:nvSpPr>
          <p:cNvPr id="5" name="مستطيل 4"/>
          <p:cNvSpPr/>
          <p:nvPr/>
        </p:nvSpPr>
        <p:spPr>
          <a:xfrm>
            <a:off x="428596" y="2714620"/>
            <a:ext cx="1714512" cy="461665"/>
          </a:xfrm>
          <a:prstGeom prst="rect">
            <a:avLst/>
          </a:prstGeom>
        </p:spPr>
        <p:txBody>
          <a:bodyPr wrap="square">
            <a:spAutoFit/>
          </a:bodyPr>
          <a:lstStyle/>
          <a:p>
            <a:r>
              <a:rPr lang="en-US" sz="2400" b="1" dirty="0" smtClean="0">
                <a:solidFill>
                  <a:srgbClr val="FFC000"/>
                </a:solidFill>
                <a:latin typeface="Times New Roman" pitchFamily="18" charset="0"/>
                <a:cs typeface="Times New Roman" pitchFamily="18" charset="0"/>
              </a:rPr>
              <a:t>Solution</a:t>
            </a:r>
            <a:r>
              <a:rPr lang="en-US" sz="2400" dirty="0" smtClean="0">
                <a:solidFill>
                  <a:srgbClr val="00B050"/>
                </a:solidFill>
                <a:latin typeface="Times New Roman" pitchFamily="18" charset="0"/>
                <a:cs typeface="Times New Roman" pitchFamily="18" charset="0"/>
              </a:rPr>
              <a:t> </a:t>
            </a:r>
            <a:r>
              <a:rPr lang="en-US" dirty="0" smtClean="0">
                <a:solidFill>
                  <a:srgbClr val="00B050"/>
                </a:solidFill>
                <a:latin typeface="Times New Roman" pitchFamily="18" charset="0"/>
                <a:cs typeface="Times New Roman" pitchFamily="18" charset="0"/>
              </a:rPr>
              <a:t>:</a:t>
            </a:r>
            <a:endParaRPr lang="en-US" dirty="0"/>
          </a:p>
        </p:txBody>
      </p:sp>
      <p:sp>
        <p:nvSpPr>
          <p:cNvPr id="6" name="مستطيل 5"/>
          <p:cNvSpPr/>
          <p:nvPr/>
        </p:nvSpPr>
        <p:spPr>
          <a:xfrm>
            <a:off x="428596" y="3143248"/>
            <a:ext cx="8143932" cy="697627"/>
          </a:xfrm>
          <a:prstGeom prst="rect">
            <a:avLst/>
          </a:prstGeom>
        </p:spPr>
        <p:txBody>
          <a:bodyPr wrap="square">
            <a:spAutoFit/>
          </a:bodyPr>
          <a:lstStyle/>
          <a:p>
            <a:pPr lvl="0">
              <a:spcBef>
                <a:spcPts val="400"/>
              </a:spcBef>
              <a:buClr>
                <a:schemeClr val="accent1"/>
              </a:buClr>
              <a:buSzPct val="68000"/>
              <a:defRPr/>
            </a:pPr>
            <a:endParaRPr lang="en-US" dirty="0" smtClean="0">
              <a:solidFill>
                <a:srgbClr val="0070C0"/>
              </a:solidFill>
              <a:latin typeface="Times New Roman" pitchFamily="18" charset="0"/>
              <a:cs typeface="Times New Roman" pitchFamily="18" charset="0"/>
            </a:endParaRPr>
          </a:p>
          <a:p>
            <a:pPr lvl="0">
              <a:spcBef>
                <a:spcPts val="400"/>
              </a:spcBef>
              <a:buClr>
                <a:schemeClr val="accent1"/>
              </a:buClr>
              <a:buSzPct val="68000"/>
              <a:defRPr/>
            </a:pPr>
            <a:endParaRPr lang="en-US" dirty="0" smtClean="0">
              <a:solidFill>
                <a:srgbClr val="0070C0"/>
              </a:solidFill>
              <a:latin typeface="Times New Roman" pitchFamily="18" charset="0"/>
              <a:cs typeface="Times New Roman" pitchFamily="18" charset="0"/>
            </a:endParaRPr>
          </a:p>
        </p:txBody>
      </p:sp>
      <p:graphicFrame>
        <p:nvGraphicFramePr>
          <p:cNvPr id="190468" name="Object 4"/>
          <p:cNvGraphicFramePr>
            <a:graphicFrameLocks noChangeAspect="1"/>
          </p:cNvGraphicFramePr>
          <p:nvPr/>
        </p:nvGraphicFramePr>
        <p:xfrm>
          <a:off x="928662" y="3643314"/>
          <a:ext cx="6788150" cy="900112"/>
        </p:xfrm>
        <a:graphic>
          <a:graphicData uri="http://schemas.openxmlformats.org/presentationml/2006/ole">
            <p:oleObj spid="_x0000_s54274" name="Equation" r:id="rId4" imgW="2984400" imgH="393480" progId="">
              <p:embed/>
            </p:oleObj>
          </a:graphicData>
        </a:graphic>
      </p:graphicFrame>
      <p:sp>
        <p:nvSpPr>
          <p:cNvPr id="7" name="مستطيل 6"/>
          <p:cNvSpPr/>
          <p:nvPr/>
        </p:nvSpPr>
        <p:spPr>
          <a:xfrm>
            <a:off x="1214414" y="4929198"/>
            <a:ext cx="6000792" cy="461665"/>
          </a:xfrm>
          <a:prstGeom prst="rect">
            <a:avLst/>
          </a:prstGeom>
        </p:spPr>
        <p:txBody>
          <a:bodyPr wrap="square">
            <a:spAutoFit/>
          </a:bodyPr>
          <a:lstStyle/>
          <a:p>
            <a:pPr algn="l"/>
            <a:r>
              <a:rPr lang="en-US" sz="2400" dirty="0" smtClean="0">
                <a:latin typeface="Times New Roman" pitchFamily="18" charset="0"/>
                <a:cs typeface="Times New Roman" pitchFamily="18" charset="0"/>
              </a:rPr>
              <a:t>There are 35·10=350 different possibilities</a:t>
            </a:r>
            <a:endParaRPr lang="ar-SA"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904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1670" y="1714488"/>
            <a:ext cx="5286412" cy="1214446"/>
          </a:xfrm>
        </p:spPr>
        <p:txBody>
          <a:bodyPr>
            <a:normAutofit fontScale="90000"/>
          </a:bodyPr>
          <a:lstStyle/>
          <a:p>
            <a:r>
              <a:rPr lang="en-US" sz="4400" b="1" dirty="0" smtClean="0">
                <a:solidFill>
                  <a:srgbClr val="FF0066"/>
                </a:solidFill>
              </a:rPr>
              <a:t>Probability and Counting Rules</a:t>
            </a:r>
            <a:endParaRPr lang="en-US" sz="4400" b="1" dirty="0">
              <a:solidFill>
                <a:srgbClr val="FF0066"/>
              </a:solidFill>
            </a:endParaRPr>
          </a:p>
        </p:txBody>
      </p:sp>
      <p:sp>
        <p:nvSpPr>
          <p:cNvPr id="4" name="Rectangle 3"/>
          <p:cNvSpPr/>
          <p:nvPr/>
        </p:nvSpPr>
        <p:spPr>
          <a:xfrm>
            <a:off x="1285852" y="1428736"/>
            <a:ext cx="5715040" cy="1785950"/>
          </a:xfrm>
          <a:prstGeom prst="rect">
            <a:avLst/>
          </a:prstGeom>
          <a:noFill/>
          <a:ln w="57150" cap="rnd"/>
          <a:effectLst>
            <a:innerShdw blurRad="63500" dist="50800" dir="13500000">
              <a:prstClr val="black">
                <a:alpha val="50000"/>
              </a:prstClr>
            </a:innerShdw>
          </a:effectLst>
          <a:scene3d>
            <a:camera prst="orthographicFront"/>
            <a:lightRig rig="threePt" dir="t"/>
          </a:scene3d>
          <a:sp3d>
            <a:bevelB prst="relaxedInset"/>
          </a:sp3d>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solidFill>
                  <a:srgbClr val="92D050"/>
                </a:solidFill>
                <a:effectLst>
                  <a:outerShdw blurRad="38100" dist="38100" dir="2700000" algn="tl">
                    <a:srgbClr val="000000">
                      <a:alpha val="43137"/>
                    </a:srgbClr>
                  </a:outerShdw>
                </a:effectLst>
              </a:rPr>
              <a:t>Example 4-51:</a:t>
            </a:r>
            <a:endParaRPr lang="en-US" sz="2800" dirty="0">
              <a:solidFill>
                <a:srgbClr val="92D050"/>
              </a:solidFill>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228600" y="1371601"/>
            <a:ext cx="8686800" cy="914391"/>
          </a:xfrm>
        </p:spPr>
        <p:txBody>
          <a:bodyPr/>
          <a:lstStyle/>
          <a:p>
            <a:pPr algn="l" rtl="0"/>
            <a:r>
              <a:rPr lang="en-US" dirty="0" smtClean="0">
                <a:solidFill>
                  <a:srgbClr val="0000FF"/>
                </a:solidFill>
              </a:rPr>
              <a:t>A box contains 24 transistors , 4 of which are defective . If 4 are sold at random , find the following probabilities :</a:t>
            </a:r>
          </a:p>
        </p:txBody>
      </p:sp>
      <p:sp>
        <p:nvSpPr>
          <p:cNvPr id="4" name="Rectangle 3"/>
          <p:cNvSpPr/>
          <p:nvPr/>
        </p:nvSpPr>
        <p:spPr>
          <a:xfrm>
            <a:off x="357158" y="2357430"/>
            <a:ext cx="5072098" cy="461665"/>
          </a:xfrm>
          <a:prstGeom prst="rect">
            <a:avLst/>
          </a:prstGeom>
        </p:spPr>
        <p:txBody>
          <a:bodyPr wrap="square">
            <a:spAutoFit/>
          </a:bodyPr>
          <a:lstStyle/>
          <a:p>
            <a:r>
              <a:rPr lang="en-US" sz="2400" dirty="0" smtClean="0">
                <a:solidFill>
                  <a:srgbClr val="0000FF"/>
                </a:solidFill>
              </a:rPr>
              <a:t>a- Exactly 2 are defective .</a:t>
            </a:r>
            <a:endParaRPr lang="en-US" sz="2400" dirty="0">
              <a:solidFill>
                <a:srgbClr val="0000FF"/>
              </a:solidFill>
            </a:endParaRPr>
          </a:p>
        </p:txBody>
      </p:sp>
      <p:graphicFrame>
        <p:nvGraphicFramePr>
          <p:cNvPr id="55298" name="Object 2"/>
          <p:cNvGraphicFramePr>
            <a:graphicFrameLocks noChangeAspect="1"/>
          </p:cNvGraphicFramePr>
          <p:nvPr/>
        </p:nvGraphicFramePr>
        <p:xfrm>
          <a:off x="928662" y="3071810"/>
          <a:ext cx="5143500" cy="774700"/>
        </p:xfrm>
        <a:graphic>
          <a:graphicData uri="http://schemas.openxmlformats.org/presentationml/2006/ole">
            <p:oleObj spid="_x0000_s55298" name="معادلة" r:id="rId4" imgW="2806560" imgH="431640" progId="Equation.3">
              <p:embed/>
            </p:oleObj>
          </a:graphicData>
        </a:graphic>
      </p:graphicFrame>
      <p:sp>
        <p:nvSpPr>
          <p:cNvPr id="6" name="Content Placeholder 2"/>
          <p:cNvSpPr txBox="1">
            <a:spLocks/>
          </p:cNvSpPr>
          <p:nvPr/>
        </p:nvSpPr>
        <p:spPr>
          <a:xfrm>
            <a:off x="0" y="4071943"/>
            <a:ext cx="8686800" cy="642942"/>
          </a:xfrm>
          <a:prstGeom prst="rect">
            <a:avLst/>
          </a:prstGeom>
        </p:spPr>
        <p:txBody>
          <a:bodyPr vert="horz">
            <a:normAutofit/>
          </a:bodyPr>
          <a:lstStyle/>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r>
              <a:rPr kumimoji="0" lang="en-US" sz="2400" b="0" i="0" u="none" strike="noStrike" kern="1200" cap="none" spc="0" normalizeH="0" baseline="0" noProof="0" dirty="0" smtClean="0">
                <a:ln>
                  <a:noFill/>
                </a:ln>
                <a:solidFill>
                  <a:srgbClr val="0000FF"/>
                </a:solidFill>
                <a:effectLst/>
                <a:uLnTx/>
                <a:uFillTx/>
                <a:latin typeface="+mn-lt"/>
                <a:ea typeface="+mn-ea"/>
                <a:cs typeface="+mn-cs"/>
              </a:rPr>
              <a:t>      b-Non is defective .</a:t>
            </a: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Char char=""/>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accent1"/>
              </a:buClr>
              <a:buSzPct val="70000"/>
              <a:buFont typeface="Wingdings"/>
              <a:buNone/>
              <a:tabLst/>
              <a:defRPr/>
            </a:pPr>
            <a:endParaRPr kumimoji="0" lang="en-US" sz="2400" b="0" i="0" u="none" strike="noStrike" kern="1200" cap="none" spc="0" normalizeH="0" baseline="0" noProof="0" dirty="0" smtClean="0">
              <a:ln>
                <a:noFill/>
              </a:ln>
              <a:solidFill>
                <a:schemeClr val="tx1"/>
              </a:solidFill>
              <a:effectLst/>
              <a:uLnTx/>
              <a:uFillTx/>
              <a:latin typeface="+mn-lt"/>
              <a:ea typeface="+mn-ea"/>
              <a:cs typeface="+mn-cs"/>
            </a:endParaRPr>
          </a:p>
        </p:txBody>
      </p:sp>
      <p:graphicFrame>
        <p:nvGraphicFramePr>
          <p:cNvPr id="55299" name="Object 3"/>
          <p:cNvGraphicFramePr>
            <a:graphicFrameLocks noChangeAspect="1"/>
          </p:cNvGraphicFramePr>
          <p:nvPr/>
        </p:nvGraphicFramePr>
        <p:xfrm>
          <a:off x="500034" y="4857760"/>
          <a:ext cx="4356100" cy="927100"/>
        </p:xfrm>
        <a:graphic>
          <a:graphicData uri="http://schemas.openxmlformats.org/presentationml/2006/ole">
            <p:oleObj spid="_x0000_s55299" name="Equation" r:id="rId5" imgW="2019300" imgH="4318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5298"/>
                                        </p:tgtEl>
                                        <p:attrNameLst>
                                          <p:attrName>style.visibility</p:attrName>
                                        </p:attrNameLst>
                                      </p:cBhvr>
                                      <p:to>
                                        <p:strVal val="visible"/>
                                      </p:to>
                                    </p:set>
                                    <p:animEffect transition="in" filter="blinds(horizontal)">
                                      <p:cBhvr>
                                        <p:cTn id="7" dur="500"/>
                                        <p:tgtEl>
                                          <p:spTgt spid="5529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55299"/>
                                        </p:tgtEl>
                                        <p:attrNameLst>
                                          <p:attrName>style.visibility</p:attrName>
                                        </p:attrNameLst>
                                      </p:cBhvr>
                                      <p:to>
                                        <p:strVal val="visible"/>
                                      </p:to>
                                    </p:set>
                                    <p:animEffect transition="in" filter="blinds(horizontal)">
                                      <p:cBhvr>
                                        <p:cTn id="12" dur="500"/>
                                        <p:tgtEl>
                                          <p:spTgt spid="55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42910" y="1214422"/>
            <a:ext cx="5715040" cy="461665"/>
          </a:xfrm>
          <a:prstGeom prst="rect">
            <a:avLst/>
          </a:prstGeom>
          <a:noFill/>
        </p:spPr>
        <p:txBody>
          <a:bodyPr wrap="square" rtlCol="0">
            <a:spAutoFit/>
          </a:bodyPr>
          <a:lstStyle/>
          <a:p>
            <a:pPr algn="l" rtl="0"/>
            <a:r>
              <a:rPr lang="en-US" sz="2400" dirty="0" smtClean="0">
                <a:solidFill>
                  <a:srgbClr val="0000FF"/>
                </a:solidFill>
              </a:rPr>
              <a:t>C- All are defective .</a:t>
            </a:r>
            <a:endParaRPr lang="en-US" sz="2400" dirty="0">
              <a:solidFill>
                <a:srgbClr val="0000FF"/>
              </a:solidFill>
            </a:endParaRPr>
          </a:p>
        </p:txBody>
      </p:sp>
      <p:sp>
        <p:nvSpPr>
          <p:cNvPr id="5" name="TextBox 4"/>
          <p:cNvSpPr txBox="1"/>
          <p:nvPr/>
        </p:nvSpPr>
        <p:spPr>
          <a:xfrm>
            <a:off x="571472" y="2928934"/>
            <a:ext cx="4572032" cy="461665"/>
          </a:xfrm>
          <a:prstGeom prst="rect">
            <a:avLst/>
          </a:prstGeom>
          <a:noFill/>
        </p:spPr>
        <p:txBody>
          <a:bodyPr wrap="square" rtlCol="0">
            <a:spAutoFit/>
          </a:bodyPr>
          <a:lstStyle/>
          <a:p>
            <a:pPr algn="l" rtl="0"/>
            <a:r>
              <a:rPr lang="en-US" sz="2400" dirty="0" smtClean="0">
                <a:solidFill>
                  <a:srgbClr val="0000FF"/>
                </a:solidFill>
              </a:rPr>
              <a:t>D- At least 1 is defective</a:t>
            </a:r>
            <a:endParaRPr lang="en-US" sz="2400" dirty="0">
              <a:solidFill>
                <a:srgbClr val="0000FF"/>
              </a:solidFill>
            </a:endParaRPr>
          </a:p>
        </p:txBody>
      </p:sp>
      <p:graphicFrame>
        <p:nvGraphicFramePr>
          <p:cNvPr id="56322" name="Object 2"/>
          <p:cNvGraphicFramePr>
            <a:graphicFrameLocks noChangeAspect="1"/>
          </p:cNvGraphicFramePr>
          <p:nvPr/>
        </p:nvGraphicFramePr>
        <p:xfrm>
          <a:off x="428596" y="1857364"/>
          <a:ext cx="4419600" cy="927100"/>
        </p:xfrm>
        <a:graphic>
          <a:graphicData uri="http://schemas.openxmlformats.org/presentationml/2006/ole">
            <p:oleObj spid="_x0000_s56322" name="Equation" r:id="rId3" imgW="1968500" imgH="431800" progId="Equation.3">
              <p:embed/>
            </p:oleObj>
          </a:graphicData>
        </a:graphic>
      </p:graphicFrame>
      <p:graphicFrame>
        <p:nvGraphicFramePr>
          <p:cNvPr id="56323" name="Object 3"/>
          <p:cNvGraphicFramePr>
            <a:graphicFrameLocks noChangeAspect="1"/>
          </p:cNvGraphicFramePr>
          <p:nvPr/>
        </p:nvGraphicFramePr>
        <p:xfrm>
          <a:off x="1142976" y="3643314"/>
          <a:ext cx="5572125" cy="857250"/>
        </p:xfrm>
        <a:graphic>
          <a:graphicData uri="http://schemas.openxmlformats.org/presentationml/2006/ole">
            <p:oleObj spid="_x0000_s56323" name="معادلة" r:id="rId4" imgW="2501900" imgH="431800" progId="Equation.3">
              <p:embed/>
            </p:oleObj>
          </a:graphicData>
        </a:graphic>
      </p:graphicFrame>
      <p:graphicFrame>
        <p:nvGraphicFramePr>
          <p:cNvPr id="56324" name="Object 4"/>
          <p:cNvGraphicFramePr>
            <a:graphicFrameLocks noChangeAspect="1"/>
          </p:cNvGraphicFramePr>
          <p:nvPr/>
        </p:nvGraphicFramePr>
        <p:xfrm>
          <a:off x="2000232" y="4429132"/>
          <a:ext cx="5106988" cy="928688"/>
        </p:xfrm>
        <a:graphic>
          <a:graphicData uri="http://schemas.openxmlformats.org/presentationml/2006/ole">
            <p:oleObj spid="_x0000_s56324" name="Equation" r:id="rId5" imgW="1790700" imgH="431800" progId="Equation.3">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56322"/>
                                        </p:tgtEl>
                                        <p:attrNameLst>
                                          <p:attrName>style.visibility</p:attrName>
                                        </p:attrNameLst>
                                      </p:cBhvr>
                                      <p:to>
                                        <p:strVal val="visible"/>
                                      </p:to>
                                    </p:set>
                                    <p:animEffect transition="in" filter="blinds(horizontal)">
                                      <p:cBhvr>
                                        <p:cTn id="17" dur="500"/>
                                        <p:tgtEl>
                                          <p:spTgt spid="56322"/>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6323"/>
                                        </p:tgtEl>
                                        <p:attrNameLst>
                                          <p:attrName>style.visibility</p:attrName>
                                        </p:attrNameLst>
                                      </p:cBhvr>
                                      <p:to>
                                        <p:strVal val="visible"/>
                                      </p:to>
                                    </p:set>
                                    <p:animEffect transition="in" filter="blinds(horizontal)">
                                      <p:cBhvr>
                                        <p:cTn id="22" dur="500"/>
                                        <p:tgtEl>
                                          <p:spTgt spid="56323"/>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56324"/>
                                        </p:tgtEl>
                                        <p:attrNameLst>
                                          <p:attrName>style.visibility</p:attrName>
                                        </p:attrNameLst>
                                      </p:cBhvr>
                                      <p:to>
                                        <p:strVal val="visible"/>
                                      </p:to>
                                    </p:set>
                                    <p:animEffect transition="in" filter="blinds(horizontal)">
                                      <p:cBhvr>
                                        <p:cTn id="27" dur="500"/>
                                        <p:tgtEl>
                                          <p:spTgt spid="563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solidFill>
                  <a:srgbClr val="92D050"/>
                </a:solidFill>
              </a:rPr>
              <a:t>Example 4-52:</a:t>
            </a:r>
            <a:endParaRPr lang="en-US" sz="2800" dirty="0">
              <a:solidFill>
                <a:srgbClr val="92D050"/>
              </a:solidFill>
            </a:endParaRPr>
          </a:p>
        </p:txBody>
      </p:sp>
      <p:sp>
        <p:nvSpPr>
          <p:cNvPr id="3" name="Content Placeholder 2"/>
          <p:cNvSpPr>
            <a:spLocks noGrp="1"/>
          </p:cNvSpPr>
          <p:nvPr>
            <p:ph sz="quarter" idx="1"/>
          </p:nvPr>
        </p:nvSpPr>
        <p:spPr>
          <a:xfrm>
            <a:off x="228600" y="1371601"/>
            <a:ext cx="8686800" cy="1557334"/>
          </a:xfrm>
        </p:spPr>
        <p:txBody>
          <a:bodyPr/>
          <a:lstStyle/>
          <a:p>
            <a:pPr algn="l" rtl="0"/>
            <a:r>
              <a:rPr lang="en-US" dirty="0" smtClean="0">
                <a:solidFill>
                  <a:srgbClr val="0000FF"/>
                </a:solidFill>
              </a:rPr>
              <a:t>A store has 6 TV Graphic magazines and 8 </a:t>
            </a:r>
            <a:r>
              <a:rPr lang="en-US" dirty="0" err="1" smtClean="0">
                <a:solidFill>
                  <a:srgbClr val="0000FF"/>
                </a:solidFill>
              </a:rPr>
              <a:t>Newstime</a:t>
            </a:r>
            <a:r>
              <a:rPr lang="en-US" dirty="0" smtClean="0">
                <a:solidFill>
                  <a:srgbClr val="0000FF"/>
                </a:solidFill>
              </a:rPr>
              <a:t> magazines on the counter . If two customers purchased a magazine, find the probability that one of each magazine was purchased. </a:t>
            </a:r>
            <a:endParaRPr lang="en-US" dirty="0">
              <a:solidFill>
                <a:srgbClr val="0000FF"/>
              </a:solidFill>
            </a:endParaRPr>
          </a:p>
        </p:txBody>
      </p:sp>
      <p:sp>
        <p:nvSpPr>
          <p:cNvPr id="4" name="TextBox 3"/>
          <p:cNvSpPr txBox="1"/>
          <p:nvPr/>
        </p:nvSpPr>
        <p:spPr>
          <a:xfrm>
            <a:off x="714348" y="3071810"/>
            <a:ext cx="2214578" cy="461665"/>
          </a:xfrm>
          <a:prstGeom prst="rect">
            <a:avLst/>
          </a:prstGeom>
          <a:noFill/>
        </p:spPr>
        <p:txBody>
          <a:bodyPr wrap="square" rtlCol="0">
            <a:spAutoFit/>
          </a:bodyPr>
          <a:lstStyle/>
          <a:p>
            <a:r>
              <a:rPr lang="en-US" sz="2400" b="1" dirty="0" smtClean="0">
                <a:solidFill>
                  <a:srgbClr val="FE7402"/>
                </a:solidFill>
              </a:rPr>
              <a:t>Solution:</a:t>
            </a:r>
            <a:endParaRPr lang="en-US" sz="2400" b="1" dirty="0">
              <a:solidFill>
                <a:srgbClr val="FE7402"/>
              </a:solidFill>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solidFill>
                  <a:srgbClr val="92D050"/>
                </a:solidFill>
              </a:rPr>
              <a:t>Example 4-53:</a:t>
            </a:r>
            <a:endParaRPr lang="en-US" sz="2800" dirty="0">
              <a:solidFill>
                <a:srgbClr val="92D050"/>
              </a:solidFill>
            </a:endParaRPr>
          </a:p>
        </p:txBody>
      </p:sp>
      <p:sp>
        <p:nvSpPr>
          <p:cNvPr id="3" name="Content Placeholder 2"/>
          <p:cNvSpPr>
            <a:spLocks noGrp="1"/>
          </p:cNvSpPr>
          <p:nvPr>
            <p:ph sz="quarter" idx="1"/>
          </p:nvPr>
        </p:nvSpPr>
        <p:spPr>
          <a:xfrm>
            <a:off x="228600" y="1371601"/>
            <a:ext cx="8686800" cy="1843086"/>
          </a:xfrm>
        </p:spPr>
        <p:txBody>
          <a:bodyPr>
            <a:normAutofit lnSpcReduction="10000"/>
          </a:bodyPr>
          <a:lstStyle/>
          <a:p>
            <a:pPr algn="l" rtl="0"/>
            <a:r>
              <a:rPr lang="en-US" dirty="0" smtClean="0">
                <a:solidFill>
                  <a:srgbClr val="0000FF"/>
                </a:solidFill>
              </a:rPr>
              <a:t>A</a:t>
            </a:r>
            <a:r>
              <a:rPr lang="en-US" dirty="0" smtClean="0"/>
              <a:t> </a:t>
            </a:r>
            <a:r>
              <a:rPr lang="en-US" dirty="0" smtClean="0">
                <a:solidFill>
                  <a:srgbClr val="0000FF"/>
                </a:solidFill>
              </a:rPr>
              <a:t>combination lock consist of  the 26 letters of the alphabet . If a 3- letter combination is needed , find the probability that the combination will consist of the letters  ABC  in that order .The same letter can be used more than once .</a:t>
            </a:r>
          </a:p>
          <a:p>
            <a:pPr algn="l" rtl="0"/>
            <a:endParaRPr lang="en-US" dirty="0"/>
          </a:p>
        </p:txBody>
      </p:sp>
      <p:sp>
        <p:nvSpPr>
          <p:cNvPr id="4" name="TextBox 3"/>
          <p:cNvSpPr txBox="1"/>
          <p:nvPr/>
        </p:nvSpPr>
        <p:spPr>
          <a:xfrm>
            <a:off x="571472" y="3000372"/>
            <a:ext cx="2000264" cy="461665"/>
          </a:xfrm>
          <a:prstGeom prst="rect">
            <a:avLst/>
          </a:prstGeom>
          <a:noFill/>
        </p:spPr>
        <p:txBody>
          <a:bodyPr wrap="square" rtlCol="0">
            <a:spAutoFit/>
          </a:bodyPr>
          <a:lstStyle/>
          <a:p>
            <a:r>
              <a:rPr lang="en-US" sz="2400" b="1" dirty="0" smtClean="0">
                <a:solidFill>
                  <a:srgbClr val="FE7402"/>
                </a:solidFill>
              </a:rPr>
              <a:t>Solution </a:t>
            </a:r>
            <a:r>
              <a:rPr lang="en-US" dirty="0" smtClean="0"/>
              <a:t>:</a:t>
            </a:r>
            <a:endParaRPr lang="en-US"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solidFill>
                  <a:srgbClr val="92D050"/>
                </a:solidFill>
              </a:rPr>
              <a:t>Example 4-54:</a:t>
            </a:r>
            <a:endParaRPr lang="en-US" sz="2800" dirty="0">
              <a:solidFill>
                <a:srgbClr val="92D050"/>
              </a:solidFill>
            </a:endParaRPr>
          </a:p>
        </p:txBody>
      </p:sp>
      <p:sp>
        <p:nvSpPr>
          <p:cNvPr id="3" name="Content Placeholder 2"/>
          <p:cNvSpPr>
            <a:spLocks noGrp="1"/>
          </p:cNvSpPr>
          <p:nvPr>
            <p:ph sz="quarter" idx="1"/>
          </p:nvPr>
        </p:nvSpPr>
        <p:spPr>
          <a:xfrm>
            <a:off x="228600" y="1371601"/>
            <a:ext cx="8686800" cy="1628772"/>
          </a:xfrm>
        </p:spPr>
        <p:txBody>
          <a:bodyPr/>
          <a:lstStyle/>
          <a:p>
            <a:pPr algn="l" rtl="0"/>
            <a:r>
              <a:rPr lang="en-US" dirty="0" smtClean="0"/>
              <a:t>There are 8 married couples in a tennis club . If 1 man and 1 woman are selected at random to plan the summer tournament , find the probability that they are married to each other .</a:t>
            </a:r>
            <a:endParaRPr lang="en-US" dirty="0"/>
          </a:p>
        </p:txBody>
      </p:sp>
      <p:sp>
        <p:nvSpPr>
          <p:cNvPr id="4" name="TextBox 3"/>
          <p:cNvSpPr txBox="1"/>
          <p:nvPr/>
        </p:nvSpPr>
        <p:spPr>
          <a:xfrm>
            <a:off x="571472" y="3000372"/>
            <a:ext cx="2500330" cy="461665"/>
          </a:xfrm>
          <a:prstGeom prst="rect">
            <a:avLst/>
          </a:prstGeom>
          <a:noFill/>
        </p:spPr>
        <p:txBody>
          <a:bodyPr wrap="square" rtlCol="0">
            <a:spAutoFit/>
          </a:bodyPr>
          <a:lstStyle/>
          <a:p>
            <a:r>
              <a:rPr lang="en-US" sz="2400" dirty="0" smtClean="0">
                <a:solidFill>
                  <a:srgbClr val="FE7402"/>
                </a:solidFill>
              </a:rPr>
              <a:t>Solution :</a:t>
            </a:r>
            <a:endParaRPr lang="en-US" sz="2400" dirty="0">
              <a:solidFill>
                <a:srgbClr val="FE7402"/>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2362200" y="-152400"/>
            <a:ext cx="4038600" cy="838200"/>
          </a:xfrm>
        </p:spPr>
        <p:txBody>
          <a:bodyPr>
            <a:normAutofit/>
          </a:bodyPr>
          <a:lstStyle/>
          <a:p>
            <a:pPr eaLnBrk="1" hangingPunct="1"/>
            <a:r>
              <a:rPr lang="en-US" sz="2800" b="0" dirty="0" smtClean="0">
                <a:solidFill>
                  <a:srgbClr val="FF0000"/>
                </a:solidFill>
                <a:effectLst/>
                <a:latin typeface="Times New Roman" pitchFamily="18" charset="0"/>
                <a:cs typeface="Times New Roman" pitchFamily="18" charset="0"/>
              </a:rPr>
              <a:t>Gender of Children</a:t>
            </a:r>
          </a:p>
        </p:txBody>
      </p:sp>
      <p:sp>
        <p:nvSpPr>
          <p:cNvPr id="6" name="Rectangle 5"/>
          <p:cNvSpPr/>
          <p:nvPr/>
        </p:nvSpPr>
        <p:spPr>
          <a:xfrm>
            <a:off x="0" y="0"/>
            <a:ext cx="2520242"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4-3:</a:t>
            </a:r>
            <a:endParaRPr lang="en-US" sz="3200" b="1" dirty="0"/>
          </a:p>
        </p:txBody>
      </p:sp>
      <p:sp>
        <p:nvSpPr>
          <p:cNvPr id="7" name="Rectangle 3"/>
          <p:cNvSpPr txBox="1">
            <a:spLocks noChangeArrowheads="1"/>
          </p:cNvSpPr>
          <p:nvPr/>
        </p:nvSpPr>
        <p:spPr>
          <a:xfrm>
            <a:off x="228600" y="685800"/>
            <a:ext cx="8915400" cy="4572000"/>
          </a:xfrm>
          <a:prstGeom prst="rect">
            <a:avLst/>
          </a:prstGeom>
        </p:spPr>
        <p:txBody>
          <a:bodyPr vert="horz">
            <a:normAutofit/>
          </a:bodyPr>
          <a:lstStyle/>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Find the sample space for the gender of the children if a family has </a:t>
            </a:r>
            <a:r>
              <a:rPr kumimoji="0" lang="en-US" sz="3600" b="0" i="0" u="sng" strike="noStrike" kern="1200" cap="none" spc="0" normalizeH="0" baseline="0" noProof="0" dirty="0" smtClean="0">
                <a:ln>
                  <a:noFill/>
                </a:ln>
                <a:solidFill>
                  <a:srgbClr val="990099"/>
                </a:solidFill>
                <a:effectLst>
                  <a:outerShdw blurRad="38100" dist="38100" dir="2700000" algn="tl">
                    <a:srgbClr val="000000">
                      <a:alpha val="43137"/>
                    </a:srgbClr>
                  </a:outerShdw>
                </a:effectLst>
                <a:uLnTx/>
                <a:uFillTx/>
                <a:latin typeface="Times New Roman" pitchFamily="18" charset="0"/>
                <a:cs typeface="Times New Roman" pitchFamily="18" charset="0"/>
              </a:rPr>
              <a:t>three</a:t>
            </a:r>
            <a:r>
              <a:rPr kumimoji="0" lang="en-US" sz="3600" b="0" i="0" u="none" strike="noStrike" kern="1200" cap="none" spc="0" normalizeH="0" baseline="0" noProof="0" dirty="0" smtClean="0">
                <a:ln>
                  <a:noFill/>
                </a:ln>
                <a:solidFill>
                  <a:srgbClr val="0070C0"/>
                </a:solidFill>
                <a:effectLst>
                  <a:outerShdw blurRad="38100" dist="38100" dir="2700000" algn="tl">
                    <a:srgbClr val="000000">
                      <a:alpha val="43137"/>
                    </a:srgbClr>
                  </a:outerShdw>
                </a:effectLst>
                <a:uLnTx/>
                <a:uFillTx/>
                <a:latin typeface="Times New Roman" pitchFamily="18" charset="0"/>
                <a:cs typeface="Times New Roman" pitchFamily="18" charset="0"/>
              </a:rPr>
              <a:t> </a:t>
            </a: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children. Use </a:t>
            </a:r>
            <a:r>
              <a:rPr kumimoji="0" lang="en-US" sz="32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B</a:t>
            </a: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 for </a:t>
            </a:r>
            <a:r>
              <a:rPr kumimoji="0" lang="en-US" sz="32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boy</a:t>
            </a: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 and </a:t>
            </a:r>
            <a:r>
              <a:rPr kumimoji="0" lang="en-US" sz="32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G</a:t>
            </a: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 for </a:t>
            </a:r>
            <a:r>
              <a:rPr kumimoji="0" lang="en-US" sz="32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girl</a:t>
            </a: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3200" b="0" i="0" u="none" strike="noStrike" kern="1200" cap="none" spc="0" normalizeH="0" baseline="0" noProof="0" dirty="0" smtClean="0">
              <a:ln>
                <a:noFill/>
              </a:ln>
              <a:solidFill>
                <a:schemeClr val="tx1"/>
              </a:solidFill>
              <a:effectLst/>
              <a:uLnTx/>
              <a:uFillTx/>
              <a:latin typeface="Times New Roman" pitchFamily="18" charset="0"/>
              <a:cs typeface="Times New Roman" pitchFamily="18" charset="0"/>
            </a:endParaRPr>
          </a:p>
        </p:txBody>
      </p:sp>
      <p:sp>
        <p:nvSpPr>
          <p:cNvPr id="8" name="Rectangle 7"/>
          <p:cNvSpPr/>
          <p:nvPr/>
        </p:nvSpPr>
        <p:spPr>
          <a:xfrm>
            <a:off x="154944" y="2753380"/>
            <a:ext cx="1673856" cy="523220"/>
          </a:xfrm>
          <a:prstGeom prst="rect">
            <a:avLst/>
          </a:prstGeom>
        </p:spPr>
        <p:txBody>
          <a:bodyPr wrap="none">
            <a:spAutoFit/>
          </a:bodyPr>
          <a:lstStyle/>
          <a:p>
            <a:pPr lvl="0">
              <a:spcBef>
                <a:spcPct val="0"/>
              </a:spcBef>
              <a:defRPr/>
            </a:pPr>
            <a:r>
              <a:rPr lang="en-US" sz="2800" b="1" dirty="0" smtClean="0">
                <a:solidFill>
                  <a:srgbClr val="00B050"/>
                </a:solidFill>
                <a:latin typeface="Times New Roman" pitchFamily="18" charset="0"/>
                <a:cs typeface="Times New Roman" pitchFamily="18" charset="0"/>
              </a:rPr>
              <a:t>Solution :</a:t>
            </a:r>
          </a:p>
        </p:txBody>
      </p:sp>
      <p:sp>
        <p:nvSpPr>
          <p:cNvPr id="9" name="مستطيل 8"/>
          <p:cNvSpPr/>
          <p:nvPr/>
        </p:nvSpPr>
        <p:spPr>
          <a:xfrm>
            <a:off x="571472" y="3500438"/>
            <a:ext cx="6929486" cy="1436291"/>
          </a:xfrm>
          <a:prstGeom prst="rect">
            <a:avLst/>
          </a:prstGeom>
        </p:spPr>
        <p:txBody>
          <a:bodyPr wrap="square">
            <a:spAutoFit/>
          </a:bodyPr>
          <a:lstStyle/>
          <a:p>
            <a:pPr lvl="0" algn="l" rtl="0">
              <a:spcBef>
                <a:spcPts val="400"/>
              </a:spcBef>
              <a:buClr>
                <a:schemeClr val="accent1"/>
              </a:buClr>
              <a:buSzPct val="68000"/>
              <a:defRPr/>
            </a:pPr>
            <a:r>
              <a:rPr lang="en-US" sz="2800" b="1" dirty="0" smtClean="0">
                <a:solidFill>
                  <a:srgbClr val="FF0000"/>
                </a:solidFill>
                <a:latin typeface="Times New Roman" pitchFamily="18" charset="0"/>
                <a:cs typeface="Times New Roman" pitchFamily="18" charset="0"/>
              </a:rPr>
              <a:t>2</a:t>
            </a:r>
            <a:r>
              <a:rPr lang="en-US" sz="2800" b="1" baseline="30000" dirty="0" smtClean="0">
                <a:solidFill>
                  <a:srgbClr val="FF0000"/>
                </a:solidFill>
                <a:latin typeface="Times New Roman" pitchFamily="18" charset="0"/>
                <a:cs typeface="Times New Roman" pitchFamily="18" charset="0"/>
              </a:rPr>
              <a:t>n</a:t>
            </a:r>
            <a:r>
              <a:rPr lang="en-US" sz="2800" dirty="0" smtClean="0">
                <a:latin typeface="Times New Roman" pitchFamily="18" charset="0"/>
                <a:cs typeface="Times New Roman" pitchFamily="18" charset="0"/>
              </a:rPr>
              <a:t>=2</a:t>
            </a:r>
            <a:r>
              <a:rPr lang="en-US" sz="2800" baseline="30000" dirty="0" smtClean="0">
                <a:latin typeface="Times New Roman" pitchFamily="18" charset="0"/>
                <a:cs typeface="Times New Roman" pitchFamily="18" charset="0"/>
              </a:rPr>
              <a:t>3</a:t>
            </a:r>
            <a:r>
              <a:rPr lang="en-US" sz="2800" dirty="0" smtClean="0">
                <a:latin typeface="Times New Roman" pitchFamily="18" charset="0"/>
                <a:cs typeface="Times New Roman" pitchFamily="18" charset="0"/>
              </a:rPr>
              <a:t> = 8</a:t>
            </a:r>
          </a:p>
          <a:p>
            <a:pPr lvl="0" algn="l" rtl="0">
              <a:spcBef>
                <a:spcPts val="400"/>
              </a:spcBef>
              <a:buClr>
                <a:schemeClr val="accent1"/>
              </a:buClr>
              <a:buSzPct val="68000"/>
              <a:defRPr/>
            </a:pPr>
            <a:r>
              <a:rPr lang="en-US" sz="2800" dirty="0" smtClean="0">
                <a:latin typeface="Times New Roman" pitchFamily="18" charset="0"/>
                <a:cs typeface="Times New Roman" pitchFamily="18" charset="0"/>
              </a:rPr>
              <a:t>S={BBB , BBG , BGB , BGG , GBB , GBG , GGB  ,GGG}</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a:xfrm>
            <a:off x="2362200" y="-152400"/>
            <a:ext cx="4038600" cy="838200"/>
          </a:xfrm>
        </p:spPr>
        <p:txBody>
          <a:bodyPr>
            <a:normAutofit/>
          </a:bodyPr>
          <a:lstStyle/>
          <a:p>
            <a:pPr eaLnBrk="1" hangingPunct="1"/>
            <a:r>
              <a:rPr lang="en-US" sz="2800" b="0" dirty="0" smtClean="0">
                <a:solidFill>
                  <a:srgbClr val="FF0000"/>
                </a:solidFill>
                <a:effectLst/>
                <a:latin typeface="Times New Roman" pitchFamily="18" charset="0"/>
                <a:cs typeface="Times New Roman" pitchFamily="18" charset="0"/>
              </a:rPr>
              <a:t>Gender of Children</a:t>
            </a:r>
          </a:p>
        </p:txBody>
      </p:sp>
      <p:sp>
        <p:nvSpPr>
          <p:cNvPr id="6" name="Rectangle 5"/>
          <p:cNvSpPr/>
          <p:nvPr/>
        </p:nvSpPr>
        <p:spPr>
          <a:xfrm>
            <a:off x="0" y="0"/>
            <a:ext cx="2520242" cy="584775"/>
          </a:xfrm>
          <a:prstGeom prst="rect">
            <a:avLst/>
          </a:prstGeom>
        </p:spPr>
        <p:txBody>
          <a:bodyPr wrap="none">
            <a:spAutoFit/>
          </a:bodyPr>
          <a:lstStyle/>
          <a:p>
            <a:r>
              <a:rPr lang="en-US" sz="3200" b="1" dirty="0" smtClean="0">
                <a:solidFill>
                  <a:srgbClr val="00B050"/>
                </a:solidFill>
                <a:effectLst/>
                <a:latin typeface="Times New Roman" pitchFamily="18" charset="0"/>
                <a:cs typeface="Times New Roman" pitchFamily="18" charset="0"/>
              </a:rPr>
              <a:t>Example 4-3:</a:t>
            </a:r>
            <a:endParaRPr lang="en-US" sz="3200" b="1" dirty="0"/>
          </a:p>
        </p:txBody>
      </p:sp>
      <p:sp>
        <p:nvSpPr>
          <p:cNvPr id="7" name="Rectangle 3"/>
          <p:cNvSpPr txBox="1">
            <a:spLocks noChangeArrowheads="1"/>
          </p:cNvSpPr>
          <p:nvPr/>
        </p:nvSpPr>
        <p:spPr>
          <a:xfrm>
            <a:off x="0" y="685800"/>
            <a:ext cx="9144000" cy="4572000"/>
          </a:xfrm>
          <a:prstGeom prst="rect">
            <a:avLst/>
          </a:prstGeom>
        </p:spPr>
        <p:txBody>
          <a:bodyPr vert="horz">
            <a:normAutofit/>
          </a:bodyPr>
          <a:lstStyle/>
          <a:p>
            <a:pPr lvl="0" algn="l" rtl="0">
              <a:spcBef>
                <a:spcPts val="400"/>
              </a:spcBef>
              <a:buClr>
                <a:schemeClr val="accent1"/>
              </a:buClr>
              <a:buSzPct val="68000"/>
              <a:defRPr/>
            </a:pPr>
            <a:r>
              <a:rPr lang="en-US" sz="3200" dirty="0" smtClean="0">
                <a:solidFill>
                  <a:srgbClr val="0070C0"/>
                </a:solidFill>
                <a:latin typeface="Times New Roman" pitchFamily="18" charset="0"/>
                <a:cs typeface="Times New Roman" pitchFamily="18" charset="0"/>
              </a:rPr>
              <a:t>Use </a:t>
            </a:r>
            <a:r>
              <a:rPr lang="en-US" sz="3200" u="sng" dirty="0" smtClean="0">
                <a:solidFill>
                  <a:srgbClr val="0070C0"/>
                </a:solidFill>
                <a:latin typeface="Times New Roman" pitchFamily="18" charset="0"/>
                <a:cs typeface="Times New Roman" pitchFamily="18" charset="0"/>
              </a:rPr>
              <a:t>tree diagram </a:t>
            </a:r>
            <a:r>
              <a:rPr lang="en-US" sz="3200" dirty="0" smtClean="0">
                <a:solidFill>
                  <a:srgbClr val="0070C0"/>
                </a:solidFill>
                <a:latin typeface="Times New Roman" pitchFamily="18" charset="0"/>
                <a:cs typeface="Times New Roman" pitchFamily="18" charset="0"/>
              </a:rPr>
              <a:t>to find </a:t>
            </a:r>
            <a:r>
              <a:rPr lang="en-US" sz="3200" u="sng" dirty="0" smtClean="0">
                <a:solidFill>
                  <a:srgbClr val="0070C0"/>
                </a:solidFill>
                <a:latin typeface="Times New Roman" pitchFamily="18" charset="0"/>
                <a:cs typeface="Times New Roman" pitchFamily="18" charset="0"/>
              </a:rPr>
              <a:t>the sample space </a:t>
            </a: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for the gender of the children if a family has </a:t>
            </a:r>
            <a:r>
              <a:rPr kumimoji="0" lang="en-US" sz="3600" b="0" i="0" u="sng" strike="noStrike" kern="1200" cap="none" spc="0" normalizeH="0" baseline="0" noProof="0" dirty="0" smtClean="0">
                <a:ln>
                  <a:noFill/>
                </a:ln>
                <a:solidFill>
                  <a:schemeClr val="accent3">
                    <a:lumMod val="60000"/>
                    <a:lumOff val="40000"/>
                  </a:schemeClr>
                </a:solidFill>
                <a:effectLst>
                  <a:outerShdw blurRad="38100" dist="38100" dir="2700000" algn="tl">
                    <a:srgbClr val="000000">
                      <a:alpha val="43137"/>
                    </a:srgbClr>
                  </a:outerShdw>
                </a:effectLst>
                <a:uLnTx/>
                <a:uFillTx/>
                <a:latin typeface="Times New Roman" pitchFamily="18" charset="0"/>
                <a:cs typeface="Times New Roman" pitchFamily="18" charset="0"/>
              </a:rPr>
              <a:t>three</a:t>
            </a:r>
            <a:r>
              <a:rPr kumimoji="0" lang="en-US" sz="3600" b="0" i="0" u="none" strike="noStrike" kern="1200" cap="none" spc="0" normalizeH="0" baseline="0" noProof="0" dirty="0" smtClean="0">
                <a:ln>
                  <a:noFill/>
                </a:ln>
                <a:solidFill>
                  <a:srgbClr val="0070C0"/>
                </a:solidFill>
                <a:effectLst>
                  <a:outerShdw blurRad="38100" dist="38100" dir="2700000" algn="tl">
                    <a:srgbClr val="000000">
                      <a:alpha val="43137"/>
                    </a:srgbClr>
                  </a:outerShdw>
                </a:effectLst>
                <a:uLnTx/>
                <a:uFillTx/>
                <a:latin typeface="Times New Roman" pitchFamily="18" charset="0"/>
                <a:cs typeface="Times New Roman" pitchFamily="18" charset="0"/>
              </a:rPr>
              <a:t> </a:t>
            </a: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children. </a:t>
            </a:r>
          </a:p>
          <a:p>
            <a:pPr lvl="0" algn="l" rtl="0">
              <a:spcBef>
                <a:spcPts val="400"/>
              </a:spcBef>
              <a:buClr>
                <a:schemeClr val="accent1"/>
              </a:buClr>
              <a:buSzPct val="68000"/>
              <a:defRPr/>
            </a:pP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Use (</a:t>
            </a:r>
            <a:r>
              <a:rPr kumimoji="0" lang="en-US" sz="32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B</a:t>
            </a: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 for </a:t>
            </a:r>
            <a:r>
              <a:rPr kumimoji="0" lang="en-US" sz="32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boy)</a:t>
            </a: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 and (</a:t>
            </a:r>
            <a:r>
              <a:rPr kumimoji="0" lang="en-US" sz="32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G</a:t>
            </a: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 for </a:t>
            </a:r>
            <a:r>
              <a:rPr kumimoji="0" lang="en-US" sz="3200" b="0" i="0" u="none" strike="noStrike" kern="1200" cap="none" spc="0" normalizeH="0" baseline="0" noProof="0" dirty="0" smtClean="0">
                <a:ln>
                  <a:noFill/>
                </a:ln>
                <a:solidFill>
                  <a:srgbClr val="FF0000"/>
                </a:solidFill>
                <a:effectLst/>
                <a:uLnTx/>
                <a:uFillTx/>
                <a:latin typeface="Times New Roman" pitchFamily="18" charset="0"/>
                <a:cs typeface="Times New Roman" pitchFamily="18" charset="0"/>
              </a:rPr>
              <a:t>girl)</a:t>
            </a:r>
            <a:r>
              <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rPr>
              <a:t>. </a:t>
            </a: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a:p>
            <a:pPr marL="0" marR="0" lvl="0" indent="0" algn="l" defTabSz="914400" rtl="0" eaLnBrk="1" fontAlgn="auto" latinLnBrk="0" hangingPunct="1">
              <a:lnSpc>
                <a:spcPct val="100000"/>
              </a:lnSpc>
              <a:spcBef>
                <a:spcPts val="400"/>
              </a:spcBef>
              <a:spcAft>
                <a:spcPts val="0"/>
              </a:spcAft>
              <a:buClr>
                <a:schemeClr val="accent1"/>
              </a:buClr>
              <a:buSzPct val="68000"/>
              <a:buFont typeface="Wingdings" pitchFamily="2" charset="2"/>
              <a:buNone/>
              <a:tabLst/>
              <a:defRPr/>
            </a:pPr>
            <a:endParaRPr kumimoji="0" lang="en-US" sz="3200" b="0" i="0" u="none" strike="noStrike" kern="1200" cap="none" spc="0" normalizeH="0" baseline="0" noProof="0" dirty="0" smtClean="0">
              <a:ln>
                <a:noFill/>
              </a:ln>
              <a:solidFill>
                <a:srgbClr val="0070C0"/>
              </a:solidFill>
              <a:effectLst/>
              <a:uLnTx/>
              <a:uFillTx/>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4"/>
          <p:cNvGrpSpPr/>
          <p:nvPr/>
        </p:nvGrpSpPr>
        <p:grpSpPr>
          <a:xfrm>
            <a:off x="0" y="428604"/>
            <a:ext cx="8382000" cy="5733041"/>
            <a:chOff x="304800" y="762000"/>
            <a:chExt cx="8382000" cy="5232975"/>
          </a:xfrm>
        </p:grpSpPr>
        <p:sp>
          <p:nvSpPr>
            <p:cNvPr id="5" name="TextBox 5"/>
            <p:cNvSpPr txBox="1">
              <a:spLocks noChangeArrowheads="1"/>
            </p:cNvSpPr>
            <p:nvPr/>
          </p:nvSpPr>
          <p:spPr bwMode="auto">
            <a:xfrm>
              <a:off x="6879991" y="908203"/>
              <a:ext cx="453851" cy="523220"/>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B</a:t>
              </a:r>
            </a:p>
          </p:txBody>
        </p:sp>
        <p:sp>
          <p:nvSpPr>
            <p:cNvPr id="6" name="Rectangle 6"/>
            <p:cNvSpPr/>
            <p:nvPr/>
          </p:nvSpPr>
          <p:spPr>
            <a:xfrm>
              <a:off x="7451193" y="762000"/>
              <a:ext cx="1007007" cy="656590"/>
            </a:xfrm>
            <a:prstGeom prst="rect">
              <a:avLst/>
            </a:prstGeom>
          </p:spPr>
          <p:txBody>
            <a:bodyPr wrap="none">
              <a:spAutoFit/>
            </a:bodyPr>
            <a:lstStyle/>
            <a:p>
              <a:pPr>
                <a:lnSpc>
                  <a:spcPts val="4400"/>
                </a:lnSpc>
              </a:pPr>
              <a:r>
                <a:rPr lang="en-US" sz="3200" dirty="0" smtClean="0">
                  <a:solidFill>
                    <a:srgbClr val="FF0000"/>
                  </a:solidFill>
                  <a:latin typeface="Times New Roman" pitchFamily="18" charset="0"/>
                  <a:cs typeface="Times New Roman" pitchFamily="18" charset="0"/>
                </a:rPr>
                <a:t>BBB</a:t>
              </a:r>
              <a:endParaRPr lang="en-US" sz="3200" dirty="0">
                <a:solidFill>
                  <a:srgbClr val="FF0000"/>
                </a:solidFill>
                <a:latin typeface="Times New Roman" pitchFamily="18" charset="0"/>
                <a:cs typeface="Times New Roman" pitchFamily="18" charset="0"/>
              </a:endParaRPr>
            </a:p>
          </p:txBody>
        </p:sp>
        <p:grpSp>
          <p:nvGrpSpPr>
            <p:cNvPr id="7" name="Group 45"/>
            <p:cNvGrpSpPr/>
            <p:nvPr/>
          </p:nvGrpSpPr>
          <p:grpSpPr>
            <a:xfrm>
              <a:off x="304800" y="1195128"/>
              <a:ext cx="8153400" cy="4733877"/>
              <a:chOff x="304800" y="1195128"/>
              <a:chExt cx="8153400" cy="4733877"/>
            </a:xfrm>
          </p:grpSpPr>
          <p:sp>
            <p:nvSpPr>
              <p:cNvPr id="14" name="TextBox 5"/>
              <p:cNvSpPr txBox="1">
                <a:spLocks noChangeArrowheads="1"/>
              </p:cNvSpPr>
              <p:nvPr/>
            </p:nvSpPr>
            <p:spPr bwMode="auto">
              <a:xfrm>
                <a:off x="6895302" y="3497831"/>
                <a:ext cx="453851" cy="523220"/>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B</a:t>
                </a:r>
              </a:p>
            </p:txBody>
          </p:sp>
          <p:sp>
            <p:nvSpPr>
              <p:cNvPr id="15" name="TextBox 15"/>
              <p:cNvSpPr txBox="1">
                <a:spLocks noChangeArrowheads="1"/>
              </p:cNvSpPr>
              <p:nvPr/>
            </p:nvSpPr>
            <p:spPr bwMode="auto">
              <a:xfrm>
                <a:off x="6857875" y="4131987"/>
                <a:ext cx="476181" cy="523220"/>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G</a:t>
                </a:r>
              </a:p>
            </p:txBody>
          </p:sp>
          <p:cxnSp>
            <p:nvCxnSpPr>
              <p:cNvPr id="16" name="Straight Connector 16"/>
              <p:cNvCxnSpPr>
                <a:cxnSpLocks noChangeShapeType="1"/>
              </p:cNvCxnSpPr>
              <p:nvPr/>
            </p:nvCxnSpPr>
            <p:spPr bwMode="auto">
              <a:xfrm flipV="1">
                <a:off x="5188985" y="3784754"/>
                <a:ext cx="1714823" cy="356371"/>
              </a:xfrm>
              <a:prstGeom prst="line">
                <a:avLst/>
              </a:prstGeom>
              <a:noFill/>
              <a:ln w="9525" algn="ctr">
                <a:solidFill>
                  <a:schemeClr val="tx1"/>
                </a:solidFill>
                <a:round/>
                <a:headEnd/>
                <a:tailEnd/>
              </a:ln>
            </p:spPr>
          </p:cxnSp>
          <p:cxnSp>
            <p:nvCxnSpPr>
              <p:cNvPr id="17" name="Straight Connector 17"/>
              <p:cNvCxnSpPr>
                <a:cxnSpLocks noChangeShapeType="1"/>
              </p:cNvCxnSpPr>
              <p:nvPr/>
            </p:nvCxnSpPr>
            <p:spPr bwMode="auto">
              <a:xfrm>
                <a:off x="5188985" y="4141126"/>
                <a:ext cx="1714823" cy="257683"/>
              </a:xfrm>
              <a:prstGeom prst="line">
                <a:avLst/>
              </a:prstGeom>
              <a:noFill/>
              <a:ln w="9525" algn="ctr">
                <a:solidFill>
                  <a:schemeClr val="tx1"/>
                </a:solidFill>
                <a:round/>
                <a:headEnd/>
                <a:tailEnd/>
              </a:ln>
            </p:spPr>
          </p:cxnSp>
          <p:sp>
            <p:nvSpPr>
              <p:cNvPr id="18" name="TextBox 18"/>
              <p:cNvSpPr txBox="1">
                <a:spLocks noChangeArrowheads="1"/>
              </p:cNvSpPr>
              <p:nvPr/>
            </p:nvSpPr>
            <p:spPr bwMode="auto">
              <a:xfrm>
                <a:off x="6908911" y="4771627"/>
                <a:ext cx="453851" cy="523220"/>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B</a:t>
                </a:r>
              </a:p>
            </p:txBody>
          </p:sp>
          <p:sp>
            <p:nvSpPr>
              <p:cNvPr id="19" name="TextBox 19"/>
              <p:cNvSpPr txBox="1">
                <a:spLocks noChangeArrowheads="1"/>
              </p:cNvSpPr>
              <p:nvPr/>
            </p:nvSpPr>
            <p:spPr bwMode="auto">
              <a:xfrm>
                <a:off x="6873186" y="5405785"/>
                <a:ext cx="476181" cy="523220"/>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G</a:t>
                </a:r>
              </a:p>
            </p:txBody>
          </p:sp>
          <p:cxnSp>
            <p:nvCxnSpPr>
              <p:cNvPr id="20" name="Straight Connector 20"/>
              <p:cNvCxnSpPr>
                <a:cxnSpLocks noChangeShapeType="1"/>
              </p:cNvCxnSpPr>
              <p:nvPr/>
            </p:nvCxnSpPr>
            <p:spPr bwMode="auto">
              <a:xfrm flipV="1">
                <a:off x="5204295" y="5058552"/>
                <a:ext cx="1714823" cy="356370"/>
              </a:xfrm>
              <a:prstGeom prst="line">
                <a:avLst/>
              </a:prstGeom>
              <a:noFill/>
              <a:ln w="9525" algn="ctr">
                <a:solidFill>
                  <a:schemeClr val="tx1"/>
                </a:solidFill>
                <a:round/>
                <a:headEnd/>
                <a:tailEnd/>
              </a:ln>
            </p:spPr>
          </p:cxnSp>
          <p:cxnSp>
            <p:nvCxnSpPr>
              <p:cNvPr id="21" name="Straight Connector 21"/>
              <p:cNvCxnSpPr>
                <a:cxnSpLocks noChangeShapeType="1"/>
              </p:cNvCxnSpPr>
              <p:nvPr/>
            </p:nvCxnSpPr>
            <p:spPr bwMode="auto">
              <a:xfrm>
                <a:off x="5204295" y="5414922"/>
                <a:ext cx="1714823" cy="257684"/>
              </a:xfrm>
              <a:prstGeom prst="line">
                <a:avLst/>
              </a:prstGeom>
              <a:noFill/>
              <a:ln w="9525" algn="ctr">
                <a:solidFill>
                  <a:schemeClr val="tx1"/>
                </a:solidFill>
                <a:round/>
                <a:headEnd/>
                <a:tailEnd/>
              </a:ln>
            </p:spPr>
          </p:cxnSp>
          <p:sp>
            <p:nvSpPr>
              <p:cNvPr id="22" name="TextBox 22"/>
              <p:cNvSpPr txBox="1">
                <a:spLocks noChangeArrowheads="1"/>
              </p:cNvSpPr>
              <p:nvPr/>
            </p:nvSpPr>
            <p:spPr bwMode="auto">
              <a:xfrm>
                <a:off x="6844265" y="1544188"/>
                <a:ext cx="476181" cy="523220"/>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G</a:t>
                </a:r>
              </a:p>
            </p:txBody>
          </p:sp>
          <p:cxnSp>
            <p:nvCxnSpPr>
              <p:cNvPr id="23" name="Straight Connector 23"/>
              <p:cNvCxnSpPr>
                <a:cxnSpLocks noChangeShapeType="1"/>
              </p:cNvCxnSpPr>
              <p:nvPr/>
            </p:nvCxnSpPr>
            <p:spPr bwMode="auto">
              <a:xfrm flipV="1">
                <a:off x="5175375" y="1195128"/>
                <a:ext cx="1714823" cy="356370"/>
              </a:xfrm>
              <a:prstGeom prst="line">
                <a:avLst/>
              </a:prstGeom>
              <a:noFill/>
              <a:ln w="9525" algn="ctr">
                <a:solidFill>
                  <a:schemeClr val="tx1"/>
                </a:solidFill>
                <a:round/>
                <a:headEnd/>
                <a:tailEnd/>
              </a:ln>
            </p:spPr>
          </p:cxnSp>
          <p:cxnSp>
            <p:nvCxnSpPr>
              <p:cNvPr id="24" name="Straight Connector 24"/>
              <p:cNvCxnSpPr>
                <a:cxnSpLocks noChangeShapeType="1"/>
              </p:cNvCxnSpPr>
              <p:nvPr/>
            </p:nvCxnSpPr>
            <p:spPr bwMode="auto">
              <a:xfrm>
                <a:off x="5175375" y="1551498"/>
                <a:ext cx="1714823" cy="257684"/>
              </a:xfrm>
              <a:prstGeom prst="line">
                <a:avLst/>
              </a:prstGeom>
              <a:noFill/>
              <a:ln w="9525" algn="ctr">
                <a:solidFill>
                  <a:schemeClr val="tx1"/>
                </a:solidFill>
                <a:round/>
                <a:headEnd/>
                <a:tailEnd/>
              </a:ln>
            </p:spPr>
          </p:cxnSp>
          <p:sp>
            <p:nvSpPr>
              <p:cNvPr id="25" name="TextBox 25"/>
              <p:cNvSpPr txBox="1">
                <a:spLocks noChangeArrowheads="1"/>
              </p:cNvSpPr>
              <p:nvPr/>
            </p:nvSpPr>
            <p:spPr bwMode="auto">
              <a:xfrm>
                <a:off x="6886796" y="2189311"/>
                <a:ext cx="453851" cy="523220"/>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B</a:t>
                </a:r>
              </a:p>
            </p:txBody>
          </p:sp>
          <p:sp>
            <p:nvSpPr>
              <p:cNvPr id="26" name="TextBox 26"/>
              <p:cNvSpPr txBox="1">
                <a:spLocks noChangeArrowheads="1"/>
              </p:cNvSpPr>
              <p:nvPr/>
            </p:nvSpPr>
            <p:spPr bwMode="auto">
              <a:xfrm>
                <a:off x="6851070" y="2825295"/>
                <a:ext cx="476181" cy="523220"/>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G</a:t>
                </a:r>
              </a:p>
            </p:txBody>
          </p:sp>
          <p:cxnSp>
            <p:nvCxnSpPr>
              <p:cNvPr id="27" name="Straight Connector 27"/>
              <p:cNvCxnSpPr>
                <a:cxnSpLocks noChangeShapeType="1"/>
              </p:cNvCxnSpPr>
              <p:nvPr/>
            </p:nvCxnSpPr>
            <p:spPr bwMode="auto">
              <a:xfrm flipV="1">
                <a:off x="5182180" y="2476234"/>
                <a:ext cx="1714823" cy="356371"/>
              </a:xfrm>
              <a:prstGeom prst="line">
                <a:avLst/>
              </a:prstGeom>
              <a:noFill/>
              <a:ln w="9525" algn="ctr">
                <a:solidFill>
                  <a:schemeClr val="tx1"/>
                </a:solidFill>
                <a:round/>
                <a:headEnd/>
                <a:tailEnd/>
              </a:ln>
            </p:spPr>
          </p:cxnSp>
          <p:cxnSp>
            <p:nvCxnSpPr>
              <p:cNvPr id="28" name="Straight Connector 28"/>
              <p:cNvCxnSpPr>
                <a:cxnSpLocks noChangeShapeType="1"/>
              </p:cNvCxnSpPr>
              <p:nvPr/>
            </p:nvCxnSpPr>
            <p:spPr bwMode="auto">
              <a:xfrm>
                <a:off x="5182180" y="2832606"/>
                <a:ext cx="1714823" cy="257683"/>
              </a:xfrm>
              <a:prstGeom prst="line">
                <a:avLst/>
              </a:prstGeom>
              <a:noFill/>
              <a:ln w="9525" algn="ctr">
                <a:solidFill>
                  <a:schemeClr val="tx1"/>
                </a:solidFill>
                <a:round/>
                <a:headEnd/>
                <a:tailEnd/>
              </a:ln>
            </p:spPr>
          </p:cxnSp>
          <p:grpSp>
            <p:nvGrpSpPr>
              <p:cNvPr id="29" name="Group 37"/>
              <p:cNvGrpSpPr/>
              <p:nvPr/>
            </p:nvGrpSpPr>
            <p:grpSpPr>
              <a:xfrm>
                <a:off x="304800" y="1335848"/>
                <a:ext cx="5003110" cy="4253233"/>
                <a:chOff x="609600" y="2327275"/>
                <a:chExt cx="4668690" cy="3694585"/>
              </a:xfrm>
            </p:grpSpPr>
            <p:cxnSp>
              <p:nvCxnSpPr>
                <p:cNvPr id="31" name="Straight Connector 31"/>
                <p:cNvCxnSpPr>
                  <a:cxnSpLocks noChangeShapeType="1"/>
                </p:cNvCxnSpPr>
                <p:nvPr/>
              </p:nvCxnSpPr>
              <p:spPr bwMode="auto">
                <a:xfrm flipV="1">
                  <a:off x="609600" y="3200400"/>
                  <a:ext cx="1600200" cy="990600"/>
                </a:xfrm>
                <a:prstGeom prst="line">
                  <a:avLst/>
                </a:prstGeom>
                <a:noFill/>
                <a:ln w="9525" algn="ctr">
                  <a:solidFill>
                    <a:schemeClr val="tx1"/>
                  </a:solidFill>
                  <a:round/>
                  <a:headEnd/>
                  <a:tailEnd/>
                </a:ln>
              </p:spPr>
            </p:cxnSp>
            <p:cxnSp>
              <p:nvCxnSpPr>
                <p:cNvPr id="32" name="Straight Connector 32"/>
                <p:cNvCxnSpPr>
                  <a:cxnSpLocks noChangeShapeType="1"/>
                </p:cNvCxnSpPr>
                <p:nvPr/>
              </p:nvCxnSpPr>
              <p:spPr bwMode="auto">
                <a:xfrm>
                  <a:off x="609600" y="4191000"/>
                  <a:ext cx="1600200" cy="1066800"/>
                </a:xfrm>
                <a:prstGeom prst="line">
                  <a:avLst/>
                </a:prstGeom>
                <a:noFill/>
                <a:ln w="9525" algn="ctr">
                  <a:solidFill>
                    <a:schemeClr val="tx1"/>
                  </a:solidFill>
                  <a:round/>
                  <a:headEnd/>
                  <a:tailEnd/>
                </a:ln>
              </p:spPr>
            </p:cxnSp>
            <p:sp>
              <p:nvSpPr>
                <p:cNvPr id="33" name="TextBox 33"/>
                <p:cNvSpPr txBox="1">
                  <a:spLocks noChangeArrowheads="1"/>
                </p:cNvSpPr>
                <p:nvPr/>
              </p:nvSpPr>
              <p:spPr bwMode="auto">
                <a:xfrm>
                  <a:off x="2187575" y="2860675"/>
                  <a:ext cx="423514" cy="454497"/>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B</a:t>
                  </a:r>
                </a:p>
              </p:txBody>
            </p:sp>
            <p:sp>
              <p:nvSpPr>
                <p:cNvPr id="34" name="TextBox 34"/>
                <p:cNvSpPr txBox="1">
                  <a:spLocks noChangeArrowheads="1"/>
                </p:cNvSpPr>
                <p:nvPr/>
              </p:nvSpPr>
              <p:spPr bwMode="auto">
                <a:xfrm>
                  <a:off x="2166938" y="5029201"/>
                  <a:ext cx="444352" cy="454497"/>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G</a:t>
                  </a:r>
                </a:p>
              </p:txBody>
            </p:sp>
            <p:sp>
              <p:nvSpPr>
                <p:cNvPr id="35" name="TextBox 27"/>
                <p:cNvSpPr txBox="1">
                  <a:spLocks noChangeArrowheads="1"/>
                </p:cNvSpPr>
                <p:nvPr/>
              </p:nvSpPr>
              <p:spPr bwMode="auto">
                <a:xfrm>
                  <a:off x="4852988" y="4551363"/>
                  <a:ext cx="423514" cy="454497"/>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B</a:t>
                  </a:r>
                </a:p>
              </p:txBody>
            </p:sp>
            <p:sp>
              <p:nvSpPr>
                <p:cNvPr id="36" name="TextBox 36"/>
                <p:cNvSpPr txBox="1">
                  <a:spLocks noChangeArrowheads="1"/>
                </p:cNvSpPr>
                <p:nvPr/>
              </p:nvSpPr>
              <p:spPr bwMode="auto">
                <a:xfrm>
                  <a:off x="4833938" y="5567363"/>
                  <a:ext cx="444352" cy="454497"/>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G</a:t>
                  </a:r>
                </a:p>
              </p:txBody>
            </p:sp>
            <p:cxnSp>
              <p:nvCxnSpPr>
                <p:cNvPr id="37" name="Straight Connector 37"/>
                <p:cNvCxnSpPr>
                  <a:cxnSpLocks noChangeShapeType="1"/>
                </p:cNvCxnSpPr>
                <p:nvPr/>
              </p:nvCxnSpPr>
              <p:spPr bwMode="auto">
                <a:xfrm flipV="1">
                  <a:off x="2514600" y="4778611"/>
                  <a:ext cx="2338388" cy="555390"/>
                </a:xfrm>
                <a:prstGeom prst="line">
                  <a:avLst/>
                </a:prstGeom>
                <a:noFill/>
                <a:ln w="9525" algn="ctr">
                  <a:solidFill>
                    <a:schemeClr val="tx1"/>
                  </a:solidFill>
                  <a:round/>
                  <a:headEnd/>
                  <a:tailEnd/>
                </a:ln>
              </p:spPr>
            </p:cxnSp>
            <p:cxnSp>
              <p:nvCxnSpPr>
                <p:cNvPr id="38" name="Straight Connector 38"/>
                <p:cNvCxnSpPr>
                  <a:cxnSpLocks noChangeShapeType="1"/>
                </p:cNvCxnSpPr>
                <p:nvPr/>
              </p:nvCxnSpPr>
              <p:spPr bwMode="auto">
                <a:xfrm>
                  <a:off x="2514600" y="5334000"/>
                  <a:ext cx="2347913" cy="471488"/>
                </a:xfrm>
                <a:prstGeom prst="line">
                  <a:avLst/>
                </a:prstGeom>
                <a:noFill/>
                <a:ln w="9525" algn="ctr">
                  <a:solidFill>
                    <a:schemeClr val="tx1"/>
                  </a:solidFill>
                  <a:round/>
                  <a:headEnd/>
                  <a:tailEnd/>
                </a:ln>
              </p:spPr>
            </p:cxnSp>
            <p:sp>
              <p:nvSpPr>
                <p:cNvPr id="39" name="TextBox 39"/>
                <p:cNvSpPr txBox="1">
                  <a:spLocks noChangeArrowheads="1"/>
                </p:cNvSpPr>
                <p:nvPr/>
              </p:nvSpPr>
              <p:spPr bwMode="auto">
                <a:xfrm>
                  <a:off x="4852988" y="2327275"/>
                  <a:ext cx="423514" cy="454497"/>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B</a:t>
                  </a:r>
                </a:p>
              </p:txBody>
            </p:sp>
            <p:sp>
              <p:nvSpPr>
                <p:cNvPr id="40" name="TextBox 40"/>
                <p:cNvSpPr txBox="1">
                  <a:spLocks noChangeArrowheads="1"/>
                </p:cNvSpPr>
                <p:nvPr/>
              </p:nvSpPr>
              <p:spPr bwMode="auto">
                <a:xfrm>
                  <a:off x="4833938" y="3343275"/>
                  <a:ext cx="444352" cy="454497"/>
                </a:xfrm>
                <a:prstGeom prst="rect">
                  <a:avLst/>
                </a:prstGeom>
                <a:noFill/>
                <a:ln w="9525">
                  <a:noFill/>
                  <a:miter lim="800000"/>
                  <a:headEnd/>
                  <a:tailEnd/>
                </a:ln>
              </p:spPr>
              <p:txBody>
                <a:bodyPr wrap="none">
                  <a:spAutoFit/>
                </a:bodyPr>
                <a:lstStyle/>
                <a:p>
                  <a:r>
                    <a:rPr lang="en-US" sz="2800" dirty="0">
                      <a:latin typeface="Times New Roman" pitchFamily="18" charset="0"/>
                      <a:cs typeface="Times New Roman" pitchFamily="18" charset="0"/>
                    </a:rPr>
                    <a:t>G</a:t>
                  </a:r>
                </a:p>
              </p:txBody>
            </p:sp>
            <p:cxnSp>
              <p:nvCxnSpPr>
                <p:cNvPr id="41" name="Straight Connector 41"/>
                <p:cNvCxnSpPr>
                  <a:cxnSpLocks noChangeShapeType="1"/>
                  <a:endCxn id="39" idx="1"/>
                </p:cNvCxnSpPr>
                <p:nvPr/>
              </p:nvCxnSpPr>
              <p:spPr bwMode="auto">
                <a:xfrm flipV="1">
                  <a:off x="2514600" y="2554523"/>
                  <a:ext cx="2338388" cy="555390"/>
                </a:xfrm>
                <a:prstGeom prst="line">
                  <a:avLst/>
                </a:prstGeom>
                <a:noFill/>
                <a:ln w="9525" algn="ctr">
                  <a:solidFill>
                    <a:schemeClr val="tx1"/>
                  </a:solidFill>
                  <a:round/>
                  <a:headEnd/>
                  <a:tailEnd/>
                </a:ln>
              </p:spPr>
            </p:cxnSp>
            <p:cxnSp>
              <p:nvCxnSpPr>
                <p:cNvPr id="42" name="Straight Connector 42"/>
                <p:cNvCxnSpPr>
                  <a:cxnSpLocks noChangeShapeType="1"/>
                </p:cNvCxnSpPr>
                <p:nvPr/>
              </p:nvCxnSpPr>
              <p:spPr bwMode="auto">
                <a:xfrm>
                  <a:off x="2514600" y="3109913"/>
                  <a:ext cx="2347913" cy="471487"/>
                </a:xfrm>
                <a:prstGeom prst="line">
                  <a:avLst/>
                </a:prstGeom>
                <a:noFill/>
                <a:ln w="9525" algn="ctr">
                  <a:solidFill>
                    <a:schemeClr val="tx1"/>
                  </a:solidFill>
                  <a:round/>
                  <a:headEnd/>
                  <a:tailEnd/>
                </a:ln>
              </p:spPr>
            </p:cxnSp>
          </p:grpSp>
          <p:sp>
            <p:nvSpPr>
              <p:cNvPr id="30" name="Rectangle 30"/>
              <p:cNvSpPr/>
              <p:nvPr/>
            </p:nvSpPr>
            <p:spPr>
              <a:xfrm>
                <a:off x="7428751" y="1447800"/>
                <a:ext cx="1029449" cy="656590"/>
              </a:xfrm>
              <a:prstGeom prst="rect">
                <a:avLst/>
              </a:prstGeom>
            </p:spPr>
            <p:txBody>
              <a:bodyPr wrap="none">
                <a:spAutoFit/>
              </a:bodyPr>
              <a:lstStyle/>
              <a:p>
                <a:pPr>
                  <a:lnSpc>
                    <a:spcPts val="4400"/>
                  </a:lnSpc>
                </a:pPr>
                <a:r>
                  <a:rPr lang="en-US" sz="3200" dirty="0" smtClean="0">
                    <a:solidFill>
                      <a:srgbClr val="FF0000"/>
                    </a:solidFill>
                    <a:latin typeface="Times New Roman" pitchFamily="18" charset="0"/>
                    <a:cs typeface="Times New Roman" pitchFamily="18" charset="0"/>
                  </a:rPr>
                  <a:t>BBG</a:t>
                </a:r>
                <a:endParaRPr lang="en-US" sz="3200" dirty="0">
                  <a:solidFill>
                    <a:srgbClr val="FF0000"/>
                  </a:solidFill>
                  <a:latin typeface="Times New Roman" pitchFamily="18" charset="0"/>
                  <a:cs typeface="Times New Roman" pitchFamily="18" charset="0"/>
                </a:endParaRPr>
              </a:p>
            </p:txBody>
          </p:sp>
        </p:grpSp>
        <p:sp>
          <p:nvSpPr>
            <p:cNvPr id="8" name="Rectangle 8"/>
            <p:cNvSpPr/>
            <p:nvPr/>
          </p:nvSpPr>
          <p:spPr>
            <a:xfrm>
              <a:off x="7428751" y="2133600"/>
              <a:ext cx="1029449" cy="656590"/>
            </a:xfrm>
            <a:prstGeom prst="rect">
              <a:avLst/>
            </a:prstGeom>
          </p:spPr>
          <p:txBody>
            <a:bodyPr wrap="none">
              <a:spAutoFit/>
            </a:bodyPr>
            <a:lstStyle/>
            <a:p>
              <a:pPr>
                <a:lnSpc>
                  <a:spcPts val="4400"/>
                </a:lnSpc>
              </a:pPr>
              <a:r>
                <a:rPr lang="en-US" sz="3200" dirty="0" smtClean="0">
                  <a:solidFill>
                    <a:srgbClr val="FF0000"/>
                  </a:solidFill>
                  <a:latin typeface="Times New Roman" pitchFamily="18" charset="0"/>
                  <a:cs typeface="Times New Roman" pitchFamily="18" charset="0"/>
                </a:rPr>
                <a:t>BGB</a:t>
              </a:r>
              <a:endParaRPr lang="en-US" sz="3200" dirty="0">
                <a:solidFill>
                  <a:srgbClr val="FF0000"/>
                </a:solidFill>
                <a:latin typeface="Times New Roman" pitchFamily="18" charset="0"/>
                <a:cs typeface="Times New Roman" pitchFamily="18" charset="0"/>
              </a:endParaRPr>
            </a:p>
          </p:txBody>
        </p:sp>
        <p:sp>
          <p:nvSpPr>
            <p:cNvPr id="9" name="Rectangle 9"/>
            <p:cNvSpPr/>
            <p:nvPr/>
          </p:nvSpPr>
          <p:spPr>
            <a:xfrm>
              <a:off x="7467600" y="2819400"/>
              <a:ext cx="1051891" cy="656590"/>
            </a:xfrm>
            <a:prstGeom prst="rect">
              <a:avLst/>
            </a:prstGeom>
          </p:spPr>
          <p:txBody>
            <a:bodyPr wrap="none">
              <a:spAutoFit/>
            </a:bodyPr>
            <a:lstStyle/>
            <a:p>
              <a:pPr>
                <a:lnSpc>
                  <a:spcPts val="4400"/>
                </a:lnSpc>
              </a:pPr>
              <a:r>
                <a:rPr lang="en-US" sz="3200" dirty="0" smtClean="0">
                  <a:solidFill>
                    <a:srgbClr val="FF0000"/>
                  </a:solidFill>
                  <a:latin typeface="Times New Roman" pitchFamily="18" charset="0"/>
                  <a:cs typeface="Times New Roman" pitchFamily="18" charset="0"/>
                </a:rPr>
                <a:t>BGG</a:t>
              </a:r>
              <a:endParaRPr lang="en-US" sz="3200" dirty="0">
                <a:solidFill>
                  <a:srgbClr val="FF0000"/>
                </a:solidFill>
                <a:latin typeface="Times New Roman" pitchFamily="18" charset="0"/>
                <a:cs typeface="Times New Roman" pitchFamily="18" charset="0"/>
              </a:endParaRPr>
            </a:p>
          </p:txBody>
        </p:sp>
        <p:sp>
          <p:nvSpPr>
            <p:cNvPr id="10" name="Rectangle 10"/>
            <p:cNvSpPr/>
            <p:nvPr/>
          </p:nvSpPr>
          <p:spPr>
            <a:xfrm>
              <a:off x="7504951" y="3429000"/>
              <a:ext cx="1029449" cy="656590"/>
            </a:xfrm>
            <a:prstGeom prst="rect">
              <a:avLst/>
            </a:prstGeom>
          </p:spPr>
          <p:txBody>
            <a:bodyPr wrap="none">
              <a:spAutoFit/>
            </a:bodyPr>
            <a:lstStyle/>
            <a:p>
              <a:pPr>
                <a:lnSpc>
                  <a:spcPts val="4400"/>
                </a:lnSpc>
              </a:pPr>
              <a:r>
                <a:rPr lang="en-US" sz="3200" dirty="0" smtClean="0">
                  <a:solidFill>
                    <a:srgbClr val="FF0000"/>
                  </a:solidFill>
                  <a:latin typeface="Times New Roman" pitchFamily="18" charset="0"/>
                  <a:cs typeface="Times New Roman" pitchFamily="18" charset="0"/>
                </a:rPr>
                <a:t>GBB</a:t>
              </a:r>
              <a:endParaRPr lang="en-US" sz="3200" dirty="0">
                <a:solidFill>
                  <a:srgbClr val="FF0000"/>
                </a:solidFill>
                <a:latin typeface="Times New Roman" pitchFamily="18" charset="0"/>
                <a:cs typeface="Times New Roman" pitchFamily="18" charset="0"/>
              </a:endParaRPr>
            </a:p>
          </p:txBody>
        </p:sp>
        <p:sp>
          <p:nvSpPr>
            <p:cNvPr id="11" name="Rectangle 11"/>
            <p:cNvSpPr/>
            <p:nvPr/>
          </p:nvSpPr>
          <p:spPr>
            <a:xfrm>
              <a:off x="7467600" y="4114800"/>
              <a:ext cx="1219200" cy="1077218"/>
            </a:xfrm>
            <a:prstGeom prst="rect">
              <a:avLst/>
            </a:prstGeom>
          </p:spPr>
          <p:txBody>
            <a:bodyPr wrap="square">
              <a:spAutoFit/>
            </a:bodyPr>
            <a:lstStyle/>
            <a:p>
              <a:r>
                <a:rPr lang="en-US" sz="3200" dirty="0" smtClean="0">
                  <a:solidFill>
                    <a:srgbClr val="FF0000"/>
                  </a:solidFill>
                  <a:latin typeface="Times New Roman" pitchFamily="18" charset="0"/>
                  <a:cs typeface="Times New Roman" pitchFamily="18" charset="0"/>
                </a:rPr>
                <a:t>GBG</a:t>
              </a:r>
              <a:br>
                <a:rPr lang="en-US" sz="3200" dirty="0" smtClean="0">
                  <a:solidFill>
                    <a:srgbClr val="FF0000"/>
                  </a:solidFill>
                  <a:latin typeface="Times New Roman" pitchFamily="18" charset="0"/>
                  <a:cs typeface="Times New Roman" pitchFamily="18" charset="0"/>
                </a:rPr>
              </a:br>
              <a:endParaRPr lang="en-US" sz="3200" dirty="0"/>
            </a:p>
          </p:txBody>
        </p:sp>
        <p:sp>
          <p:nvSpPr>
            <p:cNvPr id="12" name="Rectangle 12"/>
            <p:cNvSpPr/>
            <p:nvPr/>
          </p:nvSpPr>
          <p:spPr>
            <a:xfrm>
              <a:off x="7482509" y="4724400"/>
              <a:ext cx="1051891" cy="584775"/>
            </a:xfrm>
            <a:prstGeom prst="rect">
              <a:avLst/>
            </a:prstGeom>
          </p:spPr>
          <p:txBody>
            <a:bodyPr wrap="none">
              <a:spAutoFit/>
            </a:bodyPr>
            <a:lstStyle/>
            <a:p>
              <a:r>
                <a:rPr lang="en-US" sz="3200" dirty="0" smtClean="0">
                  <a:solidFill>
                    <a:srgbClr val="FF0000"/>
                  </a:solidFill>
                  <a:latin typeface="Times New Roman" pitchFamily="18" charset="0"/>
                  <a:cs typeface="Times New Roman" pitchFamily="18" charset="0"/>
                </a:rPr>
                <a:t>GGB</a:t>
              </a:r>
              <a:endParaRPr lang="en-US" sz="3200" dirty="0"/>
            </a:p>
          </p:txBody>
        </p:sp>
        <p:sp>
          <p:nvSpPr>
            <p:cNvPr id="13" name="Rectangle 13"/>
            <p:cNvSpPr/>
            <p:nvPr/>
          </p:nvSpPr>
          <p:spPr>
            <a:xfrm>
              <a:off x="7536267" y="5410200"/>
              <a:ext cx="1074333" cy="584775"/>
            </a:xfrm>
            <a:prstGeom prst="rect">
              <a:avLst/>
            </a:prstGeom>
          </p:spPr>
          <p:txBody>
            <a:bodyPr wrap="none">
              <a:spAutoFit/>
            </a:bodyPr>
            <a:lstStyle/>
            <a:p>
              <a:r>
                <a:rPr lang="en-US" sz="3200" dirty="0" smtClean="0">
                  <a:solidFill>
                    <a:srgbClr val="FF0000"/>
                  </a:solidFill>
                  <a:latin typeface="Times New Roman" pitchFamily="18" charset="0"/>
                  <a:cs typeface="Times New Roman" pitchFamily="18" charset="0"/>
                </a:rPr>
                <a:t>GGG</a:t>
              </a:r>
              <a:endParaRPr lang="en-US" sz="3200" dirty="0"/>
            </a:p>
          </p:txBody>
        </p:sp>
      </p:gr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شربية">
  <a:themeElements>
    <a:clrScheme name="وافر">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مشربية">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مشربية">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421</TotalTime>
  <Words>3112</Words>
  <Application>Microsoft Office PowerPoint</Application>
  <PresentationFormat>عرض على الشاشة (3:4)‏</PresentationFormat>
  <Paragraphs>469</Paragraphs>
  <Slides>68</Slides>
  <Notes>3</Notes>
  <HiddenSlides>0</HiddenSlides>
  <MMClips>0</MMClips>
  <ScaleCrop>false</ScaleCrop>
  <HeadingPairs>
    <vt:vector size="6" baseType="variant">
      <vt:variant>
        <vt:lpstr>سمة</vt:lpstr>
      </vt:variant>
      <vt:variant>
        <vt:i4>1</vt:i4>
      </vt:variant>
      <vt:variant>
        <vt:lpstr>خوادم OLE مضمنة</vt:lpstr>
      </vt:variant>
      <vt:variant>
        <vt:i4>2</vt:i4>
      </vt:variant>
      <vt:variant>
        <vt:lpstr>عناوين الشرائح</vt:lpstr>
      </vt:variant>
      <vt:variant>
        <vt:i4>68</vt:i4>
      </vt:variant>
    </vt:vector>
  </HeadingPairs>
  <TitlesOfParts>
    <vt:vector size="71" baseType="lpstr">
      <vt:lpstr>مشربية</vt:lpstr>
      <vt:lpstr>Equation</vt:lpstr>
      <vt:lpstr>معادلة</vt:lpstr>
      <vt:lpstr>الشريحة 1</vt:lpstr>
      <vt:lpstr>الشريحة 2</vt:lpstr>
      <vt:lpstr>الشريحة 3</vt:lpstr>
      <vt:lpstr>الشريحة 4</vt:lpstr>
      <vt:lpstr>Some Sample Spaces</vt:lpstr>
      <vt:lpstr>الشريحة 6</vt:lpstr>
      <vt:lpstr>Gender of Children</vt:lpstr>
      <vt:lpstr>Gender of Children</vt:lpstr>
      <vt:lpstr>الشريحة 9</vt:lpstr>
      <vt:lpstr>الشريحة 10</vt:lpstr>
      <vt:lpstr>الشريحة 11</vt:lpstr>
      <vt:lpstr>الشريحة 12</vt:lpstr>
      <vt:lpstr>   Gender of Children</vt:lpstr>
      <vt:lpstr>الشريحة 14</vt:lpstr>
      <vt:lpstr>Rolling a Die </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lpstr>الشريحة 27</vt:lpstr>
      <vt:lpstr>Rolling a Die </vt:lpstr>
      <vt:lpstr>Selecting a Doughnut </vt:lpstr>
      <vt:lpstr>الشريحة 30</vt:lpstr>
      <vt:lpstr>الشريحة 31</vt:lpstr>
      <vt:lpstr>*summary:</vt:lpstr>
      <vt:lpstr>Ex:</vt:lpstr>
      <vt:lpstr>Ex:</vt:lpstr>
      <vt:lpstr>الشريحة 35</vt:lpstr>
      <vt:lpstr>الشريحة 36</vt:lpstr>
      <vt:lpstr>الشريحة 37</vt:lpstr>
      <vt:lpstr>الشريحة 38</vt:lpstr>
      <vt:lpstr>الشريحة 39</vt:lpstr>
      <vt:lpstr>Selecting a Colored Ball </vt:lpstr>
      <vt:lpstr>Male Color Blindness</vt:lpstr>
      <vt:lpstr>Example 4-28: University Crime</vt:lpstr>
      <vt:lpstr>Example 4-29: Homeowner’s and Automobile Insurance</vt:lpstr>
      <vt:lpstr>Example 4-31: Selecting Colored Balls </vt:lpstr>
      <vt:lpstr>الشريحة 45</vt:lpstr>
      <vt:lpstr>الشريحة 46</vt:lpstr>
      <vt:lpstr>الشريحة 47</vt:lpstr>
      <vt:lpstr>Example 4-32: Selecting Colored Chips </vt:lpstr>
      <vt:lpstr>Example 4-36:</vt:lpstr>
      <vt:lpstr>الشريحة 50</vt:lpstr>
      <vt:lpstr>الشريحة 51</vt:lpstr>
      <vt:lpstr>CHAPTER 4</vt:lpstr>
      <vt:lpstr>Counting Rules</vt:lpstr>
      <vt:lpstr>الشريحة 54</vt:lpstr>
      <vt:lpstr>Example 4-39:</vt:lpstr>
      <vt:lpstr>الشريحة 56</vt:lpstr>
      <vt:lpstr>الشريحة 57</vt:lpstr>
      <vt:lpstr>الشريحة 58</vt:lpstr>
      <vt:lpstr>Example 4-44: </vt:lpstr>
      <vt:lpstr>الشريحة 60</vt:lpstr>
      <vt:lpstr>Example 4-47:</vt:lpstr>
      <vt:lpstr>الشريحة 62</vt:lpstr>
      <vt:lpstr>Probability and Counting Rules</vt:lpstr>
      <vt:lpstr>Example 4-51:</vt:lpstr>
      <vt:lpstr>الشريحة 65</vt:lpstr>
      <vt:lpstr>Example 4-52:</vt:lpstr>
      <vt:lpstr>Example 4-53:</vt:lpstr>
      <vt:lpstr>Example 4-54: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ROoOSe</dc:creator>
  <cp:lastModifiedBy>hadeel</cp:lastModifiedBy>
  <cp:revision>73</cp:revision>
  <dcterms:created xsi:type="dcterms:W3CDTF">2012-03-31T08:05:27Z</dcterms:created>
  <dcterms:modified xsi:type="dcterms:W3CDTF">2015-10-24T17:58:28Z</dcterms:modified>
</cp:coreProperties>
</file>