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110" r:id="rId1"/>
  </p:sldMasterIdLst>
  <p:notesMasterIdLst>
    <p:notesMasterId r:id="rId25"/>
  </p:notesMasterIdLst>
  <p:sldIdLst>
    <p:sldId id="529" r:id="rId2"/>
    <p:sldId id="620" r:id="rId3"/>
    <p:sldId id="553" r:id="rId4"/>
    <p:sldId id="557" r:id="rId5"/>
    <p:sldId id="558" r:id="rId6"/>
    <p:sldId id="559" r:id="rId7"/>
    <p:sldId id="560" r:id="rId8"/>
    <p:sldId id="561" r:id="rId9"/>
    <p:sldId id="562" r:id="rId10"/>
    <p:sldId id="563" r:id="rId11"/>
    <p:sldId id="564" r:id="rId12"/>
    <p:sldId id="565" r:id="rId13"/>
    <p:sldId id="566" r:id="rId14"/>
    <p:sldId id="567" r:id="rId15"/>
    <p:sldId id="568" r:id="rId16"/>
    <p:sldId id="569" r:id="rId17"/>
    <p:sldId id="570" r:id="rId18"/>
    <p:sldId id="571" r:id="rId19"/>
    <p:sldId id="572" r:id="rId20"/>
    <p:sldId id="573" r:id="rId21"/>
    <p:sldId id="574" r:id="rId22"/>
    <p:sldId id="575" r:id="rId23"/>
    <p:sldId id="576" r:id="rId24"/>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3" autoAdjust="0"/>
    <p:restoredTop sz="71147" autoAdjust="0"/>
  </p:normalViewPr>
  <p:slideViewPr>
    <p:cSldViewPr>
      <p:cViewPr varScale="1">
        <p:scale>
          <a:sx n="75" d="100"/>
          <a:sy n="75" d="100"/>
        </p:scale>
        <p:origin x="691"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4E9A3E6-0757-4117-9EA7-881C818A72AA}"/>
              </a:ext>
            </a:extLst>
          </p:cNvPr>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ar-EG"/>
          </a:p>
        </p:txBody>
      </p:sp>
      <p:sp>
        <p:nvSpPr>
          <p:cNvPr id="3" name="Date Placeholder 2">
            <a:extLst>
              <a:ext uri="{FF2B5EF4-FFF2-40B4-BE49-F238E27FC236}">
                <a16:creationId xmlns:a16="http://schemas.microsoft.com/office/drawing/2014/main" id="{DCDB0AF7-E87B-4985-A386-DDF901B14A5F}"/>
              </a:ext>
            </a:extLst>
          </p:cNvPr>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F7F0CFE3-7947-4D6A-986C-7127915D1E71}" type="datetimeFigureOut">
              <a:rPr lang="ar-EG"/>
              <a:pPr>
                <a:defRPr/>
              </a:pPr>
              <a:t>01/12/1441</a:t>
            </a:fld>
            <a:endParaRPr lang="ar-EG"/>
          </a:p>
        </p:txBody>
      </p:sp>
      <p:sp>
        <p:nvSpPr>
          <p:cNvPr id="4" name="Slide Image Placeholder 3">
            <a:extLst>
              <a:ext uri="{FF2B5EF4-FFF2-40B4-BE49-F238E27FC236}">
                <a16:creationId xmlns:a16="http://schemas.microsoft.com/office/drawing/2014/main" id="{BB21FA3D-3BDA-4BB2-AF60-1D39B3C56F2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EG" noProof="0"/>
          </a:p>
        </p:txBody>
      </p:sp>
      <p:sp>
        <p:nvSpPr>
          <p:cNvPr id="5" name="Notes Placeholder 4">
            <a:extLst>
              <a:ext uri="{FF2B5EF4-FFF2-40B4-BE49-F238E27FC236}">
                <a16:creationId xmlns:a16="http://schemas.microsoft.com/office/drawing/2014/main" id="{E8CDA53C-8B4C-4DF8-88A1-685BF6FAF1D5}"/>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DC6A38A-DB06-4BA4-9753-DF46F420F4AF}"/>
              </a:ext>
            </a:extLst>
          </p:cNvPr>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ar-EG"/>
          </a:p>
        </p:txBody>
      </p:sp>
      <p:sp>
        <p:nvSpPr>
          <p:cNvPr id="7" name="Slide Number Placeholder 6">
            <a:extLst>
              <a:ext uri="{FF2B5EF4-FFF2-40B4-BE49-F238E27FC236}">
                <a16:creationId xmlns:a16="http://schemas.microsoft.com/office/drawing/2014/main" id="{15978240-427F-4D22-953C-4AE2440FC887}"/>
              </a:ext>
            </a:extLst>
          </p:cNvPr>
          <p:cNvSpPr>
            <a:spLocks noGrp="1"/>
          </p:cNvSpPr>
          <p:nvPr>
            <p:ph type="sldNum" sz="quarter" idx="5"/>
          </p:nvPr>
        </p:nvSpPr>
        <p:spPr>
          <a:xfrm>
            <a:off x="1588"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vl1pPr>
          </a:lstStyle>
          <a:p>
            <a:fld id="{75F31FCA-354E-4327-B486-090014E90D2A}" type="slidenum">
              <a:rPr lang="ar-EG" altLang="ar-SA"/>
              <a:pPr/>
              <a:t>‹#›</a:t>
            </a:fld>
            <a:endParaRPr lang="ar-EG" altLang="ar-SA"/>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797C1A5-CF4A-402B-8D63-CB5DDB248F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8C1FFE06-A2DC-40AC-B867-00D65628B1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ar-EG" altLang="ar-SA"/>
          </a:p>
        </p:txBody>
      </p:sp>
      <p:sp>
        <p:nvSpPr>
          <p:cNvPr id="33796" name="Slide Number Placeholder 3">
            <a:extLst>
              <a:ext uri="{FF2B5EF4-FFF2-40B4-BE49-F238E27FC236}">
                <a16:creationId xmlns:a16="http://schemas.microsoft.com/office/drawing/2014/main" id="{713149AB-6DC4-4DDF-B785-CA1D2CB895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4EC26F9-1CD4-47FF-825E-19ADD218C07B}" type="slidenum">
              <a:rPr lang="ar-EG" altLang="ar-SA"/>
              <a:pPr eaLnBrk="1" hangingPunct="1"/>
              <a:t>1</a:t>
            </a:fld>
            <a:endParaRPr lang="ar-EG" alt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10">
            <a:extLst>
              <a:ext uri="{FF2B5EF4-FFF2-40B4-BE49-F238E27FC236}">
                <a16:creationId xmlns:a16="http://schemas.microsoft.com/office/drawing/2014/main" id="{5CB88B76-4C21-4F6B-BAC9-BE89E65FFF52}"/>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a:extLst>
              <a:ext uri="{FF2B5EF4-FFF2-40B4-BE49-F238E27FC236}">
                <a16:creationId xmlns:a16="http://schemas.microsoft.com/office/drawing/2014/main" id="{673A11E3-E3B4-481C-851C-2B98202177E4}"/>
              </a:ext>
            </a:extLst>
          </p:cNvPr>
          <p:cNvGrpSpPr>
            <a:grpSpLocks/>
          </p:cNvGrpSpPr>
          <p:nvPr/>
        </p:nvGrpSpPr>
        <p:grpSpPr bwMode="auto">
          <a:xfrm>
            <a:off x="-3175" y="4953000"/>
            <a:ext cx="9147175" cy="1911350"/>
            <a:chOff x="-3765" y="4832896"/>
            <a:chExt cx="9147765" cy="2032192"/>
          </a:xfrm>
        </p:grpSpPr>
        <p:sp>
          <p:nvSpPr>
            <p:cNvPr id="6" name="Freeform 16">
              <a:extLst>
                <a:ext uri="{FF2B5EF4-FFF2-40B4-BE49-F238E27FC236}">
                  <a16:creationId xmlns:a16="http://schemas.microsoft.com/office/drawing/2014/main" id="{E8D39354-DB8B-45E9-884E-856638ED8A7C}"/>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18">
              <a:extLst>
                <a:ext uri="{FF2B5EF4-FFF2-40B4-BE49-F238E27FC236}">
                  <a16:creationId xmlns:a16="http://schemas.microsoft.com/office/drawing/2014/main" id="{531C8AE0-3F91-4467-9C64-65CA48131926}"/>
                </a:ext>
              </a:extLst>
            </p:cNvPr>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8" name="Freeform 19">
              <a:extLst>
                <a:ext uri="{FF2B5EF4-FFF2-40B4-BE49-F238E27FC236}">
                  <a16:creationId xmlns:a16="http://schemas.microsoft.com/office/drawing/2014/main" id="{9CBD6967-FE98-458D-8DD2-8050AAC72350}"/>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20">
              <a:extLst>
                <a:ext uri="{FF2B5EF4-FFF2-40B4-BE49-F238E27FC236}">
                  <a16:creationId xmlns:a16="http://schemas.microsoft.com/office/drawing/2014/main" id="{9DFB1B02-8FB0-4E45-9D92-8A9BCED04659}"/>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ED2FE04B-D19E-4DA2-9724-452DDAE0DED1}"/>
              </a:ext>
            </a:extLst>
          </p:cNvPr>
          <p:cNvSpPr>
            <a:spLocks noGrp="1"/>
          </p:cNvSpPr>
          <p:nvPr>
            <p:ph type="dt" sz="half" idx="10"/>
          </p:nvPr>
        </p:nvSpPr>
        <p:spPr/>
        <p:txBody>
          <a:bodyPr/>
          <a:lstStyle>
            <a:lvl1pPr>
              <a:defRPr>
                <a:solidFill>
                  <a:srgbClr val="FFFFFF"/>
                </a:solidFill>
              </a:defRPr>
            </a:lvl1pPr>
            <a:extLst/>
          </a:lstStyle>
          <a:p>
            <a:pPr>
              <a:defRPr/>
            </a:pPr>
            <a:endParaRPr lang="en-GB"/>
          </a:p>
        </p:txBody>
      </p:sp>
      <p:sp>
        <p:nvSpPr>
          <p:cNvPr id="12" name="Footer Placeholder 18">
            <a:extLst>
              <a:ext uri="{FF2B5EF4-FFF2-40B4-BE49-F238E27FC236}">
                <a16:creationId xmlns:a16="http://schemas.microsoft.com/office/drawing/2014/main" id="{CA1B9E1D-7188-4784-9E38-9BA6FE0C8CDB}"/>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id="{32D27D4E-6991-46A6-A44C-AF1CB777200D}"/>
              </a:ext>
            </a:extLst>
          </p:cNvPr>
          <p:cNvSpPr>
            <a:spLocks noGrp="1"/>
          </p:cNvSpPr>
          <p:nvPr>
            <p:ph type="sldNum" sz="quarter" idx="12"/>
          </p:nvPr>
        </p:nvSpPr>
        <p:spPr/>
        <p:txBody>
          <a:bodyPr/>
          <a:lstStyle>
            <a:lvl1pPr>
              <a:defRPr>
                <a:solidFill>
                  <a:srgbClr val="FFFFFF"/>
                </a:solidFill>
              </a:defRPr>
            </a:lvl1pPr>
          </a:lstStyle>
          <a:p>
            <a:fld id="{400E34AB-1F2C-4B2F-9478-24234F66E6E8}" type="slidenum">
              <a:rPr lang="ar-SA" altLang="ar-SA"/>
              <a:pPr/>
              <a:t>‹#›</a:t>
            </a:fld>
            <a:endParaRPr lang="en-GB" altLang="ar-SA"/>
          </a:p>
        </p:txBody>
      </p:sp>
    </p:spTree>
    <p:extLst>
      <p:ext uri="{BB962C8B-B14F-4D97-AF65-F5344CB8AC3E}">
        <p14:creationId xmlns:p14="http://schemas.microsoft.com/office/powerpoint/2010/main" val="1002526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311A79EC-4A56-41E4-AB9F-1D9EF33E944B}"/>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B51F321D-D54A-4260-820A-4BBFC3461C6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6B577E4D-A669-4B4E-B3E2-76F78F2C5C3E}"/>
              </a:ext>
            </a:extLst>
          </p:cNvPr>
          <p:cNvSpPr>
            <a:spLocks noGrp="1"/>
          </p:cNvSpPr>
          <p:nvPr>
            <p:ph type="sldNum" sz="quarter" idx="12"/>
          </p:nvPr>
        </p:nvSpPr>
        <p:spPr/>
        <p:txBody>
          <a:bodyPr/>
          <a:lstStyle>
            <a:lvl1pPr>
              <a:defRPr/>
            </a:lvl1pPr>
          </a:lstStyle>
          <a:p>
            <a:fld id="{71405C9A-98DA-4047-B388-D1CBC7905869}" type="slidenum">
              <a:rPr lang="ar-SA" altLang="ar-SA"/>
              <a:pPr/>
              <a:t>‹#›</a:t>
            </a:fld>
            <a:endParaRPr lang="en-GB" altLang="ar-SA"/>
          </a:p>
        </p:txBody>
      </p:sp>
    </p:spTree>
    <p:extLst>
      <p:ext uri="{BB962C8B-B14F-4D97-AF65-F5344CB8AC3E}">
        <p14:creationId xmlns:p14="http://schemas.microsoft.com/office/powerpoint/2010/main" val="1980623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6B6A4292-E6BD-4739-981A-3C5BEEF1B12B}"/>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2AEDA395-2910-41F8-A19E-9025018FA5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8D1ED11B-60F9-4C72-B44B-B57A253D7F11}"/>
              </a:ext>
            </a:extLst>
          </p:cNvPr>
          <p:cNvSpPr>
            <a:spLocks noGrp="1"/>
          </p:cNvSpPr>
          <p:nvPr>
            <p:ph type="sldNum" sz="quarter" idx="12"/>
          </p:nvPr>
        </p:nvSpPr>
        <p:spPr/>
        <p:txBody>
          <a:bodyPr/>
          <a:lstStyle>
            <a:lvl1pPr>
              <a:defRPr/>
            </a:lvl1pPr>
          </a:lstStyle>
          <a:p>
            <a:fld id="{F9370087-7534-43B9-B865-9DC3524E6943}" type="slidenum">
              <a:rPr lang="ar-SA" altLang="ar-SA"/>
              <a:pPr/>
              <a:t>‹#›</a:t>
            </a:fld>
            <a:endParaRPr lang="en-GB" altLang="ar-SA"/>
          </a:p>
        </p:txBody>
      </p:sp>
    </p:spTree>
    <p:extLst>
      <p:ext uri="{BB962C8B-B14F-4D97-AF65-F5344CB8AC3E}">
        <p14:creationId xmlns:p14="http://schemas.microsoft.com/office/powerpoint/2010/main" val="315587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5977C399-5CAC-475C-822B-7762E3A1787F}"/>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C2845EE8-AB4C-43EA-866F-C4CA509926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DF64968E-D72D-487F-BAF6-64CEC9A74E2A}"/>
              </a:ext>
            </a:extLst>
          </p:cNvPr>
          <p:cNvSpPr>
            <a:spLocks noGrp="1"/>
          </p:cNvSpPr>
          <p:nvPr>
            <p:ph type="sldNum" sz="quarter" idx="12"/>
          </p:nvPr>
        </p:nvSpPr>
        <p:spPr/>
        <p:txBody>
          <a:bodyPr/>
          <a:lstStyle>
            <a:lvl1pPr>
              <a:defRPr/>
            </a:lvl1pPr>
          </a:lstStyle>
          <a:p>
            <a:fld id="{15C02328-07BE-47A2-BA56-ED9FBBC53EF6}" type="slidenum">
              <a:rPr lang="ar-SA" altLang="ar-SA"/>
              <a:pPr/>
              <a:t>‹#›</a:t>
            </a:fld>
            <a:endParaRPr lang="en-GB" altLang="ar-SA"/>
          </a:p>
        </p:txBody>
      </p:sp>
    </p:spTree>
    <p:extLst>
      <p:ext uri="{BB962C8B-B14F-4D97-AF65-F5344CB8AC3E}">
        <p14:creationId xmlns:p14="http://schemas.microsoft.com/office/powerpoint/2010/main" val="315210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A30761DE-1727-4593-ABEC-B860935781FE}"/>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5" name="Chevron 15">
            <a:extLst>
              <a:ext uri="{FF2B5EF4-FFF2-40B4-BE49-F238E27FC236}">
                <a16:creationId xmlns:a16="http://schemas.microsoft.com/office/drawing/2014/main" id="{7E79918B-799B-4DA4-B4D9-25AA76596CD4}"/>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63356B34-2DF2-4CF8-ABCA-30FB0681CEA6}"/>
              </a:ext>
            </a:extLst>
          </p:cNvPr>
          <p:cNvSpPr>
            <a:spLocks noGrp="1"/>
          </p:cNvSpPr>
          <p:nvPr>
            <p:ph type="dt" sz="half" idx="10"/>
          </p:nvPr>
        </p:nvSpPr>
        <p:spPr/>
        <p:txBody>
          <a:bodyPr/>
          <a:lstStyle>
            <a:lvl1pPr>
              <a:defRPr/>
            </a:lvl1pPr>
            <a:extLst/>
          </a:lstStyle>
          <a:p>
            <a:pPr>
              <a:defRPr/>
            </a:pPr>
            <a:endParaRPr lang="en-GB"/>
          </a:p>
        </p:txBody>
      </p:sp>
      <p:sp>
        <p:nvSpPr>
          <p:cNvPr id="7" name="Footer Placeholder 4">
            <a:extLst>
              <a:ext uri="{FF2B5EF4-FFF2-40B4-BE49-F238E27FC236}">
                <a16:creationId xmlns:a16="http://schemas.microsoft.com/office/drawing/2014/main" id="{F690BAD6-F9E9-448A-9F3F-B7E341C43DFE}"/>
              </a:ext>
            </a:extLst>
          </p:cNvPr>
          <p:cNvSpPr>
            <a:spLocks noGrp="1"/>
          </p:cNvSpPr>
          <p:nvPr>
            <p:ph type="ftr" sz="quarter" idx="11"/>
          </p:nvPr>
        </p:nvSpPr>
        <p:spPr/>
        <p:txBody>
          <a:bodyPr/>
          <a:lstStyle>
            <a:lvl1pPr>
              <a:defRPr/>
            </a:lvl1pPr>
            <a:extLst/>
          </a:lstStyle>
          <a:p>
            <a:pPr>
              <a:defRPr/>
            </a:pPr>
            <a:endParaRPr lang="en-US"/>
          </a:p>
        </p:txBody>
      </p:sp>
      <p:sp>
        <p:nvSpPr>
          <p:cNvPr id="8" name="Slide Number Placeholder 5">
            <a:extLst>
              <a:ext uri="{FF2B5EF4-FFF2-40B4-BE49-F238E27FC236}">
                <a16:creationId xmlns:a16="http://schemas.microsoft.com/office/drawing/2014/main" id="{3AB1994A-409D-4CE9-8620-4295463A31D4}"/>
              </a:ext>
            </a:extLst>
          </p:cNvPr>
          <p:cNvSpPr>
            <a:spLocks noGrp="1"/>
          </p:cNvSpPr>
          <p:nvPr>
            <p:ph type="sldNum" sz="quarter" idx="12"/>
          </p:nvPr>
        </p:nvSpPr>
        <p:spPr/>
        <p:txBody>
          <a:bodyPr/>
          <a:lstStyle>
            <a:lvl1pPr>
              <a:defRPr/>
            </a:lvl1pPr>
          </a:lstStyle>
          <a:p>
            <a:fld id="{DBDC3869-9605-4C84-A5A7-7DA237B9D324}" type="slidenum">
              <a:rPr lang="ar-SA" altLang="ar-SA"/>
              <a:pPr/>
              <a:t>‹#›</a:t>
            </a:fld>
            <a:endParaRPr lang="en-GB" altLang="ar-SA"/>
          </a:p>
        </p:txBody>
      </p:sp>
    </p:spTree>
    <p:extLst>
      <p:ext uri="{BB962C8B-B14F-4D97-AF65-F5344CB8AC3E}">
        <p14:creationId xmlns:p14="http://schemas.microsoft.com/office/powerpoint/2010/main" val="422554353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1EDE76EE-0879-4E9D-835A-CC7F39DAF952}"/>
              </a:ext>
            </a:extLst>
          </p:cNvPr>
          <p:cNvSpPr>
            <a:spLocks noGrp="1"/>
          </p:cNvSpPr>
          <p:nvPr>
            <p:ph type="dt" sz="half" idx="10"/>
          </p:nvPr>
        </p:nvSpPr>
        <p:spPr/>
        <p:txBody>
          <a:bodyPr/>
          <a:lstStyle>
            <a:lvl1pPr>
              <a:defRPr/>
            </a:lvl1pPr>
            <a:extLst/>
          </a:lstStyle>
          <a:p>
            <a:pPr>
              <a:defRPr/>
            </a:pPr>
            <a:endParaRPr lang="en-GB"/>
          </a:p>
        </p:txBody>
      </p:sp>
      <p:sp>
        <p:nvSpPr>
          <p:cNvPr id="6" name="Footer Placeholder 5">
            <a:extLst>
              <a:ext uri="{FF2B5EF4-FFF2-40B4-BE49-F238E27FC236}">
                <a16:creationId xmlns:a16="http://schemas.microsoft.com/office/drawing/2014/main" id="{34B5DE76-B8F5-4C90-9291-1257BD40E540}"/>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9EE26914-BBD7-422A-A318-8222B6E19BA7}"/>
              </a:ext>
            </a:extLst>
          </p:cNvPr>
          <p:cNvSpPr>
            <a:spLocks noGrp="1"/>
          </p:cNvSpPr>
          <p:nvPr>
            <p:ph type="sldNum" sz="quarter" idx="12"/>
          </p:nvPr>
        </p:nvSpPr>
        <p:spPr/>
        <p:txBody>
          <a:bodyPr/>
          <a:lstStyle>
            <a:lvl1pPr>
              <a:defRPr/>
            </a:lvl1pPr>
          </a:lstStyle>
          <a:p>
            <a:fld id="{13B39B26-9929-44AA-8922-00EDC1F51335}" type="slidenum">
              <a:rPr lang="ar-SA" altLang="ar-SA"/>
              <a:pPr/>
              <a:t>‹#›</a:t>
            </a:fld>
            <a:endParaRPr lang="en-GB" altLang="ar-SA"/>
          </a:p>
        </p:txBody>
      </p:sp>
    </p:spTree>
    <p:extLst>
      <p:ext uri="{BB962C8B-B14F-4D97-AF65-F5344CB8AC3E}">
        <p14:creationId xmlns:p14="http://schemas.microsoft.com/office/powerpoint/2010/main" val="52493430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4613BC-09CD-4F53-B46D-F1701DC7EBF3}"/>
              </a:ext>
            </a:extLst>
          </p:cNvPr>
          <p:cNvSpPr>
            <a:spLocks noGrp="1"/>
          </p:cNvSpPr>
          <p:nvPr>
            <p:ph type="dt" sz="half" idx="10"/>
          </p:nvPr>
        </p:nvSpPr>
        <p:spPr/>
        <p:txBody>
          <a:bodyPr/>
          <a:lstStyle>
            <a:lvl1pPr>
              <a:defRPr/>
            </a:lvl1pPr>
            <a:extLst/>
          </a:lstStyle>
          <a:p>
            <a:pPr>
              <a:defRPr/>
            </a:pPr>
            <a:endParaRPr lang="en-GB"/>
          </a:p>
        </p:txBody>
      </p:sp>
      <p:sp>
        <p:nvSpPr>
          <p:cNvPr id="8" name="Footer Placeholder 7">
            <a:extLst>
              <a:ext uri="{FF2B5EF4-FFF2-40B4-BE49-F238E27FC236}">
                <a16:creationId xmlns:a16="http://schemas.microsoft.com/office/drawing/2014/main" id="{A2246E71-ED78-42FF-B342-329329669626}"/>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8">
            <a:extLst>
              <a:ext uri="{FF2B5EF4-FFF2-40B4-BE49-F238E27FC236}">
                <a16:creationId xmlns:a16="http://schemas.microsoft.com/office/drawing/2014/main" id="{B858EECD-3F64-4C1E-9647-FA2071D906F3}"/>
              </a:ext>
            </a:extLst>
          </p:cNvPr>
          <p:cNvSpPr>
            <a:spLocks noGrp="1"/>
          </p:cNvSpPr>
          <p:nvPr>
            <p:ph type="sldNum" sz="quarter" idx="12"/>
          </p:nvPr>
        </p:nvSpPr>
        <p:spPr/>
        <p:txBody>
          <a:bodyPr/>
          <a:lstStyle>
            <a:lvl1pPr>
              <a:defRPr/>
            </a:lvl1pPr>
          </a:lstStyle>
          <a:p>
            <a:fld id="{510F354C-4491-4E3C-9F45-C999E998ED51}" type="slidenum">
              <a:rPr lang="ar-SA" altLang="ar-SA"/>
              <a:pPr/>
              <a:t>‹#›</a:t>
            </a:fld>
            <a:endParaRPr lang="en-GB" altLang="ar-SA"/>
          </a:p>
        </p:txBody>
      </p:sp>
    </p:spTree>
    <p:extLst>
      <p:ext uri="{BB962C8B-B14F-4D97-AF65-F5344CB8AC3E}">
        <p14:creationId xmlns:p14="http://schemas.microsoft.com/office/powerpoint/2010/main" val="14145442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A5FCBEC4-B142-4E6D-8621-CBB54C3CFC6E}"/>
              </a:ext>
            </a:extLst>
          </p:cNvPr>
          <p:cNvSpPr>
            <a:spLocks noGrp="1"/>
          </p:cNvSpPr>
          <p:nvPr>
            <p:ph type="dt" sz="half" idx="10"/>
          </p:nvPr>
        </p:nvSpPr>
        <p:spPr/>
        <p:txBody>
          <a:bodyPr/>
          <a:lstStyle>
            <a:lvl1pPr>
              <a:defRPr/>
            </a:lvl1pPr>
            <a:extLst/>
          </a:lstStyle>
          <a:p>
            <a:pPr>
              <a:defRPr/>
            </a:pPr>
            <a:endParaRPr lang="en-GB"/>
          </a:p>
        </p:txBody>
      </p:sp>
      <p:sp>
        <p:nvSpPr>
          <p:cNvPr id="4" name="Footer Placeholder 3">
            <a:extLst>
              <a:ext uri="{FF2B5EF4-FFF2-40B4-BE49-F238E27FC236}">
                <a16:creationId xmlns:a16="http://schemas.microsoft.com/office/drawing/2014/main" id="{4DF783EA-CBE0-434B-AB33-8ADA45E54BF0}"/>
              </a:ext>
            </a:extLst>
          </p:cNvPr>
          <p:cNvSpPr>
            <a:spLocks noGrp="1"/>
          </p:cNvSpPr>
          <p:nvPr>
            <p:ph type="ftr" sz="quarter" idx="11"/>
          </p:nvPr>
        </p:nvSpPr>
        <p:spPr/>
        <p:txBody>
          <a:bodyPr/>
          <a:lstStyle>
            <a:lvl1pPr>
              <a:defRPr/>
            </a:lvl1pPr>
            <a:extLst/>
          </a:lstStyle>
          <a:p>
            <a:pPr>
              <a:defRPr/>
            </a:pPr>
            <a:endParaRPr lang="en-US"/>
          </a:p>
        </p:txBody>
      </p:sp>
      <p:sp>
        <p:nvSpPr>
          <p:cNvPr id="5" name="Slide Number Placeholder 4">
            <a:extLst>
              <a:ext uri="{FF2B5EF4-FFF2-40B4-BE49-F238E27FC236}">
                <a16:creationId xmlns:a16="http://schemas.microsoft.com/office/drawing/2014/main" id="{673E49F6-B0B7-4624-A389-F072613D928C}"/>
              </a:ext>
            </a:extLst>
          </p:cNvPr>
          <p:cNvSpPr>
            <a:spLocks noGrp="1"/>
          </p:cNvSpPr>
          <p:nvPr>
            <p:ph type="sldNum" sz="quarter" idx="12"/>
          </p:nvPr>
        </p:nvSpPr>
        <p:spPr/>
        <p:txBody>
          <a:bodyPr/>
          <a:lstStyle>
            <a:lvl1pPr>
              <a:defRPr/>
            </a:lvl1pPr>
          </a:lstStyle>
          <a:p>
            <a:fld id="{6816CBD5-0A31-4168-BCE7-3F769B0599EB}" type="slidenum">
              <a:rPr lang="ar-SA" altLang="ar-SA"/>
              <a:pPr/>
              <a:t>‹#›</a:t>
            </a:fld>
            <a:endParaRPr lang="en-GB" altLang="ar-SA"/>
          </a:p>
        </p:txBody>
      </p:sp>
    </p:spTree>
    <p:extLst>
      <p:ext uri="{BB962C8B-B14F-4D97-AF65-F5344CB8AC3E}">
        <p14:creationId xmlns:p14="http://schemas.microsoft.com/office/powerpoint/2010/main" val="89515044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85C0CA6F-0E5D-451C-A6F4-BEA17F884F35}"/>
              </a:ext>
            </a:extLst>
          </p:cNvPr>
          <p:cNvSpPr>
            <a:spLocks noGrp="1"/>
          </p:cNvSpPr>
          <p:nvPr>
            <p:ph type="dt" sz="half" idx="10"/>
          </p:nvPr>
        </p:nvSpPr>
        <p:spPr/>
        <p:txBody>
          <a:bodyPr/>
          <a:lstStyle>
            <a:lvl1pPr>
              <a:defRPr/>
            </a:lvl1pPr>
          </a:lstStyle>
          <a:p>
            <a:pPr>
              <a:defRPr/>
            </a:pPr>
            <a:endParaRPr lang="en-GB"/>
          </a:p>
        </p:txBody>
      </p:sp>
      <p:sp>
        <p:nvSpPr>
          <p:cNvPr id="3" name="Footer Placeholder 21">
            <a:extLst>
              <a:ext uri="{FF2B5EF4-FFF2-40B4-BE49-F238E27FC236}">
                <a16:creationId xmlns:a16="http://schemas.microsoft.com/office/drawing/2014/main" id="{72CE09FA-0AB1-4641-B826-06814C4A488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E83BF8DE-A7A7-482D-98FA-9A22D6E1CD64}"/>
              </a:ext>
            </a:extLst>
          </p:cNvPr>
          <p:cNvSpPr>
            <a:spLocks noGrp="1"/>
          </p:cNvSpPr>
          <p:nvPr>
            <p:ph type="sldNum" sz="quarter" idx="12"/>
          </p:nvPr>
        </p:nvSpPr>
        <p:spPr/>
        <p:txBody>
          <a:bodyPr/>
          <a:lstStyle>
            <a:lvl1pPr>
              <a:defRPr/>
            </a:lvl1pPr>
          </a:lstStyle>
          <a:p>
            <a:fld id="{7C4B9BE8-8585-4824-A94F-5B1E1ABD2BAC}" type="slidenum">
              <a:rPr lang="ar-SA" altLang="ar-SA"/>
              <a:pPr/>
              <a:t>‹#›</a:t>
            </a:fld>
            <a:endParaRPr lang="en-GB" altLang="ar-SA"/>
          </a:p>
        </p:txBody>
      </p:sp>
    </p:spTree>
    <p:extLst>
      <p:ext uri="{BB962C8B-B14F-4D97-AF65-F5344CB8AC3E}">
        <p14:creationId xmlns:p14="http://schemas.microsoft.com/office/powerpoint/2010/main" val="112142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4B94FA-7D95-4522-B518-E94CEF64BB0B}"/>
              </a:ext>
            </a:extLst>
          </p:cNvPr>
          <p:cNvSpPr>
            <a:spLocks noGrp="1"/>
          </p:cNvSpPr>
          <p:nvPr>
            <p:ph type="dt" sz="half" idx="10"/>
          </p:nvPr>
        </p:nvSpPr>
        <p:spPr/>
        <p:txBody>
          <a:bodyPr/>
          <a:lstStyle>
            <a:lvl1pPr>
              <a:defRPr/>
            </a:lvl1pPr>
            <a:extLst/>
          </a:lstStyle>
          <a:p>
            <a:pPr>
              <a:defRPr/>
            </a:pPr>
            <a:endParaRPr lang="en-GB"/>
          </a:p>
        </p:txBody>
      </p:sp>
      <p:sp>
        <p:nvSpPr>
          <p:cNvPr id="6" name="Footer Placeholder 5">
            <a:extLst>
              <a:ext uri="{FF2B5EF4-FFF2-40B4-BE49-F238E27FC236}">
                <a16:creationId xmlns:a16="http://schemas.microsoft.com/office/drawing/2014/main" id="{B6361872-CBB1-4B1A-BDD0-E2DC1E767B7F}"/>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41ECE098-EF7B-41C5-B23F-D0DC57326D97}"/>
              </a:ext>
            </a:extLst>
          </p:cNvPr>
          <p:cNvSpPr>
            <a:spLocks noGrp="1"/>
          </p:cNvSpPr>
          <p:nvPr>
            <p:ph type="sldNum" sz="quarter" idx="12"/>
          </p:nvPr>
        </p:nvSpPr>
        <p:spPr/>
        <p:txBody>
          <a:bodyPr/>
          <a:lstStyle>
            <a:lvl1pPr>
              <a:defRPr/>
            </a:lvl1pPr>
          </a:lstStyle>
          <a:p>
            <a:fld id="{BB94A115-61BF-499A-BE9E-716768183702}" type="slidenum">
              <a:rPr lang="ar-SA" altLang="ar-SA"/>
              <a:pPr/>
              <a:t>‹#›</a:t>
            </a:fld>
            <a:endParaRPr lang="en-GB" altLang="ar-SA"/>
          </a:p>
        </p:txBody>
      </p:sp>
    </p:spTree>
    <p:extLst>
      <p:ext uri="{BB962C8B-B14F-4D97-AF65-F5344CB8AC3E}">
        <p14:creationId xmlns:p14="http://schemas.microsoft.com/office/powerpoint/2010/main" val="73164741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735211CE-76FE-421E-9BDD-47E4DC0EA69E}"/>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6" name="Freeform 15">
            <a:extLst>
              <a:ext uri="{FF2B5EF4-FFF2-40B4-BE49-F238E27FC236}">
                <a16:creationId xmlns:a16="http://schemas.microsoft.com/office/drawing/2014/main" id="{548B7E85-A22A-4814-8D87-C59CFA769A47}"/>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7" name="Right Triangle 16">
            <a:extLst>
              <a:ext uri="{FF2B5EF4-FFF2-40B4-BE49-F238E27FC236}">
                <a16:creationId xmlns:a16="http://schemas.microsoft.com/office/drawing/2014/main" id="{D0F8DFCE-375D-42F9-AA02-970F5E23C921}"/>
              </a:ext>
            </a:extLst>
          </p:cNvPr>
          <p:cNvSpPr>
            <a:spLocks/>
          </p:cNvSpPr>
          <p:nvPr/>
        </p:nvSpPr>
        <p:spPr bwMode="auto">
          <a:xfrm>
            <a:off x="-6042" y="5791253"/>
            <a:ext cx="3402314"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Straight Connector 18">
            <a:extLst>
              <a:ext uri="{FF2B5EF4-FFF2-40B4-BE49-F238E27FC236}">
                <a16:creationId xmlns:a16="http://schemas.microsoft.com/office/drawing/2014/main" id="{12A5D098-D8DE-4C6B-A115-692642463BC8}"/>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a:extLst>
              <a:ext uri="{FF2B5EF4-FFF2-40B4-BE49-F238E27FC236}">
                <a16:creationId xmlns:a16="http://schemas.microsoft.com/office/drawing/2014/main" id="{8861250F-BAD8-4757-AB20-7D5D32B6C2AA}"/>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10" name="Chevron 20">
            <a:extLst>
              <a:ext uri="{FF2B5EF4-FFF2-40B4-BE49-F238E27FC236}">
                <a16:creationId xmlns:a16="http://schemas.microsoft.com/office/drawing/2014/main" id="{08902C98-CFCA-45AB-AAA8-57538A11524C}"/>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0E9F084D-5D94-40E2-B612-497C7B67D332}"/>
              </a:ext>
            </a:extLst>
          </p:cNvPr>
          <p:cNvSpPr>
            <a:spLocks noGrp="1"/>
          </p:cNvSpPr>
          <p:nvPr>
            <p:ph type="dt" sz="half" idx="10"/>
          </p:nvPr>
        </p:nvSpPr>
        <p:spPr/>
        <p:txBody>
          <a:bodyPr/>
          <a:lstStyle>
            <a:lvl1pPr>
              <a:defRPr>
                <a:solidFill>
                  <a:schemeClr val="tx1"/>
                </a:solidFill>
              </a:defRPr>
            </a:lvl1pPr>
            <a:extLst/>
          </a:lstStyle>
          <a:p>
            <a:pPr>
              <a:defRPr/>
            </a:pPr>
            <a:endParaRPr lang="en-GB"/>
          </a:p>
        </p:txBody>
      </p:sp>
      <p:sp>
        <p:nvSpPr>
          <p:cNvPr id="12" name="Footer Placeholder 5">
            <a:extLst>
              <a:ext uri="{FF2B5EF4-FFF2-40B4-BE49-F238E27FC236}">
                <a16:creationId xmlns:a16="http://schemas.microsoft.com/office/drawing/2014/main" id="{5022B12B-5755-4D67-9160-C4F5EC7DB48D}"/>
              </a:ext>
            </a:extLst>
          </p:cNvPr>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id="{36C8D437-690E-4D05-AC86-9D238EBF3BD3}"/>
              </a:ext>
            </a:extLst>
          </p:cNvPr>
          <p:cNvSpPr>
            <a:spLocks noGrp="1"/>
          </p:cNvSpPr>
          <p:nvPr>
            <p:ph type="sldNum" sz="quarter" idx="12"/>
          </p:nvPr>
        </p:nvSpPr>
        <p:spPr/>
        <p:txBody>
          <a:bodyPr/>
          <a:lstStyle>
            <a:lvl1pPr>
              <a:defRPr/>
            </a:lvl1pPr>
          </a:lstStyle>
          <a:p>
            <a:fld id="{CCF155E3-3A1B-46E7-B930-B1D9395A8442}" type="slidenum">
              <a:rPr lang="ar-SA" altLang="ar-SA"/>
              <a:pPr/>
              <a:t>‹#›</a:t>
            </a:fld>
            <a:endParaRPr lang="en-GB" altLang="ar-SA"/>
          </a:p>
        </p:txBody>
      </p:sp>
    </p:spTree>
    <p:extLst>
      <p:ext uri="{BB962C8B-B14F-4D97-AF65-F5344CB8AC3E}">
        <p14:creationId xmlns:p14="http://schemas.microsoft.com/office/powerpoint/2010/main" val="244608650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C63EFC93-1917-41DE-B17E-70D1A7A6AE13}"/>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12" name="Freeform 11">
            <a:extLst>
              <a:ext uri="{FF2B5EF4-FFF2-40B4-BE49-F238E27FC236}">
                <a16:creationId xmlns:a16="http://schemas.microsoft.com/office/drawing/2014/main" id="{22F3AEA7-BA60-4A04-8DB1-46B71EFCBE4C}"/>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14" name="Right Triangle 13">
            <a:extLst>
              <a:ext uri="{FF2B5EF4-FFF2-40B4-BE49-F238E27FC236}">
                <a16:creationId xmlns:a16="http://schemas.microsoft.com/office/drawing/2014/main" id="{1D7BFA24-D4CB-4639-AF1C-99EE051B4D67}"/>
              </a:ext>
            </a:extLst>
          </p:cNvPr>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5" name="Straight Connector 14">
            <a:extLst>
              <a:ext uri="{FF2B5EF4-FFF2-40B4-BE49-F238E27FC236}">
                <a16:creationId xmlns:a16="http://schemas.microsoft.com/office/drawing/2014/main" id="{0617B40C-CF43-4702-871F-1D078A97B331}"/>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64254C89-9C1A-4D86-8A38-2B92C3F0B1D2}"/>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6BB1F801-A481-4222-873D-4292F694C496}"/>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SA"/>
              <a:t>Click to edit Master text styles</a:t>
            </a:r>
          </a:p>
          <a:p>
            <a:pPr lvl="1"/>
            <a:r>
              <a:rPr lang="en-US" altLang="ar-SA"/>
              <a:t>Second level</a:t>
            </a:r>
          </a:p>
          <a:p>
            <a:pPr lvl="2"/>
            <a:r>
              <a:rPr lang="en-US" altLang="ar-SA"/>
              <a:t>Third level</a:t>
            </a:r>
          </a:p>
          <a:p>
            <a:pPr lvl="3"/>
            <a:r>
              <a:rPr lang="en-US" altLang="ar-SA"/>
              <a:t>Fourth level</a:t>
            </a:r>
          </a:p>
          <a:p>
            <a:pPr lvl="4"/>
            <a:r>
              <a:rPr lang="en-US" altLang="ar-SA"/>
              <a:t>Fifth level</a:t>
            </a:r>
          </a:p>
        </p:txBody>
      </p:sp>
      <p:sp>
        <p:nvSpPr>
          <p:cNvPr id="10" name="Date Placeholder 9">
            <a:extLst>
              <a:ext uri="{FF2B5EF4-FFF2-40B4-BE49-F238E27FC236}">
                <a16:creationId xmlns:a16="http://schemas.microsoft.com/office/drawing/2014/main" id="{94D4BBDB-E294-49D3-A1A0-4192282EE889}"/>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GB"/>
          </a:p>
        </p:txBody>
      </p:sp>
      <p:sp>
        <p:nvSpPr>
          <p:cNvPr id="22" name="Footer Placeholder 21">
            <a:extLst>
              <a:ext uri="{FF2B5EF4-FFF2-40B4-BE49-F238E27FC236}">
                <a16:creationId xmlns:a16="http://schemas.microsoft.com/office/drawing/2014/main" id="{94FDC6A4-BC4E-402B-B43E-932E99898CF8}"/>
              </a:ext>
            </a:extLst>
          </p:cNvPr>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a:extLst>
              <a:ext uri="{FF2B5EF4-FFF2-40B4-BE49-F238E27FC236}">
                <a16:creationId xmlns:a16="http://schemas.microsoft.com/office/drawing/2014/main" id="{83D67691-5017-4645-BDC2-AA433D3A67A3}"/>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defRPr sz="1000"/>
            </a:lvl1pPr>
          </a:lstStyle>
          <a:p>
            <a:fld id="{E1C8CE50-616D-4676-AF13-8F325778B4C2}" type="slidenum">
              <a:rPr lang="ar-SA" altLang="ar-SA"/>
              <a:pPr/>
              <a:t>‹#›</a:t>
            </a:fld>
            <a:endParaRPr lang="en-GB" altLang="ar-SA"/>
          </a:p>
        </p:txBody>
      </p:sp>
    </p:spTree>
  </p:cSld>
  <p:clrMap bg1="lt1" tx1="dk1" bg2="lt2" tx2="dk2" accent1="accent1" accent2="accent2" accent3="accent3" accent4="accent4" accent5="accent5" accent6="accent6" hlink="hlink" folHlink="folHlink"/>
  <p:sldLayoutIdLst>
    <p:sldLayoutId id="2147484649" r:id="rId1"/>
    <p:sldLayoutId id="2147484645" r:id="rId2"/>
    <p:sldLayoutId id="2147484650" r:id="rId3"/>
    <p:sldLayoutId id="2147484651" r:id="rId4"/>
    <p:sldLayoutId id="2147484652" r:id="rId5"/>
    <p:sldLayoutId id="2147484653" r:id="rId6"/>
    <p:sldLayoutId id="2147484646" r:id="rId7"/>
    <p:sldLayoutId id="2147484654" r:id="rId8"/>
    <p:sldLayoutId id="2147484655" r:id="rId9"/>
    <p:sldLayoutId id="2147484647" r:id="rId10"/>
    <p:sldLayoutId id="2147484648" r:id="rId11"/>
  </p:sldLayoutIdLst>
  <p:txStyles>
    <p:titleStyle>
      <a:lvl1pPr algn="l"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1" eaLnBrk="0" fontAlgn="base" hangingPunct="0">
        <a:spcBef>
          <a:spcPct val="0"/>
        </a:spcBef>
        <a:spcAft>
          <a:spcPct val="0"/>
        </a:spcAft>
        <a:defRPr sz="4100" b="1">
          <a:solidFill>
            <a:schemeClr val="tx2"/>
          </a:solidFill>
          <a:latin typeface="Lucida Sans Unicode" pitchFamily="34" charset="0"/>
          <a:cs typeface="Arial" pitchFamily="34" charset="0"/>
        </a:defRPr>
      </a:lvl2pPr>
      <a:lvl3pPr algn="l" rtl="1" eaLnBrk="0" fontAlgn="base" hangingPunct="0">
        <a:spcBef>
          <a:spcPct val="0"/>
        </a:spcBef>
        <a:spcAft>
          <a:spcPct val="0"/>
        </a:spcAft>
        <a:defRPr sz="4100" b="1">
          <a:solidFill>
            <a:schemeClr val="tx2"/>
          </a:solidFill>
          <a:latin typeface="Lucida Sans Unicode" pitchFamily="34" charset="0"/>
          <a:cs typeface="Arial" pitchFamily="34" charset="0"/>
        </a:defRPr>
      </a:lvl3pPr>
      <a:lvl4pPr algn="l" rtl="1" eaLnBrk="0" fontAlgn="base" hangingPunct="0">
        <a:spcBef>
          <a:spcPct val="0"/>
        </a:spcBef>
        <a:spcAft>
          <a:spcPct val="0"/>
        </a:spcAft>
        <a:defRPr sz="4100" b="1">
          <a:solidFill>
            <a:schemeClr val="tx2"/>
          </a:solidFill>
          <a:latin typeface="Lucida Sans Unicode" pitchFamily="34" charset="0"/>
          <a:cs typeface="Arial" pitchFamily="34" charset="0"/>
        </a:defRPr>
      </a:lvl4pPr>
      <a:lvl5pPr algn="l" rtl="1" eaLnBrk="0" fontAlgn="base" hangingPunct="0">
        <a:spcBef>
          <a:spcPct val="0"/>
        </a:spcBef>
        <a:spcAft>
          <a:spcPct val="0"/>
        </a:spcAft>
        <a:defRPr sz="4100" b="1">
          <a:solidFill>
            <a:schemeClr val="tx2"/>
          </a:solidFill>
          <a:latin typeface="Lucida Sans Unicode" pitchFamily="34" charset="0"/>
          <a:cs typeface="Arial" pitchFamily="34" charset="0"/>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r" rtl="1"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r" rtl="1"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r" rtl="1"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r" rtl="1"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r" rtl="1" eaLnBrk="0" fontAlgn="base" hangingPunct="0">
        <a:spcBef>
          <a:spcPts val="350"/>
        </a:spcBef>
        <a:spcAft>
          <a:spcPct val="0"/>
        </a:spcAft>
        <a:buClr>
          <a:schemeClr val="accent2"/>
        </a:buClr>
        <a:buFont typeface="Wingdings 2" panose="05020102010507070707" pitchFamily="18" charset="2"/>
        <a:buChar char=""/>
        <a:defRPr sz="20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bdelaal1414@yaho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75D99-1AE0-4B4C-9B67-F782FD7B4F06}"/>
              </a:ext>
            </a:extLst>
          </p:cNvPr>
          <p:cNvSpPr>
            <a:spLocks noGrp="1"/>
          </p:cNvSpPr>
          <p:nvPr>
            <p:ph type="ctrTitle"/>
          </p:nvPr>
        </p:nvSpPr>
        <p:spPr>
          <a:xfrm>
            <a:off x="685800" y="214290"/>
            <a:ext cx="7772400" cy="2214578"/>
          </a:xfrm>
        </p:spPr>
        <p:txBody>
          <a:bodyPr>
            <a:noAutofit/>
          </a:bodyPr>
          <a:lstStyle/>
          <a:p>
            <a:pPr algn="ctr" eaLnBrk="1" fontAlgn="auto" hangingPunct="1">
              <a:spcAft>
                <a:spcPts val="0"/>
              </a:spcAft>
              <a:defRPr/>
            </a:pPr>
            <a:r>
              <a:rPr lang="ar-EG" sz="3200" dirty="0">
                <a:solidFill>
                  <a:schemeClr val="tx1"/>
                </a:solidFill>
              </a:rPr>
              <a:t> </a:t>
            </a:r>
            <a:br>
              <a:rPr lang="ar-EG" sz="3200" dirty="0">
                <a:solidFill>
                  <a:schemeClr val="tx1"/>
                </a:solidFill>
              </a:rPr>
            </a:br>
            <a:r>
              <a:rPr lang="ar-EG" sz="2800" dirty="0">
                <a:solidFill>
                  <a:schemeClr val="tx1"/>
                </a:solidFill>
              </a:rPr>
              <a:t>مقررالشئون الصحية لمصانع الألبان</a:t>
            </a:r>
            <a:br>
              <a:rPr lang="ar-EG" sz="2800" dirty="0">
                <a:solidFill>
                  <a:schemeClr val="tx1"/>
                </a:solidFill>
              </a:rPr>
            </a:br>
            <a:r>
              <a:rPr lang="ar-EG" sz="2800" dirty="0">
                <a:solidFill>
                  <a:schemeClr val="tx1"/>
                </a:solidFill>
              </a:rPr>
              <a:t>لطلاب المستوى الرابع – برنامج علوم وتكنولوجيا الأغذية</a:t>
            </a:r>
            <a:br>
              <a:rPr lang="ar-EG" sz="2800" dirty="0">
                <a:solidFill>
                  <a:schemeClr val="tx1"/>
                </a:solidFill>
              </a:rPr>
            </a:br>
            <a:r>
              <a:rPr lang="ar-EG" sz="2800" dirty="0">
                <a:solidFill>
                  <a:schemeClr val="tx1"/>
                </a:solidFill>
              </a:rPr>
              <a:t> المحاضرة العاشرة</a:t>
            </a:r>
            <a:br>
              <a:rPr lang="ar-EG" sz="2800" dirty="0">
                <a:solidFill>
                  <a:schemeClr val="tx1"/>
                </a:solidFill>
              </a:rPr>
            </a:br>
            <a:r>
              <a:rPr lang="ar-EG" sz="2800" dirty="0">
                <a:solidFill>
                  <a:schemeClr val="tx1"/>
                </a:solidFill>
              </a:rPr>
              <a:t> الممارسات الجيدة للتصنيع</a:t>
            </a:r>
            <a:br>
              <a:rPr lang="ar-EG" sz="2800" dirty="0">
                <a:solidFill>
                  <a:schemeClr val="tx1"/>
                </a:solidFill>
              </a:rPr>
            </a:br>
            <a:r>
              <a:rPr lang="en-GB" sz="2800" dirty="0">
                <a:solidFill>
                  <a:schemeClr val="tx1"/>
                </a:solidFill>
                <a:cs typeface="Arial" pitchFamily="34" charset="0"/>
              </a:rPr>
              <a:t> Good Manufacturing Practices (GMP)</a:t>
            </a:r>
            <a:r>
              <a:rPr lang="ar-EG" sz="2800" dirty="0">
                <a:solidFill>
                  <a:schemeClr val="tx1"/>
                </a:solidFill>
              </a:rPr>
              <a:t> </a:t>
            </a:r>
          </a:p>
        </p:txBody>
      </p:sp>
      <p:sp>
        <p:nvSpPr>
          <p:cNvPr id="9219" name="Subtitle 2">
            <a:extLst>
              <a:ext uri="{FF2B5EF4-FFF2-40B4-BE49-F238E27FC236}">
                <a16:creationId xmlns:a16="http://schemas.microsoft.com/office/drawing/2014/main" id="{9763E8EE-E080-451B-AD33-1642AE964F85}"/>
              </a:ext>
            </a:extLst>
          </p:cNvPr>
          <p:cNvSpPr>
            <a:spLocks noGrp="1"/>
          </p:cNvSpPr>
          <p:nvPr>
            <p:ph type="subTitle" idx="1"/>
          </p:nvPr>
        </p:nvSpPr>
        <p:spPr>
          <a:xfrm>
            <a:off x="685800" y="2689225"/>
            <a:ext cx="7772400" cy="2311400"/>
          </a:xfrm>
        </p:spPr>
        <p:txBody>
          <a:bodyPr/>
          <a:lstStyle/>
          <a:p>
            <a:pPr marR="0" algn="ctr" eaLnBrk="1" hangingPunct="1"/>
            <a:r>
              <a:rPr lang="ar-EG" altLang="ar-SA" b="1"/>
              <a:t>إعداد</a:t>
            </a:r>
          </a:p>
          <a:p>
            <a:pPr marR="0" algn="ctr" eaLnBrk="1" hangingPunct="1"/>
            <a:r>
              <a:rPr lang="ar-EG" altLang="ar-SA" sz="2800" b="1"/>
              <a:t>أ.د. عبدالعال عابدين على</a:t>
            </a:r>
          </a:p>
          <a:p>
            <a:pPr marR="0" algn="ctr" eaLnBrk="1" hangingPunct="1"/>
            <a:r>
              <a:rPr lang="ar-EG" altLang="ar-SA" sz="2800" b="1"/>
              <a:t>قسم علوم الألبان - كلية الزراعة – جامعة سوهاج</a:t>
            </a:r>
          </a:p>
          <a:p>
            <a:pPr marR="0" algn="ctr" rtl="0" eaLnBrk="1" hangingPunct="1"/>
            <a:r>
              <a:rPr lang="ar-EG" altLang="ar-SA" sz="2800" b="1"/>
              <a:t> </a:t>
            </a:r>
            <a:r>
              <a:rPr lang="en-US" altLang="ar-SA" sz="2800" b="1"/>
              <a:t>E.mail: </a:t>
            </a:r>
            <a:r>
              <a:rPr lang="en-US" altLang="ar-SA" sz="2800" b="1">
                <a:hlinkClick r:id="rId3"/>
              </a:rPr>
              <a:t>abdelaal1414@yahoo.com</a:t>
            </a:r>
            <a:endParaRPr lang="en-US" altLang="ar-SA" sz="2800" b="1"/>
          </a:p>
          <a:p>
            <a:pPr marR="0" algn="ctr" rtl="0" eaLnBrk="1" hangingPunct="1"/>
            <a:r>
              <a:rPr lang="en-US" altLang="ar-SA" sz="2400" b="1"/>
              <a:t>Mobile Number: 01223591934- 01019463160</a:t>
            </a:r>
            <a:endParaRPr lang="ar-EG" altLang="ar-SA" sz="24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a:extLst>
              <a:ext uri="{FF2B5EF4-FFF2-40B4-BE49-F238E27FC236}">
                <a16:creationId xmlns:a16="http://schemas.microsoft.com/office/drawing/2014/main" id="{43E5F210-4207-4395-AA65-FF1793E2038C}"/>
              </a:ext>
            </a:extLst>
          </p:cNvPr>
          <p:cNvSpPr>
            <a:spLocks noGrp="1"/>
          </p:cNvSpPr>
          <p:nvPr>
            <p:ph idx="1"/>
          </p:nvPr>
        </p:nvSpPr>
        <p:spPr/>
        <p:txBody>
          <a:bodyPr/>
          <a:lstStyle/>
          <a:p>
            <a:pPr algn="just"/>
            <a:r>
              <a:rPr lang="ar-EG" altLang="ar-SA" sz="3600"/>
              <a:t>ممنوع التدخين ومضغ اللبان والحلوى فى صالات الإنتاج والأماكن التى يتم تحديدها بواسطة الإدارة وذلك لتقليل خطر تلوث المنتج عن طريق انتشار البكتريا من الفم والأيدى.</a:t>
            </a:r>
          </a:p>
        </p:txBody>
      </p:sp>
      <p:sp>
        <p:nvSpPr>
          <p:cNvPr id="3" name="Title 2">
            <a:extLst>
              <a:ext uri="{FF2B5EF4-FFF2-40B4-BE49-F238E27FC236}">
                <a16:creationId xmlns:a16="http://schemas.microsoft.com/office/drawing/2014/main" id="{D8F40375-BE20-45EC-AB64-F66DEE37379E}"/>
              </a:ext>
            </a:extLst>
          </p:cNvPr>
          <p:cNvSpPr>
            <a:spLocks noGrp="1"/>
          </p:cNvSpPr>
          <p:nvPr>
            <p:ph type="title"/>
          </p:nvPr>
        </p:nvSpPr>
        <p:spPr/>
        <p:txBody>
          <a:bodyPr/>
          <a:lstStyle/>
          <a:p>
            <a:pPr algn="ctr">
              <a:defRPr/>
            </a:pPr>
            <a:r>
              <a:rPr lang="ar-EG" sz="4000" u="sng" dirty="0">
                <a:solidFill>
                  <a:schemeClr val="tx1"/>
                </a:solidFill>
              </a:rPr>
              <a:t>(٥ ) التدخين ومضغ اللبان والحلوى</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a:extLst>
              <a:ext uri="{FF2B5EF4-FFF2-40B4-BE49-F238E27FC236}">
                <a16:creationId xmlns:a16="http://schemas.microsoft.com/office/drawing/2014/main" id="{F8351778-EAEA-4506-8EFD-DDE1A19BF1AC}"/>
              </a:ext>
            </a:extLst>
          </p:cNvPr>
          <p:cNvSpPr>
            <a:spLocks noGrp="1"/>
          </p:cNvSpPr>
          <p:nvPr>
            <p:ph idx="1"/>
          </p:nvPr>
        </p:nvSpPr>
        <p:spPr>
          <a:xfrm>
            <a:off x="457200" y="1000125"/>
            <a:ext cx="8229600" cy="5715000"/>
          </a:xfrm>
        </p:spPr>
        <p:txBody>
          <a:bodyPr/>
          <a:lstStyle/>
          <a:p>
            <a:pPr algn="just"/>
            <a:r>
              <a:rPr lang="ar-EG" altLang="ar-SA"/>
              <a:t>يجب أن تكون الممرات ذات اتساع فسيح وخالية من التراكمات والمواد المخزنة الآخرى. </a:t>
            </a:r>
          </a:p>
          <a:p>
            <a:pPr algn="just"/>
            <a:r>
              <a:rPr lang="ar-EG" altLang="ar-SA"/>
              <a:t>يجب أن تكون الأرضيات الأسمنتية فى حالة جيدة ومستوية.</a:t>
            </a:r>
          </a:p>
          <a:p>
            <a:pPr algn="just"/>
            <a:r>
              <a:rPr lang="ar-EG" altLang="ar-SA"/>
              <a:t> يجب أن تكون بلاطات الأرضيات فى حالة جيدة من حيث أماكن التصاق البلاطات ببعضها أو بالحوائط الجانبية ويجب أن تملأ تلك الأماكن بمادة لاصقه .</a:t>
            </a:r>
          </a:p>
          <a:p>
            <a:pPr algn="just"/>
            <a:r>
              <a:rPr lang="ar-EG" altLang="ar-SA"/>
              <a:t> يجب أن تكون جميع أسطح الأرضيات ذات ميل فى اتجاه فتحات الصرف ( البالوعات). </a:t>
            </a:r>
          </a:p>
          <a:p>
            <a:pPr algn="just"/>
            <a:r>
              <a:rPr lang="ar-EG" altLang="ar-SA"/>
              <a:t>يجب أن تكون جميع أسطح الأرضيات خالية من المناطق المنخفضة حتى لا تصبح بؤرلتجميع المياه.</a:t>
            </a:r>
          </a:p>
          <a:p>
            <a:pPr algn="just"/>
            <a:r>
              <a:rPr lang="ar-EG" altLang="ar-SA"/>
              <a:t> يجب تواجد جميع أسطح الأرضيات فى الحالة الجافة بصفة مستمرة. </a:t>
            </a:r>
          </a:p>
          <a:p>
            <a:pPr algn="just"/>
            <a:r>
              <a:rPr lang="ar-EG" altLang="ar-SA"/>
              <a:t>عدم استخدام الخراطيم فى رش أسطح الأرضيات بالقرب من المنتجات أو العبوات أثناء الإنتاج. </a:t>
            </a:r>
          </a:p>
        </p:txBody>
      </p:sp>
      <p:sp>
        <p:nvSpPr>
          <p:cNvPr id="3" name="Title 2">
            <a:extLst>
              <a:ext uri="{FF2B5EF4-FFF2-40B4-BE49-F238E27FC236}">
                <a16:creationId xmlns:a16="http://schemas.microsoft.com/office/drawing/2014/main" id="{80DEA34C-0FD0-40C3-9CA3-9FCE6CFF6DD9}"/>
              </a:ext>
            </a:extLst>
          </p:cNvPr>
          <p:cNvSpPr>
            <a:spLocks noGrp="1"/>
          </p:cNvSpPr>
          <p:nvPr>
            <p:ph type="title"/>
          </p:nvPr>
        </p:nvSpPr>
        <p:spPr>
          <a:xfrm>
            <a:off x="457200" y="71414"/>
            <a:ext cx="8229600" cy="1143000"/>
          </a:xfrm>
        </p:spPr>
        <p:txBody>
          <a:bodyPr/>
          <a:lstStyle/>
          <a:p>
            <a:pPr algn="ctr">
              <a:defRPr/>
            </a:pPr>
            <a:r>
              <a:rPr lang="ar-EG" sz="4000" u="sng" dirty="0">
                <a:solidFill>
                  <a:schemeClr val="tx1"/>
                </a:solidFill>
              </a:rPr>
              <a:t>الشئون الصحية بصالة الإنتاج</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a:extLst>
              <a:ext uri="{FF2B5EF4-FFF2-40B4-BE49-F238E27FC236}">
                <a16:creationId xmlns:a16="http://schemas.microsoft.com/office/drawing/2014/main" id="{42BB6700-09F2-472C-9D20-F0CF36C5F11A}"/>
              </a:ext>
            </a:extLst>
          </p:cNvPr>
          <p:cNvSpPr>
            <a:spLocks noGrp="1"/>
          </p:cNvSpPr>
          <p:nvPr>
            <p:ph idx="1"/>
          </p:nvPr>
        </p:nvSpPr>
        <p:spPr>
          <a:xfrm>
            <a:off x="457200" y="1481138"/>
            <a:ext cx="8229600" cy="4876800"/>
          </a:xfrm>
        </p:spPr>
        <p:txBody>
          <a:bodyPr/>
          <a:lstStyle/>
          <a:p>
            <a:pPr algn="just"/>
            <a:r>
              <a:rPr lang="ar-EG" altLang="ar-SA" sz="2800"/>
              <a:t>يجب أن تكون الأدوات المستخدمة فى التعامل مع المنتجات مطابقة للمواصفات القياسية وفى حالة جيدة كما يجب تنظيفها قبل تطهيرها.</a:t>
            </a:r>
          </a:p>
          <a:p>
            <a:pPr algn="just"/>
            <a:r>
              <a:rPr lang="ar-EG" altLang="ar-SA" sz="2800"/>
              <a:t> يجب على العاملين فى أقسام الإنتاج استخدام محلول مطهر لغمر الأدوات المستخدمة فيه مرة كل ساعتين (إذا لزم الأمر) – وتركيز المحلول المطهر طبقاً للتشريعات أو نوصيات الشركة المنتجة.</a:t>
            </a:r>
          </a:p>
          <a:p>
            <a:pPr algn="just"/>
            <a:r>
              <a:rPr lang="ar-EG" altLang="ar-SA" sz="2800"/>
              <a:t>إجراء الاختبارات المعملية اللازمة للتأكد من قوة محلول التطهير بصفة دورية للمحافظة على فاعلية محلول التطهير. </a:t>
            </a:r>
          </a:p>
          <a:p>
            <a:pPr algn="just"/>
            <a:r>
              <a:rPr lang="ar-EG" altLang="ar-SA" sz="2800"/>
              <a:t>تحفظ الأدوات النظيفة فى مكان نظيف سبق تطهيره خالى من الأتربة أو الرطوبة.</a:t>
            </a:r>
          </a:p>
          <a:p>
            <a:pPr algn="just"/>
            <a:r>
              <a:rPr lang="ar-EG" altLang="ar-SA" sz="2800"/>
              <a:t> يجب أن تكون الأدوات المستخدمة مصممة ومصنعة بطريقة تمنع احتمال تلوث المنتج الغذائي بأجزاء المعادن أو الملوثات الأخرى</a:t>
            </a:r>
            <a:r>
              <a:rPr lang="ar-EG" altLang="ar-SA"/>
              <a:t>.</a:t>
            </a:r>
          </a:p>
        </p:txBody>
      </p:sp>
      <p:sp>
        <p:nvSpPr>
          <p:cNvPr id="3" name="Title 2">
            <a:extLst>
              <a:ext uri="{FF2B5EF4-FFF2-40B4-BE49-F238E27FC236}">
                <a16:creationId xmlns:a16="http://schemas.microsoft.com/office/drawing/2014/main" id="{DC41D631-F7FC-4A84-91C3-684509116860}"/>
              </a:ext>
            </a:extLst>
          </p:cNvPr>
          <p:cNvSpPr>
            <a:spLocks noGrp="1"/>
          </p:cNvSpPr>
          <p:nvPr>
            <p:ph type="title"/>
          </p:nvPr>
        </p:nvSpPr>
        <p:spPr/>
        <p:txBody>
          <a:bodyPr/>
          <a:lstStyle/>
          <a:p>
            <a:pPr algn="ctr">
              <a:defRPr/>
            </a:pPr>
            <a:r>
              <a:rPr lang="ar-EG" sz="4000" u="sng" dirty="0">
                <a:solidFill>
                  <a:schemeClr val="tx1"/>
                </a:solidFill>
              </a:rPr>
              <a:t>الحالة الصحية للأدوات</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a:extLst>
              <a:ext uri="{FF2B5EF4-FFF2-40B4-BE49-F238E27FC236}">
                <a16:creationId xmlns:a16="http://schemas.microsoft.com/office/drawing/2014/main" id="{E3706785-6921-445A-BA12-4DC0D9103D83}"/>
              </a:ext>
            </a:extLst>
          </p:cNvPr>
          <p:cNvSpPr>
            <a:spLocks noGrp="1"/>
          </p:cNvSpPr>
          <p:nvPr>
            <p:ph idx="1"/>
          </p:nvPr>
        </p:nvSpPr>
        <p:spPr>
          <a:xfrm>
            <a:off x="457200" y="1428750"/>
            <a:ext cx="8229600" cy="4876800"/>
          </a:xfrm>
        </p:spPr>
        <p:txBody>
          <a:bodyPr/>
          <a:lstStyle/>
          <a:p>
            <a:pPr algn="just"/>
            <a:r>
              <a:rPr lang="ar-EG" altLang="ar-SA"/>
              <a:t>يجب أن تميز جميع أوعية المواد المستخدمة فى عمليات التنظيف والتطهير ومستلزماتها بوضوح. </a:t>
            </a:r>
          </a:p>
          <a:p>
            <a:pPr algn="just"/>
            <a:r>
              <a:rPr lang="ar-EG" altLang="ar-SA"/>
              <a:t>تحفظ جميع المواد المستخدمة فى عمليات التنظيف والتطهير فى المنطقة الخاصة بها والتى تجعلها معزولة عن كل المواد الخام ومواد التعبئة والمنتجات النهائية. </a:t>
            </a:r>
          </a:p>
          <a:p>
            <a:pPr algn="just"/>
            <a:r>
              <a:rPr lang="ar-EG" altLang="ar-SA"/>
              <a:t>ممنوع منعا باتا استخدام أوعية المنتجات الغذائية فى نقل أو تخزين الكيماويات أو الزيوت المعدنية أو المواد السامة. </a:t>
            </a:r>
          </a:p>
          <a:p>
            <a:pPr algn="just"/>
            <a:r>
              <a:rPr lang="ar-EG" altLang="ar-SA"/>
              <a:t> يجب أن تكون جميع المواد المستخدمة فى عمليات التنظيف والتطهير مطابقة للتشريعات الرسمية  ومصرح باستخدامها فى مصانع الأغذية.</a:t>
            </a:r>
          </a:p>
          <a:p>
            <a:pPr algn="just"/>
            <a:r>
              <a:rPr lang="ar-EG" altLang="ar-SA"/>
              <a:t> يجب أن تكون جميع المواد المستخدمة فى عمليات الدهانات وتغطية الأسطح فى مصانع الأغذية مطابقة للتشريعات الرسمية. </a:t>
            </a:r>
          </a:p>
        </p:txBody>
      </p:sp>
      <p:sp>
        <p:nvSpPr>
          <p:cNvPr id="3" name="Title 2">
            <a:extLst>
              <a:ext uri="{FF2B5EF4-FFF2-40B4-BE49-F238E27FC236}">
                <a16:creationId xmlns:a16="http://schemas.microsoft.com/office/drawing/2014/main" id="{9A5BDE23-F5DB-491C-91DD-E9D271B5DB0F}"/>
              </a:ext>
            </a:extLst>
          </p:cNvPr>
          <p:cNvSpPr>
            <a:spLocks noGrp="1"/>
          </p:cNvSpPr>
          <p:nvPr>
            <p:ph type="title"/>
          </p:nvPr>
        </p:nvSpPr>
        <p:spPr/>
        <p:txBody>
          <a:bodyPr/>
          <a:lstStyle/>
          <a:p>
            <a:pPr algn="ctr">
              <a:defRPr/>
            </a:pPr>
            <a:r>
              <a:rPr lang="ar-EG" sz="4000" u="sng" dirty="0">
                <a:solidFill>
                  <a:schemeClr val="tx1"/>
                </a:solidFill>
              </a:rPr>
              <a:t>مركبات تنظيف الأيدى والمركبات السامة</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a:extLst>
              <a:ext uri="{FF2B5EF4-FFF2-40B4-BE49-F238E27FC236}">
                <a16:creationId xmlns:a16="http://schemas.microsoft.com/office/drawing/2014/main" id="{4A47DBDC-0632-4863-8EDF-86460CE9CB3D}"/>
              </a:ext>
            </a:extLst>
          </p:cNvPr>
          <p:cNvSpPr>
            <a:spLocks noGrp="1"/>
          </p:cNvSpPr>
          <p:nvPr>
            <p:ph idx="1"/>
          </p:nvPr>
        </p:nvSpPr>
        <p:spPr>
          <a:xfrm>
            <a:off x="457200" y="142875"/>
            <a:ext cx="8229600" cy="6643688"/>
          </a:xfrm>
        </p:spPr>
        <p:txBody>
          <a:bodyPr/>
          <a:lstStyle/>
          <a:p>
            <a:pPr algn="just"/>
            <a:r>
              <a:rPr lang="ar-EG" altLang="ar-SA"/>
              <a:t>استخدام المذيبات الطيارة والتى تكون سامة وتؤثر على المنتجات الغذائية مثل الكلوروفورم والأسيتون والمبيدات ..الخ – فى أماكن بعيدة تماماً عن المواد أو المنتجات الغذائية أو مواد التعبئة والتغليف.</a:t>
            </a:r>
          </a:p>
          <a:p>
            <a:pPr algn="just"/>
            <a:r>
              <a:rPr lang="ar-EG" altLang="ar-SA"/>
              <a:t>تخزين كل الأوعية المفتوحة للمواد السابقة ذكرها والقابلة للاشتعال فى المكان الخاص بها بما يجعلها معزولة عن مواد التنظيف الأخرى. </a:t>
            </a:r>
          </a:p>
          <a:p>
            <a:pPr algn="just"/>
            <a:r>
              <a:rPr lang="ar-EG" altLang="ar-SA"/>
              <a:t>تخزين كل أوعية مواد التنظيف والمبيدات فى المكان الخاص بها على أن يتم غلقه بإحكام مع عزل مواد التنظيف عن المبيدات ويجب أن تكون القواعد الخشبية المستخدمة من نوع لا يسمح لتلك الأوعية المستخدمة بالحركة ويمكن أن تستخدم أرفف لا تلامس الأرضيات لتخزينها. </a:t>
            </a:r>
          </a:p>
          <a:p>
            <a:pPr algn="just"/>
            <a:r>
              <a:rPr lang="ar-EG" altLang="ar-SA"/>
              <a:t>يجب أن تستخدم المبيدات بواسطة العامل المسئول والذى يتم تدريبه على ذلك ، ويجب التعامل مع كل المبيدات ومواد إبادة القوارض على أنها مواد سامة من الضرورى تخزينها بعيداً عن المواد الخام أو المنتجات النهائية. </a:t>
            </a:r>
          </a:p>
          <a:p>
            <a:pPr algn="just"/>
            <a:r>
              <a:rPr lang="ar-EG" altLang="ar-SA"/>
              <a:t>التأكد من وضع البطاقات الصحيحة على أوعية مواد التنظيف والمبيدات.</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a:extLst>
              <a:ext uri="{FF2B5EF4-FFF2-40B4-BE49-F238E27FC236}">
                <a16:creationId xmlns:a16="http://schemas.microsoft.com/office/drawing/2014/main" id="{26516AD0-CF9B-4FA2-9C6E-C70D26BFC19D}"/>
              </a:ext>
            </a:extLst>
          </p:cNvPr>
          <p:cNvSpPr>
            <a:spLocks noGrp="1"/>
          </p:cNvSpPr>
          <p:nvPr>
            <p:ph idx="1"/>
          </p:nvPr>
        </p:nvSpPr>
        <p:spPr>
          <a:xfrm>
            <a:off x="457200" y="357188"/>
            <a:ext cx="8229600" cy="6143625"/>
          </a:xfrm>
        </p:spPr>
        <p:txBody>
          <a:bodyPr/>
          <a:lstStyle/>
          <a:p>
            <a:pPr algn="just"/>
            <a:r>
              <a:rPr lang="ar-EG" altLang="ar-SA" sz="3200"/>
              <a:t>التأكد من وضع الأغطية بإحكام على أسطوانات مواد التنظيف الفعالة حتى لا تمتص رطوبة أو يحدث تلوث لمحتويتها. </a:t>
            </a:r>
          </a:p>
          <a:p>
            <a:pPr algn="just"/>
            <a:r>
              <a:rPr lang="ar-EG" altLang="ar-SA" sz="3200"/>
              <a:t>التأكد من سلامة الأرضيات فى الأماكن التى يتم تخزين الكيماويات بها لمنع انسكابها. </a:t>
            </a:r>
          </a:p>
          <a:p>
            <a:pPr algn="just"/>
            <a:r>
              <a:rPr lang="ar-EG" altLang="ar-SA" sz="3200"/>
              <a:t>التأكد من توافر مصدراً للماء فى الأماكن التى يتم تخزين الكيماويات بها وأن تزود الأرضيات بفتحات للصرف (بالوعات) ويمثل ذلك عامل أمان حيث يستخدم هذا الماء فى شطف أى مواد تنسكب على الأرضيات.</a:t>
            </a:r>
          </a:p>
          <a:p>
            <a:pPr algn="just"/>
            <a:r>
              <a:rPr lang="ar-EG" altLang="ar-SA" sz="3200"/>
              <a:t> يجب أن يستخدم العاملين الأدوات الملائمة التى توفر لهم الأمان الكافى أثناء تداول تلك الكيماويات داخل المخازن.</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a:extLst>
              <a:ext uri="{FF2B5EF4-FFF2-40B4-BE49-F238E27FC236}">
                <a16:creationId xmlns:a16="http://schemas.microsoft.com/office/drawing/2014/main" id="{311CE423-1C7F-4B1A-B114-4B74C6F32D5C}"/>
              </a:ext>
            </a:extLst>
          </p:cNvPr>
          <p:cNvSpPr>
            <a:spLocks noGrp="1"/>
          </p:cNvSpPr>
          <p:nvPr>
            <p:ph idx="1"/>
          </p:nvPr>
        </p:nvSpPr>
        <p:spPr/>
        <p:txBody>
          <a:bodyPr/>
          <a:lstStyle/>
          <a:p>
            <a:pPr algn="just"/>
            <a:r>
              <a:rPr lang="ar-EG" altLang="ar-SA" sz="3200"/>
              <a:t>يجب نقل وتداول وتخزين المنتجات بعناية لمنع إتلاف العبوات مما يؤثر بالتالى على محتويات تلك العبوات من منتجات غذائية. </a:t>
            </a:r>
          </a:p>
          <a:p>
            <a:pPr algn="just"/>
            <a:r>
              <a:rPr lang="ar-EG" altLang="ar-SA" sz="3200"/>
              <a:t>العبوات الفارغة والتى يتم تجهيزها قبل الاستخدام يجب أن تحفظ مغطاة أو فى وضع مقلوب حتى وقت الاستخدام. </a:t>
            </a:r>
          </a:p>
          <a:p>
            <a:pPr algn="just"/>
            <a:r>
              <a:rPr lang="ar-EG" altLang="ar-SA" sz="3200"/>
              <a:t>يجب تفريغ المنتج من خط الإنتاج أو تغطيته تبعاً للحالة أثناء فترات الراحة أو الغذاء أو التوقف لمدة أطول من 15 دقيقة. </a:t>
            </a:r>
          </a:p>
          <a:p>
            <a:pPr algn="just"/>
            <a:r>
              <a:rPr lang="ar-EG" altLang="ar-SA" sz="3200"/>
              <a:t>يجب أن يغطى بعناية كل مخزون مواد التعبئة الذى يستخدم جزئياً. </a:t>
            </a:r>
          </a:p>
          <a:p>
            <a:pPr algn="just"/>
            <a:endParaRPr lang="ar-EG" altLang="ar-SA" sz="3200"/>
          </a:p>
        </p:txBody>
      </p:sp>
      <p:sp>
        <p:nvSpPr>
          <p:cNvPr id="3" name="Title 2">
            <a:extLst>
              <a:ext uri="{FF2B5EF4-FFF2-40B4-BE49-F238E27FC236}">
                <a16:creationId xmlns:a16="http://schemas.microsoft.com/office/drawing/2014/main" id="{7CCD8DCD-AD40-48FD-9685-861FC1F8897B}"/>
              </a:ext>
            </a:extLst>
          </p:cNvPr>
          <p:cNvSpPr>
            <a:spLocks noGrp="1"/>
          </p:cNvSpPr>
          <p:nvPr>
            <p:ph type="title"/>
          </p:nvPr>
        </p:nvSpPr>
        <p:spPr/>
        <p:txBody>
          <a:bodyPr/>
          <a:lstStyle/>
          <a:p>
            <a:pPr algn="ctr">
              <a:defRPr/>
            </a:pPr>
            <a:r>
              <a:rPr lang="ar-EG" sz="4000" u="sng" dirty="0">
                <a:solidFill>
                  <a:schemeClr val="tx1"/>
                </a:solidFill>
              </a:rPr>
              <a:t>ممارسات عمليات التعبئة وحماية المنتج</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a:extLst>
              <a:ext uri="{FF2B5EF4-FFF2-40B4-BE49-F238E27FC236}">
                <a16:creationId xmlns:a16="http://schemas.microsoft.com/office/drawing/2014/main" id="{2D3CA8CF-5AD1-40C8-8C8C-037AC24EC026}"/>
              </a:ext>
            </a:extLst>
          </p:cNvPr>
          <p:cNvSpPr>
            <a:spLocks noGrp="1"/>
          </p:cNvSpPr>
          <p:nvPr>
            <p:ph idx="1"/>
          </p:nvPr>
        </p:nvSpPr>
        <p:spPr>
          <a:xfrm>
            <a:off x="457200" y="214313"/>
            <a:ext cx="8229600" cy="6286500"/>
          </a:xfrm>
        </p:spPr>
        <p:txBody>
          <a:bodyPr/>
          <a:lstStyle/>
          <a:p>
            <a:pPr algn="just"/>
            <a:r>
              <a:rPr lang="ar-EG" altLang="ar-SA" sz="3200"/>
              <a:t>يجب عدم تخزين مواد التعبئة على الأرضيات مباشرة كما يجب رفع هذه المواد من الماكينات عند توقفها. </a:t>
            </a:r>
          </a:p>
          <a:p>
            <a:pPr algn="just"/>
            <a:r>
              <a:rPr lang="ar-EG" altLang="ar-SA" sz="3200"/>
              <a:t>يجب أن تخصص منطقة أو غرفة خاصة للتعامل مع المنتجات ذات العيوب والتى يعاد تشغيلها مرة ثانية حيث من الضرورى تداول هذه المنتجات تحت شروط صحية خاصة.</a:t>
            </a:r>
          </a:p>
          <a:p>
            <a:pPr algn="just"/>
            <a:r>
              <a:rPr lang="ar-EG" altLang="ar-SA" sz="3200"/>
              <a:t> يجب العناية بعدم سقوط أو انسكاب المنتجات على الأرضيات وأذا حدث ذلك فيجب استبعاد هذا المنتج وعدم توجيهه للاستهلاك الآدمى.</a:t>
            </a:r>
          </a:p>
          <a:p>
            <a:pPr algn="just"/>
            <a:r>
              <a:rPr lang="ar-EG" altLang="ar-SA" sz="3200"/>
              <a:t>ممارسة الشئون الصحية العامة وتنفيذ عمليات التنظيف بصورة جيدة يجب أن تتم على أسس مستمرة فى كل من عمليات الإنتاج والتخزين ولذا يجب أن تكون الأرضيات نظيفة فى جميع الأوقات.</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1">
            <a:extLst>
              <a:ext uri="{FF2B5EF4-FFF2-40B4-BE49-F238E27FC236}">
                <a16:creationId xmlns:a16="http://schemas.microsoft.com/office/drawing/2014/main" id="{5639DAF2-91CD-471C-A1A7-08B3F23E0A7C}"/>
              </a:ext>
            </a:extLst>
          </p:cNvPr>
          <p:cNvSpPr>
            <a:spLocks noGrp="1"/>
          </p:cNvSpPr>
          <p:nvPr>
            <p:ph idx="1"/>
          </p:nvPr>
        </p:nvSpPr>
        <p:spPr>
          <a:xfrm>
            <a:off x="457200" y="71438"/>
            <a:ext cx="8229600" cy="6572250"/>
          </a:xfrm>
        </p:spPr>
        <p:txBody>
          <a:bodyPr/>
          <a:lstStyle/>
          <a:p>
            <a:pPr algn="just"/>
            <a:r>
              <a:rPr lang="ar-EG" altLang="ar-SA" sz="3200"/>
              <a:t>يجب إزالة أى ألياف من السيور الناقلة فى صالات التصنيع فى أوقات منتظمة وذلك لمنع وصول هذه الألياف للمنتج.</a:t>
            </a:r>
          </a:p>
          <a:p>
            <a:pPr algn="just"/>
            <a:r>
              <a:rPr lang="ar-EG" altLang="ar-SA" sz="3200"/>
              <a:t>يجب تجنب ملامسة الأيدى لكلاً من المواد الخام والمخاليط والمنتجات النهائية إلا إذا كان العمل يتطلب ذلك حيث يجب تطبيق الشئون الصحية فى جميع الحالات. </a:t>
            </a:r>
          </a:p>
          <a:p>
            <a:pPr algn="just"/>
            <a:r>
              <a:rPr lang="ar-EG" altLang="ar-SA" sz="3200"/>
              <a:t>يجب غسل وتطهير الأيدى جيداً قبل تداول المنتج النهائى فى حالة ملامسة الأيدى للمناطق التى لا يتم فيها الإنتاج. </a:t>
            </a:r>
          </a:p>
          <a:p>
            <a:pPr algn="just"/>
            <a:r>
              <a:rPr lang="ar-EG" altLang="ar-SA" sz="3200"/>
              <a:t>يجب إرتداء الزى المناسب نظيفاً منعاً لتلوث المنتجات النهائية. </a:t>
            </a:r>
          </a:p>
          <a:p>
            <a:pPr algn="just"/>
            <a:r>
              <a:rPr lang="ar-EG" altLang="ar-SA" sz="3200"/>
              <a:t>يجب أن تكون الممرات بين الأجهزة وفى مناطق التشغيل خالية من أى تراكمات وأن تكون من الأتساع بحيث تسمح للعاملين بتأدية واجباتهم دون تلوث للغذاء أو للأسطح التى يلامسها.</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a:extLst>
              <a:ext uri="{FF2B5EF4-FFF2-40B4-BE49-F238E27FC236}">
                <a16:creationId xmlns:a16="http://schemas.microsoft.com/office/drawing/2014/main" id="{1F6ACDE8-FB70-431A-99B8-E877FAC386A2}"/>
              </a:ext>
            </a:extLst>
          </p:cNvPr>
          <p:cNvSpPr>
            <a:spLocks noGrp="1"/>
          </p:cNvSpPr>
          <p:nvPr>
            <p:ph idx="1"/>
          </p:nvPr>
        </p:nvSpPr>
        <p:spPr>
          <a:xfrm>
            <a:off x="457200" y="214313"/>
            <a:ext cx="8229600" cy="6357937"/>
          </a:xfrm>
        </p:spPr>
        <p:txBody>
          <a:bodyPr/>
          <a:lstStyle/>
          <a:p>
            <a:pPr algn="just"/>
            <a:r>
              <a:rPr lang="ar-EG" altLang="ar-SA" sz="3200"/>
              <a:t>يجب أن تكون أبواب صالات التصنيع ذاتية الإغلاق وأن تحفظ دائماً مغلقة للتحكم فى سريان الهواء والضغط والحشرات والقوارض والطيور والحيوانات وغيرها. </a:t>
            </a:r>
          </a:p>
          <a:p>
            <a:pPr algn="just"/>
            <a:r>
              <a:rPr lang="ar-EG" altLang="ar-SA" sz="3200"/>
              <a:t>يجب أن تكون كل الأسطح التى يلامسها الغذاء فى حالة جيدة وخالية من النتوءات والشروخ وأماكن اللحام المفتوحة.</a:t>
            </a:r>
          </a:p>
          <a:p>
            <a:pPr algn="just"/>
            <a:r>
              <a:rPr lang="ar-EG" altLang="ar-SA" sz="3200"/>
              <a:t> يجب تنفيذ التتابع الصحيح لاستخدام كل من المواد الخام والمكونات الأخرى المختلفة. </a:t>
            </a:r>
          </a:p>
          <a:p>
            <a:pPr algn="just"/>
            <a:r>
              <a:rPr lang="ar-EG" altLang="ar-SA" sz="3200"/>
              <a:t>عدم إعادة استخدم الأوعية مرة آخرى إذا كان مصممة للاستخدام مرة واحدة. </a:t>
            </a:r>
          </a:p>
          <a:p>
            <a:pPr algn="just"/>
            <a:r>
              <a:rPr lang="ar-EG" altLang="ar-SA" sz="3200"/>
              <a:t>يجب عدم تخزين جميع الأكياس سواء الفارغة أو المملوءة على الأرضيات.</a:t>
            </a:r>
          </a:p>
          <a:p>
            <a:pPr algn="just"/>
            <a:r>
              <a:rPr lang="ar-EG" altLang="ar-SA" sz="3200"/>
              <a:t>عدم الجلوس على الأجهزة أو أسطح التشغيل.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97044FA-9E48-41DA-835C-21FD656567AF}"/>
              </a:ext>
            </a:extLst>
          </p:cNvPr>
          <p:cNvSpPr>
            <a:spLocks noGrp="1"/>
          </p:cNvSpPr>
          <p:nvPr>
            <p:ph type="title"/>
          </p:nvPr>
        </p:nvSpPr>
        <p:spPr>
          <a:xfrm>
            <a:off x="214282" y="2214554"/>
            <a:ext cx="8686800" cy="1143000"/>
          </a:xfrm>
        </p:spPr>
        <p:txBody>
          <a:bodyPr>
            <a:normAutofit fontScale="90000"/>
          </a:bodyPr>
          <a:lstStyle/>
          <a:p>
            <a:pPr algn="ctr">
              <a:defRPr/>
            </a:pPr>
            <a:r>
              <a:rPr lang="ar-EG" u="sng" dirty="0">
                <a:solidFill>
                  <a:schemeClr val="tx1"/>
                </a:solidFill>
              </a:rPr>
              <a:t>الممارسات الجيدة للتصنيع </a:t>
            </a:r>
            <a:br>
              <a:rPr lang="ar-EG" u="sng" dirty="0">
                <a:solidFill>
                  <a:schemeClr val="tx1"/>
                </a:solidFill>
              </a:rPr>
            </a:br>
            <a:r>
              <a:rPr lang="en-GB" u="sng" dirty="0">
                <a:solidFill>
                  <a:schemeClr val="tx1"/>
                </a:solidFill>
                <a:cs typeface="Arial" pitchFamily="34" charset="0"/>
              </a:rPr>
              <a:t>Good Manufacturing Practices (GMP)</a:t>
            </a:r>
            <a:endParaRPr lang="ar-EG" u="sng"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a:extLst>
              <a:ext uri="{FF2B5EF4-FFF2-40B4-BE49-F238E27FC236}">
                <a16:creationId xmlns:a16="http://schemas.microsoft.com/office/drawing/2014/main" id="{15457882-5A0B-4043-813A-09394DCCA952}"/>
              </a:ext>
            </a:extLst>
          </p:cNvPr>
          <p:cNvSpPr>
            <a:spLocks noGrp="1"/>
          </p:cNvSpPr>
          <p:nvPr>
            <p:ph idx="1"/>
          </p:nvPr>
        </p:nvSpPr>
        <p:spPr>
          <a:xfrm>
            <a:off x="457200" y="357188"/>
            <a:ext cx="8229600" cy="6215062"/>
          </a:xfrm>
        </p:spPr>
        <p:txBody>
          <a:bodyPr/>
          <a:lstStyle/>
          <a:p>
            <a:pPr algn="just"/>
            <a:r>
              <a:rPr lang="ar-EG" altLang="ar-SA" sz="3200"/>
              <a:t>يجب أن تكون كل الوسائل المستخدمة فى النقل داخل المصنع نظيقة وفى حالة جيدة وخالية من الثقوب والكسور والشروخ والتى تساعد على أنتشار الكائنات الحية الدقيقة.</a:t>
            </a:r>
          </a:p>
          <a:p>
            <a:pPr algn="just"/>
            <a:r>
              <a:rPr lang="ar-EG" altLang="ar-SA" sz="3200"/>
              <a:t>عدم تخزين الأوعية التى تحتوى على المواد الغذائية بجوار تلك التى تحتوى على الفضلات أو المواد الأخرى. </a:t>
            </a:r>
          </a:p>
          <a:p>
            <a:pPr algn="just"/>
            <a:r>
              <a:rPr lang="ar-EG" altLang="ar-SA" sz="3200"/>
              <a:t>عدم الإحتفاظ بالأقلام الرصاص أو الجاف أو النظارات أو العدد كالمفكات...الخ فى الجيوب أعلا منطقة الوسط أو الحزام. </a:t>
            </a:r>
          </a:p>
          <a:p>
            <a:pPr algn="just"/>
            <a:r>
              <a:rPr lang="ar-EG" altLang="ar-SA" sz="3200"/>
              <a:t>يجب عدم تداول المنتج بالأيدى فى حالة وجود جرح أو رباط طبى إلا إذا تم تغطيتها بالقفازات.</a:t>
            </a:r>
          </a:p>
          <a:p>
            <a:pPr algn="just"/>
            <a:r>
              <a:rPr lang="ar-EG" altLang="ar-SA" sz="3200"/>
              <a:t> يجب عدم تخزين الملابس أو الأدوات الشخصية فى صالات الإنتاج.</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a:extLst>
              <a:ext uri="{FF2B5EF4-FFF2-40B4-BE49-F238E27FC236}">
                <a16:creationId xmlns:a16="http://schemas.microsoft.com/office/drawing/2014/main" id="{19A6A729-67B0-4644-8AD6-EBEBE1D6AE4E}"/>
              </a:ext>
            </a:extLst>
          </p:cNvPr>
          <p:cNvSpPr>
            <a:spLocks noGrp="1"/>
          </p:cNvSpPr>
          <p:nvPr>
            <p:ph idx="1"/>
          </p:nvPr>
        </p:nvSpPr>
        <p:spPr>
          <a:xfrm>
            <a:off x="457200" y="71438"/>
            <a:ext cx="8229600" cy="6715125"/>
          </a:xfrm>
        </p:spPr>
        <p:txBody>
          <a:bodyPr/>
          <a:lstStyle/>
          <a:p>
            <a:pPr algn="just"/>
            <a:r>
              <a:rPr lang="ar-EG" altLang="ar-SA" sz="3200"/>
              <a:t>يجب فحص الجوانات والحلقات المطاط بصفة دورية مع تغيرها إذا لزم الأمر – ويجب تخزينها بعناية. </a:t>
            </a:r>
          </a:p>
          <a:p>
            <a:pPr algn="just"/>
            <a:r>
              <a:rPr lang="ar-EG" altLang="ar-SA" sz="3200"/>
              <a:t>يجب عدم تواجد وسادات الصوف الزجاجى أو وسادات البلاستيك فى صالات الإنتاج وذلك لتقليل تلوث المنتجات بمثل هذه المواد.</a:t>
            </a:r>
          </a:p>
          <a:p>
            <a:pPr algn="just"/>
            <a:r>
              <a:rPr lang="ar-EG" altLang="ar-SA" sz="3200"/>
              <a:t> يجب التبليغ مباشرة عن أى تسريب فى المواسير أو الأسقف بما فى ذلك خطوط الإنتاج</a:t>
            </a:r>
          </a:p>
          <a:p>
            <a:pPr algn="just"/>
            <a:r>
              <a:rPr lang="ar-EG" altLang="ar-SA" sz="3200"/>
              <a:t> يراعى تقليل تساقط بخار الماء المتكثف إلى أقل ما يمكن فى كل من صالات الإنتاج والمخازن. </a:t>
            </a:r>
          </a:p>
          <a:p>
            <a:pPr algn="just"/>
            <a:r>
              <a:rPr lang="ar-EG" altLang="ar-SA" sz="3200"/>
              <a:t>يجب تخزين الخراطيم مرفوعة عن الأرضيات فى حالة نظيفة مع وضع الطرف الحر فى محلول مطهر. </a:t>
            </a:r>
          </a:p>
          <a:p>
            <a:pPr algn="just"/>
            <a:r>
              <a:rPr lang="ar-EG" altLang="ar-SA" sz="3200"/>
              <a:t>يجب عدم استخدام خراطيم الغسيل والشطف فى إمداد عمليات التصنيع بالماء.</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1">
            <a:extLst>
              <a:ext uri="{FF2B5EF4-FFF2-40B4-BE49-F238E27FC236}">
                <a16:creationId xmlns:a16="http://schemas.microsoft.com/office/drawing/2014/main" id="{5B83B5E2-2307-4A43-A4CB-95B962DBC3BB}"/>
              </a:ext>
            </a:extLst>
          </p:cNvPr>
          <p:cNvSpPr>
            <a:spLocks noGrp="1"/>
          </p:cNvSpPr>
          <p:nvPr>
            <p:ph idx="1"/>
          </p:nvPr>
        </p:nvSpPr>
        <p:spPr>
          <a:xfrm>
            <a:off x="457200" y="500063"/>
            <a:ext cx="8229600" cy="6143625"/>
          </a:xfrm>
        </p:spPr>
        <p:txBody>
          <a:bodyPr/>
          <a:lstStyle/>
          <a:p>
            <a:pPr algn="just"/>
            <a:r>
              <a:rPr lang="ar-EG" altLang="ar-SA" sz="3200"/>
              <a:t>تجنب استخدام خراطيم ذات ضغط مرتفع فى جميع الأحوال وخاصة أثناء تصنيع المنتجات. </a:t>
            </a:r>
          </a:p>
          <a:p>
            <a:pPr algn="just"/>
            <a:r>
              <a:rPr lang="ar-EG" altLang="ar-SA" sz="3200"/>
              <a:t>يجب أن تكون الأدوات المستخدمة لغرف أو صب الكيماويات ذات ألوان مختلفة عما يستخدم للمنتجات. </a:t>
            </a:r>
          </a:p>
          <a:p>
            <a:pPr algn="just"/>
            <a:r>
              <a:rPr lang="ar-EG" altLang="ar-SA" sz="3200"/>
              <a:t>يجب تجميع الأدوات المستخدمة فى الصيانة مثل المفكات  والمفاتيح وغيرها... بمجرد الإنتهاء من العمل. </a:t>
            </a:r>
          </a:p>
          <a:p>
            <a:pPr algn="just"/>
            <a:r>
              <a:rPr lang="ar-EG" altLang="ar-SA" sz="3200"/>
              <a:t>يجب تنظيف وتطهير أى سطح يلامس المنتجات الغذائية بمجرد الإنتهاء من أعمال الصيانة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a:extLst>
              <a:ext uri="{FF2B5EF4-FFF2-40B4-BE49-F238E27FC236}">
                <a16:creationId xmlns:a16="http://schemas.microsoft.com/office/drawing/2014/main" id="{BA9CEDEC-EB4A-4F18-AC74-D26DC46E3073}"/>
              </a:ext>
            </a:extLst>
          </p:cNvPr>
          <p:cNvSpPr>
            <a:spLocks noGrp="1"/>
          </p:cNvSpPr>
          <p:nvPr>
            <p:ph idx="1"/>
          </p:nvPr>
        </p:nvSpPr>
        <p:spPr/>
        <p:txBody>
          <a:bodyPr/>
          <a:lstStyle/>
          <a:p>
            <a:pPr algn="just"/>
            <a:r>
              <a:rPr lang="ar-EG" altLang="ar-SA" sz="3200"/>
              <a:t>يجب التاكد من أن حوض العربة المتحركة مثبت على الحامل الواقى وذلك لتقليل المساحة المعرضة للفراغ الخارجى بين الأبواب المفتوحة. </a:t>
            </a:r>
          </a:p>
          <a:p>
            <a:pPr algn="just"/>
            <a:r>
              <a:rPr lang="ar-EG" altLang="ar-SA" sz="3200"/>
              <a:t>يجب أن تكون العربات المستخدمة نظيفة وفى حالة جيدة.</a:t>
            </a:r>
          </a:p>
          <a:p>
            <a:pPr algn="just"/>
            <a:r>
              <a:rPr lang="ar-EG" altLang="ar-SA" sz="3200"/>
              <a:t> يجب استخدام فواصل ورقية عند وضع علب أو أكياس المنتجات على أرضية العربات. </a:t>
            </a:r>
          </a:p>
          <a:p>
            <a:pPr algn="just"/>
            <a:r>
              <a:rPr lang="ar-EG" altLang="ar-SA" sz="3200"/>
              <a:t>يجب أن تكون الأوعية المستخدمة لشحن المنتجات نظيفة وفى حاله جيدة لا تسمح بأى تسريب فى المنتجات.</a:t>
            </a:r>
          </a:p>
        </p:txBody>
      </p:sp>
      <p:sp>
        <p:nvSpPr>
          <p:cNvPr id="3" name="Title 2">
            <a:extLst>
              <a:ext uri="{FF2B5EF4-FFF2-40B4-BE49-F238E27FC236}">
                <a16:creationId xmlns:a16="http://schemas.microsoft.com/office/drawing/2014/main" id="{32127FDE-0772-46C5-AD06-68DAD4FFDF00}"/>
              </a:ext>
            </a:extLst>
          </p:cNvPr>
          <p:cNvSpPr>
            <a:spLocks noGrp="1"/>
          </p:cNvSpPr>
          <p:nvPr>
            <p:ph type="title"/>
          </p:nvPr>
        </p:nvSpPr>
        <p:spPr/>
        <p:txBody>
          <a:bodyPr/>
          <a:lstStyle/>
          <a:p>
            <a:pPr algn="ctr">
              <a:defRPr/>
            </a:pPr>
            <a:r>
              <a:rPr lang="ar-EG" sz="4000" u="sng" dirty="0">
                <a:solidFill>
                  <a:schemeClr val="tx1"/>
                </a:solidFill>
              </a:rPr>
              <a:t>ممارسات استخدام وسائل التحميل الميكانيكية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a:extLst>
              <a:ext uri="{FF2B5EF4-FFF2-40B4-BE49-F238E27FC236}">
                <a16:creationId xmlns:a16="http://schemas.microsoft.com/office/drawing/2014/main" id="{9F335167-2BD2-46BB-B70F-9CE4BF1CC3FC}"/>
              </a:ext>
            </a:extLst>
          </p:cNvPr>
          <p:cNvSpPr>
            <a:spLocks noGrp="1"/>
          </p:cNvSpPr>
          <p:nvPr>
            <p:ph idx="1"/>
          </p:nvPr>
        </p:nvSpPr>
        <p:spPr/>
        <p:txBody>
          <a:bodyPr/>
          <a:lstStyle/>
          <a:p>
            <a:r>
              <a:rPr lang="ar-EG" altLang="ar-SA" sz="3600"/>
              <a:t>الممارسات الشخصية</a:t>
            </a:r>
          </a:p>
          <a:p>
            <a:r>
              <a:rPr lang="ar-EG" altLang="ar-SA" sz="3600"/>
              <a:t>الشئون الصحية بصالة الإنتاج</a:t>
            </a:r>
          </a:p>
          <a:p>
            <a:r>
              <a:rPr lang="ar-EG" altLang="ar-SA" sz="3600"/>
              <a:t>الحالة الصحية للأدوات</a:t>
            </a:r>
          </a:p>
          <a:p>
            <a:r>
              <a:rPr lang="ar-EG" altLang="ar-SA" sz="3600"/>
              <a:t>مركبات تنظيف الأيدى والمركبات السامة</a:t>
            </a:r>
          </a:p>
          <a:p>
            <a:r>
              <a:rPr lang="ar-EG" altLang="ar-SA" sz="3600"/>
              <a:t>ممارسات عمليات التعبئة وحماية المنتج</a:t>
            </a:r>
          </a:p>
          <a:p>
            <a:r>
              <a:rPr lang="ar-EG" altLang="ar-SA" sz="3600"/>
              <a:t>ممارسات استخدام وسائل التحميل الميكانيكية</a:t>
            </a:r>
          </a:p>
          <a:p>
            <a:r>
              <a:rPr lang="ar-EG" altLang="ar-SA" sz="3600"/>
              <a:t>الاشتراطات الخاصة بالمبانى والمرافق</a:t>
            </a:r>
          </a:p>
          <a:p>
            <a:endParaRPr lang="ar-EG" altLang="ar-SA"/>
          </a:p>
        </p:txBody>
      </p:sp>
      <p:sp>
        <p:nvSpPr>
          <p:cNvPr id="3" name="Title 2">
            <a:extLst>
              <a:ext uri="{FF2B5EF4-FFF2-40B4-BE49-F238E27FC236}">
                <a16:creationId xmlns:a16="http://schemas.microsoft.com/office/drawing/2014/main" id="{7AC0CA76-1376-4938-AD0B-9B874FCA98BE}"/>
              </a:ext>
            </a:extLst>
          </p:cNvPr>
          <p:cNvSpPr>
            <a:spLocks noGrp="1"/>
          </p:cNvSpPr>
          <p:nvPr>
            <p:ph type="title"/>
          </p:nvPr>
        </p:nvSpPr>
        <p:spPr>
          <a:xfrm>
            <a:off x="214282" y="285728"/>
            <a:ext cx="8643998" cy="1143000"/>
          </a:xfrm>
        </p:spPr>
        <p:txBody>
          <a:bodyPr>
            <a:normAutofit fontScale="90000"/>
          </a:bodyPr>
          <a:lstStyle/>
          <a:p>
            <a:pPr algn="ctr">
              <a:defRPr/>
            </a:pPr>
            <a:r>
              <a:rPr lang="ar-EG" sz="4400" u="sng" dirty="0">
                <a:solidFill>
                  <a:schemeClr val="tx1"/>
                </a:solidFill>
              </a:rPr>
              <a:t>الممارسات الجيدة للتصنيع </a:t>
            </a:r>
            <a:br>
              <a:rPr lang="ar-EG" u="sng" dirty="0">
                <a:solidFill>
                  <a:schemeClr val="tx1"/>
                </a:solidFill>
              </a:rPr>
            </a:br>
            <a:r>
              <a:rPr lang="en-GB" u="sng" dirty="0">
                <a:cs typeface="Arial" pitchFamily="34" charset="0"/>
              </a:rPr>
              <a:t> </a:t>
            </a:r>
            <a:r>
              <a:rPr lang="en-GB" u="sng" dirty="0">
                <a:solidFill>
                  <a:schemeClr val="tx1"/>
                </a:solidFill>
                <a:cs typeface="Arial" pitchFamily="34" charset="0"/>
              </a:rPr>
              <a:t>Good Manufacturing Practices (GMP</a:t>
            </a:r>
            <a:r>
              <a:rPr lang="en-GB" u="sng" dirty="0">
                <a:cs typeface="Arial" pitchFamily="34" charset="0"/>
              </a:rPr>
              <a:t>)</a:t>
            </a:r>
            <a:endParaRPr lang="ar-EG" u="sng"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a:extLst>
              <a:ext uri="{FF2B5EF4-FFF2-40B4-BE49-F238E27FC236}">
                <a16:creationId xmlns:a16="http://schemas.microsoft.com/office/drawing/2014/main" id="{0A1553F2-9549-4EF3-BFEC-BCA089EF1D77}"/>
              </a:ext>
            </a:extLst>
          </p:cNvPr>
          <p:cNvSpPr>
            <a:spLocks noGrp="1"/>
          </p:cNvSpPr>
          <p:nvPr>
            <p:ph idx="1"/>
          </p:nvPr>
        </p:nvSpPr>
        <p:spPr/>
        <p:txBody>
          <a:bodyPr/>
          <a:lstStyle/>
          <a:p>
            <a:pPr algn="just"/>
            <a:r>
              <a:rPr lang="ar-EG" altLang="ar-SA" sz="3200"/>
              <a:t>تعتبر النظافة الشخصية ذات أهمية قصوى فى احتفاظ المنتج بالجودة والأمان الصحى. حيث أن المستوى المنخفض من النظافة الشخصية يمكن أن يسبب تلوث للمنتج مما يؤدى إلى فساده أوحدوث حالة مرضية للمستهلكين. </a:t>
            </a:r>
          </a:p>
          <a:p>
            <a:pPr algn="just"/>
            <a:r>
              <a:rPr lang="ar-EG" altLang="ar-SA" sz="3200"/>
              <a:t>يجب أن تلتزم الشركة بأتخاذ كل الاحتياطيات اللازمة للتأكد من تطبيق العناصر الأتية :</a:t>
            </a:r>
          </a:p>
        </p:txBody>
      </p:sp>
      <p:sp>
        <p:nvSpPr>
          <p:cNvPr id="3" name="Title 2">
            <a:extLst>
              <a:ext uri="{FF2B5EF4-FFF2-40B4-BE49-F238E27FC236}">
                <a16:creationId xmlns:a16="http://schemas.microsoft.com/office/drawing/2014/main" id="{B9C64790-F487-4752-A329-4959EE9D2808}"/>
              </a:ext>
            </a:extLst>
          </p:cNvPr>
          <p:cNvSpPr>
            <a:spLocks noGrp="1"/>
          </p:cNvSpPr>
          <p:nvPr>
            <p:ph type="title"/>
          </p:nvPr>
        </p:nvSpPr>
        <p:spPr/>
        <p:txBody>
          <a:bodyPr/>
          <a:lstStyle/>
          <a:p>
            <a:pPr algn="ctr">
              <a:defRPr/>
            </a:pPr>
            <a:r>
              <a:rPr lang="ar-EG" sz="4000" u="sng" dirty="0">
                <a:solidFill>
                  <a:schemeClr val="tx1"/>
                </a:solidFill>
              </a:rPr>
              <a:t>الممارسات الشخصية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a:extLst>
              <a:ext uri="{FF2B5EF4-FFF2-40B4-BE49-F238E27FC236}">
                <a16:creationId xmlns:a16="http://schemas.microsoft.com/office/drawing/2014/main" id="{A7D83D92-E49C-41B8-99E5-22A53536B67F}"/>
              </a:ext>
            </a:extLst>
          </p:cNvPr>
          <p:cNvSpPr>
            <a:spLocks noGrp="1"/>
          </p:cNvSpPr>
          <p:nvPr>
            <p:ph idx="1"/>
          </p:nvPr>
        </p:nvSpPr>
        <p:spPr>
          <a:xfrm>
            <a:off x="457200" y="1481138"/>
            <a:ext cx="8229600" cy="5091112"/>
          </a:xfrm>
        </p:spPr>
        <p:txBody>
          <a:bodyPr/>
          <a:lstStyle/>
          <a:p>
            <a:pPr algn="just"/>
            <a:r>
              <a:rPr lang="ar-EG" altLang="ar-SA" sz="3200"/>
              <a:t>يجب استبعاد أى شخص مصاب بمرض معدى – أو حامل لميكروب مرض معدى – أو مصاب بجروح أو بثرات أو قروح معدية –أو أى مصد آخر غير عادى يمكن أن يكون مصدراً للتلوث الميكروبى من العمل فى عمليات التصنيع طالما أن هناك احتمال لتلوث الخامات أو المنتجات النهائية مما يجعلها وسيلة لنقل المرض إلى أشخاص آخرون.</a:t>
            </a:r>
          </a:p>
          <a:p>
            <a:pPr algn="just"/>
            <a:r>
              <a:rPr lang="ar-EG" altLang="ar-SA" sz="3200"/>
              <a:t> يجب على العاملين العائدين للعمل بعد الانقطاع نتيجة للإصابة بمرض معدى الحصول على تقرير طبى يفيد شفائهم تماماً من المرض بالاضافة إلى صلاحيتهم للعمل بالمصنع. </a:t>
            </a:r>
          </a:p>
        </p:txBody>
      </p:sp>
      <p:sp>
        <p:nvSpPr>
          <p:cNvPr id="3" name="Title 2">
            <a:extLst>
              <a:ext uri="{FF2B5EF4-FFF2-40B4-BE49-F238E27FC236}">
                <a16:creationId xmlns:a16="http://schemas.microsoft.com/office/drawing/2014/main" id="{8033EBA6-DEB3-4B67-9497-E550F5D7E252}"/>
              </a:ext>
            </a:extLst>
          </p:cNvPr>
          <p:cNvSpPr>
            <a:spLocks noGrp="1"/>
          </p:cNvSpPr>
          <p:nvPr>
            <p:ph type="title"/>
          </p:nvPr>
        </p:nvSpPr>
        <p:spPr/>
        <p:txBody>
          <a:bodyPr/>
          <a:lstStyle/>
          <a:p>
            <a:pPr algn="ctr">
              <a:defRPr/>
            </a:pPr>
            <a:r>
              <a:rPr lang="ar-EG" sz="4000" u="sng" dirty="0">
                <a:solidFill>
                  <a:schemeClr val="tx1"/>
                </a:solidFill>
              </a:rPr>
              <a:t>(١) السيطرة على الأمراض</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536FB413-E914-42FC-9DD0-AF5580D61004}"/>
              </a:ext>
            </a:extLst>
          </p:cNvPr>
          <p:cNvSpPr>
            <a:spLocks noGrp="1"/>
          </p:cNvSpPr>
          <p:nvPr>
            <p:ph idx="1"/>
          </p:nvPr>
        </p:nvSpPr>
        <p:spPr/>
        <p:txBody>
          <a:bodyPr/>
          <a:lstStyle/>
          <a:p>
            <a:pPr algn="just"/>
            <a:r>
              <a:rPr lang="ar-EG" altLang="ar-SA" sz="2800"/>
              <a:t>يجب أن يتوفر لدى العاملين درجة مرتفعة من النظافة الشخصية لمنع تلوث المنتجات النهائية. </a:t>
            </a:r>
          </a:p>
          <a:p>
            <a:pPr algn="just"/>
            <a:r>
              <a:rPr lang="ar-EG" altLang="ar-SA" sz="2800"/>
              <a:t>يجب أن يكون الشعر مغطى تماما بشبكة الشعر أو غطاء الرأس. </a:t>
            </a:r>
          </a:p>
          <a:p>
            <a:pPr algn="just"/>
            <a:r>
              <a:rPr lang="ar-EG" altLang="ar-SA" sz="2800"/>
              <a:t>عدم إستخدام الخواتم – الحلقان – الساعات والعقود والسلاسل وغيرها من المجوهرات فى المصنع.</a:t>
            </a:r>
          </a:p>
          <a:p>
            <a:pPr algn="just"/>
            <a:r>
              <a:rPr lang="ar-EG" altLang="ar-SA" sz="2800"/>
              <a:t>عدم إستخدام وسائل التجميل وفى حالة استخدامها يجب أن يتم ذلك بما لا يسبب أى تلوث للمنتجات حيث لا يسمح بطلاء الأظافر أواستخدام الرموش الصناعية فى صالات الإنتاج </a:t>
            </a:r>
          </a:p>
          <a:p>
            <a:pPr algn="just"/>
            <a:r>
              <a:rPr lang="ar-EG" altLang="ar-SA" sz="2800"/>
              <a:t>يجب أن تكون الأظافر دائماً قصيرة وذلك لتوفير الأمان الصحى لكل من العامل والمنتج النهائى.</a:t>
            </a:r>
          </a:p>
        </p:txBody>
      </p:sp>
      <p:sp>
        <p:nvSpPr>
          <p:cNvPr id="3" name="Title 2">
            <a:extLst>
              <a:ext uri="{FF2B5EF4-FFF2-40B4-BE49-F238E27FC236}">
                <a16:creationId xmlns:a16="http://schemas.microsoft.com/office/drawing/2014/main" id="{ACBDDAD6-8DF1-405F-A300-4150B665587F}"/>
              </a:ext>
            </a:extLst>
          </p:cNvPr>
          <p:cNvSpPr>
            <a:spLocks noGrp="1"/>
          </p:cNvSpPr>
          <p:nvPr>
            <p:ph type="title"/>
          </p:nvPr>
        </p:nvSpPr>
        <p:spPr/>
        <p:txBody>
          <a:bodyPr/>
          <a:lstStyle/>
          <a:p>
            <a:pPr algn="ctr">
              <a:defRPr/>
            </a:pPr>
            <a:r>
              <a:rPr lang="ar-EG" sz="4000" u="sng" dirty="0">
                <a:solidFill>
                  <a:schemeClr val="tx1"/>
                </a:solidFill>
              </a:rPr>
              <a:t>(٢ ) الاعتبارات الصحية الشخصية</a:t>
            </a:r>
            <a:endParaRPr lang="ar-EG" u="sng"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a:extLst>
              <a:ext uri="{FF2B5EF4-FFF2-40B4-BE49-F238E27FC236}">
                <a16:creationId xmlns:a16="http://schemas.microsoft.com/office/drawing/2014/main" id="{7C5B96EA-0AD3-4033-9CEA-7C75EBA9C83A}"/>
              </a:ext>
            </a:extLst>
          </p:cNvPr>
          <p:cNvSpPr>
            <a:spLocks noGrp="1"/>
          </p:cNvSpPr>
          <p:nvPr>
            <p:ph idx="1"/>
          </p:nvPr>
        </p:nvSpPr>
        <p:spPr>
          <a:xfrm>
            <a:off x="457200" y="1143000"/>
            <a:ext cx="8229600" cy="5500688"/>
          </a:xfrm>
        </p:spPr>
        <p:txBody>
          <a:bodyPr/>
          <a:lstStyle/>
          <a:p>
            <a:pPr algn="just"/>
            <a:r>
              <a:rPr lang="ar-EG" altLang="ar-SA" sz="2800"/>
              <a:t>يجب على كل شخص ارتداء الملابس الخاصة بالعمل الذى يقوم به.</a:t>
            </a:r>
          </a:p>
          <a:p>
            <a:pPr algn="just"/>
            <a:r>
              <a:rPr lang="ar-EG" altLang="ar-SA" sz="2800"/>
              <a:t> يجب أن تكون الملابس الخاصة بالعمل نظيفة</a:t>
            </a:r>
          </a:p>
          <a:p>
            <a:pPr algn="just"/>
            <a:r>
              <a:rPr lang="ar-EG" altLang="ar-SA" sz="2800"/>
              <a:t>يجب أن تكون أغطية الرأس فى حالة نظيفة. </a:t>
            </a:r>
          </a:p>
          <a:p>
            <a:pPr algn="just"/>
            <a:r>
              <a:rPr lang="ar-EG" altLang="ar-SA" sz="2800"/>
              <a:t>يجب أن يقوم العاملين بتغيير الملابس الخاصة بالمصنع فى الأماكن المخصصة لذلك لكى يتم الأحتفاظ بملابس العمل نظيفة بعيداً عن ملابس الخروج. </a:t>
            </a:r>
          </a:p>
          <a:p>
            <a:pPr algn="just"/>
            <a:r>
              <a:rPr lang="ar-EG" altLang="ar-SA" sz="2800"/>
              <a:t>عدم التواجد فى صالات الإنتاج فى حالة ارتداء ملابس الخروج. </a:t>
            </a:r>
          </a:p>
          <a:p>
            <a:pPr algn="just"/>
            <a:r>
              <a:rPr lang="ar-EG" altLang="ar-SA" sz="2800"/>
              <a:t>فى حالة ارتداء البلوفرات والفانلات الخارجية يجب تكون نظيفة يحتفظ بها أسفل الملابس الخاصة بالعمل ، ويجب أن تكون خياطتها محكمة وذات وبر قصير وذلك لمنع سقوط الألياف فى المنتج.</a:t>
            </a:r>
          </a:p>
          <a:p>
            <a:pPr algn="just"/>
            <a:r>
              <a:rPr lang="ar-EG" altLang="ar-SA" sz="2800"/>
              <a:t>ألا تحتوى الملابس الخاصة بالعمل على زراير أو سوسته ويفضل الملابس ذاتية الالتصاق . </a:t>
            </a:r>
          </a:p>
          <a:p>
            <a:pPr algn="just"/>
            <a:endParaRPr lang="ar-EG" altLang="ar-SA" sz="2800"/>
          </a:p>
        </p:txBody>
      </p:sp>
      <p:sp>
        <p:nvSpPr>
          <p:cNvPr id="3" name="Title 2">
            <a:extLst>
              <a:ext uri="{FF2B5EF4-FFF2-40B4-BE49-F238E27FC236}">
                <a16:creationId xmlns:a16="http://schemas.microsoft.com/office/drawing/2014/main" id="{9BE8371F-1A3B-4C42-9A92-B6F4CB6B3739}"/>
              </a:ext>
            </a:extLst>
          </p:cNvPr>
          <p:cNvSpPr>
            <a:spLocks noGrp="1"/>
          </p:cNvSpPr>
          <p:nvPr>
            <p:ph type="title"/>
          </p:nvPr>
        </p:nvSpPr>
        <p:spPr>
          <a:xfrm>
            <a:off x="457200" y="71414"/>
            <a:ext cx="8229600" cy="1143000"/>
          </a:xfrm>
        </p:spPr>
        <p:txBody>
          <a:bodyPr/>
          <a:lstStyle/>
          <a:p>
            <a:pPr algn="ctr">
              <a:defRPr/>
            </a:pPr>
            <a:r>
              <a:rPr lang="ar-EG" sz="4000" u="sng" dirty="0">
                <a:solidFill>
                  <a:schemeClr val="tx1"/>
                </a:solidFill>
              </a:rPr>
              <a:t>(٣) الملابس</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EF6CECCB-3E58-415A-A04E-9234648BB477}"/>
              </a:ext>
            </a:extLst>
          </p:cNvPr>
          <p:cNvSpPr>
            <a:spLocks noGrp="1"/>
          </p:cNvSpPr>
          <p:nvPr>
            <p:ph idx="1"/>
          </p:nvPr>
        </p:nvSpPr>
        <p:spPr>
          <a:xfrm>
            <a:off x="457200" y="214313"/>
            <a:ext cx="8229600" cy="6357937"/>
          </a:xfrm>
        </p:spPr>
        <p:txBody>
          <a:bodyPr/>
          <a:lstStyle/>
          <a:p>
            <a:pPr algn="just"/>
            <a:r>
              <a:rPr lang="ar-EG" altLang="ar-SA"/>
              <a:t>يجب أن يكون الجزء العلوى من الملابس الخاصة بالعمل خالى من الجيوب وذلك لتجنب وضع الأقلام الرصاص أو الجاف أو الترمومترات أو السجائر أو أى أشياء يمكن حملها أعلى منطقة الوسط أو خلف الأذن أثناء العمل فى صالات الإنتاج. </a:t>
            </a:r>
          </a:p>
          <a:p>
            <a:pPr algn="just"/>
            <a:r>
              <a:rPr lang="ar-EG" altLang="ar-SA"/>
              <a:t>ألا يوضع على الملابس الخاصة بالعمل اى ملتصقات او دبابيس يمكن أن تسقط بالمنتج </a:t>
            </a:r>
          </a:p>
          <a:p>
            <a:pPr algn="just"/>
            <a:r>
              <a:rPr lang="ar-EG" altLang="ar-SA"/>
              <a:t>- فى حالة صالات الإنتاج التى قد يلامس المنتج ملابس العاملين يجب ارتداء مريلة من نسيج خالى من الثقوب ( البلاستيك ) ويلاحظ خلع هذه المريله قبل الذهاب الى دورة المياه.</a:t>
            </a:r>
          </a:p>
          <a:p>
            <a:pPr algn="just"/>
            <a:r>
              <a:rPr lang="ar-EG" altLang="ar-SA"/>
              <a:t>يجب ارتداء الأحذية الخاصة بالمصنع فى صالات الانتاج والتصنيع ويجب أن تكون الأحذية نظيفه فى حالة جيدة وخالية من الثقوب او الشقوق وتجنب وجود خياطات فى الأحذية بأنواع الخيوط النايلون أو القماش. </a:t>
            </a:r>
          </a:p>
          <a:p>
            <a:pPr algn="just"/>
            <a:r>
              <a:rPr lang="ar-EG" altLang="ar-SA"/>
              <a:t>فى حالة ارتداء النظارات الطبية أوالواقية يجب أخذ الاحتياطات الكافية حتى لا تسقط فى المنتج.</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a:extLst>
              <a:ext uri="{FF2B5EF4-FFF2-40B4-BE49-F238E27FC236}">
                <a16:creationId xmlns:a16="http://schemas.microsoft.com/office/drawing/2014/main" id="{133EE21A-871A-4E03-AF91-2C72F8D1EBBB}"/>
              </a:ext>
            </a:extLst>
          </p:cNvPr>
          <p:cNvSpPr>
            <a:spLocks noGrp="1"/>
          </p:cNvSpPr>
          <p:nvPr>
            <p:ph idx="1"/>
          </p:nvPr>
        </p:nvSpPr>
        <p:spPr/>
        <p:txBody>
          <a:bodyPr/>
          <a:lstStyle/>
          <a:p>
            <a:pPr algn="just"/>
            <a:r>
              <a:rPr lang="ar-EG" altLang="ar-SA" sz="3200"/>
              <a:t>تعتبر الالتهابات والأربطة الطبية المفتوحة مأوى للبكتريا والتى يمكن أن تسبب بعض الأمراض – ولذا يجب الا تكون هناك فرصة لملامستها للمنتج النهائى. </a:t>
            </a:r>
          </a:p>
          <a:p>
            <a:pPr algn="just"/>
            <a:r>
              <a:rPr lang="ar-EG" altLang="ar-SA" sz="3200"/>
              <a:t>يجب ارتداء أغطية الأيدى ( القفازات ) على الأربطة الطبية فى صالات الإنتاج. </a:t>
            </a:r>
          </a:p>
          <a:p>
            <a:pPr algn="just"/>
            <a:r>
              <a:rPr lang="ar-EG" altLang="ar-SA" sz="3200"/>
              <a:t>يجب أن تكون الأربطة الطبية المستخدمة ذات لون داكن لتميزها عن المنتج الغذائى.</a:t>
            </a:r>
          </a:p>
        </p:txBody>
      </p:sp>
      <p:sp>
        <p:nvSpPr>
          <p:cNvPr id="3" name="Title 2">
            <a:extLst>
              <a:ext uri="{FF2B5EF4-FFF2-40B4-BE49-F238E27FC236}">
                <a16:creationId xmlns:a16="http://schemas.microsoft.com/office/drawing/2014/main" id="{6DD64645-E75E-4C36-BD1F-4F1A20C72353}"/>
              </a:ext>
            </a:extLst>
          </p:cNvPr>
          <p:cNvSpPr>
            <a:spLocks noGrp="1"/>
          </p:cNvSpPr>
          <p:nvPr>
            <p:ph type="title"/>
          </p:nvPr>
        </p:nvSpPr>
        <p:spPr/>
        <p:txBody>
          <a:bodyPr/>
          <a:lstStyle/>
          <a:p>
            <a:pPr algn="ctr">
              <a:defRPr/>
            </a:pPr>
            <a:r>
              <a:rPr lang="ar-EG" sz="4000" u="sng" dirty="0">
                <a:solidFill>
                  <a:schemeClr val="tx1"/>
                </a:solidFill>
              </a:rPr>
              <a:t>(٤) الالتهابات والأربطة المفتوحة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3105</TotalTime>
  <Words>1937</Words>
  <Application>Microsoft Office PowerPoint</Application>
  <PresentationFormat>عرض على الشاشة (4:3)</PresentationFormat>
  <Paragraphs>116</Paragraphs>
  <Slides>23</Slides>
  <Notes>1</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23</vt:i4>
      </vt:variant>
    </vt:vector>
  </HeadingPairs>
  <TitlesOfParts>
    <vt:vector size="30" baseType="lpstr">
      <vt:lpstr>Arial</vt:lpstr>
      <vt:lpstr>Lucida Sans Unicode</vt:lpstr>
      <vt:lpstr>Wingdings 3</vt:lpstr>
      <vt:lpstr>Verdana</vt:lpstr>
      <vt:lpstr>Wingdings 2</vt:lpstr>
      <vt:lpstr>Calibri</vt:lpstr>
      <vt:lpstr>Concourse</vt:lpstr>
      <vt:lpstr>  مقررالشئون الصحية لمصانع الألبان لطلاب المستوى الرابع – برنامج علوم وتكنولوجيا الأغذية  المحاضرة العاشرة  الممارسات الجيدة للتصنيع  Good Manufacturing Practices (GMP) </vt:lpstr>
      <vt:lpstr>الممارسات الجيدة للتصنيع  Good Manufacturing Practices (GMP)</vt:lpstr>
      <vt:lpstr>الممارسات الجيدة للتصنيع   Good Manufacturing Practices (GMP)</vt:lpstr>
      <vt:lpstr>الممارسات الشخصية</vt:lpstr>
      <vt:lpstr>(١) السيطرة على الأمراض</vt:lpstr>
      <vt:lpstr>(٢ ) الاعتبارات الصحية الشخصية</vt:lpstr>
      <vt:lpstr>(٣) الملابس</vt:lpstr>
      <vt:lpstr>عرض تقديمي في PowerPoint</vt:lpstr>
      <vt:lpstr>(٤) الالتهابات والأربطة المفتوحة</vt:lpstr>
      <vt:lpstr>(٥ ) التدخين ومضغ اللبان والحلوى</vt:lpstr>
      <vt:lpstr>الشئون الصحية بصالة الإنتاج</vt:lpstr>
      <vt:lpstr>الحالة الصحية للأدوات</vt:lpstr>
      <vt:lpstr>مركبات تنظيف الأيدى والمركبات السامة</vt:lpstr>
      <vt:lpstr>عرض تقديمي في PowerPoint</vt:lpstr>
      <vt:lpstr>عرض تقديمي في PowerPoint</vt:lpstr>
      <vt:lpstr>ممارسات عمليات التعبئة وحماية المنتج</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ممارسات استخدام وسائل التحميل الميكانيكية</vt:lpstr>
    </vt:vector>
  </TitlesOfParts>
  <Company>Nabaster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Nabaster</dc:creator>
  <cp:lastModifiedBy>ن</cp:lastModifiedBy>
  <cp:revision>634</cp:revision>
  <dcterms:created xsi:type="dcterms:W3CDTF">2004-11-01T15:26:28Z</dcterms:created>
  <dcterms:modified xsi:type="dcterms:W3CDTF">2020-07-21T20:57:37Z</dcterms:modified>
</cp:coreProperties>
</file>