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26" Type="http://schemas.openxmlformats.org/officeDocument/2006/relationships/slide" Target="slides/slide22.xml"/><Relationship Id="rId121" Type="http://schemas.openxmlformats.org/officeDocument/2006/relationships/slide" Target="slides/slide117.xml"/><Relationship Id="rId25" Type="http://schemas.openxmlformats.org/officeDocument/2006/relationships/slide" Target="slides/slide21.xml"/><Relationship Id="rId120" Type="http://schemas.openxmlformats.org/officeDocument/2006/relationships/slide" Target="slides/slide116.xml"/><Relationship Id="rId28" Type="http://schemas.openxmlformats.org/officeDocument/2006/relationships/slide" Target="slides/slide24.xml"/><Relationship Id="rId27" Type="http://schemas.openxmlformats.org/officeDocument/2006/relationships/slide" Target="slides/slide23.xml"/><Relationship Id="rId125" Type="http://schemas.openxmlformats.org/officeDocument/2006/relationships/slide" Target="slides/slide121.xml"/><Relationship Id="rId29" Type="http://schemas.openxmlformats.org/officeDocument/2006/relationships/slide" Target="slides/slide25.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 type="body"/>
          </p:nvPr>
        </p:nvSpPr>
        <p:spPr>
          <a:xfrm>
            <a:off x="935037" y="4416425"/>
            <a:ext cx="5140324" cy="4183061"/>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9" name="Shape 4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0" name="Shape 11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3" name="Shape 823"/>
        <p:cNvGrpSpPr/>
        <p:nvPr/>
      </p:nvGrpSpPr>
      <p:grpSpPr>
        <a:xfrm>
          <a:off x="0" y="0"/>
          <a:ext cx="0" cy="0"/>
          <a:chOff x="0" y="0"/>
          <a:chExt cx="0" cy="0"/>
        </a:xfrm>
      </p:grpSpPr>
      <p:sp>
        <p:nvSpPr>
          <p:cNvPr id="824" name="Shape 82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25" name="Shape 82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0" name="Shape 830"/>
        <p:cNvGrpSpPr/>
        <p:nvPr/>
      </p:nvGrpSpPr>
      <p:grpSpPr>
        <a:xfrm>
          <a:off x="0" y="0"/>
          <a:ext cx="0" cy="0"/>
          <a:chOff x="0" y="0"/>
          <a:chExt cx="0" cy="0"/>
        </a:xfrm>
      </p:grpSpPr>
      <p:sp>
        <p:nvSpPr>
          <p:cNvPr id="831" name="Shape 83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32" name="Shape 83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7" name="Shape 857"/>
        <p:cNvGrpSpPr/>
        <p:nvPr/>
      </p:nvGrpSpPr>
      <p:grpSpPr>
        <a:xfrm>
          <a:off x="0" y="0"/>
          <a:ext cx="0" cy="0"/>
          <a:chOff x="0" y="0"/>
          <a:chExt cx="0" cy="0"/>
        </a:xfrm>
      </p:grpSpPr>
      <p:sp>
        <p:nvSpPr>
          <p:cNvPr id="858" name="Shape 858"/>
          <p:cNvSpPr txBox="1"/>
          <p:nvPr>
            <p:ph idx="1" type="body"/>
          </p:nvPr>
        </p:nvSpPr>
        <p:spPr>
          <a:xfrm>
            <a:off x="935037" y="44418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561 of Elementary Statistics, 10</a:t>
            </a:r>
            <a:r>
              <a:rPr b="0" baseline="30000" i="0" lang="en-US" sz="1800" u="none" cap="none" strike="noStrike"/>
              <a:t>th</a:t>
            </a:r>
            <a:r>
              <a:rPr b="0" i="0" lang="en-US" sz="1800" u="none" cap="none" strike="noStrike"/>
              <a:t> Edition. </a:t>
            </a:r>
          </a:p>
        </p:txBody>
      </p:sp>
      <p:sp>
        <p:nvSpPr>
          <p:cNvPr id="859" name="Shape 85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1" name="Shape 881"/>
        <p:cNvGrpSpPr/>
        <p:nvPr/>
      </p:nvGrpSpPr>
      <p:grpSpPr>
        <a:xfrm>
          <a:off x="0" y="0"/>
          <a:ext cx="0" cy="0"/>
          <a:chOff x="0" y="0"/>
          <a:chExt cx="0" cy="0"/>
        </a:xfrm>
      </p:grpSpPr>
      <p:sp>
        <p:nvSpPr>
          <p:cNvPr id="882" name="Shape 88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83" name="Shape 88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4" name="Shape 914"/>
        <p:cNvGrpSpPr/>
        <p:nvPr/>
      </p:nvGrpSpPr>
      <p:grpSpPr>
        <a:xfrm>
          <a:off x="0" y="0"/>
          <a:ext cx="0" cy="0"/>
          <a:chOff x="0" y="0"/>
          <a:chExt cx="0" cy="0"/>
        </a:xfrm>
      </p:grpSpPr>
      <p:sp>
        <p:nvSpPr>
          <p:cNvPr id="915" name="Shape 915"/>
          <p:cNvSpPr txBox="1"/>
          <p:nvPr>
            <p:ph idx="1" type="body"/>
          </p:nvPr>
        </p:nvSpPr>
        <p:spPr>
          <a:xfrm>
            <a:off x="935037" y="44418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562 of Elementary Statistics, 10</a:t>
            </a:r>
            <a:r>
              <a:rPr b="0" baseline="30000" i="0" lang="en-US" sz="1800" u="none" cap="none" strike="noStrike"/>
              <a:t>th</a:t>
            </a:r>
            <a:r>
              <a:rPr b="0" i="0" lang="en-US" sz="1800" u="none" cap="none" strike="noStrike"/>
              <a:t> Edition. </a:t>
            </a:r>
          </a:p>
        </p:txBody>
      </p:sp>
      <p:sp>
        <p:nvSpPr>
          <p:cNvPr id="916" name="Shape 91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0" name="Shape 950"/>
        <p:cNvGrpSpPr/>
        <p:nvPr/>
      </p:nvGrpSpPr>
      <p:grpSpPr>
        <a:xfrm>
          <a:off x="0" y="0"/>
          <a:ext cx="0" cy="0"/>
          <a:chOff x="0" y="0"/>
          <a:chExt cx="0" cy="0"/>
        </a:xfrm>
      </p:grpSpPr>
      <p:sp>
        <p:nvSpPr>
          <p:cNvPr id="951" name="Shape 951"/>
          <p:cNvSpPr txBox="1"/>
          <p:nvPr>
            <p:ph idx="1" type="body"/>
          </p:nvPr>
        </p:nvSpPr>
        <p:spPr>
          <a:xfrm>
            <a:off x="935037" y="44418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562 of Elementary Statistics, 10</a:t>
            </a:r>
            <a:r>
              <a:rPr b="0" baseline="30000" i="0" lang="en-US" sz="1800" u="none" cap="none" strike="noStrike"/>
              <a:t>th</a:t>
            </a:r>
            <a:r>
              <a:rPr b="0" i="0" lang="en-US" sz="1800" u="none" cap="none" strike="noStrike"/>
              <a:t> Edition. </a:t>
            </a:r>
          </a:p>
        </p:txBody>
      </p:sp>
      <p:sp>
        <p:nvSpPr>
          <p:cNvPr id="952" name="Shape 95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0" name="Shape 960"/>
        <p:cNvGrpSpPr/>
        <p:nvPr/>
      </p:nvGrpSpPr>
      <p:grpSpPr>
        <a:xfrm>
          <a:off x="0" y="0"/>
          <a:ext cx="0" cy="0"/>
          <a:chOff x="0" y="0"/>
          <a:chExt cx="0" cy="0"/>
        </a:xfrm>
      </p:grpSpPr>
      <p:sp>
        <p:nvSpPr>
          <p:cNvPr id="961" name="Shape 96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62" name="Shape 96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6" name="Shape 966"/>
        <p:cNvGrpSpPr/>
        <p:nvPr/>
      </p:nvGrpSpPr>
      <p:grpSpPr>
        <a:xfrm>
          <a:off x="0" y="0"/>
          <a:ext cx="0" cy="0"/>
          <a:chOff x="0" y="0"/>
          <a:chExt cx="0" cy="0"/>
        </a:xfrm>
      </p:grpSpPr>
      <p:sp>
        <p:nvSpPr>
          <p:cNvPr id="967" name="Shape 96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68" name="Shape 96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4" name="Shape 974"/>
        <p:cNvGrpSpPr/>
        <p:nvPr/>
      </p:nvGrpSpPr>
      <p:grpSpPr>
        <a:xfrm>
          <a:off x="0" y="0"/>
          <a:ext cx="0" cy="0"/>
          <a:chOff x="0" y="0"/>
          <a:chExt cx="0" cy="0"/>
        </a:xfrm>
      </p:grpSpPr>
      <p:sp>
        <p:nvSpPr>
          <p:cNvPr id="975" name="Shape 97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76" name="Shape 97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0" name="Shape 980"/>
        <p:cNvGrpSpPr/>
        <p:nvPr/>
      </p:nvGrpSpPr>
      <p:grpSpPr>
        <a:xfrm>
          <a:off x="0" y="0"/>
          <a:ext cx="0" cy="0"/>
          <a:chOff x="0" y="0"/>
          <a:chExt cx="0" cy="0"/>
        </a:xfrm>
      </p:grpSpPr>
      <p:sp>
        <p:nvSpPr>
          <p:cNvPr id="981" name="Shape 98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82" name="Shape 98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15" name="Shape 11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5" name="Shape 985"/>
        <p:cNvGrpSpPr/>
        <p:nvPr/>
      </p:nvGrpSpPr>
      <p:grpSpPr>
        <a:xfrm>
          <a:off x="0" y="0"/>
          <a:ext cx="0" cy="0"/>
          <a:chOff x="0" y="0"/>
          <a:chExt cx="0" cy="0"/>
        </a:xfrm>
      </p:grpSpPr>
      <p:sp>
        <p:nvSpPr>
          <p:cNvPr id="986" name="Shape 98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87" name="Shape 98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4" name="Shape 994"/>
        <p:cNvGrpSpPr/>
        <p:nvPr/>
      </p:nvGrpSpPr>
      <p:grpSpPr>
        <a:xfrm>
          <a:off x="0" y="0"/>
          <a:ext cx="0" cy="0"/>
          <a:chOff x="0" y="0"/>
          <a:chExt cx="0" cy="0"/>
        </a:xfrm>
      </p:grpSpPr>
      <p:sp>
        <p:nvSpPr>
          <p:cNvPr id="995" name="Shape 99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96" name="Shape 99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3" name="Shape 1003"/>
        <p:cNvGrpSpPr/>
        <p:nvPr/>
      </p:nvGrpSpPr>
      <p:grpSpPr>
        <a:xfrm>
          <a:off x="0" y="0"/>
          <a:ext cx="0" cy="0"/>
          <a:chOff x="0" y="0"/>
          <a:chExt cx="0" cy="0"/>
        </a:xfrm>
      </p:grpSpPr>
      <p:sp>
        <p:nvSpPr>
          <p:cNvPr id="1004" name="Shape 100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05" name="Shape 100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0" name="Shape 1010"/>
        <p:cNvGrpSpPr/>
        <p:nvPr/>
      </p:nvGrpSpPr>
      <p:grpSpPr>
        <a:xfrm>
          <a:off x="0" y="0"/>
          <a:ext cx="0" cy="0"/>
          <a:chOff x="0" y="0"/>
          <a:chExt cx="0" cy="0"/>
        </a:xfrm>
      </p:grpSpPr>
      <p:sp>
        <p:nvSpPr>
          <p:cNvPr id="1011" name="Shape 101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The computations of this section will require a statistical software package. </a:t>
            </a:r>
          </a:p>
          <a:p>
            <a:pPr indent="0" lvl="0" marL="0" marR="0" rtl="0" algn="l">
              <a:spcBef>
                <a:spcPts val="0"/>
              </a:spcBef>
              <a:buSzPct val="25000"/>
              <a:buFont typeface="Arial"/>
              <a:buNone/>
            </a:pPr>
            <a:r>
              <a:t/>
            </a:r>
            <a:endParaRPr b="0" i="0" sz="1800" u="none" cap="none" strike="noStrike"/>
          </a:p>
          <a:p>
            <a:pPr lvl="0">
              <a:spcBef>
                <a:spcPts val="0"/>
              </a:spcBef>
              <a:buNone/>
            </a:pPr>
            <a:r>
              <a:t/>
            </a:r>
            <a:endParaRPr b="0" i="0" sz="1800" u="none" cap="none" strike="noStrike"/>
          </a:p>
        </p:txBody>
      </p:sp>
      <p:sp>
        <p:nvSpPr>
          <p:cNvPr id="1012" name="Shape 101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6" name="Shape 1016"/>
        <p:cNvGrpSpPr/>
        <p:nvPr/>
      </p:nvGrpSpPr>
      <p:grpSpPr>
        <a:xfrm>
          <a:off x="0" y="0"/>
          <a:ext cx="0" cy="0"/>
          <a:chOff x="0" y="0"/>
          <a:chExt cx="0" cy="0"/>
        </a:xfrm>
      </p:grpSpPr>
      <p:sp>
        <p:nvSpPr>
          <p:cNvPr id="1017" name="Shape 101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18" name="Shape 10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4" name="Shape 1024"/>
        <p:cNvGrpSpPr/>
        <p:nvPr/>
      </p:nvGrpSpPr>
      <p:grpSpPr>
        <a:xfrm>
          <a:off x="0" y="0"/>
          <a:ext cx="0" cy="0"/>
          <a:chOff x="0" y="0"/>
          <a:chExt cx="0" cy="0"/>
        </a:xfrm>
      </p:grpSpPr>
      <p:sp>
        <p:nvSpPr>
          <p:cNvPr id="1025" name="Shape 102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26" name="Shape 102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2" name="Shape 1032"/>
        <p:cNvGrpSpPr/>
        <p:nvPr/>
      </p:nvGrpSpPr>
      <p:grpSpPr>
        <a:xfrm>
          <a:off x="0" y="0"/>
          <a:ext cx="0" cy="0"/>
          <a:chOff x="0" y="0"/>
          <a:chExt cx="0" cy="0"/>
        </a:xfrm>
      </p:grpSpPr>
      <p:sp>
        <p:nvSpPr>
          <p:cNvPr id="1033" name="Shape 103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34" name="Shape 103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1" name="Shape 1041"/>
        <p:cNvGrpSpPr/>
        <p:nvPr/>
      </p:nvGrpSpPr>
      <p:grpSpPr>
        <a:xfrm>
          <a:off x="0" y="0"/>
          <a:ext cx="0" cy="0"/>
          <a:chOff x="0" y="0"/>
          <a:chExt cx="0" cy="0"/>
        </a:xfrm>
      </p:grpSpPr>
      <p:sp>
        <p:nvSpPr>
          <p:cNvPr id="1042" name="Shape 104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43" name="Shape 104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7" name="Shape 1047"/>
        <p:cNvGrpSpPr/>
        <p:nvPr/>
      </p:nvGrpSpPr>
      <p:grpSpPr>
        <a:xfrm>
          <a:off x="0" y="0"/>
          <a:ext cx="0" cy="0"/>
          <a:chOff x="0" y="0"/>
          <a:chExt cx="0" cy="0"/>
        </a:xfrm>
      </p:grpSpPr>
      <p:sp>
        <p:nvSpPr>
          <p:cNvPr id="1048" name="Shape 104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49" name="Shape 104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2" name="Shape 1062"/>
        <p:cNvGrpSpPr/>
        <p:nvPr/>
      </p:nvGrpSpPr>
      <p:grpSpPr>
        <a:xfrm>
          <a:off x="0" y="0"/>
          <a:ext cx="0" cy="0"/>
          <a:chOff x="0" y="0"/>
          <a:chExt cx="0" cy="0"/>
        </a:xfrm>
      </p:grpSpPr>
      <p:sp>
        <p:nvSpPr>
          <p:cNvPr id="1063" name="Shape 106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64" name="Shape 106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518 of Elementary Statistics, 10th Edition</a:t>
            </a:r>
          </a:p>
        </p:txBody>
      </p:sp>
      <p:sp>
        <p:nvSpPr>
          <p:cNvPr id="121" name="Shape 12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8" name="Shape 1068"/>
        <p:cNvGrpSpPr/>
        <p:nvPr/>
      </p:nvGrpSpPr>
      <p:grpSpPr>
        <a:xfrm>
          <a:off x="0" y="0"/>
          <a:ext cx="0" cy="0"/>
          <a:chOff x="0" y="0"/>
          <a:chExt cx="0" cy="0"/>
        </a:xfrm>
      </p:grpSpPr>
      <p:sp>
        <p:nvSpPr>
          <p:cNvPr id="1069" name="Shape 106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70" name="Shape 107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4" name="Shape 1074"/>
        <p:cNvGrpSpPr/>
        <p:nvPr/>
      </p:nvGrpSpPr>
      <p:grpSpPr>
        <a:xfrm>
          <a:off x="0" y="0"/>
          <a:ext cx="0" cy="0"/>
          <a:chOff x="0" y="0"/>
          <a:chExt cx="0" cy="0"/>
        </a:xfrm>
      </p:grpSpPr>
      <p:sp>
        <p:nvSpPr>
          <p:cNvPr id="1075" name="Shape 107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76" name="Shape 10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0" name="Shape 1080"/>
        <p:cNvGrpSpPr/>
        <p:nvPr/>
      </p:nvGrpSpPr>
      <p:grpSpPr>
        <a:xfrm>
          <a:off x="0" y="0"/>
          <a:ext cx="0" cy="0"/>
          <a:chOff x="0" y="0"/>
          <a:chExt cx="0" cy="0"/>
        </a:xfrm>
      </p:grpSpPr>
      <p:sp>
        <p:nvSpPr>
          <p:cNvPr id="1081" name="Shape 108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82" name="Shape 108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6" name="Shape 1086"/>
        <p:cNvGrpSpPr/>
        <p:nvPr/>
      </p:nvGrpSpPr>
      <p:grpSpPr>
        <a:xfrm>
          <a:off x="0" y="0"/>
          <a:ext cx="0" cy="0"/>
          <a:chOff x="0" y="0"/>
          <a:chExt cx="0" cy="0"/>
        </a:xfrm>
      </p:grpSpPr>
      <p:sp>
        <p:nvSpPr>
          <p:cNvPr id="1087" name="Shape 108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88" name="Shape 108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1" name="Shape 1091"/>
        <p:cNvGrpSpPr/>
        <p:nvPr/>
      </p:nvGrpSpPr>
      <p:grpSpPr>
        <a:xfrm>
          <a:off x="0" y="0"/>
          <a:ext cx="0" cy="0"/>
          <a:chOff x="0" y="0"/>
          <a:chExt cx="0" cy="0"/>
        </a:xfrm>
      </p:grpSpPr>
      <p:sp>
        <p:nvSpPr>
          <p:cNvPr id="1092" name="Shape 109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93" name="Shape 109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7" name="Shape 1097"/>
        <p:cNvGrpSpPr/>
        <p:nvPr/>
      </p:nvGrpSpPr>
      <p:grpSpPr>
        <a:xfrm>
          <a:off x="0" y="0"/>
          <a:ext cx="0" cy="0"/>
          <a:chOff x="0" y="0"/>
          <a:chExt cx="0" cy="0"/>
        </a:xfrm>
      </p:grpSpPr>
      <p:sp>
        <p:nvSpPr>
          <p:cNvPr id="1098" name="Shape 109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99" name="Shape 109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3" name="Shape 1103"/>
        <p:cNvGrpSpPr/>
        <p:nvPr/>
      </p:nvGrpSpPr>
      <p:grpSpPr>
        <a:xfrm>
          <a:off x="0" y="0"/>
          <a:ext cx="0" cy="0"/>
          <a:chOff x="0" y="0"/>
          <a:chExt cx="0" cy="0"/>
        </a:xfrm>
      </p:grpSpPr>
      <p:sp>
        <p:nvSpPr>
          <p:cNvPr id="1104" name="Shape 110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05" name="Shape 11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9" name="Shape 1109"/>
        <p:cNvGrpSpPr/>
        <p:nvPr/>
      </p:nvGrpSpPr>
      <p:grpSpPr>
        <a:xfrm>
          <a:off x="0" y="0"/>
          <a:ext cx="0" cy="0"/>
          <a:chOff x="0" y="0"/>
          <a:chExt cx="0" cy="0"/>
        </a:xfrm>
      </p:grpSpPr>
      <p:sp>
        <p:nvSpPr>
          <p:cNvPr id="1110" name="Shape 111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11" name="Shape 111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7" name="Shape 1117"/>
        <p:cNvGrpSpPr/>
        <p:nvPr/>
      </p:nvGrpSpPr>
      <p:grpSpPr>
        <a:xfrm>
          <a:off x="0" y="0"/>
          <a:ext cx="0" cy="0"/>
          <a:chOff x="0" y="0"/>
          <a:chExt cx="0" cy="0"/>
        </a:xfrm>
      </p:grpSpPr>
      <p:sp>
        <p:nvSpPr>
          <p:cNvPr id="1118" name="Shape 11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19" name="Shape 11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3" name="Shape 1123"/>
        <p:cNvGrpSpPr/>
        <p:nvPr/>
      </p:nvGrpSpPr>
      <p:grpSpPr>
        <a:xfrm>
          <a:off x="0" y="0"/>
          <a:ext cx="0" cy="0"/>
          <a:chOff x="0" y="0"/>
          <a:chExt cx="0" cy="0"/>
        </a:xfrm>
      </p:grpSpPr>
      <p:sp>
        <p:nvSpPr>
          <p:cNvPr id="1124" name="Shape 112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125" name="Shape 112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Relate a scatter plot to the algebraic plotting of number pairs (x,y). </a:t>
            </a:r>
          </a:p>
        </p:txBody>
      </p:sp>
      <p:sp>
        <p:nvSpPr>
          <p:cNvPr id="130" name="Shape 1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9" name="Shape 1129"/>
        <p:cNvGrpSpPr/>
        <p:nvPr/>
      </p:nvGrpSpPr>
      <p:grpSpPr>
        <a:xfrm>
          <a:off x="0" y="0"/>
          <a:ext cx="0" cy="0"/>
          <a:chOff x="0" y="0"/>
          <a:chExt cx="0" cy="0"/>
        </a:xfrm>
      </p:grpSpPr>
      <p:sp>
        <p:nvSpPr>
          <p:cNvPr id="1130" name="Shape 11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31" name="Shape 113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4" name="Shape 1134"/>
        <p:cNvGrpSpPr/>
        <p:nvPr/>
      </p:nvGrpSpPr>
      <p:grpSpPr>
        <a:xfrm>
          <a:off x="0" y="0"/>
          <a:ext cx="0" cy="0"/>
          <a:chOff x="0" y="0"/>
          <a:chExt cx="0" cy="0"/>
        </a:xfrm>
      </p:grpSpPr>
      <p:sp>
        <p:nvSpPr>
          <p:cNvPr id="1135" name="Shape 113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136" name="Shape 11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9" name="Shape 1139"/>
        <p:cNvGrpSpPr/>
        <p:nvPr/>
      </p:nvGrpSpPr>
      <p:grpSpPr>
        <a:xfrm>
          <a:off x="0" y="0"/>
          <a:ext cx="0" cy="0"/>
          <a:chOff x="0" y="0"/>
          <a:chExt cx="0" cy="0"/>
        </a:xfrm>
      </p:grpSpPr>
      <p:sp>
        <p:nvSpPr>
          <p:cNvPr id="1140" name="Shape 114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141" name="Shape 114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4" name="Shape 1144"/>
        <p:cNvGrpSpPr/>
        <p:nvPr/>
      </p:nvGrpSpPr>
      <p:grpSpPr>
        <a:xfrm>
          <a:off x="0" y="0"/>
          <a:ext cx="0" cy="0"/>
          <a:chOff x="0" y="0"/>
          <a:chExt cx="0" cy="0"/>
        </a:xfrm>
      </p:grpSpPr>
      <p:sp>
        <p:nvSpPr>
          <p:cNvPr id="1145" name="Shape 114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146" name="Shape 114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9" name="Shape 1149"/>
        <p:cNvGrpSpPr/>
        <p:nvPr/>
      </p:nvGrpSpPr>
      <p:grpSpPr>
        <a:xfrm>
          <a:off x="0" y="0"/>
          <a:ext cx="0" cy="0"/>
          <a:chOff x="0" y="0"/>
          <a:chExt cx="0" cy="0"/>
        </a:xfrm>
      </p:grpSpPr>
      <p:sp>
        <p:nvSpPr>
          <p:cNvPr id="1150" name="Shape 115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t/>
            </a:r>
            <a:endParaRPr b="0" i="0" sz="1800" u="none" cap="none" strike="noStrike"/>
          </a:p>
          <a:p>
            <a:pPr lvl="0">
              <a:spcBef>
                <a:spcPts val="0"/>
              </a:spcBef>
              <a:buNone/>
            </a:pPr>
            <a:r>
              <a:t/>
            </a:r>
            <a:endParaRPr b="0" i="0" sz="1800" u="none" cap="none" strike="noStrike"/>
          </a:p>
        </p:txBody>
      </p:sp>
      <p:sp>
        <p:nvSpPr>
          <p:cNvPr id="1151" name="Shape 115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4" name="Shape 1154"/>
        <p:cNvGrpSpPr/>
        <p:nvPr/>
      </p:nvGrpSpPr>
      <p:grpSpPr>
        <a:xfrm>
          <a:off x="0" y="0"/>
          <a:ext cx="0" cy="0"/>
          <a:chOff x="0" y="0"/>
          <a:chExt cx="0" cy="0"/>
        </a:xfrm>
      </p:grpSpPr>
      <p:sp>
        <p:nvSpPr>
          <p:cNvPr id="1155" name="Shape 115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156" name="Shape 115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9" name="Shape 1159"/>
        <p:cNvGrpSpPr/>
        <p:nvPr/>
      </p:nvGrpSpPr>
      <p:grpSpPr>
        <a:xfrm>
          <a:off x="0" y="0"/>
          <a:ext cx="0" cy="0"/>
          <a:chOff x="0" y="0"/>
          <a:chExt cx="0" cy="0"/>
        </a:xfrm>
      </p:grpSpPr>
      <p:sp>
        <p:nvSpPr>
          <p:cNvPr id="1160" name="Shape 116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t/>
            </a:r>
            <a:endParaRPr b="0" i="0" sz="1800" u="none" cap="none" strike="noStrike"/>
          </a:p>
          <a:p>
            <a:pPr lvl="0">
              <a:spcBef>
                <a:spcPts val="0"/>
              </a:spcBef>
              <a:buNone/>
            </a:pPr>
            <a:r>
              <a:t/>
            </a:r>
            <a:endParaRPr b="0" i="0" sz="1800" u="none" cap="none" strike="noStrike"/>
          </a:p>
        </p:txBody>
      </p:sp>
      <p:sp>
        <p:nvSpPr>
          <p:cNvPr id="1161" name="Shape 116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5" name="Shape 1165"/>
        <p:cNvGrpSpPr/>
        <p:nvPr/>
      </p:nvGrpSpPr>
      <p:grpSpPr>
        <a:xfrm>
          <a:off x="0" y="0"/>
          <a:ext cx="0" cy="0"/>
          <a:chOff x="0" y="0"/>
          <a:chExt cx="0" cy="0"/>
        </a:xfrm>
      </p:grpSpPr>
      <p:sp>
        <p:nvSpPr>
          <p:cNvPr id="1166" name="Shape 116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t/>
            </a:r>
            <a:endParaRPr b="0" i="0" sz="1800" u="none" cap="none" strike="noStrike"/>
          </a:p>
          <a:p>
            <a:pPr lvl="0">
              <a:spcBef>
                <a:spcPts val="0"/>
              </a:spcBef>
              <a:buNone/>
            </a:pPr>
            <a:r>
              <a:t/>
            </a:r>
            <a:endParaRPr b="0" i="0" sz="1800" u="none" cap="none" strike="noStrike"/>
          </a:p>
        </p:txBody>
      </p:sp>
      <p:sp>
        <p:nvSpPr>
          <p:cNvPr id="1167" name="Shape 116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1" name="Shape 1171"/>
        <p:cNvGrpSpPr/>
        <p:nvPr/>
      </p:nvGrpSpPr>
      <p:grpSpPr>
        <a:xfrm>
          <a:off x="0" y="0"/>
          <a:ext cx="0" cy="0"/>
          <a:chOff x="0" y="0"/>
          <a:chExt cx="0" cy="0"/>
        </a:xfrm>
      </p:grpSpPr>
      <p:sp>
        <p:nvSpPr>
          <p:cNvPr id="1172" name="Shape 117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73" name="Shape 117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519 of Elementary Statistics, 10th Edition</a:t>
            </a:r>
          </a:p>
        </p:txBody>
      </p:sp>
      <p:sp>
        <p:nvSpPr>
          <p:cNvPr id="136" name="Shape 1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519 of Elementary Statistics, 10th Edition</a:t>
            </a:r>
          </a:p>
        </p:txBody>
      </p:sp>
      <p:sp>
        <p:nvSpPr>
          <p:cNvPr id="143" name="Shape 14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519 of Elementary Statistics, 10th Edition</a:t>
            </a:r>
          </a:p>
        </p:txBody>
      </p:sp>
      <p:sp>
        <p:nvSpPr>
          <p:cNvPr id="150" name="Shape 15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Explain to students the difference between the ‘paired’ data of this chapter and the investigation of two groups of data in Chapter 9. </a:t>
            </a:r>
          </a:p>
        </p:txBody>
      </p:sp>
      <p:sp>
        <p:nvSpPr>
          <p:cNvPr id="157" name="Shape 15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63" name="Shape 16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69" name="Shape 16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8" name="Shape 5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75" name="Shape 17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99" name="Shape 19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05" name="Shape 2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521 of Elementary Statistics, 10th Edition</a:t>
            </a:r>
          </a:p>
          <a:p>
            <a:pPr lvl="0">
              <a:spcBef>
                <a:spcPts val="0"/>
              </a:spcBef>
              <a:buNone/>
            </a:pPr>
            <a:r>
              <a:t/>
            </a:r>
            <a:endParaRPr b="0" i="0" sz="1800" u="none" cap="none" strike="noStrike"/>
          </a:p>
        </p:txBody>
      </p:sp>
      <p:sp>
        <p:nvSpPr>
          <p:cNvPr id="211" name="Shape 21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524 of Elementary Statistics, 10th Edition</a:t>
            </a:r>
          </a:p>
          <a:p>
            <a:pPr indent="0" lvl="0" marL="0" marR="0" rtl="0" algn="l">
              <a:spcBef>
                <a:spcPts val="0"/>
              </a:spcBef>
              <a:buSzPct val="25000"/>
              <a:buFont typeface="Arial"/>
              <a:buNone/>
            </a:pPr>
            <a:r>
              <a:rPr b="0" i="0" lang="en-US" sz="1800" u="none" cap="none" strike="noStrike"/>
              <a:t>If using a graphics calculator for demonstration, it will be an easy exercise to switch the x and y values to show that the value of </a:t>
            </a:r>
            <a:r>
              <a:rPr b="0" i="1" lang="en-US" sz="1800" u="none" cap="none" strike="noStrike"/>
              <a:t>r</a:t>
            </a:r>
            <a:r>
              <a:rPr b="0" i="0" lang="en-US" sz="1800" u="none" cap="none" strike="noStrike"/>
              <a:t>  will not change.</a:t>
            </a:r>
          </a:p>
        </p:txBody>
      </p:sp>
      <p:sp>
        <p:nvSpPr>
          <p:cNvPr id="217" name="Shape 21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521 of Elementary Statistics, 10th Edition. </a:t>
            </a:r>
          </a:p>
        </p:txBody>
      </p:sp>
      <p:sp>
        <p:nvSpPr>
          <p:cNvPr id="223" name="Shape 22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521 of Elementary Statistics, 10th Edition. </a:t>
            </a:r>
          </a:p>
        </p:txBody>
      </p:sp>
      <p:sp>
        <p:nvSpPr>
          <p:cNvPr id="231" name="Shape 23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524 of Elementary Statistics, 10th Edition</a:t>
            </a:r>
          </a:p>
          <a:p>
            <a:pPr indent="0" lvl="0" marL="0" marR="0" rtl="0" algn="l">
              <a:spcBef>
                <a:spcPts val="0"/>
              </a:spcBef>
              <a:buSzPct val="25000"/>
              <a:buFont typeface="Arial"/>
              <a:buNone/>
            </a:pPr>
            <a:r>
              <a:rPr b="0" i="0" lang="en-US" sz="1800" u="none" cap="none" strike="noStrike"/>
              <a:t>If using a graphics calculator for demonstration, it will be an easy exercise to switch the x and y values to show that the value of </a:t>
            </a:r>
            <a:r>
              <a:rPr b="0" i="1" lang="en-US" sz="1800" u="none" cap="none" strike="noStrike"/>
              <a:t>r</a:t>
            </a:r>
            <a:r>
              <a:rPr b="0" i="0" lang="en-US" sz="1800" u="none" cap="none" strike="noStrike"/>
              <a:t>  will not change.</a:t>
            </a:r>
          </a:p>
        </p:txBody>
      </p:sp>
      <p:sp>
        <p:nvSpPr>
          <p:cNvPr id="240" name="Shape 24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524 of Elementary Statistics, 10th Edition</a:t>
            </a:r>
          </a:p>
          <a:p>
            <a:pPr indent="0" lvl="0" marL="0" marR="0" rtl="0" algn="l">
              <a:spcBef>
                <a:spcPts val="0"/>
              </a:spcBef>
              <a:buSzPct val="25000"/>
              <a:buFont typeface="Arial"/>
              <a:buNone/>
            </a:pPr>
            <a:r>
              <a:rPr b="0" i="0" lang="en-US" sz="1800" u="none" cap="none" strike="noStrike"/>
              <a:t>If using a graphics calculator for demonstration, it will be an easy exercise to switch the x and y values to show that the value of </a:t>
            </a:r>
            <a:r>
              <a:rPr b="0" i="1" lang="en-US" sz="1800" u="none" cap="none" strike="noStrike"/>
              <a:t>r</a:t>
            </a:r>
            <a:r>
              <a:rPr b="0" i="0" lang="en-US" sz="1800" u="none" cap="none" strike="noStrike"/>
              <a:t>  will not change.</a:t>
            </a:r>
          </a:p>
        </p:txBody>
      </p:sp>
      <p:sp>
        <p:nvSpPr>
          <p:cNvPr id="246" name="Shape 24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524 of Elementary Statistics, 10th Edition</a:t>
            </a:r>
          </a:p>
          <a:p>
            <a:pPr indent="0" lvl="0" marL="0" marR="0" rtl="0" algn="l">
              <a:spcBef>
                <a:spcPts val="0"/>
              </a:spcBef>
              <a:buSzPct val="25000"/>
              <a:buFont typeface="Arial"/>
              <a:buNone/>
            </a:pPr>
            <a:r>
              <a:rPr b="0" i="0" lang="en-US" sz="1800" u="none" cap="none" strike="noStrike"/>
              <a:t>If using a graphics calculator for demonstration, it will be an easy exercise to switch the x and y values to show that the value of </a:t>
            </a:r>
            <a:r>
              <a:rPr b="0" i="1" lang="en-US" sz="1800" u="none" cap="none" strike="noStrike"/>
              <a:t>r</a:t>
            </a:r>
            <a:r>
              <a:rPr b="0" i="0" lang="en-US" sz="1800" u="none" cap="none" strike="noStrike"/>
              <a:t>  will not change.</a:t>
            </a:r>
          </a:p>
        </p:txBody>
      </p:sp>
      <p:sp>
        <p:nvSpPr>
          <p:cNvPr id="252" name="Shape 25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4" name="Shape 6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524 of Elementary Statistics, 10th Edition</a:t>
            </a:r>
          </a:p>
          <a:p>
            <a:pPr indent="0" lvl="0" marL="0" marR="0" rtl="0" algn="l">
              <a:spcBef>
                <a:spcPts val="0"/>
              </a:spcBef>
              <a:buSzPct val="25000"/>
              <a:buFont typeface="Arial"/>
              <a:buNone/>
            </a:pPr>
            <a:r>
              <a:rPr b="0" i="0" lang="en-US" sz="1800" u="none" cap="none" strike="noStrike"/>
              <a:t>If using a graphics calculator for demonstration, it will be an easy exercise to switch the x and y values to show that the value of </a:t>
            </a:r>
            <a:r>
              <a:rPr b="0" i="1" lang="en-US" sz="1800" u="none" cap="none" strike="noStrike"/>
              <a:t>r</a:t>
            </a:r>
            <a:r>
              <a:rPr b="0" i="0" lang="en-US" sz="1800" u="none" cap="none" strike="noStrike"/>
              <a:t>  will not change.</a:t>
            </a:r>
          </a:p>
        </p:txBody>
      </p:sp>
      <p:sp>
        <p:nvSpPr>
          <p:cNvPr id="258" name="Shape 25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524 of Elementary Statistics, 10th Edition</a:t>
            </a:r>
          </a:p>
        </p:txBody>
      </p:sp>
      <p:sp>
        <p:nvSpPr>
          <p:cNvPr id="265" name="Shape 26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524 of Elementary Statistics, 10th Edition</a:t>
            </a:r>
          </a:p>
        </p:txBody>
      </p:sp>
      <p:sp>
        <p:nvSpPr>
          <p:cNvPr id="271" name="Shape 27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524 of Elementary Statistics, 10th Edition</a:t>
            </a:r>
          </a:p>
        </p:txBody>
      </p:sp>
      <p:sp>
        <p:nvSpPr>
          <p:cNvPr id="278" name="Shape 27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If using a graphics calculator for demonstration, it will be an easy exercise to switch the x and y values to show that the value of </a:t>
            </a:r>
            <a:r>
              <a:rPr b="0" i="1" lang="en-US" sz="1800" u="none" cap="none" strike="noStrike"/>
              <a:t>r</a:t>
            </a:r>
            <a:r>
              <a:rPr b="0" i="0" lang="en-US" sz="1800" u="none" cap="none" strike="noStrike"/>
              <a:t>  will not change.</a:t>
            </a:r>
          </a:p>
        </p:txBody>
      </p:sp>
      <p:sp>
        <p:nvSpPr>
          <p:cNvPr id="284" name="Shape 28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524 of Elementary Statistics, 10th Edition</a:t>
            </a:r>
          </a:p>
        </p:txBody>
      </p:sp>
      <p:sp>
        <p:nvSpPr>
          <p:cNvPr id="290" name="Shape 29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525 of Elementary Statistics, 10th Edition</a:t>
            </a:r>
          </a:p>
        </p:txBody>
      </p:sp>
      <p:sp>
        <p:nvSpPr>
          <p:cNvPr id="298" name="Shape 29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525 of Elementary Statistics, 10th Edition</a:t>
            </a:r>
          </a:p>
        </p:txBody>
      </p:sp>
      <p:sp>
        <p:nvSpPr>
          <p:cNvPr id="304" name="Shape 30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10" name="Shape 31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15" name="Shape 31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517 of Elementary Statistics, 10th Edition</a:t>
            </a:r>
          </a:p>
        </p:txBody>
      </p:sp>
      <p:sp>
        <p:nvSpPr>
          <p:cNvPr id="72" name="Shape 7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22" name="Shape 32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29" name="Shape 32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36" name="Shape 3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45" name="Shape 34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53" name="Shape 35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62" name="Shape 36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70" name="Shape 37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7" name="Shape 377"/>
        <p:cNvGrpSpPr/>
        <p:nvPr/>
      </p:nvGrpSpPr>
      <p:grpSpPr>
        <a:xfrm>
          <a:off x="0" y="0"/>
          <a:ext cx="0" cy="0"/>
          <a:chOff x="0" y="0"/>
          <a:chExt cx="0" cy="0"/>
        </a:xfrm>
      </p:grpSpPr>
      <p:sp>
        <p:nvSpPr>
          <p:cNvPr id="378" name="Shape 37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79" name="Shape 37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88" name="Shape 38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527 of Elementary Statistics, 10th Edition</a:t>
            </a:r>
          </a:p>
        </p:txBody>
      </p:sp>
      <p:sp>
        <p:nvSpPr>
          <p:cNvPr id="397" name="Shape 39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517 of Elementary Statistics, 10th Edition</a:t>
            </a:r>
          </a:p>
        </p:txBody>
      </p:sp>
      <p:sp>
        <p:nvSpPr>
          <p:cNvPr id="78" name="Shape 7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406" name="Shape 40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414" name="Shape 41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a:headEnd len="med" w="med" type="none"/>
            <a:tailEnd len="med" w="med" type="none"/>
          </a:ln>
        </p:spPr>
      </p:sp>
      <p:sp>
        <p:nvSpPr>
          <p:cNvPr id="423" name="Shape 423"/>
          <p:cNvSpPr txBox="1"/>
          <p:nvPr>
            <p:ph idx="1" type="body"/>
          </p:nvPr>
        </p:nvSpPr>
        <p:spPr>
          <a:xfrm>
            <a:off x="935037" y="4416425"/>
            <a:ext cx="5140324" cy="4183061"/>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29" name="Shape 42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37" name="Shape 43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43" name="Shape 44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448" name="Shape 44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459" name="Shape 45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471" name="Shape 47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0" name="Shape 480"/>
        <p:cNvGrpSpPr/>
        <p:nvPr/>
      </p:nvGrpSpPr>
      <p:grpSpPr>
        <a:xfrm>
          <a:off x="0" y="0"/>
          <a:ext cx="0" cy="0"/>
          <a:chOff x="0" y="0"/>
          <a:chExt cx="0" cy="0"/>
        </a:xfrm>
      </p:grpSpPr>
      <p:sp>
        <p:nvSpPr>
          <p:cNvPr id="481" name="Shape 48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482" name="Shape 48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517 of Elementary Statistics, 10th Edition</a:t>
            </a:r>
          </a:p>
        </p:txBody>
      </p:sp>
      <p:sp>
        <p:nvSpPr>
          <p:cNvPr id="84" name="Shape 8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6" name="Shape 486"/>
        <p:cNvGrpSpPr/>
        <p:nvPr/>
      </p:nvGrpSpPr>
      <p:grpSpPr>
        <a:xfrm>
          <a:off x="0" y="0"/>
          <a:ext cx="0" cy="0"/>
          <a:chOff x="0" y="0"/>
          <a:chExt cx="0" cy="0"/>
        </a:xfrm>
      </p:grpSpPr>
      <p:sp>
        <p:nvSpPr>
          <p:cNvPr id="487" name="Shape 48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488" name="Shape 48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8" name="Shape 498"/>
        <p:cNvGrpSpPr/>
        <p:nvPr/>
      </p:nvGrpSpPr>
      <p:grpSpPr>
        <a:xfrm>
          <a:off x="0" y="0"/>
          <a:ext cx="0" cy="0"/>
          <a:chOff x="0" y="0"/>
          <a:chExt cx="0" cy="0"/>
        </a:xfrm>
      </p:grpSpPr>
      <p:sp>
        <p:nvSpPr>
          <p:cNvPr id="499" name="Shape 49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00" name="Shape 50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543 of Elementary Statistics, 10th Edition</a:t>
            </a:r>
          </a:p>
        </p:txBody>
      </p:sp>
      <p:sp>
        <p:nvSpPr>
          <p:cNvPr id="506" name="Shape 50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543 of Elementary Statistics, 10th Edition. </a:t>
            </a:r>
          </a:p>
        </p:txBody>
      </p:sp>
      <p:sp>
        <p:nvSpPr>
          <p:cNvPr id="512" name="Shape 51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543 of Elementary Statistics, 10th Edition. </a:t>
            </a:r>
          </a:p>
        </p:txBody>
      </p:sp>
      <p:sp>
        <p:nvSpPr>
          <p:cNvPr id="527" name="Shape 52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1" name="Shape 541"/>
        <p:cNvGrpSpPr/>
        <p:nvPr/>
      </p:nvGrpSpPr>
      <p:grpSpPr>
        <a:xfrm>
          <a:off x="0" y="0"/>
          <a:ext cx="0" cy="0"/>
          <a:chOff x="0" y="0"/>
          <a:chExt cx="0" cy="0"/>
        </a:xfrm>
      </p:grpSpPr>
      <p:sp>
        <p:nvSpPr>
          <p:cNvPr id="542" name="Shape 54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543 of Elementary Statistics, 10th Edition. </a:t>
            </a:r>
          </a:p>
        </p:txBody>
      </p:sp>
      <p:sp>
        <p:nvSpPr>
          <p:cNvPr id="543" name="Shape 54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8" name="Shape 558"/>
        <p:cNvGrpSpPr/>
        <p:nvPr/>
      </p:nvGrpSpPr>
      <p:grpSpPr>
        <a:xfrm>
          <a:off x="0" y="0"/>
          <a:ext cx="0" cy="0"/>
          <a:chOff x="0" y="0"/>
          <a:chExt cx="0" cy="0"/>
        </a:xfrm>
      </p:grpSpPr>
      <p:sp>
        <p:nvSpPr>
          <p:cNvPr id="559" name="Shape 55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543 of Elementary Statistics, 10th Edition. </a:t>
            </a:r>
          </a:p>
        </p:txBody>
      </p:sp>
      <p:sp>
        <p:nvSpPr>
          <p:cNvPr id="560" name="Shape 56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4" name="Shape 574"/>
        <p:cNvGrpSpPr/>
        <p:nvPr/>
      </p:nvGrpSpPr>
      <p:grpSpPr>
        <a:xfrm>
          <a:off x="0" y="0"/>
          <a:ext cx="0" cy="0"/>
          <a:chOff x="0" y="0"/>
          <a:chExt cx="0" cy="0"/>
        </a:xfrm>
      </p:grpSpPr>
      <p:sp>
        <p:nvSpPr>
          <p:cNvPr id="575" name="Shape 57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543 of Elementary Statistics, 10th Edition. </a:t>
            </a:r>
          </a:p>
        </p:txBody>
      </p:sp>
      <p:sp>
        <p:nvSpPr>
          <p:cNvPr id="576" name="Shape 5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90" name="Shape 59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5" name="Shape 595"/>
        <p:cNvGrpSpPr/>
        <p:nvPr/>
      </p:nvGrpSpPr>
      <p:grpSpPr>
        <a:xfrm>
          <a:off x="0" y="0"/>
          <a:ext cx="0" cy="0"/>
          <a:chOff x="0" y="0"/>
          <a:chExt cx="0" cy="0"/>
        </a:xfrm>
      </p:grpSpPr>
      <p:sp>
        <p:nvSpPr>
          <p:cNvPr id="596" name="Shape 59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97" name="Shape 59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0" name="Shape 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2" name="Shape 602"/>
        <p:cNvGrpSpPr/>
        <p:nvPr/>
      </p:nvGrpSpPr>
      <p:grpSpPr>
        <a:xfrm>
          <a:off x="0" y="0"/>
          <a:ext cx="0" cy="0"/>
          <a:chOff x="0" y="0"/>
          <a:chExt cx="0" cy="0"/>
        </a:xfrm>
      </p:grpSpPr>
      <p:sp>
        <p:nvSpPr>
          <p:cNvPr id="603" name="Shape 60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546 of Elementary Statistics, 10th Edition</a:t>
            </a:r>
          </a:p>
        </p:txBody>
      </p:sp>
      <p:sp>
        <p:nvSpPr>
          <p:cNvPr id="604" name="Shape 60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8" name="Shape 608"/>
        <p:cNvGrpSpPr/>
        <p:nvPr/>
      </p:nvGrpSpPr>
      <p:grpSpPr>
        <a:xfrm>
          <a:off x="0" y="0"/>
          <a:ext cx="0" cy="0"/>
          <a:chOff x="0" y="0"/>
          <a:chExt cx="0" cy="0"/>
        </a:xfrm>
      </p:grpSpPr>
      <p:sp>
        <p:nvSpPr>
          <p:cNvPr id="609" name="Shape 60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10" name="Shape 61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5" name="Shape 615"/>
        <p:cNvGrpSpPr/>
        <p:nvPr/>
      </p:nvGrpSpPr>
      <p:grpSpPr>
        <a:xfrm>
          <a:off x="0" y="0"/>
          <a:ext cx="0" cy="0"/>
          <a:chOff x="0" y="0"/>
          <a:chExt cx="0" cy="0"/>
        </a:xfrm>
      </p:grpSpPr>
      <p:sp>
        <p:nvSpPr>
          <p:cNvPr id="616" name="Shape 61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17" name="Shape 61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0" name="Shape 620"/>
        <p:cNvGrpSpPr/>
        <p:nvPr/>
      </p:nvGrpSpPr>
      <p:grpSpPr>
        <a:xfrm>
          <a:off x="0" y="0"/>
          <a:ext cx="0" cy="0"/>
          <a:chOff x="0" y="0"/>
          <a:chExt cx="0" cy="0"/>
        </a:xfrm>
      </p:grpSpPr>
      <p:sp>
        <p:nvSpPr>
          <p:cNvPr id="621" name="Shape 62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The slope b</a:t>
            </a:r>
            <a:r>
              <a:rPr b="0" baseline="-25000" i="0" lang="en-US" sz="1800" u="none" cap="none" strike="noStrike"/>
              <a:t>1</a:t>
            </a:r>
            <a:r>
              <a:rPr b="0" i="0" lang="en-US" sz="1800" u="none" cap="none" strike="noStrike"/>
              <a:t> in the regression equation represents the marginal change in y that occurs when x  changes by one unit.</a:t>
            </a:r>
          </a:p>
        </p:txBody>
      </p:sp>
      <p:sp>
        <p:nvSpPr>
          <p:cNvPr id="622" name="Shape 62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6" name="Shape 626"/>
        <p:cNvGrpSpPr/>
        <p:nvPr/>
      </p:nvGrpSpPr>
      <p:grpSpPr>
        <a:xfrm>
          <a:off x="0" y="0"/>
          <a:ext cx="0" cy="0"/>
          <a:chOff x="0" y="0"/>
          <a:chExt cx="0" cy="0"/>
        </a:xfrm>
      </p:grpSpPr>
      <p:sp>
        <p:nvSpPr>
          <p:cNvPr id="627" name="Shape 62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28" name="Shape 62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2" name="Shape 632"/>
        <p:cNvGrpSpPr/>
        <p:nvPr/>
      </p:nvGrpSpPr>
      <p:grpSpPr>
        <a:xfrm>
          <a:off x="0" y="0"/>
          <a:ext cx="0" cy="0"/>
          <a:chOff x="0" y="0"/>
          <a:chExt cx="0" cy="0"/>
        </a:xfrm>
      </p:grpSpPr>
      <p:sp>
        <p:nvSpPr>
          <p:cNvPr id="633" name="Shape 63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547 – 548 of Elementary Statistics, 10th Edition</a:t>
            </a:r>
          </a:p>
          <a:p>
            <a:pPr indent="0" lvl="0" marL="0" marR="0" rtl="0" algn="l">
              <a:spcBef>
                <a:spcPts val="0"/>
              </a:spcBef>
              <a:buSzPct val="25000"/>
              <a:buFont typeface="Arial"/>
              <a:buNone/>
            </a:pPr>
            <a:r>
              <a:rPr b="0" i="0" lang="en-US" sz="1800" u="none" cap="none" strike="noStrike"/>
              <a:t>The slope b</a:t>
            </a:r>
            <a:r>
              <a:rPr b="0" baseline="-25000" i="0" lang="en-US" sz="1800" u="none" cap="none" strike="noStrike"/>
              <a:t>1</a:t>
            </a:r>
            <a:r>
              <a:rPr b="0" i="0" lang="en-US" sz="1800" u="none" cap="none" strike="noStrike"/>
              <a:t> in the regression equation represents the marginal change in y that occurs when x  changes by one unit.</a:t>
            </a:r>
          </a:p>
        </p:txBody>
      </p:sp>
      <p:sp>
        <p:nvSpPr>
          <p:cNvPr id="634" name="Shape 63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8" name="Shape 638"/>
        <p:cNvGrpSpPr/>
        <p:nvPr/>
      </p:nvGrpSpPr>
      <p:grpSpPr>
        <a:xfrm>
          <a:off x="0" y="0"/>
          <a:ext cx="0" cy="0"/>
          <a:chOff x="0" y="0"/>
          <a:chExt cx="0" cy="0"/>
        </a:xfrm>
      </p:grpSpPr>
      <p:sp>
        <p:nvSpPr>
          <p:cNvPr id="639" name="Shape 63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547 – 548 of Elementary Statistics, 10th Edition</a:t>
            </a:r>
          </a:p>
          <a:p>
            <a:pPr indent="0" lvl="0" marL="0" marR="0" rtl="0" algn="l">
              <a:spcBef>
                <a:spcPts val="0"/>
              </a:spcBef>
              <a:buSzPct val="25000"/>
              <a:buFont typeface="Arial"/>
              <a:buNone/>
            </a:pPr>
            <a:r>
              <a:rPr b="0" i="0" lang="en-US" sz="1800" u="none" cap="none" strike="noStrike"/>
              <a:t>The slope b</a:t>
            </a:r>
            <a:r>
              <a:rPr b="0" baseline="-25000" i="0" lang="en-US" sz="1800" u="none" cap="none" strike="noStrike"/>
              <a:t>1</a:t>
            </a:r>
            <a:r>
              <a:rPr b="0" i="0" lang="en-US" sz="1800" u="none" cap="none" strike="noStrike"/>
              <a:t> in the regression equation represents the marginal change in y that occurs when x  changes by one unit.</a:t>
            </a:r>
          </a:p>
        </p:txBody>
      </p:sp>
      <p:sp>
        <p:nvSpPr>
          <p:cNvPr id="640" name="Shape 64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t/>
            </a:r>
            <a:endParaRPr b="0" i="0" sz="1800" u="none" cap="none" strike="noStrike"/>
          </a:p>
          <a:p>
            <a:pPr indent="0" lvl="0" marL="0" marR="0" rtl="0" algn="l">
              <a:spcBef>
                <a:spcPts val="0"/>
              </a:spcBef>
              <a:buSzPct val="25000"/>
              <a:buFont typeface="Arial"/>
              <a:buNone/>
            </a:pPr>
            <a:r>
              <a:rPr b="0" i="0" lang="en-US" sz="1800" u="none" cap="none" strike="noStrike"/>
              <a:t>The slope b</a:t>
            </a:r>
            <a:r>
              <a:rPr b="0" baseline="-25000" i="0" lang="en-US" sz="1800" u="none" cap="none" strike="noStrike"/>
              <a:t>1</a:t>
            </a:r>
            <a:r>
              <a:rPr b="0" i="0" lang="en-US" sz="1800" u="none" cap="none" strike="noStrike"/>
              <a:t> in the regression equation represents the marginal change in y that occurs when x  changes by one unit.</a:t>
            </a:r>
          </a:p>
        </p:txBody>
      </p:sp>
      <p:sp>
        <p:nvSpPr>
          <p:cNvPr id="647" name="Shape 64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1" name="Shape 651"/>
        <p:cNvGrpSpPr/>
        <p:nvPr/>
      </p:nvGrpSpPr>
      <p:grpSpPr>
        <a:xfrm>
          <a:off x="0" y="0"/>
          <a:ext cx="0" cy="0"/>
          <a:chOff x="0" y="0"/>
          <a:chExt cx="0" cy="0"/>
        </a:xfrm>
      </p:grpSpPr>
      <p:sp>
        <p:nvSpPr>
          <p:cNvPr id="652" name="Shape 65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53" name="Shape 65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0" name="Shape 660"/>
        <p:cNvGrpSpPr/>
        <p:nvPr/>
      </p:nvGrpSpPr>
      <p:grpSpPr>
        <a:xfrm>
          <a:off x="0" y="0"/>
          <a:ext cx="0" cy="0"/>
          <a:chOff x="0" y="0"/>
          <a:chExt cx="0" cy="0"/>
        </a:xfrm>
      </p:grpSpPr>
      <p:sp>
        <p:nvSpPr>
          <p:cNvPr id="661" name="Shape 66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62" name="Shape 66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8" name="Shape 9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6" name="Shape 666"/>
        <p:cNvGrpSpPr/>
        <p:nvPr/>
      </p:nvGrpSpPr>
      <p:grpSpPr>
        <a:xfrm>
          <a:off x="0" y="0"/>
          <a:ext cx="0" cy="0"/>
          <a:chOff x="0" y="0"/>
          <a:chExt cx="0" cy="0"/>
        </a:xfrm>
      </p:grpSpPr>
      <p:sp>
        <p:nvSpPr>
          <p:cNvPr id="667" name="Shape 66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549 - 550 of Elementary Statistics, 10th Edition</a:t>
            </a:r>
          </a:p>
        </p:txBody>
      </p:sp>
      <p:sp>
        <p:nvSpPr>
          <p:cNvPr id="668" name="Shape 66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2" name="Shape 672"/>
        <p:cNvGrpSpPr/>
        <p:nvPr/>
      </p:nvGrpSpPr>
      <p:grpSpPr>
        <a:xfrm>
          <a:off x="0" y="0"/>
          <a:ext cx="0" cy="0"/>
          <a:chOff x="0" y="0"/>
          <a:chExt cx="0" cy="0"/>
        </a:xfrm>
      </p:grpSpPr>
      <p:sp>
        <p:nvSpPr>
          <p:cNvPr id="673" name="Shape 67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549 - 550 of Elementary Statistics, 10th Edition</a:t>
            </a:r>
          </a:p>
        </p:txBody>
      </p:sp>
      <p:sp>
        <p:nvSpPr>
          <p:cNvPr id="674" name="Shape 67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1" name="Shape 681"/>
        <p:cNvGrpSpPr/>
        <p:nvPr/>
      </p:nvGrpSpPr>
      <p:grpSpPr>
        <a:xfrm>
          <a:off x="0" y="0"/>
          <a:ext cx="0" cy="0"/>
          <a:chOff x="0" y="0"/>
          <a:chExt cx="0" cy="0"/>
        </a:xfrm>
      </p:grpSpPr>
      <p:sp>
        <p:nvSpPr>
          <p:cNvPr id="682" name="Shape 68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83" name="Shape 68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7" name="Shape 687"/>
        <p:cNvGrpSpPr/>
        <p:nvPr/>
      </p:nvGrpSpPr>
      <p:grpSpPr>
        <a:xfrm>
          <a:off x="0" y="0"/>
          <a:ext cx="0" cy="0"/>
          <a:chOff x="0" y="0"/>
          <a:chExt cx="0" cy="0"/>
        </a:xfrm>
      </p:grpSpPr>
      <p:sp>
        <p:nvSpPr>
          <p:cNvPr id="688" name="Shape 68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89" name="Shape 6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3" name="Shape 693"/>
        <p:cNvGrpSpPr/>
        <p:nvPr/>
      </p:nvGrpSpPr>
      <p:grpSpPr>
        <a:xfrm>
          <a:off x="0" y="0"/>
          <a:ext cx="0" cy="0"/>
          <a:chOff x="0" y="0"/>
          <a:chExt cx="0" cy="0"/>
        </a:xfrm>
      </p:grpSpPr>
      <p:sp>
        <p:nvSpPr>
          <p:cNvPr id="694" name="Shape 69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95" name="Shape 69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9" name="Shape 699"/>
        <p:cNvGrpSpPr/>
        <p:nvPr/>
      </p:nvGrpSpPr>
      <p:grpSpPr>
        <a:xfrm>
          <a:off x="0" y="0"/>
          <a:ext cx="0" cy="0"/>
          <a:chOff x="0" y="0"/>
          <a:chExt cx="0" cy="0"/>
        </a:xfrm>
      </p:grpSpPr>
      <p:sp>
        <p:nvSpPr>
          <p:cNvPr id="700" name="Shape 70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01" name="Shape 70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5" name="Shape 705"/>
        <p:cNvGrpSpPr/>
        <p:nvPr/>
      </p:nvGrpSpPr>
      <p:grpSpPr>
        <a:xfrm>
          <a:off x="0" y="0"/>
          <a:ext cx="0" cy="0"/>
          <a:chOff x="0" y="0"/>
          <a:chExt cx="0" cy="0"/>
        </a:xfrm>
      </p:grpSpPr>
      <p:sp>
        <p:nvSpPr>
          <p:cNvPr id="706" name="Shape 70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07" name="Shape 70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1" name="Shape 711"/>
        <p:cNvGrpSpPr/>
        <p:nvPr/>
      </p:nvGrpSpPr>
      <p:grpSpPr>
        <a:xfrm>
          <a:off x="0" y="0"/>
          <a:ext cx="0" cy="0"/>
          <a:chOff x="0" y="0"/>
          <a:chExt cx="0" cy="0"/>
        </a:xfrm>
      </p:grpSpPr>
      <p:sp>
        <p:nvSpPr>
          <p:cNvPr id="712" name="Shape 71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13" name="Shape 71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7" name="Shape 717"/>
        <p:cNvGrpSpPr/>
        <p:nvPr/>
      </p:nvGrpSpPr>
      <p:grpSpPr>
        <a:xfrm>
          <a:off x="0" y="0"/>
          <a:ext cx="0" cy="0"/>
          <a:chOff x="0" y="0"/>
          <a:chExt cx="0" cy="0"/>
        </a:xfrm>
      </p:grpSpPr>
      <p:sp>
        <p:nvSpPr>
          <p:cNvPr id="718" name="Shape 7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19" name="Shape 7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3" name="Shape 723"/>
        <p:cNvGrpSpPr/>
        <p:nvPr/>
      </p:nvGrpSpPr>
      <p:grpSpPr>
        <a:xfrm>
          <a:off x="0" y="0"/>
          <a:ext cx="0" cy="0"/>
          <a:chOff x="0" y="0"/>
          <a:chExt cx="0" cy="0"/>
        </a:xfrm>
      </p:grpSpPr>
      <p:sp>
        <p:nvSpPr>
          <p:cNvPr id="724" name="Shape 72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25" name="Shape 72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4" name="Shape 10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9" name="Shape 729"/>
        <p:cNvGrpSpPr/>
        <p:nvPr/>
      </p:nvGrpSpPr>
      <p:grpSpPr>
        <a:xfrm>
          <a:off x="0" y="0"/>
          <a:ext cx="0" cy="0"/>
          <a:chOff x="0" y="0"/>
          <a:chExt cx="0" cy="0"/>
        </a:xfrm>
      </p:grpSpPr>
      <p:sp>
        <p:nvSpPr>
          <p:cNvPr id="730" name="Shape 7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31" name="Shape 73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7" name="Shape 737"/>
        <p:cNvGrpSpPr/>
        <p:nvPr/>
      </p:nvGrpSpPr>
      <p:grpSpPr>
        <a:xfrm>
          <a:off x="0" y="0"/>
          <a:ext cx="0" cy="0"/>
          <a:chOff x="0" y="0"/>
          <a:chExt cx="0" cy="0"/>
        </a:xfrm>
      </p:grpSpPr>
      <p:sp>
        <p:nvSpPr>
          <p:cNvPr id="738" name="Shape 73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39" name="Shape 73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3" name="Shape 743"/>
        <p:cNvGrpSpPr/>
        <p:nvPr/>
      </p:nvGrpSpPr>
      <p:grpSpPr>
        <a:xfrm>
          <a:off x="0" y="0"/>
          <a:ext cx="0" cy="0"/>
          <a:chOff x="0" y="0"/>
          <a:chExt cx="0" cy="0"/>
        </a:xfrm>
      </p:grpSpPr>
      <p:sp>
        <p:nvSpPr>
          <p:cNvPr id="744" name="Shape 74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745" name="Shape 74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1" name="Shape 751"/>
        <p:cNvGrpSpPr/>
        <p:nvPr/>
      </p:nvGrpSpPr>
      <p:grpSpPr>
        <a:xfrm>
          <a:off x="0" y="0"/>
          <a:ext cx="0" cy="0"/>
          <a:chOff x="0" y="0"/>
          <a:chExt cx="0" cy="0"/>
        </a:xfrm>
      </p:grpSpPr>
      <p:sp>
        <p:nvSpPr>
          <p:cNvPr id="752" name="Shape 75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753" name="Shape 75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9" name="Shape 759"/>
        <p:cNvGrpSpPr/>
        <p:nvPr/>
      </p:nvGrpSpPr>
      <p:grpSpPr>
        <a:xfrm>
          <a:off x="0" y="0"/>
          <a:ext cx="0" cy="0"/>
          <a:chOff x="0" y="0"/>
          <a:chExt cx="0" cy="0"/>
        </a:xfrm>
      </p:grpSpPr>
      <p:sp>
        <p:nvSpPr>
          <p:cNvPr id="760" name="Shape 76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761" name="Shape 76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9" name="Shape 769"/>
        <p:cNvGrpSpPr/>
        <p:nvPr/>
      </p:nvGrpSpPr>
      <p:grpSpPr>
        <a:xfrm>
          <a:off x="0" y="0"/>
          <a:ext cx="0" cy="0"/>
          <a:chOff x="0" y="0"/>
          <a:chExt cx="0" cy="0"/>
        </a:xfrm>
      </p:grpSpPr>
      <p:sp>
        <p:nvSpPr>
          <p:cNvPr id="770" name="Shape 77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771" name="Shape 77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7" name="Shape 777"/>
        <p:cNvGrpSpPr/>
        <p:nvPr/>
      </p:nvGrpSpPr>
      <p:grpSpPr>
        <a:xfrm>
          <a:off x="0" y="0"/>
          <a:ext cx="0" cy="0"/>
          <a:chOff x="0" y="0"/>
          <a:chExt cx="0" cy="0"/>
        </a:xfrm>
      </p:grpSpPr>
      <p:sp>
        <p:nvSpPr>
          <p:cNvPr id="778" name="Shape 77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779" name="Shape 77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4" name="Shape 784"/>
        <p:cNvGrpSpPr/>
        <p:nvPr/>
      </p:nvGrpSpPr>
      <p:grpSpPr>
        <a:xfrm>
          <a:off x="0" y="0"/>
          <a:ext cx="0" cy="0"/>
          <a:chOff x="0" y="0"/>
          <a:chExt cx="0" cy="0"/>
        </a:xfrm>
      </p:grpSpPr>
      <p:sp>
        <p:nvSpPr>
          <p:cNvPr id="785" name="Shape 78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786" name="Shape 78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5" name="Shape 805"/>
        <p:cNvGrpSpPr/>
        <p:nvPr/>
      </p:nvGrpSpPr>
      <p:grpSpPr>
        <a:xfrm>
          <a:off x="0" y="0"/>
          <a:ext cx="0" cy="0"/>
          <a:chOff x="0" y="0"/>
          <a:chExt cx="0" cy="0"/>
        </a:xfrm>
      </p:grpSpPr>
      <p:sp>
        <p:nvSpPr>
          <p:cNvPr id="806" name="Shape 80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559 of Elementary Statistics, 10</a:t>
            </a:r>
            <a:r>
              <a:rPr b="0" baseline="30000" i="0" lang="en-US" sz="1800" u="none" cap="none" strike="noStrike"/>
              <a:t>th</a:t>
            </a:r>
            <a:r>
              <a:rPr b="0" i="0" lang="en-US" sz="1800" u="none" cap="none" strike="noStrike"/>
              <a:t> Edition</a:t>
            </a:r>
          </a:p>
        </p:txBody>
      </p:sp>
      <p:sp>
        <p:nvSpPr>
          <p:cNvPr id="807" name="Shape 80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7" name="Shape 817"/>
        <p:cNvGrpSpPr/>
        <p:nvPr/>
      </p:nvGrpSpPr>
      <p:grpSpPr>
        <a:xfrm>
          <a:off x="0" y="0"/>
          <a:ext cx="0" cy="0"/>
          <a:chOff x="0" y="0"/>
          <a:chExt cx="0" cy="0"/>
        </a:xfrm>
      </p:grpSpPr>
      <p:sp>
        <p:nvSpPr>
          <p:cNvPr id="818" name="Shape 81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19" name="Shape 81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3" name="Shape 1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Times New Roman"/>
              <a:buNone/>
              <a:defRPr/>
            </a:lvl1pPr>
            <a:lvl2pPr indent="0" lvl="1" marL="457200" marR="0" rtl="0" algn="ctr">
              <a:spcBef>
                <a:spcPts val="560"/>
              </a:spcBef>
              <a:spcAft>
                <a:spcPts val="0"/>
              </a:spcAft>
              <a:buClr>
                <a:schemeClr val="dk1"/>
              </a:buClr>
              <a:buFont typeface="Times New Roman"/>
              <a:buNone/>
              <a:defRPr/>
            </a:lvl2pPr>
            <a:lvl3pPr indent="0" lvl="2" marL="914400" marR="0" rtl="0" algn="ctr">
              <a:spcBef>
                <a:spcPts val="480"/>
              </a:spcBef>
              <a:spcAft>
                <a:spcPts val="0"/>
              </a:spcAft>
              <a:buClr>
                <a:schemeClr val="dk1"/>
              </a:buClr>
              <a:buFont typeface="Times New Roman"/>
              <a:buNone/>
              <a:defRPr/>
            </a:lvl3pPr>
            <a:lvl4pPr indent="0" lvl="3" marL="1371600" marR="0" rtl="0" algn="ctr">
              <a:spcBef>
                <a:spcPts val="400"/>
              </a:spcBef>
              <a:spcAft>
                <a:spcPts val="0"/>
              </a:spcAft>
              <a:buClr>
                <a:schemeClr val="dk1"/>
              </a:buClr>
              <a:buFont typeface="Times New Roman"/>
              <a:buNone/>
              <a:defRPr/>
            </a:lvl4pPr>
            <a:lvl5pPr indent="0" lvl="4" marL="1828800" marR="0" rtl="0" algn="ctr">
              <a:spcBef>
                <a:spcPts val="400"/>
              </a:spcBef>
              <a:spcAft>
                <a:spcPts val="0"/>
              </a:spcAft>
              <a:buClr>
                <a:schemeClr val="dk1"/>
              </a:buClr>
              <a:buFont typeface="Times New Roman"/>
              <a:buNone/>
              <a:defRPr/>
            </a:lvl5pPr>
            <a:lvl6pPr indent="0" lvl="5" marL="2286000" marR="0" rtl="0" algn="ctr">
              <a:spcBef>
                <a:spcPts val="400"/>
              </a:spcBef>
              <a:spcAft>
                <a:spcPts val="0"/>
              </a:spcAft>
              <a:buClr>
                <a:schemeClr val="dk1"/>
              </a:buClr>
              <a:buFont typeface="Times New Roman"/>
              <a:buNone/>
              <a:defRPr/>
            </a:lvl6pPr>
            <a:lvl7pPr indent="0" lvl="6" marL="2743200" marR="0" rtl="0" algn="ctr">
              <a:spcBef>
                <a:spcPts val="400"/>
              </a:spcBef>
              <a:spcAft>
                <a:spcPts val="0"/>
              </a:spcAft>
              <a:buClr>
                <a:schemeClr val="dk1"/>
              </a:buClr>
              <a:buFont typeface="Times New Roman"/>
              <a:buNone/>
              <a:defRPr/>
            </a:lvl7pPr>
            <a:lvl8pPr indent="0" lvl="7" marL="3200400" marR="0" rtl="0" algn="ctr">
              <a:spcBef>
                <a:spcPts val="400"/>
              </a:spcBef>
              <a:spcAft>
                <a:spcPts val="0"/>
              </a:spcAft>
              <a:buClr>
                <a:schemeClr val="dk1"/>
              </a:buClr>
              <a:buFont typeface="Times New Roman"/>
              <a:buNone/>
              <a:defRPr/>
            </a:lvl8pPr>
            <a:lvl9pPr indent="0" lvl="8" marL="3657600" marR="0" rtl="0" algn="ctr">
              <a:spcBef>
                <a:spcPts val="400"/>
              </a:spcBef>
              <a:spcAft>
                <a:spcPts val="0"/>
              </a:spcAft>
              <a:buClr>
                <a:schemeClr val="dk1"/>
              </a:buClr>
              <a:buFont typeface="Times New Roman"/>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1" name="Shape 41"/>
        <p:cNvGrpSpPr/>
        <p:nvPr/>
      </p:nvGrpSpPr>
      <p:grpSpPr>
        <a:xfrm>
          <a:off x="0" y="0"/>
          <a:ext cx="0" cy="0"/>
          <a:chOff x="0" y="0"/>
          <a:chExt cx="0" cy="0"/>
        </a:xfrm>
      </p:grpSpPr>
      <p:sp>
        <p:nvSpPr>
          <p:cNvPr id="42" name="Shape 42"/>
          <p:cNvSpPr txBox="1"/>
          <p:nvPr>
            <p:ph type="title"/>
          </p:nvPr>
        </p:nvSpPr>
        <p:spPr>
          <a:xfrm>
            <a:off x="647700" y="66675"/>
            <a:ext cx="7848599" cy="9778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3" name="Shape 43"/>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ctr">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4" name="Shape 44"/>
        <p:cNvGrpSpPr/>
        <p:nvPr/>
      </p:nvGrpSpPr>
      <p:grpSpPr>
        <a:xfrm>
          <a:off x="0" y="0"/>
          <a:ext cx="0" cy="0"/>
          <a:chOff x="0" y="0"/>
          <a:chExt cx="0" cy="0"/>
        </a:xfrm>
      </p:grpSpPr>
      <p:sp>
        <p:nvSpPr>
          <p:cNvPr id="45" name="Shape 45"/>
          <p:cNvSpPr txBox="1"/>
          <p:nvPr>
            <p:ph type="title"/>
          </p:nvPr>
        </p:nvSpPr>
        <p:spPr>
          <a:xfrm rot="5400000">
            <a:off x="4628356" y="2067718"/>
            <a:ext cx="6059487" cy="20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6" name="Shape 46"/>
          <p:cNvSpPr txBox="1"/>
          <p:nvPr>
            <p:ph idx="1" type="body"/>
          </p:nvPr>
        </p:nvSpPr>
        <p:spPr>
          <a:xfrm rot="5400000">
            <a:off x="437356" y="86519"/>
            <a:ext cx="6059487" cy="6019799"/>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ctr">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4" name="Shape 14"/>
        <p:cNvGrpSpPr/>
        <p:nvPr/>
      </p:nvGrpSpPr>
      <p:grpSpPr>
        <a:xfrm>
          <a:off x="0" y="0"/>
          <a:ext cx="0" cy="0"/>
          <a:chOff x="0" y="0"/>
          <a:chExt cx="0" cy="0"/>
        </a:xfrm>
      </p:grpSpPr>
      <p:sp>
        <p:nvSpPr>
          <p:cNvPr id="15" name="Shape 15"/>
          <p:cNvSpPr txBox="1"/>
          <p:nvPr>
            <p:ph type="title"/>
          </p:nvPr>
        </p:nvSpPr>
        <p:spPr>
          <a:xfrm>
            <a:off x="647700" y="66675"/>
            <a:ext cx="7848599" cy="9778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6" name="Shape 1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ctr">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0" name="Shape 20"/>
        <p:cNvGrpSpPr/>
        <p:nvPr/>
      </p:nvGrpSpPr>
      <p:grpSpPr>
        <a:xfrm>
          <a:off x="0" y="0"/>
          <a:ext cx="0" cy="0"/>
          <a:chOff x="0" y="0"/>
          <a:chExt cx="0" cy="0"/>
        </a:xfrm>
      </p:grpSpPr>
      <p:sp>
        <p:nvSpPr>
          <p:cNvPr id="21" name="Shape 21"/>
          <p:cNvSpPr txBox="1"/>
          <p:nvPr>
            <p:ph type="title"/>
          </p:nvPr>
        </p:nvSpPr>
        <p:spPr>
          <a:xfrm>
            <a:off x="647700" y="66675"/>
            <a:ext cx="7848599" cy="9778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2" name="Shape 2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4" name="Shape 24"/>
        <p:cNvGrpSpPr/>
        <p:nvPr/>
      </p:nvGrpSpPr>
      <p:grpSpPr>
        <a:xfrm>
          <a:off x="0" y="0"/>
          <a:ext cx="0" cy="0"/>
          <a:chOff x="0" y="0"/>
          <a:chExt cx="0" cy="0"/>
        </a:xfrm>
      </p:grpSpPr>
      <p:sp>
        <p:nvSpPr>
          <p:cNvPr id="25" name="Shape 25"/>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 name="Shape 2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27" name="Shape 2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29" name="Shape 2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647700" y="66675"/>
            <a:ext cx="7848599" cy="9778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3" name="Shape 33"/>
        <p:cNvGrpSpPr/>
        <p:nvPr/>
      </p:nvGrpSpPr>
      <p:grpSpPr>
        <a:xfrm>
          <a:off x="0" y="0"/>
          <a:ext cx="0" cy="0"/>
          <a:chOff x="0" y="0"/>
          <a:chExt cx="0" cy="0"/>
        </a:xfrm>
      </p:grpSpPr>
      <p:sp>
        <p:nvSpPr>
          <p:cNvPr id="34" name="Shape 34"/>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5" name="Shape 3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7" name="Shape 37"/>
        <p:cNvGrpSpPr/>
        <p:nvPr/>
      </p:nvGrpSpPr>
      <p:grpSpPr>
        <a:xfrm>
          <a:off x="0" y="0"/>
          <a:ext cx="0" cy="0"/>
          <a:chOff x="0" y="0"/>
          <a:chExt cx="0" cy="0"/>
        </a:xfrm>
      </p:grpSpPr>
      <p:sp>
        <p:nvSpPr>
          <p:cNvPr id="38" name="Shape 38"/>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 name="Shape 39"/>
          <p:cNvSpPr/>
          <p:nvPr>
            <p:ph idx="2" type="pic"/>
          </p:nvPr>
        </p:nvSpPr>
        <p:spPr>
          <a:xfrm>
            <a:off x="1792288" y="612775"/>
            <a:ext cx="5486399" cy="4114800"/>
          </a:xfrm>
          <a:prstGeom prst="rect">
            <a:avLst/>
          </a:prstGeom>
          <a:noFill/>
          <a:ln>
            <a:noFill/>
          </a:ln>
        </p:spPr>
      </p:sp>
      <p:sp>
        <p:nvSpPr>
          <p:cNvPr id="40" name="Shape 4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647700" y="66675"/>
            <a:ext cx="7848599" cy="9778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7" name="Shape 7"/>
          <p:cNvSpPr txBox="1"/>
          <p:nvPr>
            <p:ph idx="11" type="ftr"/>
          </p:nvPr>
        </p:nvSpPr>
        <p:spPr>
          <a:xfrm>
            <a:off x="541337" y="6400800"/>
            <a:ext cx="5707062"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 name="Shape 8"/>
          <p:cNvSpPr txBox="1"/>
          <p:nvPr/>
        </p:nvSpPr>
        <p:spPr>
          <a:xfrm>
            <a:off x="0" y="0"/>
            <a:ext cx="300036" cy="6873875"/>
          </a:xfrm>
          <a:prstGeom prst="rect">
            <a:avLst/>
          </a:prstGeom>
          <a:gradFill>
            <a:gsLst>
              <a:gs pos="0">
                <a:srgbClr val="003B00"/>
              </a:gs>
              <a:gs pos="100000">
                <a:srgbClr val="008000"/>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9" name="Shape 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Copyright © 2010, 2007, 2004 Pearson Education, Inc. All Rights Reserved.</a:t>
            </a:r>
          </a:p>
        </p:txBody>
      </p:sp>
      <p:sp>
        <p:nvSpPr>
          <p:cNvPr id="10" name="Shape 10"/>
          <p:cNvSpPr txBox="1"/>
          <p:nvPr/>
        </p:nvSpPr>
        <p:spPr>
          <a:xfrm>
            <a:off x="7878761" y="6491287"/>
            <a:ext cx="1212850" cy="363536"/>
          </a:xfrm>
          <a:prstGeom prst="rect">
            <a:avLst/>
          </a:prstGeom>
          <a:noFill/>
          <a:ln>
            <a:noFill/>
          </a:ln>
        </p:spPr>
        <p:txBody>
          <a:bodyPr anchorCtr="0" anchor="t" bIns="44450" lIns="90475" rIns="90475" tIns="44450">
            <a:noAutofit/>
          </a:bodyPr>
          <a:lstStyle/>
          <a:p>
            <a:pPr indent="0" lvl="0" marL="0" marR="0" rtl="0" algn="r">
              <a:lnSpc>
                <a:spcPct val="100000"/>
              </a:lnSpc>
              <a:spcBef>
                <a:spcPts val="0"/>
              </a:spcBef>
              <a:spcAft>
                <a:spcPts val="0"/>
              </a:spcAft>
              <a:buClr>
                <a:schemeClr val="dk2"/>
              </a:buClr>
              <a:buSzPct val="25000"/>
              <a:buFont typeface="Times New Roman"/>
              <a:buNone/>
            </a:pPr>
            <a:r>
              <a:rPr b="1" i="0" lang="en-US" sz="1800" u="none" cap="none" strike="noStrike">
                <a:solidFill>
                  <a:schemeClr val="dk2"/>
                </a:solidFill>
                <a:latin typeface="Times New Roman"/>
                <a:ea typeface="Times New Roman"/>
                <a:cs typeface="Times New Roman"/>
                <a:sym typeface="Times New Roman"/>
              </a:rPr>
              <a:t>10.1 - *</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7.xml"/><Relationship Id="rId3" Type="http://schemas.openxmlformats.org/officeDocument/2006/relationships/image" Target="../media/image3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4.xml"/><Relationship Id="rId3" Type="http://schemas.openxmlformats.org/officeDocument/2006/relationships/image" Target="../media/image2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5.xml"/><Relationship Id="rId3" Type="http://schemas.openxmlformats.org/officeDocument/2006/relationships/image" Target="../media/image3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7.xml"/><Relationship Id="rId3" Type="http://schemas.openxmlformats.org/officeDocument/2006/relationships/image" Target="../media/image36.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1.xml"/><Relationship Id="rId3" Type="http://schemas.openxmlformats.org/officeDocument/2006/relationships/image" Target="../media/image32.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2.xml"/><Relationship Id="rId3" Type="http://schemas.openxmlformats.org/officeDocument/2006/relationships/image" Target="../media/image3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3.xml"/><Relationship Id="rId3" Type="http://schemas.openxmlformats.org/officeDocument/2006/relationships/image" Target="../media/image35.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4.xml"/><Relationship Id="rId3" Type="http://schemas.openxmlformats.org/officeDocument/2006/relationships/image" Target="../media/image34.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5.xml"/><Relationship Id="rId3" Type="http://schemas.openxmlformats.org/officeDocument/2006/relationships/image" Target="../media/image38.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0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0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0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08.png"/><Relationship Id="rId4" Type="http://schemas.openxmlformats.org/officeDocument/2006/relationships/image" Target="../media/image0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0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13.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1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1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 Id="rId3" Type="http://schemas.openxmlformats.org/officeDocument/2006/relationships/image" Target="../media/image21.png"/><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2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2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image" Target="../media/image2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 Id="rId3" Type="http://schemas.openxmlformats.org/officeDocument/2006/relationships/image" Target="../media/image2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 Id="rId3" Type="http://schemas.openxmlformats.org/officeDocument/2006/relationships/image" Target="../media/image2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 Id="rId3" Type="http://schemas.openxmlformats.org/officeDocument/2006/relationships/image" Target="../media/image2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nvSpPr>
        <p:spPr>
          <a:xfrm>
            <a:off x="0" y="0"/>
            <a:ext cx="9144000" cy="6858000"/>
          </a:xfrm>
          <a:prstGeom prst="rect">
            <a:avLst/>
          </a:prstGeom>
          <a:solidFill>
            <a:schemeClr val="dk1"/>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2" name="Shape 52"/>
          <p:cNvSpPr txBox="1"/>
          <p:nvPr/>
        </p:nvSpPr>
        <p:spPr>
          <a:xfrm>
            <a:off x="381000" y="381000"/>
            <a:ext cx="8077199"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0" lang="en-US" sz="4000" u="none" cap="none" strike="noStrike">
                <a:solidFill>
                  <a:srgbClr val="F7D509"/>
                </a:solidFill>
                <a:latin typeface="Arial"/>
                <a:ea typeface="Arial"/>
                <a:cs typeface="Arial"/>
                <a:sym typeface="Arial"/>
              </a:rPr>
              <a:t>Lecture Slides </a:t>
            </a:r>
          </a:p>
        </p:txBody>
      </p:sp>
      <p:sp>
        <p:nvSpPr>
          <p:cNvPr id="53" name="Shape 53"/>
          <p:cNvSpPr txBox="1"/>
          <p:nvPr/>
        </p:nvSpPr>
        <p:spPr>
          <a:xfrm>
            <a:off x="4324350" y="1739900"/>
            <a:ext cx="4724400" cy="36734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1" lang="en-US" sz="3600" u="none" cap="none" strike="noStrike">
                <a:solidFill>
                  <a:srgbClr val="F7D509"/>
                </a:solidFill>
                <a:latin typeface="Arial"/>
                <a:ea typeface="Arial"/>
                <a:cs typeface="Arial"/>
                <a:sym typeface="Arial"/>
              </a:rPr>
              <a:t>Elementary Statistics</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Eleventh Edition </a:t>
            </a:r>
          </a:p>
          <a:p>
            <a:pPr indent="0" lvl="0" marL="0" marR="0" rtl="0" algn="ctr">
              <a:lnSpc>
                <a:spcPct val="90000"/>
              </a:lnSpc>
              <a:spcBef>
                <a:spcPts val="1600"/>
              </a:spcBef>
              <a:spcAft>
                <a:spcPts val="0"/>
              </a:spcAft>
              <a:buClr>
                <a:schemeClr val="lt1"/>
              </a:buClr>
              <a:buSzPct val="25000"/>
              <a:buFont typeface="Arial"/>
              <a:buNone/>
            </a:pPr>
            <a:br>
              <a:rPr b="0" i="0" lang="en-US" sz="3200" u="none" cap="none" strike="noStrike">
                <a:solidFill>
                  <a:schemeClr val="lt1"/>
                </a:solidFill>
                <a:latin typeface="Arial"/>
                <a:ea typeface="Arial"/>
                <a:cs typeface="Arial"/>
                <a:sym typeface="Arial"/>
              </a:rPr>
            </a:br>
            <a:r>
              <a:rPr b="0" i="0" lang="en-US" sz="2600" u="none" cap="none" strike="noStrike">
                <a:solidFill>
                  <a:schemeClr val="lt1"/>
                </a:solidFill>
                <a:latin typeface="Arial"/>
                <a:ea typeface="Arial"/>
                <a:cs typeface="Arial"/>
                <a:sym typeface="Arial"/>
              </a:rPr>
              <a:t>and the Triola Statistics Series </a:t>
            </a:r>
            <a:br>
              <a:rPr b="0" i="0" lang="en-US" sz="2600" u="none" cap="none" strike="noStrike">
                <a:solidFill>
                  <a:schemeClr val="lt1"/>
                </a:solidFill>
                <a:latin typeface="Arial"/>
                <a:ea typeface="Arial"/>
                <a:cs typeface="Arial"/>
                <a:sym typeface="Arial"/>
              </a:rPr>
            </a:br>
          </a:p>
          <a:p>
            <a:pPr indent="0" lvl="0" marL="0" marR="0" rtl="0" algn="ctr">
              <a:lnSpc>
                <a:spcPct val="90000"/>
              </a:lnSpc>
              <a:spcBef>
                <a:spcPts val="1400"/>
              </a:spcBef>
              <a:spcAft>
                <a:spcPts val="0"/>
              </a:spcAft>
              <a:buClr>
                <a:schemeClr val="lt1"/>
              </a:buClr>
              <a:buSzPct val="25000"/>
              <a:buFont typeface="Arial"/>
              <a:buNone/>
            </a:pPr>
            <a:r>
              <a:rPr b="0" i="0" lang="en-US" sz="2800" u="none" cap="none" strike="noStrike">
                <a:solidFill>
                  <a:schemeClr val="lt1"/>
                </a:solidFill>
                <a:latin typeface="Arial"/>
                <a:ea typeface="Arial"/>
                <a:cs typeface="Arial"/>
                <a:sym typeface="Arial"/>
              </a:rPr>
              <a:t>by Mario F. Triola</a:t>
            </a:r>
          </a:p>
          <a:p>
            <a:pPr indent="0" lvl="0" marL="0" marR="0" rtl="0" algn="l">
              <a:lnSpc>
                <a:spcPct val="100000"/>
              </a:lnSpc>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54" name="Shape 54"/>
          <p:cNvPicPr preferRelativeResize="0"/>
          <p:nvPr/>
        </p:nvPicPr>
        <p:blipFill rotWithShape="1">
          <a:blip r:embed="rId3">
            <a:alphaModFix/>
          </a:blip>
          <a:srcRect b="0" l="0" r="0" t="0"/>
          <a:stretch/>
        </p:blipFill>
        <p:spPr>
          <a:xfrm>
            <a:off x="381000" y="1066800"/>
            <a:ext cx="3886200" cy="4572000"/>
          </a:xfrm>
          <a:prstGeom prst="rect">
            <a:avLst/>
          </a:prstGeom>
          <a:noFill/>
          <a:ln>
            <a:noFill/>
          </a:ln>
        </p:spPr>
      </p:pic>
      <p:pic>
        <p:nvPicPr>
          <p:cNvPr id="55" name="Shape 55"/>
          <p:cNvPicPr preferRelativeResize="0"/>
          <p:nvPr/>
        </p:nvPicPr>
        <p:blipFill rotWithShape="1">
          <a:blip r:embed="rId4">
            <a:alphaModFix/>
          </a:blip>
          <a:srcRect b="0" l="0" r="0" t="0"/>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1" name="Shape 111"/>
        <p:cNvGrpSpPr/>
        <p:nvPr/>
      </p:nvGrpSpPr>
      <p:grpSpPr>
        <a:xfrm>
          <a:off x="0" y="0"/>
          <a:ext cx="0" cy="0"/>
          <a:chOff x="0" y="0"/>
          <a:chExt cx="0" cy="0"/>
        </a:xfrm>
      </p:grpSpPr>
      <p:sp>
        <p:nvSpPr>
          <p:cNvPr id="112" name="Shape 112"/>
          <p:cNvSpPr txBox="1"/>
          <p:nvPr/>
        </p:nvSpPr>
        <p:spPr>
          <a:xfrm>
            <a:off x="798512" y="2611436"/>
            <a:ext cx="758348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Part 1:  Basic Concepts of Correlation</a:t>
            </a:r>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6" name="Shape 826"/>
        <p:cNvGrpSpPr/>
        <p:nvPr/>
      </p:nvGrpSpPr>
      <p:grpSpPr>
        <a:xfrm>
          <a:off x="0" y="0"/>
          <a:ext cx="0" cy="0"/>
          <a:chOff x="0" y="0"/>
          <a:chExt cx="0" cy="0"/>
        </a:xfrm>
      </p:grpSpPr>
      <p:sp>
        <p:nvSpPr>
          <p:cNvPr id="827" name="Shape 827"/>
          <p:cNvSpPr txBox="1"/>
          <p:nvPr/>
        </p:nvSpPr>
        <p:spPr>
          <a:xfrm>
            <a:off x="631825" y="1693861"/>
            <a:ext cx="8042274" cy="3155950"/>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0" lang="en-US" sz="3200" u="none" cap="none" strike="noStrike">
                <a:solidFill>
                  <a:schemeClr val="hlink"/>
                </a:solidFill>
                <a:latin typeface="Arial"/>
                <a:ea typeface="Arial"/>
                <a:cs typeface="Arial"/>
                <a:sym typeface="Arial"/>
              </a:rPr>
              <a:t>standard error of estimate</a:t>
            </a:r>
            <a:r>
              <a:rPr b="1" i="0" lang="en-US" sz="3200" u="none" cap="none" strike="noStrike">
                <a:solidFill>
                  <a:schemeClr val="dk1"/>
                </a:solidFill>
                <a:latin typeface="Arial"/>
                <a:ea typeface="Arial"/>
                <a:cs typeface="Arial"/>
                <a:sym typeface="Arial"/>
              </a:rPr>
              <a:t>, denoted by </a:t>
            </a:r>
            <a:r>
              <a:rPr b="1" i="1" lang="en-US" sz="3200" u="none" cap="none" strike="noStrike">
                <a:solidFill>
                  <a:schemeClr val="dk1"/>
                </a:solidFill>
                <a:latin typeface="Times New Roman"/>
                <a:ea typeface="Times New Roman"/>
                <a:cs typeface="Times New Roman"/>
                <a:sym typeface="Times New Roman"/>
              </a:rPr>
              <a:t>s</a:t>
            </a:r>
            <a:r>
              <a:rPr b="1" baseline="-25000" i="1" lang="en-US" sz="3200" u="none" cap="none" strike="noStrike">
                <a:solidFill>
                  <a:schemeClr val="dk1"/>
                </a:solidFill>
                <a:latin typeface="Times New Roman"/>
                <a:ea typeface="Times New Roman"/>
                <a:cs typeface="Times New Roman"/>
                <a:sym typeface="Times New Roman"/>
              </a:rPr>
              <a:t>e</a:t>
            </a:r>
            <a:r>
              <a:rPr b="1" i="0" lang="en-US" sz="3200" u="none" cap="none" strike="noStrike">
                <a:solidFill>
                  <a:schemeClr val="dk1"/>
                </a:solidFill>
                <a:latin typeface="Arial"/>
                <a:ea typeface="Arial"/>
                <a:cs typeface="Arial"/>
                <a:sym typeface="Arial"/>
              </a:rPr>
              <a:t> is a measure of the differences (or distances) between the observed sample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-values and the predicted values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 that are obtained using the regression equation.</a:t>
            </a:r>
          </a:p>
        </p:txBody>
      </p:sp>
      <p:sp>
        <p:nvSpPr>
          <p:cNvPr id="828" name="Shape 828"/>
          <p:cNvSpPr txBox="1"/>
          <p:nvPr>
            <p:ph idx="4294967295" type="title"/>
          </p:nvPr>
        </p:nvSpPr>
        <p:spPr>
          <a:xfrm>
            <a:off x="381000" y="196850"/>
            <a:ext cx="8407399" cy="7175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829" name="Shape 829"/>
          <p:cNvSpPr txBox="1"/>
          <p:nvPr/>
        </p:nvSpPr>
        <p:spPr>
          <a:xfrm>
            <a:off x="2024061" y="3722687"/>
            <a:ext cx="371474" cy="49529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3" name="Shape 833"/>
        <p:cNvGrpSpPr/>
        <p:nvPr/>
      </p:nvGrpSpPr>
      <p:grpSpPr>
        <a:xfrm>
          <a:off x="0" y="0"/>
          <a:ext cx="0" cy="0"/>
          <a:chOff x="0" y="0"/>
          <a:chExt cx="0" cy="0"/>
        </a:xfrm>
      </p:grpSpPr>
      <p:sp>
        <p:nvSpPr>
          <p:cNvPr id="834" name="Shape 834"/>
          <p:cNvSpPr txBox="1"/>
          <p:nvPr>
            <p:ph idx="4294967295" type="title"/>
          </p:nvPr>
        </p:nvSpPr>
        <p:spPr>
          <a:xfrm>
            <a:off x="381000" y="215900"/>
            <a:ext cx="8381999" cy="7032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Standard Error of Estimate</a:t>
            </a:r>
          </a:p>
        </p:txBody>
      </p:sp>
      <p:sp>
        <p:nvSpPr>
          <p:cNvPr id="835" name="Shape 835"/>
          <p:cNvSpPr txBox="1"/>
          <p:nvPr>
            <p:ph idx="1" type="body"/>
          </p:nvPr>
        </p:nvSpPr>
        <p:spPr>
          <a:xfrm>
            <a:off x="666750" y="1771650"/>
            <a:ext cx="1466850" cy="10287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s</a:t>
            </a:r>
            <a:r>
              <a:rPr b="1" baseline="-25000" i="1" lang="en-US" sz="4000" u="none" cap="none" strike="noStrike">
                <a:solidFill>
                  <a:schemeClr val="dk1"/>
                </a:solidFill>
                <a:latin typeface="Times New Roman"/>
                <a:ea typeface="Times New Roman"/>
                <a:cs typeface="Times New Roman"/>
                <a:sym typeface="Times New Roman"/>
              </a:rPr>
              <a:t>e</a:t>
            </a:r>
            <a:r>
              <a:rPr b="1" i="0" lang="en-US" sz="4000" u="none" cap="none" strike="noStrike">
                <a:solidFill>
                  <a:schemeClr val="dk1"/>
                </a:solidFill>
                <a:latin typeface="Arial"/>
                <a:ea typeface="Arial"/>
                <a:cs typeface="Arial"/>
                <a:sym typeface="Arial"/>
              </a:rPr>
              <a:t> =</a:t>
            </a:r>
          </a:p>
        </p:txBody>
      </p:sp>
      <p:sp>
        <p:nvSpPr>
          <p:cNvPr id="836" name="Shape 836"/>
          <p:cNvSpPr txBox="1"/>
          <p:nvPr/>
        </p:nvSpPr>
        <p:spPr>
          <a:xfrm>
            <a:off x="3808412" y="3160711"/>
            <a:ext cx="739775"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4400" u="none" cap="none" strike="noStrike">
                <a:solidFill>
                  <a:schemeClr val="dk1"/>
                </a:solidFill>
                <a:latin typeface="Arial"/>
                <a:ea typeface="Arial"/>
                <a:cs typeface="Arial"/>
                <a:sym typeface="Arial"/>
              </a:rPr>
              <a:t>or</a:t>
            </a:r>
          </a:p>
        </p:txBody>
      </p:sp>
      <p:grpSp>
        <p:nvGrpSpPr>
          <p:cNvPr id="837" name="Shape 837"/>
          <p:cNvGrpSpPr/>
          <p:nvPr/>
        </p:nvGrpSpPr>
        <p:grpSpPr>
          <a:xfrm>
            <a:off x="647700" y="4311650"/>
            <a:ext cx="7929561" cy="2362199"/>
            <a:chOff x="647700" y="4311650"/>
            <a:chExt cx="7929561" cy="2362199"/>
          </a:xfrm>
        </p:grpSpPr>
        <p:grpSp>
          <p:nvGrpSpPr>
            <p:cNvPr id="838" name="Shape 838"/>
            <p:cNvGrpSpPr/>
            <p:nvPr/>
          </p:nvGrpSpPr>
          <p:grpSpPr>
            <a:xfrm>
              <a:off x="647700" y="4311650"/>
              <a:ext cx="7929561" cy="1733550"/>
              <a:chOff x="762000" y="4667250"/>
              <a:chExt cx="7929561" cy="1733550"/>
            </a:xfrm>
          </p:grpSpPr>
          <p:sp>
            <p:nvSpPr>
              <p:cNvPr id="839" name="Shape 839"/>
              <p:cNvSpPr txBox="1"/>
              <p:nvPr/>
            </p:nvSpPr>
            <p:spPr>
              <a:xfrm>
                <a:off x="762000" y="4953000"/>
                <a:ext cx="1466850" cy="10287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s</a:t>
                </a:r>
                <a:r>
                  <a:rPr b="1" baseline="-25000" i="1" lang="en-US" sz="4000" u="none" cap="none" strike="noStrike">
                    <a:solidFill>
                      <a:schemeClr val="dk1"/>
                    </a:solidFill>
                    <a:latin typeface="Times New Roman"/>
                    <a:ea typeface="Times New Roman"/>
                    <a:cs typeface="Times New Roman"/>
                    <a:sym typeface="Times New Roman"/>
                  </a:rPr>
                  <a:t>e</a:t>
                </a:r>
                <a:r>
                  <a:rPr b="1" i="0" lang="en-US" sz="4000" u="none" cap="none" strike="noStrike">
                    <a:solidFill>
                      <a:schemeClr val="dk1"/>
                    </a:solidFill>
                    <a:latin typeface="Arial"/>
                    <a:ea typeface="Arial"/>
                    <a:cs typeface="Arial"/>
                    <a:sym typeface="Arial"/>
                  </a:rPr>
                  <a:t> =</a:t>
                </a:r>
              </a:p>
            </p:txBody>
          </p:sp>
          <p:grpSp>
            <p:nvGrpSpPr>
              <p:cNvPr id="840" name="Shape 840"/>
              <p:cNvGrpSpPr/>
              <p:nvPr/>
            </p:nvGrpSpPr>
            <p:grpSpPr>
              <a:xfrm>
                <a:off x="2286000" y="4667250"/>
                <a:ext cx="6405561" cy="1733550"/>
                <a:chOff x="2286000" y="4724400"/>
                <a:chExt cx="6405561" cy="1733550"/>
              </a:xfrm>
            </p:grpSpPr>
            <p:grpSp>
              <p:nvGrpSpPr>
                <p:cNvPr id="841" name="Shape 841"/>
                <p:cNvGrpSpPr/>
                <p:nvPr/>
              </p:nvGrpSpPr>
              <p:grpSpPr>
                <a:xfrm>
                  <a:off x="2286000" y="4724400"/>
                  <a:ext cx="5740399" cy="1601787"/>
                  <a:chOff x="2286000" y="4724400"/>
                  <a:chExt cx="5740399" cy="1601787"/>
                </a:xfrm>
              </p:grpSpPr>
              <p:sp>
                <p:nvSpPr>
                  <p:cNvPr id="842" name="Shape 842"/>
                  <p:cNvSpPr/>
                  <p:nvPr/>
                </p:nvSpPr>
                <p:spPr>
                  <a:xfrm>
                    <a:off x="2286000" y="4724400"/>
                    <a:ext cx="2573336" cy="1601787"/>
                  </a:xfrm>
                  <a:custGeom>
                    <a:pathLst>
                      <a:path extrusionOk="0" h="1008" w="1620">
                        <a:moveTo>
                          <a:pt x="0" y="803"/>
                        </a:moveTo>
                        <a:lnTo>
                          <a:pt x="109" y="438"/>
                        </a:lnTo>
                        <a:lnTo>
                          <a:pt x="181" y="1008"/>
                        </a:lnTo>
                        <a:lnTo>
                          <a:pt x="326" y="0"/>
                        </a:lnTo>
                        <a:lnTo>
                          <a:pt x="1620"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cxnSp>
                <p:nvCxnSpPr>
                  <p:cNvPr id="843" name="Shape 843"/>
                  <p:cNvCxnSpPr/>
                  <p:nvPr/>
                </p:nvCxnSpPr>
                <p:spPr>
                  <a:xfrm>
                    <a:off x="4679950" y="4724400"/>
                    <a:ext cx="3346449" cy="0"/>
                  </a:xfrm>
                  <a:prstGeom prst="straightConnector1">
                    <a:avLst/>
                  </a:prstGeom>
                  <a:noFill/>
                  <a:ln cap="rnd" cmpd="sng" w="25400">
                    <a:solidFill>
                      <a:schemeClr val="dk1"/>
                    </a:solidFill>
                    <a:prstDash val="solid"/>
                    <a:miter/>
                    <a:headEnd len="med" w="med" type="none"/>
                    <a:tailEnd len="med" w="med" type="none"/>
                  </a:ln>
                </p:spPr>
              </p:cxnSp>
            </p:grpSp>
            <p:grpSp>
              <p:nvGrpSpPr>
                <p:cNvPr id="844" name="Shape 844"/>
                <p:cNvGrpSpPr/>
                <p:nvPr/>
              </p:nvGrpSpPr>
              <p:grpSpPr>
                <a:xfrm>
                  <a:off x="2870200" y="4864100"/>
                  <a:ext cx="5821361" cy="1593850"/>
                  <a:chOff x="2870200" y="4864100"/>
                  <a:chExt cx="5821361" cy="1593850"/>
                </a:xfrm>
              </p:grpSpPr>
              <p:sp>
                <p:nvSpPr>
                  <p:cNvPr id="845" name="Shape 845"/>
                  <p:cNvSpPr txBox="1"/>
                  <p:nvPr/>
                </p:nvSpPr>
                <p:spPr>
                  <a:xfrm>
                    <a:off x="2932111" y="4864100"/>
                    <a:ext cx="5759449" cy="8207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Noto Symbol"/>
                      <a:buNone/>
                    </a:pPr>
                    <a:r>
                      <a:rPr b="1" i="0" lang="en-US" sz="4800" u="none" cap="none" strike="noStrike">
                        <a:solidFill>
                          <a:schemeClr val="dk1"/>
                        </a:solidFill>
                        <a:latin typeface="Noto Symbol"/>
                        <a:ea typeface="Noto Symbol"/>
                        <a:cs typeface="Noto Symbol"/>
                        <a:sym typeface="Noto Symbol"/>
                      </a:rPr>
                      <a:t>Σ</a:t>
                    </a:r>
                    <a:r>
                      <a:rPr b="1" i="0" lang="en-US" sz="4800" u="none" cap="none" strike="noStrike">
                        <a:solidFill>
                          <a:schemeClr val="dk1"/>
                        </a:solidFill>
                        <a:latin typeface="Times New Roman"/>
                        <a:ea typeface="Times New Roman"/>
                        <a:cs typeface="Times New Roman"/>
                        <a:sym typeface="Times New Roman"/>
                      </a:rPr>
                      <a:t> </a:t>
                    </a:r>
                    <a:r>
                      <a:rPr b="1" i="1" lang="en-US" sz="4000" u="none" cap="none" strike="noStrike">
                        <a:solidFill>
                          <a:schemeClr val="dk1"/>
                        </a:solidFill>
                        <a:latin typeface="Times New Roman"/>
                        <a:ea typeface="Times New Roman"/>
                        <a:cs typeface="Times New Roman"/>
                        <a:sym typeface="Times New Roman"/>
                      </a:rPr>
                      <a:t>y</a:t>
                    </a:r>
                    <a:r>
                      <a:rPr b="1" baseline="30000" i="0" lang="en-US" sz="3600" u="none" cap="none" strike="noStrike">
                        <a:solidFill>
                          <a:schemeClr val="dk1"/>
                        </a:solidFill>
                        <a:latin typeface="Arial"/>
                        <a:ea typeface="Arial"/>
                        <a:cs typeface="Arial"/>
                        <a:sym typeface="Arial"/>
                      </a:rPr>
                      <a:t>2 </a:t>
                    </a:r>
                    <a:r>
                      <a:rPr b="1" i="0" lang="en-US" sz="3600" u="none" cap="none" strike="noStrike">
                        <a:solidFill>
                          <a:schemeClr val="dk1"/>
                        </a:solidFill>
                        <a:latin typeface="Arial"/>
                        <a:ea typeface="Arial"/>
                        <a:cs typeface="Arial"/>
                        <a:sym typeface="Arial"/>
                      </a:rPr>
                      <a:t>–</a:t>
                    </a:r>
                    <a:r>
                      <a:rPr b="1" i="0" lang="en-US" sz="4800" u="none" cap="none" strike="noStrike">
                        <a:solidFill>
                          <a:schemeClr val="dk1"/>
                        </a:solidFill>
                        <a:latin typeface="Times New Roman"/>
                        <a:ea typeface="Times New Roman"/>
                        <a:cs typeface="Times New Roman"/>
                        <a:sym typeface="Times New Roman"/>
                      </a:rPr>
                      <a:t> </a:t>
                    </a:r>
                    <a:r>
                      <a:rPr b="1" i="1" lang="en-US" sz="4800" u="none" cap="none" strike="noStrike">
                        <a:solidFill>
                          <a:schemeClr val="dk1"/>
                        </a:solidFill>
                        <a:latin typeface="Times New Roman"/>
                        <a:ea typeface="Times New Roman"/>
                        <a:cs typeface="Times New Roman"/>
                        <a:sym typeface="Times New Roman"/>
                      </a:rPr>
                      <a:t>b</a:t>
                    </a:r>
                    <a:r>
                      <a:rPr b="1" baseline="-25000" i="0" lang="en-US" sz="4000" u="none" cap="none" strike="noStrike">
                        <a:solidFill>
                          <a:schemeClr val="dk1"/>
                        </a:solidFill>
                        <a:latin typeface="Times New Roman"/>
                        <a:ea typeface="Times New Roman"/>
                        <a:cs typeface="Times New Roman"/>
                        <a:sym typeface="Times New Roman"/>
                      </a:rPr>
                      <a:t>0</a:t>
                    </a:r>
                    <a:r>
                      <a:rPr b="1" baseline="-25000" i="0" lang="en-US" sz="4000" u="none" cap="none" strike="noStrike">
                        <a:solidFill>
                          <a:schemeClr val="dk1"/>
                        </a:solidFill>
                        <a:latin typeface="Arial"/>
                        <a:ea typeface="Arial"/>
                        <a:cs typeface="Arial"/>
                        <a:sym typeface="Arial"/>
                      </a:rPr>
                      <a:t> </a:t>
                    </a:r>
                    <a:r>
                      <a:rPr b="1" i="0" lang="en-US" sz="4800" u="none" cap="none" strike="noStrike">
                        <a:solidFill>
                          <a:schemeClr val="dk1"/>
                        </a:solidFill>
                        <a:latin typeface="Noto Symbol"/>
                        <a:ea typeface="Noto Symbol"/>
                        <a:cs typeface="Noto Symbol"/>
                        <a:sym typeface="Noto Symbol"/>
                      </a:rPr>
                      <a:t>Σ</a:t>
                    </a:r>
                    <a:r>
                      <a:rPr b="1" i="0" lang="en-US" sz="4800" u="none" cap="none" strike="noStrike">
                        <a:solidFill>
                          <a:schemeClr val="dk1"/>
                        </a:solidFill>
                        <a:latin typeface="Times New Roman"/>
                        <a:ea typeface="Times New Roman"/>
                        <a:cs typeface="Times New Roman"/>
                        <a:sym typeface="Times New Roman"/>
                      </a:rPr>
                      <a:t> </a:t>
                    </a:r>
                    <a:r>
                      <a:rPr b="1" i="1" lang="en-US" sz="4800" u="none" cap="none" strike="noStrike">
                        <a:solidFill>
                          <a:schemeClr val="dk1"/>
                        </a:solidFill>
                        <a:latin typeface="Times New Roman"/>
                        <a:ea typeface="Times New Roman"/>
                        <a:cs typeface="Times New Roman"/>
                        <a:sym typeface="Times New Roman"/>
                      </a:rPr>
                      <a:t>y</a:t>
                    </a:r>
                    <a:r>
                      <a:rPr b="1" i="0" lang="en-US" sz="4800" u="none" cap="none" strike="noStrike">
                        <a:solidFill>
                          <a:schemeClr val="dk1"/>
                        </a:solidFill>
                        <a:latin typeface="Times New Roman"/>
                        <a:ea typeface="Times New Roman"/>
                        <a:cs typeface="Times New Roman"/>
                        <a:sym typeface="Times New Roman"/>
                      </a:rPr>
                      <a:t> – </a:t>
                    </a:r>
                    <a:r>
                      <a:rPr b="1" i="1" lang="en-US" sz="4800" u="none" cap="none" strike="noStrike">
                        <a:solidFill>
                          <a:schemeClr val="dk1"/>
                        </a:solidFill>
                        <a:latin typeface="Times New Roman"/>
                        <a:ea typeface="Times New Roman"/>
                        <a:cs typeface="Times New Roman"/>
                        <a:sym typeface="Times New Roman"/>
                      </a:rPr>
                      <a:t>b</a:t>
                    </a:r>
                    <a:r>
                      <a:rPr b="1" baseline="-25000" i="0" lang="en-US" sz="4000" u="none" cap="none" strike="noStrike">
                        <a:solidFill>
                          <a:schemeClr val="dk1"/>
                        </a:solidFill>
                        <a:latin typeface="Times New Roman"/>
                        <a:ea typeface="Times New Roman"/>
                        <a:cs typeface="Times New Roman"/>
                        <a:sym typeface="Times New Roman"/>
                      </a:rPr>
                      <a:t>1</a:t>
                    </a:r>
                    <a:r>
                      <a:rPr b="1" baseline="-25000" i="0" lang="en-US" sz="4000" u="none" cap="none" strike="noStrike">
                        <a:solidFill>
                          <a:schemeClr val="dk1"/>
                        </a:solidFill>
                        <a:latin typeface="Arial"/>
                        <a:ea typeface="Arial"/>
                        <a:cs typeface="Arial"/>
                        <a:sym typeface="Arial"/>
                      </a:rPr>
                      <a:t> </a:t>
                    </a:r>
                    <a:r>
                      <a:rPr b="1" i="0" lang="en-US" sz="4800" u="none" cap="none" strike="noStrike">
                        <a:solidFill>
                          <a:schemeClr val="dk1"/>
                        </a:solidFill>
                        <a:latin typeface="Noto Symbol"/>
                        <a:ea typeface="Noto Symbol"/>
                        <a:cs typeface="Noto Symbol"/>
                        <a:sym typeface="Noto Symbol"/>
                      </a:rPr>
                      <a:t>Σ</a:t>
                    </a:r>
                    <a:r>
                      <a:rPr b="1" i="0" lang="en-US" sz="4800" u="none" cap="none" strike="noStrike">
                        <a:solidFill>
                          <a:schemeClr val="dk1"/>
                        </a:solidFill>
                        <a:latin typeface="Times New Roman"/>
                        <a:ea typeface="Times New Roman"/>
                        <a:cs typeface="Times New Roman"/>
                        <a:sym typeface="Times New Roman"/>
                      </a:rPr>
                      <a:t> </a:t>
                    </a:r>
                    <a:r>
                      <a:rPr b="1" i="1" lang="en-US" sz="4800" u="none" cap="none" strike="noStrike">
                        <a:solidFill>
                          <a:schemeClr val="dk1"/>
                        </a:solidFill>
                        <a:latin typeface="Times New Roman"/>
                        <a:ea typeface="Times New Roman"/>
                        <a:cs typeface="Times New Roman"/>
                        <a:sym typeface="Times New Roman"/>
                      </a:rPr>
                      <a:t>xy</a:t>
                    </a:r>
                  </a:p>
                </p:txBody>
              </p:sp>
              <p:cxnSp>
                <p:nvCxnSpPr>
                  <p:cNvPr id="846" name="Shape 846"/>
                  <p:cNvCxnSpPr/>
                  <p:nvPr/>
                </p:nvCxnSpPr>
                <p:spPr>
                  <a:xfrm>
                    <a:off x="2870200" y="5715000"/>
                    <a:ext cx="5041899" cy="0"/>
                  </a:xfrm>
                  <a:prstGeom prst="straightConnector1">
                    <a:avLst/>
                  </a:prstGeom>
                  <a:noFill/>
                  <a:ln cap="rnd" cmpd="sng" w="25400">
                    <a:solidFill>
                      <a:schemeClr val="dk1"/>
                    </a:solidFill>
                    <a:prstDash val="solid"/>
                    <a:miter/>
                    <a:headEnd len="med" w="med" type="none"/>
                    <a:tailEnd len="med" w="med" type="none"/>
                  </a:ln>
                </p:spPr>
              </p:cxnSp>
              <p:sp>
                <p:nvSpPr>
                  <p:cNvPr id="847" name="Shape 847"/>
                  <p:cNvSpPr txBox="1"/>
                  <p:nvPr/>
                </p:nvSpPr>
                <p:spPr>
                  <a:xfrm>
                    <a:off x="4627562" y="5759450"/>
                    <a:ext cx="1231899"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n</a:t>
                    </a:r>
                    <a:r>
                      <a:rPr b="1" i="0" lang="en-US" sz="4000" u="none" cap="none" strike="noStrike">
                        <a:solidFill>
                          <a:schemeClr val="dk1"/>
                        </a:solidFill>
                        <a:latin typeface="Arial"/>
                        <a:ea typeface="Arial"/>
                        <a:cs typeface="Arial"/>
                        <a:sym typeface="Arial"/>
                      </a:rPr>
                      <a:t> – </a:t>
                    </a:r>
                    <a:r>
                      <a:rPr b="1" i="0" lang="en-US" sz="3200" u="none" cap="none" strike="noStrike">
                        <a:solidFill>
                          <a:schemeClr val="dk1"/>
                        </a:solidFill>
                        <a:latin typeface="Times New Roman"/>
                        <a:ea typeface="Times New Roman"/>
                        <a:cs typeface="Times New Roman"/>
                        <a:sym typeface="Times New Roman"/>
                      </a:rPr>
                      <a:t>2</a:t>
                    </a:r>
                  </a:p>
                </p:txBody>
              </p:sp>
            </p:grpSp>
          </p:grpSp>
        </p:grpSp>
        <p:sp>
          <p:nvSpPr>
            <p:cNvPr id="848" name="Shape 848"/>
            <p:cNvSpPr txBox="1"/>
            <p:nvPr/>
          </p:nvSpPr>
          <p:spPr>
            <a:xfrm>
              <a:off x="4110037" y="6219825"/>
              <a:ext cx="2078036"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Formula 10-6</a:t>
              </a:r>
            </a:p>
          </p:txBody>
        </p:sp>
      </p:grpSp>
      <p:grpSp>
        <p:nvGrpSpPr>
          <p:cNvPr id="849" name="Shape 849"/>
          <p:cNvGrpSpPr/>
          <p:nvPr/>
        </p:nvGrpSpPr>
        <p:grpSpPr>
          <a:xfrm>
            <a:off x="2152650" y="1549400"/>
            <a:ext cx="4805362" cy="1422400"/>
            <a:chOff x="2152650" y="1549400"/>
            <a:chExt cx="4805362" cy="1422400"/>
          </a:xfrm>
        </p:grpSpPr>
        <p:cxnSp>
          <p:nvCxnSpPr>
            <p:cNvPr id="850" name="Shape 850"/>
            <p:cNvCxnSpPr/>
            <p:nvPr/>
          </p:nvCxnSpPr>
          <p:spPr>
            <a:xfrm>
              <a:off x="2965450" y="2381250"/>
              <a:ext cx="1708149" cy="0"/>
            </a:xfrm>
            <a:prstGeom prst="straightConnector1">
              <a:avLst/>
            </a:prstGeom>
            <a:noFill/>
            <a:ln cap="rnd" cmpd="sng" w="25400">
              <a:solidFill>
                <a:schemeClr val="dk1"/>
              </a:solidFill>
              <a:prstDash val="solid"/>
              <a:miter/>
              <a:headEnd len="med" w="med" type="none"/>
              <a:tailEnd len="med" w="med" type="none"/>
            </a:ln>
          </p:spPr>
        </p:cxnSp>
        <p:grpSp>
          <p:nvGrpSpPr>
            <p:cNvPr id="851" name="Shape 851"/>
            <p:cNvGrpSpPr/>
            <p:nvPr/>
          </p:nvGrpSpPr>
          <p:grpSpPr>
            <a:xfrm>
              <a:off x="2152650" y="1549400"/>
              <a:ext cx="4805362" cy="1422400"/>
              <a:chOff x="2609850" y="1454150"/>
              <a:chExt cx="4805362" cy="1422400"/>
            </a:xfrm>
          </p:grpSpPr>
          <p:sp>
            <p:nvSpPr>
              <p:cNvPr id="852" name="Shape 852"/>
              <p:cNvSpPr txBox="1"/>
              <p:nvPr/>
            </p:nvSpPr>
            <p:spPr>
              <a:xfrm>
                <a:off x="3427412" y="1454150"/>
                <a:ext cx="3987800" cy="8207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Noto Symbol"/>
                  <a:buNone/>
                </a:pPr>
                <a:r>
                  <a:rPr b="1" i="0" lang="en-US" sz="4800" u="none" cap="none" strike="noStrike">
                    <a:solidFill>
                      <a:schemeClr val="dk1"/>
                    </a:solidFill>
                    <a:latin typeface="Noto Symbol"/>
                    <a:ea typeface="Noto Symbol"/>
                    <a:cs typeface="Noto Symbol"/>
                    <a:sym typeface="Noto Symbol"/>
                  </a:rPr>
                  <a:t>Σ</a:t>
                </a:r>
                <a:r>
                  <a:rPr b="1" i="0" lang="en-US" sz="4000" u="none" cap="none" strike="noStrike">
                    <a:solidFill>
                      <a:schemeClr val="dk1"/>
                    </a:solidFill>
                    <a:latin typeface="Times New Roman"/>
                    <a:ea typeface="Times New Roman"/>
                    <a:cs typeface="Times New Roman"/>
                    <a:sym typeface="Times New Roman"/>
                  </a:rPr>
                  <a:t> </a:t>
                </a:r>
                <a:r>
                  <a:rPr b="1" i="0" lang="en-US" sz="4000" u="none" cap="none" strike="noStrike">
                    <a:solidFill>
                      <a:schemeClr val="dk1"/>
                    </a:solidFill>
                    <a:latin typeface="Arial"/>
                    <a:ea typeface="Arial"/>
                    <a:cs typeface="Arial"/>
                    <a:sym typeface="Arial"/>
                  </a:rPr>
                  <a:t>(</a:t>
                </a:r>
                <a:r>
                  <a:rPr b="1" i="1" lang="en-US" sz="4000" u="none" cap="none" strike="noStrike">
                    <a:solidFill>
                      <a:schemeClr val="dk1"/>
                    </a:solidFill>
                    <a:latin typeface="Times New Roman"/>
                    <a:ea typeface="Times New Roman"/>
                    <a:cs typeface="Times New Roman"/>
                    <a:sym typeface="Times New Roman"/>
                  </a:rPr>
                  <a:t>y</a:t>
                </a:r>
                <a:r>
                  <a:rPr b="1" i="0" lang="en-US" sz="4000" u="none" cap="none" strike="noStrike">
                    <a:solidFill>
                      <a:schemeClr val="dk1"/>
                    </a:solidFill>
                    <a:latin typeface="Times New Roman"/>
                    <a:ea typeface="Times New Roman"/>
                    <a:cs typeface="Times New Roman"/>
                    <a:sym typeface="Times New Roman"/>
                  </a:rPr>
                  <a:t> – </a:t>
                </a:r>
                <a:r>
                  <a:rPr b="1" i="1" lang="en-US" sz="4000" u="none" cap="none" strike="noStrike">
                    <a:solidFill>
                      <a:schemeClr val="dk1"/>
                    </a:solidFill>
                    <a:latin typeface="Times New Roman"/>
                    <a:ea typeface="Times New Roman"/>
                    <a:cs typeface="Times New Roman"/>
                    <a:sym typeface="Times New Roman"/>
                  </a:rPr>
                  <a:t>y</a:t>
                </a:r>
                <a:r>
                  <a:rPr b="1" i="0" lang="en-US" sz="4000" u="none" cap="none" strike="noStrike">
                    <a:solidFill>
                      <a:schemeClr val="dk1"/>
                    </a:solidFill>
                    <a:latin typeface="Arial"/>
                    <a:ea typeface="Arial"/>
                    <a:cs typeface="Arial"/>
                    <a:sym typeface="Arial"/>
                  </a:rPr>
                  <a:t>)</a:t>
                </a:r>
                <a:r>
                  <a:rPr b="1" baseline="30000" i="0" lang="en-US" sz="3600" u="none" cap="none" strike="noStrike">
                    <a:solidFill>
                      <a:schemeClr val="dk1"/>
                    </a:solidFill>
                    <a:latin typeface="Arial"/>
                    <a:ea typeface="Arial"/>
                    <a:cs typeface="Arial"/>
                    <a:sym typeface="Arial"/>
                  </a:rPr>
                  <a:t>2</a:t>
                </a:r>
              </a:p>
            </p:txBody>
          </p:sp>
          <p:grpSp>
            <p:nvGrpSpPr>
              <p:cNvPr id="853" name="Shape 853"/>
              <p:cNvGrpSpPr/>
              <p:nvPr/>
            </p:nvGrpSpPr>
            <p:grpSpPr>
              <a:xfrm>
                <a:off x="2609850" y="1466850"/>
                <a:ext cx="3030537" cy="1409700"/>
                <a:chOff x="2609850" y="1466850"/>
                <a:chExt cx="3030537" cy="1409700"/>
              </a:xfrm>
            </p:grpSpPr>
            <p:sp>
              <p:nvSpPr>
                <p:cNvPr id="854" name="Shape 854"/>
                <p:cNvSpPr/>
                <p:nvPr/>
              </p:nvSpPr>
              <p:spPr>
                <a:xfrm>
                  <a:off x="2609850" y="1466850"/>
                  <a:ext cx="3030537" cy="1354137"/>
                </a:xfrm>
                <a:custGeom>
                  <a:pathLst>
                    <a:path extrusionOk="0" h="852" w="1908">
                      <a:moveTo>
                        <a:pt x="0" y="679"/>
                      </a:moveTo>
                      <a:lnTo>
                        <a:pt x="128" y="370"/>
                      </a:lnTo>
                      <a:lnTo>
                        <a:pt x="214" y="852"/>
                      </a:lnTo>
                      <a:lnTo>
                        <a:pt x="384" y="0"/>
                      </a:lnTo>
                      <a:lnTo>
                        <a:pt x="1908"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855" name="Shape 855"/>
                <p:cNvSpPr txBox="1"/>
                <p:nvPr/>
              </p:nvSpPr>
              <p:spPr>
                <a:xfrm>
                  <a:off x="3636962" y="2178050"/>
                  <a:ext cx="1203324"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n</a:t>
                  </a:r>
                  <a:r>
                    <a:rPr b="1" i="0" lang="en-US" sz="40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Times New Roman"/>
                      <a:ea typeface="Times New Roman"/>
                      <a:cs typeface="Times New Roman"/>
                      <a:sym typeface="Times New Roman"/>
                    </a:rPr>
                    <a:t>2</a:t>
                  </a:r>
                </a:p>
              </p:txBody>
            </p:sp>
          </p:grpSp>
        </p:grpSp>
        <p:sp>
          <p:nvSpPr>
            <p:cNvPr id="856" name="Shape 856"/>
            <p:cNvSpPr txBox="1"/>
            <p:nvPr/>
          </p:nvSpPr>
          <p:spPr>
            <a:xfrm>
              <a:off x="4308475" y="1604962"/>
              <a:ext cx="531811"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p>
          </p:txBody>
        </p:sp>
      </p:grpSp>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0" name="Shape 860"/>
        <p:cNvGrpSpPr/>
        <p:nvPr/>
      </p:nvGrpSpPr>
      <p:grpSpPr>
        <a:xfrm>
          <a:off x="0" y="0"/>
          <a:ext cx="0" cy="0"/>
          <a:chOff x="0" y="0"/>
          <a:chExt cx="0" cy="0"/>
        </a:xfrm>
      </p:grpSpPr>
      <p:sp>
        <p:nvSpPr>
          <p:cNvPr id="861" name="Shape 861"/>
          <p:cNvSpPr txBox="1"/>
          <p:nvPr/>
        </p:nvSpPr>
        <p:spPr>
          <a:xfrm>
            <a:off x="630237" y="754062"/>
            <a:ext cx="8234361"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Formula 10-6 to find the standard error of estimate </a:t>
            </a:r>
            <a:r>
              <a:rPr b="1" i="1" lang="en-US" sz="2800" u="none" cap="none" strike="noStrike">
                <a:solidFill>
                  <a:schemeClr val="dk1"/>
                </a:solidFill>
                <a:latin typeface="Arial"/>
                <a:ea typeface="Arial"/>
                <a:cs typeface="Arial"/>
                <a:sym typeface="Arial"/>
              </a:rPr>
              <a:t>s</a:t>
            </a:r>
            <a:r>
              <a:rPr b="1" baseline="-25000" i="1"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for the paired pizza/subway fare data listed in Table 10-1in the Chapter Problem.</a:t>
            </a:r>
          </a:p>
        </p:txBody>
      </p:sp>
      <p:sp>
        <p:nvSpPr>
          <p:cNvPr id="862" name="Shape 862"/>
          <p:cNvSpPr txBox="1"/>
          <p:nvPr/>
        </p:nvSpPr>
        <p:spPr>
          <a:xfrm>
            <a:off x="577850" y="2014536"/>
            <a:ext cx="2730500"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1" i="1" lang="en-US" sz="2800" u="none" cap="none" strike="noStrike">
                <a:solidFill>
                  <a:schemeClr val="dk2"/>
                </a:solidFill>
                <a:latin typeface="Times New Roman"/>
                <a:ea typeface="Times New Roman"/>
                <a:cs typeface="Times New Roman"/>
                <a:sym typeface="Times New Roman"/>
              </a:rPr>
              <a:t>n </a:t>
            </a:r>
            <a:r>
              <a:rPr b="1" i="0" lang="en-US" sz="2800" u="none" cap="none" strike="noStrike">
                <a:solidFill>
                  <a:schemeClr val="dk2"/>
                </a:solidFill>
                <a:latin typeface="Times New Roman"/>
                <a:ea typeface="Times New Roman"/>
                <a:cs typeface="Times New Roman"/>
                <a:sym typeface="Times New Roman"/>
              </a:rPr>
              <a:t>= 6</a:t>
            </a:r>
          </a:p>
          <a:p>
            <a:pPr indent="0" lvl="0" marL="0" marR="0" rtl="0" algn="l">
              <a:lnSpc>
                <a:spcPct val="100000"/>
              </a:lnSpc>
              <a:spcBef>
                <a:spcPts val="0"/>
              </a:spcBef>
              <a:spcAft>
                <a:spcPts val="0"/>
              </a:spcAft>
              <a:buClr>
                <a:schemeClr val="dk2"/>
              </a:buClr>
              <a:buSzPct val="25000"/>
              <a:buFont typeface="Times New Roman"/>
              <a:buNone/>
            </a:pPr>
            <a:r>
              <a:rPr b="1" i="0" lang="en-US" sz="2800" u="none" cap="none" strike="noStrike">
                <a:solidFill>
                  <a:schemeClr val="dk2"/>
                </a:solidFill>
                <a:latin typeface="Times New Roman"/>
                <a:ea typeface="Times New Roman"/>
                <a:cs typeface="Times New Roman"/>
                <a:sym typeface="Times New Roman"/>
              </a:rPr>
              <a:t>Σ</a:t>
            </a:r>
            <a:r>
              <a:rPr b="1" i="1" lang="en-US" sz="2800" u="none" cap="none" strike="noStrike">
                <a:solidFill>
                  <a:schemeClr val="dk2"/>
                </a:solidFill>
                <a:latin typeface="Times New Roman"/>
                <a:ea typeface="Times New Roman"/>
                <a:cs typeface="Times New Roman"/>
                <a:sym typeface="Times New Roman"/>
              </a:rPr>
              <a:t>y</a:t>
            </a:r>
            <a:r>
              <a:rPr b="1" baseline="30000" i="0" lang="en-US" sz="2800" u="none" cap="none" strike="noStrike">
                <a:solidFill>
                  <a:schemeClr val="dk2"/>
                </a:solidFill>
                <a:latin typeface="Times New Roman"/>
                <a:ea typeface="Times New Roman"/>
                <a:cs typeface="Times New Roman"/>
                <a:sym typeface="Times New Roman"/>
              </a:rPr>
              <a:t>2</a:t>
            </a:r>
            <a:r>
              <a:rPr b="1" i="0" lang="en-US" sz="2800" u="none" cap="none" strike="noStrike">
                <a:solidFill>
                  <a:schemeClr val="dk2"/>
                </a:solidFill>
                <a:latin typeface="Times New Roman"/>
                <a:ea typeface="Times New Roman"/>
                <a:cs typeface="Times New Roman"/>
                <a:sym typeface="Times New Roman"/>
              </a:rPr>
              <a:t> = 9.2175</a:t>
            </a:r>
          </a:p>
          <a:p>
            <a:pPr indent="0" lvl="0" marL="0" marR="0" rtl="0" algn="l">
              <a:lnSpc>
                <a:spcPct val="100000"/>
              </a:lnSpc>
              <a:spcBef>
                <a:spcPts val="0"/>
              </a:spcBef>
              <a:spcAft>
                <a:spcPts val="0"/>
              </a:spcAft>
              <a:buClr>
                <a:schemeClr val="dk2"/>
              </a:buClr>
              <a:buSzPct val="25000"/>
              <a:buFont typeface="Times New Roman"/>
              <a:buNone/>
            </a:pPr>
            <a:r>
              <a:rPr b="1" i="0" lang="en-US" sz="2800" u="none" cap="none" strike="noStrike">
                <a:solidFill>
                  <a:schemeClr val="dk2"/>
                </a:solidFill>
                <a:latin typeface="Times New Roman"/>
                <a:ea typeface="Times New Roman"/>
                <a:cs typeface="Times New Roman"/>
                <a:sym typeface="Times New Roman"/>
              </a:rPr>
              <a:t>Σ</a:t>
            </a:r>
            <a:r>
              <a:rPr b="1" i="1" lang="en-US" sz="2800" u="none" cap="none" strike="noStrike">
                <a:solidFill>
                  <a:schemeClr val="dk2"/>
                </a:solidFill>
                <a:latin typeface="Times New Roman"/>
                <a:ea typeface="Times New Roman"/>
                <a:cs typeface="Times New Roman"/>
                <a:sym typeface="Times New Roman"/>
              </a:rPr>
              <a:t>y</a:t>
            </a:r>
            <a:r>
              <a:rPr b="1" i="0" lang="en-US" sz="2800" u="none" cap="none" strike="noStrike">
                <a:solidFill>
                  <a:schemeClr val="dk2"/>
                </a:solidFill>
                <a:latin typeface="Times New Roman"/>
                <a:ea typeface="Times New Roman"/>
                <a:cs typeface="Times New Roman"/>
                <a:sym typeface="Times New Roman"/>
              </a:rPr>
              <a:t> = 6.35</a:t>
            </a:r>
          </a:p>
          <a:p>
            <a:pPr indent="0" lvl="0" marL="0" marR="0" rtl="0" algn="l">
              <a:lnSpc>
                <a:spcPct val="100000"/>
              </a:lnSpc>
              <a:spcBef>
                <a:spcPts val="0"/>
              </a:spcBef>
              <a:spcAft>
                <a:spcPts val="0"/>
              </a:spcAft>
              <a:buClr>
                <a:schemeClr val="dk2"/>
              </a:buClr>
              <a:buSzPct val="25000"/>
              <a:buFont typeface="Times New Roman"/>
              <a:buNone/>
            </a:pPr>
            <a:r>
              <a:rPr b="1" i="0" lang="en-US" sz="2800" u="none" cap="none" strike="noStrike">
                <a:solidFill>
                  <a:schemeClr val="dk2"/>
                </a:solidFill>
                <a:latin typeface="Times New Roman"/>
                <a:ea typeface="Times New Roman"/>
                <a:cs typeface="Times New Roman"/>
                <a:sym typeface="Times New Roman"/>
              </a:rPr>
              <a:t>Σ</a:t>
            </a:r>
            <a:r>
              <a:rPr b="1" i="1" lang="en-US" sz="2800" u="none" cap="none" strike="noStrike">
                <a:solidFill>
                  <a:schemeClr val="dk2"/>
                </a:solidFill>
                <a:latin typeface="Times New Roman"/>
                <a:ea typeface="Times New Roman"/>
                <a:cs typeface="Times New Roman"/>
                <a:sym typeface="Times New Roman"/>
              </a:rPr>
              <a:t>xy</a:t>
            </a:r>
            <a:r>
              <a:rPr b="1" i="0" lang="en-US" sz="2800" u="none" cap="none" strike="noStrike">
                <a:solidFill>
                  <a:schemeClr val="dk2"/>
                </a:solidFill>
                <a:latin typeface="Times New Roman"/>
                <a:ea typeface="Times New Roman"/>
                <a:cs typeface="Times New Roman"/>
                <a:sym typeface="Times New Roman"/>
              </a:rPr>
              <a:t> = 9.4575</a:t>
            </a:r>
          </a:p>
          <a:p>
            <a:pPr indent="0" lvl="0" marL="0" marR="0" rtl="0" algn="l">
              <a:lnSpc>
                <a:spcPct val="100000"/>
              </a:lnSpc>
              <a:spcBef>
                <a:spcPts val="0"/>
              </a:spcBef>
              <a:spcAft>
                <a:spcPts val="0"/>
              </a:spcAft>
              <a:buClr>
                <a:schemeClr val="dk2"/>
              </a:buClr>
              <a:buSzPct val="25000"/>
              <a:buFont typeface="Times New Roman"/>
              <a:buNone/>
            </a:pPr>
            <a:r>
              <a:rPr b="1" i="1" lang="en-US" sz="2800" u="none" cap="none" strike="noStrike">
                <a:solidFill>
                  <a:schemeClr val="dk2"/>
                </a:solidFill>
                <a:latin typeface="Times New Roman"/>
                <a:ea typeface="Times New Roman"/>
                <a:cs typeface="Times New Roman"/>
                <a:sym typeface="Times New Roman"/>
              </a:rPr>
              <a:t>b</a:t>
            </a:r>
            <a:r>
              <a:rPr b="1" baseline="-25000" i="0" lang="en-US" sz="2800" u="none" cap="none" strike="noStrike">
                <a:solidFill>
                  <a:schemeClr val="dk2"/>
                </a:solidFill>
                <a:latin typeface="Times New Roman"/>
                <a:ea typeface="Times New Roman"/>
                <a:cs typeface="Times New Roman"/>
                <a:sym typeface="Times New Roman"/>
              </a:rPr>
              <a:t>0</a:t>
            </a:r>
            <a:r>
              <a:rPr b="1" i="0" lang="en-US" sz="2800" u="none" cap="none" strike="noStrike">
                <a:solidFill>
                  <a:schemeClr val="dk2"/>
                </a:solidFill>
                <a:latin typeface="Times New Roman"/>
                <a:ea typeface="Times New Roman"/>
                <a:cs typeface="Times New Roman"/>
                <a:sym typeface="Times New Roman"/>
              </a:rPr>
              <a:t> = 0.034560171</a:t>
            </a:r>
          </a:p>
          <a:p>
            <a:pPr indent="0" lvl="0" marL="0" marR="0" rtl="0" algn="l">
              <a:lnSpc>
                <a:spcPct val="100000"/>
              </a:lnSpc>
              <a:spcBef>
                <a:spcPts val="0"/>
              </a:spcBef>
              <a:spcAft>
                <a:spcPts val="0"/>
              </a:spcAft>
              <a:buClr>
                <a:schemeClr val="dk2"/>
              </a:buClr>
              <a:buSzPct val="25000"/>
              <a:buFont typeface="Times New Roman"/>
              <a:buNone/>
            </a:pPr>
            <a:r>
              <a:rPr b="1" i="1" lang="en-US" sz="2800" u="none" cap="none" strike="noStrike">
                <a:solidFill>
                  <a:schemeClr val="dk2"/>
                </a:solidFill>
                <a:latin typeface="Times New Roman"/>
                <a:ea typeface="Times New Roman"/>
                <a:cs typeface="Times New Roman"/>
                <a:sym typeface="Times New Roman"/>
              </a:rPr>
              <a:t>b</a:t>
            </a:r>
            <a:r>
              <a:rPr b="1" baseline="-25000" i="0" lang="en-US" sz="2800" u="none" cap="none" strike="noStrike">
                <a:solidFill>
                  <a:schemeClr val="dk2"/>
                </a:solidFill>
                <a:latin typeface="Times New Roman"/>
                <a:ea typeface="Times New Roman"/>
                <a:cs typeface="Times New Roman"/>
                <a:sym typeface="Times New Roman"/>
              </a:rPr>
              <a:t>1</a:t>
            </a:r>
            <a:r>
              <a:rPr b="1" i="0" lang="en-US" sz="2800" u="none" cap="none" strike="noStrike">
                <a:solidFill>
                  <a:schemeClr val="dk2"/>
                </a:solidFill>
                <a:latin typeface="Times New Roman"/>
                <a:ea typeface="Times New Roman"/>
                <a:cs typeface="Times New Roman"/>
                <a:sym typeface="Times New Roman"/>
              </a:rPr>
              <a:t> = 0.94502138</a:t>
            </a:r>
          </a:p>
        </p:txBody>
      </p:sp>
      <p:grpSp>
        <p:nvGrpSpPr>
          <p:cNvPr id="863" name="Shape 863"/>
          <p:cNvGrpSpPr/>
          <p:nvPr/>
        </p:nvGrpSpPr>
        <p:grpSpPr>
          <a:xfrm>
            <a:off x="3321050" y="2843212"/>
            <a:ext cx="5346699" cy="1601787"/>
            <a:chOff x="2724150" y="2133600"/>
            <a:chExt cx="5346699" cy="1601787"/>
          </a:xfrm>
        </p:grpSpPr>
        <p:sp>
          <p:nvSpPr>
            <p:cNvPr id="864" name="Shape 864"/>
            <p:cNvSpPr txBox="1"/>
            <p:nvPr/>
          </p:nvSpPr>
          <p:spPr>
            <a:xfrm>
              <a:off x="2724150" y="2362200"/>
              <a:ext cx="1466850" cy="10287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s</a:t>
              </a:r>
              <a:r>
                <a:rPr b="1" baseline="-25000" i="0"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a:t>
              </a:r>
            </a:p>
          </p:txBody>
        </p:sp>
        <p:grpSp>
          <p:nvGrpSpPr>
            <p:cNvPr id="865" name="Shape 865"/>
            <p:cNvGrpSpPr/>
            <p:nvPr/>
          </p:nvGrpSpPr>
          <p:grpSpPr>
            <a:xfrm>
              <a:off x="3733800" y="2133600"/>
              <a:ext cx="4337049" cy="1601787"/>
              <a:chOff x="3733800" y="2133600"/>
              <a:chExt cx="4337049" cy="1601787"/>
            </a:xfrm>
          </p:grpSpPr>
          <p:sp>
            <p:nvSpPr>
              <p:cNvPr id="866" name="Shape 866"/>
              <p:cNvSpPr/>
              <p:nvPr/>
            </p:nvSpPr>
            <p:spPr>
              <a:xfrm>
                <a:off x="3733800" y="2133600"/>
                <a:ext cx="2573336" cy="1601787"/>
              </a:xfrm>
              <a:custGeom>
                <a:pathLst>
                  <a:path extrusionOk="0" h="1008" w="1620">
                    <a:moveTo>
                      <a:pt x="0" y="803"/>
                    </a:moveTo>
                    <a:lnTo>
                      <a:pt x="109" y="438"/>
                    </a:lnTo>
                    <a:lnTo>
                      <a:pt x="181" y="1008"/>
                    </a:lnTo>
                    <a:lnTo>
                      <a:pt x="326" y="0"/>
                    </a:lnTo>
                    <a:lnTo>
                      <a:pt x="1620"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cxnSp>
            <p:nvCxnSpPr>
              <p:cNvPr id="867" name="Shape 867"/>
              <p:cNvCxnSpPr/>
              <p:nvPr/>
            </p:nvCxnSpPr>
            <p:spPr>
              <a:xfrm>
                <a:off x="4724400" y="2133600"/>
                <a:ext cx="3346449" cy="0"/>
              </a:xfrm>
              <a:prstGeom prst="straightConnector1">
                <a:avLst/>
              </a:prstGeom>
              <a:noFill/>
              <a:ln cap="rnd" cmpd="sng" w="25400">
                <a:solidFill>
                  <a:schemeClr val="dk1"/>
                </a:solidFill>
                <a:prstDash val="solid"/>
                <a:miter/>
                <a:headEnd len="med" w="med" type="none"/>
                <a:tailEnd len="med" w="med" type="none"/>
              </a:ln>
            </p:spPr>
          </p:cxnSp>
          <p:cxnSp>
            <p:nvCxnSpPr>
              <p:cNvPr id="868" name="Shape 868"/>
              <p:cNvCxnSpPr/>
              <p:nvPr/>
            </p:nvCxnSpPr>
            <p:spPr>
              <a:xfrm>
                <a:off x="4267200" y="2819400"/>
                <a:ext cx="3581399" cy="0"/>
              </a:xfrm>
              <a:prstGeom prst="straightConnector1">
                <a:avLst/>
              </a:prstGeom>
              <a:noFill/>
              <a:ln cap="rnd" cmpd="sng" w="25400">
                <a:solidFill>
                  <a:schemeClr val="dk1"/>
                </a:solidFill>
                <a:prstDash val="solid"/>
                <a:miter/>
                <a:headEnd len="med" w="med" type="none"/>
                <a:tailEnd len="med" w="med" type="none"/>
              </a:ln>
            </p:spPr>
          </p:cxnSp>
        </p:grpSp>
        <p:sp>
          <p:nvSpPr>
            <p:cNvPr id="869" name="Shape 869"/>
            <p:cNvSpPr txBox="1"/>
            <p:nvPr/>
          </p:nvSpPr>
          <p:spPr>
            <a:xfrm>
              <a:off x="5334000" y="2971800"/>
              <a:ext cx="873125"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Arial"/>
                  <a:ea typeface="Arial"/>
                  <a:cs typeface="Arial"/>
                  <a:sym typeface="Arial"/>
                </a:rPr>
                <a:t> - </a:t>
              </a:r>
              <a:r>
                <a:rPr b="1" i="0" lang="en-US" sz="2800" u="none" cap="none" strike="noStrike">
                  <a:solidFill>
                    <a:schemeClr val="dk1"/>
                  </a:solidFill>
                  <a:latin typeface="Times New Roman"/>
                  <a:ea typeface="Times New Roman"/>
                  <a:cs typeface="Times New Roman"/>
                  <a:sym typeface="Times New Roman"/>
                </a:rPr>
                <a:t>2</a:t>
              </a:r>
            </a:p>
          </p:txBody>
        </p:sp>
        <p:sp>
          <p:nvSpPr>
            <p:cNvPr id="870" name="Shape 870"/>
            <p:cNvSpPr txBox="1"/>
            <p:nvPr/>
          </p:nvSpPr>
          <p:spPr>
            <a:xfrm>
              <a:off x="4343400" y="2286000"/>
              <a:ext cx="3657600"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Noto Symbol"/>
                <a:buNone/>
              </a:pPr>
              <a:r>
                <a:rPr b="1" i="0"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y</a:t>
              </a:r>
              <a:r>
                <a:rPr b="1" baseline="30000" i="0" lang="en-US" sz="2800" u="none" cap="none" strike="noStrike">
                  <a:solidFill>
                    <a:schemeClr val="dk1"/>
                  </a:solidFill>
                  <a:latin typeface="Times New Roman"/>
                  <a:ea typeface="Times New Roman"/>
                  <a:cs typeface="Times New Roman"/>
                  <a:sym typeface="Times New Roman"/>
                </a:rPr>
                <a:t>2</a:t>
              </a:r>
              <a:r>
                <a:rPr b="1" baseline="3000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Times New Roman"/>
                  <a:ea typeface="Times New Roman"/>
                  <a:cs typeface="Times New Roman"/>
                  <a:sym typeface="Times New Roman"/>
                </a:rPr>
                <a:t>0</a:t>
              </a:r>
              <a:r>
                <a:rPr b="1" baseline="-2500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Times New Roman"/>
                  <a:ea typeface="Times New Roman"/>
                  <a:cs typeface="Times New Roman"/>
                  <a:sym typeface="Times New Roman"/>
                </a:rPr>
                <a:t> - </a:t>
              </a:r>
              <a:r>
                <a:rPr b="1" i="1" lang="en-US" sz="28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Times New Roman"/>
                  <a:ea typeface="Times New Roman"/>
                  <a:cs typeface="Times New Roman"/>
                  <a:sym typeface="Times New Roman"/>
                </a:rPr>
                <a:t>1</a:t>
              </a:r>
              <a:r>
                <a:rPr b="1" baseline="-2500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xy</a:t>
              </a:r>
            </a:p>
          </p:txBody>
        </p:sp>
      </p:grpSp>
      <p:grpSp>
        <p:nvGrpSpPr>
          <p:cNvPr id="871" name="Shape 871"/>
          <p:cNvGrpSpPr/>
          <p:nvPr/>
        </p:nvGrpSpPr>
        <p:grpSpPr>
          <a:xfrm>
            <a:off x="225425" y="4700586"/>
            <a:ext cx="8842375" cy="1612900"/>
            <a:chOff x="225425" y="4700586"/>
            <a:chExt cx="8842375" cy="1612900"/>
          </a:xfrm>
        </p:grpSpPr>
        <p:sp>
          <p:nvSpPr>
            <p:cNvPr id="872" name="Shape 872"/>
            <p:cNvSpPr txBox="1"/>
            <p:nvPr/>
          </p:nvSpPr>
          <p:spPr>
            <a:xfrm>
              <a:off x="225425" y="4940300"/>
              <a:ext cx="1466850" cy="10287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s</a:t>
              </a:r>
              <a:r>
                <a:rPr b="1" baseline="-25000" i="0"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a:t>
              </a:r>
            </a:p>
          </p:txBody>
        </p:sp>
        <p:grpSp>
          <p:nvGrpSpPr>
            <p:cNvPr id="873" name="Shape 873"/>
            <p:cNvGrpSpPr/>
            <p:nvPr/>
          </p:nvGrpSpPr>
          <p:grpSpPr>
            <a:xfrm>
              <a:off x="593725" y="4700586"/>
              <a:ext cx="8474075" cy="1612900"/>
              <a:chOff x="593725" y="4700586"/>
              <a:chExt cx="8474075" cy="1612900"/>
            </a:xfrm>
          </p:grpSpPr>
          <p:sp>
            <p:nvSpPr>
              <p:cNvPr id="874" name="Shape 874"/>
              <p:cNvSpPr/>
              <p:nvPr/>
            </p:nvSpPr>
            <p:spPr>
              <a:xfrm>
                <a:off x="593725" y="4711700"/>
                <a:ext cx="2486025" cy="1601787"/>
              </a:xfrm>
              <a:custGeom>
                <a:pathLst>
                  <a:path extrusionOk="0" h="1008" w="1620">
                    <a:moveTo>
                      <a:pt x="0" y="803"/>
                    </a:moveTo>
                    <a:lnTo>
                      <a:pt x="109" y="438"/>
                    </a:lnTo>
                    <a:lnTo>
                      <a:pt x="181" y="1008"/>
                    </a:lnTo>
                    <a:lnTo>
                      <a:pt x="326" y="0"/>
                    </a:lnTo>
                    <a:lnTo>
                      <a:pt x="1620"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cxnSp>
            <p:nvCxnSpPr>
              <p:cNvPr id="875" name="Shape 875"/>
              <p:cNvCxnSpPr/>
              <p:nvPr/>
            </p:nvCxnSpPr>
            <p:spPr>
              <a:xfrm flipH="1" rot="10800000">
                <a:off x="2955925" y="4700586"/>
                <a:ext cx="5786437" cy="11112"/>
              </a:xfrm>
              <a:prstGeom prst="straightConnector1">
                <a:avLst/>
              </a:prstGeom>
              <a:noFill/>
              <a:ln cap="rnd" cmpd="sng" w="25400">
                <a:solidFill>
                  <a:schemeClr val="dk1"/>
                </a:solidFill>
                <a:prstDash val="solid"/>
                <a:miter/>
                <a:headEnd len="med" w="med" type="none"/>
                <a:tailEnd len="med" w="med" type="none"/>
              </a:ln>
            </p:spPr>
          </p:cxnSp>
          <p:cxnSp>
            <p:nvCxnSpPr>
              <p:cNvPr id="876" name="Shape 876"/>
              <p:cNvCxnSpPr/>
              <p:nvPr/>
            </p:nvCxnSpPr>
            <p:spPr>
              <a:xfrm>
                <a:off x="1203325" y="5397500"/>
                <a:ext cx="7456486" cy="1587"/>
              </a:xfrm>
              <a:prstGeom prst="straightConnector1">
                <a:avLst/>
              </a:prstGeom>
              <a:noFill/>
              <a:ln cap="rnd" cmpd="sng" w="25400">
                <a:solidFill>
                  <a:schemeClr val="dk1"/>
                </a:solidFill>
                <a:prstDash val="solid"/>
                <a:miter/>
                <a:headEnd len="med" w="med" type="none"/>
                <a:tailEnd len="med" w="med" type="none"/>
              </a:ln>
            </p:spPr>
          </p:cxnSp>
          <p:sp>
            <p:nvSpPr>
              <p:cNvPr id="877" name="Shape 877"/>
              <p:cNvSpPr txBox="1"/>
              <p:nvPr/>
            </p:nvSpPr>
            <p:spPr>
              <a:xfrm>
                <a:off x="3489325" y="5549900"/>
                <a:ext cx="892174"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6 – 2</a:t>
                </a:r>
              </a:p>
            </p:txBody>
          </p:sp>
          <p:sp>
            <p:nvSpPr>
              <p:cNvPr id="878" name="Shape 878"/>
              <p:cNvSpPr txBox="1"/>
              <p:nvPr/>
            </p:nvSpPr>
            <p:spPr>
              <a:xfrm>
                <a:off x="1038225" y="4864100"/>
                <a:ext cx="8029575"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9.2175 – (0.034560171)(6.35) – (0.94502138)(9.4575)</a:t>
                </a:r>
              </a:p>
            </p:txBody>
          </p:sp>
        </p:grpSp>
      </p:grpSp>
      <p:sp>
        <p:nvSpPr>
          <p:cNvPr id="879" name="Shape 879"/>
          <p:cNvSpPr txBox="1"/>
          <p:nvPr/>
        </p:nvSpPr>
        <p:spPr>
          <a:xfrm>
            <a:off x="598487" y="223837"/>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880" name="Shape 880"/>
          <p:cNvSpPr txBox="1"/>
          <p:nvPr/>
        </p:nvSpPr>
        <p:spPr>
          <a:xfrm>
            <a:off x="3011486" y="6192837"/>
            <a:ext cx="409574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s</a:t>
            </a:r>
            <a:r>
              <a:rPr b="1" baseline="-25000" i="1"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 0.12298700 = 0.123</a:t>
            </a:r>
          </a:p>
        </p:txBody>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4" name="Shape 884"/>
        <p:cNvGrpSpPr/>
        <p:nvPr/>
      </p:nvGrpSpPr>
      <p:grpSpPr>
        <a:xfrm>
          <a:off x="0" y="0"/>
          <a:ext cx="0" cy="0"/>
          <a:chOff x="0" y="0"/>
          <a:chExt cx="0" cy="0"/>
        </a:xfrm>
      </p:grpSpPr>
      <p:grpSp>
        <p:nvGrpSpPr>
          <p:cNvPr id="885" name="Shape 885"/>
          <p:cNvGrpSpPr/>
          <p:nvPr/>
        </p:nvGrpSpPr>
        <p:grpSpPr>
          <a:xfrm>
            <a:off x="2365374" y="1676400"/>
            <a:ext cx="4492624" cy="822325"/>
            <a:chOff x="2484436" y="1219200"/>
            <a:chExt cx="4492624" cy="822325"/>
          </a:xfrm>
        </p:grpSpPr>
        <p:sp>
          <p:nvSpPr>
            <p:cNvPr id="886" name="Shape 886"/>
            <p:cNvSpPr txBox="1"/>
            <p:nvPr/>
          </p:nvSpPr>
          <p:spPr>
            <a:xfrm>
              <a:off x="2484436" y="1282700"/>
              <a:ext cx="4492624"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400" u="none" cap="none" strike="noStrike">
                  <a:solidFill>
                    <a:schemeClr val="dk1"/>
                  </a:solidFill>
                  <a:latin typeface="Times New Roman"/>
                  <a:ea typeface="Times New Roman"/>
                  <a:cs typeface="Times New Roman"/>
                  <a:sym typeface="Times New Roman"/>
                </a:rPr>
                <a:t>y</a:t>
              </a:r>
              <a:r>
                <a:rPr b="1" i="0" lang="en-US" sz="4000" u="none" cap="none" strike="noStrike">
                  <a:solidFill>
                    <a:schemeClr val="dk1"/>
                  </a:solidFill>
                  <a:latin typeface="Times New Roman"/>
                  <a:ea typeface="Times New Roman"/>
                  <a:cs typeface="Times New Roman"/>
                  <a:sym typeface="Times New Roman"/>
                </a:rPr>
                <a:t> - </a:t>
              </a:r>
              <a:r>
                <a:rPr b="1" i="1" lang="en-US" sz="4000" u="none" cap="none" strike="noStrike">
                  <a:solidFill>
                    <a:schemeClr val="dk1"/>
                  </a:solidFill>
                  <a:latin typeface="Times New Roman"/>
                  <a:ea typeface="Times New Roman"/>
                  <a:cs typeface="Times New Roman"/>
                  <a:sym typeface="Times New Roman"/>
                </a:rPr>
                <a:t>E</a:t>
              </a:r>
              <a:r>
                <a:rPr b="1" i="0" lang="en-US" sz="4000" u="none" cap="none" strike="noStrike">
                  <a:solidFill>
                    <a:schemeClr val="dk1"/>
                  </a:solidFill>
                  <a:latin typeface="Arial"/>
                  <a:ea typeface="Arial"/>
                  <a:cs typeface="Arial"/>
                  <a:sym typeface="Arial"/>
                </a:rPr>
                <a:t> &lt;  </a:t>
              </a:r>
              <a:r>
                <a:rPr b="1" i="1" lang="en-US" sz="4400" u="none" cap="none" strike="noStrike">
                  <a:solidFill>
                    <a:schemeClr val="dk1"/>
                  </a:solidFill>
                  <a:latin typeface="Times New Roman"/>
                  <a:ea typeface="Times New Roman"/>
                  <a:cs typeface="Times New Roman"/>
                  <a:sym typeface="Times New Roman"/>
                </a:rPr>
                <a:t>y</a:t>
              </a:r>
              <a:r>
                <a:rPr b="1" i="0" lang="en-US" sz="4400" u="none" cap="none" strike="noStrike">
                  <a:solidFill>
                    <a:schemeClr val="dk1"/>
                  </a:solidFill>
                  <a:latin typeface="Times New Roman"/>
                  <a:ea typeface="Times New Roman"/>
                  <a:cs typeface="Times New Roman"/>
                  <a:sym typeface="Times New Roman"/>
                </a:rPr>
                <a:t> </a:t>
              </a:r>
              <a:r>
                <a:rPr b="1" i="0" lang="en-US" sz="4000" u="none" cap="none" strike="noStrike">
                  <a:solidFill>
                    <a:schemeClr val="dk1"/>
                  </a:solidFill>
                  <a:latin typeface="Arial"/>
                  <a:ea typeface="Arial"/>
                  <a:cs typeface="Arial"/>
                  <a:sym typeface="Arial"/>
                </a:rPr>
                <a:t> &lt;  </a:t>
              </a:r>
              <a:r>
                <a:rPr b="1" i="1" lang="en-US" sz="4400" u="none" cap="none" strike="noStrike">
                  <a:solidFill>
                    <a:schemeClr val="dk1"/>
                  </a:solidFill>
                  <a:latin typeface="Times New Roman"/>
                  <a:ea typeface="Times New Roman"/>
                  <a:cs typeface="Times New Roman"/>
                  <a:sym typeface="Times New Roman"/>
                </a:rPr>
                <a:t>y</a:t>
              </a:r>
              <a:r>
                <a:rPr b="1" i="0" lang="en-US" sz="4000" u="none" cap="none" strike="noStrike">
                  <a:solidFill>
                    <a:schemeClr val="dk1"/>
                  </a:solidFill>
                  <a:latin typeface="Arial"/>
                  <a:ea typeface="Arial"/>
                  <a:cs typeface="Arial"/>
                  <a:sym typeface="Arial"/>
                </a:rPr>
                <a:t> + </a:t>
              </a:r>
              <a:r>
                <a:rPr b="1" i="1" lang="en-US" sz="4000" u="none" cap="none" strike="noStrike">
                  <a:solidFill>
                    <a:schemeClr val="dk1"/>
                  </a:solidFill>
                  <a:latin typeface="Times New Roman"/>
                  <a:ea typeface="Times New Roman"/>
                  <a:cs typeface="Times New Roman"/>
                  <a:sym typeface="Times New Roman"/>
                </a:rPr>
                <a:t>E</a:t>
              </a:r>
            </a:p>
          </p:txBody>
        </p:sp>
        <p:sp>
          <p:nvSpPr>
            <p:cNvPr id="887" name="Shape 887"/>
            <p:cNvSpPr txBox="1"/>
            <p:nvPr/>
          </p:nvSpPr>
          <p:spPr>
            <a:xfrm>
              <a:off x="2489200" y="1219200"/>
              <a:ext cx="4190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t>
              </a:r>
            </a:p>
          </p:txBody>
        </p:sp>
        <p:sp>
          <p:nvSpPr>
            <p:cNvPr id="888" name="Shape 888"/>
            <p:cNvSpPr txBox="1"/>
            <p:nvPr/>
          </p:nvSpPr>
          <p:spPr>
            <a:xfrm>
              <a:off x="5334000" y="1235075"/>
              <a:ext cx="4190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t>
              </a:r>
            </a:p>
          </p:txBody>
        </p:sp>
      </p:grpSp>
      <p:sp>
        <p:nvSpPr>
          <p:cNvPr id="889" name="Shape 889"/>
          <p:cNvSpPr txBox="1"/>
          <p:nvPr>
            <p:ph idx="4294967295" type="title"/>
          </p:nvPr>
        </p:nvSpPr>
        <p:spPr>
          <a:xfrm>
            <a:off x="355600" y="215900"/>
            <a:ext cx="8381999" cy="1295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Prediction Interval for an Individual </a:t>
            </a:r>
            <a:r>
              <a:rPr b="1" i="1" lang="en-US" sz="4000" u="none" cap="none" strike="noStrike">
                <a:solidFill>
                  <a:srgbClr val="008000"/>
                </a:solidFill>
                <a:latin typeface="Times New Roman"/>
                <a:ea typeface="Times New Roman"/>
                <a:cs typeface="Times New Roman"/>
                <a:sym typeface="Times New Roman"/>
              </a:rPr>
              <a:t>y</a:t>
            </a:r>
          </a:p>
        </p:txBody>
      </p:sp>
      <p:sp>
        <p:nvSpPr>
          <p:cNvPr id="890" name="Shape 890"/>
          <p:cNvSpPr txBox="1"/>
          <p:nvPr/>
        </p:nvSpPr>
        <p:spPr>
          <a:xfrm>
            <a:off x="635000" y="2603500"/>
            <a:ext cx="3848099" cy="10287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where</a:t>
            </a:r>
          </a:p>
        </p:txBody>
      </p:sp>
      <p:grpSp>
        <p:nvGrpSpPr>
          <p:cNvPr id="891" name="Shape 891"/>
          <p:cNvGrpSpPr/>
          <p:nvPr/>
        </p:nvGrpSpPr>
        <p:grpSpPr>
          <a:xfrm>
            <a:off x="703262" y="3333750"/>
            <a:ext cx="7874000" cy="1435099"/>
            <a:chOff x="703262" y="3136900"/>
            <a:chExt cx="7874000" cy="1435099"/>
          </a:xfrm>
        </p:grpSpPr>
        <p:grpSp>
          <p:nvGrpSpPr>
            <p:cNvPr id="892" name="Shape 892"/>
            <p:cNvGrpSpPr/>
            <p:nvPr/>
          </p:nvGrpSpPr>
          <p:grpSpPr>
            <a:xfrm>
              <a:off x="703262" y="3136900"/>
              <a:ext cx="7874000" cy="1435099"/>
              <a:chOff x="703262" y="3136900"/>
              <a:chExt cx="7874000" cy="1435099"/>
            </a:xfrm>
          </p:grpSpPr>
          <p:grpSp>
            <p:nvGrpSpPr>
              <p:cNvPr id="893" name="Shape 893"/>
              <p:cNvGrpSpPr/>
              <p:nvPr/>
            </p:nvGrpSpPr>
            <p:grpSpPr>
              <a:xfrm>
                <a:off x="703262" y="3178174"/>
                <a:ext cx="7856538" cy="1393825"/>
                <a:chOff x="703262" y="3141661"/>
                <a:chExt cx="7856538" cy="1393825"/>
              </a:xfrm>
            </p:grpSpPr>
            <p:grpSp>
              <p:nvGrpSpPr>
                <p:cNvPr id="894" name="Shape 894"/>
                <p:cNvGrpSpPr/>
                <p:nvPr/>
              </p:nvGrpSpPr>
              <p:grpSpPr>
                <a:xfrm>
                  <a:off x="3067050" y="3141661"/>
                  <a:ext cx="5492750" cy="1393825"/>
                  <a:chOff x="3067050" y="3141661"/>
                  <a:chExt cx="5492750" cy="1393825"/>
                </a:xfrm>
              </p:grpSpPr>
              <p:cxnSp>
                <p:nvCxnSpPr>
                  <p:cNvPr id="895" name="Shape 895"/>
                  <p:cNvCxnSpPr/>
                  <p:nvPr/>
                </p:nvCxnSpPr>
                <p:spPr>
                  <a:xfrm>
                    <a:off x="5632450" y="3790950"/>
                    <a:ext cx="2927350" cy="0"/>
                  </a:xfrm>
                  <a:prstGeom prst="straightConnector1">
                    <a:avLst/>
                  </a:prstGeom>
                  <a:noFill/>
                  <a:ln cap="rnd" cmpd="sng" w="25400">
                    <a:solidFill>
                      <a:schemeClr val="dk1"/>
                    </a:solidFill>
                    <a:prstDash val="solid"/>
                    <a:miter/>
                    <a:headEnd len="med" w="med" type="none"/>
                    <a:tailEnd len="med" w="med" type="none"/>
                  </a:ln>
                </p:spPr>
              </p:cxnSp>
              <p:grpSp>
                <p:nvGrpSpPr>
                  <p:cNvPr id="896" name="Shape 896"/>
                  <p:cNvGrpSpPr/>
                  <p:nvPr/>
                </p:nvGrpSpPr>
                <p:grpSpPr>
                  <a:xfrm>
                    <a:off x="3067050" y="3141661"/>
                    <a:ext cx="5473700" cy="1393825"/>
                    <a:chOff x="3067050" y="3141661"/>
                    <a:chExt cx="5473700" cy="1393825"/>
                  </a:xfrm>
                </p:grpSpPr>
                <p:sp>
                  <p:nvSpPr>
                    <p:cNvPr id="897" name="Shape 897"/>
                    <p:cNvSpPr/>
                    <p:nvPr/>
                  </p:nvSpPr>
                  <p:spPr>
                    <a:xfrm>
                      <a:off x="3067050" y="3141661"/>
                      <a:ext cx="2446337" cy="1393825"/>
                    </a:xfrm>
                    <a:custGeom>
                      <a:pathLst>
                        <a:path extrusionOk="0" h="877" w="1540">
                          <a:moveTo>
                            <a:pt x="0" y="699"/>
                          </a:moveTo>
                          <a:lnTo>
                            <a:pt x="103" y="381"/>
                          </a:lnTo>
                          <a:lnTo>
                            <a:pt x="172" y="877"/>
                          </a:lnTo>
                          <a:lnTo>
                            <a:pt x="310" y="0"/>
                          </a:lnTo>
                          <a:lnTo>
                            <a:pt x="1540"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cxnSp>
                  <p:nvCxnSpPr>
                    <p:cNvPr id="898" name="Shape 898"/>
                    <p:cNvCxnSpPr/>
                    <p:nvPr/>
                  </p:nvCxnSpPr>
                  <p:spPr>
                    <a:xfrm>
                      <a:off x="5451475" y="3141661"/>
                      <a:ext cx="3089275" cy="0"/>
                    </a:xfrm>
                    <a:prstGeom prst="straightConnector1">
                      <a:avLst/>
                    </a:prstGeom>
                    <a:noFill/>
                    <a:ln cap="rnd" cmpd="sng" w="25400">
                      <a:solidFill>
                        <a:schemeClr val="dk1"/>
                      </a:solidFill>
                      <a:prstDash val="solid"/>
                      <a:miter/>
                      <a:headEnd len="med" w="med" type="none"/>
                      <a:tailEnd len="med" w="med" type="none"/>
                    </a:ln>
                  </p:spPr>
                </p:cxnSp>
              </p:grpSp>
            </p:grpSp>
            <p:sp>
              <p:nvSpPr>
                <p:cNvPr id="899" name="Shape 899"/>
                <p:cNvSpPr txBox="1"/>
                <p:nvPr/>
              </p:nvSpPr>
              <p:spPr>
                <a:xfrm>
                  <a:off x="703262" y="3495675"/>
                  <a:ext cx="2074861" cy="8207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E</a:t>
                  </a:r>
                  <a:r>
                    <a:rPr b="1" i="0" lang="en-US" sz="4000" u="none" cap="none" strike="noStrike">
                      <a:solidFill>
                        <a:schemeClr val="dk1"/>
                      </a:solidFill>
                      <a:latin typeface="Arial"/>
                      <a:ea typeface="Arial"/>
                      <a:cs typeface="Arial"/>
                      <a:sym typeface="Arial"/>
                    </a:rPr>
                    <a:t> = </a:t>
                  </a:r>
                  <a:r>
                    <a:rPr b="0" i="0" lang="en-US" sz="4800" u="none" cap="none" strike="noStrike">
                      <a:solidFill>
                        <a:schemeClr val="dk1"/>
                      </a:solidFill>
                      <a:latin typeface="Times New Roman"/>
                      <a:ea typeface="Times New Roman"/>
                      <a:cs typeface="Times New Roman"/>
                      <a:sym typeface="Times New Roman"/>
                    </a:rPr>
                    <a:t>t</a:t>
                  </a:r>
                  <a:r>
                    <a:rPr b="1" baseline="-25000" i="1" lang="en-US" sz="3600" u="none" cap="none" strike="noStrike">
                      <a:solidFill>
                        <a:schemeClr val="dk1"/>
                      </a:solidFill>
                      <a:latin typeface="Noto Symbol"/>
                      <a:ea typeface="Noto Symbol"/>
                      <a:cs typeface="Noto Symbol"/>
                      <a:sym typeface="Noto Symbol"/>
                    </a:rPr>
                    <a:t>α</a:t>
                  </a:r>
                  <a:r>
                    <a:rPr b="1" baseline="-25000" i="1" lang="en-US" sz="3200" u="none" cap="none" strike="noStrike">
                      <a:solidFill>
                        <a:schemeClr val="dk1"/>
                      </a:solidFill>
                      <a:latin typeface="Noto Symbol"/>
                      <a:ea typeface="Noto Symbol"/>
                      <a:cs typeface="Noto Symbol"/>
                      <a:sym typeface="Noto Symbol"/>
                    </a:rPr>
                    <a:t>/</a:t>
                  </a:r>
                  <a:r>
                    <a:rPr b="1" baseline="-25000" i="0" lang="en-US" sz="3200" u="none" cap="none" strike="noStrike">
                      <a:solidFill>
                        <a:schemeClr val="dk1"/>
                      </a:solidFill>
                      <a:latin typeface="Times New Roman"/>
                      <a:ea typeface="Times New Roman"/>
                      <a:cs typeface="Times New Roman"/>
                      <a:sym typeface="Times New Roman"/>
                    </a:rPr>
                    <a:t>2</a:t>
                  </a:r>
                  <a:r>
                    <a:rPr b="1" baseline="-25000" i="0" lang="en-US" sz="3200" u="none" cap="none" strike="noStrike">
                      <a:solidFill>
                        <a:schemeClr val="dk1"/>
                      </a:solidFill>
                      <a:latin typeface="Arial"/>
                      <a:ea typeface="Arial"/>
                      <a:cs typeface="Arial"/>
                      <a:sym typeface="Arial"/>
                    </a:rPr>
                    <a:t> </a:t>
                  </a:r>
                  <a:r>
                    <a:rPr b="1" i="1" lang="en-US" sz="4000" u="none" cap="none" strike="noStrike">
                      <a:solidFill>
                        <a:schemeClr val="dk1"/>
                      </a:solidFill>
                      <a:latin typeface="Times New Roman"/>
                      <a:ea typeface="Times New Roman"/>
                      <a:cs typeface="Times New Roman"/>
                      <a:sym typeface="Times New Roman"/>
                    </a:rPr>
                    <a:t>s</a:t>
                  </a:r>
                  <a:r>
                    <a:rPr b="1" baseline="-25000" i="1" lang="en-US" sz="3600" u="none" cap="none" strike="noStrike">
                      <a:solidFill>
                        <a:schemeClr val="dk1"/>
                      </a:solidFill>
                      <a:latin typeface="Times New Roman"/>
                      <a:ea typeface="Times New Roman"/>
                      <a:cs typeface="Times New Roman"/>
                      <a:sym typeface="Times New Roman"/>
                    </a:rPr>
                    <a:t>e</a:t>
                  </a:r>
                </a:p>
              </p:txBody>
            </p:sp>
          </p:grpSp>
          <p:grpSp>
            <p:nvGrpSpPr>
              <p:cNvPr id="900" name="Shape 900"/>
              <p:cNvGrpSpPr/>
              <p:nvPr/>
            </p:nvGrpSpPr>
            <p:grpSpPr>
              <a:xfrm>
                <a:off x="3429000" y="3136900"/>
                <a:ext cx="5148262" cy="1382712"/>
                <a:chOff x="3429000" y="3136900"/>
                <a:chExt cx="5148262" cy="1382712"/>
              </a:xfrm>
            </p:grpSpPr>
            <p:grpSp>
              <p:nvGrpSpPr>
                <p:cNvPr id="901" name="Shape 901"/>
                <p:cNvGrpSpPr/>
                <p:nvPr/>
              </p:nvGrpSpPr>
              <p:grpSpPr>
                <a:xfrm>
                  <a:off x="5561012" y="3881437"/>
                  <a:ext cx="2905124" cy="638174"/>
                  <a:chOff x="5561012" y="3881437"/>
                  <a:chExt cx="2905124" cy="638174"/>
                </a:xfrm>
              </p:grpSpPr>
              <p:sp>
                <p:nvSpPr>
                  <p:cNvPr id="902" name="Shape 902"/>
                  <p:cNvSpPr txBox="1"/>
                  <p:nvPr/>
                </p:nvSpPr>
                <p:spPr>
                  <a:xfrm>
                    <a:off x="5561012" y="3881437"/>
                    <a:ext cx="13874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i="0" lang="en-US" sz="3600" u="none" cap="none" strike="noStrike">
                        <a:solidFill>
                          <a:schemeClr val="dk1"/>
                        </a:solidFill>
                        <a:latin typeface="Times New Roman"/>
                        <a:ea typeface="Times New Roman"/>
                        <a:cs typeface="Times New Roman"/>
                        <a:sym typeface="Times New Roman"/>
                      </a:rPr>
                      <a:t>(</a:t>
                    </a:r>
                    <a:r>
                      <a:rPr b="1" i="0" lang="en-US" sz="3600" u="none" cap="none" strike="noStrike">
                        <a:solidFill>
                          <a:schemeClr val="dk1"/>
                        </a:solidFill>
                        <a:latin typeface="Noto Symbol"/>
                        <a:ea typeface="Noto Symbol"/>
                        <a:cs typeface="Noto Symbol"/>
                        <a:sym typeface="Noto Symbol"/>
                      </a:rPr>
                      <a:t>Σ</a:t>
                    </a:r>
                    <a:r>
                      <a:rPr b="1" i="1" lang="en-US" sz="3600" u="none" cap="none" strike="noStrike">
                        <a:solidFill>
                          <a:schemeClr val="dk1"/>
                        </a:solidFill>
                        <a:latin typeface="Times New Roman"/>
                        <a:ea typeface="Times New Roman"/>
                        <a:cs typeface="Times New Roman"/>
                        <a:sym typeface="Times New Roman"/>
                      </a:rPr>
                      <a:t>x</a:t>
                    </a:r>
                    <a:r>
                      <a:rPr b="1" baseline="30000" i="0" lang="en-US" sz="32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a:t>
                    </a:r>
                  </a:p>
                </p:txBody>
              </p:sp>
              <p:sp>
                <p:nvSpPr>
                  <p:cNvPr id="903" name="Shape 903"/>
                  <p:cNvSpPr txBox="1"/>
                  <p:nvPr/>
                </p:nvSpPr>
                <p:spPr>
                  <a:xfrm>
                    <a:off x="6951661" y="3881437"/>
                    <a:ext cx="15144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Times New Roman"/>
                        <a:ea typeface="Times New Roman"/>
                        <a:cs typeface="Times New Roman"/>
                        <a:sym typeface="Times New Roman"/>
                      </a:rPr>
                      <a:t>(</a:t>
                    </a:r>
                    <a:r>
                      <a:rPr b="1" i="0" lang="en-US" sz="3600" u="none" cap="none" strike="noStrike">
                        <a:solidFill>
                          <a:schemeClr val="dk1"/>
                        </a:solidFill>
                        <a:latin typeface="Noto Symbol"/>
                        <a:ea typeface="Noto Symbol"/>
                        <a:cs typeface="Noto Symbol"/>
                        <a:sym typeface="Noto Symbol"/>
                      </a:rPr>
                      <a:t>Σ</a:t>
                    </a:r>
                    <a:r>
                      <a:rPr b="1" i="1" lang="en-US" sz="3600" u="none" cap="none" strike="noStrike">
                        <a:solidFill>
                          <a:schemeClr val="dk1"/>
                        </a:solidFill>
                        <a:latin typeface="Times New Roman"/>
                        <a:ea typeface="Times New Roman"/>
                        <a:cs typeface="Times New Roman"/>
                        <a:sym typeface="Times New Roman"/>
                      </a:rPr>
                      <a:t>x</a:t>
                    </a:r>
                    <a:r>
                      <a:rPr b="1" i="0" lang="en-US" sz="3600" u="none" cap="none" strike="noStrike">
                        <a:solidFill>
                          <a:schemeClr val="dk1"/>
                        </a:solidFill>
                        <a:latin typeface="Times New Roman"/>
                        <a:ea typeface="Times New Roman"/>
                        <a:cs typeface="Times New Roman"/>
                        <a:sym typeface="Times New Roman"/>
                      </a:rPr>
                      <a:t>)</a:t>
                    </a:r>
                    <a:r>
                      <a:rPr b="1" baseline="30000" i="0" lang="en-US" sz="3200" u="none" cap="none" strike="noStrike">
                        <a:solidFill>
                          <a:schemeClr val="dk1"/>
                        </a:solidFill>
                        <a:latin typeface="Arial"/>
                        <a:ea typeface="Arial"/>
                        <a:cs typeface="Arial"/>
                        <a:sym typeface="Arial"/>
                      </a:rPr>
                      <a:t>2</a:t>
                    </a:r>
                  </a:p>
                </p:txBody>
              </p:sp>
            </p:grpSp>
            <p:sp>
              <p:nvSpPr>
                <p:cNvPr id="904" name="Shape 904"/>
                <p:cNvSpPr txBox="1"/>
                <p:nvPr/>
              </p:nvSpPr>
              <p:spPr>
                <a:xfrm>
                  <a:off x="6170612" y="3136900"/>
                  <a:ext cx="2406649"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i="0" lang="en-US" sz="36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Times New Roman"/>
                      <a:ea typeface="Times New Roman"/>
                      <a:cs typeface="Times New Roman"/>
                      <a:sym typeface="Times New Roman"/>
                    </a:rPr>
                    <a:t>x</a:t>
                  </a:r>
                  <a:r>
                    <a:rPr b="1" baseline="-25000" i="0" lang="en-US" sz="2800" u="none" cap="none" strike="noStrike">
                      <a:solidFill>
                        <a:schemeClr val="dk1"/>
                      </a:solidFill>
                      <a:latin typeface="Times New Roman"/>
                      <a:ea typeface="Times New Roman"/>
                      <a:cs typeface="Times New Roman"/>
                      <a:sym typeface="Times New Roman"/>
                    </a:rPr>
                    <a:t>0</a:t>
                  </a:r>
                  <a:r>
                    <a:rPr b="1" baseline="-2500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i="0" lang="en-US" sz="3600" u="none" cap="none" strike="noStrike">
                      <a:solidFill>
                        <a:schemeClr val="dk1"/>
                      </a:solidFill>
                      <a:latin typeface="Times New Roman"/>
                      <a:ea typeface="Times New Roman"/>
                      <a:cs typeface="Times New Roman"/>
                      <a:sym typeface="Times New Roman"/>
                    </a:rPr>
                    <a:t>)</a:t>
                  </a:r>
                  <a:r>
                    <a:rPr b="1" baseline="30000" i="0" lang="en-US" sz="3200" u="none" cap="none" strike="noStrike">
                      <a:solidFill>
                        <a:schemeClr val="dk1"/>
                      </a:solidFill>
                      <a:latin typeface="Arial"/>
                      <a:ea typeface="Arial"/>
                      <a:cs typeface="Arial"/>
                      <a:sym typeface="Arial"/>
                    </a:rPr>
                    <a:t>2</a:t>
                  </a:r>
                </a:p>
              </p:txBody>
            </p:sp>
            <p:grpSp>
              <p:nvGrpSpPr>
                <p:cNvPr id="905" name="Shape 905"/>
                <p:cNvGrpSpPr/>
                <p:nvPr/>
              </p:nvGrpSpPr>
              <p:grpSpPr>
                <a:xfrm>
                  <a:off x="3429000" y="3332162"/>
                  <a:ext cx="2016124" cy="966787"/>
                  <a:chOff x="3429000" y="3332162"/>
                  <a:chExt cx="2016124" cy="966787"/>
                </a:xfrm>
              </p:grpSpPr>
              <p:sp>
                <p:nvSpPr>
                  <p:cNvPr id="906" name="Shape 906"/>
                  <p:cNvSpPr txBox="1"/>
                  <p:nvPr/>
                </p:nvSpPr>
                <p:spPr>
                  <a:xfrm>
                    <a:off x="3429000" y="3352800"/>
                    <a:ext cx="2016124"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4000" u="none" cap="none" strike="noStrike">
                        <a:solidFill>
                          <a:schemeClr val="dk1"/>
                        </a:solidFill>
                        <a:latin typeface="Times New Roman"/>
                        <a:ea typeface="Times New Roman"/>
                        <a:cs typeface="Times New Roman"/>
                        <a:sym typeface="Times New Roman"/>
                      </a:rPr>
                      <a:t>1</a:t>
                    </a:r>
                    <a:r>
                      <a:rPr b="1" i="0" lang="en-US" sz="4000" u="none" cap="none" strike="noStrike">
                        <a:solidFill>
                          <a:schemeClr val="dk1"/>
                        </a:solidFill>
                        <a:latin typeface="Arial"/>
                        <a:ea typeface="Arial"/>
                        <a:cs typeface="Arial"/>
                        <a:sym typeface="Arial"/>
                      </a:rPr>
                      <a:t> +  </a:t>
                    </a:r>
                    <a:r>
                      <a:rPr b="1" i="1" lang="en-US" sz="4000" u="none" cap="none" strike="noStrike">
                        <a:solidFill>
                          <a:schemeClr val="dk1"/>
                        </a:solidFill>
                        <a:latin typeface="Arial"/>
                        <a:ea typeface="Arial"/>
                        <a:cs typeface="Arial"/>
                        <a:sym typeface="Arial"/>
                      </a:rPr>
                      <a:t>  </a:t>
                    </a:r>
                    <a:r>
                      <a:rPr b="1" i="0" lang="en-US" sz="4000" u="none" cap="none" strike="noStrike">
                        <a:solidFill>
                          <a:schemeClr val="dk1"/>
                        </a:solidFill>
                        <a:latin typeface="Arial"/>
                        <a:ea typeface="Arial"/>
                        <a:cs typeface="Arial"/>
                        <a:sym typeface="Arial"/>
                      </a:rPr>
                      <a:t>  +</a:t>
                    </a:r>
                  </a:p>
                </p:txBody>
              </p:sp>
              <p:grpSp>
                <p:nvGrpSpPr>
                  <p:cNvPr id="907" name="Shape 907"/>
                  <p:cNvGrpSpPr/>
                  <p:nvPr/>
                </p:nvGrpSpPr>
                <p:grpSpPr>
                  <a:xfrm>
                    <a:off x="4419600" y="3332162"/>
                    <a:ext cx="438150" cy="966787"/>
                    <a:chOff x="4419600" y="3332162"/>
                    <a:chExt cx="438150" cy="966787"/>
                  </a:xfrm>
                </p:grpSpPr>
                <p:grpSp>
                  <p:nvGrpSpPr>
                    <p:cNvPr id="908" name="Shape 908"/>
                    <p:cNvGrpSpPr/>
                    <p:nvPr/>
                  </p:nvGrpSpPr>
                  <p:grpSpPr>
                    <a:xfrm>
                      <a:off x="4419600" y="3332162"/>
                      <a:ext cx="438150" cy="966787"/>
                      <a:chOff x="4419600" y="3332162"/>
                      <a:chExt cx="438150" cy="966787"/>
                    </a:xfrm>
                  </p:grpSpPr>
                  <p:sp>
                    <p:nvSpPr>
                      <p:cNvPr id="909" name="Shape 909"/>
                      <p:cNvSpPr txBox="1"/>
                      <p:nvPr/>
                    </p:nvSpPr>
                    <p:spPr>
                      <a:xfrm>
                        <a:off x="4438650" y="3332162"/>
                        <a:ext cx="384174"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200" u="none" cap="none" strike="noStrike">
                            <a:solidFill>
                              <a:schemeClr val="dk1"/>
                            </a:solidFill>
                            <a:latin typeface="Times New Roman"/>
                            <a:ea typeface="Times New Roman"/>
                            <a:cs typeface="Times New Roman"/>
                            <a:sym typeface="Times New Roman"/>
                          </a:rPr>
                          <a:t>1</a:t>
                        </a:r>
                      </a:p>
                    </p:txBody>
                  </p:sp>
                  <p:sp>
                    <p:nvSpPr>
                      <p:cNvPr id="910" name="Shape 910"/>
                      <p:cNvSpPr txBox="1"/>
                      <p:nvPr/>
                    </p:nvSpPr>
                    <p:spPr>
                      <a:xfrm>
                        <a:off x="4419600" y="3657600"/>
                        <a:ext cx="43815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p>
                    </p:txBody>
                  </p:sp>
                </p:grpSp>
                <p:cxnSp>
                  <p:nvCxnSpPr>
                    <p:cNvPr id="911" name="Shape 911"/>
                    <p:cNvCxnSpPr/>
                    <p:nvPr/>
                  </p:nvCxnSpPr>
                  <p:spPr>
                    <a:xfrm>
                      <a:off x="4495800" y="3810000"/>
                      <a:ext cx="304799" cy="0"/>
                    </a:xfrm>
                    <a:prstGeom prst="straightConnector1">
                      <a:avLst/>
                    </a:prstGeom>
                    <a:noFill/>
                    <a:ln cap="rnd" cmpd="sng" w="28575">
                      <a:solidFill>
                        <a:schemeClr val="dk1"/>
                      </a:solidFill>
                      <a:prstDash val="solid"/>
                      <a:miter/>
                      <a:headEnd len="med" w="med" type="none"/>
                      <a:tailEnd len="med" w="med" type="none"/>
                    </a:ln>
                  </p:spPr>
                </p:cxnSp>
              </p:grpSp>
            </p:grpSp>
          </p:grpSp>
        </p:grpSp>
        <p:cxnSp>
          <p:nvCxnSpPr>
            <p:cNvPr id="912" name="Shape 912"/>
            <p:cNvCxnSpPr/>
            <p:nvPr/>
          </p:nvCxnSpPr>
          <p:spPr>
            <a:xfrm>
              <a:off x="7467600" y="3352800"/>
              <a:ext cx="152399" cy="0"/>
            </a:xfrm>
            <a:prstGeom prst="straightConnector1">
              <a:avLst/>
            </a:prstGeom>
            <a:noFill/>
            <a:ln cap="rnd" cmpd="sng" w="25400">
              <a:solidFill>
                <a:schemeClr val="dk1"/>
              </a:solidFill>
              <a:prstDash val="solid"/>
              <a:miter/>
              <a:headEnd len="med" w="med" type="none"/>
              <a:tailEnd len="med" w="med" type="none"/>
            </a:ln>
          </p:spPr>
        </p:cxnSp>
      </p:grpSp>
      <p:sp>
        <p:nvSpPr>
          <p:cNvPr id="913" name="Shape 913"/>
          <p:cNvSpPr txBox="1"/>
          <p:nvPr/>
        </p:nvSpPr>
        <p:spPr>
          <a:xfrm>
            <a:off x="615950" y="5213350"/>
            <a:ext cx="8115300" cy="1162049"/>
          </a:xfrm>
          <a:prstGeom prst="rect">
            <a:avLst/>
          </a:prstGeom>
          <a:noFill/>
          <a:ln>
            <a:noFill/>
          </a:ln>
        </p:spPr>
        <p:txBody>
          <a:bodyPr anchorCtr="0" anchor="t" bIns="44450" lIns="90475" rIns="90475" tIns="44450">
            <a:noAutofit/>
          </a:bodyPr>
          <a:lstStyle/>
          <a:p>
            <a:pPr indent="0" lvl="0" marL="0" marR="0" rtl="0" algn="l">
              <a:lnSpc>
                <a:spcPct val="8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28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represents the given value of </a:t>
            </a:r>
            <a:r>
              <a:rPr b="1" i="1" lang="en-US" sz="4000" u="none" cap="none" strike="noStrike">
                <a:solidFill>
                  <a:schemeClr val="dk1"/>
                </a:solidFill>
                <a:latin typeface="Times New Roman"/>
                <a:ea typeface="Times New Roman"/>
                <a:cs typeface="Times New Roman"/>
                <a:sym typeface="Times New Roman"/>
              </a:rPr>
              <a:t>x</a:t>
            </a:r>
            <a:r>
              <a:rPr b="1" i="0" lang="en-US" sz="3200" u="none" cap="none" strike="noStrike">
                <a:solidFill>
                  <a:schemeClr val="dk1"/>
                </a:solidFill>
                <a:latin typeface="Arial"/>
                <a:ea typeface="Arial"/>
                <a:cs typeface="Arial"/>
                <a:sym typeface="Arial"/>
              </a:rPr>
              <a:t>           </a:t>
            </a:r>
            <a:r>
              <a:rPr b="0" i="0" lang="en-US" sz="4800" u="none" cap="none" strike="noStrike">
                <a:solidFill>
                  <a:schemeClr val="dk1"/>
                </a:solidFill>
                <a:latin typeface="Times New Roman"/>
                <a:ea typeface="Times New Roman"/>
                <a:cs typeface="Times New Roman"/>
                <a:sym typeface="Times New Roman"/>
              </a:rPr>
              <a:t>t</a:t>
            </a:r>
            <a:r>
              <a:rPr b="1" baseline="-25000" i="1" lang="en-US" sz="3600" u="none" cap="none" strike="noStrike">
                <a:solidFill>
                  <a:schemeClr val="dk1"/>
                </a:solidFill>
                <a:latin typeface="Noto Symbol"/>
                <a:ea typeface="Noto Symbol"/>
                <a:cs typeface="Noto Symbol"/>
                <a:sym typeface="Noto Symbol"/>
              </a:rPr>
              <a:t>α</a:t>
            </a:r>
            <a:r>
              <a:rPr b="1" baseline="-25000" i="0" lang="en-US" sz="3200" u="none" cap="none" strike="noStrike">
                <a:solidFill>
                  <a:schemeClr val="dk1"/>
                </a:solidFill>
                <a:latin typeface="Noto Symbol"/>
                <a:ea typeface="Noto Symbol"/>
                <a:cs typeface="Noto Symbol"/>
                <a:sym typeface="Noto Symbol"/>
              </a:rPr>
              <a:t>/</a:t>
            </a:r>
            <a:r>
              <a:rPr b="1" baseline="-25000" i="0" lang="en-US" sz="3200" u="none" cap="none" strike="noStrike">
                <a:solidFill>
                  <a:schemeClr val="dk1"/>
                </a:solidFill>
                <a:latin typeface="Times New Roman"/>
                <a:ea typeface="Times New Roman"/>
                <a:cs typeface="Times New Roman"/>
                <a:sym typeface="Times New Roman"/>
              </a:rPr>
              <a:t>2</a:t>
            </a:r>
            <a:r>
              <a:rPr b="1" baseline="-25000" i="0"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has </a:t>
            </a:r>
            <a:r>
              <a:rPr b="1" i="1" lang="en-US" sz="4000" u="none" cap="none" strike="noStrike">
                <a:solidFill>
                  <a:schemeClr val="dk1"/>
                </a:solidFill>
                <a:latin typeface="Times New Roman"/>
                <a:ea typeface="Times New Roman"/>
                <a:cs typeface="Times New Roman"/>
                <a:sym typeface="Times New Roman"/>
              </a:rPr>
              <a:t>n</a:t>
            </a:r>
            <a:r>
              <a:rPr b="1" i="0" lang="en-US" sz="40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degrees of freedom</a:t>
            </a:r>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7" name="Shape 917"/>
        <p:cNvGrpSpPr/>
        <p:nvPr/>
      </p:nvGrpSpPr>
      <p:grpSpPr>
        <a:xfrm>
          <a:off x="0" y="0"/>
          <a:ext cx="0" cy="0"/>
          <a:chOff x="0" y="0"/>
          <a:chExt cx="0" cy="0"/>
        </a:xfrm>
      </p:grpSpPr>
      <p:grpSp>
        <p:nvGrpSpPr>
          <p:cNvPr id="918" name="Shape 918"/>
          <p:cNvGrpSpPr/>
          <p:nvPr/>
        </p:nvGrpSpPr>
        <p:grpSpPr>
          <a:xfrm>
            <a:off x="665162" y="3286125"/>
            <a:ext cx="6827837" cy="1393825"/>
            <a:chOff x="665162" y="3430587"/>
            <a:chExt cx="6827837" cy="1393825"/>
          </a:xfrm>
        </p:grpSpPr>
        <p:sp>
          <p:nvSpPr>
            <p:cNvPr id="919" name="Shape 919"/>
            <p:cNvSpPr txBox="1"/>
            <p:nvPr/>
          </p:nvSpPr>
          <p:spPr>
            <a:xfrm>
              <a:off x="665162" y="3725862"/>
              <a:ext cx="1457324"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600" u="none" cap="none" strike="noStrike">
                  <a:solidFill>
                    <a:schemeClr val="dk1"/>
                  </a:solidFill>
                  <a:latin typeface="Times New Roman"/>
                  <a:ea typeface="Times New Roman"/>
                  <a:cs typeface="Times New Roman"/>
                  <a:sym typeface="Times New Roman"/>
                </a:rPr>
                <a:t>E</a:t>
              </a:r>
              <a:r>
                <a:rPr b="1" i="0" lang="en-US" sz="2600" u="none" cap="none" strike="noStrike">
                  <a:solidFill>
                    <a:schemeClr val="dk1"/>
                  </a:solidFill>
                  <a:latin typeface="Arial"/>
                  <a:ea typeface="Arial"/>
                  <a:cs typeface="Arial"/>
                  <a:sym typeface="Arial"/>
                </a:rPr>
                <a:t> = </a:t>
              </a:r>
              <a:r>
                <a:rPr b="0" i="0" lang="en-US" sz="2600" u="none" cap="none" strike="noStrike">
                  <a:solidFill>
                    <a:schemeClr val="dk1"/>
                  </a:solidFill>
                  <a:latin typeface="Times New Roman"/>
                  <a:ea typeface="Times New Roman"/>
                  <a:cs typeface="Times New Roman"/>
                  <a:sym typeface="Times New Roman"/>
                </a:rPr>
                <a:t>t</a:t>
              </a:r>
              <a:r>
                <a:rPr b="1" baseline="-25000" i="1" lang="en-US" sz="2600" u="none" cap="none" strike="noStrike">
                  <a:solidFill>
                    <a:schemeClr val="dk1"/>
                  </a:solidFill>
                  <a:latin typeface="Noto Symbol"/>
                  <a:ea typeface="Noto Symbol"/>
                  <a:cs typeface="Noto Symbol"/>
                  <a:sym typeface="Noto Symbol"/>
                </a:rPr>
                <a:t>α</a:t>
              </a:r>
              <a:r>
                <a:rPr b="1" baseline="-25000" i="0" lang="en-US" sz="2600" u="none" cap="none" strike="noStrike">
                  <a:solidFill>
                    <a:schemeClr val="dk1"/>
                  </a:solidFill>
                  <a:latin typeface="Noto Symbol"/>
                  <a:ea typeface="Noto Symbol"/>
                  <a:cs typeface="Noto Symbol"/>
                  <a:sym typeface="Noto Symbol"/>
                </a:rPr>
                <a:t>/</a:t>
              </a:r>
              <a:r>
                <a:rPr b="1" baseline="-25000" i="0" lang="en-US" sz="2600" u="none" cap="none" strike="noStrike">
                  <a:solidFill>
                    <a:schemeClr val="dk1"/>
                  </a:solidFill>
                  <a:latin typeface="Times New Roman"/>
                  <a:ea typeface="Times New Roman"/>
                  <a:cs typeface="Times New Roman"/>
                  <a:sym typeface="Times New Roman"/>
                </a:rPr>
                <a:t>2</a:t>
              </a:r>
              <a:r>
                <a:rPr b="1" baseline="-25000" i="0" lang="en-US" sz="2600" u="none" cap="none" strike="noStrike">
                  <a:solidFill>
                    <a:schemeClr val="dk1"/>
                  </a:solidFill>
                  <a:latin typeface="Arial"/>
                  <a:ea typeface="Arial"/>
                  <a:cs typeface="Arial"/>
                  <a:sym typeface="Arial"/>
                </a:rPr>
                <a:t> </a:t>
              </a:r>
              <a:r>
                <a:rPr b="1" i="1" lang="en-US" sz="2600" u="none" cap="none" strike="noStrike">
                  <a:solidFill>
                    <a:schemeClr val="dk1"/>
                  </a:solidFill>
                  <a:latin typeface="Times New Roman"/>
                  <a:ea typeface="Times New Roman"/>
                  <a:cs typeface="Times New Roman"/>
                  <a:sym typeface="Times New Roman"/>
                </a:rPr>
                <a:t>s</a:t>
              </a:r>
              <a:r>
                <a:rPr b="1" baseline="-25000" i="1" lang="en-US" sz="2600" u="none" cap="none" strike="noStrike">
                  <a:solidFill>
                    <a:schemeClr val="dk1"/>
                  </a:solidFill>
                  <a:latin typeface="Times New Roman"/>
                  <a:ea typeface="Times New Roman"/>
                  <a:cs typeface="Times New Roman"/>
                  <a:sym typeface="Times New Roman"/>
                </a:rPr>
                <a:t>e</a:t>
              </a:r>
            </a:p>
          </p:txBody>
        </p:sp>
        <p:sp>
          <p:nvSpPr>
            <p:cNvPr id="920" name="Shape 920"/>
            <p:cNvSpPr/>
            <p:nvPr/>
          </p:nvSpPr>
          <p:spPr>
            <a:xfrm>
              <a:off x="2019300" y="3430587"/>
              <a:ext cx="2446337" cy="1393825"/>
            </a:xfrm>
            <a:custGeom>
              <a:pathLst>
                <a:path extrusionOk="0" h="877" w="1540">
                  <a:moveTo>
                    <a:pt x="0" y="699"/>
                  </a:moveTo>
                  <a:lnTo>
                    <a:pt x="103" y="381"/>
                  </a:lnTo>
                  <a:lnTo>
                    <a:pt x="172" y="877"/>
                  </a:lnTo>
                  <a:lnTo>
                    <a:pt x="310" y="0"/>
                  </a:lnTo>
                  <a:lnTo>
                    <a:pt x="1540"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cxnSp>
          <p:nvCxnSpPr>
            <p:cNvPr id="921" name="Shape 921"/>
            <p:cNvCxnSpPr/>
            <p:nvPr/>
          </p:nvCxnSpPr>
          <p:spPr>
            <a:xfrm>
              <a:off x="4403725" y="3430587"/>
              <a:ext cx="3089275" cy="0"/>
            </a:xfrm>
            <a:prstGeom prst="straightConnector1">
              <a:avLst/>
            </a:prstGeom>
            <a:noFill/>
            <a:ln cap="rnd" cmpd="sng" w="25400">
              <a:solidFill>
                <a:schemeClr val="dk1"/>
              </a:solidFill>
              <a:prstDash val="solid"/>
              <a:miter/>
              <a:headEnd len="med" w="med" type="none"/>
              <a:tailEnd len="med" w="med" type="none"/>
            </a:ln>
          </p:spPr>
        </p:cxnSp>
        <p:sp>
          <p:nvSpPr>
            <p:cNvPr id="922" name="Shape 922"/>
            <p:cNvSpPr txBox="1"/>
            <p:nvPr/>
          </p:nvSpPr>
          <p:spPr>
            <a:xfrm>
              <a:off x="3467100" y="3659187"/>
              <a:ext cx="373061"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a:t>
              </a:r>
            </a:p>
          </p:txBody>
        </p:sp>
        <p:cxnSp>
          <p:nvCxnSpPr>
            <p:cNvPr id="923" name="Shape 923"/>
            <p:cNvCxnSpPr/>
            <p:nvPr/>
          </p:nvCxnSpPr>
          <p:spPr>
            <a:xfrm>
              <a:off x="3924300" y="4040187"/>
              <a:ext cx="1752600" cy="0"/>
            </a:xfrm>
            <a:prstGeom prst="straightConnector1">
              <a:avLst/>
            </a:prstGeom>
            <a:noFill/>
            <a:ln cap="rnd" cmpd="sng" w="25400">
              <a:solidFill>
                <a:schemeClr val="dk1"/>
              </a:solidFill>
              <a:prstDash val="solid"/>
              <a:miter/>
              <a:headEnd len="med" w="med" type="none"/>
              <a:tailEnd len="med" w="med" type="none"/>
            </a:ln>
          </p:spPr>
        </p:cxnSp>
        <p:grpSp>
          <p:nvGrpSpPr>
            <p:cNvPr id="924" name="Shape 924"/>
            <p:cNvGrpSpPr/>
            <p:nvPr/>
          </p:nvGrpSpPr>
          <p:grpSpPr>
            <a:xfrm>
              <a:off x="3848100" y="4192587"/>
              <a:ext cx="2084387" cy="485775"/>
              <a:chOff x="5561012" y="3881437"/>
              <a:chExt cx="2251075" cy="500062"/>
            </a:xfrm>
          </p:grpSpPr>
          <p:sp>
            <p:nvSpPr>
              <p:cNvPr id="925" name="Shape 925"/>
              <p:cNvSpPr txBox="1"/>
              <p:nvPr/>
            </p:nvSpPr>
            <p:spPr>
              <a:xfrm>
                <a:off x="5561012" y="3881437"/>
                <a:ext cx="2251075" cy="5000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600" u="none" cap="none" strike="noStrike">
                    <a:solidFill>
                      <a:schemeClr val="dk1"/>
                    </a:solidFill>
                    <a:latin typeface="Times New Roman"/>
                    <a:ea typeface="Times New Roman"/>
                    <a:cs typeface="Times New Roman"/>
                    <a:sym typeface="Times New Roman"/>
                  </a:rPr>
                  <a:t>n</a:t>
                </a:r>
                <a:r>
                  <a:rPr b="1" i="0" lang="en-US" sz="2600" u="none" cap="none" strike="noStrike">
                    <a:solidFill>
                      <a:schemeClr val="dk1"/>
                    </a:solidFill>
                    <a:latin typeface="Times New Roman"/>
                    <a:ea typeface="Times New Roman"/>
                    <a:cs typeface="Times New Roman"/>
                    <a:sym typeface="Times New Roman"/>
                  </a:rPr>
                  <a:t>(</a:t>
                </a:r>
                <a:r>
                  <a:rPr b="1" i="0" lang="en-US" sz="2600" u="none" cap="none" strike="noStrike">
                    <a:solidFill>
                      <a:schemeClr val="dk1"/>
                    </a:solidFill>
                    <a:latin typeface="Noto Symbol"/>
                    <a:ea typeface="Noto Symbol"/>
                    <a:cs typeface="Noto Symbol"/>
                    <a:sym typeface="Noto Symbol"/>
                  </a:rPr>
                  <a:t>Σ</a:t>
                </a:r>
                <a:r>
                  <a:rPr b="1" i="1" lang="en-US" sz="2600" u="none" cap="none" strike="noStrike">
                    <a:solidFill>
                      <a:schemeClr val="dk1"/>
                    </a:solidFill>
                    <a:latin typeface="Times New Roman"/>
                    <a:ea typeface="Times New Roman"/>
                    <a:cs typeface="Times New Roman"/>
                    <a:sym typeface="Times New Roman"/>
                  </a:rPr>
                  <a:t>x</a:t>
                </a:r>
                <a:r>
                  <a:rPr b="1" baseline="30000" i="0" lang="en-US" sz="2600" u="none" cap="none" strike="noStrike">
                    <a:solidFill>
                      <a:schemeClr val="dk1"/>
                    </a:solidFill>
                    <a:latin typeface="Arial"/>
                    <a:ea typeface="Arial"/>
                    <a:cs typeface="Arial"/>
                    <a:sym typeface="Arial"/>
                  </a:rPr>
                  <a:t>2</a:t>
                </a:r>
                <a:r>
                  <a:rPr b="1" i="0" lang="en-US" sz="2600" u="none" cap="none" strike="noStrike">
                    <a:solidFill>
                      <a:schemeClr val="dk1"/>
                    </a:solidFill>
                    <a:latin typeface="Times New Roman"/>
                    <a:ea typeface="Times New Roman"/>
                    <a:cs typeface="Times New Roman"/>
                    <a:sym typeface="Times New Roman"/>
                  </a:rPr>
                  <a:t>) – (Σ</a:t>
                </a:r>
                <a:r>
                  <a:rPr b="1" i="1" lang="en-US" sz="2600" u="none" cap="none" strike="noStrike">
                    <a:solidFill>
                      <a:schemeClr val="dk1"/>
                    </a:solidFill>
                    <a:latin typeface="Times New Roman"/>
                    <a:ea typeface="Times New Roman"/>
                    <a:cs typeface="Times New Roman"/>
                    <a:sym typeface="Times New Roman"/>
                  </a:rPr>
                  <a:t>x</a:t>
                </a:r>
                <a:r>
                  <a:rPr b="1" i="0" lang="en-US" sz="2600" u="none" cap="none" strike="noStrike">
                    <a:solidFill>
                      <a:schemeClr val="dk1"/>
                    </a:solidFill>
                    <a:latin typeface="Times New Roman"/>
                    <a:ea typeface="Times New Roman"/>
                    <a:cs typeface="Times New Roman"/>
                    <a:sym typeface="Times New Roman"/>
                  </a:rPr>
                  <a:t>)</a:t>
                </a:r>
                <a:r>
                  <a:rPr b="1" baseline="30000" i="0" lang="en-US" sz="2600" u="none" cap="none" strike="noStrike">
                    <a:solidFill>
                      <a:schemeClr val="dk1"/>
                    </a:solidFill>
                    <a:latin typeface="Times New Roman"/>
                    <a:ea typeface="Times New Roman"/>
                    <a:cs typeface="Times New Roman"/>
                    <a:sym typeface="Times New Roman"/>
                  </a:rPr>
                  <a:t>2</a:t>
                </a:r>
              </a:p>
            </p:txBody>
          </p:sp>
          <p:sp>
            <p:nvSpPr>
              <p:cNvPr id="926" name="Shape 926"/>
              <p:cNvSpPr txBox="1"/>
              <p:nvPr/>
            </p:nvSpPr>
            <p:spPr>
              <a:xfrm>
                <a:off x="6951661" y="3881437"/>
                <a:ext cx="295275" cy="5000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 </a:t>
                </a:r>
              </a:p>
            </p:txBody>
          </p:sp>
        </p:grpSp>
        <p:sp>
          <p:nvSpPr>
            <p:cNvPr id="927" name="Shape 927"/>
            <p:cNvSpPr txBox="1"/>
            <p:nvPr/>
          </p:nvSpPr>
          <p:spPr>
            <a:xfrm>
              <a:off x="4229100" y="3506787"/>
              <a:ext cx="2406649"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600" u="none" cap="none" strike="noStrike">
                  <a:solidFill>
                    <a:schemeClr val="dk1"/>
                  </a:solidFill>
                  <a:latin typeface="Times New Roman"/>
                  <a:ea typeface="Times New Roman"/>
                  <a:cs typeface="Times New Roman"/>
                  <a:sym typeface="Times New Roman"/>
                </a:rPr>
                <a:t>n</a:t>
              </a:r>
              <a:r>
                <a:rPr b="1" i="0" lang="en-US" sz="2600" u="none" cap="none" strike="noStrike">
                  <a:solidFill>
                    <a:schemeClr val="dk1"/>
                  </a:solidFill>
                  <a:latin typeface="Times New Roman"/>
                  <a:ea typeface="Times New Roman"/>
                  <a:cs typeface="Times New Roman"/>
                  <a:sym typeface="Times New Roman"/>
                </a:rPr>
                <a:t>(</a:t>
              </a:r>
              <a:r>
                <a:rPr b="1" i="1" lang="en-US" sz="2600" u="none" cap="none" strike="noStrike">
                  <a:solidFill>
                    <a:schemeClr val="dk1"/>
                  </a:solidFill>
                  <a:latin typeface="Times New Roman"/>
                  <a:ea typeface="Times New Roman"/>
                  <a:cs typeface="Times New Roman"/>
                  <a:sym typeface="Times New Roman"/>
                </a:rPr>
                <a:t>x</a:t>
              </a:r>
              <a:r>
                <a:rPr b="1" baseline="-25000" i="0" lang="en-US" sz="2600" u="none" cap="none" strike="noStrike">
                  <a:solidFill>
                    <a:schemeClr val="dk1"/>
                  </a:solidFill>
                  <a:latin typeface="Times New Roman"/>
                  <a:ea typeface="Times New Roman"/>
                  <a:cs typeface="Times New Roman"/>
                  <a:sym typeface="Times New Roman"/>
                </a:rPr>
                <a:t>0</a:t>
              </a:r>
              <a:r>
                <a:rPr b="1" baseline="-25000" i="0" lang="en-US" sz="2600" u="none" cap="none" strike="noStrike">
                  <a:solidFill>
                    <a:schemeClr val="dk1"/>
                  </a:solidFill>
                  <a:latin typeface="Arial"/>
                  <a:ea typeface="Arial"/>
                  <a:cs typeface="Arial"/>
                  <a:sym typeface="Arial"/>
                </a:rPr>
                <a:t> </a:t>
              </a:r>
              <a:r>
                <a:rPr b="1" i="0" lang="en-US" sz="2600" u="none" cap="none" strike="noStrike">
                  <a:solidFill>
                    <a:schemeClr val="dk1"/>
                  </a:solidFill>
                  <a:latin typeface="Arial"/>
                  <a:ea typeface="Arial"/>
                  <a:cs typeface="Arial"/>
                  <a:sym typeface="Arial"/>
                </a:rPr>
                <a:t>–</a:t>
              </a:r>
              <a:r>
                <a:rPr b="1" i="0" lang="en-US" sz="2600" u="none" cap="none" strike="noStrike">
                  <a:solidFill>
                    <a:schemeClr val="dk1"/>
                  </a:solidFill>
                  <a:latin typeface="Times New Roman"/>
                  <a:ea typeface="Times New Roman"/>
                  <a:cs typeface="Times New Roman"/>
                  <a:sym typeface="Times New Roman"/>
                </a:rPr>
                <a:t> </a:t>
              </a:r>
              <a:r>
                <a:rPr b="1" i="1" lang="en-US" sz="2600" u="none" cap="none" strike="noStrike">
                  <a:solidFill>
                    <a:schemeClr val="dk1"/>
                  </a:solidFill>
                  <a:latin typeface="Times New Roman"/>
                  <a:ea typeface="Times New Roman"/>
                  <a:cs typeface="Times New Roman"/>
                  <a:sym typeface="Times New Roman"/>
                </a:rPr>
                <a:t>x</a:t>
              </a:r>
              <a:r>
                <a:rPr b="1" i="0" lang="en-US" sz="2600" u="none" cap="none" strike="noStrike">
                  <a:solidFill>
                    <a:schemeClr val="dk1"/>
                  </a:solidFill>
                  <a:latin typeface="Times New Roman"/>
                  <a:ea typeface="Times New Roman"/>
                  <a:cs typeface="Times New Roman"/>
                  <a:sym typeface="Times New Roman"/>
                </a:rPr>
                <a:t>)</a:t>
              </a:r>
              <a:r>
                <a:rPr b="1" baseline="30000" i="0" lang="en-US" sz="2600" u="none" cap="none" strike="noStrike">
                  <a:solidFill>
                    <a:schemeClr val="dk1"/>
                  </a:solidFill>
                  <a:latin typeface="Times New Roman"/>
                  <a:ea typeface="Times New Roman"/>
                  <a:cs typeface="Times New Roman"/>
                  <a:sym typeface="Times New Roman"/>
                </a:rPr>
                <a:t>2</a:t>
              </a:r>
            </a:p>
          </p:txBody>
        </p:sp>
        <p:cxnSp>
          <p:nvCxnSpPr>
            <p:cNvPr id="928" name="Shape 928"/>
            <p:cNvCxnSpPr/>
            <p:nvPr/>
          </p:nvCxnSpPr>
          <p:spPr>
            <a:xfrm>
              <a:off x="4991100" y="3640137"/>
              <a:ext cx="152399" cy="0"/>
            </a:xfrm>
            <a:prstGeom prst="straightConnector1">
              <a:avLst/>
            </a:prstGeom>
            <a:noFill/>
            <a:ln cap="rnd" cmpd="sng" w="25400">
              <a:solidFill>
                <a:schemeClr val="dk1"/>
              </a:solidFill>
              <a:prstDash val="solid"/>
              <a:miter/>
              <a:headEnd len="med" w="med" type="none"/>
              <a:tailEnd len="med" w="med" type="none"/>
            </a:ln>
          </p:spPr>
        </p:cxnSp>
        <p:sp>
          <p:nvSpPr>
            <p:cNvPr id="929" name="Shape 929"/>
            <p:cNvSpPr txBox="1"/>
            <p:nvPr/>
          </p:nvSpPr>
          <p:spPr>
            <a:xfrm>
              <a:off x="2552700" y="3659187"/>
              <a:ext cx="955675"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600" u="none" cap="none" strike="noStrike">
                  <a:solidFill>
                    <a:schemeClr val="dk1"/>
                  </a:solidFill>
                  <a:latin typeface="Times New Roman"/>
                  <a:ea typeface="Times New Roman"/>
                  <a:cs typeface="Times New Roman"/>
                  <a:sym typeface="Times New Roman"/>
                </a:rPr>
                <a:t>1 + 1</a:t>
              </a:r>
              <a:r>
                <a:rPr b="1" i="0" lang="en-US" sz="2600" u="none" cap="none" strike="noStrike">
                  <a:solidFill>
                    <a:schemeClr val="dk1"/>
                  </a:solidFill>
                  <a:latin typeface="Arial"/>
                  <a:ea typeface="Arial"/>
                  <a:cs typeface="Arial"/>
                  <a:sym typeface="Arial"/>
                </a:rPr>
                <a:t> </a:t>
              </a:r>
            </a:p>
          </p:txBody>
        </p:sp>
        <p:cxnSp>
          <p:nvCxnSpPr>
            <p:cNvPr id="930" name="Shape 930"/>
            <p:cNvCxnSpPr/>
            <p:nvPr/>
          </p:nvCxnSpPr>
          <p:spPr>
            <a:xfrm>
              <a:off x="3086100" y="4059237"/>
              <a:ext cx="304799" cy="0"/>
            </a:xfrm>
            <a:prstGeom prst="straightConnector1">
              <a:avLst/>
            </a:prstGeom>
            <a:noFill/>
            <a:ln cap="rnd" cmpd="sng" w="28575">
              <a:solidFill>
                <a:schemeClr val="dk1"/>
              </a:solidFill>
              <a:prstDash val="solid"/>
              <a:miter/>
              <a:headEnd len="med" w="med" type="none"/>
              <a:tailEnd len="med" w="med" type="none"/>
            </a:ln>
          </p:spPr>
        </p:cxnSp>
        <p:sp>
          <p:nvSpPr>
            <p:cNvPr id="931" name="Shape 931"/>
            <p:cNvSpPr txBox="1"/>
            <p:nvPr/>
          </p:nvSpPr>
          <p:spPr>
            <a:xfrm>
              <a:off x="3060700" y="3952875"/>
              <a:ext cx="368299" cy="4889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600" u="none" cap="none" strike="noStrike">
                  <a:solidFill>
                    <a:schemeClr val="dk1"/>
                  </a:solidFill>
                  <a:latin typeface="Times New Roman"/>
                  <a:ea typeface="Times New Roman"/>
                  <a:cs typeface="Times New Roman"/>
                  <a:sym typeface="Times New Roman"/>
                </a:rPr>
                <a:t>n</a:t>
              </a:r>
            </a:p>
          </p:txBody>
        </p:sp>
      </p:grpSp>
      <p:grpSp>
        <p:nvGrpSpPr>
          <p:cNvPr id="932" name="Shape 932"/>
          <p:cNvGrpSpPr/>
          <p:nvPr/>
        </p:nvGrpSpPr>
        <p:grpSpPr>
          <a:xfrm>
            <a:off x="468311" y="4760912"/>
            <a:ext cx="8431211" cy="1912937"/>
            <a:chOff x="454025" y="4630737"/>
            <a:chExt cx="8431211" cy="1912937"/>
          </a:xfrm>
        </p:grpSpPr>
        <p:sp>
          <p:nvSpPr>
            <p:cNvPr id="933" name="Shape 933"/>
            <p:cNvSpPr txBox="1"/>
            <p:nvPr/>
          </p:nvSpPr>
          <p:spPr>
            <a:xfrm>
              <a:off x="454025" y="4854575"/>
              <a:ext cx="3514724"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600" u="none" cap="none" strike="noStrike">
                  <a:solidFill>
                    <a:schemeClr val="dk1"/>
                  </a:solidFill>
                  <a:latin typeface="Times New Roman"/>
                  <a:ea typeface="Times New Roman"/>
                  <a:cs typeface="Times New Roman"/>
                  <a:sym typeface="Times New Roman"/>
                </a:rPr>
                <a:t>E</a:t>
              </a:r>
              <a:r>
                <a:rPr b="1" i="0" lang="en-US" sz="2600" u="none" cap="none" strike="noStrike">
                  <a:solidFill>
                    <a:schemeClr val="dk1"/>
                  </a:solidFill>
                  <a:latin typeface="Arial"/>
                  <a:ea typeface="Arial"/>
                  <a:cs typeface="Arial"/>
                  <a:sym typeface="Arial"/>
                </a:rPr>
                <a:t> </a:t>
              </a:r>
              <a:r>
                <a:rPr b="1" i="0" lang="en-US" sz="2600" u="none" cap="none" strike="noStrike">
                  <a:solidFill>
                    <a:schemeClr val="dk1"/>
                  </a:solidFill>
                  <a:latin typeface="Times New Roman"/>
                  <a:ea typeface="Times New Roman"/>
                  <a:cs typeface="Times New Roman"/>
                  <a:sym typeface="Times New Roman"/>
                </a:rPr>
                <a:t>= (2.776)(0.12298700)</a:t>
              </a:r>
            </a:p>
          </p:txBody>
        </p:sp>
        <p:grpSp>
          <p:nvGrpSpPr>
            <p:cNvPr id="934" name="Shape 934"/>
            <p:cNvGrpSpPr/>
            <p:nvPr/>
          </p:nvGrpSpPr>
          <p:grpSpPr>
            <a:xfrm>
              <a:off x="3773486" y="4630737"/>
              <a:ext cx="5111749" cy="1393825"/>
              <a:chOff x="3797300" y="4906962"/>
              <a:chExt cx="5111749" cy="1393825"/>
            </a:xfrm>
          </p:grpSpPr>
          <p:sp>
            <p:nvSpPr>
              <p:cNvPr id="935" name="Shape 935"/>
              <p:cNvSpPr/>
              <p:nvPr/>
            </p:nvSpPr>
            <p:spPr>
              <a:xfrm>
                <a:off x="3797300" y="4906962"/>
                <a:ext cx="2446337" cy="1393825"/>
              </a:xfrm>
              <a:custGeom>
                <a:pathLst>
                  <a:path extrusionOk="0" h="877" w="1540">
                    <a:moveTo>
                      <a:pt x="0" y="699"/>
                    </a:moveTo>
                    <a:lnTo>
                      <a:pt x="103" y="381"/>
                    </a:lnTo>
                    <a:lnTo>
                      <a:pt x="172" y="877"/>
                    </a:lnTo>
                    <a:lnTo>
                      <a:pt x="310" y="0"/>
                    </a:lnTo>
                    <a:lnTo>
                      <a:pt x="1540"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cxnSp>
            <p:nvCxnSpPr>
              <p:cNvPr id="936" name="Shape 936"/>
              <p:cNvCxnSpPr/>
              <p:nvPr/>
            </p:nvCxnSpPr>
            <p:spPr>
              <a:xfrm>
                <a:off x="6181725" y="4906962"/>
                <a:ext cx="2638424" cy="0"/>
              </a:xfrm>
              <a:prstGeom prst="straightConnector1">
                <a:avLst/>
              </a:prstGeom>
              <a:noFill/>
              <a:ln cap="rnd" cmpd="sng" w="25400">
                <a:solidFill>
                  <a:schemeClr val="dk1"/>
                </a:solidFill>
                <a:prstDash val="solid"/>
                <a:miter/>
                <a:headEnd len="med" w="med" type="none"/>
                <a:tailEnd len="med" w="med" type="none"/>
              </a:ln>
            </p:spPr>
          </p:cxnSp>
          <p:grpSp>
            <p:nvGrpSpPr>
              <p:cNvPr id="937" name="Shape 937"/>
              <p:cNvGrpSpPr/>
              <p:nvPr/>
            </p:nvGrpSpPr>
            <p:grpSpPr>
              <a:xfrm>
                <a:off x="5905500" y="5051425"/>
                <a:ext cx="3003549" cy="1027111"/>
                <a:chOff x="5905500" y="5051425"/>
                <a:chExt cx="3003549" cy="1027111"/>
              </a:xfrm>
            </p:grpSpPr>
            <p:cxnSp>
              <p:nvCxnSpPr>
                <p:cNvPr id="938" name="Shape 938"/>
                <p:cNvCxnSpPr/>
                <p:nvPr/>
              </p:nvCxnSpPr>
              <p:spPr>
                <a:xfrm>
                  <a:off x="5905500" y="5581650"/>
                  <a:ext cx="2735262" cy="11112"/>
                </a:xfrm>
                <a:prstGeom prst="straightConnector1">
                  <a:avLst/>
                </a:prstGeom>
                <a:noFill/>
                <a:ln cap="rnd" cmpd="sng" w="25400">
                  <a:solidFill>
                    <a:schemeClr val="dk1"/>
                  </a:solidFill>
                  <a:prstDash val="solid"/>
                  <a:miter/>
                  <a:headEnd len="med" w="med" type="none"/>
                  <a:tailEnd len="med" w="med" type="none"/>
                </a:ln>
              </p:spPr>
            </p:cxnSp>
            <p:grpSp>
              <p:nvGrpSpPr>
                <p:cNvPr id="939" name="Shape 939"/>
                <p:cNvGrpSpPr/>
                <p:nvPr/>
              </p:nvGrpSpPr>
              <p:grpSpPr>
                <a:xfrm>
                  <a:off x="5930900" y="5592761"/>
                  <a:ext cx="2379661" cy="485775"/>
                  <a:chOff x="5561012" y="3881437"/>
                  <a:chExt cx="2578099" cy="501650"/>
                </a:xfrm>
              </p:grpSpPr>
              <p:sp>
                <p:nvSpPr>
                  <p:cNvPr id="940" name="Shape 940"/>
                  <p:cNvSpPr txBox="1"/>
                  <p:nvPr/>
                </p:nvSpPr>
                <p:spPr>
                  <a:xfrm>
                    <a:off x="5561012" y="3881437"/>
                    <a:ext cx="2578099" cy="5016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600" u="none" cap="none" strike="noStrike">
                        <a:solidFill>
                          <a:schemeClr val="dk1"/>
                        </a:solidFill>
                        <a:latin typeface="Times New Roman"/>
                        <a:ea typeface="Times New Roman"/>
                        <a:cs typeface="Times New Roman"/>
                        <a:sym typeface="Times New Roman"/>
                      </a:rPr>
                      <a:t>6(9.77) – (6.50)</a:t>
                    </a:r>
                    <a:r>
                      <a:rPr b="1" baseline="30000" i="0" lang="en-US" sz="2600" u="none" cap="none" strike="noStrike">
                        <a:solidFill>
                          <a:schemeClr val="dk1"/>
                        </a:solidFill>
                        <a:latin typeface="Times New Roman"/>
                        <a:ea typeface="Times New Roman"/>
                        <a:cs typeface="Times New Roman"/>
                        <a:sym typeface="Times New Roman"/>
                      </a:rPr>
                      <a:t>2</a:t>
                    </a:r>
                  </a:p>
                </p:txBody>
              </p:sp>
              <p:sp>
                <p:nvSpPr>
                  <p:cNvPr id="941" name="Shape 941"/>
                  <p:cNvSpPr txBox="1"/>
                  <p:nvPr/>
                </p:nvSpPr>
                <p:spPr>
                  <a:xfrm>
                    <a:off x="6951661" y="3881437"/>
                    <a:ext cx="296861" cy="5016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 </a:t>
                    </a:r>
                  </a:p>
                </p:txBody>
              </p:sp>
            </p:grpSp>
            <p:sp>
              <p:nvSpPr>
                <p:cNvPr id="942" name="Shape 942"/>
                <p:cNvSpPr txBox="1"/>
                <p:nvPr/>
              </p:nvSpPr>
              <p:spPr>
                <a:xfrm>
                  <a:off x="5915025" y="5051425"/>
                  <a:ext cx="2994024"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600" u="none" cap="none" strike="noStrike">
                      <a:solidFill>
                        <a:schemeClr val="dk1"/>
                      </a:solidFill>
                      <a:latin typeface="Times New Roman"/>
                      <a:ea typeface="Times New Roman"/>
                      <a:cs typeface="Times New Roman"/>
                      <a:sym typeface="Times New Roman"/>
                    </a:rPr>
                    <a:t>6(2.25 – 1.0833333)</a:t>
                  </a:r>
                  <a:r>
                    <a:rPr b="1" baseline="30000" i="0" lang="en-US" sz="2600" u="none" cap="none" strike="noStrike">
                      <a:solidFill>
                        <a:schemeClr val="dk1"/>
                      </a:solidFill>
                      <a:latin typeface="Times New Roman"/>
                      <a:ea typeface="Times New Roman"/>
                      <a:cs typeface="Times New Roman"/>
                      <a:sym typeface="Times New Roman"/>
                    </a:rPr>
                    <a:t>2</a:t>
                  </a:r>
                </a:p>
              </p:txBody>
            </p:sp>
          </p:grpSp>
          <p:sp>
            <p:nvSpPr>
              <p:cNvPr id="943" name="Shape 943"/>
              <p:cNvSpPr txBox="1"/>
              <p:nvPr/>
            </p:nvSpPr>
            <p:spPr>
              <a:xfrm>
                <a:off x="4178300" y="5287962"/>
                <a:ext cx="1133474" cy="4905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600" u="none" cap="none" strike="noStrike">
                    <a:solidFill>
                      <a:schemeClr val="dk1"/>
                    </a:solidFill>
                    <a:latin typeface="Times New Roman"/>
                    <a:ea typeface="Times New Roman"/>
                    <a:cs typeface="Times New Roman"/>
                    <a:sym typeface="Times New Roman"/>
                  </a:rPr>
                  <a:t>1 +   1</a:t>
                </a:r>
                <a:r>
                  <a:rPr b="1" i="0" lang="en-US" sz="2600" u="none" cap="none" strike="noStrike">
                    <a:solidFill>
                      <a:schemeClr val="dk1"/>
                    </a:solidFill>
                    <a:latin typeface="Arial"/>
                    <a:ea typeface="Arial"/>
                    <a:cs typeface="Arial"/>
                    <a:sym typeface="Arial"/>
                  </a:rPr>
                  <a:t> </a:t>
                </a:r>
              </a:p>
            </p:txBody>
          </p:sp>
          <p:sp>
            <p:nvSpPr>
              <p:cNvPr id="944" name="Shape 944"/>
              <p:cNvSpPr txBox="1"/>
              <p:nvPr/>
            </p:nvSpPr>
            <p:spPr>
              <a:xfrm>
                <a:off x="4705350" y="5634037"/>
                <a:ext cx="517524" cy="492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600" u="none" cap="none" strike="noStrike">
                    <a:solidFill>
                      <a:schemeClr val="dk1"/>
                    </a:solidFill>
                    <a:latin typeface="Times New Roman"/>
                    <a:ea typeface="Times New Roman"/>
                    <a:cs typeface="Times New Roman"/>
                    <a:sym typeface="Times New Roman"/>
                  </a:rPr>
                  <a:t>  6</a:t>
                </a:r>
              </a:p>
            </p:txBody>
          </p:sp>
          <p:cxnSp>
            <p:nvCxnSpPr>
              <p:cNvPr id="945" name="Shape 945"/>
              <p:cNvCxnSpPr/>
              <p:nvPr/>
            </p:nvCxnSpPr>
            <p:spPr>
              <a:xfrm>
                <a:off x="4889500" y="5697537"/>
                <a:ext cx="304799" cy="0"/>
              </a:xfrm>
              <a:prstGeom prst="straightConnector1">
                <a:avLst/>
              </a:prstGeom>
              <a:noFill/>
              <a:ln cap="rnd" cmpd="sng" w="28575">
                <a:solidFill>
                  <a:schemeClr val="dk1"/>
                </a:solidFill>
                <a:prstDash val="solid"/>
                <a:miter/>
                <a:headEnd len="med" w="med" type="none"/>
                <a:tailEnd len="med" w="med" type="none"/>
              </a:ln>
            </p:spPr>
          </p:cxnSp>
        </p:grpSp>
        <p:sp>
          <p:nvSpPr>
            <p:cNvPr id="946" name="Shape 946"/>
            <p:cNvSpPr txBox="1"/>
            <p:nvPr/>
          </p:nvSpPr>
          <p:spPr>
            <a:xfrm>
              <a:off x="465137" y="6057900"/>
              <a:ext cx="7339011"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600" u="none" cap="none" strike="noStrike">
                  <a:solidFill>
                    <a:schemeClr val="dk1"/>
                  </a:solidFill>
                  <a:latin typeface="Times New Roman"/>
                  <a:ea typeface="Times New Roman"/>
                  <a:cs typeface="Times New Roman"/>
                  <a:sym typeface="Times New Roman"/>
                </a:rPr>
                <a:t>E</a:t>
              </a:r>
              <a:r>
                <a:rPr b="1" i="0" lang="en-US" sz="2600" u="none" cap="none" strike="noStrike">
                  <a:solidFill>
                    <a:schemeClr val="dk1"/>
                  </a:solidFill>
                  <a:latin typeface="Times New Roman"/>
                  <a:ea typeface="Times New Roman"/>
                  <a:cs typeface="Times New Roman"/>
                  <a:sym typeface="Times New Roman"/>
                </a:rPr>
                <a:t> = (2.776)(0.12298700)(1.2905606) = 0.441</a:t>
              </a:r>
            </a:p>
          </p:txBody>
        </p:sp>
      </p:grpSp>
      <p:sp>
        <p:nvSpPr>
          <p:cNvPr id="947" name="Shape 947"/>
          <p:cNvSpPr txBox="1"/>
          <p:nvPr/>
        </p:nvSpPr>
        <p:spPr>
          <a:xfrm>
            <a:off x="595312" y="187325"/>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48" name="Shape 948"/>
          <p:cNvSpPr txBox="1"/>
          <p:nvPr/>
        </p:nvSpPr>
        <p:spPr>
          <a:xfrm>
            <a:off x="622300" y="776287"/>
            <a:ext cx="8216900" cy="24733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For the paired pizza/subway fare costs from the Chapter Problem, we have found that for a pizza cost of $2.25, the best predicted cost of a subway fare is $2.16. Construct a 95% prediction interval for the cost of a subway fare, given that a slice of pizza costs $2.25 (so that x = 2.25). </a:t>
            </a:r>
          </a:p>
        </p:txBody>
      </p:sp>
      <p:sp>
        <p:nvSpPr>
          <p:cNvPr id="949" name="Shape 949"/>
          <p:cNvSpPr txBox="1"/>
          <p:nvPr/>
        </p:nvSpPr>
        <p:spPr>
          <a:xfrm>
            <a:off x="5245100" y="5176837"/>
            <a:ext cx="385762"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3" name="Shape 953"/>
        <p:cNvGrpSpPr/>
        <p:nvPr/>
      </p:nvGrpSpPr>
      <p:grpSpPr>
        <a:xfrm>
          <a:off x="0" y="0"/>
          <a:ext cx="0" cy="0"/>
          <a:chOff x="0" y="0"/>
          <a:chExt cx="0" cy="0"/>
        </a:xfrm>
      </p:grpSpPr>
      <p:sp>
        <p:nvSpPr>
          <p:cNvPr id="954" name="Shape 954"/>
          <p:cNvSpPr txBox="1"/>
          <p:nvPr/>
        </p:nvSpPr>
        <p:spPr>
          <a:xfrm>
            <a:off x="595312" y="187325"/>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55" name="Shape 955"/>
          <p:cNvSpPr txBox="1"/>
          <p:nvPr/>
        </p:nvSpPr>
        <p:spPr>
          <a:xfrm>
            <a:off x="622300" y="776287"/>
            <a:ext cx="8216900" cy="4889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Construct the confidence interval. </a:t>
            </a:r>
          </a:p>
        </p:txBody>
      </p:sp>
      <p:grpSp>
        <p:nvGrpSpPr>
          <p:cNvPr id="956" name="Shape 956"/>
          <p:cNvGrpSpPr/>
          <p:nvPr/>
        </p:nvGrpSpPr>
        <p:grpSpPr>
          <a:xfrm>
            <a:off x="939800" y="2338387"/>
            <a:ext cx="7315200" cy="2298700"/>
            <a:chOff x="914400" y="3416300"/>
            <a:chExt cx="7315200" cy="2298700"/>
          </a:xfrm>
        </p:grpSpPr>
        <p:sp>
          <p:nvSpPr>
            <p:cNvPr id="957" name="Shape 957"/>
            <p:cNvSpPr txBox="1"/>
            <p:nvPr/>
          </p:nvSpPr>
          <p:spPr>
            <a:xfrm>
              <a:off x="914400" y="3492500"/>
              <a:ext cx="7315200" cy="2222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2"/>
                </a:buClr>
                <a:buSzPct val="25000"/>
                <a:buFont typeface="Times New Roman"/>
                <a:buNone/>
              </a:pPr>
              <a:r>
                <a:rPr b="1" i="1" lang="en-US" sz="4400" u="none" cap="none" strike="noStrike">
                  <a:solidFill>
                    <a:schemeClr val="dk2"/>
                  </a:solidFill>
                  <a:latin typeface="Times New Roman"/>
                  <a:ea typeface="Times New Roman"/>
                  <a:cs typeface="Times New Roman"/>
                  <a:sym typeface="Times New Roman"/>
                </a:rPr>
                <a:t>y</a:t>
              </a:r>
              <a:r>
                <a:rPr b="1" i="0" lang="en-US" sz="4000" u="none" cap="none" strike="noStrike">
                  <a:solidFill>
                    <a:schemeClr val="dk2"/>
                  </a:solidFill>
                  <a:latin typeface="Times New Roman"/>
                  <a:ea typeface="Times New Roman"/>
                  <a:cs typeface="Times New Roman"/>
                  <a:sym typeface="Times New Roman"/>
                </a:rPr>
                <a:t> – </a:t>
              </a:r>
              <a:r>
                <a:rPr b="1" i="1" lang="en-US" sz="4000" u="none" cap="none" strike="noStrike">
                  <a:solidFill>
                    <a:schemeClr val="dk2"/>
                  </a:solidFill>
                  <a:latin typeface="Times New Roman"/>
                  <a:ea typeface="Times New Roman"/>
                  <a:cs typeface="Times New Roman"/>
                  <a:sym typeface="Times New Roman"/>
                </a:rPr>
                <a:t>E</a:t>
              </a:r>
              <a:r>
                <a:rPr b="1" i="0" lang="en-US" sz="4000" u="none" cap="none" strike="noStrike">
                  <a:solidFill>
                    <a:schemeClr val="dk2"/>
                  </a:solidFill>
                  <a:latin typeface="Times New Roman"/>
                  <a:ea typeface="Times New Roman"/>
                  <a:cs typeface="Times New Roman"/>
                  <a:sym typeface="Times New Roman"/>
                </a:rPr>
                <a:t> &lt;  </a:t>
              </a:r>
              <a:r>
                <a:rPr b="1" i="1" lang="en-US" sz="4400" u="none" cap="none" strike="noStrike">
                  <a:solidFill>
                    <a:schemeClr val="dk2"/>
                  </a:solidFill>
                  <a:latin typeface="Times New Roman"/>
                  <a:ea typeface="Times New Roman"/>
                  <a:cs typeface="Times New Roman"/>
                  <a:sym typeface="Times New Roman"/>
                </a:rPr>
                <a:t>y</a:t>
              </a:r>
              <a:r>
                <a:rPr b="1" i="0" lang="en-US" sz="4400" u="none" cap="none" strike="noStrike">
                  <a:solidFill>
                    <a:schemeClr val="dk2"/>
                  </a:solidFill>
                  <a:latin typeface="Times New Roman"/>
                  <a:ea typeface="Times New Roman"/>
                  <a:cs typeface="Times New Roman"/>
                  <a:sym typeface="Times New Roman"/>
                </a:rPr>
                <a:t> </a:t>
              </a:r>
              <a:r>
                <a:rPr b="1" i="0" lang="en-US" sz="4000" u="none" cap="none" strike="noStrike">
                  <a:solidFill>
                    <a:schemeClr val="dk2"/>
                  </a:solidFill>
                  <a:latin typeface="Times New Roman"/>
                  <a:ea typeface="Times New Roman"/>
                  <a:cs typeface="Times New Roman"/>
                  <a:sym typeface="Times New Roman"/>
                </a:rPr>
                <a:t> &lt;  </a:t>
              </a:r>
              <a:r>
                <a:rPr b="1" i="1" lang="en-US" sz="4400" u="none" cap="none" strike="noStrike">
                  <a:solidFill>
                    <a:schemeClr val="dk2"/>
                  </a:solidFill>
                  <a:latin typeface="Times New Roman"/>
                  <a:ea typeface="Times New Roman"/>
                  <a:cs typeface="Times New Roman"/>
                  <a:sym typeface="Times New Roman"/>
                </a:rPr>
                <a:t>y</a:t>
              </a:r>
              <a:r>
                <a:rPr b="1" i="0" lang="en-US" sz="4000" u="none" cap="none" strike="noStrike">
                  <a:solidFill>
                    <a:schemeClr val="dk2"/>
                  </a:solidFill>
                  <a:latin typeface="Times New Roman"/>
                  <a:ea typeface="Times New Roman"/>
                  <a:cs typeface="Times New Roman"/>
                  <a:sym typeface="Times New Roman"/>
                </a:rPr>
                <a:t> + </a:t>
              </a:r>
              <a:r>
                <a:rPr b="1" i="1" lang="en-US" sz="4000" u="none" cap="none" strike="noStrike">
                  <a:solidFill>
                    <a:schemeClr val="dk2"/>
                  </a:solidFill>
                  <a:latin typeface="Times New Roman"/>
                  <a:ea typeface="Times New Roman"/>
                  <a:cs typeface="Times New Roman"/>
                  <a:sym typeface="Times New Roman"/>
                </a:rPr>
                <a:t>E</a:t>
              </a:r>
            </a:p>
            <a:p>
              <a:pPr indent="0" lvl="0" marL="0" marR="0" rtl="0" algn="ctr">
                <a:lnSpc>
                  <a:spcPct val="100000"/>
                </a:lnSpc>
                <a:spcBef>
                  <a:spcPts val="800"/>
                </a:spcBef>
                <a:spcAft>
                  <a:spcPts val="0"/>
                </a:spcAft>
                <a:buClr>
                  <a:schemeClr val="dk2"/>
                </a:buClr>
                <a:buSzPct val="25000"/>
                <a:buFont typeface="Times New Roman"/>
                <a:buNone/>
              </a:pPr>
              <a:r>
                <a:rPr b="1" i="0" lang="en-US" sz="4000" u="none" cap="none" strike="noStrike">
                  <a:solidFill>
                    <a:schemeClr val="dk2"/>
                  </a:solidFill>
                  <a:latin typeface="Times New Roman"/>
                  <a:ea typeface="Times New Roman"/>
                  <a:cs typeface="Times New Roman"/>
                  <a:sym typeface="Times New Roman"/>
                </a:rPr>
                <a:t>2.16 – 0.441 &lt; </a:t>
              </a:r>
              <a:r>
                <a:rPr b="1" i="1" lang="en-US" sz="4000" u="none" cap="none" strike="noStrike">
                  <a:solidFill>
                    <a:schemeClr val="dk2"/>
                  </a:solidFill>
                  <a:latin typeface="Times New Roman"/>
                  <a:ea typeface="Times New Roman"/>
                  <a:cs typeface="Times New Roman"/>
                  <a:sym typeface="Times New Roman"/>
                </a:rPr>
                <a:t>y</a:t>
              </a:r>
              <a:r>
                <a:rPr b="1" i="0" lang="en-US" sz="4000" u="none" cap="none" strike="noStrike">
                  <a:solidFill>
                    <a:schemeClr val="dk2"/>
                  </a:solidFill>
                  <a:latin typeface="Times New Roman"/>
                  <a:ea typeface="Times New Roman"/>
                  <a:cs typeface="Times New Roman"/>
                  <a:sym typeface="Times New Roman"/>
                </a:rPr>
                <a:t> &lt; 2.16 + 0.441 </a:t>
              </a:r>
            </a:p>
            <a:p>
              <a:pPr indent="0" lvl="0" marL="0" marR="0" rtl="0" algn="ctr">
                <a:lnSpc>
                  <a:spcPct val="100000"/>
                </a:lnSpc>
                <a:spcBef>
                  <a:spcPts val="800"/>
                </a:spcBef>
                <a:spcAft>
                  <a:spcPts val="0"/>
                </a:spcAft>
                <a:buClr>
                  <a:schemeClr val="dk2"/>
                </a:buClr>
                <a:buSzPct val="25000"/>
                <a:buFont typeface="Times New Roman"/>
                <a:buNone/>
              </a:pPr>
              <a:r>
                <a:rPr b="1" i="0" lang="en-US" sz="4000" u="none" cap="none" strike="noStrike">
                  <a:solidFill>
                    <a:schemeClr val="dk2"/>
                  </a:solidFill>
                  <a:latin typeface="Times New Roman"/>
                  <a:ea typeface="Times New Roman"/>
                  <a:cs typeface="Times New Roman"/>
                  <a:sym typeface="Times New Roman"/>
                </a:rPr>
                <a:t>1.72 &lt; </a:t>
              </a:r>
              <a:r>
                <a:rPr b="1" i="1" lang="en-US" sz="4000" u="none" cap="none" strike="noStrike">
                  <a:solidFill>
                    <a:schemeClr val="dk2"/>
                  </a:solidFill>
                  <a:latin typeface="Times New Roman"/>
                  <a:ea typeface="Times New Roman"/>
                  <a:cs typeface="Times New Roman"/>
                  <a:sym typeface="Times New Roman"/>
                </a:rPr>
                <a:t>y</a:t>
              </a:r>
              <a:r>
                <a:rPr b="1" i="0" lang="en-US" sz="4000" u="none" cap="none" strike="noStrike">
                  <a:solidFill>
                    <a:schemeClr val="dk2"/>
                  </a:solidFill>
                  <a:latin typeface="Times New Roman"/>
                  <a:ea typeface="Times New Roman"/>
                  <a:cs typeface="Times New Roman"/>
                  <a:sym typeface="Times New Roman"/>
                </a:rPr>
                <a:t> &lt; 2.60</a:t>
              </a:r>
            </a:p>
          </p:txBody>
        </p:sp>
        <p:sp>
          <p:nvSpPr>
            <p:cNvPr id="958" name="Shape 958"/>
            <p:cNvSpPr txBox="1"/>
            <p:nvPr/>
          </p:nvSpPr>
          <p:spPr>
            <a:xfrm>
              <a:off x="2489200" y="3454400"/>
              <a:ext cx="417511"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2"/>
                </a:buClr>
                <a:buSzPct val="25000"/>
                <a:buFont typeface="Times New Roman"/>
                <a:buNone/>
              </a:pPr>
              <a:r>
                <a:rPr b="1" i="0" lang="en-US" sz="3200" u="none" cap="none" strike="noStrike">
                  <a:solidFill>
                    <a:schemeClr val="dk2"/>
                  </a:solidFill>
                  <a:latin typeface="Times New Roman"/>
                  <a:ea typeface="Times New Roman"/>
                  <a:cs typeface="Times New Roman"/>
                  <a:sym typeface="Times New Roman"/>
                </a:rPr>
                <a:t>^</a:t>
              </a:r>
            </a:p>
          </p:txBody>
        </p:sp>
        <p:sp>
          <p:nvSpPr>
            <p:cNvPr id="959" name="Shape 959"/>
            <p:cNvSpPr txBox="1"/>
            <p:nvPr/>
          </p:nvSpPr>
          <p:spPr>
            <a:xfrm>
              <a:off x="5334000" y="3416300"/>
              <a:ext cx="4190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2"/>
                </a:buClr>
                <a:buSzPct val="25000"/>
                <a:buFont typeface="Times New Roman"/>
                <a:buNone/>
              </a:pPr>
              <a:r>
                <a:rPr b="1" i="0" lang="en-US" sz="3200" u="none" cap="none" strike="noStrike">
                  <a:solidFill>
                    <a:schemeClr val="dk2"/>
                  </a:solidFill>
                  <a:latin typeface="Times New Roman"/>
                  <a:ea typeface="Times New Roman"/>
                  <a:cs typeface="Times New Roman"/>
                  <a:sym typeface="Times New Roman"/>
                </a:rPr>
                <a:t>^</a:t>
              </a:r>
            </a:p>
          </p:txBody>
        </p:sp>
      </p:gr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3" name="Shape 963"/>
        <p:cNvGrpSpPr/>
        <p:nvPr/>
      </p:nvGrpSpPr>
      <p:grpSpPr>
        <a:xfrm>
          <a:off x="0" y="0"/>
          <a:ext cx="0" cy="0"/>
          <a:chOff x="0" y="0"/>
          <a:chExt cx="0" cy="0"/>
        </a:xfrm>
      </p:grpSpPr>
      <p:sp>
        <p:nvSpPr>
          <p:cNvPr id="964" name="Shape 964"/>
          <p:cNvSpPr txBox="1"/>
          <p:nvPr/>
        </p:nvSpPr>
        <p:spPr>
          <a:xfrm>
            <a:off x="11557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965" name="Shape 965"/>
          <p:cNvSpPr txBox="1"/>
          <p:nvPr/>
        </p:nvSpPr>
        <p:spPr>
          <a:xfrm>
            <a:off x="625475" y="1574800"/>
            <a:ext cx="7616824" cy="37258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Explained and unexplained variation.</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Coefficient of determination.</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Standard error estimate. </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Prediction intervals.</a:t>
            </a:r>
          </a:p>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9" name="Shape 969"/>
        <p:cNvGrpSpPr/>
        <p:nvPr/>
      </p:nvGrpSpPr>
      <p:grpSpPr>
        <a:xfrm>
          <a:off x="0" y="0"/>
          <a:ext cx="0" cy="0"/>
          <a:chOff x="0" y="0"/>
          <a:chExt cx="0" cy="0"/>
        </a:xfrm>
      </p:grpSpPr>
      <p:grpSp>
        <p:nvGrpSpPr>
          <p:cNvPr id="970" name="Shape 970"/>
          <p:cNvGrpSpPr/>
          <p:nvPr/>
        </p:nvGrpSpPr>
        <p:grpSpPr>
          <a:xfrm>
            <a:off x="0" y="0"/>
            <a:ext cx="9144000" cy="6858000"/>
            <a:chOff x="0" y="0"/>
            <a:chExt cx="9144000" cy="6858000"/>
          </a:xfrm>
        </p:grpSpPr>
        <p:sp>
          <p:nvSpPr>
            <p:cNvPr id="971" name="Shape 971"/>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pic>
          <p:nvPicPr>
            <p:cNvPr id="972" name="Shape 972"/>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973" name="Shape 973"/>
          <p:cNvSpPr txBox="1"/>
          <p:nvPr/>
        </p:nvSpPr>
        <p:spPr>
          <a:xfrm>
            <a:off x="1143000" y="10668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10-5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Multiple Regression</a:t>
            </a:r>
          </a:p>
        </p:txBody>
      </p:sp>
    </p:spTree>
  </p:cSld>
  <p:clrMapOvr>
    <a:masterClrMapping/>
  </p:clrMapOvr>
  <p:transition spd="slow">
    <p:cut/>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7" name="Shape 977"/>
        <p:cNvGrpSpPr/>
        <p:nvPr/>
      </p:nvGrpSpPr>
      <p:grpSpPr>
        <a:xfrm>
          <a:off x="0" y="0"/>
          <a:ext cx="0" cy="0"/>
          <a:chOff x="0" y="0"/>
          <a:chExt cx="0" cy="0"/>
        </a:xfrm>
      </p:grpSpPr>
      <p:sp>
        <p:nvSpPr>
          <p:cNvPr id="978" name="Shape 978"/>
          <p:cNvSpPr txBox="1"/>
          <p:nvPr/>
        </p:nvSpPr>
        <p:spPr>
          <a:xfrm>
            <a:off x="11811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979" name="Shape 979"/>
          <p:cNvSpPr txBox="1"/>
          <p:nvPr/>
        </p:nvSpPr>
        <p:spPr>
          <a:xfrm>
            <a:off x="633412" y="1547812"/>
            <a:ext cx="8288336" cy="3938586"/>
          </a:xfrm>
          <a:prstGeom prst="rect">
            <a:avLst/>
          </a:prstGeom>
          <a:noFill/>
          <a:ln>
            <a:noFill/>
          </a:ln>
        </p:spPr>
        <p:txBody>
          <a:bodyPr anchorCtr="0" anchor="t" bIns="45700" lIns="91425" rIns="91425" tIns="45700">
            <a:noAutofit/>
          </a:bodyPr>
          <a:lstStyle/>
          <a:p>
            <a:pPr indent="-58736" lvl="0" marL="58736"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a method for analyzing a linear relationship involving </a:t>
            </a:r>
            <a:r>
              <a:rPr b="1" i="0" lang="en-US" sz="2800" u="none" cap="none" strike="noStrike">
                <a:solidFill>
                  <a:schemeClr val="hlink"/>
                </a:solidFill>
                <a:latin typeface="Arial"/>
                <a:ea typeface="Arial"/>
                <a:cs typeface="Arial"/>
                <a:sym typeface="Arial"/>
              </a:rPr>
              <a:t>more than two</a:t>
            </a:r>
            <a:r>
              <a:rPr b="1" i="0" lang="en-US" sz="2800" u="none" cap="none" strike="noStrike">
                <a:solidFill>
                  <a:schemeClr val="dk1"/>
                </a:solidFill>
                <a:latin typeface="Arial"/>
                <a:ea typeface="Arial"/>
                <a:cs typeface="Arial"/>
                <a:sym typeface="Arial"/>
              </a:rPr>
              <a:t> variables.</a:t>
            </a:r>
          </a:p>
          <a:p>
            <a:pPr indent="-58736" lvl="0" marL="58736"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focus on three key elements:</a:t>
            </a:r>
          </a:p>
          <a:p>
            <a:pPr indent="-58736" lvl="0" marL="58736" marR="0" rtl="0" algn="l">
              <a:lnSpc>
                <a:spcPct val="100000"/>
              </a:lnSpc>
              <a:spcBef>
                <a:spcPts val="140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 The multiple regression equation.</a:t>
            </a:r>
          </a:p>
          <a:p>
            <a:pPr indent="-58736" lvl="0" marL="58736" marR="0" rtl="0" algn="l">
              <a:lnSpc>
                <a:spcPct val="100000"/>
              </a:lnSpc>
              <a:spcBef>
                <a:spcPts val="140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 The values of the adjusted </a:t>
            </a:r>
            <a:r>
              <a:rPr b="1" i="1" lang="en-US" sz="2800" u="none" cap="none" strike="noStrike">
                <a:solidFill>
                  <a:schemeClr val="dk1"/>
                </a:solidFill>
                <a:latin typeface="Times New Roman"/>
                <a:ea typeface="Times New Roman"/>
                <a:cs typeface="Times New Roman"/>
                <a:sym typeface="Times New Roman"/>
              </a:rPr>
              <a:t>R</a:t>
            </a:r>
            <a:r>
              <a:rPr b="1" baseline="30000" i="0" lang="en-US" sz="2800" u="none" cap="none" strike="noStrike">
                <a:solidFill>
                  <a:schemeClr val="dk1"/>
                </a:solidFill>
                <a:latin typeface="Times New Roman"/>
                <a:ea typeface="Times New Roman"/>
                <a:cs typeface="Times New Roman"/>
                <a:sym typeface="Times New Roman"/>
              </a:rPr>
              <a:t>2</a:t>
            </a:r>
            <a:r>
              <a:rPr b="1" i="0" lang="en-US" sz="2800" u="none" cap="none" strike="noStrike">
                <a:solidFill>
                  <a:schemeClr val="dk1"/>
                </a:solidFill>
                <a:latin typeface="Times New Roman"/>
                <a:ea typeface="Times New Roman"/>
                <a:cs typeface="Times New Roman"/>
                <a:sym typeface="Times New Roman"/>
              </a:rPr>
              <a:t>.</a:t>
            </a:r>
          </a:p>
          <a:p>
            <a:pPr indent="-58736" lvl="0" marL="58736" marR="0" rtl="0" algn="l">
              <a:lnSpc>
                <a:spcPct val="100000"/>
              </a:lnSpc>
              <a:spcBef>
                <a:spcPts val="140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 The </a:t>
            </a:r>
            <a:r>
              <a:rPr b="1" i="1" lang="en-US" sz="2800" u="none" cap="none" strike="noStrike">
                <a:solidFill>
                  <a:schemeClr val="dk1"/>
                </a:solidFill>
                <a:latin typeface="Times New Roman"/>
                <a:ea typeface="Times New Roman"/>
                <a:cs typeface="Times New Roman"/>
                <a:sym typeface="Times New Roman"/>
              </a:rPr>
              <a:t>P</a:t>
            </a:r>
            <a:r>
              <a:rPr b="1" i="0" lang="en-US" sz="2800" u="none" cap="none" strike="noStrike">
                <a:solidFill>
                  <a:schemeClr val="dk1"/>
                </a:solidFill>
                <a:latin typeface="Arial"/>
                <a:ea typeface="Arial"/>
                <a:cs typeface="Arial"/>
                <a:sym typeface="Arial"/>
              </a:rPr>
              <a:t>-value.</a:t>
            </a:r>
          </a:p>
        </p:txBody>
      </p:sp>
    </p:spTree>
  </p:cSld>
  <p:clrMapOvr>
    <a:masterClrMapping/>
  </p:clrMapOvr>
  <p:transition spd="slow">
    <p:cut/>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83" name="Shape 983"/>
        <p:cNvGrpSpPr/>
        <p:nvPr/>
      </p:nvGrpSpPr>
      <p:grpSpPr>
        <a:xfrm>
          <a:off x="0" y="0"/>
          <a:ext cx="0" cy="0"/>
          <a:chOff x="0" y="0"/>
          <a:chExt cx="0" cy="0"/>
        </a:xfrm>
      </p:grpSpPr>
      <p:sp>
        <p:nvSpPr>
          <p:cNvPr id="984" name="Shape 984"/>
          <p:cNvSpPr txBox="1"/>
          <p:nvPr/>
        </p:nvSpPr>
        <p:spPr>
          <a:xfrm>
            <a:off x="622300" y="2198686"/>
            <a:ext cx="7512049" cy="1920875"/>
          </a:xfrm>
          <a:prstGeom prst="rect">
            <a:avLst/>
          </a:prstGeom>
          <a:noFill/>
          <a:ln>
            <a:noFill/>
          </a:ln>
        </p:spPr>
        <p:txBody>
          <a:bodyPr anchorCtr="0" anchor="t" bIns="45700" lIns="91425" rIns="91425" tIns="45700">
            <a:noAutofit/>
          </a:bodyPr>
          <a:lstStyle/>
          <a:p>
            <a:pPr indent="-1833561" lvl="0" marL="1833561" marR="0" rtl="0" algn="l">
              <a:lnSpc>
                <a:spcPct val="100000"/>
              </a:lnSpc>
              <a:spcBef>
                <a:spcPts val="0"/>
              </a:spcBef>
              <a:spcAft>
                <a:spcPts val="0"/>
              </a:spcAft>
              <a:buClr>
                <a:schemeClr val="dk2"/>
              </a:buClr>
              <a:buSzPct val="25000"/>
              <a:buFont typeface="Arial"/>
              <a:buNone/>
            </a:pPr>
            <a:r>
              <a:rPr b="1" i="0" lang="en-US" sz="4000" u="none" cap="none" strike="noStrike">
                <a:solidFill>
                  <a:schemeClr val="dk2"/>
                </a:solidFill>
                <a:latin typeface="Arial"/>
                <a:ea typeface="Arial"/>
                <a:cs typeface="Arial"/>
                <a:sym typeface="Arial"/>
              </a:rPr>
              <a:t>Part 1:	Basic Concepts of a Multiple Regression Equation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 name="Shape 116"/>
        <p:cNvGrpSpPr/>
        <p:nvPr/>
      </p:nvGrpSpPr>
      <p:grpSpPr>
        <a:xfrm>
          <a:off x="0" y="0"/>
          <a:ext cx="0" cy="0"/>
          <a:chOff x="0" y="0"/>
          <a:chExt cx="0" cy="0"/>
        </a:xfrm>
      </p:grpSpPr>
      <p:sp>
        <p:nvSpPr>
          <p:cNvPr id="117" name="Shape 117"/>
          <p:cNvSpPr txBox="1"/>
          <p:nvPr>
            <p:ph idx="4294967295" type="title"/>
          </p:nvPr>
        </p:nvSpPr>
        <p:spPr>
          <a:xfrm>
            <a:off x="673100" y="214312"/>
            <a:ext cx="7772400" cy="6842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118" name="Shape 118"/>
          <p:cNvSpPr txBox="1"/>
          <p:nvPr>
            <p:ph idx="1" type="body"/>
          </p:nvPr>
        </p:nvSpPr>
        <p:spPr>
          <a:xfrm>
            <a:off x="842962" y="1793875"/>
            <a:ext cx="7758112" cy="4114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A</a:t>
            </a:r>
            <a:r>
              <a:rPr b="1" i="0" lang="en-US" sz="3600" u="none" cap="none" strike="noStrike">
                <a:solidFill>
                  <a:schemeClr val="hlink"/>
                </a:solidFill>
                <a:latin typeface="Arial"/>
                <a:ea typeface="Arial"/>
                <a:cs typeface="Arial"/>
                <a:sym typeface="Arial"/>
              </a:rPr>
              <a:t> correlation</a:t>
            </a:r>
            <a:r>
              <a:rPr b="1" i="0" lang="en-US" sz="3600" u="none" cap="none" strike="noStrike">
                <a:solidFill>
                  <a:schemeClr val="dk1"/>
                </a:solidFill>
                <a:latin typeface="Arial"/>
                <a:ea typeface="Arial"/>
                <a:cs typeface="Arial"/>
                <a:sym typeface="Arial"/>
              </a:rPr>
              <a:t> exists between two variables when the values of one are somehow associated with the values of the other in some way.</a:t>
            </a:r>
          </a:p>
        </p:txBody>
      </p:sp>
    </p:spTree>
  </p:cSld>
  <p:clrMapOvr>
    <a:masterClrMapping/>
  </p:clrMapOvr>
  <p:transition spd="slow">
    <p:cut/>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88" name="Shape 988"/>
        <p:cNvGrpSpPr/>
        <p:nvPr/>
      </p:nvGrpSpPr>
      <p:grpSpPr>
        <a:xfrm>
          <a:off x="0" y="0"/>
          <a:ext cx="0" cy="0"/>
          <a:chOff x="0" y="0"/>
          <a:chExt cx="0" cy="0"/>
        </a:xfrm>
      </p:grpSpPr>
      <p:sp>
        <p:nvSpPr>
          <p:cNvPr id="989" name="Shape 989"/>
          <p:cNvSpPr txBox="1"/>
          <p:nvPr>
            <p:ph idx="4294967295" type="title"/>
          </p:nvPr>
        </p:nvSpPr>
        <p:spPr>
          <a:xfrm>
            <a:off x="685800" y="265112"/>
            <a:ext cx="7772400" cy="5873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990" name="Shape 990"/>
          <p:cNvSpPr txBox="1"/>
          <p:nvPr>
            <p:ph idx="1" type="body"/>
          </p:nvPr>
        </p:nvSpPr>
        <p:spPr>
          <a:xfrm>
            <a:off x="622300" y="1193800"/>
            <a:ext cx="8142286" cy="41148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Font typeface="Times New Roman"/>
              <a:buNone/>
            </a:pPr>
            <a:r>
              <a:t/>
            </a:r>
            <a:endParaRPr b="1" i="0" sz="3200" u="sng" cap="none" strike="noStrike">
              <a:solidFill>
                <a:schemeClr val="hlink"/>
              </a:solidFill>
              <a:latin typeface="Arial"/>
              <a:ea typeface="Arial"/>
              <a:cs typeface="Arial"/>
              <a:sym typeface="Arial"/>
            </a:endParaRPr>
          </a:p>
          <a:p>
            <a:pPr indent="0" lvl="0" marL="0" marR="0" rtl="0" algn="l">
              <a:lnSpc>
                <a:spcPct val="90000"/>
              </a:lnSpc>
              <a:spcBef>
                <a:spcPts val="72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A </a:t>
            </a:r>
            <a:r>
              <a:rPr b="1" i="0" lang="en-US" sz="3200" u="none" cap="none" strike="noStrike">
                <a:solidFill>
                  <a:schemeClr val="hlink"/>
                </a:solidFill>
                <a:latin typeface="Arial"/>
                <a:ea typeface="Arial"/>
                <a:cs typeface="Arial"/>
                <a:sym typeface="Arial"/>
              </a:rPr>
              <a:t>multiple regression equation</a:t>
            </a:r>
            <a:r>
              <a:rPr b="1" i="0" lang="en-US" sz="3000" u="none" cap="none" strike="noStrike">
                <a:solidFill>
                  <a:schemeClr val="dk1"/>
                </a:solidFill>
                <a:latin typeface="Arial"/>
                <a:ea typeface="Arial"/>
                <a:cs typeface="Arial"/>
                <a:sym typeface="Arial"/>
              </a:rPr>
              <a:t> expresses a linear relationship between a response variable </a:t>
            </a:r>
            <a:r>
              <a:rPr b="1" i="1" lang="en-US" sz="3600" u="none" cap="none" strike="noStrike">
                <a:solidFill>
                  <a:schemeClr val="dk1"/>
                </a:solidFill>
                <a:latin typeface="Times New Roman"/>
                <a:ea typeface="Times New Roman"/>
                <a:cs typeface="Times New Roman"/>
                <a:sym typeface="Times New Roman"/>
              </a:rPr>
              <a:t>y</a:t>
            </a:r>
            <a:r>
              <a:rPr b="1" i="0" lang="en-US" sz="3000" u="none" cap="none" strike="noStrike">
                <a:solidFill>
                  <a:schemeClr val="dk1"/>
                </a:solidFill>
                <a:latin typeface="Arial"/>
                <a:ea typeface="Arial"/>
                <a:cs typeface="Arial"/>
                <a:sym typeface="Arial"/>
              </a:rPr>
              <a:t> and two or more predictor variables (</a:t>
            </a:r>
            <a:r>
              <a:rPr b="1" i="1" lang="en-US" sz="3600" u="none" cap="none" strike="noStrike">
                <a:solidFill>
                  <a:schemeClr val="dk1"/>
                </a:solidFill>
                <a:latin typeface="Times New Roman"/>
                <a:ea typeface="Times New Roman"/>
                <a:cs typeface="Times New Roman"/>
                <a:sym typeface="Times New Roman"/>
              </a:rPr>
              <a:t>x</a:t>
            </a:r>
            <a:r>
              <a:rPr b="1" baseline="-25000" i="0" lang="en-US" sz="3000" u="none" cap="none" strike="noStrike">
                <a:solidFill>
                  <a:schemeClr val="dk1"/>
                </a:solidFill>
                <a:latin typeface="Times New Roman"/>
                <a:ea typeface="Times New Roman"/>
                <a:cs typeface="Times New Roman"/>
                <a:sym typeface="Times New Roman"/>
              </a:rPr>
              <a:t>1</a:t>
            </a:r>
            <a:r>
              <a:rPr b="1" i="0" lang="en-US" sz="30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3000" u="none" cap="none" strike="noStrike">
                <a:solidFill>
                  <a:schemeClr val="dk1"/>
                </a:solidFill>
                <a:latin typeface="Times New Roman"/>
                <a:ea typeface="Times New Roman"/>
                <a:cs typeface="Times New Roman"/>
                <a:sym typeface="Times New Roman"/>
              </a:rPr>
              <a:t>2</a:t>
            </a:r>
            <a:r>
              <a:rPr b="1" i="0" lang="en-US" sz="30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3000" u="none" cap="none" strike="noStrike">
                <a:solidFill>
                  <a:schemeClr val="dk1"/>
                </a:solidFill>
                <a:latin typeface="Times New Roman"/>
                <a:ea typeface="Times New Roman"/>
                <a:cs typeface="Times New Roman"/>
                <a:sym typeface="Times New Roman"/>
              </a:rPr>
              <a:t>3 </a:t>
            </a:r>
            <a:r>
              <a:rPr b="1" i="0" lang="en-US" sz="3000" u="none" cap="none" strike="noStrike">
                <a:solidFill>
                  <a:schemeClr val="dk1"/>
                </a:solidFill>
                <a:latin typeface="Times New Roman"/>
                <a:ea typeface="Times New Roman"/>
                <a:cs typeface="Times New Roman"/>
                <a:sym typeface="Times New Roman"/>
              </a:rPr>
              <a:t>. . . , </a:t>
            </a:r>
            <a:r>
              <a:rPr b="1" i="1" lang="en-US" sz="3600" u="none" cap="none" strike="noStrike">
                <a:solidFill>
                  <a:schemeClr val="dk1"/>
                </a:solidFill>
                <a:latin typeface="Times New Roman"/>
                <a:ea typeface="Times New Roman"/>
                <a:cs typeface="Times New Roman"/>
                <a:sym typeface="Times New Roman"/>
              </a:rPr>
              <a:t>x</a:t>
            </a:r>
            <a:r>
              <a:rPr b="1" baseline="-25000" i="0" lang="en-US" sz="3000" u="none" cap="none" strike="noStrike">
                <a:solidFill>
                  <a:schemeClr val="dk1"/>
                </a:solidFill>
                <a:latin typeface="Times New Roman"/>
                <a:ea typeface="Times New Roman"/>
                <a:cs typeface="Times New Roman"/>
                <a:sym typeface="Times New Roman"/>
              </a:rPr>
              <a:t>k</a:t>
            </a:r>
            <a:r>
              <a:rPr b="1" i="0" lang="en-US" sz="3000" u="none" cap="none" strike="noStrike">
                <a:solidFill>
                  <a:schemeClr val="dk1"/>
                </a:solidFill>
                <a:latin typeface="Arial"/>
                <a:ea typeface="Arial"/>
                <a:cs typeface="Arial"/>
                <a:sym typeface="Arial"/>
              </a:rPr>
              <a:t>)</a:t>
            </a:r>
          </a:p>
          <a:p>
            <a:pPr indent="0" lvl="0" marL="0" marR="0" rtl="0" algn="l">
              <a:lnSpc>
                <a:spcPct val="90000"/>
              </a:lnSpc>
              <a:spcBef>
                <a:spcPts val="6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a:t>
            </a:r>
          </a:p>
          <a:p>
            <a:pPr indent="0" lvl="0" marL="0" marR="0" rtl="0" algn="l">
              <a:lnSpc>
                <a:spcPct val="90000"/>
              </a:lnSpc>
              <a:spcBef>
                <a:spcPts val="6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The general form of the multiple regression equation obtained from sample data is</a:t>
            </a:r>
          </a:p>
          <a:p>
            <a:pPr indent="0" lvl="0" marL="0" marR="0" rtl="0" algn="l">
              <a:lnSpc>
                <a:spcPct val="90000"/>
              </a:lnSpc>
              <a:spcBef>
                <a:spcPts val="6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a:t>
            </a:r>
          </a:p>
        </p:txBody>
      </p:sp>
      <p:grpSp>
        <p:nvGrpSpPr>
          <p:cNvPr id="991" name="Shape 991"/>
          <p:cNvGrpSpPr/>
          <p:nvPr/>
        </p:nvGrpSpPr>
        <p:grpSpPr>
          <a:xfrm>
            <a:off x="1662111" y="5283200"/>
            <a:ext cx="5743575" cy="693737"/>
            <a:chOff x="1662111" y="5283200"/>
            <a:chExt cx="5743575" cy="693737"/>
          </a:xfrm>
        </p:grpSpPr>
        <p:sp>
          <p:nvSpPr>
            <p:cNvPr id="992" name="Shape 992"/>
            <p:cNvSpPr txBox="1"/>
            <p:nvPr/>
          </p:nvSpPr>
          <p:spPr>
            <a:xfrm>
              <a:off x="1662111" y="5338762"/>
              <a:ext cx="5743575"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b</a:t>
              </a:r>
              <a:r>
                <a:rPr b="1" baseline="-25000" i="0" lang="en-US" sz="3200" u="none" cap="none" strike="noStrike">
                  <a:solidFill>
                    <a:schemeClr val="dk1"/>
                  </a:solidFill>
                  <a:latin typeface="Times New Roman"/>
                  <a:ea typeface="Times New Roman"/>
                  <a:cs typeface="Times New Roman"/>
                  <a:sym typeface="Times New Roman"/>
                </a:rPr>
                <a:t>0</a:t>
              </a:r>
              <a:r>
                <a:rPr b="1" i="0" lang="en-US" sz="32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b</a:t>
              </a:r>
              <a:r>
                <a:rPr b="1" baseline="-25000" i="0" lang="en-US" sz="3200" u="none" cap="none" strike="noStrike">
                  <a:solidFill>
                    <a:schemeClr val="dk1"/>
                  </a:solidFill>
                  <a:latin typeface="Times New Roman"/>
                  <a:ea typeface="Times New Roman"/>
                  <a:cs typeface="Times New Roman"/>
                  <a:sym typeface="Times New Roman"/>
                </a:rPr>
                <a:t>1</a:t>
              </a:r>
              <a:r>
                <a:rPr b="1" i="1" lang="en-US" sz="3600" u="none" cap="none" strike="noStrike">
                  <a:solidFill>
                    <a:schemeClr val="dk1"/>
                  </a:solidFill>
                  <a:latin typeface="Times New Roman"/>
                  <a:ea typeface="Times New Roman"/>
                  <a:cs typeface="Times New Roman"/>
                  <a:sym typeface="Times New Roman"/>
                </a:rPr>
                <a:t>x</a:t>
              </a:r>
              <a:r>
                <a:rPr b="1" baseline="-25000" i="0" lang="en-US" sz="3200" u="none" cap="none" strike="noStrike">
                  <a:solidFill>
                    <a:schemeClr val="dk1"/>
                  </a:solidFill>
                  <a:latin typeface="Times New Roman"/>
                  <a:ea typeface="Times New Roman"/>
                  <a:cs typeface="Times New Roman"/>
                  <a:sym typeface="Times New Roman"/>
                </a:rPr>
                <a:t>1</a:t>
              </a:r>
              <a:r>
                <a:rPr b="1" i="0" lang="en-US" sz="32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b</a:t>
              </a:r>
              <a:r>
                <a:rPr b="1" baseline="-25000" i="0" lang="en-US" sz="3200" u="none" cap="none" strike="noStrike">
                  <a:solidFill>
                    <a:schemeClr val="dk1"/>
                  </a:solidFill>
                  <a:latin typeface="Times New Roman"/>
                  <a:ea typeface="Times New Roman"/>
                  <a:cs typeface="Times New Roman"/>
                  <a:sym typeface="Times New Roman"/>
                </a:rPr>
                <a:t>2</a:t>
              </a:r>
              <a:r>
                <a:rPr b="1" i="1" lang="en-US" sz="3600" u="none" cap="none" strike="noStrike">
                  <a:solidFill>
                    <a:schemeClr val="dk1"/>
                  </a:solidFill>
                  <a:latin typeface="Times New Roman"/>
                  <a:ea typeface="Times New Roman"/>
                  <a:cs typeface="Times New Roman"/>
                  <a:sym typeface="Times New Roman"/>
                </a:rPr>
                <a:t>x</a:t>
              </a:r>
              <a:r>
                <a:rPr b="1" baseline="-25000" i="0" lang="en-US" sz="3200" u="none" cap="none" strike="noStrike">
                  <a:solidFill>
                    <a:schemeClr val="dk1"/>
                  </a:solidFill>
                  <a:latin typeface="Times New Roman"/>
                  <a:ea typeface="Times New Roman"/>
                  <a:cs typeface="Times New Roman"/>
                  <a:sym typeface="Times New Roman"/>
                </a:rPr>
                <a:t>2</a:t>
              </a:r>
              <a:r>
                <a:rPr b="1" i="0" lang="en-US" sz="3200" u="none" cap="none" strike="noStrike">
                  <a:solidFill>
                    <a:schemeClr val="dk1"/>
                  </a:solidFill>
                  <a:latin typeface="Times New Roman"/>
                  <a:ea typeface="Times New Roman"/>
                  <a:cs typeface="Times New Roman"/>
                  <a:sym typeface="Times New Roman"/>
                </a:rPr>
                <a:t> + . . . + </a:t>
              </a:r>
              <a:r>
                <a:rPr b="1" i="1" lang="en-US" sz="3600" u="none" cap="none" strike="noStrike">
                  <a:solidFill>
                    <a:schemeClr val="dk1"/>
                  </a:solidFill>
                  <a:latin typeface="Times New Roman"/>
                  <a:ea typeface="Times New Roman"/>
                  <a:cs typeface="Times New Roman"/>
                  <a:sym typeface="Times New Roman"/>
                </a:rPr>
                <a:t>b</a:t>
              </a:r>
              <a:r>
                <a:rPr b="1" baseline="-25000" i="0" lang="en-US" sz="3200" u="none" cap="none" strike="noStrike">
                  <a:solidFill>
                    <a:schemeClr val="dk1"/>
                  </a:solidFill>
                  <a:latin typeface="Times New Roman"/>
                  <a:ea typeface="Times New Roman"/>
                  <a:cs typeface="Times New Roman"/>
                  <a:sym typeface="Times New Roman"/>
                </a:rPr>
                <a:t>k</a:t>
              </a:r>
              <a:r>
                <a:rPr b="1" i="1" lang="en-US" sz="3600" u="none" cap="none" strike="noStrike">
                  <a:solidFill>
                    <a:schemeClr val="dk1"/>
                  </a:solidFill>
                  <a:latin typeface="Times New Roman"/>
                  <a:ea typeface="Times New Roman"/>
                  <a:cs typeface="Times New Roman"/>
                  <a:sym typeface="Times New Roman"/>
                </a:rPr>
                <a:t>x</a:t>
              </a:r>
              <a:r>
                <a:rPr b="1" baseline="-25000" i="0" lang="en-US" sz="3200" u="none" cap="none" strike="noStrike">
                  <a:solidFill>
                    <a:schemeClr val="dk1"/>
                  </a:solidFill>
                  <a:latin typeface="Times New Roman"/>
                  <a:ea typeface="Times New Roman"/>
                  <a:cs typeface="Times New Roman"/>
                  <a:sym typeface="Times New Roman"/>
                </a:rPr>
                <a:t>k</a:t>
              </a:r>
              <a:r>
                <a:rPr b="1" i="0" lang="en-US" sz="3200" u="none" cap="none" strike="noStrike">
                  <a:solidFill>
                    <a:schemeClr val="dk1"/>
                  </a:solidFill>
                  <a:latin typeface="Times New Roman"/>
                  <a:ea typeface="Times New Roman"/>
                  <a:cs typeface="Times New Roman"/>
                  <a:sym typeface="Times New Roman"/>
                </a:rPr>
                <a:t>.</a:t>
              </a:r>
            </a:p>
          </p:txBody>
        </p:sp>
        <p:sp>
          <p:nvSpPr>
            <p:cNvPr id="993" name="Shape 993"/>
            <p:cNvSpPr txBox="1"/>
            <p:nvPr/>
          </p:nvSpPr>
          <p:spPr>
            <a:xfrm>
              <a:off x="1676400" y="5283200"/>
              <a:ext cx="100330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grpSp>
    </p:spTree>
  </p:cSld>
  <p:clrMapOvr>
    <a:masterClrMapping/>
  </p:clrMapOvr>
  <p:transition spd="slow">
    <p:cut/>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7" name="Shape 997"/>
        <p:cNvGrpSpPr/>
        <p:nvPr/>
      </p:nvGrpSpPr>
      <p:grpSpPr>
        <a:xfrm>
          <a:off x="0" y="0"/>
          <a:ext cx="0" cy="0"/>
          <a:chOff x="0" y="0"/>
          <a:chExt cx="0" cy="0"/>
        </a:xfrm>
      </p:grpSpPr>
      <p:sp>
        <p:nvSpPr>
          <p:cNvPr id="998" name="Shape 998"/>
          <p:cNvSpPr txBox="1"/>
          <p:nvPr>
            <p:ph idx="4294967295" type="title"/>
          </p:nvPr>
        </p:nvSpPr>
        <p:spPr>
          <a:xfrm>
            <a:off x="692150" y="1485900"/>
            <a:ext cx="8074024" cy="876300"/>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y</a:t>
            </a:r>
            <a:r>
              <a:rPr b="0" i="0"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Times New Roman"/>
                <a:ea typeface="Times New Roman"/>
                <a:cs typeface="Times New Roman"/>
                <a:sym typeface="Times New Roman"/>
              </a:rPr>
              <a:t>=</a:t>
            </a:r>
            <a:r>
              <a:rPr b="0"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b</a:t>
            </a:r>
            <a:r>
              <a:rPr b="1" baseline="-25000" i="0" lang="en-US" sz="3200" u="none" cap="none" strike="noStrike">
                <a:solidFill>
                  <a:schemeClr val="dk1"/>
                </a:solidFill>
                <a:latin typeface="Times New Roman"/>
                <a:ea typeface="Times New Roman"/>
                <a:cs typeface="Times New Roman"/>
                <a:sym typeface="Times New Roman"/>
              </a:rPr>
              <a:t>0</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b</a:t>
            </a:r>
            <a:r>
              <a:rPr b="1" baseline="-25000" i="0" lang="en-US" sz="3200" u="none" cap="none" strike="noStrike">
                <a:solidFill>
                  <a:schemeClr val="dk1"/>
                </a:solidFill>
                <a:latin typeface="Times New Roman"/>
                <a:ea typeface="Times New Roman"/>
                <a:cs typeface="Times New Roman"/>
                <a:sym typeface="Times New Roman"/>
              </a:rPr>
              <a:t>1 </a:t>
            </a:r>
            <a:r>
              <a:rPr b="1" i="1" lang="en-US" sz="3200" u="none" cap="none" strike="noStrike">
                <a:solidFill>
                  <a:schemeClr val="dk1"/>
                </a:solidFill>
                <a:latin typeface="Times New Roman"/>
                <a:ea typeface="Times New Roman"/>
                <a:cs typeface="Times New Roman"/>
                <a:sym typeface="Times New Roman"/>
              </a:rPr>
              <a:t>x</a:t>
            </a:r>
            <a:r>
              <a:rPr b="1" baseline="-25000" i="0" lang="en-US" sz="3200" u="none" cap="none" strike="noStrike">
                <a:solidFill>
                  <a:schemeClr val="dk1"/>
                </a:solidFill>
                <a:latin typeface="Times New Roman"/>
                <a:ea typeface="Times New Roman"/>
                <a:cs typeface="Times New Roman"/>
                <a:sym typeface="Times New Roman"/>
              </a:rPr>
              <a:t>1</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b</a:t>
            </a:r>
            <a:r>
              <a:rPr b="1" baseline="-25000" i="0" lang="en-US" sz="3200" u="none" cap="none" strike="noStrike">
                <a:solidFill>
                  <a:schemeClr val="dk1"/>
                </a:solidFill>
                <a:latin typeface="Times New Roman"/>
                <a:ea typeface="Times New Roman"/>
                <a:cs typeface="Times New Roman"/>
                <a:sym typeface="Times New Roman"/>
              </a:rPr>
              <a:t>2</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x</a:t>
            </a:r>
            <a:r>
              <a:rPr b="1" baseline="-25000" i="0" lang="en-US" sz="3200" u="none" cap="none" strike="noStrike">
                <a:solidFill>
                  <a:schemeClr val="dk1"/>
                </a:solidFill>
                <a:latin typeface="Times New Roman"/>
                <a:ea typeface="Times New Roman"/>
                <a:cs typeface="Times New Roman"/>
                <a:sym typeface="Times New Roman"/>
              </a:rPr>
              <a:t>2</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b</a:t>
            </a:r>
            <a:r>
              <a:rPr b="1" baseline="-25000" i="0" lang="en-US" sz="3200" u="none" cap="none" strike="noStrike">
                <a:solidFill>
                  <a:schemeClr val="dk1"/>
                </a:solidFill>
                <a:latin typeface="Times New Roman"/>
                <a:ea typeface="Times New Roman"/>
                <a:cs typeface="Times New Roman"/>
                <a:sym typeface="Times New Roman"/>
              </a:rPr>
              <a:t>3 </a:t>
            </a:r>
            <a:r>
              <a:rPr b="1" i="1" lang="en-US" sz="3200" u="none" cap="none" strike="noStrike">
                <a:solidFill>
                  <a:schemeClr val="dk1"/>
                </a:solidFill>
                <a:latin typeface="Times New Roman"/>
                <a:ea typeface="Times New Roman"/>
                <a:cs typeface="Times New Roman"/>
                <a:sym typeface="Times New Roman"/>
              </a:rPr>
              <a:t>x</a:t>
            </a:r>
            <a:r>
              <a:rPr b="1" baseline="-25000" i="0" lang="en-US" sz="3200" u="none" cap="none" strike="noStrike">
                <a:solidFill>
                  <a:schemeClr val="dk1"/>
                </a:solidFill>
                <a:latin typeface="Times New Roman"/>
                <a:ea typeface="Times New Roman"/>
                <a:cs typeface="Times New Roman"/>
                <a:sym typeface="Times New Roman"/>
              </a:rPr>
              <a:t>3 </a:t>
            </a:r>
            <a:r>
              <a:rPr b="1" i="0" lang="en-US" sz="3200" u="none" cap="none" strike="noStrike">
                <a:solidFill>
                  <a:schemeClr val="dk1"/>
                </a:solidFill>
                <a:latin typeface="Times New Roman"/>
                <a:ea typeface="Times New Roman"/>
                <a:cs typeface="Times New Roman"/>
                <a:sym typeface="Times New Roman"/>
              </a:rPr>
              <a:t>+. . .+ </a:t>
            </a:r>
            <a:r>
              <a:rPr b="1" i="1" lang="en-US" sz="3200" u="none" cap="none" strike="noStrike">
                <a:solidFill>
                  <a:schemeClr val="dk1"/>
                </a:solidFill>
                <a:latin typeface="Times New Roman"/>
                <a:ea typeface="Times New Roman"/>
                <a:cs typeface="Times New Roman"/>
                <a:sym typeface="Times New Roman"/>
              </a:rPr>
              <a:t>b</a:t>
            </a:r>
            <a:r>
              <a:rPr b="1" baseline="-25000" i="0" lang="en-US" sz="3200" u="none" cap="none" strike="noStrike">
                <a:solidFill>
                  <a:schemeClr val="dk1"/>
                </a:solidFill>
                <a:latin typeface="Times New Roman"/>
                <a:ea typeface="Times New Roman"/>
                <a:cs typeface="Times New Roman"/>
                <a:sym typeface="Times New Roman"/>
              </a:rPr>
              <a:t>k</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x</a:t>
            </a:r>
            <a:r>
              <a:rPr b="1" baseline="-25000" i="0" lang="en-US" sz="3200" u="none" cap="none" strike="noStrike">
                <a:solidFill>
                  <a:schemeClr val="dk1"/>
                </a:solidFill>
                <a:latin typeface="Times New Roman"/>
                <a:ea typeface="Times New Roman"/>
                <a:cs typeface="Times New Roman"/>
                <a:sym typeface="Times New Roman"/>
              </a:rPr>
              <a:t>k</a:t>
            </a:r>
            <a:br>
              <a:rPr b="1" i="0" lang="en-US" sz="3200" u="none" cap="none" strike="noStrike">
                <a:solidFill>
                  <a:schemeClr val="dk1"/>
                </a:solidFill>
                <a:latin typeface="Times New Roman"/>
                <a:ea typeface="Times New Roman"/>
                <a:cs typeface="Times New Roman"/>
                <a:sym typeface="Times New Roman"/>
              </a:rPr>
            </a:br>
            <a:r>
              <a:rPr b="1" i="0" lang="en-US" sz="2600" u="none" cap="none" strike="noStrike">
                <a:solidFill>
                  <a:schemeClr val="dk2"/>
                </a:solidFill>
                <a:latin typeface="Arial"/>
                <a:ea typeface="Arial"/>
                <a:cs typeface="Arial"/>
                <a:sym typeface="Arial"/>
              </a:rPr>
              <a:t>(General form of the multiple regression equation)</a:t>
            </a:r>
            <a:br>
              <a:rPr b="1" i="0" lang="en-US" sz="2800" u="none" cap="none" strike="noStrike">
                <a:solidFill>
                  <a:schemeClr val="dk2"/>
                </a:solidFill>
                <a:latin typeface="Arial"/>
                <a:ea typeface="Arial"/>
                <a:cs typeface="Arial"/>
                <a:sym typeface="Arial"/>
              </a:rPr>
            </a:br>
            <a:br>
              <a:rPr b="1" i="0" lang="en-US" sz="2800" u="none" cap="none" strike="noStrike">
                <a:solidFill>
                  <a:srgbClr val="008000"/>
                </a:solidFill>
                <a:latin typeface="Arial"/>
                <a:ea typeface="Arial"/>
                <a:cs typeface="Arial"/>
                <a:sym typeface="Arial"/>
              </a:rPr>
            </a:br>
          </a:p>
        </p:txBody>
      </p:sp>
      <p:sp>
        <p:nvSpPr>
          <p:cNvPr id="999" name="Shape 999"/>
          <p:cNvSpPr txBox="1"/>
          <p:nvPr>
            <p:ph idx="1" type="body"/>
          </p:nvPr>
        </p:nvSpPr>
        <p:spPr>
          <a:xfrm>
            <a:off x="361950" y="2381250"/>
            <a:ext cx="7772400" cy="35433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n</a:t>
            </a:r>
            <a:r>
              <a:rPr b="1" i="0" lang="en-US" sz="36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  =  sample size</a:t>
            </a:r>
          </a:p>
          <a:p>
            <a:pPr indent="-342900" lvl="0" marL="342900" marR="0" rtl="0" algn="l">
              <a:lnSpc>
                <a:spcPct val="100000"/>
              </a:lnSpc>
              <a:spcBef>
                <a:spcPts val="108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k</a:t>
            </a:r>
            <a:r>
              <a:rPr b="1" i="0" lang="en-US" sz="36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  =  number of predictor variables</a:t>
            </a:r>
          </a:p>
          <a:p>
            <a:pPr indent="-342900" lvl="0" marL="342900" marR="0" rtl="0" algn="l">
              <a:lnSpc>
                <a:spcPct val="100000"/>
              </a:lnSpc>
              <a:spcBef>
                <a:spcPts val="108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predicted value of </a:t>
            </a:r>
            <a:r>
              <a:rPr b="1" i="1" lang="en-US" sz="3200" u="none" cap="none" strike="noStrike">
                <a:solidFill>
                  <a:schemeClr val="dk1"/>
                </a:solidFill>
                <a:latin typeface="Times New Roman"/>
                <a:ea typeface="Times New Roman"/>
                <a:cs typeface="Times New Roman"/>
                <a:sym typeface="Times New Roman"/>
              </a:rPr>
              <a:t>y</a:t>
            </a:r>
          </a:p>
          <a:p>
            <a:pPr indent="-342900" lvl="0" marL="342900" marR="0" rtl="0" algn="l">
              <a:lnSpc>
                <a:spcPct val="100000"/>
              </a:lnSpc>
              <a:spcBef>
                <a:spcPts val="1080"/>
              </a:spcBef>
              <a:spcAft>
                <a:spcPts val="54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3600" u="none" cap="none" strike="noStrike">
                <a:solidFill>
                  <a:schemeClr val="dk1"/>
                </a:solidFill>
                <a:latin typeface="Times New Roman"/>
                <a:ea typeface="Times New Roman"/>
                <a:cs typeface="Times New Roman"/>
                <a:sym typeface="Times New Roman"/>
              </a:rPr>
              <a:t>1</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3600" u="none" cap="none" strike="noStrike">
                <a:solidFill>
                  <a:schemeClr val="dk1"/>
                </a:solidFill>
                <a:latin typeface="Times New Roman"/>
                <a:ea typeface="Times New Roman"/>
                <a:cs typeface="Times New Roman"/>
                <a:sym typeface="Times New Roman"/>
              </a:rPr>
              <a:t>2</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3600" u="none" cap="none" strike="noStrike">
                <a:solidFill>
                  <a:schemeClr val="dk1"/>
                </a:solidFill>
                <a:latin typeface="Times New Roman"/>
                <a:ea typeface="Times New Roman"/>
                <a:cs typeface="Times New Roman"/>
                <a:sym typeface="Times New Roman"/>
              </a:rPr>
              <a:t>3 </a:t>
            </a:r>
            <a:r>
              <a:rPr b="1" i="0" lang="en-US" sz="3600" u="none" cap="none" strike="noStrike">
                <a:solidFill>
                  <a:schemeClr val="dk1"/>
                </a:solidFill>
                <a:latin typeface="Times New Roman"/>
                <a:ea typeface="Times New Roman"/>
                <a:cs typeface="Times New Roman"/>
                <a:sym typeface="Times New Roman"/>
              </a:rPr>
              <a:t>. . . , </a:t>
            </a:r>
            <a:r>
              <a:rPr b="1" i="1" lang="en-US" sz="3600" u="none" cap="none" strike="noStrike">
                <a:solidFill>
                  <a:schemeClr val="dk1"/>
                </a:solidFill>
                <a:latin typeface="Times New Roman"/>
                <a:ea typeface="Times New Roman"/>
                <a:cs typeface="Times New Roman"/>
                <a:sym typeface="Times New Roman"/>
              </a:rPr>
              <a:t>x</a:t>
            </a:r>
            <a:r>
              <a:rPr b="1" baseline="-25000" i="1" lang="en-US" sz="3600" u="none" cap="none" strike="noStrike">
                <a:solidFill>
                  <a:schemeClr val="dk1"/>
                </a:solidFill>
                <a:latin typeface="Times New Roman"/>
                <a:ea typeface="Times New Roman"/>
                <a:cs typeface="Times New Roman"/>
                <a:sym typeface="Times New Roman"/>
              </a:rPr>
              <a:t>k</a:t>
            </a:r>
            <a:r>
              <a:rPr b="1" i="0" lang="en-US" sz="36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are the predictor variables</a:t>
            </a:r>
          </a:p>
        </p:txBody>
      </p:sp>
      <p:sp>
        <p:nvSpPr>
          <p:cNvPr id="1000" name="Shape 1000"/>
          <p:cNvSpPr txBox="1"/>
          <p:nvPr/>
        </p:nvSpPr>
        <p:spPr>
          <a:xfrm>
            <a:off x="595312" y="1435100"/>
            <a:ext cx="487361" cy="49529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
        <p:nvSpPr>
          <p:cNvPr id="1001" name="Shape 1001"/>
          <p:cNvSpPr txBox="1"/>
          <p:nvPr/>
        </p:nvSpPr>
        <p:spPr>
          <a:xfrm>
            <a:off x="622300" y="3778250"/>
            <a:ext cx="487361" cy="49529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
        <p:nvSpPr>
          <p:cNvPr id="1002" name="Shape 1002"/>
          <p:cNvSpPr txBox="1"/>
          <p:nvPr/>
        </p:nvSpPr>
        <p:spPr>
          <a:xfrm>
            <a:off x="3121025" y="228600"/>
            <a:ext cx="2974974" cy="668337"/>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Tree>
  </p:cSld>
  <p:clrMapOvr>
    <a:masterClrMapping/>
  </p:clrMapOvr>
  <p:transition spd="slow">
    <p:cut/>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06" name="Shape 1006"/>
        <p:cNvGrpSpPr/>
        <p:nvPr/>
      </p:nvGrpSpPr>
      <p:grpSpPr>
        <a:xfrm>
          <a:off x="0" y="0"/>
          <a:ext cx="0" cy="0"/>
          <a:chOff x="0" y="0"/>
          <a:chExt cx="0" cy="0"/>
        </a:xfrm>
      </p:grpSpPr>
      <p:sp>
        <p:nvSpPr>
          <p:cNvPr id="1007" name="Shape 1007"/>
          <p:cNvSpPr txBox="1"/>
          <p:nvPr>
            <p:ph idx="1" type="body"/>
          </p:nvPr>
        </p:nvSpPr>
        <p:spPr>
          <a:xfrm>
            <a:off x="323850" y="1409700"/>
            <a:ext cx="8743949" cy="45338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ß</a:t>
            </a:r>
            <a:r>
              <a:rPr b="1" baseline="-25000" i="0" lang="en-US" sz="3600" u="none" cap="none" strike="noStrike">
                <a:solidFill>
                  <a:schemeClr val="dk1"/>
                </a:solidFill>
                <a:latin typeface="Times New Roman"/>
                <a:ea typeface="Times New Roman"/>
                <a:cs typeface="Times New Roman"/>
                <a:sym typeface="Times New Roman"/>
              </a:rPr>
              <a:t>0</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ß</a:t>
            </a:r>
            <a:r>
              <a:rPr b="1" baseline="-25000" i="0" lang="en-US" sz="3600" u="none" cap="none" strike="noStrike">
                <a:solidFill>
                  <a:schemeClr val="dk1"/>
                </a:solidFill>
                <a:latin typeface="Times New Roman"/>
                <a:ea typeface="Times New Roman"/>
                <a:cs typeface="Times New Roman"/>
                <a:sym typeface="Times New Roman"/>
              </a:rPr>
              <a:t>1</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ß</a:t>
            </a:r>
            <a:r>
              <a:rPr b="1" baseline="-25000" i="0" lang="en-US" sz="3600" u="none" cap="none" strike="noStrike">
                <a:solidFill>
                  <a:schemeClr val="dk1"/>
                </a:solidFill>
                <a:latin typeface="Times New Roman"/>
                <a:ea typeface="Times New Roman"/>
                <a:cs typeface="Times New Roman"/>
                <a:sym typeface="Times New Roman"/>
              </a:rPr>
              <a:t>2</a:t>
            </a:r>
            <a:r>
              <a:rPr b="1" i="0" lang="en-US" sz="3600" u="none" cap="none" strike="noStrike">
                <a:solidFill>
                  <a:schemeClr val="dk1"/>
                </a:solidFill>
                <a:latin typeface="Times New Roman"/>
                <a:ea typeface="Times New Roman"/>
                <a:cs typeface="Times New Roman"/>
                <a:sym typeface="Times New Roman"/>
              </a:rPr>
              <a:t>,</a:t>
            </a:r>
            <a:r>
              <a:rPr b="1" baseline="-25000" i="0"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 . , </a:t>
            </a:r>
            <a:r>
              <a:rPr b="1" i="1" lang="en-US" sz="3600" u="none" cap="none" strike="noStrike">
                <a:solidFill>
                  <a:schemeClr val="dk1"/>
                </a:solidFill>
                <a:latin typeface="Times New Roman"/>
                <a:ea typeface="Times New Roman"/>
                <a:cs typeface="Times New Roman"/>
                <a:sym typeface="Times New Roman"/>
              </a:rPr>
              <a:t>ß</a:t>
            </a:r>
            <a:r>
              <a:rPr b="1" baseline="-25000" i="1" lang="en-US" sz="3600" u="none" cap="none" strike="noStrike">
                <a:solidFill>
                  <a:schemeClr val="dk1"/>
                </a:solidFill>
                <a:latin typeface="Times New Roman"/>
                <a:ea typeface="Times New Roman"/>
                <a:cs typeface="Times New Roman"/>
                <a:sym typeface="Times New Roman"/>
              </a:rPr>
              <a:t>k</a:t>
            </a:r>
            <a:r>
              <a:rPr b="1" i="0" lang="en-US" sz="36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are the parameters for the multiple regression equation</a:t>
            </a:r>
            <a:br>
              <a:rPr b="1" i="0" lang="en-US" sz="3200" u="none" cap="none" strike="noStrike">
                <a:solidFill>
                  <a:schemeClr val="dk1"/>
                </a:solidFill>
                <a:latin typeface="Arial"/>
                <a:ea typeface="Arial"/>
                <a:cs typeface="Arial"/>
                <a:sym typeface="Arial"/>
              </a:rPr>
            </a:b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y = ß</a:t>
            </a:r>
            <a:r>
              <a:rPr b="1" baseline="-25000" i="0" lang="en-US" sz="3600" u="none" cap="none" strike="noStrike">
                <a:solidFill>
                  <a:schemeClr val="dk1"/>
                </a:solidFill>
                <a:latin typeface="Times New Roman"/>
                <a:ea typeface="Times New Roman"/>
                <a:cs typeface="Times New Roman"/>
                <a:sym typeface="Times New Roman"/>
              </a:rPr>
              <a:t>0</a:t>
            </a:r>
            <a:r>
              <a:rPr b="1" i="1" lang="en-US" sz="3600" u="none" cap="none" strike="noStrike">
                <a:solidFill>
                  <a:schemeClr val="dk1"/>
                </a:solidFill>
                <a:latin typeface="Times New Roman"/>
                <a:ea typeface="Times New Roman"/>
                <a:cs typeface="Times New Roman"/>
                <a:sym typeface="Times New Roman"/>
              </a:rPr>
              <a:t> + ß</a:t>
            </a:r>
            <a:r>
              <a:rPr b="1" baseline="-25000" i="0" lang="en-US" sz="3600" u="none" cap="none" strike="noStrike">
                <a:solidFill>
                  <a:schemeClr val="dk1"/>
                </a:solidFill>
                <a:latin typeface="Times New Roman"/>
                <a:ea typeface="Times New Roman"/>
                <a:cs typeface="Times New Roman"/>
                <a:sym typeface="Times New Roman"/>
              </a:rPr>
              <a:t>1</a:t>
            </a:r>
            <a:r>
              <a:rPr b="1" i="1" lang="en-US" sz="3600" u="none" cap="none" strike="noStrike">
                <a:solidFill>
                  <a:schemeClr val="dk1"/>
                </a:solidFill>
                <a:latin typeface="Times New Roman"/>
                <a:ea typeface="Times New Roman"/>
                <a:cs typeface="Times New Roman"/>
                <a:sym typeface="Times New Roman"/>
              </a:rPr>
              <a:t>x</a:t>
            </a:r>
            <a:r>
              <a:rPr b="1" baseline="-25000" i="0" lang="en-US" sz="3600" u="none" cap="none" strike="noStrike">
                <a:solidFill>
                  <a:schemeClr val="dk1"/>
                </a:solidFill>
                <a:latin typeface="Times New Roman"/>
                <a:ea typeface="Times New Roman"/>
                <a:cs typeface="Times New Roman"/>
                <a:sym typeface="Times New Roman"/>
              </a:rPr>
              <a:t>1</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ß</a:t>
            </a:r>
            <a:r>
              <a:rPr b="1" baseline="-25000" i="0" lang="en-US" sz="3600" u="none" cap="none" strike="noStrike">
                <a:solidFill>
                  <a:schemeClr val="dk1"/>
                </a:solidFill>
                <a:latin typeface="Times New Roman"/>
                <a:ea typeface="Times New Roman"/>
                <a:cs typeface="Times New Roman"/>
                <a:sym typeface="Times New Roman"/>
              </a:rPr>
              <a:t>2</a:t>
            </a:r>
            <a:r>
              <a:rPr b="1" i="1" lang="en-US" sz="3600" u="none" cap="none" strike="noStrike">
                <a:solidFill>
                  <a:schemeClr val="dk1"/>
                </a:solidFill>
                <a:latin typeface="Times New Roman"/>
                <a:ea typeface="Times New Roman"/>
                <a:cs typeface="Times New Roman"/>
                <a:sym typeface="Times New Roman"/>
              </a:rPr>
              <a:t>x</a:t>
            </a:r>
            <a:r>
              <a:rPr b="1" baseline="-25000" i="0" lang="en-US" sz="3600" u="none" cap="none" strike="noStrike">
                <a:solidFill>
                  <a:schemeClr val="dk1"/>
                </a:solidFill>
                <a:latin typeface="Times New Roman"/>
                <a:ea typeface="Times New Roman"/>
                <a:cs typeface="Times New Roman"/>
                <a:sym typeface="Times New Roman"/>
              </a:rPr>
              <a:t>2</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ß</a:t>
            </a:r>
            <a:r>
              <a:rPr b="1" baseline="-25000" i="1" lang="en-US" sz="3600" u="none" cap="none" strike="noStrike">
                <a:solidFill>
                  <a:schemeClr val="dk1"/>
                </a:solidFill>
                <a:latin typeface="Times New Roman"/>
                <a:ea typeface="Times New Roman"/>
                <a:cs typeface="Times New Roman"/>
                <a:sym typeface="Times New Roman"/>
              </a:rPr>
              <a:t>k</a:t>
            </a:r>
            <a:r>
              <a:rPr b="1" i="1" lang="en-US" sz="3600" u="none" cap="none" strike="noStrike">
                <a:solidFill>
                  <a:schemeClr val="dk1"/>
                </a:solidFill>
                <a:latin typeface="Times New Roman"/>
                <a:ea typeface="Times New Roman"/>
                <a:cs typeface="Times New Roman"/>
                <a:sym typeface="Times New Roman"/>
              </a:rPr>
              <a:t>x</a:t>
            </a:r>
            <a:r>
              <a:rPr b="1" baseline="-25000" i="1" lang="en-US" sz="3600" u="none" cap="none" strike="noStrike">
                <a:solidFill>
                  <a:schemeClr val="dk1"/>
                </a:solidFill>
                <a:latin typeface="Times New Roman"/>
                <a:ea typeface="Times New Roman"/>
                <a:cs typeface="Times New Roman"/>
                <a:sym typeface="Times New Roman"/>
              </a:rPr>
              <a:t>k </a:t>
            </a:r>
          </a:p>
          <a:p>
            <a:pPr indent="-342900" lvl="0" marL="342900" marR="0" rtl="0" algn="l">
              <a:lnSpc>
                <a:spcPct val="100000"/>
              </a:lnSpc>
              <a:spcBef>
                <a:spcPts val="1080"/>
              </a:spcBef>
              <a:spcAft>
                <a:spcPts val="0"/>
              </a:spcAft>
              <a:buClr>
                <a:schemeClr val="dk1"/>
              </a:buClr>
              <a:buFont typeface="Times New Roman"/>
              <a:buNone/>
            </a:pPr>
            <a:r>
              <a:t/>
            </a:r>
            <a:endParaRPr b="1" baseline="-25000" i="0" sz="36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1080"/>
              </a:spcBef>
              <a:spcAft>
                <a:spcPts val="54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b</a:t>
            </a:r>
            <a:r>
              <a:rPr b="1" baseline="-25000" i="0" lang="en-US" sz="3600" u="none" cap="none" strike="noStrike">
                <a:solidFill>
                  <a:schemeClr val="dk1"/>
                </a:solidFill>
                <a:latin typeface="Times New Roman"/>
                <a:ea typeface="Times New Roman"/>
                <a:cs typeface="Times New Roman"/>
                <a:sym typeface="Times New Roman"/>
              </a:rPr>
              <a:t>0</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b</a:t>
            </a:r>
            <a:r>
              <a:rPr b="1" baseline="-25000" i="0" lang="en-US" sz="3600" u="none" cap="none" strike="noStrike">
                <a:solidFill>
                  <a:schemeClr val="dk1"/>
                </a:solidFill>
                <a:latin typeface="Times New Roman"/>
                <a:ea typeface="Times New Roman"/>
                <a:cs typeface="Times New Roman"/>
                <a:sym typeface="Times New Roman"/>
              </a:rPr>
              <a:t>1</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b</a:t>
            </a:r>
            <a:r>
              <a:rPr b="1" baseline="-25000" i="0" lang="en-US" sz="3600" u="none" cap="none" strike="noStrike">
                <a:solidFill>
                  <a:schemeClr val="dk1"/>
                </a:solidFill>
                <a:latin typeface="Times New Roman"/>
                <a:ea typeface="Times New Roman"/>
                <a:cs typeface="Times New Roman"/>
                <a:sym typeface="Times New Roman"/>
              </a:rPr>
              <a:t>2</a:t>
            </a:r>
            <a:r>
              <a:rPr b="1" i="0" lang="en-US" sz="3600" u="none" cap="none" strike="noStrike">
                <a:solidFill>
                  <a:schemeClr val="dk1"/>
                </a:solidFill>
                <a:latin typeface="Times New Roman"/>
                <a:ea typeface="Times New Roman"/>
                <a:cs typeface="Times New Roman"/>
                <a:sym typeface="Times New Roman"/>
              </a:rPr>
              <a:t>,</a:t>
            </a:r>
            <a:r>
              <a:rPr b="1" baseline="-25000" i="0"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 . , </a:t>
            </a:r>
            <a:r>
              <a:rPr b="1" i="1" lang="en-US" sz="3600" u="none" cap="none" strike="noStrike">
                <a:solidFill>
                  <a:schemeClr val="dk1"/>
                </a:solidFill>
                <a:latin typeface="Times New Roman"/>
                <a:ea typeface="Times New Roman"/>
                <a:cs typeface="Times New Roman"/>
                <a:sym typeface="Times New Roman"/>
              </a:rPr>
              <a:t>b</a:t>
            </a:r>
            <a:r>
              <a:rPr b="1" baseline="-25000" i="1" lang="en-US" sz="3600" u="none" cap="none" strike="noStrike">
                <a:solidFill>
                  <a:schemeClr val="dk1"/>
                </a:solidFill>
                <a:latin typeface="Times New Roman"/>
                <a:ea typeface="Times New Roman"/>
                <a:cs typeface="Times New Roman"/>
                <a:sym typeface="Times New Roman"/>
              </a:rPr>
              <a:t>k</a:t>
            </a:r>
            <a:r>
              <a:rPr b="1" i="0" lang="en-US" sz="36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are the </a:t>
            </a:r>
            <a:r>
              <a:rPr b="1" i="1" lang="en-US" sz="3200" u="none" cap="none" strike="noStrike">
                <a:solidFill>
                  <a:schemeClr val="dk1"/>
                </a:solidFill>
                <a:latin typeface="Arial"/>
                <a:ea typeface="Arial"/>
                <a:cs typeface="Arial"/>
                <a:sym typeface="Arial"/>
              </a:rPr>
              <a:t>sample estimates</a:t>
            </a:r>
            <a:r>
              <a:rPr b="1" i="0" lang="en-US" sz="3200" u="none" cap="none" strike="noStrike">
                <a:solidFill>
                  <a:schemeClr val="dk1"/>
                </a:solidFill>
                <a:latin typeface="Arial"/>
                <a:ea typeface="Arial"/>
                <a:cs typeface="Arial"/>
                <a:sym typeface="Arial"/>
              </a:rPr>
              <a:t> of the parameters </a:t>
            </a:r>
            <a:r>
              <a:rPr b="1" i="1" lang="en-US" sz="3600" u="none" cap="none" strike="noStrike">
                <a:solidFill>
                  <a:schemeClr val="dk1"/>
                </a:solidFill>
                <a:latin typeface="Times New Roman"/>
                <a:ea typeface="Times New Roman"/>
                <a:cs typeface="Times New Roman"/>
                <a:sym typeface="Times New Roman"/>
              </a:rPr>
              <a:t>ß</a:t>
            </a:r>
            <a:r>
              <a:rPr b="1" baseline="-25000" i="0" lang="en-US" sz="3600" u="none" cap="none" strike="noStrike">
                <a:solidFill>
                  <a:schemeClr val="dk1"/>
                </a:solidFill>
                <a:latin typeface="Times New Roman"/>
                <a:ea typeface="Times New Roman"/>
                <a:cs typeface="Times New Roman"/>
                <a:sym typeface="Times New Roman"/>
              </a:rPr>
              <a:t>0</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ß</a:t>
            </a:r>
            <a:r>
              <a:rPr b="1" baseline="-25000" i="0" lang="en-US" sz="3600" u="none" cap="none" strike="noStrike">
                <a:solidFill>
                  <a:schemeClr val="dk1"/>
                </a:solidFill>
                <a:latin typeface="Times New Roman"/>
                <a:ea typeface="Times New Roman"/>
                <a:cs typeface="Times New Roman"/>
                <a:sym typeface="Times New Roman"/>
              </a:rPr>
              <a:t>1</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ß</a:t>
            </a:r>
            <a:r>
              <a:rPr b="1" baseline="-25000" i="0" lang="en-US" sz="3600" u="none" cap="none" strike="noStrike">
                <a:solidFill>
                  <a:schemeClr val="dk1"/>
                </a:solidFill>
                <a:latin typeface="Times New Roman"/>
                <a:ea typeface="Times New Roman"/>
                <a:cs typeface="Times New Roman"/>
                <a:sym typeface="Times New Roman"/>
              </a:rPr>
              <a:t>2</a:t>
            </a:r>
            <a:r>
              <a:rPr b="1" i="0" lang="en-US" sz="3600" u="none" cap="none" strike="noStrike">
                <a:solidFill>
                  <a:schemeClr val="dk1"/>
                </a:solidFill>
                <a:latin typeface="Times New Roman"/>
                <a:ea typeface="Times New Roman"/>
                <a:cs typeface="Times New Roman"/>
                <a:sym typeface="Times New Roman"/>
              </a:rPr>
              <a:t>,</a:t>
            </a:r>
            <a:r>
              <a:rPr b="1" baseline="-25000" i="0"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 . , </a:t>
            </a:r>
            <a:r>
              <a:rPr b="1" i="1" lang="en-US" sz="3600" u="none" cap="none" strike="noStrike">
                <a:solidFill>
                  <a:schemeClr val="dk1"/>
                </a:solidFill>
                <a:latin typeface="Times New Roman"/>
                <a:ea typeface="Times New Roman"/>
                <a:cs typeface="Times New Roman"/>
                <a:sym typeface="Times New Roman"/>
              </a:rPr>
              <a:t>ß</a:t>
            </a:r>
            <a:r>
              <a:rPr b="1" baseline="-25000" i="1" lang="en-US" sz="3600" u="none" cap="none" strike="noStrike">
                <a:solidFill>
                  <a:schemeClr val="dk1"/>
                </a:solidFill>
                <a:latin typeface="Times New Roman"/>
                <a:ea typeface="Times New Roman"/>
                <a:cs typeface="Times New Roman"/>
                <a:sym typeface="Times New Roman"/>
              </a:rPr>
              <a:t>k</a:t>
            </a:r>
          </a:p>
        </p:txBody>
      </p:sp>
      <p:sp>
        <p:nvSpPr>
          <p:cNvPr id="1008" name="Shape 1008"/>
          <p:cNvSpPr txBox="1"/>
          <p:nvPr/>
        </p:nvSpPr>
        <p:spPr>
          <a:xfrm>
            <a:off x="488950" y="631825"/>
            <a:ext cx="468311" cy="43973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1009" name="Shape 1009"/>
          <p:cNvSpPr txBox="1"/>
          <p:nvPr/>
        </p:nvSpPr>
        <p:spPr>
          <a:xfrm>
            <a:off x="2555875" y="241300"/>
            <a:ext cx="3881436" cy="668337"/>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 cont</a:t>
            </a:r>
          </a:p>
        </p:txBody>
      </p:sp>
    </p:spTree>
  </p:cSld>
  <p:clrMapOvr>
    <a:masterClrMapping/>
  </p:clrMapOvr>
  <p:transition spd="slow">
    <p:cut/>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13" name="Shape 1013"/>
        <p:cNvGrpSpPr/>
        <p:nvPr/>
      </p:nvGrpSpPr>
      <p:grpSpPr>
        <a:xfrm>
          <a:off x="0" y="0"/>
          <a:ext cx="0" cy="0"/>
          <a:chOff x="0" y="0"/>
          <a:chExt cx="0" cy="0"/>
        </a:xfrm>
      </p:grpSpPr>
      <p:sp>
        <p:nvSpPr>
          <p:cNvPr id="1014" name="Shape 1014"/>
          <p:cNvSpPr txBox="1"/>
          <p:nvPr>
            <p:ph idx="4294967295" type="title"/>
          </p:nvPr>
        </p:nvSpPr>
        <p:spPr>
          <a:xfrm>
            <a:off x="406400" y="425450"/>
            <a:ext cx="8247061" cy="1524000"/>
          </a:xfrm>
          <a:prstGeom prst="rect">
            <a:avLst/>
          </a:prstGeom>
          <a:noFill/>
          <a:ln>
            <a:noFill/>
          </a:ln>
        </p:spPr>
        <p:txBody>
          <a:bodyPr anchorCtr="0" anchor="ctr" bIns="44450" lIns="90475" rIns="90475" tIns="44450">
            <a:noAutofit/>
          </a:bodyPr>
          <a:lstStyle/>
          <a:p>
            <a:pPr indent="0" lvl="0" marL="0" marR="0" rtl="0" algn="ctr">
              <a:lnSpc>
                <a:spcPct val="7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Technology</a:t>
            </a:r>
            <a:br>
              <a:rPr b="0" i="0" lang="en-US" sz="4000" u="none" cap="none" strike="noStrike">
                <a:solidFill>
                  <a:srgbClr val="008000"/>
                </a:solidFill>
                <a:latin typeface="Arial"/>
                <a:ea typeface="Arial"/>
                <a:cs typeface="Arial"/>
                <a:sym typeface="Arial"/>
              </a:rPr>
            </a:br>
            <a:br>
              <a:rPr b="0" i="0" lang="en-US" sz="4000" u="none" cap="none" strike="noStrike">
                <a:solidFill>
                  <a:srgbClr val="008000"/>
                </a:solidFill>
                <a:latin typeface="Arial"/>
                <a:ea typeface="Arial"/>
                <a:cs typeface="Arial"/>
                <a:sym typeface="Arial"/>
              </a:rPr>
            </a:br>
            <a:r>
              <a:rPr b="0" i="0" lang="en-US" sz="3200" u="none" cap="none" strike="noStrike">
                <a:solidFill>
                  <a:schemeClr val="hlink"/>
                </a:solidFill>
                <a:latin typeface="Arial"/>
                <a:ea typeface="Arial"/>
                <a:cs typeface="Arial"/>
                <a:sym typeface="Arial"/>
              </a:rPr>
              <a:t>Use a statistical software package such as</a:t>
            </a:r>
          </a:p>
        </p:txBody>
      </p:sp>
      <p:sp>
        <p:nvSpPr>
          <p:cNvPr id="1015" name="Shape 1015"/>
          <p:cNvSpPr txBox="1"/>
          <p:nvPr>
            <p:ph idx="1" type="body"/>
          </p:nvPr>
        </p:nvSpPr>
        <p:spPr>
          <a:xfrm>
            <a:off x="603250" y="2298700"/>
            <a:ext cx="5124450" cy="31623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STATDISK</a:t>
            </a:r>
          </a:p>
          <a:p>
            <a:pPr indent="-342900" lvl="0" marL="342900" marR="0" rtl="0" algn="l">
              <a:lnSpc>
                <a:spcPct val="100000"/>
              </a:lnSpc>
              <a:spcBef>
                <a:spcPts val="208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Minitab</a:t>
            </a:r>
          </a:p>
          <a:p>
            <a:pPr indent="-342900" lvl="0" marL="342900" marR="0" rtl="0" algn="l">
              <a:lnSpc>
                <a:spcPct val="100000"/>
              </a:lnSpc>
              <a:spcBef>
                <a:spcPts val="208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Excel</a:t>
            </a:r>
          </a:p>
          <a:p>
            <a:pPr indent="-342900" lvl="0" marL="342900" marR="0" rtl="0" algn="l">
              <a:lnSpc>
                <a:spcPct val="100000"/>
              </a:lnSpc>
              <a:spcBef>
                <a:spcPts val="2080"/>
              </a:spcBef>
              <a:spcAft>
                <a:spcPts val="96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TI-83/84</a:t>
            </a:r>
          </a:p>
        </p:txBody>
      </p:sp>
    </p:spTree>
  </p:cSld>
  <p:clrMapOvr>
    <a:masterClrMapping/>
  </p:clrMapOvr>
  <p:transition spd="slow">
    <p:cut/>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19" name="Shape 1019"/>
        <p:cNvGrpSpPr/>
        <p:nvPr/>
      </p:nvGrpSpPr>
      <p:grpSpPr>
        <a:xfrm>
          <a:off x="0" y="0"/>
          <a:ext cx="0" cy="0"/>
          <a:chOff x="0" y="0"/>
          <a:chExt cx="0" cy="0"/>
        </a:xfrm>
      </p:grpSpPr>
      <p:sp>
        <p:nvSpPr>
          <p:cNvPr id="1020" name="Shape 1020"/>
          <p:cNvSpPr txBox="1"/>
          <p:nvPr/>
        </p:nvSpPr>
        <p:spPr>
          <a:xfrm>
            <a:off x="534987" y="174625"/>
            <a:ext cx="73850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21" name="Shape 1021"/>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1022" name="Shape 1022"/>
          <p:cNvSpPr txBox="1"/>
          <p:nvPr/>
        </p:nvSpPr>
        <p:spPr>
          <a:xfrm>
            <a:off x="620712" y="989012"/>
            <a:ext cx="5826124" cy="5216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Table 10-6 includes a random sample of heights of mothers, fathers, and their daughters (based on data from the National Health and Nutrition Examination). Find the multiple regression equation in which the response (y) variable is the height of a daughter and the predictor (x) variables are the height of the mother and height of the father.</a:t>
            </a:r>
          </a:p>
        </p:txBody>
      </p:sp>
      <p:pic>
        <p:nvPicPr>
          <p:cNvPr id="1023" name="Shape 1023"/>
          <p:cNvPicPr preferRelativeResize="0"/>
          <p:nvPr/>
        </p:nvPicPr>
        <p:blipFill rotWithShape="1">
          <a:blip r:embed="rId3">
            <a:alphaModFix/>
          </a:blip>
          <a:srcRect b="0" l="0" r="0" t="0"/>
          <a:stretch/>
        </p:blipFill>
        <p:spPr>
          <a:xfrm>
            <a:off x="6583361" y="492125"/>
            <a:ext cx="2235199" cy="5994399"/>
          </a:xfrm>
          <a:prstGeom prst="rect">
            <a:avLst/>
          </a:prstGeom>
          <a:noFill/>
          <a:ln>
            <a:noFill/>
          </a:ln>
        </p:spPr>
      </p:pic>
    </p:spTree>
  </p:cSld>
  <p:clrMapOvr>
    <a:masterClrMapping/>
  </p:clrMapOvr>
  <p:transition spd="slow">
    <p:cut/>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7" name="Shape 1027"/>
        <p:cNvGrpSpPr/>
        <p:nvPr/>
      </p:nvGrpSpPr>
      <p:grpSpPr>
        <a:xfrm>
          <a:off x="0" y="0"/>
          <a:ext cx="0" cy="0"/>
          <a:chOff x="0" y="0"/>
          <a:chExt cx="0" cy="0"/>
        </a:xfrm>
      </p:grpSpPr>
      <p:sp>
        <p:nvSpPr>
          <p:cNvPr id="1028" name="Shape 1028"/>
          <p:cNvSpPr txBox="1"/>
          <p:nvPr/>
        </p:nvSpPr>
        <p:spPr>
          <a:xfrm>
            <a:off x="534987" y="174625"/>
            <a:ext cx="73850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29" name="Shape 1029"/>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1030" name="Shape 1030"/>
          <p:cNvSpPr txBox="1"/>
          <p:nvPr/>
        </p:nvSpPr>
        <p:spPr>
          <a:xfrm>
            <a:off x="620712" y="989012"/>
            <a:ext cx="811530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Minitab results are shown here:</a:t>
            </a:r>
          </a:p>
        </p:txBody>
      </p:sp>
      <p:pic>
        <p:nvPicPr>
          <p:cNvPr id="1031" name="Shape 1031"/>
          <p:cNvPicPr preferRelativeResize="0"/>
          <p:nvPr/>
        </p:nvPicPr>
        <p:blipFill rotWithShape="1">
          <a:blip r:embed="rId3">
            <a:alphaModFix/>
          </a:blip>
          <a:srcRect b="0" l="0" r="0" t="0"/>
          <a:stretch/>
        </p:blipFill>
        <p:spPr>
          <a:xfrm>
            <a:off x="400050" y="1757361"/>
            <a:ext cx="8561387" cy="4506911"/>
          </a:xfrm>
          <a:prstGeom prst="rect">
            <a:avLst/>
          </a:prstGeom>
          <a:noFill/>
          <a:ln>
            <a:noFill/>
          </a:ln>
        </p:spPr>
      </p:pic>
    </p:spTree>
  </p:cSld>
  <p:clrMapOvr>
    <a:masterClrMapping/>
  </p:clrMapOvr>
  <p:transition spd="slow">
    <p:cut/>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35" name="Shape 1035"/>
        <p:cNvGrpSpPr/>
        <p:nvPr/>
      </p:nvGrpSpPr>
      <p:grpSpPr>
        <a:xfrm>
          <a:off x="0" y="0"/>
          <a:ext cx="0" cy="0"/>
          <a:chOff x="0" y="0"/>
          <a:chExt cx="0" cy="0"/>
        </a:xfrm>
      </p:grpSpPr>
      <p:sp>
        <p:nvSpPr>
          <p:cNvPr id="1036" name="Shape 1036"/>
          <p:cNvSpPr txBox="1"/>
          <p:nvPr/>
        </p:nvSpPr>
        <p:spPr>
          <a:xfrm>
            <a:off x="534987" y="174625"/>
            <a:ext cx="73850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37" name="Shape 1037"/>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1038" name="Shape 1038"/>
          <p:cNvSpPr txBox="1"/>
          <p:nvPr/>
        </p:nvSpPr>
        <p:spPr>
          <a:xfrm>
            <a:off x="620712" y="989012"/>
            <a:ext cx="8115300" cy="47926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From the display, we see that the multiple regression equation is</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Height = 7.5  +  7.07Mother + 0.164Father </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our notation presented earlier in this section, we could write this equation as</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y</a:t>
            </a:r>
            <a:r>
              <a:rPr b="1" i="0" lang="en-US" sz="2800" u="none" cap="none" strike="noStrike">
                <a:solidFill>
                  <a:schemeClr val="dk1"/>
                </a:solidFill>
                <a:latin typeface="Arial"/>
                <a:ea typeface="Arial"/>
                <a:cs typeface="Arial"/>
                <a:sym typeface="Arial"/>
              </a:rPr>
              <a:t>  =  7.5  +  0.707</a:t>
            </a:r>
            <a:r>
              <a:rPr b="1" i="1" lang="en-US" sz="2800" u="none" cap="none" strike="noStrike">
                <a:solidFill>
                  <a:schemeClr val="dk1"/>
                </a:solidFill>
                <a:latin typeface="Arial"/>
                <a:ea typeface="Arial"/>
                <a:cs typeface="Arial"/>
                <a:sym typeface="Arial"/>
              </a:rPr>
              <a:t>x</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0.164</a:t>
            </a:r>
            <a:r>
              <a:rPr b="1" i="1" lang="en-US" sz="2800" u="none" cap="none" strike="noStrike">
                <a:solidFill>
                  <a:schemeClr val="dk1"/>
                </a:solidFill>
                <a:latin typeface="Arial"/>
                <a:ea typeface="Arial"/>
                <a:cs typeface="Arial"/>
                <a:sym typeface="Arial"/>
              </a:rPr>
              <a:t>x</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where y is the predicted height of a daughter, </a:t>
            </a:r>
            <a:r>
              <a:rPr b="1" i="1" lang="en-US" sz="2800" u="none" cap="none" strike="noStrike">
                <a:solidFill>
                  <a:schemeClr val="dk1"/>
                </a:solidFill>
                <a:latin typeface="Arial"/>
                <a:ea typeface="Arial"/>
                <a:cs typeface="Arial"/>
                <a:sym typeface="Arial"/>
              </a:rPr>
              <a:t>x</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is the height of the mother, and </a:t>
            </a:r>
            <a:r>
              <a:rPr b="1" i="1" lang="en-US" sz="2800" u="none" cap="none" strike="noStrike">
                <a:solidFill>
                  <a:schemeClr val="dk1"/>
                </a:solidFill>
                <a:latin typeface="Arial"/>
                <a:ea typeface="Arial"/>
                <a:cs typeface="Arial"/>
                <a:sym typeface="Arial"/>
              </a:rPr>
              <a:t>x</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is the height of the father.</a:t>
            </a:r>
          </a:p>
        </p:txBody>
      </p:sp>
      <p:sp>
        <p:nvSpPr>
          <p:cNvPr id="1039" name="Shape 1039"/>
          <p:cNvSpPr txBox="1"/>
          <p:nvPr/>
        </p:nvSpPr>
        <p:spPr>
          <a:xfrm>
            <a:off x="1563687" y="3663950"/>
            <a:ext cx="39211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sp>
        <p:nvSpPr>
          <p:cNvPr id="1040" name="Shape 1040"/>
          <p:cNvSpPr txBox="1"/>
          <p:nvPr/>
        </p:nvSpPr>
        <p:spPr>
          <a:xfrm>
            <a:off x="1697036" y="4264025"/>
            <a:ext cx="39211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4" name="Shape 1044"/>
        <p:cNvGrpSpPr/>
        <p:nvPr/>
      </p:nvGrpSpPr>
      <p:grpSpPr>
        <a:xfrm>
          <a:off x="0" y="0"/>
          <a:ext cx="0" cy="0"/>
          <a:chOff x="0" y="0"/>
          <a:chExt cx="0" cy="0"/>
        </a:xfrm>
      </p:grpSpPr>
      <p:sp>
        <p:nvSpPr>
          <p:cNvPr id="1045" name="Shape 1045"/>
          <p:cNvSpPr txBox="1"/>
          <p:nvPr>
            <p:ph idx="4294967295" type="title"/>
          </p:nvPr>
        </p:nvSpPr>
        <p:spPr>
          <a:xfrm>
            <a:off x="673100" y="180975"/>
            <a:ext cx="7772400" cy="7651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1046" name="Shape 1046"/>
          <p:cNvSpPr txBox="1"/>
          <p:nvPr>
            <p:ph idx="1" type="body"/>
          </p:nvPr>
        </p:nvSpPr>
        <p:spPr>
          <a:xfrm>
            <a:off x="622300" y="1492250"/>
            <a:ext cx="8305799" cy="4114800"/>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multiple coefficient of determination </a:t>
            </a:r>
            <a:r>
              <a:rPr b="1" i="1" lang="en-US" sz="2800" u="none" cap="none" strike="noStrike">
                <a:solidFill>
                  <a:schemeClr val="dk1"/>
                </a:solidFill>
                <a:latin typeface="Times New Roman"/>
                <a:ea typeface="Times New Roman"/>
                <a:cs typeface="Times New Roman"/>
                <a:sym typeface="Times New Roman"/>
              </a:rPr>
              <a:t>R</a:t>
            </a:r>
            <a:r>
              <a:rPr b="1" baseline="30000" i="0" lang="en-US" sz="2800" u="none" cap="none" strike="noStrike">
                <a:solidFill>
                  <a:schemeClr val="dk1"/>
                </a:solidFill>
                <a:latin typeface="Times New Roman"/>
                <a:ea typeface="Times New Roman"/>
                <a:cs typeface="Times New Roman"/>
                <a:sym typeface="Times New Roman"/>
              </a:rPr>
              <a:t>2</a:t>
            </a:r>
            <a:r>
              <a:rPr b="1" i="0" lang="en-US" sz="2800" u="none" cap="none" strike="noStrike">
                <a:solidFill>
                  <a:schemeClr val="dk1"/>
                </a:solidFill>
                <a:latin typeface="Arial"/>
                <a:ea typeface="Arial"/>
                <a:cs typeface="Arial"/>
                <a:sym typeface="Arial"/>
              </a:rPr>
              <a:t> 	is a measure of how well the multiple        regression equation fits the sample data.</a:t>
            </a:r>
          </a:p>
          <a:p>
            <a:pPr indent="-450850" lvl="0" marL="450850" marR="0" rtl="0" algn="l">
              <a:lnSpc>
                <a:spcPct val="90000"/>
              </a:lnSpc>
              <a:spcBef>
                <a:spcPts val="168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450850" lvl="0" marL="450850" marR="0" rtl="0" algn="l">
              <a:lnSpc>
                <a:spcPct val="90000"/>
              </a:lnSpc>
              <a:spcBef>
                <a:spcPts val="1680"/>
              </a:spcBef>
              <a:spcAft>
                <a:spcPts val="84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The</a:t>
            </a:r>
            <a:r>
              <a:rPr b="1" i="0" lang="en-US" sz="2800" u="none" cap="none" strike="noStrike">
                <a:solidFill>
                  <a:schemeClr val="hlink"/>
                </a:solidFill>
                <a:latin typeface="Arial"/>
                <a:ea typeface="Arial"/>
                <a:cs typeface="Arial"/>
                <a:sym typeface="Arial"/>
              </a:rPr>
              <a:t> adjusted coefficient of determination</a:t>
            </a:r>
            <a:r>
              <a:rPr b="1" i="0" lang="en-US" sz="2800" u="none" cap="none" strike="noStrike">
                <a:solidFill>
                  <a:schemeClr val="dk1"/>
                </a:solidFill>
                <a:latin typeface="Arial"/>
                <a:ea typeface="Arial"/>
                <a:cs typeface="Arial"/>
                <a:sym typeface="Arial"/>
              </a:rPr>
              <a:t>   		is the multiple coefficient of determination </a:t>
            </a:r>
            <a:r>
              <a:rPr b="1" i="1" lang="en-US" sz="2800" u="none" cap="none" strike="noStrike">
                <a:solidFill>
                  <a:schemeClr val="dk1"/>
                </a:solidFill>
                <a:latin typeface="Times New Roman"/>
                <a:ea typeface="Times New Roman"/>
                <a:cs typeface="Times New Roman"/>
                <a:sym typeface="Times New Roman"/>
              </a:rPr>
              <a:t>R</a:t>
            </a:r>
            <a:r>
              <a:rPr b="1" baseline="30000" i="0" lang="en-US" sz="2800" u="none" cap="none" strike="noStrike">
                <a:solidFill>
                  <a:schemeClr val="dk1"/>
                </a:solidFill>
                <a:latin typeface="Times New Roman"/>
                <a:ea typeface="Times New Roman"/>
                <a:cs typeface="Times New Roman"/>
                <a:sym typeface="Times New Roman"/>
              </a:rPr>
              <a:t>2 </a:t>
            </a:r>
            <a:r>
              <a:rPr b="1" baseline="3000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modified to account for the number of     	variables and the sample size.</a:t>
            </a:r>
          </a:p>
        </p:txBody>
      </p:sp>
    </p:spTree>
  </p:cSld>
  <p:clrMapOvr>
    <a:masterClrMapping/>
  </p:clrMapOvr>
  <p:transition spd="slow">
    <p:cut/>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0" name="Shape 1050"/>
        <p:cNvGrpSpPr/>
        <p:nvPr/>
      </p:nvGrpSpPr>
      <p:grpSpPr>
        <a:xfrm>
          <a:off x="0" y="0"/>
          <a:ext cx="0" cy="0"/>
          <a:chOff x="0" y="0"/>
          <a:chExt cx="0" cy="0"/>
        </a:xfrm>
      </p:grpSpPr>
      <p:sp>
        <p:nvSpPr>
          <p:cNvPr id="1051" name="Shape 1051"/>
          <p:cNvSpPr txBox="1"/>
          <p:nvPr>
            <p:ph idx="4294967295" type="title"/>
          </p:nvPr>
        </p:nvSpPr>
        <p:spPr>
          <a:xfrm>
            <a:off x="673100" y="214312"/>
            <a:ext cx="8143874" cy="11731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Adjusted Coefficient of Determination</a:t>
            </a:r>
          </a:p>
        </p:txBody>
      </p:sp>
      <p:sp>
        <p:nvSpPr>
          <p:cNvPr id="1052" name="Shape 1052"/>
          <p:cNvSpPr txBox="1"/>
          <p:nvPr>
            <p:ph idx="1" type="body"/>
          </p:nvPr>
        </p:nvSpPr>
        <p:spPr>
          <a:xfrm>
            <a:off x="654050" y="2073275"/>
            <a:ext cx="4622800" cy="892174"/>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Adjusted </a:t>
            </a:r>
            <a:r>
              <a:rPr b="1" i="1" lang="en-US" sz="3600" u="none" cap="none" strike="noStrike">
                <a:solidFill>
                  <a:schemeClr val="dk1"/>
                </a:solidFill>
                <a:latin typeface="Times New Roman"/>
                <a:ea typeface="Times New Roman"/>
                <a:cs typeface="Times New Roman"/>
                <a:sym typeface="Times New Roman"/>
              </a:rPr>
              <a:t>R</a:t>
            </a:r>
            <a:r>
              <a:rPr b="1" baseline="30000" i="0" lang="en-US" sz="2800" u="none" cap="none" strike="noStrike">
                <a:solidFill>
                  <a:schemeClr val="dk1"/>
                </a:solidFill>
                <a:latin typeface="Times New Roman"/>
                <a:ea typeface="Times New Roman"/>
                <a:cs typeface="Times New Roman"/>
                <a:sym typeface="Times New Roman"/>
              </a:rPr>
              <a:t>2</a:t>
            </a:r>
            <a:r>
              <a:rPr b="1" i="0" lang="en-US" sz="3600" u="none" cap="none" strike="noStrike">
                <a:solidFill>
                  <a:schemeClr val="dk1"/>
                </a:solidFill>
                <a:latin typeface="Times New Roman"/>
                <a:ea typeface="Times New Roman"/>
                <a:cs typeface="Times New Roman"/>
                <a:sym typeface="Times New Roman"/>
              </a:rPr>
              <a:t> = 1 –</a:t>
            </a:r>
          </a:p>
        </p:txBody>
      </p:sp>
      <p:grpSp>
        <p:nvGrpSpPr>
          <p:cNvPr id="1053" name="Shape 1053"/>
          <p:cNvGrpSpPr/>
          <p:nvPr/>
        </p:nvGrpSpPr>
        <p:grpSpPr>
          <a:xfrm>
            <a:off x="4202112" y="1879600"/>
            <a:ext cx="4332287" cy="1398586"/>
            <a:chOff x="4678362" y="2333625"/>
            <a:chExt cx="4332287" cy="1398586"/>
          </a:xfrm>
        </p:grpSpPr>
        <p:grpSp>
          <p:nvGrpSpPr>
            <p:cNvPr id="1054" name="Shape 1054"/>
            <p:cNvGrpSpPr/>
            <p:nvPr/>
          </p:nvGrpSpPr>
          <p:grpSpPr>
            <a:xfrm>
              <a:off x="4678362" y="2333625"/>
              <a:ext cx="2547937" cy="1398586"/>
              <a:chOff x="4678362" y="2333625"/>
              <a:chExt cx="2547937" cy="1398586"/>
            </a:xfrm>
          </p:grpSpPr>
          <p:grpSp>
            <p:nvGrpSpPr>
              <p:cNvPr id="1055" name="Shape 1055"/>
              <p:cNvGrpSpPr/>
              <p:nvPr/>
            </p:nvGrpSpPr>
            <p:grpSpPr>
              <a:xfrm>
                <a:off x="4678362" y="2333625"/>
                <a:ext cx="2516187" cy="1398586"/>
                <a:chOff x="4678362" y="2333625"/>
                <a:chExt cx="2516187" cy="1398586"/>
              </a:xfrm>
            </p:grpSpPr>
            <p:sp>
              <p:nvSpPr>
                <p:cNvPr id="1056" name="Shape 1056"/>
                <p:cNvSpPr txBox="1"/>
                <p:nvPr/>
              </p:nvSpPr>
              <p:spPr>
                <a:xfrm>
                  <a:off x="5422900" y="2333625"/>
                  <a:ext cx="14255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Times New Roman"/>
                      <a:ea typeface="Times New Roman"/>
                      <a:cs typeface="Times New Roman"/>
                      <a:sym typeface="Times New Roman"/>
                    </a:rPr>
                    <a:t>n</a:t>
                  </a:r>
                  <a:r>
                    <a:rPr b="1" i="0" lang="en-US" sz="3600" u="none" cap="none" strike="noStrike">
                      <a:solidFill>
                        <a:schemeClr val="dk1"/>
                      </a:solidFill>
                      <a:latin typeface="Times New Roman"/>
                      <a:ea typeface="Times New Roman"/>
                      <a:cs typeface="Times New Roman"/>
                      <a:sym typeface="Times New Roman"/>
                    </a:rPr>
                    <a:t> – 1)</a:t>
                  </a:r>
                </a:p>
              </p:txBody>
            </p:sp>
            <p:sp>
              <p:nvSpPr>
                <p:cNvPr id="1057" name="Shape 1057"/>
                <p:cNvSpPr txBox="1"/>
                <p:nvPr/>
              </p:nvSpPr>
              <p:spPr>
                <a:xfrm>
                  <a:off x="4678362" y="2973386"/>
                  <a:ext cx="2516187"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Times New Roman"/>
                      <a:ea typeface="Times New Roman"/>
                      <a:cs typeface="Times New Roman"/>
                      <a:sym typeface="Times New Roman"/>
                    </a:rPr>
                    <a:t>n</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k</a:t>
                  </a:r>
                  <a:r>
                    <a:rPr b="1" i="0" lang="en-US" sz="3600" u="none" cap="none" strike="noStrike">
                      <a:solidFill>
                        <a:schemeClr val="dk1"/>
                      </a:solidFill>
                      <a:latin typeface="Times New Roman"/>
                      <a:ea typeface="Times New Roman"/>
                      <a:cs typeface="Times New Roman"/>
                      <a:sym typeface="Times New Roman"/>
                    </a:rPr>
                    <a:t> + 1)</a:t>
                  </a:r>
                  <a:r>
                    <a:rPr b="0" i="0" lang="en-US" sz="4400" u="none" cap="none" strike="noStrike">
                      <a:solidFill>
                        <a:schemeClr val="dk1"/>
                      </a:solidFill>
                      <a:latin typeface="Times New Roman"/>
                      <a:ea typeface="Times New Roman"/>
                      <a:cs typeface="Times New Roman"/>
                      <a:sym typeface="Times New Roman"/>
                    </a:rPr>
                    <a:t>]</a:t>
                  </a:r>
                </a:p>
              </p:txBody>
            </p:sp>
          </p:grpSp>
          <p:cxnSp>
            <p:nvCxnSpPr>
              <p:cNvPr id="1058" name="Shape 1058"/>
              <p:cNvCxnSpPr/>
              <p:nvPr/>
            </p:nvCxnSpPr>
            <p:spPr>
              <a:xfrm>
                <a:off x="4746625" y="2971800"/>
                <a:ext cx="2479675" cy="0"/>
              </a:xfrm>
              <a:prstGeom prst="straightConnector1">
                <a:avLst/>
              </a:prstGeom>
              <a:noFill/>
              <a:ln cap="rnd" cmpd="sng" w="25400">
                <a:solidFill>
                  <a:schemeClr val="dk1"/>
                </a:solidFill>
                <a:prstDash val="solid"/>
                <a:miter/>
                <a:headEnd len="med" w="med" type="none"/>
                <a:tailEnd len="med" w="med" type="none"/>
              </a:ln>
            </p:spPr>
          </p:cxnSp>
        </p:grpSp>
        <p:sp>
          <p:nvSpPr>
            <p:cNvPr id="1059" name="Shape 1059"/>
            <p:cNvSpPr txBox="1"/>
            <p:nvPr/>
          </p:nvSpPr>
          <p:spPr>
            <a:xfrm>
              <a:off x="7162800" y="2590800"/>
              <a:ext cx="1847849" cy="754062"/>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dk1"/>
                </a:buClr>
                <a:buSzPct val="25000"/>
                <a:buFont typeface="Times New Roman"/>
                <a:buNone/>
              </a:pPr>
              <a:r>
                <a:rPr b="1" i="0" lang="en-US" sz="4400" u="none" cap="none" strike="noStrike">
                  <a:solidFill>
                    <a:schemeClr val="dk1"/>
                  </a:solidFill>
                  <a:latin typeface="Times New Roman"/>
                  <a:ea typeface="Times New Roman"/>
                  <a:cs typeface="Times New Roman"/>
                  <a:sym typeface="Times New Roman"/>
                </a:rPr>
                <a:t>(</a:t>
              </a:r>
              <a:r>
                <a:rPr b="1" i="0" lang="en-US" sz="3600" u="none" cap="none" strike="noStrike">
                  <a:solidFill>
                    <a:schemeClr val="dk1"/>
                  </a:solidFill>
                  <a:latin typeface="Times New Roman"/>
                  <a:ea typeface="Times New Roman"/>
                  <a:cs typeface="Times New Roman"/>
                  <a:sym typeface="Times New Roman"/>
                </a:rPr>
                <a:t>1– </a:t>
              </a:r>
              <a:r>
                <a:rPr b="1" i="1" lang="en-US" sz="4000" u="none" cap="none" strike="noStrike">
                  <a:solidFill>
                    <a:schemeClr val="dk1"/>
                  </a:solidFill>
                  <a:latin typeface="Times New Roman"/>
                  <a:ea typeface="Times New Roman"/>
                  <a:cs typeface="Times New Roman"/>
                  <a:sym typeface="Times New Roman"/>
                </a:rPr>
                <a:t>R</a:t>
              </a:r>
              <a:r>
                <a:rPr b="1" baseline="30000" i="0" lang="en-US" sz="3600" u="none" cap="none" strike="noStrike">
                  <a:solidFill>
                    <a:schemeClr val="dk1"/>
                  </a:solidFill>
                  <a:latin typeface="Times New Roman"/>
                  <a:ea typeface="Times New Roman"/>
                  <a:cs typeface="Times New Roman"/>
                  <a:sym typeface="Times New Roman"/>
                </a:rPr>
                <a:t>2</a:t>
              </a:r>
              <a:r>
                <a:rPr b="1" i="0" lang="en-US" sz="4400" u="none" cap="none" strike="noStrike">
                  <a:solidFill>
                    <a:schemeClr val="dk1"/>
                  </a:solidFill>
                  <a:latin typeface="Times New Roman"/>
                  <a:ea typeface="Times New Roman"/>
                  <a:cs typeface="Times New Roman"/>
                  <a:sym typeface="Times New Roman"/>
                </a:rPr>
                <a:t>)</a:t>
              </a:r>
            </a:p>
          </p:txBody>
        </p:sp>
      </p:grpSp>
      <p:sp>
        <p:nvSpPr>
          <p:cNvPr id="1060" name="Shape 1060"/>
          <p:cNvSpPr txBox="1"/>
          <p:nvPr/>
        </p:nvSpPr>
        <p:spPr>
          <a:xfrm>
            <a:off x="566737" y="5892800"/>
            <a:ext cx="2393950"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Formula 10-7</a:t>
            </a:r>
          </a:p>
        </p:txBody>
      </p:sp>
      <p:sp>
        <p:nvSpPr>
          <p:cNvPr id="1061" name="Shape 1061"/>
          <p:cNvSpPr txBox="1"/>
          <p:nvPr/>
        </p:nvSpPr>
        <p:spPr>
          <a:xfrm>
            <a:off x="609600" y="3690937"/>
            <a:ext cx="7656512" cy="118744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where   </a:t>
            </a:r>
            <a:r>
              <a:rPr b="1" i="1" lang="en-US" sz="36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Arial"/>
                <a:ea typeface="Arial"/>
                <a:cs typeface="Arial"/>
                <a:sym typeface="Arial"/>
              </a:rPr>
              <a:t> = sample size</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k</a:t>
            </a:r>
            <a:r>
              <a:rPr b="1" i="0" lang="en-US" sz="2800" u="none" cap="none" strike="noStrike">
                <a:solidFill>
                  <a:schemeClr val="dk1"/>
                </a:solidFill>
                <a:latin typeface="Arial"/>
                <a:ea typeface="Arial"/>
                <a:cs typeface="Arial"/>
                <a:sym typeface="Arial"/>
              </a:rPr>
              <a:t> = number of predictor (</a:t>
            </a:r>
            <a:r>
              <a:rPr b="1" i="1" lang="en-US" sz="28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Arial"/>
                <a:ea typeface="Arial"/>
                <a:cs typeface="Arial"/>
                <a:sym typeface="Arial"/>
              </a:rPr>
              <a:t>) variables</a:t>
            </a:r>
          </a:p>
        </p:txBody>
      </p:sp>
    </p:spTree>
  </p:cSld>
  <p:clrMapOvr>
    <a:masterClrMapping/>
  </p:clrMapOvr>
  <p:transition spd="slow">
    <p:cut/>
  </p:transition>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65" name="Shape 1065"/>
        <p:cNvGrpSpPr/>
        <p:nvPr/>
      </p:nvGrpSpPr>
      <p:grpSpPr>
        <a:xfrm>
          <a:off x="0" y="0"/>
          <a:ext cx="0" cy="0"/>
          <a:chOff x="0" y="0"/>
          <a:chExt cx="0" cy="0"/>
        </a:xfrm>
      </p:grpSpPr>
      <p:sp>
        <p:nvSpPr>
          <p:cNvPr id="1066" name="Shape 1066"/>
          <p:cNvSpPr txBox="1"/>
          <p:nvPr>
            <p:ph idx="4294967295" type="title"/>
          </p:nvPr>
        </p:nvSpPr>
        <p:spPr>
          <a:xfrm>
            <a:off x="466725" y="203200"/>
            <a:ext cx="8245475" cy="8445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1" lang="en-US" sz="4000" u="none" cap="none" strike="noStrike">
                <a:solidFill>
                  <a:srgbClr val="008000"/>
                </a:solidFill>
                <a:latin typeface="Arial"/>
                <a:ea typeface="Arial"/>
                <a:cs typeface="Arial"/>
                <a:sym typeface="Arial"/>
              </a:rPr>
              <a:t>P</a:t>
            </a:r>
            <a:r>
              <a:rPr b="1" i="0" lang="en-US" sz="4000" u="none" cap="none" strike="noStrike">
                <a:solidFill>
                  <a:srgbClr val="008000"/>
                </a:solidFill>
                <a:latin typeface="Arial"/>
                <a:ea typeface="Arial"/>
                <a:cs typeface="Arial"/>
                <a:sym typeface="Arial"/>
              </a:rPr>
              <a:t>-Value</a:t>
            </a:r>
          </a:p>
        </p:txBody>
      </p:sp>
      <p:sp>
        <p:nvSpPr>
          <p:cNvPr id="1067" name="Shape 1067"/>
          <p:cNvSpPr txBox="1"/>
          <p:nvPr>
            <p:ph idx="1" type="body"/>
          </p:nvPr>
        </p:nvSpPr>
        <p:spPr>
          <a:xfrm>
            <a:off x="915987" y="1430337"/>
            <a:ext cx="7427912" cy="298926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64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 is a measure of the overall significance of the multiple regression equation. Like the adjusted </a:t>
            </a:r>
            <a:r>
              <a:rPr b="1" i="1" lang="en-US" sz="3200" u="none" cap="none" strike="noStrike">
                <a:solidFill>
                  <a:schemeClr val="dk1"/>
                </a:solidFill>
                <a:latin typeface="Arial"/>
                <a:ea typeface="Arial"/>
                <a:cs typeface="Arial"/>
                <a:sym typeface="Arial"/>
              </a:rPr>
              <a:t>R</a:t>
            </a:r>
            <a:r>
              <a:rPr b="1" baseline="30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this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 is a good measure of how well the equation fits the sample data.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2" name="Shape 122"/>
        <p:cNvGrpSpPr/>
        <p:nvPr/>
      </p:nvGrpSpPr>
      <p:grpSpPr>
        <a:xfrm>
          <a:off x="0" y="0"/>
          <a:ext cx="0" cy="0"/>
          <a:chOff x="0" y="0"/>
          <a:chExt cx="0" cy="0"/>
        </a:xfrm>
      </p:grpSpPr>
      <p:sp>
        <p:nvSpPr>
          <p:cNvPr id="123" name="Shape 123"/>
          <p:cNvSpPr txBox="1"/>
          <p:nvPr>
            <p:ph idx="4294967295" type="title"/>
          </p:nvPr>
        </p:nvSpPr>
        <p:spPr>
          <a:xfrm>
            <a:off x="685800" y="6096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                                                                                                                                                                                                                                                                                                                                                                                                                                                                                                                                                                                                                                                                                                                                                                                                                                                                                                                                                                                           </a:t>
            </a:r>
          </a:p>
        </p:txBody>
      </p:sp>
      <p:sp>
        <p:nvSpPr>
          <p:cNvPr id="124" name="Shape 124"/>
          <p:cNvSpPr txBox="1"/>
          <p:nvPr/>
        </p:nvSpPr>
        <p:spPr>
          <a:xfrm>
            <a:off x="1143000" y="762000"/>
            <a:ext cx="71627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125" name="Shape 125"/>
          <p:cNvSpPr txBox="1"/>
          <p:nvPr/>
        </p:nvSpPr>
        <p:spPr>
          <a:xfrm>
            <a:off x="1752600" y="254000"/>
            <a:ext cx="5562600"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126" name="Shape 126"/>
          <p:cNvSpPr txBox="1"/>
          <p:nvPr/>
        </p:nvSpPr>
        <p:spPr>
          <a:xfrm>
            <a:off x="679450" y="2049461"/>
            <a:ext cx="8112125" cy="2895600"/>
          </a:xfrm>
          <a:prstGeom prst="rect">
            <a:avLst/>
          </a:prstGeom>
          <a:noFill/>
          <a:ln>
            <a:noFill/>
          </a:ln>
        </p:spPr>
        <p:txBody>
          <a:bodyPr anchorCtr="0" anchor="t" bIns="44450" lIns="90475" rIns="90475" tIns="44450">
            <a:noAutofit/>
          </a:bodyPr>
          <a:lstStyle/>
          <a:p>
            <a:pPr indent="0" lvl="1" marL="114300" marR="0" rtl="0" algn="l">
              <a:lnSpc>
                <a:spcPct val="100000"/>
              </a:lnSpc>
              <a:spcBef>
                <a:spcPts val="0"/>
              </a:spcBef>
              <a:spcAft>
                <a:spcPts val="180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0" lang="en-US" sz="3200" u="none" cap="none" strike="noStrike">
                <a:solidFill>
                  <a:schemeClr val="hlink"/>
                </a:solidFill>
                <a:latin typeface="Arial"/>
                <a:ea typeface="Arial"/>
                <a:cs typeface="Arial"/>
                <a:sym typeface="Arial"/>
              </a:rPr>
              <a:t>linear correlation coefficient</a:t>
            </a:r>
            <a:r>
              <a:rPr b="1"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r</a:t>
            </a:r>
            <a:r>
              <a:rPr b="1" i="0" lang="en-US" sz="3200" u="none" cap="none" strike="noStrike">
                <a:solidFill>
                  <a:schemeClr val="dk1"/>
                </a:solidFill>
                <a:latin typeface="Arial"/>
                <a:ea typeface="Arial"/>
                <a:cs typeface="Arial"/>
                <a:sym typeface="Arial"/>
              </a:rPr>
              <a:t> measures the strength of the linear relationship between the paired quantitative </a:t>
            </a:r>
            <a:r>
              <a:rPr b="1" i="1" lang="en-US" sz="3600" u="none" cap="none" strike="noStrike">
                <a:solidFill>
                  <a:schemeClr val="dk1"/>
                </a:solidFill>
                <a:latin typeface="Times New Roman"/>
                <a:ea typeface="Times New Roman"/>
                <a:cs typeface="Times New Roman"/>
                <a:sym typeface="Times New Roman"/>
              </a:rPr>
              <a:t>x-</a:t>
            </a:r>
            <a:r>
              <a:rPr b="1" i="0" lang="en-US" sz="3200" u="none" cap="none" strike="noStrike">
                <a:solidFill>
                  <a:schemeClr val="dk1"/>
                </a:solidFill>
                <a:latin typeface="Arial"/>
                <a:ea typeface="Arial"/>
                <a:cs typeface="Arial"/>
                <a:sym typeface="Arial"/>
              </a:rPr>
              <a:t> and </a:t>
            </a:r>
            <a:r>
              <a:rPr b="1" i="1" lang="en-US" sz="36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values in a </a:t>
            </a:r>
            <a:r>
              <a:rPr b="1" i="0" lang="en-US" sz="3200" u="none" cap="none" strike="noStrike">
                <a:solidFill>
                  <a:schemeClr val="hlink"/>
                </a:solidFill>
                <a:latin typeface="Arial"/>
                <a:ea typeface="Arial"/>
                <a:cs typeface="Arial"/>
                <a:sym typeface="Arial"/>
              </a:rPr>
              <a:t>sample</a:t>
            </a:r>
            <a:r>
              <a:rPr b="1" i="0" lang="en-US" sz="3200" u="none" cap="none" strike="noStrike">
                <a:solidFill>
                  <a:schemeClr val="dk1"/>
                </a:solidFill>
                <a:latin typeface="Arial"/>
                <a:ea typeface="Arial"/>
                <a:cs typeface="Arial"/>
                <a:sym typeface="Arial"/>
              </a:rPr>
              <a:t>.</a:t>
            </a:r>
            <a:r>
              <a:rPr b="1" i="0" lang="en-US" sz="2400" u="none" cap="none" strike="noStrike">
                <a:solidFill>
                  <a:schemeClr val="dk1"/>
                </a:solidFill>
                <a:latin typeface="Arial"/>
                <a:ea typeface="Arial"/>
                <a:cs typeface="Arial"/>
                <a:sym typeface="Arial"/>
              </a:rPr>
              <a:t>  </a:t>
            </a:r>
          </a:p>
        </p:txBody>
      </p:sp>
      <p:sp>
        <p:nvSpPr>
          <p:cNvPr id="127" name="Shape 127"/>
          <p:cNvSpPr txBox="1"/>
          <p:nvPr/>
        </p:nvSpPr>
        <p:spPr>
          <a:xfrm>
            <a:off x="650875" y="3227386"/>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71" name="Shape 1071"/>
        <p:cNvGrpSpPr/>
        <p:nvPr/>
      </p:nvGrpSpPr>
      <p:grpSpPr>
        <a:xfrm>
          <a:off x="0" y="0"/>
          <a:ext cx="0" cy="0"/>
          <a:chOff x="0" y="0"/>
          <a:chExt cx="0" cy="0"/>
        </a:xfrm>
      </p:grpSpPr>
      <p:sp>
        <p:nvSpPr>
          <p:cNvPr id="1072" name="Shape 1072"/>
          <p:cNvSpPr txBox="1"/>
          <p:nvPr>
            <p:ph idx="4294967295" type="title"/>
          </p:nvPr>
        </p:nvSpPr>
        <p:spPr>
          <a:xfrm>
            <a:off x="466725" y="203200"/>
            <a:ext cx="8245475" cy="8445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1" lang="en-US" sz="4000" u="none" cap="none" strike="noStrike">
                <a:solidFill>
                  <a:srgbClr val="008000"/>
                </a:solidFill>
                <a:latin typeface="Arial"/>
                <a:ea typeface="Arial"/>
                <a:cs typeface="Arial"/>
                <a:sym typeface="Arial"/>
              </a:rPr>
              <a:t>P</a:t>
            </a:r>
            <a:r>
              <a:rPr b="1" i="0" lang="en-US" sz="4000" u="none" cap="none" strike="noStrike">
                <a:solidFill>
                  <a:srgbClr val="008000"/>
                </a:solidFill>
                <a:latin typeface="Arial"/>
                <a:ea typeface="Arial"/>
                <a:cs typeface="Arial"/>
                <a:sym typeface="Arial"/>
              </a:rPr>
              <a:t>-Value</a:t>
            </a:r>
          </a:p>
        </p:txBody>
      </p:sp>
      <p:sp>
        <p:nvSpPr>
          <p:cNvPr id="1073" name="Shape 1073"/>
          <p:cNvSpPr txBox="1"/>
          <p:nvPr>
            <p:ph idx="1" type="body"/>
          </p:nvPr>
        </p:nvSpPr>
        <p:spPr>
          <a:xfrm>
            <a:off x="628650" y="1268412"/>
            <a:ext cx="8194674" cy="503713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56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displayed Minitab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0.000 (rounded to three decimal places) is small, indicating that the multiple regression equation has good overall significance and is usable for predictions. That is, it makes sense to predict heights of daughters based on heights of mothers and fathers. The value of 0.000 results from a test of the null hypothesis that </a:t>
            </a:r>
            <a:r>
              <a:rPr b="1" i="1" lang="en-US" sz="2800" u="none" cap="none" strike="noStrike">
                <a:solidFill>
                  <a:schemeClr val="dk1"/>
                </a:solidFill>
                <a:latin typeface="Noto Symbol"/>
                <a:ea typeface="Noto Symbol"/>
                <a:cs typeface="Noto Symbol"/>
                <a:sym typeface="Noto Symbol"/>
              </a:rPr>
              <a:t>β</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β</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0. Rejection of </a:t>
            </a:r>
            <a:r>
              <a:rPr b="1" i="1" lang="en-US" sz="2800" u="none" cap="none" strike="noStrike">
                <a:solidFill>
                  <a:schemeClr val="dk1"/>
                </a:solidFill>
                <a:latin typeface="Noto Symbol"/>
                <a:ea typeface="Noto Symbol"/>
                <a:cs typeface="Noto Symbol"/>
                <a:sym typeface="Noto Symbol"/>
              </a:rPr>
              <a:t>β</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β</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0 implies that at least one of </a:t>
            </a:r>
            <a:r>
              <a:rPr b="1" i="1" lang="en-US" sz="2800" u="none" cap="none" strike="noStrike">
                <a:solidFill>
                  <a:schemeClr val="dk1"/>
                </a:solidFill>
                <a:latin typeface="Noto Symbol"/>
                <a:ea typeface="Noto Symbol"/>
                <a:cs typeface="Noto Symbol"/>
                <a:sym typeface="Noto Symbol"/>
              </a:rPr>
              <a:t>β</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Noto Symbol"/>
                <a:ea typeface="Noto Symbol"/>
                <a:cs typeface="Noto Symbol"/>
                <a:sym typeface="Noto Symbol"/>
              </a:rPr>
              <a:t>β</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is not 0, indicating that this regression equation is effective in predicting heights of daughters.</a:t>
            </a:r>
          </a:p>
        </p:txBody>
      </p:sp>
    </p:spTree>
  </p:cSld>
  <p:clrMapOvr>
    <a:masterClrMapping/>
  </p:clrMapOvr>
  <p:transition spd="slow">
    <p:cut/>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77" name="Shape 1077"/>
        <p:cNvGrpSpPr/>
        <p:nvPr/>
      </p:nvGrpSpPr>
      <p:grpSpPr>
        <a:xfrm>
          <a:off x="0" y="0"/>
          <a:ext cx="0" cy="0"/>
          <a:chOff x="0" y="0"/>
          <a:chExt cx="0" cy="0"/>
        </a:xfrm>
      </p:grpSpPr>
      <p:sp>
        <p:nvSpPr>
          <p:cNvPr id="1078" name="Shape 1078"/>
          <p:cNvSpPr txBox="1"/>
          <p:nvPr>
            <p:ph idx="4294967295" type="title"/>
          </p:nvPr>
        </p:nvSpPr>
        <p:spPr>
          <a:xfrm>
            <a:off x="274637" y="442912"/>
            <a:ext cx="8593136" cy="8445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the Best Multiple</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Regression Equation</a:t>
            </a:r>
          </a:p>
        </p:txBody>
      </p:sp>
      <p:sp>
        <p:nvSpPr>
          <p:cNvPr id="1079" name="Shape 1079"/>
          <p:cNvSpPr txBox="1"/>
          <p:nvPr>
            <p:ph idx="1" type="body"/>
          </p:nvPr>
        </p:nvSpPr>
        <p:spPr>
          <a:xfrm>
            <a:off x="628650" y="2347911"/>
            <a:ext cx="8194674" cy="3298824"/>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1. 	</a:t>
            </a:r>
            <a:r>
              <a:rPr b="1" i="0" lang="en-US" sz="2400" u="none" cap="none" strike="noStrike">
                <a:solidFill>
                  <a:schemeClr val="hlink"/>
                </a:solidFill>
                <a:latin typeface="Arial"/>
                <a:ea typeface="Arial"/>
                <a:cs typeface="Arial"/>
                <a:sym typeface="Arial"/>
              </a:rPr>
              <a:t>Use common sense and practical considerations to include or exclude variables.</a:t>
            </a:r>
          </a:p>
          <a:p>
            <a:pPr indent="-450850" lvl="0" marL="450850" marR="0" rtl="0" algn="l">
              <a:lnSpc>
                <a:spcPct val="90000"/>
              </a:lnSpc>
              <a:spcBef>
                <a:spcPts val="960"/>
              </a:spcBef>
              <a:spcAft>
                <a:spcPts val="0"/>
              </a:spcAft>
              <a:buClr>
                <a:schemeClr val="dk1"/>
              </a:buClr>
              <a:buFont typeface="Times New Roman"/>
              <a:buNone/>
            </a:pPr>
            <a:r>
              <a:t/>
            </a:r>
            <a:endParaRPr b="1" i="0" sz="2400" u="none" cap="none" strike="noStrike">
              <a:solidFill>
                <a:schemeClr val="dk1"/>
              </a:solidFill>
              <a:latin typeface="Arial"/>
              <a:ea typeface="Arial"/>
              <a:cs typeface="Arial"/>
              <a:sym typeface="Arial"/>
            </a:endParaRPr>
          </a:p>
          <a:p>
            <a:pPr indent="-450850" lvl="0" marL="450850" marR="0" rtl="0" algn="l">
              <a:lnSpc>
                <a:spcPct val="90000"/>
              </a:lnSpc>
              <a:spcBef>
                <a:spcPts val="960"/>
              </a:spcBef>
              <a:spcAft>
                <a:spcPts val="480"/>
              </a:spcAft>
              <a:buClr>
                <a:schemeClr val="dk1"/>
              </a:buClr>
              <a:buSzPct val="25000"/>
              <a:buFont typeface="Arial"/>
              <a:buNone/>
            </a:pPr>
            <a:r>
              <a:rPr b="1" i="0" lang="en-US" sz="2400" u="none" cap="none" strike="noStrike">
                <a:solidFill>
                  <a:schemeClr val="dk1"/>
                </a:solidFill>
                <a:latin typeface="Arial"/>
                <a:ea typeface="Arial"/>
                <a:cs typeface="Arial"/>
                <a:sym typeface="Arial"/>
              </a:rPr>
              <a:t>2. 	</a:t>
            </a:r>
            <a:r>
              <a:rPr b="1" i="0" lang="en-US" sz="2400" u="none" cap="none" strike="noStrike">
                <a:solidFill>
                  <a:schemeClr val="hlink"/>
                </a:solidFill>
                <a:latin typeface="Arial"/>
                <a:ea typeface="Arial"/>
                <a:cs typeface="Arial"/>
                <a:sym typeface="Arial"/>
              </a:rPr>
              <a:t>Consider the </a:t>
            </a:r>
            <a:r>
              <a:rPr b="1" i="1" lang="en-US" sz="2400" u="none" cap="none" strike="noStrike">
                <a:solidFill>
                  <a:schemeClr val="hlink"/>
                </a:solidFill>
                <a:latin typeface="Arial"/>
                <a:ea typeface="Arial"/>
                <a:cs typeface="Arial"/>
                <a:sym typeface="Arial"/>
              </a:rPr>
              <a:t>P</a:t>
            </a:r>
            <a:r>
              <a:rPr b="1" i="0" lang="en-US" sz="2400" u="none" cap="none" strike="noStrike">
                <a:solidFill>
                  <a:schemeClr val="hlink"/>
                </a:solidFill>
                <a:latin typeface="Arial"/>
                <a:ea typeface="Arial"/>
                <a:cs typeface="Arial"/>
                <a:sym typeface="Arial"/>
              </a:rPr>
              <a:t>-value.</a:t>
            </a:r>
            <a:r>
              <a:rPr b="1" i="0" lang="en-US" sz="2400" u="none" cap="none" strike="noStrike">
                <a:solidFill>
                  <a:schemeClr val="dk1"/>
                </a:solidFill>
                <a:latin typeface="Arial"/>
                <a:ea typeface="Arial"/>
                <a:cs typeface="Arial"/>
                <a:sym typeface="Arial"/>
              </a:rPr>
              <a:t>  Select an equation having overall significance, as determined by the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-value found in the computer display.</a:t>
            </a:r>
          </a:p>
        </p:txBody>
      </p:sp>
    </p:spTree>
  </p:cSld>
  <p:clrMapOvr>
    <a:masterClrMapping/>
  </p:clrMapOvr>
  <p:transition spd="slow">
    <p:cut/>
  </p:transition>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83" name="Shape 1083"/>
        <p:cNvGrpSpPr/>
        <p:nvPr/>
      </p:nvGrpSpPr>
      <p:grpSpPr>
        <a:xfrm>
          <a:off x="0" y="0"/>
          <a:ext cx="0" cy="0"/>
          <a:chOff x="0" y="0"/>
          <a:chExt cx="0" cy="0"/>
        </a:xfrm>
      </p:grpSpPr>
      <p:sp>
        <p:nvSpPr>
          <p:cNvPr id="1084" name="Shape 1084"/>
          <p:cNvSpPr txBox="1"/>
          <p:nvPr>
            <p:ph idx="4294967295" type="title"/>
          </p:nvPr>
        </p:nvSpPr>
        <p:spPr>
          <a:xfrm>
            <a:off x="274637" y="442912"/>
            <a:ext cx="8593136" cy="8445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the Best Multiple</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Regression Equation</a:t>
            </a:r>
          </a:p>
        </p:txBody>
      </p:sp>
      <p:sp>
        <p:nvSpPr>
          <p:cNvPr id="1085" name="Shape 1085"/>
          <p:cNvSpPr txBox="1"/>
          <p:nvPr>
            <p:ph idx="1" type="body"/>
          </p:nvPr>
        </p:nvSpPr>
        <p:spPr>
          <a:xfrm>
            <a:off x="628650" y="1531937"/>
            <a:ext cx="8194674" cy="4868862"/>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3. </a:t>
            </a:r>
            <a:r>
              <a:rPr b="1" i="0" lang="en-US" sz="2400" u="none" cap="none" strike="noStrike">
                <a:solidFill>
                  <a:schemeClr val="hlink"/>
                </a:solidFill>
                <a:latin typeface="Arial"/>
                <a:ea typeface="Arial"/>
                <a:cs typeface="Arial"/>
                <a:sym typeface="Arial"/>
              </a:rPr>
              <a:t>Consider equations with high values of adjusted </a:t>
            </a:r>
            <a:r>
              <a:rPr b="1" i="1" lang="en-US" sz="2400" u="none" cap="none" strike="noStrike">
                <a:solidFill>
                  <a:schemeClr val="hlink"/>
                </a:solidFill>
                <a:latin typeface="Times New Roman"/>
                <a:ea typeface="Times New Roman"/>
                <a:cs typeface="Times New Roman"/>
                <a:sym typeface="Times New Roman"/>
              </a:rPr>
              <a:t>R</a:t>
            </a:r>
            <a:r>
              <a:rPr b="1" baseline="30000" i="0" lang="en-US" sz="2400" u="none" cap="none" strike="noStrike">
                <a:solidFill>
                  <a:schemeClr val="hlink"/>
                </a:solidFill>
                <a:latin typeface="Arial"/>
                <a:ea typeface="Arial"/>
                <a:cs typeface="Arial"/>
                <a:sym typeface="Arial"/>
              </a:rPr>
              <a:t>2</a:t>
            </a:r>
            <a:r>
              <a:rPr b="1" i="0" lang="en-US" sz="2400" u="none" cap="none" strike="noStrike">
                <a:solidFill>
                  <a:schemeClr val="hlink"/>
                </a:solidFill>
                <a:latin typeface="Arial"/>
                <a:ea typeface="Arial"/>
                <a:cs typeface="Arial"/>
                <a:sym typeface="Arial"/>
              </a:rPr>
              <a:t> and try to include only a few variables.</a:t>
            </a:r>
            <a:r>
              <a:rPr b="1" i="0" lang="en-US" sz="2400" u="none" cap="none" strike="noStrike">
                <a:solidFill>
                  <a:schemeClr val="dk1"/>
                </a:solidFill>
                <a:latin typeface="Arial"/>
                <a:ea typeface="Arial"/>
                <a:cs typeface="Arial"/>
                <a:sym typeface="Arial"/>
              </a:rPr>
              <a:t>  </a:t>
            </a:r>
          </a:p>
          <a:p>
            <a:pPr indent="-285750" lvl="1" marL="742950" marR="0" rtl="0" algn="l">
              <a:lnSpc>
                <a:spcPct val="90000"/>
              </a:lnSpc>
              <a:spcBef>
                <a:spcPts val="960"/>
              </a:spcBef>
              <a:spcAft>
                <a:spcPts val="0"/>
              </a:spcAft>
              <a:buClr>
                <a:srgbClr val="009900"/>
              </a:buClr>
              <a:buSzPct val="100000"/>
              <a:buFont typeface="Arial"/>
              <a:buChar char="❖"/>
            </a:pPr>
            <a:r>
              <a:rPr b="1" i="0" lang="en-US" sz="2400" u="none" cap="none" strike="noStrike">
                <a:solidFill>
                  <a:schemeClr val="dk1"/>
                </a:solidFill>
                <a:latin typeface="Arial"/>
                <a:ea typeface="Arial"/>
                <a:cs typeface="Arial"/>
                <a:sym typeface="Arial"/>
              </a:rPr>
              <a:t>If an additional predictor variable is included, the value of adjusted </a:t>
            </a:r>
            <a:r>
              <a:rPr b="1" i="1" lang="en-US" sz="2400" u="none" cap="none" strike="noStrike">
                <a:solidFill>
                  <a:schemeClr val="dk1"/>
                </a:solidFill>
                <a:latin typeface="Times New Roman"/>
                <a:ea typeface="Times New Roman"/>
                <a:cs typeface="Times New Roman"/>
                <a:sym typeface="Times New Roman"/>
              </a:rPr>
              <a:t>R</a:t>
            </a:r>
            <a:r>
              <a:rPr b="1" baseline="30000" i="0" lang="en-US" sz="2400" u="none" cap="none" strike="noStrike">
                <a:solidFill>
                  <a:schemeClr val="dk1"/>
                </a:solidFill>
                <a:latin typeface="Arial"/>
                <a:ea typeface="Arial"/>
                <a:cs typeface="Arial"/>
                <a:sym typeface="Arial"/>
              </a:rPr>
              <a:t>2</a:t>
            </a:r>
            <a:r>
              <a:rPr b="1" i="0" lang="en-US" sz="2400" u="none" cap="none" strike="noStrike">
                <a:solidFill>
                  <a:schemeClr val="dk1"/>
                </a:solidFill>
                <a:latin typeface="Arial"/>
                <a:ea typeface="Arial"/>
                <a:cs typeface="Arial"/>
                <a:sym typeface="Arial"/>
              </a:rPr>
              <a:t> does not increase by a substantial amount.</a:t>
            </a:r>
          </a:p>
          <a:p>
            <a:pPr indent="-285750" lvl="1" marL="742950" marR="0" rtl="0" algn="l">
              <a:lnSpc>
                <a:spcPct val="90000"/>
              </a:lnSpc>
              <a:spcBef>
                <a:spcPts val="960"/>
              </a:spcBef>
              <a:spcAft>
                <a:spcPts val="0"/>
              </a:spcAft>
              <a:buClr>
                <a:srgbClr val="009900"/>
              </a:buClr>
              <a:buSzPct val="100000"/>
              <a:buFont typeface="Arial"/>
              <a:buChar char="❖"/>
            </a:pPr>
            <a:r>
              <a:rPr b="1" i="0" lang="en-US" sz="2400" u="none" cap="none" strike="noStrike">
                <a:solidFill>
                  <a:schemeClr val="dk1"/>
                </a:solidFill>
                <a:latin typeface="Arial"/>
                <a:ea typeface="Arial"/>
                <a:cs typeface="Arial"/>
                <a:sym typeface="Arial"/>
              </a:rPr>
              <a:t>For a given number of predictor (</a:t>
            </a:r>
            <a:r>
              <a:rPr b="1" i="1" lang="en-US" sz="2400" u="none" cap="none" strike="noStrike">
                <a:solidFill>
                  <a:schemeClr val="dk1"/>
                </a:solidFill>
                <a:latin typeface="Times New Roman"/>
                <a:ea typeface="Times New Roman"/>
                <a:cs typeface="Times New Roman"/>
                <a:sym typeface="Times New Roman"/>
              </a:rPr>
              <a:t>x</a:t>
            </a:r>
            <a:r>
              <a:rPr b="1" i="0" lang="en-US" sz="2400" u="none" cap="none" strike="noStrike">
                <a:solidFill>
                  <a:schemeClr val="dk1"/>
                </a:solidFill>
                <a:latin typeface="Arial"/>
                <a:ea typeface="Arial"/>
                <a:cs typeface="Arial"/>
                <a:sym typeface="Arial"/>
              </a:rPr>
              <a:t>) variables, select the equation with the largest value of adjusted </a:t>
            </a:r>
            <a:r>
              <a:rPr b="1" i="1" lang="en-US" sz="2400" u="none" cap="none" strike="noStrike">
                <a:solidFill>
                  <a:schemeClr val="dk1"/>
                </a:solidFill>
                <a:latin typeface="Times New Roman"/>
                <a:ea typeface="Times New Roman"/>
                <a:cs typeface="Times New Roman"/>
                <a:sym typeface="Times New Roman"/>
              </a:rPr>
              <a:t>R</a:t>
            </a:r>
            <a:r>
              <a:rPr b="1" baseline="30000" i="0" lang="en-US" sz="2400" u="none" cap="none" strike="noStrike">
                <a:solidFill>
                  <a:schemeClr val="dk1"/>
                </a:solidFill>
                <a:latin typeface="Arial"/>
                <a:ea typeface="Arial"/>
                <a:cs typeface="Arial"/>
                <a:sym typeface="Arial"/>
              </a:rPr>
              <a:t>2</a:t>
            </a:r>
            <a:r>
              <a:rPr b="1" i="0" lang="en-US" sz="2400" u="none" cap="none" strike="noStrike">
                <a:solidFill>
                  <a:schemeClr val="dk1"/>
                </a:solidFill>
                <a:latin typeface="Arial"/>
                <a:ea typeface="Arial"/>
                <a:cs typeface="Arial"/>
                <a:sym typeface="Arial"/>
              </a:rPr>
              <a:t>.</a:t>
            </a:r>
          </a:p>
          <a:p>
            <a:pPr indent="-285750" lvl="1" marL="742950" marR="0" rtl="0" algn="l">
              <a:lnSpc>
                <a:spcPct val="90000"/>
              </a:lnSpc>
              <a:spcBef>
                <a:spcPts val="960"/>
              </a:spcBef>
              <a:spcAft>
                <a:spcPts val="480"/>
              </a:spcAft>
              <a:buClr>
                <a:srgbClr val="009900"/>
              </a:buClr>
              <a:buSzPct val="100000"/>
              <a:buFont typeface="Arial"/>
              <a:buChar char="❖"/>
            </a:pPr>
            <a:r>
              <a:rPr b="1" i="0" lang="en-US" sz="2400" u="none" cap="none" strike="noStrike">
                <a:solidFill>
                  <a:schemeClr val="dk1"/>
                </a:solidFill>
                <a:latin typeface="Arial"/>
                <a:ea typeface="Arial"/>
                <a:cs typeface="Arial"/>
                <a:sym typeface="Arial"/>
              </a:rPr>
              <a:t>In weeding out predictor (</a:t>
            </a:r>
            <a:r>
              <a:rPr b="1" i="1" lang="en-US" sz="2400" u="none" cap="none" strike="noStrike">
                <a:solidFill>
                  <a:schemeClr val="dk1"/>
                </a:solidFill>
                <a:latin typeface="Times New Roman"/>
                <a:ea typeface="Times New Roman"/>
                <a:cs typeface="Times New Roman"/>
                <a:sym typeface="Times New Roman"/>
              </a:rPr>
              <a:t>x</a:t>
            </a:r>
            <a:r>
              <a:rPr b="1" i="0" lang="en-US" sz="2400" u="none" cap="none" strike="noStrike">
                <a:solidFill>
                  <a:schemeClr val="dk1"/>
                </a:solidFill>
                <a:latin typeface="Arial"/>
                <a:ea typeface="Arial"/>
                <a:cs typeface="Arial"/>
                <a:sym typeface="Arial"/>
              </a:rPr>
              <a:t>) variables that don’t have much of an effect on the response (</a:t>
            </a:r>
            <a:r>
              <a:rPr b="1" i="1" lang="en-US" sz="2400" u="none" cap="none" strike="noStrike">
                <a:solidFill>
                  <a:schemeClr val="dk1"/>
                </a:solidFill>
                <a:latin typeface="Times New Roman"/>
                <a:ea typeface="Times New Roman"/>
                <a:cs typeface="Times New Roman"/>
                <a:sym typeface="Times New Roman"/>
              </a:rPr>
              <a:t>y</a:t>
            </a:r>
            <a:r>
              <a:rPr b="1" i="0" lang="en-US" sz="2400" u="none" cap="none" strike="noStrike">
                <a:solidFill>
                  <a:schemeClr val="dk1"/>
                </a:solidFill>
                <a:latin typeface="Arial"/>
                <a:ea typeface="Arial"/>
                <a:cs typeface="Arial"/>
                <a:sym typeface="Arial"/>
              </a:rPr>
              <a:t>) variable, it might be helpful to find the linear correlation coefficient</a:t>
            </a:r>
            <a:r>
              <a:rPr b="1" i="1" lang="en-US" sz="2400" u="none" cap="none" strike="noStrike">
                <a:solidFill>
                  <a:schemeClr val="dk1"/>
                </a:solidFill>
                <a:latin typeface="Arial"/>
                <a:ea typeface="Arial"/>
                <a:cs typeface="Arial"/>
                <a:sym typeface="Arial"/>
              </a:rPr>
              <a:t> </a:t>
            </a:r>
            <a:r>
              <a:rPr b="1" i="1" lang="en-US" sz="2400" u="none" cap="none" strike="noStrike">
                <a:solidFill>
                  <a:schemeClr val="dk1"/>
                </a:solidFill>
                <a:latin typeface="Times New Roman"/>
                <a:ea typeface="Times New Roman"/>
                <a:cs typeface="Times New Roman"/>
                <a:sym typeface="Times New Roman"/>
              </a:rPr>
              <a:t>r</a:t>
            </a:r>
            <a:r>
              <a:rPr b="1" i="0" lang="en-US" sz="2400" u="none" cap="none" strike="noStrike">
                <a:solidFill>
                  <a:schemeClr val="dk1"/>
                </a:solidFill>
                <a:latin typeface="Arial"/>
                <a:ea typeface="Arial"/>
                <a:cs typeface="Arial"/>
                <a:sym typeface="Arial"/>
              </a:rPr>
              <a:t> for each of the paired variables being considered.</a:t>
            </a:r>
          </a:p>
        </p:txBody>
      </p:sp>
    </p:spTree>
  </p:cSld>
  <p:clrMapOvr>
    <a:masterClrMapping/>
  </p:clrMapOvr>
  <p:transition spd="slow">
    <p:cut/>
  </p:transition>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89" name="Shape 1089"/>
        <p:cNvGrpSpPr/>
        <p:nvPr/>
      </p:nvGrpSpPr>
      <p:grpSpPr>
        <a:xfrm>
          <a:off x="0" y="0"/>
          <a:ext cx="0" cy="0"/>
          <a:chOff x="0" y="0"/>
          <a:chExt cx="0" cy="0"/>
        </a:xfrm>
      </p:grpSpPr>
      <p:sp>
        <p:nvSpPr>
          <p:cNvPr id="1090" name="Shape 1090"/>
          <p:cNvSpPr txBox="1"/>
          <p:nvPr/>
        </p:nvSpPr>
        <p:spPr>
          <a:xfrm>
            <a:off x="622300" y="2198686"/>
            <a:ext cx="7512049" cy="1311275"/>
          </a:xfrm>
          <a:prstGeom prst="rect">
            <a:avLst/>
          </a:prstGeom>
          <a:noFill/>
          <a:ln>
            <a:noFill/>
          </a:ln>
        </p:spPr>
        <p:txBody>
          <a:bodyPr anchorCtr="0" anchor="t" bIns="45700" lIns="91425" rIns="91425" tIns="45700">
            <a:noAutofit/>
          </a:bodyPr>
          <a:lstStyle/>
          <a:p>
            <a:pPr indent="-1833561" lvl="0" marL="1833561" marR="0" rtl="0" algn="l">
              <a:lnSpc>
                <a:spcPct val="100000"/>
              </a:lnSpc>
              <a:spcBef>
                <a:spcPts val="0"/>
              </a:spcBef>
              <a:spcAft>
                <a:spcPts val="0"/>
              </a:spcAft>
              <a:buClr>
                <a:schemeClr val="dk2"/>
              </a:buClr>
              <a:buSzPct val="25000"/>
              <a:buFont typeface="Arial"/>
              <a:buNone/>
            </a:pPr>
            <a:r>
              <a:rPr b="1" i="0" lang="en-US" sz="4000" u="none" cap="none" strike="noStrike">
                <a:solidFill>
                  <a:schemeClr val="dk2"/>
                </a:solidFill>
                <a:latin typeface="Arial"/>
                <a:ea typeface="Arial"/>
                <a:cs typeface="Arial"/>
                <a:sym typeface="Arial"/>
              </a:rPr>
              <a:t>Part 2:	Dummy Variables and Logistic Equations</a:t>
            </a:r>
          </a:p>
        </p:txBody>
      </p:sp>
    </p:spTree>
  </p:cSld>
  <p:clrMapOvr>
    <a:masterClrMapping/>
  </p:clrMapOvr>
  <p:transition spd="slow">
    <p:cut/>
  </p:transition>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94" name="Shape 1094"/>
        <p:cNvGrpSpPr/>
        <p:nvPr/>
      </p:nvGrpSpPr>
      <p:grpSpPr>
        <a:xfrm>
          <a:off x="0" y="0"/>
          <a:ext cx="0" cy="0"/>
          <a:chOff x="0" y="0"/>
          <a:chExt cx="0" cy="0"/>
        </a:xfrm>
      </p:grpSpPr>
      <p:sp>
        <p:nvSpPr>
          <p:cNvPr id="1095" name="Shape 1095"/>
          <p:cNvSpPr txBox="1"/>
          <p:nvPr/>
        </p:nvSpPr>
        <p:spPr>
          <a:xfrm>
            <a:off x="1041400" y="76200"/>
            <a:ext cx="7010400" cy="9874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Dummy Variable</a:t>
            </a:r>
          </a:p>
        </p:txBody>
      </p:sp>
      <p:sp>
        <p:nvSpPr>
          <p:cNvPr id="1096" name="Shape 1096"/>
          <p:cNvSpPr txBox="1"/>
          <p:nvPr/>
        </p:nvSpPr>
        <p:spPr>
          <a:xfrm>
            <a:off x="617537" y="1422400"/>
            <a:ext cx="8080374" cy="37226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Many applications involve a </a:t>
            </a:r>
            <a:r>
              <a:rPr b="1" i="0" lang="en-US" sz="2800" u="none" cap="none" strike="noStrike">
                <a:solidFill>
                  <a:schemeClr val="hlink"/>
                </a:solidFill>
                <a:latin typeface="Arial"/>
                <a:ea typeface="Arial"/>
                <a:cs typeface="Arial"/>
                <a:sym typeface="Arial"/>
              </a:rPr>
              <a:t>dichotomous variable</a:t>
            </a:r>
            <a:r>
              <a:rPr b="1" i="0" lang="en-US" sz="2800" u="none" cap="none" strike="noStrike">
                <a:solidFill>
                  <a:schemeClr val="dk1"/>
                </a:solidFill>
                <a:latin typeface="Arial"/>
                <a:ea typeface="Arial"/>
                <a:cs typeface="Arial"/>
                <a:sym typeface="Arial"/>
              </a:rPr>
              <a:t> which has only </a:t>
            </a:r>
            <a:r>
              <a:rPr b="1" i="0" lang="en-US" sz="2800" u="none" cap="none" strike="noStrike">
                <a:solidFill>
                  <a:schemeClr val="hlink"/>
                </a:solidFill>
                <a:latin typeface="Arial"/>
                <a:ea typeface="Arial"/>
                <a:cs typeface="Arial"/>
                <a:sym typeface="Arial"/>
              </a:rPr>
              <a:t>two</a:t>
            </a:r>
            <a:r>
              <a:rPr b="1" i="0" lang="en-US" sz="2800" u="none" cap="none" strike="noStrike">
                <a:solidFill>
                  <a:schemeClr val="dk1"/>
                </a:solidFill>
                <a:latin typeface="Arial"/>
                <a:ea typeface="Arial"/>
                <a:cs typeface="Arial"/>
                <a:sym typeface="Arial"/>
              </a:rPr>
              <a:t> possible discrete values (such as male/female, dead/alive, etc.).    A common procedure is to represent the two possible discrete values by 0 and 1, where 0 represents “failure” and 1 represents success.  </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dichotomous variable with the two values 0 and 1 is called a </a:t>
            </a:r>
            <a:r>
              <a:rPr b="1" i="0" lang="en-US" sz="2800" u="none" cap="none" strike="noStrike">
                <a:solidFill>
                  <a:schemeClr val="hlink"/>
                </a:solidFill>
                <a:latin typeface="Arial"/>
                <a:ea typeface="Arial"/>
                <a:cs typeface="Arial"/>
                <a:sym typeface="Arial"/>
              </a:rPr>
              <a:t>dummy variable</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0" name="Shape 1100"/>
        <p:cNvGrpSpPr/>
        <p:nvPr/>
      </p:nvGrpSpPr>
      <p:grpSpPr>
        <a:xfrm>
          <a:off x="0" y="0"/>
          <a:ext cx="0" cy="0"/>
          <a:chOff x="0" y="0"/>
          <a:chExt cx="0" cy="0"/>
        </a:xfrm>
      </p:grpSpPr>
      <p:sp>
        <p:nvSpPr>
          <p:cNvPr id="1101" name="Shape 1101"/>
          <p:cNvSpPr txBox="1"/>
          <p:nvPr/>
        </p:nvSpPr>
        <p:spPr>
          <a:xfrm>
            <a:off x="1066800" y="76200"/>
            <a:ext cx="7010400" cy="9874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Logistic Regression</a:t>
            </a:r>
          </a:p>
        </p:txBody>
      </p:sp>
      <p:sp>
        <p:nvSpPr>
          <p:cNvPr id="1102" name="Shape 1102"/>
          <p:cNvSpPr txBox="1"/>
          <p:nvPr/>
        </p:nvSpPr>
        <p:spPr>
          <a:xfrm>
            <a:off x="650875" y="1703386"/>
            <a:ext cx="7920036" cy="43640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can use the methods of this section if   the dummy variable is the </a:t>
            </a:r>
            <a:r>
              <a:rPr b="1" i="0" lang="en-US" sz="2800" u="none" cap="none" strike="noStrike">
                <a:solidFill>
                  <a:schemeClr val="hlink"/>
                </a:solidFill>
                <a:latin typeface="Arial"/>
                <a:ea typeface="Arial"/>
                <a:cs typeface="Arial"/>
                <a:sym typeface="Arial"/>
              </a:rPr>
              <a:t>predictor</a:t>
            </a:r>
            <a:r>
              <a:rPr b="1" i="0" lang="en-US" sz="2800" u="none" cap="none" strike="noStrike">
                <a:solidFill>
                  <a:schemeClr val="dk1"/>
                </a:solidFill>
                <a:latin typeface="Arial"/>
                <a:ea typeface="Arial"/>
                <a:cs typeface="Arial"/>
                <a:sym typeface="Arial"/>
              </a:rPr>
              <a:t> variable.</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the dummy variable is the response variable we need to use a method known as </a:t>
            </a:r>
            <a:r>
              <a:rPr b="1" i="0" lang="en-US" sz="2800" u="none" cap="none" strike="noStrike">
                <a:solidFill>
                  <a:schemeClr val="hlink"/>
                </a:solidFill>
                <a:latin typeface="Arial"/>
                <a:ea typeface="Arial"/>
                <a:cs typeface="Arial"/>
                <a:sym typeface="Arial"/>
              </a:rPr>
              <a:t>logistic regression</a:t>
            </a:r>
            <a:r>
              <a:rPr b="1" i="0" lang="en-US" sz="2800" u="none" cap="none" strike="noStrike">
                <a:solidFill>
                  <a:schemeClr val="dk1"/>
                </a:solidFill>
                <a:latin typeface="Arial"/>
                <a:ea typeface="Arial"/>
                <a:cs typeface="Arial"/>
                <a:sym typeface="Arial"/>
              </a:rPr>
              <a:t>.</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As the name implies logistic regression involves the use of natural logarithms. This text book does not include detailed procedures for using logistic regression.</a:t>
            </a:r>
          </a:p>
        </p:txBody>
      </p:sp>
    </p:spTree>
  </p:cSld>
  <p:clrMapOvr>
    <a:masterClrMapping/>
  </p:clrMapOvr>
  <p:transition spd="slow">
    <p:cut/>
  </p:transition>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6" name="Shape 1106"/>
        <p:cNvGrpSpPr/>
        <p:nvPr/>
      </p:nvGrpSpPr>
      <p:grpSpPr>
        <a:xfrm>
          <a:off x="0" y="0"/>
          <a:ext cx="0" cy="0"/>
          <a:chOff x="0" y="0"/>
          <a:chExt cx="0" cy="0"/>
        </a:xfrm>
      </p:grpSpPr>
      <p:sp>
        <p:nvSpPr>
          <p:cNvPr id="1107" name="Shape 1107"/>
          <p:cNvSpPr txBox="1"/>
          <p:nvPr/>
        </p:nvSpPr>
        <p:spPr>
          <a:xfrm>
            <a:off x="11557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1108" name="Shape 1108"/>
          <p:cNvSpPr txBox="1"/>
          <p:nvPr/>
        </p:nvSpPr>
        <p:spPr>
          <a:xfrm>
            <a:off x="619125" y="1498600"/>
            <a:ext cx="8297862" cy="3511549"/>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The multiple regression equation.</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Adjusted </a:t>
            </a:r>
            <a:r>
              <a:rPr b="1" i="1" lang="en-US" sz="2800" u="none" cap="none" strike="noStrike">
                <a:solidFill>
                  <a:schemeClr val="dk1"/>
                </a:solidFill>
                <a:latin typeface="Times New Roman"/>
                <a:ea typeface="Times New Roman"/>
                <a:cs typeface="Times New Roman"/>
                <a:sym typeface="Times New Roman"/>
              </a:rPr>
              <a:t>R</a:t>
            </a:r>
            <a:r>
              <a:rPr b="1" baseline="30000" i="0" lang="en-US" sz="2800" u="none" cap="none" strike="noStrike">
                <a:solidFill>
                  <a:schemeClr val="dk1"/>
                </a:solidFill>
                <a:latin typeface="Times New Roman"/>
                <a:ea typeface="Times New Roman"/>
                <a:cs typeface="Times New Roman"/>
                <a:sym typeface="Times New Roman"/>
              </a:rPr>
              <a:t>2</a:t>
            </a:r>
            <a:r>
              <a:rPr b="1" i="0" lang="en-US" sz="2800" u="none" cap="none" strike="noStrike">
                <a:solidFill>
                  <a:schemeClr val="dk1"/>
                </a:solidFill>
                <a:latin typeface="Arial"/>
                <a:ea typeface="Arial"/>
                <a:cs typeface="Arial"/>
                <a:sym typeface="Arial"/>
              </a:rPr>
              <a:t>.</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Finding the best multiple regression 	equation.</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Dummy variables and logistic regression.</a:t>
            </a:r>
          </a:p>
        </p:txBody>
      </p:sp>
    </p:spTree>
  </p:cSld>
  <p:clrMapOvr>
    <a:masterClrMapping/>
  </p:clrMapOvr>
  <p:transition spd="slow">
    <p:cut/>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12" name="Shape 1112"/>
        <p:cNvGrpSpPr/>
        <p:nvPr/>
      </p:nvGrpSpPr>
      <p:grpSpPr>
        <a:xfrm>
          <a:off x="0" y="0"/>
          <a:ext cx="0" cy="0"/>
          <a:chOff x="0" y="0"/>
          <a:chExt cx="0" cy="0"/>
        </a:xfrm>
      </p:grpSpPr>
      <p:grpSp>
        <p:nvGrpSpPr>
          <p:cNvPr id="1113" name="Shape 1113"/>
          <p:cNvGrpSpPr/>
          <p:nvPr/>
        </p:nvGrpSpPr>
        <p:grpSpPr>
          <a:xfrm>
            <a:off x="0" y="0"/>
            <a:ext cx="9144000" cy="6858000"/>
            <a:chOff x="0" y="0"/>
            <a:chExt cx="9144000" cy="6858000"/>
          </a:xfrm>
        </p:grpSpPr>
        <p:sp>
          <p:nvSpPr>
            <p:cNvPr id="1114" name="Shape 1114"/>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pic>
          <p:nvPicPr>
            <p:cNvPr id="1115" name="Shape 1115"/>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1116" name="Shape 1116"/>
          <p:cNvSpPr txBox="1"/>
          <p:nvPr/>
        </p:nvSpPr>
        <p:spPr>
          <a:xfrm>
            <a:off x="1295400" y="11430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10-6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Modeling</a:t>
            </a:r>
          </a:p>
        </p:txBody>
      </p:sp>
    </p:spTree>
  </p:cSld>
  <p:clrMapOvr>
    <a:masterClrMapping/>
  </p:clrMapOvr>
  <p:transition spd="slow">
    <p:cut/>
  </p:transition>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0" name="Shape 1120"/>
        <p:cNvGrpSpPr/>
        <p:nvPr/>
      </p:nvGrpSpPr>
      <p:grpSpPr>
        <a:xfrm>
          <a:off x="0" y="0"/>
          <a:ext cx="0" cy="0"/>
          <a:chOff x="0" y="0"/>
          <a:chExt cx="0" cy="0"/>
        </a:xfrm>
      </p:grpSpPr>
      <p:sp>
        <p:nvSpPr>
          <p:cNvPr id="1121" name="Shape 1121"/>
          <p:cNvSpPr txBox="1"/>
          <p:nvPr/>
        </p:nvSpPr>
        <p:spPr>
          <a:xfrm>
            <a:off x="11684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1122" name="Shape 1122"/>
          <p:cNvSpPr txBox="1"/>
          <p:nvPr/>
        </p:nvSpPr>
        <p:spPr>
          <a:xfrm>
            <a:off x="627062" y="1887536"/>
            <a:ext cx="7945436" cy="28686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introduces some basic concepts of developing a </a:t>
            </a:r>
            <a:r>
              <a:rPr b="1" i="0" lang="en-US" sz="2800" u="none" cap="none" strike="noStrike">
                <a:solidFill>
                  <a:schemeClr val="hlink"/>
                </a:solidFill>
                <a:latin typeface="Arial"/>
                <a:ea typeface="Arial"/>
                <a:cs typeface="Arial"/>
                <a:sym typeface="Arial"/>
              </a:rPr>
              <a:t>mathematical model</a:t>
            </a:r>
            <a:r>
              <a:rPr b="1" i="0" lang="en-US" sz="2800" u="none" cap="none" strike="noStrike">
                <a:solidFill>
                  <a:schemeClr val="dk1"/>
                </a:solidFill>
                <a:latin typeface="Arial"/>
                <a:ea typeface="Arial"/>
                <a:cs typeface="Arial"/>
                <a:sym typeface="Arial"/>
              </a:rPr>
              <a:t>, which is a function that “fits” or describes real-world data.</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Unlike Section 10-3, we will not be restricted to a model that must be linear.</a:t>
            </a:r>
          </a:p>
        </p:txBody>
      </p:sp>
    </p:spTree>
  </p:cSld>
  <p:clrMapOvr>
    <a:masterClrMapping/>
  </p:clrMapOvr>
  <p:transition spd="slow">
    <p:cut/>
  </p:transition>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6" name="Shape 1126"/>
        <p:cNvGrpSpPr/>
        <p:nvPr/>
      </p:nvGrpSpPr>
      <p:grpSpPr>
        <a:xfrm>
          <a:off x="0" y="0"/>
          <a:ext cx="0" cy="0"/>
          <a:chOff x="0" y="0"/>
          <a:chExt cx="0" cy="0"/>
        </a:xfrm>
      </p:grpSpPr>
      <p:sp>
        <p:nvSpPr>
          <p:cNvPr id="1127" name="Shape 1127"/>
          <p:cNvSpPr txBox="1"/>
          <p:nvPr>
            <p:ph idx="4294967295" type="title"/>
          </p:nvPr>
        </p:nvSpPr>
        <p:spPr>
          <a:xfrm>
            <a:off x="698500" y="306387"/>
            <a:ext cx="7772400" cy="5207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TI-83/84 Plus Generic Models</a:t>
            </a:r>
          </a:p>
        </p:txBody>
      </p:sp>
      <p:sp>
        <p:nvSpPr>
          <p:cNvPr id="1128" name="Shape 1128"/>
          <p:cNvSpPr txBox="1"/>
          <p:nvPr>
            <p:ph idx="1" type="body"/>
          </p:nvPr>
        </p:nvSpPr>
        <p:spPr>
          <a:xfrm>
            <a:off x="628650" y="1714500"/>
            <a:ext cx="7524749" cy="40385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Linear: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a</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bx</a:t>
            </a:r>
            <a:r>
              <a:rPr b="1" i="0" lang="en-US" sz="3200" u="none" cap="none" strike="noStrike">
                <a:solidFill>
                  <a:schemeClr val="dk1"/>
                </a:solidFill>
                <a:latin typeface="Arial"/>
                <a:ea typeface="Arial"/>
                <a:cs typeface="Arial"/>
                <a:sym typeface="Arial"/>
              </a:rPr>
              <a:t> 	</a:t>
            </a:r>
          </a:p>
          <a:p>
            <a:pPr indent="-342900" lvl="0" marL="342900" marR="0" rtl="0" algn="l">
              <a:lnSpc>
                <a:spcPct val="100000"/>
              </a:lnSpc>
              <a:spcBef>
                <a:spcPts val="1184"/>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Quadratic: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ax</a:t>
            </a:r>
            <a:r>
              <a:rPr b="1" baseline="30000" i="0" lang="en-US" sz="3200" u="none" cap="none" strike="noStrike">
                <a:solidFill>
                  <a:schemeClr val="dk1"/>
                </a:solidFill>
                <a:latin typeface="Times New Roman"/>
                <a:ea typeface="Times New Roman"/>
                <a:cs typeface="Times New Roman"/>
                <a:sym typeface="Times New Roman"/>
              </a:rPr>
              <a:t>2</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bx</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c</a:t>
            </a:r>
            <a:r>
              <a:rPr b="1" i="0" lang="en-US" sz="3200" u="none" cap="none" strike="noStrike">
                <a:solidFill>
                  <a:schemeClr val="dk1"/>
                </a:solidFill>
                <a:latin typeface="Times New Roman"/>
                <a:ea typeface="Times New Roman"/>
                <a:cs typeface="Times New Roman"/>
                <a:sym typeface="Times New Roman"/>
              </a:rPr>
              <a:t> </a:t>
            </a:r>
          </a:p>
          <a:p>
            <a:pPr indent="-342900" lvl="0" marL="342900" marR="0" rtl="0" algn="l">
              <a:lnSpc>
                <a:spcPct val="100000"/>
              </a:lnSpc>
              <a:spcBef>
                <a:spcPts val="1344"/>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Logarithmic: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a</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b</a:t>
            </a:r>
            <a:r>
              <a:rPr b="1" i="0" lang="en-US" sz="3200" u="none" cap="none" strike="noStrike">
                <a:solidFill>
                  <a:schemeClr val="dk1"/>
                </a:solidFill>
                <a:latin typeface="Times New Roman"/>
                <a:ea typeface="Times New Roman"/>
                <a:cs typeface="Times New Roman"/>
                <a:sym typeface="Times New Roman"/>
              </a:rPr>
              <a:t> ln </a:t>
            </a:r>
            <a:r>
              <a:rPr b="1" i="1" lang="en-US" sz="3200" u="none" cap="none" strike="noStrike">
                <a:solidFill>
                  <a:schemeClr val="dk1"/>
                </a:solidFill>
                <a:latin typeface="Times New Roman"/>
                <a:ea typeface="Times New Roman"/>
                <a:cs typeface="Times New Roman"/>
                <a:sym typeface="Times New Roman"/>
              </a:rPr>
              <a:t>x</a:t>
            </a:r>
          </a:p>
          <a:p>
            <a:pPr indent="-342900" lvl="0" marL="342900" marR="0" rtl="0" algn="l">
              <a:lnSpc>
                <a:spcPct val="100000"/>
              </a:lnSpc>
              <a:spcBef>
                <a:spcPts val="1344"/>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Exponential: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ab</a:t>
            </a:r>
            <a:r>
              <a:rPr b="1" baseline="30000" i="1" lang="en-US" sz="3200" u="none" cap="none" strike="noStrike">
                <a:solidFill>
                  <a:schemeClr val="dk1"/>
                </a:solidFill>
                <a:latin typeface="Times New Roman"/>
                <a:ea typeface="Times New Roman"/>
                <a:cs typeface="Times New Roman"/>
                <a:sym typeface="Times New Roman"/>
              </a:rPr>
              <a:t>x</a:t>
            </a:r>
          </a:p>
          <a:p>
            <a:pPr indent="-342900" lvl="0" marL="342900" marR="0" rtl="0" algn="l">
              <a:lnSpc>
                <a:spcPct val="100000"/>
              </a:lnSpc>
              <a:spcBef>
                <a:spcPts val="1344"/>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Power: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ax</a:t>
            </a:r>
            <a:r>
              <a:rPr b="1" baseline="30000" i="0" lang="en-US" sz="3200" u="none" cap="none" strike="noStrike">
                <a:solidFill>
                  <a:schemeClr val="dk1"/>
                </a:solidFill>
                <a:latin typeface="Times New Roman"/>
                <a:ea typeface="Times New Roman"/>
                <a:cs typeface="Times New Roman"/>
                <a:sym typeface="Times New Roman"/>
              </a:rPr>
              <a:t>b</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1" name="Shape 131"/>
        <p:cNvGrpSpPr/>
        <p:nvPr/>
      </p:nvGrpSpPr>
      <p:grpSpPr>
        <a:xfrm>
          <a:off x="0" y="0"/>
          <a:ext cx="0" cy="0"/>
          <a:chOff x="0" y="0"/>
          <a:chExt cx="0" cy="0"/>
        </a:xfrm>
      </p:grpSpPr>
      <p:sp>
        <p:nvSpPr>
          <p:cNvPr id="132" name="Shape 132"/>
          <p:cNvSpPr txBox="1"/>
          <p:nvPr>
            <p:ph idx="4294967295" type="title"/>
          </p:nvPr>
        </p:nvSpPr>
        <p:spPr>
          <a:xfrm>
            <a:off x="660400" y="214312"/>
            <a:ext cx="7772400" cy="6842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Exploring the Data</a:t>
            </a:r>
          </a:p>
        </p:txBody>
      </p:sp>
      <p:sp>
        <p:nvSpPr>
          <p:cNvPr id="133" name="Shape 133"/>
          <p:cNvSpPr txBox="1"/>
          <p:nvPr/>
        </p:nvSpPr>
        <p:spPr>
          <a:xfrm>
            <a:off x="633412" y="1965325"/>
            <a:ext cx="8024811" cy="20145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can often see a relationship between two variables by constructing a scatterplot.</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Figure 10-2 following shows scatterplots with different characteristics.</a:t>
            </a:r>
          </a:p>
        </p:txBody>
      </p:sp>
    </p:spTree>
  </p:cSld>
  <p:clrMapOvr>
    <a:masterClrMapping/>
  </p:clrMapOvr>
  <p:transition spd="slow">
    <p:cut/>
  </p:transition>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32" name="Shape 1132"/>
        <p:cNvGrpSpPr/>
        <p:nvPr/>
      </p:nvGrpSpPr>
      <p:grpSpPr>
        <a:xfrm>
          <a:off x="0" y="0"/>
          <a:ext cx="0" cy="0"/>
          <a:chOff x="0" y="0"/>
          <a:chExt cx="0" cy="0"/>
        </a:xfrm>
      </p:grpSpPr>
      <p:sp>
        <p:nvSpPr>
          <p:cNvPr id="1133" name="Shape 1133"/>
          <p:cNvSpPr txBox="1"/>
          <p:nvPr/>
        </p:nvSpPr>
        <p:spPr>
          <a:xfrm>
            <a:off x="622300" y="2198686"/>
            <a:ext cx="7512049"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The slides that follow illustrate the graphs of some common models displayed on a TI-83/84 Plus Calculator</a:t>
            </a:r>
          </a:p>
        </p:txBody>
      </p:sp>
    </p:spTree>
  </p:cSld>
  <p:clrMapOvr>
    <a:masterClrMapping/>
  </p:clrMapOvr>
  <p:transition spd="slow">
    <p:cut/>
  </p:transition>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37" name="Shape 1137"/>
        <p:cNvGrpSpPr/>
        <p:nvPr/>
      </p:nvGrpSpPr>
      <p:grpSpPr>
        <a:xfrm>
          <a:off x="0" y="0"/>
          <a:ext cx="0" cy="0"/>
          <a:chOff x="0" y="0"/>
          <a:chExt cx="0" cy="0"/>
        </a:xfrm>
      </p:grpSpPr>
      <p:pic>
        <p:nvPicPr>
          <p:cNvPr id="1138" name="Shape 1138"/>
          <p:cNvPicPr preferRelativeResize="0"/>
          <p:nvPr/>
        </p:nvPicPr>
        <p:blipFill rotWithShape="1">
          <a:blip r:embed="rId3">
            <a:alphaModFix/>
          </a:blip>
          <a:srcRect b="0" l="0" r="0" t="0"/>
          <a:stretch/>
        </p:blipFill>
        <p:spPr>
          <a:xfrm>
            <a:off x="1981200" y="1409700"/>
            <a:ext cx="5168900" cy="4025899"/>
          </a:xfrm>
          <a:prstGeom prst="rect">
            <a:avLst/>
          </a:prstGeom>
          <a:noFill/>
          <a:ln>
            <a:noFill/>
          </a:ln>
        </p:spPr>
      </p:pic>
    </p:spTree>
  </p:cSld>
  <p:clrMapOvr>
    <a:masterClrMapping/>
  </p:clrMapOvr>
  <p:transition spd="slow">
    <p:cut/>
  </p:transition>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42" name="Shape 1142"/>
        <p:cNvGrpSpPr/>
        <p:nvPr/>
      </p:nvGrpSpPr>
      <p:grpSpPr>
        <a:xfrm>
          <a:off x="0" y="0"/>
          <a:ext cx="0" cy="0"/>
          <a:chOff x="0" y="0"/>
          <a:chExt cx="0" cy="0"/>
        </a:xfrm>
      </p:grpSpPr>
      <p:pic>
        <p:nvPicPr>
          <p:cNvPr id="1143" name="Shape 1143"/>
          <p:cNvPicPr preferRelativeResize="0"/>
          <p:nvPr/>
        </p:nvPicPr>
        <p:blipFill rotWithShape="1">
          <a:blip r:embed="rId3">
            <a:alphaModFix/>
          </a:blip>
          <a:srcRect b="0" l="0" r="0" t="0"/>
          <a:stretch/>
        </p:blipFill>
        <p:spPr>
          <a:xfrm>
            <a:off x="1981200" y="1333500"/>
            <a:ext cx="5168900" cy="4165600"/>
          </a:xfrm>
          <a:prstGeom prst="rect">
            <a:avLst/>
          </a:prstGeom>
          <a:noFill/>
          <a:ln>
            <a:noFill/>
          </a:ln>
        </p:spPr>
      </p:pic>
    </p:spTree>
  </p:cSld>
  <p:clrMapOvr>
    <a:masterClrMapping/>
  </p:clrMapOvr>
  <p:transition spd="slow">
    <p:cut/>
  </p:transition>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47" name="Shape 1147"/>
        <p:cNvGrpSpPr/>
        <p:nvPr/>
      </p:nvGrpSpPr>
      <p:grpSpPr>
        <a:xfrm>
          <a:off x="0" y="0"/>
          <a:ext cx="0" cy="0"/>
          <a:chOff x="0" y="0"/>
          <a:chExt cx="0" cy="0"/>
        </a:xfrm>
      </p:grpSpPr>
      <p:pic>
        <p:nvPicPr>
          <p:cNvPr id="1148" name="Shape 1148"/>
          <p:cNvPicPr preferRelativeResize="0"/>
          <p:nvPr/>
        </p:nvPicPr>
        <p:blipFill rotWithShape="1">
          <a:blip r:embed="rId3">
            <a:alphaModFix/>
          </a:blip>
          <a:srcRect b="0" l="0" r="0" t="0"/>
          <a:stretch/>
        </p:blipFill>
        <p:spPr>
          <a:xfrm>
            <a:off x="1981200" y="1384300"/>
            <a:ext cx="5168900" cy="4076699"/>
          </a:xfrm>
          <a:prstGeom prst="rect">
            <a:avLst/>
          </a:prstGeom>
          <a:noFill/>
          <a:ln>
            <a:noFill/>
          </a:ln>
        </p:spPr>
      </p:pic>
    </p:spTree>
  </p:cSld>
  <p:clrMapOvr>
    <a:masterClrMapping/>
  </p:clrMapOvr>
  <p:transition spd="slow">
    <p:cut/>
  </p:transition>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52" name="Shape 1152"/>
        <p:cNvGrpSpPr/>
        <p:nvPr/>
      </p:nvGrpSpPr>
      <p:grpSpPr>
        <a:xfrm>
          <a:off x="0" y="0"/>
          <a:ext cx="0" cy="0"/>
          <a:chOff x="0" y="0"/>
          <a:chExt cx="0" cy="0"/>
        </a:xfrm>
      </p:grpSpPr>
      <p:pic>
        <p:nvPicPr>
          <p:cNvPr id="1153" name="Shape 1153"/>
          <p:cNvPicPr preferRelativeResize="0"/>
          <p:nvPr/>
        </p:nvPicPr>
        <p:blipFill rotWithShape="1">
          <a:blip r:embed="rId3">
            <a:alphaModFix/>
          </a:blip>
          <a:srcRect b="0" l="0" r="0" t="0"/>
          <a:stretch/>
        </p:blipFill>
        <p:spPr>
          <a:xfrm>
            <a:off x="1981200" y="1371600"/>
            <a:ext cx="5168900" cy="4089399"/>
          </a:xfrm>
          <a:prstGeom prst="rect">
            <a:avLst/>
          </a:prstGeom>
          <a:noFill/>
          <a:ln>
            <a:noFill/>
          </a:ln>
        </p:spPr>
      </p:pic>
    </p:spTree>
  </p:cSld>
  <p:clrMapOvr>
    <a:masterClrMapping/>
  </p:clrMapOvr>
  <p:transition spd="slow">
    <p:cut/>
  </p:transition>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57" name="Shape 1157"/>
        <p:cNvGrpSpPr/>
        <p:nvPr/>
      </p:nvGrpSpPr>
      <p:grpSpPr>
        <a:xfrm>
          <a:off x="0" y="0"/>
          <a:ext cx="0" cy="0"/>
          <a:chOff x="0" y="0"/>
          <a:chExt cx="0" cy="0"/>
        </a:xfrm>
      </p:grpSpPr>
      <p:pic>
        <p:nvPicPr>
          <p:cNvPr id="1158" name="Shape 1158"/>
          <p:cNvPicPr preferRelativeResize="0"/>
          <p:nvPr/>
        </p:nvPicPr>
        <p:blipFill rotWithShape="1">
          <a:blip r:embed="rId3">
            <a:alphaModFix/>
          </a:blip>
          <a:srcRect b="0" l="0" r="0" t="0"/>
          <a:stretch/>
        </p:blipFill>
        <p:spPr>
          <a:xfrm>
            <a:off x="1981200" y="1358900"/>
            <a:ext cx="5168900" cy="4114800"/>
          </a:xfrm>
          <a:prstGeom prst="rect">
            <a:avLst/>
          </a:prstGeom>
          <a:noFill/>
          <a:ln>
            <a:noFill/>
          </a:ln>
        </p:spPr>
      </p:pic>
    </p:spTree>
  </p:cSld>
  <p:clrMapOvr>
    <a:masterClrMapping/>
  </p:clrMapOvr>
  <p:transition spd="slow">
    <p:cut/>
  </p:transition>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2" name="Shape 1162"/>
        <p:cNvGrpSpPr/>
        <p:nvPr/>
      </p:nvGrpSpPr>
      <p:grpSpPr>
        <a:xfrm>
          <a:off x="0" y="0"/>
          <a:ext cx="0" cy="0"/>
          <a:chOff x="0" y="0"/>
          <a:chExt cx="0" cy="0"/>
        </a:xfrm>
      </p:grpSpPr>
      <p:sp>
        <p:nvSpPr>
          <p:cNvPr id="1163" name="Shape 1163"/>
          <p:cNvSpPr txBox="1"/>
          <p:nvPr>
            <p:ph idx="4294967295" type="title"/>
          </p:nvPr>
        </p:nvSpPr>
        <p:spPr>
          <a:xfrm>
            <a:off x="685800" y="2921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Development of a Good Mathematical Model</a:t>
            </a:r>
          </a:p>
        </p:txBody>
      </p:sp>
      <p:sp>
        <p:nvSpPr>
          <p:cNvPr id="1164" name="Shape 1164"/>
          <p:cNvSpPr txBox="1"/>
          <p:nvPr>
            <p:ph idx="1" type="body"/>
          </p:nvPr>
        </p:nvSpPr>
        <p:spPr>
          <a:xfrm>
            <a:off x="622300" y="1617662"/>
            <a:ext cx="7813674" cy="4864099"/>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hlink"/>
                </a:solidFill>
                <a:latin typeface="Arial"/>
                <a:ea typeface="Arial"/>
                <a:cs typeface="Arial"/>
                <a:sym typeface="Arial"/>
              </a:rPr>
              <a:t>Look for a Pattern in the Graph:</a:t>
            </a:r>
            <a:r>
              <a:rPr b="1" i="0" lang="en-US" sz="2800" u="none" cap="none" strike="noStrike">
                <a:solidFill>
                  <a:schemeClr val="dk1"/>
                </a:solidFill>
                <a:latin typeface="Arial"/>
                <a:ea typeface="Arial"/>
                <a:cs typeface="Arial"/>
                <a:sym typeface="Arial"/>
              </a:rPr>
              <a:t>  Examine the graph of the plotted points and compare the basic pattern to the known generic graphs of a linear function.</a:t>
            </a:r>
          </a:p>
          <a:p>
            <a:pPr indent="-342900" lvl="0" marL="342900" marR="0" rtl="0" algn="l">
              <a:lnSpc>
                <a:spcPct val="90000"/>
              </a:lnSpc>
              <a:spcBef>
                <a:spcPts val="560"/>
              </a:spcBef>
              <a:spcAft>
                <a:spcPts val="0"/>
              </a:spcAft>
              <a:buClr>
                <a:schemeClr val="accent2"/>
              </a:buClr>
              <a:buSzPct val="100000"/>
              <a:buFont typeface="Arial"/>
              <a:buChar char="❖"/>
            </a:pPr>
            <a:r>
              <a:rPr b="1" i="0" lang="en-US" sz="2800" u="none" cap="none" strike="noStrike">
                <a:solidFill>
                  <a:schemeClr val="hlink"/>
                </a:solidFill>
                <a:latin typeface="Arial"/>
                <a:ea typeface="Arial"/>
                <a:cs typeface="Arial"/>
                <a:sym typeface="Arial"/>
              </a:rPr>
              <a:t>Find and Compare Values of </a:t>
            </a:r>
            <a:r>
              <a:rPr b="1" i="1" lang="en-US" sz="2800" u="none" cap="none" strike="noStrike">
                <a:solidFill>
                  <a:schemeClr val="hlink"/>
                </a:solidFill>
                <a:latin typeface="Arial"/>
                <a:ea typeface="Arial"/>
                <a:cs typeface="Arial"/>
                <a:sym typeface="Arial"/>
              </a:rPr>
              <a:t>R</a:t>
            </a:r>
            <a:r>
              <a:rPr b="1" baseline="30000" i="0" lang="en-US" sz="2800" u="none" cap="none" strike="noStrike">
                <a:solidFill>
                  <a:schemeClr val="hlink"/>
                </a:solidFill>
                <a:latin typeface="Arial"/>
                <a:ea typeface="Arial"/>
                <a:cs typeface="Arial"/>
                <a:sym typeface="Arial"/>
              </a:rPr>
              <a:t>2</a:t>
            </a:r>
            <a:r>
              <a:rPr b="1" i="0" lang="en-US" sz="28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Select functions that result in larger values of </a:t>
            </a:r>
            <a:r>
              <a:rPr b="1" i="1" lang="en-US" sz="2800" u="none" cap="none" strike="noStrike">
                <a:solidFill>
                  <a:schemeClr val="dk1"/>
                </a:solidFill>
                <a:latin typeface="Arial"/>
                <a:ea typeface="Arial"/>
                <a:cs typeface="Arial"/>
                <a:sym typeface="Arial"/>
              </a:rPr>
              <a:t>R</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because such larger values correspond to functions that better fit the observed points.</a:t>
            </a:r>
          </a:p>
          <a:p>
            <a:pPr indent="-342900" lvl="0" marL="342900" marR="0" rtl="0" algn="l">
              <a:lnSpc>
                <a:spcPct val="90000"/>
              </a:lnSpc>
              <a:spcBef>
                <a:spcPts val="560"/>
              </a:spcBef>
              <a:spcAft>
                <a:spcPts val="0"/>
              </a:spcAft>
              <a:buClr>
                <a:schemeClr val="accent2"/>
              </a:buClr>
              <a:buSzPct val="100000"/>
              <a:buFont typeface="Arial"/>
              <a:buChar char="❖"/>
            </a:pPr>
            <a:r>
              <a:rPr b="1" i="0" lang="en-US" sz="2800" u="none" cap="none" strike="noStrike">
                <a:solidFill>
                  <a:schemeClr val="hlink"/>
                </a:solidFill>
                <a:latin typeface="Arial"/>
                <a:ea typeface="Arial"/>
                <a:cs typeface="Arial"/>
                <a:sym typeface="Arial"/>
              </a:rPr>
              <a:t>Think:  </a:t>
            </a:r>
            <a:r>
              <a:rPr b="1" i="0" lang="en-US" sz="2800" u="none" cap="none" strike="noStrike">
                <a:solidFill>
                  <a:schemeClr val="dk1"/>
                </a:solidFill>
                <a:latin typeface="Arial"/>
                <a:ea typeface="Arial"/>
                <a:cs typeface="Arial"/>
                <a:sym typeface="Arial"/>
              </a:rPr>
              <a:t>Use common sense. Don’t use a model that leads to predicted values known to be totally unrealistic.</a:t>
            </a:r>
          </a:p>
        </p:txBody>
      </p:sp>
    </p:spTree>
  </p:cSld>
  <p:clrMapOvr>
    <a:masterClrMapping/>
  </p:clrMapOvr>
  <p:transition spd="slow">
    <p:cut/>
  </p:transition>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8" name="Shape 1168"/>
        <p:cNvGrpSpPr/>
        <p:nvPr/>
      </p:nvGrpSpPr>
      <p:grpSpPr>
        <a:xfrm>
          <a:off x="0" y="0"/>
          <a:ext cx="0" cy="0"/>
          <a:chOff x="0" y="0"/>
          <a:chExt cx="0" cy="0"/>
        </a:xfrm>
      </p:grpSpPr>
      <p:sp>
        <p:nvSpPr>
          <p:cNvPr id="1169" name="Shape 1169"/>
          <p:cNvSpPr txBox="1"/>
          <p:nvPr>
            <p:ph idx="4294967295" type="title"/>
          </p:nvPr>
        </p:nvSpPr>
        <p:spPr>
          <a:xfrm>
            <a:off x="685800" y="2921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Important Point</a:t>
            </a:r>
          </a:p>
        </p:txBody>
      </p:sp>
      <p:sp>
        <p:nvSpPr>
          <p:cNvPr id="1170" name="Shape 1170"/>
          <p:cNvSpPr txBox="1"/>
          <p:nvPr>
            <p:ph idx="1" type="body"/>
          </p:nvPr>
        </p:nvSpPr>
        <p:spPr>
          <a:xfrm>
            <a:off x="790575" y="2144711"/>
            <a:ext cx="7632699" cy="27559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best choice (of a model) depends on the set of data being analyzed and requires an exercise in judgment, not just computation.”</a:t>
            </a:r>
          </a:p>
        </p:txBody>
      </p:sp>
    </p:spTree>
  </p:cSld>
  <p:clrMapOvr>
    <a:masterClrMapping/>
  </p:clrMapOvr>
  <p:transition spd="slow">
    <p:cut/>
  </p:transition>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74" name="Shape 1174"/>
        <p:cNvGrpSpPr/>
        <p:nvPr/>
      </p:nvGrpSpPr>
      <p:grpSpPr>
        <a:xfrm>
          <a:off x="0" y="0"/>
          <a:ext cx="0" cy="0"/>
          <a:chOff x="0" y="0"/>
          <a:chExt cx="0" cy="0"/>
        </a:xfrm>
      </p:grpSpPr>
      <p:sp>
        <p:nvSpPr>
          <p:cNvPr id="1175" name="Shape 1175"/>
          <p:cNvSpPr txBox="1"/>
          <p:nvPr/>
        </p:nvSpPr>
        <p:spPr>
          <a:xfrm>
            <a:off x="11684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1176" name="Shape 1176"/>
          <p:cNvSpPr txBox="1"/>
          <p:nvPr/>
        </p:nvSpPr>
        <p:spPr>
          <a:xfrm>
            <a:off x="620712" y="1738311"/>
            <a:ext cx="8297862" cy="3511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The concept of mathematical modeling.</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Graphs from a TI-83/84 Plus calculator.</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Rules for developing a good mathematical 	model.</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7" name="Shape 137"/>
        <p:cNvGrpSpPr/>
        <p:nvPr/>
      </p:nvGrpSpPr>
      <p:grpSpPr>
        <a:xfrm>
          <a:off x="0" y="0"/>
          <a:ext cx="0" cy="0"/>
          <a:chOff x="0" y="0"/>
          <a:chExt cx="0" cy="0"/>
        </a:xfrm>
      </p:grpSpPr>
      <p:sp>
        <p:nvSpPr>
          <p:cNvPr id="138" name="Shape 138"/>
          <p:cNvSpPr txBox="1"/>
          <p:nvPr/>
        </p:nvSpPr>
        <p:spPr>
          <a:xfrm>
            <a:off x="203200" y="165100"/>
            <a:ext cx="8699500" cy="7826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Scatterplots of Paired Data</a:t>
            </a:r>
          </a:p>
        </p:txBody>
      </p:sp>
      <p:sp>
        <p:nvSpPr>
          <p:cNvPr id="139" name="Shape 139"/>
          <p:cNvSpPr txBox="1"/>
          <p:nvPr/>
        </p:nvSpPr>
        <p:spPr>
          <a:xfrm>
            <a:off x="787400" y="6191250"/>
            <a:ext cx="3103561"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000" u="none" cap="none" strike="noStrike">
                <a:solidFill>
                  <a:schemeClr val="hlink"/>
                </a:solidFill>
                <a:latin typeface="Arial"/>
                <a:ea typeface="Arial"/>
                <a:cs typeface="Arial"/>
                <a:sym typeface="Arial"/>
              </a:rPr>
              <a:t>Figure 10-2</a:t>
            </a:r>
          </a:p>
        </p:txBody>
      </p:sp>
      <p:pic>
        <p:nvPicPr>
          <p:cNvPr id="140" name="Shape 140"/>
          <p:cNvPicPr preferRelativeResize="0"/>
          <p:nvPr/>
        </p:nvPicPr>
        <p:blipFill rotWithShape="1">
          <a:blip r:embed="rId3">
            <a:alphaModFix/>
          </a:blip>
          <a:srcRect b="0" l="0" r="0" t="0"/>
          <a:stretch/>
        </p:blipFill>
        <p:spPr>
          <a:xfrm>
            <a:off x="488950" y="1511300"/>
            <a:ext cx="8166099" cy="38354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4" name="Shape 144"/>
        <p:cNvGrpSpPr/>
        <p:nvPr/>
      </p:nvGrpSpPr>
      <p:grpSpPr>
        <a:xfrm>
          <a:off x="0" y="0"/>
          <a:ext cx="0" cy="0"/>
          <a:chOff x="0" y="0"/>
          <a:chExt cx="0" cy="0"/>
        </a:xfrm>
      </p:grpSpPr>
      <p:sp>
        <p:nvSpPr>
          <p:cNvPr id="145" name="Shape 145"/>
          <p:cNvSpPr txBox="1"/>
          <p:nvPr/>
        </p:nvSpPr>
        <p:spPr>
          <a:xfrm>
            <a:off x="203200" y="165100"/>
            <a:ext cx="8699500" cy="7826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Scatterplots of Paired Data</a:t>
            </a:r>
          </a:p>
        </p:txBody>
      </p:sp>
      <p:sp>
        <p:nvSpPr>
          <p:cNvPr id="146" name="Shape 146"/>
          <p:cNvSpPr txBox="1"/>
          <p:nvPr/>
        </p:nvSpPr>
        <p:spPr>
          <a:xfrm>
            <a:off x="787400" y="6191250"/>
            <a:ext cx="3103561"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000" u="none" cap="none" strike="noStrike">
                <a:solidFill>
                  <a:schemeClr val="hlink"/>
                </a:solidFill>
                <a:latin typeface="Arial"/>
                <a:ea typeface="Arial"/>
                <a:cs typeface="Arial"/>
                <a:sym typeface="Arial"/>
              </a:rPr>
              <a:t>Figure 10-2</a:t>
            </a:r>
          </a:p>
        </p:txBody>
      </p:sp>
      <p:pic>
        <p:nvPicPr>
          <p:cNvPr id="147" name="Shape 147"/>
          <p:cNvPicPr preferRelativeResize="0"/>
          <p:nvPr/>
        </p:nvPicPr>
        <p:blipFill rotWithShape="1">
          <a:blip r:embed="rId3">
            <a:alphaModFix/>
          </a:blip>
          <a:srcRect b="0" l="0" r="0" t="0"/>
          <a:stretch/>
        </p:blipFill>
        <p:spPr>
          <a:xfrm>
            <a:off x="2552700" y="1466850"/>
            <a:ext cx="4038599" cy="39242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1" name="Shape 151"/>
        <p:cNvGrpSpPr/>
        <p:nvPr/>
      </p:nvGrpSpPr>
      <p:grpSpPr>
        <a:xfrm>
          <a:off x="0" y="0"/>
          <a:ext cx="0" cy="0"/>
          <a:chOff x="0" y="0"/>
          <a:chExt cx="0" cy="0"/>
        </a:xfrm>
      </p:grpSpPr>
      <p:sp>
        <p:nvSpPr>
          <p:cNvPr id="152" name="Shape 152"/>
          <p:cNvSpPr txBox="1"/>
          <p:nvPr/>
        </p:nvSpPr>
        <p:spPr>
          <a:xfrm>
            <a:off x="203200" y="165100"/>
            <a:ext cx="8699500" cy="7826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Scatterplots of Paired Data</a:t>
            </a:r>
          </a:p>
        </p:txBody>
      </p:sp>
      <p:sp>
        <p:nvSpPr>
          <p:cNvPr id="153" name="Shape 153"/>
          <p:cNvSpPr txBox="1"/>
          <p:nvPr/>
        </p:nvSpPr>
        <p:spPr>
          <a:xfrm>
            <a:off x="787400" y="6191250"/>
            <a:ext cx="3103561"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000" u="none" cap="none" strike="noStrike">
                <a:solidFill>
                  <a:schemeClr val="hlink"/>
                </a:solidFill>
                <a:latin typeface="Arial"/>
                <a:ea typeface="Arial"/>
                <a:cs typeface="Arial"/>
                <a:sym typeface="Arial"/>
              </a:rPr>
              <a:t>Figure 10-2</a:t>
            </a:r>
          </a:p>
        </p:txBody>
      </p:sp>
      <p:pic>
        <p:nvPicPr>
          <p:cNvPr id="154" name="Shape 154"/>
          <p:cNvPicPr preferRelativeResize="0"/>
          <p:nvPr/>
        </p:nvPicPr>
        <p:blipFill rotWithShape="1">
          <a:blip r:embed="rId3">
            <a:alphaModFix/>
          </a:blip>
          <a:srcRect b="0" l="0" r="0" t="0"/>
          <a:stretch/>
        </p:blipFill>
        <p:spPr>
          <a:xfrm>
            <a:off x="987425" y="900112"/>
            <a:ext cx="7243761" cy="5332412"/>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8" name="Shape 158"/>
        <p:cNvGrpSpPr/>
        <p:nvPr/>
      </p:nvGrpSpPr>
      <p:grpSpPr>
        <a:xfrm>
          <a:off x="0" y="0"/>
          <a:ext cx="0" cy="0"/>
          <a:chOff x="0" y="0"/>
          <a:chExt cx="0" cy="0"/>
        </a:xfrm>
      </p:grpSpPr>
      <p:sp>
        <p:nvSpPr>
          <p:cNvPr id="159" name="Shape 159"/>
          <p:cNvSpPr txBox="1"/>
          <p:nvPr>
            <p:ph idx="4294967295" type="title"/>
          </p:nvPr>
        </p:nvSpPr>
        <p:spPr>
          <a:xfrm>
            <a:off x="673100" y="214312"/>
            <a:ext cx="7772400" cy="7064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a:t>
            </a:r>
          </a:p>
        </p:txBody>
      </p:sp>
      <p:sp>
        <p:nvSpPr>
          <p:cNvPr id="160" name="Shape 160"/>
          <p:cNvSpPr txBox="1"/>
          <p:nvPr>
            <p:ph idx="1" type="body"/>
          </p:nvPr>
        </p:nvSpPr>
        <p:spPr>
          <a:xfrm>
            <a:off x="631825" y="1449387"/>
            <a:ext cx="8083549" cy="4114800"/>
          </a:xfrm>
          <a:prstGeom prst="rect">
            <a:avLst/>
          </a:prstGeom>
          <a:noFill/>
          <a:ln>
            <a:noFill/>
          </a:ln>
        </p:spPr>
        <p:txBody>
          <a:bodyPr anchorCtr="0" anchor="t" bIns="44450" lIns="90475" rIns="90475" tIns="44450">
            <a:noAutofit/>
          </a:bodyPr>
          <a:lstStyle/>
          <a:p>
            <a:pPr indent="-463550" lvl="0" marL="463550" marR="0" rtl="0" algn="l">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sample of paired (</a:t>
            </a:r>
            <a:r>
              <a:rPr b="1" i="1" lang="en-US" sz="2800" u="none" cap="none" strike="noStrike">
                <a:solidFill>
                  <a:schemeClr val="dk1"/>
                </a:solidFill>
                <a:latin typeface="Times New Roman"/>
                <a:ea typeface="Times New Roman"/>
                <a:cs typeface="Times New Roman"/>
                <a:sym typeface="Times New Roman"/>
              </a:rPr>
              <a:t>x, y</a:t>
            </a:r>
            <a:r>
              <a:rPr b="1" i="0" lang="en-US" sz="2800" u="none" cap="none" strike="noStrike">
                <a:solidFill>
                  <a:schemeClr val="dk1"/>
                </a:solidFill>
                <a:latin typeface="Arial"/>
                <a:ea typeface="Arial"/>
                <a:cs typeface="Arial"/>
                <a:sym typeface="Arial"/>
              </a:rPr>
              <a:t>) data is a simple random sample of quantitative data.</a:t>
            </a:r>
          </a:p>
          <a:p>
            <a:pPr indent="-463550" lvl="0" marL="463550" marR="0" rtl="0" algn="l">
              <a:lnSpc>
                <a:spcPct val="95000"/>
              </a:lnSpc>
              <a:spcBef>
                <a:spcPts val="168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Visual examination of the scatterplot must confirm that the points approximate a straight-line pattern.</a:t>
            </a:r>
          </a:p>
          <a:p>
            <a:pPr indent="-463550" lvl="0" marL="463550" marR="0" rtl="0" algn="l">
              <a:lnSpc>
                <a:spcPct val="95000"/>
              </a:lnSpc>
              <a:spcBef>
                <a:spcPts val="1680"/>
              </a:spcBef>
              <a:spcAft>
                <a:spcPts val="840"/>
              </a:spcAft>
              <a:buClr>
                <a:schemeClr val="dk1"/>
              </a:buClr>
              <a:buSzPct val="25000"/>
              <a:buFont typeface="Arial"/>
              <a:buNone/>
            </a:pPr>
            <a:r>
              <a:rPr b="1" i="0" lang="en-US" sz="2800" u="none" cap="none" strike="noStrike">
                <a:solidFill>
                  <a:schemeClr val="dk1"/>
                </a:solidFill>
                <a:latin typeface="Arial"/>
                <a:ea typeface="Arial"/>
                <a:cs typeface="Arial"/>
                <a:sym typeface="Arial"/>
              </a:rPr>
              <a:t>3.  The outliers must be removed if they are known to be errors.  The effects of any other outliers should be considered by calculating </a:t>
            </a:r>
            <a:r>
              <a:rPr b="1" i="1" lang="en-US" sz="2800" u="none" cap="none" strike="noStrike">
                <a:solidFill>
                  <a:schemeClr val="dk1"/>
                </a:solidFill>
                <a:latin typeface="Arial"/>
                <a:ea typeface="Arial"/>
                <a:cs typeface="Arial"/>
                <a:sym typeface="Arial"/>
              </a:rPr>
              <a:t>r</a:t>
            </a:r>
            <a:r>
              <a:rPr b="1" i="0" lang="en-US" sz="2800" u="none" cap="none" strike="noStrike">
                <a:solidFill>
                  <a:schemeClr val="dk1"/>
                </a:solidFill>
                <a:latin typeface="Arial"/>
                <a:ea typeface="Arial"/>
                <a:cs typeface="Arial"/>
                <a:sym typeface="Arial"/>
              </a:rPr>
              <a:t> with and without the outliers included.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4" name="Shape 164"/>
        <p:cNvGrpSpPr/>
        <p:nvPr/>
      </p:nvGrpSpPr>
      <p:grpSpPr>
        <a:xfrm>
          <a:off x="0" y="0"/>
          <a:ext cx="0" cy="0"/>
          <a:chOff x="0" y="0"/>
          <a:chExt cx="0" cy="0"/>
        </a:xfrm>
      </p:grpSpPr>
      <p:sp>
        <p:nvSpPr>
          <p:cNvPr id="165" name="Shape 165"/>
          <p:cNvSpPr txBox="1"/>
          <p:nvPr>
            <p:ph idx="4294967295" type="title"/>
          </p:nvPr>
        </p:nvSpPr>
        <p:spPr>
          <a:xfrm>
            <a:off x="609600" y="274637"/>
            <a:ext cx="7875587" cy="10493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for the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Linear Correlation Coefficient</a:t>
            </a:r>
          </a:p>
        </p:txBody>
      </p:sp>
      <p:sp>
        <p:nvSpPr>
          <p:cNvPr id="166" name="Shape 166"/>
          <p:cNvSpPr txBox="1"/>
          <p:nvPr>
            <p:ph idx="1" type="body"/>
          </p:nvPr>
        </p:nvSpPr>
        <p:spPr>
          <a:xfrm>
            <a:off x="630237" y="1447800"/>
            <a:ext cx="8329612" cy="4976812"/>
          </a:xfrm>
          <a:prstGeom prst="rect">
            <a:avLst/>
          </a:prstGeom>
          <a:noFill/>
          <a:ln>
            <a:noFill/>
          </a:ln>
        </p:spPr>
        <p:txBody>
          <a:bodyPr anchorCtr="0" anchor="t" bIns="44450" lIns="90475" rIns="90475" tIns="44450">
            <a:noAutofit/>
          </a:bodyPr>
          <a:lstStyle/>
          <a:p>
            <a:pPr indent="-911225" lvl="0" marL="911225" marR="0" rtl="0" algn="l">
              <a:lnSpc>
                <a:spcPct val="85000"/>
              </a:lnSpc>
              <a:spcBef>
                <a:spcPts val="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Arial"/>
                <a:ea typeface="Arial"/>
                <a:cs typeface="Arial"/>
                <a:sym typeface="Arial"/>
              </a:rPr>
              <a:t>  	=  number of pairs of sample data</a:t>
            </a:r>
          </a:p>
          <a:p>
            <a:pPr indent="-911225" lvl="0" marL="911225" marR="0" rtl="0" algn="l">
              <a:lnSpc>
                <a:spcPct val="85000"/>
              </a:lnSpc>
              <a:spcBef>
                <a:spcPts val="1600"/>
              </a:spcBef>
              <a:spcAft>
                <a:spcPts val="0"/>
              </a:spcAft>
              <a:buClr>
                <a:schemeClr val="dk1"/>
              </a:buClr>
              <a:buSzPct val="25000"/>
              <a:buFont typeface="Noto Symbol"/>
              <a:buNone/>
            </a:pPr>
            <a:r>
              <a:rPr b="1" i="0" lang="en-US" sz="32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denotes the addition of the items indicated.</a:t>
            </a:r>
          </a:p>
          <a:p>
            <a:pPr indent="-911225" lvl="0" marL="911225" marR="0" rtl="0" algn="l">
              <a:lnSpc>
                <a:spcPct val="85000"/>
              </a:lnSpc>
              <a:spcBef>
                <a:spcPts val="1600"/>
              </a:spcBef>
              <a:spcAft>
                <a:spcPts val="0"/>
              </a:spcAft>
              <a:buClr>
                <a:schemeClr val="dk1"/>
              </a:buClr>
              <a:buSzPct val="25000"/>
              <a:buFont typeface="Noto Symbol"/>
              <a:buNone/>
            </a:pPr>
            <a:r>
              <a:rPr b="1" i="0" lang="en-US" sz="3200" u="none" cap="none" strike="noStrike">
                <a:solidFill>
                  <a:schemeClr val="dk1"/>
                </a:solidFill>
                <a:latin typeface="Noto Symbol"/>
                <a:ea typeface="Noto Symbol"/>
                <a:cs typeface="Noto Symbol"/>
                <a:sym typeface="Noto Symbol"/>
              </a:rPr>
              <a:t>Σ</a:t>
            </a:r>
            <a:r>
              <a:rPr b="1" i="1" lang="en-US" sz="30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Arial"/>
                <a:ea typeface="Arial"/>
                <a:cs typeface="Arial"/>
                <a:sym typeface="Arial"/>
              </a:rPr>
              <a:t>	denotes the sum of all </a:t>
            </a:r>
            <a:r>
              <a:rPr b="1" i="1" lang="en-US" sz="3200" u="none" cap="none" strike="noStrike">
                <a:solidFill>
                  <a:schemeClr val="dk1"/>
                </a:solidFill>
                <a:latin typeface="Times New Roman"/>
                <a:ea typeface="Times New Roman"/>
                <a:cs typeface="Times New Roman"/>
                <a:sym typeface="Times New Roman"/>
              </a:rPr>
              <a:t>x</a:t>
            </a:r>
            <a:r>
              <a:rPr b="1" i="0" lang="en-US" sz="32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Arial"/>
                <a:ea typeface="Arial"/>
                <a:cs typeface="Arial"/>
                <a:sym typeface="Arial"/>
              </a:rPr>
              <a:t>values.</a:t>
            </a:r>
          </a:p>
          <a:p>
            <a:pPr indent="-911225" lvl="0" marL="911225" marR="0" rtl="0" algn="l">
              <a:lnSpc>
                <a:spcPct val="85000"/>
              </a:lnSpc>
              <a:spcBef>
                <a:spcPts val="1600"/>
              </a:spcBef>
              <a:spcAft>
                <a:spcPts val="0"/>
              </a:spcAft>
              <a:buClr>
                <a:schemeClr val="dk1"/>
              </a:buClr>
              <a:buSzPct val="25000"/>
              <a:buFont typeface="Noto Symbol"/>
              <a:buNone/>
            </a:pPr>
            <a:r>
              <a:rPr b="1" i="0" lang="en-US" sz="3200" u="none" cap="none" strike="noStrike">
                <a:solidFill>
                  <a:schemeClr val="dk1"/>
                </a:solidFill>
                <a:latin typeface="Noto Symbol"/>
                <a:ea typeface="Noto Symbol"/>
                <a:cs typeface="Noto Symbol"/>
                <a:sym typeface="Noto Symbol"/>
              </a:rPr>
              <a:t>Σ</a:t>
            </a:r>
            <a:r>
              <a:rPr b="1" i="1" lang="en-US" sz="3000" u="none" cap="none" strike="noStrike">
                <a:solidFill>
                  <a:schemeClr val="dk1"/>
                </a:solidFill>
                <a:latin typeface="Times New Roman"/>
                <a:ea typeface="Times New Roman"/>
                <a:cs typeface="Times New Roman"/>
                <a:sym typeface="Times New Roman"/>
              </a:rPr>
              <a:t>x</a:t>
            </a:r>
            <a:r>
              <a:rPr b="1" baseline="30000" i="0" lang="en-US" sz="2400" u="none" cap="none" strike="noStrike">
                <a:solidFill>
                  <a:schemeClr val="dk1"/>
                </a:solidFill>
                <a:latin typeface="Arial"/>
                <a:ea typeface="Arial"/>
                <a:cs typeface="Arial"/>
                <a:sym typeface="Arial"/>
              </a:rPr>
              <a:t>2	</a:t>
            </a:r>
            <a:r>
              <a:rPr b="1" i="0" lang="en-US" sz="2800" u="none" cap="none" strike="noStrike">
                <a:solidFill>
                  <a:schemeClr val="dk1"/>
                </a:solidFill>
                <a:latin typeface="Arial"/>
                <a:ea typeface="Arial"/>
                <a:cs typeface="Arial"/>
                <a:sym typeface="Arial"/>
              </a:rPr>
              <a:t>indicates that each </a:t>
            </a:r>
            <a:r>
              <a:rPr b="1" i="1" lang="en-US" sz="3200" u="none" cap="none" strike="noStrike">
                <a:solidFill>
                  <a:schemeClr val="dk1"/>
                </a:solidFill>
                <a:latin typeface="Times New Roman"/>
                <a:ea typeface="Times New Roman"/>
                <a:cs typeface="Times New Roman"/>
                <a:sym typeface="Times New Roman"/>
              </a:rPr>
              <a:t>x</a:t>
            </a:r>
            <a:r>
              <a:rPr b="1" i="0" lang="en-US" sz="3200" u="none" cap="none" strike="noStrike">
                <a:solidFill>
                  <a:schemeClr val="dk1"/>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value should be squared and then those squares added.</a:t>
            </a:r>
          </a:p>
          <a:p>
            <a:pPr indent="-911225" lvl="0" marL="911225" marR="0" rtl="0" algn="l">
              <a:lnSpc>
                <a:spcPct val="85000"/>
              </a:lnSpc>
              <a:spcBef>
                <a:spcPts val="1600"/>
              </a:spcBef>
              <a:spcAft>
                <a:spcPts val="80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r>
              <a:rPr b="1" i="0" lang="en-US" sz="3200" u="none" cap="none" strike="noStrike">
                <a:solidFill>
                  <a:schemeClr val="dk1"/>
                </a:solidFill>
                <a:latin typeface="Noto Symbol"/>
                <a:ea typeface="Noto Symbol"/>
                <a:cs typeface="Noto Symbol"/>
                <a:sym typeface="Noto Symbol"/>
              </a:rPr>
              <a:t>Σ</a:t>
            </a:r>
            <a:r>
              <a:rPr b="1" i="1" lang="en-US" sz="30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Arial"/>
                <a:ea typeface="Arial"/>
                <a:cs typeface="Arial"/>
                <a:sym typeface="Arial"/>
              </a:rPr>
              <a:t>)</a:t>
            </a:r>
            <a:r>
              <a:rPr b="1" baseline="30000" i="0" lang="en-US" sz="24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indicates that the </a:t>
            </a:r>
            <a:r>
              <a:rPr b="1" i="1" lang="en-US" sz="3200" u="none" cap="none" strike="noStrike">
                <a:solidFill>
                  <a:schemeClr val="dk1"/>
                </a:solidFill>
                <a:latin typeface="Times New Roman"/>
                <a:ea typeface="Times New Roman"/>
                <a:cs typeface="Times New Roman"/>
                <a:sym typeface="Times New Roman"/>
              </a:rPr>
              <a:t>x</a:t>
            </a:r>
            <a:r>
              <a:rPr b="1" i="0" lang="en-US" sz="32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Arial"/>
                <a:ea typeface="Arial"/>
                <a:cs typeface="Arial"/>
                <a:sym typeface="Arial"/>
              </a:rPr>
              <a:t>values should be added and then the total squared.</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0" name="Shape 170"/>
        <p:cNvGrpSpPr/>
        <p:nvPr/>
      </p:nvGrpSpPr>
      <p:grpSpPr>
        <a:xfrm>
          <a:off x="0" y="0"/>
          <a:ext cx="0" cy="0"/>
          <a:chOff x="0" y="0"/>
          <a:chExt cx="0" cy="0"/>
        </a:xfrm>
      </p:grpSpPr>
      <p:sp>
        <p:nvSpPr>
          <p:cNvPr id="171" name="Shape 171"/>
          <p:cNvSpPr txBox="1"/>
          <p:nvPr>
            <p:ph idx="4294967295" type="title"/>
          </p:nvPr>
        </p:nvSpPr>
        <p:spPr>
          <a:xfrm>
            <a:off x="609600" y="274637"/>
            <a:ext cx="7875587" cy="10493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for the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Linear Correlation Coefficient</a:t>
            </a:r>
          </a:p>
        </p:txBody>
      </p:sp>
      <p:sp>
        <p:nvSpPr>
          <p:cNvPr id="172" name="Shape 172"/>
          <p:cNvSpPr txBox="1"/>
          <p:nvPr>
            <p:ph idx="1" type="body"/>
          </p:nvPr>
        </p:nvSpPr>
        <p:spPr>
          <a:xfrm>
            <a:off x="630237" y="1447800"/>
            <a:ext cx="8329612" cy="4976812"/>
          </a:xfrm>
          <a:prstGeom prst="rect">
            <a:avLst/>
          </a:prstGeom>
          <a:noFill/>
          <a:ln>
            <a:noFill/>
          </a:ln>
        </p:spPr>
        <p:txBody>
          <a:bodyPr anchorCtr="0" anchor="t" bIns="44450" lIns="90475" rIns="90475" tIns="44450">
            <a:noAutofit/>
          </a:bodyPr>
          <a:lstStyle/>
          <a:p>
            <a:pPr indent="-911225" lvl="0" marL="911225" marR="0" rtl="0" algn="l">
              <a:lnSpc>
                <a:spcPct val="85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911225" lvl="0" marL="911225" marR="0" rtl="0" algn="l">
              <a:lnSpc>
                <a:spcPct val="85000"/>
              </a:lnSpc>
              <a:spcBef>
                <a:spcPts val="1400"/>
              </a:spcBef>
              <a:spcAft>
                <a:spcPts val="0"/>
              </a:spcAft>
              <a:buClr>
                <a:schemeClr val="dk1"/>
              </a:buClr>
              <a:buSzPct val="25000"/>
              <a:buFont typeface="Noto Symbol"/>
              <a:buNone/>
            </a:pPr>
            <a:r>
              <a:rPr b="1" i="0" lang="en-US" sz="2800" u="none" cap="none" strike="noStrike">
                <a:solidFill>
                  <a:schemeClr val="dk1"/>
                </a:solidFill>
                <a:latin typeface="Noto Symbol"/>
                <a:ea typeface="Noto Symbol"/>
                <a:cs typeface="Noto Symbol"/>
                <a:sym typeface="Noto Symbol"/>
              </a:rPr>
              <a:t>Σ</a:t>
            </a:r>
            <a:r>
              <a:rPr b="1" i="1" lang="en-US" sz="2800" u="none" cap="none" strike="noStrike">
                <a:solidFill>
                  <a:schemeClr val="dk1"/>
                </a:solidFill>
                <a:latin typeface="Times New Roman"/>
                <a:ea typeface="Times New Roman"/>
                <a:cs typeface="Times New Roman"/>
                <a:sym typeface="Times New Roman"/>
              </a:rPr>
              <a:t>xy</a:t>
            </a:r>
            <a:r>
              <a:rPr b="1" i="0" lang="en-US" sz="2800" u="none" cap="none" strike="noStrike">
                <a:solidFill>
                  <a:schemeClr val="dk1"/>
                </a:solidFill>
                <a:latin typeface="Arial"/>
                <a:ea typeface="Arial"/>
                <a:cs typeface="Arial"/>
                <a:sym typeface="Arial"/>
              </a:rPr>
              <a:t>	indicates that each </a:t>
            </a:r>
            <a:r>
              <a:rPr b="1" i="1" lang="en-US" sz="28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Arial"/>
                <a:ea typeface="Arial"/>
                <a:cs typeface="Arial"/>
                <a:sym typeface="Arial"/>
              </a:rPr>
              <a:t>-value should be first multiplied by its corresponding </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Arial"/>
                <a:ea typeface="Arial"/>
                <a:cs typeface="Arial"/>
                <a:sym typeface="Arial"/>
              </a:rPr>
              <a:t>value.  After obtaining all such products, find their sum.</a:t>
            </a:r>
          </a:p>
          <a:p>
            <a:pPr indent="-911225" lvl="0" marL="911225" marR="0" rtl="0" algn="l">
              <a:lnSpc>
                <a:spcPct val="85000"/>
              </a:lnSpc>
              <a:spcBef>
                <a:spcPts val="140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 linear correlation coefficient for </a:t>
            </a:r>
            <a:r>
              <a:rPr b="1" i="0" lang="en-US" sz="2800" u="none" cap="none" strike="noStrike">
                <a:solidFill>
                  <a:schemeClr val="hlink"/>
                </a:solidFill>
                <a:latin typeface="Arial"/>
                <a:ea typeface="Arial"/>
                <a:cs typeface="Arial"/>
                <a:sym typeface="Arial"/>
              </a:rPr>
              <a:t>sample </a:t>
            </a:r>
            <a:r>
              <a:rPr b="1" i="0" lang="en-US" sz="2800" u="none" cap="none" strike="noStrike">
                <a:solidFill>
                  <a:schemeClr val="dk1"/>
                </a:solidFill>
                <a:latin typeface="Arial"/>
                <a:ea typeface="Arial"/>
                <a:cs typeface="Arial"/>
                <a:sym typeface="Arial"/>
              </a:rPr>
              <a:t>data.</a:t>
            </a:r>
          </a:p>
          <a:p>
            <a:pPr indent="-911225" lvl="0" marL="911225" marR="0" rtl="0" algn="l">
              <a:lnSpc>
                <a:spcPct val="85000"/>
              </a:lnSpc>
              <a:spcBef>
                <a:spcPts val="1400"/>
              </a:spcBef>
              <a:spcAft>
                <a:spcPts val="70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ρ</a:t>
            </a:r>
            <a:r>
              <a:rPr b="1" i="0" lang="en-US" sz="2800" u="none" cap="none" strike="noStrike">
                <a:solidFill>
                  <a:schemeClr val="dk1"/>
                </a:solidFill>
                <a:latin typeface="Arial"/>
                <a:ea typeface="Arial"/>
                <a:cs typeface="Arial"/>
                <a:sym typeface="Arial"/>
              </a:rPr>
              <a:t> 	= linear correlation coefficient for </a:t>
            </a:r>
            <a:r>
              <a:rPr b="1" i="0" lang="en-US" sz="2800" u="none" cap="none" strike="noStrike">
                <a:solidFill>
                  <a:schemeClr val="hlink"/>
                </a:solidFill>
                <a:latin typeface="Arial"/>
                <a:ea typeface="Arial"/>
                <a:cs typeface="Arial"/>
                <a:sym typeface="Arial"/>
              </a:rPr>
              <a:t>population </a:t>
            </a:r>
            <a:r>
              <a:rPr b="1" i="0" lang="en-US" sz="2800" u="none" cap="none" strike="noStrike">
                <a:solidFill>
                  <a:schemeClr val="dk1"/>
                </a:solidFill>
                <a:latin typeface="Arial"/>
                <a:ea typeface="Arial"/>
                <a:cs typeface="Arial"/>
                <a:sym typeface="Arial"/>
              </a:rPr>
              <a:t>data.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361950" y="292100"/>
            <a:ext cx="853439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Chapter 10</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Correlation and Regression</a:t>
            </a:r>
          </a:p>
        </p:txBody>
      </p:sp>
      <p:sp>
        <p:nvSpPr>
          <p:cNvPr id="61" name="Shape 61"/>
          <p:cNvSpPr txBox="1"/>
          <p:nvPr/>
        </p:nvSpPr>
        <p:spPr>
          <a:xfrm>
            <a:off x="609600" y="1841500"/>
            <a:ext cx="8305799" cy="37258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10-1  Review and Preview</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10-2  Correlation</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10-3  Regression</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10-4  Variation and Prediction Intervals</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10-5  Multiple Regression</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10-6  Modeling</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6" name="Shape 176"/>
        <p:cNvGrpSpPr/>
        <p:nvPr/>
      </p:nvGrpSpPr>
      <p:grpSpPr>
        <a:xfrm>
          <a:off x="0" y="0"/>
          <a:ext cx="0" cy="0"/>
          <a:chOff x="0" y="0"/>
          <a:chExt cx="0" cy="0"/>
        </a:xfrm>
      </p:grpSpPr>
      <p:sp>
        <p:nvSpPr>
          <p:cNvPr id="177" name="Shape 177"/>
          <p:cNvSpPr txBox="1"/>
          <p:nvPr/>
        </p:nvSpPr>
        <p:spPr>
          <a:xfrm>
            <a:off x="617537" y="4483100"/>
            <a:ext cx="2078036" cy="63658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20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Formula 10-1</a:t>
            </a:r>
          </a:p>
        </p:txBody>
      </p:sp>
      <p:grpSp>
        <p:nvGrpSpPr>
          <p:cNvPr id="178" name="Shape 178"/>
          <p:cNvGrpSpPr/>
          <p:nvPr/>
        </p:nvGrpSpPr>
        <p:grpSpPr>
          <a:xfrm>
            <a:off x="1446211" y="3044825"/>
            <a:ext cx="5691186" cy="1093786"/>
            <a:chOff x="1450975" y="2397125"/>
            <a:chExt cx="5691186" cy="1093786"/>
          </a:xfrm>
        </p:grpSpPr>
        <p:sp>
          <p:nvSpPr>
            <p:cNvPr id="179" name="Shape 179"/>
            <p:cNvSpPr txBox="1"/>
            <p:nvPr/>
          </p:nvSpPr>
          <p:spPr>
            <a:xfrm>
              <a:off x="3343275" y="2397125"/>
              <a:ext cx="2514599"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Noto Symbol"/>
                  <a:ea typeface="Noto Symbol"/>
                  <a:cs typeface="Noto Symbol"/>
                  <a:sym typeface="Noto Symbol"/>
                </a:rPr>
                <a:t>Σ</a:t>
              </a:r>
              <a:r>
                <a:rPr b="1" i="1" lang="en-US" sz="2800" u="none" cap="none" strike="noStrike">
                  <a:solidFill>
                    <a:schemeClr val="dk1"/>
                  </a:solidFill>
                  <a:latin typeface="Times New Roman"/>
                  <a:ea typeface="Times New Roman"/>
                  <a:cs typeface="Times New Roman"/>
                  <a:sym typeface="Times New Roman"/>
                </a:rPr>
                <a:t>xy</a:t>
              </a:r>
              <a:r>
                <a:rPr b="0" i="1"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a:t>
              </a:r>
              <a:r>
                <a:rPr b="0" i="1"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Noto Symbol"/>
                  <a:ea typeface="Noto Symbol"/>
                  <a:cs typeface="Noto Symbol"/>
                  <a:sym typeface="Noto Symbol"/>
                </a:rPr>
                <a:t>Σ</a:t>
              </a:r>
              <a:r>
                <a:rPr b="1" i="1" lang="en-US" sz="28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Noto Symbol"/>
                  <a:ea typeface="Noto Symbol"/>
                  <a:cs typeface="Noto Symbol"/>
                  <a:sym typeface="Noto Symbol"/>
                </a:rPr>
                <a:t>Σ</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Times New Roman"/>
                  <a:ea typeface="Times New Roman"/>
                  <a:cs typeface="Times New Roman"/>
                  <a:sym typeface="Times New Roman"/>
                </a:rPr>
                <a:t>)</a:t>
              </a:r>
            </a:p>
          </p:txBody>
        </p:sp>
        <p:sp>
          <p:nvSpPr>
            <p:cNvPr id="180" name="Shape 180"/>
            <p:cNvSpPr txBox="1"/>
            <p:nvPr/>
          </p:nvSpPr>
          <p:spPr>
            <a:xfrm>
              <a:off x="2498725" y="2955925"/>
              <a:ext cx="4621211"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Noto Symbol"/>
                  <a:ea typeface="Noto Symbol"/>
                  <a:cs typeface="Noto Symbol"/>
                  <a:sym typeface="Noto Symbol"/>
                </a:rPr>
                <a:t>Σ</a:t>
              </a:r>
              <a:r>
                <a:rPr b="1" i="1" lang="en-US" sz="2800" u="none" cap="none" strike="noStrike">
                  <a:solidFill>
                    <a:schemeClr val="dk1"/>
                  </a:solidFill>
                  <a:latin typeface="Times New Roman"/>
                  <a:ea typeface="Times New Roman"/>
                  <a:cs typeface="Times New Roman"/>
                  <a:sym typeface="Times New Roman"/>
                </a:rPr>
                <a:t>x</a:t>
              </a:r>
              <a:r>
                <a:rPr b="0" baseline="30000" i="0" lang="en-US" sz="2800" u="none" cap="none" strike="noStrike">
                  <a:solidFill>
                    <a:schemeClr val="dk1"/>
                  </a:solidFill>
                  <a:latin typeface="Times New Roman"/>
                  <a:ea typeface="Times New Roman"/>
                  <a:cs typeface="Times New Roman"/>
                  <a:sym typeface="Times New Roman"/>
                </a:rPr>
                <a:t>2</a:t>
              </a:r>
              <a:r>
                <a:rPr b="1" i="0" lang="en-US" sz="2800" u="none" cap="none" strike="noStrike">
                  <a:solidFill>
                    <a:schemeClr val="dk1"/>
                  </a:solidFill>
                  <a:latin typeface="Times New Roman"/>
                  <a:ea typeface="Times New Roman"/>
                  <a:cs typeface="Times New Roman"/>
                  <a:sym typeface="Times New Roman"/>
                </a:rPr>
                <a:t>)</a:t>
              </a:r>
              <a:r>
                <a:rPr b="0" i="1"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Noto Symbol"/>
                  <a:ea typeface="Noto Symbol"/>
                  <a:cs typeface="Noto Symbol"/>
                  <a:sym typeface="Noto Symbol"/>
                </a:rPr>
                <a:t>Σ</a:t>
              </a:r>
              <a:r>
                <a:rPr b="1" i="1" lang="en-US" sz="28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Times New Roman"/>
                  <a:ea typeface="Times New Roman"/>
                  <a:cs typeface="Times New Roman"/>
                  <a:sym typeface="Times New Roman"/>
                </a:rPr>
                <a:t>)</a:t>
              </a:r>
              <a:r>
                <a:rPr b="0" baseline="30000" i="0" lang="en-US" sz="2800" u="none" cap="none" strike="noStrike">
                  <a:solidFill>
                    <a:schemeClr val="dk1"/>
                  </a:solidFill>
                  <a:latin typeface="Times New Roman"/>
                  <a:ea typeface="Times New Roman"/>
                  <a:cs typeface="Times New Roman"/>
                  <a:sym typeface="Times New Roman"/>
                </a:rPr>
                <a:t>2</a:t>
              </a:r>
              <a:r>
                <a:rPr b="0" baseline="30000" i="1" lang="en-US" sz="2800" u="none" cap="none" strike="noStrike">
                  <a:solidFill>
                    <a:schemeClr val="dk1"/>
                  </a:solidFill>
                  <a:latin typeface="Times New Roman"/>
                  <a:ea typeface="Times New Roman"/>
                  <a:cs typeface="Times New Roman"/>
                  <a:sym typeface="Times New Roman"/>
                </a:rPr>
                <a:t>     </a:t>
              </a:r>
              <a:r>
                <a:rPr b="0" i="1"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Noto Symbol"/>
                  <a:ea typeface="Noto Symbol"/>
                  <a:cs typeface="Noto Symbol"/>
                  <a:sym typeface="Noto Symbol"/>
                </a:rPr>
                <a:t>Σ</a:t>
              </a:r>
              <a:r>
                <a:rPr b="1" i="1" lang="en-US" sz="2800" u="none" cap="none" strike="noStrike">
                  <a:solidFill>
                    <a:schemeClr val="dk1"/>
                  </a:solidFill>
                  <a:latin typeface="Times New Roman"/>
                  <a:ea typeface="Times New Roman"/>
                  <a:cs typeface="Times New Roman"/>
                  <a:sym typeface="Times New Roman"/>
                </a:rPr>
                <a:t>y</a:t>
              </a:r>
              <a:r>
                <a:rPr b="1" baseline="30000" i="0" lang="en-US" sz="2800" u="none" cap="none" strike="noStrike">
                  <a:solidFill>
                    <a:schemeClr val="dk1"/>
                  </a:solidFill>
                  <a:latin typeface="Times New Roman"/>
                  <a:ea typeface="Times New Roman"/>
                  <a:cs typeface="Times New Roman"/>
                  <a:sym typeface="Times New Roman"/>
                </a:rPr>
                <a:t>2</a:t>
              </a:r>
              <a:r>
                <a:rPr b="1" i="0" lang="en-US" sz="2800" u="none" cap="none" strike="noStrike">
                  <a:solidFill>
                    <a:schemeClr val="dk1"/>
                  </a:solidFill>
                  <a:latin typeface="Times New Roman"/>
                  <a:ea typeface="Times New Roman"/>
                  <a:cs typeface="Times New Roman"/>
                  <a:sym typeface="Times New Roman"/>
                </a:rPr>
                <a:t>)</a:t>
              </a:r>
              <a:r>
                <a:rPr b="0" i="1"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Noto Symbol"/>
                  <a:ea typeface="Noto Symbol"/>
                  <a:cs typeface="Noto Symbol"/>
                  <a:sym typeface="Noto Symbol"/>
                </a:rPr>
                <a:t>Σ</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Times New Roman"/>
                  <a:ea typeface="Times New Roman"/>
                  <a:cs typeface="Times New Roman"/>
                  <a:sym typeface="Times New Roman"/>
                </a:rPr>
                <a:t>)</a:t>
              </a:r>
              <a:r>
                <a:rPr b="1" baseline="30000" i="0" lang="en-US" sz="2800" u="none" cap="none" strike="noStrike">
                  <a:solidFill>
                    <a:schemeClr val="dk1"/>
                  </a:solidFill>
                  <a:latin typeface="Times New Roman"/>
                  <a:ea typeface="Times New Roman"/>
                  <a:cs typeface="Times New Roman"/>
                  <a:sym typeface="Times New Roman"/>
                </a:rPr>
                <a:t>2</a:t>
              </a:r>
            </a:p>
          </p:txBody>
        </p:sp>
        <p:cxnSp>
          <p:nvCxnSpPr>
            <p:cNvPr id="181" name="Shape 181"/>
            <p:cNvCxnSpPr/>
            <p:nvPr/>
          </p:nvCxnSpPr>
          <p:spPr>
            <a:xfrm>
              <a:off x="2151061" y="2882900"/>
              <a:ext cx="4991099" cy="0"/>
            </a:xfrm>
            <a:prstGeom prst="straightConnector1">
              <a:avLst/>
            </a:prstGeom>
            <a:noFill/>
            <a:ln cap="rnd" cmpd="sng" w="25400">
              <a:solidFill>
                <a:schemeClr val="dk1"/>
              </a:solidFill>
              <a:prstDash val="solid"/>
              <a:miter/>
              <a:headEnd len="med" w="med" type="none"/>
              <a:tailEnd len="med" w="med" type="none"/>
            </a:ln>
          </p:spPr>
        </p:cxnSp>
        <p:sp>
          <p:nvSpPr>
            <p:cNvPr id="182" name="Shape 182"/>
            <p:cNvSpPr txBox="1"/>
            <p:nvPr/>
          </p:nvSpPr>
          <p:spPr>
            <a:xfrm>
              <a:off x="1450975" y="2608261"/>
              <a:ext cx="708024" cy="58261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r</a:t>
              </a:r>
              <a:r>
                <a:rPr b="0" i="1" lang="en-US" sz="3200" u="none" cap="none" strike="noStrike">
                  <a:solidFill>
                    <a:schemeClr val="dk1"/>
                  </a:solidFill>
                  <a:latin typeface="Times New Roman"/>
                  <a:ea typeface="Times New Roman"/>
                  <a:cs typeface="Times New Roman"/>
                  <a:sym typeface="Times New Roman"/>
                </a:rPr>
                <a:t> </a:t>
              </a:r>
              <a:r>
                <a:rPr b="0" i="0" lang="en-US" sz="3600" u="none" cap="none" strike="noStrike">
                  <a:solidFill>
                    <a:schemeClr val="dk1"/>
                  </a:solidFill>
                  <a:latin typeface="Arial"/>
                  <a:ea typeface="Arial"/>
                  <a:cs typeface="Arial"/>
                  <a:sym typeface="Arial"/>
                </a:rPr>
                <a:t>=</a:t>
              </a:r>
            </a:p>
          </p:txBody>
        </p:sp>
        <p:grpSp>
          <p:nvGrpSpPr>
            <p:cNvPr id="183" name="Shape 183"/>
            <p:cNvGrpSpPr/>
            <p:nvPr/>
          </p:nvGrpSpPr>
          <p:grpSpPr>
            <a:xfrm>
              <a:off x="2286000" y="2971800"/>
              <a:ext cx="4665662" cy="519111"/>
              <a:chOff x="2286000" y="2971800"/>
              <a:chExt cx="4665662" cy="519111"/>
            </a:xfrm>
          </p:grpSpPr>
          <p:grpSp>
            <p:nvGrpSpPr>
              <p:cNvPr id="184" name="Shape 184"/>
              <p:cNvGrpSpPr/>
              <p:nvPr/>
            </p:nvGrpSpPr>
            <p:grpSpPr>
              <a:xfrm>
                <a:off x="4648200" y="2971800"/>
                <a:ext cx="2303462" cy="519111"/>
                <a:chOff x="4648200" y="2940050"/>
                <a:chExt cx="2303462" cy="519111"/>
              </a:xfrm>
            </p:grpSpPr>
            <p:sp>
              <p:nvSpPr>
                <p:cNvPr id="185" name="Shape 185"/>
                <p:cNvSpPr/>
                <p:nvPr/>
              </p:nvSpPr>
              <p:spPr>
                <a:xfrm>
                  <a:off x="4724400" y="3208336"/>
                  <a:ext cx="46036" cy="236537"/>
                </a:xfrm>
                <a:custGeom>
                  <a:pathLst>
                    <a:path extrusionOk="0" h="149" w="29">
                      <a:moveTo>
                        <a:pt x="0" y="0"/>
                      </a:moveTo>
                      <a:lnTo>
                        <a:pt x="29" y="149"/>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186" name="Shape 186"/>
                <p:cNvSpPr/>
                <p:nvPr/>
              </p:nvSpPr>
              <p:spPr>
                <a:xfrm>
                  <a:off x="4770437" y="2941636"/>
                  <a:ext cx="98425" cy="517525"/>
                </a:xfrm>
                <a:custGeom>
                  <a:pathLst>
                    <a:path extrusionOk="0" h="326" w="62">
                      <a:moveTo>
                        <a:pt x="0" y="326"/>
                      </a:moveTo>
                      <a:lnTo>
                        <a:pt x="62"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cxnSp>
              <p:nvCxnSpPr>
                <p:cNvPr id="187" name="Shape 187"/>
                <p:cNvCxnSpPr/>
                <p:nvPr/>
              </p:nvCxnSpPr>
              <p:spPr>
                <a:xfrm>
                  <a:off x="4868862" y="2940050"/>
                  <a:ext cx="2082800" cy="0"/>
                </a:xfrm>
                <a:prstGeom prst="straightConnector1">
                  <a:avLst/>
                </a:prstGeom>
                <a:noFill/>
                <a:ln cap="rnd" cmpd="sng" w="25400">
                  <a:solidFill>
                    <a:schemeClr val="dk1"/>
                  </a:solidFill>
                  <a:prstDash val="solid"/>
                  <a:miter/>
                  <a:headEnd len="med" w="med" type="none"/>
                  <a:tailEnd len="med" w="med" type="none"/>
                </a:ln>
              </p:spPr>
            </p:cxnSp>
            <p:sp>
              <p:nvSpPr>
                <p:cNvPr id="188" name="Shape 188"/>
                <p:cNvSpPr/>
                <p:nvPr/>
              </p:nvSpPr>
              <p:spPr>
                <a:xfrm>
                  <a:off x="4648200" y="3178175"/>
                  <a:ext cx="60325" cy="174625"/>
                </a:xfrm>
                <a:custGeom>
                  <a:pathLst>
                    <a:path extrusionOk="0" h="110" w="38">
                      <a:moveTo>
                        <a:pt x="38" y="0"/>
                      </a:moveTo>
                      <a:lnTo>
                        <a:pt x="0" y="110"/>
                      </a:lnTo>
                    </a:path>
                  </a:pathLst>
                </a:custGeom>
                <a:noFill/>
                <a:ln cap="rnd" cmpd="sng" w="285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grpSp>
          <p:grpSp>
            <p:nvGrpSpPr>
              <p:cNvPr id="189" name="Shape 189"/>
              <p:cNvGrpSpPr/>
              <p:nvPr/>
            </p:nvGrpSpPr>
            <p:grpSpPr>
              <a:xfrm>
                <a:off x="2286000" y="2971800"/>
                <a:ext cx="2303462" cy="519111"/>
                <a:chOff x="4648200" y="2940050"/>
                <a:chExt cx="2303462" cy="519111"/>
              </a:xfrm>
            </p:grpSpPr>
            <p:sp>
              <p:nvSpPr>
                <p:cNvPr id="190" name="Shape 190"/>
                <p:cNvSpPr/>
                <p:nvPr/>
              </p:nvSpPr>
              <p:spPr>
                <a:xfrm>
                  <a:off x="4724400" y="3208336"/>
                  <a:ext cx="46036" cy="236537"/>
                </a:xfrm>
                <a:custGeom>
                  <a:pathLst>
                    <a:path extrusionOk="0" h="149" w="29">
                      <a:moveTo>
                        <a:pt x="0" y="0"/>
                      </a:moveTo>
                      <a:lnTo>
                        <a:pt x="29" y="149"/>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191" name="Shape 191"/>
                <p:cNvSpPr/>
                <p:nvPr/>
              </p:nvSpPr>
              <p:spPr>
                <a:xfrm>
                  <a:off x="4770437" y="2941636"/>
                  <a:ext cx="98425" cy="517525"/>
                </a:xfrm>
                <a:custGeom>
                  <a:pathLst>
                    <a:path extrusionOk="0" h="326" w="62">
                      <a:moveTo>
                        <a:pt x="0" y="326"/>
                      </a:moveTo>
                      <a:lnTo>
                        <a:pt x="62"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cxnSp>
              <p:nvCxnSpPr>
                <p:cNvPr id="192" name="Shape 192"/>
                <p:cNvCxnSpPr/>
                <p:nvPr/>
              </p:nvCxnSpPr>
              <p:spPr>
                <a:xfrm>
                  <a:off x="4868862" y="2940050"/>
                  <a:ext cx="2082800" cy="0"/>
                </a:xfrm>
                <a:prstGeom prst="straightConnector1">
                  <a:avLst/>
                </a:prstGeom>
                <a:noFill/>
                <a:ln cap="rnd" cmpd="sng" w="25400">
                  <a:solidFill>
                    <a:schemeClr val="dk1"/>
                  </a:solidFill>
                  <a:prstDash val="solid"/>
                  <a:miter/>
                  <a:headEnd len="med" w="med" type="none"/>
                  <a:tailEnd len="med" w="med" type="none"/>
                </a:ln>
              </p:spPr>
            </p:cxnSp>
            <p:sp>
              <p:nvSpPr>
                <p:cNvPr id="193" name="Shape 193"/>
                <p:cNvSpPr/>
                <p:nvPr/>
              </p:nvSpPr>
              <p:spPr>
                <a:xfrm>
                  <a:off x="4648200" y="3178175"/>
                  <a:ext cx="60325" cy="174625"/>
                </a:xfrm>
                <a:custGeom>
                  <a:pathLst>
                    <a:path extrusionOk="0" h="110" w="38">
                      <a:moveTo>
                        <a:pt x="38" y="0"/>
                      </a:moveTo>
                      <a:lnTo>
                        <a:pt x="0" y="110"/>
                      </a:lnTo>
                    </a:path>
                  </a:pathLst>
                </a:custGeom>
                <a:noFill/>
                <a:ln cap="rnd" cmpd="sng" w="285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grpSp>
        </p:grpSp>
      </p:grpSp>
      <p:sp>
        <p:nvSpPr>
          <p:cNvPr id="194" name="Shape 194"/>
          <p:cNvSpPr txBox="1"/>
          <p:nvPr/>
        </p:nvSpPr>
        <p:spPr>
          <a:xfrm>
            <a:off x="617537" y="1333500"/>
            <a:ext cx="8145461" cy="1282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The </a:t>
            </a:r>
            <a:r>
              <a:rPr b="1" i="0" lang="en-US" sz="2600" u="none" cap="none" strike="noStrike">
                <a:solidFill>
                  <a:schemeClr val="hlink"/>
                </a:solidFill>
                <a:latin typeface="Arial"/>
                <a:ea typeface="Arial"/>
                <a:cs typeface="Arial"/>
                <a:sym typeface="Arial"/>
              </a:rPr>
              <a:t>linear correlation coefficient</a:t>
            </a:r>
            <a:r>
              <a:rPr b="1" i="0" lang="en-US" sz="2600" u="none" cap="none" strike="noStrike">
                <a:solidFill>
                  <a:schemeClr val="dk1"/>
                </a:solidFill>
                <a:latin typeface="Arial"/>
                <a:ea typeface="Arial"/>
                <a:cs typeface="Arial"/>
                <a:sym typeface="Arial"/>
              </a:rPr>
              <a:t> </a:t>
            </a:r>
            <a:r>
              <a:rPr b="1" i="1" lang="en-US" sz="2600" u="none" cap="none" strike="noStrike">
                <a:solidFill>
                  <a:schemeClr val="dk1"/>
                </a:solidFill>
                <a:latin typeface="Times New Roman"/>
                <a:ea typeface="Times New Roman"/>
                <a:cs typeface="Times New Roman"/>
                <a:sym typeface="Times New Roman"/>
              </a:rPr>
              <a:t>r</a:t>
            </a:r>
            <a:r>
              <a:rPr b="1" i="0" lang="en-US" sz="2600" u="none" cap="none" strike="noStrike">
                <a:solidFill>
                  <a:schemeClr val="dk1"/>
                </a:solidFill>
                <a:latin typeface="Arial"/>
                <a:ea typeface="Arial"/>
                <a:cs typeface="Arial"/>
                <a:sym typeface="Arial"/>
              </a:rPr>
              <a:t> measures the strength of a linear relationship between the paired values in a </a:t>
            </a:r>
            <a:r>
              <a:rPr b="1" i="0" lang="en-US" sz="2600" u="none" cap="none" strike="noStrike">
                <a:solidFill>
                  <a:schemeClr val="hlink"/>
                </a:solidFill>
                <a:latin typeface="Arial"/>
                <a:ea typeface="Arial"/>
                <a:cs typeface="Arial"/>
                <a:sym typeface="Arial"/>
              </a:rPr>
              <a:t>sample</a:t>
            </a:r>
            <a:r>
              <a:rPr b="1" i="0" lang="en-US" sz="2600" u="none" cap="none" strike="noStrike">
                <a:solidFill>
                  <a:schemeClr val="dk1"/>
                </a:solidFill>
                <a:latin typeface="Arial"/>
                <a:ea typeface="Arial"/>
                <a:cs typeface="Arial"/>
                <a:sym typeface="Arial"/>
              </a:rPr>
              <a:t>.</a:t>
            </a:r>
          </a:p>
        </p:txBody>
      </p:sp>
      <p:sp>
        <p:nvSpPr>
          <p:cNvPr id="195" name="Shape 195"/>
          <p:cNvSpPr txBox="1"/>
          <p:nvPr/>
        </p:nvSpPr>
        <p:spPr>
          <a:xfrm>
            <a:off x="512762" y="5226050"/>
            <a:ext cx="8478836" cy="8207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60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Computer software or calculators can compute </a:t>
            </a:r>
            <a:r>
              <a:rPr b="1" i="1" lang="en-US" sz="3200" u="none" cap="none" strike="noStrike">
                <a:solidFill>
                  <a:schemeClr val="hlink"/>
                </a:solidFill>
                <a:latin typeface="Times New Roman"/>
                <a:ea typeface="Times New Roman"/>
                <a:cs typeface="Times New Roman"/>
                <a:sym typeface="Times New Roman"/>
              </a:rPr>
              <a:t>r</a:t>
            </a:r>
          </a:p>
        </p:txBody>
      </p:sp>
      <p:sp>
        <p:nvSpPr>
          <p:cNvPr id="196" name="Shape 196"/>
          <p:cNvSpPr txBox="1"/>
          <p:nvPr/>
        </p:nvSpPr>
        <p:spPr>
          <a:xfrm>
            <a:off x="3454400" y="263525"/>
            <a:ext cx="2184399"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Formula</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0" name="Shape 200"/>
        <p:cNvGrpSpPr/>
        <p:nvPr/>
      </p:nvGrpSpPr>
      <p:grpSpPr>
        <a:xfrm>
          <a:off x="0" y="0"/>
          <a:ext cx="0" cy="0"/>
          <a:chOff x="0" y="0"/>
          <a:chExt cx="0" cy="0"/>
        </a:xfrm>
      </p:grpSpPr>
      <p:sp>
        <p:nvSpPr>
          <p:cNvPr id="201" name="Shape 201"/>
          <p:cNvSpPr txBox="1"/>
          <p:nvPr/>
        </p:nvSpPr>
        <p:spPr>
          <a:xfrm>
            <a:off x="2884486" y="263525"/>
            <a:ext cx="3341686"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Interpreting </a:t>
            </a:r>
            <a:r>
              <a:rPr b="1" i="1" lang="en-US" sz="4000" u="none" cap="none" strike="noStrike">
                <a:solidFill>
                  <a:srgbClr val="008000"/>
                </a:solidFill>
                <a:latin typeface="Times New Roman"/>
                <a:ea typeface="Times New Roman"/>
                <a:cs typeface="Times New Roman"/>
                <a:sym typeface="Times New Roman"/>
              </a:rPr>
              <a:t>r</a:t>
            </a:r>
          </a:p>
        </p:txBody>
      </p:sp>
      <p:sp>
        <p:nvSpPr>
          <p:cNvPr id="202" name="Shape 202"/>
          <p:cNvSpPr txBox="1"/>
          <p:nvPr/>
        </p:nvSpPr>
        <p:spPr>
          <a:xfrm>
            <a:off x="625475" y="1504950"/>
            <a:ext cx="7942261" cy="46561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600" u="none" cap="none" strike="noStrike">
                <a:solidFill>
                  <a:schemeClr val="dk2"/>
                </a:solidFill>
                <a:latin typeface="Arial"/>
                <a:ea typeface="Arial"/>
                <a:cs typeface="Arial"/>
                <a:sym typeface="Arial"/>
              </a:rPr>
              <a:t>Using Table A-6:</a:t>
            </a:r>
            <a:r>
              <a:rPr b="1" i="0" lang="en-US" sz="2600" u="none" cap="none" strike="noStrike">
                <a:solidFill>
                  <a:schemeClr val="dk1"/>
                </a:solidFill>
                <a:latin typeface="Arial"/>
                <a:ea typeface="Arial"/>
                <a:cs typeface="Arial"/>
                <a:sym typeface="Arial"/>
              </a:rPr>
              <a:t>  If the absolute value of the computed value of </a:t>
            </a:r>
            <a:r>
              <a:rPr b="1" i="1" lang="en-US" sz="2600" u="none" cap="none" strike="noStrike">
                <a:solidFill>
                  <a:schemeClr val="dk1"/>
                </a:solidFill>
                <a:latin typeface="Times New Roman"/>
                <a:ea typeface="Times New Roman"/>
                <a:cs typeface="Times New Roman"/>
                <a:sym typeface="Times New Roman"/>
              </a:rPr>
              <a:t>r</a:t>
            </a:r>
            <a:r>
              <a:rPr b="1" i="0" lang="en-US" sz="2600" u="none" cap="none" strike="noStrike">
                <a:solidFill>
                  <a:schemeClr val="dk1"/>
                </a:solidFill>
                <a:latin typeface="Arial"/>
                <a:ea typeface="Arial"/>
                <a:cs typeface="Arial"/>
                <a:sym typeface="Arial"/>
              </a:rPr>
              <a:t>, denoted |</a:t>
            </a:r>
            <a:r>
              <a:rPr b="1" i="1" lang="en-US" sz="2600" u="none" cap="none" strike="noStrike">
                <a:solidFill>
                  <a:schemeClr val="dk1"/>
                </a:solidFill>
                <a:latin typeface="Times New Roman"/>
                <a:ea typeface="Times New Roman"/>
                <a:cs typeface="Times New Roman"/>
                <a:sym typeface="Times New Roman"/>
              </a:rPr>
              <a:t>r</a:t>
            </a:r>
            <a:r>
              <a:rPr b="1" i="0" lang="en-US" sz="2600" u="none" cap="none" strike="noStrike">
                <a:solidFill>
                  <a:schemeClr val="dk1"/>
                </a:solidFill>
                <a:latin typeface="Arial"/>
                <a:ea typeface="Arial"/>
                <a:cs typeface="Arial"/>
                <a:sym typeface="Arial"/>
              </a:rPr>
              <a:t>|, exceeds the value in Table A-6, conclude that there is a linear correlation.  Otherwise, there is not sufficient evidence to support the conclusion of a linear correlation.</a:t>
            </a:r>
          </a:p>
          <a:p>
            <a:pPr indent="0" lvl="0" marL="0" marR="0" rtl="0" algn="l">
              <a:lnSpc>
                <a:spcPct val="100000"/>
              </a:lnSpc>
              <a:spcBef>
                <a:spcPts val="1300"/>
              </a:spcBef>
              <a:spcAft>
                <a:spcPts val="0"/>
              </a:spcAft>
              <a:buClr>
                <a:schemeClr val="dk2"/>
              </a:buClr>
              <a:buSzPct val="25000"/>
              <a:buFont typeface="Arial"/>
              <a:buNone/>
            </a:pPr>
            <a:r>
              <a:rPr b="1" i="0" lang="en-US" sz="2600" u="none" cap="none" strike="noStrike">
                <a:solidFill>
                  <a:schemeClr val="dk2"/>
                </a:solidFill>
                <a:latin typeface="Arial"/>
                <a:ea typeface="Arial"/>
                <a:cs typeface="Arial"/>
                <a:sym typeface="Arial"/>
              </a:rPr>
              <a:t>Using Software:</a:t>
            </a:r>
            <a:r>
              <a:rPr b="1" i="0" lang="en-US" sz="2600" u="none" cap="none" strike="noStrike">
                <a:solidFill>
                  <a:schemeClr val="dk1"/>
                </a:solidFill>
                <a:latin typeface="Arial"/>
                <a:ea typeface="Arial"/>
                <a:cs typeface="Arial"/>
                <a:sym typeface="Arial"/>
              </a:rPr>
              <a:t>  If the computed </a:t>
            </a:r>
            <a:r>
              <a:rPr b="1" i="1" lang="en-US" sz="2600" u="none" cap="none" strike="noStrike">
                <a:solidFill>
                  <a:schemeClr val="dk1"/>
                </a:solidFill>
                <a:latin typeface="Arial"/>
                <a:ea typeface="Arial"/>
                <a:cs typeface="Arial"/>
                <a:sym typeface="Arial"/>
              </a:rPr>
              <a:t>P</a:t>
            </a:r>
            <a:r>
              <a:rPr b="1" i="0" lang="en-US" sz="2600" u="none" cap="none" strike="noStrike">
                <a:solidFill>
                  <a:schemeClr val="dk1"/>
                </a:solidFill>
                <a:latin typeface="Arial"/>
                <a:ea typeface="Arial"/>
                <a:cs typeface="Arial"/>
                <a:sym typeface="Arial"/>
              </a:rPr>
              <a:t>-value is less than or equal to the significance level, conclude that there is a linear correlation. Otherwise, there is not sufficient evidence to support the conclusion of a linear correlation.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6" name="Shape 206"/>
        <p:cNvGrpSpPr/>
        <p:nvPr/>
      </p:nvGrpSpPr>
      <p:grpSpPr>
        <a:xfrm>
          <a:off x="0" y="0"/>
          <a:ext cx="0" cy="0"/>
          <a:chOff x="0" y="0"/>
          <a:chExt cx="0" cy="0"/>
        </a:xfrm>
      </p:grpSpPr>
      <p:sp>
        <p:nvSpPr>
          <p:cNvPr id="207" name="Shape 207"/>
          <p:cNvSpPr txBox="1"/>
          <p:nvPr/>
        </p:nvSpPr>
        <p:spPr>
          <a:xfrm>
            <a:off x="3521075" y="263525"/>
            <a:ext cx="2071686"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208" name="Shape 208"/>
          <p:cNvSpPr txBox="1"/>
          <p:nvPr/>
        </p:nvSpPr>
        <p:spPr>
          <a:xfrm>
            <a:off x="625475" y="1504950"/>
            <a:ext cx="7942261" cy="30162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Know that the methods of this section apply to a </a:t>
            </a:r>
            <a:r>
              <a:rPr b="1" i="1" lang="en-US" sz="3200" u="none" cap="none" strike="noStrike">
                <a:solidFill>
                  <a:schemeClr val="dk1"/>
                </a:solidFill>
                <a:latin typeface="Arial"/>
                <a:ea typeface="Arial"/>
                <a:cs typeface="Arial"/>
                <a:sym typeface="Arial"/>
              </a:rPr>
              <a:t>linear</a:t>
            </a:r>
            <a:r>
              <a:rPr b="1" i="0" lang="en-US" sz="3200" u="none" cap="none" strike="noStrike">
                <a:solidFill>
                  <a:schemeClr val="dk1"/>
                </a:solidFill>
                <a:latin typeface="Arial"/>
                <a:ea typeface="Arial"/>
                <a:cs typeface="Arial"/>
                <a:sym typeface="Arial"/>
              </a:rPr>
              <a:t> correlation. If you conclude that there does not appear to be linear correlation, know that it is possible that there might be some other association that is not linear.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2" name="Shape 212"/>
        <p:cNvGrpSpPr/>
        <p:nvPr/>
      </p:nvGrpSpPr>
      <p:grpSpPr>
        <a:xfrm>
          <a:off x="0" y="0"/>
          <a:ext cx="0" cy="0"/>
          <a:chOff x="0" y="0"/>
          <a:chExt cx="0" cy="0"/>
        </a:xfrm>
      </p:grpSpPr>
      <p:sp>
        <p:nvSpPr>
          <p:cNvPr id="213" name="Shape 213"/>
          <p:cNvSpPr txBox="1"/>
          <p:nvPr>
            <p:ph idx="1" type="body"/>
          </p:nvPr>
        </p:nvSpPr>
        <p:spPr>
          <a:xfrm>
            <a:off x="622300" y="2019300"/>
            <a:ext cx="7543800" cy="3295649"/>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100000"/>
              <a:buFont typeface="Arial"/>
              <a:buChar char="❖"/>
            </a:pPr>
            <a:r>
              <a:rPr b="1" i="0" lang="en-US" sz="3500" u="none" cap="none" strike="noStrike">
                <a:solidFill>
                  <a:schemeClr val="dk1"/>
                </a:solidFill>
                <a:latin typeface="Arial"/>
                <a:ea typeface="Arial"/>
                <a:cs typeface="Arial"/>
                <a:sym typeface="Arial"/>
              </a:rPr>
              <a:t>Round to </a:t>
            </a:r>
            <a:r>
              <a:rPr b="1" i="0" lang="en-US" sz="3500" u="none" cap="none" strike="noStrike">
                <a:solidFill>
                  <a:schemeClr val="hlink"/>
                </a:solidFill>
                <a:latin typeface="Arial"/>
                <a:ea typeface="Arial"/>
                <a:cs typeface="Arial"/>
                <a:sym typeface="Arial"/>
              </a:rPr>
              <a:t>three</a:t>
            </a:r>
            <a:r>
              <a:rPr b="1" i="0" lang="en-US" sz="3500" u="none" cap="none" strike="noStrike">
                <a:solidFill>
                  <a:schemeClr val="dk1"/>
                </a:solidFill>
                <a:latin typeface="Arial"/>
                <a:ea typeface="Arial"/>
                <a:cs typeface="Arial"/>
                <a:sym typeface="Arial"/>
              </a:rPr>
              <a:t> decimal places so that it can be compared to critical values in Table A-6.</a:t>
            </a:r>
          </a:p>
          <a:p>
            <a:pPr indent="-457200" lvl="0" marL="457200" marR="0" rtl="0" algn="l">
              <a:lnSpc>
                <a:spcPct val="100000"/>
              </a:lnSpc>
              <a:spcBef>
                <a:spcPts val="3500"/>
              </a:spcBef>
              <a:spcAft>
                <a:spcPts val="0"/>
              </a:spcAft>
              <a:buClr>
                <a:schemeClr val="accent2"/>
              </a:buClr>
              <a:buSzPct val="100000"/>
              <a:buFont typeface="Arial"/>
              <a:buChar char="❖"/>
            </a:pPr>
            <a:r>
              <a:rPr b="1" i="0" lang="en-US" sz="3500" u="none" cap="none" strike="noStrike">
                <a:solidFill>
                  <a:schemeClr val="dk1"/>
                </a:solidFill>
                <a:latin typeface="Arial"/>
                <a:ea typeface="Arial"/>
                <a:cs typeface="Arial"/>
                <a:sym typeface="Arial"/>
              </a:rPr>
              <a:t>Use calculator or computer if possible.</a:t>
            </a:r>
          </a:p>
        </p:txBody>
      </p:sp>
      <p:sp>
        <p:nvSpPr>
          <p:cNvPr id="214" name="Shape 214"/>
          <p:cNvSpPr txBox="1"/>
          <p:nvPr/>
        </p:nvSpPr>
        <p:spPr>
          <a:xfrm>
            <a:off x="552450" y="288925"/>
            <a:ext cx="798195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Rounding the Linear </a:t>
            </a:r>
          </a:p>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Correlation Coefficient </a:t>
            </a:r>
            <a:r>
              <a:rPr b="1" i="1" lang="en-US" sz="4000" u="none" cap="none" strike="noStrike">
                <a:solidFill>
                  <a:srgbClr val="008000"/>
                </a:solidFill>
                <a:latin typeface="Times New Roman"/>
                <a:ea typeface="Times New Roman"/>
                <a:cs typeface="Times New Roman"/>
                <a:sym typeface="Times New Roman"/>
              </a:rPr>
              <a:t>r</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8" name="Shape 218"/>
        <p:cNvGrpSpPr/>
        <p:nvPr/>
      </p:nvGrpSpPr>
      <p:grpSpPr>
        <a:xfrm>
          <a:off x="0" y="0"/>
          <a:ext cx="0" cy="0"/>
          <a:chOff x="0" y="0"/>
          <a:chExt cx="0" cy="0"/>
        </a:xfrm>
      </p:grpSpPr>
      <p:sp>
        <p:nvSpPr>
          <p:cNvPr id="219" name="Shape 219"/>
          <p:cNvSpPr txBox="1"/>
          <p:nvPr>
            <p:ph idx="4294967295" type="title"/>
          </p:nvPr>
        </p:nvSpPr>
        <p:spPr>
          <a:xfrm>
            <a:off x="228600" y="228600"/>
            <a:ext cx="8686800" cy="1066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 of the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Linear Correlation Coefficient </a:t>
            </a:r>
            <a:r>
              <a:rPr b="1" i="1" lang="en-US" sz="4000" u="none" cap="none" strike="noStrike">
                <a:solidFill>
                  <a:srgbClr val="008000"/>
                </a:solidFill>
                <a:latin typeface="Times New Roman"/>
                <a:ea typeface="Times New Roman"/>
                <a:cs typeface="Times New Roman"/>
                <a:sym typeface="Times New Roman"/>
              </a:rPr>
              <a:t>r</a:t>
            </a:r>
          </a:p>
        </p:txBody>
      </p:sp>
      <p:sp>
        <p:nvSpPr>
          <p:cNvPr id="220" name="Shape 220"/>
          <p:cNvSpPr txBox="1"/>
          <p:nvPr>
            <p:ph idx="1" type="body"/>
          </p:nvPr>
        </p:nvSpPr>
        <p:spPr>
          <a:xfrm>
            <a:off x="657225" y="1506537"/>
            <a:ext cx="8253411" cy="4678361"/>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–1 ≤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 1</a:t>
            </a:r>
          </a:p>
          <a:p>
            <a:pPr indent="-450850" lvl="0" marL="450850" marR="0" rtl="0" algn="l">
              <a:lnSpc>
                <a:spcPct val="90000"/>
              </a:lnSpc>
              <a:spcBef>
                <a:spcPts val="121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a:t>
            </a:r>
            <a:r>
              <a:rPr b="1" i="0" lang="en-US" sz="2800" u="none" cap="none" strike="noStrike">
                <a:solidFill>
                  <a:schemeClr val="hlink"/>
                </a:solidFill>
                <a:latin typeface="Arial"/>
                <a:ea typeface="Arial"/>
                <a:cs typeface="Arial"/>
                <a:sym typeface="Arial"/>
              </a:rPr>
              <a:t>if all values of either variable are converted to a different scale, the value of </a:t>
            </a:r>
            <a:r>
              <a:rPr b="1" i="1" lang="en-US" sz="3200" u="none" cap="none" strike="noStrike">
                <a:solidFill>
                  <a:schemeClr val="hlink"/>
                </a:solidFill>
                <a:latin typeface="Times New Roman"/>
                <a:ea typeface="Times New Roman"/>
                <a:cs typeface="Times New Roman"/>
                <a:sym typeface="Times New Roman"/>
              </a:rPr>
              <a:t>r</a:t>
            </a:r>
            <a:r>
              <a:rPr b="1" i="0" lang="en-US" sz="2800" u="none" cap="none" strike="noStrike">
                <a:solidFill>
                  <a:schemeClr val="hlink"/>
                </a:solidFill>
                <a:latin typeface="Arial"/>
                <a:ea typeface="Arial"/>
                <a:cs typeface="Arial"/>
                <a:sym typeface="Arial"/>
              </a:rPr>
              <a:t> does not change.</a:t>
            </a:r>
          </a:p>
          <a:p>
            <a:pPr indent="-450850" lvl="0" marL="450850" marR="0" rtl="0" algn="l">
              <a:lnSpc>
                <a:spcPct val="90000"/>
              </a:lnSpc>
              <a:spcBef>
                <a:spcPts val="121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a:t>
            </a:r>
            <a:r>
              <a:rPr b="1" i="0" lang="en-US" sz="2800" u="none" cap="none" strike="noStrike">
                <a:solidFill>
                  <a:schemeClr val="hlink"/>
                </a:solidFill>
                <a:latin typeface="Arial"/>
                <a:ea typeface="Arial"/>
                <a:cs typeface="Arial"/>
                <a:sym typeface="Arial"/>
              </a:rPr>
              <a:t>The value of </a:t>
            </a:r>
            <a:r>
              <a:rPr b="1" i="1" lang="en-US" sz="3200" u="none" cap="none" strike="noStrike">
                <a:solidFill>
                  <a:schemeClr val="hlink"/>
                </a:solidFill>
                <a:latin typeface="Times New Roman"/>
                <a:ea typeface="Times New Roman"/>
                <a:cs typeface="Times New Roman"/>
                <a:sym typeface="Times New Roman"/>
              </a:rPr>
              <a:t>r</a:t>
            </a:r>
            <a:r>
              <a:rPr b="1" i="0" lang="en-US" sz="2800" u="none" cap="none" strike="noStrike">
                <a:solidFill>
                  <a:schemeClr val="hlink"/>
                </a:solidFill>
                <a:latin typeface="Arial"/>
                <a:ea typeface="Arial"/>
                <a:cs typeface="Arial"/>
                <a:sym typeface="Arial"/>
              </a:rPr>
              <a:t> is not affected by the choice of </a:t>
            </a:r>
            <a:r>
              <a:rPr b="1" i="1" lang="en-US" sz="3200" u="none" cap="none" strike="noStrike">
                <a:solidFill>
                  <a:schemeClr val="hlink"/>
                </a:solidFill>
                <a:latin typeface="Times New Roman"/>
                <a:ea typeface="Times New Roman"/>
                <a:cs typeface="Times New Roman"/>
                <a:sym typeface="Times New Roman"/>
              </a:rPr>
              <a:t>x</a:t>
            </a:r>
            <a:r>
              <a:rPr b="1" i="0" lang="en-US" sz="2800" u="none" cap="none" strike="noStrike">
                <a:solidFill>
                  <a:schemeClr val="hlink"/>
                </a:solidFill>
                <a:latin typeface="Arial"/>
                <a:ea typeface="Arial"/>
                <a:cs typeface="Arial"/>
                <a:sym typeface="Arial"/>
              </a:rPr>
              <a:t> and </a:t>
            </a:r>
            <a:r>
              <a:rPr b="1" i="1" lang="en-US" sz="3200" u="none" cap="none" strike="noStrike">
                <a:solidFill>
                  <a:schemeClr val="hlink"/>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 Interchange all </a:t>
            </a:r>
            <a:r>
              <a:rPr b="1" i="1" lang="en-US" sz="32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values</a:t>
            </a:r>
            <a:r>
              <a:rPr b="1" i="1" lang="en-US" sz="32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and the value of </a:t>
            </a:r>
            <a:r>
              <a:rPr b="1" i="1" lang="en-US" sz="3200" u="none" cap="none" strike="noStrike">
                <a:solidFill>
                  <a:schemeClr val="dk1"/>
                </a:solidFill>
                <a:latin typeface="Times New Roman"/>
                <a:ea typeface="Times New Roman"/>
                <a:cs typeface="Times New Roman"/>
                <a:sym typeface="Times New Roman"/>
              </a:rPr>
              <a:t>r </a:t>
            </a:r>
            <a:r>
              <a:rPr b="1" i="0" lang="en-US" sz="2800" u="none" cap="none" strike="noStrike">
                <a:solidFill>
                  <a:schemeClr val="dk1"/>
                </a:solidFill>
                <a:latin typeface="Arial"/>
                <a:ea typeface="Arial"/>
                <a:cs typeface="Arial"/>
                <a:sym typeface="Arial"/>
              </a:rPr>
              <a:t>will not change.</a:t>
            </a:r>
          </a:p>
          <a:p>
            <a:pPr indent="-450850" lvl="0" marL="450850" marR="0" rtl="0" algn="l">
              <a:lnSpc>
                <a:spcPct val="90000"/>
              </a:lnSpc>
              <a:spcBef>
                <a:spcPts val="121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4. 	</a:t>
            </a:r>
            <a:r>
              <a:rPr b="1" i="1" lang="en-US" sz="3200" u="none" cap="none" strike="noStrike">
                <a:solidFill>
                  <a:schemeClr val="hlink"/>
                </a:solidFill>
                <a:latin typeface="Times New Roman"/>
                <a:ea typeface="Times New Roman"/>
                <a:cs typeface="Times New Roman"/>
                <a:sym typeface="Times New Roman"/>
              </a:rPr>
              <a:t>r</a:t>
            </a:r>
            <a:r>
              <a:rPr b="1" i="0" lang="en-US" sz="2800" u="none" cap="none" strike="noStrike">
                <a:solidFill>
                  <a:schemeClr val="hlink"/>
                </a:solidFill>
                <a:latin typeface="Arial"/>
                <a:ea typeface="Arial"/>
                <a:cs typeface="Arial"/>
                <a:sym typeface="Arial"/>
              </a:rPr>
              <a:t> measures strength of a linear relationship.</a:t>
            </a:r>
          </a:p>
          <a:p>
            <a:pPr indent="-450850" lvl="0" marL="450850" marR="0" rtl="0" algn="l">
              <a:lnSpc>
                <a:spcPct val="90000"/>
              </a:lnSpc>
              <a:spcBef>
                <a:spcPts val="1216"/>
              </a:spcBef>
              <a:spcAft>
                <a:spcPts val="800"/>
              </a:spcAft>
              <a:buClr>
                <a:schemeClr val="dk1"/>
              </a:buClr>
              <a:buSzPct val="25000"/>
              <a:buFont typeface="Arial"/>
              <a:buNone/>
            </a:pPr>
            <a:r>
              <a:rPr b="1" i="0" lang="en-US" sz="2800" u="none" cap="none" strike="noStrike">
                <a:solidFill>
                  <a:schemeClr val="dk1"/>
                </a:solidFill>
                <a:latin typeface="Arial"/>
                <a:ea typeface="Arial"/>
                <a:cs typeface="Arial"/>
                <a:sym typeface="Arial"/>
              </a:rPr>
              <a:t>5.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is very sensitive to outliers, they can dramatically affect its value.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4" name="Shape 224"/>
        <p:cNvGrpSpPr/>
        <p:nvPr/>
      </p:nvGrpSpPr>
      <p:grpSpPr>
        <a:xfrm>
          <a:off x="0" y="0"/>
          <a:ext cx="0" cy="0"/>
          <a:chOff x="0" y="0"/>
          <a:chExt cx="0" cy="0"/>
        </a:xfrm>
      </p:grpSpPr>
      <p:sp>
        <p:nvSpPr>
          <p:cNvPr id="225" name="Shape 225"/>
          <p:cNvSpPr txBox="1"/>
          <p:nvPr/>
        </p:nvSpPr>
        <p:spPr>
          <a:xfrm>
            <a:off x="536575" y="174625"/>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26" name="Shape 226"/>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227" name="Shape 227"/>
          <p:cNvSpPr txBox="1"/>
          <p:nvPr/>
        </p:nvSpPr>
        <p:spPr>
          <a:xfrm>
            <a:off x="631825" y="874712"/>
            <a:ext cx="7743824" cy="2714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paired pizza/subway fare costs from Table 10-1 are shown here in Table 10-2. Use computer software with these paired sample values to find the value of the linear correlation coefficient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for the paired sample data.</a:t>
            </a:r>
          </a:p>
        </p:txBody>
      </p:sp>
      <p:sp>
        <p:nvSpPr>
          <p:cNvPr id="228" name="Shape 228"/>
          <p:cNvSpPr txBox="1"/>
          <p:nvPr/>
        </p:nvSpPr>
        <p:spPr>
          <a:xfrm>
            <a:off x="676275" y="4202112"/>
            <a:ext cx="7877175"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simple random sample of quantitative data; Minitab scatterplot approximates a straight line; scatterplot shows no outliers - see next slide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2" name="Shape 232"/>
        <p:cNvGrpSpPr/>
        <p:nvPr/>
      </p:nvGrpSpPr>
      <p:grpSpPr>
        <a:xfrm>
          <a:off x="0" y="0"/>
          <a:ext cx="0" cy="0"/>
          <a:chOff x="0" y="0"/>
          <a:chExt cx="0" cy="0"/>
        </a:xfrm>
      </p:grpSpPr>
      <p:sp>
        <p:nvSpPr>
          <p:cNvPr id="233" name="Shape 233"/>
          <p:cNvSpPr txBox="1"/>
          <p:nvPr/>
        </p:nvSpPr>
        <p:spPr>
          <a:xfrm>
            <a:off x="536575" y="174625"/>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34" name="Shape 234"/>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235" name="Shape 235"/>
          <p:cNvSpPr txBox="1"/>
          <p:nvPr/>
        </p:nvSpPr>
        <p:spPr>
          <a:xfrm>
            <a:off x="608012" y="3910012"/>
            <a:ext cx="7743824"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software or a calculator,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is automatically calculated:</a:t>
            </a:r>
          </a:p>
        </p:txBody>
      </p:sp>
      <p:pic>
        <p:nvPicPr>
          <p:cNvPr id="236" name="Shape 236"/>
          <p:cNvPicPr preferRelativeResize="0"/>
          <p:nvPr/>
        </p:nvPicPr>
        <p:blipFill rotWithShape="1">
          <a:blip r:embed="rId3">
            <a:alphaModFix/>
          </a:blip>
          <a:srcRect b="0" l="0" r="0" t="0"/>
          <a:stretch/>
        </p:blipFill>
        <p:spPr>
          <a:xfrm>
            <a:off x="1819275" y="736600"/>
            <a:ext cx="5038724" cy="3228975"/>
          </a:xfrm>
          <a:prstGeom prst="rect">
            <a:avLst/>
          </a:prstGeom>
          <a:noFill/>
          <a:ln>
            <a:noFill/>
          </a:ln>
        </p:spPr>
      </p:pic>
      <p:pic>
        <p:nvPicPr>
          <p:cNvPr id="237" name="Shape 237"/>
          <p:cNvPicPr preferRelativeResize="0"/>
          <p:nvPr/>
        </p:nvPicPr>
        <p:blipFill rotWithShape="1">
          <a:blip r:embed="rId4">
            <a:alphaModFix/>
          </a:blip>
          <a:srcRect b="0" l="0" r="0" t="0"/>
          <a:stretch/>
        </p:blipFill>
        <p:spPr>
          <a:xfrm>
            <a:off x="1700211" y="4959350"/>
            <a:ext cx="5816599" cy="16001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1" name="Shape 241"/>
        <p:cNvGrpSpPr/>
        <p:nvPr/>
      </p:nvGrpSpPr>
      <p:grpSpPr>
        <a:xfrm>
          <a:off x="0" y="0"/>
          <a:ext cx="0" cy="0"/>
          <a:chOff x="0" y="0"/>
          <a:chExt cx="0" cy="0"/>
        </a:xfrm>
      </p:grpSpPr>
      <p:sp>
        <p:nvSpPr>
          <p:cNvPr id="242" name="Shape 242"/>
          <p:cNvSpPr txBox="1"/>
          <p:nvPr>
            <p:ph idx="4294967295" type="title"/>
          </p:nvPr>
        </p:nvSpPr>
        <p:spPr>
          <a:xfrm>
            <a:off x="1219200" y="292100"/>
            <a:ext cx="6629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Interpreting the Linear Correlation Coefficient </a:t>
            </a:r>
            <a:r>
              <a:rPr b="1" i="1" lang="en-US" sz="4000" u="none" cap="none" strike="noStrike">
                <a:solidFill>
                  <a:srgbClr val="008000"/>
                </a:solidFill>
                <a:latin typeface="Times New Roman"/>
                <a:ea typeface="Times New Roman"/>
                <a:cs typeface="Times New Roman"/>
                <a:sym typeface="Times New Roman"/>
              </a:rPr>
              <a:t>r</a:t>
            </a:r>
          </a:p>
        </p:txBody>
      </p:sp>
      <p:sp>
        <p:nvSpPr>
          <p:cNvPr id="243" name="Shape 243"/>
          <p:cNvSpPr txBox="1"/>
          <p:nvPr/>
        </p:nvSpPr>
        <p:spPr>
          <a:xfrm>
            <a:off x="622300" y="1912936"/>
            <a:ext cx="8010525"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can base our interpretation and conclusion about correlation on a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obtained from computer software or a critical value from Table A-6.</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7" name="Shape 247"/>
        <p:cNvGrpSpPr/>
        <p:nvPr/>
      </p:nvGrpSpPr>
      <p:grpSpPr>
        <a:xfrm>
          <a:off x="0" y="0"/>
          <a:ext cx="0" cy="0"/>
          <a:chOff x="0" y="0"/>
          <a:chExt cx="0" cy="0"/>
        </a:xfrm>
      </p:grpSpPr>
      <p:sp>
        <p:nvSpPr>
          <p:cNvPr id="248" name="Shape 248"/>
          <p:cNvSpPr txBox="1"/>
          <p:nvPr>
            <p:ph idx="4294967295" type="title"/>
          </p:nvPr>
        </p:nvSpPr>
        <p:spPr>
          <a:xfrm>
            <a:off x="1219200" y="292100"/>
            <a:ext cx="6629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Interpreting the Linear Correlation Coefficient </a:t>
            </a:r>
            <a:r>
              <a:rPr b="1" i="1" lang="en-US" sz="4000" u="none" cap="none" strike="noStrike">
                <a:solidFill>
                  <a:srgbClr val="008000"/>
                </a:solidFill>
                <a:latin typeface="Times New Roman"/>
                <a:ea typeface="Times New Roman"/>
                <a:cs typeface="Times New Roman"/>
                <a:sym typeface="Times New Roman"/>
              </a:rPr>
              <a:t>r</a:t>
            </a:r>
          </a:p>
        </p:txBody>
      </p:sp>
      <p:sp>
        <p:nvSpPr>
          <p:cNvPr id="249" name="Shape 249"/>
          <p:cNvSpPr txBox="1"/>
          <p:nvPr/>
        </p:nvSpPr>
        <p:spPr>
          <a:xfrm>
            <a:off x="622300" y="1912936"/>
            <a:ext cx="8010525" cy="31416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Computer Software to Interpret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Arial"/>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the computed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less than or equal to the significance level, conclude that there is a linear correlation.</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Otherwise, there is not sufficient evidence to support the conclusion of a linear correlation.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3" name="Shape 253"/>
        <p:cNvGrpSpPr/>
        <p:nvPr/>
      </p:nvGrpSpPr>
      <p:grpSpPr>
        <a:xfrm>
          <a:off x="0" y="0"/>
          <a:ext cx="0" cy="0"/>
          <a:chOff x="0" y="0"/>
          <a:chExt cx="0" cy="0"/>
        </a:xfrm>
      </p:grpSpPr>
      <p:sp>
        <p:nvSpPr>
          <p:cNvPr id="254" name="Shape 254"/>
          <p:cNvSpPr txBox="1"/>
          <p:nvPr>
            <p:ph idx="4294967295" type="title"/>
          </p:nvPr>
        </p:nvSpPr>
        <p:spPr>
          <a:xfrm>
            <a:off x="1219200" y="292100"/>
            <a:ext cx="6629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Interpreting the Linear Correlation Coefficient </a:t>
            </a:r>
            <a:r>
              <a:rPr b="1" i="1" lang="en-US" sz="4000" u="none" cap="none" strike="noStrike">
                <a:solidFill>
                  <a:srgbClr val="008000"/>
                </a:solidFill>
                <a:latin typeface="Times New Roman"/>
                <a:ea typeface="Times New Roman"/>
                <a:cs typeface="Times New Roman"/>
                <a:sym typeface="Times New Roman"/>
              </a:rPr>
              <a:t>r</a:t>
            </a:r>
          </a:p>
        </p:txBody>
      </p:sp>
      <p:sp>
        <p:nvSpPr>
          <p:cNvPr id="255" name="Shape 255"/>
          <p:cNvSpPr txBox="1"/>
          <p:nvPr/>
        </p:nvSpPr>
        <p:spPr>
          <a:xfrm>
            <a:off x="622300" y="1912936"/>
            <a:ext cx="8010525" cy="27749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Table A-6 to Interpret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Arial"/>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exceeds the value in Table A-6, conclude that there is a linear correlation.</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Otherwise, there is not sufficient evidence to support the conclusion of a linear correlation.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 name="Shape 65"/>
        <p:cNvGrpSpPr/>
        <p:nvPr/>
      </p:nvGrpSpPr>
      <p:grpSpPr>
        <a:xfrm>
          <a:off x="0" y="0"/>
          <a:ext cx="0" cy="0"/>
          <a:chOff x="0" y="0"/>
          <a:chExt cx="0" cy="0"/>
        </a:xfrm>
      </p:grpSpPr>
      <p:grpSp>
        <p:nvGrpSpPr>
          <p:cNvPr id="66" name="Shape 66"/>
          <p:cNvGrpSpPr/>
          <p:nvPr/>
        </p:nvGrpSpPr>
        <p:grpSpPr>
          <a:xfrm>
            <a:off x="0" y="0"/>
            <a:ext cx="9144000" cy="6858000"/>
            <a:chOff x="0" y="0"/>
            <a:chExt cx="9144000" cy="6858000"/>
          </a:xfrm>
        </p:grpSpPr>
        <p:sp>
          <p:nvSpPr>
            <p:cNvPr id="67" name="Shape 67"/>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pic>
          <p:nvPicPr>
            <p:cNvPr id="68" name="Shape 68"/>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69" name="Shape 69"/>
          <p:cNvSpPr txBox="1"/>
          <p:nvPr/>
        </p:nvSpPr>
        <p:spPr>
          <a:xfrm>
            <a:off x="1295400" y="7620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10-1</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Review and Preview</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9" name="Shape 259"/>
        <p:cNvGrpSpPr/>
        <p:nvPr/>
      </p:nvGrpSpPr>
      <p:grpSpPr>
        <a:xfrm>
          <a:off x="0" y="0"/>
          <a:ext cx="0" cy="0"/>
          <a:chOff x="0" y="0"/>
          <a:chExt cx="0" cy="0"/>
        </a:xfrm>
      </p:grpSpPr>
      <p:sp>
        <p:nvSpPr>
          <p:cNvPr id="260" name="Shape 260"/>
          <p:cNvSpPr txBox="1"/>
          <p:nvPr>
            <p:ph idx="4294967295" type="title"/>
          </p:nvPr>
        </p:nvSpPr>
        <p:spPr>
          <a:xfrm>
            <a:off x="1219200" y="292100"/>
            <a:ext cx="6629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Interpreting the Linear Correlation Coefficient </a:t>
            </a:r>
            <a:r>
              <a:rPr b="1" i="1" lang="en-US" sz="4000" u="none" cap="none" strike="noStrike">
                <a:solidFill>
                  <a:srgbClr val="008000"/>
                </a:solidFill>
                <a:latin typeface="Times New Roman"/>
                <a:ea typeface="Times New Roman"/>
                <a:cs typeface="Times New Roman"/>
                <a:sym typeface="Times New Roman"/>
              </a:rPr>
              <a:t>r</a:t>
            </a:r>
          </a:p>
        </p:txBody>
      </p:sp>
      <p:sp>
        <p:nvSpPr>
          <p:cNvPr id="261" name="Shape 261"/>
          <p:cNvSpPr txBox="1"/>
          <p:nvPr/>
        </p:nvSpPr>
        <p:spPr>
          <a:xfrm>
            <a:off x="981075" y="5219700"/>
            <a:ext cx="7519987"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Critical Values from Table A-6 and the Computed Value of </a:t>
            </a:r>
            <a:r>
              <a:rPr b="1" i="1" lang="en-US" sz="3200" u="none" cap="none" strike="noStrike">
                <a:solidFill>
                  <a:schemeClr val="dk1"/>
                </a:solidFill>
                <a:latin typeface="Times New Roman"/>
                <a:ea typeface="Times New Roman"/>
                <a:cs typeface="Times New Roman"/>
                <a:sym typeface="Times New Roman"/>
              </a:rPr>
              <a:t>r</a:t>
            </a:r>
          </a:p>
        </p:txBody>
      </p:sp>
      <p:pic>
        <p:nvPicPr>
          <p:cNvPr id="262" name="Shape 262"/>
          <p:cNvPicPr preferRelativeResize="0"/>
          <p:nvPr/>
        </p:nvPicPr>
        <p:blipFill rotWithShape="1">
          <a:blip r:embed="rId3">
            <a:alphaModFix/>
          </a:blip>
          <a:srcRect b="0" l="0" r="0" t="0"/>
          <a:stretch/>
        </p:blipFill>
        <p:spPr>
          <a:xfrm>
            <a:off x="1270000" y="1854200"/>
            <a:ext cx="6603999" cy="314960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6" name="Shape 266"/>
        <p:cNvGrpSpPr/>
        <p:nvPr/>
      </p:nvGrpSpPr>
      <p:grpSpPr>
        <a:xfrm>
          <a:off x="0" y="0"/>
          <a:ext cx="0" cy="0"/>
          <a:chOff x="0" y="0"/>
          <a:chExt cx="0" cy="0"/>
        </a:xfrm>
      </p:grpSpPr>
      <p:sp>
        <p:nvSpPr>
          <p:cNvPr id="267" name="Shape 267"/>
          <p:cNvSpPr txBox="1"/>
          <p:nvPr/>
        </p:nvSpPr>
        <p:spPr>
          <a:xfrm>
            <a:off x="563562" y="1131887"/>
            <a:ext cx="7791450" cy="39957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a 0.05 significance level, interpret the value of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 0.117 found using the 62 pairs of weights of discarded paper and glass listed in Data Set 22 in Appendix B. When the paired data are used with computer software,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found to be 0.364. Is there sufficient evidence to support a claim of a linear correlation between the weights of discarded paper and glass?</a:t>
            </a:r>
          </a:p>
        </p:txBody>
      </p:sp>
      <p:sp>
        <p:nvSpPr>
          <p:cNvPr id="268" name="Shape 268"/>
          <p:cNvSpPr txBox="1"/>
          <p:nvPr/>
        </p:nvSpPr>
        <p:spPr>
          <a:xfrm>
            <a:off x="492125" y="187325"/>
            <a:ext cx="6416675"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2" name="Shape 272"/>
        <p:cNvGrpSpPr/>
        <p:nvPr/>
      </p:nvGrpSpPr>
      <p:grpSpPr>
        <a:xfrm>
          <a:off x="0" y="0"/>
          <a:ext cx="0" cy="0"/>
          <a:chOff x="0" y="0"/>
          <a:chExt cx="0" cy="0"/>
        </a:xfrm>
      </p:grpSpPr>
      <p:sp>
        <p:nvSpPr>
          <p:cNvPr id="273" name="Shape 273"/>
          <p:cNvSpPr txBox="1"/>
          <p:nvPr/>
        </p:nvSpPr>
        <p:spPr>
          <a:xfrm>
            <a:off x="563562" y="1131887"/>
            <a:ext cx="7791450"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simple random sample of quantitative data; scatterplot approximates a straight line; no outliers</a:t>
            </a:r>
          </a:p>
        </p:txBody>
      </p:sp>
      <p:sp>
        <p:nvSpPr>
          <p:cNvPr id="274" name="Shape 274"/>
          <p:cNvSpPr txBox="1"/>
          <p:nvPr/>
        </p:nvSpPr>
        <p:spPr>
          <a:xfrm>
            <a:off x="492125" y="187325"/>
            <a:ext cx="6416675"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75" name="Shape 275"/>
          <p:cNvSpPr txBox="1"/>
          <p:nvPr/>
        </p:nvSpPr>
        <p:spPr>
          <a:xfrm>
            <a:off x="579437" y="2697161"/>
            <a:ext cx="7791450" cy="35686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Software to Interpret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Arial"/>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obtained from software is 0.364. Because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not less than or equal to 0.05, we conclude that there is not sufficient evidence to support a claim of a linear correlation between weights of discarded paper and glass.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9" name="Shape 279"/>
        <p:cNvGrpSpPr/>
        <p:nvPr/>
      </p:nvGrpSpPr>
      <p:grpSpPr>
        <a:xfrm>
          <a:off x="0" y="0"/>
          <a:ext cx="0" cy="0"/>
          <a:chOff x="0" y="0"/>
          <a:chExt cx="0" cy="0"/>
        </a:xfrm>
      </p:grpSpPr>
      <p:sp>
        <p:nvSpPr>
          <p:cNvPr id="280" name="Shape 280"/>
          <p:cNvSpPr txBox="1"/>
          <p:nvPr/>
        </p:nvSpPr>
        <p:spPr>
          <a:xfrm>
            <a:off x="492125" y="187325"/>
            <a:ext cx="6416675"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81" name="Shape 281"/>
          <p:cNvSpPr txBox="1"/>
          <p:nvPr/>
        </p:nvSpPr>
        <p:spPr>
          <a:xfrm>
            <a:off x="579437" y="1008062"/>
            <a:ext cx="7791450" cy="44227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Table A-6 to Interpret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Arial"/>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we refer to Table A-6 with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62 pairs of sample data, we obtain the critical value of 0.254 (approximately) for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Because |0.117| does not exceed the value of 0.254 from Table A-6, we conclude that there is not sufficient evidence to support a claim of a linear correlation between weights of discarded paper and glass.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5" name="Shape 285"/>
        <p:cNvGrpSpPr/>
        <p:nvPr/>
      </p:nvGrpSpPr>
      <p:grpSpPr>
        <a:xfrm>
          <a:off x="0" y="0"/>
          <a:ext cx="0" cy="0"/>
          <a:chOff x="0" y="0"/>
          <a:chExt cx="0" cy="0"/>
        </a:xfrm>
      </p:grpSpPr>
      <p:sp>
        <p:nvSpPr>
          <p:cNvPr id="286" name="Shape 286"/>
          <p:cNvSpPr txBox="1"/>
          <p:nvPr>
            <p:ph idx="4294967295" type="title"/>
          </p:nvPr>
        </p:nvSpPr>
        <p:spPr>
          <a:xfrm>
            <a:off x="1219200" y="292100"/>
            <a:ext cx="6629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Interpreting </a:t>
            </a:r>
            <a:r>
              <a:rPr b="1" i="1" lang="en-US" sz="4000" u="none" cap="none" strike="noStrike">
                <a:solidFill>
                  <a:srgbClr val="008000"/>
                </a:solidFill>
                <a:latin typeface="Times New Roman"/>
                <a:ea typeface="Times New Roman"/>
                <a:cs typeface="Times New Roman"/>
                <a:sym typeface="Times New Roman"/>
              </a:rPr>
              <a:t>r</a:t>
            </a:r>
            <a:r>
              <a:rPr b="1" i="0" lang="en-US" sz="4000" u="none" cap="none" strike="noStrike">
                <a:solidFill>
                  <a:srgbClr val="008000"/>
                </a:solidFill>
                <a:latin typeface="Arial"/>
                <a:ea typeface="Arial"/>
                <a:cs typeface="Arial"/>
                <a:sym typeface="Arial"/>
              </a:rPr>
              <a:t>:</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Explained Variation </a:t>
            </a:r>
          </a:p>
        </p:txBody>
      </p:sp>
      <p:sp>
        <p:nvSpPr>
          <p:cNvPr id="287" name="Shape 287"/>
          <p:cNvSpPr txBox="1"/>
          <p:nvPr/>
        </p:nvSpPr>
        <p:spPr>
          <a:xfrm>
            <a:off x="622300" y="2428875"/>
            <a:ext cx="8010525"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value of </a:t>
            </a:r>
            <a:r>
              <a:rPr b="1" i="1" lang="en-US" sz="3200" u="none" cap="none" strike="noStrike">
                <a:solidFill>
                  <a:schemeClr val="dk1"/>
                </a:solidFill>
                <a:latin typeface="Times New Roman"/>
                <a:ea typeface="Times New Roman"/>
                <a:cs typeface="Times New Roman"/>
                <a:sym typeface="Times New Roman"/>
              </a:rPr>
              <a:t>r</a:t>
            </a:r>
            <a:r>
              <a:rPr b="1" baseline="30000" i="0" lang="en-US" sz="3200" u="none" cap="none" strike="noStrike">
                <a:solidFill>
                  <a:schemeClr val="dk1"/>
                </a:solidFill>
                <a:latin typeface="Times New Roman"/>
                <a:ea typeface="Times New Roman"/>
                <a:cs typeface="Times New Roman"/>
                <a:sym typeface="Times New Roman"/>
              </a:rPr>
              <a:t>2</a:t>
            </a:r>
            <a:r>
              <a:rPr b="1" i="0" lang="en-US" sz="3200" u="none" cap="none" strike="noStrike">
                <a:solidFill>
                  <a:schemeClr val="dk1"/>
                </a:solidFill>
                <a:latin typeface="Arial"/>
                <a:ea typeface="Arial"/>
                <a:cs typeface="Arial"/>
                <a:sym typeface="Arial"/>
              </a:rPr>
              <a:t> is the proportion of the variation in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 that is explained by the linear relationship between </a:t>
            </a:r>
            <a:r>
              <a:rPr b="1" i="1" lang="en-US" sz="3200" u="none" cap="none" strike="noStrike">
                <a:solidFill>
                  <a:schemeClr val="dk1"/>
                </a:solidFill>
                <a:latin typeface="Times New Roman"/>
                <a:ea typeface="Times New Roman"/>
                <a:cs typeface="Times New Roman"/>
                <a:sym typeface="Times New Roman"/>
              </a:rPr>
              <a:t>x</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1" name="Shape 291"/>
        <p:cNvGrpSpPr/>
        <p:nvPr/>
      </p:nvGrpSpPr>
      <p:grpSpPr>
        <a:xfrm>
          <a:off x="0" y="0"/>
          <a:ext cx="0" cy="0"/>
          <a:chOff x="0" y="0"/>
          <a:chExt cx="0" cy="0"/>
        </a:xfrm>
      </p:grpSpPr>
      <p:sp>
        <p:nvSpPr>
          <p:cNvPr id="292" name="Shape 292"/>
          <p:cNvSpPr txBox="1"/>
          <p:nvPr/>
        </p:nvSpPr>
        <p:spPr>
          <a:xfrm>
            <a:off x="587375" y="736600"/>
            <a:ext cx="7791450" cy="2714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the pizza subway fare costs in Table 10-2, we have found that the linear correlation coefficient is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 0.988. What proportion of the variation in the subway fare can be explained by the variation in the costs of a slice of pizza?</a:t>
            </a:r>
          </a:p>
        </p:txBody>
      </p:sp>
      <p:sp>
        <p:nvSpPr>
          <p:cNvPr id="293" name="Shape 293"/>
          <p:cNvSpPr txBox="1"/>
          <p:nvPr/>
        </p:nvSpPr>
        <p:spPr>
          <a:xfrm>
            <a:off x="1884361" y="3506787"/>
            <a:ext cx="5738811"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With </a:t>
            </a:r>
            <a:r>
              <a:rPr b="1" i="1" lang="en-US" sz="3200" u="none" cap="none" strike="noStrike">
                <a:solidFill>
                  <a:schemeClr val="hlink"/>
                </a:solidFill>
                <a:latin typeface="Times New Roman"/>
                <a:ea typeface="Times New Roman"/>
                <a:cs typeface="Times New Roman"/>
                <a:sym typeface="Times New Roman"/>
              </a:rPr>
              <a:t>r</a:t>
            </a:r>
            <a:r>
              <a:rPr b="1" i="0" lang="en-US" sz="2800" u="none" cap="none" strike="noStrike">
                <a:solidFill>
                  <a:schemeClr val="hlink"/>
                </a:solidFill>
                <a:latin typeface="Arial"/>
                <a:ea typeface="Arial"/>
                <a:cs typeface="Arial"/>
                <a:sym typeface="Arial"/>
              </a:rPr>
              <a:t> = 0.988, we get </a:t>
            </a:r>
            <a:r>
              <a:rPr b="1" i="1" lang="en-US" sz="3200" u="none" cap="none" strike="noStrike">
                <a:solidFill>
                  <a:schemeClr val="hlink"/>
                </a:solidFill>
                <a:latin typeface="Times New Roman"/>
                <a:ea typeface="Times New Roman"/>
                <a:cs typeface="Times New Roman"/>
                <a:sym typeface="Times New Roman"/>
              </a:rPr>
              <a:t>r</a:t>
            </a:r>
            <a:r>
              <a:rPr b="1" baseline="30000" i="0" lang="en-US" sz="2800" u="none" cap="none" strike="noStrike">
                <a:solidFill>
                  <a:schemeClr val="hlink"/>
                </a:solidFill>
                <a:latin typeface="Times New Roman"/>
                <a:ea typeface="Times New Roman"/>
                <a:cs typeface="Times New Roman"/>
                <a:sym typeface="Times New Roman"/>
              </a:rPr>
              <a:t>2</a:t>
            </a:r>
            <a:r>
              <a:rPr b="1" i="0" lang="en-US" sz="2800" u="none" cap="none" strike="noStrike">
                <a:solidFill>
                  <a:schemeClr val="hlink"/>
                </a:solidFill>
                <a:latin typeface="Arial"/>
                <a:ea typeface="Arial"/>
                <a:cs typeface="Arial"/>
                <a:sym typeface="Arial"/>
              </a:rPr>
              <a:t> = 0.976.</a:t>
            </a:r>
          </a:p>
        </p:txBody>
      </p:sp>
      <p:sp>
        <p:nvSpPr>
          <p:cNvPr id="294" name="Shape 294"/>
          <p:cNvSpPr txBox="1"/>
          <p:nvPr/>
        </p:nvSpPr>
        <p:spPr>
          <a:xfrm>
            <a:off x="582612" y="4184650"/>
            <a:ext cx="8350250" cy="24733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We conclude that 0.976 (or about 98%) of the variation in the cost of a subway fares can be explained by the linear relationship between the costs of pizza and subway fares. This implies that about 2% of the variation in costs of subway fares cannot be explained by the costs of pizza.</a:t>
            </a:r>
          </a:p>
        </p:txBody>
      </p:sp>
      <p:sp>
        <p:nvSpPr>
          <p:cNvPr id="295" name="Shape 295"/>
          <p:cNvSpPr txBox="1"/>
          <p:nvPr/>
        </p:nvSpPr>
        <p:spPr>
          <a:xfrm>
            <a:off x="492125" y="187325"/>
            <a:ext cx="6416675"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9" name="Shape 299"/>
        <p:cNvGrpSpPr/>
        <p:nvPr/>
      </p:nvGrpSpPr>
      <p:grpSpPr>
        <a:xfrm>
          <a:off x="0" y="0"/>
          <a:ext cx="0" cy="0"/>
          <a:chOff x="0" y="0"/>
          <a:chExt cx="0" cy="0"/>
        </a:xfrm>
      </p:grpSpPr>
      <p:sp>
        <p:nvSpPr>
          <p:cNvPr id="300" name="Shape 300"/>
          <p:cNvSpPr txBox="1"/>
          <p:nvPr>
            <p:ph idx="4294967295" type="title"/>
          </p:nvPr>
        </p:nvSpPr>
        <p:spPr>
          <a:xfrm>
            <a:off x="704850" y="292100"/>
            <a:ext cx="775335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Common Errors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Involving Correlation</a:t>
            </a:r>
          </a:p>
        </p:txBody>
      </p:sp>
      <p:sp>
        <p:nvSpPr>
          <p:cNvPr id="301" name="Shape 301"/>
          <p:cNvSpPr txBox="1"/>
          <p:nvPr>
            <p:ph idx="1" type="body"/>
          </p:nvPr>
        </p:nvSpPr>
        <p:spPr>
          <a:xfrm>
            <a:off x="273050" y="1682750"/>
            <a:ext cx="8629649" cy="4114800"/>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1. 	</a:t>
            </a:r>
            <a:r>
              <a:rPr b="1" i="0" lang="en-US" sz="2800" u="none" cap="none" strike="noStrike">
                <a:solidFill>
                  <a:schemeClr val="hlink"/>
                </a:solidFill>
                <a:latin typeface="Arial"/>
                <a:ea typeface="Arial"/>
                <a:cs typeface="Arial"/>
                <a:sym typeface="Arial"/>
              </a:rPr>
              <a:t>Causation</a:t>
            </a:r>
            <a:r>
              <a:rPr b="1" i="0" lang="en-US" sz="2800" u="none" cap="none" strike="noStrike">
                <a:solidFill>
                  <a:schemeClr val="dk1"/>
                </a:solidFill>
                <a:latin typeface="Arial"/>
                <a:ea typeface="Arial"/>
                <a:cs typeface="Arial"/>
                <a:sym typeface="Arial"/>
              </a:rPr>
              <a:t>:  It is wrong to conclude that 		correlation implies causality.</a:t>
            </a:r>
          </a:p>
          <a:p>
            <a:pPr indent="-342900" lvl="0" marL="342900" marR="0" rtl="0" algn="l">
              <a:lnSpc>
                <a:spcPct val="105000"/>
              </a:lnSpc>
              <a:spcBef>
                <a:spcPts val="322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2.   </a:t>
            </a:r>
            <a:r>
              <a:rPr b="1" i="0" lang="en-US" sz="2800" u="none" cap="none" strike="noStrike">
                <a:solidFill>
                  <a:schemeClr val="hlink"/>
                </a:solidFill>
                <a:latin typeface="Arial"/>
                <a:ea typeface="Arial"/>
                <a:cs typeface="Arial"/>
                <a:sym typeface="Arial"/>
              </a:rPr>
              <a:t>Averages</a:t>
            </a:r>
            <a:r>
              <a:rPr b="1" i="0" lang="en-US" sz="2800" u="none" cap="none" strike="noStrike">
                <a:solidFill>
                  <a:schemeClr val="dk1"/>
                </a:solidFill>
                <a:latin typeface="Arial"/>
                <a:ea typeface="Arial"/>
                <a:cs typeface="Arial"/>
                <a:sym typeface="Arial"/>
              </a:rPr>
              <a:t>:  Averages suppress individual 		variation and may inflate the correlation 		coefficient.</a:t>
            </a:r>
          </a:p>
          <a:p>
            <a:pPr indent="-342900" lvl="0" marL="342900" marR="0" rtl="0" algn="l">
              <a:lnSpc>
                <a:spcPct val="105000"/>
              </a:lnSpc>
              <a:spcBef>
                <a:spcPts val="3220"/>
              </a:spcBef>
              <a:spcAft>
                <a:spcPts val="1960"/>
              </a:spcAft>
              <a:buClr>
                <a:schemeClr val="dk1"/>
              </a:buClr>
              <a:buSzPct val="25000"/>
              <a:buFont typeface="Arial"/>
              <a:buNone/>
            </a:pPr>
            <a:r>
              <a:rPr b="1" i="0" lang="en-US" sz="2800" u="none" cap="none" strike="noStrike">
                <a:solidFill>
                  <a:schemeClr val="dk1"/>
                </a:solidFill>
                <a:latin typeface="Arial"/>
                <a:ea typeface="Arial"/>
                <a:cs typeface="Arial"/>
                <a:sym typeface="Arial"/>
              </a:rPr>
              <a:t>	3.   </a:t>
            </a:r>
            <a:r>
              <a:rPr b="1" i="0" lang="en-US" sz="2800" u="none" cap="none" strike="noStrike">
                <a:solidFill>
                  <a:schemeClr val="hlink"/>
                </a:solidFill>
                <a:latin typeface="Arial"/>
                <a:ea typeface="Arial"/>
                <a:cs typeface="Arial"/>
                <a:sym typeface="Arial"/>
              </a:rPr>
              <a:t>Linearity</a:t>
            </a:r>
            <a:r>
              <a:rPr b="1" i="0" lang="en-US" sz="2800" u="none" cap="none" strike="noStrike">
                <a:solidFill>
                  <a:schemeClr val="dk1"/>
                </a:solidFill>
                <a:latin typeface="Arial"/>
                <a:ea typeface="Arial"/>
                <a:cs typeface="Arial"/>
                <a:sym typeface="Arial"/>
              </a:rPr>
              <a:t>:  There may be </a:t>
            </a:r>
            <a:r>
              <a:rPr b="1" i="0" lang="en-US" sz="2800" u="sng" cap="none" strike="noStrike">
                <a:solidFill>
                  <a:schemeClr val="dk1"/>
                </a:solidFill>
                <a:latin typeface="Arial"/>
                <a:ea typeface="Arial"/>
                <a:cs typeface="Arial"/>
                <a:sym typeface="Arial"/>
              </a:rPr>
              <a:t>some relationship</a:t>
            </a:r>
            <a:r>
              <a:rPr b="1" i="0" lang="en-US" sz="2800" u="none" cap="none" strike="noStrike">
                <a:solidFill>
                  <a:schemeClr val="dk1"/>
                </a:solidFill>
                <a:latin typeface="Arial"/>
                <a:ea typeface="Arial"/>
                <a:cs typeface="Arial"/>
                <a:sym typeface="Arial"/>
              </a:rPr>
              <a:t> 	between  </a:t>
            </a:r>
            <a:r>
              <a:rPr b="1" i="1" lang="en-US" sz="28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 even when there is no 		linear correlation.</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5" name="Shape 305"/>
        <p:cNvGrpSpPr/>
        <p:nvPr/>
      </p:nvGrpSpPr>
      <p:grpSpPr>
        <a:xfrm>
          <a:off x="0" y="0"/>
          <a:ext cx="0" cy="0"/>
          <a:chOff x="0" y="0"/>
          <a:chExt cx="0" cy="0"/>
        </a:xfrm>
      </p:grpSpPr>
      <p:sp>
        <p:nvSpPr>
          <p:cNvPr id="306" name="Shape 306"/>
          <p:cNvSpPr txBox="1"/>
          <p:nvPr>
            <p:ph idx="4294967295" type="title"/>
          </p:nvPr>
        </p:nvSpPr>
        <p:spPr>
          <a:xfrm>
            <a:off x="704850" y="292100"/>
            <a:ext cx="775335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307" name="Shape 307"/>
          <p:cNvSpPr txBox="1"/>
          <p:nvPr>
            <p:ph idx="1" type="body"/>
          </p:nvPr>
        </p:nvSpPr>
        <p:spPr>
          <a:xfrm>
            <a:off x="1566862" y="1682750"/>
            <a:ext cx="6784975" cy="1766886"/>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2240"/>
              </a:spcAft>
              <a:buClr>
                <a:schemeClr val="dk1"/>
              </a:buClr>
              <a:buSzPct val="25000"/>
              <a:buFont typeface="Arial"/>
              <a:buNone/>
            </a:pPr>
            <a:r>
              <a:rPr b="1" i="0" lang="en-US" sz="3200" u="none" cap="none" strike="noStrike">
                <a:solidFill>
                  <a:schemeClr val="dk1"/>
                </a:solidFill>
                <a:latin typeface="Arial"/>
                <a:ea typeface="Arial"/>
                <a:cs typeface="Arial"/>
                <a:sym typeface="Arial"/>
              </a:rPr>
              <a:t>Know that correlation does not imply causality.</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1" name="Shape 311"/>
        <p:cNvGrpSpPr/>
        <p:nvPr/>
      </p:nvGrpSpPr>
      <p:grpSpPr>
        <a:xfrm>
          <a:off x="0" y="0"/>
          <a:ext cx="0" cy="0"/>
          <a:chOff x="0" y="0"/>
          <a:chExt cx="0" cy="0"/>
        </a:xfrm>
      </p:grpSpPr>
      <p:sp>
        <p:nvSpPr>
          <p:cNvPr id="312" name="Shape 312"/>
          <p:cNvSpPr txBox="1"/>
          <p:nvPr/>
        </p:nvSpPr>
        <p:spPr>
          <a:xfrm>
            <a:off x="1047750" y="2497136"/>
            <a:ext cx="7264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Part 2:  Formal Hypothesis Test</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6" name="Shape 316"/>
        <p:cNvGrpSpPr/>
        <p:nvPr/>
      </p:nvGrpSpPr>
      <p:grpSpPr>
        <a:xfrm>
          <a:off x="0" y="0"/>
          <a:ext cx="0" cy="0"/>
          <a:chOff x="0" y="0"/>
          <a:chExt cx="0" cy="0"/>
        </a:xfrm>
      </p:grpSpPr>
      <p:sp>
        <p:nvSpPr>
          <p:cNvPr id="317" name="Shape 317"/>
          <p:cNvSpPr txBox="1"/>
          <p:nvPr>
            <p:ph idx="4294967295" type="title"/>
          </p:nvPr>
        </p:nvSpPr>
        <p:spPr>
          <a:xfrm>
            <a:off x="361950" y="101600"/>
            <a:ext cx="8401049" cy="9239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Formal Hypothesis Test</a:t>
            </a:r>
          </a:p>
        </p:txBody>
      </p:sp>
      <p:sp>
        <p:nvSpPr>
          <p:cNvPr id="318" name="Shape 318"/>
          <p:cNvSpPr txBox="1"/>
          <p:nvPr>
            <p:ph idx="1" type="body"/>
          </p:nvPr>
        </p:nvSpPr>
        <p:spPr>
          <a:xfrm>
            <a:off x="966787" y="1600200"/>
            <a:ext cx="7518399" cy="2324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We wish to determine whether there is a significant linear correlation between two variables.</a:t>
            </a:r>
          </a:p>
        </p:txBody>
      </p:sp>
      <p:sp>
        <p:nvSpPr>
          <p:cNvPr id="319" name="Shape 319"/>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1384300" y="252412"/>
            <a:ext cx="6362699" cy="6191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Review</a:t>
            </a:r>
          </a:p>
        </p:txBody>
      </p:sp>
      <p:sp>
        <p:nvSpPr>
          <p:cNvPr id="75" name="Shape 75"/>
          <p:cNvSpPr txBox="1"/>
          <p:nvPr/>
        </p:nvSpPr>
        <p:spPr>
          <a:xfrm>
            <a:off x="609600" y="966787"/>
            <a:ext cx="8275636" cy="5437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700" u="none" cap="none" strike="noStrike">
                <a:solidFill>
                  <a:schemeClr val="dk1"/>
                </a:solidFill>
                <a:latin typeface="Arial"/>
                <a:ea typeface="Arial"/>
                <a:cs typeface="Arial"/>
                <a:sym typeface="Arial"/>
              </a:rPr>
              <a:t>In Chapter 9 we presented methods for making inferences from two samples. In Section 9-4 we considered two dependent samples, with each value of one sample somehow paired with a value from the other sample. In Section 9-4 we considered the differences between the paired values, and we illustrated the use of hypothesis tests for claims about the population of differences. We also illustrated the construction of confidence interval estimates of the mean of all such differences. In this chapter we again consider paired sample data, but the objective is fundamentally different from that of Section 9-4. </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3" name="Shape 323"/>
        <p:cNvGrpSpPr/>
        <p:nvPr/>
      </p:nvGrpSpPr>
      <p:grpSpPr>
        <a:xfrm>
          <a:off x="0" y="0"/>
          <a:ext cx="0" cy="0"/>
          <a:chOff x="0" y="0"/>
          <a:chExt cx="0" cy="0"/>
        </a:xfrm>
      </p:grpSpPr>
      <p:sp>
        <p:nvSpPr>
          <p:cNvPr id="324" name="Shape 324"/>
          <p:cNvSpPr txBox="1"/>
          <p:nvPr>
            <p:ph idx="4294967295" type="title"/>
          </p:nvPr>
        </p:nvSpPr>
        <p:spPr>
          <a:xfrm>
            <a:off x="361950" y="101600"/>
            <a:ext cx="8401049" cy="13414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for Correlation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Notation</a:t>
            </a:r>
          </a:p>
        </p:txBody>
      </p:sp>
      <p:sp>
        <p:nvSpPr>
          <p:cNvPr id="325" name="Shape 325"/>
          <p:cNvSpPr txBox="1"/>
          <p:nvPr>
            <p:ph idx="1" type="body"/>
          </p:nvPr>
        </p:nvSpPr>
        <p:spPr>
          <a:xfrm>
            <a:off x="606425" y="1995486"/>
            <a:ext cx="8034336" cy="3952875"/>
          </a:xfrm>
          <a:prstGeom prst="rect">
            <a:avLst/>
          </a:prstGeom>
          <a:noFill/>
          <a:ln>
            <a:noFill/>
          </a:ln>
        </p:spPr>
        <p:txBody>
          <a:bodyPr anchorCtr="0" anchor="t" bIns="44450" lIns="90475" rIns="90475" tIns="44450">
            <a:noAutofit/>
          </a:bodyPr>
          <a:lstStyle/>
          <a:p>
            <a:pPr indent="-677862" lvl="0" marL="677862" marR="0" rtl="0" algn="l">
              <a:lnSpc>
                <a:spcPct val="9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number of pairs of sample data</a:t>
            </a:r>
          </a:p>
          <a:p>
            <a:pPr indent="-677862" lvl="0" marL="677862" marR="0" rtl="0" algn="l">
              <a:lnSpc>
                <a:spcPct val="90000"/>
              </a:lnSpc>
              <a:spcBef>
                <a:spcPts val="112"/>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677862" lvl="0" marL="677862" marR="0" rtl="0" algn="l">
              <a:lnSpc>
                <a:spcPct val="90000"/>
              </a:lnSpc>
              <a:spcBef>
                <a:spcPts val="112"/>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r</a:t>
            </a:r>
            <a:r>
              <a:rPr b="1" i="0" lang="en-US" sz="2800" u="none" cap="none" strike="noStrike">
                <a:solidFill>
                  <a:schemeClr val="dk1"/>
                </a:solidFill>
                <a:latin typeface="Arial"/>
                <a:ea typeface="Arial"/>
                <a:cs typeface="Arial"/>
                <a:sym typeface="Arial"/>
              </a:rPr>
              <a:t> = linear correlation coefficient for a </a:t>
            </a:r>
            <a:r>
              <a:rPr b="1" i="1" lang="en-US" sz="2800" u="none" cap="none" strike="noStrike">
                <a:solidFill>
                  <a:schemeClr val="dk1"/>
                </a:solidFill>
                <a:latin typeface="Arial"/>
                <a:ea typeface="Arial"/>
                <a:cs typeface="Arial"/>
                <a:sym typeface="Arial"/>
              </a:rPr>
              <a:t>sample</a:t>
            </a:r>
            <a:r>
              <a:rPr b="1" i="0" lang="en-US" sz="2800" u="none" cap="none" strike="noStrike">
                <a:solidFill>
                  <a:schemeClr val="dk1"/>
                </a:solidFill>
                <a:latin typeface="Arial"/>
                <a:ea typeface="Arial"/>
                <a:cs typeface="Arial"/>
                <a:sym typeface="Arial"/>
              </a:rPr>
              <a:t> of paired data</a:t>
            </a:r>
          </a:p>
          <a:p>
            <a:pPr indent="-677862" lvl="0" marL="677862" marR="0" rtl="0" algn="l">
              <a:lnSpc>
                <a:spcPct val="90000"/>
              </a:lnSpc>
              <a:spcBef>
                <a:spcPts val="112"/>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677862" lvl="0" marL="677862" marR="0" rtl="0" algn="l">
              <a:lnSpc>
                <a:spcPct val="90000"/>
              </a:lnSpc>
              <a:spcBef>
                <a:spcPts val="112"/>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ρ</a:t>
            </a:r>
            <a:r>
              <a:rPr b="1" i="0" lang="en-US" sz="2800" u="none" cap="none" strike="noStrike">
                <a:solidFill>
                  <a:schemeClr val="dk1"/>
                </a:solidFill>
                <a:latin typeface="Arial"/>
                <a:ea typeface="Arial"/>
                <a:cs typeface="Arial"/>
                <a:sym typeface="Arial"/>
              </a:rPr>
              <a:t> = linear correlation coefficient for a </a:t>
            </a:r>
            <a:r>
              <a:rPr b="1" i="1" lang="en-US" sz="2800" u="none" cap="none" strike="noStrike">
                <a:solidFill>
                  <a:schemeClr val="dk1"/>
                </a:solidFill>
                <a:latin typeface="Arial"/>
                <a:ea typeface="Arial"/>
                <a:cs typeface="Arial"/>
                <a:sym typeface="Arial"/>
              </a:rPr>
              <a:t>population</a:t>
            </a:r>
            <a:r>
              <a:rPr b="1" i="0" lang="en-US" sz="2800" u="none" cap="none" strike="noStrike">
                <a:solidFill>
                  <a:schemeClr val="dk1"/>
                </a:solidFill>
                <a:latin typeface="Arial"/>
                <a:ea typeface="Arial"/>
                <a:cs typeface="Arial"/>
                <a:sym typeface="Arial"/>
              </a:rPr>
              <a:t> of paired data</a:t>
            </a:r>
          </a:p>
        </p:txBody>
      </p:sp>
      <p:sp>
        <p:nvSpPr>
          <p:cNvPr id="326" name="Shape 326"/>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0" name="Shape 330"/>
        <p:cNvGrpSpPr/>
        <p:nvPr/>
      </p:nvGrpSpPr>
      <p:grpSpPr>
        <a:xfrm>
          <a:off x="0" y="0"/>
          <a:ext cx="0" cy="0"/>
          <a:chOff x="0" y="0"/>
          <a:chExt cx="0" cy="0"/>
        </a:xfrm>
      </p:grpSpPr>
      <p:sp>
        <p:nvSpPr>
          <p:cNvPr id="331" name="Shape 331"/>
          <p:cNvSpPr txBox="1"/>
          <p:nvPr>
            <p:ph idx="4294967295" type="title"/>
          </p:nvPr>
        </p:nvSpPr>
        <p:spPr>
          <a:xfrm>
            <a:off x="361950" y="101600"/>
            <a:ext cx="8401049" cy="13414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for Correlation Requirements</a:t>
            </a:r>
          </a:p>
        </p:txBody>
      </p:sp>
      <p:sp>
        <p:nvSpPr>
          <p:cNvPr id="332" name="Shape 332"/>
          <p:cNvSpPr txBox="1"/>
          <p:nvPr>
            <p:ph idx="1" type="body"/>
          </p:nvPr>
        </p:nvSpPr>
        <p:spPr>
          <a:xfrm>
            <a:off x="606425" y="1660525"/>
            <a:ext cx="8034336" cy="4694236"/>
          </a:xfrm>
          <a:prstGeom prst="rect">
            <a:avLst/>
          </a:prstGeom>
          <a:noFill/>
          <a:ln>
            <a:noFill/>
          </a:ln>
        </p:spPr>
        <p:txBody>
          <a:bodyPr anchorCtr="0" anchor="t" bIns="44450" lIns="90475" rIns="90475" tIns="44450">
            <a:noAutofit/>
          </a:bodyPr>
          <a:lstStyle/>
          <a:p>
            <a:pPr indent="-450850" lvl="0" marL="450850" marR="0" rtl="0" algn="l">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sample of paired (</a:t>
            </a:r>
            <a:r>
              <a:rPr b="1" i="1" lang="en-US" sz="2800" u="none" cap="none" strike="noStrike">
                <a:solidFill>
                  <a:schemeClr val="dk1"/>
                </a:solidFill>
                <a:latin typeface="Times New Roman"/>
                <a:ea typeface="Times New Roman"/>
                <a:cs typeface="Times New Roman"/>
                <a:sym typeface="Times New Roman"/>
              </a:rPr>
              <a:t>x, y</a:t>
            </a:r>
            <a:r>
              <a:rPr b="1" i="0" lang="en-US" sz="2800" u="none" cap="none" strike="noStrike">
                <a:solidFill>
                  <a:schemeClr val="dk1"/>
                </a:solidFill>
                <a:latin typeface="Arial"/>
                <a:ea typeface="Arial"/>
                <a:cs typeface="Arial"/>
                <a:sym typeface="Arial"/>
              </a:rPr>
              <a:t>) data is a simple random sample of quantitative data.</a:t>
            </a:r>
          </a:p>
          <a:p>
            <a:pPr indent="-450850" lvl="0" marL="450850" marR="0" rtl="0" algn="l">
              <a:lnSpc>
                <a:spcPct val="95000"/>
              </a:lnSpc>
              <a:spcBef>
                <a:spcPts val="168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Visual examination of the scatterplot must confirm that the points approximate a straight-line pattern.</a:t>
            </a:r>
          </a:p>
          <a:p>
            <a:pPr indent="-450850" lvl="0" marL="450850" marR="0" rtl="0" algn="l">
              <a:lnSpc>
                <a:spcPct val="95000"/>
              </a:lnSpc>
              <a:spcBef>
                <a:spcPts val="1680"/>
              </a:spcBef>
              <a:spcAft>
                <a:spcPts val="840"/>
              </a:spcAft>
              <a:buClr>
                <a:schemeClr val="dk1"/>
              </a:buClr>
              <a:buSzPct val="25000"/>
              <a:buFont typeface="Arial"/>
              <a:buNone/>
            </a:pPr>
            <a:r>
              <a:rPr b="1" i="0" lang="en-US" sz="2800" u="none" cap="none" strike="noStrike">
                <a:solidFill>
                  <a:schemeClr val="dk1"/>
                </a:solidFill>
                <a:latin typeface="Arial"/>
                <a:ea typeface="Arial"/>
                <a:cs typeface="Arial"/>
                <a:sym typeface="Arial"/>
              </a:rPr>
              <a:t>3. The outliers must be removed if they are known to be errors.  The effects of any other outliers should be considered by calculating </a:t>
            </a:r>
            <a:r>
              <a:rPr b="1" i="1" lang="en-US" sz="2800" u="none" cap="none" strike="noStrike">
                <a:solidFill>
                  <a:schemeClr val="dk1"/>
                </a:solidFill>
                <a:latin typeface="Arial"/>
                <a:ea typeface="Arial"/>
                <a:cs typeface="Arial"/>
                <a:sym typeface="Arial"/>
              </a:rPr>
              <a:t>r</a:t>
            </a:r>
            <a:r>
              <a:rPr b="1" i="0" lang="en-US" sz="2800" u="none" cap="none" strike="noStrike">
                <a:solidFill>
                  <a:schemeClr val="dk1"/>
                </a:solidFill>
                <a:latin typeface="Arial"/>
                <a:ea typeface="Arial"/>
                <a:cs typeface="Arial"/>
                <a:sym typeface="Arial"/>
              </a:rPr>
              <a:t> with and without the outliers included.</a:t>
            </a:r>
          </a:p>
        </p:txBody>
      </p:sp>
      <p:sp>
        <p:nvSpPr>
          <p:cNvPr id="333" name="Shape 333"/>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7" name="Shape 337"/>
        <p:cNvGrpSpPr/>
        <p:nvPr/>
      </p:nvGrpSpPr>
      <p:grpSpPr>
        <a:xfrm>
          <a:off x="0" y="0"/>
          <a:ext cx="0" cy="0"/>
          <a:chOff x="0" y="0"/>
          <a:chExt cx="0" cy="0"/>
        </a:xfrm>
      </p:grpSpPr>
      <p:sp>
        <p:nvSpPr>
          <p:cNvPr id="338" name="Shape 338"/>
          <p:cNvSpPr txBox="1"/>
          <p:nvPr>
            <p:ph idx="4294967295" type="title"/>
          </p:nvPr>
        </p:nvSpPr>
        <p:spPr>
          <a:xfrm>
            <a:off x="374650" y="388937"/>
            <a:ext cx="8401049" cy="9239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for Correlation</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Hypotheses</a:t>
            </a:r>
          </a:p>
        </p:txBody>
      </p:sp>
      <p:sp>
        <p:nvSpPr>
          <p:cNvPr id="339" name="Shape 339"/>
          <p:cNvSpPr txBox="1"/>
          <p:nvPr>
            <p:ph idx="1" type="body"/>
          </p:nvPr>
        </p:nvSpPr>
        <p:spPr>
          <a:xfrm>
            <a:off x="619125" y="1947861"/>
            <a:ext cx="8034336" cy="1712911"/>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Noto Symbol"/>
                <a:ea typeface="Noto Symbol"/>
                <a:cs typeface="Noto Symbol"/>
                <a:sym typeface="Noto Symbol"/>
              </a:rPr>
              <a:t>ρ</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Noto Symbol"/>
                <a:ea typeface="Noto Symbol"/>
                <a:cs typeface="Noto Symbol"/>
                <a:sym typeface="Noto Symbol"/>
              </a:rPr>
              <a:t> 0 </a:t>
            </a:r>
            <a:r>
              <a:rPr b="1" i="0" lang="en-US" sz="32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(There is no linear correlation.)</a:t>
            </a:r>
          </a:p>
          <a:p>
            <a:pPr indent="-450850" lvl="0" marL="450850" marR="0" rtl="0" algn="l">
              <a:lnSpc>
                <a:spcPct val="90000"/>
              </a:lnSpc>
              <a:spcBef>
                <a:spcPts val="1312"/>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450850" lvl="0" marL="45085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Noto Symbol"/>
                <a:ea typeface="Noto Symbol"/>
                <a:cs typeface="Noto Symbol"/>
                <a:sym typeface="Noto Symbol"/>
              </a:rPr>
              <a:t>ρ</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Noto Symbol"/>
                <a:ea typeface="Noto Symbol"/>
                <a:cs typeface="Noto Symbol"/>
                <a:sym typeface="Noto Symbol"/>
              </a:rPr>
              <a:t> 0       </a:t>
            </a:r>
            <a:r>
              <a:rPr b="1" i="0" lang="en-US" sz="2800" u="none" cap="none" strike="noStrike">
                <a:solidFill>
                  <a:schemeClr val="dk1"/>
                </a:solidFill>
                <a:latin typeface="Arial"/>
                <a:ea typeface="Arial"/>
                <a:cs typeface="Arial"/>
                <a:sym typeface="Arial"/>
              </a:rPr>
              <a:t>(There is a linear correlation.)</a:t>
            </a:r>
          </a:p>
        </p:txBody>
      </p:sp>
      <p:sp>
        <p:nvSpPr>
          <p:cNvPr id="340" name="Shape 340"/>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341" name="Shape 341"/>
          <p:cNvSpPr txBox="1"/>
          <p:nvPr/>
        </p:nvSpPr>
        <p:spPr>
          <a:xfrm>
            <a:off x="687387" y="5491162"/>
            <a:ext cx="8034336" cy="442912"/>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Critical Values: Refer to Table A-6</a:t>
            </a:r>
          </a:p>
        </p:txBody>
      </p:sp>
      <p:sp>
        <p:nvSpPr>
          <p:cNvPr id="342" name="Shape 342"/>
          <p:cNvSpPr txBox="1"/>
          <p:nvPr/>
        </p:nvSpPr>
        <p:spPr>
          <a:xfrm>
            <a:off x="2663825" y="4425950"/>
            <a:ext cx="385444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 </a:t>
            </a:r>
            <a:r>
              <a:rPr b="1" i="1" lang="en-US" sz="4000" u="none" cap="none" strike="noStrike">
                <a:solidFill>
                  <a:srgbClr val="008000"/>
                </a:solidFill>
                <a:latin typeface="Times New Roman"/>
                <a:ea typeface="Times New Roman"/>
                <a:cs typeface="Times New Roman"/>
                <a:sym typeface="Times New Roman"/>
              </a:rPr>
              <a:t>r</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6" name="Shape 346"/>
        <p:cNvGrpSpPr/>
        <p:nvPr/>
      </p:nvGrpSpPr>
      <p:grpSpPr>
        <a:xfrm>
          <a:off x="0" y="0"/>
          <a:ext cx="0" cy="0"/>
          <a:chOff x="0" y="0"/>
          <a:chExt cx="0" cy="0"/>
        </a:xfrm>
      </p:grpSpPr>
      <p:sp>
        <p:nvSpPr>
          <p:cNvPr id="347" name="Shape 347"/>
          <p:cNvSpPr txBox="1"/>
          <p:nvPr>
            <p:ph idx="4294967295" type="title"/>
          </p:nvPr>
        </p:nvSpPr>
        <p:spPr>
          <a:xfrm>
            <a:off x="374650" y="388937"/>
            <a:ext cx="8401049" cy="9239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for Correlation</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Conclusion</a:t>
            </a:r>
          </a:p>
        </p:txBody>
      </p:sp>
      <p:sp>
        <p:nvSpPr>
          <p:cNvPr id="348" name="Shape 348"/>
          <p:cNvSpPr txBox="1"/>
          <p:nvPr>
            <p:ph idx="1" type="body"/>
          </p:nvPr>
        </p:nvSpPr>
        <p:spPr>
          <a:xfrm>
            <a:off x="619125" y="1947861"/>
            <a:ext cx="8034336" cy="1544636"/>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&gt; critical value from Table A-6, reject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and conclude that there is sufficient evidence to support the claim of a linear correlation.</a:t>
            </a:r>
          </a:p>
        </p:txBody>
      </p:sp>
      <p:sp>
        <p:nvSpPr>
          <p:cNvPr id="349" name="Shape 349"/>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350" name="Shape 350"/>
          <p:cNvSpPr txBox="1"/>
          <p:nvPr/>
        </p:nvSpPr>
        <p:spPr>
          <a:xfrm>
            <a:off x="633412" y="3897312"/>
            <a:ext cx="8034336" cy="179546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a:t>
            </a:r>
            <a:r>
              <a:rPr b="1" i="1" lang="en-US" sz="32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 critical value from Table A-6, fail to reject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and conclude that there is not sufficient evidence to support the claim of a linear correlation.</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4" name="Shape 354"/>
        <p:cNvGrpSpPr/>
        <p:nvPr/>
      </p:nvGrpSpPr>
      <p:grpSpPr>
        <a:xfrm>
          <a:off x="0" y="0"/>
          <a:ext cx="0" cy="0"/>
          <a:chOff x="0" y="0"/>
          <a:chExt cx="0" cy="0"/>
        </a:xfrm>
      </p:grpSpPr>
      <p:sp>
        <p:nvSpPr>
          <p:cNvPr id="355" name="Shape 355"/>
          <p:cNvSpPr txBox="1"/>
          <p:nvPr>
            <p:ph idx="4294967295" type="title"/>
          </p:nvPr>
        </p:nvSpPr>
        <p:spPr>
          <a:xfrm>
            <a:off x="374650" y="95250"/>
            <a:ext cx="8401049" cy="612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56" name="Shape 356"/>
          <p:cNvSpPr txBox="1"/>
          <p:nvPr>
            <p:ph idx="1" type="body"/>
          </p:nvPr>
        </p:nvSpPr>
        <p:spPr>
          <a:xfrm>
            <a:off x="646112" y="844550"/>
            <a:ext cx="8034336" cy="208438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the paired pizza subway fare data in Table 10-2 to test the claim that there is a linear correlation between the costs of a slice of pizza and the subway fares. Use a 0.05 significance level. </a:t>
            </a:r>
          </a:p>
        </p:txBody>
      </p:sp>
      <p:sp>
        <p:nvSpPr>
          <p:cNvPr id="357" name="Shape 357"/>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358" name="Shape 358"/>
          <p:cNvSpPr txBox="1"/>
          <p:nvPr/>
        </p:nvSpPr>
        <p:spPr>
          <a:xfrm>
            <a:off x="646112" y="3249611"/>
            <a:ext cx="8034336" cy="9334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as in the earlier example.</a:t>
            </a:r>
          </a:p>
        </p:txBody>
      </p:sp>
      <p:sp>
        <p:nvSpPr>
          <p:cNvPr id="359" name="Shape 359"/>
          <p:cNvSpPr txBox="1"/>
          <p:nvPr/>
        </p:nvSpPr>
        <p:spPr>
          <a:xfrm>
            <a:off x="646112" y="4527550"/>
            <a:ext cx="8178799" cy="16287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Noto Symbol"/>
                <a:ea typeface="Noto Symbol"/>
                <a:cs typeface="Noto Symbol"/>
                <a:sym typeface="Noto Symbol"/>
              </a:rPr>
              <a:t>ρ</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Noto Symbol"/>
                <a:ea typeface="Noto Symbol"/>
                <a:cs typeface="Noto Symbol"/>
                <a:sym typeface="Noto Symbol"/>
              </a:rPr>
              <a:t> 0 </a:t>
            </a:r>
            <a:r>
              <a:rPr b="1" i="0" lang="en-US" sz="32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(There is no linear correlation.)</a:t>
            </a:r>
          </a:p>
          <a:p>
            <a:pPr indent="0" lvl="0" marL="0" marR="0" rtl="0" algn="l">
              <a:lnSpc>
                <a:spcPct val="90000"/>
              </a:lnSpc>
              <a:spcBef>
                <a:spcPts val="1312"/>
              </a:spcBef>
              <a:spcAft>
                <a:spcPts val="0"/>
              </a:spcAft>
              <a:buClr>
                <a:schemeClr val="dk1"/>
              </a:buClr>
              <a:buFont typeface="Arial"/>
              <a:buNone/>
            </a:pPr>
            <a:r>
              <a:t/>
            </a:r>
            <a:endParaRPr b="1" i="0" sz="32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Noto Symbol"/>
                <a:ea typeface="Noto Symbol"/>
                <a:cs typeface="Noto Symbol"/>
                <a:sym typeface="Noto Symbol"/>
              </a:rPr>
              <a:t>ρ</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Noto Symbol"/>
                <a:ea typeface="Noto Symbol"/>
                <a:cs typeface="Noto Symbol"/>
                <a:sym typeface="Noto Symbol"/>
              </a:rPr>
              <a:t> 0         </a:t>
            </a:r>
            <a:r>
              <a:rPr b="1" i="0" lang="en-US" sz="2800" u="none" cap="none" strike="noStrike">
                <a:solidFill>
                  <a:schemeClr val="dk1"/>
                </a:solidFill>
                <a:latin typeface="Arial"/>
                <a:ea typeface="Arial"/>
                <a:cs typeface="Arial"/>
                <a:sym typeface="Arial"/>
              </a:rPr>
              <a:t>(There is a linear correlation.)</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3" name="Shape 363"/>
        <p:cNvGrpSpPr/>
        <p:nvPr/>
      </p:nvGrpSpPr>
      <p:grpSpPr>
        <a:xfrm>
          <a:off x="0" y="0"/>
          <a:ext cx="0" cy="0"/>
          <a:chOff x="0" y="0"/>
          <a:chExt cx="0" cy="0"/>
        </a:xfrm>
      </p:grpSpPr>
      <p:sp>
        <p:nvSpPr>
          <p:cNvPr id="364" name="Shape 364"/>
          <p:cNvSpPr txBox="1"/>
          <p:nvPr>
            <p:ph idx="4294967295" type="title"/>
          </p:nvPr>
        </p:nvSpPr>
        <p:spPr>
          <a:xfrm>
            <a:off x="374650" y="95250"/>
            <a:ext cx="8401049" cy="612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65" name="Shape 365"/>
          <p:cNvSpPr txBox="1"/>
          <p:nvPr>
            <p:ph idx="1" type="body"/>
          </p:nvPr>
        </p:nvSpPr>
        <p:spPr>
          <a:xfrm>
            <a:off x="646112" y="844550"/>
            <a:ext cx="8034336" cy="286384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test statistic is </a:t>
            </a:r>
            <a:r>
              <a:rPr b="1" i="1" lang="en-US" sz="2800" u="none" cap="none" strike="noStrike">
                <a:solidFill>
                  <a:schemeClr val="dk1"/>
                </a:solidFill>
                <a:latin typeface="Arial"/>
                <a:ea typeface="Arial"/>
                <a:cs typeface="Arial"/>
                <a:sym typeface="Arial"/>
              </a:rPr>
              <a:t>r</a:t>
            </a:r>
            <a:r>
              <a:rPr b="1" i="0" lang="en-US" sz="2800" u="none" cap="none" strike="noStrike">
                <a:solidFill>
                  <a:schemeClr val="dk1"/>
                </a:solidFill>
                <a:latin typeface="Arial"/>
                <a:ea typeface="Arial"/>
                <a:cs typeface="Arial"/>
                <a:sym typeface="Arial"/>
              </a:rPr>
              <a:t> = 0.988 (from an earlier Example). The critical value of </a:t>
            </a:r>
            <a:r>
              <a:rPr b="1" i="1" lang="en-US" sz="2800" u="none" cap="none" strike="noStrike">
                <a:solidFill>
                  <a:schemeClr val="dk1"/>
                </a:solidFill>
                <a:latin typeface="Arial"/>
                <a:ea typeface="Arial"/>
                <a:cs typeface="Arial"/>
                <a:sym typeface="Arial"/>
              </a:rPr>
              <a:t>r</a:t>
            </a:r>
            <a:r>
              <a:rPr b="1" i="0" lang="en-US" sz="2800" u="none" cap="none" strike="noStrike">
                <a:solidFill>
                  <a:schemeClr val="dk1"/>
                </a:solidFill>
                <a:latin typeface="Arial"/>
                <a:ea typeface="Arial"/>
                <a:cs typeface="Arial"/>
                <a:sym typeface="Arial"/>
              </a:rPr>
              <a:t> = 0.811 is found in Table A-6 with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6 and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Because |0.988| &gt; 0.811, we reject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r = 0. (Rejecting “no linear correlation” indicates that there is a linear correlation.)</a:t>
            </a:r>
          </a:p>
        </p:txBody>
      </p:sp>
      <p:sp>
        <p:nvSpPr>
          <p:cNvPr id="366" name="Shape 366"/>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367" name="Shape 367"/>
          <p:cNvSpPr txBox="1"/>
          <p:nvPr/>
        </p:nvSpPr>
        <p:spPr>
          <a:xfrm>
            <a:off x="646112" y="3951287"/>
            <a:ext cx="8178799" cy="22050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conclude that there is sufficient evidence to support the claim of a linear correlation between costs of a slice of pizza and subway fares.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1" name="Shape 371"/>
        <p:cNvGrpSpPr/>
        <p:nvPr/>
      </p:nvGrpSpPr>
      <p:grpSpPr>
        <a:xfrm>
          <a:off x="0" y="0"/>
          <a:ext cx="0" cy="0"/>
          <a:chOff x="0" y="0"/>
          <a:chExt cx="0" cy="0"/>
        </a:xfrm>
      </p:grpSpPr>
      <p:sp>
        <p:nvSpPr>
          <p:cNvPr id="372" name="Shape 372"/>
          <p:cNvSpPr txBox="1"/>
          <p:nvPr>
            <p:ph idx="4294967295" type="title"/>
          </p:nvPr>
        </p:nvSpPr>
        <p:spPr>
          <a:xfrm>
            <a:off x="374650" y="388937"/>
            <a:ext cx="8401049" cy="9239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for Correlation</a:t>
            </a:r>
            <a:br>
              <a:rPr b="1" i="0" lang="en-US" sz="4000" u="none" cap="none" strike="noStrike">
                <a:solidFill>
                  <a:srgbClr val="008000"/>
                </a:solidFill>
                <a:latin typeface="Arial"/>
                <a:ea typeface="Arial"/>
                <a:cs typeface="Arial"/>
                <a:sym typeface="Arial"/>
              </a:rPr>
            </a:br>
            <a:r>
              <a:rPr b="1" i="1" lang="en-US" sz="4000" u="none" cap="none" strike="noStrike">
                <a:solidFill>
                  <a:srgbClr val="008000"/>
                </a:solidFill>
                <a:latin typeface="Arial"/>
                <a:ea typeface="Arial"/>
                <a:cs typeface="Arial"/>
                <a:sym typeface="Arial"/>
              </a:rPr>
              <a:t>P</a:t>
            </a:r>
            <a:r>
              <a:rPr b="1" i="0" lang="en-US" sz="4000" u="none" cap="none" strike="noStrike">
                <a:solidFill>
                  <a:srgbClr val="008000"/>
                </a:solidFill>
                <a:latin typeface="Arial"/>
                <a:ea typeface="Arial"/>
                <a:cs typeface="Arial"/>
                <a:sym typeface="Arial"/>
              </a:rPr>
              <a:t>-Value from a </a:t>
            </a:r>
            <a:r>
              <a:rPr b="1" i="1" lang="en-US" sz="4000" u="none" cap="none" strike="noStrike">
                <a:solidFill>
                  <a:srgbClr val="008000"/>
                </a:solidFill>
                <a:latin typeface="Arial"/>
                <a:ea typeface="Arial"/>
                <a:cs typeface="Arial"/>
                <a:sym typeface="Arial"/>
              </a:rPr>
              <a:t>t</a:t>
            </a:r>
            <a:r>
              <a:rPr b="1" i="0" lang="en-US" sz="4000" u="none" cap="none" strike="noStrike">
                <a:solidFill>
                  <a:srgbClr val="008000"/>
                </a:solidFill>
                <a:latin typeface="Arial"/>
                <a:ea typeface="Arial"/>
                <a:cs typeface="Arial"/>
                <a:sym typeface="Arial"/>
              </a:rPr>
              <a:t> Test</a:t>
            </a:r>
          </a:p>
        </p:txBody>
      </p:sp>
      <p:sp>
        <p:nvSpPr>
          <p:cNvPr id="373" name="Shape 373"/>
          <p:cNvSpPr txBox="1"/>
          <p:nvPr>
            <p:ph idx="1" type="body"/>
          </p:nvPr>
        </p:nvSpPr>
        <p:spPr>
          <a:xfrm>
            <a:off x="619125" y="1947861"/>
            <a:ext cx="8034336" cy="1712911"/>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Noto Symbol"/>
                <a:ea typeface="Noto Symbol"/>
                <a:cs typeface="Noto Symbol"/>
                <a:sym typeface="Noto Symbol"/>
              </a:rPr>
              <a:t>ρ</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Noto Symbol"/>
                <a:ea typeface="Noto Symbol"/>
                <a:cs typeface="Noto Symbol"/>
                <a:sym typeface="Noto Symbol"/>
              </a:rPr>
              <a:t> 0 </a:t>
            </a:r>
            <a:r>
              <a:rPr b="1" i="0" lang="en-US" sz="32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(There is no linear correlation.)</a:t>
            </a:r>
          </a:p>
          <a:p>
            <a:pPr indent="-450850" lvl="0" marL="450850" marR="0" rtl="0" algn="l">
              <a:lnSpc>
                <a:spcPct val="90000"/>
              </a:lnSpc>
              <a:spcBef>
                <a:spcPts val="1312"/>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450850" lvl="0" marL="45085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Noto Symbol"/>
                <a:ea typeface="Noto Symbol"/>
                <a:cs typeface="Noto Symbol"/>
                <a:sym typeface="Noto Symbol"/>
              </a:rPr>
              <a:t>ρ</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Noto Symbol"/>
                <a:ea typeface="Noto Symbol"/>
                <a:cs typeface="Noto Symbol"/>
                <a:sym typeface="Noto Symbol"/>
              </a:rPr>
              <a:t> 0         </a:t>
            </a:r>
            <a:r>
              <a:rPr b="1" i="0" lang="en-US" sz="2800" u="none" cap="none" strike="noStrike">
                <a:solidFill>
                  <a:schemeClr val="dk1"/>
                </a:solidFill>
                <a:latin typeface="Arial"/>
                <a:ea typeface="Arial"/>
                <a:cs typeface="Arial"/>
                <a:sym typeface="Arial"/>
              </a:rPr>
              <a:t>(There is a linear correlation.)</a:t>
            </a:r>
          </a:p>
        </p:txBody>
      </p:sp>
      <p:sp>
        <p:nvSpPr>
          <p:cNvPr id="374" name="Shape 374"/>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375" name="Shape 375"/>
          <p:cNvSpPr txBox="1"/>
          <p:nvPr/>
        </p:nvSpPr>
        <p:spPr>
          <a:xfrm>
            <a:off x="2640011" y="3838575"/>
            <a:ext cx="37972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 </a:t>
            </a:r>
            <a:r>
              <a:rPr b="1" i="1" lang="en-US" sz="4000" u="none" cap="none" strike="noStrike">
                <a:solidFill>
                  <a:srgbClr val="008000"/>
                </a:solidFill>
                <a:latin typeface="Times New Roman"/>
                <a:ea typeface="Times New Roman"/>
                <a:cs typeface="Times New Roman"/>
                <a:sym typeface="Times New Roman"/>
              </a:rPr>
              <a:t>t</a:t>
            </a:r>
          </a:p>
        </p:txBody>
      </p:sp>
      <p:pic>
        <p:nvPicPr>
          <p:cNvPr id="376" name="Shape 376"/>
          <p:cNvPicPr preferRelativeResize="0"/>
          <p:nvPr/>
        </p:nvPicPr>
        <p:blipFill rotWithShape="1">
          <a:blip r:embed="rId3">
            <a:alphaModFix/>
          </a:blip>
          <a:srcRect b="0" l="0" r="0" t="0"/>
          <a:stretch/>
        </p:blipFill>
        <p:spPr>
          <a:xfrm>
            <a:off x="3586162" y="4419600"/>
            <a:ext cx="2095499" cy="1904999"/>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0" name="Shape 380"/>
        <p:cNvGrpSpPr/>
        <p:nvPr/>
      </p:nvGrpSpPr>
      <p:grpSpPr>
        <a:xfrm>
          <a:off x="0" y="0"/>
          <a:ext cx="0" cy="0"/>
          <a:chOff x="0" y="0"/>
          <a:chExt cx="0" cy="0"/>
        </a:xfrm>
      </p:grpSpPr>
      <p:sp>
        <p:nvSpPr>
          <p:cNvPr id="381" name="Shape 381"/>
          <p:cNvSpPr txBox="1"/>
          <p:nvPr>
            <p:ph idx="4294967295" type="title"/>
          </p:nvPr>
        </p:nvSpPr>
        <p:spPr>
          <a:xfrm>
            <a:off x="374650" y="388937"/>
            <a:ext cx="8401049" cy="9239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for Correlation</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Conclusion</a:t>
            </a:r>
          </a:p>
        </p:txBody>
      </p:sp>
      <p:sp>
        <p:nvSpPr>
          <p:cNvPr id="382" name="Shape 382"/>
          <p:cNvSpPr txBox="1"/>
          <p:nvPr>
            <p:ph idx="1" type="body"/>
          </p:nvPr>
        </p:nvSpPr>
        <p:spPr>
          <a:xfrm>
            <a:off x="595312" y="3048000"/>
            <a:ext cx="8034336" cy="1544636"/>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less than or equal to the significance level, reject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and conclude that there is sufficient evidence to support the claim of a linear correlation.</a:t>
            </a:r>
          </a:p>
        </p:txBody>
      </p:sp>
      <p:sp>
        <p:nvSpPr>
          <p:cNvPr id="383" name="Shape 383"/>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384" name="Shape 384"/>
          <p:cNvSpPr txBox="1"/>
          <p:nvPr/>
        </p:nvSpPr>
        <p:spPr>
          <a:xfrm>
            <a:off x="606425" y="4854575"/>
            <a:ext cx="8034336" cy="16383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greater than the significance level, fail to reject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and conclude that there is not sufficient evidence to support the claim of a linear correlation.</a:t>
            </a:r>
          </a:p>
        </p:txBody>
      </p:sp>
      <p:sp>
        <p:nvSpPr>
          <p:cNvPr id="385" name="Shape 385"/>
          <p:cNvSpPr txBox="1"/>
          <p:nvPr/>
        </p:nvSpPr>
        <p:spPr>
          <a:xfrm>
            <a:off x="595312" y="1527175"/>
            <a:ext cx="8034336" cy="141446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Use computer software or use Table A-3 with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2 degrees of freedom to find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corresponding to the test statistic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9" name="Shape 389"/>
        <p:cNvGrpSpPr/>
        <p:nvPr/>
      </p:nvGrpSpPr>
      <p:grpSpPr>
        <a:xfrm>
          <a:off x="0" y="0"/>
          <a:ext cx="0" cy="0"/>
          <a:chOff x="0" y="0"/>
          <a:chExt cx="0" cy="0"/>
        </a:xfrm>
      </p:grpSpPr>
      <p:sp>
        <p:nvSpPr>
          <p:cNvPr id="390" name="Shape 390"/>
          <p:cNvSpPr txBox="1"/>
          <p:nvPr>
            <p:ph idx="4294967295" type="title"/>
          </p:nvPr>
        </p:nvSpPr>
        <p:spPr>
          <a:xfrm>
            <a:off x="374650" y="95250"/>
            <a:ext cx="8401049" cy="612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91" name="Shape 391"/>
          <p:cNvSpPr txBox="1"/>
          <p:nvPr>
            <p:ph idx="1" type="body"/>
          </p:nvPr>
        </p:nvSpPr>
        <p:spPr>
          <a:xfrm>
            <a:off x="646112" y="844550"/>
            <a:ext cx="8034336" cy="208438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the paired pizza subway fare data in Table 10-2  and use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 to test the claim that there is a linear correlation between the costs of a slice of pizza and the subway fares. Use a 0.05 significance level. </a:t>
            </a:r>
          </a:p>
        </p:txBody>
      </p:sp>
      <p:sp>
        <p:nvSpPr>
          <p:cNvPr id="392" name="Shape 392"/>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393" name="Shape 393"/>
          <p:cNvSpPr txBox="1"/>
          <p:nvPr/>
        </p:nvSpPr>
        <p:spPr>
          <a:xfrm>
            <a:off x="646112" y="3249611"/>
            <a:ext cx="8034336" cy="9334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as in the earlier example.</a:t>
            </a:r>
          </a:p>
        </p:txBody>
      </p:sp>
      <p:sp>
        <p:nvSpPr>
          <p:cNvPr id="394" name="Shape 394"/>
          <p:cNvSpPr txBox="1"/>
          <p:nvPr/>
        </p:nvSpPr>
        <p:spPr>
          <a:xfrm>
            <a:off x="646112" y="4527550"/>
            <a:ext cx="8178799" cy="16287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Noto Symbol"/>
                <a:ea typeface="Noto Symbol"/>
                <a:cs typeface="Noto Symbol"/>
                <a:sym typeface="Noto Symbol"/>
              </a:rPr>
              <a:t>ρ</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Noto Symbol"/>
                <a:ea typeface="Noto Symbol"/>
                <a:cs typeface="Noto Symbol"/>
                <a:sym typeface="Noto Symbol"/>
              </a:rPr>
              <a:t> 0 </a:t>
            </a:r>
            <a:r>
              <a:rPr b="1" i="0" lang="en-US" sz="32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(There is no linear correlation.)</a:t>
            </a:r>
          </a:p>
          <a:p>
            <a:pPr indent="0" lvl="0" marL="0" marR="0" rtl="0" algn="l">
              <a:lnSpc>
                <a:spcPct val="90000"/>
              </a:lnSpc>
              <a:spcBef>
                <a:spcPts val="1312"/>
              </a:spcBef>
              <a:spcAft>
                <a:spcPts val="0"/>
              </a:spcAft>
              <a:buClr>
                <a:schemeClr val="dk1"/>
              </a:buClr>
              <a:buFont typeface="Arial"/>
              <a:buNone/>
            </a:pPr>
            <a:r>
              <a:t/>
            </a:r>
            <a:endParaRPr b="1" i="0" sz="32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Noto Symbol"/>
                <a:ea typeface="Noto Symbol"/>
                <a:cs typeface="Noto Symbol"/>
                <a:sym typeface="Noto Symbol"/>
              </a:rPr>
              <a:t>ρ</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Noto Symbol"/>
                <a:ea typeface="Noto Symbol"/>
                <a:cs typeface="Noto Symbol"/>
                <a:sym typeface="Noto Symbol"/>
              </a:rPr>
              <a:t> 0         </a:t>
            </a:r>
            <a:r>
              <a:rPr b="1" i="0" lang="en-US" sz="2800" u="none" cap="none" strike="noStrike">
                <a:solidFill>
                  <a:schemeClr val="dk1"/>
                </a:solidFill>
                <a:latin typeface="Arial"/>
                <a:ea typeface="Arial"/>
                <a:cs typeface="Arial"/>
                <a:sym typeface="Arial"/>
              </a:rPr>
              <a:t>(There is a linear correlation.)</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8" name="Shape 398"/>
        <p:cNvGrpSpPr/>
        <p:nvPr/>
      </p:nvGrpSpPr>
      <p:grpSpPr>
        <a:xfrm>
          <a:off x="0" y="0"/>
          <a:ext cx="0" cy="0"/>
          <a:chOff x="0" y="0"/>
          <a:chExt cx="0" cy="0"/>
        </a:xfrm>
      </p:grpSpPr>
      <p:sp>
        <p:nvSpPr>
          <p:cNvPr id="399" name="Shape 399"/>
          <p:cNvSpPr txBox="1"/>
          <p:nvPr>
            <p:ph idx="4294967295" type="title"/>
          </p:nvPr>
        </p:nvSpPr>
        <p:spPr>
          <a:xfrm>
            <a:off x="374650" y="95250"/>
            <a:ext cx="8401049" cy="612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00" name="Shape 400"/>
          <p:cNvSpPr txBox="1"/>
          <p:nvPr>
            <p:ph idx="1" type="body"/>
          </p:nvPr>
        </p:nvSpPr>
        <p:spPr>
          <a:xfrm>
            <a:off x="646112" y="844550"/>
            <a:ext cx="8034336" cy="149701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linear correlation coefficient is </a:t>
            </a:r>
            <a:r>
              <a:rPr b="1" i="1" lang="en-US" sz="2800" u="none" cap="none" strike="noStrike">
                <a:solidFill>
                  <a:schemeClr val="dk1"/>
                </a:solidFill>
                <a:latin typeface="Arial"/>
                <a:ea typeface="Arial"/>
                <a:cs typeface="Arial"/>
                <a:sym typeface="Arial"/>
              </a:rPr>
              <a:t>r</a:t>
            </a:r>
            <a:r>
              <a:rPr b="1" i="0" lang="en-US" sz="2800" u="none" cap="none" strike="noStrike">
                <a:solidFill>
                  <a:schemeClr val="dk1"/>
                </a:solidFill>
                <a:latin typeface="Arial"/>
                <a:ea typeface="Arial"/>
                <a:cs typeface="Arial"/>
                <a:sym typeface="Arial"/>
              </a:rPr>
              <a:t> = 0.988 (from an earlier Example) and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6 (six pairs of data), so the test statistic is</a:t>
            </a:r>
          </a:p>
        </p:txBody>
      </p:sp>
      <p:sp>
        <p:nvSpPr>
          <p:cNvPr id="401" name="Shape 401"/>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402" name="Shape 402"/>
          <p:cNvSpPr txBox="1"/>
          <p:nvPr/>
        </p:nvSpPr>
        <p:spPr>
          <a:xfrm>
            <a:off x="646112" y="4521200"/>
            <a:ext cx="8178799" cy="17621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With df = 4, Table A-6 yields a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that is less than 0.01.</a:t>
            </a:r>
          </a:p>
          <a:p>
            <a:pPr indent="0" lvl="0" marL="0" marR="0" rtl="0" algn="l">
              <a:lnSpc>
                <a:spcPct val="100000"/>
              </a:lnSpc>
              <a:spcBef>
                <a:spcPts val="112"/>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Computer software generates a test statistic of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 12.692 and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0.00022.</a:t>
            </a:r>
          </a:p>
        </p:txBody>
      </p:sp>
      <p:pic>
        <p:nvPicPr>
          <p:cNvPr id="403" name="Shape 403"/>
          <p:cNvPicPr preferRelativeResize="0"/>
          <p:nvPr/>
        </p:nvPicPr>
        <p:blipFill rotWithShape="1">
          <a:blip r:embed="rId3">
            <a:alphaModFix/>
          </a:blip>
          <a:srcRect b="0" l="0" r="0" t="0"/>
          <a:stretch/>
        </p:blipFill>
        <p:spPr>
          <a:xfrm>
            <a:off x="1354137" y="2279650"/>
            <a:ext cx="6465886" cy="19049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 name="Shape 79"/>
        <p:cNvGrpSpPr/>
        <p:nvPr/>
      </p:nvGrpSpPr>
      <p:grpSpPr>
        <a:xfrm>
          <a:off x="0" y="0"/>
          <a:ext cx="0" cy="0"/>
          <a:chOff x="0" y="0"/>
          <a:chExt cx="0" cy="0"/>
        </a:xfrm>
      </p:grpSpPr>
      <p:sp>
        <p:nvSpPr>
          <p:cNvPr id="80" name="Shape 80"/>
          <p:cNvSpPr txBox="1"/>
          <p:nvPr>
            <p:ph type="title"/>
          </p:nvPr>
        </p:nvSpPr>
        <p:spPr>
          <a:xfrm>
            <a:off x="1384300" y="252412"/>
            <a:ext cx="6362699" cy="6191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Preview</a:t>
            </a:r>
          </a:p>
        </p:txBody>
      </p:sp>
      <p:sp>
        <p:nvSpPr>
          <p:cNvPr id="81" name="Shape 81"/>
          <p:cNvSpPr txBox="1"/>
          <p:nvPr/>
        </p:nvSpPr>
        <p:spPr>
          <a:xfrm>
            <a:off x="609600" y="1141412"/>
            <a:ext cx="8096250" cy="47894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chapter we introduce methods for determining whether a correlation, or association, between two variables exists and whether the correlation is linear. For linear correlations, we can identify an equation that best fits the data and we can use that equation to predict the value of one variable given the value of the other variable. In this chapter, we also present methods for analyzing differences between predicted values and actual values.</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7" name="Shape 407"/>
        <p:cNvGrpSpPr/>
        <p:nvPr/>
      </p:nvGrpSpPr>
      <p:grpSpPr>
        <a:xfrm>
          <a:off x="0" y="0"/>
          <a:ext cx="0" cy="0"/>
          <a:chOff x="0" y="0"/>
          <a:chExt cx="0" cy="0"/>
        </a:xfrm>
      </p:grpSpPr>
      <p:sp>
        <p:nvSpPr>
          <p:cNvPr id="408" name="Shape 408"/>
          <p:cNvSpPr txBox="1"/>
          <p:nvPr>
            <p:ph idx="4294967295" type="title"/>
          </p:nvPr>
        </p:nvSpPr>
        <p:spPr>
          <a:xfrm>
            <a:off x="374650" y="95250"/>
            <a:ext cx="8401049" cy="612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09" name="Shape 409"/>
          <p:cNvSpPr txBox="1"/>
          <p:nvPr>
            <p:ph idx="1" type="body"/>
          </p:nvPr>
        </p:nvSpPr>
        <p:spPr>
          <a:xfrm>
            <a:off x="609600" y="1096962"/>
            <a:ext cx="7734299" cy="149701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either method,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less than the significance level of 0.05 so we reject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ρ</a:t>
            </a:r>
            <a:r>
              <a:rPr b="1" i="0" lang="en-US" sz="2800" u="none" cap="none" strike="noStrike">
                <a:solidFill>
                  <a:schemeClr val="dk1"/>
                </a:solidFill>
                <a:latin typeface="Arial"/>
                <a:ea typeface="Arial"/>
                <a:cs typeface="Arial"/>
                <a:sym typeface="Arial"/>
              </a:rPr>
              <a:t> = 0. </a:t>
            </a:r>
          </a:p>
        </p:txBody>
      </p:sp>
      <p:sp>
        <p:nvSpPr>
          <p:cNvPr id="410" name="Shape 410"/>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411" name="Shape 411"/>
          <p:cNvSpPr txBox="1"/>
          <p:nvPr/>
        </p:nvSpPr>
        <p:spPr>
          <a:xfrm>
            <a:off x="573087" y="3097211"/>
            <a:ext cx="8178799" cy="22050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conclude that there is sufficient evidence to support the claim of a linear correlation between costs of a slice of pizza and subway fares.</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5" name="Shape 415"/>
        <p:cNvGrpSpPr/>
        <p:nvPr/>
      </p:nvGrpSpPr>
      <p:grpSpPr>
        <a:xfrm>
          <a:off x="0" y="0"/>
          <a:ext cx="0" cy="0"/>
          <a:chOff x="0" y="0"/>
          <a:chExt cx="0" cy="0"/>
        </a:xfrm>
      </p:grpSpPr>
      <p:sp>
        <p:nvSpPr>
          <p:cNvPr id="416" name="Shape 416"/>
          <p:cNvSpPr txBox="1"/>
          <p:nvPr>
            <p:ph idx="4294967295" type="title"/>
          </p:nvPr>
        </p:nvSpPr>
        <p:spPr>
          <a:xfrm>
            <a:off x="374650" y="166686"/>
            <a:ext cx="8401049" cy="6127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One-Tailed Tests</a:t>
            </a:r>
          </a:p>
        </p:txBody>
      </p:sp>
      <p:sp>
        <p:nvSpPr>
          <p:cNvPr id="417" name="Shape 417"/>
          <p:cNvSpPr txBox="1"/>
          <p:nvPr>
            <p:ph idx="1" type="body"/>
          </p:nvPr>
        </p:nvSpPr>
        <p:spPr>
          <a:xfrm>
            <a:off x="609600" y="1012825"/>
            <a:ext cx="7734299" cy="149701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One-tailed tests can occur with a claim of a positive linear correlation or a claim of a negative linear correlation. In such cases, the hypotheses will be as shown here. </a:t>
            </a:r>
          </a:p>
        </p:txBody>
      </p:sp>
      <p:sp>
        <p:nvSpPr>
          <p:cNvPr id="418" name="Shape 418"/>
          <p:cNvSpPr txBox="1"/>
          <p:nvPr/>
        </p:nvSpPr>
        <p:spPr>
          <a:xfrm>
            <a:off x="384175" y="3938587"/>
            <a:ext cx="8378824" cy="28384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419" name="Shape 419"/>
          <p:cNvSpPr txBox="1"/>
          <p:nvPr/>
        </p:nvSpPr>
        <p:spPr>
          <a:xfrm>
            <a:off x="500062" y="5338762"/>
            <a:ext cx="8178799" cy="9937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For these one-tailed tests,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 can be used as in earlier chapters.</a:t>
            </a:r>
          </a:p>
        </p:txBody>
      </p:sp>
      <p:pic>
        <p:nvPicPr>
          <p:cNvPr id="420" name="Shape 420"/>
          <p:cNvPicPr preferRelativeResize="0"/>
          <p:nvPr/>
        </p:nvPicPr>
        <p:blipFill rotWithShape="1">
          <a:blip r:embed="rId3">
            <a:alphaModFix/>
          </a:blip>
          <a:srcRect b="0" l="0" r="0" t="0"/>
          <a:stretch/>
        </p:blipFill>
        <p:spPr>
          <a:xfrm>
            <a:off x="388937" y="3035300"/>
            <a:ext cx="8755062" cy="1936749"/>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4" name="Shape 424"/>
        <p:cNvGrpSpPr/>
        <p:nvPr/>
      </p:nvGrpSpPr>
      <p:grpSpPr>
        <a:xfrm>
          <a:off x="0" y="0"/>
          <a:ext cx="0" cy="0"/>
          <a:chOff x="0" y="0"/>
          <a:chExt cx="0" cy="0"/>
        </a:xfrm>
      </p:grpSpPr>
      <p:sp>
        <p:nvSpPr>
          <p:cNvPr id="425" name="Shape 425"/>
          <p:cNvSpPr txBox="1"/>
          <p:nvPr/>
        </p:nvSpPr>
        <p:spPr>
          <a:xfrm>
            <a:off x="11684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426" name="Shape 426"/>
          <p:cNvSpPr txBox="1"/>
          <p:nvPr/>
        </p:nvSpPr>
        <p:spPr>
          <a:xfrm>
            <a:off x="614362" y="1282700"/>
            <a:ext cx="7908925" cy="37258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Correlation.</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The linear correlation coefficient </a:t>
            </a:r>
            <a:r>
              <a:rPr b="1" i="1" lang="en-US" sz="28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Requirements, notation and formula for </a:t>
            </a:r>
            <a:r>
              <a:rPr b="1" i="1" lang="en-US" sz="28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Interpreting </a:t>
            </a:r>
            <a:r>
              <a:rPr b="1" i="1" lang="en-US" sz="2800" u="none" cap="none" strike="noStrike">
                <a:solidFill>
                  <a:schemeClr val="dk1"/>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a:t>
            </a:r>
          </a:p>
          <a:p>
            <a:pPr indent="0" lvl="0" marL="0"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 Formal hypothesis testing.</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0" name="Shape 430"/>
        <p:cNvGrpSpPr/>
        <p:nvPr/>
      </p:nvGrpSpPr>
      <p:grpSpPr>
        <a:xfrm>
          <a:off x="0" y="0"/>
          <a:ext cx="0" cy="0"/>
          <a:chOff x="0" y="0"/>
          <a:chExt cx="0" cy="0"/>
        </a:xfrm>
      </p:grpSpPr>
      <p:grpSp>
        <p:nvGrpSpPr>
          <p:cNvPr id="431" name="Shape 431"/>
          <p:cNvGrpSpPr/>
          <p:nvPr/>
        </p:nvGrpSpPr>
        <p:grpSpPr>
          <a:xfrm>
            <a:off x="0" y="0"/>
            <a:ext cx="9144000" cy="6858000"/>
            <a:chOff x="0" y="0"/>
            <a:chExt cx="9144000" cy="6858000"/>
          </a:xfrm>
        </p:grpSpPr>
        <p:sp>
          <p:nvSpPr>
            <p:cNvPr id="432" name="Shape 432"/>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pic>
          <p:nvPicPr>
            <p:cNvPr id="433" name="Shape 433"/>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434" name="Shape 434"/>
          <p:cNvSpPr txBox="1"/>
          <p:nvPr/>
        </p:nvSpPr>
        <p:spPr>
          <a:xfrm>
            <a:off x="1295400" y="6858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10-3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Regression</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8" name="Shape 438"/>
        <p:cNvGrpSpPr/>
        <p:nvPr/>
      </p:nvGrpSpPr>
      <p:grpSpPr>
        <a:xfrm>
          <a:off x="0" y="0"/>
          <a:ext cx="0" cy="0"/>
          <a:chOff x="0" y="0"/>
          <a:chExt cx="0" cy="0"/>
        </a:xfrm>
      </p:grpSpPr>
      <p:sp>
        <p:nvSpPr>
          <p:cNvPr id="439" name="Shape 439"/>
          <p:cNvSpPr txBox="1"/>
          <p:nvPr/>
        </p:nvSpPr>
        <p:spPr>
          <a:xfrm>
            <a:off x="11811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440" name="Shape 440"/>
          <p:cNvSpPr txBox="1"/>
          <p:nvPr/>
        </p:nvSpPr>
        <p:spPr>
          <a:xfrm>
            <a:off x="620712" y="1149350"/>
            <a:ext cx="8272461" cy="5218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part 1 of this section we find the equation of the straight line that best fits the paired sample data. That equation algebraically describes the relationship between two variables. </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best-fitting straight line is called a </a:t>
            </a:r>
            <a:r>
              <a:rPr b="1" i="0" lang="en-US" sz="2800" u="none" cap="none" strike="noStrike">
                <a:solidFill>
                  <a:schemeClr val="hlink"/>
                </a:solidFill>
                <a:latin typeface="Arial"/>
                <a:ea typeface="Arial"/>
                <a:cs typeface="Arial"/>
                <a:sym typeface="Arial"/>
              </a:rPr>
              <a:t>regression line</a:t>
            </a:r>
            <a:r>
              <a:rPr b="1" i="0" lang="en-US" sz="2800" u="none" cap="none" strike="noStrike">
                <a:solidFill>
                  <a:schemeClr val="dk1"/>
                </a:solidFill>
                <a:latin typeface="Arial"/>
                <a:ea typeface="Arial"/>
                <a:cs typeface="Arial"/>
                <a:sym typeface="Arial"/>
              </a:rPr>
              <a:t> and its equation is called the </a:t>
            </a:r>
            <a:r>
              <a:rPr b="1" i="0" lang="en-US" sz="2800" u="none" cap="none" strike="noStrike">
                <a:solidFill>
                  <a:schemeClr val="hlink"/>
                </a:solidFill>
                <a:latin typeface="Arial"/>
                <a:ea typeface="Arial"/>
                <a:cs typeface="Arial"/>
                <a:sym typeface="Arial"/>
              </a:rPr>
              <a:t>regression equation</a:t>
            </a:r>
            <a:r>
              <a:rPr b="1" i="0" lang="en-US" sz="2800" u="none" cap="none" strike="noStrike">
                <a:solidFill>
                  <a:schemeClr val="dk1"/>
                </a:solidFill>
                <a:latin typeface="Arial"/>
                <a:ea typeface="Arial"/>
                <a:cs typeface="Arial"/>
                <a:sym typeface="Arial"/>
              </a:rPr>
              <a:t>.</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part 2, we discuss marginal change, influential points, and residual plots as tools for analyzing correlation and regression results.</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4" name="Shape 444"/>
        <p:cNvGrpSpPr/>
        <p:nvPr/>
      </p:nvGrpSpPr>
      <p:grpSpPr>
        <a:xfrm>
          <a:off x="0" y="0"/>
          <a:ext cx="0" cy="0"/>
          <a:chOff x="0" y="0"/>
          <a:chExt cx="0" cy="0"/>
        </a:xfrm>
      </p:grpSpPr>
      <p:sp>
        <p:nvSpPr>
          <p:cNvPr id="445" name="Shape 445"/>
          <p:cNvSpPr txBox="1"/>
          <p:nvPr/>
        </p:nvSpPr>
        <p:spPr>
          <a:xfrm>
            <a:off x="617537" y="2586036"/>
            <a:ext cx="8205787"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Part 1:  Basic Concepts of Regression</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9" name="Shape 449"/>
        <p:cNvGrpSpPr/>
        <p:nvPr/>
      </p:nvGrpSpPr>
      <p:grpSpPr>
        <a:xfrm>
          <a:off x="0" y="0"/>
          <a:ext cx="0" cy="0"/>
          <a:chOff x="0" y="0"/>
          <a:chExt cx="0" cy="0"/>
        </a:xfrm>
      </p:grpSpPr>
      <p:sp>
        <p:nvSpPr>
          <p:cNvPr id="450" name="Shape 450"/>
          <p:cNvSpPr txBox="1"/>
          <p:nvPr>
            <p:ph idx="4294967295" type="title"/>
          </p:nvPr>
        </p:nvSpPr>
        <p:spPr>
          <a:xfrm>
            <a:off x="723900" y="268287"/>
            <a:ext cx="7772400" cy="5842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Regression</a:t>
            </a:r>
          </a:p>
        </p:txBody>
      </p:sp>
      <p:grpSp>
        <p:nvGrpSpPr>
          <p:cNvPr id="451" name="Shape 451"/>
          <p:cNvGrpSpPr/>
          <p:nvPr/>
        </p:nvGrpSpPr>
        <p:grpSpPr>
          <a:xfrm>
            <a:off x="611187" y="4149725"/>
            <a:ext cx="7794625" cy="1800225"/>
            <a:chOff x="611187" y="4149725"/>
            <a:chExt cx="7794625" cy="1800225"/>
          </a:xfrm>
        </p:grpSpPr>
        <p:sp>
          <p:nvSpPr>
            <p:cNvPr id="452" name="Shape 452"/>
            <p:cNvSpPr txBox="1"/>
            <p:nvPr/>
          </p:nvSpPr>
          <p:spPr>
            <a:xfrm>
              <a:off x="623887" y="4149725"/>
              <a:ext cx="7781925"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typical equation of a straight line</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mx</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b</a:t>
              </a:r>
              <a:r>
                <a:rPr b="1" i="0" lang="en-US" sz="2800" u="none" cap="none" strike="noStrike">
                  <a:solidFill>
                    <a:schemeClr val="dk1"/>
                  </a:solidFill>
                  <a:latin typeface="Arial"/>
                  <a:ea typeface="Arial"/>
                  <a:cs typeface="Arial"/>
                  <a:sym typeface="Arial"/>
                </a:rPr>
                <a:t> is expressed in the form</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Arial"/>
                  <a:ea typeface="Arial"/>
                  <a:cs typeface="Arial"/>
                  <a:sym typeface="Arial"/>
                </a:rPr>
                <a:t>1</a:t>
              </a:r>
              <a:r>
                <a:rPr b="1" i="1" lang="en-US" sz="28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Arial"/>
                  <a:ea typeface="Arial"/>
                  <a:cs typeface="Arial"/>
                  <a:sym typeface="Arial"/>
                </a:rPr>
                <a:t>, where </a:t>
              </a:r>
              <a:r>
                <a:rPr b="1" i="1" lang="en-US" sz="28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is the </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-intercept and </a:t>
              </a:r>
              <a:r>
                <a:rPr b="1" i="1" lang="en-US" sz="28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is the slope.</a:t>
              </a:r>
            </a:p>
          </p:txBody>
        </p:sp>
        <p:sp>
          <p:nvSpPr>
            <p:cNvPr id="453" name="Shape 453"/>
            <p:cNvSpPr txBox="1"/>
            <p:nvPr/>
          </p:nvSpPr>
          <p:spPr>
            <a:xfrm>
              <a:off x="611187" y="4938712"/>
              <a:ext cx="381000"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grpSp>
      <p:grpSp>
        <p:nvGrpSpPr>
          <p:cNvPr id="454" name="Shape 454"/>
          <p:cNvGrpSpPr/>
          <p:nvPr/>
        </p:nvGrpSpPr>
        <p:grpSpPr>
          <a:xfrm>
            <a:off x="623887" y="1382712"/>
            <a:ext cx="7781925" cy="2327274"/>
            <a:chOff x="623887" y="1382712"/>
            <a:chExt cx="7781925" cy="2327274"/>
          </a:xfrm>
        </p:grpSpPr>
        <p:sp>
          <p:nvSpPr>
            <p:cNvPr id="455" name="Shape 455"/>
            <p:cNvSpPr txBox="1"/>
            <p:nvPr/>
          </p:nvSpPr>
          <p:spPr>
            <a:xfrm>
              <a:off x="623887" y="1382712"/>
              <a:ext cx="7781925" cy="2327274"/>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regression equation expresses a relationship between </a:t>
              </a:r>
              <a:r>
                <a:rPr b="1" i="1" lang="en-US" sz="28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Arial"/>
                  <a:ea typeface="Arial"/>
                  <a:cs typeface="Arial"/>
                  <a:sym typeface="Arial"/>
                </a:rPr>
                <a:t> (called the </a:t>
              </a:r>
              <a:r>
                <a:rPr b="1" i="0" lang="en-US" sz="2800" u="none" cap="none" strike="noStrike">
                  <a:solidFill>
                    <a:schemeClr val="hlink"/>
                  </a:solidFill>
                  <a:latin typeface="Arial"/>
                  <a:ea typeface="Arial"/>
                  <a:cs typeface="Arial"/>
                  <a:sym typeface="Arial"/>
                </a:rPr>
                <a:t>explanatory variable</a:t>
              </a: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predictor variable</a:t>
              </a:r>
              <a:r>
                <a:rPr b="1" i="0" lang="en-US" sz="2800" u="none" cap="none" strike="noStrike">
                  <a:solidFill>
                    <a:schemeClr val="dk1"/>
                  </a:solidFill>
                  <a:latin typeface="Arial"/>
                  <a:ea typeface="Arial"/>
                  <a:cs typeface="Arial"/>
                  <a:sym typeface="Arial"/>
                </a:rPr>
                <a:t> or </a:t>
              </a:r>
              <a:r>
                <a:rPr b="1" i="0" lang="en-US" sz="2800" u="none" cap="none" strike="noStrike">
                  <a:solidFill>
                    <a:schemeClr val="hlink"/>
                  </a:solidFill>
                  <a:latin typeface="Arial"/>
                  <a:ea typeface="Arial"/>
                  <a:cs typeface="Arial"/>
                  <a:sym typeface="Arial"/>
                </a:rPr>
                <a:t>independent variable</a:t>
              </a:r>
              <a:r>
                <a:rPr b="1" i="0" lang="en-US" sz="28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 (called the </a:t>
              </a:r>
              <a:r>
                <a:rPr b="1" i="0" lang="en-US" sz="2800" u="none" cap="none" strike="noStrike">
                  <a:solidFill>
                    <a:schemeClr val="hlink"/>
                  </a:solidFill>
                  <a:latin typeface="Arial"/>
                  <a:ea typeface="Arial"/>
                  <a:cs typeface="Arial"/>
                  <a:sym typeface="Arial"/>
                </a:rPr>
                <a:t>response variable</a:t>
              </a:r>
              <a:r>
                <a:rPr b="1" i="0" lang="en-US" sz="2800" u="none" cap="none" strike="noStrike">
                  <a:solidFill>
                    <a:schemeClr val="dk1"/>
                  </a:solidFill>
                  <a:latin typeface="Arial"/>
                  <a:ea typeface="Arial"/>
                  <a:cs typeface="Arial"/>
                  <a:sym typeface="Arial"/>
                </a:rPr>
                <a:t> or </a:t>
              </a:r>
              <a:r>
                <a:rPr b="1" i="0" lang="en-US" sz="2800" u="none" cap="none" strike="noStrike">
                  <a:solidFill>
                    <a:schemeClr val="hlink"/>
                  </a:solidFill>
                  <a:latin typeface="Arial"/>
                  <a:ea typeface="Arial"/>
                  <a:cs typeface="Arial"/>
                  <a:sym typeface="Arial"/>
                </a:rPr>
                <a:t>dependent variable</a:t>
              </a:r>
              <a:r>
                <a:rPr b="1" i="0" lang="en-US" sz="2800" u="none" cap="none" strike="noStrike">
                  <a:solidFill>
                    <a:schemeClr val="dk1"/>
                  </a:solidFill>
                  <a:latin typeface="Arial"/>
                  <a:ea typeface="Arial"/>
                  <a:cs typeface="Arial"/>
                  <a:sym typeface="Arial"/>
                </a:rPr>
                <a:t>).</a:t>
              </a:r>
            </a:p>
          </p:txBody>
        </p:sp>
        <p:sp>
          <p:nvSpPr>
            <p:cNvPr id="456" name="Shape 456"/>
            <p:cNvSpPr txBox="1"/>
            <p:nvPr/>
          </p:nvSpPr>
          <p:spPr>
            <a:xfrm>
              <a:off x="5227637" y="2649536"/>
              <a:ext cx="363536"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gr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0" name="Shape 460"/>
        <p:cNvGrpSpPr/>
        <p:nvPr/>
      </p:nvGrpSpPr>
      <p:grpSpPr>
        <a:xfrm>
          <a:off x="0" y="0"/>
          <a:ext cx="0" cy="0"/>
          <a:chOff x="0" y="0"/>
          <a:chExt cx="0" cy="0"/>
        </a:xfrm>
      </p:grpSpPr>
      <p:sp>
        <p:nvSpPr>
          <p:cNvPr id="461" name="Shape 461"/>
          <p:cNvSpPr txBox="1"/>
          <p:nvPr>
            <p:ph idx="4294967295" type="title"/>
          </p:nvPr>
        </p:nvSpPr>
        <p:spPr>
          <a:xfrm>
            <a:off x="660400" y="268287"/>
            <a:ext cx="7772400" cy="5842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Definitions</a:t>
            </a:r>
          </a:p>
        </p:txBody>
      </p:sp>
      <p:sp>
        <p:nvSpPr>
          <p:cNvPr id="462" name="Shape 462"/>
          <p:cNvSpPr txBox="1"/>
          <p:nvPr>
            <p:ph idx="1" type="body"/>
          </p:nvPr>
        </p:nvSpPr>
        <p:spPr>
          <a:xfrm>
            <a:off x="609600" y="581025"/>
            <a:ext cx="7772400" cy="1524000"/>
          </a:xfrm>
          <a:prstGeom prst="rect">
            <a:avLst/>
          </a:prstGeom>
          <a:noFill/>
          <a:ln>
            <a:noFill/>
          </a:ln>
        </p:spPr>
        <p:txBody>
          <a:bodyPr anchorCtr="0" anchor="t" bIns="44450" lIns="90475" rIns="90475" tIns="44450">
            <a:noAutofit/>
          </a:bodyPr>
          <a:lstStyle/>
          <a:p>
            <a:pPr indent="-342900" lvl="0" marL="342900" marR="0" rtl="0" algn="l">
              <a:lnSpc>
                <a:spcPct val="85000"/>
              </a:lnSpc>
              <a:spcBef>
                <a:spcPts val="0"/>
              </a:spcBef>
              <a:spcAft>
                <a:spcPts val="0"/>
              </a:spcAft>
              <a:buClr>
                <a:schemeClr val="dk1"/>
              </a:buClr>
              <a:buFont typeface="Times New Roman"/>
              <a:buNone/>
            </a:pPr>
            <a:r>
              <a:t/>
            </a:r>
            <a:endParaRPr b="1" i="0" sz="3600" u="none" cap="none" strike="noStrike">
              <a:solidFill>
                <a:schemeClr val="dk1"/>
              </a:solidFill>
              <a:latin typeface="Arial"/>
              <a:ea typeface="Arial"/>
              <a:cs typeface="Arial"/>
              <a:sym typeface="Arial"/>
            </a:endParaRPr>
          </a:p>
          <a:p>
            <a:pPr indent="-342900" lvl="0" marL="342900" marR="0" rtl="0" algn="l">
              <a:lnSpc>
                <a:spcPct val="85000"/>
              </a:lnSpc>
              <a:spcBef>
                <a:spcPts val="720"/>
              </a:spcBef>
              <a:spcAft>
                <a:spcPts val="0"/>
              </a:spcAft>
              <a:buClr>
                <a:schemeClr val="accent2"/>
              </a:buClr>
              <a:buSzPct val="100000"/>
              <a:buFont typeface="Arial"/>
              <a:buChar char="❖"/>
            </a:pPr>
            <a:r>
              <a:rPr b="1" i="0" lang="en-US" sz="3600" u="none" cap="none" strike="noStrike">
                <a:solidFill>
                  <a:schemeClr val="dk1"/>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Regression Equation</a:t>
            </a:r>
          </a:p>
        </p:txBody>
      </p:sp>
      <p:sp>
        <p:nvSpPr>
          <p:cNvPr id="463" name="Shape 463"/>
          <p:cNvSpPr txBox="1"/>
          <p:nvPr/>
        </p:nvSpPr>
        <p:spPr>
          <a:xfrm>
            <a:off x="1138237" y="1846261"/>
            <a:ext cx="7781925" cy="673099"/>
          </a:xfrm>
          <a:prstGeom prst="rect">
            <a:avLst/>
          </a:prstGeom>
          <a:noFill/>
          <a:ln>
            <a:noFill/>
          </a:ln>
        </p:spPr>
        <p:txBody>
          <a:bodyPr anchorCtr="0" anchor="t" bIns="44450" lIns="90475" rIns="90475" tIns="44450">
            <a:noAutofit/>
          </a:bodyPr>
          <a:lstStyle/>
          <a:p>
            <a:pPr indent="0" lvl="0" marL="0" marR="0" rtl="0" algn="l">
              <a:lnSpc>
                <a:spcPct val="8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Given a collection of paired data, the regression equation</a:t>
            </a:r>
          </a:p>
        </p:txBody>
      </p:sp>
      <p:sp>
        <p:nvSpPr>
          <p:cNvPr id="464" name="Shape 464"/>
          <p:cNvSpPr txBox="1"/>
          <p:nvPr/>
        </p:nvSpPr>
        <p:spPr>
          <a:xfrm>
            <a:off x="608012" y="4262437"/>
            <a:ext cx="7781925" cy="1844674"/>
          </a:xfrm>
          <a:prstGeom prst="rect">
            <a:avLst/>
          </a:prstGeom>
          <a:noFill/>
          <a:ln>
            <a:noFill/>
          </a:ln>
        </p:spPr>
        <p:txBody>
          <a:bodyPr anchorCtr="0" anchor="t" bIns="44450" lIns="90475" rIns="90475" tIns="44450">
            <a:noAutofit/>
          </a:bodyPr>
          <a:lstStyle/>
          <a:p>
            <a:pPr indent="-574675" lvl="0" marL="574675" marR="0" rtl="0" algn="l">
              <a:lnSpc>
                <a:spcPct val="80000"/>
              </a:lnSpc>
              <a:spcBef>
                <a:spcPts val="0"/>
              </a:spcBef>
              <a:spcAft>
                <a:spcPts val="0"/>
              </a:spcAft>
              <a:buClr>
                <a:schemeClr val="accent2"/>
              </a:buClr>
              <a:buSzPct val="100000"/>
              <a:buFont typeface="Arial"/>
              <a:buChar char="❖"/>
            </a:pPr>
            <a:r>
              <a:rPr b="1" i="0" lang="en-US" sz="3600" u="none" cap="none" strike="noStrike">
                <a:solidFill>
                  <a:schemeClr val="dk1"/>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Regression Line</a:t>
            </a:r>
          </a:p>
          <a:p>
            <a:pPr indent="-574675" lvl="0" marL="574675" marR="0" rtl="0" algn="l">
              <a:lnSpc>
                <a:spcPct val="8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a:p>
            <a:pPr indent="-574675" lvl="0" marL="574675" marR="0" rtl="0" algn="l">
              <a:lnSpc>
                <a:spcPct val="8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The graph of the regression equation is called the </a:t>
            </a:r>
            <a:r>
              <a:rPr b="1" i="0" lang="en-US" sz="2400" u="none" cap="none" strike="noStrike">
                <a:solidFill>
                  <a:schemeClr val="hlink"/>
                </a:solidFill>
                <a:latin typeface="Arial"/>
                <a:ea typeface="Arial"/>
                <a:cs typeface="Arial"/>
                <a:sym typeface="Arial"/>
              </a:rPr>
              <a:t>regression line</a:t>
            </a:r>
            <a:r>
              <a:rPr b="1" i="0" lang="en-US" sz="2400" u="none" cap="none" strike="noStrike">
                <a:solidFill>
                  <a:schemeClr val="dk1"/>
                </a:solidFill>
                <a:latin typeface="Arial"/>
                <a:ea typeface="Arial"/>
                <a:cs typeface="Arial"/>
                <a:sym typeface="Arial"/>
              </a:rPr>
              <a:t> (or </a:t>
            </a:r>
            <a:r>
              <a:rPr b="1" i="0" lang="en-US" sz="2400" u="none" cap="none" strike="noStrike">
                <a:solidFill>
                  <a:schemeClr val="hlink"/>
                </a:solidFill>
                <a:latin typeface="Arial"/>
                <a:ea typeface="Arial"/>
                <a:cs typeface="Arial"/>
                <a:sym typeface="Arial"/>
              </a:rPr>
              <a:t>line of best fit</a:t>
            </a:r>
            <a:r>
              <a:rPr b="1" i="0" lang="en-US" sz="2400" u="none" cap="none" strike="noStrike">
                <a:solidFill>
                  <a:schemeClr val="dk1"/>
                </a:solidFill>
                <a:latin typeface="Arial"/>
                <a:ea typeface="Arial"/>
                <a:cs typeface="Arial"/>
                <a:sym typeface="Arial"/>
              </a:rPr>
              <a:t>, or </a:t>
            </a:r>
            <a:r>
              <a:rPr b="1" i="0" lang="en-US" sz="2400" u="none" cap="none" strike="noStrike">
                <a:solidFill>
                  <a:schemeClr val="hlink"/>
                </a:solidFill>
                <a:latin typeface="Arial"/>
                <a:ea typeface="Arial"/>
                <a:cs typeface="Arial"/>
                <a:sym typeface="Arial"/>
              </a:rPr>
              <a:t>least</a:t>
            </a:r>
            <a:r>
              <a:rPr b="1" i="0" lang="en-US" sz="2400" u="none" cap="none" strike="noStrike">
                <a:solidFill>
                  <a:schemeClr val="dk1"/>
                </a:solidFill>
                <a:latin typeface="Arial"/>
                <a:ea typeface="Arial"/>
                <a:cs typeface="Arial"/>
                <a:sym typeface="Arial"/>
              </a:rPr>
              <a:t> </a:t>
            </a:r>
            <a:r>
              <a:rPr b="1" i="0" lang="en-US" sz="2400" u="none" cap="none" strike="noStrike">
                <a:solidFill>
                  <a:schemeClr val="hlink"/>
                </a:solidFill>
                <a:latin typeface="Arial"/>
                <a:ea typeface="Arial"/>
                <a:cs typeface="Arial"/>
                <a:sym typeface="Arial"/>
              </a:rPr>
              <a:t>squares </a:t>
            </a:r>
            <a:r>
              <a:rPr b="1" i="0" lang="en-US" sz="2400" u="none" cap="none" strike="noStrike">
                <a:solidFill>
                  <a:schemeClr val="dk1"/>
                </a:solidFill>
                <a:latin typeface="Arial"/>
                <a:ea typeface="Arial"/>
                <a:cs typeface="Arial"/>
                <a:sym typeface="Arial"/>
              </a:rPr>
              <a:t>line).</a:t>
            </a:r>
          </a:p>
        </p:txBody>
      </p:sp>
      <p:grpSp>
        <p:nvGrpSpPr>
          <p:cNvPr id="465" name="Shape 465"/>
          <p:cNvGrpSpPr/>
          <p:nvPr/>
        </p:nvGrpSpPr>
        <p:grpSpPr>
          <a:xfrm>
            <a:off x="3230561" y="2563811"/>
            <a:ext cx="2187574" cy="598487"/>
            <a:chOff x="3001961" y="3125786"/>
            <a:chExt cx="2187574" cy="598487"/>
          </a:xfrm>
        </p:grpSpPr>
        <p:sp>
          <p:nvSpPr>
            <p:cNvPr id="466" name="Shape 466"/>
            <p:cNvSpPr txBox="1"/>
            <p:nvPr/>
          </p:nvSpPr>
          <p:spPr>
            <a:xfrm>
              <a:off x="3001961" y="3195636"/>
              <a:ext cx="2187574" cy="528637"/>
            </a:xfrm>
            <a:prstGeom prst="rect">
              <a:avLst/>
            </a:prstGeom>
            <a:noFill/>
            <a:ln>
              <a:noFill/>
            </a:ln>
          </p:spPr>
          <p:txBody>
            <a:bodyPr anchorCtr="0" anchor="t" bIns="44450" lIns="90475" rIns="90475" tIns="44450">
              <a:noAutofit/>
            </a:bodyPr>
            <a:lstStyle/>
            <a:p>
              <a:pPr indent="0" lvl="0" marL="0" marR="0" rtl="0" algn="l">
                <a:lnSpc>
                  <a:spcPct val="8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y</a:t>
              </a:r>
              <a:r>
                <a:rPr b="1" i="1"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Arial"/>
                  <a:ea typeface="Arial"/>
                  <a:cs typeface="Arial"/>
                  <a:sym typeface="Arial"/>
                </a:rPr>
                <a:t>1</a:t>
              </a:r>
              <a:r>
                <a:rPr b="1" i="1" lang="en-US" sz="3200" u="none" cap="none" strike="noStrike">
                  <a:solidFill>
                    <a:schemeClr val="dk1"/>
                  </a:solidFill>
                  <a:latin typeface="Times New Roman"/>
                  <a:ea typeface="Times New Roman"/>
                  <a:cs typeface="Times New Roman"/>
                  <a:sym typeface="Times New Roman"/>
                </a:rPr>
                <a:t>x</a:t>
              </a:r>
            </a:p>
          </p:txBody>
        </p:sp>
        <p:sp>
          <p:nvSpPr>
            <p:cNvPr id="467" name="Shape 467"/>
            <p:cNvSpPr txBox="1"/>
            <p:nvPr/>
          </p:nvSpPr>
          <p:spPr>
            <a:xfrm>
              <a:off x="3036886" y="3125786"/>
              <a:ext cx="388936" cy="430212"/>
            </a:xfrm>
            <a:prstGeom prst="rect">
              <a:avLst/>
            </a:prstGeom>
            <a:noFill/>
            <a:ln>
              <a:noFill/>
            </a:ln>
          </p:spPr>
          <p:txBody>
            <a:bodyPr anchorCtr="0" anchor="t" bIns="44450" lIns="90475" rIns="90475" tIns="44450">
              <a:noAutofit/>
            </a:bodyPr>
            <a:lstStyle/>
            <a:p>
              <a:pPr indent="0" lvl="0" marL="0" marR="0" rtl="0" algn="l">
                <a:lnSpc>
                  <a:spcPct val="8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grpSp>
      <p:sp>
        <p:nvSpPr>
          <p:cNvPr id="468" name="Shape 468"/>
          <p:cNvSpPr txBox="1"/>
          <p:nvPr/>
        </p:nvSpPr>
        <p:spPr>
          <a:xfrm>
            <a:off x="1166812" y="3343275"/>
            <a:ext cx="7143749" cy="673099"/>
          </a:xfrm>
          <a:prstGeom prst="rect">
            <a:avLst/>
          </a:prstGeom>
          <a:noFill/>
          <a:ln>
            <a:noFill/>
          </a:ln>
        </p:spPr>
        <p:txBody>
          <a:bodyPr anchorCtr="0" anchor="t" bIns="44450" lIns="90475" rIns="90475" tIns="44450">
            <a:noAutofit/>
          </a:bodyPr>
          <a:lstStyle/>
          <a:p>
            <a:pPr indent="0" lvl="0" marL="0" marR="0" rtl="0" algn="l">
              <a:lnSpc>
                <a:spcPct val="8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algebraically describes the </a:t>
            </a:r>
            <a:r>
              <a:rPr b="1" i="0" lang="en-US" sz="2400" u="none" cap="none" strike="noStrike">
                <a:solidFill>
                  <a:schemeClr val="hlink"/>
                </a:solidFill>
                <a:latin typeface="Arial"/>
                <a:ea typeface="Arial"/>
                <a:cs typeface="Arial"/>
                <a:sym typeface="Arial"/>
              </a:rPr>
              <a:t>relationship</a:t>
            </a:r>
            <a:r>
              <a:rPr b="1" i="0" lang="en-US" sz="2400" u="none" cap="none" strike="noStrike">
                <a:solidFill>
                  <a:schemeClr val="dk1"/>
                </a:solidFill>
                <a:latin typeface="Arial"/>
                <a:ea typeface="Arial"/>
                <a:cs typeface="Arial"/>
                <a:sym typeface="Arial"/>
              </a:rPr>
              <a:t> between the two variables.</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2" name="Shape 472"/>
        <p:cNvGrpSpPr/>
        <p:nvPr/>
      </p:nvGrpSpPr>
      <p:grpSpPr>
        <a:xfrm>
          <a:off x="0" y="0"/>
          <a:ext cx="0" cy="0"/>
          <a:chOff x="0" y="0"/>
          <a:chExt cx="0" cy="0"/>
        </a:xfrm>
      </p:grpSpPr>
      <p:sp>
        <p:nvSpPr>
          <p:cNvPr id="473" name="Shape 473"/>
          <p:cNvSpPr txBox="1"/>
          <p:nvPr>
            <p:ph idx="4294967295" type="title"/>
          </p:nvPr>
        </p:nvSpPr>
        <p:spPr>
          <a:xfrm>
            <a:off x="685800" y="2921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for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Regression Equation</a:t>
            </a:r>
          </a:p>
        </p:txBody>
      </p:sp>
      <p:sp>
        <p:nvSpPr>
          <p:cNvPr id="474" name="Shape 474"/>
          <p:cNvSpPr txBox="1"/>
          <p:nvPr>
            <p:ph idx="1" type="body"/>
          </p:nvPr>
        </p:nvSpPr>
        <p:spPr>
          <a:xfrm>
            <a:off x="354012" y="2946400"/>
            <a:ext cx="3784600" cy="3216275"/>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Times New Roman"/>
              <a:buNone/>
            </a:pPr>
            <a:r>
              <a:rPr b="1" i="1" lang="en-US" sz="2600" u="none" cap="none" strike="noStrike">
                <a:solidFill>
                  <a:schemeClr val="dk1"/>
                </a:solidFill>
                <a:latin typeface="Times New Roman"/>
                <a:ea typeface="Times New Roman"/>
                <a:cs typeface="Times New Roman"/>
                <a:sym typeface="Times New Roman"/>
              </a:rPr>
              <a:t>y</a:t>
            </a:r>
            <a:r>
              <a:rPr b="1" i="0" lang="en-US" sz="2600" u="none" cap="none" strike="noStrike">
                <a:solidFill>
                  <a:schemeClr val="dk1"/>
                </a:solidFill>
                <a:latin typeface="Arial"/>
                <a:ea typeface="Arial"/>
                <a:cs typeface="Arial"/>
                <a:sym typeface="Arial"/>
              </a:rPr>
              <a:t>-intercept of regression equation</a:t>
            </a:r>
          </a:p>
          <a:p>
            <a:pPr indent="-342900" lvl="0" marL="342900" marR="0" rtl="0" algn="l">
              <a:lnSpc>
                <a:spcPct val="100000"/>
              </a:lnSpc>
              <a:spcBef>
                <a:spcPts val="182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Slope of regression equation</a:t>
            </a:r>
          </a:p>
          <a:p>
            <a:pPr indent="-342900" lvl="0" marL="342900" marR="0" rtl="0" algn="l">
              <a:lnSpc>
                <a:spcPct val="100000"/>
              </a:lnSpc>
              <a:spcBef>
                <a:spcPts val="1820"/>
              </a:spcBef>
              <a:spcAft>
                <a:spcPts val="910"/>
              </a:spcAft>
              <a:buClr>
                <a:schemeClr val="dk1"/>
              </a:buClr>
              <a:buSzPct val="25000"/>
              <a:buFont typeface="Arial"/>
              <a:buNone/>
            </a:pPr>
            <a:r>
              <a:rPr b="1" i="0" lang="en-US" sz="2600" u="none" cap="none" strike="noStrike">
                <a:solidFill>
                  <a:schemeClr val="dk1"/>
                </a:solidFill>
                <a:latin typeface="Arial"/>
                <a:ea typeface="Arial"/>
                <a:cs typeface="Arial"/>
                <a:sym typeface="Arial"/>
              </a:rPr>
              <a:t>Equation of the regression line</a:t>
            </a:r>
          </a:p>
        </p:txBody>
      </p:sp>
      <p:sp>
        <p:nvSpPr>
          <p:cNvPr id="475" name="Shape 475"/>
          <p:cNvSpPr txBox="1"/>
          <p:nvPr/>
        </p:nvSpPr>
        <p:spPr>
          <a:xfrm>
            <a:off x="4078287" y="1919286"/>
            <a:ext cx="2017711" cy="901700"/>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Population</a:t>
            </a:r>
          </a:p>
          <a:p>
            <a:pPr indent="0" lvl="0" marL="0" marR="0" rtl="0" algn="ctr">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Parameter</a:t>
            </a:r>
          </a:p>
        </p:txBody>
      </p:sp>
      <p:sp>
        <p:nvSpPr>
          <p:cNvPr id="476" name="Shape 476"/>
          <p:cNvSpPr txBox="1"/>
          <p:nvPr/>
        </p:nvSpPr>
        <p:spPr>
          <a:xfrm>
            <a:off x="6661150" y="1919286"/>
            <a:ext cx="1563687" cy="901700"/>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Sample</a:t>
            </a:r>
          </a:p>
          <a:p>
            <a:pPr indent="0" lvl="0" marL="0" marR="0" rtl="0" algn="ctr">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Statistic</a:t>
            </a:r>
          </a:p>
        </p:txBody>
      </p:sp>
      <p:grpSp>
        <p:nvGrpSpPr>
          <p:cNvPr id="477" name="Shape 477"/>
          <p:cNvGrpSpPr/>
          <p:nvPr/>
        </p:nvGrpSpPr>
        <p:grpSpPr>
          <a:xfrm>
            <a:off x="4489450" y="3155950"/>
            <a:ext cx="4527549" cy="2808286"/>
            <a:chOff x="4489450" y="3155950"/>
            <a:chExt cx="4527549" cy="2808286"/>
          </a:xfrm>
        </p:grpSpPr>
        <p:sp>
          <p:nvSpPr>
            <p:cNvPr id="478" name="Shape 478"/>
            <p:cNvSpPr txBox="1"/>
            <p:nvPr/>
          </p:nvSpPr>
          <p:spPr>
            <a:xfrm>
              <a:off x="4489450" y="3155950"/>
              <a:ext cx="4527549" cy="2808286"/>
            </a:xfrm>
            <a:prstGeom prst="rect">
              <a:avLst/>
            </a:prstGeom>
            <a:noFill/>
            <a:ln>
              <a:noFill/>
            </a:ln>
          </p:spPr>
          <p:txBody>
            <a:bodyPr anchorCtr="0" anchor="t" bIns="44450" lIns="90475" rIns="90475" tIns="44450">
              <a:noAutofit/>
            </a:bodyPr>
            <a:lstStyle/>
            <a:p>
              <a:pPr indent="-342900" lvl="0" marL="342900" marR="0" rtl="0" algn="l">
                <a:lnSpc>
                  <a:spcPct val="160000"/>
                </a:lnSpc>
                <a:spcBef>
                  <a:spcPts val="0"/>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      β</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Arial"/>
                  <a:ea typeface="Arial"/>
                  <a:cs typeface="Arial"/>
                  <a:sym typeface="Arial"/>
                </a:rPr>
                <a:t>0</a:t>
              </a:r>
            </a:p>
            <a:p>
              <a:pPr indent="-342900" lvl="0" marL="342900" marR="0" rtl="0" algn="l">
                <a:lnSpc>
                  <a:spcPct val="160000"/>
                </a:lnSpc>
                <a:spcBef>
                  <a:spcPts val="1960"/>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      β</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Arial"/>
                  <a:ea typeface="Arial"/>
                  <a:cs typeface="Arial"/>
                  <a:sym typeface="Arial"/>
                </a:rPr>
                <a:t>1</a:t>
              </a:r>
            </a:p>
            <a:p>
              <a:pPr indent="-342900" lvl="0" marL="342900" marR="0" rtl="0" algn="l">
                <a:lnSpc>
                  <a:spcPct val="160000"/>
                </a:lnSpc>
                <a:spcBef>
                  <a:spcPts val="1960"/>
                </a:spcBef>
                <a:spcAft>
                  <a:spcPts val="98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β</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β</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b</a:t>
              </a:r>
              <a:r>
                <a:rPr b="1" baseline="-25000" i="0" lang="en-US" sz="2800" u="none" cap="none" strike="noStrike">
                  <a:solidFill>
                    <a:schemeClr val="dk1"/>
                  </a:solidFill>
                  <a:latin typeface="Arial"/>
                  <a:ea typeface="Arial"/>
                  <a:cs typeface="Arial"/>
                  <a:sym typeface="Arial"/>
                </a:rPr>
                <a:t>1</a:t>
              </a:r>
              <a:r>
                <a:rPr b="1" i="1" lang="en-US" sz="2800" u="none" cap="none" strike="noStrike">
                  <a:solidFill>
                    <a:schemeClr val="dk1"/>
                  </a:solidFill>
                  <a:latin typeface="Times New Roman"/>
                  <a:ea typeface="Times New Roman"/>
                  <a:cs typeface="Times New Roman"/>
                  <a:sym typeface="Times New Roman"/>
                </a:rPr>
                <a:t>x</a:t>
              </a:r>
            </a:p>
          </p:txBody>
        </p:sp>
        <p:sp>
          <p:nvSpPr>
            <p:cNvPr id="479" name="Shape 479"/>
            <p:cNvSpPr txBox="1"/>
            <p:nvPr/>
          </p:nvSpPr>
          <p:spPr>
            <a:xfrm>
              <a:off x="6931025" y="5254625"/>
              <a:ext cx="358775" cy="58261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840"/>
                </a:spcAft>
                <a:buClr>
                  <a:schemeClr val="dk1"/>
                </a:buClr>
                <a:buSzPct val="25000"/>
                <a:buFont typeface="Arial"/>
                <a:buNone/>
              </a:pPr>
              <a:r>
                <a:rPr b="1" i="0" lang="en-US" sz="2400" u="none" cap="none" strike="noStrike">
                  <a:solidFill>
                    <a:schemeClr val="dk1"/>
                  </a:solidFill>
                  <a:latin typeface="Arial"/>
                  <a:ea typeface="Arial"/>
                  <a:cs typeface="Arial"/>
                  <a:sym typeface="Arial"/>
                </a:rPr>
                <a:t>^</a:t>
              </a:r>
            </a:p>
          </p:txBody>
        </p:sp>
      </p:gr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3" name="Shape 483"/>
        <p:cNvGrpSpPr/>
        <p:nvPr/>
      </p:nvGrpSpPr>
      <p:grpSpPr>
        <a:xfrm>
          <a:off x="0" y="0"/>
          <a:ext cx="0" cy="0"/>
          <a:chOff x="0" y="0"/>
          <a:chExt cx="0" cy="0"/>
        </a:xfrm>
      </p:grpSpPr>
      <p:sp>
        <p:nvSpPr>
          <p:cNvPr id="484" name="Shape 484"/>
          <p:cNvSpPr txBox="1"/>
          <p:nvPr>
            <p:ph idx="4294967295" type="title"/>
          </p:nvPr>
        </p:nvSpPr>
        <p:spPr>
          <a:xfrm>
            <a:off x="723900" y="227012"/>
            <a:ext cx="7772400" cy="67468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a:t>
            </a:r>
          </a:p>
        </p:txBody>
      </p:sp>
      <p:sp>
        <p:nvSpPr>
          <p:cNvPr id="485" name="Shape 485"/>
          <p:cNvSpPr txBox="1"/>
          <p:nvPr>
            <p:ph idx="1" type="body"/>
          </p:nvPr>
        </p:nvSpPr>
        <p:spPr>
          <a:xfrm>
            <a:off x="869950" y="1428750"/>
            <a:ext cx="7816849" cy="4114800"/>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sample of paired (</a:t>
            </a:r>
            <a:r>
              <a:rPr b="1" i="1" lang="en-US" sz="28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 data is a   random sample of quantitative data.</a:t>
            </a:r>
          </a:p>
          <a:p>
            <a:pPr indent="-450850" lvl="0" marL="450850" marR="0" rtl="0" algn="l">
              <a:lnSpc>
                <a:spcPct val="90000"/>
              </a:lnSpc>
              <a:spcBef>
                <a:spcPts val="22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Visual examination of the scatterplot shows that the points approximate a straight-line pattern.</a:t>
            </a:r>
          </a:p>
          <a:p>
            <a:pPr indent="-450850" lvl="0" marL="450850" marR="0" rtl="0" algn="l">
              <a:lnSpc>
                <a:spcPct val="90000"/>
              </a:lnSpc>
              <a:spcBef>
                <a:spcPts val="2240"/>
              </a:spcBef>
              <a:spcAft>
                <a:spcPts val="1120"/>
              </a:spcAft>
              <a:buClr>
                <a:schemeClr val="dk1"/>
              </a:buClr>
              <a:buSzPct val="25000"/>
              <a:buFont typeface="Arial"/>
              <a:buNone/>
            </a:pPr>
            <a:r>
              <a:rPr b="1" i="0" lang="en-US" sz="2800" u="none" cap="none" strike="noStrike">
                <a:solidFill>
                  <a:schemeClr val="dk1"/>
                </a:solidFill>
                <a:latin typeface="Arial"/>
                <a:ea typeface="Arial"/>
                <a:cs typeface="Arial"/>
                <a:sym typeface="Arial"/>
              </a:rPr>
              <a:t>3. Any outliers must be removed if they are known to be errors.  Consider the effects of any outliers that are not known errors.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 name="Shape 85"/>
        <p:cNvGrpSpPr/>
        <p:nvPr/>
      </p:nvGrpSpPr>
      <p:grpSpPr>
        <a:xfrm>
          <a:off x="0" y="0"/>
          <a:ext cx="0" cy="0"/>
          <a:chOff x="0" y="0"/>
          <a:chExt cx="0" cy="0"/>
        </a:xfrm>
      </p:grpSpPr>
      <p:sp>
        <p:nvSpPr>
          <p:cNvPr id="86" name="Shape 86"/>
          <p:cNvSpPr txBox="1"/>
          <p:nvPr>
            <p:ph type="title"/>
          </p:nvPr>
        </p:nvSpPr>
        <p:spPr>
          <a:xfrm>
            <a:off x="1384300" y="252412"/>
            <a:ext cx="6362699" cy="6191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Preview</a:t>
            </a:r>
          </a:p>
        </p:txBody>
      </p:sp>
      <p:sp>
        <p:nvSpPr>
          <p:cNvPr id="87" name="Shape 87"/>
          <p:cNvSpPr txBox="1"/>
          <p:nvPr/>
        </p:nvSpPr>
        <p:spPr>
          <a:xfrm>
            <a:off x="609600" y="1141412"/>
            <a:ext cx="8096250" cy="3081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addition, we consider methods for identifying linear equations for correlations among three or more variables. We conclude the chapter with some basic methods for developing a mathematical model that can be used to describe nonlinear correlations between two variables. </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9" name="Shape 489"/>
        <p:cNvGrpSpPr/>
        <p:nvPr/>
      </p:nvGrpSpPr>
      <p:grpSpPr>
        <a:xfrm>
          <a:off x="0" y="0"/>
          <a:ext cx="0" cy="0"/>
          <a:chOff x="0" y="0"/>
          <a:chExt cx="0" cy="0"/>
        </a:xfrm>
      </p:grpSpPr>
      <p:sp>
        <p:nvSpPr>
          <p:cNvPr id="490" name="Shape 490"/>
          <p:cNvSpPr txBox="1"/>
          <p:nvPr>
            <p:ph idx="4294967295" type="title"/>
          </p:nvPr>
        </p:nvSpPr>
        <p:spPr>
          <a:xfrm>
            <a:off x="673100" y="277812"/>
            <a:ext cx="7772400" cy="5651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Formulas for </a:t>
            </a:r>
            <a:r>
              <a:rPr b="1" i="1" lang="en-US" sz="4000" u="none" cap="none" strike="noStrike">
                <a:solidFill>
                  <a:srgbClr val="008000"/>
                </a:solidFill>
                <a:latin typeface="Times New Roman"/>
                <a:ea typeface="Times New Roman"/>
                <a:cs typeface="Times New Roman"/>
                <a:sym typeface="Times New Roman"/>
              </a:rPr>
              <a:t>b</a:t>
            </a:r>
            <a:r>
              <a:rPr b="1" baseline="-25000" i="0" lang="en-US" sz="4000" u="none" cap="none" strike="noStrike">
                <a:solidFill>
                  <a:srgbClr val="008000"/>
                </a:solidFill>
                <a:latin typeface="Arial"/>
                <a:ea typeface="Arial"/>
                <a:cs typeface="Arial"/>
                <a:sym typeface="Arial"/>
              </a:rPr>
              <a:t>0</a:t>
            </a:r>
            <a:r>
              <a:rPr b="1" i="0" lang="en-US" sz="4000" u="none" cap="none" strike="noStrike">
                <a:solidFill>
                  <a:srgbClr val="008000"/>
                </a:solidFill>
                <a:latin typeface="Arial"/>
                <a:ea typeface="Arial"/>
                <a:cs typeface="Arial"/>
                <a:sym typeface="Arial"/>
              </a:rPr>
              <a:t> and </a:t>
            </a:r>
            <a:r>
              <a:rPr b="1" i="1" lang="en-US" sz="4000" u="none" cap="none" strike="noStrike">
                <a:solidFill>
                  <a:srgbClr val="008000"/>
                </a:solidFill>
                <a:latin typeface="Times New Roman"/>
                <a:ea typeface="Times New Roman"/>
                <a:cs typeface="Times New Roman"/>
                <a:sym typeface="Times New Roman"/>
              </a:rPr>
              <a:t>b</a:t>
            </a:r>
            <a:r>
              <a:rPr b="1" baseline="-25000" i="0" lang="en-US" sz="4000" u="none" cap="none" strike="noStrike">
                <a:solidFill>
                  <a:srgbClr val="008000"/>
                </a:solidFill>
                <a:latin typeface="Arial"/>
                <a:ea typeface="Arial"/>
                <a:cs typeface="Arial"/>
                <a:sym typeface="Arial"/>
              </a:rPr>
              <a:t>1</a:t>
            </a:r>
          </a:p>
        </p:txBody>
      </p:sp>
      <p:sp>
        <p:nvSpPr>
          <p:cNvPr id="491" name="Shape 491"/>
          <p:cNvSpPr txBox="1"/>
          <p:nvPr/>
        </p:nvSpPr>
        <p:spPr>
          <a:xfrm>
            <a:off x="377825" y="2087561"/>
            <a:ext cx="2078036"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Formula 10-3</a:t>
            </a:r>
          </a:p>
        </p:txBody>
      </p:sp>
      <p:sp>
        <p:nvSpPr>
          <p:cNvPr id="492" name="Shape 492"/>
          <p:cNvSpPr txBox="1"/>
          <p:nvPr/>
        </p:nvSpPr>
        <p:spPr>
          <a:xfrm>
            <a:off x="6403975" y="2076450"/>
            <a:ext cx="1346199"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(slope)</a:t>
            </a:r>
          </a:p>
        </p:txBody>
      </p:sp>
      <p:sp>
        <p:nvSpPr>
          <p:cNvPr id="493" name="Shape 493"/>
          <p:cNvSpPr txBox="1"/>
          <p:nvPr/>
        </p:nvSpPr>
        <p:spPr>
          <a:xfrm>
            <a:off x="6423025" y="3505200"/>
            <a:ext cx="2555875"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r>
              <a:rPr b="1" i="1" lang="en-US" sz="32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-intercept)</a:t>
            </a:r>
          </a:p>
        </p:txBody>
      </p:sp>
      <p:sp>
        <p:nvSpPr>
          <p:cNvPr id="494" name="Shape 494"/>
          <p:cNvSpPr txBox="1"/>
          <p:nvPr/>
        </p:nvSpPr>
        <p:spPr>
          <a:xfrm>
            <a:off x="363537" y="3654425"/>
            <a:ext cx="2078036"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Formula 10-4</a:t>
            </a:r>
          </a:p>
        </p:txBody>
      </p:sp>
      <p:sp>
        <p:nvSpPr>
          <p:cNvPr id="495" name="Shape 495"/>
          <p:cNvSpPr txBox="1"/>
          <p:nvPr>
            <p:ph idx="1" type="body"/>
          </p:nvPr>
        </p:nvSpPr>
        <p:spPr>
          <a:xfrm>
            <a:off x="976312" y="4743450"/>
            <a:ext cx="7189787" cy="996950"/>
          </a:xfrm>
          <a:prstGeom prst="rect">
            <a:avLst/>
          </a:prstGeom>
          <a:noFill/>
          <a:ln>
            <a:noFill/>
          </a:ln>
        </p:spPr>
        <p:txBody>
          <a:bodyPr anchorCtr="0" anchor="t" bIns="44450" lIns="90475" rIns="90475" tIns="44450">
            <a:noAutofit/>
          </a:bodyPr>
          <a:lstStyle/>
          <a:p>
            <a:pPr indent="-342900" lvl="0" marL="342900" marR="0" rtl="0" algn="ctr">
              <a:lnSpc>
                <a:spcPct val="85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calculators or computers can compute these values</a:t>
            </a:r>
          </a:p>
        </p:txBody>
      </p:sp>
      <p:pic>
        <p:nvPicPr>
          <p:cNvPr id="496" name="Shape 496"/>
          <p:cNvPicPr preferRelativeResize="0"/>
          <p:nvPr/>
        </p:nvPicPr>
        <p:blipFill rotWithShape="1">
          <a:blip r:embed="rId3">
            <a:alphaModFix/>
          </a:blip>
          <a:srcRect b="0" l="0" r="0" t="0"/>
          <a:stretch/>
        </p:blipFill>
        <p:spPr>
          <a:xfrm>
            <a:off x="3359150" y="3533775"/>
            <a:ext cx="2120899" cy="635000"/>
          </a:xfrm>
          <a:prstGeom prst="rect">
            <a:avLst/>
          </a:prstGeom>
          <a:noFill/>
          <a:ln>
            <a:noFill/>
          </a:ln>
        </p:spPr>
      </p:pic>
      <p:pic>
        <p:nvPicPr>
          <p:cNvPr id="497" name="Shape 497"/>
          <p:cNvPicPr preferRelativeResize="0"/>
          <p:nvPr/>
        </p:nvPicPr>
        <p:blipFill rotWithShape="1">
          <a:blip r:embed="rId4">
            <a:alphaModFix/>
          </a:blip>
          <a:srcRect b="0" l="0" r="0" t="0"/>
          <a:stretch/>
        </p:blipFill>
        <p:spPr>
          <a:xfrm>
            <a:off x="3325812" y="1670050"/>
            <a:ext cx="1511299" cy="1358899"/>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1" name="Shape 501"/>
        <p:cNvGrpSpPr/>
        <p:nvPr/>
      </p:nvGrpSpPr>
      <p:grpSpPr>
        <a:xfrm>
          <a:off x="0" y="0"/>
          <a:ext cx="0" cy="0"/>
          <a:chOff x="0" y="0"/>
          <a:chExt cx="0" cy="0"/>
        </a:xfrm>
      </p:grpSpPr>
      <p:sp>
        <p:nvSpPr>
          <p:cNvPr id="502" name="Shape 502"/>
          <p:cNvSpPr txBox="1"/>
          <p:nvPr>
            <p:ph idx="4294967295" type="ctrTitle"/>
          </p:nvPr>
        </p:nvSpPr>
        <p:spPr>
          <a:xfrm>
            <a:off x="609600" y="2590800"/>
            <a:ext cx="78867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The regression line fits the sample points best.</a:t>
            </a:r>
          </a:p>
        </p:txBody>
      </p:sp>
      <p:sp>
        <p:nvSpPr>
          <p:cNvPr id="503" name="Shape 503"/>
          <p:cNvSpPr txBox="1"/>
          <p:nvPr/>
        </p:nvSpPr>
        <p:spPr>
          <a:xfrm>
            <a:off x="660400" y="228600"/>
            <a:ext cx="7772400" cy="660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Special Property</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7" name="Shape 507"/>
        <p:cNvGrpSpPr/>
        <p:nvPr/>
      </p:nvGrpSpPr>
      <p:grpSpPr>
        <a:xfrm>
          <a:off x="0" y="0"/>
          <a:ext cx="0" cy="0"/>
          <a:chOff x="0" y="0"/>
          <a:chExt cx="0" cy="0"/>
        </a:xfrm>
      </p:grpSpPr>
      <p:sp>
        <p:nvSpPr>
          <p:cNvPr id="508" name="Shape 508"/>
          <p:cNvSpPr txBox="1"/>
          <p:nvPr>
            <p:ph idx="4294967295" type="title"/>
          </p:nvPr>
        </p:nvSpPr>
        <p:spPr>
          <a:xfrm>
            <a:off x="566737" y="266700"/>
            <a:ext cx="8018461" cy="1143000"/>
          </a:xfrm>
          <a:prstGeom prst="rect">
            <a:avLst/>
          </a:prstGeom>
          <a:noFill/>
          <a:ln>
            <a:noFill/>
          </a:ln>
        </p:spPr>
        <p:txBody>
          <a:bodyPr anchorCtr="0" anchor="ctr" bIns="44450" lIns="90475" rIns="90475" tIns="44450">
            <a:noAutofit/>
          </a:bodyPr>
          <a:lstStyle/>
          <a:p>
            <a:pPr indent="0" lvl="0" marL="0" marR="0" rtl="0" algn="ctr">
              <a:lnSpc>
                <a:spcPct val="8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Rounding the </a:t>
            </a:r>
            <a:r>
              <a:rPr b="1" i="1" lang="en-US" sz="4000" u="none" cap="none" strike="noStrike">
                <a:solidFill>
                  <a:srgbClr val="008000"/>
                </a:solidFill>
                <a:latin typeface="Times New Roman"/>
                <a:ea typeface="Times New Roman"/>
                <a:cs typeface="Times New Roman"/>
                <a:sym typeface="Times New Roman"/>
              </a:rPr>
              <a:t>y</a:t>
            </a:r>
            <a:r>
              <a:rPr b="1" i="0" lang="en-US" sz="4000" u="none" cap="none" strike="noStrike">
                <a:solidFill>
                  <a:srgbClr val="008000"/>
                </a:solidFill>
                <a:latin typeface="Arial"/>
                <a:ea typeface="Arial"/>
                <a:cs typeface="Arial"/>
                <a:sym typeface="Arial"/>
              </a:rPr>
              <a:t>-intercept </a:t>
            </a:r>
            <a:r>
              <a:rPr b="1" i="1" lang="en-US" sz="4000" u="none" cap="none" strike="noStrike">
                <a:solidFill>
                  <a:srgbClr val="008000"/>
                </a:solidFill>
                <a:latin typeface="Times New Roman"/>
                <a:ea typeface="Times New Roman"/>
                <a:cs typeface="Times New Roman"/>
                <a:sym typeface="Times New Roman"/>
              </a:rPr>
              <a:t>b</a:t>
            </a:r>
            <a:r>
              <a:rPr b="1" baseline="-25000" i="0" lang="en-US" sz="4000" u="none" cap="none" strike="noStrike">
                <a:solidFill>
                  <a:srgbClr val="008000"/>
                </a:solidFill>
                <a:latin typeface="Arial"/>
                <a:ea typeface="Arial"/>
                <a:cs typeface="Arial"/>
                <a:sym typeface="Arial"/>
              </a:rPr>
              <a:t>0</a:t>
            </a:r>
            <a:r>
              <a:rPr b="1" i="0" lang="en-US" sz="4000" u="none" cap="none" strike="noStrike">
                <a:solidFill>
                  <a:srgbClr val="008000"/>
                </a:solidFill>
                <a:latin typeface="Arial"/>
                <a:ea typeface="Arial"/>
                <a:cs typeface="Arial"/>
                <a:sym typeface="Arial"/>
              </a:rPr>
              <a:t>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and the Slope </a:t>
            </a:r>
            <a:r>
              <a:rPr b="1" i="1" lang="en-US" sz="4000" u="none" cap="none" strike="noStrike">
                <a:solidFill>
                  <a:srgbClr val="008000"/>
                </a:solidFill>
                <a:latin typeface="Times New Roman"/>
                <a:ea typeface="Times New Roman"/>
                <a:cs typeface="Times New Roman"/>
                <a:sym typeface="Times New Roman"/>
              </a:rPr>
              <a:t>b</a:t>
            </a:r>
            <a:r>
              <a:rPr b="1" baseline="-25000" i="0" lang="en-US" sz="4000" u="none" cap="none" strike="noStrike">
                <a:solidFill>
                  <a:srgbClr val="008000"/>
                </a:solidFill>
                <a:latin typeface="Arial"/>
                <a:ea typeface="Arial"/>
                <a:cs typeface="Arial"/>
                <a:sym typeface="Arial"/>
              </a:rPr>
              <a:t>1</a:t>
            </a:r>
          </a:p>
        </p:txBody>
      </p:sp>
      <p:sp>
        <p:nvSpPr>
          <p:cNvPr id="509" name="Shape 509"/>
          <p:cNvSpPr txBox="1"/>
          <p:nvPr>
            <p:ph idx="1" type="body"/>
          </p:nvPr>
        </p:nvSpPr>
        <p:spPr>
          <a:xfrm>
            <a:off x="601662" y="2257425"/>
            <a:ext cx="8167686" cy="2755900"/>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Round to three significant digits.</a:t>
            </a:r>
          </a:p>
          <a:p>
            <a:pPr indent="-457200" lvl="0" marL="457200" marR="0" rtl="0" algn="l">
              <a:lnSpc>
                <a:spcPct val="90000"/>
              </a:lnSpc>
              <a:spcBef>
                <a:spcPts val="2240"/>
              </a:spcBef>
              <a:spcAft>
                <a:spcPts val="112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If you use the formulas 10-3 and 10-4, do not round intermediate values.</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3" name="Shape 513"/>
        <p:cNvGrpSpPr/>
        <p:nvPr/>
      </p:nvGrpSpPr>
      <p:grpSpPr>
        <a:xfrm>
          <a:off x="0" y="0"/>
          <a:ext cx="0" cy="0"/>
          <a:chOff x="0" y="0"/>
          <a:chExt cx="0" cy="0"/>
        </a:xfrm>
      </p:grpSpPr>
      <p:sp>
        <p:nvSpPr>
          <p:cNvPr id="514" name="Shape 514"/>
          <p:cNvSpPr txBox="1"/>
          <p:nvPr/>
        </p:nvSpPr>
        <p:spPr>
          <a:xfrm>
            <a:off x="5545137"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15" name="Shape 515"/>
          <p:cNvSpPr txBox="1"/>
          <p:nvPr/>
        </p:nvSpPr>
        <p:spPr>
          <a:xfrm>
            <a:off x="6345237"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16" name="Shape 516"/>
          <p:cNvSpPr txBox="1"/>
          <p:nvPr/>
        </p:nvSpPr>
        <p:spPr>
          <a:xfrm>
            <a:off x="7145336"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17" name="Shape 517"/>
          <p:cNvSpPr txBox="1"/>
          <p:nvPr/>
        </p:nvSpPr>
        <p:spPr>
          <a:xfrm>
            <a:off x="7945436"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18" name="Shape 518"/>
          <p:cNvSpPr txBox="1"/>
          <p:nvPr/>
        </p:nvSpPr>
        <p:spPr>
          <a:xfrm>
            <a:off x="485775" y="187325"/>
            <a:ext cx="7491411"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19" name="Shape 519"/>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20" name="Shape 520"/>
          <p:cNvSpPr txBox="1"/>
          <p:nvPr/>
        </p:nvSpPr>
        <p:spPr>
          <a:xfrm>
            <a:off x="1971675" y="3392487"/>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21" name="Shape 521"/>
          <p:cNvSpPr txBox="1"/>
          <p:nvPr/>
        </p:nvSpPr>
        <p:spPr>
          <a:xfrm>
            <a:off x="2124075" y="4681537"/>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22" name="Shape 522"/>
          <p:cNvSpPr txBox="1"/>
          <p:nvPr/>
        </p:nvSpPr>
        <p:spPr>
          <a:xfrm>
            <a:off x="2030411" y="5826125"/>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23" name="Shape 523"/>
          <p:cNvSpPr txBox="1"/>
          <p:nvPr/>
        </p:nvSpPr>
        <p:spPr>
          <a:xfrm>
            <a:off x="627062" y="846137"/>
            <a:ext cx="8262936" cy="3081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Refer to the sample data given in Table 10-1 in the Chapter Problem. Use technology to find the equation of the regression line in which the explanatory variable (or </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variable) is the cost of a slice of pizza and the response variable (or </a:t>
            </a:r>
            <a:r>
              <a:rPr b="1" i="1" lang="en-US" sz="2800" u="none" cap="none" strike="noStrike">
                <a:solidFill>
                  <a:schemeClr val="dk1"/>
                </a:solidFill>
                <a:latin typeface="Arial"/>
                <a:ea typeface="Arial"/>
                <a:cs typeface="Arial"/>
                <a:sym typeface="Arial"/>
              </a:rPr>
              <a:t>y</a:t>
            </a:r>
            <a:r>
              <a:rPr b="1" i="0" lang="en-US" sz="2800" u="none" cap="none" strike="noStrike">
                <a:solidFill>
                  <a:schemeClr val="dk1"/>
                </a:solidFill>
                <a:latin typeface="Arial"/>
                <a:ea typeface="Arial"/>
                <a:cs typeface="Arial"/>
                <a:sym typeface="Arial"/>
              </a:rPr>
              <a:t> variable) is the corresponding cost of a subway fare. </a:t>
            </a:r>
          </a:p>
        </p:txBody>
      </p:sp>
      <p:pic>
        <p:nvPicPr>
          <p:cNvPr id="524" name="Shape 524"/>
          <p:cNvPicPr preferRelativeResize="0"/>
          <p:nvPr/>
        </p:nvPicPr>
        <p:blipFill rotWithShape="1">
          <a:blip r:embed="rId3">
            <a:alphaModFix/>
          </a:blip>
          <a:srcRect b="0" l="0" r="0" t="0"/>
          <a:stretch/>
        </p:blipFill>
        <p:spPr>
          <a:xfrm>
            <a:off x="344487" y="4016375"/>
            <a:ext cx="8697911" cy="2024061"/>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8" name="Shape 528"/>
        <p:cNvGrpSpPr/>
        <p:nvPr/>
      </p:nvGrpSpPr>
      <p:grpSpPr>
        <a:xfrm>
          <a:off x="0" y="0"/>
          <a:ext cx="0" cy="0"/>
          <a:chOff x="0" y="0"/>
          <a:chExt cx="0" cy="0"/>
        </a:xfrm>
      </p:grpSpPr>
      <p:sp>
        <p:nvSpPr>
          <p:cNvPr id="529" name="Shape 529"/>
          <p:cNvSpPr txBox="1"/>
          <p:nvPr/>
        </p:nvSpPr>
        <p:spPr>
          <a:xfrm>
            <a:off x="5545137"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30" name="Shape 530"/>
          <p:cNvSpPr txBox="1"/>
          <p:nvPr/>
        </p:nvSpPr>
        <p:spPr>
          <a:xfrm>
            <a:off x="6345237"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31" name="Shape 531"/>
          <p:cNvSpPr txBox="1"/>
          <p:nvPr/>
        </p:nvSpPr>
        <p:spPr>
          <a:xfrm>
            <a:off x="7145336"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32" name="Shape 532"/>
          <p:cNvSpPr txBox="1"/>
          <p:nvPr/>
        </p:nvSpPr>
        <p:spPr>
          <a:xfrm>
            <a:off x="7945436"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33" name="Shape 533"/>
          <p:cNvSpPr txBox="1"/>
          <p:nvPr/>
        </p:nvSpPr>
        <p:spPr>
          <a:xfrm>
            <a:off x="485775" y="187325"/>
            <a:ext cx="7491411"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34" name="Shape 534"/>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35" name="Shape 535"/>
          <p:cNvSpPr txBox="1"/>
          <p:nvPr/>
        </p:nvSpPr>
        <p:spPr>
          <a:xfrm>
            <a:off x="1971675" y="3392487"/>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36" name="Shape 536"/>
          <p:cNvSpPr txBox="1"/>
          <p:nvPr/>
        </p:nvSpPr>
        <p:spPr>
          <a:xfrm>
            <a:off x="2124075" y="4681537"/>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37" name="Shape 537"/>
          <p:cNvSpPr txBox="1"/>
          <p:nvPr/>
        </p:nvSpPr>
        <p:spPr>
          <a:xfrm>
            <a:off x="2030411" y="5826125"/>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38" name="Shape 538"/>
          <p:cNvSpPr txBox="1"/>
          <p:nvPr/>
        </p:nvSpPr>
        <p:spPr>
          <a:xfrm>
            <a:off x="627062" y="846137"/>
            <a:ext cx="8262936"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simple random sample; scatterplot approximates a straight line; no outliers </a:t>
            </a:r>
          </a:p>
        </p:txBody>
      </p:sp>
      <p:sp>
        <p:nvSpPr>
          <p:cNvPr id="539" name="Shape 539"/>
          <p:cNvSpPr txBox="1"/>
          <p:nvPr/>
        </p:nvSpPr>
        <p:spPr>
          <a:xfrm>
            <a:off x="631825" y="2139950"/>
            <a:ext cx="8512174"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Here are results from four different technologies technologies</a:t>
            </a:r>
          </a:p>
        </p:txBody>
      </p:sp>
      <p:pic>
        <p:nvPicPr>
          <p:cNvPr id="540" name="Shape 540"/>
          <p:cNvPicPr preferRelativeResize="0"/>
          <p:nvPr/>
        </p:nvPicPr>
        <p:blipFill rotWithShape="1">
          <a:blip r:embed="rId3">
            <a:alphaModFix/>
          </a:blip>
          <a:srcRect b="0" l="0" r="0" t="0"/>
          <a:stretch/>
        </p:blipFill>
        <p:spPr>
          <a:xfrm>
            <a:off x="452437" y="2700336"/>
            <a:ext cx="8628062" cy="4132261"/>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4" name="Shape 544"/>
        <p:cNvGrpSpPr/>
        <p:nvPr/>
      </p:nvGrpSpPr>
      <p:grpSpPr>
        <a:xfrm>
          <a:off x="0" y="0"/>
          <a:ext cx="0" cy="0"/>
          <a:chOff x="0" y="0"/>
          <a:chExt cx="0" cy="0"/>
        </a:xfrm>
      </p:grpSpPr>
      <p:sp>
        <p:nvSpPr>
          <p:cNvPr id="545" name="Shape 545"/>
          <p:cNvSpPr txBox="1"/>
          <p:nvPr/>
        </p:nvSpPr>
        <p:spPr>
          <a:xfrm>
            <a:off x="5545137"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46" name="Shape 546"/>
          <p:cNvSpPr txBox="1"/>
          <p:nvPr/>
        </p:nvSpPr>
        <p:spPr>
          <a:xfrm>
            <a:off x="6345237"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47" name="Shape 547"/>
          <p:cNvSpPr txBox="1"/>
          <p:nvPr/>
        </p:nvSpPr>
        <p:spPr>
          <a:xfrm>
            <a:off x="7145336"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48" name="Shape 548"/>
          <p:cNvSpPr txBox="1"/>
          <p:nvPr/>
        </p:nvSpPr>
        <p:spPr>
          <a:xfrm>
            <a:off x="7945436"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49" name="Shape 549"/>
          <p:cNvSpPr txBox="1"/>
          <p:nvPr/>
        </p:nvSpPr>
        <p:spPr>
          <a:xfrm>
            <a:off x="485775" y="187325"/>
            <a:ext cx="7491411"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50" name="Shape 550"/>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51" name="Shape 551"/>
          <p:cNvSpPr txBox="1"/>
          <p:nvPr/>
        </p:nvSpPr>
        <p:spPr>
          <a:xfrm>
            <a:off x="1971675" y="3392487"/>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52" name="Shape 552"/>
          <p:cNvSpPr txBox="1"/>
          <p:nvPr/>
        </p:nvSpPr>
        <p:spPr>
          <a:xfrm>
            <a:off x="2124075" y="4681537"/>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53" name="Shape 553"/>
          <p:cNvSpPr txBox="1"/>
          <p:nvPr/>
        </p:nvSpPr>
        <p:spPr>
          <a:xfrm>
            <a:off x="2030411" y="5826125"/>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grpSp>
        <p:nvGrpSpPr>
          <p:cNvPr id="554" name="Shape 554"/>
          <p:cNvGrpSpPr/>
          <p:nvPr/>
        </p:nvGrpSpPr>
        <p:grpSpPr>
          <a:xfrm>
            <a:off x="627062" y="846137"/>
            <a:ext cx="8262936" cy="4789486"/>
            <a:chOff x="627062" y="846137"/>
            <a:chExt cx="8262936" cy="4789486"/>
          </a:xfrm>
        </p:grpSpPr>
        <p:sp>
          <p:nvSpPr>
            <p:cNvPr id="555" name="Shape 555"/>
            <p:cNvSpPr txBox="1"/>
            <p:nvPr/>
          </p:nvSpPr>
          <p:spPr>
            <a:xfrm>
              <a:off x="627062" y="846137"/>
              <a:ext cx="8262936" cy="47894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All of these technologies show that the regression equation can be expressed as</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Arial"/>
                  <a:ea typeface="Arial"/>
                  <a:cs typeface="Arial"/>
                  <a:sym typeface="Arial"/>
                </a:rPr>
                <a:t>y</a:t>
              </a:r>
              <a:r>
                <a:rPr b="1" i="0" lang="en-US" sz="2800" u="none" cap="none" strike="noStrike">
                  <a:solidFill>
                    <a:schemeClr val="dk1"/>
                  </a:solidFill>
                  <a:latin typeface="Arial"/>
                  <a:ea typeface="Arial"/>
                  <a:cs typeface="Arial"/>
                  <a:sym typeface="Arial"/>
                </a:rPr>
                <a:t> = 0.0346 +0.945</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where </a:t>
              </a:r>
              <a:r>
                <a:rPr b="1" i="1" lang="en-US" sz="2800" u="none" cap="none" strike="noStrike">
                  <a:solidFill>
                    <a:schemeClr val="dk1"/>
                  </a:solidFill>
                  <a:latin typeface="Arial"/>
                  <a:ea typeface="Arial"/>
                  <a:cs typeface="Arial"/>
                  <a:sym typeface="Arial"/>
                </a:rPr>
                <a:t>y</a:t>
              </a:r>
              <a:r>
                <a:rPr b="1" i="0" lang="en-US" sz="2800" u="none" cap="none" strike="noStrike">
                  <a:solidFill>
                    <a:schemeClr val="dk1"/>
                  </a:solidFill>
                  <a:latin typeface="Arial"/>
                  <a:ea typeface="Arial"/>
                  <a:cs typeface="Arial"/>
                  <a:sym typeface="Arial"/>
                </a:rPr>
                <a:t> is the predicted cost of a subway fare and </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is the cost of a slice of pizza.</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should know that the regression equation is an estimate of the true regression equation. This estimate is based on one particular set of sample data, but another sample drawn from the same population would probably lead to a slightly different equation.</a:t>
              </a:r>
            </a:p>
          </p:txBody>
        </p:sp>
        <p:sp>
          <p:nvSpPr>
            <p:cNvPr id="556" name="Shape 556"/>
            <p:cNvSpPr txBox="1"/>
            <p:nvPr/>
          </p:nvSpPr>
          <p:spPr>
            <a:xfrm>
              <a:off x="638175" y="1560512"/>
              <a:ext cx="39211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sp>
          <p:nvSpPr>
            <p:cNvPr id="557" name="Shape 557"/>
            <p:cNvSpPr txBox="1"/>
            <p:nvPr/>
          </p:nvSpPr>
          <p:spPr>
            <a:xfrm>
              <a:off x="5038725" y="1568450"/>
              <a:ext cx="39211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gr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1" name="Shape 561"/>
        <p:cNvGrpSpPr/>
        <p:nvPr/>
      </p:nvGrpSpPr>
      <p:grpSpPr>
        <a:xfrm>
          <a:off x="0" y="0"/>
          <a:ext cx="0" cy="0"/>
          <a:chOff x="0" y="0"/>
          <a:chExt cx="0" cy="0"/>
        </a:xfrm>
      </p:grpSpPr>
      <p:sp>
        <p:nvSpPr>
          <p:cNvPr id="562" name="Shape 562"/>
          <p:cNvSpPr txBox="1"/>
          <p:nvPr/>
        </p:nvSpPr>
        <p:spPr>
          <a:xfrm>
            <a:off x="5545137"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63" name="Shape 563"/>
          <p:cNvSpPr txBox="1"/>
          <p:nvPr/>
        </p:nvSpPr>
        <p:spPr>
          <a:xfrm>
            <a:off x="6345237"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64" name="Shape 564"/>
          <p:cNvSpPr txBox="1"/>
          <p:nvPr/>
        </p:nvSpPr>
        <p:spPr>
          <a:xfrm>
            <a:off x="7145336"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65" name="Shape 565"/>
          <p:cNvSpPr txBox="1"/>
          <p:nvPr/>
        </p:nvSpPr>
        <p:spPr>
          <a:xfrm>
            <a:off x="7945436"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66" name="Shape 566"/>
          <p:cNvSpPr txBox="1"/>
          <p:nvPr/>
        </p:nvSpPr>
        <p:spPr>
          <a:xfrm>
            <a:off x="485775" y="187325"/>
            <a:ext cx="7491411"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67" name="Shape 567"/>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68" name="Shape 568"/>
          <p:cNvSpPr txBox="1"/>
          <p:nvPr/>
        </p:nvSpPr>
        <p:spPr>
          <a:xfrm>
            <a:off x="1971675" y="3392487"/>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69" name="Shape 569"/>
          <p:cNvSpPr txBox="1"/>
          <p:nvPr/>
        </p:nvSpPr>
        <p:spPr>
          <a:xfrm>
            <a:off x="2124075" y="4681537"/>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70" name="Shape 570"/>
          <p:cNvSpPr txBox="1"/>
          <p:nvPr/>
        </p:nvSpPr>
        <p:spPr>
          <a:xfrm>
            <a:off x="2030411" y="5826125"/>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71" name="Shape 571"/>
          <p:cNvSpPr txBox="1"/>
          <p:nvPr/>
        </p:nvSpPr>
        <p:spPr>
          <a:xfrm>
            <a:off x="627062" y="846137"/>
            <a:ext cx="8262936" cy="29591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Graph the regression equation</a:t>
            </a:r>
            <a:br>
              <a:rPr b="1" i="0" lang="en-US" sz="2800" u="none" cap="none" strike="noStrike">
                <a:solidFill>
                  <a:schemeClr val="dk1"/>
                </a:solidFill>
                <a:latin typeface="Arial"/>
                <a:ea typeface="Arial"/>
                <a:cs typeface="Arial"/>
                <a:sym typeface="Arial"/>
              </a:rPr>
            </a:br>
            <a:br>
              <a:rPr b="1" i="0" lang="en-US" sz="4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(from the preceding Example) on the scatterplot of the pizza/subway fare data and examine the graph to subjectively determine how well the regression line fits the data.</a:t>
            </a:r>
          </a:p>
        </p:txBody>
      </p:sp>
      <p:pic>
        <p:nvPicPr>
          <p:cNvPr id="572" name="Shape 572"/>
          <p:cNvPicPr preferRelativeResize="0"/>
          <p:nvPr/>
        </p:nvPicPr>
        <p:blipFill rotWithShape="1">
          <a:blip r:embed="rId3">
            <a:alphaModFix/>
          </a:blip>
          <a:srcRect b="0" l="0" r="0" t="0"/>
          <a:stretch/>
        </p:blipFill>
        <p:spPr>
          <a:xfrm>
            <a:off x="2863850" y="1524000"/>
            <a:ext cx="3682999" cy="508000"/>
          </a:xfrm>
          <a:prstGeom prst="rect">
            <a:avLst/>
          </a:prstGeom>
          <a:noFill/>
          <a:ln>
            <a:noFill/>
          </a:ln>
        </p:spPr>
      </p:pic>
      <p:sp>
        <p:nvSpPr>
          <p:cNvPr id="573" name="Shape 573"/>
          <p:cNvSpPr txBox="1"/>
          <p:nvPr/>
        </p:nvSpPr>
        <p:spPr>
          <a:xfrm>
            <a:off x="669925" y="4378325"/>
            <a:ext cx="8262936"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On the next slide is the Minitab display of the scatterplot with the graph of the regression line included. We can see that the regression line fits the data quite well.</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7" name="Shape 577"/>
        <p:cNvGrpSpPr/>
        <p:nvPr/>
      </p:nvGrpSpPr>
      <p:grpSpPr>
        <a:xfrm>
          <a:off x="0" y="0"/>
          <a:ext cx="0" cy="0"/>
          <a:chOff x="0" y="0"/>
          <a:chExt cx="0" cy="0"/>
        </a:xfrm>
      </p:grpSpPr>
      <p:sp>
        <p:nvSpPr>
          <p:cNvPr id="578" name="Shape 578"/>
          <p:cNvSpPr txBox="1"/>
          <p:nvPr/>
        </p:nvSpPr>
        <p:spPr>
          <a:xfrm>
            <a:off x="5545137"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79" name="Shape 579"/>
          <p:cNvSpPr txBox="1"/>
          <p:nvPr/>
        </p:nvSpPr>
        <p:spPr>
          <a:xfrm>
            <a:off x="6345237"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80" name="Shape 580"/>
          <p:cNvSpPr txBox="1"/>
          <p:nvPr/>
        </p:nvSpPr>
        <p:spPr>
          <a:xfrm>
            <a:off x="7145336"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81" name="Shape 581"/>
          <p:cNvSpPr txBox="1"/>
          <p:nvPr/>
        </p:nvSpPr>
        <p:spPr>
          <a:xfrm>
            <a:off x="7945436" y="1666875"/>
            <a:ext cx="180975" cy="3016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82" name="Shape 582"/>
          <p:cNvSpPr txBox="1"/>
          <p:nvPr/>
        </p:nvSpPr>
        <p:spPr>
          <a:xfrm>
            <a:off x="485775" y="187325"/>
            <a:ext cx="7491411"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83" name="Shape 583"/>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584" name="Shape 584"/>
          <p:cNvSpPr txBox="1"/>
          <p:nvPr/>
        </p:nvSpPr>
        <p:spPr>
          <a:xfrm>
            <a:off x="1971675" y="3392487"/>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85" name="Shape 585"/>
          <p:cNvSpPr txBox="1"/>
          <p:nvPr/>
        </p:nvSpPr>
        <p:spPr>
          <a:xfrm>
            <a:off x="2124075" y="4681537"/>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sp>
        <p:nvSpPr>
          <p:cNvPr id="586" name="Shape 586"/>
          <p:cNvSpPr txBox="1"/>
          <p:nvPr/>
        </p:nvSpPr>
        <p:spPr>
          <a:xfrm>
            <a:off x="2030411" y="5826125"/>
            <a:ext cx="1196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p>
        </p:txBody>
      </p:sp>
      <p:pic>
        <p:nvPicPr>
          <p:cNvPr id="587" name="Shape 587"/>
          <p:cNvPicPr preferRelativeResize="0"/>
          <p:nvPr/>
        </p:nvPicPr>
        <p:blipFill rotWithShape="1">
          <a:blip r:embed="rId3">
            <a:alphaModFix/>
          </a:blip>
          <a:srcRect b="0" l="0" r="0" t="0"/>
          <a:stretch/>
        </p:blipFill>
        <p:spPr>
          <a:xfrm>
            <a:off x="868362" y="746125"/>
            <a:ext cx="7696199" cy="5676900"/>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1" name="Shape 591"/>
        <p:cNvGrpSpPr/>
        <p:nvPr/>
      </p:nvGrpSpPr>
      <p:grpSpPr>
        <a:xfrm>
          <a:off x="0" y="0"/>
          <a:ext cx="0" cy="0"/>
          <a:chOff x="0" y="0"/>
          <a:chExt cx="0" cy="0"/>
        </a:xfrm>
      </p:grpSpPr>
      <p:sp>
        <p:nvSpPr>
          <p:cNvPr id="592" name="Shape 592"/>
          <p:cNvSpPr txBox="1"/>
          <p:nvPr>
            <p:ph idx="1" type="body"/>
          </p:nvPr>
        </p:nvSpPr>
        <p:spPr>
          <a:xfrm>
            <a:off x="457200" y="1714500"/>
            <a:ext cx="8381999" cy="1822449"/>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700"/>
              </a:spcAft>
              <a:buClr>
                <a:schemeClr val="dk1"/>
              </a:buClr>
              <a:buSzPct val="25000"/>
              <a:buFont typeface="Arial"/>
              <a:buNone/>
            </a:pPr>
            <a:r>
              <a:rPr b="1" i="0" lang="en-US" sz="2800" u="none" cap="none" strike="noStrike">
                <a:solidFill>
                  <a:schemeClr val="dk1"/>
                </a:solidFill>
                <a:latin typeface="Arial"/>
                <a:ea typeface="Arial"/>
                <a:cs typeface="Arial"/>
                <a:sym typeface="Arial"/>
              </a:rPr>
              <a:t>1.	Use the regression equation for predictions only if the graph of the regression line on the scatterplot confirms that the regression line fits the points reasonably well.</a:t>
            </a:r>
          </a:p>
        </p:txBody>
      </p:sp>
      <p:sp>
        <p:nvSpPr>
          <p:cNvPr id="593" name="Shape 593"/>
          <p:cNvSpPr txBox="1"/>
          <p:nvPr>
            <p:ph idx="4294967295" type="title"/>
          </p:nvPr>
        </p:nvSpPr>
        <p:spPr>
          <a:xfrm>
            <a:off x="660400" y="268287"/>
            <a:ext cx="7772400" cy="1219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Using the Regression Equation for Predictions</a:t>
            </a:r>
          </a:p>
        </p:txBody>
      </p:sp>
      <p:sp>
        <p:nvSpPr>
          <p:cNvPr id="594" name="Shape 594"/>
          <p:cNvSpPr txBox="1"/>
          <p:nvPr/>
        </p:nvSpPr>
        <p:spPr>
          <a:xfrm>
            <a:off x="457200" y="3605212"/>
            <a:ext cx="8381999" cy="2193925"/>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700"/>
              </a:spcAft>
              <a:buClr>
                <a:schemeClr val="dk1"/>
              </a:buClr>
              <a:buSzPct val="25000"/>
              <a:buFont typeface="Arial"/>
              <a:buNone/>
            </a:pPr>
            <a:r>
              <a:rPr b="1" i="0" lang="en-US" sz="2800" u="none" cap="none" strike="noStrike">
                <a:solidFill>
                  <a:schemeClr val="dk1"/>
                </a:solidFill>
                <a:latin typeface="Arial"/>
                <a:ea typeface="Arial"/>
                <a:cs typeface="Arial"/>
                <a:sym typeface="Arial"/>
              </a:rPr>
              <a:t>2.	Use the regression equation for predictions only if the linear correlation coefficient </a:t>
            </a:r>
            <a:r>
              <a:rPr b="1" i="1" lang="en-US" sz="2800" u="none" cap="none" strike="noStrike">
                <a:solidFill>
                  <a:schemeClr val="dk1"/>
                </a:solidFill>
                <a:latin typeface="Arial"/>
                <a:ea typeface="Arial"/>
                <a:cs typeface="Arial"/>
                <a:sym typeface="Arial"/>
              </a:rPr>
              <a:t>r</a:t>
            </a:r>
            <a:r>
              <a:rPr b="1" i="0" lang="en-US" sz="2800" u="none" cap="none" strike="noStrike">
                <a:solidFill>
                  <a:schemeClr val="dk1"/>
                </a:solidFill>
                <a:latin typeface="Arial"/>
                <a:ea typeface="Arial"/>
                <a:cs typeface="Arial"/>
                <a:sym typeface="Arial"/>
              </a:rPr>
              <a:t> indicates that there is a linear correlation between the two variables (as described in Section 10-2).</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8" name="Shape 598"/>
        <p:cNvGrpSpPr/>
        <p:nvPr/>
      </p:nvGrpSpPr>
      <p:grpSpPr>
        <a:xfrm>
          <a:off x="0" y="0"/>
          <a:ext cx="0" cy="0"/>
          <a:chOff x="0" y="0"/>
          <a:chExt cx="0" cy="0"/>
        </a:xfrm>
      </p:grpSpPr>
      <p:sp>
        <p:nvSpPr>
          <p:cNvPr id="599" name="Shape 599"/>
          <p:cNvSpPr txBox="1"/>
          <p:nvPr>
            <p:ph idx="1" type="body"/>
          </p:nvPr>
        </p:nvSpPr>
        <p:spPr>
          <a:xfrm>
            <a:off x="433387" y="1714500"/>
            <a:ext cx="8381999" cy="2516187"/>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700"/>
              </a:spcAft>
              <a:buClr>
                <a:schemeClr val="dk1"/>
              </a:buClr>
              <a:buSzPct val="25000"/>
              <a:buFont typeface="Arial"/>
              <a:buNone/>
            </a:pPr>
            <a:r>
              <a:rPr b="1" i="0" lang="en-US" sz="2800" u="none" cap="none" strike="noStrike">
                <a:solidFill>
                  <a:schemeClr val="dk1"/>
                </a:solidFill>
                <a:latin typeface="Arial"/>
                <a:ea typeface="Arial"/>
                <a:cs typeface="Arial"/>
                <a:sym typeface="Arial"/>
              </a:rPr>
              <a:t>3.	Use the regression line for predictions only if the data do not go much beyond the scope of the available sample data. (Predicting too far beyond the scope of the available sample data is called </a:t>
            </a:r>
            <a:r>
              <a:rPr b="1" i="1" lang="en-US" sz="2800" u="none" cap="none" strike="noStrike">
                <a:solidFill>
                  <a:schemeClr val="dk1"/>
                </a:solidFill>
                <a:latin typeface="Arial"/>
                <a:ea typeface="Arial"/>
                <a:cs typeface="Arial"/>
                <a:sym typeface="Arial"/>
              </a:rPr>
              <a:t>extrapolation</a:t>
            </a:r>
            <a:r>
              <a:rPr b="1" i="0" lang="en-US" sz="2800" u="none" cap="none" strike="noStrike">
                <a:solidFill>
                  <a:schemeClr val="dk1"/>
                </a:solidFill>
                <a:latin typeface="Arial"/>
                <a:ea typeface="Arial"/>
                <a:cs typeface="Arial"/>
                <a:sym typeface="Arial"/>
              </a:rPr>
              <a:t>, and it could result in bad predictions.)</a:t>
            </a:r>
          </a:p>
        </p:txBody>
      </p:sp>
      <p:sp>
        <p:nvSpPr>
          <p:cNvPr id="600" name="Shape 600"/>
          <p:cNvSpPr txBox="1"/>
          <p:nvPr>
            <p:ph idx="4294967295" type="title"/>
          </p:nvPr>
        </p:nvSpPr>
        <p:spPr>
          <a:xfrm>
            <a:off x="660400" y="268287"/>
            <a:ext cx="7772400" cy="1219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Using the Regression Equation for Predictions</a:t>
            </a:r>
          </a:p>
        </p:txBody>
      </p:sp>
      <p:sp>
        <p:nvSpPr>
          <p:cNvPr id="601" name="Shape 601"/>
          <p:cNvSpPr txBox="1"/>
          <p:nvPr/>
        </p:nvSpPr>
        <p:spPr>
          <a:xfrm>
            <a:off x="433387" y="4540250"/>
            <a:ext cx="8381999" cy="1774825"/>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700"/>
              </a:spcAft>
              <a:buClr>
                <a:schemeClr val="dk1"/>
              </a:buClr>
              <a:buSzPct val="25000"/>
              <a:buFont typeface="Arial"/>
              <a:buNone/>
            </a:pPr>
            <a:r>
              <a:rPr b="1" i="0" lang="en-US" sz="2800" u="none" cap="none" strike="noStrike">
                <a:solidFill>
                  <a:schemeClr val="dk1"/>
                </a:solidFill>
                <a:latin typeface="Arial"/>
                <a:ea typeface="Arial"/>
                <a:cs typeface="Arial"/>
                <a:sym typeface="Arial"/>
              </a:rPr>
              <a:t>4.	If the regression equation does not appear to be useful for making predictions, the best predicted value of a variable is its point estimate, which is its sample mean.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 name="Shape 91"/>
        <p:cNvGrpSpPr/>
        <p:nvPr/>
      </p:nvGrpSpPr>
      <p:grpSpPr>
        <a:xfrm>
          <a:off x="0" y="0"/>
          <a:ext cx="0" cy="0"/>
          <a:chOff x="0" y="0"/>
          <a:chExt cx="0" cy="0"/>
        </a:xfrm>
      </p:grpSpPr>
      <p:grpSp>
        <p:nvGrpSpPr>
          <p:cNvPr id="92" name="Shape 92"/>
          <p:cNvGrpSpPr/>
          <p:nvPr/>
        </p:nvGrpSpPr>
        <p:grpSpPr>
          <a:xfrm>
            <a:off x="0" y="0"/>
            <a:ext cx="9144000" cy="6858000"/>
            <a:chOff x="0" y="0"/>
            <a:chExt cx="9144000" cy="6858000"/>
          </a:xfrm>
        </p:grpSpPr>
        <p:sp>
          <p:nvSpPr>
            <p:cNvPr id="93" name="Shape 93"/>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pic>
          <p:nvPicPr>
            <p:cNvPr id="94" name="Shape 94"/>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95" name="Shape 95"/>
          <p:cNvSpPr txBox="1"/>
          <p:nvPr/>
        </p:nvSpPr>
        <p:spPr>
          <a:xfrm>
            <a:off x="1295400" y="838200"/>
            <a:ext cx="68580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10-2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Correlation</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5" name="Shape 605"/>
        <p:cNvGrpSpPr/>
        <p:nvPr/>
      </p:nvGrpSpPr>
      <p:grpSpPr>
        <a:xfrm>
          <a:off x="0" y="0"/>
          <a:ext cx="0" cy="0"/>
          <a:chOff x="0" y="0"/>
          <a:chExt cx="0" cy="0"/>
        </a:xfrm>
      </p:grpSpPr>
      <p:sp>
        <p:nvSpPr>
          <p:cNvPr id="606" name="Shape 606"/>
          <p:cNvSpPr txBox="1"/>
          <p:nvPr>
            <p:ph idx="1" type="subTitle"/>
          </p:nvPr>
        </p:nvSpPr>
        <p:spPr>
          <a:xfrm>
            <a:off x="371475" y="277812"/>
            <a:ext cx="8696325" cy="1371599"/>
          </a:xfrm>
          <a:prstGeom prst="rect">
            <a:avLst/>
          </a:prstGeom>
          <a:noFill/>
          <a:ln>
            <a:noFill/>
          </a:ln>
        </p:spPr>
        <p:txBody>
          <a:bodyPr anchorCtr="0" anchor="t" bIns="44450" lIns="90475" rIns="90475" tIns="44450">
            <a:noAutofit/>
          </a:bodyPr>
          <a:lstStyle/>
          <a:p>
            <a:pPr indent="-342900" lvl="0" marL="34290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Strategy for Predicting Values of </a:t>
            </a:r>
            <a:r>
              <a:rPr b="1" i="1" lang="en-US" sz="4000" u="none" cap="none" strike="noStrike">
                <a:solidFill>
                  <a:srgbClr val="008000"/>
                </a:solidFill>
                <a:latin typeface="Arial"/>
                <a:ea typeface="Arial"/>
                <a:cs typeface="Arial"/>
                <a:sym typeface="Arial"/>
              </a:rPr>
              <a:t>Y</a:t>
            </a:r>
          </a:p>
        </p:txBody>
      </p:sp>
      <p:pic>
        <p:nvPicPr>
          <p:cNvPr id="607" name="Shape 607"/>
          <p:cNvPicPr preferRelativeResize="0"/>
          <p:nvPr/>
        </p:nvPicPr>
        <p:blipFill rotWithShape="1">
          <a:blip r:embed="rId3">
            <a:alphaModFix/>
          </a:blip>
          <a:srcRect b="0" l="0" r="0" t="0"/>
          <a:stretch/>
        </p:blipFill>
        <p:spPr>
          <a:xfrm>
            <a:off x="315912" y="1289050"/>
            <a:ext cx="8789987" cy="4899025"/>
          </a:xfrm>
          <a:prstGeom prst="rect">
            <a:avLst/>
          </a:prstGeom>
          <a:noFill/>
          <a:ln>
            <a:noFill/>
          </a:ln>
        </p:spPr>
      </p:pic>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1" name="Shape 611"/>
        <p:cNvGrpSpPr/>
        <p:nvPr/>
      </p:nvGrpSpPr>
      <p:grpSpPr>
        <a:xfrm>
          <a:off x="0" y="0"/>
          <a:ext cx="0" cy="0"/>
          <a:chOff x="0" y="0"/>
          <a:chExt cx="0" cy="0"/>
        </a:xfrm>
      </p:grpSpPr>
      <p:sp>
        <p:nvSpPr>
          <p:cNvPr id="612" name="Shape 612"/>
          <p:cNvSpPr txBox="1"/>
          <p:nvPr>
            <p:ph idx="1" type="body"/>
          </p:nvPr>
        </p:nvSpPr>
        <p:spPr>
          <a:xfrm>
            <a:off x="660400" y="1978025"/>
            <a:ext cx="7915275" cy="41814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the regression equation is not a good model, the best predicted value of </a:t>
            </a:r>
            <a:r>
              <a:rPr b="1" i="1" lang="en-US" sz="2800" u="none" cap="none" strike="noStrike">
                <a:solidFill>
                  <a:schemeClr val="dk1"/>
                </a:solidFill>
                <a:latin typeface="Arial"/>
                <a:ea typeface="Arial"/>
                <a:cs typeface="Arial"/>
                <a:sym typeface="Arial"/>
              </a:rPr>
              <a:t>y</a:t>
            </a:r>
            <a:r>
              <a:rPr b="1" i="0" lang="en-US" sz="2800" u="none" cap="none" strike="noStrike">
                <a:solidFill>
                  <a:schemeClr val="dk1"/>
                </a:solidFill>
                <a:latin typeface="Arial"/>
                <a:ea typeface="Arial"/>
                <a:cs typeface="Arial"/>
                <a:sym typeface="Arial"/>
              </a:rPr>
              <a:t> is simply </a:t>
            </a:r>
            <a:r>
              <a:rPr b="1" i="1" lang="en-US" sz="2800" u="none" cap="none" strike="noStrike">
                <a:solidFill>
                  <a:schemeClr val="dk1"/>
                </a:solidFill>
                <a:latin typeface="Arial"/>
                <a:ea typeface="Arial"/>
                <a:cs typeface="Arial"/>
                <a:sym typeface="Arial"/>
              </a:rPr>
              <a:t>y</a:t>
            </a:r>
            <a:r>
              <a:rPr b="1" i="0" lang="en-US" sz="2800" u="none" cap="none" strike="noStrike">
                <a:solidFill>
                  <a:schemeClr val="dk1"/>
                </a:solidFill>
                <a:latin typeface="Arial"/>
                <a:ea typeface="Arial"/>
                <a:cs typeface="Arial"/>
                <a:sym typeface="Arial"/>
              </a:rPr>
              <a:t>, the mean of the </a:t>
            </a:r>
            <a:r>
              <a:rPr b="1" i="1" lang="en-US" sz="2800" u="none" cap="none" strike="noStrike">
                <a:solidFill>
                  <a:schemeClr val="dk1"/>
                </a:solidFill>
                <a:latin typeface="Arial"/>
                <a:ea typeface="Arial"/>
                <a:cs typeface="Arial"/>
                <a:sym typeface="Arial"/>
              </a:rPr>
              <a:t>y</a:t>
            </a:r>
            <a:r>
              <a:rPr b="1" i="0" lang="en-US" sz="2800" u="none" cap="none" strike="noStrike">
                <a:solidFill>
                  <a:schemeClr val="dk1"/>
                </a:solidFill>
                <a:latin typeface="Arial"/>
                <a:ea typeface="Arial"/>
                <a:cs typeface="Arial"/>
                <a:sym typeface="Arial"/>
              </a:rPr>
              <a:t> values.</a:t>
            </a:r>
          </a:p>
          <a:p>
            <a:pPr indent="0" lvl="0" marL="0" marR="0" rtl="0" algn="l">
              <a:lnSpc>
                <a:spcPct val="9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Remember, this strategy applies to linear patterns of points in a scatterplot.</a:t>
            </a:r>
          </a:p>
          <a:p>
            <a:pPr indent="0" lvl="0" marL="0" marR="0" rtl="0" algn="l">
              <a:lnSpc>
                <a:spcPct val="90000"/>
              </a:lnSpc>
              <a:spcBef>
                <a:spcPts val="1400"/>
              </a:spcBef>
              <a:spcAft>
                <a:spcPts val="70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the scatterplot shows a pattern that is not a straight-line pattern, other methods apply, as described in Section 10-6. </a:t>
            </a:r>
          </a:p>
        </p:txBody>
      </p:sp>
      <p:sp>
        <p:nvSpPr>
          <p:cNvPr id="613" name="Shape 613"/>
          <p:cNvSpPr txBox="1"/>
          <p:nvPr>
            <p:ph idx="4294967295" type="title"/>
          </p:nvPr>
        </p:nvSpPr>
        <p:spPr>
          <a:xfrm>
            <a:off x="660400" y="268287"/>
            <a:ext cx="7772400" cy="1219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Using the Regression Equation for Predictions</a:t>
            </a:r>
          </a:p>
        </p:txBody>
      </p:sp>
      <p:sp>
        <p:nvSpPr>
          <p:cNvPr id="614" name="Shape 614"/>
          <p:cNvSpPr txBox="1"/>
          <p:nvPr/>
        </p:nvSpPr>
        <p:spPr>
          <a:xfrm>
            <a:off x="674687" y="2617786"/>
            <a:ext cx="39211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8" name="Shape 618"/>
        <p:cNvGrpSpPr/>
        <p:nvPr/>
      </p:nvGrpSpPr>
      <p:grpSpPr>
        <a:xfrm>
          <a:off x="0" y="0"/>
          <a:ext cx="0" cy="0"/>
          <a:chOff x="0" y="0"/>
          <a:chExt cx="0" cy="0"/>
        </a:xfrm>
      </p:grpSpPr>
      <p:sp>
        <p:nvSpPr>
          <p:cNvPr id="619" name="Shape 619"/>
          <p:cNvSpPr txBox="1"/>
          <p:nvPr/>
        </p:nvSpPr>
        <p:spPr>
          <a:xfrm>
            <a:off x="525462" y="2535236"/>
            <a:ext cx="8218487"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Part 2:  Beyond the Basics of Regression</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3" name="Shape 623"/>
        <p:cNvGrpSpPr/>
        <p:nvPr/>
      </p:nvGrpSpPr>
      <p:grpSpPr>
        <a:xfrm>
          <a:off x="0" y="0"/>
          <a:ext cx="0" cy="0"/>
          <a:chOff x="0" y="0"/>
          <a:chExt cx="0" cy="0"/>
        </a:xfrm>
      </p:grpSpPr>
      <p:sp>
        <p:nvSpPr>
          <p:cNvPr id="624" name="Shape 624"/>
          <p:cNvSpPr txBox="1"/>
          <p:nvPr>
            <p:ph idx="4294967295" type="title"/>
          </p:nvPr>
        </p:nvSpPr>
        <p:spPr>
          <a:xfrm>
            <a:off x="647700" y="227012"/>
            <a:ext cx="7772400" cy="6953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Definitions</a:t>
            </a:r>
          </a:p>
        </p:txBody>
      </p:sp>
      <p:sp>
        <p:nvSpPr>
          <p:cNvPr id="625" name="Shape 625"/>
          <p:cNvSpPr txBox="1"/>
          <p:nvPr>
            <p:ph idx="1" type="body"/>
          </p:nvPr>
        </p:nvSpPr>
        <p:spPr>
          <a:xfrm>
            <a:off x="608012" y="1620837"/>
            <a:ext cx="7977187" cy="41148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working with two variables related by a regression equation, the </a:t>
            </a:r>
            <a:r>
              <a:rPr b="1" i="0" lang="en-US" sz="3200" u="none" cap="none" strike="noStrike">
                <a:solidFill>
                  <a:schemeClr val="hlink"/>
                </a:solidFill>
                <a:latin typeface="Arial"/>
                <a:ea typeface="Arial"/>
                <a:cs typeface="Arial"/>
                <a:sym typeface="Arial"/>
              </a:rPr>
              <a:t>marginal change</a:t>
            </a:r>
            <a:r>
              <a:rPr b="1" i="0" lang="en-US" sz="3200" u="none" cap="none" strike="noStrike">
                <a:solidFill>
                  <a:schemeClr val="dk1"/>
                </a:solidFill>
                <a:latin typeface="Arial"/>
                <a:ea typeface="Arial"/>
                <a:cs typeface="Arial"/>
                <a:sym typeface="Arial"/>
              </a:rPr>
              <a:t> in a variable is the amount that it changes when the other variable changes by exactly one unit. The slope </a:t>
            </a:r>
            <a:r>
              <a:rPr b="1" i="1" lang="en-US" sz="3200" u="none" cap="none" strike="noStrike">
                <a:solidFill>
                  <a:schemeClr val="dk1"/>
                </a:solidFill>
                <a:latin typeface="Arial"/>
                <a:ea typeface="Arial"/>
                <a:cs typeface="Arial"/>
                <a:sym typeface="Arial"/>
              </a:rPr>
              <a:t>b</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in the regression equation represents the marginal change in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that occurs when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changes by one unit.</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9" name="Shape 629"/>
        <p:cNvGrpSpPr/>
        <p:nvPr/>
      </p:nvGrpSpPr>
      <p:grpSpPr>
        <a:xfrm>
          <a:off x="0" y="0"/>
          <a:ext cx="0" cy="0"/>
          <a:chOff x="0" y="0"/>
          <a:chExt cx="0" cy="0"/>
        </a:xfrm>
      </p:grpSpPr>
      <p:sp>
        <p:nvSpPr>
          <p:cNvPr id="630" name="Shape 630"/>
          <p:cNvSpPr txBox="1"/>
          <p:nvPr>
            <p:ph idx="4294967295" type="title"/>
          </p:nvPr>
        </p:nvSpPr>
        <p:spPr>
          <a:xfrm>
            <a:off x="647700" y="227012"/>
            <a:ext cx="7772400" cy="6953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Definitions</a:t>
            </a:r>
          </a:p>
        </p:txBody>
      </p:sp>
      <p:sp>
        <p:nvSpPr>
          <p:cNvPr id="631" name="Shape 631"/>
          <p:cNvSpPr txBox="1"/>
          <p:nvPr>
            <p:ph idx="1" type="body"/>
          </p:nvPr>
        </p:nvSpPr>
        <p:spPr>
          <a:xfrm>
            <a:off x="608012" y="1620837"/>
            <a:ext cx="7977187" cy="41148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a scatterplot, an </a:t>
            </a:r>
            <a:r>
              <a:rPr b="1" i="0" lang="en-US" sz="3200" u="none" cap="none" strike="noStrike">
                <a:solidFill>
                  <a:schemeClr val="hlink"/>
                </a:solidFill>
                <a:latin typeface="Arial"/>
                <a:ea typeface="Arial"/>
                <a:cs typeface="Arial"/>
                <a:sym typeface="Arial"/>
              </a:rPr>
              <a:t>outlier</a:t>
            </a:r>
            <a:r>
              <a:rPr b="1" i="0" lang="en-US" sz="3200" u="none" cap="none" strike="noStrike">
                <a:solidFill>
                  <a:schemeClr val="dk1"/>
                </a:solidFill>
                <a:latin typeface="Arial"/>
                <a:ea typeface="Arial"/>
                <a:cs typeface="Arial"/>
                <a:sym typeface="Arial"/>
              </a:rPr>
              <a:t> is a point lying far away from the other data points.</a:t>
            </a:r>
          </a:p>
          <a:p>
            <a:pPr indent="0" lvl="0" marL="0" marR="0" rtl="0" algn="l">
              <a:lnSpc>
                <a:spcPct val="90000"/>
              </a:lnSpc>
              <a:spcBef>
                <a:spcPts val="64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0" lvl="0" marL="0" marR="0" rtl="0" algn="l">
              <a:lnSpc>
                <a:spcPct val="90000"/>
              </a:lnSpc>
              <a:spcBef>
                <a:spcPts val="64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Paired sample data may include one or more </a:t>
            </a:r>
            <a:r>
              <a:rPr b="1" i="0" lang="en-US" sz="3200" u="none" cap="none" strike="noStrike">
                <a:solidFill>
                  <a:schemeClr val="hlink"/>
                </a:solidFill>
                <a:latin typeface="Arial"/>
                <a:ea typeface="Arial"/>
                <a:cs typeface="Arial"/>
                <a:sym typeface="Arial"/>
              </a:rPr>
              <a:t>influential points</a:t>
            </a:r>
            <a:r>
              <a:rPr b="1" i="0" lang="en-US" sz="3200" u="none" cap="none" strike="noStrike">
                <a:solidFill>
                  <a:schemeClr val="dk1"/>
                </a:solidFill>
                <a:latin typeface="Arial"/>
                <a:ea typeface="Arial"/>
                <a:cs typeface="Arial"/>
                <a:sym typeface="Arial"/>
              </a:rPr>
              <a:t>, which are points that strongly affect the graph of the regression line.</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35" name="Shape 635"/>
        <p:cNvGrpSpPr/>
        <p:nvPr/>
      </p:nvGrpSpPr>
      <p:grpSpPr>
        <a:xfrm>
          <a:off x="0" y="0"/>
          <a:ext cx="0" cy="0"/>
          <a:chOff x="0" y="0"/>
          <a:chExt cx="0" cy="0"/>
        </a:xfrm>
      </p:grpSpPr>
      <p:sp>
        <p:nvSpPr>
          <p:cNvPr id="636" name="Shape 636"/>
          <p:cNvSpPr txBox="1"/>
          <p:nvPr>
            <p:ph idx="4294967295" type="title"/>
          </p:nvPr>
        </p:nvSpPr>
        <p:spPr>
          <a:xfrm>
            <a:off x="492125" y="227012"/>
            <a:ext cx="7772400" cy="5270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37" name="Shape 637"/>
          <p:cNvSpPr txBox="1"/>
          <p:nvPr>
            <p:ph idx="1" type="body"/>
          </p:nvPr>
        </p:nvSpPr>
        <p:spPr>
          <a:xfrm>
            <a:off x="608012" y="854075"/>
            <a:ext cx="7977187" cy="537368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Consider the pizza subway fare data from the Chapter Problem. The scatterplot located to the left on the next slide shows the regression line. If we include this additional pair of data: </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 2.00,</a:t>
            </a:r>
            <a:r>
              <a:rPr b="1" i="1" lang="en-US" sz="2800" u="none" cap="none" strike="noStrike">
                <a:solidFill>
                  <a:schemeClr val="dk1"/>
                </a:solidFill>
                <a:latin typeface="Arial"/>
                <a:ea typeface="Arial"/>
                <a:cs typeface="Arial"/>
                <a:sym typeface="Arial"/>
              </a:rPr>
              <a:t>y</a:t>
            </a:r>
            <a:r>
              <a:rPr b="1" i="0" lang="en-US" sz="2800" u="none" cap="none" strike="noStrike">
                <a:solidFill>
                  <a:schemeClr val="dk1"/>
                </a:solidFill>
                <a:latin typeface="Arial"/>
                <a:ea typeface="Arial"/>
                <a:cs typeface="Arial"/>
                <a:sym typeface="Arial"/>
              </a:rPr>
              <a:t> = –20.00 (pizza is still $2.00 per slice, but the subway fare is $–20.00 which means that people are paid $20 to ride the subway), this additional point would be an influential point because the graph of the regression line would change considerably, as shown by the regression line located to the right. </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1" name="Shape 641"/>
        <p:cNvGrpSpPr/>
        <p:nvPr/>
      </p:nvGrpSpPr>
      <p:grpSpPr>
        <a:xfrm>
          <a:off x="0" y="0"/>
          <a:ext cx="0" cy="0"/>
          <a:chOff x="0" y="0"/>
          <a:chExt cx="0" cy="0"/>
        </a:xfrm>
      </p:grpSpPr>
      <p:sp>
        <p:nvSpPr>
          <p:cNvPr id="642" name="Shape 642"/>
          <p:cNvSpPr txBox="1"/>
          <p:nvPr>
            <p:ph idx="4294967295" type="title"/>
          </p:nvPr>
        </p:nvSpPr>
        <p:spPr>
          <a:xfrm>
            <a:off x="492125" y="227012"/>
            <a:ext cx="7772400" cy="5270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pic>
        <p:nvPicPr>
          <p:cNvPr id="643" name="Shape 643"/>
          <p:cNvPicPr preferRelativeResize="0"/>
          <p:nvPr/>
        </p:nvPicPr>
        <p:blipFill rotWithShape="1">
          <a:blip r:embed="rId3">
            <a:alphaModFix/>
          </a:blip>
          <a:srcRect b="0" l="0" r="0" t="0"/>
          <a:stretch/>
        </p:blipFill>
        <p:spPr>
          <a:xfrm>
            <a:off x="4789487" y="1682750"/>
            <a:ext cx="4175125" cy="3243262"/>
          </a:xfrm>
          <a:prstGeom prst="rect">
            <a:avLst/>
          </a:prstGeom>
          <a:noFill/>
          <a:ln>
            <a:noFill/>
          </a:ln>
        </p:spPr>
      </p:pic>
      <p:pic>
        <p:nvPicPr>
          <p:cNvPr id="644" name="Shape 644"/>
          <p:cNvPicPr preferRelativeResize="0"/>
          <p:nvPr/>
        </p:nvPicPr>
        <p:blipFill rotWithShape="1">
          <a:blip r:embed="rId4">
            <a:alphaModFix/>
          </a:blip>
          <a:srcRect b="0" l="0" r="0" t="0"/>
          <a:stretch/>
        </p:blipFill>
        <p:spPr>
          <a:xfrm>
            <a:off x="417512" y="1677986"/>
            <a:ext cx="4148137" cy="3252787"/>
          </a:xfrm>
          <a:prstGeom prst="rect">
            <a:avLst/>
          </a:prstGeom>
          <a:noFill/>
          <a:ln>
            <a:noFill/>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8" name="Shape 648"/>
        <p:cNvGrpSpPr/>
        <p:nvPr/>
      </p:nvGrpSpPr>
      <p:grpSpPr>
        <a:xfrm>
          <a:off x="0" y="0"/>
          <a:ext cx="0" cy="0"/>
          <a:chOff x="0" y="0"/>
          <a:chExt cx="0" cy="0"/>
        </a:xfrm>
      </p:grpSpPr>
      <p:sp>
        <p:nvSpPr>
          <p:cNvPr id="649" name="Shape 649"/>
          <p:cNvSpPr txBox="1"/>
          <p:nvPr>
            <p:ph idx="4294967295" type="title"/>
          </p:nvPr>
        </p:nvSpPr>
        <p:spPr>
          <a:xfrm>
            <a:off x="492125" y="227012"/>
            <a:ext cx="7772400" cy="5270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50" name="Shape 650"/>
          <p:cNvSpPr txBox="1"/>
          <p:nvPr>
            <p:ph idx="1" type="body"/>
          </p:nvPr>
        </p:nvSpPr>
        <p:spPr>
          <a:xfrm>
            <a:off x="608012" y="854075"/>
            <a:ext cx="7977187" cy="537368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Compare the two graphs and you will see clearly that the addition of that one pair of values has a very dramatic effect on the regression line, so that additional point is an influential point. The additional point is also an outlier because it is far from the other points.</a:t>
            </a:r>
          </a:p>
          <a:p>
            <a:pPr indent="0" lvl="0" marL="0" marR="0" rtl="0" algn="l">
              <a:lnSpc>
                <a:spcPct val="100000"/>
              </a:lnSpc>
              <a:spcBef>
                <a:spcPts val="56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4" name="Shape 654"/>
        <p:cNvGrpSpPr/>
        <p:nvPr/>
      </p:nvGrpSpPr>
      <p:grpSpPr>
        <a:xfrm>
          <a:off x="0" y="0"/>
          <a:ext cx="0" cy="0"/>
          <a:chOff x="0" y="0"/>
          <a:chExt cx="0" cy="0"/>
        </a:xfrm>
      </p:grpSpPr>
      <p:sp>
        <p:nvSpPr>
          <p:cNvPr id="655" name="Shape 655"/>
          <p:cNvSpPr txBox="1"/>
          <p:nvPr>
            <p:ph idx="1" type="body"/>
          </p:nvPr>
        </p:nvSpPr>
        <p:spPr>
          <a:xfrm>
            <a:off x="642937" y="1331912"/>
            <a:ext cx="7958137" cy="27257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For a pair of sample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values, the </a:t>
            </a:r>
            <a:r>
              <a:rPr b="1" i="0" lang="en-US" sz="3200" u="none" cap="none" strike="noStrike">
                <a:solidFill>
                  <a:schemeClr val="hlink"/>
                </a:solidFill>
                <a:latin typeface="Arial"/>
                <a:ea typeface="Arial"/>
                <a:cs typeface="Arial"/>
                <a:sym typeface="Arial"/>
              </a:rPr>
              <a:t>residual</a:t>
            </a:r>
            <a:r>
              <a:rPr b="1" i="0" lang="en-US" sz="3200" u="none" cap="none" strike="noStrike">
                <a:solidFill>
                  <a:schemeClr val="dk1"/>
                </a:solidFill>
                <a:latin typeface="Arial"/>
                <a:ea typeface="Arial"/>
                <a:cs typeface="Arial"/>
                <a:sym typeface="Arial"/>
              </a:rPr>
              <a:t> is the difference between the </a:t>
            </a:r>
            <a:r>
              <a:rPr b="1" i="1" lang="en-US" sz="3200" u="none" cap="none" strike="noStrike">
                <a:solidFill>
                  <a:schemeClr val="dk1"/>
                </a:solidFill>
                <a:latin typeface="Arial"/>
                <a:ea typeface="Arial"/>
                <a:cs typeface="Arial"/>
                <a:sym typeface="Arial"/>
              </a:rPr>
              <a:t>observed</a:t>
            </a:r>
            <a:r>
              <a:rPr b="1" i="0" lang="en-US" sz="3200" u="none" cap="none" strike="noStrike">
                <a:solidFill>
                  <a:schemeClr val="dk1"/>
                </a:solidFill>
                <a:latin typeface="Arial"/>
                <a:ea typeface="Arial"/>
                <a:cs typeface="Arial"/>
                <a:sym typeface="Arial"/>
              </a:rPr>
              <a:t> sample value of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and the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-value that is </a:t>
            </a:r>
            <a:r>
              <a:rPr b="1" i="1" lang="en-US" sz="3200" u="none" cap="none" strike="noStrike">
                <a:solidFill>
                  <a:schemeClr val="dk1"/>
                </a:solidFill>
                <a:latin typeface="Arial"/>
                <a:ea typeface="Arial"/>
                <a:cs typeface="Arial"/>
                <a:sym typeface="Arial"/>
              </a:rPr>
              <a:t>predicted</a:t>
            </a:r>
            <a:r>
              <a:rPr b="1" i="0" lang="en-US" sz="3200" u="none" cap="none" strike="noStrike">
                <a:solidFill>
                  <a:schemeClr val="dk1"/>
                </a:solidFill>
                <a:latin typeface="Arial"/>
                <a:ea typeface="Arial"/>
                <a:cs typeface="Arial"/>
                <a:sym typeface="Arial"/>
              </a:rPr>
              <a:t> by using the regression equation. That is,</a:t>
            </a:r>
          </a:p>
        </p:txBody>
      </p:sp>
      <p:sp>
        <p:nvSpPr>
          <p:cNvPr id="656" name="Shape 656"/>
          <p:cNvSpPr txBox="1"/>
          <p:nvPr>
            <p:ph idx="4294967295" type="title"/>
          </p:nvPr>
        </p:nvSpPr>
        <p:spPr>
          <a:xfrm>
            <a:off x="304800" y="141286"/>
            <a:ext cx="84582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657" name="Shape 657"/>
          <p:cNvSpPr txBox="1"/>
          <p:nvPr/>
        </p:nvSpPr>
        <p:spPr>
          <a:xfrm>
            <a:off x="582612" y="4532312"/>
            <a:ext cx="826293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residual = observed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 – predicted </a:t>
            </a:r>
            <a:r>
              <a:rPr b="1" i="1" lang="en-US" sz="3200" u="none" cap="none" strike="noStrike">
                <a:solidFill>
                  <a:schemeClr val="dk1"/>
                </a:solidFill>
                <a:latin typeface="Times New Roman"/>
                <a:ea typeface="Times New Roman"/>
                <a:cs typeface="Times New Roman"/>
                <a:sym typeface="Times New Roman"/>
              </a:rPr>
              <a:t>y </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y</a:t>
            </a:r>
          </a:p>
        </p:txBody>
      </p:sp>
      <p:sp>
        <p:nvSpPr>
          <p:cNvPr id="658" name="Shape 658"/>
          <p:cNvSpPr txBox="1"/>
          <p:nvPr/>
        </p:nvSpPr>
        <p:spPr>
          <a:xfrm>
            <a:off x="6997700" y="4494212"/>
            <a:ext cx="539749" cy="5207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42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
        <p:nvSpPr>
          <p:cNvPr id="659" name="Shape 659"/>
          <p:cNvSpPr txBox="1"/>
          <p:nvPr/>
        </p:nvSpPr>
        <p:spPr>
          <a:xfrm>
            <a:off x="8166100" y="4471987"/>
            <a:ext cx="539749" cy="5794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42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3" name="Shape 663"/>
        <p:cNvGrpSpPr/>
        <p:nvPr/>
      </p:nvGrpSpPr>
      <p:grpSpPr>
        <a:xfrm>
          <a:off x="0" y="0"/>
          <a:ext cx="0" cy="0"/>
          <a:chOff x="0" y="0"/>
          <a:chExt cx="0" cy="0"/>
        </a:xfrm>
      </p:grpSpPr>
      <p:sp>
        <p:nvSpPr>
          <p:cNvPr id="664" name="Shape 664"/>
          <p:cNvSpPr txBox="1"/>
          <p:nvPr>
            <p:ph idx="4294967295" type="title"/>
          </p:nvPr>
        </p:nvSpPr>
        <p:spPr>
          <a:xfrm>
            <a:off x="304800" y="141286"/>
            <a:ext cx="84582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Residuals</a:t>
            </a:r>
          </a:p>
        </p:txBody>
      </p:sp>
      <p:pic>
        <p:nvPicPr>
          <p:cNvPr id="665" name="Shape 665"/>
          <p:cNvPicPr preferRelativeResize="0"/>
          <p:nvPr/>
        </p:nvPicPr>
        <p:blipFill rotWithShape="1">
          <a:blip r:embed="rId3">
            <a:alphaModFix/>
          </a:blip>
          <a:srcRect b="0" l="0" r="0" t="0"/>
          <a:stretch/>
        </p:blipFill>
        <p:spPr>
          <a:xfrm>
            <a:off x="1182687" y="1154112"/>
            <a:ext cx="6730999" cy="5054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 name="Shape 99"/>
        <p:cNvGrpSpPr/>
        <p:nvPr/>
      </p:nvGrpSpPr>
      <p:grpSpPr>
        <a:xfrm>
          <a:off x="0" y="0"/>
          <a:ext cx="0" cy="0"/>
          <a:chOff x="0" y="0"/>
          <a:chExt cx="0" cy="0"/>
        </a:xfrm>
      </p:grpSpPr>
      <p:sp>
        <p:nvSpPr>
          <p:cNvPr id="100" name="Shape 100"/>
          <p:cNvSpPr txBox="1"/>
          <p:nvPr/>
        </p:nvSpPr>
        <p:spPr>
          <a:xfrm>
            <a:off x="11811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101" name="Shape 101"/>
          <p:cNvSpPr txBox="1"/>
          <p:nvPr/>
        </p:nvSpPr>
        <p:spPr>
          <a:xfrm>
            <a:off x="641350" y="1527175"/>
            <a:ext cx="7948611" cy="46370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part 1 of this section introduces the </a:t>
            </a:r>
            <a:r>
              <a:rPr b="1" i="0" lang="en-US" sz="2800" u="none" cap="none" strike="noStrike">
                <a:solidFill>
                  <a:schemeClr val="hlink"/>
                </a:solidFill>
                <a:latin typeface="Arial"/>
                <a:ea typeface="Arial"/>
                <a:cs typeface="Arial"/>
                <a:sym typeface="Arial"/>
              </a:rPr>
              <a:t>linear correlation coefficient </a:t>
            </a:r>
            <a:r>
              <a:rPr b="1" i="1" lang="en-US" sz="3200" u="none" cap="none" strike="noStrike">
                <a:solidFill>
                  <a:schemeClr val="hlink"/>
                </a:solidFill>
                <a:latin typeface="Times New Roman"/>
                <a:ea typeface="Times New Roman"/>
                <a:cs typeface="Times New Roman"/>
                <a:sym typeface="Times New Roman"/>
              </a:rPr>
              <a:t>r</a:t>
            </a:r>
            <a:r>
              <a:rPr b="1" i="0" lang="en-US" sz="2800" u="none" cap="none" strike="noStrike">
                <a:solidFill>
                  <a:schemeClr val="dk1"/>
                </a:solidFill>
                <a:latin typeface="Arial"/>
                <a:ea typeface="Arial"/>
                <a:cs typeface="Arial"/>
                <a:sym typeface="Arial"/>
              </a:rPr>
              <a:t>, which is a numerical measure of the strength of the relationship between two variables representing quantitative data.</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paired sample data (sometimes called bivariate data), we find the value of r (usually using technology), then we use that value to conclude that there is (or is not) a linear correlation between the two variables.</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9" name="Shape 669"/>
        <p:cNvGrpSpPr/>
        <p:nvPr/>
      </p:nvGrpSpPr>
      <p:grpSpPr>
        <a:xfrm>
          <a:off x="0" y="0"/>
          <a:ext cx="0" cy="0"/>
          <a:chOff x="0" y="0"/>
          <a:chExt cx="0" cy="0"/>
        </a:xfrm>
      </p:grpSpPr>
      <p:sp>
        <p:nvSpPr>
          <p:cNvPr id="670" name="Shape 670"/>
          <p:cNvSpPr txBox="1"/>
          <p:nvPr>
            <p:ph idx="1" type="body"/>
          </p:nvPr>
        </p:nvSpPr>
        <p:spPr>
          <a:xfrm>
            <a:off x="579437" y="1511300"/>
            <a:ext cx="8132761" cy="220979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160"/>
              </a:spcAft>
              <a:buClr>
                <a:schemeClr val="dk1"/>
              </a:buClr>
              <a:buSzPct val="25000"/>
              <a:buFont typeface="Arial"/>
              <a:buNone/>
            </a:pPr>
            <a:r>
              <a:rPr b="1" i="0" lang="en-US" sz="3200" u="none" cap="none" strike="noStrike">
                <a:solidFill>
                  <a:schemeClr val="dk1"/>
                </a:solidFill>
                <a:latin typeface="Arial"/>
                <a:ea typeface="Arial"/>
                <a:cs typeface="Arial"/>
                <a:sym typeface="Arial"/>
              </a:rPr>
              <a:t>A straight line satisfies the </a:t>
            </a:r>
            <a:r>
              <a:rPr b="1" i="0" lang="en-US" sz="3200" u="none" cap="none" strike="noStrike">
                <a:solidFill>
                  <a:schemeClr val="hlink"/>
                </a:solidFill>
                <a:latin typeface="Arial"/>
                <a:ea typeface="Arial"/>
                <a:cs typeface="Arial"/>
                <a:sym typeface="Arial"/>
              </a:rPr>
              <a:t>least-squares property</a:t>
            </a:r>
            <a:r>
              <a:rPr b="1" i="0" lang="en-US" sz="3200" u="none" cap="none" strike="noStrike">
                <a:solidFill>
                  <a:schemeClr val="dk1"/>
                </a:solidFill>
                <a:latin typeface="Arial"/>
                <a:ea typeface="Arial"/>
                <a:cs typeface="Arial"/>
                <a:sym typeface="Arial"/>
              </a:rPr>
              <a:t> if the sum of the squares</a:t>
            </a:r>
            <a:r>
              <a:rPr b="1" i="0" lang="en-US" sz="3200" u="none" cap="none" strike="noStrike">
                <a:solidFill>
                  <a:schemeClr val="dk1"/>
                </a:solidFill>
                <a:latin typeface="Helvetica Neue"/>
                <a:ea typeface="Helvetica Neue"/>
                <a:cs typeface="Helvetica Neue"/>
                <a:sym typeface="Helvetica Neue"/>
              </a:rPr>
              <a:t> </a:t>
            </a:r>
            <a:r>
              <a:rPr b="1" i="0" lang="en-US" sz="3200" u="none" cap="none" strike="noStrike">
                <a:solidFill>
                  <a:schemeClr val="dk1"/>
                </a:solidFill>
                <a:latin typeface="Arial"/>
                <a:ea typeface="Arial"/>
                <a:cs typeface="Arial"/>
                <a:sym typeface="Arial"/>
              </a:rPr>
              <a:t>of the residuals is the smallest sum possible.</a:t>
            </a:r>
          </a:p>
        </p:txBody>
      </p:sp>
      <p:sp>
        <p:nvSpPr>
          <p:cNvPr id="671" name="Shape 671"/>
          <p:cNvSpPr txBox="1"/>
          <p:nvPr>
            <p:ph idx="4294967295" type="title"/>
          </p:nvPr>
        </p:nvSpPr>
        <p:spPr>
          <a:xfrm>
            <a:off x="317500" y="153986"/>
            <a:ext cx="8458200" cy="8254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Definitions</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5" name="Shape 675"/>
        <p:cNvGrpSpPr/>
        <p:nvPr/>
      </p:nvGrpSpPr>
      <p:grpSpPr>
        <a:xfrm>
          <a:off x="0" y="0"/>
          <a:ext cx="0" cy="0"/>
          <a:chOff x="0" y="0"/>
          <a:chExt cx="0" cy="0"/>
        </a:xfrm>
      </p:grpSpPr>
      <p:sp>
        <p:nvSpPr>
          <p:cNvPr id="676" name="Shape 676"/>
          <p:cNvSpPr txBox="1"/>
          <p:nvPr>
            <p:ph idx="1" type="body"/>
          </p:nvPr>
        </p:nvSpPr>
        <p:spPr>
          <a:xfrm>
            <a:off x="579437" y="1511300"/>
            <a:ext cx="7750174" cy="3444875"/>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160"/>
              </a:spcAft>
              <a:buClr>
                <a:schemeClr val="dk1"/>
              </a:buClr>
              <a:buSzPct val="25000"/>
              <a:buFont typeface="Arial"/>
              <a:buNone/>
            </a:pPr>
            <a:r>
              <a:rPr b="1" i="0" lang="en-US" sz="3200" u="none" cap="none" strike="noStrike">
                <a:solidFill>
                  <a:schemeClr val="dk1"/>
                </a:solidFill>
                <a:latin typeface="Arial"/>
                <a:ea typeface="Arial"/>
                <a:cs typeface="Arial"/>
                <a:sym typeface="Arial"/>
              </a:rPr>
              <a:t>A </a:t>
            </a:r>
            <a:r>
              <a:rPr b="1" i="0" lang="en-US" sz="3200" u="none" cap="none" strike="noStrike">
                <a:solidFill>
                  <a:schemeClr val="hlink"/>
                </a:solidFill>
                <a:latin typeface="Arial"/>
                <a:ea typeface="Arial"/>
                <a:cs typeface="Arial"/>
                <a:sym typeface="Arial"/>
              </a:rPr>
              <a:t>residual plot</a:t>
            </a:r>
            <a:r>
              <a:rPr b="1" i="0" lang="en-US" sz="3200" u="none" cap="none" strike="noStrike">
                <a:solidFill>
                  <a:schemeClr val="dk1"/>
                </a:solidFill>
                <a:latin typeface="Arial"/>
                <a:ea typeface="Arial"/>
                <a:cs typeface="Arial"/>
                <a:sym typeface="Arial"/>
              </a:rPr>
              <a:t> is a scatterplot of the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values after each of the</a:t>
            </a:r>
            <a:br>
              <a:rPr b="1" i="0" lang="en-US" sz="3200" u="none" cap="none" strike="noStrike">
                <a:solidFill>
                  <a:schemeClr val="dk1"/>
                </a:solidFill>
                <a:latin typeface="Arial"/>
                <a:ea typeface="Arial"/>
                <a:cs typeface="Arial"/>
                <a:sym typeface="Arial"/>
              </a:rPr>
            </a:b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-coordinate values has been replaced by the residual value </a:t>
            </a:r>
            <a:r>
              <a:rPr b="1" i="1" lang="en-US" sz="3200" u="none" cap="none" strike="noStrike">
                <a:solidFill>
                  <a:schemeClr val="dk1"/>
                </a:solidFill>
                <a:latin typeface="Arial"/>
                <a:ea typeface="Arial"/>
                <a:cs typeface="Arial"/>
                <a:sym typeface="Arial"/>
              </a:rPr>
              <a:t>y </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y </a:t>
            </a:r>
            <a:r>
              <a:rPr b="1" i="0" lang="en-US" sz="3200" u="none" cap="none" strike="noStrike">
                <a:solidFill>
                  <a:schemeClr val="dk1"/>
                </a:solidFill>
                <a:latin typeface="Arial"/>
                <a:ea typeface="Arial"/>
                <a:cs typeface="Arial"/>
                <a:sym typeface="Arial"/>
              </a:rPr>
              <a:t>(where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denotes the predicted value of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That is, a residual plot is a graph of the points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a:t>
            </a:r>
          </a:p>
        </p:txBody>
      </p:sp>
      <p:sp>
        <p:nvSpPr>
          <p:cNvPr id="677" name="Shape 677"/>
          <p:cNvSpPr txBox="1"/>
          <p:nvPr>
            <p:ph idx="4294967295" type="title"/>
          </p:nvPr>
        </p:nvSpPr>
        <p:spPr>
          <a:xfrm>
            <a:off x="317500" y="153986"/>
            <a:ext cx="8458200" cy="8254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Definitions</a:t>
            </a:r>
          </a:p>
        </p:txBody>
      </p:sp>
      <p:sp>
        <p:nvSpPr>
          <p:cNvPr id="678" name="Shape 678"/>
          <p:cNvSpPr txBox="1"/>
          <p:nvPr/>
        </p:nvSpPr>
        <p:spPr>
          <a:xfrm>
            <a:off x="5422900" y="2770186"/>
            <a:ext cx="4222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t>
            </a:r>
          </a:p>
        </p:txBody>
      </p:sp>
      <p:sp>
        <p:nvSpPr>
          <p:cNvPr id="679" name="Shape 679"/>
          <p:cNvSpPr txBox="1"/>
          <p:nvPr/>
        </p:nvSpPr>
        <p:spPr>
          <a:xfrm>
            <a:off x="7188200" y="2776536"/>
            <a:ext cx="4222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t>
            </a:r>
          </a:p>
        </p:txBody>
      </p:sp>
      <p:sp>
        <p:nvSpPr>
          <p:cNvPr id="680" name="Shape 680"/>
          <p:cNvSpPr txBox="1"/>
          <p:nvPr/>
        </p:nvSpPr>
        <p:spPr>
          <a:xfrm>
            <a:off x="3225800" y="4178300"/>
            <a:ext cx="4222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4" name="Shape 684"/>
        <p:cNvGrpSpPr/>
        <p:nvPr/>
      </p:nvGrpSpPr>
      <p:grpSpPr>
        <a:xfrm>
          <a:off x="0" y="0"/>
          <a:ext cx="0" cy="0"/>
          <a:chOff x="0" y="0"/>
          <a:chExt cx="0" cy="0"/>
        </a:xfrm>
      </p:grpSpPr>
      <p:sp>
        <p:nvSpPr>
          <p:cNvPr id="685" name="Shape 685"/>
          <p:cNvSpPr txBox="1"/>
          <p:nvPr/>
        </p:nvSpPr>
        <p:spPr>
          <a:xfrm>
            <a:off x="304800" y="179386"/>
            <a:ext cx="8458200" cy="7762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Residual Plot Analysis</a:t>
            </a:r>
          </a:p>
        </p:txBody>
      </p:sp>
      <p:sp>
        <p:nvSpPr>
          <p:cNvPr id="686" name="Shape 686"/>
          <p:cNvSpPr txBox="1"/>
          <p:nvPr/>
        </p:nvSpPr>
        <p:spPr>
          <a:xfrm>
            <a:off x="608012" y="1298575"/>
            <a:ext cx="7947024" cy="39354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analyzing a residual plot, look for a pattern in the way the points are configured, and use these criteria:</a:t>
            </a:r>
          </a:p>
          <a:p>
            <a:pPr indent="0" lvl="0" marL="0" marR="0" rtl="0" algn="l">
              <a:lnSpc>
                <a:spcPct val="100000"/>
              </a:lnSpc>
              <a:spcBef>
                <a:spcPts val="0"/>
              </a:spcBef>
              <a:spcAft>
                <a:spcPts val="0"/>
              </a:spcAft>
              <a:buClr>
                <a:schemeClr val="dk1"/>
              </a:buClr>
              <a:buFont typeface="Arial"/>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residual plot should not have an obvious pattern that is not a straight-line pattern.</a:t>
            </a:r>
          </a:p>
          <a:p>
            <a:pPr indent="0" lvl="0" marL="0" marR="0" rtl="0" algn="l">
              <a:lnSpc>
                <a:spcPct val="100000"/>
              </a:lnSpc>
              <a:spcBef>
                <a:spcPts val="0"/>
              </a:spcBef>
              <a:spcAft>
                <a:spcPts val="0"/>
              </a:spcAft>
              <a:buClr>
                <a:schemeClr val="dk1"/>
              </a:buClr>
              <a:buFont typeface="Arial"/>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The residual plot should not become thicker (or thinner) when viewed from left to right. </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0" name="Shape 690"/>
        <p:cNvGrpSpPr/>
        <p:nvPr/>
      </p:nvGrpSpPr>
      <p:grpSpPr>
        <a:xfrm>
          <a:off x="0" y="0"/>
          <a:ext cx="0" cy="0"/>
          <a:chOff x="0" y="0"/>
          <a:chExt cx="0" cy="0"/>
        </a:xfrm>
      </p:grpSpPr>
      <p:sp>
        <p:nvSpPr>
          <p:cNvPr id="691" name="Shape 691"/>
          <p:cNvSpPr txBox="1"/>
          <p:nvPr>
            <p:ph idx="4294967295" type="title"/>
          </p:nvPr>
        </p:nvSpPr>
        <p:spPr>
          <a:xfrm>
            <a:off x="317500" y="153986"/>
            <a:ext cx="8458200" cy="8254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Residuals Plot - Pizza/Subway</a:t>
            </a:r>
          </a:p>
        </p:txBody>
      </p:sp>
      <p:pic>
        <p:nvPicPr>
          <p:cNvPr id="692" name="Shape 692"/>
          <p:cNvPicPr preferRelativeResize="0"/>
          <p:nvPr/>
        </p:nvPicPr>
        <p:blipFill rotWithShape="1">
          <a:blip r:embed="rId3">
            <a:alphaModFix/>
          </a:blip>
          <a:srcRect b="0" l="0" r="0" t="0"/>
          <a:stretch/>
        </p:blipFill>
        <p:spPr>
          <a:xfrm>
            <a:off x="1077912" y="941387"/>
            <a:ext cx="7342186" cy="5465761"/>
          </a:xfrm>
          <a:prstGeom prst="rect">
            <a:avLst/>
          </a:prstGeom>
          <a:noFill/>
          <a:ln>
            <a:noFill/>
          </a:ln>
        </p:spPr>
      </p:pic>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6" name="Shape 696"/>
        <p:cNvGrpSpPr/>
        <p:nvPr/>
      </p:nvGrpSpPr>
      <p:grpSpPr>
        <a:xfrm>
          <a:off x="0" y="0"/>
          <a:ext cx="0" cy="0"/>
          <a:chOff x="0" y="0"/>
          <a:chExt cx="0" cy="0"/>
        </a:xfrm>
      </p:grpSpPr>
      <p:sp>
        <p:nvSpPr>
          <p:cNvPr id="697" name="Shape 697"/>
          <p:cNvSpPr txBox="1"/>
          <p:nvPr/>
        </p:nvSpPr>
        <p:spPr>
          <a:xfrm>
            <a:off x="304800" y="179386"/>
            <a:ext cx="8458200" cy="7778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Residual Plots</a:t>
            </a:r>
          </a:p>
        </p:txBody>
      </p:sp>
      <p:pic>
        <p:nvPicPr>
          <p:cNvPr id="698" name="Shape 698"/>
          <p:cNvPicPr preferRelativeResize="0"/>
          <p:nvPr/>
        </p:nvPicPr>
        <p:blipFill rotWithShape="1">
          <a:blip r:embed="rId3">
            <a:alphaModFix/>
          </a:blip>
          <a:srcRect b="0" l="0" r="0" t="0"/>
          <a:stretch/>
        </p:blipFill>
        <p:spPr>
          <a:xfrm>
            <a:off x="1719261" y="990600"/>
            <a:ext cx="5778499" cy="5499099"/>
          </a:xfrm>
          <a:prstGeom prst="rect">
            <a:avLst/>
          </a:prstGeom>
          <a:noFill/>
          <a:ln>
            <a:noFill/>
          </a:ln>
        </p:spPr>
      </p:pic>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2" name="Shape 702"/>
        <p:cNvGrpSpPr/>
        <p:nvPr/>
      </p:nvGrpSpPr>
      <p:grpSpPr>
        <a:xfrm>
          <a:off x="0" y="0"/>
          <a:ext cx="0" cy="0"/>
          <a:chOff x="0" y="0"/>
          <a:chExt cx="0" cy="0"/>
        </a:xfrm>
      </p:grpSpPr>
      <p:sp>
        <p:nvSpPr>
          <p:cNvPr id="703" name="Shape 703"/>
          <p:cNvSpPr txBox="1"/>
          <p:nvPr/>
        </p:nvSpPr>
        <p:spPr>
          <a:xfrm>
            <a:off x="304800" y="179386"/>
            <a:ext cx="8458200" cy="7778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Residual Plots</a:t>
            </a:r>
          </a:p>
        </p:txBody>
      </p:sp>
      <p:pic>
        <p:nvPicPr>
          <p:cNvPr id="704" name="Shape 704"/>
          <p:cNvPicPr preferRelativeResize="0"/>
          <p:nvPr/>
        </p:nvPicPr>
        <p:blipFill rotWithShape="1">
          <a:blip r:embed="rId3">
            <a:alphaModFix/>
          </a:blip>
          <a:srcRect b="0" l="0" r="0" t="0"/>
          <a:stretch/>
        </p:blipFill>
        <p:spPr>
          <a:xfrm>
            <a:off x="1658936" y="854075"/>
            <a:ext cx="5943599" cy="5727699"/>
          </a:xfrm>
          <a:prstGeom prst="rect">
            <a:avLst/>
          </a:prstGeom>
          <a:noFill/>
          <a:ln>
            <a:noFill/>
          </a:ln>
        </p:spPr>
      </p:pic>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8" name="Shape 708"/>
        <p:cNvGrpSpPr/>
        <p:nvPr/>
      </p:nvGrpSpPr>
      <p:grpSpPr>
        <a:xfrm>
          <a:off x="0" y="0"/>
          <a:ext cx="0" cy="0"/>
          <a:chOff x="0" y="0"/>
          <a:chExt cx="0" cy="0"/>
        </a:xfrm>
      </p:grpSpPr>
      <p:sp>
        <p:nvSpPr>
          <p:cNvPr id="709" name="Shape 709"/>
          <p:cNvSpPr txBox="1"/>
          <p:nvPr/>
        </p:nvSpPr>
        <p:spPr>
          <a:xfrm>
            <a:off x="304800" y="179386"/>
            <a:ext cx="8458200" cy="7778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Residual Plots</a:t>
            </a:r>
          </a:p>
        </p:txBody>
      </p:sp>
      <p:pic>
        <p:nvPicPr>
          <p:cNvPr id="710" name="Shape 710"/>
          <p:cNvPicPr preferRelativeResize="0"/>
          <p:nvPr/>
        </p:nvPicPr>
        <p:blipFill rotWithShape="1">
          <a:blip r:embed="rId3">
            <a:alphaModFix/>
          </a:blip>
          <a:srcRect b="0" l="0" r="0" t="0"/>
          <a:stretch/>
        </p:blipFill>
        <p:spPr>
          <a:xfrm>
            <a:off x="1798636" y="803275"/>
            <a:ext cx="5930899" cy="5778499"/>
          </a:xfrm>
          <a:prstGeom prst="rect">
            <a:avLst/>
          </a:prstGeom>
          <a:noFill/>
          <a:ln>
            <a:noFill/>
          </a:ln>
        </p:spPr>
      </p:pic>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4" name="Shape 714"/>
        <p:cNvGrpSpPr/>
        <p:nvPr/>
      </p:nvGrpSpPr>
      <p:grpSpPr>
        <a:xfrm>
          <a:off x="0" y="0"/>
          <a:ext cx="0" cy="0"/>
          <a:chOff x="0" y="0"/>
          <a:chExt cx="0" cy="0"/>
        </a:xfrm>
      </p:grpSpPr>
      <p:sp>
        <p:nvSpPr>
          <p:cNvPr id="715" name="Shape 715"/>
          <p:cNvSpPr txBox="1"/>
          <p:nvPr/>
        </p:nvSpPr>
        <p:spPr>
          <a:xfrm>
            <a:off x="592137" y="215900"/>
            <a:ext cx="8099425"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Complete Regression Analysis</a:t>
            </a:r>
          </a:p>
        </p:txBody>
      </p:sp>
      <p:sp>
        <p:nvSpPr>
          <p:cNvPr id="716" name="Shape 716"/>
          <p:cNvSpPr txBox="1"/>
          <p:nvPr/>
        </p:nvSpPr>
        <p:spPr>
          <a:xfrm>
            <a:off x="628650" y="1511300"/>
            <a:ext cx="7966074" cy="5003800"/>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Construct a scatterplot and verify that the pattern of the points is approximately a straight-line pattern without outliers. (If there are outliers, consider their effects by comparing results that include the outliers to results that exclude the outliers.)</a:t>
            </a:r>
          </a:p>
          <a:p>
            <a:pPr indent="-455612" lvl="0" marL="455612"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Construct a residual plot and verify that there is no pattern (other than a straight-line pattern) and also verify that the residual plot does not become thicker (or thinner).</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0" name="Shape 720"/>
        <p:cNvGrpSpPr/>
        <p:nvPr/>
      </p:nvGrpSpPr>
      <p:grpSpPr>
        <a:xfrm>
          <a:off x="0" y="0"/>
          <a:ext cx="0" cy="0"/>
          <a:chOff x="0" y="0"/>
          <a:chExt cx="0" cy="0"/>
        </a:xfrm>
      </p:grpSpPr>
      <p:sp>
        <p:nvSpPr>
          <p:cNvPr id="721" name="Shape 721"/>
          <p:cNvSpPr txBox="1"/>
          <p:nvPr/>
        </p:nvSpPr>
        <p:spPr>
          <a:xfrm>
            <a:off x="592137" y="215900"/>
            <a:ext cx="8099425"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Complete Regression Analysis</a:t>
            </a:r>
          </a:p>
        </p:txBody>
      </p:sp>
      <p:sp>
        <p:nvSpPr>
          <p:cNvPr id="722" name="Shape 722"/>
          <p:cNvSpPr txBox="1"/>
          <p:nvPr/>
        </p:nvSpPr>
        <p:spPr>
          <a:xfrm>
            <a:off x="628650" y="1511300"/>
            <a:ext cx="7966074" cy="3082924"/>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Use a histogram and/or normal quantile plot to confirm that the values of the residuals have a distribution that is approximately normal.</a:t>
            </a:r>
          </a:p>
          <a:p>
            <a:pPr indent="-455612" lvl="0" marL="455612" marR="0" rtl="0" algn="l">
              <a:lnSpc>
                <a:spcPct val="100000"/>
              </a:lnSpc>
              <a:spcBef>
                <a:spcPts val="1400"/>
              </a:spcBef>
              <a:spcAft>
                <a:spcPts val="0"/>
              </a:spcAft>
              <a:buClr>
                <a:schemeClr val="dk1"/>
              </a:buClr>
              <a:buFont typeface="Arial"/>
              <a:buNone/>
            </a:pPr>
            <a:r>
              <a:t/>
            </a:r>
            <a:endParaRPr b="1" i="0" sz="2800" u="none" cap="none" strike="noStrike">
              <a:solidFill>
                <a:schemeClr val="dk1"/>
              </a:solidFill>
              <a:latin typeface="Arial"/>
              <a:ea typeface="Arial"/>
              <a:cs typeface="Arial"/>
              <a:sym typeface="Arial"/>
            </a:endParaRPr>
          </a:p>
          <a:p>
            <a:pPr indent="-455612" lvl="0" marL="455612"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4. Consider any effects of a pattern over time. </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6" name="Shape 726"/>
        <p:cNvGrpSpPr/>
        <p:nvPr/>
      </p:nvGrpSpPr>
      <p:grpSpPr>
        <a:xfrm>
          <a:off x="0" y="0"/>
          <a:ext cx="0" cy="0"/>
          <a:chOff x="0" y="0"/>
          <a:chExt cx="0" cy="0"/>
        </a:xfrm>
      </p:grpSpPr>
      <p:sp>
        <p:nvSpPr>
          <p:cNvPr id="727" name="Shape 727"/>
          <p:cNvSpPr txBox="1"/>
          <p:nvPr/>
        </p:nvSpPr>
        <p:spPr>
          <a:xfrm>
            <a:off x="11684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728" name="Shape 728"/>
          <p:cNvSpPr txBox="1"/>
          <p:nvPr/>
        </p:nvSpPr>
        <p:spPr>
          <a:xfrm>
            <a:off x="628650" y="1008062"/>
            <a:ext cx="8264524" cy="5435599"/>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The basic concepts of regression.</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Rounding rules.</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Using the regression equation for predictions.</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Interpreting the regression equation.</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Outliers</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Residuals and least-squares.</a:t>
            </a:r>
          </a:p>
          <a:p>
            <a:pPr indent="-455612" lvl="0" marL="455612" marR="0" rtl="0" algn="l">
              <a:lnSpc>
                <a:spcPct val="100000"/>
              </a:lnSpc>
              <a:spcBef>
                <a:spcPts val="1400"/>
              </a:spcBef>
              <a:spcAft>
                <a:spcPts val="0"/>
              </a:spcAft>
              <a:buClr>
                <a:srgbClr val="009900"/>
              </a:buClr>
              <a:buSzPct val="100000"/>
              <a:buFont typeface="Arial"/>
              <a:buChar char="❖"/>
            </a:pPr>
            <a:r>
              <a:rPr b="1" i="0" lang="en-US" sz="2800" u="none" cap="none" strike="noStrike">
                <a:solidFill>
                  <a:schemeClr val="dk1"/>
                </a:solidFill>
                <a:latin typeface="Arial"/>
                <a:ea typeface="Arial"/>
                <a:cs typeface="Arial"/>
                <a:sym typeface="Arial"/>
              </a:rPr>
              <a:t>Residual plots.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 name="Shape 105"/>
        <p:cNvGrpSpPr/>
        <p:nvPr/>
      </p:nvGrpSpPr>
      <p:grpSpPr>
        <a:xfrm>
          <a:off x="0" y="0"/>
          <a:ext cx="0" cy="0"/>
          <a:chOff x="0" y="0"/>
          <a:chExt cx="0" cy="0"/>
        </a:xfrm>
      </p:grpSpPr>
      <p:sp>
        <p:nvSpPr>
          <p:cNvPr id="106" name="Shape 106"/>
          <p:cNvSpPr txBox="1"/>
          <p:nvPr/>
        </p:nvSpPr>
        <p:spPr>
          <a:xfrm>
            <a:off x="11811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107" name="Shape 107"/>
          <p:cNvSpPr txBox="1"/>
          <p:nvPr/>
        </p:nvSpPr>
        <p:spPr>
          <a:xfrm>
            <a:off x="641350" y="1527175"/>
            <a:ext cx="7948611" cy="3509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consider only linear relationships, which means that when graphed, the points approximate a straight-line pattern.</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Part 2, we discuss methods of hypothesis testing for correlation. </a:t>
            </a:r>
          </a:p>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2" name="Shape 732"/>
        <p:cNvGrpSpPr/>
        <p:nvPr/>
      </p:nvGrpSpPr>
      <p:grpSpPr>
        <a:xfrm>
          <a:off x="0" y="0"/>
          <a:ext cx="0" cy="0"/>
          <a:chOff x="0" y="0"/>
          <a:chExt cx="0" cy="0"/>
        </a:xfrm>
      </p:grpSpPr>
      <p:grpSp>
        <p:nvGrpSpPr>
          <p:cNvPr id="733" name="Shape 733"/>
          <p:cNvGrpSpPr/>
          <p:nvPr/>
        </p:nvGrpSpPr>
        <p:grpSpPr>
          <a:xfrm>
            <a:off x="0" y="0"/>
            <a:ext cx="9144000" cy="6858000"/>
            <a:chOff x="0" y="0"/>
            <a:chExt cx="9144000" cy="6858000"/>
          </a:xfrm>
        </p:grpSpPr>
        <p:sp>
          <p:nvSpPr>
            <p:cNvPr id="734" name="Shape 734"/>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pic>
          <p:nvPicPr>
            <p:cNvPr id="735" name="Shape 735"/>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736" name="Shape 736"/>
          <p:cNvSpPr txBox="1"/>
          <p:nvPr/>
        </p:nvSpPr>
        <p:spPr>
          <a:xfrm>
            <a:off x="1295400" y="82550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10-4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Variation and Prediction Intervals</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0" name="Shape 740"/>
        <p:cNvGrpSpPr/>
        <p:nvPr/>
      </p:nvGrpSpPr>
      <p:grpSpPr>
        <a:xfrm>
          <a:off x="0" y="0"/>
          <a:ext cx="0" cy="0"/>
          <a:chOff x="0" y="0"/>
          <a:chExt cx="0" cy="0"/>
        </a:xfrm>
      </p:grpSpPr>
      <p:sp>
        <p:nvSpPr>
          <p:cNvPr id="741" name="Shape 741"/>
          <p:cNvSpPr txBox="1"/>
          <p:nvPr/>
        </p:nvSpPr>
        <p:spPr>
          <a:xfrm>
            <a:off x="1168400" y="215900"/>
            <a:ext cx="67818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742" name="Shape 742"/>
          <p:cNvSpPr txBox="1"/>
          <p:nvPr/>
        </p:nvSpPr>
        <p:spPr>
          <a:xfrm>
            <a:off x="622300" y="2189161"/>
            <a:ext cx="8208962"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present a method for constructing a </a:t>
            </a:r>
            <a:r>
              <a:rPr b="1" i="0" lang="en-US" sz="2800" u="none" cap="none" strike="noStrike">
                <a:solidFill>
                  <a:schemeClr val="hlink"/>
                </a:solidFill>
                <a:latin typeface="Arial"/>
                <a:ea typeface="Arial"/>
                <a:cs typeface="Arial"/>
                <a:sym typeface="Arial"/>
              </a:rPr>
              <a:t>prediction interval</a:t>
            </a:r>
            <a:r>
              <a:rPr b="1" i="0" lang="en-US" sz="2800" u="none" cap="none" strike="noStrike">
                <a:solidFill>
                  <a:schemeClr val="dk1"/>
                </a:solidFill>
                <a:latin typeface="Arial"/>
                <a:ea typeface="Arial"/>
                <a:cs typeface="Arial"/>
                <a:sym typeface="Arial"/>
              </a:rPr>
              <a:t>, which is an interval estimate of a predicted value of </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6" name="Shape 746"/>
        <p:cNvGrpSpPr/>
        <p:nvPr/>
      </p:nvGrpSpPr>
      <p:grpSpPr>
        <a:xfrm>
          <a:off x="0" y="0"/>
          <a:ext cx="0" cy="0"/>
          <a:chOff x="0" y="0"/>
          <a:chExt cx="0" cy="0"/>
        </a:xfrm>
      </p:grpSpPr>
      <p:sp>
        <p:nvSpPr>
          <p:cNvPr id="747" name="Shape 747"/>
          <p:cNvSpPr txBox="1"/>
          <p:nvPr>
            <p:ph idx="4294967295" type="title"/>
          </p:nvPr>
        </p:nvSpPr>
        <p:spPr>
          <a:xfrm>
            <a:off x="685800" y="214312"/>
            <a:ext cx="7772400" cy="6889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748" name="Shape 748"/>
          <p:cNvSpPr txBox="1"/>
          <p:nvPr>
            <p:ph idx="1" type="body"/>
          </p:nvPr>
        </p:nvSpPr>
        <p:spPr>
          <a:xfrm>
            <a:off x="747712" y="1866900"/>
            <a:ext cx="7853362" cy="4114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Assume that we have a collection of paired data containing the sample point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that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is the predicted value of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(obtained by using the regression equation), and that the mean of the sample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-values is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a:t>
            </a:r>
          </a:p>
          <a:p>
            <a:pPr indent="-342900" lvl="0" marL="342900" marR="0" rtl="0" algn="l">
              <a:spcBef>
                <a:spcPts val="96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p:txBody>
      </p:sp>
      <p:sp>
        <p:nvSpPr>
          <p:cNvPr id="749" name="Shape 749"/>
          <p:cNvSpPr txBox="1"/>
          <p:nvPr/>
        </p:nvSpPr>
        <p:spPr>
          <a:xfrm>
            <a:off x="2786061" y="2689225"/>
            <a:ext cx="4222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t>
            </a:r>
          </a:p>
        </p:txBody>
      </p:sp>
      <p:cxnSp>
        <p:nvCxnSpPr>
          <p:cNvPr id="750" name="Shape 750"/>
          <p:cNvCxnSpPr/>
          <p:nvPr/>
        </p:nvCxnSpPr>
        <p:spPr>
          <a:xfrm>
            <a:off x="4581525" y="4464050"/>
            <a:ext cx="239711" cy="0"/>
          </a:xfrm>
          <a:prstGeom prst="straightConnector1">
            <a:avLst/>
          </a:prstGeom>
          <a:noFill/>
          <a:ln cap="rnd" cmpd="sng" w="25400">
            <a:solidFill>
              <a:schemeClr val="dk1"/>
            </a:solidFill>
            <a:prstDash val="solid"/>
            <a:miter/>
            <a:headEnd len="med" w="med" type="none"/>
            <a:tailEnd len="med" w="med" type="none"/>
          </a:ln>
        </p:spPr>
      </p:cxn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4" name="Shape 754"/>
        <p:cNvGrpSpPr/>
        <p:nvPr/>
      </p:nvGrpSpPr>
      <p:grpSpPr>
        <a:xfrm>
          <a:off x="0" y="0"/>
          <a:ext cx="0" cy="0"/>
          <a:chOff x="0" y="0"/>
          <a:chExt cx="0" cy="0"/>
        </a:xfrm>
      </p:grpSpPr>
      <p:sp>
        <p:nvSpPr>
          <p:cNvPr id="755" name="Shape 755"/>
          <p:cNvSpPr txBox="1"/>
          <p:nvPr>
            <p:ph idx="4294967295" type="title"/>
          </p:nvPr>
        </p:nvSpPr>
        <p:spPr>
          <a:xfrm>
            <a:off x="685800" y="214312"/>
            <a:ext cx="7772400" cy="6889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756" name="Shape 756"/>
          <p:cNvSpPr txBox="1"/>
          <p:nvPr>
            <p:ph idx="1" type="body"/>
          </p:nvPr>
        </p:nvSpPr>
        <p:spPr>
          <a:xfrm>
            <a:off x="747712" y="1866900"/>
            <a:ext cx="7853362" cy="260508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32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a:t>
            </a:r>
            <a:r>
              <a:rPr b="1" i="0" lang="en-US" sz="3200" u="none" cap="none" strike="noStrike">
                <a:solidFill>
                  <a:schemeClr val="hlink"/>
                </a:solidFill>
                <a:latin typeface="Arial"/>
                <a:ea typeface="Arial"/>
                <a:cs typeface="Arial"/>
                <a:sym typeface="Arial"/>
              </a:rPr>
              <a:t> total deviation </a:t>
            </a:r>
            <a:r>
              <a:rPr b="1" i="0" lang="en-US" sz="3200" u="none" cap="none" strike="noStrike">
                <a:solidFill>
                  <a:schemeClr val="dk1"/>
                </a:solidFill>
                <a:latin typeface="Arial"/>
                <a:ea typeface="Arial"/>
                <a:cs typeface="Arial"/>
                <a:sym typeface="Arial"/>
              </a:rPr>
              <a:t>of (</a:t>
            </a:r>
            <a:r>
              <a:rPr b="1" i="1" lang="en-US" sz="3200" u="none" cap="none" strike="noStrike">
                <a:solidFill>
                  <a:schemeClr val="dk1"/>
                </a:solidFill>
                <a:latin typeface="Times New Roman"/>
                <a:ea typeface="Times New Roman"/>
                <a:cs typeface="Times New Roman"/>
                <a:sym typeface="Times New Roman"/>
              </a:rPr>
              <a:t>x</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 is the vertical distance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 which is the distance between the point (</a:t>
            </a:r>
            <a:r>
              <a:rPr b="1" i="1" lang="en-US" sz="3200" u="none" cap="none" strike="noStrike">
                <a:solidFill>
                  <a:schemeClr val="dk1"/>
                </a:solidFill>
                <a:latin typeface="Times New Roman"/>
                <a:ea typeface="Times New Roman"/>
                <a:cs typeface="Times New Roman"/>
                <a:sym typeface="Times New Roman"/>
              </a:rPr>
              <a:t>x</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 and the horizontal line passing through the sample mean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a:t>
            </a:r>
          </a:p>
        </p:txBody>
      </p:sp>
      <p:cxnSp>
        <p:nvCxnSpPr>
          <p:cNvPr id="757" name="Shape 757"/>
          <p:cNvCxnSpPr/>
          <p:nvPr/>
        </p:nvCxnSpPr>
        <p:spPr>
          <a:xfrm>
            <a:off x="3508375" y="4013200"/>
            <a:ext cx="239711" cy="0"/>
          </a:xfrm>
          <a:prstGeom prst="straightConnector1">
            <a:avLst/>
          </a:prstGeom>
          <a:noFill/>
          <a:ln cap="rnd" cmpd="sng" w="25400">
            <a:solidFill>
              <a:schemeClr val="dk1"/>
            </a:solidFill>
            <a:prstDash val="solid"/>
            <a:miter/>
            <a:headEnd len="med" w="med" type="none"/>
            <a:tailEnd len="med" w="med" type="none"/>
          </a:ln>
        </p:spPr>
      </p:cxnSp>
      <p:cxnSp>
        <p:nvCxnSpPr>
          <p:cNvPr id="758" name="Shape 758"/>
          <p:cNvCxnSpPr/>
          <p:nvPr/>
        </p:nvCxnSpPr>
        <p:spPr>
          <a:xfrm>
            <a:off x="4725987" y="2547936"/>
            <a:ext cx="239711" cy="0"/>
          </a:xfrm>
          <a:prstGeom prst="straightConnector1">
            <a:avLst/>
          </a:prstGeom>
          <a:noFill/>
          <a:ln cap="rnd" cmpd="sng" w="25400">
            <a:solidFill>
              <a:schemeClr val="dk1"/>
            </a:solidFill>
            <a:prstDash val="solid"/>
            <a:miter/>
            <a:headEnd len="med" w="med" type="none"/>
            <a:tailEnd len="med" w="med" type="none"/>
          </a:ln>
        </p:spPr>
      </p:cxn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62" name="Shape 762"/>
        <p:cNvGrpSpPr/>
        <p:nvPr/>
      </p:nvGrpSpPr>
      <p:grpSpPr>
        <a:xfrm>
          <a:off x="0" y="0"/>
          <a:ext cx="0" cy="0"/>
          <a:chOff x="0" y="0"/>
          <a:chExt cx="0" cy="0"/>
        </a:xfrm>
      </p:grpSpPr>
      <p:sp>
        <p:nvSpPr>
          <p:cNvPr id="763" name="Shape 763"/>
          <p:cNvSpPr txBox="1"/>
          <p:nvPr>
            <p:ph idx="4294967295" type="title"/>
          </p:nvPr>
        </p:nvSpPr>
        <p:spPr>
          <a:xfrm>
            <a:off x="647700" y="214312"/>
            <a:ext cx="7772400" cy="6889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764" name="Shape 764"/>
          <p:cNvSpPr txBox="1"/>
          <p:nvPr>
            <p:ph idx="1" type="body"/>
          </p:nvPr>
        </p:nvSpPr>
        <p:spPr>
          <a:xfrm>
            <a:off x="603250" y="1295400"/>
            <a:ext cx="8250236" cy="4114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Font typeface="Times New Roman"/>
              <a:buNone/>
            </a:pPr>
            <a:r>
              <a:t/>
            </a:r>
            <a:endParaRPr b="1" i="0" sz="3200" u="none" cap="none" strike="noStrike">
              <a:solidFill>
                <a:schemeClr val="hlink"/>
              </a:solidFill>
              <a:latin typeface="Arial"/>
              <a:ea typeface="Arial"/>
              <a:cs typeface="Arial"/>
              <a:sym typeface="Arial"/>
            </a:endParaRPr>
          </a:p>
          <a:p>
            <a:pPr indent="0" lvl="0" marL="0" marR="0" rtl="0" algn="l">
              <a:lnSpc>
                <a:spcPct val="100000"/>
              </a:lnSpc>
              <a:spcBef>
                <a:spcPts val="640"/>
              </a:spcBef>
              <a:spcAft>
                <a:spcPts val="32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0" lang="en-US" sz="3200" u="none" cap="none" strike="noStrike">
                <a:solidFill>
                  <a:schemeClr val="hlink"/>
                </a:solidFill>
                <a:latin typeface="Arial"/>
                <a:ea typeface="Arial"/>
                <a:cs typeface="Arial"/>
                <a:sym typeface="Arial"/>
              </a:rPr>
              <a:t>explained deviation</a:t>
            </a:r>
            <a:r>
              <a:rPr b="1" i="0" lang="en-US" sz="3200" u="none" cap="none" strike="noStrike">
                <a:solidFill>
                  <a:schemeClr val="dk1"/>
                </a:solidFill>
                <a:latin typeface="Arial"/>
                <a:ea typeface="Arial"/>
                <a:cs typeface="Arial"/>
                <a:sym typeface="Arial"/>
              </a:rPr>
              <a:t> is the vertical distance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 which is the distance between the predicted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a:t>
            </a:r>
            <a:r>
              <a:rPr b="1" i="0" lang="en-US" sz="3200" u="none" cap="none" strike="noStrike">
                <a:solidFill>
                  <a:schemeClr val="dk1"/>
                </a:solidFill>
                <a:latin typeface="Arial"/>
                <a:ea typeface="Arial"/>
                <a:cs typeface="Arial"/>
                <a:sym typeface="Arial"/>
              </a:rPr>
              <a:t>value and the horizontal line passing through the sample mean </a:t>
            </a:r>
            <a:r>
              <a:rPr b="1" i="1" lang="en-US" sz="3200" u="none" cap="none" strike="noStrike">
                <a:solidFill>
                  <a:schemeClr val="dk1"/>
                </a:solidFill>
                <a:latin typeface="Times New Roman"/>
                <a:ea typeface="Times New Roman"/>
                <a:cs typeface="Times New Roman"/>
                <a:sym typeface="Times New Roman"/>
              </a:rPr>
              <a:t>y.</a:t>
            </a:r>
          </a:p>
        </p:txBody>
      </p:sp>
      <p:sp>
        <p:nvSpPr>
          <p:cNvPr id="765" name="Shape 765"/>
          <p:cNvSpPr txBox="1"/>
          <p:nvPr/>
        </p:nvSpPr>
        <p:spPr>
          <a:xfrm>
            <a:off x="228600" y="889000"/>
            <a:ext cx="8915400" cy="4114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cxnSp>
        <p:nvCxnSpPr>
          <p:cNvPr id="766" name="Shape 766"/>
          <p:cNvCxnSpPr/>
          <p:nvPr/>
        </p:nvCxnSpPr>
        <p:spPr>
          <a:xfrm>
            <a:off x="3073400" y="2559050"/>
            <a:ext cx="239711" cy="0"/>
          </a:xfrm>
          <a:prstGeom prst="straightConnector1">
            <a:avLst/>
          </a:prstGeom>
          <a:noFill/>
          <a:ln cap="rnd" cmpd="sng" w="25400">
            <a:solidFill>
              <a:schemeClr val="dk1"/>
            </a:solidFill>
            <a:prstDash val="solid"/>
            <a:miter/>
            <a:headEnd len="med" w="med" type="none"/>
            <a:tailEnd len="med" w="med" type="none"/>
          </a:ln>
        </p:spPr>
      </p:cxnSp>
      <p:cxnSp>
        <p:nvCxnSpPr>
          <p:cNvPr id="767" name="Shape 767"/>
          <p:cNvCxnSpPr/>
          <p:nvPr/>
        </p:nvCxnSpPr>
        <p:spPr>
          <a:xfrm>
            <a:off x="3357562" y="4017962"/>
            <a:ext cx="239711" cy="0"/>
          </a:xfrm>
          <a:prstGeom prst="straightConnector1">
            <a:avLst/>
          </a:prstGeom>
          <a:noFill/>
          <a:ln cap="rnd" cmpd="sng" w="25400">
            <a:solidFill>
              <a:schemeClr val="dk1"/>
            </a:solidFill>
            <a:prstDash val="solid"/>
            <a:miter/>
            <a:headEnd len="med" w="med" type="none"/>
            <a:tailEnd len="med" w="med" type="none"/>
          </a:ln>
        </p:spPr>
      </p:cxnSp>
      <p:sp>
        <p:nvSpPr>
          <p:cNvPr id="768" name="Shape 768"/>
          <p:cNvSpPr txBox="1"/>
          <p:nvPr/>
        </p:nvSpPr>
        <p:spPr>
          <a:xfrm>
            <a:off x="2365375" y="2322511"/>
            <a:ext cx="39211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72" name="Shape 772"/>
        <p:cNvGrpSpPr/>
        <p:nvPr/>
      </p:nvGrpSpPr>
      <p:grpSpPr>
        <a:xfrm>
          <a:off x="0" y="0"/>
          <a:ext cx="0" cy="0"/>
          <a:chOff x="0" y="0"/>
          <a:chExt cx="0" cy="0"/>
        </a:xfrm>
      </p:grpSpPr>
      <p:sp>
        <p:nvSpPr>
          <p:cNvPr id="773" name="Shape 773"/>
          <p:cNvSpPr txBox="1"/>
          <p:nvPr>
            <p:ph idx="4294967295" type="title"/>
          </p:nvPr>
        </p:nvSpPr>
        <p:spPr>
          <a:xfrm>
            <a:off x="673100" y="214312"/>
            <a:ext cx="7772400" cy="6889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774" name="Shape 774"/>
          <p:cNvSpPr txBox="1"/>
          <p:nvPr>
            <p:ph idx="1" type="body"/>
          </p:nvPr>
        </p:nvSpPr>
        <p:spPr>
          <a:xfrm>
            <a:off x="663575" y="1533525"/>
            <a:ext cx="7431087" cy="4114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32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0" lang="en-US" sz="3200" u="none" cap="none" strike="noStrike">
                <a:solidFill>
                  <a:schemeClr val="hlink"/>
                </a:solidFill>
                <a:latin typeface="Arial"/>
                <a:ea typeface="Arial"/>
                <a:cs typeface="Arial"/>
                <a:sym typeface="Arial"/>
              </a:rPr>
              <a:t>unexplained deviation</a:t>
            </a:r>
            <a:r>
              <a:rPr b="1" i="0" lang="en-US" sz="3200" u="none" cap="none" strike="noStrike">
                <a:solidFill>
                  <a:schemeClr val="dk1"/>
                </a:solidFill>
                <a:latin typeface="Arial"/>
                <a:ea typeface="Arial"/>
                <a:cs typeface="Arial"/>
                <a:sym typeface="Arial"/>
              </a:rPr>
              <a:t> is the vertical distance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 which is the vertical distance between the point (</a:t>
            </a:r>
            <a:r>
              <a:rPr b="1" i="1" lang="en-US" sz="3200" u="none" cap="none" strike="noStrike">
                <a:solidFill>
                  <a:schemeClr val="dk1"/>
                </a:solidFill>
                <a:latin typeface="Times New Roman"/>
                <a:ea typeface="Times New Roman"/>
                <a:cs typeface="Times New Roman"/>
                <a:sym typeface="Times New Roman"/>
              </a:rPr>
              <a:t>x</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 and the regression line.  (The distance</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is also called a</a:t>
            </a:r>
            <a:r>
              <a:rPr b="1" i="1" lang="en-US" sz="3200" u="none" cap="none" strike="noStrike">
                <a:solidFill>
                  <a:schemeClr val="dk1"/>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residual</a:t>
            </a:r>
            <a:r>
              <a:rPr b="1" i="0" lang="en-US" sz="3200" u="none" cap="none" strike="noStrike">
                <a:solidFill>
                  <a:schemeClr val="dk1"/>
                </a:solidFill>
                <a:latin typeface="Arial"/>
                <a:ea typeface="Arial"/>
                <a:cs typeface="Arial"/>
                <a:sym typeface="Arial"/>
              </a:rPr>
              <a:t>, as defined in Section 10-3.)</a:t>
            </a:r>
          </a:p>
        </p:txBody>
      </p:sp>
      <p:sp>
        <p:nvSpPr>
          <p:cNvPr id="775" name="Shape 775"/>
          <p:cNvSpPr txBox="1"/>
          <p:nvPr/>
        </p:nvSpPr>
        <p:spPr>
          <a:xfrm>
            <a:off x="4595812" y="1974850"/>
            <a:ext cx="39211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sp>
        <p:nvSpPr>
          <p:cNvPr id="776" name="Shape 776"/>
          <p:cNvSpPr txBox="1"/>
          <p:nvPr/>
        </p:nvSpPr>
        <p:spPr>
          <a:xfrm>
            <a:off x="3060700" y="3441700"/>
            <a:ext cx="39211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0" name="Shape 780"/>
        <p:cNvGrpSpPr/>
        <p:nvPr/>
      </p:nvGrpSpPr>
      <p:grpSpPr>
        <a:xfrm>
          <a:off x="0" y="0"/>
          <a:ext cx="0" cy="0"/>
          <a:chOff x="0" y="0"/>
          <a:chExt cx="0" cy="0"/>
        </a:xfrm>
      </p:grpSpPr>
      <p:pic>
        <p:nvPicPr>
          <p:cNvPr id="781" name="Shape 781"/>
          <p:cNvPicPr preferRelativeResize="0"/>
          <p:nvPr/>
        </p:nvPicPr>
        <p:blipFill rotWithShape="1">
          <a:blip r:embed="rId3">
            <a:alphaModFix/>
          </a:blip>
          <a:srcRect b="0" l="0" r="0" t="0"/>
          <a:stretch/>
        </p:blipFill>
        <p:spPr>
          <a:xfrm>
            <a:off x="2867025" y="958850"/>
            <a:ext cx="4791075" cy="5545137"/>
          </a:xfrm>
          <a:prstGeom prst="rect">
            <a:avLst/>
          </a:prstGeom>
          <a:noFill/>
          <a:ln>
            <a:noFill/>
          </a:ln>
        </p:spPr>
      </p:pic>
      <p:sp>
        <p:nvSpPr>
          <p:cNvPr id="782" name="Shape 782"/>
          <p:cNvSpPr txBox="1"/>
          <p:nvPr>
            <p:ph idx="4294967295" type="title"/>
          </p:nvPr>
        </p:nvSpPr>
        <p:spPr>
          <a:xfrm>
            <a:off x="585787" y="981075"/>
            <a:ext cx="1592262" cy="609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2000" u="none" cap="none" strike="noStrike">
                <a:solidFill>
                  <a:schemeClr val="hlink"/>
                </a:solidFill>
                <a:latin typeface="Arial"/>
                <a:ea typeface="Arial"/>
                <a:cs typeface="Arial"/>
                <a:sym typeface="Arial"/>
              </a:rPr>
              <a:t>Figure 10-7</a:t>
            </a:r>
          </a:p>
        </p:txBody>
      </p:sp>
      <p:sp>
        <p:nvSpPr>
          <p:cNvPr id="783" name="Shape 783"/>
          <p:cNvSpPr txBox="1"/>
          <p:nvPr/>
        </p:nvSpPr>
        <p:spPr>
          <a:xfrm>
            <a:off x="311150" y="304800"/>
            <a:ext cx="872013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Unexplained, Explained, and Total Deviation</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7" name="Shape 787"/>
        <p:cNvGrpSpPr/>
        <p:nvPr/>
      </p:nvGrpSpPr>
      <p:grpSpPr>
        <a:xfrm>
          <a:off x="0" y="0"/>
          <a:ext cx="0" cy="0"/>
          <a:chOff x="0" y="0"/>
          <a:chExt cx="0" cy="0"/>
        </a:xfrm>
      </p:grpSpPr>
      <p:sp>
        <p:nvSpPr>
          <p:cNvPr id="788" name="Shape 788"/>
          <p:cNvSpPr txBox="1"/>
          <p:nvPr>
            <p:ph idx="1" type="body"/>
          </p:nvPr>
        </p:nvSpPr>
        <p:spPr>
          <a:xfrm>
            <a:off x="234950" y="1244600"/>
            <a:ext cx="8896350" cy="6857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200" u="none" cap="none" strike="noStrike">
                <a:solidFill>
                  <a:schemeClr val="hlink"/>
                </a:solidFill>
                <a:latin typeface="Arial"/>
                <a:ea typeface="Arial"/>
                <a:cs typeface="Arial"/>
                <a:sym typeface="Arial"/>
              </a:rPr>
              <a:t>(total deviation) = (explained deviation) + (unexplained deviation)</a:t>
            </a:r>
          </a:p>
        </p:txBody>
      </p:sp>
      <p:grpSp>
        <p:nvGrpSpPr>
          <p:cNvPr id="789" name="Shape 789"/>
          <p:cNvGrpSpPr/>
          <p:nvPr/>
        </p:nvGrpSpPr>
        <p:grpSpPr>
          <a:xfrm>
            <a:off x="276225" y="1865311"/>
            <a:ext cx="7799386" cy="674688"/>
            <a:chOff x="276225" y="1865311"/>
            <a:chExt cx="7799386" cy="674688"/>
          </a:xfrm>
        </p:grpSpPr>
        <p:sp>
          <p:nvSpPr>
            <p:cNvPr id="790" name="Shape 790"/>
            <p:cNvSpPr txBox="1"/>
            <p:nvPr/>
          </p:nvSpPr>
          <p:spPr>
            <a:xfrm>
              <a:off x="276225" y="1901825"/>
              <a:ext cx="7799386"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Arial"/>
                  <a:ea typeface="Arial"/>
                  <a:cs typeface="Arial"/>
                  <a:sym typeface="Arial"/>
                </a:rPr>
                <a:t>)   =       (</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Arial"/>
                  <a:ea typeface="Arial"/>
                  <a:cs typeface="Arial"/>
                  <a:sym typeface="Arial"/>
                </a:rPr>
                <a:t>)       +       </a:t>
              </a:r>
              <a:r>
                <a:rPr b="1" i="0" lang="en-US" sz="36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Arial"/>
                  <a:ea typeface="Arial"/>
                  <a:cs typeface="Arial"/>
                  <a:sym typeface="Arial"/>
                </a:rPr>
                <a:t>)</a:t>
              </a:r>
            </a:p>
          </p:txBody>
        </p:sp>
        <p:cxnSp>
          <p:nvCxnSpPr>
            <p:cNvPr id="791" name="Shape 791"/>
            <p:cNvCxnSpPr/>
            <p:nvPr/>
          </p:nvCxnSpPr>
          <p:spPr>
            <a:xfrm>
              <a:off x="1831975" y="2093911"/>
              <a:ext cx="228600" cy="0"/>
            </a:xfrm>
            <a:prstGeom prst="straightConnector1">
              <a:avLst/>
            </a:prstGeom>
            <a:noFill/>
            <a:ln cap="rnd" cmpd="sng" w="25400">
              <a:solidFill>
                <a:schemeClr val="dk1"/>
              </a:solidFill>
              <a:prstDash val="solid"/>
              <a:miter/>
              <a:headEnd len="med" w="med" type="none"/>
              <a:tailEnd len="med" w="med" type="none"/>
            </a:ln>
          </p:spPr>
        </p:cxnSp>
        <p:cxnSp>
          <p:nvCxnSpPr>
            <p:cNvPr id="792" name="Shape 792"/>
            <p:cNvCxnSpPr/>
            <p:nvPr/>
          </p:nvCxnSpPr>
          <p:spPr>
            <a:xfrm>
              <a:off x="4498975" y="2084386"/>
              <a:ext cx="246062" cy="0"/>
            </a:xfrm>
            <a:prstGeom prst="straightConnector1">
              <a:avLst/>
            </a:prstGeom>
            <a:noFill/>
            <a:ln cap="rnd" cmpd="sng" w="25400">
              <a:solidFill>
                <a:schemeClr val="dk1"/>
              </a:solidFill>
              <a:prstDash val="solid"/>
              <a:miter/>
              <a:headEnd len="med" w="med" type="none"/>
              <a:tailEnd len="med" w="med" type="none"/>
            </a:ln>
          </p:spPr>
        </p:cxnSp>
        <p:sp>
          <p:nvSpPr>
            <p:cNvPr id="793" name="Shape 793"/>
            <p:cNvSpPr txBox="1"/>
            <p:nvPr/>
          </p:nvSpPr>
          <p:spPr>
            <a:xfrm>
              <a:off x="3862387" y="1889125"/>
              <a:ext cx="344486" cy="42386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200" u="none" cap="none" strike="noStrike">
                  <a:solidFill>
                    <a:schemeClr val="dk1"/>
                  </a:solidFill>
                  <a:latin typeface="Arial"/>
                  <a:ea typeface="Arial"/>
                  <a:cs typeface="Arial"/>
                  <a:sym typeface="Arial"/>
                </a:rPr>
                <a:t>^</a:t>
              </a:r>
            </a:p>
          </p:txBody>
        </p:sp>
        <p:sp>
          <p:nvSpPr>
            <p:cNvPr id="794" name="Shape 794"/>
            <p:cNvSpPr txBox="1"/>
            <p:nvPr/>
          </p:nvSpPr>
          <p:spPr>
            <a:xfrm>
              <a:off x="7546975" y="1865311"/>
              <a:ext cx="373061"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a:t>
              </a:r>
            </a:p>
          </p:txBody>
        </p:sp>
      </p:grpSp>
      <p:grpSp>
        <p:nvGrpSpPr>
          <p:cNvPr id="795" name="Shape 795"/>
          <p:cNvGrpSpPr/>
          <p:nvPr/>
        </p:nvGrpSpPr>
        <p:grpSpPr>
          <a:xfrm>
            <a:off x="80961" y="3429000"/>
            <a:ext cx="9075736" cy="2454274"/>
            <a:chOff x="68261" y="3429000"/>
            <a:chExt cx="9075736" cy="2454274"/>
          </a:xfrm>
        </p:grpSpPr>
        <p:sp>
          <p:nvSpPr>
            <p:cNvPr id="796" name="Shape 796"/>
            <p:cNvSpPr txBox="1"/>
            <p:nvPr/>
          </p:nvSpPr>
          <p:spPr>
            <a:xfrm>
              <a:off x="68261" y="3429000"/>
              <a:ext cx="9075736" cy="6857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200" u="none" cap="none" strike="noStrike">
                  <a:solidFill>
                    <a:schemeClr val="hlink"/>
                  </a:solidFill>
                  <a:latin typeface="Arial"/>
                  <a:ea typeface="Arial"/>
                  <a:cs typeface="Arial"/>
                  <a:sym typeface="Arial"/>
                </a:rPr>
                <a:t>  (total  variation) = (explained  variation) + (unexplained  variation)</a:t>
              </a:r>
            </a:p>
          </p:txBody>
        </p:sp>
        <p:grpSp>
          <p:nvGrpSpPr>
            <p:cNvPr id="797" name="Shape 797"/>
            <p:cNvGrpSpPr/>
            <p:nvPr/>
          </p:nvGrpSpPr>
          <p:grpSpPr>
            <a:xfrm>
              <a:off x="214312" y="4254500"/>
              <a:ext cx="8929686" cy="698500"/>
              <a:chOff x="214312" y="4254500"/>
              <a:chExt cx="8929686" cy="698500"/>
            </a:xfrm>
          </p:grpSpPr>
          <p:sp>
            <p:nvSpPr>
              <p:cNvPr id="798" name="Shape 798"/>
              <p:cNvSpPr txBox="1"/>
              <p:nvPr/>
            </p:nvSpPr>
            <p:spPr>
              <a:xfrm>
                <a:off x="214312" y="4254500"/>
                <a:ext cx="8929686"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     </a:t>
                </a:r>
                <a:r>
                  <a:rPr b="1" i="0" lang="en-US" sz="4000" u="none" cap="none" strike="noStrike">
                    <a:solidFill>
                      <a:schemeClr val="dk1"/>
                    </a:solidFill>
                    <a:latin typeface="Noto Symbol"/>
                    <a:ea typeface="Noto Symbol"/>
                    <a:cs typeface="Noto Symbol"/>
                    <a:sym typeface="Noto Symbol"/>
                  </a:rPr>
                  <a:t>Σ </a:t>
                </a:r>
                <a:r>
                  <a:rPr b="1" i="0" lang="en-US" sz="3600" u="none" cap="none" strike="noStrike">
                    <a:solidFill>
                      <a:schemeClr val="dk1"/>
                    </a:solidFill>
                    <a:latin typeface="Arial"/>
                    <a:ea typeface="Arial"/>
                    <a:cs typeface="Arial"/>
                    <a:sym typeface="Arial"/>
                  </a:rPr>
                  <a:t>(</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Arial"/>
                    <a:ea typeface="Arial"/>
                    <a:cs typeface="Arial"/>
                    <a:sym typeface="Arial"/>
                  </a:rPr>
                  <a:t>)</a:t>
                </a:r>
                <a:r>
                  <a:rPr b="1" baseline="30000" i="0" lang="en-US" sz="3600" u="none" cap="none" strike="noStrike">
                    <a:solidFill>
                      <a:schemeClr val="dk1"/>
                    </a:solidFill>
                    <a:latin typeface="Arial"/>
                    <a:ea typeface="Arial"/>
                    <a:cs typeface="Arial"/>
                    <a:sym typeface="Arial"/>
                  </a:rPr>
                  <a:t> 2  </a:t>
                </a:r>
                <a:r>
                  <a:rPr b="1" i="0" lang="en-US" sz="3600" u="none" cap="none" strike="noStrike">
                    <a:solidFill>
                      <a:schemeClr val="dk1"/>
                    </a:solidFill>
                    <a:latin typeface="Arial"/>
                    <a:ea typeface="Arial"/>
                    <a:cs typeface="Arial"/>
                    <a:sym typeface="Arial"/>
                  </a:rPr>
                  <a:t>=  </a:t>
                </a:r>
                <a:r>
                  <a:rPr b="1" i="0" lang="en-US" sz="4000" u="none" cap="none" strike="noStrike">
                    <a:solidFill>
                      <a:schemeClr val="dk1"/>
                    </a:solidFill>
                    <a:latin typeface="Noto Symbol"/>
                    <a:ea typeface="Noto Symbol"/>
                    <a:cs typeface="Noto Symbol"/>
                    <a:sym typeface="Noto Symbol"/>
                  </a:rPr>
                  <a:t>Σ</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Arial"/>
                    <a:ea typeface="Arial"/>
                    <a:cs typeface="Arial"/>
                    <a:sym typeface="Arial"/>
                  </a:rPr>
                  <a:t>) </a:t>
                </a:r>
                <a:r>
                  <a:rPr b="1" baseline="30000" i="0" lang="en-US" sz="3600" u="none" cap="none" strike="noStrike">
                    <a:solidFill>
                      <a:schemeClr val="dk1"/>
                    </a:solidFill>
                    <a:latin typeface="Arial"/>
                    <a:ea typeface="Arial"/>
                    <a:cs typeface="Arial"/>
                    <a:sym typeface="Arial"/>
                  </a:rPr>
                  <a:t>2   </a:t>
                </a:r>
                <a:r>
                  <a:rPr b="1" i="0" lang="en-US" sz="3600" u="none" cap="none" strike="noStrike">
                    <a:solidFill>
                      <a:schemeClr val="dk1"/>
                    </a:solidFill>
                    <a:latin typeface="Arial"/>
                    <a:ea typeface="Arial"/>
                    <a:cs typeface="Arial"/>
                    <a:sym typeface="Arial"/>
                  </a:rPr>
                  <a:t>+  </a:t>
                </a:r>
                <a:r>
                  <a:rPr b="1" i="0" lang="en-US" sz="4000" u="none" cap="none" strike="noStrike">
                    <a:solidFill>
                      <a:schemeClr val="dk1"/>
                    </a:solidFill>
                    <a:latin typeface="Noto Symbol"/>
                    <a:ea typeface="Noto Symbol"/>
                    <a:cs typeface="Noto Symbol"/>
                    <a:sym typeface="Noto Symbol"/>
                  </a:rPr>
                  <a:t>Σ</a:t>
                </a:r>
                <a:r>
                  <a:rPr b="1" i="0"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Times New Roman"/>
                    <a:ea typeface="Times New Roman"/>
                    <a:cs typeface="Times New Roman"/>
                    <a:sym typeface="Times New Roman"/>
                  </a:rPr>
                  <a:t>y</a:t>
                </a:r>
                <a:r>
                  <a:rPr b="1" i="0" lang="en-US" sz="3600" u="none" cap="none" strike="noStrike">
                    <a:solidFill>
                      <a:schemeClr val="dk1"/>
                    </a:solidFill>
                    <a:latin typeface="Times New Roman"/>
                    <a:ea typeface="Times New Roman"/>
                    <a:cs typeface="Times New Roman"/>
                    <a:sym typeface="Times New Roman"/>
                  </a:rPr>
                  <a:t> - y) </a:t>
                </a:r>
                <a:r>
                  <a:rPr b="1" baseline="30000" i="0" lang="en-US" sz="3600" u="none" cap="none" strike="noStrike">
                    <a:solidFill>
                      <a:schemeClr val="dk1"/>
                    </a:solidFill>
                    <a:latin typeface="Arial"/>
                    <a:ea typeface="Arial"/>
                    <a:cs typeface="Arial"/>
                    <a:sym typeface="Arial"/>
                  </a:rPr>
                  <a:t>2</a:t>
                </a:r>
              </a:p>
            </p:txBody>
          </p:sp>
          <p:sp>
            <p:nvSpPr>
              <p:cNvPr id="799" name="Shape 799"/>
              <p:cNvSpPr/>
              <p:nvPr/>
            </p:nvSpPr>
            <p:spPr>
              <a:xfrm>
                <a:off x="2032000" y="4494212"/>
                <a:ext cx="192086" cy="1586"/>
              </a:xfrm>
              <a:custGeom>
                <a:pathLst>
                  <a:path extrusionOk="0" h="1" w="163">
                    <a:moveTo>
                      <a:pt x="0" y="0"/>
                    </a:moveTo>
                    <a:lnTo>
                      <a:pt x="163"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800" name="Shape 800"/>
              <p:cNvSpPr/>
              <p:nvPr/>
            </p:nvSpPr>
            <p:spPr>
              <a:xfrm>
                <a:off x="4546600" y="4508500"/>
                <a:ext cx="158750" cy="1586"/>
              </a:xfrm>
              <a:custGeom>
                <a:pathLst>
                  <a:path extrusionOk="0" h="1" w="134">
                    <a:moveTo>
                      <a:pt x="0" y="0"/>
                    </a:moveTo>
                    <a:lnTo>
                      <a:pt x="134"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801" name="Shape 801"/>
              <p:cNvSpPr txBox="1"/>
              <p:nvPr/>
            </p:nvSpPr>
            <p:spPr>
              <a:xfrm>
                <a:off x="3860800" y="4286250"/>
                <a:ext cx="373061"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a:t>
                </a:r>
              </a:p>
            </p:txBody>
          </p:sp>
          <p:sp>
            <p:nvSpPr>
              <p:cNvPr id="802" name="Shape 802"/>
              <p:cNvSpPr txBox="1"/>
              <p:nvPr/>
            </p:nvSpPr>
            <p:spPr>
              <a:xfrm>
                <a:off x="7005636" y="4286250"/>
                <a:ext cx="373061" cy="485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a:t>
                </a:r>
              </a:p>
            </p:txBody>
          </p:sp>
        </p:grpSp>
        <p:sp>
          <p:nvSpPr>
            <p:cNvPr id="803" name="Shape 803"/>
            <p:cNvSpPr txBox="1"/>
            <p:nvPr/>
          </p:nvSpPr>
          <p:spPr>
            <a:xfrm>
              <a:off x="3440112" y="5367337"/>
              <a:ext cx="2393950"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Formula 10-5</a:t>
              </a:r>
            </a:p>
          </p:txBody>
        </p:sp>
      </p:grpSp>
      <p:sp>
        <p:nvSpPr>
          <p:cNvPr id="804" name="Shape 804"/>
          <p:cNvSpPr txBox="1"/>
          <p:nvPr/>
        </p:nvSpPr>
        <p:spPr>
          <a:xfrm>
            <a:off x="2327275" y="219075"/>
            <a:ext cx="4511675"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Relationships</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8" name="Shape 808"/>
        <p:cNvGrpSpPr/>
        <p:nvPr/>
      </p:nvGrpSpPr>
      <p:grpSpPr>
        <a:xfrm>
          <a:off x="0" y="0"/>
          <a:ext cx="0" cy="0"/>
          <a:chOff x="0" y="0"/>
          <a:chExt cx="0" cy="0"/>
        </a:xfrm>
      </p:grpSpPr>
      <p:sp>
        <p:nvSpPr>
          <p:cNvPr id="809" name="Shape 809"/>
          <p:cNvSpPr txBox="1"/>
          <p:nvPr>
            <p:ph idx="4294967295" type="title"/>
          </p:nvPr>
        </p:nvSpPr>
        <p:spPr>
          <a:xfrm>
            <a:off x="708025" y="306387"/>
            <a:ext cx="7772400" cy="5143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grpSp>
        <p:nvGrpSpPr>
          <p:cNvPr id="810" name="Shape 810"/>
          <p:cNvGrpSpPr/>
          <p:nvPr/>
        </p:nvGrpSpPr>
        <p:grpSpPr>
          <a:xfrm>
            <a:off x="2214561" y="3387725"/>
            <a:ext cx="4079875" cy="909637"/>
            <a:chOff x="2239961" y="2917825"/>
            <a:chExt cx="4079875" cy="909637"/>
          </a:xfrm>
        </p:grpSpPr>
        <p:sp>
          <p:nvSpPr>
            <p:cNvPr id="811" name="Shape 811"/>
            <p:cNvSpPr txBox="1"/>
            <p:nvPr/>
          </p:nvSpPr>
          <p:spPr>
            <a:xfrm>
              <a:off x="2239961" y="2925761"/>
              <a:ext cx="823912"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400" u="none" cap="none" strike="noStrike">
                  <a:solidFill>
                    <a:schemeClr val="dk1"/>
                  </a:solidFill>
                  <a:latin typeface="Times New Roman"/>
                  <a:ea typeface="Times New Roman"/>
                  <a:cs typeface="Times New Roman"/>
                  <a:sym typeface="Times New Roman"/>
                </a:rPr>
                <a:t>r</a:t>
              </a:r>
              <a:r>
                <a:rPr b="1" baseline="30000" i="0" lang="en-US" sz="2800" u="none" cap="none" strike="noStrike">
                  <a:solidFill>
                    <a:schemeClr val="dk1"/>
                  </a:solidFill>
                  <a:latin typeface="Times New Roman"/>
                  <a:ea typeface="Times New Roman"/>
                  <a:cs typeface="Times New Roman"/>
                  <a:sym typeface="Times New Roman"/>
                </a:rPr>
                <a:t>2</a:t>
              </a:r>
              <a:r>
                <a:rPr b="1" baseline="30000" i="0" lang="en-US" sz="2800" u="none" cap="none" strike="noStrike">
                  <a:solidFill>
                    <a:schemeClr val="hlink"/>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a:t>
              </a:r>
            </a:p>
          </p:txBody>
        </p:sp>
        <p:sp>
          <p:nvSpPr>
            <p:cNvPr id="812" name="Shape 812"/>
            <p:cNvSpPr txBox="1"/>
            <p:nvPr/>
          </p:nvSpPr>
          <p:spPr>
            <a:xfrm>
              <a:off x="3273425" y="2917825"/>
              <a:ext cx="3027362"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explained variation.</a:t>
              </a:r>
            </a:p>
          </p:txBody>
        </p:sp>
        <p:sp>
          <p:nvSpPr>
            <p:cNvPr id="813" name="Shape 813"/>
            <p:cNvSpPr txBox="1"/>
            <p:nvPr/>
          </p:nvSpPr>
          <p:spPr>
            <a:xfrm>
              <a:off x="3629025" y="3373437"/>
              <a:ext cx="2179637"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total variation</a:t>
              </a:r>
            </a:p>
          </p:txBody>
        </p:sp>
        <p:cxnSp>
          <p:nvCxnSpPr>
            <p:cNvPr id="814" name="Shape 814"/>
            <p:cNvCxnSpPr/>
            <p:nvPr/>
          </p:nvCxnSpPr>
          <p:spPr>
            <a:xfrm>
              <a:off x="3230561" y="3327400"/>
              <a:ext cx="3089275" cy="0"/>
            </a:xfrm>
            <a:prstGeom prst="straightConnector1">
              <a:avLst/>
            </a:prstGeom>
            <a:noFill/>
            <a:ln cap="rnd" cmpd="sng" w="25400">
              <a:solidFill>
                <a:schemeClr val="dk1"/>
              </a:solidFill>
              <a:prstDash val="solid"/>
              <a:miter/>
              <a:headEnd len="med" w="med" type="none"/>
              <a:tailEnd len="med" w="med" type="none"/>
            </a:ln>
          </p:spPr>
        </p:cxnSp>
      </p:grpSp>
      <p:sp>
        <p:nvSpPr>
          <p:cNvPr id="815" name="Shape 815"/>
          <p:cNvSpPr txBox="1"/>
          <p:nvPr/>
        </p:nvSpPr>
        <p:spPr>
          <a:xfrm>
            <a:off x="649287" y="4564062"/>
            <a:ext cx="7980362" cy="1308100"/>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value of </a:t>
            </a:r>
            <a:r>
              <a:rPr b="1" i="1" lang="en-US" sz="2800" u="none" cap="none" strike="noStrike">
                <a:solidFill>
                  <a:schemeClr val="dk1"/>
                </a:solidFill>
                <a:latin typeface="Times New Roman"/>
                <a:ea typeface="Times New Roman"/>
                <a:cs typeface="Times New Roman"/>
                <a:sym typeface="Times New Roman"/>
              </a:rPr>
              <a:t>r</a:t>
            </a:r>
            <a:r>
              <a:rPr b="1" baseline="30000" i="0" lang="en-US" sz="2800" u="none" cap="none" strike="noStrike">
                <a:solidFill>
                  <a:schemeClr val="dk1"/>
                </a:solidFill>
                <a:latin typeface="Times New Roman"/>
                <a:ea typeface="Times New Roman"/>
                <a:cs typeface="Times New Roman"/>
                <a:sym typeface="Times New Roman"/>
              </a:rPr>
              <a:t>2</a:t>
            </a:r>
            <a:r>
              <a:rPr b="1" i="0" lang="en-US" sz="2800" u="none" cap="none" strike="noStrike">
                <a:solidFill>
                  <a:schemeClr val="dk1"/>
                </a:solidFill>
                <a:latin typeface="Arial"/>
                <a:ea typeface="Arial"/>
                <a:cs typeface="Arial"/>
                <a:sym typeface="Arial"/>
              </a:rPr>
              <a:t> is the proportion of the variation in </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 that is explained by the linear relationship between </a:t>
            </a:r>
            <a:r>
              <a:rPr b="1" i="1" lang="en-US" sz="2800" u="none" cap="none" strike="noStrike">
                <a:solidFill>
                  <a:schemeClr val="dk1"/>
                </a:solidFill>
                <a:latin typeface="Times New Roman"/>
                <a:ea typeface="Times New Roman"/>
                <a:cs typeface="Times New Roman"/>
                <a:sym typeface="Times New Roman"/>
              </a:rPr>
              <a:t>x</a:t>
            </a:r>
            <a:r>
              <a:rPr b="1" i="0" lang="en-US" sz="28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Times New Roman"/>
                <a:ea typeface="Times New Roman"/>
                <a:cs typeface="Times New Roman"/>
                <a:sym typeface="Times New Roman"/>
              </a:rPr>
              <a:t>y</a:t>
            </a:r>
            <a:r>
              <a:rPr b="1" i="0" lang="en-US" sz="2800" u="none" cap="none" strike="noStrike">
                <a:solidFill>
                  <a:schemeClr val="dk1"/>
                </a:solidFill>
                <a:latin typeface="Arial"/>
                <a:ea typeface="Arial"/>
                <a:cs typeface="Arial"/>
                <a:sym typeface="Arial"/>
              </a:rPr>
              <a:t>.</a:t>
            </a:r>
          </a:p>
        </p:txBody>
      </p:sp>
      <p:sp>
        <p:nvSpPr>
          <p:cNvPr id="816" name="Shape 816"/>
          <p:cNvSpPr txBox="1"/>
          <p:nvPr>
            <p:ph idx="1" type="body"/>
          </p:nvPr>
        </p:nvSpPr>
        <p:spPr>
          <a:xfrm>
            <a:off x="669925" y="1268412"/>
            <a:ext cx="7772400" cy="2092324"/>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    Coefficient of determination</a:t>
            </a:r>
          </a:p>
          <a:p>
            <a:pPr indent="-3429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is the amount of the variation in </a:t>
            </a:r>
            <a:r>
              <a:rPr b="1" i="1" lang="en-US" sz="3200" u="none" cap="none" strike="noStrike">
                <a:solidFill>
                  <a:schemeClr val="dk1"/>
                </a:solidFill>
                <a:latin typeface="Times New Roman"/>
                <a:ea typeface="Times New Roman"/>
                <a:cs typeface="Times New Roman"/>
                <a:sym typeface="Times New Roman"/>
              </a:rPr>
              <a:t>y</a:t>
            </a:r>
            <a:r>
              <a:rPr b="1" i="0" lang="en-US" sz="3200" u="none" cap="none" strike="noStrike">
                <a:solidFill>
                  <a:schemeClr val="dk1"/>
                </a:solidFill>
                <a:latin typeface="Arial"/>
                <a:ea typeface="Arial"/>
                <a:cs typeface="Arial"/>
                <a:sym typeface="Arial"/>
              </a:rPr>
              <a:t> that</a:t>
            </a:r>
          </a:p>
          <a:p>
            <a:pPr indent="-3429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is explained by the regression line.</a:t>
            </a: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0" name="Shape 820"/>
        <p:cNvGrpSpPr/>
        <p:nvPr/>
      </p:nvGrpSpPr>
      <p:grpSpPr>
        <a:xfrm>
          <a:off x="0" y="0"/>
          <a:ext cx="0" cy="0"/>
          <a:chOff x="0" y="0"/>
          <a:chExt cx="0" cy="0"/>
        </a:xfrm>
      </p:grpSpPr>
      <p:sp>
        <p:nvSpPr>
          <p:cNvPr id="821" name="Shape 821"/>
          <p:cNvSpPr txBox="1"/>
          <p:nvPr/>
        </p:nvSpPr>
        <p:spPr>
          <a:xfrm>
            <a:off x="631825" y="1693861"/>
            <a:ext cx="8042274" cy="1111250"/>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 </a:t>
            </a:r>
            <a:r>
              <a:rPr b="1" i="0" lang="en-US" sz="3200" u="none" cap="none" strike="noStrike">
                <a:solidFill>
                  <a:schemeClr val="hlink"/>
                </a:solidFill>
                <a:latin typeface="Arial"/>
                <a:ea typeface="Arial"/>
                <a:cs typeface="Arial"/>
                <a:sym typeface="Arial"/>
              </a:rPr>
              <a:t>prediction interval</a:t>
            </a:r>
            <a:r>
              <a:rPr b="1" i="0" lang="en-US" sz="3200" u="none" cap="none" strike="noStrike">
                <a:solidFill>
                  <a:schemeClr val="dk1"/>
                </a:solidFill>
                <a:latin typeface="Arial"/>
                <a:ea typeface="Arial"/>
                <a:cs typeface="Arial"/>
                <a:sym typeface="Arial"/>
              </a:rPr>
              <a:t>, is an interval estimate of a predicted value of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a:t>
            </a:r>
          </a:p>
        </p:txBody>
      </p:sp>
      <p:sp>
        <p:nvSpPr>
          <p:cNvPr id="822" name="Shape 822"/>
          <p:cNvSpPr txBox="1"/>
          <p:nvPr>
            <p:ph idx="4294967295" type="title"/>
          </p:nvPr>
        </p:nvSpPr>
        <p:spPr>
          <a:xfrm>
            <a:off x="381000" y="196850"/>
            <a:ext cx="8407399" cy="7175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
      <a:dk1>
        <a:srgbClr val="000000"/>
      </a:dk1>
      <a:lt1>
        <a:srgbClr val="FFFFFF"/>
      </a:lt1>
      <a:dk2>
        <a:srgbClr val="00279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