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25" r:id="rId3"/>
    <p:sldId id="311" r:id="rId4"/>
    <p:sldId id="294" r:id="rId5"/>
    <p:sldId id="296" r:id="rId6"/>
    <p:sldId id="298" r:id="rId7"/>
    <p:sldId id="355" r:id="rId8"/>
    <p:sldId id="299" r:id="rId9"/>
    <p:sldId id="356" r:id="rId10"/>
    <p:sldId id="323" r:id="rId11"/>
    <p:sldId id="334" r:id="rId12"/>
    <p:sldId id="3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511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464" y="2833304"/>
            <a:ext cx="7766936" cy="1577340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بِدَمي أَفْدِي الوَفِيَّة</a:t>
            </a:r>
            <a:r>
              <a:rPr lang="ar-JO" sz="6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َ</a:t>
            </a:r>
            <a:r>
              <a:rPr lang="ar-BH" sz="6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8564" y="5047021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8" y="1914951"/>
            <a:ext cx="10358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ماد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الفَصْلُ الدّراسِيُّ الأوَلُ</a:t>
            </a:r>
            <a:endParaRPr lang="en-US" sz="3600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99462" y="559419"/>
            <a:ext cx="11389894" cy="569971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 أشرح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المقطع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الث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اني من خلال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فهمي له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4:أعللُ :</a:t>
            </a:r>
          </a:p>
          <a:p>
            <a:pPr marL="0" lv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ختم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الشاعر 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قصيدت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بنفس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أبيات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المقطع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الأول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marL="0" lv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شباب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ذوى . </a:t>
            </a:r>
          </a:p>
          <a:p>
            <a:pPr marL="0" lv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5: أضع عنوانًا مناسبًا أخر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للقصيدة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206" y="1549060"/>
            <a:ext cx="1090840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يبين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الشاعر 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المقطع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مدى تحمل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الأم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للت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والش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قاء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سبيل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إسعاد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أبنائ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ها، فهي تصبر 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العذاب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والتعب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الذي يسبب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 الأبناء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طوال 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حيات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هم، حتى تقدم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بها الس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والعمر 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وأصبح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شعر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 </a:t>
            </a:r>
            <a:r>
              <a:rPr lang="ar-BH" sz="2400" b="1" dirty="0" err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الأسود</a:t>
            </a:r>
            <a:r>
              <a:rPr lang="ar-BH" sz="2400" b="1" dirty="0" err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مليئًا</a:t>
            </a:r>
            <a:r>
              <a:rPr lang="ar-BH" sz="24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بالشيب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الأبيض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لأن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 قضت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حيات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 في التربي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وتحمل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الأعباء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6407" y="3786945"/>
            <a:ext cx="579263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للتأكيد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على المعنى واستعداد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 للتضحية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أجل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أم</a:t>
            </a:r>
            <a:r>
              <a:rPr lang="ar-JO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4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4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6717" y="4767388"/>
            <a:ext cx="579263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للتأكيد على المعنى واستعداده للتضحية من أجل </a:t>
            </a:r>
            <a:r>
              <a:rPr lang="ar-BH" sz="24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أمه.  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36406" y="5826023"/>
            <a:ext cx="579263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سر وجودي / أمي / </a:t>
            </a:r>
            <a:r>
              <a:rPr lang="ar-BH" sz="24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الوفية. </a:t>
            </a:r>
            <a:endParaRPr lang="en-US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4">
            <a:extLst>
              <a:ext uri="{FF2B5EF4-FFF2-40B4-BE49-F238E27FC236}">
                <a16:creationId xmlns:a16="http://schemas.microsoft.com/office/drawing/2014/main" id="{7A483B88-5ECB-4397-A48F-5991F6EC5C3C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418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9316278" y="11294"/>
            <a:ext cx="2592020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52380"/>
            <a:ext cx="10515600" cy="5024583"/>
          </a:xfrm>
        </p:spPr>
        <p:txBody>
          <a:bodyPr>
            <a:normAutofit/>
          </a:bodyPr>
          <a:lstStyle/>
          <a:p>
            <a:pPr marL="0" lvl="0" indent="0">
              <a:spcBef>
                <a:spcPct val="0"/>
              </a:spcBef>
              <a:buNone/>
            </a:pP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“-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هي درعي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”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“-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هي سلاحي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”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</a:p>
          <a:p>
            <a:pPr marL="0" lvl="0" indent="0">
              <a:spcBef>
                <a:spcPct val="0"/>
              </a:spcBef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1:اختارُ التعبير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الأجمل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ثُمَّ أعلل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سبب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اختياري.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يقول أحد</a:t>
            </a:r>
            <a:r>
              <a:rPr lang="ar-JO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هم: عندما احترم</a:t>
            </a:r>
            <a:r>
              <a:rPr lang="ar-JO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</a:t>
            </a:r>
            <a:r>
              <a:rPr lang="ar-JO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ي، فلا يهمني احترام</a:t>
            </a:r>
            <a:r>
              <a:rPr lang="ar-JO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الآخرين. </a:t>
            </a:r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 كيف أرد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عليه.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3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8034" y="2884868"/>
            <a:ext cx="1082576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هي درعي: لأن الأم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مخلوق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حنون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يعطف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على أبنائ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 فهو يحميهم من الخطر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بينما سلاحي يبين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لعنف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والقسوة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3524" y="5093902"/>
            <a:ext cx="1082576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احترام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فرْضٌ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حث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عليه الله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والدين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والرسول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الكريم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ولكن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احترام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الآخرين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أيضًا من أخلاق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المسلم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الصالح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حتى نعيش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مجتمع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متحاب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فمثال </a:t>
            </a:r>
            <a:r>
              <a:rPr lang="ar-BH" sz="2800" b="1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</a:t>
            </a:r>
            <a:r>
              <a:rPr lang="ar-BH" sz="2800" b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ذلك: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احترام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المعلم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والجار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والأهل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لأن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ذلك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تمام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أخلاق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المسلم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الصالح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id="{7F4EE7EC-F308-41BA-A576-06364713F0FE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027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4">
            <a:extLst>
              <a:ext uri="{FF2B5EF4-FFF2-40B4-BE49-F238E27FC236}">
                <a16:creationId xmlns:a16="http://schemas.microsoft.com/office/drawing/2014/main" id="{E16F3241-3530-4222-802A-9EC8CD275D62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21DC85B-F471-4870-99FD-845D226B5B12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93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32338" y="2518089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أهم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الأفكار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الواردة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القصيدة</a:t>
            </a:r>
            <a:r>
              <a:rPr lang="ar-JO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3667027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نثر/ شرح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القصيدة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ض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وء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هم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مضمون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الأبيات</a:t>
            </a:r>
            <a:r>
              <a:rPr lang="ar-JO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3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الدَّرْس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4738060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الثالث: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إبداء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الرأي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مكانة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وأهمية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الأم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الحياةِ.</a:t>
            </a:r>
            <a:endParaRPr lang="ar-BH" sz="3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C4A2A92B-1175-4F31-ABAF-8DD5A1FF7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1" name="مستطيل 4">
            <a:extLst>
              <a:ext uri="{FF2B5EF4-FFF2-40B4-BE49-F238E27FC236}">
                <a16:creationId xmlns:a16="http://schemas.microsoft.com/office/drawing/2014/main" id="{E4F7E61C-FDB1-47B8-9ABD-4DAA60AB4F98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494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4923" y="567271"/>
            <a:ext cx="893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اقرأُ النّص بِتمعُّنٍ، وأُجيبُ عمَّا يليه مِنْ أسئلةٍ :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5" t="50892" r="29054" b="11737"/>
          <a:stretch/>
        </p:blipFill>
        <p:spPr>
          <a:xfrm>
            <a:off x="1416676" y="1156276"/>
            <a:ext cx="8976575" cy="4896795"/>
          </a:xfrm>
          <a:prstGeom prst="rect">
            <a:avLst/>
          </a:prstGeom>
        </p:spPr>
      </p:pic>
      <p:sp>
        <p:nvSpPr>
          <p:cNvPr id="6" name="مستطيل 4">
            <a:extLst>
              <a:ext uri="{FF2B5EF4-FFF2-40B4-BE49-F238E27FC236}">
                <a16:creationId xmlns:a16="http://schemas.microsoft.com/office/drawing/2014/main" id="{D50ACE16-D64F-42C8-84CF-12C8432053F8}"/>
              </a:ext>
            </a:extLst>
          </p:cNvPr>
          <p:cNvSpPr/>
          <p:nvPr/>
        </p:nvSpPr>
        <p:spPr>
          <a:xfrm>
            <a:off x="184002" y="84715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401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9177" y="2052004"/>
            <a:ext cx="100584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الفكرةُ العام</a:t>
            </a:r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ةُ لِلنَّصِّ </a:t>
            </a:r>
            <a:r>
              <a:rPr lang="ar-BH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السَّابقِ:  </a:t>
            </a:r>
            <a:endParaRPr lang="ar-BH" sz="4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فَضْلُ الْأُمِّ عَلَى الْأَبْنَاءِ وَأهَمِّيَّت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هَا فِي حَيَاتِهِم.</a:t>
            </a:r>
            <a:r>
              <a:rPr lang="ar-BH" sz="4000" dirty="0">
                <a:solidFill>
                  <a:srgbClr val="0070C0"/>
                </a:solidFill>
              </a:rPr>
              <a:t/>
            </a:r>
            <a:br>
              <a:rPr lang="ar-BH" sz="4000" dirty="0">
                <a:solidFill>
                  <a:srgbClr val="0070C0"/>
                </a:solidFill>
              </a:rPr>
            </a:br>
            <a:endParaRPr lang="ar-BH" sz="4000" dirty="0">
              <a:solidFill>
                <a:srgbClr val="0070C0"/>
              </a:solidFill>
            </a:endParaRPr>
          </a:p>
          <a:p>
            <a:r>
              <a:rPr lang="ar-BH" sz="4000" dirty="0"/>
              <a:t/>
            </a:r>
            <a:br>
              <a:rPr lang="ar-BH" sz="4000" dirty="0"/>
            </a:br>
            <a:endParaRPr lang="ar-BH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968EC258-0B15-4514-9CDF-0250002415A9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04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4083002" y="134235"/>
            <a:ext cx="416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تفسيرُ المُفرَداتِ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:a16="http://schemas.microsoft.com/office/drawing/2014/main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772082"/>
              </p:ext>
            </p:extLst>
          </p:nvPr>
        </p:nvGraphicFramePr>
        <p:xfrm>
          <a:off x="1831059" y="965232"/>
          <a:ext cx="7963631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:a16="http://schemas.microsoft.com/office/drawing/2014/main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:a16="http://schemas.microsoft.com/office/drawing/2014/main" val="2651125887"/>
                    </a:ext>
                  </a:extLst>
                </a:gridCol>
              </a:tblGrid>
              <a:tr h="58923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التفسير</a:t>
                      </a:r>
                      <a:r>
                        <a:rPr lang="ar-JO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JO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562839"/>
                  </a:ext>
                </a:extLst>
              </a:tr>
              <a:tr h="2563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أبذلُ نفسي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أَفْدي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77987"/>
                  </a:ext>
                </a:extLst>
              </a:tr>
              <a:tr h="2563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المُخلصة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الوَفِيّة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اعتنتْ واهتمتْ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رَعتْ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42323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ولدتني لأعيش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الحياة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سِرُّ  وجودي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تعب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شقاءَ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اهتزاز /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عدم الثبات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اضْطِرابا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ذبل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ذَوى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 أحتمي به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دِرْعي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id="{5140C347-117D-4158-AB29-F63DDE815297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229352" y="-23875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44339" y="152044"/>
            <a:ext cx="22204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الأبيات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631622"/>
              </p:ext>
            </p:extLst>
          </p:nvPr>
        </p:nvGraphicFramePr>
        <p:xfrm>
          <a:off x="186073" y="984741"/>
          <a:ext cx="11603496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6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5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47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الأساليب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الشرح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مقاطع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القصيدة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BH" sz="24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إن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</a:t>
                      </a:r>
                      <a:r>
                        <a:rPr lang="ar-BH" sz="2400" b="1" kern="120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روحي</a:t>
                      </a:r>
                      <a:r>
                        <a:rPr lang="ar-BH" sz="24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بالروح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</a:t>
                      </a:r>
                    </a:p>
                    <a:p>
                      <a:pPr marL="0" algn="r" defTabSz="914400" rtl="1" eaLnBrk="1" latinLnBrk="0" hangingPunct="1"/>
                      <a:r>
                        <a:rPr lang="ar-BH" sz="24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قلبي: 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بالقلب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ينبض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بالحياة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يبدأ الشاعر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مقطع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الأول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الكش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عن مدى حبّه لأم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فهو يبذل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نفس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ويضحي بد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أجل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التي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وصف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بالوف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وهي المخلصة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تربي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تها له، لأن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لا تنتظر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أجرًا أو مقابلًا من وراء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تربيت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وعنايت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لاب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جميع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مراحل عمره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وبذلك فهي أغلى ما عند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فهي 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وح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والقلب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اللذين يشكلان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الحياة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فالإنسان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بدون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روح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وقلب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لا يستطيع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العيش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والحياة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فالأم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هي سبب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وجود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 في الحياة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لأن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ولد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ني وربت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ني واع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بي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</a:t>
                      </a:r>
                      <a:r>
                        <a:rPr lang="ar-JO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الأول</a:t>
                      </a:r>
                      <a:r>
                        <a:rPr lang="ar-JO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</a:p>
                    <a:p>
                      <a:pPr algn="ctr"/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فضل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ومكانت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عند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اعر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</a:t>
                      </a:r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حملت</a:t>
                      </a:r>
                      <a:r>
                        <a:rPr lang="ar-JO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مني عذاب</a:t>
                      </a:r>
                      <a:r>
                        <a:rPr lang="ar-JO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ًا</a:t>
                      </a:r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 العذاب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بالشيء المادي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نستطيع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حمل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</a:t>
                      </a:r>
                    </a:p>
                    <a:p>
                      <a:pPr algn="r"/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ذوى منها شباب</a:t>
                      </a:r>
                      <a:r>
                        <a:rPr lang="ar-JO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شب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 عم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بالشيء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المادي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يذ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algn="r"/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سواد الشعر/ الشيب: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تضاد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 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يبين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هذا المقطع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مدى تحم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للت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عب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والشقاء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سبيل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إسعاد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أبنائ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ها، فهي تصبر 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على العذاب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والت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عب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يسبب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 الأبناء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طوال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حيات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هم، حتى تقدم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بها السن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والعمر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وأصبح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شعر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الأسود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ملي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ئًا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بالشيب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الأبيض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لأن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قضت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حيات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في التربية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وتحمل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الأعباء.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</a:t>
                      </a:r>
                      <a:r>
                        <a:rPr lang="ar-JO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الث</a:t>
                      </a:r>
                      <a:r>
                        <a:rPr lang="ar-JO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ان</a:t>
                      </a:r>
                      <a:r>
                        <a:rPr lang="ar-JO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</a:p>
                    <a:p>
                      <a:pPr algn="ctr"/>
                      <a:r>
                        <a:rPr lang="ar-BH" sz="28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تعب</a:t>
                      </a:r>
                      <a:r>
                        <a:rPr lang="ar-JO" sz="28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28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وتضحي</a:t>
                      </a:r>
                      <a:r>
                        <a:rPr lang="ar-JO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تها. </a:t>
                      </a:r>
                      <a:endParaRPr lang="en-US" sz="28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مستطيل 4">
            <a:extLst>
              <a:ext uri="{FF2B5EF4-FFF2-40B4-BE49-F238E27FC236}">
                <a16:creationId xmlns:a16="http://schemas.microsoft.com/office/drawing/2014/main" id="{D5FC435D-5B27-41FF-854B-0A7CEAF9BCC5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229352" y="-23875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44339" y="152044"/>
            <a:ext cx="22204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الأبيات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864911"/>
              </p:ext>
            </p:extLst>
          </p:nvPr>
        </p:nvGraphicFramePr>
        <p:xfrm>
          <a:off x="186073" y="984741"/>
          <a:ext cx="11603496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6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5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47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الأساليب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الشرح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مقاطع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القصيدة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BH" sz="24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يشبه الشاعر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 </a:t>
                      </a:r>
                      <a:r>
                        <a:rPr lang="ar-JO" sz="2400" b="1" kern="120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r>
                        <a:rPr lang="ar-BH" sz="24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endParaRPr lang="ar-BH" sz="2400" b="1" kern="1200" baseline="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الأشواق.                  2- الدرع. </a:t>
                      </a:r>
                    </a:p>
                    <a:p>
                      <a:pPr marL="0" algn="r" defTabSz="914400" rtl="1" eaLnBrk="1" latinLnBrk="0" hangingPunct="1"/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3- العماد .                    4- رمز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للصفاء.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يصور لنا الش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اعر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  الأُمَّ في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هذا المقطع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بصور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عديدة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جميلة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فهي الحب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يحن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له القلب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وهي الدرع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يحتمي به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 الخطر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وهي 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لا يستطيع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التخلي عنه، وهي صورة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للنقاء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لأنها تعطي بلا مقابل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وهي أحلى اس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وكلمة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ينادي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وينطق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بها لسان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</a:t>
                      </a:r>
                      <a:r>
                        <a:rPr lang="ar-JO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الث</a:t>
                      </a:r>
                      <a:r>
                        <a:rPr lang="ar-JO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JO" sz="28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ar-BH" sz="28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صورة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24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</a:t>
                      </a:r>
                      <a:endParaRPr lang="en-US" sz="24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يختم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الشاعر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أبيات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بأبيات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المقطع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الأول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نفسها للتأكيد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على المعنى واستعداد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 للتضحية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أجل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32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المقطع</a:t>
                      </a:r>
                      <a:r>
                        <a:rPr lang="ar-JO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الرابع</a:t>
                      </a:r>
                      <a:r>
                        <a:rPr lang="ar-JO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مستطيل 4">
            <a:extLst>
              <a:ext uri="{FF2B5EF4-FFF2-40B4-BE49-F238E27FC236}">
                <a16:creationId xmlns:a16="http://schemas.microsoft.com/office/drawing/2014/main" id="{B40A8FDA-F437-4F4F-B827-B6F8E18E987A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658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906943"/>
            <a:ext cx="10900610" cy="6176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أستخرج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 القصيدة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يأتي: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للأمّ أفضال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كثيرة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أكتب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اثنين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منها كما ورد في القصيدة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أ. 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ب.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 ما الصفة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التي كر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الش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اعر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للأم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أبيات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القصيدة</a:t>
            </a:r>
            <a:r>
              <a:rPr lang="ar-JO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.......................................... . 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86831" y="199057"/>
            <a:ext cx="2646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بعدَ قِراءةِ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النَّصّ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61383"/>
              </p:ext>
            </p:extLst>
          </p:nvPr>
        </p:nvGraphicFramePr>
        <p:xfrm>
          <a:off x="2212304" y="1359866"/>
          <a:ext cx="8128000" cy="207264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مرادف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ذوى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مضاد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رعت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جمع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فؤاد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مفرد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عهودي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06840" y="1352284"/>
            <a:ext cx="16871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6840" y="1854758"/>
            <a:ext cx="16871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6840" y="2370750"/>
            <a:ext cx="16871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أفئد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65173" y="2929155"/>
            <a:ext cx="16871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54981" y="4173272"/>
            <a:ext cx="20614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رعت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عهود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97293" y="4792709"/>
            <a:ext cx="20614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حملت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مني عذاب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ًا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4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01641" y="5731427"/>
            <a:ext cx="11892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الوفي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dirty="0"/>
              <a:t> </a:t>
            </a:r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id="{BD2ECB26-6DB7-4DDC-90C2-63AA603B058B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389704" y="11294"/>
            <a:ext cx="151859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8607" y="466254"/>
            <a:ext cx="10515600" cy="5689847"/>
          </a:xfrm>
        </p:spPr>
        <p:txBody>
          <a:bodyPr>
            <a:normAutofit/>
          </a:bodyPr>
          <a:lstStyle/>
          <a:p>
            <a:pPr marL="0" lvl="0" indent="0">
              <a:spcBef>
                <a:spcPct val="0"/>
              </a:spcBef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أضعُ علامةَ √ أمامَ الأفكارِ الواردةِ في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النّصّ: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spcBef>
                <a:spcPct val="0"/>
              </a:spcBef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/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( هي درعي ) 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أوضّح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التشبيه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العبارة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الساب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ة. 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(2)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460947"/>
              </p:ext>
            </p:extLst>
          </p:nvPr>
        </p:nvGraphicFramePr>
        <p:xfrm>
          <a:off x="2002335" y="1547381"/>
          <a:ext cx="8882185" cy="233302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فضل الأم على 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أبنائها.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الأب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والأم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يجب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أن نحترم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66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كلنا نعيش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بيت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سعيد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</a:t>
                      </a:r>
                      <a:endParaRPr lang="en-US" sz="32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صورة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الأم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ومكانت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ها عند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الش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اع</a:t>
                      </a:r>
                      <a:r>
                        <a:rPr lang="ar-JO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JO" sz="32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202929" y="1614815"/>
            <a:ext cx="5666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√</a:t>
            </a:r>
            <a:endParaRPr lang="ar-BH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02929" y="3286596"/>
            <a:ext cx="56667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√</a:t>
            </a:r>
            <a:endParaRPr lang="ar-BH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4417" y="5151886"/>
            <a:ext cx="76297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 الش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اعر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الدرع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وهو الس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لاح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الذي 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مي به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الخط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dirty="0">
              <a:solidFill>
                <a:srgbClr val="00B050"/>
              </a:solidFill>
            </a:endParaRP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id="{41C9E967-9D0B-431B-A0EF-1191EA80D143}"/>
              </a:ext>
            </a:extLst>
          </p:cNvPr>
          <p:cNvSpPr/>
          <p:nvPr/>
        </p:nvSpPr>
        <p:spPr>
          <a:xfrm>
            <a:off x="29816" y="120460"/>
            <a:ext cx="4025349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بدمي أفدي الوفيّة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848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2419</TotalTime>
  <Words>1455</Words>
  <Application>Microsoft Office PowerPoint</Application>
  <PresentationFormat>Widescreen</PresentationFormat>
  <Paragraphs>159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بِدَمي أَفْدِي الوَفِيَّةَ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 (1)</vt:lpstr>
      <vt:lpstr>نشاط (2)</vt:lpstr>
      <vt:lpstr>نشاط (2)</vt:lpstr>
      <vt:lpstr>نشاط (3)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user</cp:lastModifiedBy>
  <cp:revision>245</cp:revision>
  <dcterms:created xsi:type="dcterms:W3CDTF">2020-03-04T09:54:10Z</dcterms:created>
  <dcterms:modified xsi:type="dcterms:W3CDTF">2020-08-26T05:13:16Z</dcterms:modified>
</cp:coreProperties>
</file>