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95" r:id="rId2"/>
    <p:sldId id="296" r:id="rId3"/>
    <p:sldId id="297" r:id="rId4"/>
    <p:sldId id="271" r:id="rId5"/>
    <p:sldId id="293" r:id="rId6"/>
    <p:sldId id="281" r:id="rId7"/>
    <p:sldId id="272" r:id="rId8"/>
    <p:sldId id="282" r:id="rId9"/>
    <p:sldId id="288" r:id="rId10"/>
    <p:sldId id="279" r:id="rId11"/>
    <p:sldId id="274" r:id="rId12"/>
    <p:sldId id="276" r:id="rId13"/>
    <p:sldId id="278" r:id="rId14"/>
    <p:sldId id="265" r:id="rId15"/>
    <p:sldId id="294" r:id="rId16"/>
    <p:sldId id="283" r:id="rId17"/>
    <p:sldId id="286" r:id="rId18"/>
    <p:sldId id="291" r:id="rId19"/>
    <p:sldId id="287" r:id="rId20"/>
    <p:sldId id="28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2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3E1517-623F-4BA7-8456-1D2D8F5959E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3B281-67D6-49C8-8DD5-D4538D67E1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6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 smtClean="0"/>
              <a:t>1- د. عبد هللا آل منصور&amp; د. سامي عمر </a:t>
            </a:r>
            <a:r>
              <a:rPr lang="ar-SA" dirty="0" err="1" smtClean="0"/>
              <a:t>المانسي</a:t>
            </a:r>
            <a:r>
              <a:rPr lang="ar-SA" dirty="0" smtClean="0"/>
              <a:t>،</a:t>
            </a:r>
            <a:r>
              <a:rPr lang="ar-SA" baseline="0" dirty="0" smtClean="0"/>
              <a:t> إدارة التغيير والتطوير </a:t>
            </a:r>
            <a:r>
              <a:rPr lang="ar-SA" baseline="0" dirty="0" err="1" smtClean="0"/>
              <a:t>اتنظيمى</a:t>
            </a:r>
            <a:r>
              <a:rPr lang="ar-SA" baseline="0" dirty="0" smtClean="0"/>
              <a:t>، جامعة الباحة 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8E8838-58D0-40AA-A78B-8AF96D144ADE}" type="slidenum">
              <a:rPr lang="ar-SA" smtClean="0"/>
              <a:t>16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4025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002216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 smtClean="0">
                <a:solidFill>
                  <a:prstClr val="white"/>
                </a:solidFill>
              </a:rPr>
              <a:t>[        ]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4" name="Rectangle 9"/>
          <p:cNvSpPr/>
          <p:nvPr/>
        </p:nvSpPr>
        <p:spPr>
          <a:xfrm>
            <a:off x="0" y="2133600"/>
            <a:ext cx="914400" cy="14478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11277600" y="2133600"/>
            <a:ext cx="914400" cy="14478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>
            <a:lvl1pPr algn="ctr">
              <a:defRPr>
                <a:solidFill>
                  <a:srgbClr val="AD9968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122408" y="6356351"/>
            <a:ext cx="59396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120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590800" y="6376989"/>
            <a:ext cx="70338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2D931-4EC8-4CD2-97D6-9D3F541B751A}" type="slidenum">
              <a:rPr lang="ar-SA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4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799" y="274640"/>
            <a:ext cx="2971801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400" y="274640"/>
            <a:ext cx="8712201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590800" y="6376989"/>
            <a:ext cx="70338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1D026-1D84-4E55-B04D-2B54F501D563}" type="slidenum">
              <a:rPr lang="ar-SA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516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11599985" y="280988"/>
            <a:ext cx="375138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cxnSp>
        <p:nvCxnSpPr>
          <p:cNvPr id="5" name="Straight Connector 11"/>
          <p:cNvCxnSpPr/>
          <p:nvPr/>
        </p:nvCxnSpPr>
        <p:spPr>
          <a:xfrm>
            <a:off x="511908" y="1365250"/>
            <a:ext cx="11441723" cy="6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12"/>
          <p:cNvSpPr/>
          <p:nvPr/>
        </p:nvSpPr>
        <p:spPr>
          <a:xfrm>
            <a:off x="11599985" y="1"/>
            <a:ext cx="375138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baseline="0">
                <a:solidFill>
                  <a:srgbClr val="AD996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1pPr>
            <a:lvl2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2pPr>
            <a:lvl3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3pPr>
            <a:lvl4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4pPr>
            <a:lvl5pPr algn="r">
              <a:buFont typeface="Arial" pitchFamily="34" charset="0"/>
              <a:buNone/>
              <a:defRPr>
                <a:solidFill>
                  <a:srgbClr val="013E36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 dirty="0" smtClean="0"/>
          </a:p>
        </p:txBody>
      </p:sp>
      <p:sp>
        <p:nvSpPr>
          <p:cNvPr id="8" name="Rectangle 7"/>
          <p:cNvSpPr/>
          <p:nvPr userDrawn="1"/>
        </p:nvSpPr>
        <p:spPr>
          <a:xfrm>
            <a:off x="6002216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 smtClean="0">
                <a:solidFill>
                  <a:prstClr val="white"/>
                </a:solidFill>
              </a:rPr>
              <a:t>[        ]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122408" y="6356351"/>
            <a:ext cx="59396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638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6002216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 smtClean="0">
                <a:solidFill>
                  <a:prstClr val="white"/>
                </a:solidFill>
              </a:rPr>
              <a:t>[        ]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122408" y="6356351"/>
            <a:ext cx="59396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170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11599985" y="280988"/>
            <a:ext cx="375138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cxnSp>
        <p:nvCxnSpPr>
          <p:cNvPr id="6" name="Straight Connector 11"/>
          <p:cNvCxnSpPr/>
          <p:nvPr/>
        </p:nvCxnSpPr>
        <p:spPr>
          <a:xfrm>
            <a:off x="511908" y="1365250"/>
            <a:ext cx="11441723" cy="6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12"/>
          <p:cNvSpPr/>
          <p:nvPr/>
        </p:nvSpPr>
        <p:spPr>
          <a:xfrm>
            <a:off x="11599985" y="1"/>
            <a:ext cx="375138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solidFill>
                  <a:srgbClr val="AD996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3"/>
          </p:nvPr>
        </p:nvSpPr>
        <p:spPr>
          <a:xfrm>
            <a:off x="6184913" y="1600202"/>
            <a:ext cx="5401994" cy="4525963"/>
          </a:xfrm>
        </p:spPr>
        <p:txBody>
          <a:bodyPr/>
          <a:lstStyle>
            <a:lvl1pPr marL="171450" marR="0" indent="-2857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800"/>
            </a:lvl1pPr>
            <a:lvl2pPr marL="742950" marR="0" indent="-28575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"/>
          </p:nvPr>
        </p:nvSpPr>
        <p:spPr>
          <a:xfrm>
            <a:off x="562708" y="1600202"/>
            <a:ext cx="5401994" cy="4525963"/>
          </a:xfrm>
        </p:spPr>
        <p:txBody>
          <a:bodyPr/>
          <a:lstStyle>
            <a:lvl1pPr marL="171450" marR="0" indent="-2857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800"/>
            </a:lvl1pPr>
            <a:lvl2pPr marL="742950" marR="0" indent="-28575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6002216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 smtClean="0">
                <a:solidFill>
                  <a:prstClr val="white"/>
                </a:solidFill>
              </a:rPr>
              <a:t>[        ]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122408" y="6356351"/>
            <a:ext cx="59396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615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6002216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 smtClean="0">
                <a:solidFill>
                  <a:prstClr val="white"/>
                </a:solidFill>
              </a:rPr>
              <a:t>[        ]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122408" y="6356351"/>
            <a:ext cx="59396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1599985" y="280988"/>
            <a:ext cx="375138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1" name="Rectangle 12"/>
          <p:cNvSpPr/>
          <p:nvPr userDrawn="1"/>
        </p:nvSpPr>
        <p:spPr>
          <a:xfrm>
            <a:off x="11599985" y="1"/>
            <a:ext cx="375138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672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6002216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 smtClean="0">
                <a:solidFill>
                  <a:prstClr val="white"/>
                </a:solidFill>
              </a:rPr>
              <a:t>[        ]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122408" y="6356351"/>
            <a:ext cx="59396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9"/>
          <p:cNvSpPr/>
          <p:nvPr userDrawn="1"/>
        </p:nvSpPr>
        <p:spPr>
          <a:xfrm>
            <a:off x="11599985" y="280988"/>
            <a:ext cx="375138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Rectangle 12"/>
          <p:cNvSpPr/>
          <p:nvPr userDrawn="1"/>
        </p:nvSpPr>
        <p:spPr>
          <a:xfrm>
            <a:off x="11599985" y="1"/>
            <a:ext cx="375138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424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6002216" y="6367462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 smtClean="0">
                <a:solidFill>
                  <a:prstClr val="white"/>
                </a:solidFill>
              </a:rPr>
              <a:t>[        ]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122408" y="6356351"/>
            <a:ext cx="59396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B8EA862-7DD5-4A06-BDE1-DB7EC5FAA60C}" type="slidenum">
              <a:rPr lang="ar-SA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345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590800" y="6376989"/>
            <a:ext cx="70338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0D710-FEE9-4DD8-AEED-EBF044EACABA}" type="slidenum">
              <a:rPr lang="ar-SA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55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590800" y="6376989"/>
            <a:ext cx="70338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681FE-95EB-43BB-90BC-9DFA564FD6CC}" type="slidenum">
              <a:rPr lang="ar-SA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297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EG" smtClean="0"/>
              <a:t>العنوان الرئيسي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EG" dirty="0" smtClean="0"/>
              <a:t>المحتوى المستوى الأول</a:t>
            </a:r>
            <a:endParaRPr lang="en-US" dirty="0" smtClean="0"/>
          </a:p>
          <a:p>
            <a:pPr lvl="1"/>
            <a:r>
              <a:rPr lang="ar-EG" dirty="0" smtClean="0"/>
              <a:t>المحتوى المستوى الثاني</a:t>
            </a:r>
            <a:endParaRPr lang="en-US" dirty="0" smtClean="0"/>
          </a:p>
          <a:p>
            <a:pPr lvl="2"/>
            <a:r>
              <a:rPr lang="ar-EG" dirty="0" smtClean="0"/>
              <a:t>المحتوى المستوى الثالث</a:t>
            </a:r>
            <a:endParaRPr lang="en-US" dirty="0" smtClean="0"/>
          </a:p>
          <a:p>
            <a:pPr lvl="3"/>
            <a:r>
              <a:rPr lang="ar-EG" dirty="0" smtClean="0"/>
              <a:t>المحتوى المستوى الرابع</a:t>
            </a:r>
            <a:endParaRPr lang="en-US" dirty="0" smtClean="0"/>
          </a:p>
          <a:p>
            <a:pPr lvl="4"/>
            <a:r>
              <a:rPr lang="ar-EG" dirty="0" smtClean="0"/>
              <a:t>المحتوى المستوى الخامس</a:t>
            </a:r>
            <a:endParaRPr lang="en-US" dirty="0" smtClean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324600"/>
            <a:ext cx="12192000" cy="5334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49108" y="6376989"/>
            <a:ext cx="70338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rtl="0">
              <a:defRPr sz="1200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1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8346831" y="6519446"/>
            <a:ext cx="19289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 smtClean="0">
                <a:solidFill>
                  <a:prstClr val="white"/>
                </a:solidFill>
              </a:rPr>
              <a:t>King Faisal University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8677467" y="6290846"/>
            <a:ext cx="140615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ar-SA" sz="1600" b="1" dirty="0" smtClean="0">
                <a:solidFill>
                  <a:prstClr val="white"/>
                </a:solidFill>
              </a:rPr>
              <a:t>جامعة الملك فيصل</a:t>
            </a:r>
            <a:endParaRPr lang="en-US" sz="1600" b="1" dirty="0">
              <a:solidFill>
                <a:prstClr val="white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605" y="5964270"/>
            <a:ext cx="1031631" cy="712470"/>
          </a:xfrm>
          <a:prstGeom prst="rect">
            <a:avLst/>
          </a:prstGeom>
        </p:spPr>
      </p:pic>
      <p:sp>
        <p:nvSpPr>
          <p:cNvPr id="19" name="Rectangle 18"/>
          <p:cNvSpPr/>
          <p:nvPr userDrawn="1"/>
        </p:nvSpPr>
        <p:spPr>
          <a:xfrm>
            <a:off x="1125415" y="6581002"/>
            <a:ext cx="311604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 smtClean="0">
                <a:solidFill>
                  <a:prstClr val="white"/>
                </a:solidFill>
              </a:rPr>
              <a:t>Deanship of E-Learning and Distance Education</a:t>
            </a:r>
            <a:endParaRPr lang="en-US" sz="1200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1456052" y="6290846"/>
            <a:ext cx="27959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ar-SA" sz="1600" b="1" dirty="0" smtClean="0">
                <a:solidFill>
                  <a:prstClr val="white"/>
                </a:solidFill>
              </a:rPr>
              <a:t>عمادة التعلم الإلكتروني والتعليم عن بعد</a:t>
            </a:r>
            <a:endParaRPr lang="en-US" sz="1600" b="1" dirty="0">
              <a:solidFill>
                <a:prstClr val="white"/>
              </a:solidFill>
            </a:endParaRPr>
          </a:p>
        </p:txBody>
      </p:sp>
      <p:sp>
        <p:nvSpPr>
          <p:cNvPr id="11" name="Rectangle 9"/>
          <p:cNvSpPr/>
          <p:nvPr userDrawn="1"/>
        </p:nvSpPr>
        <p:spPr>
          <a:xfrm>
            <a:off x="11599985" y="280988"/>
            <a:ext cx="375138" cy="1090612"/>
          </a:xfrm>
          <a:prstGeom prst="rect">
            <a:avLst/>
          </a:prstGeom>
          <a:solidFill>
            <a:srgbClr val="D97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2" name="Rectangle 12"/>
          <p:cNvSpPr/>
          <p:nvPr userDrawn="1"/>
        </p:nvSpPr>
        <p:spPr>
          <a:xfrm>
            <a:off x="11599985" y="1"/>
            <a:ext cx="375138" cy="301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81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AD9968"/>
          </a:solidFill>
          <a:latin typeface="+mj-lt"/>
          <a:ea typeface="+mj-ea"/>
          <a:cs typeface="Arial" charset="0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  <a:cs typeface="Arial" charset="0"/>
        </a:defRPr>
      </a:lvl9pPr>
    </p:titleStyle>
    <p:bodyStyle>
      <a:lvl1pPr marL="342900" indent="-342900" algn="r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rgbClr val="013E36"/>
          </a:solidFill>
          <a:latin typeface="+mn-lt"/>
          <a:ea typeface="+mn-ea"/>
          <a:cs typeface="Arial" charset="0"/>
        </a:defRPr>
      </a:lvl1pPr>
      <a:lvl2pPr marL="742950" indent="-285750" algn="r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013E36"/>
          </a:solidFill>
          <a:latin typeface="+mn-lt"/>
          <a:ea typeface="+mn-ea"/>
          <a:cs typeface="Arial" charset="0"/>
        </a:defRPr>
      </a:lvl2pPr>
      <a:lvl3pPr marL="1143000" indent="-228600" algn="r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rgbClr val="013E36"/>
          </a:solidFill>
          <a:latin typeface="+mn-lt"/>
          <a:ea typeface="+mn-ea"/>
          <a:cs typeface="Arial" charset="0"/>
        </a:defRPr>
      </a:lvl3pPr>
      <a:lvl4pPr marL="1600200" indent="-228600" algn="r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013E36"/>
          </a:solidFill>
          <a:latin typeface="+mn-lt"/>
          <a:ea typeface="+mn-ea"/>
          <a:cs typeface="Arial" charset="0"/>
        </a:defRPr>
      </a:lvl4pPr>
      <a:lvl5pPr marL="2057400" indent="-228600" algn="r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rgbClr val="013E36"/>
          </a:solidFill>
          <a:latin typeface="+mn-lt"/>
          <a:ea typeface="+mn-ea"/>
          <a:cs typeface="Arial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1885950" y="2130426"/>
            <a:ext cx="8420100" cy="1470025"/>
          </a:xfrm>
        </p:spPr>
        <p:txBody>
          <a:bodyPr/>
          <a:lstStyle/>
          <a:p>
            <a:pPr eaLnBrk="1" hangingPunct="1"/>
            <a:endParaRPr lang="ar-SA" smtClean="0">
              <a:solidFill>
                <a:srgbClr val="376092"/>
              </a:solidFill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 dirty="0" smtClean="0">
              <a:cs typeface="+mn-cs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0032AED-950E-4013-8E81-DE89BE95EEEF}" type="slidenum">
              <a:rPr lang="ar-SA" smtClean="0">
                <a:cs typeface="Arial" pitchFamily="34" charset="0"/>
              </a:rPr>
              <a:pPr/>
              <a:t>1</a:t>
            </a:fld>
            <a:endParaRPr lang="en-US" dirty="0" smtClean="0"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000" y="0"/>
            <a:ext cx="990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43000" y="-228600"/>
            <a:ext cx="9906000" cy="3429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127" name="Subtitle 2"/>
          <p:cNvSpPr txBox="1">
            <a:spLocks/>
          </p:cNvSpPr>
          <p:nvPr/>
        </p:nvSpPr>
        <p:spPr bwMode="auto">
          <a:xfrm>
            <a:off x="6858000" y="4800600"/>
            <a:ext cx="40830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rtl="0">
              <a:spcBef>
                <a:spcPct val="20000"/>
              </a:spcBef>
              <a:buFont typeface="Arial" pitchFamily="34" charset="0"/>
              <a:buNone/>
            </a:pPr>
            <a:r>
              <a:rPr lang="ar-SA" sz="2400" b="1" dirty="0">
                <a:solidFill>
                  <a:srgbClr val="013E36"/>
                </a:solidFill>
                <a:latin typeface="Calibri" pitchFamily="34" charset="0"/>
              </a:rPr>
              <a:t>جامعة الملك فيصل</a:t>
            </a:r>
          </a:p>
          <a:p>
            <a:pPr algn="ctr" rtl="0">
              <a:spcBef>
                <a:spcPct val="20000"/>
              </a:spcBef>
              <a:buFont typeface="Arial" pitchFamily="34" charset="0"/>
              <a:buNone/>
            </a:pPr>
            <a:r>
              <a:rPr lang="ar-SA" sz="2400" b="1" dirty="0">
                <a:solidFill>
                  <a:srgbClr val="013E36"/>
                </a:solidFill>
                <a:latin typeface="Calibri" pitchFamily="34" charset="0"/>
              </a:rPr>
              <a:t>عمادة التعلم الإلكتروني والتعليم عن بعد</a:t>
            </a:r>
            <a:endParaRPr lang="en-US" sz="2400" b="1" dirty="0">
              <a:solidFill>
                <a:srgbClr val="013E36"/>
              </a:solidFill>
              <a:latin typeface="Calibri" pitchFamily="34" charset="0"/>
            </a:endParaRPr>
          </a:p>
          <a:p>
            <a:pPr algn="ctr" rtl="0">
              <a:spcBef>
                <a:spcPct val="20000"/>
              </a:spcBef>
              <a:buFont typeface="Arial" pitchFamily="34" charset="0"/>
              <a:buNone/>
            </a:pPr>
            <a:r>
              <a:rPr lang="ar-SA" sz="2400" dirty="0">
                <a:solidFill>
                  <a:srgbClr val="013E36"/>
                </a:solidFill>
                <a:latin typeface="Calibri" pitchFamily="34" charset="0"/>
              </a:rPr>
              <a:t>	</a:t>
            </a:r>
            <a:endParaRPr lang="en-US" sz="2400" dirty="0">
              <a:solidFill>
                <a:srgbClr val="013E36"/>
              </a:solidFill>
              <a:latin typeface="Calibri" pitchFamily="34" charset="0"/>
            </a:endParaRPr>
          </a:p>
        </p:txBody>
      </p:sp>
      <p:grpSp>
        <p:nvGrpSpPr>
          <p:cNvPr id="5128" name="Group 7"/>
          <p:cNvGrpSpPr>
            <a:grpSpLocks/>
          </p:cNvGrpSpPr>
          <p:nvPr/>
        </p:nvGrpSpPr>
        <p:grpSpPr bwMode="auto">
          <a:xfrm>
            <a:off x="7637464" y="1981201"/>
            <a:ext cx="2600325" cy="2524125"/>
            <a:chOff x="5210750" y="1066800"/>
            <a:chExt cx="2976900" cy="3130677"/>
          </a:xfrm>
        </p:grpSpPr>
        <p:sp>
          <p:nvSpPr>
            <p:cNvPr id="9" name="Oval 8"/>
            <p:cNvSpPr/>
            <p:nvPr/>
          </p:nvSpPr>
          <p:spPr>
            <a:xfrm>
              <a:off x="5321611" y="1143591"/>
              <a:ext cx="2767900" cy="297315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pic>
          <p:nvPicPr>
            <p:cNvPr id="5133" name="Picture 2" descr="http://kfu.files.googlepages.com/newKFUlogo.jpg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210750" y="1066800"/>
              <a:ext cx="2976900" cy="31306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Freeform 10"/>
          <p:cNvSpPr/>
          <p:nvPr/>
        </p:nvSpPr>
        <p:spPr>
          <a:xfrm>
            <a:off x="1143000" y="2667000"/>
            <a:ext cx="6091238" cy="1447800"/>
          </a:xfrm>
          <a:custGeom>
            <a:avLst/>
            <a:gdLst>
              <a:gd name="connsiteX0" fmla="*/ 0 w 6814457"/>
              <a:gd name="connsiteY0" fmla="*/ 723900 h 1447800"/>
              <a:gd name="connsiteX1" fmla="*/ 212026 w 6814457"/>
              <a:gd name="connsiteY1" fmla="*/ 212025 h 1447800"/>
              <a:gd name="connsiteX2" fmla="*/ 723901 w 6814457"/>
              <a:gd name="connsiteY2" fmla="*/ 0 h 1447800"/>
              <a:gd name="connsiteX3" fmla="*/ 6090557 w 6814457"/>
              <a:gd name="connsiteY3" fmla="*/ 0 h 1447800"/>
              <a:gd name="connsiteX4" fmla="*/ 6602432 w 6814457"/>
              <a:gd name="connsiteY4" fmla="*/ 212026 h 1447800"/>
              <a:gd name="connsiteX5" fmla="*/ 6814457 w 6814457"/>
              <a:gd name="connsiteY5" fmla="*/ 723901 h 1447800"/>
              <a:gd name="connsiteX6" fmla="*/ 6814457 w 6814457"/>
              <a:gd name="connsiteY6" fmla="*/ 723900 h 1447800"/>
              <a:gd name="connsiteX7" fmla="*/ 6602431 w 6814457"/>
              <a:gd name="connsiteY7" fmla="*/ 1235775 h 1447800"/>
              <a:gd name="connsiteX8" fmla="*/ 6090556 w 6814457"/>
              <a:gd name="connsiteY8" fmla="*/ 1447800 h 1447800"/>
              <a:gd name="connsiteX9" fmla="*/ 723900 w 6814457"/>
              <a:gd name="connsiteY9" fmla="*/ 1447800 h 1447800"/>
              <a:gd name="connsiteX10" fmla="*/ 212025 w 6814457"/>
              <a:gd name="connsiteY10" fmla="*/ 1235774 h 1447800"/>
              <a:gd name="connsiteX11" fmla="*/ 0 w 6814457"/>
              <a:gd name="connsiteY11" fmla="*/ 723899 h 1447800"/>
              <a:gd name="connsiteX12" fmla="*/ 0 w 6814457"/>
              <a:gd name="connsiteY12" fmla="*/ 723900 h 1447800"/>
              <a:gd name="connsiteX0" fmla="*/ 291192 w 7105649"/>
              <a:gd name="connsiteY0" fmla="*/ 723900 h 1447800"/>
              <a:gd name="connsiteX1" fmla="*/ 1015093 w 7105649"/>
              <a:gd name="connsiteY1" fmla="*/ 0 h 1447800"/>
              <a:gd name="connsiteX2" fmla="*/ 6381749 w 7105649"/>
              <a:gd name="connsiteY2" fmla="*/ 0 h 1447800"/>
              <a:gd name="connsiteX3" fmla="*/ 6893624 w 7105649"/>
              <a:gd name="connsiteY3" fmla="*/ 212026 h 1447800"/>
              <a:gd name="connsiteX4" fmla="*/ 7105649 w 7105649"/>
              <a:gd name="connsiteY4" fmla="*/ 723901 h 1447800"/>
              <a:gd name="connsiteX5" fmla="*/ 7105649 w 7105649"/>
              <a:gd name="connsiteY5" fmla="*/ 723900 h 1447800"/>
              <a:gd name="connsiteX6" fmla="*/ 6893623 w 7105649"/>
              <a:gd name="connsiteY6" fmla="*/ 1235775 h 1447800"/>
              <a:gd name="connsiteX7" fmla="*/ 6381748 w 7105649"/>
              <a:gd name="connsiteY7" fmla="*/ 1447800 h 1447800"/>
              <a:gd name="connsiteX8" fmla="*/ 1015092 w 7105649"/>
              <a:gd name="connsiteY8" fmla="*/ 1447800 h 1447800"/>
              <a:gd name="connsiteX9" fmla="*/ 503217 w 7105649"/>
              <a:gd name="connsiteY9" fmla="*/ 1235774 h 1447800"/>
              <a:gd name="connsiteX10" fmla="*/ 291192 w 7105649"/>
              <a:gd name="connsiteY10" fmla="*/ 723899 h 1447800"/>
              <a:gd name="connsiteX11" fmla="*/ 291192 w 7105649"/>
              <a:gd name="connsiteY11" fmla="*/ 723900 h 1447800"/>
              <a:gd name="connsiteX0" fmla="*/ 0 w 6814457"/>
              <a:gd name="connsiteY0" fmla="*/ 723899 h 1447800"/>
              <a:gd name="connsiteX1" fmla="*/ 723901 w 6814457"/>
              <a:gd name="connsiteY1" fmla="*/ 0 h 1447800"/>
              <a:gd name="connsiteX2" fmla="*/ 6090557 w 6814457"/>
              <a:gd name="connsiteY2" fmla="*/ 0 h 1447800"/>
              <a:gd name="connsiteX3" fmla="*/ 6602432 w 6814457"/>
              <a:gd name="connsiteY3" fmla="*/ 212026 h 1447800"/>
              <a:gd name="connsiteX4" fmla="*/ 6814457 w 6814457"/>
              <a:gd name="connsiteY4" fmla="*/ 723901 h 1447800"/>
              <a:gd name="connsiteX5" fmla="*/ 6814457 w 6814457"/>
              <a:gd name="connsiteY5" fmla="*/ 723900 h 1447800"/>
              <a:gd name="connsiteX6" fmla="*/ 6602431 w 6814457"/>
              <a:gd name="connsiteY6" fmla="*/ 1235775 h 1447800"/>
              <a:gd name="connsiteX7" fmla="*/ 6090556 w 6814457"/>
              <a:gd name="connsiteY7" fmla="*/ 1447800 h 1447800"/>
              <a:gd name="connsiteX8" fmla="*/ 723900 w 6814457"/>
              <a:gd name="connsiteY8" fmla="*/ 1447800 h 1447800"/>
              <a:gd name="connsiteX9" fmla="*/ 212025 w 6814457"/>
              <a:gd name="connsiteY9" fmla="*/ 1235774 h 1447800"/>
              <a:gd name="connsiteX10" fmla="*/ 0 w 6814457"/>
              <a:gd name="connsiteY10" fmla="*/ 723899 h 1447800"/>
              <a:gd name="connsiteX0" fmla="*/ 0 w 6814457"/>
              <a:gd name="connsiteY0" fmla="*/ 723899 h 1447800"/>
              <a:gd name="connsiteX1" fmla="*/ 723901 w 6814457"/>
              <a:gd name="connsiteY1" fmla="*/ 0 h 1447800"/>
              <a:gd name="connsiteX2" fmla="*/ 6090557 w 6814457"/>
              <a:gd name="connsiteY2" fmla="*/ 0 h 1447800"/>
              <a:gd name="connsiteX3" fmla="*/ 6602432 w 6814457"/>
              <a:gd name="connsiteY3" fmla="*/ 212026 h 1447800"/>
              <a:gd name="connsiteX4" fmla="*/ 6814457 w 6814457"/>
              <a:gd name="connsiteY4" fmla="*/ 723901 h 1447800"/>
              <a:gd name="connsiteX5" fmla="*/ 6814457 w 6814457"/>
              <a:gd name="connsiteY5" fmla="*/ 723900 h 1447800"/>
              <a:gd name="connsiteX6" fmla="*/ 6602431 w 6814457"/>
              <a:gd name="connsiteY6" fmla="*/ 1235775 h 1447800"/>
              <a:gd name="connsiteX7" fmla="*/ 6090556 w 6814457"/>
              <a:gd name="connsiteY7" fmla="*/ 1447800 h 1447800"/>
              <a:gd name="connsiteX8" fmla="*/ 723900 w 6814457"/>
              <a:gd name="connsiteY8" fmla="*/ 1447800 h 1447800"/>
              <a:gd name="connsiteX9" fmla="*/ 303465 w 6814457"/>
              <a:gd name="connsiteY9" fmla="*/ 1327214 h 1447800"/>
              <a:gd name="connsiteX0" fmla="*/ 420436 w 6510992"/>
              <a:gd name="connsiteY0" fmla="*/ 0 h 1447800"/>
              <a:gd name="connsiteX1" fmla="*/ 5787092 w 6510992"/>
              <a:gd name="connsiteY1" fmla="*/ 0 h 1447800"/>
              <a:gd name="connsiteX2" fmla="*/ 6298967 w 6510992"/>
              <a:gd name="connsiteY2" fmla="*/ 212026 h 1447800"/>
              <a:gd name="connsiteX3" fmla="*/ 6510992 w 6510992"/>
              <a:gd name="connsiteY3" fmla="*/ 723901 h 1447800"/>
              <a:gd name="connsiteX4" fmla="*/ 6510992 w 6510992"/>
              <a:gd name="connsiteY4" fmla="*/ 723900 h 1447800"/>
              <a:gd name="connsiteX5" fmla="*/ 6298966 w 6510992"/>
              <a:gd name="connsiteY5" fmla="*/ 1235775 h 1447800"/>
              <a:gd name="connsiteX6" fmla="*/ 5787091 w 6510992"/>
              <a:gd name="connsiteY6" fmla="*/ 1447800 h 1447800"/>
              <a:gd name="connsiteX7" fmla="*/ 420435 w 6510992"/>
              <a:gd name="connsiteY7" fmla="*/ 1447800 h 1447800"/>
              <a:gd name="connsiteX8" fmla="*/ 0 w 6510992"/>
              <a:gd name="connsiteY8" fmla="*/ 1327214 h 1447800"/>
              <a:gd name="connsiteX0" fmla="*/ 1 w 6090557"/>
              <a:gd name="connsiteY0" fmla="*/ 0 h 1447800"/>
              <a:gd name="connsiteX1" fmla="*/ 5366657 w 6090557"/>
              <a:gd name="connsiteY1" fmla="*/ 0 h 1447800"/>
              <a:gd name="connsiteX2" fmla="*/ 5878532 w 6090557"/>
              <a:gd name="connsiteY2" fmla="*/ 212026 h 1447800"/>
              <a:gd name="connsiteX3" fmla="*/ 6090557 w 6090557"/>
              <a:gd name="connsiteY3" fmla="*/ 723901 h 1447800"/>
              <a:gd name="connsiteX4" fmla="*/ 6090557 w 6090557"/>
              <a:gd name="connsiteY4" fmla="*/ 723900 h 1447800"/>
              <a:gd name="connsiteX5" fmla="*/ 5878531 w 6090557"/>
              <a:gd name="connsiteY5" fmla="*/ 1235775 h 1447800"/>
              <a:gd name="connsiteX6" fmla="*/ 5366656 w 6090557"/>
              <a:gd name="connsiteY6" fmla="*/ 1447800 h 1447800"/>
              <a:gd name="connsiteX7" fmla="*/ 0 w 6090557"/>
              <a:gd name="connsiteY7" fmla="*/ 144780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0557" h="1447800">
                <a:moveTo>
                  <a:pt x="1" y="0"/>
                </a:moveTo>
                <a:lnTo>
                  <a:pt x="5366657" y="0"/>
                </a:lnTo>
                <a:cubicBezTo>
                  <a:pt x="5558647" y="0"/>
                  <a:pt x="5742774" y="76268"/>
                  <a:pt x="5878532" y="212026"/>
                </a:cubicBezTo>
                <a:cubicBezTo>
                  <a:pt x="6014289" y="347784"/>
                  <a:pt x="6090557" y="531911"/>
                  <a:pt x="6090557" y="723901"/>
                </a:cubicBezTo>
                <a:lnTo>
                  <a:pt x="6090557" y="723900"/>
                </a:lnTo>
                <a:cubicBezTo>
                  <a:pt x="6090557" y="915890"/>
                  <a:pt x="6014289" y="1100017"/>
                  <a:pt x="5878531" y="1235775"/>
                </a:cubicBezTo>
                <a:cubicBezTo>
                  <a:pt x="5742773" y="1371533"/>
                  <a:pt x="5558646" y="1447800"/>
                  <a:pt x="5366656" y="1447800"/>
                </a:cubicBezTo>
                <a:lnTo>
                  <a:pt x="0" y="1447800"/>
                </a:ln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130" name="Title 1"/>
          <p:cNvSpPr txBox="1">
            <a:spLocks/>
          </p:cNvSpPr>
          <p:nvPr/>
        </p:nvSpPr>
        <p:spPr bwMode="auto">
          <a:xfrm>
            <a:off x="1524000" y="2971800"/>
            <a:ext cx="509905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ar-EG" sz="3700" b="1" dirty="0">
                <a:solidFill>
                  <a:srgbClr val="AD9968"/>
                </a:solidFill>
                <a:latin typeface="AYM Wadiy S_U normal."/>
                <a:cs typeface="Times New Roman" pitchFamily="18" charset="0"/>
              </a:rPr>
              <a:t>اسم </a:t>
            </a:r>
            <a:r>
              <a:rPr lang="ar-EG" sz="3700" b="1" dirty="0">
                <a:solidFill>
                  <a:srgbClr val="AD9968"/>
                </a:solidFill>
                <a:latin typeface="AYM Wadiy S_U normal."/>
                <a:cs typeface="Times New Roman" pitchFamily="18" charset="0"/>
              </a:rPr>
              <a:t>المقرر</a:t>
            </a:r>
            <a:endParaRPr lang="ar-SA" sz="3700" b="1" dirty="0">
              <a:solidFill>
                <a:srgbClr val="AD9968"/>
              </a:solidFill>
              <a:latin typeface="AYM Wadiy S_U normal."/>
              <a:cs typeface="Times New Roman" pitchFamily="18" charset="0"/>
            </a:endParaRPr>
          </a:p>
          <a:p>
            <a:pPr algn="ctr"/>
            <a:r>
              <a:rPr lang="ar-SA" sz="2800" b="1" dirty="0">
                <a:solidFill>
                  <a:srgbClr val="7F7F7F"/>
                </a:solidFill>
                <a:latin typeface="Calibri" pitchFamily="34" charset="0"/>
                <a:cs typeface="Times New Roman" pitchFamily="18" charset="0"/>
              </a:rPr>
              <a:t>إدارة الأعمال الإلكترونية</a:t>
            </a:r>
          </a:p>
          <a:p>
            <a:pPr algn="ctr" rtl="0"/>
            <a:r>
              <a:rPr lang="en-US" sz="2800" b="1" dirty="0">
                <a:solidFill>
                  <a:srgbClr val="7F7F7F"/>
                </a:solidFill>
                <a:latin typeface="Calibri" pitchFamily="34" charset="0"/>
                <a:cs typeface="Times New Roman" pitchFamily="18" charset="0"/>
              </a:rPr>
              <a:t>E-Business </a:t>
            </a:r>
          </a:p>
          <a:p>
            <a:pPr algn="ctr" rtl="0"/>
            <a:r>
              <a:rPr lang="ar-SA" sz="3700" b="1" dirty="0">
                <a:solidFill>
                  <a:srgbClr val="AD9968"/>
                </a:solidFill>
                <a:latin typeface="AYM Wadiy S_U normal."/>
                <a:cs typeface="Times New Roman" pitchFamily="18" charset="0"/>
              </a:rPr>
              <a:t>استاذ </a:t>
            </a:r>
            <a:r>
              <a:rPr lang="ar-SA" sz="3700" b="1" dirty="0">
                <a:solidFill>
                  <a:srgbClr val="AD9968"/>
                </a:solidFill>
                <a:latin typeface="AYM Wadiy S_U normal."/>
                <a:cs typeface="Times New Roman" pitchFamily="18" charset="0"/>
              </a:rPr>
              <a:t>المقرر</a:t>
            </a:r>
          </a:p>
          <a:p>
            <a:pPr algn="ctr"/>
            <a:r>
              <a:rPr lang="ar-SA" sz="2800" b="1" dirty="0">
                <a:solidFill>
                  <a:srgbClr val="7F7F7F"/>
                </a:solidFill>
                <a:latin typeface="Calibri" pitchFamily="34" charset="0"/>
                <a:cs typeface="Times New Roman" pitchFamily="18" charset="0"/>
              </a:rPr>
              <a:t>د/ عبدالناصر عبدالعال</a:t>
            </a:r>
          </a:p>
          <a:p>
            <a:pPr algn="ctr"/>
            <a:r>
              <a:rPr lang="ar-SA" sz="2800" b="1" dirty="0">
                <a:solidFill>
                  <a:srgbClr val="7F7F7F"/>
                </a:solidFill>
                <a:latin typeface="Calibri" pitchFamily="34" charset="0"/>
                <a:cs typeface="Times New Roman" pitchFamily="18" charset="0"/>
              </a:rPr>
              <a:t>قسم نظم المعلومات الإدارية</a:t>
            </a:r>
          </a:p>
          <a:p>
            <a:pPr algn="ctr"/>
            <a:r>
              <a:rPr lang="ar-SA" sz="2800" b="1" dirty="0">
                <a:solidFill>
                  <a:srgbClr val="7F7F7F"/>
                </a:solidFill>
                <a:latin typeface="Calibri" pitchFamily="34" charset="0"/>
                <a:cs typeface="Times New Roman" pitchFamily="18" charset="0"/>
              </a:rPr>
              <a:t>كلية إدارة الأعمال</a:t>
            </a:r>
            <a:endParaRPr lang="en-US" sz="2800" b="1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5131" name="Slide Number Placeholder 10"/>
          <p:cNvSpPr txBox="1">
            <a:spLocks/>
          </p:cNvSpPr>
          <p:nvPr/>
        </p:nvSpPr>
        <p:spPr bwMode="auto">
          <a:xfrm>
            <a:off x="1524000" y="6405564"/>
            <a:ext cx="2311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rtl="0"/>
            <a:fld id="{BD304080-26AE-472C-BC30-C39120F3D8A0}" type="slidenum">
              <a:rPr lang="ar-SA" sz="1200">
                <a:solidFill>
                  <a:schemeClr val="bg1"/>
                </a:solidFill>
                <a:latin typeface="Calibri" pitchFamily="34" charset="0"/>
              </a:rPr>
              <a:pPr rtl="0"/>
              <a:t>1</a:t>
            </a:fld>
            <a:endParaRPr lang="en-US" sz="12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35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0466"/>
            <a:ext cx="10972800" cy="1143000"/>
          </a:xfrm>
        </p:spPr>
        <p:txBody>
          <a:bodyPr/>
          <a:lstStyle/>
          <a:p>
            <a:pPr algn="ctr"/>
            <a:r>
              <a:rPr lang="ar-SA" b="1" dirty="0"/>
              <a:t>عوامل نجاح التغيير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843824"/>
          </a:xfrm>
        </p:spPr>
        <p:txBody>
          <a:bodyPr/>
          <a:lstStyle/>
          <a:p>
            <a:pPr marL="857250" lvl="1" indent="-457200" rtl="1">
              <a:buFont typeface="Wingdings" panose="05000000000000000000" pitchFamily="2" charset="2"/>
              <a:buChar char="Ø"/>
            </a:pPr>
            <a:r>
              <a:rPr lang="ar-SA" sz="2200" dirty="0"/>
              <a:t>توظيف خبرات إدارية من خارج المؤسسة</a:t>
            </a:r>
          </a:p>
          <a:p>
            <a:pPr marL="857250" lvl="1" indent="-457200" rtl="1">
              <a:buFont typeface="Wingdings" panose="05000000000000000000" pitchFamily="2" charset="2"/>
              <a:buChar char="Ø"/>
            </a:pPr>
            <a:r>
              <a:rPr lang="ar-SA" sz="2200" dirty="0"/>
              <a:t>إدارة كفؤة للمشروع</a:t>
            </a:r>
          </a:p>
          <a:p>
            <a:pPr marL="857250" lvl="1" indent="-457200" rtl="1">
              <a:buFont typeface="Wingdings" panose="05000000000000000000" pitchFamily="2" charset="2"/>
              <a:buChar char="Ø"/>
            </a:pPr>
            <a:r>
              <a:rPr lang="ar-SA" sz="2200" dirty="0"/>
              <a:t>الاستعانة بأفضل الموظفين من </a:t>
            </a:r>
            <a:r>
              <a:rPr lang="ar-SA" sz="2200" dirty="0" smtClean="0"/>
              <a:t>داخل المنظمة  </a:t>
            </a:r>
            <a:endParaRPr lang="ar-SA" sz="2200" dirty="0"/>
          </a:p>
          <a:p>
            <a:pPr marL="857250" lvl="1" indent="-457200" rtl="1">
              <a:buFont typeface="Wingdings" panose="05000000000000000000" pitchFamily="2" charset="2"/>
              <a:buChar char="Ø"/>
            </a:pPr>
            <a:r>
              <a:rPr lang="ar-SA" sz="2200" dirty="0"/>
              <a:t>تمليك عملية التغيير للموظفين </a:t>
            </a:r>
          </a:p>
          <a:p>
            <a:pPr marL="857250" lvl="1" indent="-457200" rtl="1">
              <a:buFont typeface="Wingdings" panose="05000000000000000000" pitchFamily="2" charset="2"/>
              <a:buChar char="Ø"/>
            </a:pPr>
            <a:r>
              <a:rPr lang="ar-SA" sz="2200" dirty="0"/>
              <a:t>كما يجب الإجابة عن كيف سيتم </a:t>
            </a:r>
            <a:r>
              <a:rPr lang="ar-EG" sz="2200" dirty="0"/>
              <a:t>الاحتفاظ</a:t>
            </a:r>
            <a:r>
              <a:rPr lang="ar-SA" sz="2200" dirty="0"/>
              <a:t> </a:t>
            </a:r>
            <a:r>
              <a:rPr lang="ar-EG" sz="2200" dirty="0"/>
              <a:t>ب</a:t>
            </a:r>
            <a:r>
              <a:rPr lang="ar-SA" sz="2200" dirty="0"/>
              <a:t>المعرفة في ظل منظمة متغيرة؟</a:t>
            </a:r>
          </a:p>
          <a:p>
            <a:pPr marL="857250" lvl="1" indent="-457200" rtl="1">
              <a:buFont typeface="Wingdings" panose="05000000000000000000" pitchFamily="2" charset="2"/>
              <a:buChar char="Ø"/>
            </a:pPr>
            <a:r>
              <a:rPr lang="ar-SA" sz="2200" dirty="0"/>
              <a:t> يجب </a:t>
            </a:r>
            <a:r>
              <a:rPr lang="ar-SA" sz="2200" dirty="0" smtClean="0"/>
              <a:t>عدم التسرع وتحديد </a:t>
            </a:r>
            <a:r>
              <a:rPr lang="ar-SA" sz="2200" dirty="0"/>
              <a:t>جدول زمنى وميزانية للتغيير </a:t>
            </a:r>
            <a:endParaRPr lang="ar-SA" sz="2200" dirty="0" smtClean="0"/>
          </a:p>
          <a:p>
            <a:pPr marL="857250" lvl="1" indent="-457200" rtl="1">
              <a:buFont typeface="Wingdings" panose="05000000000000000000" pitchFamily="2" charset="2"/>
              <a:buChar char="Ø"/>
            </a:pPr>
            <a:r>
              <a:rPr lang="ar-SA" sz="2200" dirty="0" smtClean="0"/>
              <a:t>يجب وضع خطة </a:t>
            </a:r>
            <a:r>
              <a:rPr lang="ar-SA" sz="2200" dirty="0"/>
              <a:t>للتعامل مع آثاره على </a:t>
            </a:r>
            <a:r>
              <a:rPr lang="ar-SA" sz="2200" dirty="0" smtClean="0"/>
              <a:t>الأفراد الذين يقاومون التغيير </a:t>
            </a:r>
          </a:p>
          <a:p>
            <a:pPr marL="857250" lvl="1" indent="-457200" rtl="1">
              <a:buFont typeface="Wingdings" panose="05000000000000000000" pitchFamily="2" charset="2"/>
              <a:buChar char="Ø"/>
            </a:pPr>
            <a:r>
              <a:rPr lang="ar-SA" sz="2200" dirty="0" smtClean="0"/>
              <a:t> </a:t>
            </a:r>
            <a:r>
              <a:rPr lang="ar-SA" sz="2200" dirty="0"/>
              <a:t>تحديد التكنولوجيا المطلوبة </a:t>
            </a:r>
            <a:r>
              <a:rPr lang="ar-SA" sz="2200" dirty="0" smtClean="0"/>
              <a:t>للتغيير</a:t>
            </a:r>
          </a:p>
          <a:p>
            <a:pPr marL="857250" lvl="1" indent="-457200" rtl="1">
              <a:buFont typeface="Wingdings" panose="05000000000000000000" pitchFamily="2" charset="2"/>
              <a:buChar char="Ø"/>
            </a:pPr>
            <a:r>
              <a:rPr lang="ar-SA" sz="2200" b="1" dirty="0"/>
              <a:t>إدارة المخاطر</a:t>
            </a:r>
            <a:r>
              <a:rPr lang="ar-SA" sz="2200" dirty="0"/>
              <a:t>: كيف يمكن تجنب وإدارة المخاطر المتعلقة </a:t>
            </a:r>
            <a:r>
              <a:rPr lang="ar-SA" sz="2200" dirty="0" smtClean="0"/>
              <a:t>بالتغيير؟</a:t>
            </a:r>
          </a:p>
          <a:p>
            <a:pPr marL="857250" lvl="1" indent="-457200" rtl="1">
              <a:buFont typeface="Wingdings" panose="05000000000000000000" pitchFamily="2" charset="2"/>
              <a:buChar char="Ø"/>
            </a:pPr>
            <a:r>
              <a:rPr lang="ar-EG" sz="2200" dirty="0" smtClean="0"/>
              <a:t>يجب </a:t>
            </a:r>
            <a:r>
              <a:rPr lang="ar-EG" sz="2200" dirty="0"/>
              <a:t>أن تكون المنظمة نظام مفتوح للتعلم </a:t>
            </a:r>
            <a:r>
              <a:rPr lang="en-US" sz="2200" dirty="0"/>
              <a:t> open learning systems </a:t>
            </a:r>
            <a:r>
              <a:rPr lang="ar-EG" sz="2200" dirty="0"/>
              <a:t>حيث يجمع ويحلل ويستخدم معلومات عن البيئة الداخلية </a:t>
            </a:r>
            <a:r>
              <a:rPr lang="ar-EG" sz="2200" dirty="0" smtClean="0"/>
              <a:t>والخارجية</a:t>
            </a:r>
            <a:endParaRPr lang="ar-SA" sz="2200" dirty="0" smtClean="0"/>
          </a:p>
          <a:p>
            <a:pPr marL="857250" lvl="1" indent="-457200" rtl="1">
              <a:buFont typeface="Wingdings" panose="05000000000000000000" pitchFamily="2" charset="2"/>
              <a:buChar char="Ø"/>
            </a:pPr>
            <a:r>
              <a:rPr lang="ar-EG" sz="2200" dirty="0" smtClean="0"/>
              <a:t>يجب </a:t>
            </a:r>
            <a:r>
              <a:rPr lang="ar-EG" sz="2200" dirty="0"/>
              <a:t>أن يستفيد الجميع من التغيير ويجب توزيع حوافز </a:t>
            </a:r>
            <a:r>
              <a:rPr lang="ar-EG" sz="2200" dirty="0" err="1"/>
              <a:t>فى</a:t>
            </a:r>
            <a:r>
              <a:rPr lang="ar-EG" sz="2200" dirty="0"/>
              <a:t> المراحل الأولى  </a:t>
            </a:r>
            <a:r>
              <a:rPr lang="en-US" sz="2200" dirty="0"/>
              <a:t>short-run </a:t>
            </a:r>
            <a:r>
              <a:rPr lang="en-US" sz="2200" dirty="0" smtClean="0"/>
              <a:t>wins</a:t>
            </a:r>
            <a:endParaRPr lang="ar-SA" sz="2200" dirty="0"/>
          </a:p>
          <a:p>
            <a:pPr marL="857250" lvl="1" indent="-457200" rtl="1">
              <a:buFont typeface="Wingdings" panose="05000000000000000000" pitchFamily="2" charset="2"/>
              <a:buChar char="Ø"/>
            </a:pPr>
            <a:endParaRPr lang="ar-SA" sz="2200" dirty="0"/>
          </a:p>
          <a:p>
            <a:pPr algn="l" rtl="1"/>
            <a:endParaRPr lang="ar-SA" sz="2200" b="1" dirty="0"/>
          </a:p>
          <a:p>
            <a:pPr algn="l" rtl="1"/>
            <a:endParaRPr lang="ar-SA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8EA862-7DD5-4A06-BDE1-DB7EC5FAA60C}" type="slidenum">
              <a:rPr lang="ar-SA" smtClean="0">
                <a:solidFill>
                  <a:prstClr val="white"/>
                </a:solidFill>
              </a:rPr>
              <a:pPr>
                <a:defRPr/>
              </a:pPr>
              <a:t>10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3" y="1426348"/>
            <a:ext cx="4772298" cy="646331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ar-SA" i="1" dirty="0" smtClean="0"/>
              <a:t>«إذا </a:t>
            </a:r>
            <a:r>
              <a:rPr lang="ar-SA" i="1" dirty="0"/>
              <a:t>كان لدي ساعة لحل </a:t>
            </a:r>
            <a:r>
              <a:rPr lang="ar-SA" i="1" dirty="0" smtClean="0"/>
              <a:t>مشكلة، </a:t>
            </a:r>
            <a:r>
              <a:rPr lang="ar-SA" i="1" dirty="0"/>
              <a:t>فسأقضي 55 دقيقة في التفكير في المشكلة وخمس دقائق في التفكير في </a:t>
            </a:r>
            <a:r>
              <a:rPr lang="ar-SA" i="1" dirty="0" smtClean="0"/>
              <a:t>الحلول» </a:t>
            </a:r>
            <a:r>
              <a:rPr lang="ar-SA" i="1" dirty="0"/>
              <a:t>أينشتاين</a:t>
            </a:r>
          </a:p>
        </p:txBody>
      </p:sp>
    </p:spTree>
    <p:extLst>
      <p:ext uri="{BB962C8B-B14F-4D97-AF65-F5344CB8AC3E}">
        <p14:creationId xmlns:p14="http://schemas.microsoft.com/office/powerpoint/2010/main" val="3476669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8300" y="188640"/>
            <a:ext cx="8915400" cy="1228998"/>
          </a:xfrm>
        </p:spPr>
        <p:txBody>
          <a:bodyPr/>
          <a:lstStyle/>
          <a:p>
            <a:r>
              <a:rPr lang="ar-SA" dirty="0"/>
              <a:t>العوامل المحددة </a:t>
            </a:r>
            <a:r>
              <a:rPr lang="ar-SA" dirty="0" smtClean="0"/>
              <a:t>للتغيير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8300" y="1417639"/>
            <a:ext cx="8915400" cy="4708525"/>
          </a:xfrm>
        </p:spPr>
        <p:txBody>
          <a:bodyPr/>
          <a:lstStyle/>
          <a:p>
            <a:pPr marL="857250" lvl="1" indent="-457200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SA" dirty="0" smtClean="0"/>
              <a:t>حجم </a:t>
            </a:r>
            <a:r>
              <a:rPr lang="ar-SA" dirty="0"/>
              <a:t>التغيير المطلوب</a:t>
            </a:r>
            <a:endParaRPr lang="en-US" dirty="0"/>
          </a:p>
          <a:p>
            <a:pPr marL="857250" lvl="1" indent="-457200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SA" dirty="0"/>
              <a:t>القوى التي ستشارك في التغيير أو المؤيدة له</a:t>
            </a:r>
            <a:endParaRPr lang="en-US" dirty="0"/>
          </a:p>
          <a:p>
            <a:pPr marL="857250" lvl="1" indent="-457200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SA" dirty="0"/>
              <a:t>القوى المعارضة للتغيير</a:t>
            </a:r>
            <a:endParaRPr lang="en-US" dirty="0"/>
          </a:p>
          <a:p>
            <a:pPr marL="857250" lvl="1" indent="-457200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SA" dirty="0" smtClean="0"/>
              <a:t>مداخل التغيير المستخدمة </a:t>
            </a:r>
          </a:p>
          <a:p>
            <a:pPr marL="857250" lvl="1" indent="-457200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SA" dirty="0" smtClean="0"/>
              <a:t>العامل الثقافي</a:t>
            </a:r>
          </a:p>
          <a:p>
            <a:pPr marL="857250" lvl="1" indent="-457200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SA" dirty="0" smtClean="0"/>
              <a:t>الموارد المتاحة للتغيير</a:t>
            </a:r>
          </a:p>
          <a:p>
            <a:pPr marL="857250" lvl="1" indent="-457200" rtl="1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825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8300" y="0"/>
            <a:ext cx="8915400" cy="1288870"/>
          </a:xfrm>
        </p:spPr>
        <p:txBody>
          <a:bodyPr/>
          <a:lstStyle/>
          <a:p>
            <a:pPr algn="ctr"/>
            <a:r>
              <a:rPr lang="ar-SA" dirty="0" smtClean="0"/>
              <a:t>مداخل إدارة التغيير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999" y="1417639"/>
            <a:ext cx="10308771" cy="4708525"/>
          </a:xfrm>
        </p:spPr>
        <p:txBody>
          <a:bodyPr/>
          <a:lstStyle/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400" dirty="0"/>
              <a:t>تعاوني </a:t>
            </a:r>
            <a:r>
              <a:rPr lang="en-US" sz="2400" dirty="0"/>
              <a:t>Collaborative</a:t>
            </a:r>
            <a:r>
              <a:rPr lang="ar-SA" sz="2400" dirty="0"/>
              <a:t>: يتطلب تعاون جميع الموظفين </a:t>
            </a:r>
            <a:r>
              <a:rPr lang="ar-SA" sz="2400" dirty="0" smtClean="0"/>
              <a:t>والعملاء والشركاء ويمكن </a:t>
            </a:r>
            <a:r>
              <a:rPr lang="ar-SA" sz="2400" dirty="0"/>
              <a:t>أن ينتج عنه أفكار جديدة ولكنه يحتاج وقت ومجهود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400" dirty="0"/>
              <a:t>استشاري </a:t>
            </a:r>
            <a:r>
              <a:rPr lang="en-US" sz="2400" dirty="0"/>
              <a:t>: Consultative</a:t>
            </a:r>
            <a:r>
              <a:rPr lang="ar-SA" sz="2400" dirty="0"/>
              <a:t> الإدارة تستشير أصحاب الشأن لكنها تأخذ القرار النهائي وهو وسط بين التعاوني والتوجيهي 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400" dirty="0"/>
              <a:t>توجيهي </a:t>
            </a:r>
            <a:r>
              <a:rPr lang="en-US" altLang="ar-SA" sz="2400" dirty="0"/>
              <a:t>Directive </a:t>
            </a:r>
            <a:r>
              <a:rPr lang="ar-SA" sz="2400" dirty="0"/>
              <a:t>: الإدارة هي التي تتخذ القرارات لذلك يتطلب تواصل دائم وتعويض المتضررين أو من يقاومون التغيير أو نموذج  </a:t>
            </a:r>
            <a:r>
              <a:rPr lang="en-US" sz="2400" dirty="0"/>
              <a:t>paternal-maternal approach</a:t>
            </a:r>
            <a:r>
              <a:rPr lang="ar-SA" sz="2400" dirty="0"/>
              <a:t> الأب – والأم في الإدارة ( الأب يعرف أكثر والأم متعاطفة)</a:t>
            </a:r>
            <a:endParaRPr lang="en-US" sz="2400" dirty="0"/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400" dirty="0"/>
              <a:t>قسري </a:t>
            </a:r>
            <a:r>
              <a:rPr lang="en-US" altLang="ar-SA" sz="2400" dirty="0"/>
              <a:t>Coercive </a:t>
            </a:r>
            <a:r>
              <a:rPr lang="ar-SA" sz="2400" dirty="0"/>
              <a:t>: الإدارة تتخذ القرارات ويحتاج قوة للتنفيذ، ودور الموظفين محدود جداً وهو صادم وعليه تحفظات أخلاقية لكنه مطلوب عند الضرورة ولا سيما عدم وجود وقت كافي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400" dirty="0"/>
              <a:t>ويمكن اتباع بدائل أخرى مثل نقل العامل لفرع ثاني أو الإعلان عن إفلاس الشركة وإعادة إنشائها مرة أخرى بالموظفين المتميزين فقط.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endParaRPr lang="ar-SA" sz="2800" dirty="0"/>
          </a:p>
          <a:p>
            <a:pPr marL="457200" indent="-457200" rtl="1">
              <a:buFont typeface="Arial" panose="020B0604020202020204" pitchFamily="34" charset="0"/>
              <a:buChar char="•"/>
            </a:pPr>
            <a:endParaRPr lang="ar-SA" sz="2800" dirty="0"/>
          </a:p>
          <a:p>
            <a:pPr marL="457200" indent="-457200" rtl="1">
              <a:buFont typeface="Arial" panose="020B0604020202020204" pitchFamily="34" charset="0"/>
              <a:buChar char="•"/>
            </a:pPr>
            <a:endParaRPr lang="ar-SA" sz="2800" dirty="0"/>
          </a:p>
          <a:p>
            <a:endParaRPr lang="ar-SA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2451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441665" y="435428"/>
            <a:ext cx="7772400" cy="818605"/>
          </a:xfrm>
        </p:spPr>
        <p:txBody>
          <a:bodyPr/>
          <a:lstStyle/>
          <a:p>
            <a:pPr algn="ctr"/>
            <a:r>
              <a:rPr lang="ar-SA" altLang="ar-SA" dirty="0" smtClean="0"/>
              <a:t>متطلبات التغيير</a:t>
            </a:r>
            <a:r>
              <a:rPr lang="ar-SA" altLang="ar-SA" sz="3200" dirty="0" smtClean="0"/>
              <a:t> </a:t>
            </a:r>
            <a:endParaRPr lang="en-US" altLang="ar-SA" sz="3200" dirty="0"/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56805" y="1489166"/>
            <a:ext cx="9342120" cy="4336868"/>
          </a:xfrm>
        </p:spPr>
        <p:txBody>
          <a:bodyPr/>
          <a:lstStyle/>
          <a:p>
            <a:pPr marL="514350" indent="-514350" rtl="1">
              <a:lnSpc>
                <a:spcPct val="150000"/>
              </a:lnSpc>
              <a:buFont typeface="+mj-lt"/>
              <a:buAutoNum type="arabicPeriod"/>
            </a:pPr>
            <a:r>
              <a:rPr lang="ar-SA" altLang="ar-SA" sz="2800" b="1" dirty="0"/>
              <a:t>الرؤية: </a:t>
            </a:r>
            <a:r>
              <a:rPr lang="ar-SA" altLang="ar-SA" sz="2800" dirty="0" smtClean="0"/>
              <a:t>يجب صياغة رؤية للتغير وتوضيحها وشرحها لفريق العمل</a:t>
            </a:r>
            <a:endParaRPr lang="ar-SA" altLang="ar-SA" sz="2800" dirty="0"/>
          </a:p>
          <a:p>
            <a:pPr marL="514350" indent="-514350" rtl="1">
              <a:lnSpc>
                <a:spcPct val="150000"/>
              </a:lnSpc>
              <a:buFont typeface="+mj-lt"/>
              <a:buAutoNum type="arabicPeriod"/>
            </a:pPr>
            <a:r>
              <a:rPr lang="ar-SA" altLang="ar-SA" sz="2800" b="1" dirty="0"/>
              <a:t>الحاجة: </a:t>
            </a:r>
            <a:r>
              <a:rPr lang="ar-SA" altLang="ar-SA" sz="2800" dirty="0" smtClean="0"/>
              <a:t>يجب أن تكون هناك حاجة </a:t>
            </a:r>
            <a:r>
              <a:rPr lang="ar-SA" altLang="ar-SA" sz="2800" dirty="0"/>
              <a:t>ملحة </a:t>
            </a:r>
            <a:r>
              <a:rPr lang="ar-SA" altLang="ar-SA" sz="2800" dirty="0" smtClean="0"/>
              <a:t>للتغيير </a:t>
            </a:r>
            <a:endParaRPr lang="ar-SA" altLang="ar-SA" sz="2800" dirty="0"/>
          </a:p>
          <a:p>
            <a:pPr marL="514350" indent="-514350" rtl="1">
              <a:lnSpc>
                <a:spcPct val="150000"/>
              </a:lnSpc>
              <a:buFont typeface="+mj-lt"/>
              <a:buAutoNum type="arabicPeriod"/>
            </a:pPr>
            <a:r>
              <a:rPr lang="ar-SA" altLang="ar-SA" sz="2800" b="1" dirty="0"/>
              <a:t>الوسائل: </a:t>
            </a:r>
            <a:r>
              <a:rPr lang="ar-SA" altLang="ar-SA" sz="2800" dirty="0"/>
              <a:t>الوسائل العملية لتحقيق الرؤية: تم التخطيط لها وتطويرها وتنفيذها</a:t>
            </a:r>
          </a:p>
          <a:p>
            <a:pPr marL="514350" indent="-514350" rtl="1">
              <a:lnSpc>
                <a:spcPct val="150000"/>
              </a:lnSpc>
              <a:buFont typeface="+mj-lt"/>
              <a:buAutoNum type="arabicPeriod"/>
            </a:pPr>
            <a:r>
              <a:rPr lang="ar-SA" altLang="ar-SA" sz="2800" b="1" dirty="0" smtClean="0"/>
              <a:t>الحوافز: </a:t>
            </a:r>
            <a:r>
              <a:rPr lang="ar-SA" altLang="ar-SA" sz="2800" dirty="0" smtClean="0"/>
              <a:t>توفير حوافز للتغيير يزيد من فرص نجاح التغيير </a:t>
            </a:r>
            <a:endParaRPr lang="ar-SA" altLang="ar-SA" sz="2800" dirty="0"/>
          </a:p>
          <a:p>
            <a:pPr marL="514350" indent="-514350" rtl="1">
              <a:lnSpc>
                <a:spcPct val="150000"/>
              </a:lnSpc>
              <a:buFont typeface="+mj-lt"/>
              <a:buAutoNum type="arabicPeriod"/>
            </a:pPr>
            <a:r>
              <a:rPr lang="ar-SA" altLang="ar-SA" sz="2800" b="1" dirty="0"/>
              <a:t>ردود الفعل: </a:t>
            </a:r>
            <a:r>
              <a:rPr lang="ar-SA" altLang="ar-SA" sz="2800" dirty="0" smtClean="0"/>
              <a:t>يجب متابعة ردود الأفعال ولا سيما المتعلقة بمقاومة التغيير والتعامل معها</a:t>
            </a:r>
            <a:endParaRPr lang="en-US" altLang="ar-SA" sz="2800" dirty="0"/>
          </a:p>
        </p:txBody>
      </p:sp>
    </p:spTree>
    <p:extLst>
      <p:ext uri="{BB962C8B-B14F-4D97-AF65-F5344CB8AC3E}">
        <p14:creationId xmlns:p14="http://schemas.microsoft.com/office/powerpoint/2010/main" val="1427034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 نماذج التغيير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966" y="1417639"/>
            <a:ext cx="11068594" cy="4922202"/>
          </a:xfrm>
        </p:spPr>
        <p:txBody>
          <a:bodyPr>
            <a:normAutofit lnSpcReduction="10000"/>
          </a:bodyPr>
          <a:lstStyle/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SA" dirty="0" smtClean="0"/>
              <a:t>عملية </a:t>
            </a:r>
            <a:r>
              <a:rPr lang="ar-EG" dirty="0" smtClean="0"/>
              <a:t>تحتاج الى فهم دقيق لهيكل المنظمة ومنتجاتها وعملائها وشركائها وخطتها الاستراتيجية ونظمها وأفرادها والثقافة التنظيمية وكيف تكون هذه العناصر محركات للتغيير أو موانع أمامه</a:t>
            </a:r>
            <a:endParaRPr lang="en-US" dirty="0" smtClean="0"/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EG" dirty="0" smtClean="0"/>
              <a:t>نموذج </a:t>
            </a:r>
            <a:r>
              <a:rPr lang="en-US" dirty="0" err="1" smtClean="0"/>
              <a:t>Luecke</a:t>
            </a:r>
            <a:r>
              <a:rPr lang="ar-EG" dirty="0" smtClean="0"/>
              <a:t> للتغيير</a:t>
            </a:r>
          </a:p>
          <a:p>
            <a:pPr marL="857250" lvl="1" indent="-457200" rtl="1">
              <a:buFont typeface="Wingdings" panose="05000000000000000000" pitchFamily="2" charset="2"/>
              <a:buChar char="Ø"/>
            </a:pPr>
            <a:r>
              <a:rPr lang="ar-EG" dirty="0" smtClean="0"/>
              <a:t>حدد مشاكل العمل والحلول وحفز الأفراد وإحصل على تعهد منهم بالمشاركة</a:t>
            </a:r>
          </a:p>
          <a:p>
            <a:pPr marL="857250" lvl="1" indent="-457200" rtl="1">
              <a:buFont typeface="Wingdings" panose="05000000000000000000" pitchFamily="2" charset="2"/>
              <a:buChar char="Ø"/>
            </a:pPr>
            <a:r>
              <a:rPr lang="ar-EG" dirty="0" smtClean="0"/>
              <a:t>ضع رؤية مشتركة للمنافسة، يتم فيها إشراك الأفراد فى وضع رؤية للمنافسة فى السوق</a:t>
            </a:r>
          </a:p>
          <a:p>
            <a:pPr marL="857250" lvl="1" indent="-457200" rtl="1">
              <a:buFont typeface="Wingdings" panose="05000000000000000000" pitchFamily="2" charset="2"/>
              <a:buChar char="Ø"/>
            </a:pPr>
            <a:r>
              <a:rPr lang="ar-EG" dirty="0" smtClean="0"/>
              <a:t>إختار قادة التغيير ووكلاء التغيير</a:t>
            </a:r>
          </a:p>
          <a:p>
            <a:pPr marL="857250" lvl="1" indent="-457200" rtl="1">
              <a:buFont typeface="Wingdings" panose="05000000000000000000" pitchFamily="2" charset="2"/>
              <a:buChar char="Ø"/>
            </a:pPr>
            <a:r>
              <a:rPr lang="ar-EG" dirty="0" smtClean="0"/>
              <a:t>قم بمأسسة التغيير من خلال السياسات والمبادرات والنظم والهياكل التنظيمية </a:t>
            </a:r>
          </a:p>
          <a:p>
            <a:pPr marL="857250" lvl="1" indent="-457200" rtl="1">
              <a:buFont typeface="Wingdings" panose="05000000000000000000" pitchFamily="2" charset="2"/>
              <a:buChar char="Ø"/>
            </a:pPr>
            <a:r>
              <a:rPr lang="ar-EG" dirty="0" smtClean="0"/>
              <a:t>إبدأ التغيير من الأطراف ثم إنتقل الى الأقسام الأخرى</a:t>
            </a:r>
          </a:p>
          <a:p>
            <a:pPr marL="857250" lvl="1" indent="-457200" rtl="1">
              <a:buFont typeface="Wingdings" panose="05000000000000000000" pitchFamily="2" charset="2"/>
              <a:buChar char="Ø"/>
            </a:pPr>
            <a:r>
              <a:rPr lang="ar-EG" dirty="0" smtClean="0"/>
              <a:t>تابع وراقب وعدل التكتيكات إذا لزم الأمر </a:t>
            </a:r>
          </a:p>
        </p:txBody>
      </p:sp>
    </p:spTree>
    <p:extLst>
      <p:ext uri="{BB962C8B-B14F-4D97-AF65-F5344CB8AC3E}">
        <p14:creationId xmlns:p14="http://schemas.microsoft.com/office/powerpoint/2010/main" val="2867345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365759"/>
            <a:ext cx="10972800" cy="931817"/>
          </a:xfrm>
        </p:spPr>
        <p:txBody>
          <a:bodyPr/>
          <a:lstStyle/>
          <a:p>
            <a:pPr algn="ctr"/>
            <a:r>
              <a:rPr lang="ar-SA" dirty="0" smtClean="0"/>
              <a:t>مدخل التفكير التصميمي  في التغيير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211" y="1297577"/>
            <a:ext cx="11652069" cy="5058774"/>
          </a:xfrm>
        </p:spPr>
        <p:txBody>
          <a:bodyPr/>
          <a:lstStyle/>
          <a:p>
            <a:pPr marL="457200" indent="-457200" rtl="1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ar-EG" sz="2400" dirty="0"/>
              <a:t>التفكير التصميمي </a:t>
            </a:r>
            <a:r>
              <a:rPr lang="ar-EG" sz="2400" dirty="0" smtClean="0"/>
              <a:t>هو </a:t>
            </a:r>
            <a:r>
              <a:rPr lang="ar-EG" sz="2400" dirty="0"/>
              <a:t>عملية لتحديد المشكلة وابتكار الحل </a:t>
            </a:r>
            <a:r>
              <a:rPr lang="ar-EG" sz="2400" dirty="0" smtClean="0"/>
              <a:t>المناسب </a:t>
            </a:r>
            <a:r>
              <a:rPr lang="ar-EG" sz="2400" dirty="0"/>
              <a:t>بالتعاون مع المستخدمين. </a:t>
            </a:r>
            <a:endParaRPr lang="ar-SA" sz="2400" dirty="0" smtClean="0"/>
          </a:p>
          <a:p>
            <a:pPr marL="457200" indent="-457200" rtl="1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ar-SA" sz="2400" dirty="0" smtClean="0"/>
              <a:t>يدعو المدراء التنفيذيون أن يتبوا منهج  المبدعين مثل الشعراء والرسامين والمعماريين ومصممي الأزياء </a:t>
            </a:r>
          </a:p>
          <a:p>
            <a:pPr marL="457200" indent="-457200" rtl="1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ar-SA" sz="2400" dirty="0"/>
              <a:t>وأكد العالمان </a:t>
            </a:r>
            <a:r>
              <a:rPr lang="ar-SA" sz="2400" dirty="0" smtClean="0"/>
              <a:t> </a:t>
            </a:r>
            <a:r>
              <a:rPr lang="ar-EG" sz="2400" dirty="0"/>
              <a:t>ويقول </a:t>
            </a:r>
            <a:r>
              <a:rPr lang="en-US" sz="2400" dirty="0"/>
              <a:t>Brown</a:t>
            </a:r>
            <a:r>
              <a:rPr lang="ar-EG" sz="2400" dirty="0"/>
              <a:t> و</a:t>
            </a:r>
            <a:r>
              <a:rPr lang="en-US" sz="2400" dirty="0"/>
              <a:t> Katz </a:t>
            </a:r>
            <a:r>
              <a:rPr lang="ar-SA" sz="2400" dirty="0" smtClean="0"/>
              <a:t>على </a:t>
            </a:r>
            <a:r>
              <a:rPr lang="ar-SA" sz="2400" dirty="0"/>
              <a:t>أن التفكير التصميمي له ثلاث مراحل:</a:t>
            </a:r>
            <a:endParaRPr lang="en-US" sz="2400" dirty="0"/>
          </a:p>
          <a:p>
            <a:pPr marL="457200" lvl="0" indent="-457200" rtl="1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ar-SA" sz="2400" b="1" dirty="0"/>
              <a:t>الإلهام:</a:t>
            </a:r>
            <a:r>
              <a:rPr lang="ar-SA" sz="2400" dirty="0"/>
              <a:t> </a:t>
            </a:r>
            <a:r>
              <a:rPr lang="ar-SA" sz="2400" dirty="0" smtClean="0"/>
              <a:t>يأتي من التعايش مع أصحاب المشكلة أو في بيئة الفرصة </a:t>
            </a:r>
            <a:r>
              <a:rPr lang="ar-SA" sz="2400" dirty="0"/>
              <a:t>التي تحفز </a:t>
            </a:r>
            <a:r>
              <a:rPr lang="ar-SA" sz="2400" dirty="0" smtClean="0"/>
              <a:t>ابتكار حل </a:t>
            </a:r>
            <a:r>
              <a:rPr lang="ar-SA" sz="2400" dirty="0"/>
              <a:t>ل</a:t>
            </a:r>
            <a:r>
              <a:rPr lang="ar-SA" sz="2400" dirty="0" smtClean="0"/>
              <a:t>لمشكلة </a:t>
            </a:r>
            <a:r>
              <a:rPr lang="ar-SA" sz="2400" dirty="0"/>
              <a:t>أو اقتناص الفرص</a:t>
            </a:r>
            <a:r>
              <a:rPr lang="ar-SA" sz="2400" dirty="0" smtClean="0"/>
              <a:t>. يتعايش المبتكر مع العملاء حتى يسبر غورهم ويعرف ما بداخلهم «</a:t>
            </a:r>
            <a:r>
              <a:rPr lang="en-US" sz="2400" dirty="0" smtClean="0"/>
              <a:t>empathy</a:t>
            </a:r>
            <a:r>
              <a:rPr lang="ar-SA" sz="2400" dirty="0" smtClean="0"/>
              <a:t>»</a:t>
            </a:r>
            <a:endParaRPr lang="en-US" sz="2400" dirty="0"/>
          </a:p>
          <a:p>
            <a:pPr marL="457200" lvl="0" indent="-457200" rtl="1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ar-SA" sz="2400" b="1" dirty="0" smtClean="0"/>
              <a:t>التفكير وتطوير النماذج الأولية:</a:t>
            </a:r>
            <a:r>
              <a:rPr lang="ar-SA" sz="2400" dirty="0" smtClean="0"/>
              <a:t> </a:t>
            </a:r>
            <a:r>
              <a:rPr lang="ar-SA" sz="2400" dirty="0"/>
              <a:t>وهي عملية توليد الأفكار وتطويرها </a:t>
            </a:r>
            <a:r>
              <a:rPr lang="ar-SA" sz="2400" dirty="0" smtClean="0"/>
              <a:t>واختبارها وتكرار هذه العملية عدة مرات، مع مراعاة أخذ مقترحات المستخدمين.</a:t>
            </a:r>
            <a:endParaRPr lang="en-US" sz="2400" dirty="0"/>
          </a:p>
          <a:p>
            <a:pPr marL="457200" lvl="0" indent="-457200" rtl="1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400" b="1" dirty="0"/>
              <a:t> </a:t>
            </a:r>
            <a:r>
              <a:rPr lang="ar-SA" sz="2400" b="1" dirty="0"/>
              <a:t>التنفيذ:</a:t>
            </a:r>
            <a:r>
              <a:rPr lang="ar-SA" sz="2400" dirty="0"/>
              <a:t> ويعنى به الإجراءات والعمليات التي تنقل الابتكار من غرف الاجتماعات الى أيدي المستهلك</a:t>
            </a:r>
            <a:r>
              <a:rPr lang="ar-SA" sz="2400" dirty="0" smtClean="0"/>
              <a:t>. عملية الابتكار التقليدي يبدأ من المنتجات الحالية ثم يطورها أم التصميمي فتبدأ من ملاحظة المستخدمين. </a:t>
            </a:r>
          </a:p>
          <a:p>
            <a:pPr marL="457200" lvl="0" indent="-457200" rt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ar-SA" sz="2400" dirty="0" smtClean="0"/>
              <a:t>أمثلة:</a:t>
            </a:r>
          </a:p>
          <a:p>
            <a:pPr marL="857250" lvl="1" indent="-457200" rt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ar-SA" sz="2400" dirty="0" smtClean="0"/>
              <a:t>كريم وأوبر لخدمات المواصلات</a:t>
            </a:r>
          </a:p>
          <a:p>
            <a:pPr marL="857250" lvl="1" indent="-457200" rt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ar-SA" sz="2400" dirty="0" smtClean="0"/>
              <a:t>شركة إير </a:t>
            </a:r>
            <a:r>
              <a:rPr lang="ar-SA" sz="2400" dirty="0" err="1" smtClean="0"/>
              <a:t>بى</a:t>
            </a:r>
            <a:r>
              <a:rPr lang="ar-SA" sz="2400" dirty="0" smtClean="0"/>
              <a:t> إن </a:t>
            </a:r>
            <a:r>
              <a:rPr lang="ar-SA" sz="2400" dirty="0" err="1" smtClean="0"/>
              <a:t>بى</a:t>
            </a:r>
            <a:r>
              <a:rPr lang="ar-SA" sz="2400" dirty="0" smtClean="0"/>
              <a:t> </a:t>
            </a:r>
            <a:r>
              <a:rPr lang="en-US" sz="2400" b="1" dirty="0" smtClean="0"/>
              <a:t>Airbnb </a:t>
            </a:r>
            <a:r>
              <a:rPr lang="ar-SA" sz="2400" b="1" dirty="0" smtClean="0"/>
              <a:t> </a:t>
            </a:r>
            <a:r>
              <a:rPr lang="ar-SA" sz="2400" dirty="0" smtClean="0"/>
              <a:t>لتأجير غرف النوم</a:t>
            </a:r>
          </a:p>
          <a:p>
            <a:pPr marL="857250" lvl="1" indent="-457200" rt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ar-SA" sz="2400" dirty="0" smtClean="0"/>
              <a:t>موقع يوتيوب   </a:t>
            </a:r>
            <a:endParaRPr lang="en-US" sz="2400" dirty="0"/>
          </a:p>
          <a:p>
            <a:pPr marL="457200" indent="-457200" rtl="1">
              <a:spcBef>
                <a:spcPts val="300"/>
              </a:spcBef>
              <a:buFont typeface="Arial" panose="020B0604020202020204" pitchFamily="34" charset="0"/>
              <a:buChar char="•"/>
            </a:pPr>
            <a:endParaRPr lang="ar-SA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8EA862-7DD5-4A06-BDE1-DB7EC5FAA60C}" type="slidenum">
              <a:rPr lang="ar-SA" smtClean="0">
                <a:solidFill>
                  <a:prstClr val="white"/>
                </a:solidFill>
              </a:rPr>
              <a:pPr>
                <a:defRPr/>
              </a:pPr>
              <a:t>15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6329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43840"/>
            <a:ext cx="10972800" cy="1018903"/>
          </a:xfrm>
        </p:spPr>
        <p:txBody>
          <a:bodyPr/>
          <a:lstStyle/>
          <a:p>
            <a:pPr algn="ctr"/>
            <a:r>
              <a:rPr lang="ar-SA" dirty="0" smtClean="0"/>
              <a:t>خصائص التغيير في المنظمات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7638"/>
            <a:ext cx="11860040" cy="5607851"/>
          </a:xfrm>
        </p:spPr>
        <p:txBody>
          <a:bodyPr>
            <a:noAutofit/>
          </a:bodyPr>
          <a:lstStyle/>
          <a:p>
            <a:pPr marL="342900" indent="-342900" rtl="1">
              <a:buFont typeface="+mj-lt"/>
              <a:buAutoNum type="arabicPeriod"/>
            </a:pPr>
            <a:r>
              <a:rPr lang="ar-SA" sz="2500" b="1" dirty="0" smtClean="0"/>
              <a:t>التكامل أو التوافقية: </a:t>
            </a:r>
            <a:r>
              <a:rPr lang="ar-SA" sz="2500" dirty="0" smtClean="0"/>
              <a:t>تحقيق قدر من التكامل بين احتياجات ومصالح وأصحاب المصلحة المختلفين </a:t>
            </a:r>
          </a:p>
          <a:p>
            <a:pPr marL="342900" indent="-342900" rtl="1">
              <a:buFont typeface="+mj-lt"/>
              <a:buAutoNum type="arabicPeriod"/>
            </a:pPr>
            <a:r>
              <a:rPr lang="ar-SA" sz="2500" b="1" dirty="0" smtClean="0"/>
              <a:t>المشاركة: </a:t>
            </a:r>
            <a:r>
              <a:rPr lang="ar-SA" sz="2500" dirty="0" smtClean="0"/>
              <a:t>لكى ينجح التغيير لا بد من إشراك جميع الوى الفعالة في المنظمة. </a:t>
            </a:r>
          </a:p>
          <a:p>
            <a:pPr marL="342900" indent="-342900" rtl="1">
              <a:buFont typeface="+mj-lt"/>
              <a:buAutoNum type="arabicPeriod"/>
            </a:pPr>
            <a:r>
              <a:rPr lang="ar-SA" sz="2500" b="1" dirty="0" smtClean="0"/>
              <a:t>الواقعية:  </a:t>
            </a:r>
            <a:r>
              <a:rPr lang="ar-SA" sz="2500" dirty="0" smtClean="0"/>
              <a:t>الموازنة بين أهداف المنظمة ومصالح القوى المؤثرة والأخذ في الاعتبار الموارد المتاحة والتحديات. </a:t>
            </a:r>
          </a:p>
          <a:p>
            <a:pPr marL="342900" indent="-342900" rtl="1">
              <a:buFont typeface="+mj-lt"/>
              <a:buAutoNum type="arabicPeriod"/>
            </a:pPr>
            <a:r>
              <a:rPr lang="ar-SA" sz="2500" b="1" dirty="0" smtClean="0"/>
              <a:t>القدرة والفاعلية</a:t>
            </a:r>
            <a:r>
              <a:rPr lang="ar-SA" sz="2500" dirty="0" smtClean="0"/>
              <a:t>: نجاح التغيير يتوقف على قدرتها في امتلاك هامش من الحرّية والمرونة في اتخاذ </a:t>
            </a:r>
            <a:r>
              <a:rPr lang="ar-SA" sz="2500" dirty="0" err="1" smtClean="0"/>
              <a:t>القرارت</a:t>
            </a:r>
            <a:r>
              <a:rPr lang="ar-SA" sz="2500" dirty="0" smtClean="0"/>
              <a:t>.  </a:t>
            </a:r>
          </a:p>
          <a:p>
            <a:pPr marL="342900" indent="-342900" rtl="1">
              <a:buFont typeface="+mj-lt"/>
              <a:buAutoNum type="arabicPeriod"/>
            </a:pPr>
            <a:r>
              <a:rPr lang="ar-SA" sz="2500" b="1" dirty="0" smtClean="0"/>
              <a:t>الشرعية القانونية: </a:t>
            </a:r>
            <a:r>
              <a:rPr lang="ar-SA" sz="2500" dirty="0" smtClean="0"/>
              <a:t>لابد أن تكون لإدارة التغيير مرجعّية شرعّية قانونّية من أجل الحفاظ على كيانها من الاتجاهات المعادية للتغيير والإصلاح</a:t>
            </a:r>
            <a:endParaRPr lang="ar-SA" sz="2500" dirty="0"/>
          </a:p>
          <a:p>
            <a:pPr marL="342900" indent="-342900" rtl="1">
              <a:buFont typeface="+mj-lt"/>
              <a:buAutoNum type="arabicPeriod"/>
            </a:pPr>
            <a:r>
              <a:rPr lang="ar-SA" sz="2500" b="1" dirty="0" smtClean="0"/>
              <a:t>الرشادة أو المسؤولية: </a:t>
            </a:r>
            <a:r>
              <a:rPr lang="ar-SA" sz="2500" dirty="0" smtClean="0"/>
              <a:t>إدراك ما يمكن أن ينتج عن التغيير من تبعات </a:t>
            </a:r>
          </a:p>
          <a:p>
            <a:pPr marL="342900" indent="-342900" rtl="1">
              <a:buFont typeface="+mj-lt"/>
              <a:buAutoNum type="arabicPeriod"/>
            </a:pPr>
            <a:r>
              <a:rPr lang="ar-SA" sz="2500" b="1" dirty="0" smtClean="0"/>
              <a:t>الإبداع </a:t>
            </a:r>
            <a:r>
              <a:rPr lang="ar-SA" sz="2500" b="1" dirty="0"/>
              <a:t>والابتكار: </a:t>
            </a:r>
            <a:r>
              <a:rPr lang="ar-SA" sz="2500" dirty="0"/>
              <a:t>التغيير يحتاج الى إبداع وابتكار في تغيير </a:t>
            </a:r>
            <a:r>
              <a:rPr lang="ar-SA" sz="2500" dirty="0" smtClean="0"/>
              <a:t>هيكل المنظمة وسياساتها وإقناع </a:t>
            </a:r>
            <a:r>
              <a:rPr lang="ar-SA" sz="2500" dirty="0"/>
              <a:t>الأفراد بدعم التغيير </a:t>
            </a:r>
            <a:endParaRPr lang="ar-SA" sz="2500" dirty="0" smtClean="0"/>
          </a:p>
          <a:p>
            <a:pPr marL="342900" indent="-342900" rtl="1">
              <a:buFont typeface="+mj-lt"/>
              <a:buAutoNum type="arabicPeriod"/>
            </a:pPr>
            <a:r>
              <a:rPr lang="ar-SA" sz="2500" b="1" dirty="0" smtClean="0"/>
              <a:t>القدرة </a:t>
            </a:r>
            <a:r>
              <a:rPr lang="ar-SA" sz="2500" b="1" dirty="0"/>
              <a:t>على امتصاص </a:t>
            </a:r>
            <a:r>
              <a:rPr lang="ar-SA" sz="2500" b="1" dirty="0" smtClean="0"/>
              <a:t>الضغوطات </a:t>
            </a:r>
            <a:r>
              <a:rPr lang="ar-SA" sz="2500" b="1" dirty="0"/>
              <a:t>و التكيف مع الأحداث: </a:t>
            </a:r>
            <a:r>
              <a:rPr lang="ar-SA" sz="2500" dirty="0" smtClean="0"/>
              <a:t>قد تعصف بالمنظمة </a:t>
            </a:r>
            <a:r>
              <a:rPr lang="ar-SA" sz="2500" dirty="0"/>
              <a:t>أحداث تتصادُم مع مصالح </a:t>
            </a:r>
            <a:r>
              <a:rPr lang="ar-SA" sz="2500" dirty="0" smtClean="0"/>
              <a:t>البعض </a:t>
            </a:r>
          </a:p>
          <a:p>
            <a:pPr marL="342900" indent="-342900" rtl="1">
              <a:buFont typeface="+mj-lt"/>
              <a:buAutoNum type="arabicPeriod"/>
            </a:pPr>
            <a:r>
              <a:rPr lang="ar-SA" sz="2500" b="1" dirty="0"/>
              <a:t>الإصلاح</a:t>
            </a:r>
            <a:r>
              <a:rPr lang="ar-SA" sz="2500" dirty="0" smtClean="0"/>
              <a:t>: حتى يؤتى التغيير أكله لابد أن يسفر عنه تطور المنظمة وإصلاح الاعوجاج فيها ونموها </a:t>
            </a:r>
            <a:endParaRPr lang="ar-SA" sz="2500" dirty="0"/>
          </a:p>
        </p:txBody>
      </p:sp>
    </p:spTree>
    <p:extLst>
      <p:ext uri="{BB962C8B-B14F-4D97-AF65-F5344CB8AC3E}">
        <p14:creationId xmlns:p14="http://schemas.microsoft.com/office/powerpoint/2010/main" val="22019530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223" y="100466"/>
            <a:ext cx="10972800" cy="1143000"/>
          </a:xfrm>
        </p:spPr>
        <p:txBody>
          <a:bodyPr/>
          <a:lstStyle/>
          <a:p>
            <a:pPr algn="ctr"/>
            <a:r>
              <a:rPr lang="ar-SA" dirty="0" smtClean="0"/>
              <a:t>أسباب مقاومة التغيير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08526"/>
          </a:xfrm>
        </p:spPr>
        <p:txBody>
          <a:bodyPr>
            <a:normAutofit/>
          </a:bodyPr>
          <a:lstStyle/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الرضاء عن الوضع الحالي 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انعدام الثقة والخوف من التغيير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الاعتقاد بعدم الحاجة للتغيير 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ارتفاع التكاليف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الخوف من الفشل 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الخوف على الامتيازات والصلاحيات 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تهديد القيم والثقافة التنظيمية 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عدم وجود حوافز للتغيير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840" y="1543962"/>
            <a:ext cx="4737463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EG" dirty="0" smtClean="0">
                <a:cs typeface="+mj-cs"/>
              </a:rPr>
              <a:t>«ال</a:t>
            </a:r>
            <a:r>
              <a:rPr lang="ar-SA" dirty="0" smtClean="0">
                <a:cs typeface="+mj-cs"/>
              </a:rPr>
              <a:t>موظفون</a:t>
            </a:r>
            <a:r>
              <a:rPr lang="ar-EG" dirty="0" smtClean="0">
                <a:cs typeface="+mj-cs"/>
              </a:rPr>
              <a:t> لا </a:t>
            </a:r>
            <a:r>
              <a:rPr lang="ar-SA" dirty="0" smtClean="0">
                <a:cs typeface="+mj-cs"/>
              </a:rPr>
              <a:t>ي</a:t>
            </a:r>
            <a:r>
              <a:rPr lang="ar-EG" dirty="0" smtClean="0">
                <a:cs typeface="+mj-cs"/>
              </a:rPr>
              <a:t>خش</a:t>
            </a:r>
            <a:r>
              <a:rPr lang="ar-SA" dirty="0" err="1" smtClean="0">
                <a:cs typeface="+mj-cs"/>
              </a:rPr>
              <a:t>ون</a:t>
            </a:r>
            <a:r>
              <a:rPr lang="ar-EG" dirty="0" smtClean="0">
                <a:cs typeface="+mj-cs"/>
              </a:rPr>
              <a:t> التغيير...لكنه</a:t>
            </a:r>
            <a:r>
              <a:rPr lang="ar-SA" dirty="0" smtClean="0">
                <a:cs typeface="+mj-cs"/>
              </a:rPr>
              <a:t>م</a:t>
            </a:r>
            <a:r>
              <a:rPr lang="ar-EG" dirty="0" smtClean="0">
                <a:cs typeface="+mj-cs"/>
              </a:rPr>
              <a:t> </a:t>
            </a:r>
            <a:r>
              <a:rPr lang="ar-SA" dirty="0" smtClean="0">
                <a:cs typeface="+mj-cs"/>
              </a:rPr>
              <a:t>يخشون أن ي</a:t>
            </a:r>
            <a:r>
              <a:rPr lang="ar-EG" dirty="0" smtClean="0">
                <a:cs typeface="+mj-cs"/>
              </a:rPr>
              <a:t>تصبح</a:t>
            </a:r>
            <a:r>
              <a:rPr lang="ar-SA" dirty="0" err="1" smtClean="0">
                <a:cs typeface="+mj-cs"/>
              </a:rPr>
              <a:t>وا</a:t>
            </a:r>
            <a:r>
              <a:rPr lang="ar-EG" dirty="0" smtClean="0">
                <a:cs typeface="+mj-cs"/>
              </a:rPr>
              <a:t> مثل الذى غسل غطاءه ونشره لتجفيفه ولا غطاء آخر يحتمى به» </a:t>
            </a:r>
            <a:r>
              <a:rPr lang="en-US" altLang="ar-SA" dirty="0">
                <a:cs typeface="+mj-cs"/>
              </a:rPr>
              <a:t>- M. Ferguson</a:t>
            </a:r>
          </a:p>
          <a:p>
            <a:endParaRPr lang="en-US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18632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من مقاومة التغيير الى النجاح</a:t>
            </a:r>
            <a:endParaRPr lang="ar-SA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7380" y="1666524"/>
            <a:ext cx="9710056" cy="444094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8EA862-7DD5-4A06-BDE1-DB7EC5FAA60C}" type="slidenum">
              <a:rPr lang="ar-SA" smtClean="0">
                <a:solidFill>
                  <a:prstClr val="white"/>
                </a:solidFill>
              </a:rPr>
              <a:pPr>
                <a:defRPr/>
              </a:pPr>
              <a:t>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8034" y="3709636"/>
            <a:ext cx="74022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صدمة</a:t>
            </a:r>
            <a:endParaRPr lang="ar-SA" dirty="0"/>
          </a:p>
        </p:txBody>
      </p:sp>
      <p:sp>
        <p:nvSpPr>
          <p:cNvPr id="7" name="TextBox 6"/>
          <p:cNvSpPr txBox="1"/>
          <p:nvPr/>
        </p:nvSpPr>
        <p:spPr>
          <a:xfrm>
            <a:off x="2778034" y="2690948"/>
            <a:ext cx="75764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مقاومة </a:t>
            </a:r>
            <a:endParaRPr lang="ar-SA" dirty="0"/>
          </a:p>
        </p:txBody>
      </p:sp>
      <p:sp>
        <p:nvSpPr>
          <p:cNvPr id="8" name="TextBox 7"/>
          <p:cNvSpPr txBox="1"/>
          <p:nvPr/>
        </p:nvSpPr>
        <p:spPr>
          <a:xfrm>
            <a:off x="5936066" y="4580708"/>
            <a:ext cx="96665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قبول</a:t>
            </a:r>
            <a:endParaRPr lang="ar-SA" dirty="0"/>
          </a:p>
        </p:txBody>
      </p:sp>
      <p:sp>
        <p:nvSpPr>
          <p:cNvPr id="9" name="TextBox 8"/>
          <p:cNvSpPr txBox="1"/>
          <p:nvPr/>
        </p:nvSpPr>
        <p:spPr>
          <a:xfrm>
            <a:off x="7062652" y="3517447"/>
            <a:ext cx="131499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أفكار ومشاركة</a:t>
            </a:r>
            <a:endParaRPr lang="ar-SA" dirty="0"/>
          </a:p>
        </p:txBody>
      </p:sp>
      <p:sp>
        <p:nvSpPr>
          <p:cNvPr id="10" name="TextBox 9"/>
          <p:cNvSpPr txBox="1"/>
          <p:nvPr/>
        </p:nvSpPr>
        <p:spPr>
          <a:xfrm>
            <a:off x="10537653" y="2690948"/>
            <a:ext cx="87956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نجاح</a:t>
            </a:r>
            <a:endParaRPr lang="ar-SA" dirty="0"/>
          </a:p>
        </p:txBody>
      </p:sp>
      <p:sp>
        <p:nvSpPr>
          <p:cNvPr id="11" name="TextBox 10"/>
          <p:cNvSpPr txBox="1"/>
          <p:nvPr/>
        </p:nvSpPr>
        <p:spPr>
          <a:xfrm>
            <a:off x="4676503" y="6008914"/>
            <a:ext cx="370114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b="1" dirty="0" smtClean="0"/>
              <a:t>المصدر : </a:t>
            </a:r>
            <a:r>
              <a:rPr lang="en-US" b="1" dirty="0" smtClean="0"/>
              <a:t> </a:t>
            </a:r>
            <a:r>
              <a:rPr lang="en-US" altLang="ar-SA" dirty="0" err="1" smtClean="0">
                <a:latin typeface="Arial" panose="020B0604020202020204" pitchFamily="34" charset="0"/>
                <a:cs typeface="Times New Roman" panose="02020603050405020304" pitchFamily="18" charset="0"/>
              </a:rPr>
              <a:t>Bocij</a:t>
            </a:r>
            <a:r>
              <a:rPr lang="en-US" altLang="ar-SA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ar-SA" i="1" dirty="0">
                <a:latin typeface="Arial" panose="020B0604020202020204" pitchFamily="34" charset="0"/>
                <a:cs typeface="Times New Roman" panose="02020603050405020304" pitchFamily="18" charset="0"/>
              </a:rPr>
              <a:t>et al</a:t>
            </a:r>
            <a:r>
              <a:rPr lang="en-US" altLang="ar-SA" dirty="0">
                <a:latin typeface="Arial" panose="020B0604020202020204" pitchFamily="34" charset="0"/>
                <a:cs typeface="Times New Roman" panose="02020603050405020304" pitchFamily="18" charset="0"/>
              </a:rPr>
              <a:t>. (2003)</a:t>
            </a:r>
            <a:r>
              <a:rPr lang="en-US" altLang="ar-SA" dirty="0">
                <a:latin typeface="Arial" panose="020B0604020202020204" pitchFamily="34" charset="0"/>
              </a:rPr>
              <a:t>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619433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إدارة مقاومة التغيير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11312434" cy="4708526"/>
          </a:xfrm>
        </p:spPr>
        <p:txBody>
          <a:bodyPr>
            <a:normAutofit fontScale="85000" lnSpcReduction="20000"/>
          </a:bodyPr>
          <a:lstStyle/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/>
              <a:t>وضع أهداف ذكية للتغيير </a:t>
            </a:r>
            <a:endParaRPr lang="ar-SA" dirty="0" smtClean="0"/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تمليك المشروع للأفراد 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تحفيزهم على المشاركة في التغيير</a:t>
            </a:r>
            <a:endParaRPr lang="ar-SA" dirty="0"/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التوعية بفوائد التغيير والترويج لله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التواصل الدائم 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دعم القائمين على التغيير وتذليل العقبات 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اختيار مداخل تغيير مناسبة لثقافة الأفراد </a:t>
            </a:r>
            <a:endParaRPr lang="ar-SA" dirty="0"/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عقد التحالفات الضنية والصريحة </a:t>
            </a:r>
            <a:endParaRPr lang="ar-SA" dirty="0"/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استخدام العصى والجزرة 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تعيين وكلاء للتغيير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في التغيير العفوي، يجب أن يكون سريع على عكس التغيير المخطط </a:t>
            </a:r>
            <a:endParaRPr lang="ar-SA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12815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4"/>
          <p:cNvSpPr>
            <a:spLocks noGrp="1"/>
          </p:cNvSpPr>
          <p:nvPr>
            <p:ph type="ctrTitle"/>
          </p:nvPr>
        </p:nvSpPr>
        <p:spPr>
          <a:xfrm>
            <a:off x="1991544" y="1435229"/>
            <a:ext cx="8420100" cy="1470025"/>
          </a:xfrm>
        </p:spPr>
        <p:txBody>
          <a:bodyPr/>
          <a:lstStyle/>
          <a:p>
            <a:pPr eaLnBrk="1" hangingPunct="1"/>
            <a:r>
              <a:rPr lang="ar-EG" b="1" dirty="0" smtClean="0">
                <a:solidFill>
                  <a:srgbClr val="AD996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المحاضرة</a:t>
            </a:r>
            <a:r>
              <a:rPr lang="ar-SA" b="1" dirty="0" smtClean="0">
                <a:solidFill>
                  <a:srgbClr val="AD996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العاشرة</a:t>
            </a:r>
            <a:endParaRPr lang="en-US" spc="-1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itchFamily="2" charset="-78"/>
              <a:cs typeface="ae_AlMateen" pitchFamily="2" charset="-78"/>
            </a:endParaRPr>
          </a:p>
        </p:txBody>
      </p:sp>
      <p:sp>
        <p:nvSpPr>
          <p:cNvPr id="7" name="Subtitle 5"/>
          <p:cNvSpPr txBox="1">
            <a:spLocks/>
          </p:cNvSpPr>
          <p:nvPr/>
        </p:nvSpPr>
        <p:spPr bwMode="auto">
          <a:xfrm>
            <a:off x="1991544" y="2905253"/>
            <a:ext cx="88773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rtl="1"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ar-SA" sz="4000" b="1" spc="50" dirty="0" smtClean="0">
                <a:ln w="11430"/>
                <a:solidFill>
                  <a:srgbClr val="013E3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إدارة التغيير </a:t>
            </a:r>
            <a:endParaRPr lang="ar-SA" sz="4000" b="1" spc="50" dirty="0">
              <a:ln w="11430"/>
              <a:solidFill>
                <a:srgbClr val="013E3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rtl="1"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en-US" sz="4000" b="1" spc="50" dirty="0" smtClean="0">
                <a:ln w="11430"/>
                <a:solidFill>
                  <a:srgbClr val="013E3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Change Management </a:t>
            </a:r>
            <a:endParaRPr lang="en-US" sz="4000" b="1" spc="50" dirty="0">
              <a:ln w="11430"/>
              <a:solidFill>
                <a:srgbClr val="013E3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87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8377"/>
            <a:ext cx="10972800" cy="1339261"/>
          </a:xfrm>
        </p:spPr>
        <p:txBody>
          <a:bodyPr/>
          <a:lstStyle/>
          <a:p>
            <a:pPr algn="ctr"/>
            <a:r>
              <a:rPr lang="ar-SA" dirty="0" smtClean="0"/>
              <a:t>مهام مديرو التغيير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08526"/>
          </a:xfrm>
        </p:spPr>
        <p:txBody>
          <a:bodyPr/>
          <a:lstStyle/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وضع خطة للتغيير والاشراف على تنفيذها 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شرح </a:t>
            </a:r>
            <a:r>
              <a:rPr lang="ar-SA" dirty="0" smtClean="0"/>
              <a:t>رؤية التغيير والهدف منه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صياغة الرسائل الرئيسية التي يجب توصيلها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العمل مع القيادة العليا لبناء تحالفات قوية ونشطة لقادة الفرق ومديري الأقسام 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توضيح سبب الحاجة إلى التغيير للموظفين في المؤسسة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دعم ورعاية برامج التدريب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 smtClean="0"/>
              <a:t>متابعة التغيير وقياس أثره على الأفراد وفرق العمل والمنظمة ككل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28949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أهداف التعلم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8300" y="1417639"/>
            <a:ext cx="9410700" cy="4525963"/>
          </a:xfrm>
        </p:spPr>
        <p:txBody>
          <a:bodyPr/>
          <a:lstStyle/>
          <a:p>
            <a:pPr marL="571500" indent="-571500" rtl="1">
              <a:buFont typeface="Arial" panose="020B0604020202020204" pitchFamily="34" charset="0"/>
              <a:buChar char="•"/>
            </a:pPr>
            <a:r>
              <a:rPr lang="ar-SA" sz="3800" dirty="0" smtClean="0"/>
              <a:t>معرفة المفاهيم الأساسية للتغيير ودوره في تطور المنظمات </a:t>
            </a:r>
          </a:p>
          <a:p>
            <a:pPr marL="571500" indent="-571500" rtl="1">
              <a:buFont typeface="Arial" panose="020B0604020202020204" pitchFamily="34" charset="0"/>
              <a:buChar char="•"/>
            </a:pPr>
            <a:r>
              <a:rPr lang="ar-SA" sz="3800" dirty="0" smtClean="0"/>
              <a:t>فهم دور نظم المعلومات في التغيير </a:t>
            </a:r>
            <a:endParaRPr lang="ar-SA" sz="3800" dirty="0"/>
          </a:p>
          <a:p>
            <a:pPr marL="571500" indent="-571500" rtl="1">
              <a:buFont typeface="Arial" panose="020B0604020202020204" pitchFamily="34" charset="0"/>
              <a:buChar char="•"/>
            </a:pPr>
            <a:r>
              <a:rPr lang="ar-SA" sz="3800" dirty="0" smtClean="0"/>
              <a:t>معرفة مداخل التغيير </a:t>
            </a:r>
            <a:endParaRPr lang="ar-SA" sz="3800" dirty="0"/>
          </a:p>
          <a:p>
            <a:pPr marL="571500" indent="-571500" rtl="1">
              <a:buFont typeface="Arial" panose="020B0604020202020204" pitchFamily="34" charset="0"/>
              <a:buChar char="•"/>
            </a:pPr>
            <a:r>
              <a:rPr lang="ar-SA" sz="3800" dirty="0"/>
              <a:t>فهم الأبعاد البيئية للأعمال الإلكترونية وتأثيرها على سوق </a:t>
            </a:r>
            <a:r>
              <a:rPr lang="ar-SA" sz="3800" dirty="0" smtClean="0"/>
              <a:t>العمل</a:t>
            </a:r>
          </a:p>
          <a:p>
            <a:pPr marL="571500" indent="-571500" rtl="1">
              <a:buFont typeface="Arial" panose="020B0604020202020204" pitchFamily="34" charset="0"/>
              <a:buChar char="•"/>
            </a:pPr>
            <a:r>
              <a:rPr lang="ar-SA" sz="3800" dirty="0" smtClean="0"/>
              <a:t>فهم أسباب مقاومة التغيير وطرق التغلب عليها </a:t>
            </a:r>
            <a:endParaRPr lang="ar-SA" sz="3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286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70262"/>
            <a:ext cx="10972800" cy="853441"/>
          </a:xfrm>
        </p:spPr>
        <p:txBody>
          <a:bodyPr/>
          <a:lstStyle/>
          <a:p>
            <a:pPr algn="ctr"/>
            <a:r>
              <a:rPr lang="ar-SA" dirty="0" smtClean="0"/>
              <a:t>مقدمة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086" y="1417639"/>
            <a:ext cx="11556274" cy="4869950"/>
          </a:xfrm>
        </p:spPr>
        <p:txBody>
          <a:bodyPr/>
          <a:lstStyle/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800" dirty="0"/>
              <a:t>تطور الأفراد والمنظمات والدول ونموهم هو النتيجة الطبيعية للتغيير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800" dirty="0"/>
              <a:t>يمر الأفراد وفرق العمل والمشروعات والمنظمات بعمليات تغيير </a:t>
            </a:r>
            <a:r>
              <a:rPr lang="ar-SA" sz="2800" dirty="0" smtClean="0"/>
              <a:t>أو تطور خلال </a:t>
            </a:r>
            <a:r>
              <a:rPr lang="ar-SA" sz="2800" dirty="0" smtClean="0"/>
              <a:t>حياتهم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EG" sz="2800" b="1" dirty="0"/>
              <a:t>دورة ح</a:t>
            </a:r>
            <a:r>
              <a:rPr lang="ar-SA" sz="2800" b="1" dirty="0"/>
              <a:t>ي</a:t>
            </a:r>
            <a:r>
              <a:rPr lang="ar-EG" sz="2800" b="1" dirty="0" err="1"/>
              <a:t>اة</a:t>
            </a:r>
            <a:r>
              <a:rPr lang="ar-EG" sz="2800" b="1" dirty="0"/>
              <a:t> </a:t>
            </a:r>
            <a:r>
              <a:rPr lang="ar-SA" sz="2800" b="1" dirty="0"/>
              <a:t>المؤسسة</a:t>
            </a:r>
            <a:r>
              <a:rPr lang="ar-SA" sz="2800" dirty="0"/>
              <a:t>: أنشطة عشوائية، تركيز الأنشطة، رسملة، المأسسة، المنظمات </a:t>
            </a:r>
            <a:r>
              <a:rPr lang="ar-SA" sz="2800" dirty="0" smtClean="0"/>
              <a:t>الافتراضية  </a:t>
            </a:r>
            <a:endParaRPr lang="ar-SA" sz="2800" dirty="0"/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800" b="1" dirty="0"/>
              <a:t>إدارة التغيير: </a:t>
            </a:r>
            <a:r>
              <a:rPr lang="ar-SA" sz="2800" dirty="0"/>
              <a:t>يعرف </a:t>
            </a:r>
            <a:r>
              <a:rPr lang="en-US" sz="2800" dirty="0"/>
              <a:t>French</a:t>
            </a:r>
            <a:r>
              <a:rPr lang="ar-SA" sz="2800" dirty="0"/>
              <a:t> </a:t>
            </a:r>
            <a:r>
              <a:rPr lang="en-US" sz="2800" dirty="0"/>
              <a:t> </a:t>
            </a:r>
            <a:r>
              <a:rPr lang="en-US" sz="2800" dirty="0" err="1"/>
              <a:t>Wendel</a:t>
            </a:r>
            <a:r>
              <a:rPr lang="ar-SA" sz="2800" dirty="0"/>
              <a:t>مصطلح </a:t>
            </a:r>
            <a:r>
              <a:rPr lang="ar-SA" sz="2800" dirty="0" smtClean="0"/>
              <a:t>إدارة التغيير بأنه </a:t>
            </a:r>
            <a:r>
              <a:rPr lang="ar-SA" sz="2800" dirty="0"/>
              <a:t>"مجهودات منظمة تهدف لتحسين قدرات التنظيم على اتخاذ القرارات وحل المشاكل و خلق علاقات متوازية بينها وبين البيئة عن طريق استخدام العلوم السلوكية</a:t>
            </a:r>
            <a:r>
              <a:rPr lang="ar-SA" sz="2800" dirty="0" smtClean="0"/>
              <a:t>".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800" dirty="0"/>
              <a:t>له تطبيقات واسعة في الهندسة والحوسبة </a:t>
            </a:r>
            <a:r>
              <a:rPr lang="ar-SA" sz="2800" dirty="0" smtClean="0"/>
              <a:t>والعلوم الإدارية والرعاية </a:t>
            </a:r>
            <a:r>
              <a:rPr lang="ar-SA" sz="2800" dirty="0"/>
              <a:t>الصحية، والعلوم الاجتماعية</a:t>
            </a:r>
            <a:endParaRPr lang="ar-SA" sz="2800" dirty="0" smtClean="0"/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EG" sz="2800" dirty="0"/>
              <a:t>معدل التغير في بيئة الأعمال هو الأسرع على مر </a:t>
            </a:r>
            <a:r>
              <a:rPr lang="ar-EG" sz="2800" dirty="0" smtClean="0"/>
              <a:t>التاريخ</a:t>
            </a:r>
            <a:endParaRPr lang="ar-SA" sz="2800" dirty="0"/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800" dirty="0" smtClean="0"/>
              <a:t>التغيير </a:t>
            </a:r>
            <a:r>
              <a:rPr lang="ar-SA" sz="2800" dirty="0"/>
              <a:t>يخلق فرص ويولد </a:t>
            </a:r>
            <a:r>
              <a:rPr lang="ar-SA" sz="2800" dirty="0" smtClean="0"/>
              <a:t>تحديات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800" dirty="0" smtClean="0"/>
              <a:t>المنظمات </a:t>
            </a:r>
            <a:r>
              <a:rPr lang="ar-SA" sz="2800" dirty="0"/>
              <a:t>التي تتأقلم مع التغيير وتقتنص الفرص وتتجنب التحديات تحقق مزايا تنافسية 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endParaRPr lang="ar-SA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461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1"/>
            <a:r>
              <a:rPr lang="ar-SA" dirty="0"/>
              <a:t> خصائص المنظمة </a:t>
            </a:r>
            <a:r>
              <a:rPr lang="ar-SA" dirty="0" smtClean="0"/>
              <a:t>المتكيفة </a:t>
            </a:r>
            <a:r>
              <a:rPr lang="en-US" dirty="0"/>
              <a:t>Adaptive Organization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pPr marL="342900" indent="-457200">
              <a:buFont typeface="Arial" panose="020B0604020202020204" pitchFamily="34" charset="0"/>
              <a:buChar char="•"/>
            </a:pPr>
            <a:r>
              <a:rPr lang="ar-SA" dirty="0"/>
              <a:t>الاستعداد </a:t>
            </a:r>
            <a:r>
              <a:rPr lang="ar-SA" dirty="0" smtClean="0"/>
              <a:t>الدائم لإحداث </a:t>
            </a:r>
            <a:r>
              <a:rPr lang="ar-SA" dirty="0"/>
              <a:t>التغيير</a:t>
            </a:r>
          </a:p>
          <a:p>
            <a:pPr marL="342900" indent="-457200">
              <a:buFont typeface="Arial" panose="020B0604020202020204" pitchFamily="34" charset="0"/>
              <a:buChar char="•"/>
            </a:pPr>
            <a:r>
              <a:rPr lang="ar-SA" dirty="0"/>
              <a:t>تحديد المشاكل بسرعة</a:t>
            </a:r>
          </a:p>
          <a:p>
            <a:pPr marL="342900" indent="-457200">
              <a:buFont typeface="Arial" panose="020B0604020202020204" pitchFamily="34" charset="0"/>
              <a:buChar char="•"/>
            </a:pPr>
            <a:r>
              <a:rPr lang="ar-SA" dirty="0" smtClean="0"/>
              <a:t>السمعة مع كافة أصحاب المصلحة </a:t>
            </a:r>
            <a:endParaRPr lang="ar-SA" dirty="0"/>
          </a:p>
          <a:p>
            <a:pPr marL="342900" indent="-457200">
              <a:buFont typeface="Arial" panose="020B0604020202020204" pitchFamily="34" charset="0"/>
              <a:buChar char="•"/>
            </a:pPr>
            <a:r>
              <a:rPr lang="ar-SA" dirty="0"/>
              <a:t>تنفذ الحلول بسرعة</a:t>
            </a:r>
          </a:p>
          <a:p>
            <a:pPr marL="342900" indent="-457200">
              <a:buFont typeface="Arial" panose="020B0604020202020204" pitchFamily="34" charset="0"/>
              <a:buChar char="•"/>
            </a:pPr>
            <a:r>
              <a:rPr lang="ar-SA" dirty="0"/>
              <a:t>التركيز على الابتكار</a:t>
            </a:r>
          </a:p>
          <a:p>
            <a:pPr marL="342900" indent="-457200">
              <a:buFont typeface="Arial" panose="020B0604020202020204" pitchFamily="34" charset="0"/>
              <a:buChar char="•"/>
            </a:pPr>
            <a:r>
              <a:rPr lang="ar-SA" dirty="0" smtClean="0"/>
              <a:t>الاتصال الفعال</a:t>
            </a:r>
            <a:endParaRPr lang="ar-SA" dirty="0"/>
          </a:p>
          <a:p>
            <a:pPr marL="342900" indent="-457200">
              <a:buFont typeface="Arial" panose="020B0604020202020204" pitchFamily="34" charset="0"/>
              <a:buChar char="•"/>
            </a:pPr>
            <a:r>
              <a:rPr lang="ar-SA" dirty="0" smtClean="0"/>
              <a:t>الثقة</a:t>
            </a:r>
            <a:endParaRPr lang="ar-SA" dirty="0"/>
          </a:p>
          <a:p>
            <a:pPr marL="342900" indent="-457200">
              <a:buFont typeface="Arial" panose="020B0604020202020204" pitchFamily="34" charset="0"/>
              <a:buChar char="•"/>
            </a:pPr>
            <a:endParaRPr lang="ar-S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2900" indent="-457200">
              <a:buFont typeface="Arial" panose="020B0604020202020204" pitchFamily="34" charset="0"/>
              <a:buChar char="•"/>
            </a:pPr>
            <a:r>
              <a:rPr lang="ar-SA" dirty="0" smtClean="0"/>
              <a:t>التشجيع على المخاطرة</a:t>
            </a:r>
            <a:endParaRPr lang="ar-SA" dirty="0"/>
          </a:p>
          <a:p>
            <a:pPr marL="342900" indent="-457200">
              <a:buFont typeface="Arial" panose="020B0604020202020204" pitchFamily="34" charset="0"/>
              <a:buChar char="•"/>
            </a:pPr>
            <a:r>
              <a:rPr lang="ar-SA" dirty="0" smtClean="0"/>
              <a:t>الشفافية </a:t>
            </a:r>
            <a:endParaRPr lang="ar-SA" dirty="0"/>
          </a:p>
          <a:p>
            <a:pPr marL="342900" indent="-457200">
              <a:buFont typeface="Arial" panose="020B0604020202020204" pitchFamily="34" charset="0"/>
              <a:buChar char="•"/>
            </a:pPr>
            <a:r>
              <a:rPr lang="ar-SA" dirty="0"/>
              <a:t>مفتوحة لردود الفعل</a:t>
            </a:r>
          </a:p>
          <a:p>
            <a:pPr marL="342900" indent="-457200">
              <a:buFont typeface="Arial" panose="020B0604020202020204" pitchFamily="34" charset="0"/>
              <a:buChar char="•"/>
            </a:pPr>
            <a:r>
              <a:rPr lang="ar-SA" dirty="0" smtClean="0"/>
              <a:t>الحماس</a:t>
            </a:r>
            <a:endParaRPr lang="ar-SA" dirty="0"/>
          </a:p>
          <a:p>
            <a:pPr marL="342900" indent="-457200">
              <a:buFont typeface="Arial" panose="020B0604020202020204" pitchFamily="34" charset="0"/>
              <a:buChar char="•"/>
            </a:pPr>
            <a:r>
              <a:rPr lang="ar-SA" dirty="0"/>
              <a:t>التركيز على المدى الطويل</a:t>
            </a:r>
          </a:p>
          <a:p>
            <a:pPr marL="342900" indent="-457200">
              <a:buFont typeface="Arial" panose="020B0604020202020204" pitchFamily="34" charset="0"/>
              <a:buChar char="•"/>
            </a:pPr>
            <a:r>
              <a:rPr lang="ar-SA" dirty="0" smtClean="0"/>
              <a:t>لديها خطة لتنمية </a:t>
            </a:r>
            <a:r>
              <a:rPr lang="ar-SA" dirty="0"/>
              <a:t>المهارات</a:t>
            </a:r>
          </a:p>
          <a:p>
            <a:pPr marL="342900" indent="-457200">
              <a:buFont typeface="Arial" panose="020B0604020202020204" pitchFamily="34" charset="0"/>
              <a:buChar char="•"/>
            </a:pPr>
            <a:r>
              <a:rPr lang="ar-SA" dirty="0"/>
              <a:t>منظمة </a:t>
            </a:r>
            <a:r>
              <a:rPr lang="ar-SA" dirty="0" smtClean="0"/>
              <a:t>تتعلم </a:t>
            </a:r>
            <a:r>
              <a:rPr lang="en-US" dirty="0" smtClean="0"/>
              <a:t>learning Organization</a:t>
            </a:r>
            <a:endParaRPr lang="ar-S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8EA862-7DD5-4A06-BDE1-DB7EC5FAA60C}" type="slidenum">
              <a:rPr lang="ar-SA" smtClean="0">
                <a:solidFill>
                  <a:prstClr val="white"/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048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10972800" cy="1143000"/>
          </a:xfrm>
        </p:spPr>
        <p:txBody>
          <a:bodyPr/>
          <a:lstStyle/>
          <a:p>
            <a:pPr algn="ctr"/>
            <a:r>
              <a:rPr lang="ar-SA" dirty="0" smtClean="0"/>
              <a:t>دوافع التغيير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7509" y="1417640"/>
            <a:ext cx="8535574" cy="4938712"/>
          </a:xfrm>
        </p:spPr>
        <p:txBody>
          <a:bodyPr/>
          <a:lstStyle/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000" dirty="0" smtClean="0"/>
              <a:t>تقادم التكنولوجيا 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000" dirty="0"/>
              <a:t>قنص الفرص وتجنب المخاطر الناتجة عن التغيرات الاقتصادية والسياسية والاجتماعية والقانونية 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EG" sz="2000" dirty="0" smtClean="0"/>
              <a:t>نمو </a:t>
            </a:r>
            <a:r>
              <a:rPr lang="ar-EG" sz="2000" dirty="0"/>
              <a:t>المعرفة </a:t>
            </a:r>
            <a:r>
              <a:rPr lang="ar-SA" sz="2000" dirty="0" smtClean="0"/>
              <a:t>وتطور التكنولوجيا </a:t>
            </a:r>
            <a:r>
              <a:rPr lang="ar-SA" sz="2000" dirty="0"/>
              <a:t>مثل تبنى نظام تخطيط موارد المؤسسة أو قنوات توزيع إلكترونية </a:t>
            </a:r>
            <a:endParaRPr lang="ar-SA" sz="2000" dirty="0" smtClean="0"/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000" dirty="0" smtClean="0"/>
              <a:t>تغير أذواق </a:t>
            </a:r>
            <a:r>
              <a:rPr lang="ar-SA" sz="2000" dirty="0"/>
              <a:t>وتفضيلات </a:t>
            </a:r>
            <a:r>
              <a:rPr lang="ar-SA" sz="2000" dirty="0" smtClean="0"/>
              <a:t>وعادات العملاء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000" dirty="0" smtClean="0"/>
              <a:t>شيخوخة العمالة أو البطالة المقنعة 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000" dirty="0" smtClean="0"/>
              <a:t>تقلص الأرباح والمبيعات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000" dirty="0" smtClean="0"/>
              <a:t>زيادة حدة الصراع والنزاع بين الموظفين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EG" sz="2000" dirty="0"/>
              <a:t>القوانين ومتطلبات الجهات </a:t>
            </a:r>
            <a:r>
              <a:rPr lang="ar-EG" sz="2000" dirty="0" smtClean="0"/>
              <a:t>الرقابية</a:t>
            </a:r>
            <a:endParaRPr lang="ar-SA" sz="2000" dirty="0" smtClean="0"/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EG" sz="2000" dirty="0"/>
              <a:t>إدارة </a:t>
            </a:r>
            <a:r>
              <a:rPr lang="ar-EG" sz="2000" dirty="0" smtClean="0"/>
              <a:t>الجودة</a:t>
            </a:r>
            <a:r>
              <a:rPr lang="ar-SA" sz="2000" dirty="0" smtClean="0"/>
              <a:t> والتحول الرقمي 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000" dirty="0" smtClean="0"/>
              <a:t>عدم </a:t>
            </a:r>
            <a:r>
              <a:rPr lang="ar-SA" sz="2000" dirty="0"/>
              <a:t>الرضاء عن الوضع الحالي </a:t>
            </a:r>
            <a:endParaRPr lang="ar-SA" sz="2000" dirty="0" smtClean="0"/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000" dirty="0" smtClean="0"/>
              <a:t>مراجعات </a:t>
            </a:r>
            <a:r>
              <a:rPr lang="ar-SA" sz="2000" dirty="0"/>
              <a:t>العمليات وإعادة هندستها </a:t>
            </a:r>
            <a:endParaRPr lang="ar-SA" sz="2000" dirty="0" smtClean="0"/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000" dirty="0" smtClean="0"/>
              <a:t>ضغوط </a:t>
            </a:r>
            <a:r>
              <a:rPr lang="ar-SA" sz="2000" dirty="0"/>
              <a:t>من رجال الأعمال </a:t>
            </a:r>
            <a:r>
              <a:rPr lang="ar-SA" sz="2000" dirty="0" smtClean="0"/>
              <a:t>الجدد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000" dirty="0" smtClean="0"/>
              <a:t>عمليات </a:t>
            </a:r>
            <a:r>
              <a:rPr lang="ar-SA" sz="2000" dirty="0"/>
              <a:t>الاستحواذ على شركات أخرى أو الدمج </a:t>
            </a:r>
            <a:endParaRPr lang="ar-SA" sz="2000" dirty="0" smtClean="0"/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000" dirty="0" smtClean="0"/>
              <a:t>العولمة عولمة </a:t>
            </a:r>
            <a:endParaRPr lang="en-US" sz="2000" dirty="0"/>
          </a:p>
          <a:p>
            <a:pPr marL="457200" indent="-457200" rtl="1">
              <a:buFont typeface="Arial" panose="020B0604020202020204" pitchFamily="34" charset="0"/>
              <a:buChar char="•"/>
            </a:pPr>
            <a:endParaRPr lang="ar-SA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076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/>
              <a:t>ما هي أهم أشكال التغيير</a:t>
            </a:r>
            <a:r>
              <a:rPr lang="ar-SA" b="1" dirty="0" smtClean="0"/>
              <a:t>؟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7611" y="1349828"/>
            <a:ext cx="10842172" cy="5006523"/>
          </a:xfrm>
        </p:spPr>
        <p:txBody>
          <a:bodyPr/>
          <a:lstStyle/>
          <a:p>
            <a:pPr marL="857250" lvl="1" indent="-457200" rtl="1"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ar-SA" sz="2500" dirty="0" smtClean="0">
                <a:cs typeface="+mj-cs"/>
              </a:rPr>
              <a:t>رؤية </a:t>
            </a:r>
            <a:r>
              <a:rPr lang="ar-SA" sz="2500" dirty="0">
                <a:cs typeface="+mj-cs"/>
              </a:rPr>
              <a:t>ورسالة واستراتيجية </a:t>
            </a:r>
            <a:r>
              <a:rPr lang="ar-SA" sz="2500" dirty="0" smtClean="0">
                <a:cs typeface="+mj-cs"/>
              </a:rPr>
              <a:t>المنظمة </a:t>
            </a:r>
            <a:endParaRPr lang="ar-SA" sz="2500" dirty="0">
              <a:cs typeface="+mj-cs"/>
            </a:endParaRPr>
          </a:p>
          <a:p>
            <a:pPr marL="857250" lvl="1" indent="-457200" rtl="1"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ar-SA" sz="2500" dirty="0">
                <a:cs typeface="+mj-cs"/>
              </a:rPr>
              <a:t> نشاط المنظمة والصناعة أو السوق التي تعمل بها 	</a:t>
            </a:r>
          </a:p>
          <a:p>
            <a:pPr marL="857250" lvl="1" indent="-457200" rtl="1"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ar-SA" sz="2500" dirty="0">
                <a:cs typeface="+mj-cs"/>
              </a:rPr>
              <a:t>السوق ونموذج الأعمال</a:t>
            </a:r>
          </a:p>
          <a:p>
            <a:pPr marL="857250" lvl="1" indent="-457200" rtl="1"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ar-SA" sz="2500" dirty="0" smtClean="0">
                <a:cs typeface="+mj-cs"/>
              </a:rPr>
              <a:t>إعادة هندسة عمليات </a:t>
            </a:r>
            <a:r>
              <a:rPr lang="ar-SA" sz="2500" dirty="0">
                <a:cs typeface="+mj-cs"/>
              </a:rPr>
              <a:t>وأنشطة المنظمة </a:t>
            </a:r>
          </a:p>
          <a:p>
            <a:pPr marL="857250" lvl="1" indent="-457200" rtl="1"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ar-SA" sz="2500" dirty="0">
                <a:cs typeface="+mj-cs"/>
              </a:rPr>
              <a:t>طريقة تدفق المعلومات والأوامر وإنهاء </a:t>
            </a:r>
            <a:r>
              <a:rPr lang="ar-SA" sz="2500" dirty="0" smtClean="0">
                <a:cs typeface="+mj-cs"/>
              </a:rPr>
              <a:t>المعاملات وإدارة المعرفة وصناعة القرار</a:t>
            </a:r>
            <a:endParaRPr lang="ar-SA" sz="2500" dirty="0">
              <a:cs typeface="+mj-cs"/>
            </a:endParaRPr>
          </a:p>
          <a:p>
            <a:pPr marL="857250" lvl="1" indent="-457200" rtl="1"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ar-SA" sz="2500" dirty="0">
                <a:cs typeface="+mj-cs"/>
              </a:rPr>
              <a:t>هيكلة </a:t>
            </a:r>
            <a:r>
              <a:rPr lang="ar-SA" sz="2500" dirty="0" smtClean="0">
                <a:cs typeface="+mj-cs"/>
              </a:rPr>
              <a:t>المنظمة ( إنشاء فريق متخصص، أو قسم، أو وحدة أو شركة منفصلة، أو </a:t>
            </a:r>
            <a:r>
              <a:rPr lang="ar-SA" sz="2500" dirty="0" err="1" smtClean="0">
                <a:cs typeface="+mj-cs"/>
              </a:rPr>
              <a:t>التعهيد</a:t>
            </a:r>
            <a:r>
              <a:rPr lang="ar-SA" sz="2500" dirty="0" smtClean="0">
                <a:cs typeface="+mj-cs"/>
              </a:rPr>
              <a:t>)</a:t>
            </a:r>
          </a:p>
          <a:p>
            <a:pPr marL="857250" lvl="1" indent="-457200" rtl="1"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ar-SA" sz="2500" dirty="0" smtClean="0">
                <a:cs typeface="+mj-cs"/>
              </a:rPr>
              <a:t>تقليص الأعمال ( غلق بعض خطوط الإنتاج، الاستغناء عن العمالة، العمل من البيت، التقاعد المبكر)  </a:t>
            </a:r>
            <a:endParaRPr lang="ar-SA" sz="2500" dirty="0">
              <a:cs typeface="+mj-cs"/>
            </a:endParaRPr>
          </a:p>
          <a:p>
            <a:pPr marL="857250" lvl="1" indent="-457200" rtl="1"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ar-SA" sz="2500" dirty="0">
                <a:cs typeface="+mj-cs"/>
              </a:rPr>
              <a:t>الثقافة التنظيمية </a:t>
            </a:r>
            <a:r>
              <a:rPr lang="ar-SA" sz="2500" dirty="0" smtClean="0">
                <a:cs typeface="+mj-cs"/>
              </a:rPr>
              <a:t>( </a:t>
            </a:r>
            <a:r>
              <a:rPr lang="ar-SA" sz="2500" dirty="0" smtClean="0">
                <a:cs typeface="+mj-cs"/>
              </a:rPr>
              <a:t>دمج </a:t>
            </a:r>
            <a:r>
              <a:rPr lang="ar-SA" sz="2500" dirty="0" smtClean="0">
                <a:cs typeface="+mj-cs"/>
              </a:rPr>
              <a:t>المنظمات </a:t>
            </a:r>
            <a:r>
              <a:rPr lang="ar-SA" sz="2500" dirty="0" smtClean="0">
                <a:cs typeface="+mj-cs"/>
              </a:rPr>
              <a:t>وتكامل الأقسام وكفاءة فرق العمل يتطلب </a:t>
            </a:r>
            <a:r>
              <a:rPr lang="ar-SA" sz="2500" dirty="0" smtClean="0">
                <a:cs typeface="+mj-cs"/>
              </a:rPr>
              <a:t>دمج الثقافات) </a:t>
            </a:r>
            <a:endParaRPr lang="ar-SA" sz="2500" dirty="0">
              <a:cs typeface="+mj-cs"/>
            </a:endParaRPr>
          </a:p>
          <a:p>
            <a:pPr marL="857250" lvl="1" indent="-457200" rtl="1"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ar-SA" sz="2500" dirty="0">
                <a:cs typeface="+mj-cs"/>
              </a:rPr>
              <a:t>الموظفين وصلاحياتهم ومسؤولياتهم</a:t>
            </a:r>
          </a:p>
          <a:p>
            <a:pPr marL="857250" lvl="1" indent="-457200" rtl="1"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ar-SA" sz="2500" dirty="0">
                <a:cs typeface="+mj-cs"/>
              </a:rPr>
              <a:t>تغيير الإدارة من الإدارة الهرمية الى الإدارة المسطحة</a:t>
            </a:r>
          </a:p>
          <a:p>
            <a:pPr marL="857250" lvl="1" indent="-457200" rtl="1"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ar-SA" sz="2500" dirty="0">
                <a:cs typeface="+mj-cs"/>
              </a:rPr>
              <a:t>مخصصات </a:t>
            </a:r>
            <a:r>
              <a:rPr lang="ar-SA" sz="2500" dirty="0" smtClean="0">
                <a:cs typeface="+mj-cs"/>
              </a:rPr>
              <a:t>الميزانية </a:t>
            </a:r>
            <a:endParaRPr lang="ar-SA" sz="2500" dirty="0">
              <a:cs typeface="+mj-cs"/>
            </a:endParaRPr>
          </a:p>
          <a:p>
            <a:pPr marL="857250" lvl="1" indent="-457200" rtl="1">
              <a:buFont typeface="Wingdings" panose="05000000000000000000" pitchFamily="2" charset="2"/>
              <a:buChar char="Ø"/>
            </a:pPr>
            <a:endParaRPr lang="ar-SA" sz="3200" dirty="0"/>
          </a:p>
          <a:p>
            <a:endParaRPr lang="ar-SA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828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مستويات التغيير </a:t>
            </a:r>
            <a:endParaRPr lang="ar-S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5402123"/>
              </p:ext>
            </p:extLst>
          </p:nvPr>
        </p:nvGraphicFramePr>
        <p:xfrm>
          <a:off x="1638300" y="1524000"/>
          <a:ext cx="8915400" cy="431074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611483"/>
                <a:gridCol w="1846217"/>
                <a:gridCol w="2296576"/>
                <a:gridCol w="2161124"/>
              </a:tblGrid>
              <a:tr h="973393"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المستوى 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نسبة التحسن المتوقعة 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الفائدة</a:t>
                      </a:r>
                      <a:r>
                        <a:rPr lang="ar-SA" sz="2400" baseline="0" dirty="0" smtClean="0"/>
                        <a:t> المتوقعة 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المخاطر</a:t>
                      </a:r>
                      <a:endParaRPr lang="ar-SA" sz="2400" dirty="0"/>
                    </a:p>
                  </a:txBody>
                  <a:tcPr/>
                </a:tc>
              </a:tr>
              <a:tr h="973393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dirty="0" smtClean="0"/>
                        <a:t>إعادة هندسة عمليات الأعمال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تشمل كل أنشطة وعلميات</a:t>
                      </a:r>
                      <a:r>
                        <a:rPr lang="ar-SA" sz="2400" baseline="0" dirty="0" smtClean="0"/>
                        <a:t> الأعمال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100 % تحسن في الأداء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احتمال</a:t>
                      </a:r>
                      <a:r>
                        <a:rPr lang="ar-SA" sz="2400" baseline="0" dirty="0" smtClean="0"/>
                        <a:t> الفشل كبير جداً</a:t>
                      </a:r>
                      <a:endParaRPr lang="ar-SA" sz="2400" dirty="0"/>
                    </a:p>
                  </a:txBody>
                  <a:tcPr/>
                </a:tc>
              </a:tr>
              <a:tr h="1390563"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تحسن العمليات 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تشمل إعادة تصميم  العمليات الأساسية 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50% تحسن في الأداء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الخطر متوسط </a:t>
                      </a:r>
                      <a:endParaRPr lang="ar-SA" sz="2400" dirty="0"/>
                    </a:p>
                  </a:txBody>
                  <a:tcPr/>
                </a:tc>
              </a:tr>
              <a:tr h="973393"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err="1" smtClean="0"/>
                        <a:t>أتمة</a:t>
                      </a:r>
                      <a:r>
                        <a:rPr lang="ar-SA" sz="2400" dirty="0" smtClean="0"/>
                        <a:t> العمليات 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تشمل بعض العمليات 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25% تحسن في الأداء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المخاطر قليلة</a:t>
                      </a:r>
                      <a:endParaRPr lang="ar-SA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8EA862-7DD5-4A06-BDE1-DB7EC5FAA60C}" type="slidenum">
              <a:rPr lang="ar-SA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75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008" y="148046"/>
            <a:ext cx="10972800" cy="1143000"/>
          </a:xfrm>
        </p:spPr>
        <p:txBody>
          <a:bodyPr/>
          <a:lstStyle/>
          <a:p>
            <a:pPr algn="ctr"/>
            <a:r>
              <a:rPr lang="ar-SA" dirty="0" smtClean="0"/>
              <a:t>إعادة هندسة الأعمال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93371"/>
            <a:ext cx="10972800" cy="4962979"/>
          </a:xfrm>
        </p:spPr>
        <p:txBody>
          <a:bodyPr/>
          <a:lstStyle/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dirty="0"/>
              <a:t>إعادة هندسة </a:t>
            </a:r>
            <a:r>
              <a:rPr lang="ar-SA" dirty="0" smtClean="0"/>
              <a:t>العمليات: </a:t>
            </a:r>
            <a:r>
              <a:rPr lang="ar-SA" sz="2600" dirty="0" smtClean="0"/>
              <a:t>هي </a:t>
            </a:r>
            <a:r>
              <a:rPr lang="ar-SA" sz="2600" dirty="0"/>
              <a:t>استراتيجية لإدارة الأعمال </a:t>
            </a:r>
            <a:r>
              <a:rPr lang="ar-SA" sz="2600" dirty="0" smtClean="0"/>
              <a:t>تركز </a:t>
            </a:r>
            <a:r>
              <a:rPr lang="ar-SA" sz="2600" dirty="0"/>
              <a:t>على تحليل وتصميم </a:t>
            </a:r>
            <a:r>
              <a:rPr lang="ar-SA" sz="2600" dirty="0" smtClean="0"/>
              <a:t>هيكل المنظمة وسير </a:t>
            </a:r>
            <a:r>
              <a:rPr lang="ar-SA" sz="2600" dirty="0"/>
              <a:t>العمل </a:t>
            </a:r>
            <a:r>
              <a:rPr lang="ar-SA" sz="2600" dirty="0" smtClean="0"/>
              <a:t>والعمليات </a:t>
            </a:r>
            <a:r>
              <a:rPr lang="ar-SA" sz="2600" dirty="0"/>
              <a:t>داخل </a:t>
            </a:r>
            <a:r>
              <a:rPr lang="ar-SA" sz="2600" dirty="0" smtClean="0"/>
              <a:t>المؤسسة بهدف تحسين </a:t>
            </a:r>
            <a:r>
              <a:rPr lang="ar-SA" sz="2600" dirty="0"/>
              <a:t>خدمة </a:t>
            </a:r>
            <a:r>
              <a:rPr lang="ar-SA" sz="2600" dirty="0" smtClean="0"/>
              <a:t>العملاء، </a:t>
            </a:r>
            <a:r>
              <a:rPr lang="ar-SA" sz="2600" dirty="0"/>
              <a:t>وخفض </a:t>
            </a:r>
            <a:r>
              <a:rPr lang="ar-SA" sz="2600" dirty="0" smtClean="0"/>
              <a:t>التكاليف، واكتساب مزايا تنافسية. </a:t>
            </a:r>
            <a:r>
              <a:rPr lang="en-US" sz="2600" dirty="0"/>
              <a:t>Thomas H. Davenport (1990) </a:t>
            </a:r>
            <a:endParaRPr lang="ar-SA" sz="2600" dirty="0" smtClean="0"/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600" b="1" dirty="0"/>
              <a:t>طريقة </a:t>
            </a:r>
            <a:r>
              <a:rPr lang="ar-SA" sz="2600" b="1" dirty="0" smtClean="0"/>
              <a:t>العمل: </a:t>
            </a:r>
            <a:r>
              <a:rPr lang="ar-SA" sz="2600" dirty="0" smtClean="0"/>
              <a:t>هي مجموعة </a:t>
            </a:r>
            <a:r>
              <a:rPr lang="ar-SA" sz="2600" dirty="0"/>
              <a:t>من الأنشطة التي تأخذ نوعًا واحدًا أو أكثر من المدخلات وتخلق مخرجات ذات </a:t>
            </a:r>
            <a:r>
              <a:rPr lang="ar-SA" sz="2600" dirty="0" smtClean="0"/>
              <a:t>قيمة. </a:t>
            </a:r>
          </a:p>
          <a:p>
            <a:pPr marL="457200" indent="-457200" rtl="1">
              <a:buFont typeface="Arial" panose="020B0604020202020204" pitchFamily="34" charset="0"/>
              <a:buChar char="•"/>
            </a:pPr>
            <a:r>
              <a:rPr lang="ar-SA" sz="2600" b="1" dirty="0" smtClean="0"/>
              <a:t>دور التكنولوجيا: </a:t>
            </a:r>
          </a:p>
          <a:p>
            <a:pPr marL="857250" lvl="1" indent="-457200" rtl="1">
              <a:buFont typeface="Arial" panose="020B0604020202020204" pitchFamily="34" charset="0"/>
              <a:buChar char="•"/>
            </a:pPr>
            <a:r>
              <a:rPr lang="ar-SA" sz="2000" b="1" dirty="0"/>
              <a:t>قواعد </a:t>
            </a:r>
            <a:r>
              <a:rPr lang="ar-SA" sz="2000" b="1" dirty="0" smtClean="0"/>
              <a:t>البيانات: </a:t>
            </a:r>
            <a:r>
              <a:rPr lang="ar-SA" sz="2000" dirty="0" smtClean="0"/>
              <a:t>تسهل تخزين </a:t>
            </a:r>
            <a:r>
              <a:rPr lang="ar-SA" sz="2000" dirty="0"/>
              <a:t>المعلومات </a:t>
            </a:r>
            <a:r>
              <a:rPr lang="ar-SA" sz="2000" dirty="0" smtClean="0"/>
              <a:t>وتبادلها واستخدامها</a:t>
            </a:r>
            <a:endParaRPr lang="ar-SA" sz="2000" dirty="0"/>
          </a:p>
          <a:p>
            <a:pPr marL="857250" lvl="1" indent="-457200" rtl="1">
              <a:buFont typeface="Arial" panose="020B0604020202020204" pitchFamily="34" charset="0"/>
              <a:buChar char="•"/>
            </a:pPr>
            <a:r>
              <a:rPr lang="ar-SA" sz="2000" b="1" dirty="0" smtClean="0"/>
              <a:t>نظم الخبراء: </a:t>
            </a:r>
            <a:r>
              <a:rPr lang="ar-SA" sz="2000" dirty="0" smtClean="0"/>
              <a:t>تسمح للموظفين بأداء </a:t>
            </a:r>
            <a:r>
              <a:rPr lang="ar-SA" sz="2000" dirty="0"/>
              <a:t>مهام متخصصة</a:t>
            </a:r>
          </a:p>
          <a:p>
            <a:pPr marL="857250" lvl="1" indent="-457200" rtl="1">
              <a:buFont typeface="Arial" panose="020B0604020202020204" pitchFamily="34" charset="0"/>
              <a:buChar char="•"/>
            </a:pPr>
            <a:r>
              <a:rPr lang="ar-SA" sz="2000" b="1" dirty="0"/>
              <a:t>شبكات الاتصالات السلكية </a:t>
            </a:r>
            <a:r>
              <a:rPr lang="ar-SA" sz="2000" b="1" dirty="0" smtClean="0"/>
              <a:t>واللاسلكية: </a:t>
            </a:r>
            <a:r>
              <a:rPr lang="ar-SA" sz="2000" dirty="0" smtClean="0"/>
              <a:t>تسمح </a:t>
            </a:r>
            <a:r>
              <a:rPr lang="ar-SA" sz="2000" dirty="0"/>
              <a:t>للمنظمات أن تكون مركزية ولامركزية في نفس </a:t>
            </a:r>
            <a:r>
              <a:rPr lang="ar-SA" sz="2000" dirty="0" smtClean="0"/>
              <a:t>الوقت وتسمح بالعمل الميدان </a:t>
            </a:r>
            <a:endParaRPr lang="ar-SA" sz="2000" dirty="0"/>
          </a:p>
          <a:p>
            <a:pPr marL="857250" lvl="1" indent="-457200" rtl="1">
              <a:buFont typeface="Arial" panose="020B0604020202020204" pitchFamily="34" charset="0"/>
              <a:buChar char="•"/>
            </a:pPr>
            <a:r>
              <a:rPr lang="ar-SA" sz="2000" b="1" dirty="0" smtClean="0"/>
              <a:t>نظم </a:t>
            </a:r>
            <a:r>
              <a:rPr lang="ar-SA" sz="2000" b="1" dirty="0"/>
              <a:t>دعم </a:t>
            </a:r>
            <a:r>
              <a:rPr lang="ar-SA" sz="2000" b="1" dirty="0" smtClean="0"/>
              <a:t>القرار</a:t>
            </a:r>
            <a:r>
              <a:rPr lang="ar-SA" sz="2000" dirty="0" smtClean="0"/>
              <a:t>: تسمح للجميع باتخاذ القرارات والعمل باستقلالية </a:t>
            </a:r>
            <a:endParaRPr lang="ar-SA" sz="2000" dirty="0"/>
          </a:p>
          <a:p>
            <a:pPr marL="857250" lvl="1" indent="-457200" rtl="1">
              <a:buFont typeface="Arial" panose="020B0604020202020204" pitchFamily="34" charset="0"/>
              <a:buChar char="•"/>
            </a:pPr>
            <a:r>
              <a:rPr lang="ar-SA" sz="2000" b="1" dirty="0" smtClean="0"/>
              <a:t>نظم </a:t>
            </a:r>
            <a:r>
              <a:rPr lang="ar-SA" sz="2000" b="1" dirty="0"/>
              <a:t>التعرف التلقائي </a:t>
            </a:r>
            <a:r>
              <a:rPr lang="ar-SA" sz="2000" b="1" dirty="0" smtClean="0"/>
              <a:t>والتتبع</a:t>
            </a:r>
            <a:r>
              <a:rPr lang="ar-SA" sz="2000" dirty="0" smtClean="0"/>
              <a:t>: تسهل معرفة مكان  الأشياء بسرعة </a:t>
            </a:r>
          </a:p>
          <a:p>
            <a:pPr marL="857250" lvl="1" indent="-457200" rtl="1">
              <a:buFont typeface="Arial" panose="020B0604020202020204" pitchFamily="34" charset="0"/>
              <a:buChar char="•"/>
            </a:pPr>
            <a:r>
              <a:rPr lang="ar-SA" sz="2000" b="1" dirty="0" smtClean="0"/>
              <a:t>أمثلة</a:t>
            </a:r>
            <a:r>
              <a:rPr lang="ar-SA" sz="2000" dirty="0" smtClean="0"/>
              <a:t>: مطاعم الوجبات السريعة، نظام الحج الإلكتروني، نظام ساهر، الاتصالات </a:t>
            </a:r>
            <a:r>
              <a:rPr lang="ar-SA" sz="2000" dirty="0" smtClean="0"/>
              <a:t>الإدارية </a:t>
            </a:r>
            <a:endParaRPr lang="ar-SA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8EA862-7DD5-4A06-BDE1-DB7EC5FAA60C}" type="slidenum">
              <a:rPr lang="ar-SA" smtClean="0">
                <a:solidFill>
                  <a:prstClr val="white"/>
                </a:solidFill>
              </a:rPr>
              <a:pPr>
                <a:defRPr/>
              </a:pPr>
              <a:t>9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86889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nagemnt_Template1.potx" id="{7F65DE76-E1F3-4444-98B4-0263EE90B231}" vid="{458FC09F-5FE7-4C5D-A25B-476CEC0A0B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825</TotalTime>
  <Words>1470</Words>
  <Application>Microsoft Office PowerPoint</Application>
  <PresentationFormat>Widescreen</PresentationFormat>
  <Paragraphs>216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ae_AlMateen</vt:lpstr>
      <vt:lpstr>Arial</vt:lpstr>
      <vt:lpstr>AYM Wadiy S_U normal.</vt:lpstr>
      <vt:lpstr>Calibri</vt:lpstr>
      <vt:lpstr>Times New Roman</vt:lpstr>
      <vt:lpstr>Wingdings</vt:lpstr>
      <vt:lpstr>1_Office Theme</vt:lpstr>
      <vt:lpstr>PowerPoint Presentation</vt:lpstr>
      <vt:lpstr>المحاضرة العاشرة</vt:lpstr>
      <vt:lpstr>أهداف التعلم </vt:lpstr>
      <vt:lpstr>مقدمة </vt:lpstr>
      <vt:lpstr> خصائص المنظمة المتكيفة Adaptive Organization </vt:lpstr>
      <vt:lpstr>دوافع التغيير </vt:lpstr>
      <vt:lpstr>ما هي أهم أشكال التغيير؟</vt:lpstr>
      <vt:lpstr>مستويات التغيير </vt:lpstr>
      <vt:lpstr>إعادة هندسة الأعمال </vt:lpstr>
      <vt:lpstr>عوامل نجاح التغيير</vt:lpstr>
      <vt:lpstr>العوامل المحددة للتغيير</vt:lpstr>
      <vt:lpstr>مداخل إدارة التغيير</vt:lpstr>
      <vt:lpstr>متطلبات التغيير </vt:lpstr>
      <vt:lpstr> نماذج التغيير </vt:lpstr>
      <vt:lpstr>مدخل التفكير التصميمي  في التغيير</vt:lpstr>
      <vt:lpstr>خصائص التغيير في المنظمات</vt:lpstr>
      <vt:lpstr>أسباب مقاومة التغيير</vt:lpstr>
      <vt:lpstr>من مقاومة التغيير الى النجاح</vt:lpstr>
      <vt:lpstr>إدارة مقاومة التغيير </vt:lpstr>
      <vt:lpstr>مهام مديرو التغيير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Nasser</dc:creator>
  <cp:lastModifiedBy>Abdelnasser Mohamed Abdelaal</cp:lastModifiedBy>
  <cp:revision>67</cp:revision>
  <dcterms:created xsi:type="dcterms:W3CDTF">2019-06-12T12:34:45Z</dcterms:created>
  <dcterms:modified xsi:type="dcterms:W3CDTF">2019-10-03T06:50:31Z</dcterms:modified>
</cp:coreProperties>
</file>