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369" r:id="rId4"/>
    <p:sldId id="351" r:id="rId5"/>
    <p:sldId id="390" r:id="rId6"/>
    <p:sldId id="399" r:id="rId7"/>
    <p:sldId id="400" r:id="rId8"/>
    <p:sldId id="385" r:id="rId9"/>
    <p:sldId id="389" r:id="rId10"/>
    <p:sldId id="312" r:id="rId11"/>
    <p:sldId id="355" r:id="rId12"/>
    <p:sldId id="401" r:id="rId13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KEENAH AHMED JASSIM ALI" initials="SAJA" lastIdx="1" clrIdx="0">
    <p:extLst>
      <p:ext uri="{19B8F6BF-5375-455C-9EA6-DF929625EA0E}">
        <p15:presenceInfo xmlns:p15="http://schemas.microsoft.com/office/powerpoint/2012/main" userId="SAKEENAH AHMED JASSIM A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FEE"/>
    <a:srgbClr val="B62898"/>
    <a:srgbClr val="FFFFCC"/>
    <a:srgbClr val="57D8D5"/>
    <a:srgbClr val="00CC99"/>
    <a:srgbClr val="000000"/>
    <a:srgbClr val="8FE5E3"/>
    <a:srgbClr val="FFCCCC"/>
    <a:srgbClr val="DDF07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6EB04-DBDF-4456-ADB5-74ED1298A22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BH"/>
        </a:p>
      </dgm:t>
    </dgm:pt>
    <dgm:pt modelId="{F553BFF1-2302-4268-8B59-B979A8994B95}">
      <dgm:prSet phldrT="[Text]" custT="1"/>
      <dgm:spPr>
        <a:solidFill>
          <a:srgbClr val="FFCCCC"/>
        </a:solidFill>
      </dgm:spPr>
      <dgm:t>
        <a:bodyPr/>
        <a:lstStyle/>
        <a:p>
          <a:pPr algn="ctr" rtl="1"/>
          <a:r>
            <a:rPr lang="ar-SA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خاصية الإبدال</a:t>
          </a:r>
        </a:p>
        <a:p>
          <a:pPr algn="ctr" rtl="1"/>
          <a:r>
            <a:rPr lang="ar-SA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4 +1 = 5  </a:t>
          </a:r>
          <a:r>
            <a: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 ،  </a:t>
          </a:r>
          <a:r>
            <a:rPr lang="ar-SA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  1 + 4 = 5</a:t>
          </a:r>
          <a:endParaRPr lang="ar-BH" sz="2400" b="1" dirty="0">
            <a:solidFill>
              <a:srgbClr val="B62898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BEC946-E94B-4260-AFD3-D1CFEEBD46B2}" type="parTrans" cxnId="{E98B2177-F445-4066-B5A6-DE35FFE4F0B7}">
      <dgm:prSet/>
      <dgm:spPr/>
      <dgm:t>
        <a:bodyPr/>
        <a:lstStyle/>
        <a:p>
          <a:pPr rtl="1"/>
          <a:endParaRPr lang="ar-BH"/>
        </a:p>
      </dgm:t>
    </dgm:pt>
    <dgm:pt modelId="{AA08D19A-F11A-4268-AD9A-44B116A39BA3}" type="sibTrans" cxnId="{E98B2177-F445-4066-B5A6-DE35FFE4F0B7}">
      <dgm:prSet/>
      <dgm:spPr>
        <a:solidFill>
          <a:srgbClr val="B62898">
            <a:alpha val="90000"/>
          </a:srgbClr>
        </a:solidFill>
        <a:ln>
          <a:solidFill>
            <a:srgbClr val="B62898">
              <a:alpha val="90000"/>
            </a:srgbClr>
          </a:solidFill>
        </a:ln>
      </dgm:spPr>
      <dgm:t>
        <a:bodyPr/>
        <a:lstStyle/>
        <a:p>
          <a:pPr rtl="1"/>
          <a:endParaRPr lang="ar-BH"/>
        </a:p>
      </dgm:t>
    </dgm:pt>
    <dgm:pt modelId="{9367078D-C8AE-4F68-BF3E-2244B935A79C}">
      <dgm:prSet phldrT="[Text]" custT="1"/>
      <dgm:spPr>
        <a:solidFill>
          <a:srgbClr val="FFCCCC"/>
        </a:solidFill>
      </dgm:spPr>
      <dgm:t>
        <a:bodyPr/>
        <a:lstStyle/>
        <a:p>
          <a:pPr rtl="1"/>
          <a:r>
            <a:rPr lang="ar-SA" sz="22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خاصية التجميع</a:t>
          </a:r>
        </a:p>
        <a:p>
          <a:pPr rtl="1"/>
          <a:r>
            <a:rPr lang="ar-SA" sz="22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( 7 + 9 ) + 3 = 19     </a:t>
          </a:r>
        </a:p>
        <a:p>
          <a:pPr rtl="1"/>
          <a:r>
            <a:rPr lang="ar-SA" sz="22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7 + ( 9 + 3 ) = 19</a:t>
          </a:r>
          <a:endParaRPr lang="ar-BH" sz="2200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E4696C-668A-4578-AD5C-3CA100EFA968}" type="parTrans" cxnId="{3AE7D897-7DBD-4A56-9CDB-0BE07282C156}">
      <dgm:prSet/>
      <dgm:spPr/>
      <dgm:t>
        <a:bodyPr/>
        <a:lstStyle/>
        <a:p>
          <a:pPr rtl="1"/>
          <a:endParaRPr lang="ar-BH"/>
        </a:p>
      </dgm:t>
    </dgm:pt>
    <dgm:pt modelId="{8C852E0E-DBE4-4EA5-BF1A-AF93E76F7295}" type="sibTrans" cxnId="{3AE7D897-7DBD-4A56-9CDB-0BE07282C156}">
      <dgm:prSet/>
      <dgm:spPr>
        <a:solidFill>
          <a:srgbClr val="B62898">
            <a:alpha val="90000"/>
          </a:srgbClr>
        </a:solidFill>
      </dgm:spPr>
      <dgm:t>
        <a:bodyPr/>
        <a:lstStyle/>
        <a:p>
          <a:pPr rtl="1"/>
          <a:endParaRPr lang="ar-BH"/>
        </a:p>
      </dgm:t>
    </dgm:pt>
    <dgm:pt modelId="{18604394-BA04-4C7E-9200-0F41FEB75032}">
      <dgm:prSet phldrT="[Text]" custT="1"/>
      <dgm:spPr>
        <a:solidFill>
          <a:srgbClr val="FFCCCC"/>
        </a:solidFill>
      </dgm:spPr>
      <dgm:t>
        <a:bodyPr/>
        <a:lstStyle/>
        <a:p>
          <a:pPr rtl="1"/>
          <a:r>
            <a:rPr lang="ar-SA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خاصية العنصر المحايد</a:t>
          </a:r>
        </a:p>
        <a:p>
          <a:pPr rtl="1"/>
          <a:r>
            <a:rPr lang="ar-SA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8 +0 = 8   </a:t>
          </a:r>
          <a:r>
            <a: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 </a:t>
          </a:r>
          <a:r>
            <a:rPr lang="ar-SA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،    </a:t>
          </a:r>
          <a:r>
            <a:rPr lang="ar-SA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0 + 8 = 8</a:t>
          </a:r>
          <a:endParaRPr lang="ar-BH" sz="24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DA97D2-B506-4B98-97D0-1E89F07ECBB0}" type="parTrans" cxnId="{2F873B87-6859-4E75-BDE0-9E2915EFEDC4}">
      <dgm:prSet/>
      <dgm:spPr/>
      <dgm:t>
        <a:bodyPr/>
        <a:lstStyle/>
        <a:p>
          <a:pPr rtl="1"/>
          <a:endParaRPr lang="ar-BH"/>
        </a:p>
      </dgm:t>
    </dgm:pt>
    <dgm:pt modelId="{8A2BC55B-EB1A-4D85-97FB-88DF4B0A5463}" type="sibTrans" cxnId="{2F873B87-6859-4E75-BDE0-9E2915EFEDC4}">
      <dgm:prSet/>
      <dgm:spPr/>
      <dgm:t>
        <a:bodyPr/>
        <a:lstStyle/>
        <a:p>
          <a:pPr rtl="1"/>
          <a:endParaRPr lang="ar-BH"/>
        </a:p>
      </dgm:t>
    </dgm:pt>
    <dgm:pt modelId="{329379A2-8280-4870-9129-ACD7F04D13EB}" type="pres">
      <dgm:prSet presAssocID="{4246EB04-DBDF-4456-ADB5-74ED1298A22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6A22F4-B483-4F72-B753-E5D0E870B1DF}" type="pres">
      <dgm:prSet presAssocID="{4246EB04-DBDF-4456-ADB5-74ED1298A22D}" presName="dummyMaxCanvas" presStyleCnt="0">
        <dgm:presLayoutVars/>
      </dgm:prSet>
      <dgm:spPr/>
    </dgm:pt>
    <dgm:pt modelId="{E9DEEDEE-6863-48B7-8168-326D87846D52}" type="pres">
      <dgm:prSet presAssocID="{4246EB04-DBDF-4456-ADB5-74ED1298A22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E5C53-D7A4-4F6B-A79E-060F57584BAA}" type="pres">
      <dgm:prSet presAssocID="{4246EB04-DBDF-4456-ADB5-74ED1298A22D}" presName="ThreeNodes_2" presStyleLbl="node1" presStyleIdx="1" presStyleCnt="3" custScaleY="118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124B8-5E36-4401-AC1A-D218A504FF07}" type="pres">
      <dgm:prSet presAssocID="{4246EB04-DBDF-4456-ADB5-74ED1298A22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FEC3B-8974-4EC2-90F4-55C1C11141F0}" type="pres">
      <dgm:prSet presAssocID="{4246EB04-DBDF-4456-ADB5-74ED1298A22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49AB1-9299-48F4-8E18-019552409F6D}" type="pres">
      <dgm:prSet presAssocID="{4246EB04-DBDF-4456-ADB5-74ED1298A22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843FC-8DDB-4620-9045-003BBAD9545B}" type="pres">
      <dgm:prSet presAssocID="{4246EB04-DBDF-4456-ADB5-74ED1298A22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C17C1-F8CF-440F-9607-9E0C1F1F533D}" type="pres">
      <dgm:prSet presAssocID="{4246EB04-DBDF-4456-ADB5-74ED1298A22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3E9C9-0829-40A0-A4BA-57288FF3F04D}" type="pres">
      <dgm:prSet presAssocID="{4246EB04-DBDF-4456-ADB5-74ED1298A22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64E6C5-992E-472B-BD28-285BE26128B2}" type="presOf" srcId="{8C852E0E-DBE4-4EA5-BF1A-AF93E76F7295}" destId="{B4949AB1-9299-48F4-8E18-019552409F6D}" srcOrd="0" destOrd="0" presId="urn:microsoft.com/office/officeart/2005/8/layout/vProcess5"/>
    <dgm:cxn modelId="{3AE7D897-7DBD-4A56-9CDB-0BE07282C156}" srcId="{4246EB04-DBDF-4456-ADB5-74ED1298A22D}" destId="{9367078D-C8AE-4F68-BF3E-2244B935A79C}" srcOrd="1" destOrd="0" parTransId="{5DE4696C-668A-4578-AD5C-3CA100EFA968}" sibTransId="{8C852E0E-DBE4-4EA5-BF1A-AF93E76F7295}"/>
    <dgm:cxn modelId="{2F873B87-6859-4E75-BDE0-9E2915EFEDC4}" srcId="{4246EB04-DBDF-4456-ADB5-74ED1298A22D}" destId="{18604394-BA04-4C7E-9200-0F41FEB75032}" srcOrd="2" destOrd="0" parTransId="{4ADA97D2-B506-4B98-97D0-1E89F07ECBB0}" sibTransId="{8A2BC55B-EB1A-4D85-97FB-88DF4B0A5463}"/>
    <dgm:cxn modelId="{92CE1F74-A6F1-4922-93EC-E8422775766F}" type="presOf" srcId="{9367078D-C8AE-4F68-BF3E-2244B935A79C}" destId="{FEEC17C1-F8CF-440F-9607-9E0C1F1F533D}" srcOrd="1" destOrd="0" presId="urn:microsoft.com/office/officeart/2005/8/layout/vProcess5"/>
    <dgm:cxn modelId="{61F927DD-7626-46ED-A280-9D5BCE2B0BCF}" type="presOf" srcId="{AA08D19A-F11A-4268-AD9A-44B116A39BA3}" destId="{06FFEC3B-8974-4EC2-90F4-55C1C11141F0}" srcOrd="0" destOrd="0" presId="urn:microsoft.com/office/officeart/2005/8/layout/vProcess5"/>
    <dgm:cxn modelId="{E0E77F6F-7F06-4492-AA2C-AD14DC3745EC}" type="presOf" srcId="{18604394-BA04-4C7E-9200-0F41FEB75032}" destId="{565124B8-5E36-4401-AC1A-D218A504FF07}" srcOrd="0" destOrd="0" presId="urn:microsoft.com/office/officeart/2005/8/layout/vProcess5"/>
    <dgm:cxn modelId="{0CAADF92-9113-439F-813D-9FC82C5B68E1}" type="presOf" srcId="{4246EB04-DBDF-4456-ADB5-74ED1298A22D}" destId="{329379A2-8280-4870-9129-ACD7F04D13EB}" srcOrd="0" destOrd="0" presId="urn:microsoft.com/office/officeart/2005/8/layout/vProcess5"/>
    <dgm:cxn modelId="{7BB7426E-2C0E-4391-8470-0ADA5D96DE0B}" type="presOf" srcId="{18604394-BA04-4C7E-9200-0F41FEB75032}" destId="{ACD3E9C9-0829-40A0-A4BA-57288FF3F04D}" srcOrd="1" destOrd="0" presId="urn:microsoft.com/office/officeart/2005/8/layout/vProcess5"/>
    <dgm:cxn modelId="{0CCA7DA7-B2E5-4C54-AFB4-058F0B41EC98}" type="presOf" srcId="{F553BFF1-2302-4268-8B59-B979A8994B95}" destId="{6EA843FC-8DDB-4620-9045-003BBAD9545B}" srcOrd="1" destOrd="0" presId="urn:microsoft.com/office/officeart/2005/8/layout/vProcess5"/>
    <dgm:cxn modelId="{E98B2177-F445-4066-B5A6-DE35FFE4F0B7}" srcId="{4246EB04-DBDF-4456-ADB5-74ED1298A22D}" destId="{F553BFF1-2302-4268-8B59-B979A8994B95}" srcOrd="0" destOrd="0" parTransId="{35BEC946-E94B-4260-AFD3-D1CFEEBD46B2}" sibTransId="{AA08D19A-F11A-4268-AD9A-44B116A39BA3}"/>
    <dgm:cxn modelId="{508818E4-6AAE-43D1-8CF2-9642C0EA084E}" type="presOf" srcId="{F553BFF1-2302-4268-8B59-B979A8994B95}" destId="{E9DEEDEE-6863-48B7-8168-326D87846D52}" srcOrd="0" destOrd="0" presId="urn:microsoft.com/office/officeart/2005/8/layout/vProcess5"/>
    <dgm:cxn modelId="{43622354-38E5-4DD2-9257-0C6B50277716}" type="presOf" srcId="{9367078D-C8AE-4F68-BF3E-2244B935A79C}" destId="{2F0E5C53-D7A4-4F6B-A79E-060F57584BAA}" srcOrd="0" destOrd="0" presId="urn:microsoft.com/office/officeart/2005/8/layout/vProcess5"/>
    <dgm:cxn modelId="{41A019E8-CFF4-42AE-ACCF-5ACD5DA910CA}" type="presParOf" srcId="{329379A2-8280-4870-9129-ACD7F04D13EB}" destId="{DF6A22F4-B483-4F72-B753-E5D0E870B1DF}" srcOrd="0" destOrd="0" presId="urn:microsoft.com/office/officeart/2005/8/layout/vProcess5"/>
    <dgm:cxn modelId="{B1A8F46A-9D48-4868-AE8E-D2E9C7974F61}" type="presParOf" srcId="{329379A2-8280-4870-9129-ACD7F04D13EB}" destId="{E9DEEDEE-6863-48B7-8168-326D87846D52}" srcOrd="1" destOrd="0" presId="urn:microsoft.com/office/officeart/2005/8/layout/vProcess5"/>
    <dgm:cxn modelId="{52C66BAE-9F4E-4FA3-9C57-69B7E5194B79}" type="presParOf" srcId="{329379A2-8280-4870-9129-ACD7F04D13EB}" destId="{2F0E5C53-D7A4-4F6B-A79E-060F57584BAA}" srcOrd="2" destOrd="0" presId="urn:microsoft.com/office/officeart/2005/8/layout/vProcess5"/>
    <dgm:cxn modelId="{2E57C19C-E557-45C3-861B-6939F45973E0}" type="presParOf" srcId="{329379A2-8280-4870-9129-ACD7F04D13EB}" destId="{565124B8-5E36-4401-AC1A-D218A504FF07}" srcOrd="3" destOrd="0" presId="urn:microsoft.com/office/officeart/2005/8/layout/vProcess5"/>
    <dgm:cxn modelId="{C32CCA80-6DCB-4992-A938-A495AD091D6E}" type="presParOf" srcId="{329379A2-8280-4870-9129-ACD7F04D13EB}" destId="{06FFEC3B-8974-4EC2-90F4-55C1C11141F0}" srcOrd="4" destOrd="0" presId="urn:microsoft.com/office/officeart/2005/8/layout/vProcess5"/>
    <dgm:cxn modelId="{33D9674B-7B76-4729-AE8A-7B7C1A73B488}" type="presParOf" srcId="{329379A2-8280-4870-9129-ACD7F04D13EB}" destId="{B4949AB1-9299-48F4-8E18-019552409F6D}" srcOrd="5" destOrd="0" presId="urn:microsoft.com/office/officeart/2005/8/layout/vProcess5"/>
    <dgm:cxn modelId="{95933A6B-0500-4F2D-A249-0301A188977D}" type="presParOf" srcId="{329379A2-8280-4870-9129-ACD7F04D13EB}" destId="{6EA843FC-8DDB-4620-9045-003BBAD9545B}" srcOrd="6" destOrd="0" presId="urn:microsoft.com/office/officeart/2005/8/layout/vProcess5"/>
    <dgm:cxn modelId="{E1E2B1AF-4288-4752-BF0E-8771FFE53CBF}" type="presParOf" srcId="{329379A2-8280-4870-9129-ACD7F04D13EB}" destId="{FEEC17C1-F8CF-440F-9607-9E0C1F1F533D}" srcOrd="7" destOrd="0" presId="urn:microsoft.com/office/officeart/2005/8/layout/vProcess5"/>
    <dgm:cxn modelId="{8CB43022-8057-4CC0-9113-01676DAFB2E7}" type="presParOf" srcId="{329379A2-8280-4870-9129-ACD7F04D13EB}" destId="{ACD3E9C9-0829-40A0-A4BA-57288FF3F04D}" srcOrd="8" destOrd="0" presId="urn:microsoft.com/office/officeart/2005/8/layout/vProcess5"/>
  </dgm:cxnLst>
  <dgm:bg>
    <a:solidFill>
      <a:srgbClr val="8FE5E3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EEDEE-6863-48B7-8168-326D87846D52}">
      <dsp:nvSpPr>
        <dsp:cNvPr id="0" name=""/>
        <dsp:cNvSpPr/>
      </dsp:nvSpPr>
      <dsp:spPr>
        <a:xfrm>
          <a:off x="0" y="0"/>
          <a:ext cx="5610701" cy="1057976"/>
        </a:xfrm>
        <a:prstGeom prst="roundRect">
          <a:avLst>
            <a:gd name="adj" fmla="val 10000"/>
          </a:avLst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خاصية الإبدال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4 +1 = 5  </a:t>
          </a:r>
          <a:r>
            <a:rPr lang="ar-BH" sz="2400" b="1" kern="1200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 ،  </a:t>
          </a:r>
          <a:r>
            <a:rPr lang="ar-SA" sz="2400" b="1" kern="1200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  1 + 4 = 5</a:t>
          </a:r>
          <a:endParaRPr lang="ar-BH" sz="2400" b="1" kern="1200" dirty="0">
            <a:solidFill>
              <a:srgbClr val="B62898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987" y="30987"/>
        <a:ext cx="4469062" cy="996002"/>
      </dsp:txXfrm>
    </dsp:sp>
    <dsp:sp modelId="{2F0E5C53-D7A4-4F6B-A79E-060F57584BAA}">
      <dsp:nvSpPr>
        <dsp:cNvPr id="0" name=""/>
        <dsp:cNvSpPr/>
      </dsp:nvSpPr>
      <dsp:spPr>
        <a:xfrm>
          <a:off x="495061" y="1135215"/>
          <a:ext cx="5610701" cy="1256156"/>
        </a:xfrm>
        <a:prstGeom prst="roundRect">
          <a:avLst>
            <a:gd name="adj" fmla="val 10000"/>
          </a:avLst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خاصية التجميع</a:t>
          </a:r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( 7 + 9 ) + 3 = 19     </a:t>
          </a:r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7 + ( 9 + 3 ) = 19</a:t>
          </a:r>
          <a:endParaRPr lang="ar-BH" sz="2200" kern="1200" dirty="0">
            <a:solidFill>
              <a:schemeClr val="accent6">
                <a:lumMod val="50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1853" y="1172007"/>
        <a:ext cx="4354370" cy="1182572"/>
      </dsp:txXfrm>
    </dsp:sp>
    <dsp:sp modelId="{565124B8-5E36-4401-AC1A-D218A504FF07}">
      <dsp:nvSpPr>
        <dsp:cNvPr id="0" name=""/>
        <dsp:cNvSpPr/>
      </dsp:nvSpPr>
      <dsp:spPr>
        <a:xfrm>
          <a:off x="990123" y="2468611"/>
          <a:ext cx="5610701" cy="1057976"/>
        </a:xfrm>
        <a:prstGeom prst="roundRect">
          <a:avLst>
            <a:gd name="adj" fmla="val 10000"/>
          </a:avLst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خاصية العنصر المحايد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8 +0 = 8   </a:t>
          </a:r>
          <a:r>
            <a:rPr lang="ar-BH" sz="2400" b="1" kern="1200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 </a:t>
          </a:r>
          <a:r>
            <a:rPr lang="ar-SA" sz="2400" b="1" kern="1200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</a:t>
          </a:r>
          <a:r>
            <a:rPr lang="ar-BH" sz="2400" b="1" kern="1200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،    </a:t>
          </a:r>
          <a:r>
            <a:rPr lang="ar-SA" sz="2400" b="1" kern="1200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0 + 8 = 8</a:t>
          </a:r>
          <a:endParaRPr lang="ar-BH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021110" y="2499598"/>
        <a:ext cx="4365980" cy="996002"/>
      </dsp:txXfrm>
    </dsp:sp>
    <dsp:sp modelId="{06FFEC3B-8974-4EC2-90F4-55C1C11141F0}">
      <dsp:nvSpPr>
        <dsp:cNvPr id="0" name=""/>
        <dsp:cNvSpPr/>
      </dsp:nvSpPr>
      <dsp:spPr>
        <a:xfrm>
          <a:off x="4923016" y="802298"/>
          <a:ext cx="687684" cy="687684"/>
        </a:xfrm>
        <a:prstGeom prst="downArrow">
          <a:avLst>
            <a:gd name="adj1" fmla="val 55000"/>
            <a:gd name="adj2" fmla="val 45000"/>
          </a:avLst>
        </a:prstGeom>
        <a:solidFill>
          <a:srgbClr val="B62898">
            <a:alpha val="90000"/>
          </a:srgbClr>
        </a:solidFill>
        <a:ln w="12700" cap="flat" cmpd="sng" algn="ctr">
          <a:solidFill>
            <a:srgbClr val="B62898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3200" kern="1200"/>
        </a:p>
      </dsp:txBody>
      <dsp:txXfrm>
        <a:off x="5077745" y="802298"/>
        <a:ext cx="378226" cy="517482"/>
      </dsp:txXfrm>
    </dsp:sp>
    <dsp:sp modelId="{B4949AB1-9299-48F4-8E18-019552409F6D}">
      <dsp:nvSpPr>
        <dsp:cNvPr id="0" name=""/>
        <dsp:cNvSpPr/>
      </dsp:nvSpPr>
      <dsp:spPr>
        <a:xfrm>
          <a:off x="5418078" y="2029551"/>
          <a:ext cx="687684" cy="687684"/>
        </a:xfrm>
        <a:prstGeom prst="downArrow">
          <a:avLst>
            <a:gd name="adj1" fmla="val 55000"/>
            <a:gd name="adj2" fmla="val 45000"/>
          </a:avLst>
        </a:prstGeom>
        <a:solidFill>
          <a:srgbClr val="B62898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3200" kern="1200"/>
        </a:p>
      </dsp:txBody>
      <dsp:txXfrm>
        <a:off x="5572807" y="2029551"/>
        <a:ext cx="378226" cy="517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24000" y="2579913"/>
            <a:ext cx="9144000" cy="2041450"/>
          </a:xfrm>
          <a:prstGeom prst="rect">
            <a:avLst/>
          </a:prstGeom>
        </p:spPr>
        <p:txBody>
          <a:bodyPr vert="horz" lIns="91440" tIns="45720" rIns="91440" bIns="45720" rtlCol="1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20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SA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SA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الجبر: خصائص الجمع</a:t>
            </a:r>
            <a:endParaRPr lang="ar-BH" sz="40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sz="16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</a:t>
            </a:r>
            <a:r>
              <a:rPr lang="ar-SA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39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57890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455300" y="100493"/>
            <a:ext cx="1736700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287606" y="-217910"/>
            <a:ext cx="1678525" cy="43475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1D89D11-C850-46CB-B11A-BF2918D7EE4F}"/>
              </a:ext>
            </a:extLst>
          </p:cNvPr>
          <p:cNvSpPr/>
          <p:nvPr/>
        </p:nvSpPr>
        <p:spPr>
          <a:xfrm>
            <a:off x="1340788" y="1646299"/>
            <a:ext cx="4805344" cy="1004136"/>
          </a:xfrm>
          <a:prstGeom prst="wedgeRectCallout">
            <a:avLst>
              <a:gd name="adj1" fmla="val -49354"/>
              <a:gd name="adj2" fmla="val -87950"/>
            </a:avLst>
          </a:prstGeom>
          <a:pattFill prst="pct40">
            <a:fgClr>
              <a:srgbClr val="8FE5E3"/>
            </a:fgClr>
            <a:bgClr>
              <a:schemeClr val="bg1"/>
            </a:bgClr>
          </a:pattFill>
          <a:ln w="38100">
            <a:solidFill>
              <a:srgbClr val="B62898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</a:t>
            </a:r>
            <a:endParaRPr lang="ar-SA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خصائص الجمع لجمع الأعداد </a:t>
            </a:r>
          </a:p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CFB6BBE6-1B42-437C-AB58-2C68A116891F}"/>
              </a:ext>
            </a:extLst>
          </p:cNvPr>
          <p:cNvSpPr/>
          <p:nvPr/>
        </p:nvSpPr>
        <p:spPr>
          <a:xfrm>
            <a:off x="6096000" y="318322"/>
            <a:ext cx="3739955" cy="1206881"/>
          </a:xfrm>
          <a:prstGeom prst="wedgeRectCallout">
            <a:avLst>
              <a:gd name="adj1" fmla="val 71230"/>
              <a:gd name="adj2" fmla="val 67885"/>
            </a:avLst>
          </a:prstGeom>
          <a:pattFill prst="pct60">
            <a:fgClr>
              <a:srgbClr val="FFCCCC"/>
            </a:fgClr>
            <a:bgClr>
              <a:schemeClr val="bg1"/>
            </a:bgClr>
          </a:pattFill>
          <a:ln w="38100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تذكر لي يا أخي </a:t>
            </a:r>
          </a:p>
          <a:p>
            <a:pPr algn="ctr"/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ماذا تعلمنا اليوم؟ </a:t>
            </a:r>
            <a:endParaRPr lang="ar-BH" sz="28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26418C-7E66-46EF-AC7D-2B2A713EEEEB}"/>
              </a:ext>
            </a:extLst>
          </p:cNvPr>
          <p:cNvSpPr/>
          <p:nvPr/>
        </p:nvSpPr>
        <p:spPr>
          <a:xfrm>
            <a:off x="10015539" y="5764264"/>
            <a:ext cx="263768" cy="475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6AB9706-0E7A-4BC2-BAAE-68BAB9AF3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501700"/>
              </p:ext>
            </p:extLst>
          </p:nvPr>
        </p:nvGraphicFramePr>
        <p:xfrm>
          <a:off x="2514600" y="2863909"/>
          <a:ext cx="6600825" cy="3526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4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Graphic spid="1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C1CFA1-B0B6-4B5C-973B-FC020645061D}"/>
              </a:ext>
            </a:extLst>
          </p:cNvPr>
          <p:cNvSpPr/>
          <p:nvPr/>
        </p:nvSpPr>
        <p:spPr>
          <a:xfrm>
            <a:off x="2876988" y="2634915"/>
            <a:ext cx="6457695" cy="1602569"/>
          </a:xfrm>
          <a:prstGeom prst="roundRect">
            <a:avLst/>
          </a:prstGeom>
          <a:pattFill prst="pct60">
            <a:fgClr>
              <a:srgbClr val="FFFFCC"/>
            </a:fgClr>
            <a:bgClr>
              <a:schemeClr val="bg1"/>
            </a:bgClr>
          </a:patt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الاستفادة يمكنك الرجوع لكتاب </a:t>
            </a:r>
          </a:p>
          <a:p>
            <a:pPr algn="ctr"/>
            <a:endParaRPr lang="ar-SA" sz="1600" b="1" dirty="0">
              <a:ln w="0"/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لحل تمارين الدرس صفحة 40-41</a:t>
            </a:r>
          </a:p>
        </p:txBody>
      </p:sp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1" y="941105"/>
            <a:ext cx="1881969" cy="518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307917" y="686825"/>
            <a:ext cx="1736700" cy="51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CEBBAD9-7275-44BD-9E24-B4A2EC05E1BD}"/>
              </a:ext>
            </a:extLst>
          </p:cNvPr>
          <p:cNvSpPr/>
          <p:nvPr/>
        </p:nvSpPr>
        <p:spPr>
          <a:xfrm>
            <a:off x="1438974" y="381481"/>
            <a:ext cx="3841748" cy="1262605"/>
          </a:xfrm>
          <a:prstGeom prst="cloudCallout">
            <a:avLst>
              <a:gd name="adj1" fmla="val -44763"/>
              <a:gd name="adj2" fmla="val 116969"/>
            </a:avLst>
          </a:prstGeom>
          <a:solidFill>
            <a:srgbClr val="BBEFE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87246BE-59EE-4838-8B20-568D7A14128A}"/>
              </a:ext>
            </a:extLst>
          </p:cNvPr>
          <p:cNvSpPr/>
          <p:nvPr/>
        </p:nvSpPr>
        <p:spPr>
          <a:xfrm>
            <a:off x="6551149" y="381480"/>
            <a:ext cx="3841748" cy="1262605"/>
          </a:xfrm>
          <a:prstGeom prst="cloudCallout">
            <a:avLst>
              <a:gd name="adj1" fmla="val 44148"/>
              <a:gd name="adj2" fmla="val 96124"/>
            </a:avLst>
          </a:prstGeom>
          <a:solidFill>
            <a:srgbClr val="FFCC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عزيزتي الطالبة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الجبر: خصائص الجمع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14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الجبر: خصائص الجمع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3B8A19-484D-404F-9E5C-5A4B0105A6F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C2BEF75-E4AF-4DAF-99FE-A8F6D801565E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B73CA3-CC55-4015-9E0B-68CBCF792440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8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0"/>
            <a:ext cx="1646183" cy="1268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139080-F1FB-4331-81C2-A8B70495BDB4}"/>
              </a:ext>
            </a:extLst>
          </p:cNvPr>
          <p:cNvSpPr/>
          <p:nvPr/>
        </p:nvSpPr>
        <p:spPr>
          <a:xfrm>
            <a:off x="5164590" y="2501167"/>
            <a:ext cx="65725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سنتعلّمُ </a:t>
            </a:r>
            <a:r>
              <a:rPr lang="ar-BH" sz="4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هذا الدرس </a:t>
            </a:r>
          </a:p>
          <a:p>
            <a:pPr algn="ctr"/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4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الجمع مستعمل</a:t>
            </a:r>
            <a:r>
              <a:rPr lang="ar-BH" sz="4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4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خصائص الجمع </a:t>
            </a:r>
          </a:p>
        </p:txBody>
      </p:sp>
      <p:pic>
        <p:nvPicPr>
          <p:cNvPr id="5" name="Picture 4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54" y="1066800"/>
            <a:ext cx="3878036" cy="4703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A14D08B-CA00-4744-A38C-54C3694A37EC}"/>
              </a:ext>
            </a:extLst>
          </p:cNvPr>
          <p:cNvSpPr/>
          <p:nvPr/>
        </p:nvSpPr>
        <p:spPr>
          <a:xfrm>
            <a:off x="8215076" y="2090062"/>
            <a:ext cx="2600562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7D1A8-374C-4A63-9399-C7A91758CE32}"/>
              </a:ext>
            </a:extLst>
          </p:cNvPr>
          <p:cNvSpPr/>
          <p:nvPr/>
        </p:nvSpPr>
        <p:spPr>
          <a:xfrm>
            <a:off x="8215076" y="3265714"/>
            <a:ext cx="2600562" cy="2046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B8D299-9C47-4B83-9B5B-8D6B2A6887C4}"/>
              </a:ext>
            </a:extLst>
          </p:cNvPr>
          <p:cNvSpPr/>
          <p:nvPr/>
        </p:nvSpPr>
        <p:spPr>
          <a:xfrm>
            <a:off x="4470400" y="3265714"/>
            <a:ext cx="2946400" cy="2046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352A2F6-3526-4E42-B8DE-1ACF75FF9379}"/>
              </a:ext>
            </a:extLst>
          </p:cNvPr>
          <p:cNvSpPr/>
          <p:nvPr/>
        </p:nvSpPr>
        <p:spPr>
          <a:xfrm>
            <a:off x="4267199" y="727736"/>
            <a:ext cx="5248275" cy="1319902"/>
          </a:xfrm>
          <a:prstGeom prst="wedgeRoundRectCallout">
            <a:avLst>
              <a:gd name="adj1" fmla="val 64510"/>
              <a:gd name="adj2" fmla="val -2114"/>
              <a:gd name="adj3" fmla="val 16667"/>
            </a:avLst>
          </a:prstGeom>
          <a:solidFill>
            <a:srgbClr val="FFCCCC"/>
          </a:solidFill>
          <a:ln w="28575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هي المفردات التي سنستعملها لدرسنا اليوم يا أخي؟</a:t>
            </a:r>
            <a:endParaRPr lang="ar-BH" sz="32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17" descr="C:\Users\SAKEEN~1\AppData\Local\Temp\Rar$DIa20840.10391\hello.png">
            <a:extLst>
              <a:ext uri="{FF2B5EF4-FFF2-40B4-BE49-F238E27FC236}">
                <a16:creationId xmlns:a16="http://schemas.microsoft.com/office/drawing/2014/main" id="{037C95A1-A9C8-41AC-B8ED-C2D1675EBDC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2" t="9950" b="14943"/>
          <a:stretch/>
        </p:blipFill>
        <p:spPr bwMode="auto">
          <a:xfrm>
            <a:off x="10042755" y="218950"/>
            <a:ext cx="2175996" cy="363865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6EDAA1DE-DA25-43C2-B8F0-50D4AF64B8F3}"/>
              </a:ext>
            </a:extLst>
          </p:cNvPr>
          <p:cNvSpPr/>
          <p:nvPr/>
        </p:nvSpPr>
        <p:spPr>
          <a:xfrm>
            <a:off x="2383971" y="3069776"/>
            <a:ext cx="6977743" cy="2634338"/>
          </a:xfrm>
          <a:prstGeom prst="wedgeRoundRectCallout">
            <a:avLst>
              <a:gd name="adj1" fmla="val -54716"/>
              <a:gd name="adj2" fmla="val -105811"/>
              <a:gd name="adj3" fmla="val 16667"/>
            </a:avLst>
          </a:prstGeom>
          <a:solidFill>
            <a:srgbClr val="CCFF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05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سنستعمل اليوم يا أختي:</a:t>
            </a:r>
          </a:p>
          <a:p>
            <a:pPr algn="ctr"/>
            <a:endParaRPr lang="ar-SA" sz="1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خاصية </a:t>
            </a:r>
            <a:r>
              <a:rPr lang="ar-SA" sz="3200" b="1" dirty="0" smtClean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sz="3200" b="1" smtClean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3200" b="1" smtClean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بدال </a:t>
            </a:r>
            <a:r>
              <a:rPr lang="ar-SA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لعملية الجمع </a:t>
            </a:r>
          </a:p>
          <a:p>
            <a:pPr algn="ctr"/>
            <a:r>
              <a:rPr lang="ar-SA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العنصر المحايد لعملية الجمع</a:t>
            </a:r>
          </a:p>
          <a:p>
            <a:pPr algn="ctr"/>
            <a:r>
              <a:rPr lang="ar-SA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التجميع لعملية الجمع </a:t>
            </a:r>
            <a:endParaRPr lang="ar-BH" sz="32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1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 descr="C:\Users\SAKEEN~1\AppData\Local\Temp\Rar$DIa20840.10391\hello.png">
            <a:extLst>
              <a:ext uri="{FF2B5EF4-FFF2-40B4-BE49-F238E27FC236}">
                <a16:creationId xmlns:a16="http://schemas.microsoft.com/office/drawing/2014/main" id="{49535817-C2B2-49A5-9F25-CBE03EDFC7F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9" r="51730" b="13845"/>
          <a:stretch/>
        </p:blipFill>
        <p:spPr bwMode="auto">
          <a:xfrm>
            <a:off x="227768" y="-154360"/>
            <a:ext cx="1851627" cy="384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الجبر: خصائص الجمع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02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AA3CB9-C274-45EA-AC12-ABE551B5E508}"/>
              </a:ext>
            </a:extLst>
          </p:cNvPr>
          <p:cNvGrpSpPr/>
          <p:nvPr/>
        </p:nvGrpSpPr>
        <p:grpSpPr>
          <a:xfrm>
            <a:off x="9715500" y="198029"/>
            <a:ext cx="2371437" cy="827167"/>
            <a:chOff x="5013056" y="4895503"/>
            <a:chExt cx="2712121" cy="6840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C76347A1-4C2B-4CD1-A476-6F06E3622763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0CD0B9D-5C5D-417F-8DD8-7CA4F6B3D0C6}"/>
                </a:ext>
              </a:extLst>
            </p:cNvPr>
            <p:cNvSpPr txBox="1"/>
            <p:nvPr/>
          </p:nvSpPr>
          <p:spPr>
            <a:xfrm>
              <a:off x="5615370" y="4949302"/>
              <a:ext cx="1193841" cy="53446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أسْتَعِدُ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35618C61-D826-459B-AFD6-862B2019E673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3765020-5375-4631-932B-1F3CA2BF6FBB}"/>
              </a:ext>
            </a:extLst>
          </p:cNvPr>
          <p:cNvSpPr/>
          <p:nvPr/>
        </p:nvSpPr>
        <p:spPr>
          <a:xfrm>
            <a:off x="1243138" y="1011829"/>
            <a:ext cx="9707509" cy="983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يريد أحمد أن يشتري كل الأصناف الظاهرة في الصورة. إذا تغير</a:t>
            </a:r>
            <a:r>
              <a:rPr lang="ar-BH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ترتيب الأصناف. فهل يتغير ثمنها الكلي؟ </a:t>
            </a:r>
            <a:endParaRPr lang="ar-BH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1A556A-8C52-43BB-8F76-CD7D5D2206AE}"/>
              </a:ext>
            </a:extLst>
          </p:cNvPr>
          <p:cNvGrpSpPr/>
          <p:nvPr/>
        </p:nvGrpSpPr>
        <p:grpSpPr>
          <a:xfrm>
            <a:off x="3320141" y="2244395"/>
            <a:ext cx="5584372" cy="2850667"/>
            <a:chOff x="978658" y="2794272"/>
            <a:chExt cx="9928440" cy="3051681"/>
          </a:xfrm>
        </p:grpSpPr>
        <p:pic>
          <p:nvPicPr>
            <p:cNvPr id="39" name="Picture 38" descr="A picture containing room, refrigerator&#10;&#10;Description automatically generated">
              <a:extLst>
                <a:ext uri="{FF2B5EF4-FFF2-40B4-BE49-F238E27FC236}">
                  <a16:creationId xmlns:a16="http://schemas.microsoft.com/office/drawing/2014/main" id="{C8187CE3-322A-4BD8-B2FC-B16140BDA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615"/>
            <a:stretch/>
          </p:blipFill>
          <p:spPr>
            <a:xfrm>
              <a:off x="3271833" y="3192654"/>
              <a:ext cx="5514970" cy="2653299"/>
            </a:xfrm>
            <a:prstGeom prst="rect">
              <a:avLst/>
            </a:prstGeom>
          </p:spPr>
        </p:pic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5A0156A5-A52F-4082-B06D-7276E9E19F47}"/>
                </a:ext>
              </a:extLst>
            </p:cNvPr>
            <p:cNvSpPr/>
            <p:nvPr/>
          </p:nvSpPr>
          <p:spPr>
            <a:xfrm>
              <a:off x="1524616" y="2794272"/>
              <a:ext cx="2295529" cy="461238"/>
            </a:xfrm>
            <a:prstGeom prst="wedgeRoundRectCallout">
              <a:avLst>
                <a:gd name="adj1" fmla="val 51884"/>
                <a:gd name="adj2" fmla="val 133031"/>
                <a:gd name="adj3" fmla="val 16667"/>
              </a:avLst>
            </a:prstGeom>
            <a:solidFill>
              <a:srgbClr val="DDF07C"/>
            </a:solidFill>
            <a:ln w="28575">
              <a:solidFill>
                <a:srgbClr val="B62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 دينار</a:t>
              </a:r>
              <a:endParaRPr lang="ar-BH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3" name="Speech Bubble: Rectangle with Corners Rounded 52">
              <a:extLst>
                <a:ext uri="{FF2B5EF4-FFF2-40B4-BE49-F238E27FC236}">
                  <a16:creationId xmlns:a16="http://schemas.microsoft.com/office/drawing/2014/main" id="{2E9487CC-31F3-4313-8172-326D8A2F58A0}"/>
                </a:ext>
              </a:extLst>
            </p:cNvPr>
            <p:cNvSpPr/>
            <p:nvPr/>
          </p:nvSpPr>
          <p:spPr>
            <a:xfrm>
              <a:off x="8717904" y="3794387"/>
              <a:ext cx="2189194" cy="453971"/>
            </a:xfrm>
            <a:prstGeom prst="wedgeRoundRectCallout">
              <a:avLst>
                <a:gd name="adj1" fmla="val -71115"/>
                <a:gd name="adj2" fmla="val 130690"/>
                <a:gd name="adj3" fmla="val 16667"/>
              </a:avLst>
            </a:prstGeom>
            <a:solidFill>
              <a:srgbClr val="DDF07C"/>
            </a:solidFill>
            <a:ln w="28575">
              <a:solidFill>
                <a:srgbClr val="B62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 دينار</a:t>
              </a:r>
              <a:endParaRPr lang="ar-BH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9" name="Speech Bubble: Rectangle with Corners Rounded 58">
              <a:extLst>
                <a:ext uri="{FF2B5EF4-FFF2-40B4-BE49-F238E27FC236}">
                  <a16:creationId xmlns:a16="http://schemas.microsoft.com/office/drawing/2014/main" id="{342F9A3B-2E56-4908-83D7-EE1642D7D407}"/>
                </a:ext>
              </a:extLst>
            </p:cNvPr>
            <p:cNvSpPr/>
            <p:nvPr/>
          </p:nvSpPr>
          <p:spPr>
            <a:xfrm>
              <a:off x="978658" y="4060584"/>
              <a:ext cx="2293173" cy="491269"/>
            </a:xfrm>
            <a:prstGeom prst="wedgeRoundRectCallout">
              <a:avLst>
                <a:gd name="adj1" fmla="val 79946"/>
                <a:gd name="adj2" fmla="val 133370"/>
                <a:gd name="adj3" fmla="val 16667"/>
              </a:avLst>
            </a:prstGeom>
            <a:solidFill>
              <a:srgbClr val="DDF07C"/>
            </a:solidFill>
            <a:ln w="28575">
              <a:solidFill>
                <a:srgbClr val="B62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 دينار</a:t>
              </a:r>
              <a:endParaRPr lang="ar-BH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3591356-8BC6-43CE-B9C7-9745A50361BA}"/>
              </a:ext>
            </a:extLst>
          </p:cNvPr>
          <p:cNvSpPr/>
          <p:nvPr/>
        </p:nvSpPr>
        <p:spPr>
          <a:xfrm>
            <a:off x="1871885" y="5193453"/>
            <a:ext cx="8460785" cy="11919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ما سوف نتعلمه في هذا الدرس </a:t>
            </a:r>
          </a:p>
          <a:p>
            <a:pPr algn="ctr"/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ولتساعدنا خصائص الجمع على إجراء العمليات الحسابية.</a:t>
            </a:r>
            <a:endParaRPr lang="ar-BH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الجبر: خصائص الجمع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0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1DE68C-E3E9-48A4-9CAD-779384DA4DC4}"/>
              </a:ext>
            </a:extLst>
          </p:cNvPr>
          <p:cNvSpPr/>
          <p:nvPr/>
        </p:nvSpPr>
        <p:spPr>
          <a:xfrm>
            <a:off x="9558339" y="210914"/>
            <a:ext cx="2270342" cy="7100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 </a:t>
            </a:r>
            <a:endParaRPr lang="ar-BH" sz="2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BFE3F37-D4FB-4794-8A73-60051E623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916745"/>
              </p:ext>
            </p:extLst>
          </p:nvPr>
        </p:nvGraphicFramePr>
        <p:xfrm>
          <a:off x="6457729" y="4067004"/>
          <a:ext cx="3520302" cy="1337955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760151">
                  <a:extLst>
                    <a:ext uri="{9D8B030D-6E8A-4147-A177-3AD203B41FA5}">
                      <a16:colId xmlns:a16="http://schemas.microsoft.com/office/drawing/2014/main" val="487959219"/>
                    </a:ext>
                  </a:extLst>
                </a:gridCol>
                <a:gridCol w="1760151">
                  <a:extLst>
                    <a:ext uri="{9D8B030D-6E8A-4147-A177-3AD203B41FA5}">
                      <a16:colId xmlns:a16="http://schemas.microsoft.com/office/drawing/2014/main" val="2773496072"/>
                    </a:ext>
                  </a:extLst>
                </a:gridCol>
              </a:tblGrid>
              <a:tr h="498048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bg1"/>
                          </a:solidFill>
                        </a:rPr>
                        <a:t>مثال 1</a:t>
                      </a:r>
                      <a:endParaRPr lang="ar-BH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860693"/>
                  </a:ext>
                </a:extLst>
              </a:tr>
              <a:tr h="819795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4 + 2 = 6</a:t>
                      </a:r>
                      <a:endParaRPr lang="ar-BH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2 + 4 = 6</a:t>
                      </a:r>
                      <a:endParaRPr lang="ar-BH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5017305"/>
                  </a:ext>
                </a:extLst>
              </a:tr>
            </a:tbl>
          </a:graphicData>
        </a:graphic>
      </p:graphicFrame>
      <p:graphicFrame>
        <p:nvGraphicFramePr>
          <p:cNvPr id="18" name="Table 8">
            <a:extLst>
              <a:ext uri="{FF2B5EF4-FFF2-40B4-BE49-F238E27FC236}">
                <a16:creationId xmlns:a16="http://schemas.microsoft.com/office/drawing/2014/main" id="{DD477B1A-1029-496F-A572-D3816569A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899112"/>
              </p:ext>
            </p:extLst>
          </p:nvPr>
        </p:nvGraphicFramePr>
        <p:xfrm>
          <a:off x="1886357" y="4055877"/>
          <a:ext cx="3912696" cy="134983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956348">
                  <a:extLst>
                    <a:ext uri="{9D8B030D-6E8A-4147-A177-3AD203B41FA5}">
                      <a16:colId xmlns:a16="http://schemas.microsoft.com/office/drawing/2014/main" val="487959219"/>
                    </a:ext>
                  </a:extLst>
                </a:gridCol>
                <a:gridCol w="1956348">
                  <a:extLst>
                    <a:ext uri="{9D8B030D-6E8A-4147-A177-3AD203B41FA5}">
                      <a16:colId xmlns:a16="http://schemas.microsoft.com/office/drawing/2014/main" val="2773496072"/>
                    </a:ext>
                  </a:extLst>
                </a:gridCol>
              </a:tblGrid>
              <a:tr h="494158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bg1"/>
                          </a:solidFill>
                        </a:rPr>
                        <a:t>مثال 2</a:t>
                      </a:r>
                      <a:endParaRPr lang="ar-BH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860693"/>
                  </a:ext>
                </a:extLst>
              </a:tr>
              <a:tr h="831670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7 + 8 = 15</a:t>
                      </a:r>
                      <a:endParaRPr lang="ar-BH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8 + 7</a:t>
                      </a:r>
                      <a:r>
                        <a:rPr lang="ar-BH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= 15</a:t>
                      </a:r>
                      <a:endParaRPr lang="ar-BH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5017305"/>
                  </a:ext>
                </a:extLst>
              </a:tr>
            </a:tbl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DC3B7F2-F0C0-46DF-8E54-E752A4828247}"/>
              </a:ext>
            </a:extLst>
          </p:cNvPr>
          <p:cNvSpPr/>
          <p:nvPr/>
        </p:nvSpPr>
        <p:spPr>
          <a:xfrm>
            <a:off x="542925" y="5651782"/>
            <a:ext cx="10872788" cy="707982"/>
          </a:xfrm>
          <a:prstGeom prst="roundRect">
            <a:avLst/>
          </a:prstGeom>
          <a:solidFill>
            <a:srgbClr val="FFFFC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highlight>
                  <a:srgbClr val="FFCC99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الإبدال لعملية الجمع</a:t>
            </a:r>
            <a:r>
              <a:rPr lang="ar-BH" sz="2800" b="1" dirty="0">
                <a:solidFill>
                  <a:srgbClr val="0070C0"/>
                </a:solidFill>
                <a:highlight>
                  <a:srgbClr val="FFCC99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تعني أن الترتيب الذي تجمع به الأعداد لا يغير ناتج الجمع. </a:t>
            </a:r>
            <a:endParaRPr lang="ar-BH" sz="2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 descr="C:\Users\SAKEEN~1\AppData\Local\Temp\Rar$DIa20840.10391\hello.png">
            <a:extLst>
              <a:ext uri="{FF2B5EF4-FFF2-40B4-BE49-F238E27FC236}">
                <a16:creationId xmlns:a16="http://schemas.microsoft.com/office/drawing/2014/main" id="{5159DE31-AF36-4DF2-A48C-A91C82FF837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2" t="9950" b="14943"/>
          <a:stretch/>
        </p:blipFill>
        <p:spPr bwMode="auto">
          <a:xfrm>
            <a:off x="10474036" y="1807250"/>
            <a:ext cx="1591500" cy="292873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Flowchart: Sequential Access Storage 20">
            <a:extLst>
              <a:ext uri="{FF2B5EF4-FFF2-40B4-BE49-F238E27FC236}">
                <a16:creationId xmlns:a16="http://schemas.microsoft.com/office/drawing/2014/main" id="{C743624A-4538-4FAA-AEA3-BCEFECE19EEE}"/>
              </a:ext>
            </a:extLst>
          </p:cNvPr>
          <p:cNvSpPr/>
          <p:nvPr/>
        </p:nvSpPr>
        <p:spPr>
          <a:xfrm>
            <a:off x="6505079" y="2399823"/>
            <a:ext cx="3929738" cy="937114"/>
          </a:xfrm>
          <a:prstGeom prst="flowChartMagneticTap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تلاحظ يا أخي؟ 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Flowchart: Sequential Access Storage 21">
            <a:extLst>
              <a:ext uri="{FF2B5EF4-FFF2-40B4-BE49-F238E27FC236}">
                <a16:creationId xmlns:a16="http://schemas.microsoft.com/office/drawing/2014/main" id="{EACB9844-EDDB-4DD7-B19C-1CE5D8AA6F6B}"/>
              </a:ext>
            </a:extLst>
          </p:cNvPr>
          <p:cNvSpPr/>
          <p:nvPr/>
        </p:nvSpPr>
        <p:spPr>
          <a:xfrm flipH="1">
            <a:off x="1851705" y="2385767"/>
            <a:ext cx="3929738" cy="949734"/>
          </a:xfrm>
          <a:prstGeom prst="flowChartMagneticTape">
            <a:avLst/>
          </a:prstGeom>
          <a:solidFill>
            <a:srgbClr val="C7F8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عندما اختلف ترتيب الأعداد لم يتغير الناتج 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3" name="Picture 22" descr="C:\Users\SAKEEN~1\AppData\Local\Temp\Rar$DIa20840.10391\hello.png">
            <a:extLst>
              <a:ext uri="{FF2B5EF4-FFF2-40B4-BE49-F238E27FC236}">
                <a16:creationId xmlns:a16="http://schemas.microsoft.com/office/drawing/2014/main" id="{1A14E998-4D85-4B24-A8C9-35EBCBF8262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9" r="51730" b="13845"/>
          <a:stretch/>
        </p:blipFill>
        <p:spPr bwMode="auto">
          <a:xfrm>
            <a:off x="209723" y="1642308"/>
            <a:ext cx="1635874" cy="310030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C691371-5311-41CD-A2CB-525ACA88E9DD}"/>
              </a:ext>
            </a:extLst>
          </p:cNvPr>
          <p:cNvSpPr/>
          <p:nvPr/>
        </p:nvSpPr>
        <p:spPr>
          <a:xfrm>
            <a:off x="3923258" y="3462893"/>
            <a:ext cx="4376042" cy="4115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دعونا نرى المزيد من الأمثلة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62859" y="456723"/>
            <a:ext cx="3085083" cy="1671733"/>
            <a:chOff x="6290667" y="456723"/>
            <a:chExt cx="3085083" cy="1671733"/>
          </a:xfrm>
        </p:grpSpPr>
        <p:sp>
          <p:nvSpPr>
            <p:cNvPr id="96" name="Rectangle: Rounded Corners 23">
              <a:extLst>
                <a:ext uri="{FF2B5EF4-FFF2-40B4-BE49-F238E27FC236}">
                  <a16:creationId xmlns:a16="http://schemas.microsoft.com/office/drawing/2014/main" id="{8C691371-5311-41CD-A2CB-525ACA88E9DD}"/>
                </a:ext>
              </a:extLst>
            </p:cNvPr>
            <p:cNvSpPr/>
            <p:nvPr/>
          </p:nvSpPr>
          <p:spPr>
            <a:xfrm>
              <a:off x="6290667" y="1716889"/>
              <a:ext cx="2958234" cy="4115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32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    +     3      =    5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417516" y="456723"/>
              <a:ext cx="2958234" cy="1154154"/>
              <a:chOff x="6417516" y="456723"/>
              <a:chExt cx="2958234" cy="1154154"/>
            </a:xfrm>
          </p:grpSpPr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44E04BCA-285E-472F-A02F-34D81E8B8B1D}"/>
                  </a:ext>
                </a:extLst>
              </p:cNvPr>
              <p:cNvSpPr/>
              <p:nvPr/>
            </p:nvSpPr>
            <p:spPr>
              <a:xfrm>
                <a:off x="8605610" y="996983"/>
                <a:ext cx="274320" cy="274320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95" name="Cube 94">
                <a:extLst>
                  <a:ext uri="{FF2B5EF4-FFF2-40B4-BE49-F238E27FC236}">
                    <a16:creationId xmlns:a16="http://schemas.microsoft.com/office/drawing/2014/main" id="{104F169B-70F2-452C-8DA5-8B2D5099453C}"/>
                  </a:ext>
                </a:extLst>
              </p:cNvPr>
              <p:cNvSpPr/>
              <p:nvPr/>
            </p:nvSpPr>
            <p:spPr>
              <a:xfrm>
                <a:off x="8610407" y="1336557"/>
                <a:ext cx="274320" cy="274320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97" name="Cube 96">
                <a:extLst>
                  <a:ext uri="{FF2B5EF4-FFF2-40B4-BE49-F238E27FC236}">
                    <a16:creationId xmlns:a16="http://schemas.microsoft.com/office/drawing/2014/main" id="{44E04BCA-285E-472F-A02F-34D81E8B8B1D}"/>
                  </a:ext>
                </a:extLst>
              </p:cNvPr>
              <p:cNvSpPr/>
              <p:nvPr/>
            </p:nvSpPr>
            <p:spPr>
              <a:xfrm>
                <a:off x="7632624" y="953024"/>
                <a:ext cx="274320" cy="274320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id="{104F169B-70F2-452C-8DA5-8B2D5099453C}"/>
                  </a:ext>
                </a:extLst>
              </p:cNvPr>
              <p:cNvSpPr/>
              <p:nvPr/>
            </p:nvSpPr>
            <p:spPr>
              <a:xfrm>
                <a:off x="7637421" y="1292598"/>
                <a:ext cx="274320" cy="274320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99" name="Cube 98">
                <a:extLst>
                  <a:ext uri="{FF2B5EF4-FFF2-40B4-BE49-F238E27FC236}">
                    <a16:creationId xmlns:a16="http://schemas.microsoft.com/office/drawing/2014/main" id="{44E04BCA-285E-472F-A02F-34D81E8B8B1D}"/>
                  </a:ext>
                </a:extLst>
              </p:cNvPr>
              <p:cNvSpPr/>
              <p:nvPr/>
            </p:nvSpPr>
            <p:spPr>
              <a:xfrm>
                <a:off x="7620351" y="623500"/>
                <a:ext cx="274320" cy="274320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6604542" y="456723"/>
                <a:ext cx="274320" cy="1101046"/>
                <a:chOff x="4348480" y="-96364"/>
                <a:chExt cx="274320" cy="1101046"/>
              </a:xfrm>
            </p:grpSpPr>
            <p:sp>
              <p:nvSpPr>
                <p:cNvPr id="100" name="Cube 99">
                  <a:extLst>
                    <a:ext uri="{FF2B5EF4-FFF2-40B4-BE49-F238E27FC236}">
                      <a16:creationId xmlns:a16="http://schemas.microsoft.com/office/drawing/2014/main" id="{7284DAE3-C2A6-43D6-974C-8912D1EFA2AD}"/>
                    </a:ext>
                  </a:extLst>
                </p:cNvPr>
                <p:cNvSpPr/>
                <p:nvPr/>
              </p:nvSpPr>
              <p:spPr>
                <a:xfrm>
                  <a:off x="4348480" y="730362"/>
                  <a:ext cx="274320" cy="274320"/>
                </a:xfrm>
                <a:prstGeom prst="cub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01" name="Cube 100">
                  <a:extLst>
                    <a:ext uri="{FF2B5EF4-FFF2-40B4-BE49-F238E27FC236}">
                      <a16:creationId xmlns:a16="http://schemas.microsoft.com/office/drawing/2014/main" id="{EA699C7F-121C-4283-811A-83F9D1DE9040}"/>
                    </a:ext>
                  </a:extLst>
                </p:cNvPr>
                <p:cNvSpPr/>
                <p:nvPr/>
              </p:nvSpPr>
              <p:spPr>
                <a:xfrm>
                  <a:off x="4348480" y="525558"/>
                  <a:ext cx="274320" cy="274320"/>
                </a:xfrm>
                <a:prstGeom prst="cub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02" name="Cube 101">
                  <a:extLst>
                    <a:ext uri="{FF2B5EF4-FFF2-40B4-BE49-F238E27FC236}">
                      <a16:creationId xmlns:a16="http://schemas.microsoft.com/office/drawing/2014/main" id="{AB926D8D-9D8E-42CE-AE6E-A4A916D3740E}"/>
                    </a:ext>
                  </a:extLst>
                </p:cNvPr>
                <p:cNvSpPr/>
                <p:nvPr/>
              </p:nvSpPr>
              <p:spPr>
                <a:xfrm>
                  <a:off x="4348480" y="319687"/>
                  <a:ext cx="274320" cy="274320"/>
                </a:xfrm>
                <a:prstGeom prst="cub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03" name="Cube 102">
                  <a:extLst>
                    <a:ext uri="{FF2B5EF4-FFF2-40B4-BE49-F238E27FC236}">
                      <a16:creationId xmlns:a16="http://schemas.microsoft.com/office/drawing/2014/main" id="{E50274F7-2234-4B9C-9518-85328B635CE0}"/>
                    </a:ext>
                  </a:extLst>
                </p:cNvPr>
                <p:cNvSpPr/>
                <p:nvPr/>
              </p:nvSpPr>
              <p:spPr>
                <a:xfrm>
                  <a:off x="4348480" y="110651"/>
                  <a:ext cx="274320" cy="274320"/>
                </a:xfrm>
                <a:prstGeom prst="cub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04" name="Cube 103">
                  <a:extLst>
                    <a:ext uri="{FF2B5EF4-FFF2-40B4-BE49-F238E27FC236}">
                      <a16:creationId xmlns:a16="http://schemas.microsoft.com/office/drawing/2014/main" id="{11B6BB07-A18E-4B4B-AED3-3F8E98836BEB}"/>
                    </a:ext>
                  </a:extLst>
                </p:cNvPr>
                <p:cNvSpPr/>
                <p:nvPr/>
              </p:nvSpPr>
              <p:spPr>
                <a:xfrm>
                  <a:off x="4348480" y="-96364"/>
                  <a:ext cx="274320" cy="274320"/>
                </a:xfrm>
                <a:prstGeom prst="cub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105" name="Rectangle: Rounded Corners 23">
                <a:extLst>
                  <a:ext uri="{FF2B5EF4-FFF2-40B4-BE49-F238E27FC236}">
                    <a16:creationId xmlns:a16="http://schemas.microsoft.com/office/drawing/2014/main" id="{8C691371-5311-41CD-A2CB-525ACA88E9DD}"/>
                  </a:ext>
                </a:extLst>
              </p:cNvPr>
              <p:cNvSpPr/>
              <p:nvPr/>
            </p:nvSpPr>
            <p:spPr>
              <a:xfrm>
                <a:off x="6417516" y="1154358"/>
                <a:ext cx="2958234" cy="41156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BH" sz="32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  +              =    </a:t>
                </a: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2338770" y="417906"/>
            <a:ext cx="3131361" cy="1665921"/>
            <a:chOff x="6254700" y="456723"/>
            <a:chExt cx="3131361" cy="1665921"/>
          </a:xfrm>
        </p:grpSpPr>
        <p:sp>
          <p:nvSpPr>
            <p:cNvPr id="107" name="Rectangle: Rounded Corners 23">
              <a:extLst>
                <a:ext uri="{FF2B5EF4-FFF2-40B4-BE49-F238E27FC236}">
                  <a16:creationId xmlns:a16="http://schemas.microsoft.com/office/drawing/2014/main" id="{8C691371-5311-41CD-A2CB-525ACA88E9DD}"/>
                </a:ext>
              </a:extLst>
            </p:cNvPr>
            <p:cNvSpPr/>
            <p:nvPr/>
          </p:nvSpPr>
          <p:spPr>
            <a:xfrm>
              <a:off x="6254700" y="1711077"/>
              <a:ext cx="2958234" cy="4115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32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    +      2    =     5</a:t>
              </a: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6427827" y="456723"/>
              <a:ext cx="2958234" cy="1154154"/>
              <a:chOff x="6427827" y="456723"/>
              <a:chExt cx="2958234" cy="1154154"/>
            </a:xfrm>
          </p:grpSpPr>
          <p:sp>
            <p:nvSpPr>
              <p:cNvPr id="109" name="Cube 108">
                <a:extLst>
                  <a:ext uri="{FF2B5EF4-FFF2-40B4-BE49-F238E27FC236}">
                    <a16:creationId xmlns:a16="http://schemas.microsoft.com/office/drawing/2014/main" id="{44E04BCA-285E-472F-A02F-34D81E8B8B1D}"/>
                  </a:ext>
                </a:extLst>
              </p:cNvPr>
              <p:cNvSpPr/>
              <p:nvPr/>
            </p:nvSpPr>
            <p:spPr>
              <a:xfrm>
                <a:off x="8605610" y="996983"/>
                <a:ext cx="274320" cy="274320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10" name="Cube 109">
                <a:extLst>
                  <a:ext uri="{FF2B5EF4-FFF2-40B4-BE49-F238E27FC236}">
                    <a16:creationId xmlns:a16="http://schemas.microsoft.com/office/drawing/2014/main" id="{104F169B-70F2-452C-8DA5-8B2D5099453C}"/>
                  </a:ext>
                </a:extLst>
              </p:cNvPr>
              <p:cNvSpPr/>
              <p:nvPr/>
            </p:nvSpPr>
            <p:spPr>
              <a:xfrm>
                <a:off x="8610407" y="1336557"/>
                <a:ext cx="274320" cy="274320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11" name="Cube 110">
                <a:extLst>
                  <a:ext uri="{FF2B5EF4-FFF2-40B4-BE49-F238E27FC236}">
                    <a16:creationId xmlns:a16="http://schemas.microsoft.com/office/drawing/2014/main" id="{44E04BCA-285E-472F-A02F-34D81E8B8B1D}"/>
                  </a:ext>
                </a:extLst>
              </p:cNvPr>
              <p:cNvSpPr/>
              <p:nvPr/>
            </p:nvSpPr>
            <p:spPr>
              <a:xfrm>
                <a:off x="7632624" y="953024"/>
                <a:ext cx="274320" cy="274320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12" name="Cube 111">
                <a:extLst>
                  <a:ext uri="{FF2B5EF4-FFF2-40B4-BE49-F238E27FC236}">
                    <a16:creationId xmlns:a16="http://schemas.microsoft.com/office/drawing/2014/main" id="{104F169B-70F2-452C-8DA5-8B2D5099453C}"/>
                  </a:ext>
                </a:extLst>
              </p:cNvPr>
              <p:cNvSpPr/>
              <p:nvPr/>
            </p:nvSpPr>
            <p:spPr>
              <a:xfrm>
                <a:off x="7637421" y="1292598"/>
                <a:ext cx="274320" cy="274320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13" name="Cube 112">
                <a:extLst>
                  <a:ext uri="{FF2B5EF4-FFF2-40B4-BE49-F238E27FC236}">
                    <a16:creationId xmlns:a16="http://schemas.microsoft.com/office/drawing/2014/main" id="{44E04BCA-285E-472F-A02F-34D81E8B8B1D}"/>
                  </a:ext>
                </a:extLst>
              </p:cNvPr>
              <p:cNvSpPr/>
              <p:nvPr/>
            </p:nvSpPr>
            <p:spPr>
              <a:xfrm>
                <a:off x="8605610" y="587290"/>
                <a:ext cx="274320" cy="274320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6604542" y="456723"/>
                <a:ext cx="274320" cy="1101046"/>
                <a:chOff x="4348480" y="-96364"/>
                <a:chExt cx="274320" cy="1101046"/>
              </a:xfrm>
            </p:grpSpPr>
            <p:sp>
              <p:nvSpPr>
                <p:cNvPr id="116" name="Cube 115">
                  <a:extLst>
                    <a:ext uri="{FF2B5EF4-FFF2-40B4-BE49-F238E27FC236}">
                      <a16:creationId xmlns:a16="http://schemas.microsoft.com/office/drawing/2014/main" id="{7284DAE3-C2A6-43D6-974C-8912D1EFA2AD}"/>
                    </a:ext>
                  </a:extLst>
                </p:cNvPr>
                <p:cNvSpPr/>
                <p:nvPr/>
              </p:nvSpPr>
              <p:spPr>
                <a:xfrm>
                  <a:off x="4348480" y="730362"/>
                  <a:ext cx="274320" cy="274320"/>
                </a:xfrm>
                <a:prstGeom prst="cub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17" name="Cube 116">
                  <a:extLst>
                    <a:ext uri="{FF2B5EF4-FFF2-40B4-BE49-F238E27FC236}">
                      <a16:creationId xmlns:a16="http://schemas.microsoft.com/office/drawing/2014/main" id="{EA699C7F-121C-4283-811A-83F9D1DE9040}"/>
                    </a:ext>
                  </a:extLst>
                </p:cNvPr>
                <p:cNvSpPr/>
                <p:nvPr/>
              </p:nvSpPr>
              <p:spPr>
                <a:xfrm>
                  <a:off x="4348480" y="525558"/>
                  <a:ext cx="274320" cy="274320"/>
                </a:xfrm>
                <a:prstGeom prst="cub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18" name="Cube 117">
                  <a:extLst>
                    <a:ext uri="{FF2B5EF4-FFF2-40B4-BE49-F238E27FC236}">
                      <a16:creationId xmlns:a16="http://schemas.microsoft.com/office/drawing/2014/main" id="{AB926D8D-9D8E-42CE-AE6E-A4A916D3740E}"/>
                    </a:ext>
                  </a:extLst>
                </p:cNvPr>
                <p:cNvSpPr/>
                <p:nvPr/>
              </p:nvSpPr>
              <p:spPr>
                <a:xfrm>
                  <a:off x="4348480" y="319687"/>
                  <a:ext cx="274320" cy="274320"/>
                </a:xfrm>
                <a:prstGeom prst="cub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19" name="Cube 118">
                  <a:extLst>
                    <a:ext uri="{FF2B5EF4-FFF2-40B4-BE49-F238E27FC236}">
                      <a16:creationId xmlns:a16="http://schemas.microsoft.com/office/drawing/2014/main" id="{E50274F7-2234-4B9C-9518-85328B635CE0}"/>
                    </a:ext>
                  </a:extLst>
                </p:cNvPr>
                <p:cNvSpPr/>
                <p:nvPr/>
              </p:nvSpPr>
              <p:spPr>
                <a:xfrm>
                  <a:off x="4348480" y="110651"/>
                  <a:ext cx="274320" cy="274320"/>
                </a:xfrm>
                <a:prstGeom prst="cub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20" name="Cube 119">
                  <a:extLst>
                    <a:ext uri="{FF2B5EF4-FFF2-40B4-BE49-F238E27FC236}">
                      <a16:creationId xmlns:a16="http://schemas.microsoft.com/office/drawing/2014/main" id="{11B6BB07-A18E-4B4B-AED3-3F8E98836BEB}"/>
                    </a:ext>
                  </a:extLst>
                </p:cNvPr>
                <p:cNvSpPr/>
                <p:nvPr/>
              </p:nvSpPr>
              <p:spPr>
                <a:xfrm>
                  <a:off x="4348480" y="-96364"/>
                  <a:ext cx="274320" cy="274320"/>
                </a:xfrm>
                <a:prstGeom prst="cub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115" name="Rectangle: Rounded Corners 23">
                <a:extLst>
                  <a:ext uri="{FF2B5EF4-FFF2-40B4-BE49-F238E27FC236}">
                    <a16:creationId xmlns:a16="http://schemas.microsoft.com/office/drawing/2014/main" id="{8C691371-5311-41CD-A2CB-525ACA88E9DD}"/>
                  </a:ext>
                </a:extLst>
              </p:cNvPr>
              <p:cNvSpPr/>
              <p:nvPr/>
            </p:nvSpPr>
            <p:spPr>
              <a:xfrm>
                <a:off x="6427827" y="1163550"/>
                <a:ext cx="2958234" cy="41156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BH" sz="32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  +             =    </a:t>
                </a:r>
              </a:p>
            </p:txBody>
          </p:sp>
        </p:grp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الجبر: خصائص الجمع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79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1DE68C-E3E9-48A4-9CAD-779384DA4DC4}"/>
              </a:ext>
            </a:extLst>
          </p:cNvPr>
          <p:cNvSpPr/>
          <p:nvPr/>
        </p:nvSpPr>
        <p:spPr>
          <a:xfrm>
            <a:off x="9558339" y="210914"/>
            <a:ext cx="2270342" cy="7100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 </a:t>
            </a:r>
            <a:endParaRPr lang="ar-BH" sz="2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DC3B7F2-F0C0-46DF-8E54-E752A4828247}"/>
              </a:ext>
            </a:extLst>
          </p:cNvPr>
          <p:cNvSpPr/>
          <p:nvPr/>
        </p:nvSpPr>
        <p:spPr>
          <a:xfrm>
            <a:off x="2641331" y="4521252"/>
            <a:ext cx="6935493" cy="1486980"/>
          </a:xfrm>
          <a:prstGeom prst="roundRect">
            <a:avLst/>
          </a:prstGeom>
          <a:solidFill>
            <a:srgbClr val="FFFFC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highlight>
                  <a:srgbClr val="FFCC99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العنصر المحايد لعملية الجمع </a:t>
            </a:r>
          </a:p>
          <a:p>
            <a:pPr algn="ctr"/>
            <a:endParaRPr lang="ar-SA" sz="1600" b="1" dirty="0">
              <a:solidFill>
                <a:srgbClr val="0070C0"/>
              </a:solidFill>
              <a:highlight>
                <a:srgbClr val="FFCC99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تعني أن ناتج جمع أي عدد مع الصفر يساوي ذلك العدد.</a:t>
            </a:r>
            <a:endParaRPr lang="ar-BH" sz="2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 descr="C:\Users\SAKEEN~1\AppData\Local\Temp\Rar$DIa20840.10391\hello.png">
            <a:extLst>
              <a:ext uri="{FF2B5EF4-FFF2-40B4-BE49-F238E27FC236}">
                <a16:creationId xmlns:a16="http://schemas.microsoft.com/office/drawing/2014/main" id="{5159DE31-AF36-4DF2-A48C-A91C82FF837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2" t="9950" b="14943"/>
          <a:stretch/>
        </p:blipFill>
        <p:spPr bwMode="auto">
          <a:xfrm>
            <a:off x="10136358" y="1807250"/>
            <a:ext cx="1929178" cy="292873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Flowchart: Sequential Access Storage 20">
            <a:extLst>
              <a:ext uri="{FF2B5EF4-FFF2-40B4-BE49-F238E27FC236}">
                <a16:creationId xmlns:a16="http://schemas.microsoft.com/office/drawing/2014/main" id="{C743624A-4538-4FAA-AEA3-BCEFECE19EEE}"/>
              </a:ext>
            </a:extLst>
          </p:cNvPr>
          <p:cNvSpPr/>
          <p:nvPr/>
        </p:nvSpPr>
        <p:spPr>
          <a:xfrm>
            <a:off x="6289812" y="2360376"/>
            <a:ext cx="3929738" cy="1443772"/>
          </a:xfrm>
          <a:prstGeom prst="flowChartMagneticTap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تلاحظ يا أخي؟ 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Flowchart: Sequential Access Storage 21">
            <a:extLst>
              <a:ext uri="{FF2B5EF4-FFF2-40B4-BE49-F238E27FC236}">
                <a16:creationId xmlns:a16="http://schemas.microsoft.com/office/drawing/2014/main" id="{EACB9844-EDDB-4DD7-B19C-1CE5D8AA6F6B}"/>
              </a:ext>
            </a:extLst>
          </p:cNvPr>
          <p:cNvSpPr/>
          <p:nvPr/>
        </p:nvSpPr>
        <p:spPr>
          <a:xfrm flipH="1">
            <a:off x="1684774" y="2360376"/>
            <a:ext cx="4186650" cy="1511541"/>
          </a:xfrm>
          <a:prstGeom prst="flowChartMagneticTape">
            <a:avLst/>
          </a:prstGeom>
          <a:solidFill>
            <a:srgbClr val="C7F8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عندما أجمع أي عدد مع الصفر يكون الناتج نفس العدد 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3" name="Picture 22" descr="C:\Users\SAKEEN~1\AppData\Local\Temp\Rar$DIa20840.10391\hello.png">
            <a:extLst>
              <a:ext uri="{FF2B5EF4-FFF2-40B4-BE49-F238E27FC236}">
                <a16:creationId xmlns:a16="http://schemas.microsoft.com/office/drawing/2014/main" id="{1A14E998-4D85-4B24-A8C9-35EBCBF8262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9" r="51730" b="13845"/>
          <a:stretch/>
        </p:blipFill>
        <p:spPr bwMode="auto">
          <a:xfrm>
            <a:off x="156009" y="1420949"/>
            <a:ext cx="1929177" cy="31003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8E18958B-AB88-4CA7-B72E-D04AD15CF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24803"/>
              </p:ext>
            </p:extLst>
          </p:nvPr>
        </p:nvGraphicFramePr>
        <p:xfrm>
          <a:off x="6545179" y="833579"/>
          <a:ext cx="2800350" cy="1174740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2800350">
                  <a:extLst>
                    <a:ext uri="{9D8B030D-6E8A-4147-A177-3AD203B41FA5}">
                      <a16:colId xmlns:a16="http://schemas.microsoft.com/office/drawing/2014/main" val="3254282548"/>
                    </a:ext>
                  </a:extLst>
                </a:gridCol>
              </a:tblGrid>
              <a:tr h="344902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/>
                        <a:t>مثال 1</a:t>
                      </a:r>
                      <a:endParaRPr lang="ar-B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231959"/>
                  </a:ext>
                </a:extLst>
              </a:tr>
              <a:tr h="59562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3  +  0  =  3</a:t>
                      </a:r>
                      <a:endParaRPr lang="ar-BH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124596"/>
                  </a:ext>
                </a:extLst>
              </a:tr>
            </a:tbl>
          </a:graphicData>
        </a:graphic>
      </p:graphicFrame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C22DAB4B-0E7D-4A56-ACC3-9EA8F10ED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673160"/>
              </p:ext>
            </p:extLst>
          </p:nvPr>
        </p:nvGraphicFramePr>
        <p:xfrm>
          <a:off x="2998703" y="898822"/>
          <a:ext cx="2800350" cy="1191240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2800350">
                  <a:extLst>
                    <a:ext uri="{9D8B030D-6E8A-4147-A177-3AD203B41FA5}">
                      <a16:colId xmlns:a16="http://schemas.microsoft.com/office/drawing/2014/main" val="3254282548"/>
                    </a:ext>
                  </a:extLst>
                </a:gridCol>
              </a:tblGrid>
              <a:tr h="59562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/>
                        <a:t>مثال 2</a:t>
                      </a:r>
                      <a:endParaRPr lang="ar-B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231959"/>
                  </a:ext>
                </a:extLst>
              </a:tr>
              <a:tr h="59562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0  +  3  =  3</a:t>
                      </a:r>
                      <a:endParaRPr lang="ar-BH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124596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الجبر: خصائص الجمع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59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1DE68C-E3E9-48A4-9CAD-779384DA4DC4}"/>
              </a:ext>
            </a:extLst>
          </p:cNvPr>
          <p:cNvSpPr/>
          <p:nvPr/>
        </p:nvSpPr>
        <p:spPr>
          <a:xfrm>
            <a:off x="9558339" y="210914"/>
            <a:ext cx="2270342" cy="7100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الجمع </a:t>
            </a:r>
            <a:endParaRPr lang="ar-BH" sz="2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BFE3F37-D4FB-4794-8A73-60051E623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49922"/>
              </p:ext>
            </p:extLst>
          </p:nvPr>
        </p:nvGraphicFramePr>
        <p:xfrm>
          <a:off x="1506774" y="3998027"/>
          <a:ext cx="4994038" cy="1565405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497019">
                  <a:extLst>
                    <a:ext uri="{9D8B030D-6E8A-4147-A177-3AD203B41FA5}">
                      <a16:colId xmlns:a16="http://schemas.microsoft.com/office/drawing/2014/main" val="487959219"/>
                    </a:ext>
                  </a:extLst>
                </a:gridCol>
                <a:gridCol w="2497019">
                  <a:extLst>
                    <a:ext uri="{9D8B030D-6E8A-4147-A177-3AD203B41FA5}">
                      <a16:colId xmlns:a16="http://schemas.microsoft.com/office/drawing/2014/main" val="2773496072"/>
                    </a:ext>
                  </a:extLst>
                </a:gridCol>
              </a:tblGrid>
              <a:tr h="466875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bg1"/>
                          </a:solidFill>
                        </a:rPr>
                        <a:t>مثال</a:t>
                      </a:r>
                      <a:endParaRPr lang="ar-BH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860693"/>
                  </a:ext>
                </a:extLst>
              </a:tr>
              <a:tr h="109853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(5 + 2) + 3 =  </a:t>
                      </a:r>
                    </a:p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7  +  3  =  10</a:t>
                      </a:r>
                      <a:endParaRPr lang="ar-BH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5 + ( 2 + 3 ) =  </a:t>
                      </a:r>
                    </a:p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5  +  5  =  10</a:t>
                      </a:r>
                      <a:endParaRPr lang="ar-BH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5017305"/>
                  </a:ext>
                </a:extLst>
              </a:tr>
            </a:tbl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DC3B7F2-F0C0-46DF-8E54-E752A4828247}"/>
              </a:ext>
            </a:extLst>
          </p:cNvPr>
          <p:cNvSpPr/>
          <p:nvPr/>
        </p:nvSpPr>
        <p:spPr>
          <a:xfrm>
            <a:off x="542925" y="5651782"/>
            <a:ext cx="10872788" cy="707982"/>
          </a:xfrm>
          <a:prstGeom prst="roundRect">
            <a:avLst/>
          </a:prstGeom>
          <a:solidFill>
            <a:srgbClr val="FFFFC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highlight>
                  <a:srgbClr val="FFCC99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خاصية التجميع لعملية الجمع </a:t>
            </a:r>
            <a:r>
              <a:rPr lang="ar-SA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تعني أن الطريقة تجمع بها الأعداد لا تغير ناتج الجمع. </a:t>
            </a:r>
            <a:endParaRPr lang="ar-BH" sz="2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 descr="C:\Users\SAKEEN~1\AppData\Local\Temp\Rar$DIa20840.10391\hello.png">
            <a:extLst>
              <a:ext uri="{FF2B5EF4-FFF2-40B4-BE49-F238E27FC236}">
                <a16:creationId xmlns:a16="http://schemas.microsoft.com/office/drawing/2014/main" id="{5159DE31-AF36-4DF2-A48C-A91C82FF837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2" t="9950" b="14943"/>
          <a:stretch/>
        </p:blipFill>
        <p:spPr bwMode="auto">
          <a:xfrm>
            <a:off x="10237181" y="2225403"/>
            <a:ext cx="1591500" cy="292873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Flowchart: Sequential Access Storage 20">
            <a:extLst>
              <a:ext uri="{FF2B5EF4-FFF2-40B4-BE49-F238E27FC236}">
                <a16:creationId xmlns:a16="http://schemas.microsoft.com/office/drawing/2014/main" id="{C743624A-4538-4FAA-AEA3-BCEFECE19EEE}"/>
              </a:ext>
            </a:extLst>
          </p:cNvPr>
          <p:cNvSpPr/>
          <p:nvPr/>
        </p:nvSpPr>
        <p:spPr>
          <a:xfrm>
            <a:off x="6475170" y="2976118"/>
            <a:ext cx="3627203" cy="1026624"/>
          </a:xfrm>
          <a:prstGeom prst="flowChartMagneticTap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تلاحظ يا أخي؟ 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Flowchart: Sequential Access Storage 21">
            <a:extLst>
              <a:ext uri="{FF2B5EF4-FFF2-40B4-BE49-F238E27FC236}">
                <a16:creationId xmlns:a16="http://schemas.microsoft.com/office/drawing/2014/main" id="{EACB9844-EDDB-4DD7-B19C-1CE5D8AA6F6B}"/>
              </a:ext>
            </a:extLst>
          </p:cNvPr>
          <p:cNvSpPr/>
          <p:nvPr/>
        </p:nvSpPr>
        <p:spPr>
          <a:xfrm flipH="1">
            <a:off x="2285034" y="2908568"/>
            <a:ext cx="3514019" cy="1058059"/>
          </a:xfrm>
          <a:prstGeom prst="flowChartMagneticTape">
            <a:avLst/>
          </a:prstGeom>
          <a:solidFill>
            <a:srgbClr val="C7F8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 ثلاثة أعداد لا يتغير بتغيير العددين الذين نبدأ بهما عملية الجمع 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3" name="Picture 22" descr="C:\Users\SAKEEN~1\AppData\Local\Temp\Rar$DIa20840.10391\hello.png">
            <a:extLst>
              <a:ext uri="{FF2B5EF4-FFF2-40B4-BE49-F238E27FC236}">
                <a16:creationId xmlns:a16="http://schemas.microsoft.com/office/drawing/2014/main" id="{1A14E998-4D85-4B24-A8C9-35EBCBF8262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9" r="51730" b="13845"/>
          <a:stretch/>
        </p:blipFill>
        <p:spPr bwMode="auto">
          <a:xfrm>
            <a:off x="228011" y="1933888"/>
            <a:ext cx="1635874" cy="310030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C691371-5311-41CD-A2CB-525ACA88E9DD}"/>
              </a:ext>
            </a:extLst>
          </p:cNvPr>
          <p:cNvSpPr/>
          <p:nvPr/>
        </p:nvSpPr>
        <p:spPr>
          <a:xfrm>
            <a:off x="7061657" y="4255260"/>
            <a:ext cx="2778564" cy="9435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دعونا نرى مثال أخر 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1E1408-30F7-4ED6-9EF7-8692DB172B28}"/>
              </a:ext>
            </a:extLst>
          </p:cNvPr>
          <p:cNvSpPr/>
          <p:nvPr/>
        </p:nvSpPr>
        <p:spPr>
          <a:xfrm>
            <a:off x="7404768" y="392219"/>
            <a:ext cx="1841500" cy="710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( 3 + 2 ) + 4 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FEC6FD-FCB2-4A58-9540-639DB7BE97B4}"/>
              </a:ext>
            </a:extLst>
          </p:cNvPr>
          <p:cNvGrpSpPr/>
          <p:nvPr/>
        </p:nvGrpSpPr>
        <p:grpSpPr>
          <a:xfrm>
            <a:off x="8382710" y="945931"/>
            <a:ext cx="288306" cy="380074"/>
            <a:chOff x="8449172" y="917355"/>
            <a:chExt cx="288306" cy="38007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0ECF8CF-1A31-4C05-85A2-D95CB62D19F3}"/>
                </a:ext>
              </a:extLst>
            </p:cNvPr>
            <p:cNvCxnSpPr>
              <a:cxnSpLocks/>
            </p:cNvCxnSpPr>
            <p:nvPr/>
          </p:nvCxnSpPr>
          <p:spPr>
            <a:xfrm>
              <a:off x="8449172" y="917355"/>
              <a:ext cx="151902" cy="38007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58AD853-65A9-4474-B995-7DB141BDA8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6866" y="917355"/>
              <a:ext cx="130612" cy="36644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05950C0-3AD0-4438-A978-A046B795ED75}"/>
              </a:ext>
            </a:extLst>
          </p:cNvPr>
          <p:cNvSpPr/>
          <p:nvPr/>
        </p:nvSpPr>
        <p:spPr>
          <a:xfrm>
            <a:off x="8273850" y="1326005"/>
            <a:ext cx="614362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BCD7D8-FEDE-4DC5-A33B-E5158583B9A8}"/>
              </a:ext>
            </a:extLst>
          </p:cNvPr>
          <p:cNvSpPr/>
          <p:nvPr/>
        </p:nvSpPr>
        <p:spPr>
          <a:xfrm>
            <a:off x="7505488" y="1326005"/>
            <a:ext cx="786325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 4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A7F4C69-3627-48E1-93BA-6E19DFFF6F37}"/>
              </a:ext>
            </a:extLst>
          </p:cNvPr>
          <p:cNvGrpSpPr/>
          <p:nvPr/>
        </p:nvGrpSpPr>
        <p:grpSpPr>
          <a:xfrm>
            <a:off x="7756097" y="1859236"/>
            <a:ext cx="569421" cy="350550"/>
            <a:chOff x="7977223" y="1908293"/>
            <a:chExt cx="569421" cy="35055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D0B914D-F130-4878-A778-EE93EA772CAC}"/>
                </a:ext>
              </a:extLst>
            </p:cNvPr>
            <p:cNvCxnSpPr>
              <a:cxnSpLocks/>
            </p:cNvCxnSpPr>
            <p:nvPr/>
          </p:nvCxnSpPr>
          <p:spPr>
            <a:xfrm>
              <a:off x="7977223" y="1928593"/>
              <a:ext cx="294981" cy="3302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A0F2AF1-8C87-479E-A5CF-B31F3FD9E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67340" y="1908293"/>
              <a:ext cx="279304" cy="34568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AC3BFE2F-FEED-42E4-A8F7-717EE8785529}"/>
              </a:ext>
            </a:extLst>
          </p:cNvPr>
          <p:cNvSpPr/>
          <p:nvPr/>
        </p:nvSpPr>
        <p:spPr>
          <a:xfrm>
            <a:off x="7739033" y="2293450"/>
            <a:ext cx="614362" cy="481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0668827-A790-4378-9D62-2B09693BBFB4}"/>
              </a:ext>
            </a:extLst>
          </p:cNvPr>
          <p:cNvSpPr/>
          <p:nvPr/>
        </p:nvSpPr>
        <p:spPr>
          <a:xfrm>
            <a:off x="2916898" y="401739"/>
            <a:ext cx="1838309" cy="710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+ ( 2 + 4 )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BAC6E37-4C9F-4E99-905A-11D790F6339F}"/>
              </a:ext>
            </a:extLst>
          </p:cNvPr>
          <p:cNvGrpSpPr/>
          <p:nvPr/>
        </p:nvGrpSpPr>
        <p:grpSpPr>
          <a:xfrm>
            <a:off x="3504460" y="940809"/>
            <a:ext cx="289055" cy="346730"/>
            <a:chOff x="8472125" y="950699"/>
            <a:chExt cx="289055" cy="34673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746AA72-CD5D-4E89-8105-F3E4EC2023DE}"/>
                </a:ext>
              </a:extLst>
            </p:cNvPr>
            <p:cNvCxnSpPr>
              <a:cxnSpLocks/>
            </p:cNvCxnSpPr>
            <p:nvPr/>
          </p:nvCxnSpPr>
          <p:spPr>
            <a:xfrm>
              <a:off x="8472125" y="950699"/>
              <a:ext cx="128949" cy="34673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3BABBE5-5B7D-4156-B3E9-89F8EE9547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98644" y="967279"/>
              <a:ext cx="162536" cy="31668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E68682F3-2652-408D-956F-B6E2AAC69B38}"/>
              </a:ext>
            </a:extLst>
          </p:cNvPr>
          <p:cNvSpPr/>
          <p:nvPr/>
        </p:nvSpPr>
        <p:spPr>
          <a:xfrm>
            <a:off x="3870992" y="1362620"/>
            <a:ext cx="786325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+ 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E1E24E1-6144-4AAA-BC76-0BFBB501169C}"/>
              </a:ext>
            </a:extLst>
          </p:cNvPr>
          <p:cNvSpPr/>
          <p:nvPr/>
        </p:nvSpPr>
        <p:spPr>
          <a:xfrm>
            <a:off x="3274756" y="1362620"/>
            <a:ext cx="614362" cy="46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45663ED-C49E-4F61-8FE9-527009D5212C}"/>
              </a:ext>
            </a:extLst>
          </p:cNvPr>
          <p:cNvSpPr/>
          <p:nvPr/>
        </p:nvSpPr>
        <p:spPr>
          <a:xfrm>
            <a:off x="3585668" y="2300833"/>
            <a:ext cx="594446" cy="481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9814815-3CEC-4C5F-AF7A-A3AC7A430118}"/>
              </a:ext>
            </a:extLst>
          </p:cNvPr>
          <p:cNvGrpSpPr/>
          <p:nvPr/>
        </p:nvGrpSpPr>
        <p:grpSpPr>
          <a:xfrm>
            <a:off x="3581937" y="1830620"/>
            <a:ext cx="682218" cy="408734"/>
            <a:chOff x="7980145" y="1835388"/>
            <a:chExt cx="682218" cy="40873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9B3A62E-A675-4035-9E03-DCBFED5EA74B}"/>
                </a:ext>
              </a:extLst>
            </p:cNvPr>
            <p:cNvCxnSpPr>
              <a:cxnSpLocks/>
              <a:stCxn id="51" idx="2"/>
            </p:cNvCxnSpPr>
            <p:nvPr/>
          </p:nvCxnSpPr>
          <p:spPr>
            <a:xfrm>
              <a:off x="7980145" y="1835388"/>
              <a:ext cx="287471" cy="40873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9BBEF1A-C198-43DA-B1B1-778AA370C024}"/>
                </a:ext>
              </a:extLst>
            </p:cNvPr>
            <p:cNvCxnSpPr>
              <a:cxnSpLocks/>
              <a:stCxn id="50" idx="2"/>
            </p:cNvCxnSpPr>
            <p:nvPr/>
          </p:nvCxnSpPr>
          <p:spPr>
            <a:xfrm flipH="1">
              <a:off x="8260408" y="1835388"/>
              <a:ext cx="401955" cy="40873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الجبر: خصائص الجمع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753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4" grpId="0" animBg="1"/>
      <p:bldP spid="2" grpId="0" animBg="1"/>
      <p:bldP spid="30" grpId="0" animBg="1"/>
      <p:bldP spid="31" grpId="0" animBg="1"/>
      <p:bldP spid="45" grpId="0" animBg="1"/>
      <p:bldP spid="46" grpId="0" animBg="1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D8A9F67-B561-4EA5-94D4-150D19BFCB67}"/>
              </a:ext>
            </a:extLst>
          </p:cNvPr>
          <p:cNvGrpSpPr/>
          <p:nvPr/>
        </p:nvGrpSpPr>
        <p:grpSpPr>
          <a:xfrm>
            <a:off x="8977618" y="182884"/>
            <a:ext cx="3214382" cy="789292"/>
            <a:chOff x="8022040" y="2587484"/>
            <a:chExt cx="3226296" cy="7530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02C5E41-9F50-4FEE-A277-C6CBCF686E9D}"/>
                </a:ext>
              </a:extLst>
            </p:cNvPr>
            <p:cNvGrpSpPr/>
            <p:nvPr/>
          </p:nvGrpSpPr>
          <p:grpSpPr>
            <a:xfrm>
              <a:off x="8022040" y="2666489"/>
              <a:ext cx="2859626" cy="591344"/>
              <a:chOff x="4709160" y="5656329"/>
              <a:chExt cx="2859626" cy="591344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1AE31E2-4654-425D-9850-828F20B6561E}"/>
                  </a:ext>
                </a:extLst>
              </p:cNvPr>
              <p:cNvSpPr/>
              <p:nvPr/>
            </p:nvSpPr>
            <p:spPr>
              <a:xfrm>
                <a:off x="4709160" y="5656329"/>
                <a:ext cx="2859626" cy="591344"/>
              </a:xfrm>
              <a:prstGeom prst="roundRect">
                <a:avLst>
                  <a:gd name="adj" fmla="val 44721"/>
                </a:avLst>
              </a:prstGeom>
              <a:gradFill>
                <a:gsLst>
                  <a:gs pos="59500">
                    <a:srgbClr val="43599D"/>
                  </a:gs>
                  <a:gs pos="45000">
                    <a:srgbClr val="43599D"/>
                  </a:gs>
                  <a:gs pos="83000">
                    <a:srgbClr val="43599D"/>
                  </a:gs>
                  <a:gs pos="100000">
                    <a:srgbClr val="43599D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0872F46-8614-40FD-A23C-487B4C3BB196}"/>
                  </a:ext>
                </a:extLst>
              </p:cNvPr>
              <p:cNvSpPr txBox="1"/>
              <p:nvPr/>
            </p:nvSpPr>
            <p:spPr>
              <a:xfrm>
                <a:off x="6545008" y="5739106"/>
                <a:ext cx="589195" cy="44044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2400" dirty="0">
                    <a:ln>
                      <a:solidFill>
                        <a:schemeClr val="bg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مثالٌ</a:t>
                </a:r>
                <a:endParaRPr lang="ar-BH" sz="2600" dirty="0">
                  <a:ln>
                    <a:solidFill>
                      <a:schemeClr val="bg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8DE26EF-BFE8-4330-A3B5-FD56A4DD65C5}"/>
                  </a:ext>
                </a:extLst>
              </p:cNvPr>
              <p:cNvSpPr txBox="1"/>
              <p:nvPr/>
            </p:nvSpPr>
            <p:spPr>
              <a:xfrm>
                <a:off x="4816444" y="5720433"/>
                <a:ext cx="1773758" cy="44044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BH" sz="2400" b="1" dirty="0">
                    <a:ln w="6600">
                      <a:solidFill>
                        <a:srgbClr val="EF860F"/>
                      </a:solidFill>
                      <a:prstDash val="solid"/>
                    </a:ln>
                    <a:solidFill>
                      <a:srgbClr val="F2932A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مِن واقِعِ الحَياةِ </a:t>
                </a: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6E28253-09C5-4CB7-B119-033D7473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92336" y="2587484"/>
              <a:ext cx="756000" cy="753008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9A0F3A-4793-46FD-B5C6-77267933EA2B}"/>
              </a:ext>
            </a:extLst>
          </p:cNvPr>
          <p:cNvSpPr/>
          <p:nvPr/>
        </p:nvSpPr>
        <p:spPr>
          <a:xfrm>
            <a:off x="744582" y="182883"/>
            <a:ext cx="8120026" cy="999599"/>
          </a:xfrm>
          <a:prstGeom prst="roundRect">
            <a:avLst/>
          </a:prstGeom>
          <a:gradFill flip="none" rotWithShape="1">
            <a:gsLst>
              <a:gs pos="0">
                <a:srgbClr val="B62898">
                  <a:tint val="66000"/>
                  <a:satMod val="160000"/>
                </a:srgbClr>
              </a:gs>
              <a:gs pos="50000">
                <a:srgbClr val="B62898">
                  <a:tint val="44500"/>
                  <a:satMod val="160000"/>
                </a:srgbClr>
              </a:gs>
              <a:gs pos="100000">
                <a:srgbClr val="B62898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BH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 إلى حديقة للحيوانات 4 نمور وفهدان و6 أسود. </a:t>
            </a:r>
          </a:p>
          <a:p>
            <a:pPr algn="ctr"/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عدد الحيوانات التي نقلت إلى الحديقة؟ </a:t>
            </a:r>
            <a:endParaRPr lang="ar-BH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45E761-A843-42FE-BF6E-ECAD8BF558AF}"/>
              </a:ext>
            </a:extLst>
          </p:cNvPr>
          <p:cNvSpPr/>
          <p:nvPr/>
        </p:nvSpPr>
        <p:spPr>
          <a:xfrm>
            <a:off x="727162" y="1328063"/>
            <a:ext cx="8028000" cy="528395"/>
          </a:xfrm>
          <a:prstGeom prst="roundRect">
            <a:avLst/>
          </a:prstGeom>
          <a:solidFill>
            <a:srgbClr val="BBEF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لمعرفة عدد الحيوانات أجد ناتج الجمع 4 + 2 + 6</a:t>
            </a:r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72A7C2-0A73-45B1-AB5C-628E69512B07}"/>
              </a:ext>
            </a:extLst>
          </p:cNvPr>
          <p:cNvSpPr/>
          <p:nvPr/>
        </p:nvSpPr>
        <p:spPr>
          <a:xfrm>
            <a:off x="727162" y="2035450"/>
            <a:ext cx="8028000" cy="528395"/>
          </a:xfrm>
          <a:prstGeom prst="roundRect">
            <a:avLst/>
          </a:prstGeom>
          <a:solidFill>
            <a:srgbClr val="BBEF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أعيد تجميع الأعداد ليصبح جمعها أسهل     </a:t>
            </a:r>
            <a:endPara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80DD2A-5473-44CA-B2BD-8E566BE5E362}"/>
              </a:ext>
            </a:extLst>
          </p:cNvPr>
          <p:cNvSpPr/>
          <p:nvPr/>
        </p:nvSpPr>
        <p:spPr>
          <a:xfrm>
            <a:off x="727162" y="2723427"/>
            <a:ext cx="8028000" cy="933545"/>
          </a:xfrm>
          <a:prstGeom prst="roundRect">
            <a:avLst/>
          </a:prstGeom>
          <a:solidFill>
            <a:srgbClr val="BBEF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+ 2 + 6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2</a:t>
            </a:r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+ 6  </a:t>
            </a:r>
            <a:r>
              <a:rPr lang="ar-BH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خاصية الإبدال لعملية الجمع )</a:t>
            </a:r>
          </a:p>
          <a:p>
            <a:pPr algn="ctr"/>
            <a:endParaRPr lang="ar-BH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45939F-5F1D-4EA2-895A-7CE955DBAD24}"/>
              </a:ext>
            </a:extLst>
          </p:cNvPr>
          <p:cNvGrpSpPr/>
          <p:nvPr/>
        </p:nvGrpSpPr>
        <p:grpSpPr>
          <a:xfrm>
            <a:off x="727162" y="3802553"/>
            <a:ext cx="8028000" cy="1618019"/>
            <a:chOff x="783766" y="3848460"/>
            <a:chExt cx="8007531" cy="161801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6D1EB36-D53F-4C19-B7EB-FED43BC07C6A}"/>
                </a:ext>
              </a:extLst>
            </p:cNvPr>
            <p:cNvSpPr/>
            <p:nvPr/>
          </p:nvSpPr>
          <p:spPr>
            <a:xfrm>
              <a:off x="783766" y="3848460"/>
              <a:ext cx="8007531" cy="1524192"/>
            </a:xfrm>
            <a:prstGeom prst="roundRect">
              <a:avLst/>
            </a:prstGeom>
            <a:solidFill>
              <a:srgbClr val="BBEF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ar-SA" sz="28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= 2 + ( </a:t>
              </a:r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r>
                <a:rPr lang="ar-SA" sz="28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+ 6 )  </a:t>
              </a:r>
              <a:r>
                <a:rPr lang="ar-BH" sz="28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</a:t>
              </a:r>
              <a:r>
                <a:rPr lang="ar-SA" sz="28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خاصية التجميع لعملية الجمع </a:t>
              </a:r>
              <a:r>
                <a:rPr lang="ar-BH" sz="28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0"/>
              <a:r>
                <a:rPr lang="ar-SA" sz="28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             </a:t>
              </a:r>
              <a:r>
                <a:rPr lang="ar-BH" sz="28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</a:t>
              </a:r>
              <a:r>
                <a:rPr lang="ar-SA" sz="28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طريقة تجميع الأعداد لا تغير ناتج الجمع </a:t>
              </a:r>
              <a:endParaRPr lang="ar-BH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00725B1-800E-4AFB-B5EE-23E85053EA4F}"/>
                </a:ext>
              </a:extLst>
            </p:cNvPr>
            <p:cNvGrpSpPr/>
            <p:nvPr/>
          </p:nvGrpSpPr>
          <p:grpSpPr>
            <a:xfrm>
              <a:off x="5692335" y="4495442"/>
              <a:ext cx="1871143" cy="971037"/>
              <a:chOff x="5692335" y="4495442"/>
              <a:chExt cx="1871143" cy="97103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55D92B6-FAF7-49F8-A93F-E3047BE9F6F0}"/>
                  </a:ext>
                </a:extLst>
              </p:cNvPr>
              <p:cNvGrpSpPr/>
              <p:nvPr/>
            </p:nvGrpSpPr>
            <p:grpSpPr>
              <a:xfrm>
                <a:off x="6073767" y="4495442"/>
                <a:ext cx="347455" cy="304768"/>
                <a:chOff x="8213071" y="934043"/>
                <a:chExt cx="347455" cy="304768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8F50BD3B-F3B5-4383-B2C2-C9C0CC7610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13071" y="934043"/>
                  <a:ext cx="203228" cy="292561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C7FDEA4F-0900-4D8F-A9AD-EF09E14618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407955" y="934043"/>
                  <a:ext cx="152571" cy="30476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CAB691B-8A8E-446D-A715-7E177B3CB2CD}"/>
                  </a:ext>
                </a:extLst>
              </p:cNvPr>
              <p:cNvSpPr/>
              <p:nvPr/>
            </p:nvSpPr>
            <p:spPr>
              <a:xfrm>
                <a:off x="5692335" y="4771873"/>
                <a:ext cx="1689276" cy="4050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ar-SA" sz="24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= 2 + 10  </a:t>
                </a:r>
                <a:endPara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5CB2C07-FDE4-4373-A318-F12B42DE8A48}"/>
                  </a:ext>
                </a:extLst>
              </p:cNvPr>
              <p:cNvSpPr/>
              <p:nvPr/>
            </p:nvSpPr>
            <p:spPr>
              <a:xfrm>
                <a:off x="5874202" y="5061464"/>
                <a:ext cx="1689276" cy="4050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ar-SA" sz="24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= 12  </a:t>
                </a:r>
                <a:endPara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1B8F40A-93F7-4F0D-86F4-8BA359EBEFD0}"/>
              </a:ext>
            </a:extLst>
          </p:cNvPr>
          <p:cNvSpPr/>
          <p:nvPr/>
        </p:nvSpPr>
        <p:spPr>
          <a:xfrm>
            <a:off x="727162" y="5492760"/>
            <a:ext cx="8028000" cy="528395"/>
          </a:xfrm>
          <a:prstGeom prst="roundRect">
            <a:avLst/>
          </a:prstGeom>
          <a:solidFill>
            <a:srgbClr val="BBEF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عدد الحيوانات التي نقلت إلى الحديقة 12 حيوان</a:t>
            </a:r>
            <a:r>
              <a:rPr lang="ar-BH" sz="2400" b="1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ا. </a:t>
            </a:r>
            <a:endPara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C8E18172-EE23-4EE7-826B-807B64ED4D34}"/>
              </a:ext>
            </a:extLst>
          </p:cNvPr>
          <p:cNvSpPr/>
          <p:nvPr/>
        </p:nvSpPr>
        <p:spPr>
          <a:xfrm>
            <a:off x="9040260" y="2531571"/>
            <a:ext cx="2696333" cy="2880747"/>
          </a:xfrm>
          <a:prstGeom prst="verticalScroll">
            <a:avLst/>
          </a:prstGeom>
          <a:solidFill>
            <a:srgbClr val="FFFFCC"/>
          </a:solidFill>
          <a:ln w="38100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rgbClr val="B6289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أتذكر</a:t>
            </a:r>
            <a:endParaRPr lang="ar-SA" sz="3600" b="1" dirty="0">
              <a:ln w="0"/>
              <a:solidFill>
                <a:srgbClr val="B6289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1400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ar-SA" sz="1200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تدلني الأقواس</a:t>
            </a:r>
          </a:p>
          <a:p>
            <a:pPr algn="ctr"/>
            <a:endParaRPr lang="ar-SA" sz="1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على الأعداد التي</a:t>
            </a:r>
          </a:p>
          <a:p>
            <a:pPr algn="ctr"/>
            <a:endParaRPr lang="ar-SA" sz="1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أبدأ بجمعها.</a:t>
            </a:r>
            <a:endPara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الجبر: خصائص الجمع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307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7" grpId="0" animBg="1"/>
      <p:bldP spid="2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E94686C1-57BF-45AB-9704-405B38C175E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9"/>
          <a:stretch/>
        </p:blipFill>
        <p:spPr bwMode="auto">
          <a:xfrm>
            <a:off x="10215564" y="1585899"/>
            <a:ext cx="1814511" cy="34243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80ACEBC9-B056-447E-B2A3-4B8875C499F0}"/>
              </a:ext>
            </a:extLst>
          </p:cNvPr>
          <p:cNvSpPr/>
          <p:nvPr/>
        </p:nvSpPr>
        <p:spPr>
          <a:xfrm>
            <a:off x="3127352" y="399433"/>
            <a:ext cx="6080483" cy="780292"/>
          </a:xfrm>
          <a:prstGeom prst="verticalScroll">
            <a:avLst>
              <a:gd name="adj" fmla="val 10476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 ناتج الجمع، </a:t>
            </a:r>
            <a:r>
              <a:rPr lang="ar-BH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</a:t>
            </a:r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حدد الخاصية: </a:t>
            </a:r>
            <a:endParaRPr lang="ar-BH" sz="36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AAE519-9283-4702-872E-DEAA6354CD4E}"/>
              </a:ext>
            </a:extLst>
          </p:cNvPr>
          <p:cNvGrpSpPr/>
          <p:nvPr/>
        </p:nvGrpSpPr>
        <p:grpSpPr>
          <a:xfrm>
            <a:off x="2326138" y="5405234"/>
            <a:ext cx="7545646" cy="928033"/>
            <a:chOff x="3196107" y="5210764"/>
            <a:chExt cx="5325040" cy="1085845"/>
          </a:xfrm>
          <a:gradFill flip="none" rotWithShape="1">
            <a:gsLst>
              <a:gs pos="0">
                <a:srgbClr val="B62898">
                  <a:tint val="66000"/>
                  <a:satMod val="160000"/>
                </a:srgbClr>
              </a:gs>
              <a:gs pos="50000">
                <a:srgbClr val="B62898">
                  <a:tint val="44500"/>
                  <a:satMod val="160000"/>
                </a:srgbClr>
              </a:gs>
              <a:gs pos="100000">
                <a:srgbClr val="B6289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2" name="Google Shape;401;p20">
              <a:extLst>
                <a:ext uri="{FF2B5EF4-FFF2-40B4-BE49-F238E27FC236}">
                  <a16:creationId xmlns:a16="http://schemas.microsoft.com/office/drawing/2014/main" id="{47C6008C-B436-4708-A15B-EB77BA2908F7}"/>
                </a:ext>
              </a:extLst>
            </p:cNvPr>
            <p:cNvSpPr/>
            <p:nvPr/>
          </p:nvSpPr>
          <p:spPr>
            <a:xfrm>
              <a:off x="3196107" y="5210764"/>
              <a:ext cx="5325040" cy="1085845"/>
            </a:xfrm>
            <a:prstGeom prst="flowChartTerminator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  <p:sp>
          <p:nvSpPr>
            <p:cNvPr id="33" name="Google Shape;402;p20">
              <a:extLst>
                <a:ext uri="{FF2B5EF4-FFF2-40B4-BE49-F238E27FC236}">
                  <a16:creationId xmlns:a16="http://schemas.microsoft.com/office/drawing/2014/main" id="{8F1F5AAB-129A-467C-80D8-B012D6C25E41}"/>
                </a:ext>
              </a:extLst>
            </p:cNvPr>
            <p:cNvSpPr/>
            <p:nvPr/>
          </p:nvSpPr>
          <p:spPr>
            <a:xfrm>
              <a:off x="3513208" y="5428255"/>
              <a:ext cx="4699314" cy="65671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BH" sz="2800" b="1" dirty="0">
                  <a:solidFill>
                    <a:srgbClr val="002060"/>
                  </a:solidFill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  <a:sym typeface="Calibri"/>
                </a:rPr>
                <a:t>أجب عن التدريب في ورقة خارجية، ثم تأكد من إجابتك. </a:t>
              </a:r>
              <a:endParaRPr sz="2800" b="1" dirty="0">
                <a:solidFill>
                  <a:srgbClr val="002060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11AC3D-2EAF-4F15-AEB8-EC036D778BEA}"/>
              </a:ext>
            </a:extLst>
          </p:cNvPr>
          <p:cNvSpPr/>
          <p:nvPr/>
        </p:nvSpPr>
        <p:spPr>
          <a:xfrm>
            <a:off x="6943725" y="1585899"/>
            <a:ext cx="3014663" cy="742908"/>
          </a:xfrm>
          <a:prstGeom prst="roundRect">
            <a:avLst/>
          </a:prstGeom>
          <a:solidFill>
            <a:srgbClr val="8FE5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  +  9  =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431178C-E330-43A9-B3EF-E9207F59C635}"/>
              </a:ext>
            </a:extLst>
          </p:cNvPr>
          <p:cNvSpPr/>
          <p:nvPr/>
        </p:nvSpPr>
        <p:spPr>
          <a:xfrm>
            <a:off x="426503" y="1566840"/>
            <a:ext cx="6034075" cy="742908"/>
          </a:xfrm>
          <a:prstGeom prst="roundRect">
            <a:avLst/>
          </a:prstGeom>
          <a:solidFill>
            <a:srgbClr val="8FE5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  </a:t>
            </a:r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خاصية العنصر المحايد الجمعي )  </a:t>
            </a:r>
            <a:endParaRPr lang="ar-BH" sz="36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19D9B10-814B-484C-B6A9-263EF13B376A}"/>
              </a:ext>
            </a:extLst>
          </p:cNvPr>
          <p:cNvSpPr/>
          <p:nvPr/>
        </p:nvSpPr>
        <p:spPr>
          <a:xfrm>
            <a:off x="6967533" y="2509843"/>
            <a:ext cx="3014663" cy="1256215"/>
          </a:xfrm>
          <a:prstGeom prst="roundRect">
            <a:avLst/>
          </a:prstGeom>
          <a:solidFill>
            <a:srgbClr val="FFCC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+  6  =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 +  5  =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1ED5EB0-AA7A-4B07-95D6-175DE129C10B}"/>
              </a:ext>
            </a:extLst>
          </p:cNvPr>
          <p:cNvSpPr/>
          <p:nvPr/>
        </p:nvSpPr>
        <p:spPr>
          <a:xfrm>
            <a:off x="426503" y="2854986"/>
            <a:ext cx="6034075" cy="74290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  </a:t>
            </a:r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الخاصية الإبدالية )  </a:t>
            </a:r>
            <a:endParaRPr lang="ar-BH" sz="36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985CF54-B272-4D8D-90E4-782A16C2200B}"/>
              </a:ext>
            </a:extLst>
          </p:cNvPr>
          <p:cNvSpPr/>
          <p:nvPr/>
        </p:nvSpPr>
        <p:spPr>
          <a:xfrm>
            <a:off x="6743702" y="3905259"/>
            <a:ext cx="3471862" cy="1256215"/>
          </a:xfrm>
          <a:prstGeom prst="roundRect">
            <a:avLst/>
          </a:prstGeom>
          <a:solidFill>
            <a:srgbClr val="DDF0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(5 + 7 ) +3  =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+ ( 7 + 3) =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0249642-F509-47C8-A0C1-8EC088CB4C65}"/>
              </a:ext>
            </a:extLst>
          </p:cNvPr>
          <p:cNvSpPr/>
          <p:nvPr/>
        </p:nvSpPr>
        <p:spPr>
          <a:xfrm>
            <a:off x="426503" y="4156461"/>
            <a:ext cx="6034075" cy="742908"/>
          </a:xfrm>
          <a:prstGeom prst="roundRect">
            <a:avLst/>
          </a:prstGeom>
          <a:solidFill>
            <a:srgbClr val="DDF0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  </a:t>
            </a:r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الخاصية التجميعية )  </a:t>
            </a:r>
            <a:endParaRPr lang="ar-BH" sz="36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16EF8D-1242-4D62-ADAD-25610BA77F8B}"/>
              </a:ext>
            </a:extLst>
          </p:cNvPr>
          <p:cNvGrpSpPr/>
          <p:nvPr/>
        </p:nvGrpSpPr>
        <p:grpSpPr>
          <a:xfrm>
            <a:off x="186309" y="187157"/>
            <a:ext cx="11797610" cy="700172"/>
            <a:chOff x="185502" y="207655"/>
            <a:chExt cx="11797610" cy="70017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5E3C43-8FDC-447D-8B47-CDF384EF8D4D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29" name="Rectangle: Rounded Corners 34">
                <a:extLst>
                  <a:ext uri="{FF2B5EF4-FFF2-40B4-BE49-F238E27FC236}">
                    <a16:creationId xmlns:a16="http://schemas.microsoft.com/office/drawing/2014/main" id="{0A9F2355-3156-4663-BDA3-9DBE44A36B02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0596ABD-F45C-462F-B32B-B89C43987926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82409958-4052-457F-8B1F-A16E8D6E5532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5" name="Round Diagonal Corner Rectangle 10">
              <a:extLst>
                <a:ext uri="{FF2B5EF4-FFF2-40B4-BE49-F238E27FC236}">
                  <a16:creationId xmlns:a16="http://schemas.microsoft.com/office/drawing/2014/main" id="{FC1F2A7E-133A-49CE-A800-B6A5D2C7019B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دقيقتان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الجبر: خصائص الجمع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040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20" grpId="0" animBg="1"/>
      <p:bldP spid="23" grpId="0" animBg="1"/>
      <p:bldP spid="24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3798</TotalTime>
  <Words>687</Words>
  <Application>Microsoft Office PowerPoint</Application>
  <PresentationFormat>Widescreen</PresentationFormat>
  <Paragraphs>136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Yu Gothic UI Semilight</vt:lpstr>
      <vt:lpstr>Arial</vt:lpstr>
      <vt:lpstr>Calibri</vt:lpstr>
      <vt:lpstr>Calibri Light</vt:lpstr>
      <vt:lpstr>Sakkal Majalla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user</cp:lastModifiedBy>
  <cp:revision>482</cp:revision>
  <dcterms:created xsi:type="dcterms:W3CDTF">2020-03-03T06:21:53Z</dcterms:created>
  <dcterms:modified xsi:type="dcterms:W3CDTF">2020-07-26T07:31:16Z</dcterms:modified>
</cp:coreProperties>
</file>