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62" r:id="rId2"/>
  </p:sldIdLst>
  <p:sldSz cx="10771188" cy="16257588"/>
  <p:notesSz cx="6858000" cy="9144000"/>
  <p:embeddedFontLst>
    <p:embeddedFont>
      <p:font typeface="Calibri" panose="020F050202020403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A4A3A4"/>
          </p15:clr>
        </p15:guide>
        <p15:guide id="2" pos="33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8F4"/>
    <a:srgbClr val="5ABE9A"/>
    <a:srgbClr val="2C6E56"/>
    <a:srgbClr val="3D9978"/>
    <a:srgbClr val="E2E3DD"/>
    <a:srgbClr val="1C4354"/>
    <a:srgbClr val="215065"/>
    <a:srgbClr val="D6D7CF"/>
    <a:srgbClr val="C6C8BC"/>
    <a:srgbClr val="2D7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4" autoAdjust="0"/>
    <p:restoredTop sz="94660"/>
  </p:normalViewPr>
  <p:slideViewPr>
    <p:cSldViewPr snapToGrid="0">
      <p:cViewPr>
        <p:scale>
          <a:sx n="37" d="100"/>
          <a:sy n="37" d="100"/>
        </p:scale>
        <p:origin x="-2340" y="786"/>
      </p:cViewPr>
      <p:guideLst>
        <p:guide orient="horz" pos="5120"/>
        <p:guide pos="33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334281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92350" y="685800"/>
            <a:ext cx="2273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47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شريحة عنوان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807839" y="2660676"/>
            <a:ext cx="9155510" cy="5660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68"/>
              <a:buFont typeface="Calibri"/>
              <a:buNone/>
              <a:defRPr sz="706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46399" y="8538998"/>
            <a:ext cx="8078391" cy="3925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sz="2827"/>
            </a:lvl1pPr>
            <a:lvl2pPr lvl="1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None/>
              <a:defRPr sz="2356"/>
            </a:lvl2pPr>
            <a:lvl3pPr lvl="2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None/>
              <a:defRPr sz="2120"/>
            </a:lvl3pPr>
            <a:lvl4pPr lvl="3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4pPr>
            <a:lvl5pPr lvl="4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5pPr>
            <a:lvl6pPr lvl="5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6pPr>
            <a:lvl7pPr lvl="6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7pPr>
            <a:lvl8pPr lvl="7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8pPr>
            <a:lvl9pPr lvl="8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ونص عموديان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1980624" y="6593075"/>
            <a:ext cx="13777554" cy="2322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2731771" y="4337857"/>
            <a:ext cx="13777554" cy="683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ومحتوى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40519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740519" y="4327830"/>
            <a:ext cx="9290150" cy="10315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المقطع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34910" y="4053112"/>
            <a:ext cx="9290150" cy="6762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68"/>
              <a:buFont typeface="Calibri"/>
              <a:buNone/>
              <a:defRPr sz="706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34910" y="10879793"/>
            <a:ext cx="9290150" cy="3556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sz="2827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2356"/>
              <a:buNone/>
              <a:defRPr sz="235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2120"/>
              <a:buNone/>
              <a:defRPr sz="212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محتويان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740519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740519" y="4327830"/>
            <a:ext cx="4577755" cy="10315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5452914" y="4327830"/>
            <a:ext cx="4577755" cy="10315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مقارنة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741922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741923" y="3985368"/>
            <a:ext cx="4556717" cy="1953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sz="2827" b="1"/>
            </a:lvl1pPr>
            <a:lvl2pPr marL="914400" lvl="1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None/>
              <a:defRPr sz="2356" b="1"/>
            </a:lvl2pPr>
            <a:lvl3pPr marL="1371600" lvl="2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None/>
              <a:defRPr sz="2120" b="1"/>
            </a:lvl3pPr>
            <a:lvl4pPr marL="1828800" lvl="3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4pPr>
            <a:lvl5pPr marL="2286000" lvl="4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5pPr>
            <a:lvl6pPr marL="2743200" lvl="5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6pPr>
            <a:lvl7pPr marL="3200400" lvl="6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7pPr>
            <a:lvl8pPr marL="3657600" lvl="7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8pPr>
            <a:lvl9pPr marL="4114800" lvl="8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741923" y="5938536"/>
            <a:ext cx="4556717" cy="873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5452914" y="3985368"/>
            <a:ext cx="4579158" cy="1953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sz="2827" b="1"/>
            </a:lvl1pPr>
            <a:lvl2pPr marL="914400" lvl="1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None/>
              <a:defRPr sz="2356" b="1"/>
            </a:lvl2pPr>
            <a:lvl3pPr marL="1371600" lvl="2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None/>
              <a:defRPr sz="2120" b="1"/>
            </a:lvl3pPr>
            <a:lvl4pPr marL="1828800" lvl="3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4pPr>
            <a:lvl5pPr marL="2286000" lvl="4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5pPr>
            <a:lvl6pPr marL="2743200" lvl="5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6pPr>
            <a:lvl7pPr marL="3200400" lvl="6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7pPr>
            <a:lvl8pPr marL="3657600" lvl="7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8pPr>
            <a:lvl9pPr marL="4114800" lvl="8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5452914" y="5938536"/>
            <a:ext cx="4579158" cy="873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فقط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740519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فارغ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محتوى مع تسمية توضيحية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741922" y="1083839"/>
            <a:ext cx="3473988" cy="379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70"/>
              <a:buFont typeface="Calibri"/>
              <a:buNone/>
              <a:defRPr sz="377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4579158" y="2340795"/>
            <a:ext cx="5452914" cy="1155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67994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3770"/>
              <a:buChar char="•"/>
              <a:defRPr sz="3770"/>
            </a:lvl1pPr>
            <a:lvl2pPr marL="914400" lvl="1" indent="-438022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3298"/>
              <a:buChar char="•"/>
              <a:defRPr sz="3298"/>
            </a:lvl2pPr>
            <a:lvl3pPr marL="1371600" lvl="2" indent="-408114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827"/>
              <a:buChar char="•"/>
              <a:defRPr sz="2827"/>
            </a:lvl3pPr>
            <a:lvl4pPr marL="1828800" lvl="3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4pPr>
            <a:lvl5pPr marL="2286000" lvl="4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5pPr>
            <a:lvl6pPr marL="2743200" lvl="5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6pPr>
            <a:lvl7pPr marL="3200400" lvl="6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7pPr>
            <a:lvl8pPr marL="3657600" lvl="7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8pPr>
            <a:lvl9pPr marL="4114800" lvl="8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741922" y="4877276"/>
            <a:ext cx="3473988" cy="9035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1pPr>
            <a:lvl2pPr marL="914400" lvl="1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649"/>
              <a:buNone/>
              <a:defRPr sz="1649"/>
            </a:lvl2pPr>
            <a:lvl3pPr marL="1371600" lvl="2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414"/>
              <a:buNone/>
              <a:defRPr sz="1414"/>
            </a:lvl3pPr>
            <a:lvl4pPr marL="1828800" lvl="3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4pPr>
            <a:lvl5pPr marL="2286000" lvl="4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5pPr>
            <a:lvl6pPr marL="2743200" lvl="5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6pPr>
            <a:lvl7pPr marL="3200400" lvl="6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7pPr>
            <a:lvl8pPr marL="3657600" lvl="7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8pPr>
            <a:lvl9pPr marL="4114800" lvl="8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ونص عمودي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740519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27949" y="4840400"/>
            <a:ext cx="10315290" cy="929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40519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83"/>
              <a:buFont typeface="Calibri"/>
              <a:buNone/>
              <a:defRPr sz="51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40519" y="4327830"/>
            <a:ext cx="9290150" cy="10315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8022" algn="l" rtl="0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3298"/>
              <a:buFont typeface="Arial"/>
              <a:buChar char="•"/>
              <a:defRPr sz="329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8114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827"/>
              <a:buFont typeface="Arial"/>
              <a:buChar char="•"/>
              <a:defRPr sz="28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78206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Font typeface="Arial"/>
              <a:buChar char="•"/>
              <a:defRPr sz="23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3219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3220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3220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3220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3220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3220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77" y="0"/>
            <a:ext cx="10759011" cy="2158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76" y="14753542"/>
            <a:ext cx="10783365" cy="150404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/>
        </p:nvSpPr>
        <p:spPr>
          <a:xfrm>
            <a:off x="1748562" y="354067"/>
            <a:ext cx="4096484" cy="126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US" sz="1900" b="0" i="0" u="none" strike="noStrike" cap="none" dirty="0">
                <a:solidFill>
                  <a:schemeClr val="lt1"/>
                </a:solidFill>
                <a:latin typeface="Helvetica Neue W23 for SKY Bd" panose="020B0804020202020204" pitchFamily="34" charset="-78"/>
                <a:ea typeface="Helvetica Neue"/>
                <a:cs typeface="Helvetica Neue W23 for SKY Bd" panose="020B0804020202020204" pitchFamily="34" charset="-78"/>
                <a:sym typeface="Helvetica Neue"/>
              </a:rPr>
              <a:t>الإدارة</a:t>
            </a:r>
            <a:r>
              <a:rPr lang="en-US" sz="1900" dirty="0">
                <a:solidFill>
                  <a:schemeClr val="lt1"/>
                </a:solidFill>
                <a:latin typeface="Helvetica Neue W23 for SKY Bd" panose="020B0804020202020204" pitchFamily="34" charset="-78"/>
                <a:cs typeface="Helvetica Neue W23 for SKY Bd" panose="020B0804020202020204" pitchFamily="34" charset="-78"/>
                <a:sym typeface="Helvetica Neue"/>
              </a:rPr>
              <a:t> العامة للتعليم </a:t>
            </a:r>
            <a:endParaRPr lang="ar-SA" sz="1900" dirty="0">
              <a:solidFill>
                <a:schemeClr val="lt1"/>
              </a:solidFill>
              <a:latin typeface="Helvetica Neue W23 for SKY Bd" panose="020B0804020202020204" pitchFamily="34" charset="-78"/>
              <a:cs typeface="Helvetica Neue W23 for SKY Bd" panose="020B0804020202020204" pitchFamily="34" charset="-78"/>
              <a:sym typeface="Helvetica Neue"/>
            </a:endParaRPr>
          </a:p>
          <a:p>
            <a:pPr algn="r"/>
            <a:r>
              <a:rPr lang="ar-SA" sz="1900" dirty="0">
                <a:solidFill>
                  <a:schemeClr val="lt1"/>
                </a:solidFill>
                <a:latin typeface="Helvetica Neue W23 for SKY Bd" panose="020B0804020202020204" pitchFamily="34" charset="-78"/>
                <a:cs typeface="Helvetica Neue W23 for SKY Bd" panose="020B0804020202020204" pitchFamily="34" charset="-78"/>
                <a:sym typeface="Helvetica Neue"/>
              </a:rPr>
              <a:t>بمحافظة مكة المكرمة</a:t>
            </a:r>
          </a:p>
          <a:p>
            <a:pPr algn="r"/>
            <a:r>
              <a:rPr lang="ar-SA" sz="1900" dirty="0">
                <a:solidFill>
                  <a:schemeClr val="lt1"/>
                </a:solidFill>
                <a:latin typeface="Helvetica Neue W23 for SKY Bd" panose="020B0804020202020204" pitchFamily="34" charset="-78"/>
                <a:cs typeface="Helvetica Neue W23 for SKY Bd" panose="020B0804020202020204" pitchFamily="34" charset="-78"/>
                <a:sym typeface="Helvetica Neue"/>
              </a:rPr>
              <a:t>مكتب التعليم ببحرة</a:t>
            </a:r>
          </a:p>
          <a:p>
            <a:pPr algn="r"/>
            <a:r>
              <a:rPr lang="ar-SA" sz="1900" dirty="0">
                <a:solidFill>
                  <a:schemeClr val="lt1"/>
                </a:solidFill>
                <a:latin typeface="Helvetica Neue W23 for SKY Bd" panose="020B0804020202020204" pitchFamily="34" charset="-78"/>
                <a:cs typeface="Helvetica Neue W23 for SKY Bd" panose="020B0804020202020204" pitchFamily="34" charset="-78"/>
                <a:sym typeface="Helvetica Neue"/>
              </a:rPr>
              <a:t>ابتدائية بحرة الأولى وروضة الايمان</a:t>
            </a:r>
            <a:endParaRPr dirty="0">
              <a:latin typeface="Helvetica Neue W23 for SKY Bd" panose="020B0804020202020204" pitchFamily="34" charset="-78"/>
              <a:cs typeface="Helvetica Neue W23 for SKY Bd" panose="020B0804020202020204" pitchFamily="34" charset="-78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84355" y="403573"/>
            <a:ext cx="45719" cy="1162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13416" y="449411"/>
            <a:ext cx="1436956" cy="992852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 txBox="1"/>
          <p:nvPr/>
        </p:nvSpPr>
        <p:spPr>
          <a:xfrm>
            <a:off x="3254570" y="15505565"/>
            <a:ext cx="750444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الموجهة الطلابية : نوال المعبدي        وكيلة المدرسة: سميحة الحربي</a:t>
            </a:r>
            <a:endParaRPr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434715" y="2349061"/>
            <a:ext cx="10028419" cy="1394263"/>
          </a:xfrm>
          <a:prstGeom prst="roundRect">
            <a:avLst>
              <a:gd name="adj" fmla="val 0"/>
            </a:avLst>
          </a:prstGeom>
          <a:solidFill>
            <a:srgbClr val="3D9978"/>
          </a:solidFill>
          <a:ln>
            <a:solidFill>
              <a:srgbClr val="1C43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ar-SA" sz="2800" dirty="0"/>
              <a:t>الهدف الرئيسي: تهدف هذه الخطة لتعزيز الانضباط المدرسي في شهر رمضان المبارك مع مراعاة خصوصية الشهر الفضيل وتوفير بيئة تعليمية محفزه ومريحة للطالبات</a:t>
            </a:r>
            <a:endParaRPr lang="en-IN" sz="2800" dirty="0"/>
          </a:p>
        </p:txBody>
      </p:sp>
      <p:sp>
        <p:nvSpPr>
          <p:cNvPr id="29" name="Google Shape;90;p13"/>
          <p:cNvSpPr txBox="1"/>
          <p:nvPr/>
        </p:nvSpPr>
        <p:spPr>
          <a:xfrm>
            <a:off x="-337635" y="15565152"/>
            <a:ext cx="417239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مديرة المدرسة: فاطمة المطرفي</a:t>
            </a:r>
            <a:endParaRPr dirty="0"/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902100"/>
              </p:ext>
            </p:extLst>
          </p:nvPr>
        </p:nvGraphicFramePr>
        <p:xfrm>
          <a:off x="394675" y="3921124"/>
          <a:ext cx="10068459" cy="106293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5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3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6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134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39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9047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bg1"/>
                          </a:solidFill>
                        </a:rPr>
                        <a:t>متابعة التنفيذ</a:t>
                      </a:r>
                      <a:endParaRPr lang="en-IN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C6E5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bg1"/>
                          </a:solidFill>
                        </a:rPr>
                        <a:t>تاريخ التنفيذ</a:t>
                      </a:r>
                      <a:endParaRPr lang="en-IN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C6E5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bg1"/>
                          </a:solidFill>
                        </a:rPr>
                        <a:t>مسؤول التنفيذ</a:t>
                      </a:r>
                      <a:endParaRPr lang="en-IN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C6E5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bg1"/>
                          </a:solidFill>
                        </a:rPr>
                        <a:t>آلية التنفيذ</a:t>
                      </a:r>
                      <a:endParaRPr lang="en-IN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C6E5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bg1"/>
                          </a:solidFill>
                        </a:rPr>
                        <a:t>الاجراءات</a:t>
                      </a:r>
                      <a:endParaRPr lang="en-IN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C6E5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bg1"/>
                          </a:solidFill>
                        </a:rPr>
                        <a:t>المحاور</a:t>
                      </a:r>
                      <a:endParaRPr lang="en-IN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C6E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047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rgbClr val="2C6E56"/>
                          </a:solidFill>
                        </a:rPr>
                        <a:t>لم ينفذ</a:t>
                      </a:r>
                      <a:endParaRPr lang="en-IN" sz="1800" dirty="0">
                        <a:solidFill>
                          <a:srgbClr val="2C6E56"/>
                        </a:solidFill>
                      </a:endParaRPr>
                    </a:p>
                  </a:txBody>
                  <a:tcPr anchor="ctr">
                    <a:solidFill>
                      <a:srgbClr val="EEF8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rgbClr val="2C6E56"/>
                          </a:solidFill>
                        </a:rPr>
                        <a:t>نفذ</a:t>
                      </a:r>
                      <a:endParaRPr lang="en-IN" sz="1800" dirty="0">
                        <a:solidFill>
                          <a:srgbClr val="2C6E56"/>
                        </a:solidFill>
                      </a:endParaRPr>
                    </a:p>
                  </a:txBody>
                  <a:tcPr anchor="ctr">
                    <a:solidFill>
                      <a:srgbClr val="EEF8F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9091"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3 / 9 / 1446 هـ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الموجهة الطلابية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رسائل عبر منصة</a:t>
                      </a:r>
                    </a:p>
                    <a:p>
                      <a:pPr algn="ctr" rtl="1"/>
                      <a:r>
                        <a:rPr lang="ar-SA" sz="1800" dirty="0"/>
                        <a:t>مدرستي ومواقع</a:t>
                      </a:r>
                    </a:p>
                    <a:p>
                      <a:pPr algn="ctr" rtl="1"/>
                      <a:r>
                        <a:rPr lang="ar-SA" sz="1800" dirty="0"/>
                        <a:t>التواصل المختلفة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إرسال رسائل توعوية عبر منصة مدرستي ومنصات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التواصل المختلفة تبرز اهمية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الانضباط المدرسي واثره الإيجابي على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التحصيل الدراس ي خاصة خلال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شهر رمضان</a:t>
                      </a:r>
                      <a:endParaRPr lang="en-IN" sz="18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توعية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الطالبات</a:t>
                      </a:r>
                    </a:p>
                    <a:p>
                      <a:pPr algn="ctr" rtl="1"/>
                      <a:r>
                        <a:rPr lang="ar-SA" sz="1800" dirty="0"/>
                        <a:t>واولياء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الأمور</a:t>
                      </a:r>
                    </a:p>
                    <a:p>
                      <a:pPr algn="ctr" rtl="1"/>
                      <a:r>
                        <a:rPr lang="ar-SA" sz="1800" dirty="0"/>
                        <a:t>و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توجيه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المعلمات</a:t>
                      </a:r>
                      <a:endParaRPr lang="en-IN" sz="1800" dirty="0"/>
                    </a:p>
                  </a:txBody>
                  <a:tcPr anchor="ctr">
                    <a:solidFill>
                      <a:srgbClr val="EEF8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6602"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3 / 9 / 1446 هـ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المعلمات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تخصيص خمس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دقائق من زمن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الحصة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الأولى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حث المعلمات على مراعاة تغيرات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الفسيولوجية والنفسية للطالبات اثناء الصيام والتكييف مع اساليب التدريس لتكون اكثر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جذبا ً و تحفيزا.</a:t>
                      </a:r>
                      <a:endParaRPr lang="en-IN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1627"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5/ 9 / 1446 هـ</a:t>
                      </a:r>
                      <a:endParaRPr lang="en-IN" sz="18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رائدات النشاط</a:t>
                      </a:r>
                      <a:endParaRPr lang="en-IN" sz="18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تفعيل برامج</a:t>
                      </a:r>
                    </a:p>
                    <a:p>
                      <a:pPr algn="ctr" rtl="1"/>
                      <a:r>
                        <a:rPr lang="ar-SA" sz="1800" dirty="0"/>
                        <a:t>النشاط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المدرسي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تنظيم مسابقات و جوائز للطالبات الملتزمات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بالحضور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والانضباط به</a:t>
                      </a:r>
                    </a:p>
                    <a:p>
                      <a:pPr algn="ctr" rtl="1"/>
                      <a:r>
                        <a:rPr lang="ar-SA" sz="1800" dirty="0"/>
                        <a:t>مثل : مبادرة "تميزي انضباطي سر"</a:t>
                      </a:r>
                      <a:endParaRPr lang="en-IN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4115"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10/ 9 / 1446 هـ</a:t>
                      </a:r>
                      <a:endParaRPr lang="en-IN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أنشطة رمضانية : تنظيم فعاليات و مسابقات ثقافية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ودينية تتناسب مع روحانية الشهر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الكريم . لتعزيز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القيم الإيجابية و الانتماء للمدرسة</a:t>
                      </a:r>
                      <a:endParaRPr lang="en-IN" sz="18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توفير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بيئة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مدرسية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داعمه</a:t>
                      </a:r>
                      <a:endParaRPr lang="en-IN" sz="1800" dirty="0"/>
                    </a:p>
                  </a:txBody>
                  <a:tcPr anchor="ctr">
                    <a:solidFill>
                      <a:srgbClr val="EEF8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54115"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3-20/ 9 / 1446 هـ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الموجهة الطلابية +</a:t>
                      </a:r>
                    </a:p>
                    <a:p>
                      <a:pPr algn="ctr" rtl="1"/>
                      <a:r>
                        <a:rPr lang="ar-SA" sz="1800" dirty="0"/>
                        <a:t>الموجهة الصحية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تفعيل برامج وحصص ارشادية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الدعم نفسي و صحي : تقديم النصائح والإرشادات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للطالبات حول التغذية السليمة واهمية السحور.</a:t>
                      </a:r>
                      <a:endParaRPr lang="en-IN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4115"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17/ 9 / 1446 هـ</a:t>
                      </a:r>
                      <a:endParaRPr lang="en-IN" sz="18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وكيلة الشؤون</a:t>
                      </a:r>
                      <a:r>
                        <a:rPr lang="ar-SA" sz="1800" baseline="0" dirty="0"/>
                        <a:t> الطلابية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تطبيقات التواصل الاجتماعي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ابلاغ أولياء الأمور بالخطة : شرح تفاصيل الخطة الإجراءات المتبعة لضمان انضباط الطالبا و حثهم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على التعاون مع المدرسة لتحقيق الاهداف المرجوة</a:t>
                      </a:r>
                      <a:endParaRPr lang="en-IN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41627"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/>
                        <a:t>17/ </a:t>
                      </a:r>
                      <a:r>
                        <a:rPr lang="ar-SA" sz="1800" dirty="0"/>
                        <a:t>9 / 1446 هـ</a:t>
                      </a:r>
                      <a:endParaRPr lang="en-IN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نموذج الالتزام</a:t>
                      </a:r>
                    </a:p>
                    <a:p>
                      <a:pPr algn="ctr" rtl="1"/>
                      <a:r>
                        <a:rPr lang="ar-SA" sz="1800" dirty="0"/>
                        <a:t>المدرسي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متابعة توقيع ولي الأمر و الطالبة إلكترونيا ً على الالتزام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المدرسي والاطلاع على قواعد</a:t>
                      </a:r>
                      <a:r>
                        <a:rPr lang="ar-SA" sz="1800" baseline="0" dirty="0"/>
                        <a:t> </a:t>
                      </a:r>
                      <a:r>
                        <a:rPr lang="ar-SA" sz="1800" dirty="0"/>
                        <a:t>السلوك و المواظبة</a:t>
                      </a:r>
                      <a:endParaRPr lang="en-IN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61144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291</Words>
  <Application>Microsoft Office PowerPoint</Application>
  <PresentationFormat>مخصص</PresentationFormat>
  <Paragraphs>50</Paragraphs>
  <Slides>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مشعل</dc:creator>
  <cp:lastModifiedBy>نوال المعبدي</cp:lastModifiedBy>
  <cp:revision>48</cp:revision>
  <dcterms:modified xsi:type="dcterms:W3CDTF">2025-02-18T08:14:45Z</dcterms:modified>
</cp:coreProperties>
</file>