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59" r:id="rId2"/>
    <p:sldId id="361" r:id="rId3"/>
    <p:sldId id="257" r:id="rId4"/>
    <p:sldId id="258" r:id="rId5"/>
    <p:sldId id="259" r:id="rId6"/>
    <p:sldId id="38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85" r:id="rId15"/>
    <p:sldId id="386" r:id="rId16"/>
    <p:sldId id="304" r:id="rId17"/>
    <p:sldId id="381" r:id="rId18"/>
    <p:sldId id="285" r:id="rId19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0D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4D7"/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 مقرّبة لزهرات بيضاء"/>
          <p:cNvSpPr>
            <a:spLocks noGrp="1"/>
          </p:cNvSpPr>
          <p:nvPr>
            <p:ph type="pic" idx="21"/>
          </p:nvPr>
        </p:nvSpPr>
        <p:spPr>
          <a:xfrm>
            <a:off x="2614217" y="884196"/>
            <a:ext cx="12221933" cy="6101232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049899" y="7188200"/>
            <a:ext cx="15240466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049899" y="8407400"/>
            <a:ext cx="15240466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43656" y="9131301"/>
            <a:ext cx="436017" cy="441146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 مقرّبة لزهرات بيضاء"/>
          <p:cNvSpPr>
            <a:spLocks noGrp="1"/>
          </p:cNvSpPr>
          <p:nvPr>
            <p:ph type="pic" idx="21"/>
          </p:nvPr>
        </p:nvSpPr>
        <p:spPr>
          <a:xfrm>
            <a:off x="-1135310" y="-14228"/>
            <a:ext cx="20007255" cy="99876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65FB-BFAE-435A-B3B8-8FD0A857FB54}" type="datetimeFigureOut">
              <a:rPr lang="en-US"/>
              <a:pPr>
                <a:defRPr/>
              </a:pPr>
              <a:t>9/1/2023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3657" y="9126627"/>
            <a:ext cx="436017" cy="44114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991C5-7017-4B33-832C-2A4D60A06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22574"/>
      </p:ext>
    </p:extLst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13BF0-0E04-4560-B9D9-9168891BE348}" type="datetimeFigureOut">
              <a:rPr lang="en-US"/>
              <a:pPr>
                <a:defRPr/>
              </a:pPr>
              <a:t>9/1/2023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00CB6-9CB8-4436-9DE5-1AFE70525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76279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049899" y="3657600"/>
            <a:ext cx="15240466" cy="24384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 مقرّبة لزهرات بيضاء"/>
          <p:cNvSpPr>
            <a:spLocks noGrp="1"/>
          </p:cNvSpPr>
          <p:nvPr>
            <p:ph type="pic" sz="half" idx="21"/>
          </p:nvPr>
        </p:nvSpPr>
        <p:spPr>
          <a:xfrm>
            <a:off x="8365322" y="1206500"/>
            <a:ext cx="7851939" cy="72771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609619" y="1244600"/>
            <a:ext cx="7467828" cy="3467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09619" y="4851400"/>
            <a:ext cx="7467828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0" algn="ctr">
              <a:spcBef>
                <a:spcPts val="0"/>
              </a:spcBef>
              <a:buSzTx/>
              <a:buNone/>
              <a:defRPr sz="4000"/>
            </a:lvl2pPr>
            <a:lvl3pPr marL="0" indent="0" algn="ctr">
              <a:spcBef>
                <a:spcPts val="0"/>
              </a:spcBef>
              <a:buSzTx/>
              <a:buNone/>
              <a:defRPr sz="4000"/>
            </a:lvl3pPr>
            <a:lvl4pPr marL="0" indent="0" algn="ctr">
              <a:spcBef>
                <a:spcPts val="0"/>
              </a:spcBef>
              <a:buSzTx/>
              <a:buNone/>
              <a:defRPr sz="4000"/>
            </a:lvl4pPr>
            <a:lvl5pPr marL="0" indent="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049899" y="2768600"/>
            <a:ext cx="15240466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 مقرّبة لزهرات بيضاء"/>
          <p:cNvSpPr>
            <a:spLocks noGrp="1"/>
          </p:cNvSpPr>
          <p:nvPr>
            <p:ph type="pic" sz="quarter" idx="21"/>
          </p:nvPr>
        </p:nvSpPr>
        <p:spPr>
          <a:xfrm>
            <a:off x="9883479" y="2933700"/>
            <a:ext cx="5766137" cy="5343996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1049899" y="2768600"/>
            <a:ext cx="7315423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٣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 مقرّبة لزهرات بيضاء"/>
          <p:cNvSpPr>
            <a:spLocks noGrp="1"/>
          </p:cNvSpPr>
          <p:nvPr>
            <p:ph type="pic" idx="21"/>
          </p:nvPr>
        </p:nvSpPr>
        <p:spPr>
          <a:xfrm>
            <a:off x="948296" y="673100"/>
            <a:ext cx="8907087" cy="82550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 مقرّبة لزهرة الرَّدبكيَّة بالأبيض والأسود"/>
          <p:cNvSpPr>
            <a:spLocks noGrp="1"/>
          </p:cNvSpPr>
          <p:nvPr>
            <p:ph type="pic" sz="quarter" idx="22"/>
          </p:nvPr>
        </p:nvSpPr>
        <p:spPr>
          <a:xfrm>
            <a:off x="10194178" y="652434"/>
            <a:ext cx="6096186" cy="3046422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 مقرّبة بالأبيض والأسود لزهرة الأقحوان"/>
          <p:cNvSpPr>
            <a:spLocks noGrp="1"/>
          </p:cNvSpPr>
          <p:nvPr>
            <p:ph type="pic" sz="half" idx="23"/>
          </p:nvPr>
        </p:nvSpPr>
        <p:spPr>
          <a:xfrm>
            <a:off x="10194178" y="3225800"/>
            <a:ext cx="6096186" cy="68580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693385" y="6362701"/>
            <a:ext cx="13953493" cy="53347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693385" y="4281805"/>
            <a:ext cx="13953493" cy="6565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049899" y="1257300"/>
            <a:ext cx="15240466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>
            <a:spLocks noGrp="1"/>
          </p:cNvSpPr>
          <p:nvPr>
            <p:ph type="title"/>
          </p:nvPr>
        </p:nvSpPr>
        <p:spPr>
          <a:xfrm>
            <a:off x="1049899" y="254000"/>
            <a:ext cx="15240466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43656" y="9126627"/>
            <a:ext cx="436017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937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1pPr>
      <a:lvl2pPr marL="7874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2pPr>
      <a:lvl3pPr marL="11811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3pPr>
      <a:lvl4pPr marL="15748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4pPr>
      <a:lvl5pPr marL="19685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5pPr>
      <a:lvl6pPr marL="23622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6pPr>
      <a:lvl7pPr marL="27559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7pPr>
      <a:lvl8pPr marL="31496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8pPr>
      <a:lvl9pPr marL="3543300" marR="0" indent="-393700" algn="r" defTabSz="584200" rtl="1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6"/>
        </a:buBlip>
        <a:tabLst/>
        <a:defRPr sz="3600" b="0" i="0" u="none" strike="noStrike" cap="none" spc="0" baseline="0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.me/albayan_12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t.me/albayan_1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lbayan_12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2935844" y="4251554"/>
            <a:ext cx="3345426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ar-SA" sz="3840"/>
          </a:p>
        </p:txBody>
      </p:sp>
      <p:sp>
        <p:nvSpPr>
          <p:cNvPr id="6" name="AutoShape 6"/>
          <p:cNvSpPr/>
          <p:nvPr/>
        </p:nvSpPr>
        <p:spPr>
          <a:xfrm>
            <a:off x="2935844" y="5902960"/>
            <a:ext cx="3344662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ar-SA" sz="3840"/>
          </a:p>
        </p:txBody>
      </p:sp>
      <p:grpSp>
        <p:nvGrpSpPr>
          <p:cNvPr id="17" name="مجموعة 11">
            <a:extLst>
              <a:ext uri="{FF2B5EF4-FFF2-40B4-BE49-F238E27FC236}">
                <a16:creationId xmlns:a16="http://schemas.microsoft.com/office/drawing/2014/main" id="{CA5E358F-6AE6-4AF4-9CC5-010225E1C3E2}"/>
              </a:ext>
            </a:extLst>
          </p:cNvPr>
          <p:cNvGrpSpPr/>
          <p:nvPr/>
        </p:nvGrpSpPr>
        <p:grpSpPr>
          <a:xfrm>
            <a:off x="2505457" y="8489765"/>
            <a:ext cx="14461392" cy="1021588"/>
            <a:chOff x="-2969336" y="4686971"/>
            <a:chExt cx="30191396" cy="488262"/>
          </a:xfrm>
          <a:noFill/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7E1AC3DD-8951-4EAD-BEFC-89128BCC9BE4}"/>
                </a:ext>
              </a:extLst>
            </p:cNvPr>
            <p:cNvSpPr/>
            <p:nvPr/>
          </p:nvSpPr>
          <p:spPr>
            <a:xfrm>
              <a:off x="-1172768" y="4745632"/>
              <a:ext cx="28394828" cy="429601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275" dirty="0"/>
            </a:p>
          </p:txBody>
        </p:sp>
        <p:sp>
          <p:nvSpPr>
            <p:cNvPr id="19" name="بسم الله الرحمن الرحيم والصلاة والسلام على الرسول الأمين سيدنا محمد وعلى آله وصحبه أجمعين…">
              <a:extLst>
                <a:ext uri="{FF2B5EF4-FFF2-40B4-BE49-F238E27FC236}">
                  <a16:creationId xmlns:a16="http://schemas.microsoft.com/office/drawing/2014/main" id="{5A253F96-EEC8-40D4-9177-B437A51CEEAD}"/>
                </a:ext>
              </a:extLst>
            </p:cNvPr>
            <p:cNvSpPr txBox="1">
              <a:spLocks/>
            </p:cNvSpPr>
            <p:nvPr/>
          </p:nvSpPr>
          <p:spPr>
            <a:xfrm>
              <a:off x="-2969336" y="4686971"/>
              <a:ext cx="10727438" cy="224983"/>
            </a:xfrm>
            <a:prstGeom prst="rect">
              <a:avLst/>
            </a:prstGeom>
            <a:grpFill/>
            <a:ln w="12700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3547" tIns="13547" rIns="13547" bIns="13547" anchor="ctr">
              <a:normAutofit/>
            </a:bodyPr>
            <a:lstStyle/>
            <a:p>
              <a:pPr defTabSz="131656">
                <a:defRPr sz="3956" b="0" spc="0">
                  <a:solidFill>
                    <a:srgbClr val="FFFFFF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56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Khalid Art bold"/>
                  <a:ea typeface="Khalid Art bold"/>
                  <a:cs typeface="Khalid Art bold"/>
                  <a:sym typeface="Khalid Art bold"/>
                </a:rPr>
                <a:t>قناة البيان للعروض والعلوم الشرعية  </a:t>
              </a:r>
            </a:p>
          </p:txBody>
        </p:sp>
      </p:grpSp>
      <p:pic>
        <p:nvPicPr>
          <p:cNvPr id="20" name="884AEA23-EA58-47EB-8C88-9CE646949802-L0-001.png" descr="884AEA23-EA58-47EB-8C88-9CE646949802-L0-001.png">
            <a:hlinkClick r:id="rId2"/>
            <a:extLst>
              <a:ext uri="{FF2B5EF4-FFF2-40B4-BE49-F238E27FC236}">
                <a16:creationId xmlns:a16="http://schemas.microsoft.com/office/drawing/2014/main" id="{A4C8F341-9498-438E-81C0-07C494A17A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0112" y="7180211"/>
            <a:ext cx="755570" cy="7555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0E7F73E-681D-4AE6-8F51-5D09CD241D09}"/>
              </a:ext>
            </a:extLst>
          </p:cNvPr>
          <p:cNvSpPr txBox="1"/>
          <p:nvPr/>
        </p:nvSpPr>
        <p:spPr>
          <a:xfrm>
            <a:off x="2790692" y="4764004"/>
            <a:ext cx="3837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سورة المنافقون 1-4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7AEA78B-EF6E-469B-BF92-5519A51FE0A4}"/>
              </a:ext>
            </a:extLst>
          </p:cNvPr>
          <p:cNvSpPr txBox="1"/>
          <p:nvPr/>
        </p:nvSpPr>
        <p:spPr>
          <a:xfrm>
            <a:off x="3095931" y="2979192"/>
            <a:ext cx="2743238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تفسير ثاني   متوسط</a:t>
            </a:r>
          </a:p>
          <a:p>
            <a:pPr algn="r"/>
            <a:r>
              <a:rPr lang="ar-SA" sz="28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الدراسات الإسلامية 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4741A8C-CAAB-4B38-87DA-5DA262A34A28}"/>
              </a:ext>
            </a:extLst>
          </p:cNvPr>
          <p:cNvSpPr txBox="1"/>
          <p:nvPr/>
        </p:nvSpPr>
        <p:spPr>
          <a:xfrm>
            <a:off x="2960208" y="6117023"/>
            <a:ext cx="2743238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45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الفصل الدراسي الأول  </a:t>
            </a:r>
          </a:p>
        </p:txBody>
      </p:sp>
      <p:sp>
        <p:nvSpPr>
          <p:cNvPr id="2" name="الوحدة الثانية…">
            <a:extLst>
              <a:ext uri="{FF2B5EF4-FFF2-40B4-BE49-F238E27FC236}">
                <a16:creationId xmlns:a16="http://schemas.microsoft.com/office/drawing/2014/main" id="{30066AA3-6601-844D-0E2A-92C951767CD4}"/>
              </a:ext>
            </a:extLst>
          </p:cNvPr>
          <p:cNvSpPr txBox="1">
            <a:spLocks/>
          </p:cNvSpPr>
          <p:nvPr/>
        </p:nvSpPr>
        <p:spPr>
          <a:xfrm>
            <a:off x="-640373" y="824817"/>
            <a:ext cx="11430000" cy="2218947"/>
          </a:xfrm>
          <a:prstGeom prst="rect">
            <a:avLst/>
          </a:prstGeom>
          <a:ln w="9525">
            <a:round/>
          </a:ln>
        </p:spPr>
        <p:txBody>
          <a:bodyPr/>
          <a:lstStyle>
            <a:lvl1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0" algn="ctr" defTabSz="5842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767367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defTabSz="467359" hangingPunct="1">
              <a:defRPr sz="6240">
                <a:effectLst>
                  <a:outerShdw blurRad="50800" dist="1016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lang="ar-SA" sz="6240" dirty="0">
                <a:effectLst>
                  <a:outerShdw blurRad="50800" dist="10160" dir="5400000" rotWithShape="0">
                    <a:srgbClr val="000000">
                      <a:alpha val="30000"/>
                    </a:srgbClr>
                  </a:outerShdw>
                </a:effectLst>
              </a:rPr>
              <a:t>الوحدة الثانية</a:t>
            </a:r>
          </a:p>
          <a:p>
            <a:pPr defTabSz="467359" hangingPunct="1">
              <a:defRPr sz="6240">
                <a:effectLst>
                  <a:outerShdw blurRad="50800" dist="1016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rPr lang="ar-SA" sz="6240" dirty="0">
                <a:effectLst>
                  <a:outerShdw blurRad="50800" dist="10160" dir="5400000" rotWithShape="0">
                    <a:srgbClr val="000000">
                      <a:alpha val="30000"/>
                    </a:srgbClr>
                  </a:outerShdw>
                </a:effectLst>
              </a:rPr>
              <a:t>صفات المنافقين </a:t>
            </a:r>
          </a:p>
        </p:txBody>
      </p:sp>
      <p:sp>
        <p:nvSpPr>
          <p:cNvPr id="7" name="إعداد الأستاذة / بدرية الزهراني">
            <a:extLst>
              <a:ext uri="{FF2B5EF4-FFF2-40B4-BE49-F238E27FC236}">
                <a16:creationId xmlns:a16="http://schemas.microsoft.com/office/drawing/2014/main" id="{B7904474-DE5A-0B8B-8381-2E387DFFE480}"/>
              </a:ext>
            </a:extLst>
          </p:cNvPr>
          <p:cNvSpPr txBox="1">
            <a:spLocks/>
          </p:cNvSpPr>
          <p:nvPr/>
        </p:nvSpPr>
        <p:spPr>
          <a:xfrm>
            <a:off x="3365996" y="7949024"/>
            <a:ext cx="300402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rtl="0">
              <a:defRPr/>
            </a:pPr>
            <a:r>
              <a:rPr lang="ar-SA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إعداد  الأستاذة : بدرية  الزهراني </a:t>
            </a:r>
            <a:endParaRPr lang="ar-S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صورة 8" descr="صورة تحتوي على رسم, خط يد, نص, حبر&#10;&#10;تم إنشاء الوصف تلقائياً">
            <a:extLst>
              <a:ext uri="{FF2B5EF4-FFF2-40B4-BE49-F238E27FC236}">
                <a16:creationId xmlns:a16="http://schemas.microsoft.com/office/drawing/2014/main" id="{C7415FD0-4F16-F0A1-CB76-D68B58FE0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31" y="2079313"/>
            <a:ext cx="4998173" cy="6303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5561.jpeg" descr="IMG_5561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39" y="807090"/>
            <a:ext cx="12436357" cy="821562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بم شبهت الآيات المنافقين ، وما وجه الشبه بينهم ؟"/>
          <p:cNvSpPr txBox="1">
            <a:spLocks noGrp="1"/>
          </p:cNvSpPr>
          <p:nvPr>
            <p:ph type="body" idx="21"/>
          </p:nvPr>
        </p:nvSpPr>
        <p:spPr>
          <a:xfrm>
            <a:off x="3566954" y="3972081"/>
            <a:ext cx="10464801" cy="656590"/>
          </a:xfrm>
          <a:prstGeom prst="rect">
            <a:avLst/>
          </a:prstGeom>
          <a:blipFill>
            <a:blip r:embed="rId2"/>
          </a:blipFill>
          <a:ln w="88900" cap="rnd">
            <a:solidFill>
              <a:srgbClr val="FFFFFF"/>
            </a:solidFill>
            <a:custDash>
              <a:ds d="100000" sp="200000"/>
            </a:custDash>
          </a:ln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بم شبهت الآيات المنافقين ، وما وجه الشبه بينهم ؟</a:t>
            </a:r>
          </a:p>
        </p:txBody>
      </p:sp>
      <p:sp>
        <p:nvSpPr>
          <p:cNvPr id="162" name="مهارة الاستنتاج…"/>
          <p:cNvSpPr txBox="1">
            <a:spLocks noGrp="1"/>
          </p:cNvSpPr>
          <p:nvPr>
            <p:ph type="body" idx="22"/>
          </p:nvPr>
        </p:nvSpPr>
        <p:spPr>
          <a:xfrm>
            <a:off x="9858479" y="458825"/>
            <a:ext cx="4932459" cy="1518364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مهارة الاستنتاج</a:t>
            </a:r>
          </a:p>
          <a:p>
            <a:pPr rtl="0">
              <a:defRPr/>
            </a:pPr>
            <a:r>
              <a:t>استراتجيةالعصف الذهني </a:t>
            </a:r>
          </a:p>
        </p:txBody>
      </p:sp>
      <p:pic>
        <p:nvPicPr>
          <p:cNvPr id="3" name="صورة 2" descr="صورة تحتوي على رسم, الرسومات, قصاصة فنية, التصميم&#10;&#10;تم إنشاء الوصف تلقائياً">
            <a:extLst>
              <a:ext uri="{FF2B5EF4-FFF2-40B4-BE49-F238E27FC236}">
                <a16:creationId xmlns:a16="http://schemas.microsoft.com/office/drawing/2014/main" id="{BB93789D-CA26-D92B-2EEC-C0371343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36" y="448812"/>
            <a:ext cx="3254865" cy="38515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دروس مستفادة من الآيات الكريمة: من (1) إلى (4) من سورة &quot;المنافقون&quot;:…"/>
          <p:cNvSpPr txBox="1">
            <a:spLocks noGrp="1"/>
          </p:cNvSpPr>
          <p:nvPr>
            <p:ph type="body" idx="4294967295"/>
          </p:nvPr>
        </p:nvSpPr>
        <p:spPr>
          <a:xfrm>
            <a:off x="2955131" y="1427916"/>
            <a:ext cx="11430000" cy="5715001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 marL="0" indent="0" algn="ctr" defTabSz="490727">
              <a:spcBef>
                <a:spcPts val="3000"/>
              </a:spcBef>
              <a:buSzTx/>
              <a:buNone/>
              <a:defRPr sz="3024" u="sng">
                <a:solidFill>
                  <a:srgbClr val="3C071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دروس مستفادة من الآيات الكريمة: من (1) إلى (4) من سورة "المنافقون":</a:t>
            </a:r>
          </a:p>
          <a:p>
            <a:pPr marL="0" indent="0" algn="ctr" defTabSz="490727">
              <a:spcBef>
                <a:spcPts val="3000"/>
              </a:spcBef>
              <a:buSzTx/>
              <a:buNone/>
              <a:defRPr sz="3024"/>
            </a:pPr>
            <a:r>
              <a:rPr>
                <a:solidFill>
                  <a:srgbClr val="3366FF"/>
                </a:solidFill>
              </a:rPr>
              <a:t>1-</a:t>
            </a:r>
            <a:r>
              <a:t> </a:t>
            </a:r>
            <a:r>
              <a:rPr>
                <a:solidFill>
                  <a:srgbClr val="1A0A52"/>
                </a:solidFill>
              </a:rPr>
              <a:t>المنافقون أشد خطرًا على الإسلام من الكافرين والمشركين واليهود.</a:t>
            </a:r>
          </a:p>
          <a:p>
            <a:pPr marL="0" indent="0" algn="ctr" defTabSz="490727">
              <a:spcBef>
                <a:spcPts val="3000"/>
              </a:spcBef>
              <a:buSzTx/>
              <a:buNone/>
              <a:defRPr sz="3024">
                <a:solidFill>
                  <a:srgbClr val="1A0A52"/>
                </a:solidFill>
              </a:defRPr>
            </a:pPr>
            <a:r>
              <a:t>2- القرآن الكريم معجزة خالدة، حيث أخبر بما في نفوس وكشف سرهم وفضح أمرهم.</a:t>
            </a:r>
          </a:p>
          <a:p>
            <a:pPr marL="0" indent="0" algn="ctr" defTabSz="490727">
              <a:spcBef>
                <a:spcPts val="3000"/>
              </a:spcBef>
              <a:buSzTx/>
              <a:buNone/>
              <a:defRPr sz="3024"/>
            </a:pPr>
            <a:r>
              <a:rPr>
                <a:solidFill>
                  <a:srgbClr val="1A0A52"/>
                </a:solidFill>
              </a:rPr>
              <a:t>3- من علامات المنافقين وصفاتهم البارزة: الكذب، وكثرة الحلف لتأكيد كذبهم ومداراته، والجبن، وقلة الفائدة، وخلف الوعد، وخيانة الأمانة، ونقض العهود، والفجور في الخصومة، والكبر والتعالي</a:t>
            </a:r>
            <a:r>
              <a:t>.</a:t>
            </a:r>
          </a:p>
          <a:p>
            <a:pPr marL="0" indent="0" algn="ctr" defTabSz="384047">
              <a:spcBef>
                <a:spcPts val="0"/>
              </a:spcBef>
              <a:buSzTx/>
              <a:buNone/>
              <a:defRPr sz="117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algn="ctr" defTabSz="384047">
              <a:spcBef>
                <a:spcPts val="0"/>
              </a:spcBef>
              <a:buSzTx/>
              <a:buNone/>
              <a:defRPr sz="117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دوني أكبر قدر ممكن من الفوائد والعبر المستفادة من الآيات ؟"/>
          <p:cNvSpPr txBox="1">
            <a:spLocks noGrp="1"/>
          </p:cNvSpPr>
          <p:nvPr>
            <p:ph type="body" idx="21"/>
          </p:nvPr>
        </p:nvSpPr>
        <p:spPr>
          <a:xfrm>
            <a:off x="3696177" y="3067525"/>
            <a:ext cx="10464801" cy="656590"/>
          </a:xfrm>
          <a:prstGeom prst="rect">
            <a:avLst/>
          </a:prstGeom>
          <a:solidFill>
            <a:srgbClr val="52463A"/>
          </a:solidFill>
          <a:ln w="88900">
            <a:solidFill>
              <a:srgbClr val="000000"/>
            </a:solidFill>
          </a:ln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دوني أكبر قدر ممكن من الفوائد والعبر المستفادة من الآيات ؟</a:t>
            </a:r>
          </a:p>
        </p:txBody>
      </p:sp>
      <p:sp>
        <p:nvSpPr>
          <p:cNvPr id="168" name="غلق الدرس"/>
          <p:cNvSpPr txBox="1">
            <a:spLocks noGrp="1"/>
          </p:cNvSpPr>
          <p:nvPr>
            <p:ph type="body" idx="22"/>
          </p:nvPr>
        </p:nvSpPr>
        <p:spPr>
          <a:xfrm>
            <a:off x="10851876" y="677073"/>
            <a:ext cx="3406018" cy="661894"/>
          </a:xfrm>
          <a:prstGeom prst="rect">
            <a:avLst/>
          </a:prstGeom>
          <a:gradFill>
            <a:gsLst>
              <a:gs pos="0">
                <a:schemeClr val="accent4">
                  <a:hueOff val="6859953"/>
                  <a:satOff val="-77319"/>
                  <a:lumOff val="6917"/>
                </a:schemeClr>
              </a:gs>
              <a:gs pos="100000">
                <a:schemeClr val="accent4">
                  <a:hueOff val="6869535"/>
                  <a:satOff val="-77320"/>
                  <a:lumOff val="-26692"/>
                </a:schemeClr>
              </a:gs>
            </a:gsLst>
            <a:lin ang="5400000"/>
          </a:gradFill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</a:defRPr>
            </a:lvl1pPr>
          </a:lstStyle>
          <a:p>
            <a:r>
              <a:t>غلق الدرس </a:t>
            </a:r>
          </a:p>
        </p:txBody>
      </p:sp>
      <p:pic>
        <p:nvPicPr>
          <p:cNvPr id="169" name="IMG_5446.jpeg" descr="IMG_54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084" y="5952731"/>
            <a:ext cx="4876801" cy="334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6DFDFC2-3357-6504-3AF3-258B653547A2}"/>
              </a:ext>
            </a:extLst>
          </p:cNvPr>
          <p:cNvSpPr/>
          <p:nvPr/>
        </p:nvSpPr>
        <p:spPr>
          <a:xfrm>
            <a:off x="997527" y="1385455"/>
            <a:ext cx="15641782" cy="7661563"/>
          </a:xfrm>
          <a:prstGeom prst="round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eeza Pro Regular"/>
            </a:endParaRPr>
          </a:p>
        </p:txBody>
      </p:sp>
      <p:pic>
        <p:nvPicPr>
          <p:cNvPr id="7" name="صورة 6" descr="صورة تحتوي على نص, الخط, رسالة, خط يد&#10;&#10;تم إنشاء الوصف تلقائياً">
            <a:extLst>
              <a:ext uri="{FF2B5EF4-FFF2-40B4-BE49-F238E27FC236}">
                <a16:creationId xmlns:a16="http://schemas.microsoft.com/office/drawing/2014/main" id="{9E1CF126-3485-BA36-E697-91A8EDB1D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68" y="2234045"/>
            <a:ext cx="13982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093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82A66C3C-6AAC-3AD8-3A26-87F13EEE55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731" y="3965865"/>
            <a:ext cx="13953493" cy="1333698"/>
          </a:xfrm>
        </p:spPr>
        <p:txBody>
          <a:bodyPr/>
          <a:lstStyle/>
          <a:p>
            <a:pPr marL="571500" indent="-571500" algn="r">
              <a:buFont typeface="Wingdings" panose="05000000000000000000" pitchFamily="2" charset="2"/>
              <a:buChar char="§"/>
            </a:pPr>
            <a:r>
              <a:rPr lang="ar-SA" sz="4000" dirty="0">
                <a:solidFill>
                  <a:schemeClr val="tx2">
                    <a:lumMod val="75000"/>
                  </a:schemeClr>
                </a:solidFill>
              </a:rPr>
              <a:t>اتجنب صفات المنافقين ، وأحذر التشبه منهم </a:t>
            </a:r>
          </a:p>
          <a:p>
            <a:pPr marL="571500" indent="-571500" algn="r">
              <a:buFont typeface="Wingdings" panose="05000000000000000000" pitchFamily="2" charset="2"/>
              <a:buChar char="§"/>
            </a:pPr>
            <a:r>
              <a:rPr lang="ar-SA" sz="4000" dirty="0">
                <a:solidFill>
                  <a:schemeClr val="tx2">
                    <a:lumMod val="75000"/>
                  </a:schemeClr>
                </a:solidFill>
              </a:rPr>
              <a:t>أحذر من المنافقين ولا أغتر بهم 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5D9DEE-E545-76D3-F574-C44AAD4D40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30402" y="1432419"/>
            <a:ext cx="9459525" cy="841256"/>
          </a:xfrm>
        </p:spPr>
        <p:txBody>
          <a:bodyPr/>
          <a:lstStyle/>
          <a:p>
            <a:r>
              <a:rPr lang="ar-SA" sz="4800" dirty="0"/>
              <a:t>الأثار السلوكية :</a:t>
            </a:r>
          </a:p>
        </p:txBody>
      </p:sp>
    </p:spTree>
    <p:extLst>
      <p:ext uri="{BB962C8B-B14F-4D97-AF65-F5344CB8AC3E}">
        <p14:creationId xmlns:p14="http://schemas.microsoft.com/office/powerpoint/2010/main" val="1044354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CB7C664-89FA-4B39-B842-774BAE10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5" r="-1"/>
          <a:stretch/>
        </p:blipFill>
        <p:spPr>
          <a:xfrm>
            <a:off x="6372616" y="2193265"/>
            <a:ext cx="5620964" cy="522609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CC5346FB-7854-4C6C-96BF-55B9C0028E21}"/>
              </a:ext>
            </a:extLst>
          </p:cNvPr>
          <p:cNvSpPr txBox="1"/>
          <p:nvPr/>
        </p:nvSpPr>
        <p:spPr>
          <a:xfrm>
            <a:off x="8921035" y="1860097"/>
            <a:ext cx="5146004" cy="1446741"/>
          </a:xfrm>
          <a:prstGeom prst="rect">
            <a:avLst/>
          </a:prstGeom>
          <a:noFill/>
        </p:spPr>
        <p:txBody>
          <a:bodyPr vert="horz" lIns="130048" tIns="65024" rIns="130048" bIns="65024" rtlCol="0" anchor="ctr">
            <a:normAutofit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853"/>
              </a:spcAft>
            </a:pPr>
            <a:r>
              <a:rPr lang="en-US" sz="6258" kern="1200" dirty="0" err="1">
                <a:solidFill>
                  <a:schemeClr val="bg1"/>
                </a:solidFill>
                <a:latin typeface="+mj-lt"/>
                <a:ea typeface="+mj-ea"/>
                <a:cs typeface="mohammad bold art 1" pitchFamily="2" charset="-78"/>
              </a:rPr>
              <a:t>التقويم</a:t>
            </a:r>
            <a:r>
              <a:rPr lang="en-US" sz="6258" kern="1200" dirty="0">
                <a:solidFill>
                  <a:schemeClr val="bg1"/>
                </a:solidFill>
                <a:latin typeface="+mj-lt"/>
                <a:ea typeface="+mj-ea"/>
                <a:cs typeface="mohammad bold art 1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مبنى, مكان للعبادة, أسود, مسجد&#10;&#10;تم إنشاء الوصف تلقائياً">
            <a:extLst>
              <a:ext uri="{FF2B5EF4-FFF2-40B4-BE49-F238E27FC236}">
                <a16:creationId xmlns:a16="http://schemas.microsoft.com/office/drawing/2014/main" id="{DC1F82BA-DE99-47FC-A40E-7208108B70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73397"/>
            <a:ext cx="17339733" cy="1002814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8F3718D-74D9-47BC-A0C8-D66FD783D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9"/>
          <a:stretch/>
        </p:blipFill>
        <p:spPr>
          <a:xfrm>
            <a:off x="5310634" y="708961"/>
            <a:ext cx="7345782" cy="7632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884AEA23-EA58-47EB-8C88-9CE646949802-L0-001.png" descr="884AEA23-EA58-47EB-8C88-9CE646949802-L0-001.png">
            <a:hlinkClick r:id="rId4"/>
            <a:extLst>
              <a:ext uri="{FF2B5EF4-FFF2-40B4-BE49-F238E27FC236}">
                <a16:creationId xmlns:a16="http://schemas.microsoft.com/office/drawing/2014/main" id="{A4C8F341-9498-438E-81C0-07C494A17A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06190" y="6695330"/>
            <a:ext cx="1121338" cy="1121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29749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11">
            <a:extLst>
              <a:ext uri="{FF2B5EF4-FFF2-40B4-BE49-F238E27FC236}">
                <a16:creationId xmlns:a16="http://schemas.microsoft.com/office/drawing/2014/main" id="{613B653F-D473-416B-B09A-4C21CD51B781}"/>
              </a:ext>
            </a:extLst>
          </p:cNvPr>
          <p:cNvGrpSpPr/>
          <p:nvPr/>
        </p:nvGrpSpPr>
        <p:grpSpPr>
          <a:xfrm>
            <a:off x="-484781" y="6620080"/>
            <a:ext cx="18709093" cy="2935251"/>
            <a:chOff x="-520184" y="4284169"/>
            <a:chExt cx="12966183" cy="872984"/>
          </a:xfrm>
          <a:noFill/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0B4739DF-BFCF-4B63-BE78-ACB5596C625A}"/>
                </a:ext>
              </a:extLst>
            </p:cNvPr>
            <p:cNvSpPr/>
            <p:nvPr/>
          </p:nvSpPr>
          <p:spPr>
            <a:xfrm>
              <a:off x="-520184" y="4727552"/>
              <a:ext cx="12966183" cy="429601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034"/>
            </a:p>
          </p:txBody>
        </p:sp>
        <p:sp>
          <p:nvSpPr>
            <p:cNvPr id="7" name="بسم الله الرحمن الرحيم والصلاة والسلام على الرسول الأمين سيدنا محمد وعلى آله وصحبه أجمعين…">
              <a:extLst>
                <a:ext uri="{FF2B5EF4-FFF2-40B4-BE49-F238E27FC236}">
                  <a16:creationId xmlns:a16="http://schemas.microsoft.com/office/drawing/2014/main" id="{C0ADED21-515B-40F4-BEC3-DBBAEDA51BA9}"/>
                </a:ext>
              </a:extLst>
            </p:cNvPr>
            <p:cNvSpPr txBox="1">
              <a:spLocks/>
            </p:cNvSpPr>
            <p:nvPr/>
          </p:nvSpPr>
          <p:spPr>
            <a:xfrm>
              <a:off x="3428431" y="4284169"/>
              <a:ext cx="4390824" cy="405045"/>
            </a:xfrm>
            <a:prstGeom prst="rect">
              <a:avLst/>
            </a:prstGeom>
            <a:grpFill/>
            <a:ln w="12700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8062" tIns="18062" rIns="18062" bIns="18062" anchor="ctr">
              <a:normAutofit/>
            </a:bodyPr>
            <a:lstStyle/>
            <a:p>
              <a:pPr defTabSz="175525">
                <a:defRPr sz="3956" b="0" spc="0">
                  <a:solidFill>
                    <a:srgbClr val="FFFFFF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3413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Khalid Art bold"/>
                  <a:ea typeface="Khalid Art bold"/>
                  <a:cs typeface="Khalid Art bold"/>
                  <a:sym typeface="Khalid Art bold"/>
                </a:rPr>
                <a:t>قناة البيان للعروض والعلوم الشرعية  </a:t>
              </a:r>
            </a:p>
          </p:txBody>
        </p:sp>
      </p:grpSp>
      <p:pic>
        <p:nvPicPr>
          <p:cNvPr id="9" name="صورة 8" descr="photo_2021-01-20_12-38-27.jpg">
            <a:extLst>
              <a:ext uri="{FF2B5EF4-FFF2-40B4-BE49-F238E27FC236}">
                <a16:creationId xmlns:a16="http://schemas.microsoft.com/office/drawing/2014/main" id="{B29F56C2-D74E-4F39-ACF7-E5ABC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277" y="518493"/>
            <a:ext cx="4252497" cy="425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038772D-28C1-4F15-B3E9-D559E1A4B121}"/>
              </a:ext>
            </a:extLst>
          </p:cNvPr>
          <p:cNvSpPr/>
          <p:nvPr/>
        </p:nvSpPr>
        <p:spPr>
          <a:xfrm>
            <a:off x="4211937" y="5493683"/>
            <a:ext cx="7546810" cy="551433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defTabSz="650263">
              <a:lnSpc>
                <a:spcPct val="90000"/>
              </a:lnSpc>
              <a:spcBef>
                <a:spcPct val="0"/>
              </a:spcBef>
              <a:spcAft>
                <a:spcPts val="427"/>
              </a:spcAft>
            </a:pPr>
            <a:r>
              <a:rPr lang="ar-SA" sz="3413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”الحمد لله الذ هدانا لهذا وما كنا لنهتدي لولا أن هدانا الله  ”</a:t>
            </a:r>
            <a:endParaRPr lang="en-US" sz="3413" dirty="0">
              <a:ln w="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5E996A3-06F3-4D6B-86D6-2D03B84AC130}"/>
              </a:ext>
            </a:extLst>
          </p:cNvPr>
          <p:cNvSpPr/>
          <p:nvPr/>
        </p:nvSpPr>
        <p:spPr>
          <a:xfrm>
            <a:off x="4608574" y="6107167"/>
            <a:ext cx="7109190" cy="6055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defTabSz="650263">
              <a:lnSpc>
                <a:spcPct val="90000"/>
              </a:lnSpc>
              <a:spcBef>
                <a:spcPct val="0"/>
              </a:spcBef>
              <a:spcAft>
                <a:spcPts val="427"/>
              </a:spcAft>
            </a:pPr>
            <a:r>
              <a:rPr lang="ar-SA" sz="3793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لا تنسوني ووالدي ولجميع المسلمين من دعواتكم</a:t>
            </a:r>
          </a:p>
        </p:txBody>
      </p:sp>
      <p:pic>
        <p:nvPicPr>
          <p:cNvPr id="8" name="884AEA23-EA58-47EB-8C88-9CE646949802-L0-001.png" descr="884AEA23-EA58-47EB-8C88-9CE646949802-L0-001.png">
            <a:hlinkClick r:id="rId3"/>
            <a:extLst>
              <a:ext uri="{FF2B5EF4-FFF2-40B4-BE49-F238E27FC236}">
                <a16:creationId xmlns:a16="http://schemas.microsoft.com/office/drawing/2014/main" id="{3055568A-7471-49BF-B453-95BE5CF930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90394" y="3375737"/>
            <a:ext cx="1768353" cy="17683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2119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pngegg (36).png">
            <a:extLst>
              <a:ext uri="{FF2B5EF4-FFF2-40B4-BE49-F238E27FC236}">
                <a16:creationId xmlns:a16="http://schemas.microsoft.com/office/drawing/2014/main" id="{32C40E59-C00E-43F5-957E-D113CA4DD5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8132" y="2057292"/>
            <a:ext cx="4578773" cy="985620"/>
          </a:xfrm>
          <a:prstGeom prst="rect">
            <a:avLst/>
          </a:prstGeom>
        </p:spPr>
      </p:pic>
      <p:pic>
        <p:nvPicPr>
          <p:cNvPr id="12" name="صورة 11" descr="pngegg (9).png">
            <a:extLst>
              <a:ext uri="{FF2B5EF4-FFF2-40B4-BE49-F238E27FC236}">
                <a16:creationId xmlns:a16="http://schemas.microsoft.com/office/drawing/2014/main" id="{0AD4859F-B86C-476F-BB7B-B41499F7DE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56975" y="3473679"/>
            <a:ext cx="3123547" cy="46072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BF5C983-25A5-4C28-A5D4-04F9580AB6DE}"/>
              </a:ext>
            </a:extLst>
          </p:cNvPr>
          <p:cNvSpPr/>
          <p:nvPr/>
        </p:nvSpPr>
        <p:spPr>
          <a:xfrm>
            <a:off x="6586067" y="4427047"/>
            <a:ext cx="4168129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560" b="1" dirty="0">
                <a:latin typeface="Calibri" pitchFamily="34" charset="0"/>
                <a:cs typeface="Calibri" pitchFamily="34" charset="0"/>
              </a:rPr>
              <a:t>اسعد الله صباحكن طالباتي الغاليات </a:t>
            </a:r>
            <a:endParaRPr lang="ar-SA" sz="2560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F47E7305-731F-4631-A47C-880CB48D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83472" y="4876800"/>
            <a:ext cx="3573318" cy="301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قرن لله عز وجل طلب الرزق بذكره دللي على ذلك ؟…"/>
          <p:cNvGrpSpPr/>
          <p:nvPr/>
        </p:nvGrpSpPr>
        <p:grpSpPr>
          <a:xfrm>
            <a:off x="3491417" y="2658936"/>
            <a:ext cx="10579100" cy="1512795"/>
            <a:chOff x="0" y="0"/>
            <a:chExt cx="10579100" cy="1512793"/>
          </a:xfrm>
          <a:noFill/>
        </p:grpSpPr>
        <p:sp>
          <p:nvSpPr>
            <p:cNvPr id="124" name="قرن لله عز وجل طلب الرزق بذكره دللي على ذلك ؟…"/>
            <p:cNvSpPr txBox="1">
              <a:spLocks noGrp="1"/>
            </p:cNvSpPr>
            <p:nvPr>
              <p:ph type="body" idx="21"/>
            </p:nvPr>
          </p:nvSpPr>
          <p:spPr>
            <a:xfrm>
              <a:off x="57150" y="57150"/>
              <a:ext cx="10464800" cy="133369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rPr sz="4000">
                  <a:solidFill>
                    <a:schemeClr val="bg1"/>
                  </a:solidFill>
                </a:rPr>
                <a:t>قرن لله عز وجل طلب الرزق بذكره دللي على ذلك ؟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4000">
                  <a:solidFill>
                    <a:schemeClr val="bg1"/>
                  </a:solidFill>
                </a:rPr>
                <a:t>متى شرع الأذان ؟</a:t>
              </a:r>
            </a:p>
          </p:txBody>
        </p:sp>
        <p:pic>
          <p:nvPicPr>
            <p:cNvPr id="123" name="قرن لله عز وجل طلب الرزق بذكره دللي على ذلك ؟… قرن لله عز وجل طلب الرزق بذكره دللي على ذلك ؟متى شرع الأذان ؟" descr="قرن لله عز وجل طلب الرزق بذكره دللي على ذلك ؟… قرن لله عز وجل طلب الرزق بذكره دللي على ذلك ؟متى شرع الأذان ؟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579100" cy="1512793"/>
            </a:xfrm>
            <a:prstGeom prst="rect">
              <a:avLst/>
            </a:prstGeom>
            <a:grpFill/>
            <a:effectLst/>
          </p:spPr>
        </p:pic>
      </p:grpSp>
      <p:sp>
        <p:nvSpPr>
          <p:cNvPr id="126" name="مكتسبات سابقة…"/>
          <p:cNvSpPr txBox="1">
            <a:spLocks noGrp="1"/>
          </p:cNvSpPr>
          <p:nvPr>
            <p:ph type="body" idx="22"/>
          </p:nvPr>
        </p:nvSpPr>
        <p:spPr>
          <a:xfrm>
            <a:off x="11506427" y="351089"/>
            <a:ext cx="3306060" cy="1518364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t>مكتسبات سابقة </a:t>
            </a:r>
          </a:p>
          <a:p>
            <a:pPr rtl="0">
              <a:defRPr/>
            </a:pPr>
            <a:r>
              <a:t>تقويم قبلي</a:t>
            </a:r>
          </a:p>
        </p:txBody>
      </p:sp>
      <p:pic>
        <p:nvPicPr>
          <p:cNvPr id="3" name="صورة 2" descr="صورة تحتوي على رسم, أسود, أسود وأبيض, لقطة شاشة&#10;&#10;تم إنشاء الوصف تلقائياً">
            <a:extLst>
              <a:ext uri="{FF2B5EF4-FFF2-40B4-BE49-F238E27FC236}">
                <a16:creationId xmlns:a16="http://schemas.microsoft.com/office/drawing/2014/main" id="{1A31B849-11D3-FB58-F6D6-4025365A2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68">
            <a:off x="-533021" y="3959907"/>
            <a:ext cx="7164783" cy="3739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سميّت سورة المنافقون بهذا الاسم نسبةً إلى المنافقين الذين افتتحت السورة بالحديث عنهم، ثمّ تحدّثت وبيّنت صفاتهم وأحوالهم ومواقفهم المتعددة والمعادية لرسول الله -صلّى الله عليه وسلم- وللإسلام.…"/>
          <p:cNvSpPr txBox="1">
            <a:spLocks noGrp="1"/>
          </p:cNvSpPr>
          <p:nvPr>
            <p:ph type="title"/>
          </p:nvPr>
        </p:nvSpPr>
        <p:spPr>
          <a:xfrm>
            <a:off x="2632075" y="1153913"/>
            <a:ext cx="11430001" cy="5152075"/>
          </a:xfrm>
          <a:prstGeom prst="rect">
            <a:avLst/>
          </a:prstGeom>
        </p:spPr>
        <p:txBody>
          <a:bodyPr/>
          <a:lstStyle/>
          <a:p>
            <a:pPr defTabSz="420624" rtl="0">
              <a:spcBef>
                <a:spcPts val="2500"/>
              </a:spcBef>
              <a:defRPr sz="2592">
                <a:solidFill>
                  <a:srgbClr val="5E5E5E"/>
                </a:solidFill>
                <a:effectLst/>
              </a:defRPr>
            </a:pPr>
            <a:r>
              <a:t>سميّت سورة المنافقون بهذا الاسم نسبةً إلى المنافقين الذين افتتحت السورة بالحديث عنهم، ثمّ تحدّثت وبيّنت صفاتهم وأحوالهم ومواقفهم المتعددة والمعادية لرسول الله -صلّى الله عليه وسلم- وللإسلام.</a:t>
            </a:r>
          </a:p>
          <a:p>
            <a:pPr defTabSz="420624" rtl="0">
              <a:spcBef>
                <a:spcPts val="2500"/>
              </a:spcBef>
              <a:defRPr sz="2592">
                <a:solidFill>
                  <a:srgbClr val="5E5E5E"/>
                </a:solidFill>
                <a:effectLst/>
              </a:defRPr>
            </a:pPr>
            <a:endParaRPr/>
          </a:p>
          <a:p>
            <a:pPr defTabSz="420624" rtl="0">
              <a:spcBef>
                <a:spcPts val="2500"/>
              </a:spcBef>
              <a:defRPr sz="2592" u="sng">
                <a:solidFill>
                  <a:srgbClr val="5E5E5E"/>
                </a:solidFill>
                <a:effectLst/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مضمون الآيات الكريمة من (1) إلى (4) من سورة "المنافقون":</a:t>
            </a:r>
            <a:endParaRPr>
              <a:solidFill>
                <a:srgbClr val="000000"/>
              </a:solidFill>
            </a:endParaRPr>
          </a:p>
          <a:p>
            <a:pPr defTabSz="420624" rtl="0">
              <a:spcBef>
                <a:spcPts val="2500"/>
              </a:spcBef>
              <a:defRPr sz="2592">
                <a:solidFill>
                  <a:srgbClr val="5E5E5E"/>
                </a:solidFill>
                <a:effectLst/>
              </a:defRPr>
            </a:pPr>
            <a:r>
              <a:t>تبدأ هذه الآيات ببيان أخلاق المنافقين وصفاتهم القبيحة، ومن أظهرها الكذب والتآمر على رسول الله - صلى الله عليه وسلم - والمسلمين، والغرور.</a:t>
            </a:r>
          </a:p>
          <a:p>
            <a:pPr defTabSz="329184">
              <a:defRPr sz="1008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defTabSz="329184">
              <a:defRPr sz="1008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32" name="من هو المنافق ؟…"/>
          <p:cNvSpPr txBox="1">
            <a:spLocks noGrp="1"/>
          </p:cNvSpPr>
          <p:nvPr>
            <p:ph type="body" sz="quarter" idx="4294967295"/>
          </p:nvPr>
        </p:nvSpPr>
        <p:spPr>
          <a:xfrm>
            <a:off x="4739387" y="6240027"/>
            <a:ext cx="8902084" cy="1524001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4000"/>
            </a:pPr>
            <a:r>
              <a:t>من هو المنافق ؟</a:t>
            </a:r>
          </a:p>
          <a:p>
            <a:pPr marL="0" indent="0" algn="ctr">
              <a:spcBef>
                <a:spcPts val="0"/>
              </a:spcBef>
              <a:buSzTx/>
              <a:buNone/>
              <a:defRPr sz="4000"/>
            </a:pPr>
            <a:r>
              <a:t>أذكري صفات المنافقين ؟</a:t>
            </a:r>
          </a:p>
        </p:txBody>
      </p:sp>
      <p:pic>
        <p:nvPicPr>
          <p:cNvPr id="133" name="IMG_5555.jpeg" descr="IMG_55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56" y="5596653"/>
            <a:ext cx="2893557" cy="2167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B21C496-ACA4-1B4E-E41D-320CF6D1E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304" y="1312015"/>
            <a:ext cx="4064946" cy="406494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E15658-3D3D-2217-E3A6-F045A7C21D5A}"/>
              </a:ext>
            </a:extLst>
          </p:cNvPr>
          <p:cNvSpPr/>
          <p:nvPr/>
        </p:nvSpPr>
        <p:spPr>
          <a:xfrm>
            <a:off x="14638895" y="2956088"/>
            <a:ext cx="120898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84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تمهيد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32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5544.jpeg" descr="IMG_5544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62943" y="389873"/>
            <a:ext cx="11988976" cy="9126257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6" name="سورة المنافقون | القارئ اسلام صبحي.mp4" descr="سورة المنافقون | القارئ اسلام صبحي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4211" y="9192112"/>
            <a:ext cx="477964" cy="26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0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5485;p51">
            <a:extLst>
              <a:ext uri="{FF2B5EF4-FFF2-40B4-BE49-F238E27FC236}">
                <a16:creationId xmlns:a16="http://schemas.microsoft.com/office/drawing/2014/main" id="{C886FAF0-078C-49D9-8AF1-E989211E0A4A}"/>
              </a:ext>
            </a:extLst>
          </p:cNvPr>
          <p:cNvGrpSpPr/>
          <p:nvPr/>
        </p:nvGrpSpPr>
        <p:grpSpPr>
          <a:xfrm>
            <a:off x="633655" y="1474540"/>
            <a:ext cx="4473846" cy="7731154"/>
            <a:chOff x="4319387" y="3361302"/>
            <a:chExt cx="442967" cy="597060"/>
          </a:xfrm>
          <a:noFill/>
        </p:grpSpPr>
        <p:sp>
          <p:nvSpPr>
            <p:cNvPr id="24" name="Google Shape;5486;p51">
              <a:extLst>
                <a:ext uri="{FF2B5EF4-FFF2-40B4-BE49-F238E27FC236}">
                  <a16:creationId xmlns:a16="http://schemas.microsoft.com/office/drawing/2014/main" id="{D278FD38-13A0-4D1C-991C-BE9BDAB6A18B}"/>
                </a:ext>
              </a:extLst>
            </p:cNvPr>
            <p:cNvSpPr/>
            <p:nvPr/>
          </p:nvSpPr>
          <p:spPr>
            <a:xfrm>
              <a:off x="4319387" y="3361302"/>
              <a:ext cx="441300" cy="136500"/>
            </a:xfrm>
            <a:prstGeom prst="flowChartAlternateProcess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73369" tIns="173369" rIns="173369" bIns="173369" anchor="ctr" anchorCtr="0">
              <a:noAutofit/>
            </a:bodyPr>
            <a:lstStyle/>
            <a:p>
              <a:pPr algn="ctr" rtl="0"/>
              <a:r>
                <a:rPr lang="ar-SA" sz="512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ماذا تعلمت؟</a:t>
              </a:r>
              <a:endParaRPr sz="512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25" name="Google Shape;5487;p51">
              <a:extLst>
                <a:ext uri="{FF2B5EF4-FFF2-40B4-BE49-F238E27FC236}">
                  <a16:creationId xmlns:a16="http://schemas.microsoft.com/office/drawing/2014/main" id="{91CD960D-13E0-43AC-9F97-677E9FC44F73}"/>
                </a:ext>
              </a:extLst>
            </p:cNvPr>
            <p:cNvSpPr/>
            <p:nvPr/>
          </p:nvSpPr>
          <p:spPr>
            <a:xfrm>
              <a:off x="4319387" y="3538947"/>
              <a:ext cx="442967" cy="419415"/>
            </a:xfrm>
            <a:prstGeom prst="flowChartAlternateProcess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73369" tIns="173369" rIns="173369" bIns="173369" anchor="ctr" anchorCtr="0">
              <a:noAutofit/>
            </a:bodyPr>
            <a:lstStyle/>
            <a:p>
              <a:pPr algn="l" rtl="0"/>
              <a:endParaRPr sz="512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oogle Shape;5492;p51">
            <a:extLst>
              <a:ext uri="{FF2B5EF4-FFF2-40B4-BE49-F238E27FC236}">
                <a16:creationId xmlns:a16="http://schemas.microsoft.com/office/drawing/2014/main" id="{C9161E61-8532-45E5-A7AC-4B93EC22A5DF}"/>
              </a:ext>
            </a:extLst>
          </p:cNvPr>
          <p:cNvGrpSpPr/>
          <p:nvPr/>
        </p:nvGrpSpPr>
        <p:grpSpPr>
          <a:xfrm>
            <a:off x="5798226" y="1474540"/>
            <a:ext cx="6831144" cy="7731154"/>
            <a:chOff x="4799873" y="3361302"/>
            <a:chExt cx="442967" cy="597060"/>
          </a:xfrm>
          <a:noFill/>
        </p:grpSpPr>
        <p:sp>
          <p:nvSpPr>
            <p:cNvPr id="22" name="Google Shape;5493;p51">
              <a:extLst>
                <a:ext uri="{FF2B5EF4-FFF2-40B4-BE49-F238E27FC236}">
                  <a16:creationId xmlns:a16="http://schemas.microsoft.com/office/drawing/2014/main" id="{D50D3B4A-3BEF-4560-B557-0570F6897CEA}"/>
                </a:ext>
              </a:extLst>
            </p:cNvPr>
            <p:cNvSpPr/>
            <p:nvPr/>
          </p:nvSpPr>
          <p:spPr>
            <a:xfrm>
              <a:off x="4799873" y="3361302"/>
              <a:ext cx="441300" cy="136500"/>
            </a:xfrm>
            <a:prstGeom prst="flowChartAlternateProcess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73369" tIns="173369" rIns="173369" bIns="173369" anchor="ctr" anchorCtr="0">
              <a:noAutofit/>
            </a:bodyPr>
            <a:lstStyle/>
            <a:p>
              <a:pPr algn="ctr" rtl="0"/>
              <a:r>
                <a:rPr lang="ar-SA" sz="512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</a:rPr>
                <a:t>ماذا أريد أن أتعلم؟</a:t>
              </a:r>
              <a:endParaRPr sz="512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23" name="Google Shape;5494;p51">
              <a:extLst>
                <a:ext uri="{FF2B5EF4-FFF2-40B4-BE49-F238E27FC236}">
                  <a16:creationId xmlns:a16="http://schemas.microsoft.com/office/drawing/2014/main" id="{93E2E724-1FB5-4F3D-AC98-7216F519BF6F}"/>
                </a:ext>
              </a:extLst>
            </p:cNvPr>
            <p:cNvSpPr/>
            <p:nvPr/>
          </p:nvSpPr>
          <p:spPr>
            <a:xfrm>
              <a:off x="4799873" y="3538947"/>
              <a:ext cx="442967" cy="419415"/>
            </a:xfrm>
            <a:prstGeom prst="flowChartAlternateProcess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73369" tIns="173369" rIns="173369" bIns="173369" anchor="ctr" anchorCtr="0">
              <a:noAutofit/>
            </a:bodyPr>
            <a:lstStyle/>
            <a:p>
              <a:pPr algn="l" rtl="0"/>
              <a:endParaRPr sz="512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oogle Shape;5499;p51">
            <a:extLst>
              <a:ext uri="{FF2B5EF4-FFF2-40B4-BE49-F238E27FC236}">
                <a16:creationId xmlns:a16="http://schemas.microsoft.com/office/drawing/2014/main" id="{4805F663-6863-476B-99FD-A8343D04AF56}"/>
              </a:ext>
            </a:extLst>
          </p:cNvPr>
          <p:cNvGrpSpPr/>
          <p:nvPr/>
        </p:nvGrpSpPr>
        <p:grpSpPr>
          <a:xfrm>
            <a:off x="12943892" y="1518205"/>
            <a:ext cx="3970182" cy="7731154"/>
            <a:chOff x="5280360" y="3361302"/>
            <a:chExt cx="441300" cy="597060"/>
          </a:xfrm>
          <a:noFill/>
        </p:grpSpPr>
        <p:sp>
          <p:nvSpPr>
            <p:cNvPr id="20" name="Google Shape;5500;p51">
              <a:extLst>
                <a:ext uri="{FF2B5EF4-FFF2-40B4-BE49-F238E27FC236}">
                  <a16:creationId xmlns:a16="http://schemas.microsoft.com/office/drawing/2014/main" id="{9DE7448A-9649-441D-9AE7-611A6BD6372B}"/>
                </a:ext>
              </a:extLst>
            </p:cNvPr>
            <p:cNvSpPr/>
            <p:nvPr/>
          </p:nvSpPr>
          <p:spPr>
            <a:xfrm>
              <a:off x="5280360" y="3361302"/>
              <a:ext cx="441300" cy="136500"/>
            </a:xfrm>
            <a:prstGeom prst="flowChartAlternateProcess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73369" tIns="173369" rIns="173369" bIns="173369" anchor="ctr" anchorCtr="0">
              <a:noAutofit/>
            </a:bodyPr>
            <a:lstStyle/>
            <a:p>
              <a:pPr algn="ctr" rtl="0"/>
              <a:r>
                <a:rPr lang="ar-SA" sz="4551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</a:rPr>
                <a:t>ماذا أعرف؟</a:t>
              </a:r>
              <a:endParaRPr sz="4551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21" name="Google Shape;5501;p51">
              <a:extLst>
                <a:ext uri="{FF2B5EF4-FFF2-40B4-BE49-F238E27FC236}">
                  <a16:creationId xmlns:a16="http://schemas.microsoft.com/office/drawing/2014/main" id="{7E22F8D5-464F-49C0-923C-6B8E27767EB7}"/>
                </a:ext>
              </a:extLst>
            </p:cNvPr>
            <p:cNvSpPr/>
            <p:nvPr/>
          </p:nvSpPr>
          <p:spPr>
            <a:xfrm>
              <a:off x="5280360" y="3538947"/>
              <a:ext cx="441300" cy="419415"/>
            </a:xfrm>
            <a:prstGeom prst="flowChartAlternateProcess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73369" tIns="173369" rIns="173369" bIns="173369" anchor="ctr" anchorCtr="0">
              <a:noAutofit/>
            </a:bodyPr>
            <a:lstStyle/>
            <a:p>
              <a:pPr algn="l" rtl="0"/>
              <a:endParaRPr sz="512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-337356" y="508272"/>
            <a:ext cx="4876801" cy="866986"/>
            <a:chOff x="-422292" y="4401063"/>
            <a:chExt cx="2690036" cy="576064"/>
          </a:xfrm>
        </p:grpSpPr>
        <p:pic>
          <p:nvPicPr>
            <p:cNvPr id="8" name="Google Shape;182;p29"/>
            <p:cNvPicPr preferRelativeResize="0"/>
            <p:nvPr/>
          </p:nvPicPr>
          <p:blipFill rotWithShape="1">
            <a:blip r:embed="rId2" cstate="print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22454" r="8892" b="33311"/>
            <a:stretch/>
          </p:blipFill>
          <p:spPr>
            <a:xfrm>
              <a:off x="-422292" y="4401063"/>
              <a:ext cx="2690036" cy="576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مستطيل 8"/>
            <p:cNvSpPr/>
            <p:nvPr/>
          </p:nvSpPr>
          <p:spPr>
            <a:xfrm>
              <a:off x="-34524" y="4532851"/>
              <a:ext cx="1914500" cy="3476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28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alibri" pitchFamily="34" charset="0"/>
                  <a:cs typeface="Calibri" pitchFamily="34" charset="0"/>
                </a:rPr>
                <a:t>استراتيجية العصف الذهني </a:t>
              </a:r>
            </a:p>
          </p:txBody>
        </p:sp>
      </p:grpSp>
      <p:sp>
        <p:nvSpPr>
          <p:cNvPr id="14" name="مستطيل 13"/>
          <p:cNvSpPr/>
          <p:nvPr/>
        </p:nvSpPr>
        <p:spPr>
          <a:xfrm>
            <a:off x="7168517" y="4830902"/>
            <a:ext cx="5683109" cy="94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900" b="1">
                <a:latin typeface="+mn-lt"/>
                <a:ea typeface="+mn-ea"/>
                <a:cs typeface="+mn-cs"/>
                <a:sym typeface="Helvetica Neue"/>
              </a:defRPr>
            </a:pPr>
            <a:endParaRPr lang="ar-SA" sz="5547" b="1" dirty="0">
              <a:sym typeface="Helvetica Neue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2666521" y="266495"/>
            <a:ext cx="3934089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512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 التعلم      </a:t>
            </a:r>
          </a:p>
        </p:txBody>
      </p:sp>
      <p:pic>
        <p:nvPicPr>
          <p:cNvPr id="31" name="صورة 30" descr="pngegg (7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457" y="4736727"/>
            <a:ext cx="2797537" cy="2596570"/>
          </a:xfrm>
          <a:prstGeom prst="rect">
            <a:avLst/>
          </a:prstGeom>
        </p:spPr>
      </p:pic>
      <p:sp>
        <p:nvSpPr>
          <p:cNvPr id="27" name="عنصر نائب للمحتوى 2">
            <a:extLst>
              <a:ext uri="{FF2B5EF4-FFF2-40B4-BE49-F238E27FC236}">
                <a16:creationId xmlns:a16="http://schemas.microsoft.com/office/drawing/2014/main" id="{03A51C19-437A-44E9-B063-E54453E84E13}"/>
              </a:ext>
            </a:extLst>
          </p:cNvPr>
          <p:cNvSpPr txBox="1">
            <a:spLocks/>
          </p:cNvSpPr>
          <p:nvPr/>
        </p:nvSpPr>
        <p:spPr bwMode="auto">
          <a:xfrm>
            <a:off x="6533703" y="4131629"/>
            <a:ext cx="574378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1"/>
            <a:r>
              <a:rPr lang="ar-EG" sz="2844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1- أوضّح معاني الكلمات الغريبة في الآيات</a:t>
            </a:r>
            <a:endParaRPr lang="ar-SA" sz="2844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32" name="عنصر نائب للمحتوى 2">
            <a:extLst>
              <a:ext uri="{FF2B5EF4-FFF2-40B4-BE49-F238E27FC236}">
                <a16:creationId xmlns:a16="http://schemas.microsoft.com/office/drawing/2014/main" id="{DD4B6477-04A0-400E-8371-7AE32599796F}"/>
              </a:ext>
            </a:extLst>
          </p:cNvPr>
          <p:cNvSpPr txBox="1">
            <a:spLocks/>
          </p:cNvSpPr>
          <p:nvPr/>
        </p:nvSpPr>
        <p:spPr bwMode="auto">
          <a:xfrm>
            <a:off x="6445165" y="4866896"/>
            <a:ext cx="6158498" cy="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1"/>
            <a:r>
              <a:rPr lang="ar-EG" sz="341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2- أفسّر الآيات تفسيرًا سليمًا</a:t>
            </a:r>
            <a:r>
              <a:rPr lang="ar-SA" sz="341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.</a:t>
            </a:r>
          </a:p>
          <a:p>
            <a:pPr algn="ctr" rtl="1"/>
            <a:endParaRPr lang="en-US" sz="341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5D7931D-A8B4-47C4-944F-6EB345368357}"/>
              </a:ext>
            </a:extLst>
          </p:cNvPr>
          <p:cNvSpPr/>
          <p:nvPr/>
        </p:nvSpPr>
        <p:spPr>
          <a:xfrm>
            <a:off x="5962005" y="5656120"/>
            <a:ext cx="6503586" cy="2757358"/>
          </a:xfrm>
          <a:prstGeom prst="rect">
            <a:avLst/>
          </a:prstGeom>
          <a:noFill/>
        </p:spPr>
        <p:txBody>
          <a:bodyPr wrap="square" lIns="130048" tIns="65024" rIns="130048" bIns="65024">
            <a:spAutoFit/>
          </a:bodyPr>
          <a:lstStyle/>
          <a:p>
            <a:pPr algn="ctr"/>
            <a:r>
              <a:rPr lang="ar-SA" sz="3413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ea typeface="Tahoma" panose="020B0604030504040204" pitchFamily="34" charset="0"/>
                <a:cs typeface="29LT Zarid Serif Rg" panose="00000100000000000000" pitchFamily="2" charset="-78"/>
              </a:rPr>
              <a:t>3- تستنتج الطالبة الفوائد والعبر المستنبطة من الآيات </a:t>
            </a:r>
          </a:p>
          <a:p>
            <a:pPr algn="ctr"/>
            <a:r>
              <a:rPr lang="ar-SA" sz="3413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ea typeface="Tahoma" panose="020B0604030504040204" pitchFamily="34" charset="0"/>
                <a:cs typeface="29LT Zarid Serif Rg" panose="00000100000000000000" pitchFamily="2" charset="-78"/>
              </a:rPr>
              <a:t>4- بيان صفات المنافقين </a:t>
            </a:r>
          </a:p>
          <a:p>
            <a:pPr algn="ctr"/>
            <a:r>
              <a:rPr lang="ar-SA" sz="3413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ea typeface="Tahoma" panose="020B0604030504040204" pitchFamily="34" charset="0"/>
                <a:cs typeface="29LT Zarid Serif Rg" panose="00000100000000000000" pitchFamily="2" charset="-78"/>
              </a:rPr>
              <a:t>5- تعلل تشبيه المنافقين بالخشب المسندة </a:t>
            </a:r>
          </a:p>
          <a:p>
            <a:pPr algn="ctr"/>
            <a:r>
              <a:rPr lang="ar-SA" sz="3413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ea typeface="Tahoma" panose="020B0604030504040204" pitchFamily="34" charset="0"/>
                <a:cs typeface="29LT Zarid Serif Rg" panose="00000100000000000000" pitchFamily="2" charset="-78"/>
              </a:rPr>
              <a:t>6- توضيح أهمية المبادرة بالطاعات 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ما الصفة الواردة للمنافقين في هذه الآيه ؟"/>
          <p:cNvSpPr txBox="1">
            <a:spLocks noGrp="1"/>
          </p:cNvSpPr>
          <p:nvPr>
            <p:ph type="body" idx="21"/>
          </p:nvPr>
        </p:nvSpPr>
        <p:spPr>
          <a:xfrm>
            <a:off x="4875332" y="6734215"/>
            <a:ext cx="8478004" cy="661894"/>
          </a:xfrm>
          <a:prstGeom prst="rect">
            <a:avLst/>
          </a:prstGeom>
          <a:gradFill>
            <a:gsLst>
              <a:gs pos="0">
                <a:schemeClr val="accent4">
                  <a:hueOff val="6859953"/>
                  <a:satOff val="-77319"/>
                  <a:lumOff val="6917"/>
                </a:schemeClr>
              </a:gs>
              <a:gs pos="100000">
                <a:schemeClr val="accent4">
                  <a:hueOff val="6869535"/>
                  <a:satOff val="-77320"/>
                  <a:lumOff val="-26692"/>
                </a:schemeClr>
              </a:gs>
            </a:gsLst>
            <a:lin ang="5400000"/>
          </a:gradFill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ما الصفة الواردة للمنافقين في هذه الآيه ؟</a:t>
            </a:r>
          </a:p>
        </p:txBody>
      </p:sp>
      <p:sp>
        <p:nvSpPr>
          <p:cNvPr id="142" name="إذا حضر المنافقون مجلسك وقالوا بألسنتهم نشهد إنك لرسول الله ،.…"/>
          <p:cNvSpPr txBox="1">
            <a:spLocks noGrp="1"/>
          </p:cNvSpPr>
          <p:nvPr>
            <p:ph type="body" idx="22"/>
          </p:nvPr>
        </p:nvSpPr>
        <p:spPr>
          <a:xfrm>
            <a:off x="3066217" y="3727807"/>
            <a:ext cx="10981691" cy="1764586"/>
          </a:xfrm>
          <a:prstGeom prst="rect">
            <a:avLst/>
          </a:prstGeom>
          <a:solidFill>
            <a:schemeClr val="accent3">
              <a:hueOff val="-216589"/>
              <a:satOff val="-8555"/>
              <a:lumOff val="-17601"/>
            </a:schemeClr>
          </a:solidFill>
          <a:ln w="50800">
            <a:solidFill>
              <a:srgbClr val="000000"/>
            </a:solidFill>
            <a:custDash>
              <a:ds d="600000" sp="600000"/>
            </a:custDash>
          </a:ln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إذا حضر المنافقون مجلسك وقالوا بألسنتهم نشهد إنك لرسول الله ،. 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كاذبون فيما أظهروه من شهادتهم لك ، وحلفوا عليه بألسنتهم وأضمروا الكفر به </a:t>
            </a:r>
          </a:p>
        </p:txBody>
      </p:sp>
      <p:pic>
        <p:nvPicPr>
          <p:cNvPr id="143" name="IMG_5556.jpeg" descr="IMG_55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538" y="424394"/>
            <a:ext cx="9531944" cy="2379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5542.jpeg" descr="IMG_554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14" y="309746"/>
            <a:ext cx="1881354" cy="156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2" animBg="1" advAuto="0"/>
      <p:bldP spid="142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ما أعظم وسيلة للحذر من المنافقين ؟"/>
          <p:cNvSpPr txBox="1">
            <a:spLocks noGrp="1"/>
          </p:cNvSpPr>
          <p:nvPr>
            <p:ph type="body" idx="21"/>
          </p:nvPr>
        </p:nvSpPr>
        <p:spPr>
          <a:xfrm>
            <a:off x="3437731" y="7170341"/>
            <a:ext cx="10464800" cy="656590"/>
          </a:xfrm>
          <a:prstGeom prst="rect">
            <a:avLst/>
          </a:prstGeom>
          <a:blipFill>
            <a:blip r:embed="rId2"/>
          </a:blipFill>
          <a:ln w="88900">
            <a:solidFill>
              <a:srgbClr val="000000"/>
            </a:solidFill>
          </a:ln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ما أعظم وسيلة للحذر من المنافقين ؟</a:t>
            </a:r>
          </a:p>
        </p:txBody>
      </p:sp>
      <p:grpSp>
        <p:nvGrpSpPr>
          <p:cNvPr id="149" name="جعلوا الحلف بالله سترة ووقاية لهم من المؤاخذة والعذاب ، فمنعوا أنفسهم ومنعوا الناس عن طريق الله المستقيم ، إنهم بئس ماكانوا يعملون .."/>
          <p:cNvGrpSpPr/>
          <p:nvPr/>
        </p:nvGrpSpPr>
        <p:grpSpPr>
          <a:xfrm>
            <a:off x="3684032" y="3955621"/>
            <a:ext cx="10553701" cy="2084295"/>
            <a:chOff x="0" y="0"/>
            <a:chExt cx="10553700" cy="2084293"/>
          </a:xfrm>
        </p:grpSpPr>
        <p:sp>
          <p:nvSpPr>
            <p:cNvPr id="148" name="جعلوا الحلف بالله سترة ووقاية لهم من المؤاخذة والعذاب ، فمنعوا أنفسهم ومنعوا الناس عن طريق الله المستقيم ، إنهم بئس ماكانوا يعملون .."/>
            <p:cNvSpPr txBox="1">
              <a:spLocks noGrp="1"/>
            </p:cNvSpPr>
            <p:nvPr>
              <p:ph type="body" idx="22"/>
            </p:nvPr>
          </p:nvSpPr>
          <p:spPr>
            <a:xfrm>
              <a:off x="44450" y="159854"/>
              <a:ext cx="10464800" cy="1764584"/>
            </a:xfrm>
            <a:prstGeom prst="rect">
              <a:avLst/>
            </a:prstGeom>
            <a:solidFill>
              <a:srgbClr val="52463A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جعلوا الحلف بالله سترة ووقاية لهم من المؤاخذة والعذاب ، فمنعوا أنفسهم ومنعوا الناس عن طريق الله المستقيم ، إنهم بئس ماكانوا يعملون .. </a:t>
              </a:r>
            </a:p>
          </p:txBody>
        </p:sp>
        <p:pic>
          <p:nvPicPr>
            <p:cNvPr id="147" name="جعلوا الحلف بالله سترة ووقاية لهم من المؤاخذة والعذاب ، فمنعوا أنفسهم ومنعوا الناس عن طريق الله المستقيم ، إنهم بئس ماكانوا يعملون .. جعلوا الحلف بالله سترة ووقاية لهم من المؤاخذة والعذاب ، فمنعوا أنفسهم ومنعوا الناس عن طريق الله المستقيم ، إنهم بئس ماكا" descr="جعلوا الحلف بالله سترة ووقاية لهم من المؤاخذة والعذاب ، فمنعوا أنفسهم ومنعوا الناس عن طريق الله المستقيم ، إنهم بئس ماكانوا يعملون .. جعلوا الحلف بالله سترة ووقاية لهم من المؤاخذة والعذاب ، فمنعوا أنفسهم ومنعوا الناس عن طريق الله المستقيم ، إنهم بئس ماكانوا يعملون .. 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553700" cy="2084293"/>
            </a:xfrm>
            <a:prstGeom prst="rect">
              <a:avLst/>
            </a:prstGeom>
            <a:effectLst/>
          </p:spPr>
        </p:pic>
      </p:grpSp>
      <p:pic>
        <p:nvPicPr>
          <p:cNvPr id="150" name="IMG_5558.jpeg" descr="IMG_555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864" y="400706"/>
            <a:ext cx="9871153" cy="216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G_5542.jpeg" descr="IMG_5542.jpeg">
            <a:extLst>
              <a:ext uri="{FF2B5EF4-FFF2-40B4-BE49-F238E27FC236}">
                <a16:creationId xmlns:a16="http://schemas.microsoft.com/office/drawing/2014/main" id="{50E6768B-50EE-F621-94C2-D38F13209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14" y="309746"/>
            <a:ext cx="1881354" cy="156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2" animBg="1" advAuto="0"/>
      <p:bldP spid="14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من أشد العقوبات بأن يختم الله على قلب العبد ، بسبب كفره بحقائق الإيمان الظاهرة ، فلا يبصر الحق ولا يهتدي إليه .."/>
          <p:cNvGrpSpPr/>
          <p:nvPr/>
        </p:nvGrpSpPr>
        <p:grpSpPr>
          <a:xfrm>
            <a:off x="3507491" y="6375338"/>
            <a:ext cx="10325281" cy="1538195"/>
            <a:chOff x="0" y="0"/>
            <a:chExt cx="10325279" cy="1538193"/>
          </a:xfrm>
        </p:grpSpPr>
        <p:sp>
          <p:nvSpPr>
            <p:cNvPr id="154" name="من أشد العقوبات بأن يختم الله على قلب العبد ، بسبب كفره بحقائق الإيمان الظاهرة ، فلا يبصر الحق ولا يهتدي إليه .."/>
            <p:cNvSpPr txBox="1">
              <a:spLocks noGrp="1"/>
            </p:cNvSpPr>
            <p:nvPr>
              <p:ph type="body" idx="21"/>
            </p:nvPr>
          </p:nvSpPr>
          <p:spPr>
            <a:xfrm>
              <a:off x="63500" y="63500"/>
              <a:ext cx="10198279" cy="964366"/>
            </a:xfrm>
            <a:prstGeom prst="rect">
              <a:avLst/>
            </a:prstGeom>
            <a:solidFill>
              <a:srgbClr val="52463A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من أشد العقوبات بأن يختم الله على قلب العبد ، بسبب كفره بحقائق الإيمان الظاهرة ، فلا يبصر الحق ولا يهتدي إليه .. </a:t>
              </a:r>
            </a:p>
          </p:txBody>
        </p:sp>
        <p:pic>
          <p:nvPicPr>
            <p:cNvPr id="153" name="من أشد العقوبات بأن يختم الله على قلب العبد ، بسبب كفره بحقائق الإيمان الظاهرة ، فلا يبصر الحق ولا يهتدي إليه .. من أشد العقوبات بأن يختم الله على قلب العبد ، بسبب كفره بحقائق الإيمان الظاهرة ، فلا يبصر الحق ولا يهتدي إليه .. " descr="من أشد العقوبات بأن يختم الله على قلب العبد ، بسبب كفره بحقائق الإيمان الظاهرة ، فلا يبصر الحق ولا يهتدي إليه .. من أشد العقوبات بأن يختم الله على قلب العبد ، بسبب كفره بحقائق الإيمان الظاهرة ، فلا يبصر الحق ولا يهتدي إليه .. 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325279" cy="1538193"/>
            </a:xfrm>
            <a:prstGeom prst="rect">
              <a:avLst/>
            </a:prstGeom>
            <a:effectLst/>
          </p:spPr>
        </p:pic>
      </p:grpSp>
      <p:sp>
        <p:nvSpPr>
          <p:cNvPr id="156" name="ذلك بإنهم آمنوا في الظاهر وكفروا في الباطن ، فختم الله على قلوبهم بسبب كفرهم ، فهم لا يفهمون مافيه صلاحهم .."/>
          <p:cNvSpPr txBox="1">
            <a:spLocks noGrp="1"/>
          </p:cNvSpPr>
          <p:nvPr>
            <p:ph type="body" idx="22"/>
          </p:nvPr>
        </p:nvSpPr>
        <p:spPr>
          <a:xfrm>
            <a:off x="3885392" y="3213318"/>
            <a:ext cx="10464801" cy="1210588"/>
          </a:xfrm>
          <a:prstGeom prst="rect">
            <a:avLst/>
          </a:prstGeom>
          <a:ln w="101600" cap="rnd">
            <a:solidFill>
              <a:srgbClr val="7E8286"/>
            </a:solidFill>
            <a:custDash>
              <a:ds d="100000" sp="200000"/>
            </a:custDash>
          </a:ln>
        </p:spPr>
        <p:txBody>
          <a:bodyPr/>
          <a:lstStyle>
            <a:lvl1pPr>
              <a:spcBef>
                <a:spcPts val="0"/>
              </a:spcBef>
            </a:lvl1pPr>
          </a:lstStyle>
          <a:p>
            <a:r>
              <a:t>ذلك بإنهم آمنوا في الظاهر وكفروا في الباطن ، فختم الله على قلوبهم بسبب كفرهم ، فهم لا يفهمون مافيه صلاحهم .. </a:t>
            </a:r>
          </a:p>
        </p:txBody>
      </p:sp>
      <p:pic>
        <p:nvPicPr>
          <p:cNvPr id="157" name="IMG_5560.jpeg" descr="IMG_556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637" y="488051"/>
            <a:ext cx="11140310" cy="134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2" animBg="1" advAuto="0"/>
      <p:bldP spid="156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444</Words>
  <Application>Microsoft Office PowerPoint</Application>
  <PresentationFormat>مخصص</PresentationFormat>
  <Paragraphs>54</Paragraphs>
  <Slides>18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8" baseType="lpstr">
      <vt:lpstr>29LT Zarid Serif Rg</vt:lpstr>
      <vt:lpstr>Calibri</vt:lpstr>
      <vt:lpstr>Geeza Pro Bold</vt:lpstr>
      <vt:lpstr>Geeza Pro Regular</vt:lpstr>
      <vt:lpstr>Helvetica Neue</vt:lpstr>
      <vt:lpstr>Khalid Art bold</vt:lpstr>
      <vt:lpstr>Tahoma</vt:lpstr>
      <vt:lpstr>Times New Roman</vt:lpstr>
      <vt:lpstr>Wingdings</vt:lpstr>
      <vt:lpstr>Harmony</vt:lpstr>
      <vt:lpstr>عرض تقديمي في PowerPoint</vt:lpstr>
      <vt:lpstr>عرض تقديمي في PowerPoint</vt:lpstr>
      <vt:lpstr>عرض تقديمي في PowerPoint</vt:lpstr>
      <vt:lpstr>سميّت سورة المنافقون بهذا الاسم نسبةً إلى المنافقين الذين افتتحت السورة بالحديث عنهم، ثمّ تحدّثت وبيّنت صفاتهم وأحوالهم ومواقفهم المتعددة والمعادية لرسول الله -صلّى الله عليه وسلم- وللإسلام.  مضمون الآيات الكريمة من (1) إلى (4) من سورة "المنافقون": تبدأ هذه الآيات ببيان أخلاق المنافقين وصفاتهم القبيحة، ومن أظهرها الكذب والتآمر على رسول الله - صلى الله عليه وسلم - والمسلمين، والغرور.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الثانية صفات المنافقين</dc:title>
  <dc:creator>البيان</dc:creator>
  <cp:keywords>قناة البيان للعروض والعلوم الشرعية</cp:keywords>
  <cp:lastModifiedBy>لؤلؤة العتيق</cp:lastModifiedBy>
  <cp:revision>2</cp:revision>
  <dcterms:modified xsi:type="dcterms:W3CDTF">2023-09-01T15:05:19Z</dcterms:modified>
</cp:coreProperties>
</file>