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Droid Arabic Kufi Bold" charset="1" panose="020B0806030804020204"/>
      <p:regular r:id="rId7"/>
    </p:embeddedFont>
    <p:embeddedFont>
      <p:font typeface="Balabeloo" charset="1" panose="00000500000000000000"/>
      <p:regular r:id="rId8"/>
    </p:embeddedFont>
    <p:embeddedFont>
      <p:font typeface="Helvetica World" charset="1" panose="020B0500040000020004"/>
      <p:regular r:id="rId9"/>
    </p:embeddedFont>
    <p:embeddedFont>
      <p:font typeface="Open Sans Bold" charset="1" panose="020B08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498"/>
            <a:ext cx="7560307" cy="1870710"/>
          </a:xfrm>
          <a:custGeom>
            <a:avLst/>
            <a:gdLst/>
            <a:ahLst/>
            <a:cxnLst/>
            <a:rect r="r" b="b" t="t" l="l"/>
            <a:pathLst>
              <a:path h="1870710" w="7560307">
                <a:moveTo>
                  <a:pt x="0" y="0"/>
                </a:moveTo>
                <a:lnTo>
                  <a:pt x="7560307" y="0"/>
                </a:lnTo>
                <a:lnTo>
                  <a:pt x="7560307" y="1870710"/>
                </a:lnTo>
                <a:lnTo>
                  <a:pt x="0" y="187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0" t="0" r="-10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619259"/>
            <a:ext cx="7560307" cy="1064257"/>
          </a:xfrm>
          <a:custGeom>
            <a:avLst/>
            <a:gdLst/>
            <a:ahLst/>
            <a:cxnLst/>
            <a:rect r="r" b="b" t="t" l="l"/>
            <a:pathLst>
              <a:path h="1064257" w="7560307">
                <a:moveTo>
                  <a:pt x="0" y="0"/>
                </a:moveTo>
                <a:lnTo>
                  <a:pt x="7560307" y="0"/>
                </a:lnTo>
                <a:lnTo>
                  <a:pt x="7560307" y="1064257"/>
                </a:lnTo>
                <a:lnTo>
                  <a:pt x="0" y="1064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" t="0" r="-12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87357" y="3673275"/>
            <a:ext cx="4662159" cy="3793832"/>
          </a:xfrm>
          <a:custGeom>
            <a:avLst/>
            <a:gdLst/>
            <a:ahLst/>
            <a:cxnLst/>
            <a:rect r="r" b="b" t="t" l="l"/>
            <a:pathLst>
              <a:path h="3793832" w="4662159">
                <a:moveTo>
                  <a:pt x="0" y="0"/>
                </a:moveTo>
                <a:lnTo>
                  <a:pt x="4662159" y="0"/>
                </a:lnTo>
                <a:lnTo>
                  <a:pt x="4662159" y="3793832"/>
                </a:lnTo>
                <a:lnTo>
                  <a:pt x="0" y="3793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77403" y="4169436"/>
            <a:ext cx="2133172" cy="820382"/>
          </a:xfrm>
          <a:custGeom>
            <a:avLst/>
            <a:gdLst/>
            <a:ahLst/>
            <a:cxnLst/>
            <a:rect r="r" b="b" t="t" l="l"/>
            <a:pathLst>
              <a:path h="820382" w="2133172">
                <a:moveTo>
                  <a:pt x="0" y="0"/>
                </a:moveTo>
                <a:lnTo>
                  <a:pt x="2133172" y="0"/>
                </a:lnTo>
                <a:lnTo>
                  <a:pt x="2133172" y="820382"/>
                </a:lnTo>
                <a:lnTo>
                  <a:pt x="0" y="820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37827">
            <a:off x="2732856" y="6515701"/>
            <a:ext cx="892404" cy="1430708"/>
          </a:xfrm>
          <a:custGeom>
            <a:avLst/>
            <a:gdLst/>
            <a:ahLst/>
            <a:cxnLst/>
            <a:rect r="r" b="b" t="t" l="l"/>
            <a:pathLst>
              <a:path h="1430708" w="892404">
                <a:moveTo>
                  <a:pt x="0" y="0"/>
                </a:moveTo>
                <a:lnTo>
                  <a:pt x="892404" y="0"/>
                </a:lnTo>
                <a:lnTo>
                  <a:pt x="892404" y="1430708"/>
                </a:lnTo>
                <a:lnTo>
                  <a:pt x="0" y="1430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5493481"/>
            <a:ext cx="2578527" cy="2098276"/>
          </a:xfrm>
          <a:custGeom>
            <a:avLst/>
            <a:gdLst/>
            <a:ahLst/>
            <a:cxnLst/>
            <a:rect r="r" b="b" t="t" l="l"/>
            <a:pathLst>
              <a:path h="2098276" w="2578527">
                <a:moveTo>
                  <a:pt x="0" y="0"/>
                </a:moveTo>
                <a:lnTo>
                  <a:pt x="2578527" y="0"/>
                </a:lnTo>
                <a:lnTo>
                  <a:pt x="2578527" y="2098276"/>
                </a:lnTo>
                <a:lnTo>
                  <a:pt x="0" y="2098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95390" y="1713308"/>
            <a:ext cx="1110679" cy="964903"/>
          </a:xfrm>
          <a:custGeom>
            <a:avLst/>
            <a:gdLst/>
            <a:ahLst/>
            <a:cxnLst/>
            <a:rect r="r" b="b" t="t" l="l"/>
            <a:pathLst>
              <a:path h="964903" w="1110679">
                <a:moveTo>
                  <a:pt x="0" y="0"/>
                </a:moveTo>
                <a:lnTo>
                  <a:pt x="1110679" y="0"/>
                </a:lnTo>
                <a:lnTo>
                  <a:pt x="1110679" y="964903"/>
                </a:lnTo>
                <a:lnTo>
                  <a:pt x="0" y="9649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933469" y="1713308"/>
            <a:ext cx="2726551" cy="1300792"/>
          </a:xfrm>
          <a:custGeom>
            <a:avLst/>
            <a:gdLst/>
            <a:ahLst/>
            <a:cxnLst/>
            <a:rect r="r" b="b" t="t" l="l"/>
            <a:pathLst>
              <a:path h="1300792" w="2726551">
                <a:moveTo>
                  <a:pt x="0" y="0"/>
                </a:moveTo>
                <a:lnTo>
                  <a:pt x="2726551" y="0"/>
                </a:lnTo>
                <a:lnTo>
                  <a:pt x="2726551" y="1300792"/>
                </a:lnTo>
                <a:lnTo>
                  <a:pt x="0" y="13007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47705" y="4730067"/>
            <a:ext cx="4171527" cy="3043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043"/>
              </a:lnSpc>
            </a:pPr>
            <a:r>
              <a:rPr lang="ar-EG" sz="1459" b="true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       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هي مسابقة تهدف إلى تنمية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مهارات القراءة لدى الطلاب وتشجيعهم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عليها خارج المنهاج الدراسي،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وتنضمن قراءة وتلخيص </a:t>
            </a:r>
            <a:r>
              <a:rPr lang="en-US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</a:rPr>
              <a:t>50</a:t>
            </a: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كتابا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خلال العام الدراسي،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ويتنافس الطلاب عبر مراحل تتدرج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من مستوى المدرسة إلى </a:t>
            </a:r>
          </a:p>
          <a:p>
            <a:pPr algn="ctr" rtl="true">
              <a:lnSpc>
                <a:spcPts val="2043"/>
              </a:lnSpc>
            </a:pPr>
            <a:r>
              <a:rPr lang="ar-EG" b="true" sz="145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المستوى النهائي في دبي.</a:t>
            </a:r>
          </a:p>
          <a:p>
            <a:pPr algn="ctr" rtl="true">
              <a:lnSpc>
                <a:spcPts val="2043"/>
              </a:lnSpc>
            </a:pPr>
          </a:p>
          <a:p>
            <a:pPr algn="ctr" rtl="true">
              <a:lnSpc>
                <a:spcPts val="2043"/>
              </a:lnSpc>
            </a:pPr>
          </a:p>
          <a:p>
            <a:pPr algn="ctr" rtl="true">
              <a:lnSpc>
                <a:spcPts val="2043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10791" y="2944911"/>
            <a:ext cx="6738726" cy="176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b="true" sz="1700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تعلن المدرسة متمثلة في النشاط الطلابي عن </a:t>
            </a:r>
          </a:p>
          <a:p>
            <a:pPr algn="ctr" rtl="true">
              <a:lnSpc>
                <a:spcPts val="1287"/>
              </a:lnSpc>
            </a:pPr>
          </a:p>
          <a:p>
            <a:pPr algn="ctr" rtl="true">
              <a:lnSpc>
                <a:spcPts val="2977"/>
              </a:lnSpc>
            </a:pPr>
            <a:r>
              <a:rPr lang="ar-EG" sz="2126">
                <a:solidFill>
                  <a:srgbClr val="556B2F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مسابقة ( تحدي القراءة العربي  )</a:t>
            </a:r>
          </a:p>
          <a:p>
            <a:pPr algn="ctr" rtl="true">
              <a:lnSpc>
                <a:spcPts val="2977"/>
              </a:lnSpc>
            </a:pPr>
          </a:p>
          <a:p>
            <a:pPr algn="r" rtl="true">
              <a:lnSpc>
                <a:spcPts val="2011"/>
              </a:lnSpc>
            </a:pPr>
            <a:r>
              <a:rPr lang="ar-EG" sz="1436">
                <a:solidFill>
                  <a:srgbClr val="526EB5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 </a:t>
            </a:r>
            <a:r>
              <a:rPr lang="ar-EG" sz="1436">
                <a:solidFill>
                  <a:srgbClr val="000000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     </a:t>
            </a:r>
          </a:p>
          <a:p>
            <a:pPr algn="ctr" rtl="true">
              <a:lnSpc>
                <a:spcPts val="1287"/>
              </a:lnSpc>
            </a:pPr>
            <a:r>
              <a:rPr lang="ar-EG" b="true" sz="91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. </a:t>
            </a:r>
            <a:r>
              <a:rPr lang="ar-EG" b="true" sz="91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 </a:t>
            </a:r>
          </a:p>
          <a:p>
            <a:pPr algn="r" rtl="true">
              <a:lnSpc>
                <a:spcPts val="1287"/>
              </a:lnSpc>
            </a:pPr>
            <a:r>
              <a:rPr lang="ar-EG" b="true" sz="919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19992" y="850129"/>
            <a:ext cx="1411367" cy="265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047"/>
              </a:lnSpc>
            </a:pPr>
            <a:r>
              <a:rPr lang="ar-EG" sz="12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  <a:rtl val="true"/>
              </a:rPr>
              <a:t>الإدارة العامة للتعليم بمنطقة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19992" y="1383426"/>
            <a:ext cx="2213477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4000"/>
              </a:lnSpc>
            </a:pPr>
            <a:r>
              <a:rPr lang="ar-EG" sz="16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  <a:rtl val="true"/>
              </a:rPr>
              <a:t>مدرسة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86684" y="1906686"/>
            <a:ext cx="138663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299"/>
              </a:lnSpc>
            </a:pPr>
            <a:r>
              <a:rPr lang="ar-EG" b="true" sz="4500">
                <a:solidFill>
                  <a:srgbClr val="378D8F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إعلان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60643" y="9260289"/>
            <a:ext cx="383902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99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رائدة النشاط </a:t>
            </a:r>
            <a:r>
              <a:rPr lang="ar-EG" b="true" sz="1200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:                             </a:t>
            </a:r>
            <a:r>
              <a:rPr lang="ar-EG" b="true" sz="1200">
                <a:solidFill>
                  <a:srgbClr val="0099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مديرة</a:t>
            </a:r>
            <a:r>
              <a:rPr lang="ar-EG" b="true" sz="1200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</a:t>
            </a:r>
            <a:r>
              <a:rPr lang="ar-EG" b="true" sz="1200">
                <a:solidFill>
                  <a:srgbClr val="0099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المدرسة</a:t>
            </a:r>
            <a:r>
              <a:rPr lang="ar-EG" b="true" sz="1200">
                <a:solidFill>
                  <a:srgbClr val="000000"/>
                </a:solidFill>
                <a:latin typeface="Droid Arabic Kufi Bold"/>
                <a:ea typeface="Droid Arabic Kufi Bold"/>
                <a:cs typeface="Droid Arabic Kufi Bold"/>
                <a:sym typeface="Droid Arabic Kufi Bold"/>
                <a:rtl val="true"/>
              </a:rPr>
              <a:t> 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95443" y="4312292"/>
            <a:ext cx="1276052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179"/>
              </a:lnSpc>
            </a:pPr>
            <a:r>
              <a:rPr lang="ar-EG" sz="3699">
                <a:solidFill>
                  <a:srgbClr val="FF914D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الوصف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55177" y="4612965"/>
            <a:ext cx="1452745" cy="870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4"/>
              </a:lnSpc>
            </a:pPr>
            <a:r>
              <a:rPr lang="ar-EG" sz="2496">
                <a:solidFill>
                  <a:srgbClr val="FF914D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الفئة</a:t>
            </a:r>
          </a:p>
          <a:p>
            <a:pPr algn="ctr" rtl="true">
              <a:lnSpc>
                <a:spcPts val="3494"/>
              </a:lnSpc>
            </a:pPr>
            <a:r>
              <a:rPr lang="ar-EG" sz="2496">
                <a:solidFill>
                  <a:srgbClr val="FF914D"/>
                </a:solidFill>
                <a:latin typeface="Balabeloo"/>
                <a:ea typeface="Balabeloo"/>
                <a:cs typeface="Balabeloo"/>
                <a:sym typeface="Balabeloo"/>
                <a:rtl val="true"/>
              </a:rPr>
              <a:t> المستهدفة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5935" y="8011512"/>
            <a:ext cx="594806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480"/>
              </a:lnSpc>
            </a:pPr>
            <a:r>
              <a:rPr lang="ar-EG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ندعو الطلاب للمشاركة والتسجيل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DAG2DUNv4As</dc:identifier>
  <dcterms:modified xsi:type="dcterms:W3CDTF">2011-08-01T06:04:30Z</dcterms:modified>
  <cp:revision>1</cp:revision>
  <dc:title>الهوية البصرية  (1)</dc:title>
</cp:coreProperties>
</file>