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39FC3502-66D8-4653-A42A-1421545873A9}">
  <a:tblStyle styleId="{39FC3502-66D8-4653-A42A-1421545873A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8ECF4"/>
          </a:solidFill>
        </a:fill>
      </a:tcStyle>
    </a:wholeTbl>
    <a:band1H>
      <a:tcStyle>
        <a:fill>
          <a:solidFill>
            <a:srgbClr val="CFD7E7"/>
          </a:solidFill>
        </a:fill>
      </a:tcStyle>
    </a:band1H>
    <a:band1V>
      <a:tcStyle>
        <a:fill>
          <a:solidFill>
            <a:srgbClr val="CFD7E7"/>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1" name="Shape 2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7" name="Shape 2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3" name="Shape 2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4" name="Shape 2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9" name="Shape 2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0" name="Shape 3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3" name="Shape 3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2" name="Shape 3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8" name="Shape 3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3" name="Shape 3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5" name="Shape 1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6" name="Shape 376"/>
        <p:cNvGrpSpPr/>
        <p:nvPr/>
      </p:nvGrpSpPr>
      <p:grpSpPr>
        <a:xfrm>
          <a:off x="0" y="0"/>
          <a:ext cx="0" cy="0"/>
          <a:chOff x="0" y="0"/>
          <a:chExt cx="0" cy="0"/>
        </a:xfrm>
      </p:grpSpPr>
      <p:sp>
        <p:nvSpPr>
          <p:cNvPr id="377" name="Shape 3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8" name="Shape 3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1" name="Shape 391"/>
        <p:cNvGrpSpPr/>
        <p:nvPr/>
      </p:nvGrpSpPr>
      <p:grpSpPr>
        <a:xfrm>
          <a:off x="0" y="0"/>
          <a:ext cx="0" cy="0"/>
          <a:chOff x="0" y="0"/>
          <a:chExt cx="0" cy="0"/>
        </a:xfrm>
      </p:grpSpPr>
      <p:sp>
        <p:nvSpPr>
          <p:cNvPr id="392" name="Shape 39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3" name="Shape 3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8" name="Shape 4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1" name="Shape 421"/>
        <p:cNvGrpSpPr/>
        <p:nvPr/>
      </p:nvGrpSpPr>
      <p:grpSpPr>
        <a:xfrm>
          <a:off x="0" y="0"/>
          <a:ext cx="0" cy="0"/>
          <a:chOff x="0" y="0"/>
          <a:chExt cx="0" cy="0"/>
        </a:xfrm>
      </p:grpSpPr>
      <p:sp>
        <p:nvSpPr>
          <p:cNvPr id="422" name="Shape 4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23" name="Shape 4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6" name="Shape 436"/>
        <p:cNvGrpSpPr/>
        <p:nvPr/>
      </p:nvGrpSpPr>
      <p:grpSpPr>
        <a:xfrm>
          <a:off x="0" y="0"/>
          <a:ext cx="0" cy="0"/>
          <a:chOff x="0" y="0"/>
          <a:chExt cx="0" cy="0"/>
        </a:xfrm>
      </p:grpSpPr>
      <p:sp>
        <p:nvSpPr>
          <p:cNvPr id="437" name="Shape 43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38" name="Shape 4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1" name="Shape 451"/>
        <p:cNvGrpSpPr/>
        <p:nvPr/>
      </p:nvGrpSpPr>
      <p:grpSpPr>
        <a:xfrm>
          <a:off x="0" y="0"/>
          <a:ext cx="0" cy="0"/>
          <a:chOff x="0" y="0"/>
          <a:chExt cx="0" cy="0"/>
        </a:xfrm>
      </p:grpSpPr>
      <p:sp>
        <p:nvSpPr>
          <p:cNvPr id="452" name="Shape 45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53" name="Shape 4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6" name="Shape 466"/>
        <p:cNvGrpSpPr/>
        <p:nvPr/>
      </p:nvGrpSpPr>
      <p:grpSpPr>
        <a:xfrm>
          <a:off x="0" y="0"/>
          <a:ext cx="0" cy="0"/>
          <a:chOff x="0" y="0"/>
          <a:chExt cx="0" cy="0"/>
        </a:xfrm>
      </p:grpSpPr>
      <p:sp>
        <p:nvSpPr>
          <p:cNvPr id="467" name="Shape 46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68" name="Shape 46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8" name="Shape 508"/>
        <p:cNvGrpSpPr/>
        <p:nvPr/>
      </p:nvGrpSpPr>
      <p:grpSpPr>
        <a:xfrm>
          <a:off x="0" y="0"/>
          <a:ext cx="0" cy="0"/>
          <a:chOff x="0" y="0"/>
          <a:chExt cx="0" cy="0"/>
        </a:xfrm>
      </p:grpSpPr>
      <p:sp>
        <p:nvSpPr>
          <p:cNvPr id="509" name="Shape 5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10" name="Shape 5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2" name="Shape 522"/>
        <p:cNvGrpSpPr/>
        <p:nvPr/>
      </p:nvGrpSpPr>
      <p:grpSpPr>
        <a:xfrm>
          <a:off x="0" y="0"/>
          <a:ext cx="0" cy="0"/>
          <a:chOff x="0" y="0"/>
          <a:chExt cx="0" cy="0"/>
        </a:xfrm>
      </p:grpSpPr>
      <p:sp>
        <p:nvSpPr>
          <p:cNvPr id="523" name="Shape 52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24" name="Shape 5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6" name="Shape 536"/>
        <p:cNvGrpSpPr/>
        <p:nvPr/>
      </p:nvGrpSpPr>
      <p:grpSpPr>
        <a:xfrm>
          <a:off x="0" y="0"/>
          <a:ext cx="0" cy="0"/>
          <a:chOff x="0" y="0"/>
          <a:chExt cx="0" cy="0"/>
        </a:xfrm>
      </p:grpSpPr>
      <p:sp>
        <p:nvSpPr>
          <p:cNvPr id="537" name="Shape 53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38" name="Shape 5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4" name="Shape 1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9" name="Shape 549"/>
        <p:cNvGrpSpPr/>
        <p:nvPr/>
      </p:nvGrpSpPr>
      <p:grpSpPr>
        <a:xfrm>
          <a:off x="0" y="0"/>
          <a:ext cx="0" cy="0"/>
          <a:chOff x="0" y="0"/>
          <a:chExt cx="0" cy="0"/>
        </a:xfrm>
      </p:grpSpPr>
      <p:sp>
        <p:nvSpPr>
          <p:cNvPr id="550" name="Shape 5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51" name="Shape 5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8" name="Shape 558"/>
        <p:cNvGrpSpPr/>
        <p:nvPr/>
      </p:nvGrpSpPr>
      <p:grpSpPr>
        <a:xfrm>
          <a:off x="0" y="0"/>
          <a:ext cx="0" cy="0"/>
          <a:chOff x="0" y="0"/>
          <a:chExt cx="0" cy="0"/>
        </a:xfrm>
      </p:grpSpPr>
      <p:sp>
        <p:nvSpPr>
          <p:cNvPr id="559" name="Shape 55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60" name="Shape 5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7" name="Shape 567"/>
        <p:cNvGrpSpPr/>
        <p:nvPr/>
      </p:nvGrpSpPr>
      <p:grpSpPr>
        <a:xfrm>
          <a:off x="0" y="0"/>
          <a:ext cx="0" cy="0"/>
          <a:chOff x="0" y="0"/>
          <a:chExt cx="0" cy="0"/>
        </a:xfrm>
      </p:grpSpPr>
      <p:sp>
        <p:nvSpPr>
          <p:cNvPr id="568" name="Shape 56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69" name="Shape 56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6" name="Shape 576"/>
        <p:cNvGrpSpPr/>
        <p:nvPr/>
      </p:nvGrpSpPr>
      <p:grpSpPr>
        <a:xfrm>
          <a:off x="0" y="0"/>
          <a:ext cx="0" cy="0"/>
          <a:chOff x="0" y="0"/>
          <a:chExt cx="0" cy="0"/>
        </a:xfrm>
      </p:grpSpPr>
      <p:sp>
        <p:nvSpPr>
          <p:cNvPr id="577" name="Shape 5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78" name="Shape 5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5" name="Shape 585"/>
        <p:cNvGrpSpPr/>
        <p:nvPr/>
      </p:nvGrpSpPr>
      <p:grpSpPr>
        <a:xfrm>
          <a:off x="0" y="0"/>
          <a:ext cx="0" cy="0"/>
          <a:chOff x="0" y="0"/>
          <a:chExt cx="0" cy="0"/>
        </a:xfrm>
      </p:grpSpPr>
      <p:sp>
        <p:nvSpPr>
          <p:cNvPr id="586" name="Shape 5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87" name="Shape 5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4" name="Shape 594"/>
        <p:cNvGrpSpPr/>
        <p:nvPr/>
      </p:nvGrpSpPr>
      <p:grpSpPr>
        <a:xfrm>
          <a:off x="0" y="0"/>
          <a:ext cx="0" cy="0"/>
          <a:chOff x="0" y="0"/>
          <a:chExt cx="0" cy="0"/>
        </a:xfrm>
      </p:grpSpPr>
      <p:sp>
        <p:nvSpPr>
          <p:cNvPr id="595" name="Shape 5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96" name="Shape 5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3" name="Shape 603"/>
        <p:cNvGrpSpPr/>
        <p:nvPr/>
      </p:nvGrpSpPr>
      <p:grpSpPr>
        <a:xfrm>
          <a:off x="0" y="0"/>
          <a:ext cx="0" cy="0"/>
          <a:chOff x="0" y="0"/>
          <a:chExt cx="0" cy="0"/>
        </a:xfrm>
      </p:grpSpPr>
      <p:sp>
        <p:nvSpPr>
          <p:cNvPr id="604" name="Shape 6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05" name="Shape 6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6" name="Shape 616"/>
        <p:cNvGrpSpPr/>
        <p:nvPr/>
      </p:nvGrpSpPr>
      <p:grpSpPr>
        <a:xfrm>
          <a:off x="0" y="0"/>
          <a:ext cx="0" cy="0"/>
          <a:chOff x="0" y="0"/>
          <a:chExt cx="0" cy="0"/>
        </a:xfrm>
      </p:grpSpPr>
      <p:sp>
        <p:nvSpPr>
          <p:cNvPr id="617" name="Shape 6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18" name="Shape 6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5" name="Shape 635"/>
        <p:cNvGrpSpPr/>
        <p:nvPr/>
      </p:nvGrpSpPr>
      <p:grpSpPr>
        <a:xfrm>
          <a:off x="0" y="0"/>
          <a:ext cx="0" cy="0"/>
          <a:chOff x="0" y="0"/>
          <a:chExt cx="0" cy="0"/>
        </a:xfrm>
      </p:grpSpPr>
      <p:sp>
        <p:nvSpPr>
          <p:cNvPr id="636" name="Shape 6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37" name="Shape 6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9" name="Shape 659"/>
        <p:cNvGrpSpPr/>
        <p:nvPr/>
      </p:nvGrpSpPr>
      <p:grpSpPr>
        <a:xfrm>
          <a:off x="0" y="0"/>
          <a:ext cx="0" cy="0"/>
          <a:chOff x="0" y="0"/>
          <a:chExt cx="0" cy="0"/>
        </a:xfrm>
      </p:grpSpPr>
      <p:sp>
        <p:nvSpPr>
          <p:cNvPr id="660" name="Shape 66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61" name="Shape 6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5" name="Shape 1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3" name="Shape 683"/>
        <p:cNvGrpSpPr/>
        <p:nvPr/>
      </p:nvGrpSpPr>
      <p:grpSpPr>
        <a:xfrm>
          <a:off x="0" y="0"/>
          <a:ext cx="0" cy="0"/>
          <a:chOff x="0" y="0"/>
          <a:chExt cx="0" cy="0"/>
        </a:xfrm>
      </p:grpSpPr>
      <p:sp>
        <p:nvSpPr>
          <p:cNvPr id="684" name="Shape 68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85" name="Shape 6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7" name="Shape 707"/>
        <p:cNvGrpSpPr/>
        <p:nvPr/>
      </p:nvGrpSpPr>
      <p:grpSpPr>
        <a:xfrm>
          <a:off x="0" y="0"/>
          <a:ext cx="0" cy="0"/>
          <a:chOff x="0" y="0"/>
          <a:chExt cx="0" cy="0"/>
        </a:xfrm>
      </p:grpSpPr>
      <p:sp>
        <p:nvSpPr>
          <p:cNvPr id="708" name="Shape 7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09" name="Shape 7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5" name="Shape 725"/>
        <p:cNvGrpSpPr/>
        <p:nvPr/>
      </p:nvGrpSpPr>
      <p:grpSpPr>
        <a:xfrm>
          <a:off x="0" y="0"/>
          <a:ext cx="0" cy="0"/>
          <a:chOff x="0" y="0"/>
          <a:chExt cx="0" cy="0"/>
        </a:xfrm>
      </p:grpSpPr>
      <p:sp>
        <p:nvSpPr>
          <p:cNvPr id="726" name="Shape 7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27" name="Shape 7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4" name="Shape 744"/>
        <p:cNvGrpSpPr/>
        <p:nvPr/>
      </p:nvGrpSpPr>
      <p:grpSpPr>
        <a:xfrm>
          <a:off x="0" y="0"/>
          <a:ext cx="0" cy="0"/>
          <a:chOff x="0" y="0"/>
          <a:chExt cx="0" cy="0"/>
        </a:xfrm>
      </p:grpSpPr>
      <p:sp>
        <p:nvSpPr>
          <p:cNvPr id="745" name="Shape 7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46" name="Shape 7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3" name="Shape 763"/>
        <p:cNvGrpSpPr/>
        <p:nvPr/>
      </p:nvGrpSpPr>
      <p:grpSpPr>
        <a:xfrm>
          <a:off x="0" y="0"/>
          <a:ext cx="0" cy="0"/>
          <a:chOff x="0" y="0"/>
          <a:chExt cx="0" cy="0"/>
        </a:xfrm>
      </p:grpSpPr>
      <p:sp>
        <p:nvSpPr>
          <p:cNvPr id="764" name="Shape 7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65" name="Shape 7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1" name="Shape 781"/>
        <p:cNvGrpSpPr/>
        <p:nvPr/>
      </p:nvGrpSpPr>
      <p:grpSpPr>
        <a:xfrm>
          <a:off x="0" y="0"/>
          <a:ext cx="0" cy="0"/>
          <a:chOff x="0" y="0"/>
          <a:chExt cx="0" cy="0"/>
        </a:xfrm>
      </p:grpSpPr>
      <p:sp>
        <p:nvSpPr>
          <p:cNvPr id="782" name="Shape 7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83" name="Shape 7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1" name="Shape 791"/>
        <p:cNvGrpSpPr/>
        <p:nvPr/>
      </p:nvGrpSpPr>
      <p:grpSpPr>
        <a:xfrm>
          <a:off x="0" y="0"/>
          <a:ext cx="0" cy="0"/>
          <a:chOff x="0" y="0"/>
          <a:chExt cx="0" cy="0"/>
        </a:xfrm>
      </p:grpSpPr>
      <p:sp>
        <p:nvSpPr>
          <p:cNvPr id="792" name="Shape 79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93" name="Shape 7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1" name="Shape 801"/>
        <p:cNvGrpSpPr/>
        <p:nvPr/>
      </p:nvGrpSpPr>
      <p:grpSpPr>
        <a:xfrm>
          <a:off x="0" y="0"/>
          <a:ext cx="0" cy="0"/>
          <a:chOff x="0" y="0"/>
          <a:chExt cx="0" cy="0"/>
        </a:xfrm>
      </p:grpSpPr>
      <p:sp>
        <p:nvSpPr>
          <p:cNvPr id="802" name="Shape 8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03" name="Shape 8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8" name="Shape 818"/>
        <p:cNvGrpSpPr/>
        <p:nvPr/>
      </p:nvGrpSpPr>
      <p:grpSpPr>
        <a:xfrm>
          <a:off x="0" y="0"/>
          <a:ext cx="0" cy="0"/>
          <a:chOff x="0" y="0"/>
          <a:chExt cx="0" cy="0"/>
        </a:xfrm>
      </p:grpSpPr>
      <p:sp>
        <p:nvSpPr>
          <p:cNvPr id="819" name="Shape 8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0" name="Shape 8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5" name="Shape 1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7" name="Shape 1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3" name="Shape 1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9" name="Shape 1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5" name="Shape 2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1"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1"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1"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1" algn="r">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1" algn="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1" algn="r">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1" algn="r">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1" algn="r">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1" algn="r">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1" algn="r">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1" algn="r">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1" algn="r">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1" algn="r">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1" algn="r">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1" algn="r">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1" algn="r">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1" algn="r">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1" algn="r">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1" algn="r">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1" algn="r">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1" algn="r">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1" algn="r">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1" algn="r">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1" algn="r">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0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16997" r="-16998"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 Id="rId4" Type="http://schemas.openxmlformats.org/officeDocument/2006/relationships/image" Target="../media/image0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8.gif"/><Relationship Id="rId4" Type="http://schemas.openxmlformats.org/officeDocument/2006/relationships/image" Target="../media/image0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8.gif"/><Relationship Id="rId4" Type="http://schemas.openxmlformats.org/officeDocument/2006/relationships/image" Target="../media/image06.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9.gif"/><Relationship Id="rId4" Type="http://schemas.openxmlformats.org/officeDocument/2006/relationships/image" Target="../media/image10.gif"/><Relationship Id="rId5" Type="http://schemas.openxmlformats.org/officeDocument/2006/relationships/image" Target="../media/image1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gif"/><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09.gif"/><Relationship Id="rId4" Type="http://schemas.openxmlformats.org/officeDocument/2006/relationships/image" Target="../media/image10.gif"/><Relationship Id="rId5" Type="http://schemas.openxmlformats.org/officeDocument/2006/relationships/image" Target="../media/image1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gif"/><Relationship Id="rId4" Type="http://schemas.openxmlformats.org/officeDocument/2006/relationships/image" Target="../media/image17.gif"/><Relationship Id="rId5" Type="http://schemas.openxmlformats.org/officeDocument/2006/relationships/image" Target="../media/image19.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gif"/><Relationship Id="rId4" Type="http://schemas.openxmlformats.org/officeDocument/2006/relationships/image" Target="../media/image17.gif"/><Relationship Id="rId5" Type="http://schemas.openxmlformats.org/officeDocument/2006/relationships/image" Target="../media/image19.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gif"/><Relationship Id="rId4" Type="http://schemas.openxmlformats.org/officeDocument/2006/relationships/image" Target="../media/image17.gif"/><Relationship Id="rId5" Type="http://schemas.openxmlformats.org/officeDocument/2006/relationships/image" Target="../media/image1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gif"/><Relationship Id="rId4" Type="http://schemas.openxmlformats.org/officeDocument/2006/relationships/image" Target="../media/image17.gif"/><Relationship Id="rId5" Type="http://schemas.openxmlformats.org/officeDocument/2006/relationships/image" Target="../media/image19.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gif"/><Relationship Id="rId4" Type="http://schemas.openxmlformats.org/officeDocument/2006/relationships/image" Target="../media/image17.gif"/><Relationship Id="rId5" Type="http://schemas.openxmlformats.org/officeDocument/2006/relationships/image" Target="../media/image19.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gif"/><Relationship Id="rId4" Type="http://schemas.openxmlformats.org/officeDocument/2006/relationships/image" Target="../media/image17.gif"/><Relationship Id="rId5" Type="http://schemas.openxmlformats.org/officeDocument/2006/relationships/image" Target="../media/image19.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gif"/><Relationship Id="rId4" Type="http://schemas.openxmlformats.org/officeDocument/2006/relationships/image" Target="../media/image15.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2.gif"/><Relationship Id="rId4" Type="http://schemas.openxmlformats.org/officeDocument/2006/relationships/image" Target="../media/image15.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2.gif"/><Relationship Id="rId4" Type="http://schemas.openxmlformats.org/officeDocument/2006/relationships/image" Target="../media/image15.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5.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png"/><Relationship Id="rId4" Type="http://schemas.openxmlformats.org/officeDocument/2006/relationships/image" Target="../media/image29.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6.png"/><Relationship Id="rId4" Type="http://schemas.openxmlformats.org/officeDocument/2006/relationships/image" Target="../media/image29.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2.gif"/><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4.gif"/><Relationship Id="rId4" Type="http://schemas.openxmlformats.org/officeDocument/2006/relationships/image" Target="../media/image00.gif"/><Relationship Id="rId5" Type="http://schemas.openxmlformats.org/officeDocument/2006/relationships/image" Target="../media/image05.gif"/><Relationship Id="rId6" Type="http://schemas.openxmlformats.org/officeDocument/2006/relationships/image" Target="../media/image03.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4.gif"/><Relationship Id="rId4" Type="http://schemas.openxmlformats.org/officeDocument/2006/relationships/image" Target="../media/image30.gif"/><Relationship Id="rId5" Type="http://schemas.openxmlformats.org/officeDocument/2006/relationships/image" Target="../media/image25.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4.gif"/><Relationship Id="rId4" Type="http://schemas.openxmlformats.org/officeDocument/2006/relationships/image" Target="../media/image30.gif"/><Relationship Id="rId5" Type="http://schemas.openxmlformats.org/officeDocument/2006/relationships/image" Target="../media/image25.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4.gif"/><Relationship Id="rId4" Type="http://schemas.openxmlformats.org/officeDocument/2006/relationships/image" Target="../media/image30.gif"/><Relationship Id="rId5" Type="http://schemas.openxmlformats.org/officeDocument/2006/relationships/image" Target="../media/image25.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4.gif"/><Relationship Id="rId4" Type="http://schemas.openxmlformats.org/officeDocument/2006/relationships/image" Target="../media/image30.gif"/><Relationship Id="rId5" Type="http://schemas.openxmlformats.org/officeDocument/2006/relationships/image" Target="../media/image25.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8.gif"/><Relationship Id="rId4" Type="http://schemas.openxmlformats.org/officeDocument/2006/relationships/image" Target="../media/image0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8.gif"/><Relationship Id="rId4" Type="http://schemas.openxmlformats.org/officeDocument/2006/relationships/image" Target="../media/image0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8.gif"/><Relationship Id="rId4" Type="http://schemas.openxmlformats.org/officeDocument/2006/relationships/image" Target="../media/image0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8.gif"/><Relationship Id="rId4" Type="http://schemas.openxmlformats.org/officeDocument/2006/relationships/image" Target="../media/image06.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grpSp>
        <p:nvGrpSpPr>
          <p:cNvPr id="84" name="Shape 84"/>
          <p:cNvGrpSpPr/>
          <p:nvPr/>
        </p:nvGrpSpPr>
        <p:grpSpPr>
          <a:xfrm>
            <a:off x="2057954" y="476672"/>
            <a:ext cx="5258235" cy="2088232"/>
            <a:chOff x="2195736" y="614812"/>
            <a:chExt cx="5258235" cy="2088232"/>
          </a:xfrm>
        </p:grpSpPr>
        <p:grpSp>
          <p:nvGrpSpPr>
            <p:cNvPr id="85" name="Shape 85"/>
            <p:cNvGrpSpPr/>
            <p:nvPr/>
          </p:nvGrpSpPr>
          <p:grpSpPr>
            <a:xfrm>
              <a:off x="2195736" y="614812"/>
              <a:ext cx="5258235" cy="2088232"/>
              <a:chOff x="2672540" y="614812"/>
              <a:chExt cx="5258235" cy="2088232"/>
            </a:xfrm>
          </p:grpSpPr>
          <p:grpSp>
            <p:nvGrpSpPr>
              <p:cNvPr id="86" name="Shape 86"/>
              <p:cNvGrpSpPr/>
              <p:nvPr/>
            </p:nvGrpSpPr>
            <p:grpSpPr>
              <a:xfrm>
                <a:off x="2672540" y="614812"/>
                <a:ext cx="5130071" cy="2088232"/>
                <a:chOff x="3923928" y="260648"/>
                <a:chExt cx="5130071" cy="2088232"/>
              </a:xfrm>
            </p:grpSpPr>
            <p:sp>
              <p:nvSpPr>
                <p:cNvPr id="87" name="Shape 87"/>
                <p:cNvSpPr/>
                <p:nvPr/>
              </p:nvSpPr>
              <p:spPr>
                <a:xfrm rot="-5400000">
                  <a:off x="6308943" y="-396175"/>
                  <a:ext cx="2088232" cy="3401880"/>
                </a:xfrm>
                <a:prstGeom prst="flowChartDelay">
                  <a:avLst/>
                </a:prstGeom>
                <a:gradFill>
                  <a:gsLst>
                    <a:gs pos="0">
                      <a:srgbClr val="770000"/>
                    </a:gs>
                    <a:gs pos="50000">
                      <a:srgbClr val="AC0000"/>
                    </a:gs>
                    <a:gs pos="100000">
                      <a:srgbClr val="CE0000"/>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grpSp>
              <p:nvGrpSpPr>
                <p:cNvPr id="88" name="Shape 88"/>
                <p:cNvGrpSpPr/>
                <p:nvPr/>
              </p:nvGrpSpPr>
              <p:grpSpPr>
                <a:xfrm>
                  <a:off x="3923928" y="620687"/>
                  <a:ext cx="4896544" cy="1728192"/>
                  <a:chOff x="3923928" y="620687"/>
                  <a:chExt cx="4896544" cy="1728192"/>
                </a:xfrm>
              </p:grpSpPr>
              <p:sp>
                <p:nvSpPr>
                  <p:cNvPr id="89" name="Shape 89"/>
                  <p:cNvSpPr/>
                  <p:nvPr/>
                </p:nvSpPr>
                <p:spPr>
                  <a:xfrm>
                    <a:off x="3923928" y="620687"/>
                    <a:ext cx="4896544" cy="1728192"/>
                  </a:xfrm>
                  <a:prstGeom prst="flowChartOnlineStorage">
                    <a:avLst/>
                  </a:prstGeom>
                  <a:gradFill>
                    <a:gsLst>
                      <a:gs pos="0">
                        <a:srgbClr val="990033"/>
                      </a:gs>
                      <a:gs pos="50000">
                        <a:srgbClr val="F2F2F2"/>
                      </a:gs>
                      <a:gs pos="100000">
                        <a:schemeClr val="lt1"/>
                      </a:gs>
                    </a:gsLst>
                    <a:lin ang="0" scaled="0"/>
                  </a:gra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90" name="Shape 90"/>
                  <p:cNvSpPr/>
                  <p:nvPr/>
                </p:nvSpPr>
                <p:spPr>
                  <a:xfrm>
                    <a:off x="4283967" y="620687"/>
                    <a:ext cx="4536503" cy="1584176"/>
                  </a:xfrm>
                  <a:prstGeom prst="flowChartTerminator">
                    <a:avLst/>
                  </a:prstGeom>
                  <a:gradFill>
                    <a:gsLst>
                      <a:gs pos="0">
                        <a:srgbClr val="990000"/>
                      </a:gs>
                      <a:gs pos="50000">
                        <a:srgbClr val="F2F2F2"/>
                      </a:gs>
                      <a:gs pos="100000">
                        <a:schemeClr val="lt1"/>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grpSp>
          </p:grpSp>
          <p:pic>
            <p:nvPicPr>
              <p:cNvPr id="91" name="Shape 91"/>
              <p:cNvPicPr preferRelativeResize="0"/>
              <p:nvPr/>
            </p:nvPicPr>
            <p:blipFill rotWithShape="1">
              <a:blip r:embed="rId3">
                <a:alphaModFix/>
              </a:blip>
              <a:srcRect b="0" l="0" r="0" t="0"/>
              <a:stretch/>
            </p:blipFill>
            <p:spPr>
              <a:xfrm flipH="1">
                <a:off x="6597275" y="1882752"/>
                <a:ext cx="1333499" cy="676275"/>
              </a:xfrm>
              <a:prstGeom prst="rect">
                <a:avLst/>
              </a:prstGeom>
              <a:noFill/>
              <a:ln>
                <a:noFill/>
              </a:ln>
            </p:spPr>
          </p:pic>
        </p:grpSp>
        <p:sp>
          <p:nvSpPr>
            <p:cNvPr id="92" name="Shape 92"/>
            <p:cNvSpPr/>
            <p:nvPr/>
          </p:nvSpPr>
          <p:spPr>
            <a:xfrm>
              <a:off x="2771800" y="1235008"/>
              <a:ext cx="4121960" cy="110799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600" u="none" cap="none" strike="noStrike">
                  <a:solidFill>
                    <a:srgbClr val="0000CC"/>
                  </a:solidFill>
                  <a:latin typeface="Calibri"/>
                  <a:ea typeface="Calibri"/>
                  <a:cs typeface="Calibri"/>
                  <a:sym typeface="Calibri"/>
                </a:rPr>
                <a:t>الوحدة الثانية</a:t>
              </a:r>
            </a:p>
          </p:txBody>
        </p:sp>
      </p:grpSp>
      <p:grpSp>
        <p:nvGrpSpPr>
          <p:cNvPr id="93" name="Shape 93"/>
          <p:cNvGrpSpPr/>
          <p:nvPr/>
        </p:nvGrpSpPr>
        <p:grpSpPr>
          <a:xfrm>
            <a:off x="1248362" y="3328889"/>
            <a:ext cx="6780021" cy="2907957"/>
            <a:chOff x="1098112" y="3328889"/>
            <a:chExt cx="6780021" cy="2907957"/>
          </a:xfrm>
        </p:grpSpPr>
        <p:grpSp>
          <p:nvGrpSpPr>
            <p:cNvPr id="94" name="Shape 94"/>
            <p:cNvGrpSpPr/>
            <p:nvPr/>
          </p:nvGrpSpPr>
          <p:grpSpPr>
            <a:xfrm>
              <a:off x="1098112" y="3328889"/>
              <a:ext cx="6606535" cy="2836414"/>
              <a:chOff x="1098112" y="3328889"/>
              <a:chExt cx="6606535" cy="2836414"/>
            </a:xfrm>
          </p:grpSpPr>
          <p:grpSp>
            <p:nvGrpSpPr>
              <p:cNvPr id="95" name="Shape 95"/>
              <p:cNvGrpSpPr/>
              <p:nvPr/>
            </p:nvGrpSpPr>
            <p:grpSpPr>
              <a:xfrm>
                <a:off x="1098112" y="3356992"/>
                <a:ext cx="6606535" cy="2808311"/>
                <a:chOff x="1098112" y="3356992"/>
                <a:chExt cx="6606535" cy="2808311"/>
              </a:xfrm>
            </p:grpSpPr>
            <p:grpSp>
              <p:nvGrpSpPr>
                <p:cNvPr id="96" name="Shape 96"/>
                <p:cNvGrpSpPr/>
                <p:nvPr/>
              </p:nvGrpSpPr>
              <p:grpSpPr>
                <a:xfrm>
                  <a:off x="1259632" y="3356992"/>
                  <a:ext cx="6445015" cy="2808311"/>
                  <a:chOff x="1259632" y="3356992"/>
                  <a:chExt cx="6445015" cy="2808311"/>
                </a:xfrm>
              </p:grpSpPr>
              <p:sp>
                <p:nvSpPr>
                  <p:cNvPr id="97" name="Shape 97"/>
                  <p:cNvSpPr/>
                  <p:nvPr/>
                </p:nvSpPr>
                <p:spPr>
                  <a:xfrm>
                    <a:off x="1259632" y="3356992"/>
                    <a:ext cx="5715883" cy="2232248"/>
                  </a:xfrm>
                  <a:prstGeom prst="roundRect">
                    <a:avLst>
                      <a:gd fmla="val 16667" name="adj"/>
                    </a:avLst>
                  </a:prstGeom>
                  <a:gradFill>
                    <a:gsLst>
                      <a:gs pos="0">
                        <a:srgbClr val="5C007E"/>
                      </a:gs>
                      <a:gs pos="50000">
                        <a:srgbClr val="8500B6"/>
                      </a:gs>
                      <a:gs pos="100000">
                        <a:srgbClr val="A000DB"/>
                      </a:gs>
                    </a:gsLst>
                    <a:lin ang="5400000" scaled="0"/>
                  </a:gradFill>
                  <a:ln cap="flat" cmpd="sng" w="25400">
                    <a:solidFill>
                      <a:schemeClr val="lt1"/>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98" name="Shape 98"/>
                  <p:cNvSpPr/>
                  <p:nvPr/>
                </p:nvSpPr>
                <p:spPr>
                  <a:xfrm flipH="1">
                    <a:off x="4536295" y="3356992"/>
                    <a:ext cx="3168351" cy="2736303"/>
                  </a:xfrm>
                  <a:prstGeom prst="corner">
                    <a:avLst>
                      <a:gd fmla="val 50000" name="adj1"/>
                      <a:gd fmla="val 50000" name="adj2"/>
                    </a:avLst>
                  </a:prstGeom>
                  <a:gradFill>
                    <a:gsLst>
                      <a:gs pos="0">
                        <a:srgbClr val="2C2C2C"/>
                      </a:gs>
                      <a:gs pos="50000">
                        <a:srgbClr val="404040"/>
                      </a:gs>
                      <a:gs pos="100000">
                        <a:srgbClr val="4D4D4D"/>
                      </a:gs>
                    </a:gsLst>
                    <a:lin ang="10800000" scaled="0"/>
                  </a:gradFill>
                  <a:ln cap="flat" cmpd="sng" w="57150">
                    <a:solidFill>
                      <a:schemeClr val="lt1"/>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99" name="Shape 99"/>
                  <p:cNvSpPr/>
                  <p:nvPr/>
                </p:nvSpPr>
                <p:spPr>
                  <a:xfrm>
                    <a:off x="1259632" y="3429000"/>
                    <a:ext cx="6194339" cy="2736303"/>
                  </a:xfrm>
                  <a:prstGeom prst="flowChartManualInput">
                    <a:avLst/>
                  </a:prstGeom>
                  <a:gradFill>
                    <a:gsLst>
                      <a:gs pos="0">
                        <a:srgbClr val="0C0C0C"/>
                      </a:gs>
                      <a:gs pos="19000">
                        <a:srgbClr val="00CC00"/>
                      </a:gs>
                      <a:gs pos="62000">
                        <a:schemeClr val="lt1"/>
                      </a:gs>
                      <a:gs pos="100000">
                        <a:schemeClr val="lt1"/>
                      </a:gs>
                    </a:gsLst>
                    <a:lin ang="10800000" scaled="0"/>
                  </a:gradFill>
                  <a:ln cap="flat" cmpd="sng" w="25400">
                    <a:solidFill>
                      <a:schemeClr val="lt1"/>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grpSp>
            <p:sp>
              <p:nvSpPr>
                <p:cNvPr id="100" name="Shape 100"/>
                <p:cNvSpPr/>
                <p:nvPr/>
              </p:nvSpPr>
              <p:spPr>
                <a:xfrm>
                  <a:off x="1098112" y="4460919"/>
                  <a:ext cx="6282199"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7200" u="none" cap="none" strike="noStrike">
                      <a:solidFill>
                        <a:schemeClr val="dk1"/>
                      </a:solidFill>
                      <a:latin typeface="Calibri"/>
                      <a:ea typeface="Calibri"/>
                      <a:cs typeface="Calibri"/>
                      <a:sym typeface="Calibri"/>
                    </a:rPr>
                    <a:t>النمو الإنساني</a:t>
                  </a:r>
                </a:p>
              </p:txBody>
            </p:sp>
          </p:grpSp>
          <p:pic>
            <p:nvPicPr>
              <p:cNvPr id="101" name="Shape 101"/>
              <p:cNvPicPr preferRelativeResize="0"/>
              <p:nvPr/>
            </p:nvPicPr>
            <p:blipFill rotWithShape="1">
              <a:blip r:embed="rId4">
                <a:alphaModFix/>
              </a:blip>
              <a:srcRect b="0" l="0" r="0" t="0"/>
              <a:stretch/>
            </p:blipFill>
            <p:spPr>
              <a:xfrm>
                <a:off x="1140671" y="3328889"/>
                <a:ext cx="1343095" cy="892199"/>
              </a:xfrm>
              <a:prstGeom prst="rect">
                <a:avLst/>
              </a:prstGeom>
              <a:noFill/>
              <a:ln>
                <a:noFill/>
              </a:ln>
            </p:spPr>
          </p:pic>
        </p:grpSp>
        <p:pic>
          <p:nvPicPr>
            <p:cNvPr id="102" name="Shape 102"/>
            <p:cNvPicPr preferRelativeResize="0"/>
            <p:nvPr/>
          </p:nvPicPr>
          <p:blipFill rotWithShape="1">
            <a:blip r:embed="rId4">
              <a:alphaModFix/>
            </a:blip>
            <a:srcRect b="0" l="0" r="0" t="0"/>
            <a:stretch/>
          </p:blipFill>
          <p:spPr>
            <a:xfrm>
              <a:off x="6535037" y="5344648"/>
              <a:ext cx="1343095" cy="892199"/>
            </a:xfrm>
            <a:prstGeom prst="rect">
              <a:avLst/>
            </a:prstGeom>
            <a:noFill/>
            <a:ln>
              <a:noFill/>
            </a:ln>
          </p:spPr>
        </p:pic>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grpSp>
        <p:nvGrpSpPr>
          <p:cNvPr id="223" name="Shape 223"/>
          <p:cNvGrpSpPr/>
          <p:nvPr/>
        </p:nvGrpSpPr>
        <p:grpSpPr>
          <a:xfrm>
            <a:off x="179512" y="332655"/>
            <a:ext cx="8640960" cy="6192687"/>
            <a:chOff x="179512" y="332655"/>
            <a:chExt cx="8640960" cy="6192687"/>
          </a:xfrm>
        </p:grpSpPr>
        <p:grpSp>
          <p:nvGrpSpPr>
            <p:cNvPr id="224" name="Shape 224"/>
            <p:cNvGrpSpPr/>
            <p:nvPr/>
          </p:nvGrpSpPr>
          <p:grpSpPr>
            <a:xfrm>
              <a:off x="179512" y="332655"/>
              <a:ext cx="8640960" cy="6192687"/>
              <a:chOff x="1049086" y="764703"/>
              <a:chExt cx="7267329" cy="5400599"/>
            </a:xfrm>
          </p:grpSpPr>
          <p:grpSp>
            <p:nvGrpSpPr>
              <p:cNvPr id="225" name="Shape 225"/>
              <p:cNvGrpSpPr/>
              <p:nvPr/>
            </p:nvGrpSpPr>
            <p:grpSpPr>
              <a:xfrm>
                <a:off x="1049086" y="764703"/>
                <a:ext cx="7236803" cy="5400599"/>
                <a:chOff x="179511" y="1412775"/>
                <a:chExt cx="7236803" cy="5400599"/>
              </a:xfrm>
            </p:grpSpPr>
            <p:sp>
              <p:nvSpPr>
                <p:cNvPr id="226" name="Shape 226"/>
                <p:cNvSpPr/>
                <p:nvPr/>
              </p:nvSpPr>
              <p:spPr>
                <a:xfrm rot="5400000">
                  <a:off x="3959931" y="3356991"/>
                  <a:ext cx="5400599" cy="1512167"/>
                </a:xfrm>
                <a:prstGeom prst="flowChartTerminator">
                  <a:avLst/>
                </a:prstGeom>
                <a:solidFill>
                  <a:srgbClr val="336699"/>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227" name="Shape 227"/>
                <p:cNvSpPr/>
                <p:nvPr/>
              </p:nvSpPr>
              <p:spPr>
                <a:xfrm>
                  <a:off x="179511" y="1429171"/>
                  <a:ext cx="6264696" cy="5312196"/>
                </a:xfrm>
                <a:prstGeom prst="roundRect">
                  <a:avLst>
                    <a:gd fmla="val 16667" name="adj"/>
                  </a:avLst>
                </a:prstGeom>
                <a:solidFill>
                  <a:srgbClr val="80808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228" name="Shape 228"/>
                <p:cNvSpPr/>
                <p:nvPr/>
              </p:nvSpPr>
              <p:spPr>
                <a:xfrm>
                  <a:off x="467543" y="1653398"/>
                  <a:ext cx="6912767" cy="4752527"/>
                </a:xfrm>
                <a:prstGeom prst="octagon">
                  <a:avLst>
                    <a:gd fmla="val 17802" name="adj"/>
                  </a:avLst>
                </a:prstGeom>
                <a:gradFill>
                  <a:gsLst>
                    <a:gs pos="0">
                      <a:schemeClr val="lt1"/>
                    </a:gs>
                    <a:gs pos="50000">
                      <a:schemeClr val="lt1"/>
                    </a:gs>
                    <a:gs pos="100000">
                      <a:srgbClr val="FF99CC"/>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pic>
            <p:nvPicPr>
              <p:cNvPr id="229" name="Shape 229"/>
              <p:cNvPicPr preferRelativeResize="0"/>
              <p:nvPr/>
            </p:nvPicPr>
            <p:blipFill rotWithShape="1">
              <a:blip r:embed="rId3">
                <a:alphaModFix/>
              </a:blip>
              <a:srcRect b="0" l="0" r="0" t="0"/>
              <a:stretch/>
            </p:blipFill>
            <p:spPr>
              <a:xfrm>
                <a:off x="7164288" y="764704"/>
                <a:ext cx="1152128" cy="1066784"/>
              </a:xfrm>
              <a:prstGeom prst="rect">
                <a:avLst/>
              </a:prstGeom>
              <a:noFill/>
              <a:ln>
                <a:noFill/>
              </a:ln>
            </p:spPr>
          </p:pic>
        </p:grpSp>
        <p:pic>
          <p:nvPicPr>
            <p:cNvPr id="230" name="Shape 230"/>
            <p:cNvPicPr preferRelativeResize="0"/>
            <p:nvPr/>
          </p:nvPicPr>
          <p:blipFill rotWithShape="1">
            <a:blip r:embed="rId4">
              <a:alphaModFix/>
            </a:blip>
            <a:srcRect b="0" l="0" r="0" t="0"/>
            <a:stretch/>
          </p:blipFill>
          <p:spPr>
            <a:xfrm>
              <a:off x="521985" y="5013176"/>
              <a:ext cx="495299" cy="438150"/>
            </a:xfrm>
            <a:prstGeom prst="rect">
              <a:avLst/>
            </a:prstGeom>
            <a:noFill/>
            <a:ln>
              <a:noFill/>
            </a:ln>
          </p:spPr>
        </p:pic>
        <p:pic>
          <p:nvPicPr>
            <p:cNvPr id="231" name="Shape 231"/>
            <p:cNvPicPr preferRelativeResize="0"/>
            <p:nvPr/>
          </p:nvPicPr>
          <p:blipFill rotWithShape="1">
            <a:blip r:embed="rId4">
              <a:alphaModFix/>
            </a:blip>
            <a:srcRect b="0" l="0" r="0" t="0"/>
            <a:stretch/>
          </p:blipFill>
          <p:spPr>
            <a:xfrm>
              <a:off x="692324" y="5301207"/>
              <a:ext cx="495299" cy="438150"/>
            </a:xfrm>
            <a:prstGeom prst="rect">
              <a:avLst/>
            </a:prstGeom>
            <a:noFill/>
            <a:ln>
              <a:noFill/>
            </a:ln>
          </p:spPr>
        </p:pic>
        <p:pic>
          <p:nvPicPr>
            <p:cNvPr id="232" name="Shape 232"/>
            <p:cNvPicPr preferRelativeResize="0"/>
            <p:nvPr/>
          </p:nvPicPr>
          <p:blipFill rotWithShape="1">
            <a:blip r:embed="rId4">
              <a:alphaModFix/>
            </a:blip>
            <a:srcRect b="0" l="0" r="0" t="0"/>
            <a:stretch/>
          </p:blipFill>
          <p:spPr>
            <a:xfrm>
              <a:off x="980355" y="5583137"/>
              <a:ext cx="495299" cy="438150"/>
            </a:xfrm>
            <a:prstGeom prst="rect">
              <a:avLst/>
            </a:prstGeom>
            <a:noFill/>
            <a:ln>
              <a:noFill/>
            </a:ln>
          </p:spPr>
        </p:pic>
        <p:pic>
          <p:nvPicPr>
            <p:cNvPr id="233" name="Shape 233"/>
            <p:cNvPicPr preferRelativeResize="0"/>
            <p:nvPr/>
          </p:nvPicPr>
          <p:blipFill rotWithShape="1">
            <a:blip r:embed="rId4">
              <a:alphaModFix/>
            </a:blip>
            <a:srcRect b="0" l="0" r="0" t="0"/>
            <a:stretch/>
          </p:blipFill>
          <p:spPr>
            <a:xfrm>
              <a:off x="1268387" y="5871169"/>
              <a:ext cx="495299" cy="438150"/>
            </a:xfrm>
            <a:prstGeom prst="rect">
              <a:avLst/>
            </a:prstGeom>
            <a:noFill/>
            <a:ln>
              <a:noFill/>
            </a:ln>
          </p:spPr>
        </p:pic>
      </p:grpSp>
      <p:sp>
        <p:nvSpPr>
          <p:cNvPr id="234" name="Shape 234"/>
          <p:cNvSpPr txBox="1"/>
          <p:nvPr/>
        </p:nvSpPr>
        <p:spPr>
          <a:xfrm>
            <a:off x="769635" y="1607308"/>
            <a:ext cx="7827715" cy="3477874"/>
          </a:xfrm>
          <a:prstGeom prst="rect">
            <a:avLst/>
          </a:prstGeom>
          <a:noFill/>
          <a:ln>
            <a:noFill/>
          </a:ln>
        </p:spPr>
        <p:txBody>
          <a:bodyPr anchorCtr="0" anchor="t" bIns="45700" lIns="91425" rIns="91425" tIns="45700">
            <a:noAutofit/>
          </a:bodyPr>
          <a:lstStyle/>
          <a:p>
            <a:pPr indent="-571500" lvl="0" marL="571500" marR="0" rtl="1" algn="r">
              <a:spcBef>
                <a:spcPts val="0"/>
              </a:spcBef>
              <a:buClr>
                <a:schemeClr val="dk1"/>
              </a:buClr>
              <a:buSzPct val="100000"/>
              <a:buFont typeface="Arial"/>
              <a:buChar char="•"/>
            </a:pPr>
            <a:r>
              <a:rPr b="1" lang="ar-EG" sz="4400">
                <a:solidFill>
                  <a:schemeClr val="dk1"/>
                </a:solidFill>
                <a:latin typeface="Calibri"/>
                <a:ea typeface="Calibri"/>
                <a:cs typeface="Calibri"/>
                <a:sym typeface="Calibri"/>
              </a:rPr>
              <a:t>يعد التقاعد من أبرز الأحداث الاجتماعية في هذه المرحلة الذي يحدث تغيرًا كبيرًا في حياة الشخص والشعور بفقد الدور في محيطه ويؤدي إلى تغيير كبير في نظام الفرد.</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34">
                                            <p:txEl>
                                              <p:pRg end="0" st="0"/>
                                            </p:txEl>
                                          </p:spTgt>
                                        </p:tgtEl>
                                        <p:attrNameLst>
                                          <p:attrName>style.visibility</p:attrName>
                                        </p:attrNameLst>
                                      </p:cBhvr>
                                      <p:to>
                                        <p:strVal val="visible"/>
                                      </p:to>
                                    </p:set>
                                    <p:anim calcmode="lin" valueType="num">
                                      <p:cBhvr additive="base">
                                        <p:cTn dur="500"/>
                                        <p:tgtEl>
                                          <p:spTgt spid="23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34">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grpSp>
        <p:nvGrpSpPr>
          <p:cNvPr id="239" name="Shape 239"/>
          <p:cNvGrpSpPr/>
          <p:nvPr/>
        </p:nvGrpSpPr>
        <p:grpSpPr>
          <a:xfrm>
            <a:off x="179512" y="332655"/>
            <a:ext cx="8640960" cy="6192687"/>
            <a:chOff x="179512" y="332655"/>
            <a:chExt cx="8640960" cy="6192687"/>
          </a:xfrm>
        </p:grpSpPr>
        <p:grpSp>
          <p:nvGrpSpPr>
            <p:cNvPr id="240" name="Shape 240"/>
            <p:cNvGrpSpPr/>
            <p:nvPr/>
          </p:nvGrpSpPr>
          <p:grpSpPr>
            <a:xfrm>
              <a:off x="179512" y="332655"/>
              <a:ext cx="8640960" cy="6192687"/>
              <a:chOff x="1049086" y="764703"/>
              <a:chExt cx="7267329" cy="5400599"/>
            </a:xfrm>
          </p:grpSpPr>
          <p:grpSp>
            <p:nvGrpSpPr>
              <p:cNvPr id="241" name="Shape 241"/>
              <p:cNvGrpSpPr/>
              <p:nvPr/>
            </p:nvGrpSpPr>
            <p:grpSpPr>
              <a:xfrm>
                <a:off x="1049086" y="764703"/>
                <a:ext cx="7236803" cy="5400599"/>
                <a:chOff x="179511" y="1412775"/>
                <a:chExt cx="7236803" cy="5400599"/>
              </a:xfrm>
            </p:grpSpPr>
            <p:sp>
              <p:nvSpPr>
                <p:cNvPr id="242" name="Shape 242"/>
                <p:cNvSpPr/>
                <p:nvPr/>
              </p:nvSpPr>
              <p:spPr>
                <a:xfrm rot="5400000">
                  <a:off x="3959931" y="3356991"/>
                  <a:ext cx="5400599" cy="1512167"/>
                </a:xfrm>
                <a:prstGeom prst="flowChartTerminator">
                  <a:avLst/>
                </a:prstGeom>
                <a:solidFill>
                  <a:srgbClr val="336699"/>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243" name="Shape 243"/>
                <p:cNvSpPr/>
                <p:nvPr/>
              </p:nvSpPr>
              <p:spPr>
                <a:xfrm>
                  <a:off x="179511" y="1429171"/>
                  <a:ext cx="6264696" cy="5312196"/>
                </a:xfrm>
                <a:prstGeom prst="roundRect">
                  <a:avLst>
                    <a:gd fmla="val 16667" name="adj"/>
                  </a:avLst>
                </a:prstGeom>
                <a:solidFill>
                  <a:srgbClr val="80808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244" name="Shape 244"/>
                <p:cNvSpPr/>
                <p:nvPr/>
              </p:nvSpPr>
              <p:spPr>
                <a:xfrm>
                  <a:off x="467543" y="1653398"/>
                  <a:ext cx="6912767" cy="4752527"/>
                </a:xfrm>
                <a:prstGeom prst="octagon">
                  <a:avLst>
                    <a:gd fmla="val 17802" name="adj"/>
                  </a:avLst>
                </a:prstGeom>
                <a:gradFill>
                  <a:gsLst>
                    <a:gs pos="0">
                      <a:schemeClr val="lt1"/>
                    </a:gs>
                    <a:gs pos="50000">
                      <a:schemeClr val="lt1"/>
                    </a:gs>
                    <a:gs pos="100000">
                      <a:srgbClr val="FF99CC"/>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pic>
            <p:nvPicPr>
              <p:cNvPr id="245" name="Shape 245"/>
              <p:cNvPicPr preferRelativeResize="0"/>
              <p:nvPr/>
            </p:nvPicPr>
            <p:blipFill rotWithShape="1">
              <a:blip r:embed="rId3">
                <a:alphaModFix/>
              </a:blip>
              <a:srcRect b="0" l="0" r="0" t="0"/>
              <a:stretch/>
            </p:blipFill>
            <p:spPr>
              <a:xfrm>
                <a:off x="7164288" y="764704"/>
                <a:ext cx="1152128" cy="1066784"/>
              </a:xfrm>
              <a:prstGeom prst="rect">
                <a:avLst/>
              </a:prstGeom>
              <a:noFill/>
              <a:ln>
                <a:noFill/>
              </a:ln>
            </p:spPr>
          </p:pic>
        </p:grpSp>
        <p:pic>
          <p:nvPicPr>
            <p:cNvPr id="246" name="Shape 246"/>
            <p:cNvPicPr preferRelativeResize="0"/>
            <p:nvPr/>
          </p:nvPicPr>
          <p:blipFill rotWithShape="1">
            <a:blip r:embed="rId4">
              <a:alphaModFix/>
            </a:blip>
            <a:srcRect b="0" l="0" r="0" t="0"/>
            <a:stretch/>
          </p:blipFill>
          <p:spPr>
            <a:xfrm>
              <a:off x="521985" y="5013176"/>
              <a:ext cx="495299" cy="438150"/>
            </a:xfrm>
            <a:prstGeom prst="rect">
              <a:avLst/>
            </a:prstGeom>
            <a:noFill/>
            <a:ln>
              <a:noFill/>
            </a:ln>
          </p:spPr>
        </p:pic>
        <p:pic>
          <p:nvPicPr>
            <p:cNvPr id="247" name="Shape 247"/>
            <p:cNvPicPr preferRelativeResize="0"/>
            <p:nvPr/>
          </p:nvPicPr>
          <p:blipFill rotWithShape="1">
            <a:blip r:embed="rId4">
              <a:alphaModFix/>
            </a:blip>
            <a:srcRect b="0" l="0" r="0" t="0"/>
            <a:stretch/>
          </p:blipFill>
          <p:spPr>
            <a:xfrm>
              <a:off x="692324" y="5301207"/>
              <a:ext cx="495299" cy="438150"/>
            </a:xfrm>
            <a:prstGeom prst="rect">
              <a:avLst/>
            </a:prstGeom>
            <a:noFill/>
            <a:ln>
              <a:noFill/>
            </a:ln>
          </p:spPr>
        </p:pic>
        <p:pic>
          <p:nvPicPr>
            <p:cNvPr id="248" name="Shape 248"/>
            <p:cNvPicPr preferRelativeResize="0"/>
            <p:nvPr/>
          </p:nvPicPr>
          <p:blipFill rotWithShape="1">
            <a:blip r:embed="rId4">
              <a:alphaModFix/>
            </a:blip>
            <a:srcRect b="0" l="0" r="0" t="0"/>
            <a:stretch/>
          </p:blipFill>
          <p:spPr>
            <a:xfrm>
              <a:off x="980355" y="5583137"/>
              <a:ext cx="495299" cy="438150"/>
            </a:xfrm>
            <a:prstGeom prst="rect">
              <a:avLst/>
            </a:prstGeom>
            <a:noFill/>
            <a:ln>
              <a:noFill/>
            </a:ln>
          </p:spPr>
        </p:pic>
        <p:pic>
          <p:nvPicPr>
            <p:cNvPr id="249" name="Shape 249"/>
            <p:cNvPicPr preferRelativeResize="0"/>
            <p:nvPr/>
          </p:nvPicPr>
          <p:blipFill rotWithShape="1">
            <a:blip r:embed="rId4">
              <a:alphaModFix/>
            </a:blip>
            <a:srcRect b="0" l="0" r="0" t="0"/>
            <a:stretch/>
          </p:blipFill>
          <p:spPr>
            <a:xfrm>
              <a:off x="1268387" y="5871169"/>
              <a:ext cx="495299" cy="438150"/>
            </a:xfrm>
            <a:prstGeom prst="rect">
              <a:avLst/>
            </a:prstGeom>
            <a:noFill/>
            <a:ln>
              <a:noFill/>
            </a:ln>
          </p:spPr>
        </p:pic>
      </p:grpSp>
      <p:sp>
        <p:nvSpPr>
          <p:cNvPr id="250" name="Shape 250"/>
          <p:cNvSpPr txBox="1"/>
          <p:nvPr/>
        </p:nvSpPr>
        <p:spPr>
          <a:xfrm>
            <a:off x="827583" y="1535300"/>
            <a:ext cx="7580065" cy="3477874"/>
          </a:xfrm>
          <a:prstGeom prst="rect">
            <a:avLst/>
          </a:prstGeom>
          <a:noFill/>
          <a:ln>
            <a:noFill/>
          </a:ln>
        </p:spPr>
        <p:txBody>
          <a:bodyPr anchorCtr="0" anchor="t" bIns="45700" lIns="91425" rIns="91425" tIns="45700">
            <a:noAutofit/>
          </a:bodyPr>
          <a:lstStyle/>
          <a:p>
            <a:pPr indent="-571500" lvl="0" marL="571500" marR="0" rtl="1" algn="r">
              <a:spcBef>
                <a:spcPts val="0"/>
              </a:spcBef>
              <a:buClr>
                <a:schemeClr val="dk1"/>
              </a:buClr>
              <a:buSzPct val="100000"/>
              <a:buFont typeface="Arial"/>
              <a:buChar char="•"/>
            </a:pPr>
            <a:r>
              <a:rPr b="1" lang="ar-EG" sz="4400">
                <a:solidFill>
                  <a:schemeClr val="dk1"/>
                </a:solidFill>
                <a:latin typeface="Calibri"/>
                <a:ea typeface="Calibri"/>
                <a:cs typeface="Calibri"/>
                <a:sym typeface="Calibri"/>
              </a:rPr>
              <a:t>أسوأ ما يمكن أن يحدث للكبار في مرحلة الشيخوخة هو اعتمادهم على غيرهم اقتصاديًا وفي حركتهم، فيشعر أنه لم يعد له الخيار وحرية الحركة كما كانت من قبل.</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50">
                                            <p:txEl>
                                              <p:pRg end="0" st="0"/>
                                            </p:txEl>
                                          </p:spTgt>
                                        </p:tgtEl>
                                        <p:attrNameLst>
                                          <p:attrName>style.visibility</p:attrName>
                                        </p:attrNameLst>
                                      </p:cBhvr>
                                      <p:to>
                                        <p:strVal val="visible"/>
                                      </p:to>
                                    </p:set>
                                    <p:anim calcmode="lin" valueType="num">
                                      <p:cBhvr additive="base">
                                        <p:cTn dur="500"/>
                                        <p:tgtEl>
                                          <p:spTgt spid="25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50">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grpSp>
        <p:nvGrpSpPr>
          <p:cNvPr id="255" name="Shape 255"/>
          <p:cNvGrpSpPr/>
          <p:nvPr/>
        </p:nvGrpSpPr>
        <p:grpSpPr>
          <a:xfrm>
            <a:off x="35496" y="142852"/>
            <a:ext cx="8966800" cy="6500857"/>
            <a:chOff x="285719" y="142852"/>
            <a:chExt cx="8429683" cy="6500857"/>
          </a:xfrm>
        </p:grpSpPr>
        <p:sp>
          <p:nvSpPr>
            <p:cNvPr id="256" name="Shape 256"/>
            <p:cNvSpPr/>
            <p:nvPr/>
          </p:nvSpPr>
          <p:spPr>
            <a:xfrm>
              <a:off x="285719" y="4000503"/>
              <a:ext cx="2643206" cy="2643206"/>
            </a:xfrm>
            <a:prstGeom prst="cloud">
              <a:avLst/>
            </a:prstGeom>
            <a:solidFill>
              <a:srgbClr val="7F7F7F"/>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57" name="Shape 257"/>
            <p:cNvSpPr/>
            <p:nvPr/>
          </p:nvSpPr>
          <p:spPr>
            <a:xfrm>
              <a:off x="6215073" y="142852"/>
              <a:ext cx="2500330" cy="2928958"/>
            </a:xfrm>
            <a:prstGeom prst="cloud">
              <a:avLst/>
            </a:prstGeom>
            <a:gradFill>
              <a:gsLst>
                <a:gs pos="0">
                  <a:srgbClr val="9E0000"/>
                </a:gs>
                <a:gs pos="50000">
                  <a:srgbClr val="E40000"/>
                </a:gs>
                <a:gs pos="100000">
                  <a:srgbClr val="FF0000"/>
                </a:gs>
              </a:gsLst>
              <a:lin ang="81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58" name="Shape 258"/>
            <p:cNvSpPr/>
            <p:nvPr/>
          </p:nvSpPr>
          <p:spPr>
            <a:xfrm>
              <a:off x="571472" y="285728"/>
              <a:ext cx="8072494" cy="6215106"/>
            </a:xfrm>
            <a:prstGeom prst="flowChartTerminator">
              <a:avLst/>
            </a:prstGeom>
            <a:gradFill>
              <a:gsLst>
                <a:gs pos="0">
                  <a:srgbClr val="BC7EFF"/>
                </a:gs>
                <a:gs pos="50000">
                  <a:schemeClr val="lt1"/>
                </a:gs>
                <a:gs pos="100000">
                  <a:srgbClr val="E9D9FF"/>
                </a:gs>
              </a:gsLst>
              <a:lin ang="162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59" name="Shape 259"/>
            <p:cNvSpPr/>
            <p:nvPr/>
          </p:nvSpPr>
          <p:spPr>
            <a:xfrm>
              <a:off x="1071537" y="428604"/>
              <a:ext cx="7143799" cy="5857915"/>
            </a:xfrm>
            <a:prstGeom prst="round2DiagRect">
              <a:avLst>
                <a:gd fmla="val 16667" name="adj1"/>
                <a:gd fmla="val 0" name="adj2"/>
              </a:avLst>
            </a:prstGeom>
            <a:gradFill>
              <a:gsLst>
                <a:gs pos="0">
                  <a:srgbClr val="BABABA"/>
                </a:gs>
                <a:gs pos="35000">
                  <a:srgbClr val="F2F2F2"/>
                </a:gs>
                <a:gs pos="100000">
                  <a:schemeClr val="lt1"/>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Calibri"/>
                <a:ea typeface="Calibri"/>
                <a:cs typeface="Calibri"/>
                <a:sym typeface="Calibri"/>
              </a:endParaRPr>
            </a:p>
          </p:txBody>
        </p:sp>
      </p:grpSp>
      <p:sp>
        <p:nvSpPr>
          <p:cNvPr id="260" name="Shape 260"/>
          <p:cNvSpPr/>
          <p:nvPr/>
        </p:nvSpPr>
        <p:spPr>
          <a:xfrm>
            <a:off x="4283967" y="2525994"/>
            <a:ext cx="3816424"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000099"/>
                </a:solidFill>
                <a:latin typeface="Calibri"/>
                <a:ea typeface="Calibri"/>
                <a:cs typeface="Calibri"/>
                <a:sym typeface="Calibri"/>
              </a:rPr>
              <a:t>النواقل العصبية:</a:t>
            </a:r>
          </a:p>
        </p:txBody>
      </p:sp>
      <p:grpSp>
        <p:nvGrpSpPr>
          <p:cNvPr id="261" name="Shape 261"/>
          <p:cNvGrpSpPr/>
          <p:nvPr/>
        </p:nvGrpSpPr>
        <p:grpSpPr>
          <a:xfrm>
            <a:off x="2843807" y="142851"/>
            <a:ext cx="4104456" cy="2278035"/>
            <a:chOff x="3164746" y="3832375"/>
            <a:chExt cx="3541401" cy="1899098"/>
          </a:xfrm>
        </p:grpSpPr>
        <p:pic>
          <p:nvPicPr>
            <p:cNvPr id="262" name="Shape 262"/>
            <p:cNvPicPr preferRelativeResize="0"/>
            <p:nvPr/>
          </p:nvPicPr>
          <p:blipFill rotWithShape="1">
            <a:blip r:embed="rId3">
              <a:alphaModFix/>
            </a:blip>
            <a:srcRect b="0" l="0" r="0" t="0"/>
            <a:stretch/>
          </p:blipFill>
          <p:spPr>
            <a:xfrm>
              <a:off x="3236755" y="3832375"/>
              <a:ext cx="3469393" cy="1899098"/>
            </a:xfrm>
            <a:prstGeom prst="rect">
              <a:avLst/>
            </a:prstGeom>
            <a:noFill/>
            <a:ln>
              <a:noFill/>
            </a:ln>
          </p:spPr>
        </p:pic>
        <p:grpSp>
          <p:nvGrpSpPr>
            <p:cNvPr id="263" name="Shape 263"/>
            <p:cNvGrpSpPr/>
            <p:nvPr/>
          </p:nvGrpSpPr>
          <p:grpSpPr>
            <a:xfrm>
              <a:off x="3164746" y="4181458"/>
              <a:ext cx="3317052" cy="1186233"/>
              <a:chOff x="1542979" y="2780927"/>
              <a:chExt cx="3317052" cy="1186233"/>
            </a:xfrm>
          </p:grpSpPr>
          <p:grpSp>
            <p:nvGrpSpPr>
              <p:cNvPr id="264" name="Shape 264"/>
              <p:cNvGrpSpPr/>
              <p:nvPr/>
            </p:nvGrpSpPr>
            <p:grpSpPr>
              <a:xfrm>
                <a:off x="1542979" y="2780927"/>
                <a:ext cx="3317052" cy="1186233"/>
                <a:chOff x="1542979" y="2780927"/>
                <a:chExt cx="3317052" cy="1186233"/>
              </a:xfrm>
            </p:grpSpPr>
            <p:pic>
              <p:nvPicPr>
                <p:cNvPr id="265" name="Shape 265"/>
                <p:cNvPicPr preferRelativeResize="0"/>
                <p:nvPr/>
              </p:nvPicPr>
              <p:blipFill rotWithShape="1">
                <a:blip r:embed="rId4">
                  <a:alphaModFix/>
                </a:blip>
                <a:srcRect b="0" l="0" r="0" t="0"/>
                <a:stretch/>
              </p:blipFill>
              <p:spPr>
                <a:xfrm>
                  <a:off x="4053701" y="2780927"/>
                  <a:ext cx="251224" cy="200980"/>
                </a:xfrm>
                <a:prstGeom prst="rect">
                  <a:avLst/>
                </a:prstGeom>
                <a:noFill/>
                <a:ln>
                  <a:noFill/>
                </a:ln>
              </p:spPr>
            </p:pic>
            <p:pic>
              <p:nvPicPr>
                <p:cNvPr id="266" name="Shape 266"/>
                <p:cNvPicPr preferRelativeResize="0"/>
                <p:nvPr/>
              </p:nvPicPr>
              <p:blipFill rotWithShape="1">
                <a:blip r:embed="rId4">
                  <a:alphaModFix/>
                </a:blip>
                <a:srcRect b="0" l="0" r="0" t="0"/>
                <a:stretch/>
              </p:blipFill>
              <p:spPr>
                <a:xfrm>
                  <a:off x="4299271" y="2780927"/>
                  <a:ext cx="286306" cy="229045"/>
                </a:xfrm>
                <a:prstGeom prst="rect">
                  <a:avLst/>
                </a:prstGeom>
                <a:noFill/>
                <a:ln>
                  <a:noFill/>
                </a:ln>
              </p:spPr>
            </p:pic>
            <p:grpSp>
              <p:nvGrpSpPr>
                <p:cNvPr id="267" name="Shape 267"/>
                <p:cNvGrpSpPr/>
                <p:nvPr/>
              </p:nvGrpSpPr>
              <p:grpSpPr>
                <a:xfrm>
                  <a:off x="1542979" y="2839915"/>
                  <a:ext cx="3317052" cy="1127246"/>
                  <a:chOff x="1542979" y="2839915"/>
                  <a:chExt cx="3317052" cy="1127246"/>
                </a:xfrm>
              </p:grpSpPr>
              <p:sp>
                <p:nvSpPr>
                  <p:cNvPr id="268" name="Shape 268"/>
                  <p:cNvSpPr/>
                  <p:nvPr/>
                </p:nvSpPr>
                <p:spPr>
                  <a:xfrm>
                    <a:off x="1542979" y="2890836"/>
                    <a:ext cx="3173036" cy="1076324"/>
                  </a:xfrm>
                  <a:prstGeom prst="teardrop">
                    <a:avLst>
                      <a:gd fmla="val 100000" name="adj"/>
                    </a:avLst>
                  </a:prstGeom>
                  <a:gradFill>
                    <a:gsLst>
                      <a:gs pos="0">
                        <a:schemeClr val="lt1"/>
                      </a:gs>
                      <a:gs pos="50000">
                        <a:schemeClr val="lt1"/>
                      </a:gs>
                      <a:gs pos="100000">
                        <a:srgbClr val="CBFF91"/>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2800">
                      <a:solidFill>
                        <a:schemeClr val="lt1"/>
                      </a:solidFill>
                      <a:latin typeface="Calibri"/>
                      <a:ea typeface="Calibri"/>
                      <a:cs typeface="Calibri"/>
                      <a:sym typeface="Calibri"/>
                    </a:endParaRPr>
                  </a:p>
                </p:txBody>
              </p:sp>
              <p:pic>
                <p:nvPicPr>
                  <p:cNvPr id="269" name="Shape 269"/>
                  <p:cNvPicPr preferRelativeResize="0"/>
                  <p:nvPr/>
                </p:nvPicPr>
                <p:blipFill rotWithShape="1">
                  <a:blip r:embed="rId5">
                    <a:alphaModFix/>
                  </a:blip>
                  <a:srcRect b="0" l="0" r="0" t="0"/>
                  <a:stretch/>
                </p:blipFill>
                <p:spPr>
                  <a:xfrm>
                    <a:off x="4477689" y="2839915"/>
                    <a:ext cx="382342" cy="360038"/>
                  </a:xfrm>
                  <a:prstGeom prst="rect">
                    <a:avLst/>
                  </a:prstGeom>
                  <a:noFill/>
                  <a:ln>
                    <a:noFill/>
                  </a:ln>
                </p:spPr>
              </p:pic>
            </p:grpSp>
          </p:grpSp>
          <p:sp>
            <p:nvSpPr>
              <p:cNvPr id="270" name="Shape 270"/>
              <p:cNvSpPr txBox="1"/>
              <p:nvPr/>
            </p:nvSpPr>
            <p:spPr>
              <a:xfrm>
                <a:off x="1835659" y="3010283"/>
                <a:ext cx="2751681" cy="84671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000">
                    <a:solidFill>
                      <a:srgbClr val="6600CC"/>
                    </a:solidFill>
                    <a:latin typeface="Calibri"/>
                    <a:ea typeface="Calibri"/>
                    <a:cs typeface="Calibri"/>
                    <a:sym typeface="Calibri"/>
                  </a:rPr>
                  <a:t>إثراء</a:t>
                </a:r>
              </a:p>
            </p:txBody>
          </p:sp>
        </p:grpSp>
      </p:grpSp>
      <p:sp>
        <p:nvSpPr>
          <p:cNvPr id="271" name="Shape 271"/>
          <p:cNvSpPr/>
          <p:nvPr/>
        </p:nvSpPr>
        <p:spPr>
          <a:xfrm>
            <a:off x="1259632" y="3537589"/>
            <a:ext cx="6824834"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هي المركبات الكيميائية الموجودة في المخ والضرورية للتواصل من خلية عصبية في المخ إلى أخرى</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par>
                                <p:cTn fill="hold" nodeType="withEffect" presetClass="entr" presetID="23" presetSubtype="16">
                                  <p:stCondLst>
                                    <p:cond delay="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500"/>
                                        <p:tgtEl>
                                          <p:spTgt spid="261"/>
                                        </p:tgtEl>
                                        <p:attrNameLst>
                                          <p:attrName>ppt_w</p:attrName>
                                        </p:attrNameLst>
                                      </p:cBhvr>
                                      <p:tavLst>
                                        <p:tav fmla="" tm="0">
                                          <p:val>
                                            <p:strVal val="0"/>
                                          </p:val>
                                        </p:tav>
                                        <p:tav fmla="" tm="100000">
                                          <p:val>
                                            <p:strVal val="#ppt_w"/>
                                          </p:val>
                                        </p:tav>
                                      </p:tavLst>
                                    </p:anim>
                                    <p:anim calcmode="lin" valueType="num">
                                      <p:cBhvr additive="base">
                                        <p:cTn dur="500"/>
                                        <p:tgtEl>
                                          <p:spTgt spid="26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grpSp>
        <p:nvGrpSpPr>
          <p:cNvPr id="276" name="Shape 276"/>
          <p:cNvGrpSpPr/>
          <p:nvPr/>
        </p:nvGrpSpPr>
        <p:grpSpPr>
          <a:xfrm>
            <a:off x="35495" y="44623"/>
            <a:ext cx="8892479" cy="6597351"/>
            <a:chOff x="107504" y="548679"/>
            <a:chExt cx="6648027" cy="6192687"/>
          </a:xfrm>
        </p:grpSpPr>
        <p:sp>
          <p:nvSpPr>
            <p:cNvPr id="277" name="Shape 277"/>
            <p:cNvSpPr/>
            <p:nvPr/>
          </p:nvSpPr>
          <p:spPr>
            <a:xfrm>
              <a:off x="107504" y="548679"/>
              <a:ext cx="5512975" cy="6192687"/>
            </a:xfrm>
            <a:prstGeom prst="roundRect">
              <a:avLst>
                <a:gd fmla="val 10152" name="adj"/>
              </a:avLst>
            </a:prstGeom>
            <a:gradFill>
              <a:gsLst>
                <a:gs pos="0">
                  <a:srgbClr val="655A74"/>
                </a:gs>
                <a:gs pos="50000">
                  <a:srgbClr val="9382A8"/>
                </a:gs>
                <a:gs pos="100000">
                  <a:srgbClr val="B19DC9"/>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nvGrpSpPr>
            <p:cNvPr id="278" name="Shape 278"/>
            <p:cNvGrpSpPr/>
            <p:nvPr/>
          </p:nvGrpSpPr>
          <p:grpSpPr>
            <a:xfrm>
              <a:off x="381000" y="692695"/>
              <a:ext cx="6374531" cy="5858940"/>
              <a:chOff x="381000" y="692695"/>
              <a:chExt cx="6374531" cy="5858940"/>
            </a:xfrm>
          </p:grpSpPr>
          <p:grpSp>
            <p:nvGrpSpPr>
              <p:cNvPr id="279" name="Shape 279"/>
              <p:cNvGrpSpPr/>
              <p:nvPr/>
            </p:nvGrpSpPr>
            <p:grpSpPr>
              <a:xfrm>
                <a:off x="381000" y="836711"/>
                <a:ext cx="6351239" cy="5714924"/>
                <a:chOff x="381000" y="1162088"/>
                <a:chExt cx="6351239" cy="5029508"/>
              </a:xfrm>
            </p:grpSpPr>
            <p:sp>
              <p:nvSpPr>
                <p:cNvPr id="280" name="Shape 280"/>
                <p:cNvSpPr/>
                <p:nvPr/>
              </p:nvSpPr>
              <p:spPr>
                <a:xfrm>
                  <a:off x="381000" y="1162088"/>
                  <a:ext cx="6351239" cy="5029508"/>
                </a:xfrm>
                <a:prstGeom prst="rect">
                  <a:avLst/>
                </a:prstGeom>
                <a:gradFill>
                  <a:gsLst>
                    <a:gs pos="0">
                      <a:schemeClr val="lt1"/>
                    </a:gs>
                    <a:gs pos="50000">
                      <a:srgbClr val="F2F2F2"/>
                    </a:gs>
                    <a:gs pos="100000">
                      <a:srgbClr val="F2F2F2"/>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pic>
              <p:nvPicPr>
                <p:cNvPr id="281" name="Shape 281"/>
                <p:cNvPicPr preferRelativeResize="0"/>
                <p:nvPr/>
              </p:nvPicPr>
              <p:blipFill rotWithShape="1">
                <a:blip r:embed="rId3">
                  <a:alphaModFix/>
                </a:blip>
                <a:srcRect b="0" l="0" r="0" t="0"/>
                <a:stretch/>
              </p:blipFill>
              <p:spPr>
                <a:xfrm>
                  <a:off x="381000" y="5850978"/>
                  <a:ext cx="2095499" cy="314324"/>
                </a:xfrm>
                <a:prstGeom prst="rect">
                  <a:avLst/>
                </a:prstGeom>
                <a:noFill/>
                <a:ln>
                  <a:noFill/>
                </a:ln>
              </p:spPr>
            </p:pic>
            <p:pic>
              <p:nvPicPr>
                <p:cNvPr id="282" name="Shape 282"/>
                <p:cNvPicPr preferRelativeResize="0"/>
                <p:nvPr/>
              </p:nvPicPr>
              <p:blipFill rotWithShape="1">
                <a:blip r:embed="rId3">
                  <a:alphaModFix/>
                </a:blip>
                <a:srcRect b="0" l="0" r="0" t="0"/>
                <a:stretch/>
              </p:blipFill>
              <p:spPr>
                <a:xfrm>
                  <a:off x="2483767" y="5850978"/>
                  <a:ext cx="2095499" cy="314324"/>
                </a:xfrm>
                <a:prstGeom prst="rect">
                  <a:avLst/>
                </a:prstGeom>
                <a:noFill/>
                <a:ln>
                  <a:noFill/>
                </a:ln>
              </p:spPr>
            </p:pic>
            <p:pic>
              <p:nvPicPr>
                <p:cNvPr id="283" name="Shape 283"/>
                <p:cNvPicPr preferRelativeResize="0"/>
                <p:nvPr/>
              </p:nvPicPr>
              <p:blipFill rotWithShape="1">
                <a:blip r:embed="rId3">
                  <a:alphaModFix/>
                </a:blip>
                <a:srcRect b="0" l="0" r="0" t="0"/>
                <a:stretch/>
              </p:blipFill>
              <p:spPr>
                <a:xfrm>
                  <a:off x="4572000" y="5850978"/>
                  <a:ext cx="2095499" cy="314324"/>
                </a:xfrm>
                <a:prstGeom prst="rect">
                  <a:avLst/>
                </a:prstGeom>
                <a:noFill/>
                <a:ln>
                  <a:noFill/>
                </a:ln>
              </p:spPr>
            </p:pic>
          </p:grpSp>
          <p:pic>
            <p:nvPicPr>
              <p:cNvPr id="284" name="Shape 284"/>
              <p:cNvPicPr preferRelativeResize="0"/>
              <p:nvPr/>
            </p:nvPicPr>
            <p:blipFill rotWithShape="1">
              <a:blip r:embed="rId4">
                <a:alphaModFix/>
              </a:blip>
              <a:srcRect b="0" l="0" r="0" t="0"/>
              <a:stretch/>
            </p:blipFill>
            <p:spPr>
              <a:xfrm>
                <a:off x="4165241" y="692695"/>
                <a:ext cx="2590290" cy="360040"/>
              </a:xfrm>
              <a:prstGeom prst="rect">
                <a:avLst/>
              </a:prstGeom>
              <a:noFill/>
              <a:ln>
                <a:noFill/>
              </a:ln>
            </p:spPr>
          </p:pic>
        </p:grpSp>
      </p:grpSp>
      <p:sp>
        <p:nvSpPr>
          <p:cNvPr id="285" name="Shape 285"/>
          <p:cNvSpPr txBox="1"/>
          <p:nvPr/>
        </p:nvSpPr>
        <p:spPr>
          <a:xfrm>
            <a:off x="2195735" y="665400"/>
            <a:ext cx="5040559" cy="132343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8000" u="sng">
                <a:solidFill>
                  <a:srgbClr val="6600CC"/>
                </a:solidFill>
                <a:latin typeface="Calibri"/>
                <a:ea typeface="Calibri"/>
                <a:cs typeface="Calibri"/>
                <a:sym typeface="Calibri"/>
              </a:rPr>
              <a:t>مهارات حياتية</a:t>
            </a:r>
          </a:p>
        </p:txBody>
      </p:sp>
      <p:sp>
        <p:nvSpPr>
          <p:cNvPr id="286" name="Shape 286"/>
          <p:cNvSpPr txBox="1"/>
          <p:nvPr/>
        </p:nvSpPr>
        <p:spPr>
          <a:xfrm>
            <a:off x="858521" y="2209380"/>
            <a:ext cx="7714987" cy="280076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من المهارات المهمة لتوضيح الأفكار مهارة (إيجاد الأسباب واستخلاص النتائج) حدد أسباب رفض الكبار تغيير موعد الأكل أو تغيير المنزل أو العادات الاجتماعية.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grpSp>
        <p:nvGrpSpPr>
          <p:cNvPr id="291" name="Shape 291"/>
          <p:cNvGrpSpPr/>
          <p:nvPr/>
        </p:nvGrpSpPr>
        <p:grpSpPr>
          <a:xfrm>
            <a:off x="35496" y="142852"/>
            <a:ext cx="8966800" cy="6500857"/>
            <a:chOff x="285719" y="142852"/>
            <a:chExt cx="8429683" cy="6500857"/>
          </a:xfrm>
        </p:grpSpPr>
        <p:sp>
          <p:nvSpPr>
            <p:cNvPr id="292" name="Shape 292"/>
            <p:cNvSpPr/>
            <p:nvPr/>
          </p:nvSpPr>
          <p:spPr>
            <a:xfrm>
              <a:off x="285719" y="4000503"/>
              <a:ext cx="2643206" cy="2643206"/>
            </a:xfrm>
            <a:prstGeom prst="cloud">
              <a:avLst/>
            </a:prstGeom>
            <a:solidFill>
              <a:srgbClr val="7F7F7F"/>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93" name="Shape 293"/>
            <p:cNvSpPr/>
            <p:nvPr/>
          </p:nvSpPr>
          <p:spPr>
            <a:xfrm>
              <a:off x="6215073" y="142852"/>
              <a:ext cx="2500330" cy="2928958"/>
            </a:xfrm>
            <a:prstGeom prst="cloud">
              <a:avLst/>
            </a:prstGeom>
            <a:gradFill>
              <a:gsLst>
                <a:gs pos="0">
                  <a:srgbClr val="9E0000"/>
                </a:gs>
                <a:gs pos="50000">
                  <a:srgbClr val="E40000"/>
                </a:gs>
                <a:gs pos="100000">
                  <a:srgbClr val="FF0000"/>
                </a:gs>
              </a:gsLst>
              <a:lin ang="81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94" name="Shape 294"/>
            <p:cNvSpPr/>
            <p:nvPr/>
          </p:nvSpPr>
          <p:spPr>
            <a:xfrm>
              <a:off x="571472" y="285728"/>
              <a:ext cx="8072494" cy="6215106"/>
            </a:xfrm>
            <a:prstGeom prst="flowChartTerminator">
              <a:avLst/>
            </a:prstGeom>
            <a:gradFill>
              <a:gsLst>
                <a:gs pos="0">
                  <a:srgbClr val="BC7EFF"/>
                </a:gs>
                <a:gs pos="50000">
                  <a:schemeClr val="lt1"/>
                </a:gs>
                <a:gs pos="100000">
                  <a:srgbClr val="E9D9FF"/>
                </a:gs>
              </a:gsLst>
              <a:lin ang="162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95" name="Shape 295"/>
            <p:cNvSpPr/>
            <p:nvPr/>
          </p:nvSpPr>
          <p:spPr>
            <a:xfrm>
              <a:off x="1071537" y="428604"/>
              <a:ext cx="7143799" cy="5857915"/>
            </a:xfrm>
            <a:prstGeom prst="round2DiagRect">
              <a:avLst>
                <a:gd fmla="val 16667" name="adj1"/>
                <a:gd fmla="val 0" name="adj2"/>
              </a:avLst>
            </a:prstGeom>
            <a:gradFill>
              <a:gsLst>
                <a:gs pos="0">
                  <a:srgbClr val="BABABA"/>
                </a:gs>
                <a:gs pos="35000">
                  <a:srgbClr val="F2F2F2"/>
                </a:gs>
                <a:gs pos="100000">
                  <a:schemeClr val="lt1"/>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Calibri"/>
                <a:ea typeface="Calibri"/>
                <a:cs typeface="Calibri"/>
                <a:sym typeface="Calibri"/>
              </a:endParaRPr>
            </a:p>
          </p:txBody>
        </p:sp>
      </p:grpSp>
      <p:sp>
        <p:nvSpPr>
          <p:cNvPr id="296" name="Shape 296"/>
          <p:cNvSpPr/>
          <p:nvPr/>
        </p:nvSpPr>
        <p:spPr>
          <a:xfrm>
            <a:off x="5220071" y="2106635"/>
            <a:ext cx="2880320"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000099"/>
                </a:solidFill>
                <a:latin typeface="Calibri"/>
                <a:ea typeface="Calibri"/>
                <a:cs typeface="Calibri"/>
                <a:sym typeface="Calibri"/>
              </a:rPr>
              <a:t>الزهايمرز:</a:t>
            </a:r>
          </a:p>
        </p:txBody>
      </p:sp>
      <p:grpSp>
        <p:nvGrpSpPr>
          <p:cNvPr id="297" name="Shape 297"/>
          <p:cNvGrpSpPr/>
          <p:nvPr/>
        </p:nvGrpSpPr>
        <p:grpSpPr>
          <a:xfrm>
            <a:off x="2843807" y="44623"/>
            <a:ext cx="4104456" cy="2278035"/>
            <a:chOff x="3164746" y="3832375"/>
            <a:chExt cx="3541401" cy="1899098"/>
          </a:xfrm>
        </p:grpSpPr>
        <p:pic>
          <p:nvPicPr>
            <p:cNvPr id="298" name="Shape 298"/>
            <p:cNvPicPr preferRelativeResize="0"/>
            <p:nvPr/>
          </p:nvPicPr>
          <p:blipFill rotWithShape="1">
            <a:blip r:embed="rId3">
              <a:alphaModFix/>
            </a:blip>
            <a:srcRect b="0" l="0" r="0" t="0"/>
            <a:stretch/>
          </p:blipFill>
          <p:spPr>
            <a:xfrm>
              <a:off x="3236755" y="3832375"/>
              <a:ext cx="3469393" cy="1899098"/>
            </a:xfrm>
            <a:prstGeom prst="rect">
              <a:avLst/>
            </a:prstGeom>
            <a:noFill/>
            <a:ln>
              <a:noFill/>
            </a:ln>
          </p:spPr>
        </p:pic>
        <p:grpSp>
          <p:nvGrpSpPr>
            <p:cNvPr id="299" name="Shape 299"/>
            <p:cNvGrpSpPr/>
            <p:nvPr/>
          </p:nvGrpSpPr>
          <p:grpSpPr>
            <a:xfrm>
              <a:off x="3164746" y="4181458"/>
              <a:ext cx="3317052" cy="1186233"/>
              <a:chOff x="1542979" y="2780927"/>
              <a:chExt cx="3317052" cy="1186233"/>
            </a:xfrm>
          </p:grpSpPr>
          <p:grpSp>
            <p:nvGrpSpPr>
              <p:cNvPr id="300" name="Shape 300"/>
              <p:cNvGrpSpPr/>
              <p:nvPr/>
            </p:nvGrpSpPr>
            <p:grpSpPr>
              <a:xfrm>
                <a:off x="1542979" y="2780927"/>
                <a:ext cx="3317052" cy="1186233"/>
                <a:chOff x="1542979" y="2780927"/>
                <a:chExt cx="3317052" cy="1186233"/>
              </a:xfrm>
            </p:grpSpPr>
            <p:pic>
              <p:nvPicPr>
                <p:cNvPr id="301" name="Shape 301"/>
                <p:cNvPicPr preferRelativeResize="0"/>
                <p:nvPr/>
              </p:nvPicPr>
              <p:blipFill rotWithShape="1">
                <a:blip r:embed="rId4">
                  <a:alphaModFix/>
                </a:blip>
                <a:srcRect b="0" l="0" r="0" t="0"/>
                <a:stretch/>
              </p:blipFill>
              <p:spPr>
                <a:xfrm>
                  <a:off x="4053701" y="2780927"/>
                  <a:ext cx="251224" cy="200980"/>
                </a:xfrm>
                <a:prstGeom prst="rect">
                  <a:avLst/>
                </a:prstGeom>
                <a:noFill/>
                <a:ln>
                  <a:noFill/>
                </a:ln>
              </p:spPr>
            </p:pic>
            <p:pic>
              <p:nvPicPr>
                <p:cNvPr id="302" name="Shape 302"/>
                <p:cNvPicPr preferRelativeResize="0"/>
                <p:nvPr/>
              </p:nvPicPr>
              <p:blipFill rotWithShape="1">
                <a:blip r:embed="rId4">
                  <a:alphaModFix/>
                </a:blip>
                <a:srcRect b="0" l="0" r="0" t="0"/>
                <a:stretch/>
              </p:blipFill>
              <p:spPr>
                <a:xfrm>
                  <a:off x="4299271" y="2780927"/>
                  <a:ext cx="286306" cy="229045"/>
                </a:xfrm>
                <a:prstGeom prst="rect">
                  <a:avLst/>
                </a:prstGeom>
                <a:noFill/>
                <a:ln>
                  <a:noFill/>
                </a:ln>
              </p:spPr>
            </p:pic>
            <p:grpSp>
              <p:nvGrpSpPr>
                <p:cNvPr id="303" name="Shape 303"/>
                <p:cNvGrpSpPr/>
                <p:nvPr/>
              </p:nvGrpSpPr>
              <p:grpSpPr>
                <a:xfrm>
                  <a:off x="1542979" y="2839915"/>
                  <a:ext cx="3317052" cy="1127246"/>
                  <a:chOff x="1542979" y="2839915"/>
                  <a:chExt cx="3317052" cy="1127246"/>
                </a:xfrm>
              </p:grpSpPr>
              <p:sp>
                <p:nvSpPr>
                  <p:cNvPr id="304" name="Shape 304"/>
                  <p:cNvSpPr/>
                  <p:nvPr/>
                </p:nvSpPr>
                <p:spPr>
                  <a:xfrm>
                    <a:off x="1542979" y="2890836"/>
                    <a:ext cx="3173036" cy="1076324"/>
                  </a:xfrm>
                  <a:prstGeom prst="teardrop">
                    <a:avLst>
                      <a:gd fmla="val 100000" name="adj"/>
                    </a:avLst>
                  </a:prstGeom>
                  <a:gradFill>
                    <a:gsLst>
                      <a:gs pos="0">
                        <a:schemeClr val="lt1"/>
                      </a:gs>
                      <a:gs pos="50000">
                        <a:schemeClr val="lt1"/>
                      </a:gs>
                      <a:gs pos="100000">
                        <a:srgbClr val="CBFF91"/>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2800">
                      <a:solidFill>
                        <a:schemeClr val="lt1"/>
                      </a:solidFill>
                      <a:latin typeface="Calibri"/>
                      <a:ea typeface="Calibri"/>
                      <a:cs typeface="Calibri"/>
                      <a:sym typeface="Calibri"/>
                    </a:endParaRPr>
                  </a:p>
                </p:txBody>
              </p:sp>
              <p:pic>
                <p:nvPicPr>
                  <p:cNvPr id="305" name="Shape 305"/>
                  <p:cNvPicPr preferRelativeResize="0"/>
                  <p:nvPr/>
                </p:nvPicPr>
                <p:blipFill rotWithShape="1">
                  <a:blip r:embed="rId5">
                    <a:alphaModFix/>
                  </a:blip>
                  <a:srcRect b="0" l="0" r="0" t="0"/>
                  <a:stretch/>
                </p:blipFill>
                <p:spPr>
                  <a:xfrm>
                    <a:off x="4477689" y="2839915"/>
                    <a:ext cx="382342" cy="360038"/>
                  </a:xfrm>
                  <a:prstGeom prst="rect">
                    <a:avLst/>
                  </a:prstGeom>
                  <a:noFill/>
                  <a:ln>
                    <a:noFill/>
                  </a:ln>
                </p:spPr>
              </p:pic>
            </p:grpSp>
          </p:grpSp>
          <p:sp>
            <p:nvSpPr>
              <p:cNvPr id="306" name="Shape 306"/>
              <p:cNvSpPr txBox="1"/>
              <p:nvPr/>
            </p:nvSpPr>
            <p:spPr>
              <a:xfrm>
                <a:off x="1835659" y="3010283"/>
                <a:ext cx="2751681" cy="84671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000">
                    <a:solidFill>
                      <a:srgbClr val="6600CC"/>
                    </a:solidFill>
                    <a:latin typeface="Calibri"/>
                    <a:ea typeface="Calibri"/>
                    <a:cs typeface="Calibri"/>
                    <a:sym typeface="Calibri"/>
                  </a:rPr>
                  <a:t>إثراء</a:t>
                </a:r>
              </a:p>
            </p:txBody>
          </p:sp>
        </p:grpSp>
      </p:grpSp>
      <p:sp>
        <p:nvSpPr>
          <p:cNvPr id="307" name="Shape 307"/>
          <p:cNvSpPr/>
          <p:nvPr/>
        </p:nvSpPr>
        <p:spPr>
          <a:xfrm>
            <a:off x="755575" y="2970732"/>
            <a:ext cx="7282743" cy="3046988"/>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200">
                <a:solidFill>
                  <a:schemeClr val="dk1"/>
                </a:solidFill>
                <a:latin typeface="Calibri"/>
                <a:ea typeface="Calibri"/>
                <a:cs typeface="Calibri"/>
                <a:sym typeface="Calibri"/>
              </a:rPr>
              <a:t>هو عالم ألماني كان أول من اكتشف هذا المرض، والزهايمرز مرض عبارة عن نقص بعض المواد الكيميائية في الدماغ والتي تُشغِل الخلية العصبية، فينتج عن ذلك وفاة الخلايا الدماغية تدريجيًا وتراكم بقايا من الخلايا الدماغية الميتة في المخ، والتي تحول دون تواصل خلايا الدماغ السليمة بطريقة سليمة.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par>
                                <p:cTn fill="hold" nodeType="withEffect" presetClass="entr" presetID="23" presetSubtype="16">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500"/>
                                        <p:tgtEl>
                                          <p:spTgt spid="297"/>
                                        </p:tgtEl>
                                        <p:attrNameLst>
                                          <p:attrName>ppt_w</p:attrName>
                                        </p:attrNameLst>
                                      </p:cBhvr>
                                      <p:tavLst>
                                        <p:tav fmla="" tm="0">
                                          <p:val>
                                            <p:strVal val="0"/>
                                          </p:val>
                                        </p:tav>
                                        <p:tav fmla="" tm="100000">
                                          <p:val>
                                            <p:strVal val="#ppt_w"/>
                                          </p:val>
                                        </p:tav>
                                      </p:tavLst>
                                    </p:anim>
                                    <p:anim calcmode="lin" valueType="num">
                                      <p:cBhvr additive="base">
                                        <p:cTn dur="500"/>
                                        <p:tgtEl>
                                          <p:spTgt spid="29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grpSp>
        <p:nvGrpSpPr>
          <p:cNvPr id="312" name="Shape 312"/>
          <p:cNvGrpSpPr/>
          <p:nvPr/>
        </p:nvGrpSpPr>
        <p:grpSpPr>
          <a:xfrm>
            <a:off x="323528" y="188640"/>
            <a:ext cx="8568951" cy="6480719"/>
            <a:chOff x="323528" y="188640"/>
            <a:chExt cx="8568951" cy="6480719"/>
          </a:xfrm>
        </p:grpSpPr>
        <p:sp>
          <p:nvSpPr>
            <p:cNvPr id="313" name="Shape 313"/>
            <p:cNvSpPr/>
            <p:nvPr/>
          </p:nvSpPr>
          <p:spPr>
            <a:xfrm>
              <a:off x="323528" y="188640"/>
              <a:ext cx="2167701" cy="6480719"/>
            </a:xfrm>
            <a:prstGeom prst="roundRect">
              <a:avLst>
                <a:gd fmla="val 16667" name="adj"/>
              </a:avLst>
            </a:prstGeom>
            <a:solidFill>
              <a:srgbClr val="6600CC"/>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14" name="Shape 314"/>
            <p:cNvSpPr/>
            <p:nvPr/>
          </p:nvSpPr>
          <p:spPr>
            <a:xfrm>
              <a:off x="7130697" y="620687"/>
              <a:ext cx="1761781" cy="5562618"/>
            </a:xfrm>
            <a:prstGeom prst="rect">
              <a:avLst/>
            </a:prstGeom>
            <a:solidFill>
              <a:srgbClr val="C0000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15" name="Shape 315"/>
            <p:cNvSpPr/>
            <p:nvPr/>
          </p:nvSpPr>
          <p:spPr>
            <a:xfrm>
              <a:off x="611560" y="332656"/>
              <a:ext cx="7920880" cy="6192687"/>
            </a:xfrm>
            <a:prstGeom prst="rect">
              <a:avLst/>
            </a:prstGeom>
            <a:solidFill>
              <a:schemeClr val="lt1"/>
            </a:solidFill>
            <a:ln cap="flat" cmpd="sng" w="57150">
              <a:solidFill>
                <a:srgbClr val="BFBFBF"/>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316" name="Shape 316"/>
          <p:cNvPicPr preferRelativeResize="0"/>
          <p:nvPr/>
        </p:nvPicPr>
        <p:blipFill rotWithShape="1">
          <a:blip r:embed="rId3">
            <a:alphaModFix/>
          </a:blip>
          <a:srcRect b="0" l="0" r="0" t="0"/>
          <a:stretch/>
        </p:blipFill>
        <p:spPr>
          <a:xfrm>
            <a:off x="4860032" y="985341"/>
            <a:ext cx="3257550" cy="2981325"/>
          </a:xfrm>
          <a:prstGeom prst="rect">
            <a:avLst/>
          </a:prstGeom>
          <a:noFill/>
          <a:ln>
            <a:noFill/>
          </a:ln>
        </p:spPr>
      </p:pic>
      <p:pic>
        <p:nvPicPr>
          <p:cNvPr id="317" name="Shape 317"/>
          <p:cNvPicPr preferRelativeResize="0"/>
          <p:nvPr/>
        </p:nvPicPr>
        <p:blipFill rotWithShape="1">
          <a:blip r:embed="rId4">
            <a:alphaModFix/>
          </a:blip>
          <a:srcRect b="0" l="0" r="0" t="0"/>
          <a:stretch/>
        </p:blipFill>
        <p:spPr>
          <a:xfrm>
            <a:off x="1043608" y="980728"/>
            <a:ext cx="3362324" cy="3028949"/>
          </a:xfrm>
          <a:prstGeom prst="rect">
            <a:avLst/>
          </a:prstGeom>
          <a:noFill/>
          <a:ln>
            <a:noFill/>
          </a:ln>
        </p:spPr>
      </p:pic>
      <p:sp>
        <p:nvSpPr>
          <p:cNvPr id="318" name="Shape 318"/>
          <p:cNvSpPr/>
          <p:nvPr/>
        </p:nvSpPr>
        <p:spPr>
          <a:xfrm>
            <a:off x="5923316" y="4149080"/>
            <a:ext cx="1207381" cy="46166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2400">
                <a:solidFill>
                  <a:srgbClr val="6600CC"/>
                </a:solidFill>
                <a:latin typeface="Calibri"/>
                <a:ea typeface="Calibri"/>
                <a:cs typeface="Calibri"/>
                <a:sym typeface="Calibri"/>
              </a:rPr>
              <a:t>مخ مصاب</a:t>
            </a:r>
          </a:p>
        </p:txBody>
      </p:sp>
      <p:sp>
        <p:nvSpPr>
          <p:cNvPr id="319" name="Shape 319"/>
          <p:cNvSpPr/>
          <p:nvPr/>
        </p:nvSpPr>
        <p:spPr>
          <a:xfrm>
            <a:off x="1979711" y="4149080"/>
            <a:ext cx="1023036" cy="46166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2400">
                <a:solidFill>
                  <a:srgbClr val="6600CC"/>
                </a:solidFill>
                <a:latin typeface="Calibri"/>
                <a:ea typeface="Calibri"/>
                <a:cs typeface="Calibri"/>
                <a:sym typeface="Calibri"/>
              </a:rPr>
              <a:t>مخ سليم</a:t>
            </a:r>
          </a:p>
        </p:txBody>
      </p:sp>
      <p:sp>
        <p:nvSpPr>
          <p:cNvPr id="320" name="Shape 320"/>
          <p:cNvSpPr/>
          <p:nvPr/>
        </p:nvSpPr>
        <p:spPr>
          <a:xfrm>
            <a:off x="2339751" y="5229200"/>
            <a:ext cx="4572000" cy="95410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2800">
                <a:solidFill>
                  <a:schemeClr val="dk1"/>
                </a:solidFill>
                <a:latin typeface="Calibri"/>
                <a:ea typeface="Calibri"/>
                <a:cs typeface="Calibri"/>
                <a:sym typeface="Calibri"/>
              </a:rPr>
              <a:t>صورة مقطعية تبين الفرق بين المخ المصاب بالزهايمر والمخ السليم</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4" name="Shape 324"/>
        <p:cNvGrpSpPr/>
        <p:nvPr/>
      </p:nvGrpSpPr>
      <p:grpSpPr>
        <a:xfrm>
          <a:off x="0" y="0"/>
          <a:ext cx="0" cy="0"/>
          <a:chOff x="0" y="0"/>
          <a:chExt cx="0" cy="0"/>
        </a:xfrm>
      </p:grpSpPr>
      <p:grpSp>
        <p:nvGrpSpPr>
          <p:cNvPr id="325" name="Shape 325"/>
          <p:cNvGrpSpPr/>
          <p:nvPr/>
        </p:nvGrpSpPr>
        <p:grpSpPr>
          <a:xfrm>
            <a:off x="1403648" y="692695"/>
            <a:ext cx="6768752" cy="4680520"/>
            <a:chOff x="157887" y="3446654"/>
            <a:chExt cx="1476609" cy="1669489"/>
          </a:xfrm>
        </p:grpSpPr>
        <p:grpSp>
          <p:nvGrpSpPr>
            <p:cNvPr id="326" name="Shape 326"/>
            <p:cNvGrpSpPr/>
            <p:nvPr/>
          </p:nvGrpSpPr>
          <p:grpSpPr>
            <a:xfrm>
              <a:off x="157887" y="3446654"/>
              <a:ext cx="1476609" cy="1669489"/>
              <a:chOff x="257320" y="4100062"/>
              <a:chExt cx="1904999" cy="1904999"/>
            </a:xfrm>
          </p:grpSpPr>
          <p:pic>
            <p:nvPicPr>
              <p:cNvPr id="327" name="Shape 327"/>
              <p:cNvPicPr preferRelativeResize="0"/>
              <p:nvPr/>
            </p:nvPicPr>
            <p:blipFill rotWithShape="1">
              <a:blip r:embed="rId3">
                <a:alphaModFix/>
              </a:blip>
              <a:srcRect b="0" l="0" r="0" t="0"/>
              <a:stretch/>
            </p:blipFill>
            <p:spPr>
              <a:xfrm>
                <a:off x="257320" y="4100062"/>
                <a:ext cx="1904999" cy="1904999"/>
              </a:xfrm>
              <a:prstGeom prst="rect">
                <a:avLst/>
              </a:prstGeom>
              <a:noFill/>
              <a:ln>
                <a:noFill/>
              </a:ln>
            </p:spPr>
          </p:pic>
          <p:sp>
            <p:nvSpPr>
              <p:cNvPr id="328" name="Shape 328"/>
              <p:cNvSpPr/>
              <p:nvPr/>
            </p:nvSpPr>
            <p:spPr>
              <a:xfrm>
                <a:off x="548020" y="4628867"/>
                <a:ext cx="1215666" cy="1140686"/>
              </a:xfrm>
              <a:prstGeom prst="ellipse">
                <a:avLst/>
              </a:prstGeom>
              <a:gradFill>
                <a:gsLst>
                  <a:gs pos="0">
                    <a:srgbClr val="00B0F0"/>
                  </a:gs>
                  <a:gs pos="50000">
                    <a:schemeClr val="lt1"/>
                  </a:gs>
                  <a:gs pos="100000">
                    <a:srgbClr val="FFFFD9"/>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4000">
                  <a:solidFill>
                    <a:srgbClr val="0000CC"/>
                  </a:solidFill>
                  <a:latin typeface="Times New Roman"/>
                  <a:ea typeface="Times New Roman"/>
                  <a:cs typeface="Times New Roman"/>
                  <a:sym typeface="Times New Roman"/>
                </a:endParaRPr>
              </a:p>
            </p:txBody>
          </p:sp>
        </p:grpSp>
        <p:sp>
          <p:nvSpPr>
            <p:cNvPr id="329" name="Shape 329"/>
            <p:cNvSpPr txBox="1"/>
            <p:nvPr/>
          </p:nvSpPr>
          <p:spPr>
            <a:xfrm>
              <a:off x="424933" y="4011712"/>
              <a:ext cx="850268" cy="82335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7200">
                  <a:solidFill>
                    <a:srgbClr val="0000CC"/>
                  </a:solidFill>
                  <a:latin typeface="Times New Roman"/>
                  <a:ea typeface="Times New Roman"/>
                  <a:cs typeface="Times New Roman"/>
                  <a:sym typeface="Times New Roman"/>
                </a:rPr>
                <a:t>نشاط</a:t>
              </a:r>
              <a:br>
                <a:rPr b="1" lang="ar-EG" sz="7200">
                  <a:solidFill>
                    <a:srgbClr val="0000CC"/>
                  </a:solidFill>
                  <a:latin typeface="Times New Roman"/>
                  <a:ea typeface="Times New Roman"/>
                  <a:cs typeface="Times New Roman"/>
                  <a:sym typeface="Times New Roman"/>
                </a:rPr>
              </a:br>
              <a:r>
                <a:rPr b="1" lang="ar-EG" sz="7200">
                  <a:solidFill>
                    <a:srgbClr val="0000CC"/>
                  </a:solidFill>
                  <a:latin typeface="Times New Roman"/>
                  <a:ea typeface="Times New Roman"/>
                  <a:cs typeface="Times New Roman"/>
                  <a:sym typeface="Times New Roman"/>
                </a:rPr>
                <a:t> 2-13</a:t>
              </a:r>
            </a:p>
          </p:txBody>
        </p:sp>
      </p:gr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grpSp>
        <p:nvGrpSpPr>
          <p:cNvPr id="334" name="Shape 334"/>
          <p:cNvGrpSpPr/>
          <p:nvPr/>
        </p:nvGrpSpPr>
        <p:grpSpPr>
          <a:xfrm>
            <a:off x="428595" y="71414"/>
            <a:ext cx="8358213" cy="6715147"/>
            <a:chOff x="1071537" y="285704"/>
            <a:chExt cx="7215238" cy="6572296"/>
          </a:xfrm>
        </p:grpSpPr>
        <p:grpSp>
          <p:nvGrpSpPr>
            <p:cNvPr id="335" name="Shape 335"/>
            <p:cNvGrpSpPr/>
            <p:nvPr/>
          </p:nvGrpSpPr>
          <p:grpSpPr>
            <a:xfrm>
              <a:off x="1071537" y="285704"/>
              <a:ext cx="7215238" cy="6572296"/>
              <a:chOff x="1071537" y="285704"/>
              <a:chExt cx="7215238" cy="6572296"/>
            </a:xfrm>
          </p:grpSpPr>
          <p:grpSp>
            <p:nvGrpSpPr>
              <p:cNvPr id="336" name="Shape 336"/>
              <p:cNvGrpSpPr/>
              <p:nvPr/>
            </p:nvGrpSpPr>
            <p:grpSpPr>
              <a:xfrm>
                <a:off x="1071537" y="285704"/>
                <a:ext cx="7215238" cy="6572296"/>
                <a:chOff x="1142975" y="142852"/>
                <a:chExt cx="6929486" cy="6572296"/>
              </a:xfrm>
            </p:grpSpPr>
            <p:sp>
              <p:nvSpPr>
                <p:cNvPr id="337" name="Shape 337"/>
                <p:cNvSpPr/>
                <p:nvPr/>
              </p:nvSpPr>
              <p:spPr>
                <a:xfrm>
                  <a:off x="1142975" y="142852"/>
                  <a:ext cx="5000660" cy="6572296"/>
                </a:xfrm>
                <a:prstGeom prst="round2DiagRect">
                  <a:avLst>
                    <a:gd fmla="val 16667" name="adj1"/>
                    <a:gd fmla="val 0" name="adj2"/>
                  </a:avLst>
                </a:prstGeom>
                <a:gradFill>
                  <a:gsLst>
                    <a:gs pos="0">
                      <a:schemeClr val="lt1"/>
                    </a:gs>
                    <a:gs pos="100000">
                      <a:srgbClr val="939393"/>
                    </a:gs>
                  </a:gsLst>
                  <a:path path="circle">
                    <a:fillToRect b="50%" l="50%" r="50%" t="50%"/>
                  </a:path>
                  <a:tileRect/>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38" name="Shape 338"/>
                <p:cNvSpPr/>
                <p:nvPr/>
              </p:nvSpPr>
              <p:spPr>
                <a:xfrm>
                  <a:off x="3071801" y="142852"/>
                  <a:ext cx="5000660" cy="6572296"/>
                </a:xfrm>
                <a:prstGeom prst="round2DiagRect">
                  <a:avLst>
                    <a:gd fmla="val 16667" name="adj1"/>
                    <a:gd fmla="val 0" name="adj2"/>
                  </a:avLst>
                </a:prstGeom>
                <a:gradFill>
                  <a:gsLst>
                    <a:gs pos="0">
                      <a:schemeClr val="lt1"/>
                    </a:gs>
                    <a:gs pos="100000">
                      <a:srgbClr val="939393"/>
                    </a:gs>
                  </a:gsLst>
                  <a:path path="circle">
                    <a:fillToRect b="50%" l="50%" r="50%" t="50%"/>
                  </a:path>
                  <a:tileRect/>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339" name="Shape 339"/>
              <p:cNvSpPr/>
              <p:nvPr/>
            </p:nvSpPr>
            <p:spPr>
              <a:xfrm>
                <a:off x="1357290" y="571479"/>
                <a:ext cx="6715172" cy="6000791"/>
              </a:xfrm>
              <a:prstGeom prst="roundRect">
                <a:avLst>
                  <a:gd fmla="val 16667" name="adj"/>
                </a:avLst>
              </a:prstGeom>
              <a:gradFill>
                <a:gsLst>
                  <a:gs pos="0">
                    <a:srgbClr val="974806"/>
                  </a:gs>
                  <a:gs pos="50000">
                    <a:srgbClr val="FFC000"/>
                  </a:gs>
                  <a:gs pos="100000">
                    <a:schemeClr val="lt1"/>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descr="1b156574b7196a13fad1dc72c822bb69.gif" id="340" name="Shape 340"/>
            <p:cNvPicPr preferRelativeResize="0"/>
            <p:nvPr/>
          </p:nvPicPr>
          <p:blipFill rotWithShape="1">
            <a:blip r:embed="rId3">
              <a:alphaModFix/>
            </a:blip>
            <a:srcRect b="0" l="0" r="0" t="0"/>
            <a:stretch/>
          </p:blipFill>
          <p:spPr>
            <a:xfrm>
              <a:off x="2643174" y="6191250"/>
              <a:ext cx="3905249" cy="666749"/>
            </a:xfrm>
            <a:prstGeom prst="rect">
              <a:avLst/>
            </a:prstGeom>
            <a:noFill/>
            <a:ln>
              <a:noFill/>
            </a:ln>
          </p:spPr>
        </p:pic>
        <p:pic>
          <p:nvPicPr>
            <p:cNvPr descr="2qsw5fc.gif" id="341" name="Shape 341"/>
            <p:cNvPicPr preferRelativeResize="0"/>
            <p:nvPr/>
          </p:nvPicPr>
          <p:blipFill rotWithShape="1">
            <a:blip r:embed="rId4">
              <a:alphaModFix/>
            </a:blip>
            <a:srcRect b="0" l="0" r="0" t="0"/>
            <a:stretch/>
          </p:blipFill>
          <p:spPr>
            <a:xfrm>
              <a:off x="3286116" y="357165"/>
              <a:ext cx="4762499" cy="381000"/>
            </a:xfrm>
            <a:prstGeom prst="rect">
              <a:avLst/>
            </a:prstGeom>
            <a:noFill/>
            <a:ln>
              <a:noFill/>
            </a:ln>
          </p:spPr>
        </p:pic>
        <p:pic>
          <p:nvPicPr>
            <p:cNvPr descr="7e06b1797d1fd58a24036e89614a319f.gif" id="342" name="Shape 342"/>
            <p:cNvPicPr preferRelativeResize="0"/>
            <p:nvPr/>
          </p:nvPicPr>
          <p:blipFill rotWithShape="1">
            <a:blip r:embed="rId5">
              <a:alphaModFix/>
            </a:blip>
            <a:srcRect b="0" l="0" r="0" t="0"/>
            <a:stretch/>
          </p:blipFill>
          <p:spPr>
            <a:xfrm>
              <a:off x="1214413" y="6562725"/>
              <a:ext cx="1762124" cy="295275"/>
            </a:xfrm>
            <a:prstGeom prst="rect">
              <a:avLst/>
            </a:prstGeom>
            <a:noFill/>
            <a:ln>
              <a:noFill/>
            </a:ln>
          </p:spPr>
        </p:pic>
        <p:pic>
          <p:nvPicPr>
            <p:cNvPr descr="7e06b1797d1fd58a24036e89614a319f.gif" id="343" name="Shape 343"/>
            <p:cNvPicPr preferRelativeResize="0"/>
            <p:nvPr/>
          </p:nvPicPr>
          <p:blipFill rotWithShape="1">
            <a:blip r:embed="rId5">
              <a:alphaModFix/>
            </a:blip>
            <a:srcRect b="0" l="0" r="0" t="0"/>
            <a:stretch/>
          </p:blipFill>
          <p:spPr>
            <a:xfrm>
              <a:off x="6000760" y="6562725"/>
              <a:ext cx="1762124" cy="295275"/>
            </a:xfrm>
            <a:prstGeom prst="rect">
              <a:avLst/>
            </a:prstGeom>
            <a:noFill/>
            <a:ln>
              <a:noFill/>
            </a:ln>
          </p:spPr>
        </p:pic>
      </p:grpSp>
      <p:sp>
        <p:nvSpPr>
          <p:cNvPr id="344" name="Shape 344"/>
          <p:cNvSpPr/>
          <p:nvPr/>
        </p:nvSpPr>
        <p:spPr>
          <a:xfrm>
            <a:off x="1187624" y="802447"/>
            <a:ext cx="7056783" cy="255454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0099"/>
                </a:solidFill>
                <a:latin typeface="Calibri"/>
                <a:ea typeface="Calibri"/>
                <a:cs typeface="Calibri"/>
                <a:sym typeface="Calibri"/>
              </a:rPr>
              <a:t>اقترح طرق مناسبة تساعد أفراد الأسرة على التعامل مع كبار السن عند إصابتهم بالزهايمر وذلك لمساعدتهم في جعل الحياة أسهل لكل الأطراف.</a:t>
            </a:r>
          </a:p>
        </p:txBody>
      </p:sp>
      <p:sp>
        <p:nvSpPr>
          <p:cNvPr id="345" name="Shape 345"/>
          <p:cNvSpPr/>
          <p:nvPr/>
        </p:nvSpPr>
        <p:spPr>
          <a:xfrm>
            <a:off x="1139345" y="3573016"/>
            <a:ext cx="7033053" cy="255454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من الطرق المناسبة التي تساعد أفراد الأسرة في التعامل مع كبار السن عند إصابتهم بالزهايمر لجعل الحياة أسهل لكل الأطراف: </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par>
                                <p:cTn fill="hold" nodeType="withEffect" presetClass="entr" presetID="2" presetSubtype="4">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ppt_w</p:attrName>
                                        </p:attrNameLst>
                                      </p:cBhvr>
                                      <p:tavLst>
                                        <p:tav fmla="" tm="0">
                                          <p:val>
                                            <p:strVal val="0"/>
                                          </p:val>
                                        </p:tav>
                                        <p:tav fmla="" tm="100000">
                                          <p:val>
                                            <p:strVal val="#ppt_w"/>
                                          </p:val>
                                        </p:tav>
                                      </p:tavLst>
                                    </p:anim>
                                    <p:anim calcmode="lin" valueType="num">
                                      <p:cBhvr additive="base">
                                        <p:cTn dur="500"/>
                                        <p:tgtEl>
                                          <p:spTgt spid="34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grpSp>
        <p:nvGrpSpPr>
          <p:cNvPr id="350" name="Shape 350"/>
          <p:cNvGrpSpPr/>
          <p:nvPr/>
        </p:nvGrpSpPr>
        <p:grpSpPr>
          <a:xfrm>
            <a:off x="428595" y="71414"/>
            <a:ext cx="8358213" cy="6715147"/>
            <a:chOff x="1071537" y="285704"/>
            <a:chExt cx="7215238" cy="6572296"/>
          </a:xfrm>
        </p:grpSpPr>
        <p:grpSp>
          <p:nvGrpSpPr>
            <p:cNvPr id="351" name="Shape 351"/>
            <p:cNvGrpSpPr/>
            <p:nvPr/>
          </p:nvGrpSpPr>
          <p:grpSpPr>
            <a:xfrm>
              <a:off x="1071537" y="285704"/>
              <a:ext cx="7215238" cy="6572296"/>
              <a:chOff x="1071537" y="285704"/>
              <a:chExt cx="7215238" cy="6572296"/>
            </a:xfrm>
          </p:grpSpPr>
          <p:grpSp>
            <p:nvGrpSpPr>
              <p:cNvPr id="352" name="Shape 352"/>
              <p:cNvGrpSpPr/>
              <p:nvPr/>
            </p:nvGrpSpPr>
            <p:grpSpPr>
              <a:xfrm>
                <a:off x="1071537" y="285704"/>
                <a:ext cx="7215238" cy="6572296"/>
                <a:chOff x="1142975" y="142852"/>
                <a:chExt cx="6929486" cy="6572296"/>
              </a:xfrm>
            </p:grpSpPr>
            <p:sp>
              <p:nvSpPr>
                <p:cNvPr id="353" name="Shape 353"/>
                <p:cNvSpPr/>
                <p:nvPr/>
              </p:nvSpPr>
              <p:spPr>
                <a:xfrm>
                  <a:off x="1142975" y="142852"/>
                  <a:ext cx="5000660" cy="6572296"/>
                </a:xfrm>
                <a:prstGeom prst="round2DiagRect">
                  <a:avLst>
                    <a:gd fmla="val 16667" name="adj1"/>
                    <a:gd fmla="val 0" name="adj2"/>
                  </a:avLst>
                </a:prstGeom>
                <a:gradFill>
                  <a:gsLst>
                    <a:gs pos="0">
                      <a:schemeClr val="lt1"/>
                    </a:gs>
                    <a:gs pos="100000">
                      <a:srgbClr val="939393"/>
                    </a:gs>
                  </a:gsLst>
                  <a:path path="circle">
                    <a:fillToRect b="50%" l="50%" r="50%" t="50%"/>
                  </a:path>
                  <a:tileRect/>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54" name="Shape 354"/>
                <p:cNvSpPr/>
                <p:nvPr/>
              </p:nvSpPr>
              <p:spPr>
                <a:xfrm>
                  <a:off x="3071801" y="142852"/>
                  <a:ext cx="5000660" cy="6572296"/>
                </a:xfrm>
                <a:prstGeom prst="round2DiagRect">
                  <a:avLst>
                    <a:gd fmla="val 16667" name="adj1"/>
                    <a:gd fmla="val 0" name="adj2"/>
                  </a:avLst>
                </a:prstGeom>
                <a:gradFill>
                  <a:gsLst>
                    <a:gs pos="0">
                      <a:schemeClr val="lt1"/>
                    </a:gs>
                    <a:gs pos="100000">
                      <a:srgbClr val="939393"/>
                    </a:gs>
                  </a:gsLst>
                  <a:path path="circle">
                    <a:fillToRect b="50%" l="50%" r="50%" t="50%"/>
                  </a:path>
                  <a:tileRect/>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355" name="Shape 355"/>
              <p:cNvSpPr/>
              <p:nvPr/>
            </p:nvSpPr>
            <p:spPr>
              <a:xfrm>
                <a:off x="1357290" y="571479"/>
                <a:ext cx="6715172" cy="6000791"/>
              </a:xfrm>
              <a:prstGeom prst="roundRect">
                <a:avLst>
                  <a:gd fmla="val 16667" name="adj"/>
                </a:avLst>
              </a:prstGeom>
              <a:gradFill>
                <a:gsLst>
                  <a:gs pos="0">
                    <a:srgbClr val="974806"/>
                  </a:gs>
                  <a:gs pos="50000">
                    <a:srgbClr val="FFC000"/>
                  </a:gs>
                  <a:gs pos="100000">
                    <a:schemeClr val="lt1"/>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descr="1b156574b7196a13fad1dc72c822bb69.gif" id="356" name="Shape 356"/>
            <p:cNvPicPr preferRelativeResize="0"/>
            <p:nvPr/>
          </p:nvPicPr>
          <p:blipFill rotWithShape="1">
            <a:blip r:embed="rId3">
              <a:alphaModFix/>
            </a:blip>
            <a:srcRect b="0" l="0" r="0" t="0"/>
            <a:stretch/>
          </p:blipFill>
          <p:spPr>
            <a:xfrm>
              <a:off x="2643174" y="6191250"/>
              <a:ext cx="3905249" cy="666749"/>
            </a:xfrm>
            <a:prstGeom prst="rect">
              <a:avLst/>
            </a:prstGeom>
            <a:noFill/>
            <a:ln>
              <a:noFill/>
            </a:ln>
          </p:spPr>
        </p:pic>
        <p:pic>
          <p:nvPicPr>
            <p:cNvPr descr="2qsw5fc.gif" id="357" name="Shape 357"/>
            <p:cNvPicPr preferRelativeResize="0"/>
            <p:nvPr/>
          </p:nvPicPr>
          <p:blipFill rotWithShape="1">
            <a:blip r:embed="rId4">
              <a:alphaModFix/>
            </a:blip>
            <a:srcRect b="0" l="0" r="0" t="0"/>
            <a:stretch/>
          </p:blipFill>
          <p:spPr>
            <a:xfrm>
              <a:off x="3286116" y="357165"/>
              <a:ext cx="4762499" cy="381000"/>
            </a:xfrm>
            <a:prstGeom prst="rect">
              <a:avLst/>
            </a:prstGeom>
            <a:noFill/>
            <a:ln>
              <a:noFill/>
            </a:ln>
          </p:spPr>
        </p:pic>
        <p:pic>
          <p:nvPicPr>
            <p:cNvPr descr="7e06b1797d1fd58a24036e89614a319f.gif" id="358" name="Shape 358"/>
            <p:cNvPicPr preferRelativeResize="0"/>
            <p:nvPr/>
          </p:nvPicPr>
          <p:blipFill rotWithShape="1">
            <a:blip r:embed="rId5">
              <a:alphaModFix/>
            </a:blip>
            <a:srcRect b="0" l="0" r="0" t="0"/>
            <a:stretch/>
          </p:blipFill>
          <p:spPr>
            <a:xfrm>
              <a:off x="1214413" y="6562725"/>
              <a:ext cx="1762124" cy="295275"/>
            </a:xfrm>
            <a:prstGeom prst="rect">
              <a:avLst/>
            </a:prstGeom>
            <a:noFill/>
            <a:ln>
              <a:noFill/>
            </a:ln>
          </p:spPr>
        </p:pic>
        <p:pic>
          <p:nvPicPr>
            <p:cNvPr descr="7e06b1797d1fd58a24036e89614a319f.gif" id="359" name="Shape 359"/>
            <p:cNvPicPr preferRelativeResize="0"/>
            <p:nvPr/>
          </p:nvPicPr>
          <p:blipFill rotWithShape="1">
            <a:blip r:embed="rId5">
              <a:alphaModFix/>
            </a:blip>
            <a:srcRect b="0" l="0" r="0" t="0"/>
            <a:stretch/>
          </p:blipFill>
          <p:spPr>
            <a:xfrm>
              <a:off x="6000760" y="6562725"/>
              <a:ext cx="1762124" cy="295275"/>
            </a:xfrm>
            <a:prstGeom prst="rect">
              <a:avLst/>
            </a:prstGeom>
            <a:noFill/>
            <a:ln>
              <a:noFill/>
            </a:ln>
          </p:spPr>
        </p:pic>
      </p:grpSp>
      <p:sp>
        <p:nvSpPr>
          <p:cNvPr id="360" name="Shape 360"/>
          <p:cNvSpPr txBox="1"/>
          <p:nvPr/>
        </p:nvSpPr>
        <p:spPr>
          <a:xfrm>
            <a:off x="827583" y="908720"/>
            <a:ext cx="7488831" cy="507831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600">
                <a:solidFill>
                  <a:schemeClr val="dk1"/>
                </a:solidFill>
                <a:latin typeface="Calibri"/>
                <a:ea typeface="Calibri"/>
                <a:cs typeface="Calibri"/>
                <a:sym typeface="Calibri"/>
              </a:rPr>
              <a:t>1- مبادرة المسن بالتحية والسلام والمصافحة.</a:t>
            </a:r>
          </a:p>
          <a:p>
            <a:pPr indent="0" lvl="0" marL="0" marR="0" rtl="1" algn="r">
              <a:spcBef>
                <a:spcPts val="0"/>
              </a:spcBef>
              <a:buSzPct val="25000"/>
              <a:buNone/>
            </a:pPr>
            <a:r>
              <a:rPr b="1" lang="ar-EG" sz="3600">
                <a:solidFill>
                  <a:schemeClr val="dk1"/>
                </a:solidFill>
                <a:latin typeface="Calibri"/>
                <a:ea typeface="Calibri"/>
                <a:cs typeface="Calibri"/>
                <a:sym typeface="Calibri"/>
              </a:rPr>
              <a:t>2- رفع الروح المعنوية لديه وذلك بحسن استقباله والترحيب به والدعاء له وإظهار البشر بقدومه.</a:t>
            </a:r>
          </a:p>
          <a:p>
            <a:pPr indent="0" lvl="0" marL="0" marR="0" rtl="1" algn="r">
              <a:spcBef>
                <a:spcPts val="0"/>
              </a:spcBef>
              <a:buSzPct val="25000"/>
              <a:buNone/>
            </a:pPr>
            <a:r>
              <a:rPr b="1" lang="ar-EG" sz="3600">
                <a:solidFill>
                  <a:schemeClr val="dk1"/>
                </a:solidFill>
                <a:latin typeface="Calibri"/>
                <a:ea typeface="Calibri"/>
                <a:cs typeface="Calibri"/>
                <a:sym typeface="Calibri"/>
              </a:rPr>
              <a:t>3- سؤال المسن عن ماضيه وذكرياته وانجازاته والإصغاء إليه وعدم مقاطعته وينبغي أن يدرك من يتعامل معه أن المسن تظل ذكرياته الماضية حية ماثلة أمامه فهو يتذكر جيدًا أعماله التي قدمها في شبابه ويرغب في الحديث عنها بنفسه أو التحدث عنها مع غيره</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0">
                                            <p:txEl>
                                              <p:pRg end="0" st="0"/>
                                            </p:txEl>
                                          </p:spTgt>
                                        </p:tgtEl>
                                        <p:attrNameLst>
                                          <p:attrName>style.visibility</p:attrName>
                                        </p:attrNameLst>
                                      </p:cBhvr>
                                      <p:to>
                                        <p:strVal val="visible"/>
                                      </p:to>
                                    </p:set>
                                    <p:animEffect filter="fade" transition="in">
                                      <p:cBhvr>
                                        <p:cTn dur="500"/>
                                        <p:tgtEl>
                                          <p:spTgt spid="36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60">
                                            <p:txEl>
                                              <p:pRg end="1" st="1"/>
                                            </p:txEl>
                                          </p:spTgt>
                                        </p:tgtEl>
                                        <p:attrNameLst>
                                          <p:attrName>style.visibility</p:attrName>
                                        </p:attrNameLst>
                                      </p:cBhvr>
                                      <p:to>
                                        <p:strVal val="visible"/>
                                      </p:to>
                                    </p:set>
                                    <p:animEffect filter="fade" transition="in">
                                      <p:cBhvr>
                                        <p:cTn dur="500"/>
                                        <p:tgtEl>
                                          <p:spTgt spid="36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60">
                                            <p:txEl>
                                              <p:pRg end="2" st="2"/>
                                            </p:txEl>
                                          </p:spTgt>
                                        </p:tgtEl>
                                        <p:attrNameLst>
                                          <p:attrName>style.visibility</p:attrName>
                                        </p:attrNameLst>
                                      </p:cBhvr>
                                      <p:to>
                                        <p:strVal val="visible"/>
                                      </p:to>
                                    </p:set>
                                    <p:animEffect filter="fade" transition="in">
                                      <p:cBhvr>
                                        <p:cTn dur="500"/>
                                        <p:tgtEl>
                                          <p:spTgt spid="36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x="0" y="0"/>
          <a:ext cx="0" cy="0"/>
          <a:chOff x="0" y="0"/>
          <a:chExt cx="0" cy="0"/>
        </a:xfrm>
      </p:grpSpPr>
      <p:grpSp>
        <p:nvGrpSpPr>
          <p:cNvPr id="365" name="Shape 365"/>
          <p:cNvGrpSpPr/>
          <p:nvPr/>
        </p:nvGrpSpPr>
        <p:grpSpPr>
          <a:xfrm>
            <a:off x="428595" y="71414"/>
            <a:ext cx="8358213" cy="6715147"/>
            <a:chOff x="1071537" y="285704"/>
            <a:chExt cx="7215238" cy="6572296"/>
          </a:xfrm>
        </p:grpSpPr>
        <p:grpSp>
          <p:nvGrpSpPr>
            <p:cNvPr id="366" name="Shape 366"/>
            <p:cNvGrpSpPr/>
            <p:nvPr/>
          </p:nvGrpSpPr>
          <p:grpSpPr>
            <a:xfrm>
              <a:off x="1071537" y="285704"/>
              <a:ext cx="7215238" cy="6572296"/>
              <a:chOff x="1071537" y="285704"/>
              <a:chExt cx="7215238" cy="6572296"/>
            </a:xfrm>
          </p:grpSpPr>
          <p:grpSp>
            <p:nvGrpSpPr>
              <p:cNvPr id="367" name="Shape 367"/>
              <p:cNvGrpSpPr/>
              <p:nvPr/>
            </p:nvGrpSpPr>
            <p:grpSpPr>
              <a:xfrm>
                <a:off x="1071537" y="285704"/>
                <a:ext cx="7215238" cy="6572296"/>
                <a:chOff x="1142975" y="142852"/>
                <a:chExt cx="6929486" cy="6572296"/>
              </a:xfrm>
            </p:grpSpPr>
            <p:sp>
              <p:nvSpPr>
                <p:cNvPr id="368" name="Shape 368"/>
                <p:cNvSpPr/>
                <p:nvPr/>
              </p:nvSpPr>
              <p:spPr>
                <a:xfrm>
                  <a:off x="1142975" y="142852"/>
                  <a:ext cx="5000660" cy="6572296"/>
                </a:xfrm>
                <a:prstGeom prst="round2DiagRect">
                  <a:avLst>
                    <a:gd fmla="val 16667" name="adj1"/>
                    <a:gd fmla="val 0" name="adj2"/>
                  </a:avLst>
                </a:prstGeom>
                <a:gradFill>
                  <a:gsLst>
                    <a:gs pos="0">
                      <a:schemeClr val="lt1"/>
                    </a:gs>
                    <a:gs pos="100000">
                      <a:srgbClr val="939393"/>
                    </a:gs>
                  </a:gsLst>
                  <a:path path="circle">
                    <a:fillToRect b="50%" l="50%" r="50%" t="50%"/>
                  </a:path>
                  <a:tileRect/>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69" name="Shape 369"/>
                <p:cNvSpPr/>
                <p:nvPr/>
              </p:nvSpPr>
              <p:spPr>
                <a:xfrm>
                  <a:off x="3071801" y="142852"/>
                  <a:ext cx="5000660" cy="6572296"/>
                </a:xfrm>
                <a:prstGeom prst="round2DiagRect">
                  <a:avLst>
                    <a:gd fmla="val 16667" name="adj1"/>
                    <a:gd fmla="val 0" name="adj2"/>
                  </a:avLst>
                </a:prstGeom>
                <a:gradFill>
                  <a:gsLst>
                    <a:gs pos="0">
                      <a:schemeClr val="lt1"/>
                    </a:gs>
                    <a:gs pos="100000">
                      <a:srgbClr val="939393"/>
                    </a:gs>
                  </a:gsLst>
                  <a:path path="circle">
                    <a:fillToRect b="50%" l="50%" r="50%" t="50%"/>
                  </a:path>
                  <a:tileRect/>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370" name="Shape 370"/>
              <p:cNvSpPr/>
              <p:nvPr/>
            </p:nvSpPr>
            <p:spPr>
              <a:xfrm>
                <a:off x="1357290" y="571479"/>
                <a:ext cx="6715172" cy="6000791"/>
              </a:xfrm>
              <a:prstGeom prst="roundRect">
                <a:avLst>
                  <a:gd fmla="val 16667" name="adj"/>
                </a:avLst>
              </a:prstGeom>
              <a:gradFill>
                <a:gsLst>
                  <a:gs pos="0">
                    <a:srgbClr val="974806"/>
                  </a:gs>
                  <a:gs pos="50000">
                    <a:srgbClr val="FFC000"/>
                  </a:gs>
                  <a:gs pos="100000">
                    <a:schemeClr val="lt1"/>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descr="1b156574b7196a13fad1dc72c822bb69.gif" id="371" name="Shape 371"/>
            <p:cNvPicPr preferRelativeResize="0"/>
            <p:nvPr/>
          </p:nvPicPr>
          <p:blipFill rotWithShape="1">
            <a:blip r:embed="rId3">
              <a:alphaModFix/>
            </a:blip>
            <a:srcRect b="0" l="0" r="0" t="0"/>
            <a:stretch/>
          </p:blipFill>
          <p:spPr>
            <a:xfrm>
              <a:off x="2643174" y="6191250"/>
              <a:ext cx="3905249" cy="666749"/>
            </a:xfrm>
            <a:prstGeom prst="rect">
              <a:avLst/>
            </a:prstGeom>
            <a:noFill/>
            <a:ln>
              <a:noFill/>
            </a:ln>
          </p:spPr>
        </p:pic>
        <p:pic>
          <p:nvPicPr>
            <p:cNvPr descr="2qsw5fc.gif" id="372" name="Shape 372"/>
            <p:cNvPicPr preferRelativeResize="0"/>
            <p:nvPr/>
          </p:nvPicPr>
          <p:blipFill rotWithShape="1">
            <a:blip r:embed="rId4">
              <a:alphaModFix/>
            </a:blip>
            <a:srcRect b="0" l="0" r="0" t="0"/>
            <a:stretch/>
          </p:blipFill>
          <p:spPr>
            <a:xfrm>
              <a:off x="3286116" y="357165"/>
              <a:ext cx="4762499" cy="381000"/>
            </a:xfrm>
            <a:prstGeom prst="rect">
              <a:avLst/>
            </a:prstGeom>
            <a:noFill/>
            <a:ln>
              <a:noFill/>
            </a:ln>
          </p:spPr>
        </p:pic>
        <p:pic>
          <p:nvPicPr>
            <p:cNvPr descr="7e06b1797d1fd58a24036e89614a319f.gif" id="373" name="Shape 373"/>
            <p:cNvPicPr preferRelativeResize="0"/>
            <p:nvPr/>
          </p:nvPicPr>
          <p:blipFill rotWithShape="1">
            <a:blip r:embed="rId5">
              <a:alphaModFix/>
            </a:blip>
            <a:srcRect b="0" l="0" r="0" t="0"/>
            <a:stretch/>
          </p:blipFill>
          <p:spPr>
            <a:xfrm>
              <a:off x="1214413" y="6562725"/>
              <a:ext cx="1762124" cy="295275"/>
            </a:xfrm>
            <a:prstGeom prst="rect">
              <a:avLst/>
            </a:prstGeom>
            <a:noFill/>
            <a:ln>
              <a:noFill/>
            </a:ln>
          </p:spPr>
        </p:pic>
        <p:pic>
          <p:nvPicPr>
            <p:cNvPr descr="7e06b1797d1fd58a24036e89614a319f.gif" id="374" name="Shape 374"/>
            <p:cNvPicPr preferRelativeResize="0"/>
            <p:nvPr/>
          </p:nvPicPr>
          <p:blipFill rotWithShape="1">
            <a:blip r:embed="rId5">
              <a:alphaModFix/>
            </a:blip>
            <a:srcRect b="0" l="0" r="0" t="0"/>
            <a:stretch/>
          </p:blipFill>
          <p:spPr>
            <a:xfrm>
              <a:off x="6000760" y="6562725"/>
              <a:ext cx="1762124" cy="295275"/>
            </a:xfrm>
            <a:prstGeom prst="rect">
              <a:avLst/>
            </a:prstGeom>
            <a:noFill/>
            <a:ln>
              <a:noFill/>
            </a:ln>
          </p:spPr>
        </p:pic>
      </p:grpSp>
      <p:sp>
        <p:nvSpPr>
          <p:cNvPr id="375" name="Shape 375"/>
          <p:cNvSpPr txBox="1"/>
          <p:nvPr/>
        </p:nvSpPr>
        <p:spPr>
          <a:xfrm>
            <a:off x="1043608" y="1208941"/>
            <a:ext cx="7056783" cy="4524315"/>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600">
                <a:solidFill>
                  <a:schemeClr val="dk1"/>
                </a:solidFill>
                <a:latin typeface="Calibri"/>
                <a:ea typeface="Calibri"/>
                <a:cs typeface="Calibri"/>
                <a:sym typeface="Calibri"/>
              </a:rPr>
              <a:t>4- إبراز جهود وانجازات المسن والحديث عن ما قدمه من خدمات لمجتمعه والدعوة إلى الاقتداء به ذو أثر ايجابي عليه وإشعاره بأهميته وخاصة في اللقاءات والمناسبات العائلية.</a:t>
            </a:r>
          </a:p>
          <a:p>
            <a:pPr indent="0" lvl="0" marL="0" marR="0" rtl="1" algn="r">
              <a:spcBef>
                <a:spcPts val="0"/>
              </a:spcBef>
              <a:buSzPct val="25000"/>
              <a:buNone/>
            </a:pPr>
            <a:r>
              <a:rPr b="1" lang="ar-EG" sz="3600">
                <a:solidFill>
                  <a:schemeClr val="dk1"/>
                </a:solidFill>
                <a:latin typeface="Calibri"/>
                <a:ea typeface="Calibri"/>
                <a:cs typeface="Calibri"/>
                <a:sym typeface="Calibri"/>
              </a:rPr>
              <a:t>5- الحذر من الاستئثار بالحديث في حضرتهم أو تجاهلهم دون منحهم فرصة لتعبير عن مشاعرهم أو ذكر شيء من آراءه وخبراته.</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5">
                                            <p:txEl>
                                              <p:pRg end="0" st="0"/>
                                            </p:txEl>
                                          </p:spTgt>
                                        </p:tgtEl>
                                        <p:attrNameLst>
                                          <p:attrName>style.visibility</p:attrName>
                                        </p:attrNameLst>
                                      </p:cBhvr>
                                      <p:to>
                                        <p:strVal val="visible"/>
                                      </p:to>
                                    </p:set>
                                    <p:animEffect filter="fade" transition="in">
                                      <p:cBhvr>
                                        <p:cTn dur="500"/>
                                        <p:tgtEl>
                                          <p:spTgt spid="37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75">
                                            <p:txEl>
                                              <p:pRg end="1" st="1"/>
                                            </p:txEl>
                                          </p:spTgt>
                                        </p:tgtEl>
                                        <p:attrNameLst>
                                          <p:attrName>style.visibility</p:attrName>
                                        </p:attrNameLst>
                                      </p:cBhvr>
                                      <p:to>
                                        <p:strVal val="visible"/>
                                      </p:to>
                                    </p:set>
                                    <p:animEffect filter="fade" transition="in">
                                      <p:cBhvr>
                                        <p:cTn dur="500"/>
                                        <p:tgtEl>
                                          <p:spTgt spid="37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grpSp>
        <p:nvGrpSpPr>
          <p:cNvPr id="107" name="Shape 107"/>
          <p:cNvGrpSpPr/>
          <p:nvPr/>
        </p:nvGrpSpPr>
        <p:grpSpPr>
          <a:xfrm>
            <a:off x="1378688" y="1844823"/>
            <a:ext cx="6680518" cy="2745071"/>
            <a:chOff x="2915815" y="3645023"/>
            <a:chExt cx="5616623" cy="2304256"/>
          </a:xfrm>
        </p:grpSpPr>
        <p:sp>
          <p:nvSpPr>
            <p:cNvPr id="108" name="Shape 108"/>
            <p:cNvSpPr/>
            <p:nvPr/>
          </p:nvSpPr>
          <p:spPr>
            <a:xfrm rot="5400000">
              <a:off x="4620726" y="1940112"/>
              <a:ext cx="2206802" cy="5616623"/>
            </a:xfrm>
            <a:prstGeom prst="flowChartTerminator">
              <a:avLst/>
            </a:prstGeom>
            <a:solidFill>
              <a:srgbClr val="002060"/>
            </a:soli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09" name="Shape 109"/>
            <p:cNvSpPr/>
            <p:nvPr/>
          </p:nvSpPr>
          <p:spPr>
            <a:xfrm>
              <a:off x="2955372" y="4077071"/>
              <a:ext cx="5505059" cy="1872207"/>
            </a:xfrm>
            <a:prstGeom prst="flowChartTerminator">
              <a:avLst/>
            </a:prstGeom>
            <a:solidFill>
              <a:srgbClr val="9900CC"/>
            </a:soli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10" name="Shape 110"/>
            <p:cNvSpPr/>
            <p:nvPr/>
          </p:nvSpPr>
          <p:spPr>
            <a:xfrm>
              <a:off x="3187622" y="3933055"/>
              <a:ext cx="5040560" cy="2016223"/>
            </a:xfrm>
            <a:prstGeom prst="flowChartOffpageConnector">
              <a:avLst/>
            </a:prstGeom>
            <a:gradFill>
              <a:gsLst>
                <a:gs pos="0">
                  <a:schemeClr val="lt1"/>
                </a:gs>
                <a:gs pos="50000">
                  <a:srgbClr val="F2F2F2"/>
                </a:gs>
                <a:gs pos="100000">
                  <a:srgbClr val="C8C8FF"/>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111" name="Shape 111"/>
          <p:cNvSpPr/>
          <p:nvPr/>
        </p:nvSpPr>
        <p:spPr>
          <a:xfrm>
            <a:off x="1928793" y="2214553"/>
            <a:ext cx="5508239"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7200" u="none" cap="none" strike="noStrike">
                <a:solidFill>
                  <a:schemeClr val="dk1"/>
                </a:solidFill>
                <a:latin typeface="Calibri"/>
                <a:ea typeface="Calibri"/>
                <a:cs typeface="Calibri"/>
                <a:sym typeface="Calibri"/>
              </a:rPr>
              <a:t>تابع الدرس الثالث</a:t>
            </a:r>
          </a:p>
          <a:p>
            <a:pPr indent="0" lvl="0" marL="0" marR="0" rtl="1" algn="ctr">
              <a:spcBef>
                <a:spcPts val="0"/>
              </a:spcBef>
              <a:buSzPct val="25000"/>
              <a:buNone/>
            </a:pPr>
            <a:r>
              <a:rPr b="1" i="0" lang="ar-EG" sz="7200" u="none" cap="none" strike="noStrike">
                <a:solidFill>
                  <a:schemeClr val="dk1"/>
                </a:solidFill>
                <a:latin typeface="Calibri"/>
                <a:ea typeface="Calibri"/>
                <a:cs typeface="Calibri"/>
                <a:sym typeface="Calibri"/>
              </a:rPr>
              <a:t>2-3</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9" name="Shape 379"/>
        <p:cNvGrpSpPr/>
        <p:nvPr/>
      </p:nvGrpSpPr>
      <p:grpSpPr>
        <a:xfrm>
          <a:off x="0" y="0"/>
          <a:ext cx="0" cy="0"/>
          <a:chOff x="0" y="0"/>
          <a:chExt cx="0" cy="0"/>
        </a:xfrm>
      </p:grpSpPr>
      <p:grpSp>
        <p:nvGrpSpPr>
          <p:cNvPr id="380" name="Shape 380"/>
          <p:cNvGrpSpPr/>
          <p:nvPr/>
        </p:nvGrpSpPr>
        <p:grpSpPr>
          <a:xfrm>
            <a:off x="428595" y="71414"/>
            <a:ext cx="8358213" cy="6715147"/>
            <a:chOff x="1071537" y="285704"/>
            <a:chExt cx="7215238" cy="6572296"/>
          </a:xfrm>
        </p:grpSpPr>
        <p:grpSp>
          <p:nvGrpSpPr>
            <p:cNvPr id="381" name="Shape 381"/>
            <p:cNvGrpSpPr/>
            <p:nvPr/>
          </p:nvGrpSpPr>
          <p:grpSpPr>
            <a:xfrm>
              <a:off x="1071537" y="285704"/>
              <a:ext cx="7215238" cy="6572296"/>
              <a:chOff x="1071537" y="285704"/>
              <a:chExt cx="7215238" cy="6572296"/>
            </a:xfrm>
          </p:grpSpPr>
          <p:grpSp>
            <p:nvGrpSpPr>
              <p:cNvPr id="382" name="Shape 382"/>
              <p:cNvGrpSpPr/>
              <p:nvPr/>
            </p:nvGrpSpPr>
            <p:grpSpPr>
              <a:xfrm>
                <a:off x="1071537" y="285704"/>
                <a:ext cx="7215238" cy="6572296"/>
                <a:chOff x="1142975" y="142852"/>
                <a:chExt cx="6929486" cy="6572296"/>
              </a:xfrm>
            </p:grpSpPr>
            <p:sp>
              <p:nvSpPr>
                <p:cNvPr id="383" name="Shape 383"/>
                <p:cNvSpPr/>
                <p:nvPr/>
              </p:nvSpPr>
              <p:spPr>
                <a:xfrm>
                  <a:off x="1142975" y="142852"/>
                  <a:ext cx="5000660" cy="6572296"/>
                </a:xfrm>
                <a:prstGeom prst="round2DiagRect">
                  <a:avLst>
                    <a:gd fmla="val 16667" name="adj1"/>
                    <a:gd fmla="val 0" name="adj2"/>
                  </a:avLst>
                </a:prstGeom>
                <a:gradFill>
                  <a:gsLst>
                    <a:gs pos="0">
                      <a:schemeClr val="lt1"/>
                    </a:gs>
                    <a:gs pos="100000">
                      <a:srgbClr val="939393"/>
                    </a:gs>
                  </a:gsLst>
                  <a:path path="circle">
                    <a:fillToRect b="50%" l="50%" r="50%" t="50%"/>
                  </a:path>
                  <a:tileRect/>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84" name="Shape 384"/>
                <p:cNvSpPr/>
                <p:nvPr/>
              </p:nvSpPr>
              <p:spPr>
                <a:xfrm>
                  <a:off x="3071801" y="142852"/>
                  <a:ext cx="5000660" cy="6572296"/>
                </a:xfrm>
                <a:prstGeom prst="round2DiagRect">
                  <a:avLst>
                    <a:gd fmla="val 16667" name="adj1"/>
                    <a:gd fmla="val 0" name="adj2"/>
                  </a:avLst>
                </a:prstGeom>
                <a:gradFill>
                  <a:gsLst>
                    <a:gs pos="0">
                      <a:schemeClr val="lt1"/>
                    </a:gs>
                    <a:gs pos="100000">
                      <a:srgbClr val="939393"/>
                    </a:gs>
                  </a:gsLst>
                  <a:path path="circle">
                    <a:fillToRect b="50%" l="50%" r="50%" t="50%"/>
                  </a:path>
                  <a:tileRect/>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385" name="Shape 385"/>
              <p:cNvSpPr/>
              <p:nvPr/>
            </p:nvSpPr>
            <p:spPr>
              <a:xfrm>
                <a:off x="1357290" y="571479"/>
                <a:ext cx="6715172" cy="6000791"/>
              </a:xfrm>
              <a:prstGeom prst="roundRect">
                <a:avLst>
                  <a:gd fmla="val 16667" name="adj"/>
                </a:avLst>
              </a:prstGeom>
              <a:gradFill>
                <a:gsLst>
                  <a:gs pos="0">
                    <a:srgbClr val="974806"/>
                  </a:gs>
                  <a:gs pos="50000">
                    <a:srgbClr val="FFC000"/>
                  </a:gs>
                  <a:gs pos="100000">
                    <a:schemeClr val="lt1"/>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descr="1b156574b7196a13fad1dc72c822bb69.gif" id="386" name="Shape 386"/>
            <p:cNvPicPr preferRelativeResize="0"/>
            <p:nvPr/>
          </p:nvPicPr>
          <p:blipFill rotWithShape="1">
            <a:blip r:embed="rId3">
              <a:alphaModFix/>
            </a:blip>
            <a:srcRect b="0" l="0" r="0" t="0"/>
            <a:stretch/>
          </p:blipFill>
          <p:spPr>
            <a:xfrm>
              <a:off x="2643174" y="6191250"/>
              <a:ext cx="3905249" cy="666749"/>
            </a:xfrm>
            <a:prstGeom prst="rect">
              <a:avLst/>
            </a:prstGeom>
            <a:noFill/>
            <a:ln>
              <a:noFill/>
            </a:ln>
          </p:spPr>
        </p:pic>
        <p:pic>
          <p:nvPicPr>
            <p:cNvPr descr="2qsw5fc.gif" id="387" name="Shape 387"/>
            <p:cNvPicPr preferRelativeResize="0"/>
            <p:nvPr/>
          </p:nvPicPr>
          <p:blipFill rotWithShape="1">
            <a:blip r:embed="rId4">
              <a:alphaModFix/>
            </a:blip>
            <a:srcRect b="0" l="0" r="0" t="0"/>
            <a:stretch/>
          </p:blipFill>
          <p:spPr>
            <a:xfrm>
              <a:off x="3286116" y="357165"/>
              <a:ext cx="4762499" cy="381000"/>
            </a:xfrm>
            <a:prstGeom prst="rect">
              <a:avLst/>
            </a:prstGeom>
            <a:noFill/>
            <a:ln>
              <a:noFill/>
            </a:ln>
          </p:spPr>
        </p:pic>
        <p:pic>
          <p:nvPicPr>
            <p:cNvPr descr="7e06b1797d1fd58a24036e89614a319f.gif" id="388" name="Shape 388"/>
            <p:cNvPicPr preferRelativeResize="0"/>
            <p:nvPr/>
          </p:nvPicPr>
          <p:blipFill rotWithShape="1">
            <a:blip r:embed="rId5">
              <a:alphaModFix/>
            </a:blip>
            <a:srcRect b="0" l="0" r="0" t="0"/>
            <a:stretch/>
          </p:blipFill>
          <p:spPr>
            <a:xfrm>
              <a:off x="1214413" y="6562725"/>
              <a:ext cx="1762124" cy="295275"/>
            </a:xfrm>
            <a:prstGeom prst="rect">
              <a:avLst/>
            </a:prstGeom>
            <a:noFill/>
            <a:ln>
              <a:noFill/>
            </a:ln>
          </p:spPr>
        </p:pic>
        <p:pic>
          <p:nvPicPr>
            <p:cNvPr descr="7e06b1797d1fd58a24036e89614a319f.gif" id="389" name="Shape 389"/>
            <p:cNvPicPr preferRelativeResize="0"/>
            <p:nvPr/>
          </p:nvPicPr>
          <p:blipFill rotWithShape="1">
            <a:blip r:embed="rId5">
              <a:alphaModFix/>
            </a:blip>
            <a:srcRect b="0" l="0" r="0" t="0"/>
            <a:stretch/>
          </p:blipFill>
          <p:spPr>
            <a:xfrm>
              <a:off x="6000760" y="6562725"/>
              <a:ext cx="1762124" cy="295275"/>
            </a:xfrm>
            <a:prstGeom prst="rect">
              <a:avLst/>
            </a:prstGeom>
            <a:noFill/>
            <a:ln>
              <a:noFill/>
            </a:ln>
          </p:spPr>
        </p:pic>
      </p:grpSp>
      <p:sp>
        <p:nvSpPr>
          <p:cNvPr id="390" name="Shape 390"/>
          <p:cNvSpPr txBox="1"/>
          <p:nvPr/>
        </p:nvSpPr>
        <p:spPr>
          <a:xfrm>
            <a:off x="1043608" y="2178730"/>
            <a:ext cx="7056783" cy="1754325"/>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600">
                <a:solidFill>
                  <a:schemeClr val="dk1"/>
                </a:solidFill>
                <a:latin typeface="Calibri"/>
                <a:ea typeface="Calibri"/>
                <a:cs typeface="Calibri"/>
                <a:sym typeface="Calibri"/>
              </a:rPr>
              <a:t>6- عدم التبرم والضجر من تعصب المسن لماضيه لان تعصب المسن لماضيه يمثل بالنسبة له القوة والنشاط والمكانة الاجتماعية.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0">
                                            <p:txEl>
                                              <p:pRg end="0" st="0"/>
                                            </p:txEl>
                                          </p:spTgt>
                                        </p:tgtEl>
                                        <p:attrNameLst>
                                          <p:attrName>style.visibility</p:attrName>
                                        </p:attrNameLst>
                                      </p:cBhvr>
                                      <p:to>
                                        <p:strVal val="visible"/>
                                      </p:to>
                                    </p:set>
                                    <p:animEffect filter="fade" transition="in">
                                      <p:cBhvr>
                                        <p:cTn dur="500"/>
                                        <p:tgtEl>
                                          <p:spTgt spid="39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4" name="Shape 394"/>
        <p:cNvGrpSpPr/>
        <p:nvPr/>
      </p:nvGrpSpPr>
      <p:grpSpPr>
        <a:xfrm>
          <a:off x="0" y="0"/>
          <a:ext cx="0" cy="0"/>
          <a:chOff x="0" y="0"/>
          <a:chExt cx="0" cy="0"/>
        </a:xfrm>
      </p:grpSpPr>
      <p:grpSp>
        <p:nvGrpSpPr>
          <p:cNvPr id="395" name="Shape 395"/>
          <p:cNvGrpSpPr/>
          <p:nvPr/>
        </p:nvGrpSpPr>
        <p:grpSpPr>
          <a:xfrm>
            <a:off x="428595" y="71414"/>
            <a:ext cx="8358213" cy="6715147"/>
            <a:chOff x="1071537" y="285704"/>
            <a:chExt cx="7215238" cy="6572296"/>
          </a:xfrm>
        </p:grpSpPr>
        <p:grpSp>
          <p:nvGrpSpPr>
            <p:cNvPr id="396" name="Shape 396"/>
            <p:cNvGrpSpPr/>
            <p:nvPr/>
          </p:nvGrpSpPr>
          <p:grpSpPr>
            <a:xfrm>
              <a:off x="1071537" y="285704"/>
              <a:ext cx="7215238" cy="6572296"/>
              <a:chOff x="1071537" y="285704"/>
              <a:chExt cx="7215238" cy="6572296"/>
            </a:xfrm>
          </p:grpSpPr>
          <p:grpSp>
            <p:nvGrpSpPr>
              <p:cNvPr id="397" name="Shape 397"/>
              <p:cNvGrpSpPr/>
              <p:nvPr/>
            </p:nvGrpSpPr>
            <p:grpSpPr>
              <a:xfrm>
                <a:off x="1071537" y="285704"/>
                <a:ext cx="7215238" cy="6572296"/>
                <a:chOff x="1142975" y="142852"/>
                <a:chExt cx="6929486" cy="6572296"/>
              </a:xfrm>
            </p:grpSpPr>
            <p:sp>
              <p:nvSpPr>
                <p:cNvPr id="398" name="Shape 398"/>
                <p:cNvSpPr/>
                <p:nvPr/>
              </p:nvSpPr>
              <p:spPr>
                <a:xfrm>
                  <a:off x="1142975" y="142852"/>
                  <a:ext cx="5000660" cy="6572296"/>
                </a:xfrm>
                <a:prstGeom prst="round2DiagRect">
                  <a:avLst>
                    <a:gd fmla="val 16667" name="adj1"/>
                    <a:gd fmla="val 0" name="adj2"/>
                  </a:avLst>
                </a:prstGeom>
                <a:gradFill>
                  <a:gsLst>
                    <a:gs pos="0">
                      <a:schemeClr val="lt1"/>
                    </a:gs>
                    <a:gs pos="100000">
                      <a:srgbClr val="939393"/>
                    </a:gs>
                  </a:gsLst>
                  <a:path path="circle">
                    <a:fillToRect b="50%" l="50%" r="50%" t="50%"/>
                  </a:path>
                  <a:tileRect/>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99" name="Shape 399"/>
                <p:cNvSpPr/>
                <p:nvPr/>
              </p:nvSpPr>
              <p:spPr>
                <a:xfrm>
                  <a:off x="3071801" y="142852"/>
                  <a:ext cx="5000660" cy="6572296"/>
                </a:xfrm>
                <a:prstGeom prst="round2DiagRect">
                  <a:avLst>
                    <a:gd fmla="val 16667" name="adj1"/>
                    <a:gd fmla="val 0" name="adj2"/>
                  </a:avLst>
                </a:prstGeom>
                <a:gradFill>
                  <a:gsLst>
                    <a:gs pos="0">
                      <a:schemeClr val="lt1"/>
                    </a:gs>
                    <a:gs pos="100000">
                      <a:srgbClr val="939393"/>
                    </a:gs>
                  </a:gsLst>
                  <a:path path="circle">
                    <a:fillToRect b="50%" l="50%" r="50%" t="50%"/>
                  </a:path>
                  <a:tileRect/>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400" name="Shape 400"/>
              <p:cNvSpPr/>
              <p:nvPr/>
            </p:nvSpPr>
            <p:spPr>
              <a:xfrm>
                <a:off x="1357290" y="571479"/>
                <a:ext cx="6715172" cy="6000791"/>
              </a:xfrm>
              <a:prstGeom prst="roundRect">
                <a:avLst>
                  <a:gd fmla="val 16667" name="adj"/>
                </a:avLst>
              </a:prstGeom>
              <a:gradFill>
                <a:gsLst>
                  <a:gs pos="0">
                    <a:srgbClr val="974806"/>
                  </a:gs>
                  <a:gs pos="50000">
                    <a:srgbClr val="FFC000"/>
                  </a:gs>
                  <a:gs pos="100000">
                    <a:schemeClr val="lt1"/>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descr="1b156574b7196a13fad1dc72c822bb69.gif" id="401" name="Shape 401"/>
            <p:cNvPicPr preferRelativeResize="0"/>
            <p:nvPr/>
          </p:nvPicPr>
          <p:blipFill rotWithShape="1">
            <a:blip r:embed="rId3">
              <a:alphaModFix/>
            </a:blip>
            <a:srcRect b="0" l="0" r="0" t="0"/>
            <a:stretch/>
          </p:blipFill>
          <p:spPr>
            <a:xfrm>
              <a:off x="2643174" y="6191250"/>
              <a:ext cx="3905249" cy="666749"/>
            </a:xfrm>
            <a:prstGeom prst="rect">
              <a:avLst/>
            </a:prstGeom>
            <a:noFill/>
            <a:ln>
              <a:noFill/>
            </a:ln>
          </p:spPr>
        </p:pic>
        <p:pic>
          <p:nvPicPr>
            <p:cNvPr descr="2qsw5fc.gif" id="402" name="Shape 402"/>
            <p:cNvPicPr preferRelativeResize="0"/>
            <p:nvPr/>
          </p:nvPicPr>
          <p:blipFill rotWithShape="1">
            <a:blip r:embed="rId4">
              <a:alphaModFix/>
            </a:blip>
            <a:srcRect b="0" l="0" r="0" t="0"/>
            <a:stretch/>
          </p:blipFill>
          <p:spPr>
            <a:xfrm>
              <a:off x="3286116" y="357165"/>
              <a:ext cx="4762499" cy="381000"/>
            </a:xfrm>
            <a:prstGeom prst="rect">
              <a:avLst/>
            </a:prstGeom>
            <a:noFill/>
            <a:ln>
              <a:noFill/>
            </a:ln>
          </p:spPr>
        </p:pic>
        <p:pic>
          <p:nvPicPr>
            <p:cNvPr descr="7e06b1797d1fd58a24036e89614a319f.gif" id="403" name="Shape 403"/>
            <p:cNvPicPr preferRelativeResize="0"/>
            <p:nvPr/>
          </p:nvPicPr>
          <p:blipFill rotWithShape="1">
            <a:blip r:embed="rId5">
              <a:alphaModFix/>
            </a:blip>
            <a:srcRect b="0" l="0" r="0" t="0"/>
            <a:stretch/>
          </p:blipFill>
          <p:spPr>
            <a:xfrm>
              <a:off x="1214413" y="6562725"/>
              <a:ext cx="1762124" cy="295275"/>
            </a:xfrm>
            <a:prstGeom prst="rect">
              <a:avLst/>
            </a:prstGeom>
            <a:noFill/>
            <a:ln>
              <a:noFill/>
            </a:ln>
          </p:spPr>
        </p:pic>
        <p:pic>
          <p:nvPicPr>
            <p:cNvPr descr="7e06b1797d1fd58a24036e89614a319f.gif" id="404" name="Shape 404"/>
            <p:cNvPicPr preferRelativeResize="0"/>
            <p:nvPr/>
          </p:nvPicPr>
          <p:blipFill rotWithShape="1">
            <a:blip r:embed="rId5">
              <a:alphaModFix/>
            </a:blip>
            <a:srcRect b="0" l="0" r="0" t="0"/>
            <a:stretch/>
          </p:blipFill>
          <p:spPr>
            <a:xfrm>
              <a:off x="6000760" y="6562725"/>
              <a:ext cx="1762124" cy="295275"/>
            </a:xfrm>
            <a:prstGeom prst="rect">
              <a:avLst/>
            </a:prstGeom>
            <a:noFill/>
            <a:ln>
              <a:noFill/>
            </a:ln>
          </p:spPr>
        </p:pic>
      </p:grpSp>
      <p:sp>
        <p:nvSpPr>
          <p:cNvPr id="405" name="Shape 405"/>
          <p:cNvSpPr txBox="1"/>
          <p:nvPr/>
        </p:nvSpPr>
        <p:spPr>
          <a:xfrm>
            <a:off x="1043608" y="1196751"/>
            <a:ext cx="7056783" cy="4524315"/>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600">
                <a:solidFill>
                  <a:schemeClr val="dk1"/>
                </a:solidFill>
                <a:latin typeface="Calibri"/>
                <a:ea typeface="Calibri"/>
                <a:cs typeface="Calibri"/>
                <a:sym typeface="Calibri"/>
              </a:rPr>
              <a:t>7- ضرورة الاقتراب من المسن لاسيما أقرباءه وأصدقاءه ففي هذه المرحلة من العمر يزداد الشعور بالوحدة والغربة ويشعر المسن بانسحاب الأقارب والأصدقاء عنه وعدم السؤال عن أحواله أو الاتصال به أو الحديث معه وهذا الوضع قد يزيد الخيبة والحسرة لديه ويدهور شخصية المسن ويزيد الشعور بالأمراض والآلام.</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5">
                                            <p:txEl>
                                              <p:pRg end="0" st="0"/>
                                            </p:txEl>
                                          </p:spTgt>
                                        </p:tgtEl>
                                        <p:attrNameLst>
                                          <p:attrName>style.visibility</p:attrName>
                                        </p:attrNameLst>
                                      </p:cBhvr>
                                      <p:to>
                                        <p:strVal val="visible"/>
                                      </p:to>
                                    </p:set>
                                    <p:animEffect filter="fade" transition="in">
                                      <p:cBhvr>
                                        <p:cTn dur="500"/>
                                        <p:tgtEl>
                                          <p:spTgt spid="40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x="0" y="0"/>
          <a:ext cx="0" cy="0"/>
          <a:chOff x="0" y="0"/>
          <a:chExt cx="0" cy="0"/>
        </a:xfrm>
      </p:grpSpPr>
      <p:grpSp>
        <p:nvGrpSpPr>
          <p:cNvPr id="410" name="Shape 410"/>
          <p:cNvGrpSpPr/>
          <p:nvPr/>
        </p:nvGrpSpPr>
        <p:grpSpPr>
          <a:xfrm>
            <a:off x="428595" y="71414"/>
            <a:ext cx="8358213" cy="6715147"/>
            <a:chOff x="1071537" y="285704"/>
            <a:chExt cx="7215238" cy="6572296"/>
          </a:xfrm>
        </p:grpSpPr>
        <p:grpSp>
          <p:nvGrpSpPr>
            <p:cNvPr id="411" name="Shape 411"/>
            <p:cNvGrpSpPr/>
            <p:nvPr/>
          </p:nvGrpSpPr>
          <p:grpSpPr>
            <a:xfrm>
              <a:off x="1071537" y="285704"/>
              <a:ext cx="7215238" cy="6572296"/>
              <a:chOff x="1071537" y="285704"/>
              <a:chExt cx="7215238" cy="6572296"/>
            </a:xfrm>
          </p:grpSpPr>
          <p:grpSp>
            <p:nvGrpSpPr>
              <p:cNvPr id="412" name="Shape 412"/>
              <p:cNvGrpSpPr/>
              <p:nvPr/>
            </p:nvGrpSpPr>
            <p:grpSpPr>
              <a:xfrm>
                <a:off x="1071537" y="285704"/>
                <a:ext cx="7215238" cy="6572296"/>
                <a:chOff x="1142975" y="142852"/>
                <a:chExt cx="6929486" cy="6572296"/>
              </a:xfrm>
            </p:grpSpPr>
            <p:sp>
              <p:nvSpPr>
                <p:cNvPr id="413" name="Shape 413"/>
                <p:cNvSpPr/>
                <p:nvPr/>
              </p:nvSpPr>
              <p:spPr>
                <a:xfrm>
                  <a:off x="1142975" y="142852"/>
                  <a:ext cx="5000660" cy="6572296"/>
                </a:xfrm>
                <a:prstGeom prst="round2DiagRect">
                  <a:avLst>
                    <a:gd fmla="val 16667" name="adj1"/>
                    <a:gd fmla="val 0" name="adj2"/>
                  </a:avLst>
                </a:prstGeom>
                <a:gradFill>
                  <a:gsLst>
                    <a:gs pos="0">
                      <a:schemeClr val="lt1"/>
                    </a:gs>
                    <a:gs pos="100000">
                      <a:srgbClr val="939393"/>
                    </a:gs>
                  </a:gsLst>
                  <a:path path="circle">
                    <a:fillToRect b="50%" l="50%" r="50%" t="50%"/>
                  </a:path>
                  <a:tileRect/>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14" name="Shape 414"/>
                <p:cNvSpPr/>
                <p:nvPr/>
              </p:nvSpPr>
              <p:spPr>
                <a:xfrm>
                  <a:off x="3071801" y="142852"/>
                  <a:ext cx="5000660" cy="6572296"/>
                </a:xfrm>
                <a:prstGeom prst="round2DiagRect">
                  <a:avLst>
                    <a:gd fmla="val 16667" name="adj1"/>
                    <a:gd fmla="val 0" name="adj2"/>
                  </a:avLst>
                </a:prstGeom>
                <a:gradFill>
                  <a:gsLst>
                    <a:gs pos="0">
                      <a:schemeClr val="lt1"/>
                    </a:gs>
                    <a:gs pos="100000">
                      <a:srgbClr val="939393"/>
                    </a:gs>
                  </a:gsLst>
                  <a:path path="circle">
                    <a:fillToRect b="50%" l="50%" r="50%" t="50%"/>
                  </a:path>
                  <a:tileRect/>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415" name="Shape 415"/>
              <p:cNvSpPr/>
              <p:nvPr/>
            </p:nvSpPr>
            <p:spPr>
              <a:xfrm>
                <a:off x="1357290" y="571479"/>
                <a:ext cx="6715172" cy="6000791"/>
              </a:xfrm>
              <a:prstGeom prst="roundRect">
                <a:avLst>
                  <a:gd fmla="val 16667" name="adj"/>
                </a:avLst>
              </a:prstGeom>
              <a:gradFill>
                <a:gsLst>
                  <a:gs pos="0">
                    <a:srgbClr val="974806"/>
                  </a:gs>
                  <a:gs pos="50000">
                    <a:srgbClr val="FFC000"/>
                  </a:gs>
                  <a:gs pos="100000">
                    <a:schemeClr val="lt1"/>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descr="1b156574b7196a13fad1dc72c822bb69.gif" id="416" name="Shape 416"/>
            <p:cNvPicPr preferRelativeResize="0"/>
            <p:nvPr/>
          </p:nvPicPr>
          <p:blipFill rotWithShape="1">
            <a:blip r:embed="rId3">
              <a:alphaModFix/>
            </a:blip>
            <a:srcRect b="0" l="0" r="0" t="0"/>
            <a:stretch/>
          </p:blipFill>
          <p:spPr>
            <a:xfrm>
              <a:off x="2643174" y="6191250"/>
              <a:ext cx="3905249" cy="666749"/>
            </a:xfrm>
            <a:prstGeom prst="rect">
              <a:avLst/>
            </a:prstGeom>
            <a:noFill/>
            <a:ln>
              <a:noFill/>
            </a:ln>
          </p:spPr>
        </p:pic>
        <p:pic>
          <p:nvPicPr>
            <p:cNvPr descr="2qsw5fc.gif" id="417" name="Shape 417"/>
            <p:cNvPicPr preferRelativeResize="0"/>
            <p:nvPr/>
          </p:nvPicPr>
          <p:blipFill rotWithShape="1">
            <a:blip r:embed="rId4">
              <a:alphaModFix/>
            </a:blip>
            <a:srcRect b="0" l="0" r="0" t="0"/>
            <a:stretch/>
          </p:blipFill>
          <p:spPr>
            <a:xfrm>
              <a:off x="3286116" y="357165"/>
              <a:ext cx="4762499" cy="381000"/>
            </a:xfrm>
            <a:prstGeom prst="rect">
              <a:avLst/>
            </a:prstGeom>
            <a:noFill/>
            <a:ln>
              <a:noFill/>
            </a:ln>
          </p:spPr>
        </p:pic>
        <p:pic>
          <p:nvPicPr>
            <p:cNvPr descr="7e06b1797d1fd58a24036e89614a319f.gif" id="418" name="Shape 418"/>
            <p:cNvPicPr preferRelativeResize="0"/>
            <p:nvPr/>
          </p:nvPicPr>
          <p:blipFill rotWithShape="1">
            <a:blip r:embed="rId5">
              <a:alphaModFix/>
            </a:blip>
            <a:srcRect b="0" l="0" r="0" t="0"/>
            <a:stretch/>
          </p:blipFill>
          <p:spPr>
            <a:xfrm>
              <a:off x="1214413" y="6562725"/>
              <a:ext cx="1762124" cy="295275"/>
            </a:xfrm>
            <a:prstGeom prst="rect">
              <a:avLst/>
            </a:prstGeom>
            <a:noFill/>
            <a:ln>
              <a:noFill/>
            </a:ln>
          </p:spPr>
        </p:pic>
        <p:pic>
          <p:nvPicPr>
            <p:cNvPr descr="7e06b1797d1fd58a24036e89614a319f.gif" id="419" name="Shape 419"/>
            <p:cNvPicPr preferRelativeResize="0"/>
            <p:nvPr/>
          </p:nvPicPr>
          <p:blipFill rotWithShape="1">
            <a:blip r:embed="rId5">
              <a:alphaModFix/>
            </a:blip>
            <a:srcRect b="0" l="0" r="0" t="0"/>
            <a:stretch/>
          </p:blipFill>
          <p:spPr>
            <a:xfrm>
              <a:off x="6000760" y="6562725"/>
              <a:ext cx="1762124" cy="295275"/>
            </a:xfrm>
            <a:prstGeom prst="rect">
              <a:avLst/>
            </a:prstGeom>
            <a:noFill/>
            <a:ln>
              <a:noFill/>
            </a:ln>
          </p:spPr>
        </p:pic>
      </p:grpSp>
      <p:sp>
        <p:nvSpPr>
          <p:cNvPr id="420" name="Shape 420"/>
          <p:cNvSpPr txBox="1"/>
          <p:nvPr/>
        </p:nvSpPr>
        <p:spPr>
          <a:xfrm>
            <a:off x="1043608" y="1196751"/>
            <a:ext cx="7056783" cy="4524315"/>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600">
                <a:solidFill>
                  <a:schemeClr val="dk1"/>
                </a:solidFill>
                <a:latin typeface="Calibri"/>
                <a:ea typeface="Calibri"/>
                <a:cs typeface="Calibri"/>
                <a:sym typeface="Calibri"/>
              </a:rPr>
              <a:t>8- مساعدة المسن على المشاركة الاجتماعية وحضور المناسبات والعزائم والتكيف مع وضعه الجديد.</a:t>
            </a:r>
          </a:p>
          <a:p>
            <a:pPr indent="0" lvl="0" marL="0" marR="0" rtl="1" algn="r">
              <a:spcBef>
                <a:spcPts val="0"/>
              </a:spcBef>
              <a:buSzPct val="25000"/>
              <a:buNone/>
            </a:pPr>
            <a:r>
              <a:rPr b="1" lang="ar-EG" sz="3600">
                <a:solidFill>
                  <a:schemeClr val="dk1"/>
                </a:solidFill>
                <a:latin typeface="Calibri"/>
                <a:ea typeface="Calibri"/>
                <a:cs typeface="Calibri"/>
                <a:sym typeface="Calibri"/>
              </a:rPr>
              <a:t>9- إشغال المسن بما ينفعه من أمور دنياه وآخرته إما بتكوين علاقات جديدة وصدقات أخرى, والمشاركة في حلقات تحفيظ لكبار السن وقراءة القران وملازمة المساجد والجماعة.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0">
                                            <p:txEl>
                                              <p:pRg end="0" st="0"/>
                                            </p:txEl>
                                          </p:spTgt>
                                        </p:tgtEl>
                                        <p:attrNameLst>
                                          <p:attrName>style.visibility</p:attrName>
                                        </p:attrNameLst>
                                      </p:cBhvr>
                                      <p:to>
                                        <p:strVal val="visible"/>
                                      </p:to>
                                    </p:set>
                                    <p:animEffect filter="fade" transition="in">
                                      <p:cBhvr>
                                        <p:cTn dur="500"/>
                                        <p:tgtEl>
                                          <p:spTgt spid="42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20">
                                            <p:txEl>
                                              <p:pRg end="1" st="1"/>
                                            </p:txEl>
                                          </p:spTgt>
                                        </p:tgtEl>
                                        <p:attrNameLst>
                                          <p:attrName>style.visibility</p:attrName>
                                        </p:attrNameLst>
                                      </p:cBhvr>
                                      <p:to>
                                        <p:strVal val="visible"/>
                                      </p:to>
                                    </p:set>
                                    <p:animEffect filter="fade" transition="in">
                                      <p:cBhvr>
                                        <p:cTn dur="500"/>
                                        <p:tgtEl>
                                          <p:spTgt spid="42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4" name="Shape 424"/>
        <p:cNvGrpSpPr/>
        <p:nvPr/>
      </p:nvGrpSpPr>
      <p:grpSpPr>
        <a:xfrm>
          <a:off x="0" y="0"/>
          <a:ext cx="0" cy="0"/>
          <a:chOff x="0" y="0"/>
          <a:chExt cx="0" cy="0"/>
        </a:xfrm>
      </p:grpSpPr>
      <p:grpSp>
        <p:nvGrpSpPr>
          <p:cNvPr id="425" name="Shape 425"/>
          <p:cNvGrpSpPr/>
          <p:nvPr/>
        </p:nvGrpSpPr>
        <p:grpSpPr>
          <a:xfrm>
            <a:off x="35495" y="44623"/>
            <a:ext cx="8892479" cy="6597351"/>
            <a:chOff x="107504" y="548679"/>
            <a:chExt cx="6648027" cy="6192687"/>
          </a:xfrm>
        </p:grpSpPr>
        <p:sp>
          <p:nvSpPr>
            <p:cNvPr id="426" name="Shape 426"/>
            <p:cNvSpPr/>
            <p:nvPr/>
          </p:nvSpPr>
          <p:spPr>
            <a:xfrm>
              <a:off x="107504" y="548679"/>
              <a:ext cx="5512975" cy="6192687"/>
            </a:xfrm>
            <a:prstGeom prst="roundRect">
              <a:avLst>
                <a:gd fmla="val 10152" name="adj"/>
              </a:avLst>
            </a:prstGeom>
            <a:gradFill>
              <a:gsLst>
                <a:gs pos="0">
                  <a:srgbClr val="655A74"/>
                </a:gs>
                <a:gs pos="50000">
                  <a:srgbClr val="9382A8"/>
                </a:gs>
                <a:gs pos="100000">
                  <a:srgbClr val="B19DC9"/>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nvGrpSpPr>
            <p:cNvPr id="427" name="Shape 427"/>
            <p:cNvGrpSpPr/>
            <p:nvPr/>
          </p:nvGrpSpPr>
          <p:grpSpPr>
            <a:xfrm>
              <a:off x="381000" y="692695"/>
              <a:ext cx="6374531" cy="5858940"/>
              <a:chOff x="381000" y="692695"/>
              <a:chExt cx="6374531" cy="5858940"/>
            </a:xfrm>
          </p:grpSpPr>
          <p:grpSp>
            <p:nvGrpSpPr>
              <p:cNvPr id="428" name="Shape 428"/>
              <p:cNvGrpSpPr/>
              <p:nvPr/>
            </p:nvGrpSpPr>
            <p:grpSpPr>
              <a:xfrm>
                <a:off x="381000" y="836711"/>
                <a:ext cx="6351239" cy="5714924"/>
                <a:chOff x="381000" y="1162088"/>
                <a:chExt cx="6351239" cy="5029508"/>
              </a:xfrm>
            </p:grpSpPr>
            <p:sp>
              <p:nvSpPr>
                <p:cNvPr id="429" name="Shape 429"/>
                <p:cNvSpPr/>
                <p:nvPr/>
              </p:nvSpPr>
              <p:spPr>
                <a:xfrm>
                  <a:off x="381000" y="1162088"/>
                  <a:ext cx="6351239" cy="5029508"/>
                </a:xfrm>
                <a:prstGeom prst="rect">
                  <a:avLst/>
                </a:prstGeom>
                <a:gradFill>
                  <a:gsLst>
                    <a:gs pos="0">
                      <a:schemeClr val="lt1"/>
                    </a:gs>
                    <a:gs pos="50000">
                      <a:srgbClr val="F2F2F2"/>
                    </a:gs>
                    <a:gs pos="100000">
                      <a:srgbClr val="F2F2F2"/>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pic>
              <p:nvPicPr>
                <p:cNvPr id="430" name="Shape 430"/>
                <p:cNvPicPr preferRelativeResize="0"/>
                <p:nvPr/>
              </p:nvPicPr>
              <p:blipFill rotWithShape="1">
                <a:blip r:embed="rId3">
                  <a:alphaModFix/>
                </a:blip>
                <a:srcRect b="0" l="0" r="0" t="0"/>
                <a:stretch/>
              </p:blipFill>
              <p:spPr>
                <a:xfrm>
                  <a:off x="381000" y="5850978"/>
                  <a:ext cx="2095499" cy="314324"/>
                </a:xfrm>
                <a:prstGeom prst="rect">
                  <a:avLst/>
                </a:prstGeom>
                <a:noFill/>
                <a:ln>
                  <a:noFill/>
                </a:ln>
              </p:spPr>
            </p:pic>
            <p:pic>
              <p:nvPicPr>
                <p:cNvPr id="431" name="Shape 431"/>
                <p:cNvPicPr preferRelativeResize="0"/>
                <p:nvPr/>
              </p:nvPicPr>
              <p:blipFill rotWithShape="1">
                <a:blip r:embed="rId3">
                  <a:alphaModFix/>
                </a:blip>
                <a:srcRect b="0" l="0" r="0" t="0"/>
                <a:stretch/>
              </p:blipFill>
              <p:spPr>
                <a:xfrm>
                  <a:off x="2483767" y="5850978"/>
                  <a:ext cx="2095499" cy="314324"/>
                </a:xfrm>
                <a:prstGeom prst="rect">
                  <a:avLst/>
                </a:prstGeom>
                <a:noFill/>
                <a:ln>
                  <a:noFill/>
                </a:ln>
              </p:spPr>
            </p:pic>
            <p:pic>
              <p:nvPicPr>
                <p:cNvPr id="432" name="Shape 432"/>
                <p:cNvPicPr preferRelativeResize="0"/>
                <p:nvPr/>
              </p:nvPicPr>
              <p:blipFill rotWithShape="1">
                <a:blip r:embed="rId3">
                  <a:alphaModFix/>
                </a:blip>
                <a:srcRect b="0" l="0" r="0" t="0"/>
                <a:stretch/>
              </p:blipFill>
              <p:spPr>
                <a:xfrm>
                  <a:off x="4572000" y="5850978"/>
                  <a:ext cx="2095499" cy="314324"/>
                </a:xfrm>
                <a:prstGeom prst="rect">
                  <a:avLst/>
                </a:prstGeom>
                <a:noFill/>
                <a:ln>
                  <a:noFill/>
                </a:ln>
              </p:spPr>
            </p:pic>
          </p:grpSp>
          <p:pic>
            <p:nvPicPr>
              <p:cNvPr id="433" name="Shape 433"/>
              <p:cNvPicPr preferRelativeResize="0"/>
              <p:nvPr/>
            </p:nvPicPr>
            <p:blipFill rotWithShape="1">
              <a:blip r:embed="rId4">
                <a:alphaModFix/>
              </a:blip>
              <a:srcRect b="0" l="0" r="0" t="0"/>
              <a:stretch/>
            </p:blipFill>
            <p:spPr>
              <a:xfrm>
                <a:off x="4165241" y="692695"/>
                <a:ext cx="2590290" cy="360040"/>
              </a:xfrm>
              <a:prstGeom prst="rect">
                <a:avLst/>
              </a:prstGeom>
              <a:noFill/>
              <a:ln>
                <a:noFill/>
              </a:ln>
            </p:spPr>
          </p:pic>
        </p:grpSp>
      </p:grpSp>
      <p:sp>
        <p:nvSpPr>
          <p:cNvPr id="434" name="Shape 434"/>
          <p:cNvSpPr txBox="1"/>
          <p:nvPr/>
        </p:nvSpPr>
        <p:spPr>
          <a:xfrm>
            <a:off x="2195735" y="665400"/>
            <a:ext cx="5040559" cy="132343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8000" u="sng">
                <a:solidFill>
                  <a:srgbClr val="6600CC"/>
                </a:solidFill>
                <a:latin typeface="Calibri"/>
                <a:ea typeface="Calibri"/>
                <a:cs typeface="Calibri"/>
                <a:sym typeface="Calibri"/>
              </a:rPr>
              <a:t>مهارات حياتية</a:t>
            </a:r>
          </a:p>
        </p:txBody>
      </p:sp>
      <p:sp>
        <p:nvSpPr>
          <p:cNvPr id="435" name="Shape 435"/>
          <p:cNvSpPr txBox="1"/>
          <p:nvPr/>
        </p:nvSpPr>
        <p:spPr>
          <a:xfrm>
            <a:off x="1403648" y="2204864"/>
            <a:ext cx="6624735" cy="34778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التقاعد قد يكون بداية حياة جديدة تتحقق خلالها الكثير من الأهداف التي لم يكن الفرد يجد الوقت الكافي لتحقيقها من قبل، ما هي الأنشطة التي يمكن للمتقاعد القيام بها؟</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9" name="Shape 439"/>
        <p:cNvGrpSpPr/>
        <p:nvPr/>
      </p:nvGrpSpPr>
      <p:grpSpPr>
        <a:xfrm>
          <a:off x="0" y="0"/>
          <a:ext cx="0" cy="0"/>
          <a:chOff x="0" y="0"/>
          <a:chExt cx="0" cy="0"/>
        </a:xfrm>
      </p:grpSpPr>
      <p:grpSp>
        <p:nvGrpSpPr>
          <p:cNvPr id="440" name="Shape 440"/>
          <p:cNvGrpSpPr/>
          <p:nvPr/>
        </p:nvGrpSpPr>
        <p:grpSpPr>
          <a:xfrm>
            <a:off x="35495" y="44623"/>
            <a:ext cx="8892479" cy="6597351"/>
            <a:chOff x="107504" y="548679"/>
            <a:chExt cx="6648027" cy="6192687"/>
          </a:xfrm>
        </p:grpSpPr>
        <p:sp>
          <p:nvSpPr>
            <p:cNvPr id="441" name="Shape 441"/>
            <p:cNvSpPr/>
            <p:nvPr/>
          </p:nvSpPr>
          <p:spPr>
            <a:xfrm>
              <a:off x="107504" y="548679"/>
              <a:ext cx="5512975" cy="6192687"/>
            </a:xfrm>
            <a:prstGeom prst="roundRect">
              <a:avLst>
                <a:gd fmla="val 10152" name="adj"/>
              </a:avLst>
            </a:prstGeom>
            <a:gradFill>
              <a:gsLst>
                <a:gs pos="0">
                  <a:srgbClr val="655A74"/>
                </a:gs>
                <a:gs pos="50000">
                  <a:srgbClr val="9382A8"/>
                </a:gs>
                <a:gs pos="100000">
                  <a:srgbClr val="B19DC9"/>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nvGrpSpPr>
            <p:cNvPr id="442" name="Shape 442"/>
            <p:cNvGrpSpPr/>
            <p:nvPr/>
          </p:nvGrpSpPr>
          <p:grpSpPr>
            <a:xfrm>
              <a:off x="381000" y="692695"/>
              <a:ext cx="6374531" cy="5858940"/>
              <a:chOff x="381000" y="692695"/>
              <a:chExt cx="6374531" cy="5858940"/>
            </a:xfrm>
          </p:grpSpPr>
          <p:grpSp>
            <p:nvGrpSpPr>
              <p:cNvPr id="443" name="Shape 443"/>
              <p:cNvGrpSpPr/>
              <p:nvPr/>
            </p:nvGrpSpPr>
            <p:grpSpPr>
              <a:xfrm>
                <a:off x="381000" y="836711"/>
                <a:ext cx="6351239" cy="5714924"/>
                <a:chOff x="381000" y="1162088"/>
                <a:chExt cx="6351239" cy="5029508"/>
              </a:xfrm>
            </p:grpSpPr>
            <p:sp>
              <p:nvSpPr>
                <p:cNvPr id="444" name="Shape 444"/>
                <p:cNvSpPr/>
                <p:nvPr/>
              </p:nvSpPr>
              <p:spPr>
                <a:xfrm>
                  <a:off x="381000" y="1162088"/>
                  <a:ext cx="6351239" cy="5029508"/>
                </a:xfrm>
                <a:prstGeom prst="rect">
                  <a:avLst/>
                </a:prstGeom>
                <a:gradFill>
                  <a:gsLst>
                    <a:gs pos="0">
                      <a:schemeClr val="lt1"/>
                    </a:gs>
                    <a:gs pos="50000">
                      <a:srgbClr val="F2F2F2"/>
                    </a:gs>
                    <a:gs pos="100000">
                      <a:srgbClr val="F2F2F2"/>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pic>
              <p:nvPicPr>
                <p:cNvPr id="445" name="Shape 445"/>
                <p:cNvPicPr preferRelativeResize="0"/>
                <p:nvPr/>
              </p:nvPicPr>
              <p:blipFill rotWithShape="1">
                <a:blip r:embed="rId3">
                  <a:alphaModFix/>
                </a:blip>
                <a:srcRect b="0" l="0" r="0" t="0"/>
                <a:stretch/>
              </p:blipFill>
              <p:spPr>
                <a:xfrm>
                  <a:off x="381000" y="5850978"/>
                  <a:ext cx="2095499" cy="314324"/>
                </a:xfrm>
                <a:prstGeom prst="rect">
                  <a:avLst/>
                </a:prstGeom>
                <a:noFill/>
                <a:ln>
                  <a:noFill/>
                </a:ln>
              </p:spPr>
            </p:pic>
            <p:pic>
              <p:nvPicPr>
                <p:cNvPr id="446" name="Shape 446"/>
                <p:cNvPicPr preferRelativeResize="0"/>
                <p:nvPr/>
              </p:nvPicPr>
              <p:blipFill rotWithShape="1">
                <a:blip r:embed="rId3">
                  <a:alphaModFix/>
                </a:blip>
                <a:srcRect b="0" l="0" r="0" t="0"/>
                <a:stretch/>
              </p:blipFill>
              <p:spPr>
                <a:xfrm>
                  <a:off x="2483767" y="5850978"/>
                  <a:ext cx="2095499" cy="314324"/>
                </a:xfrm>
                <a:prstGeom prst="rect">
                  <a:avLst/>
                </a:prstGeom>
                <a:noFill/>
                <a:ln>
                  <a:noFill/>
                </a:ln>
              </p:spPr>
            </p:pic>
            <p:pic>
              <p:nvPicPr>
                <p:cNvPr id="447" name="Shape 447"/>
                <p:cNvPicPr preferRelativeResize="0"/>
                <p:nvPr/>
              </p:nvPicPr>
              <p:blipFill rotWithShape="1">
                <a:blip r:embed="rId3">
                  <a:alphaModFix/>
                </a:blip>
                <a:srcRect b="0" l="0" r="0" t="0"/>
                <a:stretch/>
              </p:blipFill>
              <p:spPr>
                <a:xfrm>
                  <a:off x="4572000" y="5850978"/>
                  <a:ext cx="2095499" cy="314324"/>
                </a:xfrm>
                <a:prstGeom prst="rect">
                  <a:avLst/>
                </a:prstGeom>
                <a:noFill/>
                <a:ln>
                  <a:noFill/>
                </a:ln>
              </p:spPr>
            </p:pic>
          </p:grpSp>
          <p:pic>
            <p:nvPicPr>
              <p:cNvPr id="448" name="Shape 448"/>
              <p:cNvPicPr preferRelativeResize="0"/>
              <p:nvPr/>
            </p:nvPicPr>
            <p:blipFill rotWithShape="1">
              <a:blip r:embed="rId4">
                <a:alphaModFix/>
              </a:blip>
              <a:srcRect b="0" l="0" r="0" t="0"/>
              <a:stretch/>
            </p:blipFill>
            <p:spPr>
              <a:xfrm>
                <a:off x="4165241" y="692695"/>
                <a:ext cx="2590290" cy="360040"/>
              </a:xfrm>
              <a:prstGeom prst="rect">
                <a:avLst/>
              </a:prstGeom>
              <a:noFill/>
              <a:ln>
                <a:noFill/>
              </a:ln>
            </p:spPr>
          </p:pic>
        </p:grpSp>
      </p:grpSp>
      <p:sp>
        <p:nvSpPr>
          <p:cNvPr id="449" name="Shape 449"/>
          <p:cNvSpPr/>
          <p:nvPr/>
        </p:nvSpPr>
        <p:spPr>
          <a:xfrm>
            <a:off x="944213" y="821611"/>
            <a:ext cx="7409716" cy="144655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rgbClr val="008000"/>
                </a:solidFill>
                <a:latin typeface="Calibri"/>
                <a:ea typeface="Calibri"/>
                <a:cs typeface="Calibri"/>
                <a:sym typeface="Calibri"/>
              </a:rPr>
              <a:t>من الأنشطة التي يمكن للمتقاعد القيام بها هي: </a:t>
            </a:r>
          </a:p>
        </p:txBody>
      </p:sp>
      <p:sp>
        <p:nvSpPr>
          <p:cNvPr id="450" name="Shape 450"/>
          <p:cNvSpPr txBox="1"/>
          <p:nvPr/>
        </p:nvSpPr>
        <p:spPr>
          <a:xfrm>
            <a:off x="827583" y="2471405"/>
            <a:ext cx="7390495" cy="34778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chemeClr val="dk1"/>
                </a:solidFill>
                <a:latin typeface="Calibri"/>
                <a:ea typeface="Calibri"/>
                <a:cs typeface="Calibri"/>
                <a:sym typeface="Calibri"/>
              </a:rPr>
              <a:t>1- إنجاز الأعمال والالتزامات الضرورية.</a:t>
            </a:r>
          </a:p>
          <a:p>
            <a:pPr indent="0" lvl="0" marL="0" marR="0" rtl="1" algn="r">
              <a:spcBef>
                <a:spcPts val="0"/>
              </a:spcBef>
              <a:buSzPct val="25000"/>
              <a:buNone/>
            </a:pPr>
            <a:r>
              <a:rPr b="1" lang="ar-EG" sz="4400">
                <a:solidFill>
                  <a:schemeClr val="dk1"/>
                </a:solidFill>
                <a:latin typeface="Calibri"/>
                <a:ea typeface="Calibri"/>
                <a:cs typeface="Calibri"/>
                <a:sym typeface="Calibri"/>
              </a:rPr>
              <a:t>2- الحركة وممارسة الرياضة.</a:t>
            </a:r>
          </a:p>
          <a:p>
            <a:pPr indent="0" lvl="0" marL="0" marR="0" rtl="1" algn="r">
              <a:spcBef>
                <a:spcPts val="0"/>
              </a:spcBef>
              <a:buSzPct val="25000"/>
              <a:buNone/>
            </a:pPr>
            <a:r>
              <a:rPr b="1" lang="ar-EG" sz="4400">
                <a:solidFill>
                  <a:schemeClr val="dk1"/>
                </a:solidFill>
                <a:latin typeface="Calibri"/>
                <a:ea typeface="Calibri"/>
                <a:cs typeface="Calibri"/>
                <a:sym typeface="Calibri"/>
              </a:rPr>
              <a:t>3- التسلية وممارسة الهوايات.</a:t>
            </a:r>
          </a:p>
          <a:p>
            <a:pPr indent="0" lvl="0" marL="0" marR="0" rtl="1" algn="r">
              <a:spcBef>
                <a:spcPts val="0"/>
              </a:spcBef>
              <a:buSzPct val="25000"/>
              <a:buNone/>
            </a:pPr>
            <a:r>
              <a:rPr b="1" lang="ar-EG" sz="4400">
                <a:solidFill>
                  <a:schemeClr val="dk1"/>
                </a:solidFill>
                <a:latin typeface="Calibri"/>
                <a:ea typeface="Calibri"/>
                <a:cs typeface="Calibri"/>
                <a:sym typeface="Calibri"/>
              </a:rPr>
              <a:t>4- الاستمرار بالعمل بعد التقاعد.</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49"/>
                                        </p:tgtEl>
                                        <p:attrNameLst>
                                          <p:attrName>style.visibility</p:attrName>
                                        </p:attrNameLst>
                                      </p:cBhvr>
                                      <p:to>
                                        <p:strVal val="visible"/>
                                      </p:to>
                                    </p:set>
                                    <p:anim calcmode="lin" valueType="num">
                                      <p:cBhvr additive="base">
                                        <p:cTn dur="500"/>
                                        <p:tgtEl>
                                          <p:spTgt spid="449"/>
                                        </p:tgtEl>
                                        <p:attrNameLst>
                                          <p:attrName>ppt_w</p:attrName>
                                        </p:attrNameLst>
                                      </p:cBhvr>
                                      <p:tavLst>
                                        <p:tav fmla="" tm="0">
                                          <p:val>
                                            <p:strVal val="0"/>
                                          </p:val>
                                        </p:tav>
                                        <p:tav fmla="" tm="100000">
                                          <p:val>
                                            <p:strVal val="#ppt_w"/>
                                          </p:val>
                                        </p:tav>
                                      </p:tavLst>
                                    </p:anim>
                                    <p:anim calcmode="lin" valueType="num">
                                      <p:cBhvr additive="base">
                                        <p:cTn dur="500"/>
                                        <p:tgtEl>
                                          <p:spTgt spid="44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xEl>
                                              <p:pRg end="0" st="0"/>
                                            </p:txEl>
                                          </p:spTgt>
                                        </p:tgtEl>
                                        <p:attrNameLst>
                                          <p:attrName>style.visibility</p:attrName>
                                        </p:attrNameLst>
                                      </p:cBhvr>
                                      <p:to>
                                        <p:strVal val="visible"/>
                                      </p:to>
                                    </p:set>
                                    <p:animEffect filter="fade" transition="in">
                                      <p:cBhvr>
                                        <p:cTn dur="500"/>
                                        <p:tgtEl>
                                          <p:spTgt spid="4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xEl>
                                              <p:pRg end="1" st="1"/>
                                            </p:txEl>
                                          </p:spTgt>
                                        </p:tgtEl>
                                        <p:attrNameLst>
                                          <p:attrName>style.visibility</p:attrName>
                                        </p:attrNameLst>
                                      </p:cBhvr>
                                      <p:to>
                                        <p:strVal val="visible"/>
                                      </p:to>
                                    </p:set>
                                    <p:animEffect filter="fade" transition="in">
                                      <p:cBhvr>
                                        <p:cTn dur="500"/>
                                        <p:tgtEl>
                                          <p:spTgt spid="4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xEl>
                                              <p:pRg end="2" st="2"/>
                                            </p:txEl>
                                          </p:spTgt>
                                        </p:tgtEl>
                                        <p:attrNameLst>
                                          <p:attrName>style.visibility</p:attrName>
                                        </p:attrNameLst>
                                      </p:cBhvr>
                                      <p:to>
                                        <p:strVal val="visible"/>
                                      </p:to>
                                    </p:set>
                                    <p:animEffect filter="fade" transition="in">
                                      <p:cBhvr>
                                        <p:cTn dur="500"/>
                                        <p:tgtEl>
                                          <p:spTgt spid="4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xEl>
                                              <p:pRg end="3" st="3"/>
                                            </p:txEl>
                                          </p:spTgt>
                                        </p:tgtEl>
                                        <p:attrNameLst>
                                          <p:attrName>style.visibility</p:attrName>
                                        </p:attrNameLst>
                                      </p:cBhvr>
                                      <p:to>
                                        <p:strVal val="visible"/>
                                      </p:to>
                                    </p:set>
                                    <p:animEffect filter="fade" transition="in">
                                      <p:cBhvr>
                                        <p:cTn dur="500"/>
                                        <p:tgtEl>
                                          <p:spTgt spid="45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4" name="Shape 454"/>
        <p:cNvGrpSpPr/>
        <p:nvPr/>
      </p:nvGrpSpPr>
      <p:grpSpPr>
        <a:xfrm>
          <a:off x="0" y="0"/>
          <a:ext cx="0" cy="0"/>
          <a:chOff x="0" y="0"/>
          <a:chExt cx="0" cy="0"/>
        </a:xfrm>
      </p:grpSpPr>
      <p:grpSp>
        <p:nvGrpSpPr>
          <p:cNvPr id="455" name="Shape 455"/>
          <p:cNvGrpSpPr/>
          <p:nvPr/>
        </p:nvGrpSpPr>
        <p:grpSpPr>
          <a:xfrm>
            <a:off x="35495" y="44623"/>
            <a:ext cx="8892479" cy="6597351"/>
            <a:chOff x="107504" y="548679"/>
            <a:chExt cx="6648027" cy="6192687"/>
          </a:xfrm>
        </p:grpSpPr>
        <p:sp>
          <p:nvSpPr>
            <p:cNvPr id="456" name="Shape 456"/>
            <p:cNvSpPr/>
            <p:nvPr/>
          </p:nvSpPr>
          <p:spPr>
            <a:xfrm>
              <a:off x="107504" y="548679"/>
              <a:ext cx="5512975" cy="6192687"/>
            </a:xfrm>
            <a:prstGeom prst="roundRect">
              <a:avLst>
                <a:gd fmla="val 10152" name="adj"/>
              </a:avLst>
            </a:prstGeom>
            <a:gradFill>
              <a:gsLst>
                <a:gs pos="0">
                  <a:srgbClr val="655A74"/>
                </a:gs>
                <a:gs pos="50000">
                  <a:srgbClr val="9382A8"/>
                </a:gs>
                <a:gs pos="100000">
                  <a:srgbClr val="B19DC9"/>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nvGrpSpPr>
            <p:cNvPr id="457" name="Shape 457"/>
            <p:cNvGrpSpPr/>
            <p:nvPr/>
          </p:nvGrpSpPr>
          <p:grpSpPr>
            <a:xfrm>
              <a:off x="381000" y="692695"/>
              <a:ext cx="6374531" cy="5858940"/>
              <a:chOff x="381000" y="692695"/>
              <a:chExt cx="6374531" cy="5858940"/>
            </a:xfrm>
          </p:grpSpPr>
          <p:grpSp>
            <p:nvGrpSpPr>
              <p:cNvPr id="458" name="Shape 458"/>
              <p:cNvGrpSpPr/>
              <p:nvPr/>
            </p:nvGrpSpPr>
            <p:grpSpPr>
              <a:xfrm>
                <a:off x="381000" y="836711"/>
                <a:ext cx="6351239" cy="5714924"/>
                <a:chOff x="381000" y="1162088"/>
                <a:chExt cx="6351239" cy="5029508"/>
              </a:xfrm>
            </p:grpSpPr>
            <p:sp>
              <p:nvSpPr>
                <p:cNvPr id="459" name="Shape 459"/>
                <p:cNvSpPr/>
                <p:nvPr/>
              </p:nvSpPr>
              <p:spPr>
                <a:xfrm>
                  <a:off x="381000" y="1162088"/>
                  <a:ext cx="6351239" cy="5029508"/>
                </a:xfrm>
                <a:prstGeom prst="rect">
                  <a:avLst/>
                </a:prstGeom>
                <a:gradFill>
                  <a:gsLst>
                    <a:gs pos="0">
                      <a:schemeClr val="lt1"/>
                    </a:gs>
                    <a:gs pos="50000">
                      <a:srgbClr val="F2F2F2"/>
                    </a:gs>
                    <a:gs pos="100000">
                      <a:srgbClr val="F2F2F2"/>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pic>
              <p:nvPicPr>
                <p:cNvPr id="460" name="Shape 460"/>
                <p:cNvPicPr preferRelativeResize="0"/>
                <p:nvPr/>
              </p:nvPicPr>
              <p:blipFill rotWithShape="1">
                <a:blip r:embed="rId3">
                  <a:alphaModFix/>
                </a:blip>
                <a:srcRect b="0" l="0" r="0" t="0"/>
                <a:stretch/>
              </p:blipFill>
              <p:spPr>
                <a:xfrm>
                  <a:off x="381000" y="5850978"/>
                  <a:ext cx="2095499" cy="314324"/>
                </a:xfrm>
                <a:prstGeom prst="rect">
                  <a:avLst/>
                </a:prstGeom>
                <a:noFill/>
                <a:ln>
                  <a:noFill/>
                </a:ln>
              </p:spPr>
            </p:pic>
            <p:pic>
              <p:nvPicPr>
                <p:cNvPr id="461" name="Shape 461"/>
                <p:cNvPicPr preferRelativeResize="0"/>
                <p:nvPr/>
              </p:nvPicPr>
              <p:blipFill rotWithShape="1">
                <a:blip r:embed="rId3">
                  <a:alphaModFix/>
                </a:blip>
                <a:srcRect b="0" l="0" r="0" t="0"/>
                <a:stretch/>
              </p:blipFill>
              <p:spPr>
                <a:xfrm>
                  <a:off x="2483767" y="5850978"/>
                  <a:ext cx="2095499" cy="314324"/>
                </a:xfrm>
                <a:prstGeom prst="rect">
                  <a:avLst/>
                </a:prstGeom>
                <a:noFill/>
                <a:ln>
                  <a:noFill/>
                </a:ln>
              </p:spPr>
            </p:pic>
            <p:pic>
              <p:nvPicPr>
                <p:cNvPr id="462" name="Shape 462"/>
                <p:cNvPicPr preferRelativeResize="0"/>
                <p:nvPr/>
              </p:nvPicPr>
              <p:blipFill rotWithShape="1">
                <a:blip r:embed="rId3">
                  <a:alphaModFix/>
                </a:blip>
                <a:srcRect b="0" l="0" r="0" t="0"/>
                <a:stretch/>
              </p:blipFill>
              <p:spPr>
                <a:xfrm>
                  <a:off x="4572000" y="5850978"/>
                  <a:ext cx="2095499" cy="314324"/>
                </a:xfrm>
                <a:prstGeom prst="rect">
                  <a:avLst/>
                </a:prstGeom>
                <a:noFill/>
                <a:ln>
                  <a:noFill/>
                </a:ln>
              </p:spPr>
            </p:pic>
          </p:grpSp>
          <p:pic>
            <p:nvPicPr>
              <p:cNvPr id="463" name="Shape 463"/>
              <p:cNvPicPr preferRelativeResize="0"/>
              <p:nvPr/>
            </p:nvPicPr>
            <p:blipFill rotWithShape="1">
              <a:blip r:embed="rId4">
                <a:alphaModFix/>
              </a:blip>
              <a:srcRect b="0" l="0" r="0" t="0"/>
              <a:stretch/>
            </p:blipFill>
            <p:spPr>
              <a:xfrm>
                <a:off x="4165241" y="692695"/>
                <a:ext cx="2590290" cy="360040"/>
              </a:xfrm>
              <a:prstGeom prst="rect">
                <a:avLst/>
              </a:prstGeom>
              <a:noFill/>
              <a:ln>
                <a:noFill/>
              </a:ln>
            </p:spPr>
          </p:pic>
        </p:grpSp>
      </p:grpSp>
      <p:sp>
        <p:nvSpPr>
          <p:cNvPr id="464" name="Shape 464"/>
          <p:cNvSpPr/>
          <p:nvPr/>
        </p:nvSpPr>
        <p:spPr>
          <a:xfrm>
            <a:off x="944213" y="821611"/>
            <a:ext cx="7409716" cy="144655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rgbClr val="008000"/>
                </a:solidFill>
                <a:latin typeface="Calibri"/>
                <a:ea typeface="Calibri"/>
                <a:cs typeface="Calibri"/>
                <a:sym typeface="Calibri"/>
              </a:rPr>
              <a:t>من الأنشطة التي يمكن للمتقاعد القيام بها هي: </a:t>
            </a:r>
          </a:p>
        </p:txBody>
      </p:sp>
      <p:sp>
        <p:nvSpPr>
          <p:cNvPr id="465" name="Shape 465"/>
          <p:cNvSpPr txBox="1"/>
          <p:nvPr/>
        </p:nvSpPr>
        <p:spPr>
          <a:xfrm>
            <a:off x="827583" y="2471405"/>
            <a:ext cx="7390495" cy="34778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chemeClr val="dk1"/>
                </a:solidFill>
                <a:latin typeface="Calibri"/>
                <a:ea typeface="Calibri"/>
                <a:cs typeface="Calibri"/>
                <a:sym typeface="Calibri"/>
              </a:rPr>
              <a:t>5- أنشطة الاهتمام بتنشيط العقل.</a:t>
            </a:r>
          </a:p>
          <a:p>
            <a:pPr indent="0" lvl="0" marL="0" marR="0" rtl="1" algn="r">
              <a:spcBef>
                <a:spcPts val="0"/>
              </a:spcBef>
              <a:buSzPct val="25000"/>
              <a:buNone/>
            </a:pPr>
            <a:r>
              <a:rPr b="1" lang="ar-EG" sz="4400">
                <a:solidFill>
                  <a:schemeClr val="dk1"/>
                </a:solidFill>
                <a:latin typeface="Calibri"/>
                <a:ea typeface="Calibri"/>
                <a:cs typeface="Calibri"/>
                <a:sym typeface="Calibri"/>
              </a:rPr>
              <a:t>6- أنشطة التواصل مع الآخرين.</a:t>
            </a:r>
          </a:p>
          <a:p>
            <a:pPr indent="0" lvl="0" marL="0" marR="0" rtl="1" algn="r">
              <a:spcBef>
                <a:spcPts val="0"/>
              </a:spcBef>
              <a:buSzPct val="25000"/>
              <a:buNone/>
            </a:pPr>
            <a:r>
              <a:rPr b="1" lang="ar-EG" sz="4400">
                <a:solidFill>
                  <a:schemeClr val="dk1"/>
                </a:solidFill>
                <a:latin typeface="Calibri"/>
                <a:ea typeface="Calibri"/>
                <a:cs typeface="Calibri"/>
                <a:sym typeface="Calibri"/>
              </a:rPr>
              <a:t>7- أنشطة لإرضاء الضمير وتنمية الجوانب الروحانية.</a:t>
            </a:r>
          </a:p>
          <a:p>
            <a:pPr indent="0" lvl="0" marL="0" marR="0" rtl="1" algn="r">
              <a:spcBef>
                <a:spcPts val="0"/>
              </a:spcBef>
              <a:buSzPct val="25000"/>
              <a:buNone/>
            </a:pPr>
            <a:r>
              <a:rPr b="1" lang="ar-EG" sz="4400">
                <a:solidFill>
                  <a:schemeClr val="dk1"/>
                </a:solidFill>
                <a:latin typeface="Calibri"/>
                <a:ea typeface="Calibri"/>
                <a:cs typeface="Calibri"/>
                <a:sym typeface="Calibri"/>
              </a:rPr>
              <a:t>8- أنشطة الترويح عن النفس.</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5">
                                            <p:txEl>
                                              <p:pRg end="0" st="0"/>
                                            </p:txEl>
                                          </p:spTgt>
                                        </p:tgtEl>
                                        <p:attrNameLst>
                                          <p:attrName>style.visibility</p:attrName>
                                        </p:attrNameLst>
                                      </p:cBhvr>
                                      <p:to>
                                        <p:strVal val="visible"/>
                                      </p:to>
                                    </p:set>
                                    <p:animEffect filter="fade" transition="in">
                                      <p:cBhvr>
                                        <p:cTn dur="500"/>
                                        <p:tgtEl>
                                          <p:spTgt spid="46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65">
                                            <p:txEl>
                                              <p:pRg end="1" st="1"/>
                                            </p:txEl>
                                          </p:spTgt>
                                        </p:tgtEl>
                                        <p:attrNameLst>
                                          <p:attrName>style.visibility</p:attrName>
                                        </p:attrNameLst>
                                      </p:cBhvr>
                                      <p:to>
                                        <p:strVal val="visible"/>
                                      </p:to>
                                    </p:set>
                                    <p:animEffect filter="fade" transition="in">
                                      <p:cBhvr>
                                        <p:cTn dur="500"/>
                                        <p:tgtEl>
                                          <p:spTgt spid="46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465">
                                            <p:txEl>
                                              <p:pRg end="2" st="2"/>
                                            </p:txEl>
                                          </p:spTgt>
                                        </p:tgtEl>
                                        <p:attrNameLst>
                                          <p:attrName>style.visibility</p:attrName>
                                        </p:attrNameLst>
                                      </p:cBhvr>
                                      <p:to>
                                        <p:strVal val="visible"/>
                                      </p:to>
                                    </p:set>
                                    <p:animEffect filter="fade" transition="in">
                                      <p:cBhvr>
                                        <p:cTn dur="500"/>
                                        <p:tgtEl>
                                          <p:spTgt spid="46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465">
                                            <p:txEl>
                                              <p:pRg end="3" st="3"/>
                                            </p:txEl>
                                          </p:spTgt>
                                        </p:tgtEl>
                                        <p:attrNameLst>
                                          <p:attrName>style.visibility</p:attrName>
                                        </p:attrNameLst>
                                      </p:cBhvr>
                                      <p:to>
                                        <p:strVal val="visible"/>
                                      </p:to>
                                    </p:set>
                                    <p:animEffect filter="fade" transition="in">
                                      <p:cBhvr>
                                        <p:cTn dur="500"/>
                                        <p:tgtEl>
                                          <p:spTgt spid="46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9" name="Shape 469"/>
        <p:cNvGrpSpPr/>
        <p:nvPr/>
      </p:nvGrpSpPr>
      <p:grpSpPr>
        <a:xfrm>
          <a:off x="0" y="0"/>
          <a:ext cx="0" cy="0"/>
          <a:chOff x="0" y="0"/>
          <a:chExt cx="0" cy="0"/>
        </a:xfrm>
      </p:grpSpPr>
      <p:grpSp>
        <p:nvGrpSpPr>
          <p:cNvPr id="470" name="Shape 470"/>
          <p:cNvGrpSpPr/>
          <p:nvPr/>
        </p:nvGrpSpPr>
        <p:grpSpPr>
          <a:xfrm>
            <a:off x="214279" y="214313"/>
            <a:ext cx="8643974" cy="6500834"/>
            <a:chOff x="500027" y="357165"/>
            <a:chExt cx="8215384" cy="6215106"/>
          </a:xfrm>
        </p:grpSpPr>
        <p:grpSp>
          <p:nvGrpSpPr>
            <p:cNvPr id="471" name="Shape 471"/>
            <p:cNvGrpSpPr/>
            <p:nvPr/>
          </p:nvGrpSpPr>
          <p:grpSpPr>
            <a:xfrm>
              <a:off x="500027" y="357165"/>
              <a:ext cx="8215384" cy="6215106"/>
              <a:chOff x="500027" y="357165"/>
              <a:chExt cx="8215384" cy="6215106"/>
            </a:xfrm>
          </p:grpSpPr>
          <p:grpSp>
            <p:nvGrpSpPr>
              <p:cNvPr id="472" name="Shape 472"/>
              <p:cNvGrpSpPr/>
              <p:nvPr/>
            </p:nvGrpSpPr>
            <p:grpSpPr>
              <a:xfrm>
                <a:off x="500027" y="357165"/>
                <a:ext cx="8215384" cy="6215106"/>
                <a:chOff x="500027" y="357165"/>
                <a:chExt cx="8215384" cy="6215106"/>
              </a:xfrm>
            </p:grpSpPr>
            <p:grpSp>
              <p:nvGrpSpPr>
                <p:cNvPr id="473" name="Shape 473"/>
                <p:cNvGrpSpPr/>
                <p:nvPr/>
              </p:nvGrpSpPr>
              <p:grpSpPr>
                <a:xfrm rot="-5400000">
                  <a:off x="-1893145" y="3107530"/>
                  <a:ext cx="5572162" cy="785817"/>
                  <a:chOff x="1000100" y="357165"/>
                  <a:chExt cx="7072361" cy="500065"/>
                </a:xfrm>
              </p:grpSpPr>
              <p:grpSp>
                <p:nvGrpSpPr>
                  <p:cNvPr id="474" name="Shape 474"/>
                  <p:cNvGrpSpPr/>
                  <p:nvPr/>
                </p:nvGrpSpPr>
                <p:grpSpPr>
                  <a:xfrm>
                    <a:off x="1000100" y="357165"/>
                    <a:ext cx="4000528" cy="500065"/>
                    <a:chOff x="3857619" y="357165"/>
                    <a:chExt cx="4000528" cy="500065"/>
                  </a:xfrm>
                </p:grpSpPr>
                <p:sp>
                  <p:nvSpPr>
                    <p:cNvPr id="475" name="Shape 475"/>
                    <p:cNvSpPr/>
                    <p:nvPr/>
                  </p:nvSpPr>
                  <p:spPr>
                    <a:xfrm>
                      <a:off x="3857619" y="357165"/>
                      <a:ext cx="2000263" cy="500065"/>
                    </a:xfrm>
                    <a:prstGeom prst="heart">
                      <a:avLst/>
                    </a:prstGeom>
                    <a:solidFill>
                      <a:srgbClr val="0000FF"/>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476" name="Shape 476"/>
                    <p:cNvSpPr/>
                    <p:nvPr/>
                  </p:nvSpPr>
                  <p:spPr>
                    <a:xfrm>
                      <a:off x="5857883" y="357165"/>
                      <a:ext cx="2000263" cy="500065"/>
                    </a:xfrm>
                    <a:prstGeom prst="heart">
                      <a:avLst/>
                    </a:prstGeom>
                    <a:solidFill>
                      <a:srgbClr val="0000FF"/>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grpSp>
                <p:nvGrpSpPr>
                  <p:cNvPr id="477" name="Shape 477"/>
                  <p:cNvGrpSpPr/>
                  <p:nvPr/>
                </p:nvGrpSpPr>
                <p:grpSpPr>
                  <a:xfrm>
                    <a:off x="4071933" y="357165"/>
                    <a:ext cx="4000528" cy="500065"/>
                    <a:chOff x="3857619" y="357165"/>
                    <a:chExt cx="4000528" cy="500065"/>
                  </a:xfrm>
                </p:grpSpPr>
                <p:sp>
                  <p:nvSpPr>
                    <p:cNvPr id="478" name="Shape 478"/>
                    <p:cNvSpPr/>
                    <p:nvPr/>
                  </p:nvSpPr>
                  <p:spPr>
                    <a:xfrm>
                      <a:off x="3857619" y="357165"/>
                      <a:ext cx="2000263" cy="500065"/>
                    </a:xfrm>
                    <a:prstGeom prst="heart">
                      <a:avLst/>
                    </a:prstGeom>
                    <a:solidFill>
                      <a:srgbClr val="0000FF"/>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479" name="Shape 479"/>
                    <p:cNvSpPr/>
                    <p:nvPr/>
                  </p:nvSpPr>
                  <p:spPr>
                    <a:xfrm>
                      <a:off x="5857883" y="357165"/>
                      <a:ext cx="2000263" cy="500065"/>
                    </a:xfrm>
                    <a:prstGeom prst="heart">
                      <a:avLst/>
                    </a:prstGeom>
                    <a:solidFill>
                      <a:srgbClr val="0000FF"/>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grpSp>
            <p:grpSp>
              <p:nvGrpSpPr>
                <p:cNvPr id="480" name="Shape 480"/>
                <p:cNvGrpSpPr/>
                <p:nvPr/>
              </p:nvGrpSpPr>
              <p:grpSpPr>
                <a:xfrm rot="5400000">
                  <a:off x="5572139" y="3214684"/>
                  <a:ext cx="5572162" cy="714380"/>
                  <a:chOff x="1000100" y="357165"/>
                  <a:chExt cx="7072361" cy="500065"/>
                </a:xfrm>
              </p:grpSpPr>
              <p:grpSp>
                <p:nvGrpSpPr>
                  <p:cNvPr id="481" name="Shape 481"/>
                  <p:cNvGrpSpPr/>
                  <p:nvPr/>
                </p:nvGrpSpPr>
                <p:grpSpPr>
                  <a:xfrm>
                    <a:off x="1000100" y="357165"/>
                    <a:ext cx="4000528" cy="500065"/>
                    <a:chOff x="3857619" y="357165"/>
                    <a:chExt cx="4000528" cy="500065"/>
                  </a:xfrm>
                </p:grpSpPr>
                <p:sp>
                  <p:nvSpPr>
                    <p:cNvPr id="482" name="Shape 482"/>
                    <p:cNvSpPr/>
                    <p:nvPr/>
                  </p:nvSpPr>
                  <p:spPr>
                    <a:xfrm>
                      <a:off x="3857619" y="357165"/>
                      <a:ext cx="2000263" cy="500065"/>
                    </a:xfrm>
                    <a:prstGeom prst="heart">
                      <a:avLst/>
                    </a:prstGeom>
                    <a:solidFill>
                      <a:srgbClr val="7F7F7F"/>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483" name="Shape 483"/>
                    <p:cNvSpPr/>
                    <p:nvPr/>
                  </p:nvSpPr>
                  <p:spPr>
                    <a:xfrm>
                      <a:off x="5857883" y="357165"/>
                      <a:ext cx="2000263" cy="500065"/>
                    </a:xfrm>
                    <a:prstGeom prst="heart">
                      <a:avLst/>
                    </a:prstGeom>
                    <a:solidFill>
                      <a:srgbClr val="7F7F7F"/>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grpSp>
                <p:nvGrpSpPr>
                  <p:cNvPr id="484" name="Shape 484"/>
                  <p:cNvGrpSpPr/>
                  <p:nvPr/>
                </p:nvGrpSpPr>
                <p:grpSpPr>
                  <a:xfrm>
                    <a:off x="4071933" y="357165"/>
                    <a:ext cx="4000528" cy="500065"/>
                    <a:chOff x="3857619" y="357165"/>
                    <a:chExt cx="4000528" cy="500065"/>
                  </a:xfrm>
                </p:grpSpPr>
                <p:sp>
                  <p:nvSpPr>
                    <p:cNvPr id="485" name="Shape 485"/>
                    <p:cNvSpPr/>
                    <p:nvPr/>
                  </p:nvSpPr>
                  <p:spPr>
                    <a:xfrm>
                      <a:off x="3857619" y="357165"/>
                      <a:ext cx="2000263" cy="500065"/>
                    </a:xfrm>
                    <a:prstGeom prst="heart">
                      <a:avLst/>
                    </a:prstGeom>
                    <a:solidFill>
                      <a:srgbClr val="7F7F7F"/>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486" name="Shape 486"/>
                    <p:cNvSpPr/>
                    <p:nvPr/>
                  </p:nvSpPr>
                  <p:spPr>
                    <a:xfrm>
                      <a:off x="5857883" y="357165"/>
                      <a:ext cx="2000263" cy="500065"/>
                    </a:xfrm>
                    <a:prstGeom prst="heart">
                      <a:avLst/>
                    </a:prstGeom>
                    <a:solidFill>
                      <a:srgbClr val="7F7F7F"/>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grpSp>
            <p:grpSp>
              <p:nvGrpSpPr>
                <p:cNvPr id="487" name="Shape 487"/>
                <p:cNvGrpSpPr/>
                <p:nvPr/>
              </p:nvGrpSpPr>
              <p:grpSpPr>
                <a:xfrm rot="10800000">
                  <a:off x="1152499" y="5857892"/>
                  <a:ext cx="7072361" cy="714380"/>
                  <a:chOff x="1000100" y="357165"/>
                  <a:chExt cx="7072361" cy="500065"/>
                </a:xfrm>
              </p:grpSpPr>
              <p:grpSp>
                <p:nvGrpSpPr>
                  <p:cNvPr id="488" name="Shape 488"/>
                  <p:cNvGrpSpPr/>
                  <p:nvPr/>
                </p:nvGrpSpPr>
                <p:grpSpPr>
                  <a:xfrm>
                    <a:off x="1000100" y="357165"/>
                    <a:ext cx="4000528" cy="500065"/>
                    <a:chOff x="3857619" y="357165"/>
                    <a:chExt cx="4000528" cy="500065"/>
                  </a:xfrm>
                </p:grpSpPr>
                <p:sp>
                  <p:nvSpPr>
                    <p:cNvPr id="489" name="Shape 489"/>
                    <p:cNvSpPr/>
                    <p:nvPr/>
                  </p:nvSpPr>
                  <p:spPr>
                    <a:xfrm>
                      <a:off x="3857619" y="357165"/>
                      <a:ext cx="2000263" cy="500065"/>
                    </a:xfrm>
                    <a:prstGeom prst="heart">
                      <a:avLst/>
                    </a:prstGeom>
                    <a:solidFill>
                      <a:srgbClr val="CC00FF"/>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490" name="Shape 490"/>
                    <p:cNvSpPr/>
                    <p:nvPr/>
                  </p:nvSpPr>
                  <p:spPr>
                    <a:xfrm>
                      <a:off x="5857883" y="357165"/>
                      <a:ext cx="2000263" cy="500065"/>
                    </a:xfrm>
                    <a:prstGeom prst="heart">
                      <a:avLst/>
                    </a:prstGeom>
                    <a:solidFill>
                      <a:srgbClr val="CC00FF"/>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grpSp>
                <p:nvGrpSpPr>
                  <p:cNvPr id="491" name="Shape 491"/>
                  <p:cNvGrpSpPr/>
                  <p:nvPr/>
                </p:nvGrpSpPr>
                <p:grpSpPr>
                  <a:xfrm>
                    <a:off x="4071933" y="357165"/>
                    <a:ext cx="4000528" cy="500065"/>
                    <a:chOff x="3857619" y="357165"/>
                    <a:chExt cx="4000528" cy="500065"/>
                  </a:xfrm>
                </p:grpSpPr>
                <p:sp>
                  <p:nvSpPr>
                    <p:cNvPr id="492" name="Shape 492"/>
                    <p:cNvSpPr/>
                    <p:nvPr/>
                  </p:nvSpPr>
                  <p:spPr>
                    <a:xfrm>
                      <a:off x="3857619" y="357165"/>
                      <a:ext cx="2000263" cy="500065"/>
                    </a:xfrm>
                    <a:prstGeom prst="heart">
                      <a:avLst/>
                    </a:prstGeom>
                    <a:solidFill>
                      <a:srgbClr val="CC00FF"/>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493" name="Shape 493"/>
                    <p:cNvSpPr/>
                    <p:nvPr/>
                  </p:nvSpPr>
                  <p:spPr>
                    <a:xfrm>
                      <a:off x="5857883" y="357165"/>
                      <a:ext cx="2000263" cy="500065"/>
                    </a:xfrm>
                    <a:prstGeom prst="heart">
                      <a:avLst/>
                    </a:prstGeom>
                    <a:solidFill>
                      <a:srgbClr val="CC00FF"/>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grpSp>
            <p:grpSp>
              <p:nvGrpSpPr>
                <p:cNvPr id="494" name="Shape 494"/>
                <p:cNvGrpSpPr/>
                <p:nvPr/>
              </p:nvGrpSpPr>
              <p:grpSpPr>
                <a:xfrm>
                  <a:off x="1000100" y="357165"/>
                  <a:ext cx="7072361" cy="642941"/>
                  <a:chOff x="1000100" y="357165"/>
                  <a:chExt cx="7072361" cy="500065"/>
                </a:xfrm>
              </p:grpSpPr>
              <p:grpSp>
                <p:nvGrpSpPr>
                  <p:cNvPr id="495" name="Shape 495"/>
                  <p:cNvGrpSpPr/>
                  <p:nvPr/>
                </p:nvGrpSpPr>
                <p:grpSpPr>
                  <a:xfrm>
                    <a:off x="1000100" y="357165"/>
                    <a:ext cx="4000528" cy="500065"/>
                    <a:chOff x="3857619" y="357165"/>
                    <a:chExt cx="4000528" cy="500065"/>
                  </a:xfrm>
                </p:grpSpPr>
                <p:sp>
                  <p:nvSpPr>
                    <p:cNvPr id="496" name="Shape 496"/>
                    <p:cNvSpPr/>
                    <p:nvPr/>
                  </p:nvSpPr>
                  <p:spPr>
                    <a:xfrm>
                      <a:off x="3857619" y="357165"/>
                      <a:ext cx="2000263" cy="500065"/>
                    </a:xfrm>
                    <a:prstGeom prst="heart">
                      <a:avLst/>
                    </a:prstGeom>
                    <a:solidFill>
                      <a:srgbClr val="FF000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497" name="Shape 497"/>
                    <p:cNvSpPr/>
                    <p:nvPr/>
                  </p:nvSpPr>
                  <p:spPr>
                    <a:xfrm>
                      <a:off x="5857883" y="357165"/>
                      <a:ext cx="2000263" cy="500065"/>
                    </a:xfrm>
                    <a:prstGeom prst="heart">
                      <a:avLst/>
                    </a:prstGeom>
                    <a:solidFill>
                      <a:srgbClr val="FF000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grpSp>
                <p:nvGrpSpPr>
                  <p:cNvPr id="498" name="Shape 498"/>
                  <p:cNvGrpSpPr/>
                  <p:nvPr/>
                </p:nvGrpSpPr>
                <p:grpSpPr>
                  <a:xfrm>
                    <a:off x="4071933" y="357165"/>
                    <a:ext cx="4000528" cy="500065"/>
                    <a:chOff x="3857619" y="357165"/>
                    <a:chExt cx="4000528" cy="500065"/>
                  </a:xfrm>
                </p:grpSpPr>
                <p:sp>
                  <p:nvSpPr>
                    <p:cNvPr id="499" name="Shape 499"/>
                    <p:cNvSpPr/>
                    <p:nvPr/>
                  </p:nvSpPr>
                  <p:spPr>
                    <a:xfrm>
                      <a:off x="3857619" y="357165"/>
                      <a:ext cx="2000263" cy="500065"/>
                    </a:xfrm>
                    <a:prstGeom prst="heart">
                      <a:avLst/>
                    </a:prstGeom>
                    <a:solidFill>
                      <a:srgbClr val="FF000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500" name="Shape 500"/>
                    <p:cNvSpPr/>
                    <p:nvPr/>
                  </p:nvSpPr>
                  <p:spPr>
                    <a:xfrm>
                      <a:off x="5857883" y="357165"/>
                      <a:ext cx="2000263" cy="500065"/>
                    </a:xfrm>
                    <a:prstGeom prst="heart">
                      <a:avLst/>
                    </a:prstGeom>
                    <a:solidFill>
                      <a:srgbClr val="FF000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grpSp>
            <p:sp>
              <p:nvSpPr>
                <p:cNvPr id="501" name="Shape 501"/>
                <p:cNvSpPr/>
                <p:nvPr/>
              </p:nvSpPr>
              <p:spPr>
                <a:xfrm>
                  <a:off x="714347" y="500041"/>
                  <a:ext cx="7786741" cy="5857915"/>
                </a:xfrm>
                <a:prstGeom prst="roundRect">
                  <a:avLst>
                    <a:gd fmla="val 16667" name="adj"/>
                  </a:avLst>
                </a:prstGeom>
                <a:gradFill>
                  <a:gsLst>
                    <a:gs pos="0">
                      <a:srgbClr val="F2F2F2"/>
                    </a:gs>
                    <a:gs pos="50000">
                      <a:schemeClr val="lt1"/>
                    </a:gs>
                    <a:gs pos="100000">
                      <a:srgbClr val="7F7F7F"/>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pic>
            <p:nvPicPr>
              <p:cNvPr id="502" name="Shape 502"/>
              <p:cNvPicPr preferRelativeResize="0"/>
              <p:nvPr/>
            </p:nvPicPr>
            <p:blipFill rotWithShape="1">
              <a:blip r:embed="rId3">
                <a:alphaModFix/>
              </a:blip>
              <a:srcRect b="0" l="0" r="0" t="0"/>
              <a:stretch/>
            </p:blipFill>
            <p:spPr>
              <a:xfrm>
                <a:off x="1066801" y="473816"/>
                <a:ext cx="2085961" cy="340705"/>
              </a:xfrm>
              <a:prstGeom prst="rect">
                <a:avLst/>
              </a:prstGeom>
              <a:noFill/>
              <a:ln>
                <a:noFill/>
              </a:ln>
            </p:spPr>
          </p:pic>
        </p:grpSp>
        <p:sp>
          <p:nvSpPr>
            <p:cNvPr id="503" name="Shape 503"/>
            <p:cNvSpPr txBox="1"/>
            <p:nvPr/>
          </p:nvSpPr>
          <p:spPr>
            <a:xfrm>
              <a:off x="1357291" y="1500174"/>
              <a:ext cx="43452" cy="794472"/>
            </a:xfrm>
            <a:prstGeom prst="rect">
              <a:avLst/>
            </a:prstGeom>
            <a:noFill/>
            <a:ln>
              <a:noFill/>
            </a:ln>
          </p:spPr>
          <p:txBody>
            <a:bodyPr anchorCtr="0" anchor="t" bIns="45700" lIns="91425" rIns="91425" tIns="45700">
              <a:noAutofit/>
            </a:bodyPr>
            <a:lstStyle/>
            <a:p>
              <a:pPr indent="0" lvl="0" marL="0" marR="0" rtl="1" algn="r">
                <a:spcBef>
                  <a:spcPts val="0"/>
                </a:spcBef>
                <a:buNone/>
              </a:pPr>
              <a:r>
                <a:t/>
              </a:r>
              <a:endParaRPr b="1" sz="4800">
                <a:solidFill>
                  <a:schemeClr val="dk1"/>
                </a:solidFill>
                <a:latin typeface="Times New Roman"/>
                <a:ea typeface="Times New Roman"/>
                <a:cs typeface="Times New Roman"/>
                <a:sym typeface="Times New Roman"/>
              </a:endParaRPr>
            </a:p>
          </p:txBody>
        </p:sp>
      </p:grpSp>
      <p:grpSp>
        <p:nvGrpSpPr>
          <p:cNvPr id="504" name="Shape 504"/>
          <p:cNvGrpSpPr/>
          <p:nvPr/>
        </p:nvGrpSpPr>
        <p:grpSpPr>
          <a:xfrm>
            <a:off x="755575" y="846972"/>
            <a:ext cx="7441957" cy="1285883"/>
            <a:chOff x="500033" y="714356"/>
            <a:chExt cx="8001055" cy="1285883"/>
          </a:xfrm>
        </p:grpSpPr>
        <p:sp>
          <p:nvSpPr>
            <p:cNvPr id="505" name="Shape 505"/>
            <p:cNvSpPr/>
            <p:nvPr/>
          </p:nvSpPr>
          <p:spPr>
            <a:xfrm rot="10800000">
              <a:off x="500033" y="714356"/>
              <a:ext cx="8001055" cy="1285883"/>
            </a:xfrm>
            <a:prstGeom prst="homePlate">
              <a:avLst>
                <a:gd fmla="val 50000" name="adj"/>
              </a:avLst>
            </a:prstGeom>
            <a:gradFill>
              <a:gsLst>
                <a:gs pos="0">
                  <a:srgbClr val="7E007E"/>
                </a:gs>
                <a:gs pos="50000">
                  <a:schemeClr val="lt1"/>
                </a:gs>
                <a:gs pos="100000">
                  <a:srgbClr val="FFFFFF"/>
                </a:gs>
              </a:gsLst>
              <a:lin ang="5400000" scaled="0"/>
            </a:gradFill>
            <a:ln cap="flat" cmpd="sng" w="25400">
              <a:solidFill>
                <a:srgbClr val="CC00CC"/>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506" name="Shape 506"/>
            <p:cNvSpPr/>
            <p:nvPr/>
          </p:nvSpPr>
          <p:spPr>
            <a:xfrm>
              <a:off x="1088870" y="953219"/>
              <a:ext cx="7290467"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6600CC"/>
                  </a:solidFill>
                  <a:latin typeface="Calibri"/>
                  <a:ea typeface="Calibri"/>
                  <a:cs typeface="Calibri"/>
                  <a:sym typeface="Calibri"/>
                </a:rPr>
                <a:t>دور الأسرة في رعاية كبار السن:</a:t>
              </a:r>
            </a:p>
          </p:txBody>
        </p:sp>
      </p:grpSp>
      <p:sp>
        <p:nvSpPr>
          <p:cNvPr id="507" name="Shape 507"/>
          <p:cNvSpPr txBox="1"/>
          <p:nvPr/>
        </p:nvSpPr>
        <p:spPr>
          <a:xfrm>
            <a:off x="868773" y="2492896"/>
            <a:ext cx="7591659" cy="34778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مرحلة الشيخوخة تعرف بمرحلة الطفولة الثانية للفرد حيث تزداد متطلباته حتى يستطيع أن يعيش ويتكيف مع مجتمعه والمسنين آباءنا وأمهاتنا لهم حق الرعاية والحب من خلال:</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1" name="Shape 511"/>
        <p:cNvGrpSpPr/>
        <p:nvPr/>
      </p:nvGrpSpPr>
      <p:grpSpPr>
        <a:xfrm>
          <a:off x="0" y="0"/>
          <a:ext cx="0" cy="0"/>
          <a:chOff x="0" y="0"/>
          <a:chExt cx="0" cy="0"/>
        </a:xfrm>
      </p:grpSpPr>
      <p:grpSp>
        <p:nvGrpSpPr>
          <p:cNvPr id="512" name="Shape 512"/>
          <p:cNvGrpSpPr/>
          <p:nvPr/>
        </p:nvGrpSpPr>
        <p:grpSpPr>
          <a:xfrm>
            <a:off x="35495" y="-27383"/>
            <a:ext cx="8984638" cy="6813376"/>
            <a:chOff x="251519" y="0"/>
            <a:chExt cx="8568951" cy="6813376"/>
          </a:xfrm>
        </p:grpSpPr>
        <p:grpSp>
          <p:nvGrpSpPr>
            <p:cNvPr id="513" name="Shape 513"/>
            <p:cNvGrpSpPr/>
            <p:nvPr/>
          </p:nvGrpSpPr>
          <p:grpSpPr>
            <a:xfrm>
              <a:off x="395535" y="72008"/>
              <a:ext cx="8424935" cy="6741368"/>
              <a:chOff x="395535" y="72008"/>
              <a:chExt cx="8424935" cy="6741368"/>
            </a:xfrm>
          </p:grpSpPr>
          <p:grpSp>
            <p:nvGrpSpPr>
              <p:cNvPr id="514" name="Shape 514"/>
              <p:cNvGrpSpPr/>
              <p:nvPr/>
            </p:nvGrpSpPr>
            <p:grpSpPr>
              <a:xfrm>
                <a:off x="395535" y="72008"/>
                <a:ext cx="8424935" cy="6741368"/>
                <a:chOff x="539552" y="260647"/>
                <a:chExt cx="8064896" cy="6264696"/>
              </a:xfrm>
            </p:grpSpPr>
            <p:sp>
              <p:nvSpPr>
                <p:cNvPr id="515" name="Shape 515"/>
                <p:cNvSpPr/>
                <p:nvPr/>
              </p:nvSpPr>
              <p:spPr>
                <a:xfrm>
                  <a:off x="539552" y="5013176"/>
                  <a:ext cx="5616624" cy="1512167"/>
                </a:xfrm>
                <a:prstGeom prst="flowChartOffpageConnector">
                  <a:avLst/>
                </a:prstGeom>
                <a:solidFill>
                  <a:srgbClr val="D8D8D8"/>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516" name="Shape 516"/>
                <p:cNvSpPr/>
                <p:nvPr/>
              </p:nvSpPr>
              <p:spPr>
                <a:xfrm>
                  <a:off x="2915816" y="332656"/>
                  <a:ext cx="5688632" cy="1944216"/>
                </a:xfrm>
                <a:prstGeom prst="wedgeEllipseCallout">
                  <a:avLst>
                    <a:gd fmla="val -20833" name="adj1"/>
                    <a:gd fmla="val 62500" name="adj2"/>
                  </a:avLst>
                </a:prstGeom>
                <a:solidFill>
                  <a:srgbClr val="996633"/>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517" name="Shape 517"/>
                <p:cNvSpPr/>
                <p:nvPr/>
              </p:nvSpPr>
              <p:spPr>
                <a:xfrm>
                  <a:off x="539552" y="260647"/>
                  <a:ext cx="8064896" cy="6192687"/>
                </a:xfrm>
                <a:prstGeom prst="wave">
                  <a:avLst>
                    <a:gd fmla="val 12500" name="adj1"/>
                    <a:gd fmla="val 0" name="adj2"/>
                  </a:avLst>
                </a:prstGeom>
                <a:solidFill>
                  <a:srgbClr val="00990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518" name="Shape 518"/>
                <p:cNvSpPr/>
                <p:nvPr/>
              </p:nvSpPr>
              <p:spPr>
                <a:xfrm>
                  <a:off x="827583" y="764704"/>
                  <a:ext cx="7632848" cy="5328591"/>
                </a:xfrm>
                <a:prstGeom prst="round1Rect">
                  <a:avLst>
                    <a:gd fmla="val 16667" name="adj"/>
                  </a:avLst>
                </a:prstGeom>
                <a:gradFill>
                  <a:gsLst>
                    <a:gs pos="0">
                      <a:srgbClr val="FFC000"/>
                    </a:gs>
                    <a:gs pos="50000">
                      <a:srgbClr val="FFFF00"/>
                    </a:gs>
                    <a:gs pos="100000">
                      <a:schemeClr val="lt1"/>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pic>
            <p:nvPicPr>
              <p:cNvPr id="519" name="Shape 519"/>
              <p:cNvPicPr preferRelativeResize="0"/>
              <p:nvPr/>
            </p:nvPicPr>
            <p:blipFill rotWithShape="1">
              <a:blip r:embed="rId3">
                <a:alphaModFix/>
              </a:blip>
              <a:srcRect b="0" l="0" r="0" t="0"/>
              <a:stretch/>
            </p:blipFill>
            <p:spPr>
              <a:xfrm>
                <a:off x="7677471" y="5377010"/>
                <a:ext cx="1143000" cy="1076324"/>
              </a:xfrm>
              <a:prstGeom prst="rect">
                <a:avLst/>
              </a:prstGeom>
              <a:noFill/>
              <a:ln>
                <a:noFill/>
              </a:ln>
            </p:spPr>
          </p:pic>
        </p:grpSp>
        <p:pic>
          <p:nvPicPr>
            <p:cNvPr id="520" name="Shape 520"/>
            <p:cNvPicPr preferRelativeResize="0"/>
            <p:nvPr/>
          </p:nvPicPr>
          <p:blipFill rotWithShape="1">
            <a:blip r:embed="rId4">
              <a:alphaModFix/>
            </a:blip>
            <a:srcRect b="0" l="0" r="0" t="0"/>
            <a:stretch/>
          </p:blipFill>
          <p:spPr>
            <a:xfrm>
              <a:off x="251519" y="0"/>
              <a:ext cx="1904999" cy="1400174"/>
            </a:xfrm>
            <a:prstGeom prst="rect">
              <a:avLst/>
            </a:prstGeom>
            <a:noFill/>
            <a:ln>
              <a:noFill/>
            </a:ln>
          </p:spPr>
        </p:pic>
      </p:grpSp>
      <p:sp>
        <p:nvSpPr>
          <p:cNvPr id="521" name="Shape 521"/>
          <p:cNvSpPr txBox="1"/>
          <p:nvPr/>
        </p:nvSpPr>
        <p:spPr>
          <a:xfrm>
            <a:off x="1187625" y="1371540"/>
            <a:ext cx="6696744" cy="378565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1- الكشف الصحي والتغذية السليمة للحفاظ على شيخوخة سليمة.</a:t>
            </a:r>
          </a:p>
          <a:p>
            <a:pPr indent="0" lvl="0" marL="0" marR="0" rtl="1" algn="r">
              <a:spcBef>
                <a:spcPts val="0"/>
              </a:spcBef>
              <a:buSzPct val="25000"/>
              <a:buNone/>
            </a:pPr>
            <a:r>
              <a:rPr b="1" lang="ar-EG" sz="4000">
                <a:solidFill>
                  <a:schemeClr val="dk1"/>
                </a:solidFill>
                <a:latin typeface="Calibri"/>
                <a:ea typeface="Calibri"/>
                <a:cs typeface="Calibri"/>
                <a:sym typeface="Calibri"/>
              </a:rPr>
              <a:t>2- حمايته من العزلة والاكتئاب عن طريق توفير حياة اجتماعية حافلة مع الأهل والأصدقاء ليشعر أنه ما زال ذا قيمة وذا نفع ومكانة في حياة جماعته.</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par>
                                <p:cTn fill="hold" nodeType="withEffect" presetClass="entr" presetID="23" presetSubtype="16">
                                  <p:stCondLst>
                                    <p:cond delay="0"/>
                                  </p:stCondLst>
                                  <p:childTnLst>
                                    <p:set>
                                      <p:cBhvr>
                                        <p:cTn dur="1" fill="hold">
                                          <p:stCondLst>
                                            <p:cond delay="0"/>
                                          </p:stCondLst>
                                        </p:cTn>
                                        <p:tgtEl>
                                          <p:spTgt spid="521">
                                            <p:txEl>
                                              <p:pRg end="0" st="0"/>
                                            </p:txEl>
                                          </p:spTgt>
                                        </p:tgtEl>
                                        <p:attrNameLst>
                                          <p:attrName>style.visibility</p:attrName>
                                        </p:attrNameLst>
                                      </p:cBhvr>
                                      <p:to>
                                        <p:strVal val="visible"/>
                                      </p:to>
                                    </p:set>
                                    <p:anim calcmode="lin" valueType="num">
                                      <p:cBhvr additive="base">
                                        <p:cTn dur="500"/>
                                        <p:tgtEl>
                                          <p:spTgt spid="52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521">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21">
                                            <p:txEl>
                                              <p:pRg end="1" st="1"/>
                                            </p:txEl>
                                          </p:spTgt>
                                        </p:tgtEl>
                                        <p:attrNameLst>
                                          <p:attrName>style.visibility</p:attrName>
                                        </p:attrNameLst>
                                      </p:cBhvr>
                                      <p:to>
                                        <p:strVal val="visible"/>
                                      </p:to>
                                    </p:set>
                                    <p:anim calcmode="lin" valueType="num">
                                      <p:cBhvr additive="base">
                                        <p:cTn dur="500"/>
                                        <p:tgtEl>
                                          <p:spTgt spid="521">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521">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5" name="Shape 525"/>
        <p:cNvGrpSpPr/>
        <p:nvPr/>
      </p:nvGrpSpPr>
      <p:grpSpPr>
        <a:xfrm>
          <a:off x="0" y="0"/>
          <a:ext cx="0" cy="0"/>
          <a:chOff x="0" y="0"/>
          <a:chExt cx="0" cy="0"/>
        </a:xfrm>
      </p:grpSpPr>
      <p:grpSp>
        <p:nvGrpSpPr>
          <p:cNvPr id="526" name="Shape 526"/>
          <p:cNvGrpSpPr/>
          <p:nvPr/>
        </p:nvGrpSpPr>
        <p:grpSpPr>
          <a:xfrm>
            <a:off x="35495" y="-27383"/>
            <a:ext cx="8984638" cy="6813376"/>
            <a:chOff x="251519" y="0"/>
            <a:chExt cx="8568951" cy="6813376"/>
          </a:xfrm>
        </p:grpSpPr>
        <p:grpSp>
          <p:nvGrpSpPr>
            <p:cNvPr id="527" name="Shape 527"/>
            <p:cNvGrpSpPr/>
            <p:nvPr/>
          </p:nvGrpSpPr>
          <p:grpSpPr>
            <a:xfrm>
              <a:off x="395535" y="72008"/>
              <a:ext cx="8424935" cy="6741368"/>
              <a:chOff x="395535" y="72008"/>
              <a:chExt cx="8424935" cy="6741368"/>
            </a:xfrm>
          </p:grpSpPr>
          <p:grpSp>
            <p:nvGrpSpPr>
              <p:cNvPr id="528" name="Shape 528"/>
              <p:cNvGrpSpPr/>
              <p:nvPr/>
            </p:nvGrpSpPr>
            <p:grpSpPr>
              <a:xfrm>
                <a:off x="395535" y="72008"/>
                <a:ext cx="8424935" cy="6741368"/>
                <a:chOff x="539552" y="260647"/>
                <a:chExt cx="8064896" cy="6264696"/>
              </a:xfrm>
            </p:grpSpPr>
            <p:sp>
              <p:nvSpPr>
                <p:cNvPr id="529" name="Shape 529"/>
                <p:cNvSpPr/>
                <p:nvPr/>
              </p:nvSpPr>
              <p:spPr>
                <a:xfrm>
                  <a:off x="539552" y="5013176"/>
                  <a:ext cx="5616624" cy="1512167"/>
                </a:xfrm>
                <a:prstGeom prst="flowChartOffpageConnector">
                  <a:avLst/>
                </a:prstGeom>
                <a:solidFill>
                  <a:srgbClr val="D8D8D8"/>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530" name="Shape 530"/>
                <p:cNvSpPr/>
                <p:nvPr/>
              </p:nvSpPr>
              <p:spPr>
                <a:xfrm>
                  <a:off x="2915816" y="332656"/>
                  <a:ext cx="5688632" cy="1944216"/>
                </a:xfrm>
                <a:prstGeom prst="wedgeEllipseCallout">
                  <a:avLst>
                    <a:gd fmla="val -20833" name="adj1"/>
                    <a:gd fmla="val 62500" name="adj2"/>
                  </a:avLst>
                </a:prstGeom>
                <a:solidFill>
                  <a:srgbClr val="996633"/>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531" name="Shape 531"/>
                <p:cNvSpPr/>
                <p:nvPr/>
              </p:nvSpPr>
              <p:spPr>
                <a:xfrm>
                  <a:off x="539552" y="260647"/>
                  <a:ext cx="8064896" cy="6192687"/>
                </a:xfrm>
                <a:prstGeom prst="wave">
                  <a:avLst>
                    <a:gd fmla="val 12500" name="adj1"/>
                    <a:gd fmla="val 0" name="adj2"/>
                  </a:avLst>
                </a:prstGeom>
                <a:solidFill>
                  <a:srgbClr val="00990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532" name="Shape 532"/>
                <p:cNvSpPr/>
                <p:nvPr/>
              </p:nvSpPr>
              <p:spPr>
                <a:xfrm>
                  <a:off x="827583" y="764704"/>
                  <a:ext cx="7632848" cy="5328591"/>
                </a:xfrm>
                <a:prstGeom prst="round1Rect">
                  <a:avLst>
                    <a:gd fmla="val 16667" name="adj"/>
                  </a:avLst>
                </a:prstGeom>
                <a:gradFill>
                  <a:gsLst>
                    <a:gs pos="0">
                      <a:srgbClr val="FFC000"/>
                    </a:gs>
                    <a:gs pos="50000">
                      <a:srgbClr val="FFFF00"/>
                    </a:gs>
                    <a:gs pos="100000">
                      <a:schemeClr val="lt1"/>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pic>
            <p:nvPicPr>
              <p:cNvPr id="533" name="Shape 533"/>
              <p:cNvPicPr preferRelativeResize="0"/>
              <p:nvPr/>
            </p:nvPicPr>
            <p:blipFill rotWithShape="1">
              <a:blip r:embed="rId3">
                <a:alphaModFix/>
              </a:blip>
              <a:srcRect b="0" l="0" r="0" t="0"/>
              <a:stretch/>
            </p:blipFill>
            <p:spPr>
              <a:xfrm>
                <a:off x="7677471" y="5377010"/>
                <a:ext cx="1143000" cy="1076324"/>
              </a:xfrm>
              <a:prstGeom prst="rect">
                <a:avLst/>
              </a:prstGeom>
              <a:noFill/>
              <a:ln>
                <a:noFill/>
              </a:ln>
            </p:spPr>
          </p:pic>
        </p:grpSp>
        <p:pic>
          <p:nvPicPr>
            <p:cNvPr id="534" name="Shape 534"/>
            <p:cNvPicPr preferRelativeResize="0"/>
            <p:nvPr/>
          </p:nvPicPr>
          <p:blipFill rotWithShape="1">
            <a:blip r:embed="rId4">
              <a:alphaModFix/>
            </a:blip>
            <a:srcRect b="0" l="0" r="0" t="0"/>
            <a:stretch/>
          </p:blipFill>
          <p:spPr>
            <a:xfrm>
              <a:off x="251519" y="0"/>
              <a:ext cx="1904999" cy="1400174"/>
            </a:xfrm>
            <a:prstGeom prst="rect">
              <a:avLst/>
            </a:prstGeom>
            <a:noFill/>
            <a:ln>
              <a:noFill/>
            </a:ln>
          </p:spPr>
        </p:pic>
      </p:grpSp>
      <p:sp>
        <p:nvSpPr>
          <p:cNvPr id="535" name="Shape 535"/>
          <p:cNvSpPr txBox="1"/>
          <p:nvPr/>
        </p:nvSpPr>
        <p:spPr>
          <a:xfrm>
            <a:off x="1187625" y="2098591"/>
            <a:ext cx="6696744" cy="255454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3- توفير الراحة النفسية والاستقرار العاطفي فالانفعالات الشديدة والأزمات النفسية لها آثارها السيئة في زيادة الضغوط النفسية عليهم.</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35">
                                            <p:txEl>
                                              <p:pRg end="0" st="0"/>
                                            </p:txEl>
                                          </p:spTgt>
                                        </p:tgtEl>
                                        <p:attrNameLst>
                                          <p:attrName>style.visibility</p:attrName>
                                        </p:attrNameLst>
                                      </p:cBhvr>
                                      <p:to>
                                        <p:strVal val="visible"/>
                                      </p:to>
                                    </p:set>
                                    <p:anim calcmode="lin" valueType="num">
                                      <p:cBhvr additive="base">
                                        <p:cTn dur="500"/>
                                        <p:tgtEl>
                                          <p:spTgt spid="535">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535">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9" name="Shape 539"/>
        <p:cNvGrpSpPr/>
        <p:nvPr/>
      </p:nvGrpSpPr>
      <p:grpSpPr>
        <a:xfrm>
          <a:off x="0" y="0"/>
          <a:ext cx="0" cy="0"/>
          <a:chOff x="0" y="0"/>
          <a:chExt cx="0" cy="0"/>
        </a:xfrm>
      </p:grpSpPr>
      <p:grpSp>
        <p:nvGrpSpPr>
          <p:cNvPr id="540" name="Shape 540"/>
          <p:cNvGrpSpPr/>
          <p:nvPr/>
        </p:nvGrpSpPr>
        <p:grpSpPr>
          <a:xfrm>
            <a:off x="683568" y="1321085"/>
            <a:ext cx="7776864" cy="4124139"/>
            <a:chOff x="683568" y="1141065"/>
            <a:chExt cx="7776864" cy="5240262"/>
          </a:xfrm>
        </p:grpSpPr>
        <p:grpSp>
          <p:nvGrpSpPr>
            <p:cNvPr id="541" name="Shape 541"/>
            <p:cNvGrpSpPr/>
            <p:nvPr/>
          </p:nvGrpSpPr>
          <p:grpSpPr>
            <a:xfrm>
              <a:off x="683568" y="1196751"/>
              <a:ext cx="7776864" cy="5184576"/>
              <a:chOff x="683568" y="1196751"/>
              <a:chExt cx="7776864" cy="5184576"/>
            </a:xfrm>
          </p:grpSpPr>
          <p:sp>
            <p:nvSpPr>
              <p:cNvPr id="542" name="Shape 542"/>
              <p:cNvSpPr/>
              <p:nvPr/>
            </p:nvSpPr>
            <p:spPr>
              <a:xfrm>
                <a:off x="4139951" y="4149080"/>
                <a:ext cx="3960439" cy="2232247"/>
              </a:xfrm>
              <a:prstGeom prst="cloud">
                <a:avLst/>
              </a:prstGeom>
              <a:solidFill>
                <a:srgbClr val="C2D59B"/>
              </a:solidFill>
              <a:ln>
                <a:noFill/>
              </a:ln>
            </p:spPr>
            <p:txBody>
              <a:bodyPr anchorCtr="0" anchor="ctr" bIns="45700" lIns="91425" rIns="91425" tIns="45700">
                <a:noAutofit/>
              </a:bodyPr>
              <a:lstStyle/>
              <a:p>
                <a:pPr indent="0" lvl="0" marL="0" marR="0" rtl="1" algn="ctr">
                  <a:spcBef>
                    <a:spcPts val="0"/>
                  </a:spcBef>
                  <a:buNone/>
                </a:pPr>
                <a:r>
                  <a:t/>
                </a:r>
                <a:endParaRPr sz="1800">
                  <a:solidFill>
                    <a:srgbClr val="008000"/>
                  </a:solidFill>
                  <a:latin typeface="Times New Roman"/>
                  <a:ea typeface="Times New Roman"/>
                  <a:cs typeface="Times New Roman"/>
                  <a:sym typeface="Times New Roman"/>
                </a:endParaRPr>
              </a:p>
            </p:txBody>
          </p:sp>
          <p:sp>
            <p:nvSpPr>
              <p:cNvPr id="543" name="Shape 543"/>
              <p:cNvSpPr/>
              <p:nvPr/>
            </p:nvSpPr>
            <p:spPr>
              <a:xfrm>
                <a:off x="683568" y="3645023"/>
                <a:ext cx="6264695" cy="2448271"/>
              </a:xfrm>
              <a:prstGeom prst="flowChartOffpageConnector">
                <a:avLst/>
              </a:prstGeom>
              <a:solidFill>
                <a:srgbClr val="DDD9C3"/>
              </a:solidFill>
              <a:ln>
                <a:noFill/>
              </a:ln>
            </p:spPr>
            <p:txBody>
              <a:bodyPr anchorCtr="0" anchor="ctr" bIns="45700" lIns="91425" rIns="91425" tIns="45700">
                <a:noAutofit/>
              </a:bodyPr>
              <a:lstStyle/>
              <a:p>
                <a:pPr indent="0" lvl="0" marL="0" marR="0" rtl="1" algn="ctr">
                  <a:spcBef>
                    <a:spcPts val="0"/>
                  </a:spcBef>
                  <a:buNone/>
                </a:pPr>
                <a:r>
                  <a:t/>
                </a:r>
                <a:endParaRPr sz="1800">
                  <a:solidFill>
                    <a:srgbClr val="008000"/>
                  </a:solidFill>
                  <a:latin typeface="Times New Roman"/>
                  <a:ea typeface="Times New Roman"/>
                  <a:cs typeface="Times New Roman"/>
                  <a:sym typeface="Times New Roman"/>
                </a:endParaRPr>
              </a:p>
            </p:txBody>
          </p:sp>
          <p:sp>
            <p:nvSpPr>
              <p:cNvPr id="544" name="Shape 544"/>
              <p:cNvSpPr/>
              <p:nvPr/>
            </p:nvSpPr>
            <p:spPr>
              <a:xfrm>
                <a:off x="1691680" y="1268759"/>
                <a:ext cx="6768752" cy="1440159"/>
              </a:xfrm>
              <a:prstGeom prst="flowChartTerminator">
                <a:avLst/>
              </a:prstGeom>
              <a:solidFill>
                <a:srgbClr val="EAF1DD"/>
              </a:solidFill>
              <a:ln>
                <a:noFill/>
              </a:ln>
            </p:spPr>
            <p:txBody>
              <a:bodyPr anchorCtr="0" anchor="ctr" bIns="45700" lIns="91425" rIns="91425" tIns="45700">
                <a:noAutofit/>
              </a:bodyPr>
              <a:lstStyle/>
              <a:p>
                <a:pPr indent="0" lvl="0" marL="0" marR="0" rtl="1" algn="ctr">
                  <a:spcBef>
                    <a:spcPts val="0"/>
                  </a:spcBef>
                  <a:buNone/>
                </a:pPr>
                <a:r>
                  <a:t/>
                </a:r>
                <a:endParaRPr sz="1800">
                  <a:solidFill>
                    <a:srgbClr val="008000"/>
                  </a:solidFill>
                  <a:latin typeface="Times New Roman"/>
                  <a:ea typeface="Times New Roman"/>
                  <a:cs typeface="Times New Roman"/>
                  <a:sym typeface="Times New Roman"/>
                </a:endParaRPr>
              </a:p>
            </p:txBody>
          </p:sp>
          <p:sp>
            <p:nvSpPr>
              <p:cNvPr id="545" name="Shape 545"/>
              <p:cNvSpPr/>
              <p:nvPr/>
            </p:nvSpPr>
            <p:spPr>
              <a:xfrm>
                <a:off x="683568" y="1196751"/>
                <a:ext cx="7776864" cy="4896543"/>
              </a:xfrm>
              <a:prstGeom prst="wave">
                <a:avLst>
                  <a:gd fmla="val 12500" name="adj1"/>
                  <a:gd fmla="val 0" name="adj2"/>
                </a:avLst>
              </a:prstGeom>
              <a:gradFill>
                <a:gsLst>
                  <a:gs pos="0">
                    <a:srgbClr val="C4BD97"/>
                  </a:gs>
                  <a:gs pos="50000">
                    <a:schemeClr val="lt1"/>
                  </a:gs>
                  <a:gs pos="100000">
                    <a:srgbClr val="938953"/>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rgbClr val="008000"/>
                  </a:solidFill>
                  <a:latin typeface="Times New Roman"/>
                  <a:ea typeface="Times New Roman"/>
                  <a:cs typeface="Times New Roman"/>
                  <a:sym typeface="Times New Roman"/>
                </a:endParaRPr>
              </a:p>
            </p:txBody>
          </p:sp>
        </p:grpSp>
        <p:pic>
          <p:nvPicPr>
            <p:cNvPr id="546" name="Shape 546"/>
            <p:cNvPicPr preferRelativeResize="0"/>
            <p:nvPr/>
          </p:nvPicPr>
          <p:blipFill rotWithShape="1">
            <a:blip r:embed="rId3">
              <a:alphaModFix/>
            </a:blip>
            <a:srcRect b="0" l="0" r="0" t="0"/>
            <a:stretch/>
          </p:blipFill>
          <p:spPr>
            <a:xfrm>
              <a:off x="8003770" y="1484783"/>
              <a:ext cx="456661" cy="790376"/>
            </a:xfrm>
            <a:prstGeom prst="rect">
              <a:avLst/>
            </a:prstGeom>
            <a:noFill/>
            <a:ln>
              <a:noFill/>
            </a:ln>
          </p:spPr>
        </p:pic>
        <p:pic>
          <p:nvPicPr>
            <p:cNvPr id="547" name="Shape 547"/>
            <p:cNvPicPr preferRelativeResize="0"/>
            <p:nvPr/>
          </p:nvPicPr>
          <p:blipFill rotWithShape="1">
            <a:blip r:embed="rId4">
              <a:alphaModFix/>
            </a:blip>
            <a:srcRect b="0" l="0" r="0" t="0"/>
            <a:stretch/>
          </p:blipFill>
          <p:spPr>
            <a:xfrm flipH="1">
              <a:off x="721152" y="1141065"/>
              <a:ext cx="3094763" cy="893261"/>
            </a:xfrm>
            <a:prstGeom prst="rect">
              <a:avLst/>
            </a:prstGeom>
            <a:noFill/>
            <a:ln>
              <a:noFill/>
            </a:ln>
          </p:spPr>
        </p:pic>
      </p:grpSp>
      <p:sp>
        <p:nvSpPr>
          <p:cNvPr id="548" name="Shape 548"/>
          <p:cNvSpPr/>
          <p:nvPr/>
        </p:nvSpPr>
        <p:spPr>
          <a:xfrm>
            <a:off x="1043608" y="2636911"/>
            <a:ext cx="7056783"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9600">
                <a:solidFill>
                  <a:srgbClr val="494429"/>
                </a:solidFill>
                <a:latin typeface="Calibri"/>
                <a:ea typeface="Calibri"/>
                <a:cs typeface="Calibri"/>
                <a:sym typeface="Calibri"/>
              </a:rPr>
              <a:t>تقويم ذاتي</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300"/>
                                        <p:tgtEl>
                                          <p:spTgt spid="540"/>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300"/>
                                        <p:tgtEl>
                                          <p:spTgt spid="5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grpSp>
        <p:nvGrpSpPr>
          <p:cNvPr id="116" name="Shape 116"/>
          <p:cNvGrpSpPr/>
          <p:nvPr/>
        </p:nvGrpSpPr>
        <p:grpSpPr>
          <a:xfrm>
            <a:off x="3159898" y="188639"/>
            <a:ext cx="3096344" cy="2503288"/>
            <a:chOff x="6444207" y="493662"/>
            <a:chExt cx="3096344" cy="2503288"/>
          </a:xfrm>
        </p:grpSpPr>
        <p:grpSp>
          <p:nvGrpSpPr>
            <p:cNvPr id="117" name="Shape 117"/>
            <p:cNvGrpSpPr/>
            <p:nvPr/>
          </p:nvGrpSpPr>
          <p:grpSpPr>
            <a:xfrm>
              <a:off x="6444207" y="493662"/>
              <a:ext cx="3096344" cy="2503288"/>
              <a:chOff x="6444207" y="493662"/>
              <a:chExt cx="3096344" cy="2503288"/>
            </a:xfrm>
          </p:grpSpPr>
          <p:sp>
            <p:nvSpPr>
              <p:cNvPr id="118" name="Shape 118"/>
              <p:cNvSpPr/>
              <p:nvPr/>
            </p:nvSpPr>
            <p:spPr>
              <a:xfrm>
                <a:off x="7740352" y="493662"/>
                <a:ext cx="1728191" cy="1855216"/>
              </a:xfrm>
              <a:prstGeom prst="ellipse">
                <a:avLst/>
              </a:prstGeom>
              <a:solidFill>
                <a:srgbClr val="C00000"/>
              </a:soli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rgbClr val="000099"/>
                  </a:solidFill>
                  <a:latin typeface="Calibri"/>
                  <a:ea typeface="Calibri"/>
                  <a:cs typeface="Calibri"/>
                  <a:sym typeface="Calibri"/>
                </a:endParaRPr>
              </a:p>
            </p:txBody>
          </p:sp>
          <p:sp>
            <p:nvSpPr>
              <p:cNvPr id="119" name="Shape 119"/>
              <p:cNvSpPr/>
              <p:nvPr/>
            </p:nvSpPr>
            <p:spPr>
              <a:xfrm>
                <a:off x="7812360" y="1141734"/>
                <a:ext cx="1728191" cy="1855216"/>
              </a:xfrm>
              <a:prstGeom prst="ellipse">
                <a:avLst/>
              </a:prstGeom>
              <a:solidFill>
                <a:srgbClr val="6600CC"/>
              </a:soli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rgbClr val="000099"/>
                  </a:solidFill>
                  <a:latin typeface="Calibri"/>
                  <a:ea typeface="Calibri"/>
                  <a:cs typeface="Calibri"/>
                  <a:sym typeface="Calibri"/>
                </a:endParaRPr>
              </a:p>
            </p:txBody>
          </p:sp>
          <p:sp>
            <p:nvSpPr>
              <p:cNvPr id="120" name="Shape 120"/>
              <p:cNvSpPr/>
              <p:nvPr/>
            </p:nvSpPr>
            <p:spPr>
              <a:xfrm>
                <a:off x="6444207" y="710929"/>
                <a:ext cx="3024335" cy="2115872"/>
              </a:xfrm>
              <a:prstGeom prst="ellipse">
                <a:avLst/>
              </a:prstGeom>
              <a:solidFill>
                <a:srgbClr val="F2F2F2"/>
              </a:soli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rgbClr val="000099"/>
                  </a:solidFill>
                  <a:latin typeface="Calibri"/>
                  <a:ea typeface="Calibri"/>
                  <a:cs typeface="Calibri"/>
                  <a:sym typeface="Calibri"/>
                </a:endParaRPr>
              </a:p>
            </p:txBody>
          </p:sp>
        </p:grpSp>
        <p:sp>
          <p:nvSpPr>
            <p:cNvPr id="121" name="Shape 121"/>
            <p:cNvSpPr/>
            <p:nvPr/>
          </p:nvSpPr>
          <p:spPr>
            <a:xfrm>
              <a:off x="6828303" y="1045591"/>
              <a:ext cx="2271777"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8800" u="none" cap="none" strike="noStrike">
                  <a:solidFill>
                    <a:srgbClr val="C00000"/>
                  </a:solidFill>
                  <a:latin typeface="Calibri"/>
                  <a:ea typeface="Calibri"/>
                  <a:cs typeface="Calibri"/>
                  <a:sym typeface="Calibri"/>
                </a:rPr>
                <a:t>رابعًا:</a:t>
              </a:r>
            </a:p>
          </p:txBody>
        </p:sp>
      </p:grpSp>
      <p:grpSp>
        <p:nvGrpSpPr>
          <p:cNvPr id="122" name="Shape 122"/>
          <p:cNvGrpSpPr/>
          <p:nvPr/>
        </p:nvGrpSpPr>
        <p:grpSpPr>
          <a:xfrm>
            <a:off x="179512" y="2348880"/>
            <a:ext cx="8424935" cy="4608511"/>
            <a:chOff x="179512" y="1268760"/>
            <a:chExt cx="8424935" cy="3888431"/>
          </a:xfrm>
        </p:grpSpPr>
        <p:grpSp>
          <p:nvGrpSpPr>
            <p:cNvPr id="123" name="Shape 123"/>
            <p:cNvGrpSpPr/>
            <p:nvPr/>
          </p:nvGrpSpPr>
          <p:grpSpPr>
            <a:xfrm>
              <a:off x="179512" y="1268760"/>
              <a:ext cx="8424935" cy="3888431"/>
              <a:chOff x="1187624" y="2060848"/>
              <a:chExt cx="7416824" cy="3888431"/>
            </a:xfrm>
          </p:grpSpPr>
          <p:sp>
            <p:nvSpPr>
              <p:cNvPr id="124" name="Shape 124"/>
              <p:cNvSpPr/>
              <p:nvPr/>
            </p:nvSpPr>
            <p:spPr>
              <a:xfrm>
                <a:off x="1187624" y="2060848"/>
                <a:ext cx="3456383" cy="2664295"/>
              </a:xfrm>
              <a:prstGeom prst="cloud">
                <a:avLst/>
              </a:prstGeom>
              <a:gradFill>
                <a:gsLst>
                  <a:gs pos="0">
                    <a:srgbClr val="993366"/>
                  </a:gs>
                  <a:gs pos="50000">
                    <a:srgbClr val="E2A8C5"/>
                  </a:gs>
                  <a:gs pos="100000">
                    <a:schemeClr val="lt1"/>
                  </a:gs>
                </a:gsLst>
                <a:lin ang="54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rgbClr val="7F7F7F"/>
                  </a:solidFill>
                  <a:latin typeface="Times New Roman"/>
                  <a:ea typeface="Times New Roman"/>
                  <a:cs typeface="Times New Roman"/>
                  <a:sym typeface="Times New Roman"/>
                </a:endParaRPr>
              </a:p>
            </p:txBody>
          </p:sp>
          <p:sp>
            <p:nvSpPr>
              <p:cNvPr id="125" name="Shape 125"/>
              <p:cNvSpPr/>
              <p:nvPr/>
            </p:nvSpPr>
            <p:spPr>
              <a:xfrm>
                <a:off x="1619671" y="3068959"/>
                <a:ext cx="6480719" cy="2880320"/>
              </a:xfrm>
              <a:prstGeom prst="wave">
                <a:avLst>
                  <a:gd fmla="val 12500" name="adj1"/>
                  <a:gd fmla="val 0" name="adj2"/>
                </a:avLst>
              </a:prstGeom>
              <a:solidFill>
                <a:srgbClr val="31859B"/>
              </a:soli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rgbClr val="7F7F7F"/>
                  </a:solidFill>
                  <a:latin typeface="Times New Roman"/>
                  <a:ea typeface="Times New Roman"/>
                  <a:cs typeface="Times New Roman"/>
                  <a:sym typeface="Times New Roman"/>
                </a:endParaRPr>
              </a:p>
            </p:txBody>
          </p:sp>
          <p:sp>
            <p:nvSpPr>
              <p:cNvPr id="126" name="Shape 126"/>
              <p:cNvSpPr/>
              <p:nvPr/>
            </p:nvSpPr>
            <p:spPr>
              <a:xfrm>
                <a:off x="6159276" y="3244333"/>
                <a:ext cx="162625" cy="369332"/>
              </a:xfrm>
              <a:prstGeom prst="rect">
                <a:avLst/>
              </a:prstGeom>
              <a:noFill/>
              <a:ln>
                <a:noFill/>
              </a:ln>
            </p:spPr>
            <p:txBody>
              <a:bodyPr anchorCtr="0" anchor="t" bIns="45700" lIns="91425" rIns="91425" tIns="45700">
                <a:noAutofit/>
              </a:bodyPr>
              <a:lstStyle/>
              <a:p>
                <a:pPr indent="0" lvl="0" marL="0" marR="0" rtl="1" algn="r">
                  <a:spcBef>
                    <a:spcPts val="0"/>
                  </a:spcBef>
                  <a:buNone/>
                </a:pPr>
                <a:r>
                  <a:t/>
                </a:r>
                <a:endParaRPr sz="1800">
                  <a:solidFill>
                    <a:srgbClr val="7F7F7F"/>
                  </a:solidFill>
                  <a:latin typeface="Times New Roman"/>
                  <a:ea typeface="Times New Roman"/>
                  <a:cs typeface="Times New Roman"/>
                  <a:sym typeface="Times New Roman"/>
                </a:endParaRPr>
              </a:p>
            </p:txBody>
          </p:sp>
          <p:sp>
            <p:nvSpPr>
              <p:cNvPr id="127" name="Shape 127"/>
              <p:cNvSpPr/>
              <p:nvPr/>
            </p:nvSpPr>
            <p:spPr>
              <a:xfrm>
                <a:off x="1907703" y="2348880"/>
                <a:ext cx="6696744" cy="3168351"/>
              </a:xfrm>
              <a:prstGeom prst="wave">
                <a:avLst>
                  <a:gd fmla="val 12500" name="adj1"/>
                  <a:gd fmla="val 0" name="adj2"/>
                </a:avLst>
              </a:prstGeom>
              <a:gradFill>
                <a:gsLst>
                  <a:gs pos="0">
                    <a:srgbClr val="8C8C8C"/>
                  </a:gs>
                  <a:gs pos="50000">
                    <a:schemeClr val="lt1"/>
                  </a:gs>
                  <a:gs pos="100000">
                    <a:srgbClr val="F2F2F2"/>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rgbClr val="7F7F7F"/>
                  </a:solidFill>
                  <a:latin typeface="Times New Roman"/>
                  <a:ea typeface="Times New Roman"/>
                  <a:cs typeface="Times New Roman"/>
                  <a:sym typeface="Times New Roman"/>
                </a:endParaRPr>
              </a:p>
            </p:txBody>
          </p:sp>
        </p:grpSp>
        <p:pic>
          <p:nvPicPr>
            <p:cNvPr id="128" name="Shape 128"/>
            <p:cNvPicPr preferRelativeResize="0"/>
            <p:nvPr/>
          </p:nvPicPr>
          <p:blipFill rotWithShape="1">
            <a:blip r:embed="rId3">
              <a:alphaModFix/>
            </a:blip>
            <a:srcRect b="0" l="0" r="0" t="0"/>
            <a:stretch/>
          </p:blipFill>
          <p:spPr>
            <a:xfrm>
              <a:off x="3702017" y="1556791"/>
              <a:ext cx="476249" cy="476249"/>
            </a:xfrm>
            <a:prstGeom prst="rect">
              <a:avLst/>
            </a:prstGeom>
            <a:noFill/>
            <a:ln>
              <a:noFill/>
            </a:ln>
          </p:spPr>
        </p:pic>
        <p:pic>
          <p:nvPicPr>
            <p:cNvPr id="129" name="Shape 129"/>
            <p:cNvPicPr preferRelativeResize="0"/>
            <p:nvPr/>
          </p:nvPicPr>
          <p:blipFill rotWithShape="1">
            <a:blip r:embed="rId4">
              <a:alphaModFix/>
            </a:blip>
            <a:srcRect b="0" l="0" r="0" t="0"/>
            <a:stretch/>
          </p:blipFill>
          <p:spPr>
            <a:xfrm>
              <a:off x="467543" y="2025536"/>
              <a:ext cx="762000" cy="1800225"/>
            </a:xfrm>
            <a:prstGeom prst="rect">
              <a:avLst/>
            </a:prstGeom>
            <a:noFill/>
            <a:ln>
              <a:noFill/>
            </a:ln>
          </p:spPr>
        </p:pic>
        <p:pic>
          <p:nvPicPr>
            <p:cNvPr id="130" name="Shape 130"/>
            <p:cNvPicPr preferRelativeResize="0"/>
            <p:nvPr/>
          </p:nvPicPr>
          <p:blipFill rotWithShape="1">
            <a:blip r:embed="rId5">
              <a:alphaModFix/>
            </a:blip>
            <a:srcRect b="0" l="0" r="0" t="0"/>
            <a:stretch/>
          </p:blipFill>
          <p:spPr>
            <a:xfrm>
              <a:off x="515168" y="1399629"/>
              <a:ext cx="714374" cy="790575"/>
            </a:xfrm>
            <a:prstGeom prst="rect">
              <a:avLst/>
            </a:prstGeom>
            <a:noFill/>
            <a:ln>
              <a:noFill/>
            </a:ln>
          </p:spPr>
        </p:pic>
        <p:pic>
          <p:nvPicPr>
            <p:cNvPr id="131" name="Shape 131"/>
            <p:cNvPicPr preferRelativeResize="0"/>
            <p:nvPr/>
          </p:nvPicPr>
          <p:blipFill rotWithShape="1">
            <a:blip r:embed="rId6">
              <a:alphaModFix/>
            </a:blip>
            <a:srcRect b="0" l="0" r="0" t="0"/>
            <a:stretch/>
          </p:blipFill>
          <p:spPr>
            <a:xfrm>
              <a:off x="436397" y="3929923"/>
              <a:ext cx="3562350" cy="952499"/>
            </a:xfrm>
            <a:prstGeom prst="rect">
              <a:avLst/>
            </a:prstGeom>
            <a:noFill/>
            <a:ln>
              <a:noFill/>
            </a:ln>
          </p:spPr>
        </p:pic>
      </p:grpSp>
      <p:sp>
        <p:nvSpPr>
          <p:cNvPr id="132" name="Shape 132"/>
          <p:cNvSpPr txBox="1"/>
          <p:nvPr/>
        </p:nvSpPr>
        <p:spPr>
          <a:xfrm>
            <a:off x="1115616" y="3429000"/>
            <a:ext cx="7128792"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7200">
                <a:solidFill>
                  <a:srgbClr val="7F7F7F"/>
                </a:solidFill>
                <a:latin typeface="Times New Roman"/>
                <a:ea typeface="Times New Roman"/>
                <a:cs typeface="Times New Roman"/>
                <a:sym typeface="Times New Roman"/>
              </a:rPr>
              <a:t>مرحلة الرشد Adolescence</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2" name="Shape 552"/>
        <p:cNvGrpSpPr/>
        <p:nvPr/>
      </p:nvGrpSpPr>
      <p:grpSpPr>
        <a:xfrm>
          <a:off x="0" y="0"/>
          <a:ext cx="0" cy="0"/>
          <a:chOff x="0" y="0"/>
          <a:chExt cx="0" cy="0"/>
        </a:xfrm>
      </p:grpSpPr>
      <p:grpSp>
        <p:nvGrpSpPr>
          <p:cNvPr id="553" name="Shape 553"/>
          <p:cNvGrpSpPr/>
          <p:nvPr/>
        </p:nvGrpSpPr>
        <p:grpSpPr>
          <a:xfrm>
            <a:off x="107503" y="116632"/>
            <a:ext cx="8929685" cy="6643710"/>
            <a:chOff x="214313" y="142852"/>
            <a:chExt cx="8501089" cy="6643710"/>
          </a:xfrm>
        </p:grpSpPr>
        <p:sp>
          <p:nvSpPr>
            <p:cNvPr id="554" name="Shape 554"/>
            <p:cNvSpPr/>
            <p:nvPr/>
          </p:nvSpPr>
          <p:spPr>
            <a:xfrm>
              <a:off x="214313" y="142852"/>
              <a:ext cx="8501089" cy="6643710"/>
            </a:xfrm>
            <a:prstGeom prst="wave">
              <a:avLst>
                <a:gd fmla="val 12500" name="adj1"/>
                <a:gd fmla="val 0" name="adj2"/>
              </a:avLst>
            </a:prstGeom>
            <a:gradFill>
              <a:gsLst>
                <a:gs pos="0">
                  <a:srgbClr val="990033"/>
                </a:gs>
                <a:gs pos="50000">
                  <a:srgbClr val="CC00CC"/>
                </a:gs>
                <a:gs pos="100000">
                  <a:srgbClr val="6600CC"/>
                </a:gs>
              </a:gsLst>
              <a:lin ang="162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55" name="Shape 555"/>
            <p:cNvSpPr/>
            <p:nvPr/>
          </p:nvSpPr>
          <p:spPr>
            <a:xfrm>
              <a:off x="428595" y="642918"/>
              <a:ext cx="7858180" cy="5786478"/>
            </a:xfrm>
            <a:prstGeom prst="flowChartPunchedCard">
              <a:avLst/>
            </a:prstGeom>
            <a:gradFill>
              <a:gsLst>
                <a:gs pos="0">
                  <a:schemeClr val="lt1"/>
                </a:gs>
                <a:gs pos="40000">
                  <a:schemeClr val="lt1"/>
                </a:gs>
                <a:gs pos="100000">
                  <a:srgbClr val="7A7A7A"/>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556" name="Shape 556"/>
          <p:cNvSpPr txBox="1"/>
          <p:nvPr/>
        </p:nvSpPr>
        <p:spPr>
          <a:xfrm>
            <a:off x="1133112" y="980728"/>
            <a:ext cx="7183304"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اكتب الأفكار الثلاث الأكثر أهمية والتي تعلمتها من وحدة النمو.</a:t>
            </a:r>
          </a:p>
        </p:txBody>
      </p:sp>
      <p:sp>
        <p:nvSpPr>
          <p:cNvPr id="557" name="Shape 557"/>
          <p:cNvSpPr txBox="1"/>
          <p:nvPr/>
        </p:nvSpPr>
        <p:spPr>
          <a:xfrm>
            <a:off x="755575" y="2564903"/>
            <a:ext cx="7399327" cy="34778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chemeClr val="dk1"/>
                </a:solidFill>
                <a:latin typeface="Calibri"/>
                <a:ea typeface="Calibri"/>
                <a:cs typeface="Calibri"/>
                <a:sym typeface="Calibri"/>
              </a:rPr>
              <a:t>1- ما هو النمو الإنساني.</a:t>
            </a:r>
          </a:p>
          <a:p>
            <a:pPr indent="0" lvl="0" marL="0" marR="0" rtl="1" algn="r">
              <a:spcBef>
                <a:spcPts val="0"/>
              </a:spcBef>
              <a:buSzPct val="25000"/>
              <a:buNone/>
            </a:pPr>
            <a:r>
              <a:rPr b="1" lang="ar-EG" sz="4400">
                <a:solidFill>
                  <a:schemeClr val="dk1"/>
                </a:solidFill>
                <a:latin typeface="Calibri"/>
                <a:ea typeface="Calibri"/>
                <a:cs typeface="Calibri"/>
                <a:sym typeface="Calibri"/>
              </a:rPr>
              <a:t>2- مرحلة الطفولة وخصائصها وأساليب التعامل والتكيف مع متغيراتها.</a:t>
            </a:r>
          </a:p>
          <a:p>
            <a:pPr indent="0" lvl="0" marL="0" marR="0" rtl="1" algn="r">
              <a:spcBef>
                <a:spcPts val="0"/>
              </a:spcBef>
              <a:buSzPct val="25000"/>
              <a:buNone/>
            </a:pPr>
            <a:r>
              <a:rPr b="1" lang="ar-EG" sz="4400">
                <a:solidFill>
                  <a:schemeClr val="dk1"/>
                </a:solidFill>
                <a:latin typeface="Calibri"/>
                <a:ea typeface="Calibri"/>
                <a:cs typeface="Calibri"/>
                <a:sym typeface="Calibri"/>
              </a:rPr>
              <a:t>3- مرحلة الرشد وخصائصها وأساليب التعامل والتكيف مع متغيراتها.</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par>
                                <p:cTn fill="hold" nodeType="with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xEl>
                                              <p:pRg end="0" st="0"/>
                                            </p:txEl>
                                          </p:spTgt>
                                        </p:tgtEl>
                                        <p:attrNameLst>
                                          <p:attrName>style.visibility</p:attrName>
                                        </p:attrNameLst>
                                      </p:cBhvr>
                                      <p:to>
                                        <p:strVal val="visible"/>
                                      </p:to>
                                    </p:set>
                                    <p:animEffect filter="fade" transition="in">
                                      <p:cBhvr>
                                        <p:cTn dur="500"/>
                                        <p:tgtEl>
                                          <p:spTgt spid="5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xEl>
                                              <p:pRg end="1" st="1"/>
                                            </p:txEl>
                                          </p:spTgt>
                                        </p:tgtEl>
                                        <p:attrNameLst>
                                          <p:attrName>style.visibility</p:attrName>
                                        </p:attrNameLst>
                                      </p:cBhvr>
                                      <p:to>
                                        <p:strVal val="visible"/>
                                      </p:to>
                                    </p:set>
                                    <p:animEffect filter="fade" transition="in">
                                      <p:cBhvr>
                                        <p:cTn dur="500"/>
                                        <p:tgtEl>
                                          <p:spTgt spid="5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xEl>
                                              <p:pRg end="2" st="2"/>
                                            </p:txEl>
                                          </p:spTgt>
                                        </p:tgtEl>
                                        <p:attrNameLst>
                                          <p:attrName>style.visibility</p:attrName>
                                        </p:attrNameLst>
                                      </p:cBhvr>
                                      <p:to>
                                        <p:strVal val="visible"/>
                                      </p:to>
                                    </p:set>
                                    <p:animEffect filter="fade" transition="in">
                                      <p:cBhvr>
                                        <p:cTn dur="500"/>
                                        <p:tgtEl>
                                          <p:spTgt spid="55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1" name="Shape 561"/>
        <p:cNvGrpSpPr/>
        <p:nvPr/>
      </p:nvGrpSpPr>
      <p:grpSpPr>
        <a:xfrm>
          <a:off x="0" y="0"/>
          <a:ext cx="0" cy="0"/>
          <a:chOff x="0" y="0"/>
          <a:chExt cx="0" cy="0"/>
        </a:xfrm>
      </p:grpSpPr>
      <p:grpSp>
        <p:nvGrpSpPr>
          <p:cNvPr id="562" name="Shape 562"/>
          <p:cNvGrpSpPr/>
          <p:nvPr/>
        </p:nvGrpSpPr>
        <p:grpSpPr>
          <a:xfrm>
            <a:off x="107503" y="116632"/>
            <a:ext cx="8929685" cy="6643710"/>
            <a:chOff x="214313" y="142852"/>
            <a:chExt cx="8501089" cy="6643710"/>
          </a:xfrm>
        </p:grpSpPr>
        <p:sp>
          <p:nvSpPr>
            <p:cNvPr id="563" name="Shape 563"/>
            <p:cNvSpPr/>
            <p:nvPr/>
          </p:nvSpPr>
          <p:spPr>
            <a:xfrm>
              <a:off x="214313" y="142852"/>
              <a:ext cx="8501089" cy="6643710"/>
            </a:xfrm>
            <a:prstGeom prst="wave">
              <a:avLst>
                <a:gd fmla="val 12500" name="adj1"/>
                <a:gd fmla="val 0" name="adj2"/>
              </a:avLst>
            </a:prstGeom>
            <a:gradFill>
              <a:gsLst>
                <a:gs pos="0">
                  <a:srgbClr val="990033"/>
                </a:gs>
                <a:gs pos="50000">
                  <a:srgbClr val="CC00CC"/>
                </a:gs>
                <a:gs pos="100000">
                  <a:srgbClr val="6600CC"/>
                </a:gs>
              </a:gsLst>
              <a:lin ang="162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64" name="Shape 564"/>
            <p:cNvSpPr/>
            <p:nvPr/>
          </p:nvSpPr>
          <p:spPr>
            <a:xfrm>
              <a:off x="428595" y="642918"/>
              <a:ext cx="7858180" cy="5786478"/>
            </a:xfrm>
            <a:prstGeom prst="flowChartPunchedCard">
              <a:avLst/>
            </a:prstGeom>
            <a:gradFill>
              <a:gsLst>
                <a:gs pos="0">
                  <a:schemeClr val="lt1"/>
                </a:gs>
                <a:gs pos="40000">
                  <a:schemeClr val="lt1"/>
                </a:gs>
                <a:gs pos="100000">
                  <a:srgbClr val="7A7A7A"/>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565" name="Shape 565"/>
          <p:cNvSpPr txBox="1"/>
          <p:nvPr/>
        </p:nvSpPr>
        <p:spPr>
          <a:xfrm>
            <a:off x="1133112" y="980728"/>
            <a:ext cx="7183304"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اكتب تساؤلين تريد أن تجد لهما إجابة وإضافة بعد انتهاء وحدة النمو.</a:t>
            </a:r>
          </a:p>
        </p:txBody>
      </p:sp>
      <p:sp>
        <p:nvSpPr>
          <p:cNvPr id="566" name="Shape 566"/>
          <p:cNvSpPr txBox="1"/>
          <p:nvPr/>
        </p:nvSpPr>
        <p:spPr>
          <a:xfrm>
            <a:off x="1187624" y="2996951"/>
            <a:ext cx="6624735" cy="2123657"/>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chemeClr val="dk1"/>
                </a:solidFill>
                <a:latin typeface="Calibri"/>
                <a:ea typeface="Calibri"/>
                <a:cs typeface="Calibri"/>
                <a:sym typeface="Calibri"/>
              </a:rPr>
              <a:t>1- ما هي العوامل التي تؤثر في النمو هي الوراثة والعوامل البيئية؟</a:t>
            </a:r>
          </a:p>
          <a:p>
            <a:pPr indent="0" lvl="0" marL="0" marR="0" rtl="1" algn="r">
              <a:spcBef>
                <a:spcPts val="0"/>
              </a:spcBef>
              <a:buSzPct val="25000"/>
              <a:buNone/>
            </a:pPr>
            <a:r>
              <a:rPr b="1" lang="ar-EG" sz="4400">
                <a:solidFill>
                  <a:schemeClr val="dk1"/>
                </a:solidFill>
                <a:latin typeface="Calibri"/>
                <a:ea typeface="Calibri"/>
                <a:cs typeface="Calibri"/>
                <a:sym typeface="Calibri"/>
              </a:rPr>
              <a:t>2- ما هي مراحل النمو الإنساني؟</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500"/>
                                        <p:tgtEl>
                                          <p:spTgt spid="5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xEl>
                                              <p:pRg end="0" st="0"/>
                                            </p:txEl>
                                          </p:spTgt>
                                        </p:tgtEl>
                                        <p:attrNameLst>
                                          <p:attrName>style.visibility</p:attrName>
                                        </p:attrNameLst>
                                      </p:cBhvr>
                                      <p:to>
                                        <p:strVal val="visible"/>
                                      </p:to>
                                    </p:set>
                                    <p:animEffect filter="fade" transition="in">
                                      <p:cBhvr>
                                        <p:cTn dur="500"/>
                                        <p:tgtEl>
                                          <p:spTgt spid="5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xEl>
                                              <p:pRg end="1" st="1"/>
                                            </p:txEl>
                                          </p:spTgt>
                                        </p:tgtEl>
                                        <p:attrNameLst>
                                          <p:attrName>style.visibility</p:attrName>
                                        </p:attrNameLst>
                                      </p:cBhvr>
                                      <p:to>
                                        <p:strVal val="visible"/>
                                      </p:to>
                                    </p:set>
                                    <p:animEffect filter="fade" transition="in">
                                      <p:cBhvr>
                                        <p:cTn dur="500"/>
                                        <p:tgtEl>
                                          <p:spTgt spid="56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0" name="Shape 570"/>
        <p:cNvGrpSpPr/>
        <p:nvPr/>
      </p:nvGrpSpPr>
      <p:grpSpPr>
        <a:xfrm>
          <a:off x="0" y="0"/>
          <a:ext cx="0" cy="0"/>
          <a:chOff x="0" y="0"/>
          <a:chExt cx="0" cy="0"/>
        </a:xfrm>
      </p:grpSpPr>
      <p:grpSp>
        <p:nvGrpSpPr>
          <p:cNvPr id="571" name="Shape 571"/>
          <p:cNvGrpSpPr/>
          <p:nvPr/>
        </p:nvGrpSpPr>
        <p:grpSpPr>
          <a:xfrm>
            <a:off x="107503" y="116632"/>
            <a:ext cx="8929685" cy="6643710"/>
            <a:chOff x="214313" y="142852"/>
            <a:chExt cx="8501089" cy="6643710"/>
          </a:xfrm>
        </p:grpSpPr>
        <p:sp>
          <p:nvSpPr>
            <p:cNvPr id="572" name="Shape 572"/>
            <p:cNvSpPr/>
            <p:nvPr/>
          </p:nvSpPr>
          <p:spPr>
            <a:xfrm>
              <a:off x="214313" y="142852"/>
              <a:ext cx="8501089" cy="6643710"/>
            </a:xfrm>
            <a:prstGeom prst="wave">
              <a:avLst>
                <a:gd fmla="val 12500" name="adj1"/>
                <a:gd fmla="val 0" name="adj2"/>
              </a:avLst>
            </a:prstGeom>
            <a:gradFill>
              <a:gsLst>
                <a:gs pos="0">
                  <a:srgbClr val="990033"/>
                </a:gs>
                <a:gs pos="50000">
                  <a:srgbClr val="CC00CC"/>
                </a:gs>
                <a:gs pos="100000">
                  <a:srgbClr val="6600CC"/>
                </a:gs>
              </a:gsLst>
              <a:lin ang="162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73" name="Shape 573"/>
            <p:cNvSpPr/>
            <p:nvPr/>
          </p:nvSpPr>
          <p:spPr>
            <a:xfrm>
              <a:off x="428595" y="642918"/>
              <a:ext cx="7858180" cy="5786478"/>
            </a:xfrm>
            <a:prstGeom prst="flowChartPunchedCard">
              <a:avLst/>
            </a:prstGeom>
            <a:gradFill>
              <a:gsLst>
                <a:gs pos="0">
                  <a:schemeClr val="lt1"/>
                </a:gs>
                <a:gs pos="40000">
                  <a:schemeClr val="lt1"/>
                </a:gs>
                <a:gs pos="100000">
                  <a:srgbClr val="7A7A7A"/>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574" name="Shape 574"/>
          <p:cNvSpPr txBox="1"/>
          <p:nvPr/>
        </p:nvSpPr>
        <p:spPr>
          <a:xfrm>
            <a:off x="1133112" y="980728"/>
            <a:ext cx="7183304"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اكتب شيئًا واحد تستطيع تطبيقه مما تعلمته في هذه الوحدة.</a:t>
            </a:r>
          </a:p>
        </p:txBody>
      </p:sp>
      <p:sp>
        <p:nvSpPr>
          <p:cNvPr id="575" name="Shape 575"/>
          <p:cNvSpPr txBox="1"/>
          <p:nvPr/>
        </p:nvSpPr>
        <p:spPr>
          <a:xfrm>
            <a:off x="1187624" y="3212975"/>
            <a:ext cx="6624735"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الذي أستطيع تطبيقه هو رعاية كبار السن والاهتمام بهم.</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500"/>
                                        <p:tgtEl>
                                          <p:spTgt spid="5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0" st="0"/>
                                            </p:txEl>
                                          </p:spTgt>
                                        </p:tgtEl>
                                        <p:attrNameLst>
                                          <p:attrName>style.visibility</p:attrName>
                                        </p:attrNameLst>
                                      </p:cBhvr>
                                      <p:to>
                                        <p:strVal val="visible"/>
                                      </p:to>
                                    </p:set>
                                    <p:animEffect filter="fade" transition="in">
                                      <p:cBhvr>
                                        <p:cTn dur="500"/>
                                        <p:tgtEl>
                                          <p:spTgt spid="57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9" name="Shape 579"/>
        <p:cNvGrpSpPr/>
        <p:nvPr/>
      </p:nvGrpSpPr>
      <p:grpSpPr>
        <a:xfrm>
          <a:off x="0" y="0"/>
          <a:ext cx="0" cy="0"/>
          <a:chOff x="0" y="0"/>
          <a:chExt cx="0" cy="0"/>
        </a:xfrm>
      </p:grpSpPr>
      <p:grpSp>
        <p:nvGrpSpPr>
          <p:cNvPr id="580" name="Shape 580"/>
          <p:cNvGrpSpPr/>
          <p:nvPr/>
        </p:nvGrpSpPr>
        <p:grpSpPr>
          <a:xfrm>
            <a:off x="2195735" y="1484783"/>
            <a:ext cx="5077798" cy="3378105"/>
            <a:chOff x="1285851" y="285728"/>
            <a:chExt cx="6429420" cy="1785950"/>
          </a:xfrm>
        </p:grpSpPr>
        <p:sp>
          <p:nvSpPr>
            <p:cNvPr id="581" name="Shape 581"/>
            <p:cNvSpPr/>
            <p:nvPr/>
          </p:nvSpPr>
          <p:spPr>
            <a:xfrm>
              <a:off x="1285851" y="404790"/>
              <a:ext cx="6429420" cy="1666887"/>
            </a:xfrm>
            <a:prstGeom prst="ellipse">
              <a:avLst/>
            </a:prstGeom>
            <a:solidFill>
              <a:srgbClr val="99FF33"/>
            </a:solidFill>
            <a:ln cap="flat" cmpd="sng" w="19050">
              <a:solidFill>
                <a:srgbClr val="F2F2F2"/>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4400">
                <a:solidFill>
                  <a:srgbClr val="000099"/>
                </a:solidFill>
                <a:latin typeface="Calibri"/>
                <a:ea typeface="Calibri"/>
                <a:cs typeface="Calibri"/>
                <a:sym typeface="Calibri"/>
              </a:endParaRPr>
            </a:p>
          </p:txBody>
        </p:sp>
        <p:grpSp>
          <p:nvGrpSpPr>
            <p:cNvPr id="582" name="Shape 582"/>
            <p:cNvGrpSpPr/>
            <p:nvPr/>
          </p:nvGrpSpPr>
          <p:grpSpPr>
            <a:xfrm>
              <a:off x="1500166" y="285728"/>
              <a:ext cx="6000791" cy="1714511"/>
              <a:chOff x="1500166" y="285728"/>
              <a:chExt cx="6000791" cy="1714511"/>
            </a:xfrm>
          </p:grpSpPr>
          <p:sp>
            <p:nvSpPr>
              <p:cNvPr id="583" name="Shape 583"/>
              <p:cNvSpPr/>
              <p:nvPr/>
            </p:nvSpPr>
            <p:spPr>
              <a:xfrm>
                <a:off x="1500166" y="285728"/>
                <a:ext cx="6000791" cy="1714511"/>
              </a:xfrm>
              <a:prstGeom prst="wave">
                <a:avLst>
                  <a:gd fmla="val 12500" name="adj1"/>
                  <a:gd fmla="val 0" name="adj2"/>
                </a:avLst>
              </a:prstGeom>
              <a:gradFill>
                <a:gsLst>
                  <a:gs pos="0">
                    <a:srgbClr val="B6DDE7"/>
                  </a:gs>
                  <a:gs pos="50000">
                    <a:schemeClr val="lt1"/>
                  </a:gs>
                  <a:gs pos="100000">
                    <a:srgbClr val="CCFF99"/>
                  </a:gs>
                </a:gsLst>
                <a:lin ang="5400000" scaled="0"/>
              </a:gradFill>
              <a:ln cap="flat" cmpd="sng" w="25400">
                <a:solidFill>
                  <a:srgbClr val="00B05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4400">
                  <a:solidFill>
                    <a:srgbClr val="000099"/>
                  </a:solidFill>
                  <a:latin typeface="Calibri"/>
                  <a:ea typeface="Calibri"/>
                  <a:cs typeface="Calibri"/>
                  <a:sym typeface="Calibri"/>
                </a:endParaRPr>
              </a:p>
            </p:txBody>
          </p:sp>
          <p:sp>
            <p:nvSpPr>
              <p:cNvPr id="584" name="Shape 584"/>
              <p:cNvSpPr/>
              <p:nvPr/>
            </p:nvSpPr>
            <p:spPr>
              <a:xfrm>
                <a:off x="2017008" y="668479"/>
                <a:ext cx="5286412" cy="984434"/>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11500">
                    <a:solidFill>
                      <a:srgbClr val="000099"/>
                    </a:solidFill>
                    <a:latin typeface="Calibri"/>
                    <a:ea typeface="Calibri"/>
                    <a:cs typeface="Calibri"/>
                    <a:sym typeface="Calibri"/>
                  </a:rPr>
                  <a:t>التقويم</a:t>
                </a:r>
              </a:p>
            </p:txBody>
          </p:sp>
        </p:grpSp>
      </p:gr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500"/>
                                        <p:tgtEl>
                                          <p:spTgt spid="5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8" name="Shape 588"/>
        <p:cNvGrpSpPr/>
        <p:nvPr/>
      </p:nvGrpSpPr>
      <p:grpSpPr>
        <a:xfrm>
          <a:off x="0" y="0"/>
          <a:ext cx="0" cy="0"/>
          <a:chOff x="0" y="0"/>
          <a:chExt cx="0" cy="0"/>
        </a:xfrm>
      </p:grpSpPr>
      <p:grpSp>
        <p:nvGrpSpPr>
          <p:cNvPr id="589" name="Shape 589"/>
          <p:cNvGrpSpPr/>
          <p:nvPr/>
        </p:nvGrpSpPr>
        <p:grpSpPr>
          <a:xfrm>
            <a:off x="1043608" y="1196752"/>
            <a:ext cx="7128791" cy="4320480"/>
            <a:chOff x="1043608" y="1124744"/>
            <a:chExt cx="7128791" cy="4320480"/>
          </a:xfrm>
        </p:grpSpPr>
        <p:sp>
          <p:nvSpPr>
            <p:cNvPr id="590" name="Shape 590"/>
            <p:cNvSpPr/>
            <p:nvPr/>
          </p:nvSpPr>
          <p:spPr>
            <a:xfrm>
              <a:off x="2915816" y="1124744"/>
              <a:ext cx="5256583" cy="4320480"/>
            </a:xfrm>
            <a:prstGeom prst="roundRect">
              <a:avLst>
                <a:gd fmla="val 16667" name="adj"/>
              </a:avLst>
            </a:prstGeom>
            <a:solidFill>
              <a:srgbClr val="F2F2F2"/>
            </a:solidFill>
            <a:ln>
              <a:noFill/>
            </a:ln>
          </p:spPr>
          <p:txBody>
            <a:bodyPr anchorCtr="0" anchor="ctr" bIns="45700" lIns="91425" rIns="91425" tIns="45700">
              <a:noAutofit/>
            </a:bodyPr>
            <a:lstStyle/>
            <a:p>
              <a:pPr indent="0" lvl="0" marL="0" marR="0" rtl="1" algn="ctr">
                <a:spcBef>
                  <a:spcPts val="0"/>
                </a:spcBef>
                <a:buNone/>
              </a:pPr>
              <a:r>
                <a:t/>
              </a:r>
              <a:endParaRPr sz="1800">
                <a:solidFill>
                  <a:srgbClr val="262626"/>
                </a:solidFill>
                <a:latin typeface="Times New Roman"/>
                <a:ea typeface="Times New Roman"/>
                <a:cs typeface="Times New Roman"/>
                <a:sym typeface="Times New Roman"/>
              </a:endParaRPr>
            </a:p>
          </p:txBody>
        </p:sp>
        <p:sp>
          <p:nvSpPr>
            <p:cNvPr id="591" name="Shape 591"/>
            <p:cNvSpPr/>
            <p:nvPr/>
          </p:nvSpPr>
          <p:spPr>
            <a:xfrm>
              <a:off x="1043608" y="1124744"/>
              <a:ext cx="5112567" cy="3240359"/>
            </a:xfrm>
            <a:prstGeom prst="ellipse">
              <a:avLst/>
            </a:prstGeom>
            <a:gradFill>
              <a:gsLst>
                <a:gs pos="0">
                  <a:srgbClr val="7E7EFF"/>
                </a:gs>
                <a:gs pos="50000">
                  <a:srgbClr val="B1B1FF"/>
                </a:gs>
                <a:gs pos="100000">
                  <a:srgbClr val="D9D9FF"/>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rgbClr val="262626"/>
                </a:solidFill>
                <a:latin typeface="Times New Roman"/>
                <a:ea typeface="Times New Roman"/>
                <a:cs typeface="Times New Roman"/>
                <a:sym typeface="Times New Roman"/>
              </a:endParaRPr>
            </a:p>
          </p:txBody>
        </p:sp>
        <p:sp>
          <p:nvSpPr>
            <p:cNvPr id="592" name="Shape 592"/>
            <p:cNvSpPr/>
            <p:nvPr/>
          </p:nvSpPr>
          <p:spPr>
            <a:xfrm>
              <a:off x="1043608" y="1484783"/>
              <a:ext cx="6840759" cy="3744416"/>
            </a:xfrm>
            <a:prstGeom prst="flowChartManualInput">
              <a:avLst/>
            </a:prstGeom>
            <a:gradFill>
              <a:gsLst>
                <a:gs pos="0">
                  <a:srgbClr val="E5B8B7"/>
                </a:gs>
                <a:gs pos="50000">
                  <a:schemeClr val="lt1"/>
                </a:gs>
                <a:gs pos="100000">
                  <a:srgbClr val="FFFFD9"/>
                </a:gs>
              </a:gsLst>
              <a:lin ang="162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262626"/>
                </a:solidFill>
                <a:latin typeface="Times New Roman"/>
                <a:ea typeface="Times New Roman"/>
                <a:cs typeface="Times New Roman"/>
                <a:sym typeface="Times New Roman"/>
              </a:endParaRPr>
            </a:p>
          </p:txBody>
        </p:sp>
      </p:grpSp>
      <p:sp>
        <p:nvSpPr>
          <p:cNvPr id="593" name="Shape 593"/>
          <p:cNvSpPr/>
          <p:nvPr/>
        </p:nvSpPr>
        <p:spPr>
          <a:xfrm>
            <a:off x="1691680" y="2204864"/>
            <a:ext cx="5633432" cy="304698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262626"/>
                </a:solidFill>
                <a:latin typeface="Calibri"/>
                <a:ea typeface="Calibri"/>
                <a:cs typeface="Calibri"/>
                <a:sym typeface="Calibri"/>
              </a:rPr>
              <a:t>س1: قم بإعداد قائمة بما اكتشفته بعد دراستك لموضوع النمو من مفاهيم مغلوطة كانت لديك:</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700"/>
                                        <p:tgtEl>
                                          <p:spTgt spid="589"/>
                                        </p:tgtEl>
                                      </p:cBhvr>
                                    </p:animEffect>
                                  </p:childTnLst>
                                </p:cTn>
                              </p:par>
                              <p:par>
                                <p:cTn fill="hold" nodeType="with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7" name="Shape 597"/>
        <p:cNvGrpSpPr/>
        <p:nvPr/>
      </p:nvGrpSpPr>
      <p:grpSpPr>
        <a:xfrm>
          <a:off x="0" y="0"/>
          <a:ext cx="0" cy="0"/>
          <a:chOff x="0" y="0"/>
          <a:chExt cx="0" cy="0"/>
        </a:xfrm>
      </p:grpSpPr>
      <p:graphicFrame>
        <p:nvGraphicFramePr>
          <p:cNvPr id="598" name="Shape 598"/>
          <p:cNvGraphicFramePr/>
          <p:nvPr/>
        </p:nvGraphicFramePr>
        <p:xfrm>
          <a:off x="179511" y="332656"/>
          <a:ext cx="3000000" cy="3000000"/>
        </p:xfrm>
        <a:graphic>
          <a:graphicData uri="http://schemas.openxmlformats.org/drawingml/2006/table">
            <a:tbl>
              <a:tblPr bandRow="1" firstRow="1">
                <a:noFill/>
                <a:tableStyleId>{39FC3502-66D8-4653-A42A-1421545873A9}</a:tableStyleId>
              </a:tblPr>
              <a:tblGrid>
                <a:gridCol w="3998900"/>
                <a:gridCol w="4714050"/>
              </a:tblGrid>
              <a:tr h="864625">
                <a:tc>
                  <a:txBody>
                    <a:bodyPr>
                      <a:noAutofit/>
                    </a:bodyPr>
                    <a:lstStyle/>
                    <a:p>
                      <a:pPr indent="0" lvl="0" marL="0" marR="0" rtl="1" algn="r">
                        <a:spcBef>
                          <a:spcPts val="0"/>
                        </a:spcBef>
                        <a:buSzPct val="25000"/>
                        <a:buNone/>
                      </a:pPr>
                      <a:r>
                        <a:t/>
                      </a:r>
                      <a:endParaRPr sz="1800" u="none" cap="none" strike="noStrike"/>
                    </a:p>
                  </a:txBody>
                  <a:tcPr marT="45725" marB="45725" marR="91450" marL="91450">
                    <a:lnB cap="flat" cmpd="sng" w="12700">
                      <a:solidFill>
                        <a:schemeClr val="dk1"/>
                      </a:solidFill>
                      <a:prstDash val="solid"/>
                      <a:round/>
                      <a:headEnd len="med" w="med" type="none"/>
                      <a:tailEnd len="med" w="med" type="none"/>
                    </a:lnB>
                    <a:solidFill>
                      <a:srgbClr val="C00000"/>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B cap="flat" cmpd="sng" w="12700">
                      <a:solidFill>
                        <a:schemeClr val="dk1"/>
                      </a:solidFill>
                      <a:prstDash val="solid"/>
                      <a:round/>
                      <a:headEnd len="med" w="med" type="none"/>
                      <a:tailEnd len="med" w="med" type="none"/>
                    </a:lnB>
                    <a:solidFill>
                      <a:srgbClr val="C00000"/>
                    </a:solidFill>
                  </a:tcPr>
                </a:tc>
              </a:tr>
              <a:tr h="5401325">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bl>
          </a:graphicData>
        </a:graphic>
      </p:graphicFrame>
      <p:sp>
        <p:nvSpPr>
          <p:cNvPr id="599" name="Shape 599"/>
          <p:cNvSpPr/>
          <p:nvPr/>
        </p:nvSpPr>
        <p:spPr>
          <a:xfrm>
            <a:off x="5004048" y="345430"/>
            <a:ext cx="3355406" cy="923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5400">
                <a:solidFill>
                  <a:srgbClr val="FFFFFF"/>
                </a:solidFill>
                <a:latin typeface="Calibri"/>
                <a:ea typeface="Calibri"/>
                <a:cs typeface="Calibri"/>
                <a:sym typeface="Calibri"/>
              </a:rPr>
              <a:t>الفهم المغلوط </a:t>
            </a:r>
          </a:p>
        </p:txBody>
      </p:sp>
      <p:sp>
        <p:nvSpPr>
          <p:cNvPr id="600" name="Shape 600"/>
          <p:cNvSpPr/>
          <p:nvPr/>
        </p:nvSpPr>
        <p:spPr>
          <a:xfrm>
            <a:off x="659650" y="332656"/>
            <a:ext cx="3259226" cy="923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5400">
                <a:solidFill>
                  <a:srgbClr val="FFFFFF"/>
                </a:solidFill>
                <a:latin typeface="Calibri"/>
                <a:ea typeface="Calibri"/>
                <a:cs typeface="Calibri"/>
                <a:sym typeface="Calibri"/>
              </a:rPr>
              <a:t>الفهم الصحيح</a:t>
            </a:r>
          </a:p>
        </p:txBody>
      </p:sp>
      <p:sp>
        <p:nvSpPr>
          <p:cNvPr id="601" name="Shape 601"/>
          <p:cNvSpPr/>
          <p:nvPr/>
        </p:nvSpPr>
        <p:spPr>
          <a:xfrm>
            <a:off x="5004048" y="3020758"/>
            <a:ext cx="3672407" cy="1200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3600">
                <a:solidFill>
                  <a:srgbClr val="000099"/>
                </a:solidFill>
                <a:latin typeface="Calibri"/>
                <a:ea typeface="Calibri"/>
                <a:cs typeface="Calibri"/>
                <a:sym typeface="Calibri"/>
              </a:rPr>
              <a:t>مثال (الكهولة هي آخر مراحل الشيخوخة)</a:t>
            </a:r>
          </a:p>
        </p:txBody>
      </p:sp>
      <p:sp>
        <p:nvSpPr>
          <p:cNvPr id="602" name="Shape 602"/>
          <p:cNvSpPr/>
          <p:nvPr/>
        </p:nvSpPr>
        <p:spPr>
          <a:xfrm>
            <a:off x="428595" y="1351083"/>
            <a:ext cx="4318769" cy="5078312"/>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3600">
                <a:solidFill>
                  <a:schemeClr val="dk1"/>
                </a:solidFill>
                <a:latin typeface="Calibri"/>
                <a:ea typeface="Calibri"/>
                <a:cs typeface="Calibri"/>
                <a:sym typeface="Calibri"/>
              </a:rPr>
              <a:t>الكهولة في اللغة العربية: يُعرف الكهل بأنه من خطه الشيب أي بدأ ظهور الشيب عليه وليس كما يتبادر إلى الذهن أنها مرحلة متقدمة من الشيخوخة.</a:t>
            </a:r>
          </a:p>
          <a:p>
            <a:pPr indent="0" lvl="0" marL="0" marR="0" rtl="1" algn="ctr">
              <a:spcBef>
                <a:spcPts val="0"/>
              </a:spcBef>
              <a:buSzPct val="25000"/>
              <a:buNone/>
            </a:pPr>
            <a:r>
              <a:rPr b="1" lang="ar-EG" sz="3600">
                <a:solidFill>
                  <a:schemeClr val="dk1"/>
                </a:solidFill>
                <a:latin typeface="Calibri"/>
                <a:ea typeface="Calibri"/>
                <a:cs typeface="Calibri"/>
                <a:sym typeface="Calibri"/>
              </a:rPr>
              <a:t>وهي المرحلة العمرية التي تبدأ من بعد مرحلة الرشد وحتى مرحلة الشيخوخة.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500"/>
                                        <p:tgtEl>
                                          <p:spTgt spid="598"/>
                                        </p:tgtEl>
                                      </p:cBhvr>
                                    </p:animEffect>
                                  </p:childTnLst>
                                </p:cTn>
                              </p:par>
                              <p:par>
                                <p:cTn fill="hold" nodeType="with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par>
                                <p:cTn fill="hold" nodeType="with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2"/>
                                        </p:tgtEl>
                                        <p:attrNameLst>
                                          <p:attrName>style.visibility</p:attrName>
                                        </p:attrNameLst>
                                      </p:cBhvr>
                                      <p:to>
                                        <p:strVal val="visible"/>
                                      </p:to>
                                    </p:set>
                                    <p:anim calcmode="lin" valueType="num">
                                      <p:cBhvr additive="base">
                                        <p:cTn dur="500"/>
                                        <p:tgtEl>
                                          <p:spTgt spid="60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6" name="Shape 606"/>
        <p:cNvGrpSpPr/>
        <p:nvPr/>
      </p:nvGrpSpPr>
      <p:grpSpPr>
        <a:xfrm>
          <a:off x="0" y="0"/>
          <a:ext cx="0" cy="0"/>
          <a:chOff x="0" y="0"/>
          <a:chExt cx="0" cy="0"/>
        </a:xfrm>
      </p:grpSpPr>
      <p:grpSp>
        <p:nvGrpSpPr>
          <p:cNvPr id="607" name="Shape 607"/>
          <p:cNvGrpSpPr/>
          <p:nvPr/>
        </p:nvGrpSpPr>
        <p:grpSpPr>
          <a:xfrm>
            <a:off x="-21508" y="78864"/>
            <a:ext cx="9064509" cy="6662504"/>
            <a:chOff x="0" y="188640"/>
            <a:chExt cx="9064509" cy="6662504"/>
          </a:xfrm>
        </p:grpSpPr>
        <p:sp>
          <p:nvSpPr>
            <p:cNvPr id="608" name="Shape 608"/>
            <p:cNvSpPr/>
            <p:nvPr/>
          </p:nvSpPr>
          <p:spPr>
            <a:xfrm>
              <a:off x="0" y="188640"/>
              <a:ext cx="4499992" cy="6662504"/>
            </a:xfrm>
            <a:prstGeom prst="snip1Rect">
              <a:avLst>
                <a:gd fmla="val 16667" name="adj"/>
              </a:avLst>
            </a:prstGeom>
            <a:solidFill>
              <a:srgbClr val="3F3F3F"/>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09" name="Shape 609"/>
            <p:cNvSpPr/>
            <p:nvPr/>
          </p:nvSpPr>
          <p:spPr>
            <a:xfrm>
              <a:off x="1187624" y="188640"/>
              <a:ext cx="7855376" cy="5904656"/>
            </a:xfrm>
            <a:prstGeom prst="roundRect">
              <a:avLst>
                <a:gd fmla="val 16667" name="adj"/>
              </a:avLst>
            </a:prstGeom>
            <a:solidFill>
              <a:srgbClr val="000099"/>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610" name="Shape 610"/>
            <p:cNvGrpSpPr/>
            <p:nvPr/>
          </p:nvGrpSpPr>
          <p:grpSpPr>
            <a:xfrm>
              <a:off x="201021" y="404663"/>
              <a:ext cx="8863488" cy="6446481"/>
              <a:chOff x="6078917" y="639181"/>
              <a:chExt cx="2769336" cy="3498304"/>
            </a:xfrm>
          </p:grpSpPr>
          <p:sp>
            <p:nvSpPr>
              <p:cNvPr id="611" name="Shape 611"/>
              <p:cNvSpPr/>
              <p:nvPr/>
            </p:nvSpPr>
            <p:spPr>
              <a:xfrm>
                <a:off x="6215073" y="714356"/>
                <a:ext cx="2500330" cy="3286148"/>
              </a:xfrm>
              <a:prstGeom prst="roundRect">
                <a:avLst>
                  <a:gd fmla="val 9810" name="adj"/>
                </a:avLst>
              </a:prstGeom>
              <a:gradFill>
                <a:gsLst>
                  <a:gs pos="0">
                    <a:srgbClr val="CCC0D9"/>
                  </a:gs>
                  <a:gs pos="54000">
                    <a:schemeClr val="lt1"/>
                  </a:gs>
                  <a:gs pos="100000">
                    <a:srgbClr val="D8D8D8"/>
                  </a:gs>
                </a:gsLst>
                <a:lin ang="13500000" scaled="0"/>
              </a:gra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descr="00131.WMF" id="612" name="Shape 612"/>
              <p:cNvPicPr preferRelativeResize="0"/>
              <p:nvPr/>
            </p:nvPicPr>
            <p:blipFill rotWithShape="1">
              <a:blip r:embed="rId3">
                <a:alphaModFix/>
              </a:blip>
              <a:srcRect b="0" l="0" r="0" t="0"/>
              <a:stretch/>
            </p:blipFill>
            <p:spPr>
              <a:xfrm>
                <a:off x="6078917" y="639181"/>
                <a:ext cx="2769336" cy="3498304"/>
              </a:xfrm>
              <a:prstGeom prst="rect">
                <a:avLst/>
              </a:prstGeom>
              <a:noFill/>
              <a:ln>
                <a:noFill/>
              </a:ln>
              <a:effectLst>
                <a:outerShdw blurRad="44450" algn="ctr" dir="5400000" dist="27939">
                  <a:srgbClr val="000000">
                    <a:alpha val="31764"/>
                  </a:srgbClr>
                </a:outerShdw>
              </a:effectLst>
            </p:spPr>
          </p:pic>
        </p:grpSp>
      </p:grpSp>
      <p:sp>
        <p:nvSpPr>
          <p:cNvPr id="613" name="Shape 613"/>
          <p:cNvSpPr/>
          <p:nvPr/>
        </p:nvSpPr>
        <p:spPr>
          <a:xfrm>
            <a:off x="1259632" y="1046345"/>
            <a:ext cx="6768751" cy="1446550"/>
          </a:xfrm>
          <a:prstGeom prst="rect">
            <a:avLst/>
          </a:prstGeom>
          <a:solidFill>
            <a:srgbClr val="C00000"/>
          </a:solidFill>
          <a:ln cap="flat" cmpd="sng" w="9525">
            <a:solidFill>
              <a:srgbClr val="FF0000"/>
            </a:solidFill>
            <a:prstDash val="solid"/>
            <a:miter/>
            <a:headEnd len="med" w="med" type="none"/>
            <a:tailEnd len="med" w="med" type="none"/>
          </a:ln>
        </p:spPr>
        <p:txBody>
          <a:bodyPr anchorCtr="0" anchor="ctr" bIns="45700" lIns="91425" rIns="91425" tIns="45700">
            <a:noAutofit/>
          </a:bodyPr>
          <a:lstStyle/>
          <a:p>
            <a:pPr indent="0" lvl="0" marL="0" marR="0" rtl="1" algn="ctr">
              <a:spcBef>
                <a:spcPts val="0"/>
              </a:spcBef>
              <a:buSzPct val="25000"/>
              <a:buNone/>
            </a:pPr>
            <a:r>
              <a:rPr b="1" lang="ar-EG" sz="4400">
                <a:solidFill>
                  <a:srgbClr val="FFFFFF"/>
                </a:solidFill>
                <a:latin typeface="Calibri"/>
                <a:ea typeface="Calibri"/>
                <a:cs typeface="Calibri"/>
                <a:sym typeface="Calibri"/>
              </a:rPr>
              <a:t>س2: أكمل الفراغ ما يناسبه في العبارات الآتية:</a:t>
            </a:r>
          </a:p>
        </p:txBody>
      </p:sp>
      <p:sp>
        <p:nvSpPr>
          <p:cNvPr id="614" name="Shape 614"/>
          <p:cNvSpPr/>
          <p:nvPr/>
        </p:nvSpPr>
        <p:spPr>
          <a:xfrm>
            <a:off x="1115616" y="2775266"/>
            <a:ext cx="7186167" cy="3029997"/>
          </a:xfrm>
          <a:prstGeom prst="rect">
            <a:avLst/>
          </a:prstGeom>
          <a:noFill/>
          <a:ln>
            <a:noFill/>
          </a:ln>
        </p:spPr>
        <p:txBody>
          <a:bodyPr anchorCtr="0" anchor="ctr" bIns="45700" lIns="91425" rIns="91425" tIns="45700">
            <a:noAutofit/>
          </a:bodyPr>
          <a:lstStyle/>
          <a:p>
            <a:pPr indent="0" lvl="0" marL="0" marR="0" rtl="1" algn="ctr">
              <a:lnSpc>
                <a:spcPct val="150000"/>
              </a:lnSpc>
              <a:spcBef>
                <a:spcPts val="0"/>
              </a:spcBef>
              <a:buSzPct val="25000"/>
              <a:buNone/>
            </a:pPr>
            <a:r>
              <a:rPr b="1" lang="ar-EG" sz="4400">
                <a:solidFill>
                  <a:schemeClr val="dk1"/>
                </a:solidFill>
                <a:latin typeface="Calibri"/>
                <a:ea typeface="Calibri"/>
                <a:cs typeface="Calibri"/>
                <a:sym typeface="Calibri"/>
              </a:rPr>
              <a:t>الصورة التي يشكلها الإنسان عن نفسه من المفاهيم النفسية المهمة وهو </a:t>
            </a:r>
            <a:br>
              <a:rPr b="1" lang="ar-EG" sz="4400">
                <a:solidFill>
                  <a:schemeClr val="dk1"/>
                </a:solidFill>
                <a:latin typeface="Calibri"/>
                <a:ea typeface="Calibri"/>
                <a:cs typeface="Calibri"/>
                <a:sym typeface="Calibri"/>
              </a:rPr>
            </a:br>
            <a:r>
              <a:rPr b="1" lang="ar-EG" sz="4400">
                <a:solidFill>
                  <a:schemeClr val="dk1"/>
                </a:solidFill>
                <a:latin typeface="Calibri"/>
                <a:ea typeface="Calibri"/>
                <a:cs typeface="Calibri"/>
                <a:sym typeface="Calibri"/>
              </a:rPr>
              <a:t>( </a:t>
            </a:r>
            <a:r>
              <a:rPr lang="ar-EG" sz="4400">
                <a:solidFill>
                  <a:schemeClr val="dk1"/>
                </a:solidFill>
                <a:latin typeface="Calibri"/>
                <a:ea typeface="Calibri"/>
                <a:cs typeface="Calibri"/>
                <a:sym typeface="Calibri"/>
              </a:rPr>
              <a:t>................................</a:t>
            </a:r>
            <a:r>
              <a:rPr b="1" lang="ar-EG" sz="4400">
                <a:solidFill>
                  <a:schemeClr val="dk1"/>
                </a:solidFill>
                <a:latin typeface="Calibri"/>
                <a:ea typeface="Calibri"/>
                <a:cs typeface="Calibri"/>
                <a:sym typeface="Calibri"/>
              </a:rPr>
              <a:t> )</a:t>
            </a:r>
          </a:p>
        </p:txBody>
      </p:sp>
      <p:sp>
        <p:nvSpPr>
          <p:cNvPr id="615" name="Shape 615"/>
          <p:cNvSpPr/>
          <p:nvPr/>
        </p:nvSpPr>
        <p:spPr>
          <a:xfrm>
            <a:off x="2771800" y="4830251"/>
            <a:ext cx="3954623" cy="830996"/>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800">
                <a:solidFill>
                  <a:srgbClr val="000099"/>
                </a:solidFill>
                <a:latin typeface="Calibri"/>
                <a:ea typeface="Calibri"/>
                <a:cs typeface="Calibri"/>
                <a:sym typeface="Calibri"/>
              </a:rPr>
              <a:t>مرحلة الرشد</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par>
                                <p:cTn fill="hold" nodeType="with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500"/>
                                        <p:tgtEl>
                                          <p:spTgt spid="6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14">
                                            <p:txEl>
                                              <p:pRg end="0" st="0"/>
                                            </p:txEl>
                                          </p:spTgt>
                                        </p:tgtEl>
                                        <p:attrNameLst>
                                          <p:attrName>style.visibility</p:attrName>
                                        </p:attrNameLst>
                                      </p:cBhvr>
                                      <p:to>
                                        <p:strVal val="visible"/>
                                      </p:to>
                                    </p:set>
                                    <p:anim calcmode="lin" valueType="num">
                                      <p:cBhvr additive="base">
                                        <p:cTn dur="500"/>
                                        <p:tgtEl>
                                          <p:spTgt spid="61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614">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500"/>
                                        <p:tgtEl>
                                          <p:spTgt spid="6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9" name="Shape 619"/>
        <p:cNvGrpSpPr/>
        <p:nvPr/>
      </p:nvGrpSpPr>
      <p:grpSpPr>
        <a:xfrm>
          <a:off x="0" y="0"/>
          <a:ext cx="0" cy="0"/>
          <a:chOff x="0" y="0"/>
          <a:chExt cx="0" cy="0"/>
        </a:xfrm>
      </p:grpSpPr>
      <p:grpSp>
        <p:nvGrpSpPr>
          <p:cNvPr id="620" name="Shape 620"/>
          <p:cNvGrpSpPr/>
          <p:nvPr/>
        </p:nvGrpSpPr>
        <p:grpSpPr>
          <a:xfrm>
            <a:off x="107503" y="260647"/>
            <a:ext cx="8928991" cy="6408712"/>
            <a:chOff x="899591" y="260647"/>
            <a:chExt cx="7704856" cy="6408712"/>
          </a:xfrm>
        </p:grpSpPr>
        <p:sp>
          <p:nvSpPr>
            <p:cNvPr id="621" name="Shape 621"/>
            <p:cNvSpPr/>
            <p:nvPr/>
          </p:nvSpPr>
          <p:spPr>
            <a:xfrm>
              <a:off x="3203848"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22" name="Shape 622"/>
            <p:cNvSpPr/>
            <p:nvPr/>
          </p:nvSpPr>
          <p:spPr>
            <a:xfrm>
              <a:off x="4067944"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23" name="Shape 623"/>
            <p:cNvSpPr/>
            <p:nvPr/>
          </p:nvSpPr>
          <p:spPr>
            <a:xfrm>
              <a:off x="4860032"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24" name="Shape 624"/>
            <p:cNvSpPr/>
            <p:nvPr/>
          </p:nvSpPr>
          <p:spPr>
            <a:xfrm>
              <a:off x="5724128"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25" name="Shape 625"/>
            <p:cNvSpPr/>
            <p:nvPr/>
          </p:nvSpPr>
          <p:spPr>
            <a:xfrm>
              <a:off x="6300192" y="3933055"/>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26" name="Shape 626"/>
            <p:cNvSpPr/>
            <p:nvPr/>
          </p:nvSpPr>
          <p:spPr>
            <a:xfrm>
              <a:off x="6300192" y="3645023"/>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627" name="Shape 627"/>
            <p:cNvGrpSpPr/>
            <p:nvPr/>
          </p:nvGrpSpPr>
          <p:grpSpPr>
            <a:xfrm>
              <a:off x="899591" y="260647"/>
              <a:ext cx="7488832" cy="6408712"/>
              <a:chOff x="899591" y="260647"/>
              <a:chExt cx="7488832" cy="6408712"/>
            </a:xfrm>
          </p:grpSpPr>
          <p:sp>
            <p:nvSpPr>
              <p:cNvPr id="628" name="Shape 628"/>
              <p:cNvSpPr/>
              <p:nvPr/>
            </p:nvSpPr>
            <p:spPr>
              <a:xfrm>
                <a:off x="899591" y="260647"/>
                <a:ext cx="2232248" cy="6408712"/>
              </a:xfrm>
              <a:prstGeom prst="snip1Rect">
                <a:avLst>
                  <a:gd fmla="val 16667" name="adj"/>
                </a:avLst>
              </a:prstGeom>
              <a:gradFill>
                <a:gsLst>
                  <a:gs pos="0">
                    <a:srgbClr val="770000"/>
                  </a:gs>
                  <a:gs pos="50000">
                    <a:srgbClr val="AC0000"/>
                  </a:gs>
                  <a:gs pos="100000">
                    <a:srgbClr val="CE0000"/>
                  </a:gs>
                </a:gsLst>
                <a:lin ang="5400000" scaled="0"/>
              </a:gra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29" name="Shape 629"/>
              <p:cNvSpPr/>
              <p:nvPr/>
            </p:nvSpPr>
            <p:spPr>
              <a:xfrm>
                <a:off x="2771800" y="260647"/>
                <a:ext cx="5616623" cy="4248472"/>
              </a:xfrm>
              <a:prstGeom prst="round2DiagRect">
                <a:avLst>
                  <a:gd fmla="val 16667" name="adj1"/>
                  <a:gd fmla="val 0" name="adj2"/>
                </a:avLst>
              </a:prstGeom>
              <a:solidFill>
                <a:srgbClr val="3F3F3F"/>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30" name="Shape 630"/>
              <p:cNvSpPr/>
              <p:nvPr/>
            </p:nvSpPr>
            <p:spPr>
              <a:xfrm>
                <a:off x="1187624" y="476672"/>
                <a:ext cx="7056783" cy="5976664"/>
              </a:xfrm>
              <a:prstGeom prst="roundRect">
                <a:avLst>
                  <a:gd fmla="val 16667" name="adj"/>
                </a:avLst>
              </a:prstGeom>
              <a:solidFill>
                <a:schemeClr val="lt1"/>
              </a:soli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631" name="Shape 631"/>
            <p:cNvPicPr preferRelativeResize="0"/>
            <p:nvPr/>
          </p:nvPicPr>
          <p:blipFill rotWithShape="1">
            <a:blip r:embed="rId3">
              <a:alphaModFix/>
            </a:blip>
            <a:srcRect b="0" l="0" r="0" t="0"/>
            <a:stretch/>
          </p:blipFill>
          <p:spPr>
            <a:xfrm flipH="1">
              <a:off x="899591" y="5806101"/>
              <a:ext cx="1111018" cy="647233"/>
            </a:xfrm>
            <a:prstGeom prst="rect">
              <a:avLst/>
            </a:prstGeom>
            <a:noFill/>
            <a:ln>
              <a:noFill/>
            </a:ln>
            <a:effectLst>
              <a:outerShdw blurRad="57785" algn="ctr" dir="3180000" dist="33019">
                <a:srgbClr val="000000">
                  <a:alpha val="29803"/>
                </a:srgbClr>
              </a:outerShdw>
            </a:effectLst>
          </p:spPr>
        </p:pic>
      </p:grpSp>
      <p:sp>
        <p:nvSpPr>
          <p:cNvPr id="632" name="Shape 632"/>
          <p:cNvSpPr/>
          <p:nvPr/>
        </p:nvSpPr>
        <p:spPr>
          <a:xfrm>
            <a:off x="755575" y="677008"/>
            <a:ext cx="7489211"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000099"/>
                </a:solidFill>
                <a:latin typeface="Calibri"/>
                <a:ea typeface="Calibri"/>
                <a:cs typeface="Calibri"/>
                <a:sym typeface="Calibri"/>
              </a:rPr>
              <a:t>س3: بعد دراستك لمراحل النمو، </a:t>
            </a:r>
            <a:br>
              <a:rPr b="1" lang="ar-EG" sz="4800">
                <a:solidFill>
                  <a:srgbClr val="000099"/>
                </a:solidFill>
                <a:latin typeface="Calibri"/>
                <a:ea typeface="Calibri"/>
                <a:cs typeface="Calibri"/>
                <a:sym typeface="Calibri"/>
              </a:rPr>
            </a:br>
            <a:r>
              <a:rPr b="1" lang="ar-EG" sz="4800">
                <a:solidFill>
                  <a:srgbClr val="000099"/>
                </a:solidFill>
                <a:latin typeface="Calibri"/>
                <a:ea typeface="Calibri"/>
                <a:cs typeface="Calibri"/>
                <a:sym typeface="Calibri"/>
              </a:rPr>
              <a:t>حدد ما يلي:</a:t>
            </a:r>
          </a:p>
        </p:txBody>
      </p:sp>
      <p:sp>
        <p:nvSpPr>
          <p:cNvPr id="633" name="Shape 633"/>
          <p:cNvSpPr/>
          <p:nvPr/>
        </p:nvSpPr>
        <p:spPr>
          <a:xfrm>
            <a:off x="971600" y="2465600"/>
            <a:ext cx="7056783" cy="132343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C00000"/>
                </a:solidFill>
                <a:latin typeface="Calibri"/>
                <a:ea typeface="Calibri"/>
                <a:cs typeface="Calibri"/>
                <a:sym typeface="Calibri"/>
              </a:rPr>
              <a:t>الأساليب التي تقترحها للتعامل السليم مع الطفل في المراحل التالية:</a:t>
            </a:r>
          </a:p>
        </p:txBody>
      </p:sp>
      <p:sp>
        <p:nvSpPr>
          <p:cNvPr id="634" name="Shape 634"/>
          <p:cNvSpPr/>
          <p:nvPr/>
        </p:nvSpPr>
        <p:spPr>
          <a:xfrm>
            <a:off x="3059832" y="3958535"/>
            <a:ext cx="4572000" cy="1938991"/>
          </a:xfrm>
          <a:prstGeom prst="rect">
            <a:avLst/>
          </a:prstGeom>
          <a:noFill/>
          <a:ln>
            <a:noFill/>
          </a:ln>
        </p:spPr>
        <p:txBody>
          <a:bodyPr anchorCtr="0" anchor="t" bIns="45700" lIns="91425" rIns="91425" tIns="45700">
            <a:noAutofit/>
          </a:bodyPr>
          <a:lstStyle/>
          <a:p>
            <a:pPr indent="-457200" lvl="0" marL="45720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المهد.</a:t>
            </a:r>
          </a:p>
          <a:p>
            <a:pPr indent="-457200" lvl="0" marL="45720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الطفولة المبكرة.</a:t>
            </a:r>
          </a:p>
          <a:p>
            <a:pPr indent="-457200" lvl="0" marL="45720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الطفولة المتأخرة.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500"/>
                                        <p:tgtEl>
                                          <p:spTgt spid="620"/>
                                        </p:tgtEl>
                                      </p:cBhvr>
                                    </p:animEffect>
                                  </p:childTnLst>
                                </p:cTn>
                              </p:par>
                              <p:par>
                                <p:cTn fill="hold" nodeType="with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500"/>
                                        <p:tgtEl>
                                          <p:spTgt spid="6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500"/>
                                        <p:tgtEl>
                                          <p:spTgt spid="6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xEl>
                                              <p:pRg end="0" st="0"/>
                                            </p:txEl>
                                          </p:spTgt>
                                        </p:tgtEl>
                                        <p:attrNameLst>
                                          <p:attrName>style.visibility</p:attrName>
                                        </p:attrNameLst>
                                      </p:cBhvr>
                                      <p:to>
                                        <p:strVal val="visible"/>
                                      </p:to>
                                    </p:set>
                                    <p:animEffect filter="fade" transition="in">
                                      <p:cBhvr>
                                        <p:cTn dur="500"/>
                                        <p:tgtEl>
                                          <p:spTgt spid="6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xEl>
                                              <p:pRg end="1" st="1"/>
                                            </p:txEl>
                                          </p:spTgt>
                                        </p:tgtEl>
                                        <p:attrNameLst>
                                          <p:attrName>style.visibility</p:attrName>
                                        </p:attrNameLst>
                                      </p:cBhvr>
                                      <p:to>
                                        <p:strVal val="visible"/>
                                      </p:to>
                                    </p:set>
                                    <p:animEffect filter="fade" transition="in">
                                      <p:cBhvr>
                                        <p:cTn dur="500"/>
                                        <p:tgtEl>
                                          <p:spTgt spid="6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xEl>
                                              <p:pRg end="2" st="2"/>
                                            </p:txEl>
                                          </p:spTgt>
                                        </p:tgtEl>
                                        <p:attrNameLst>
                                          <p:attrName>style.visibility</p:attrName>
                                        </p:attrNameLst>
                                      </p:cBhvr>
                                      <p:to>
                                        <p:strVal val="visible"/>
                                      </p:to>
                                    </p:set>
                                    <p:animEffect filter="fade" transition="in">
                                      <p:cBhvr>
                                        <p:cTn dur="500"/>
                                        <p:tgtEl>
                                          <p:spTgt spid="63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8" name="Shape 638"/>
        <p:cNvGrpSpPr/>
        <p:nvPr/>
      </p:nvGrpSpPr>
      <p:grpSpPr>
        <a:xfrm>
          <a:off x="0" y="0"/>
          <a:ext cx="0" cy="0"/>
          <a:chOff x="0" y="0"/>
          <a:chExt cx="0" cy="0"/>
        </a:xfrm>
      </p:grpSpPr>
      <p:grpSp>
        <p:nvGrpSpPr>
          <p:cNvPr id="639" name="Shape 639"/>
          <p:cNvGrpSpPr/>
          <p:nvPr/>
        </p:nvGrpSpPr>
        <p:grpSpPr>
          <a:xfrm>
            <a:off x="107503" y="260647"/>
            <a:ext cx="8928991" cy="6408712"/>
            <a:chOff x="899591" y="260647"/>
            <a:chExt cx="7704856" cy="6408712"/>
          </a:xfrm>
        </p:grpSpPr>
        <p:sp>
          <p:nvSpPr>
            <p:cNvPr id="640" name="Shape 640"/>
            <p:cNvSpPr/>
            <p:nvPr/>
          </p:nvSpPr>
          <p:spPr>
            <a:xfrm>
              <a:off x="3203848"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41" name="Shape 641"/>
            <p:cNvSpPr/>
            <p:nvPr/>
          </p:nvSpPr>
          <p:spPr>
            <a:xfrm>
              <a:off x="4067944"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42" name="Shape 642"/>
            <p:cNvSpPr/>
            <p:nvPr/>
          </p:nvSpPr>
          <p:spPr>
            <a:xfrm>
              <a:off x="4860032"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43" name="Shape 643"/>
            <p:cNvSpPr/>
            <p:nvPr/>
          </p:nvSpPr>
          <p:spPr>
            <a:xfrm>
              <a:off x="5724128"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44" name="Shape 644"/>
            <p:cNvSpPr/>
            <p:nvPr/>
          </p:nvSpPr>
          <p:spPr>
            <a:xfrm>
              <a:off x="6300192" y="3933055"/>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45" name="Shape 645"/>
            <p:cNvSpPr/>
            <p:nvPr/>
          </p:nvSpPr>
          <p:spPr>
            <a:xfrm>
              <a:off x="6300192" y="3645023"/>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646" name="Shape 646"/>
            <p:cNvGrpSpPr/>
            <p:nvPr/>
          </p:nvGrpSpPr>
          <p:grpSpPr>
            <a:xfrm>
              <a:off x="899591" y="260647"/>
              <a:ext cx="7488832" cy="6408712"/>
              <a:chOff x="899591" y="260647"/>
              <a:chExt cx="7488832" cy="6408712"/>
            </a:xfrm>
          </p:grpSpPr>
          <p:sp>
            <p:nvSpPr>
              <p:cNvPr id="647" name="Shape 647"/>
              <p:cNvSpPr/>
              <p:nvPr/>
            </p:nvSpPr>
            <p:spPr>
              <a:xfrm>
                <a:off x="899591" y="260647"/>
                <a:ext cx="2232248" cy="6408712"/>
              </a:xfrm>
              <a:prstGeom prst="snip1Rect">
                <a:avLst>
                  <a:gd fmla="val 16667" name="adj"/>
                </a:avLst>
              </a:prstGeom>
              <a:gradFill>
                <a:gsLst>
                  <a:gs pos="0">
                    <a:srgbClr val="770000"/>
                  </a:gs>
                  <a:gs pos="50000">
                    <a:srgbClr val="AC0000"/>
                  </a:gs>
                  <a:gs pos="100000">
                    <a:srgbClr val="CE0000"/>
                  </a:gs>
                </a:gsLst>
                <a:lin ang="5400000" scaled="0"/>
              </a:gra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48" name="Shape 648"/>
              <p:cNvSpPr/>
              <p:nvPr/>
            </p:nvSpPr>
            <p:spPr>
              <a:xfrm>
                <a:off x="2771800" y="260647"/>
                <a:ext cx="5616623" cy="4248472"/>
              </a:xfrm>
              <a:prstGeom prst="round2DiagRect">
                <a:avLst>
                  <a:gd fmla="val 16667" name="adj1"/>
                  <a:gd fmla="val 0" name="adj2"/>
                </a:avLst>
              </a:prstGeom>
              <a:solidFill>
                <a:srgbClr val="3F3F3F"/>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49" name="Shape 649"/>
              <p:cNvSpPr/>
              <p:nvPr/>
            </p:nvSpPr>
            <p:spPr>
              <a:xfrm>
                <a:off x="1187624" y="476672"/>
                <a:ext cx="7056783" cy="5976664"/>
              </a:xfrm>
              <a:prstGeom prst="roundRect">
                <a:avLst>
                  <a:gd fmla="val 16667" name="adj"/>
                </a:avLst>
              </a:prstGeom>
              <a:solidFill>
                <a:schemeClr val="lt1"/>
              </a:soli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650" name="Shape 650"/>
            <p:cNvPicPr preferRelativeResize="0"/>
            <p:nvPr/>
          </p:nvPicPr>
          <p:blipFill rotWithShape="1">
            <a:blip r:embed="rId3">
              <a:alphaModFix/>
            </a:blip>
            <a:srcRect b="0" l="0" r="0" t="0"/>
            <a:stretch/>
          </p:blipFill>
          <p:spPr>
            <a:xfrm flipH="1">
              <a:off x="899591" y="5806101"/>
              <a:ext cx="1111018" cy="647233"/>
            </a:xfrm>
            <a:prstGeom prst="rect">
              <a:avLst/>
            </a:prstGeom>
            <a:noFill/>
            <a:ln>
              <a:noFill/>
            </a:ln>
            <a:effectLst>
              <a:outerShdw blurRad="57785" algn="ctr" dir="3180000" dist="33019">
                <a:srgbClr val="000000">
                  <a:alpha val="29803"/>
                </a:srgbClr>
              </a:outerShdw>
            </a:effectLst>
          </p:spPr>
        </p:pic>
      </p:grpSp>
      <p:grpSp>
        <p:nvGrpSpPr>
          <p:cNvPr id="651" name="Shape 651"/>
          <p:cNvGrpSpPr/>
          <p:nvPr/>
        </p:nvGrpSpPr>
        <p:grpSpPr>
          <a:xfrm>
            <a:off x="4716016" y="706351"/>
            <a:ext cx="3602630" cy="1714535"/>
            <a:chOff x="6190226" y="1285859"/>
            <a:chExt cx="2354763" cy="1143007"/>
          </a:xfrm>
        </p:grpSpPr>
        <p:grpSp>
          <p:nvGrpSpPr>
            <p:cNvPr id="652" name="Shape 652"/>
            <p:cNvGrpSpPr/>
            <p:nvPr/>
          </p:nvGrpSpPr>
          <p:grpSpPr>
            <a:xfrm>
              <a:off x="6190226" y="1285859"/>
              <a:ext cx="1976776" cy="1143007"/>
              <a:chOff x="6190226" y="1285859"/>
              <a:chExt cx="1976776" cy="1143007"/>
            </a:xfrm>
          </p:grpSpPr>
          <p:sp>
            <p:nvSpPr>
              <p:cNvPr id="653" name="Shape 653"/>
              <p:cNvSpPr/>
              <p:nvPr/>
            </p:nvSpPr>
            <p:spPr>
              <a:xfrm>
                <a:off x="6190226" y="1285859"/>
                <a:ext cx="1976776" cy="1143007"/>
              </a:xfrm>
              <a:prstGeom prst="roundRect">
                <a:avLst>
                  <a:gd fmla="val 16667" name="adj"/>
                </a:avLst>
              </a:prstGeom>
              <a:gradFill>
                <a:gsLst>
                  <a:gs pos="0">
                    <a:srgbClr val="990099"/>
                  </a:gs>
                  <a:gs pos="49000">
                    <a:schemeClr val="lt1"/>
                  </a:gs>
                  <a:gs pos="100000">
                    <a:srgbClr val="5F497A"/>
                  </a:gs>
                </a:gsLst>
                <a:lin ang="18900000" scaled="0"/>
              </a:gradFill>
              <a:ln>
                <a:noFill/>
              </a:ln>
            </p:spPr>
            <p:txBody>
              <a:bodyPr anchorCtr="0" anchor="ctr" bIns="45700" lIns="91425" rIns="91425" tIns="45700">
                <a:noAutofit/>
              </a:bodyPr>
              <a:lstStyle/>
              <a:p>
                <a:pPr indent="0" lvl="0" marL="0" marR="0" rtl="1" algn="ctr">
                  <a:spcBef>
                    <a:spcPts val="0"/>
                  </a:spcBef>
                  <a:buNone/>
                </a:pPr>
                <a:r>
                  <a:t/>
                </a:r>
                <a:endParaRPr b="1" sz="4000">
                  <a:solidFill>
                    <a:srgbClr val="FFFFFF"/>
                  </a:solidFill>
                  <a:latin typeface="Calibri"/>
                  <a:ea typeface="Calibri"/>
                  <a:cs typeface="Calibri"/>
                  <a:sym typeface="Calibri"/>
                </a:endParaRPr>
              </a:p>
            </p:txBody>
          </p:sp>
          <p:sp>
            <p:nvSpPr>
              <p:cNvPr id="654" name="Shape 654"/>
              <p:cNvSpPr txBox="1"/>
              <p:nvPr/>
            </p:nvSpPr>
            <p:spPr>
              <a:xfrm flipH="1">
                <a:off x="6350391" y="1428737"/>
                <a:ext cx="46694" cy="964353"/>
              </a:xfrm>
              <a:prstGeom prst="rect">
                <a:avLst/>
              </a:prstGeom>
              <a:noFill/>
              <a:ln>
                <a:noFill/>
              </a:ln>
            </p:spPr>
            <p:txBody>
              <a:bodyPr anchorCtr="0" anchor="t" bIns="45700" lIns="91425" rIns="91425" tIns="45700">
                <a:noAutofit/>
              </a:bodyPr>
              <a:lstStyle/>
              <a:p>
                <a:pPr indent="0" lvl="0" marL="0" marR="0" rtl="1" algn="ctr">
                  <a:spcBef>
                    <a:spcPts val="0"/>
                  </a:spcBef>
                  <a:buNone/>
                </a:pPr>
                <a:r>
                  <a:t/>
                </a:r>
                <a:endParaRPr b="1" sz="8800">
                  <a:solidFill>
                    <a:srgbClr val="FFFFFF"/>
                  </a:solidFill>
                  <a:latin typeface="Calibri"/>
                  <a:ea typeface="Calibri"/>
                  <a:cs typeface="Calibri"/>
                  <a:sym typeface="Calibri"/>
                </a:endParaRPr>
              </a:p>
            </p:txBody>
          </p:sp>
        </p:grpSp>
        <p:grpSp>
          <p:nvGrpSpPr>
            <p:cNvPr id="655" name="Shape 655"/>
            <p:cNvGrpSpPr/>
            <p:nvPr/>
          </p:nvGrpSpPr>
          <p:grpSpPr>
            <a:xfrm>
              <a:off x="6384351" y="1357299"/>
              <a:ext cx="2160637" cy="1000131"/>
              <a:chOff x="6384351" y="1428737"/>
              <a:chExt cx="2160637" cy="1000131"/>
            </a:xfrm>
          </p:grpSpPr>
          <p:sp>
            <p:nvSpPr>
              <p:cNvPr id="656" name="Shape 656"/>
              <p:cNvSpPr/>
              <p:nvPr/>
            </p:nvSpPr>
            <p:spPr>
              <a:xfrm>
                <a:off x="6384351" y="1428737"/>
                <a:ext cx="2160637" cy="1000131"/>
              </a:xfrm>
              <a:prstGeom prst="ellipse">
                <a:avLst/>
              </a:prstGeom>
              <a:gradFill>
                <a:gsLst>
                  <a:gs pos="0">
                    <a:srgbClr val="9E0038"/>
                  </a:gs>
                  <a:gs pos="50000">
                    <a:srgbClr val="7F7F7F"/>
                  </a:gs>
                  <a:gs pos="100000">
                    <a:srgbClr val="FF0062"/>
                  </a:gs>
                </a:gsLst>
                <a:lin ang="5400000" scaled="0"/>
              </a:gradFill>
              <a:ln cap="flat" cmpd="sng" w="25400">
                <a:solidFill>
                  <a:schemeClr val="lt1"/>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b="1" sz="4000">
                  <a:solidFill>
                    <a:srgbClr val="FFFFFF"/>
                  </a:solidFill>
                  <a:latin typeface="Calibri"/>
                  <a:ea typeface="Calibri"/>
                  <a:cs typeface="Calibri"/>
                  <a:sym typeface="Calibri"/>
                </a:endParaRPr>
              </a:p>
            </p:txBody>
          </p:sp>
          <p:sp>
            <p:nvSpPr>
              <p:cNvPr id="657" name="Shape 657"/>
              <p:cNvSpPr txBox="1"/>
              <p:nvPr/>
            </p:nvSpPr>
            <p:spPr>
              <a:xfrm>
                <a:off x="6563774" y="1571137"/>
                <a:ext cx="1727661" cy="73865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600">
                    <a:solidFill>
                      <a:srgbClr val="FFFFFF"/>
                    </a:solidFill>
                    <a:latin typeface="Calibri"/>
                    <a:ea typeface="Calibri"/>
                    <a:cs typeface="Calibri"/>
                    <a:sym typeface="Calibri"/>
                  </a:rPr>
                  <a:t>المهد</a:t>
                </a:r>
              </a:p>
            </p:txBody>
          </p:sp>
        </p:grpSp>
      </p:grpSp>
      <p:sp>
        <p:nvSpPr>
          <p:cNvPr id="658" name="Shape 658"/>
          <p:cNvSpPr txBox="1"/>
          <p:nvPr/>
        </p:nvSpPr>
        <p:spPr>
          <a:xfrm>
            <a:off x="637887" y="3429000"/>
            <a:ext cx="7680760"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في هذه المرحلة يحتاج الطفل أن يعيش في بيئة آمنة وثرية تحقق له حاجاته في وقت مناسب وبطريقة مستقرة.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300"/>
                                        <p:tgtEl>
                                          <p:spTgt spid="6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500"/>
                                        <p:tgtEl>
                                          <p:spTgt spid="6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2" name="Shape 662"/>
        <p:cNvGrpSpPr/>
        <p:nvPr/>
      </p:nvGrpSpPr>
      <p:grpSpPr>
        <a:xfrm>
          <a:off x="0" y="0"/>
          <a:ext cx="0" cy="0"/>
          <a:chOff x="0" y="0"/>
          <a:chExt cx="0" cy="0"/>
        </a:xfrm>
      </p:grpSpPr>
      <p:grpSp>
        <p:nvGrpSpPr>
          <p:cNvPr id="663" name="Shape 663"/>
          <p:cNvGrpSpPr/>
          <p:nvPr/>
        </p:nvGrpSpPr>
        <p:grpSpPr>
          <a:xfrm>
            <a:off x="107503" y="260647"/>
            <a:ext cx="8928991" cy="6408712"/>
            <a:chOff x="899591" y="260647"/>
            <a:chExt cx="7704856" cy="6408712"/>
          </a:xfrm>
        </p:grpSpPr>
        <p:sp>
          <p:nvSpPr>
            <p:cNvPr id="664" name="Shape 664"/>
            <p:cNvSpPr/>
            <p:nvPr/>
          </p:nvSpPr>
          <p:spPr>
            <a:xfrm>
              <a:off x="3203848"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65" name="Shape 665"/>
            <p:cNvSpPr/>
            <p:nvPr/>
          </p:nvSpPr>
          <p:spPr>
            <a:xfrm>
              <a:off x="4067944"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66" name="Shape 666"/>
            <p:cNvSpPr/>
            <p:nvPr/>
          </p:nvSpPr>
          <p:spPr>
            <a:xfrm>
              <a:off x="4860032"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67" name="Shape 667"/>
            <p:cNvSpPr/>
            <p:nvPr/>
          </p:nvSpPr>
          <p:spPr>
            <a:xfrm>
              <a:off x="5724128"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68" name="Shape 668"/>
            <p:cNvSpPr/>
            <p:nvPr/>
          </p:nvSpPr>
          <p:spPr>
            <a:xfrm>
              <a:off x="6300192" y="3933055"/>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69" name="Shape 669"/>
            <p:cNvSpPr/>
            <p:nvPr/>
          </p:nvSpPr>
          <p:spPr>
            <a:xfrm>
              <a:off x="6300192" y="3645023"/>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670" name="Shape 670"/>
            <p:cNvGrpSpPr/>
            <p:nvPr/>
          </p:nvGrpSpPr>
          <p:grpSpPr>
            <a:xfrm>
              <a:off x="899591" y="260647"/>
              <a:ext cx="7488832" cy="6408712"/>
              <a:chOff x="899591" y="260647"/>
              <a:chExt cx="7488832" cy="6408712"/>
            </a:xfrm>
          </p:grpSpPr>
          <p:sp>
            <p:nvSpPr>
              <p:cNvPr id="671" name="Shape 671"/>
              <p:cNvSpPr/>
              <p:nvPr/>
            </p:nvSpPr>
            <p:spPr>
              <a:xfrm>
                <a:off x="899591" y="260647"/>
                <a:ext cx="2232248" cy="6408712"/>
              </a:xfrm>
              <a:prstGeom prst="snip1Rect">
                <a:avLst>
                  <a:gd fmla="val 16667" name="adj"/>
                </a:avLst>
              </a:prstGeom>
              <a:gradFill>
                <a:gsLst>
                  <a:gs pos="0">
                    <a:srgbClr val="770000"/>
                  </a:gs>
                  <a:gs pos="50000">
                    <a:srgbClr val="AC0000"/>
                  </a:gs>
                  <a:gs pos="100000">
                    <a:srgbClr val="CE0000"/>
                  </a:gs>
                </a:gsLst>
                <a:lin ang="5400000" scaled="0"/>
              </a:gra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72" name="Shape 672"/>
              <p:cNvSpPr/>
              <p:nvPr/>
            </p:nvSpPr>
            <p:spPr>
              <a:xfrm>
                <a:off x="2771800" y="260647"/>
                <a:ext cx="5616623" cy="4248472"/>
              </a:xfrm>
              <a:prstGeom prst="round2DiagRect">
                <a:avLst>
                  <a:gd fmla="val 16667" name="adj1"/>
                  <a:gd fmla="val 0" name="adj2"/>
                </a:avLst>
              </a:prstGeom>
              <a:solidFill>
                <a:srgbClr val="3F3F3F"/>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73" name="Shape 673"/>
              <p:cNvSpPr/>
              <p:nvPr/>
            </p:nvSpPr>
            <p:spPr>
              <a:xfrm>
                <a:off x="1187624" y="476672"/>
                <a:ext cx="7056783" cy="5976664"/>
              </a:xfrm>
              <a:prstGeom prst="roundRect">
                <a:avLst>
                  <a:gd fmla="val 16667" name="adj"/>
                </a:avLst>
              </a:prstGeom>
              <a:solidFill>
                <a:schemeClr val="lt1"/>
              </a:soli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674" name="Shape 674"/>
            <p:cNvPicPr preferRelativeResize="0"/>
            <p:nvPr/>
          </p:nvPicPr>
          <p:blipFill rotWithShape="1">
            <a:blip r:embed="rId3">
              <a:alphaModFix/>
            </a:blip>
            <a:srcRect b="0" l="0" r="0" t="0"/>
            <a:stretch/>
          </p:blipFill>
          <p:spPr>
            <a:xfrm flipH="1">
              <a:off x="899591" y="5806101"/>
              <a:ext cx="1111018" cy="647233"/>
            </a:xfrm>
            <a:prstGeom prst="rect">
              <a:avLst/>
            </a:prstGeom>
            <a:noFill/>
            <a:ln>
              <a:noFill/>
            </a:ln>
            <a:effectLst>
              <a:outerShdw blurRad="57785" algn="ctr" dir="3180000" dist="33019">
                <a:srgbClr val="000000">
                  <a:alpha val="29803"/>
                </a:srgbClr>
              </a:outerShdw>
            </a:effectLst>
          </p:spPr>
        </p:pic>
      </p:grpSp>
      <p:grpSp>
        <p:nvGrpSpPr>
          <p:cNvPr id="675" name="Shape 675"/>
          <p:cNvGrpSpPr/>
          <p:nvPr/>
        </p:nvGrpSpPr>
        <p:grpSpPr>
          <a:xfrm>
            <a:off x="3131839" y="706351"/>
            <a:ext cx="5186806" cy="1714535"/>
            <a:chOff x="6190226" y="1285859"/>
            <a:chExt cx="2354763" cy="1143007"/>
          </a:xfrm>
        </p:grpSpPr>
        <p:grpSp>
          <p:nvGrpSpPr>
            <p:cNvPr id="676" name="Shape 676"/>
            <p:cNvGrpSpPr/>
            <p:nvPr/>
          </p:nvGrpSpPr>
          <p:grpSpPr>
            <a:xfrm>
              <a:off x="6190226" y="1285859"/>
              <a:ext cx="1976776" cy="1143007"/>
              <a:chOff x="6190226" y="1285859"/>
              <a:chExt cx="1976776" cy="1143007"/>
            </a:xfrm>
          </p:grpSpPr>
          <p:sp>
            <p:nvSpPr>
              <p:cNvPr id="677" name="Shape 677"/>
              <p:cNvSpPr/>
              <p:nvPr/>
            </p:nvSpPr>
            <p:spPr>
              <a:xfrm>
                <a:off x="6190226" y="1285859"/>
                <a:ext cx="1976776" cy="1143007"/>
              </a:xfrm>
              <a:prstGeom prst="roundRect">
                <a:avLst>
                  <a:gd fmla="val 16667" name="adj"/>
                </a:avLst>
              </a:prstGeom>
              <a:gradFill>
                <a:gsLst>
                  <a:gs pos="0">
                    <a:srgbClr val="990099"/>
                  </a:gs>
                  <a:gs pos="49000">
                    <a:schemeClr val="lt1"/>
                  </a:gs>
                  <a:gs pos="100000">
                    <a:srgbClr val="5F497A"/>
                  </a:gs>
                </a:gsLst>
                <a:lin ang="18900000" scaled="0"/>
              </a:gradFill>
              <a:ln>
                <a:noFill/>
              </a:ln>
            </p:spPr>
            <p:txBody>
              <a:bodyPr anchorCtr="0" anchor="ctr" bIns="45700" lIns="91425" rIns="91425" tIns="45700">
                <a:noAutofit/>
              </a:bodyPr>
              <a:lstStyle/>
              <a:p>
                <a:pPr indent="0" lvl="0" marL="0" marR="0" rtl="1" algn="ctr">
                  <a:spcBef>
                    <a:spcPts val="0"/>
                  </a:spcBef>
                  <a:buNone/>
                </a:pPr>
                <a:r>
                  <a:t/>
                </a:r>
                <a:endParaRPr b="1" sz="4000">
                  <a:solidFill>
                    <a:srgbClr val="FFFFFF"/>
                  </a:solidFill>
                  <a:latin typeface="Calibri"/>
                  <a:ea typeface="Calibri"/>
                  <a:cs typeface="Calibri"/>
                  <a:sym typeface="Calibri"/>
                </a:endParaRPr>
              </a:p>
            </p:txBody>
          </p:sp>
          <p:sp>
            <p:nvSpPr>
              <p:cNvPr id="678" name="Shape 678"/>
              <p:cNvSpPr txBox="1"/>
              <p:nvPr/>
            </p:nvSpPr>
            <p:spPr>
              <a:xfrm flipH="1">
                <a:off x="6350391" y="1428737"/>
                <a:ext cx="46694" cy="964353"/>
              </a:xfrm>
              <a:prstGeom prst="rect">
                <a:avLst/>
              </a:prstGeom>
              <a:noFill/>
              <a:ln>
                <a:noFill/>
              </a:ln>
            </p:spPr>
            <p:txBody>
              <a:bodyPr anchorCtr="0" anchor="t" bIns="45700" lIns="91425" rIns="91425" tIns="45700">
                <a:noAutofit/>
              </a:bodyPr>
              <a:lstStyle/>
              <a:p>
                <a:pPr indent="0" lvl="0" marL="0" marR="0" rtl="1" algn="ctr">
                  <a:spcBef>
                    <a:spcPts val="0"/>
                  </a:spcBef>
                  <a:buNone/>
                </a:pPr>
                <a:r>
                  <a:t/>
                </a:r>
                <a:endParaRPr b="1" sz="8800">
                  <a:solidFill>
                    <a:srgbClr val="FFFFFF"/>
                  </a:solidFill>
                  <a:latin typeface="Calibri"/>
                  <a:ea typeface="Calibri"/>
                  <a:cs typeface="Calibri"/>
                  <a:sym typeface="Calibri"/>
                </a:endParaRPr>
              </a:p>
            </p:txBody>
          </p:sp>
        </p:grpSp>
        <p:grpSp>
          <p:nvGrpSpPr>
            <p:cNvPr id="679" name="Shape 679"/>
            <p:cNvGrpSpPr/>
            <p:nvPr/>
          </p:nvGrpSpPr>
          <p:grpSpPr>
            <a:xfrm>
              <a:off x="6255607" y="1357299"/>
              <a:ext cx="2289381" cy="1000131"/>
              <a:chOff x="6255607" y="1428737"/>
              <a:chExt cx="2289381" cy="1000131"/>
            </a:xfrm>
          </p:grpSpPr>
          <p:sp>
            <p:nvSpPr>
              <p:cNvPr id="680" name="Shape 680"/>
              <p:cNvSpPr/>
              <p:nvPr/>
            </p:nvSpPr>
            <p:spPr>
              <a:xfrm>
                <a:off x="6255607" y="1428737"/>
                <a:ext cx="2289381" cy="1000131"/>
              </a:xfrm>
              <a:prstGeom prst="ellipse">
                <a:avLst/>
              </a:prstGeom>
              <a:gradFill>
                <a:gsLst>
                  <a:gs pos="0">
                    <a:srgbClr val="9E0038"/>
                  </a:gs>
                  <a:gs pos="50000">
                    <a:srgbClr val="7F7F7F"/>
                  </a:gs>
                  <a:gs pos="100000">
                    <a:srgbClr val="FF0062"/>
                  </a:gs>
                </a:gsLst>
                <a:lin ang="5400000" scaled="0"/>
              </a:gradFill>
              <a:ln cap="flat" cmpd="sng" w="25400">
                <a:solidFill>
                  <a:schemeClr val="lt1"/>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b="1" sz="4000">
                  <a:solidFill>
                    <a:srgbClr val="FFFFFF"/>
                  </a:solidFill>
                  <a:latin typeface="Calibri"/>
                  <a:ea typeface="Calibri"/>
                  <a:cs typeface="Calibri"/>
                  <a:sym typeface="Calibri"/>
                </a:endParaRPr>
              </a:p>
            </p:txBody>
          </p:sp>
          <p:sp>
            <p:nvSpPr>
              <p:cNvPr id="681" name="Shape 681"/>
              <p:cNvSpPr txBox="1"/>
              <p:nvPr/>
            </p:nvSpPr>
            <p:spPr>
              <a:xfrm>
                <a:off x="6320989" y="1617637"/>
                <a:ext cx="2193459" cy="73865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600">
                    <a:solidFill>
                      <a:srgbClr val="FFFFFF"/>
                    </a:solidFill>
                    <a:latin typeface="Calibri"/>
                    <a:ea typeface="Calibri"/>
                    <a:cs typeface="Calibri"/>
                    <a:sym typeface="Calibri"/>
                  </a:rPr>
                  <a:t>الطفولة المبكرة</a:t>
                </a:r>
              </a:p>
            </p:txBody>
          </p:sp>
        </p:grpSp>
      </p:grpSp>
      <p:sp>
        <p:nvSpPr>
          <p:cNvPr id="682" name="Shape 682"/>
          <p:cNvSpPr txBox="1"/>
          <p:nvPr/>
        </p:nvSpPr>
        <p:spPr>
          <a:xfrm>
            <a:off x="637887" y="2708919"/>
            <a:ext cx="7680760"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يكون الطفل في هذه المرحلة متمركز حول ذاته، ويكون كثير الأسئلة وذلك أمر طبيعي وصحي لأنها الوسيلة التي من خلالها ينمو معرفيًا وعقليًا، وفي هذه المرحلة يقلد من حوله لاكتساب المهارات.</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300"/>
                                        <p:tgtEl>
                                          <p:spTgt spid="6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grpSp>
        <p:nvGrpSpPr>
          <p:cNvPr id="137" name="Shape 137"/>
          <p:cNvGrpSpPr/>
          <p:nvPr/>
        </p:nvGrpSpPr>
        <p:grpSpPr>
          <a:xfrm>
            <a:off x="642909" y="1214421"/>
            <a:ext cx="8001023" cy="4572031"/>
            <a:chOff x="785785" y="2428867"/>
            <a:chExt cx="7143800" cy="4357718"/>
          </a:xfrm>
        </p:grpSpPr>
        <p:sp>
          <p:nvSpPr>
            <p:cNvPr id="138" name="Shape 138"/>
            <p:cNvSpPr/>
            <p:nvPr/>
          </p:nvSpPr>
          <p:spPr>
            <a:xfrm>
              <a:off x="857224" y="3357562"/>
              <a:ext cx="6572296" cy="3429023"/>
            </a:xfrm>
            <a:prstGeom prst="ellipse">
              <a:avLst/>
            </a:prstGeom>
            <a:solidFill>
              <a:srgbClr val="CC00FF"/>
            </a:soli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Calibri"/>
                <a:ea typeface="Calibri"/>
                <a:cs typeface="Calibri"/>
                <a:sym typeface="Calibri"/>
              </a:endParaRPr>
            </a:p>
          </p:txBody>
        </p:sp>
        <p:sp>
          <p:nvSpPr>
            <p:cNvPr id="139" name="Shape 139"/>
            <p:cNvSpPr/>
            <p:nvPr/>
          </p:nvSpPr>
          <p:spPr>
            <a:xfrm>
              <a:off x="1000100" y="2428867"/>
              <a:ext cx="6572296" cy="3286148"/>
            </a:xfrm>
            <a:prstGeom prst="ellipse">
              <a:avLst/>
            </a:prstGeom>
            <a:gradFill>
              <a:gsLst>
                <a:gs pos="0">
                  <a:srgbClr val="FF0000"/>
                </a:gs>
                <a:gs pos="50000">
                  <a:srgbClr val="880026"/>
                </a:gs>
                <a:gs pos="100000">
                  <a:srgbClr val="A4002F"/>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Calibri"/>
                <a:ea typeface="Calibri"/>
                <a:cs typeface="Calibri"/>
                <a:sym typeface="Calibri"/>
              </a:endParaRPr>
            </a:p>
          </p:txBody>
        </p:sp>
        <p:sp>
          <p:nvSpPr>
            <p:cNvPr id="140" name="Shape 140"/>
            <p:cNvSpPr/>
            <p:nvPr/>
          </p:nvSpPr>
          <p:spPr>
            <a:xfrm>
              <a:off x="785785" y="2714619"/>
              <a:ext cx="4714907" cy="3786214"/>
            </a:xfrm>
            <a:prstGeom prst="cloud">
              <a:avLst/>
            </a:prstGeom>
            <a:gradFill>
              <a:gsLst>
                <a:gs pos="0">
                  <a:srgbClr val="FFFF00"/>
                </a:gs>
                <a:gs pos="50000">
                  <a:schemeClr val="lt1"/>
                </a:gs>
                <a:gs pos="100000">
                  <a:srgbClr val="00FF00"/>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Calibri"/>
                <a:ea typeface="Calibri"/>
                <a:cs typeface="Calibri"/>
                <a:sym typeface="Calibri"/>
              </a:endParaRPr>
            </a:p>
          </p:txBody>
        </p:sp>
        <p:sp>
          <p:nvSpPr>
            <p:cNvPr id="141" name="Shape 141"/>
            <p:cNvSpPr/>
            <p:nvPr/>
          </p:nvSpPr>
          <p:spPr>
            <a:xfrm>
              <a:off x="1000100" y="2928933"/>
              <a:ext cx="6929486" cy="3357585"/>
            </a:xfrm>
            <a:prstGeom prst="flowChartDisplay">
              <a:avLst/>
            </a:prstGeom>
            <a:gradFill>
              <a:gsLst>
                <a:gs pos="0">
                  <a:srgbClr val="0000FF"/>
                </a:gs>
                <a:gs pos="50000">
                  <a:srgbClr val="0000FF"/>
                </a:gs>
                <a:gs pos="100000">
                  <a:schemeClr val="lt1"/>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Calibri"/>
                <a:ea typeface="Calibri"/>
                <a:cs typeface="Calibri"/>
                <a:sym typeface="Calibri"/>
              </a:endParaRPr>
            </a:p>
          </p:txBody>
        </p:sp>
      </p:grpSp>
      <p:sp>
        <p:nvSpPr>
          <p:cNvPr id="142" name="Shape 142"/>
          <p:cNvSpPr txBox="1"/>
          <p:nvPr/>
        </p:nvSpPr>
        <p:spPr>
          <a:xfrm>
            <a:off x="1259632" y="1844824"/>
            <a:ext cx="7240286" cy="341631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5400">
                <a:solidFill>
                  <a:srgbClr val="FFFFFF"/>
                </a:solidFill>
                <a:latin typeface="Calibri"/>
                <a:ea typeface="Calibri"/>
                <a:cs typeface="Calibri"/>
                <a:sym typeface="Calibri"/>
              </a:rPr>
              <a:t>ثالثًا: </a:t>
            </a:r>
            <a:br>
              <a:rPr b="1" lang="ar-EG" sz="5400">
                <a:solidFill>
                  <a:srgbClr val="FFFFFF"/>
                </a:solidFill>
                <a:latin typeface="Calibri"/>
                <a:ea typeface="Calibri"/>
                <a:cs typeface="Calibri"/>
                <a:sym typeface="Calibri"/>
              </a:rPr>
            </a:br>
            <a:r>
              <a:rPr b="1" lang="ar-EG" sz="5400">
                <a:solidFill>
                  <a:srgbClr val="FFFFFF"/>
                </a:solidFill>
                <a:latin typeface="Calibri"/>
                <a:ea typeface="Calibri"/>
                <a:cs typeface="Calibri"/>
                <a:sym typeface="Calibri"/>
              </a:rPr>
              <a:t>مرحلة الرشد الأخير </a:t>
            </a:r>
            <a:br>
              <a:rPr b="1" lang="ar-EG" sz="5400">
                <a:solidFill>
                  <a:srgbClr val="FFFFFF"/>
                </a:solidFill>
                <a:latin typeface="Calibri"/>
                <a:ea typeface="Calibri"/>
                <a:cs typeface="Calibri"/>
                <a:sym typeface="Calibri"/>
              </a:rPr>
            </a:br>
            <a:r>
              <a:rPr b="1" lang="ar-EG" sz="5400">
                <a:solidFill>
                  <a:srgbClr val="FFFFFF"/>
                </a:solidFill>
                <a:latin typeface="Calibri"/>
                <a:ea typeface="Calibri"/>
                <a:cs typeface="Calibri"/>
                <a:sym typeface="Calibri"/>
              </a:rPr>
              <a:t>60- نهاية عمر الإنسان (الشيخوخة)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6" name="Shape 686"/>
        <p:cNvGrpSpPr/>
        <p:nvPr/>
      </p:nvGrpSpPr>
      <p:grpSpPr>
        <a:xfrm>
          <a:off x="0" y="0"/>
          <a:ext cx="0" cy="0"/>
          <a:chOff x="0" y="0"/>
          <a:chExt cx="0" cy="0"/>
        </a:xfrm>
      </p:grpSpPr>
      <p:grpSp>
        <p:nvGrpSpPr>
          <p:cNvPr id="687" name="Shape 687"/>
          <p:cNvGrpSpPr/>
          <p:nvPr/>
        </p:nvGrpSpPr>
        <p:grpSpPr>
          <a:xfrm>
            <a:off x="107503" y="260647"/>
            <a:ext cx="8928991" cy="6408712"/>
            <a:chOff x="899591" y="260647"/>
            <a:chExt cx="7704856" cy="6408712"/>
          </a:xfrm>
        </p:grpSpPr>
        <p:sp>
          <p:nvSpPr>
            <p:cNvPr id="688" name="Shape 688"/>
            <p:cNvSpPr/>
            <p:nvPr/>
          </p:nvSpPr>
          <p:spPr>
            <a:xfrm>
              <a:off x="3203848"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89" name="Shape 689"/>
            <p:cNvSpPr/>
            <p:nvPr/>
          </p:nvSpPr>
          <p:spPr>
            <a:xfrm>
              <a:off x="4067944"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90" name="Shape 690"/>
            <p:cNvSpPr/>
            <p:nvPr/>
          </p:nvSpPr>
          <p:spPr>
            <a:xfrm>
              <a:off x="4860032"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91" name="Shape 691"/>
            <p:cNvSpPr/>
            <p:nvPr/>
          </p:nvSpPr>
          <p:spPr>
            <a:xfrm>
              <a:off x="5724128"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92" name="Shape 692"/>
            <p:cNvSpPr/>
            <p:nvPr/>
          </p:nvSpPr>
          <p:spPr>
            <a:xfrm>
              <a:off x="6300192" y="3933055"/>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93" name="Shape 693"/>
            <p:cNvSpPr/>
            <p:nvPr/>
          </p:nvSpPr>
          <p:spPr>
            <a:xfrm>
              <a:off x="6300192" y="3645023"/>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694" name="Shape 694"/>
            <p:cNvGrpSpPr/>
            <p:nvPr/>
          </p:nvGrpSpPr>
          <p:grpSpPr>
            <a:xfrm>
              <a:off x="899591" y="260647"/>
              <a:ext cx="7488832" cy="6408712"/>
              <a:chOff x="899591" y="260647"/>
              <a:chExt cx="7488832" cy="6408712"/>
            </a:xfrm>
          </p:grpSpPr>
          <p:sp>
            <p:nvSpPr>
              <p:cNvPr id="695" name="Shape 695"/>
              <p:cNvSpPr/>
              <p:nvPr/>
            </p:nvSpPr>
            <p:spPr>
              <a:xfrm>
                <a:off x="899591" y="260647"/>
                <a:ext cx="2232248" cy="6408712"/>
              </a:xfrm>
              <a:prstGeom prst="snip1Rect">
                <a:avLst>
                  <a:gd fmla="val 16667" name="adj"/>
                </a:avLst>
              </a:prstGeom>
              <a:gradFill>
                <a:gsLst>
                  <a:gs pos="0">
                    <a:srgbClr val="770000"/>
                  </a:gs>
                  <a:gs pos="50000">
                    <a:srgbClr val="AC0000"/>
                  </a:gs>
                  <a:gs pos="100000">
                    <a:srgbClr val="CE0000"/>
                  </a:gs>
                </a:gsLst>
                <a:lin ang="5400000" scaled="0"/>
              </a:gra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96" name="Shape 696"/>
              <p:cNvSpPr/>
              <p:nvPr/>
            </p:nvSpPr>
            <p:spPr>
              <a:xfrm>
                <a:off x="2771800" y="260647"/>
                <a:ext cx="5616623" cy="4248472"/>
              </a:xfrm>
              <a:prstGeom prst="round2DiagRect">
                <a:avLst>
                  <a:gd fmla="val 16667" name="adj1"/>
                  <a:gd fmla="val 0" name="adj2"/>
                </a:avLst>
              </a:prstGeom>
              <a:solidFill>
                <a:srgbClr val="3F3F3F"/>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97" name="Shape 697"/>
              <p:cNvSpPr/>
              <p:nvPr/>
            </p:nvSpPr>
            <p:spPr>
              <a:xfrm>
                <a:off x="1187624" y="476672"/>
                <a:ext cx="7056783" cy="5976664"/>
              </a:xfrm>
              <a:prstGeom prst="roundRect">
                <a:avLst>
                  <a:gd fmla="val 16667" name="adj"/>
                </a:avLst>
              </a:prstGeom>
              <a:solidFill>
                <a:schemeClr val="lt1"/>
              </a:soli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698" name="Shape 698"/>
            <p:cNvPicPr preferRelativeResize="0"/>
            <p:nvPr/>
          </p:nvPicPr>
          <p:blipFill rotWithShape="1">
            <a:blip r:embed="rId3">
              <a:alphaModFix/>
            </a:blip>
            <a:srcRect b="0" l="0" r="0" t="0"/>
            <a:stretch/>
          </p:blipFill>
          <p:spPr>
            <a:xfrm flipH="1">
              <a:off x="899591" y="5806101"/>
              <a:ext cx="1111018" cy="647233"/>
            </a:xfrm>
            <a:prstGeom prst="rect">
              <a:avLst/>
            </a:prstGeom>
            <a:noFill/>
            <a:ln>
              <a:noFill/>
            </a:ln>
            <a:effectLst>
              <a:outerShdw blurRad="57785" algn="ctr" dir="3180000" dist="33019">
                <a:srgbClr val="000000">
                  <a:alpha val="29803"/>
                </a:srgbClr>
              </a:outerShdw>
            </a:effectLst>
          </p:spPr>
        </p:pic>
      </p:grpSp>
      <p:grpSp>
        <p:nvGrpSpPr>
          <p:cNvPr id="699" name="Shape 699"/>
          <p:cNvGrpSpPr/>
          <p:nvPr/>
        </p:nvGrpSpPr>
        <p:grpSpPr>
          <a:xfrm>
            <a:off x="3131839" y="706351"/>
            <a:ext cx="5186806" cy="1714535"/>
            <a:chOff x="6190226" y="1285859"/>
            <a:chExt cx="2354763" cy="1143007"/>
          </a:xfrm>
        </p:grpSpPr>
        <p:grpSp>
          <p:nvGrpSpPr>
            <p:cNvPr id="700" name="Shape 700"/>
            <p:cNvGrpSpPr/>
            <p:nvPr/>
          </p:nvGrpSpPr>
          <p:grpSpPr>
            <a:xfrm>
              <a:off x="6190226" y="1285859"/>
              <a:ext cx="1976776" cy="1143007"/>
              <a:chOff x="6190226" y="1285859"/>
              <a:chExt cx="1976776" cy="1143007"/>
            </a:xfrm>
          </p:grpSpPr>
          <p:sp>
            <p:nvSpPr>
              <p:cNvPr id="701" name="Shape 701"/>
              <p:cNvSpPr/>
              <p:nvPr/>
            </p:nvSpPr>
            <p:spPr>
              <a:xfrm>
                <a:off x="6190226" y="1285859"/>
                <a:ext cx="1976776" cy="1143007"/>
              </a:xfrm>
              <a:prstGeom prst="roundRect">
                <a:avLst>
                  <a:gd fmla="val 16667" name="adj"/>
                </a:avLst>
              </a:prstGeom>
              <a:gradFill>
                <a:gsLst>
                  <a:gs pos="0">
                    <a:srgbClr val="990099"/>
                  </a:gs>
                  <a:gs pos="49000">
                    <a:schemeClr val="lt1"/>
                  </a:gs>
                  <a:gs pos="100000">
                    <a:srgbClr val="5F497A"/>
                  </a:gs>
                </a:gsLst>
                <a:lin ang="18900000" scaled="0"/>
              </a:gradFill>
              <a:ln>
                <a:noFill/>
              </a:ln>
            </p:spPr>
            <p:txBody>
              <a:bodyPr anchorCtr="0" anchor="ctr" bIns="45700" lIns="91425" rIns="91425" tIns="45700">
                <a:noAutofit/>
              </a:bodyPr>
              <a:lstStyle/>
              <a:p>
                <a:pPr indent="0" lvl="0" marL="0" marR="0" rtl="1" algn="ctr">
                  <a:spcBef>
                    <a:spcPts val="0"/>
                  </a:spcBef>
                  <a:buNone/>
                </a:pPr>
                <a:r>
                  <a:t/>
                </a:r>
                <a:endParaRPr b="1" sz="4000">
                  <a:solidFill>
                    <a:srgbClr val="FFFFFF"/>
                  </a:solidFill>
                  <a:latin typeface="Calibri"/>
                  <a:ea typeface="Calibri"/>
                  <a:cs typeface="Calibri"/>
                  <a:sym typeface="Calibri"/>
                </a:endParaRPr>
              </a:p>
            </p:txBody>
          </p:sp>
          <p:sp>
            <p:nvSpPr>
              <p:cNvPr id="702" name="Shape 702"/>
              <p:cNvSpPr txBox="1"/>
              <p:nvPr/>
            </p:nvSpPr>
            <p:spPr>
              <a:xfrm flipH="1">
                <a:off x="6350391" y="1428737"/>
                <a:ext cx="46694" cy="964353"/>
              </a:xfrm>
              <a:prstGeom prst="rect">
                <a:avLst/>
              </a:prstGeom>
              <a:noFill/>
              <a:ln>
                <a:noFill/>
              </a:ln>
            </p:spPr>
            <p:txBody>
              <a:bodyPr anchorCtr="0" anchor="t" bIns="45700" lIns="91425" rIns="91425" tIns="45700">
                <a:noAutofit/>
              </a:bodyPr>
              <a:lstStyle/>
              <a:p>
                <a:pPr indent="0" lvl="0" marL="0" marR="0" rtl="1" algn="ctr">
                  <a:spcBef>
                    <a:spcPts val="0"/>
                  </a:spcBef>
                  <a:buNone/>
                </a:pPr>
                <a:r>
                  <a:t/>
                </a:r>
                <a:endParaRPr b="1" sz="8800">
                  <a:solidFill>
                    <a:srgbClr val="FFFFFF"/>
                  </a:solidFill>
                  <a:latin typeface="Calibri"/>
                  <a:ea typeface="Calibri"/>
                  <a:cs typeface="Calibri"/>
                  <a:sym typeface="Calibri"/>
                </a:endParaRPr>
              </a:p>
            </p:txBody>
          </p:sp>
        </p:grpSp>
        <p:grpSp>
          <p:nvGrpSpPr>
            <p:cNvPr id="703" name="Shape 703"/>
            <p:cNvGrpSpPr/>
            <p:nvPr/>
          </p:nvGrpSpPr>
          <p:grpSpPr>
            <a:xfrm>
              <a:off x="6255607" y="1357299"/>
              <a:ext cx="2289381" cy="1000131"/>
              <a:chOff x="6255607" y="1428737"/>
              <a:chExt cx="2289381" cy="1000131"/>
            </a:xfrm>
          </p:grpSpPr>
          <p:sp>
            <p:nvSpPr>
              <p:cNvPr id="704" name="Shape 704"/>
              <p:cNvSpPr/>
              <p:nvPr/>
            </p:nvSpPr>
            <p:spPr>
              <a:xfrm>
                <a:off x="6255607" y="1428737"/>
                <a:ext cx="2289381" cy="1000131"/>
              </a:xfrm>
              <a:prstGeom prst="ellipse">
                <a:avLst/>
              </a:prstGeom>
              <a:gradFill>
                <a:gsLst>
                  <a:gs pos="0">
                    <a:srgbClr val="9E0038"/>
                  </a:gs>
                  <a:gs pos="50000">
                    <a:srgbClr val="7F7F7F"/>
                  </a:gs>
                  <a:gs pos="100000">
                    <a:srgbClr val="FF0062"/>
                  </a:gs>
                </a:gsLst>
                <a:lin ang="5400000" scaled="0"/>
              </a:gradFill>
              <a:ln cap="flat" cmpd="sng" w="25400">
                <a:solidFill>
                  <a:schemeClr val="lt1"/>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b="1" sz="4000">
                  <a:solidFill>
                    <a:srgbClr val="FFFFFF"/>
                  </a:solidFill>
                  <a:latin typeface="Calibri"/>
                  <a:ea typeface="Calibri"/>
                  <a:cs typeface="Calibri"/>
                  <a:sym typeface="Calibri"/>
                </a:endParaRPr>
              </a:p>
            </p:txBody>
          </p:sp>
          <p:sp>
            <p:nvSpPr>
              <p:cNvPr id="705" name="Shape 705"/>
              <p:cNvSpPr txBox="1"/>
              <p:nvPr/>
            </p:nvSpPr>
            <p:spPr>
              <a:xfrm>
                <a:off x="6320989" y="1617637"/>
                <a:ext cx="2193459" cy="738653"/>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6600">
                    <a:solidFill>
                      <a:srgbClr val="FFFFFF"/>
                    </a:solidFill>
                    <a:latin typeface="Calibri"/>
                    <a:ea typeface="Calibri"/>
                    <a:cs typeface="Calibri"/>
                    <a:sym typeface="Calibri"/>
                  </a:rPr>
                  <a:t>الطفولة المتأخرة</a:t>
                </a:r>
              </a:p>
            </p:txBody>
          </p:sp>
        </p:grpSp>
      </p:grpSp>
      <p:sp>
        <p:nvSpPr>
          <p:cNvPr id="706" name="Shape 706"/>
          <p:cNvSpPr txBox="1"/>
          <p:nvPr/>
        </p:nvSpPr>
        <p:spPr>
          <a:xfrm>
            <a:off x="779672" y="2852935"/>
            <a:ext cx="7680760"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تتميز هذه المرحلة بالقدرة على التفكير المنطقي لدى الطفل والتخلص من صفة التفكير الذاتي وهو يختار صداقاتها بناء على تشابه الميول نحو الأنشطة المختلفة بدلًا من أن تفرض عليه من الآخرين.</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300"/>
                                        <p:tgtEl>
                                          <p:spTgt spid="6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0" name="Shape 710"/>
        <p:cNvGrpSpPr/>
        <p:nvPr/>
      </p:nvGrpSpPr>
      <p:grpSpPr>
        <a:xfrm>
          <a:off x="0" y="0"/>
          <a:ext cx="0" cy="0"/>
          <a:chOff x="0" y="0"/>
          <a:chExt cx="0" cy="0"/>
        </a:xfrm>
      </p:grpSpPr>
      <p:grpSp>
        <p:nvGrpSpPr>
          <p:cNvPr id="711" name="Shape 711"/>
          <p:cNvGrpSpPr/>
          <p:nvPr/>
        </p:nvGrpSpPr>
        <p:grpSpPr>
          <a:xfrm>
            <a:off x="107503" y="116631"/>
            <a:ext cx="8928992" cy="6624735"/>
            <a:chOff x="107503" y="116631"/>
            <a:chExt cx="8928992" cy="6624735"/>
          </a:xfrm>
        </p:grpSpPr>
        <p:sp>
          <p:nvSpPr>
            <p:cNvPr id="712" name="Shape 712"/>
            <p:cNvSpPr/>
            <p:nvPr/>
          </p:nvSpPr>
          <p:spPr>
            <a:xfrm>
              <a:off x="4355976" y="188640"/>
              <a:ext cx="4680520" cy="6324143"/>
            </a:xfrm>
            <a:prstGeom prst="rect">
              <a:avLst/>
            </a:prstGeom>
            <a:solidFill>
              <a:srgbClr val="C2D59B"/>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000099"/>
                </a:solidFill>
                <a:latin typeface="Times New Roman"/>
                <a:ea typeface="Times New Roman"/>
                <a:cs typeface="Times New Roman"/>
                <a:sym typeface="Times New Roman"/>
              </a:endParaRPr>
            </a:p>
          </p:txBody>
        </p:sp>
        <p:grpSp>
          <p:nvGrpSpPr>
            <p:cNvPr id="713" name="Shape 713"/>
            <p:cNvGrpSpPr/>
            <p:nvPr/>
          </p:nvGrpSpPr>
          <p:grpSpPr>
            <a:xfrm>
              <a:off x="107503" y="116631"/>
              <a:ext cx="8712967" cy="6624735"/>
              <a:chOff x="107503" y="116631"/>
              <a:chExt cx="8712967" cy="6624735"/>
            </a:xfrm>
          </p:grpSpPr>
          <p:grpSp>
            <p:nvGrpSpPr>
              <p:cNvPr id="714" name="Shape 714"/>
              <p:cNvGrpSpPr/>
              <p:nvPr/>
            </p:nvGrpSpPr>
            <p:grpSpPr>
              <a:xfrm>
                <a:off x="107503" y="188640"/>
                <a:ext cx="8712967" cy="6552727"/>
                <a:chOff x="107503" y="188640"/>
                <a:chExt cx="8712967" cy="6552727"/>
              </a:xfrm>
            </p:grpSpPr>
            <p:grpSp>
              <p:nvGrpSpPr>
                <p:cNvPr id="715" name="Shape 715"/>
                <p:cNvGrpSpPr/>
                <p:nvPr/>
              </p:nvGrpSpPr>
              <p:grpSpPr>
                <a:xfrm>
                  <a:off x="107503" y="188640"/>
                  <a:ext cx="8712966" cy="6552727"/>
                  <a:chOff x="107503" y="188640"/>
                  <a:chExt cx="8712966" cy="6552727"/>
                </a:xfrm>
              </p:grpSpPr>
              <p:grpSp>
                <p:nvGrpSpPr>
                  <p:cNvPr id="716" name="Shape 716"/>
                  <p:cNvGrpSpPr/>
                  <p:nvPr/>
                </p:nvGrpSpPr>
                <p:grpSpPr>
                  <a:xfrm>
                    <a:off x="107503" y="188640"/>
                    <a:ext cx="8712966" cy="6552727"/>
                    <a:chOff x="395536" y="476672"/>
                    <a:chExt cx="8113752" cy="6192687"/>
                  </a:xfrm>
                </p:grpSpPr>
                <p:sp>
                  <p:nvSpPr>
                    <p:cNvPr id="717" name="Shape 717"/>
                    <p:cNvSpPr/>
                    <p:nvPr/>
                  </p:nvSpPr>
                  <p:spPr>
                    <a:xfrm>
                      <a:off x="395536" y="476672"/>
                      <a:ext cx="5760640" cy="6192687"/>
                    </a:xfrm>
                    <a:prstGeom prst="round1Rect">
                      <a:avLst>
                        <a:gd fmla="val 16667" name="adj"/>
                      </a:avLst>
                    </a:prstGeom>
                    <a:solidFill>
                      <a:srgbClr val="00B05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000099"/>
                        </a:solidFill>
                        <a:latin typeface="Times New Roman"/>
                        <a:ea typeface="Times New Roman"/>
                        <a:cs typeface="Times New Roman"/>
                        <a:sym typeface="Times New Roman"/>
                      </a:endParaRPr>
                    </a:p>
                  </p:txBody>
                </p:sp>
                <p:sp>
                  <p:nvSpPr>
                    <p:cNvPr id="718" name="Shape 718"/>
                    <p:cNvSpPr/>
                    <p:nvPr/>
                  </p:nvSpPr>
                  <p:spPr>
                    <a:xfrm>
                      <a:off x="611560" y="620687"/>
                      <a:ext cx="7897728" cy="5832648"/>
                    </a:xfrm>
                    <a:prstGeom prst="roundRect">
                      <a:avLst>
                        <a:gd fmla="val 9377" name="adj"/>
                      </a:avLst>
                    </a:prstGeom>
                    <a:gradFill>
                      <a:gsLst>
                        <a:gs pos="0">
                          <a:srgbClr val="C2D59B"/>
                        </a:gs>
                        <a:gs pos="50000">
                          <a:schemeClr val="lt1"/>
                        </a:gs>
                        <a:gs pos="100000">
                          <a:srgbClr val="F2F2F2"/>
                        </a:gs>
                      </a:gsLst>
                      <a:lin ang="162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000099"/>
                        </a:solidFill>
                        <a:latin typeface="Times New Roman"/>
                        <a:ea typeface="Times New Roman"/>
                        <a:cs typeface="Times New Roman"/>
                        <a:sym typeface="Times New Roman"/>
                      </a:endParaRPr>
                    </a:p>
                  </p:txBody>
                </p:sp>
              </p:grpSp>
              <p:pic>
                <p:nvPicPr>
                  <p:cNvPr id="719" name="Shape 719"/>
                  <p:cNvPicPr preferRelativeResize="0"/>
                  <p:nvPr/>
                </p:nvPicPr>
                <p:blipFill rotWithShape="1">
                  <a:blip r:embed="rId3">
                    <a:alphaModFix/>
                  </a:blip>
                  <a:srcRect b="0" l="0" r="0" t="0"/>
                  <a:stretch/>
                </p:blipFill>
                <p:spPr>
                  <a:xfrm>
                    <a:off x="339482" y="188640"/>
                    <a:ext cx="2666999" cy="752474"/>
                  </a:xfrm>
                  <a:prstGeom prst="rect">
                    <a:avLst/>
                  </a:prstGeom>
                  <a:noFill/>
                  <a:ln>
                    <a:noFill/>
                  </a:ln>
                </p:spPr>
              </p:pic>
            </p:grpSp>
            <p:pic>
              <p:nvPicPr>
                <p:cNvPr id="720" name="Shape 720"/>
                <p:cNvPicPr preferRelativeResize="0"/>
                <p:nvPr/>
              </p:nvPicPr>
              <p:blipFill rotWithShape="1">
                <a:blip r:embed="rId4">
                  <a:alphaModFix/>
                </a:blip>
                <a:srcRect b="0" l="0" r="0" t="0"/>
                <a:stretch/>
              </p:blipFill>
              <p:spPr>
                <a:xfrm>
                  <a:off x="7956375" y="332656"/>
                  <a:ext cx="864095" cy="348080"/>
                </a:xfrm>
                <a:prstGeom prst="rect">
                  <a:avLst/>
                </a:prstGeom>
                <a:noFill/>
                <a:ln>
                  <a:noFill/>
                </a:ln>
              </p:spPr>
            </p:pic>
          </p:grpSp>
          <p:grpSp>
            <p:nvGrpSpPr>
              <p:cNvPr id="721" name="Shape 721"/>
              <p:cNvGrpSpPr/>
              <p:nvPr/>
            </p:nvGrpSpPr>
            <p:grpSpPr>
              <a:xfrm>
                <a:off x="3006482" y="116631"/>
                <a:ext cx="5813989" cy="747719"/>
                <a:chOff x="3006482" y="116631"/>
                <a:chExt cx="5813989" cy="747719"/>
              </a:xfrm>
            </p:grpSpPr>
            <p:pic>
              <p:nvPicPr>
                <p:cNvPr id="722" name="Shape 722"/>
                <p:cNvPicPr preferRelativeResize="0"/>
                <p:nvPr/>
              </p:nvPicPr>
              <p:blipFill rotWithShape="1">
                <a:blip r:embed="rId5">
                  <a:alphaModFix/>
                </a:blip>
                <a:srcRect b="0" l="0" r="0" t="0"/>
                <a:stretch/>
              </p:blipFill>
              <p:spPr>
                <a:xfrm>
                  <a:off x="3006482" y="116631"/>
                  <a:ext cx="3067049" cy="747719"/>
                </a:xfrm>
                <a:prstGeom prst="rect">
                  <a:avLst/>
                </a:prstGeom>
                <a:noFill/>
                <a:ln>
                  <a:noFill/>
                </a:ln>
              </p:spPr>
            </p:pic>
            <p:pic>
              <p:nvPicPr>
                <p:cNvPr id="723" name="Shape 723"/>
                <p:cNvPicPr preferRelativeResize="0"/>
                <p:nvPr/>
              </p:nvPicPr>
              <p:blipFill rotWithShape="1">
                <a:blip r:embed="rId5">
                  <a:alphaModFix/>
                </a:blip>
                <a:srcRect b="0" l="0" r="0" t="0"/>
                <a:stretch/>
              </p:blipFill>
              <p:spPr>
                <a:xfrm>
                  <a:off x="5753421" y="116631"/>
                  <a:ext cx="3067049" cy="747719"/>
                </a:xfrm>
                <a:prstGeom prst="rect">
                  <a:avLst/>
                </a:prstGeom>
                <a:noFill/>
                <a:ln>
                  <a:noFill/>
                </a:ln>
              </p:spPr>
            </p:pic>
          </p:grpSp>
        </p:grpSp>
      </p:grpSp>
      <p:sp>
        <p:nvSpPr>
          <p:cNvPr id="724" name="Shape 724"/>
          <p:cNvSpPr txBox="1"/>
          <p:nvPr/>
        </p:nvSpPr>
        <p:spPr>
          <a:xfrm>
            <a:off x="755575" y="1699060"/>
            <a:ext cx="7704855"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0099"/>
                </a:solidFill>
                <a:latin typeface="Calibri"/>
                <a:ea typeface="Calibri"/>
                <a:cs typeface="Calibri"/>
                <a:sym typeface="Calibri"/>
              </a:rPr>
              <a:t>س4: شاب يعيش مع أمه الأرملة ولا يستطيع أن يجد عملًا في المنطقة، ولكنة يتلقى عرضًا للعمل في منطقة أخرى بعيدة، تقول أمه أنها كبيرة لدرجة تجعل من الصعب انتقالها للعيش في منزل جديد.</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500"/>
                                        <p:tgtEl>
                                          <p:spTgt spid="711"/>
                                        </p:tgtEl>
                                      </p:cBhvr>
                                    </p:animEffect>
                                  </p:childTnLst>
                                </p:cTn>
                              </p:par>
                              <p:par>
                                <p:cTn fill="hold" nodeType="with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500"/>
                                        <p:tgtEl>
                                          <p:spTgt spid="7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8" name="Shape 728"/>
        <p:cNvGrpSpPr/>
        <p:nvPr/>
      </p:nvGrpSpPr>
      <p:grpSpPr>
        <a:xfrm>
          <a:off x="0" y="0"/>
          <a:ext cx="0" cy="0"/>
          <a:chOff x="0" y="0"/>
          <a:chExt cx="0" cy="0"/>
        </a:xfrm>
      </p:grpSpPr>
      <p:grpSp>
        <p:nvGrpSpPr>
          <p:cNvPr id="729" name="Shape 729"/>
          <p:cNvGrpSpPr/>
          <p:nvPr/>
        </p:nvGrpSpPr>
        <p:grpSpPr>
          <a:xfrm>
            <a:off x="107503" y="116631"/>
            <a:ext cx="8928992" cy="6624735"/>
            <a:chOff x="107503" y="116631"/>
            <a:chExt cx="8928992" cy="6624735"/>
          </a:xfrm>
        </p:grpSpPr>
        <p:sp>
          <p:nvSpPr>
            <p:cNvPr id="730" name="Shape 730"/>
            <p:cNvSpPr/>
            <p:nvPr/>
          </p:nvSpPr>
          <p:spPr>
            <a:xfrm>
              <a:off x="4355976" y="188640"/>
              <a:ext cx="4680520" cy="6324143"/>
            </a:xfrm>
            <a:prstGeom prst="rect">
              <a:avLst/>
            </a:prstGeom>
            <a:solidFill>
              <a:srgbClr val="C2D59B"/>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000099"/>
                </a:solidFill>
                <a:latin typeface="Times New Roman"/>
                <a:ea typeface="Times New Roman"/>
                <a:cs typeface="Times New Roman"/>
                <a:sym typeface="Times New Roman"/>
              </a:endParaRPr>
            </a:p>
          </p:txBody>
        </p:sp>
        <p:grpSp>
          <p:nvGrpSpPr>
            <p:cNvPr id="731" name="Shape 731"/>
            <p:cNvGrpSpPr/>
            <p:nvPr/>
          </p:nvGrpSpPr>
          <p:grpSpPr>
            <a:xfrm>
              <a:off x="107503" y="116631"/>
              <a:ext cx="8712967" cy="6624735"/>
              <a:chOff x="107503" y="116631"/>
              <a:chExt cx="8712967" cy="6624735"/>
            </a:xfrm>
          </p:grpSpPr>
          <p:grpSp>
            <p:nvGrpSpPr>
              <p:cNvPr id="732" name="Shape 732"/>
              <p:cNvGrpSpPr/>
              <p:nvPr/>
            </p:nvGrpSpPr>
            <p:grpSpPr>
              <a:xfrm>
                <a:off x="107503" y="188640"/>
                <a:ext cx="8712967" cy="6552727"/>
                <a:chOff x="107503" y="188640"/>
                <a:chExt cx="8712967" cy="6552727"/>
              </a:xfrm>
            </p:grpSpPr>
            <p:grpSp>
              <p:nvGrpSpPr>
                <p:cNvPr id="733" name="Shape 733"/>
                <p:cNvGrpSpPr/>
                <p:nvPr/>
              </p:nvGrpSpPr>
              <p:grpSpPr>
                <a:xfrm>
                  <a:off x="107503" y="188640"/>
                  <a:ext cx="8712966" cy="6552727"/>
                  <a:chOff x="107503" y="188640"/>
                  <a:chExt cx="8712966" cy="6552727"/>
                </a:xfrm>
              </p:grpSpPr>
              <p:grpSp>
                <p:nvGrpSpPr>
                  <p:cNvPr id="734" name="Shape 734"/>
                  <p:cNvGrpSpPr/>
                  <p:nvPr/>
                </p:nvGrpSpPr>
                <p:grpSpPr>
                  <a:xfrm>
                    <a:off x="107503" y="188640"/>
                    <a:ext cx="8712966" cy="6552727"/>
                    <a:chOff x="395536" y="476672"/>
                    <a:chExt cx="8113752" cy="6192687"/>
                  </a:xfrm>
                </p:grpSpPr>
                <p:sp>
                  <p:nvSpPr>
                    <p:cNvPr id="735" name="Shape 735"/>
                    <p:cNvSpPr/>
                    <p:nvPr/>
                  </p:nvSpPr>
                  <p:spPr>
                    <a:xfrm>
                      <a:off x="395536" y="476672"/>
                      <a:ext cx="5760640" cy="6192687"/>
                    </a:xfrm>
                    <a:prstGeom prst="round1Rect">
                      <a:avLst>
                        <a:gd fmla="val 16667" name="adj"/>
                      </a:avLst>
                    </a:prstGeom>
                    <a:solidFill>
                      <a:srgbClr val="00B05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000099"/>
                        </a:solidFill>
                        <a:latin typeface="Times New Roman"/>
                        <a:ea typeface="Times New Roman"/>
                        <a:cs typeface="Times New Roman"/>
                        <a:sym typeface="Times New Roman"/>
                      </a:endParaRPr>
                    </a:p>
                  </p:txBody>
                </p:sp>
                <p:sp>
                  <p:nvSpPr>
                    <p:cNvPr id="736" name="Shape 736"/>
                    <p:cNvSpPr/>
                    <p:nvPr/>
                  </p:nvSpPr>
                  <p:spPr>
                    <a:xfrm>
                      <a:off x="611560" y="620687"/>
                      <a:ext cx="7897728" cy="5832648"/>
                    </a:xfrm>
                    <a:prstGeom prst="roundRect">
                      <a:avLst>
                        <a:gd fmla="val 9377" name="adj"/>
                      </a:avLst>
                    </a:prstGeom>
                    <a:gradFill>
                      <a:gsLst>
                        <a:gs pos="0">
                          <a:srgbClr val="C2D59B"/>
                        </a:gs>
                        <a:gs pos="50000">
                          <a:schemeClr val="lt1"/>
                        </a:gs>
                        <a:gs pos="100000">
                          <a:srgbClr val="F2F2F2"/>
                        </a:gs>
                      </a:gsLst>
                      <a:lin ang="162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000099"/>
                        </a:solidFill>
                        <a:latin typeface="Times New Roman"/>
                        <a:ea typeface="Times New Roman"/>
                        <a:cs typeface="Times New Roman"/>
                        <a:sym typeface="Times New Roman"/>
                      </a:endParaRPr>
                    </a:p>
                  </p:txBody>
                </p:sp>
              </p:grpSp>
              <p:pic>
                <p:nvPicPr>
                  <p:cNvPr id="737" name="Shape 737"/>
                  <p:cNvPicPr preferRelativeResize="0"/>
                  <p:nvPr/>
                </p:nvPicPr>
                <p:blipFill rotWithShape="1">
                  <a:blip r:embed="rId3">
                    <a:alphaModFix/>
                  </a:blip>
                  <a:srcRect b="0" l="0" r="0" t="0"/>
                  <a:stretch/>
                </p:blipFill>
                <p:spPr>
                  <a:xfrm>
                    <a:off x="339482" y="188640"/>
                    <a:ext cx="2666999" cy="752474"/>
                  </a:xfrm>
                  <a:prstGeom prst="rect">
                    <a:avLst/>
                  </a:prstGeom>
                  <a:noFill/>
                  <a:ln>
                    <a:noFill/>
                  </a:ln>
                </p:spPr>
              </p:pic>
            </p:grpSp>
            <p:pic>
              <p:nvPicPr>
                <p:cNvPr id="738" name="Shape 738"/>
                <p:cNvPicPr preferRelativeResize="0"/>
                <p:nvPr/>
              </p:nvPicPr>
              <p:blipFill rotWithShape="1">
                <a:blip r:embed="rId4">
                  <a:alphaModFix/>
                </a:blip>
                <a:srcRect b="0" l="0" r="0" t="0"/>
                <a:stretch/>
              </p:blipFill>
              <p:spPr>
                <a:xfrm>
                  <a:off x="7956375" y="332656"/>
                  <a:ext cx="864095" cy="348080"/>
                </a:xfrm>
                <a:prstGeom prst="rect">
                  <a:avLst/>
                </a:prstGeom>
                <a:noFill/>
                <a:ln>
                  <a:noFill/>
                </a:ln>
              </p:spPr>
            </p:pic>
          </p:grpSp>
          <p:grpSp>
            <p:nvGrpSpPr>
              <p:cNvPr id="739" name="Shape 739"/>
              <p:cNvGrpSpPr/>
              <p:nvPr/>
            </p:nvGrpSpPr>
            <p:grpSpPr>
              <a:xfrm>
                <a:off x="3006482" y="116631"/>
                <a:ext cx="5813989" cy="747719"/>
                <a:chOff x="3006482" y="116631"/>
                <a:chExt cx="5813989" cy="747719"/>
              </a:xfrm>
            </p:grpSpPr>
            <p:pic>
              <p:nvPicPr>
                <p:cNvPr id="740" name="Shape 740"/>
                <p:cNvPicPr preferRelativeResize="0"/>
                <p:nvPr/>
              </p:nvPicPr>
              <p:blipFill rotWithShape="1">
                <a:blip r:embed="rId5">
                  <a:alphaModFix/>
                </a:blip>
                <a:srcRect b="0" l="0" r="0" t="0"/>
                <a:stretch/>
              </p:blipFill>
              <p:spPr>
                <a:xfrm>
                  <a:off x="3006482" y="116631"/>
                  <a:ext cx="3067049" cy="747719"/>
                </a:xfrm>
                <a:prstGeom prst="rect">
                  <a:avLst/>
                </a:prstGeom>
                <a:noFill/>
                <a:ln>
                  <a:noFill/>
                </a:ln>
              </p:spPr>
            </p:pic>
            <p:pic>
              <p:nvPicPr>
                <p:cNvPr id="741" name="Shape 741"/>
                <p:cNvPicPr preferRelativeResize="0"/>
                <p:nvPr/>
              </p:nvPicPr>
              <p:blipFill rotWithShape="1">
                <a:blip r:embed="rId5">
                  <a:alphaModFix/>
                </a:blip>
                <a:srcRect b="0" l="0" r="0" t="0"/>
                <a:stretch/>
              </p:blipFill>
              <p:spPr>
                <a:xfrm>
                  <a:off x="5753421" y="116631"/>
                  <a:ext cx="3067049" cy="747719"/>
                </a:xfrm>
                <a:prstGeom prst="rect">
                  <a:avLst/>
                </a:prstGeom>
                <a:noFill/>
                <a:ln>
                  <a:noFill/>
                </a:ln>
              </p:spPr>
            </p:pic>
          </p:grpSp>
        </p:grpSp>
      </p:grpSp>
      <p:sp>
        <p:nvSpPr>
          <p:cNvPr id="742" name="Shape 742"/>
          <p:cNvSpPr txBox="1"/>
          <p:nvPr/>
        </p:nvSpPr>
        <p:spPr>
          <a:xfrm>
            <a:off x="755575" y="1550401"/>
            <a:ext cx="7704855"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C00000"/>
                </a:solidFill>
                <a:latin typeface="Calibri"/>
                <a:ea typeface="Calibri"/>
                <a:cs typeface="Calibri"/>
                <a:sym typeface="Calibri"/>
              </a:rPr>
              <a:t>استنتج من دراستك لمرحلة الشيخوخة لماذا ترفض الأم الانتقال؟</a:t>
            </a:r>
          </a:p>
        </p:txBody>
      </p:sp>
      <p:sp>
        <p:nvSpPr>
          <p:cNvPr id="743" name="Shape 743"/>
          <p:cNvSpPr/>
          <p:nvPr/>
        </p:nvSpPr>
        <p:spPr>
          <a:xfrm>
            <a:off x="1331640" y="3894146"/>
            <a:ext cx="6521377" cy="830996"/>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800">
                <a:solidFill>
                  <a:schemeClr val="dk1"/>
                </a:solidFill>
                <a:latin typeface="Calibri"/>
                <a:ea typeface="Calibri"/>
                <a:cs typeface="Calibri"/>
                <a:sym typeface="Calibri"/>
              </a:rPr>
              <a:t>لصعوبة الحركة.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500"/>
                                        <p:tgtEl>
                                          <p:spTgt spid="7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500"/>
                                        <p:tgtEl>
                                          <p:spTgt spid="7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7" name="Shape 747"/>
        <p:cNvGrpSpPr/>
        <p:nvPr/>
      </p:nvGrpSpPr>
      <p:grpSpPr>
        <a:xfrm>
          <a:off x="0" y="0"/>
          <a:ext cx="0" cy="0"/>
          <a:chOff x="0" y="0"/>
          <a:chExt cx="0" cy="0"/>
        </a:xfrm>
      </p:grpSpPr>
      <p:grpSp>
        <p:nvGrpSpPr>
          <p:cNvPr id="748" name="Shape 748"/>
          <p:cNvGrpSpPr/>
          <p:nvPr/>
        </p:nvGrpSpPr>
        <p:grpSpPr>
          <a:xfrm>
            <a:off x="107503" y="116631"/>
            <a:ext cx="8928992" cy="6624735"/>
            <a:chOff x="107503" y="116631"/>
            <a:chExt cx="8928992" cy="6624735"/>
          </a:xfrm>
        </p:grpSpPr>
        <p:sp>
          <p:nvSpPr>
            <p:cNvPr id="749" name="Shape 749"/>
            <p:cNvSpPr/>
            <p:nvPr/>
          </p:nvSpPr>
          <p:spPr>
            <a:xfrm>
              <a:off x="4355976" y="188640"/>
              <a:ext cx="4680520" cy="6324143"/>
            </a:xfrm>
            <a:prstGeom prst="rect">
              <a:avLst/>
            </a:prstGeom>
            <a:solidFill>
              <a:srgbClr val="C2D59B"/>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000099"/>
                </a:solidFill>
                <a:latin typeface="Times New Roman"/>
                <a:ea typeface="Times New Roman"/>
                <a:cs typeface="Times New Roman"/>
                <a:sym typeface="Times New Roman"/>
              </a:endParaRPr>
            </a:p>
          </p:txBody>
        </p:sp>
        <p:grpSp>
          <p:nvGrpSpPr>
            <p:cNvPr id="750" name="Shape 750"/>
            <p:cNvGrpSpPr/>
            <p:nvPr/>
          </p:nvGrpSpPr>
          <p:grpSpPr>
            <a:xfrm>
              <a:off x="107503" y="116631"/>
              <a:ext cx="8712967" cy="6624735"/>
              <a:chOff x="107503" y="116631"/>
              <a:chExt cx="8712967" cy="6624735"/>
            </a:xfrm>
          </p:grpSpPr>
          <p:grpSp>
            <p:nvGrpSpPr>
              <p:cNvPr id="751" name="Shape 751"/>
              <p:cNvGrpSpPr/>
              <p:nvPr/>
            </p:nvGrpSpPr>
            <p:grpSpPr>
              <a:xfrm>
                <a:off x="107503" y="188640"/>
                <a:ext cx="8712967" cy="6552727"/>
                <a:chOff x="107503" y="188640"/>
                <a:chExt cx="8712967" cy="6552727"/>
              </a:xfrm>
            </p:grpSpPr>
            <p:grpSp>
              <p:nvGrpSpPr>
                <p:cNvPr id="752" name="Shape 752"/>
                <p:cNvGrpSpPr/>
                <p:nvPr/>
              </p:nvGrpSpPr>
              <p:grpSpPr>
                <a:xfrm>
                  <a:off x="107503" y="188640"/>
                  <a:ext cx="8712966" cy="6552727"/>
                  <a:chOff x="107503" y="188640"/>
                  <a:chExt cx="8712966" cy="6552727"/>
                </a:xfrm>
              </p:grpSpPr>
              <p:grpSp>
                <p:nvGrpSpPr>
                  <p:cNvPr id="753" name="Shape 753"/>
                  <p:cNvGrpSpPr/>
                  <p:nvPr/>
                </p:nvGrpSpPr>
                <p:grpSpPr>
                  <a:xfrm>
                    <a:off x="107503" y="188640"/>
                    <a:ext cx="8712966" cy="6552727"/>
                    <a:chOff x="395536" y="476672"/>
                    <a:chExt cx="8113752" cy="6192687"/>
                  </a:xfrm>
                </p:grpSpPr>
                <p:sp>
                  <p:nvSpPr>
                    <p:cNvPr id="754" name="Shape 754"/>
                    <p:cNvSpPr/>
                    <p:nvPr/>
                  </p:nvSpPr>
                  <p:spPr>
                    <a:xfrm>
                      <a:off x="395536" y="476672"/>
                      <a:ext cx="5760640" cy="6192687"/>
                    </a:xfrm>
                    <a:prstGeom prst="round1Rect">
                      <a:avLst>
                        <a:gd fmla="val 16667" name="adj"/>
                      </a:avLst>
                    </a:prstGeom>
                    <a:solidFill>
                      <a:srgbClr val="00B05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000099"/>
                        </a:solidFill>
                        <a:latin typeface="Times New Roman"/>
                        <a:ea typeface="Times New Roman"/>
                        <a:cs typeface="Times New Roman"/>
                        <a:sym typeface="Times New Roman"/>
                      </a:endParaRPr>
                    </a:p>
                  </p:txBody>
                </p:sp>
                <p:sp>
                  <p:nvSpPr>
                    <p:cNvPr id="755" name="Shape 755"/>
                    <p:cNvSpPr/>
                    <p:nvPr/>
                  </p:nvSpPr>
                  <p:spPr>
                    <a:xfrm>
                      <a:off x="611560" y="620687"/>
                      <a:ext cx="7897728" cy="5832648"/>
                    </a:xfrm>
                    <a:prstGeom prst="roundRect">
                      <a:avLst>
                        <a:gd fmla="val 9377" name="adj"/>
                      </a:avLst>
                    </a:prstGeom>
                    <a:gradFill>
                      <a:gsLst>
                        <a:gs pos="0">
                          <a:srgbClr val="C2D59B"/>
                        </a:gs>
                        <a:gs pos="50000">
                          <a:schemeClr val="lt1"/>
                        </a:gs>
                        <a:gs pos="100000">
                          <a:srgbClr val="F2F2F2"/>
                        </a:gs>
                      </a:gsLst>
                      <a:lin ang="162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000099"/>
                        </a:solidFill>
                        <a:latin typeface="Times New Roman"/>
                        <a:ea typeface="Times New Roman"/>
                        <a:cs typeface="Times New Roman"/>
                        <a:sym typeface="Times New Roman"/>
                      </a:endParaRPr>
                    </a:p>
                  </p:txBody>
                </p:sp>
              </p:grpSp>
              <p:pic>
                <p:nvPicPr>
                  <p:cNvPr id="756" name="Shape 756"/>
                  <p:cNvPicPr preferRelativeResize="0"/>
                  <p:nvPr/>
                </p:nvPicPr>
                <p:blipFill rotWithShape="1">
                  <a:blip r:embed="rId3">
                    <a:alphaModFix/>
                  </a:blip>
                  <a:srcRect b="0" l="0" r="0" t="0"/>
                  <a:stretch/>
                </p:blipFill>
                <p:spPr>
                  <a:xfrm>
                    <a:off x="339482" y="188640"/>
                    <a:ext cx="2666999" cy="752474"/>
                  </a:xfrm>
                  <a:prstGeom prst="rect">
                    <a:avLst/>
                  </a:prstGeom>
                  <a:noFill/>
                  <a:ln>
                    <a:noFill/>
                  </a:ln>
                </p:spPr>
              </p:pic>
            </p:grpSp>
            <p:pic>
              <p:nvPicPr>
                <p:cNvPr id="757" name="Shape 757"/>
                <p:cNvPicPr preferRelativeResize="0"/>
                <p:nvPr/>
              </p:nvPicPr>
              <p:blipFill rotWithShape="1">
                <a:blip r:embed="rId4">
                  <a:alphaModFix/>
                </a:blip>
                <a:srcRect b="0" l="0" r="0" t="0"/>
                <a:stretch/>
              </p:blipFill>
              <p:spPr>
                <a:xfrm>
                  <a:off x="7956375" y="332656"/>
                  <a:ext cx="864095" cy="348080"/>
                </a:xfrm>
                <a:prstGeom prst="rect">
                  <a:avLst/>
                </a:prstGeom>
                <a:noFill/>
                <a:ln>
                  <a:noFill/>
                </a:ln>
              </p:spPr>
            </p:pic>
          </p:grpSp>
          <p:grpSp>
            <p:nvGrpSpPr>
              <p:cNvPr id="758" name="Shape 758"/>
              <p:cNvGrpSpPr/>
              <p:nvPr/>
            </p:nvGrpSpPr>
            <p:grpSpPr>
              <a:xfrm>
                <a:off x="3006482" y="116631"/>
                <a:ext cx="5813989" cy="747719"/>
                <a:chOff x="3006482" y="116631"/>
                <a:chExt cx="5813989" cy="747719"/>
              </a:xfrm>
            </p:grpSpPr>
            <p:pic>
              <p:nvPicPr>
                <p:cNvPr id="759" name="Shape 759"/>
                <p:cNvPicPr preferRelativeResize="0"/>
                <p:nvPr/>
              </p:nvPicPr>
              <p:blipFill rotWithShape="1">
                <a:blip r:embed="rId5">
                  <a:alphaModFix/>
                </a:blip>
                <a:srcRect b="0" l="0" r="0" t="0"/>
                <a:stretch/>
              </p:blipFill>
              <p:spPr>
                <a:xfrm>
                  <a:off x="3006482" y="116631"/>
                  <a:ext cx="3067049" cy="747719"/>
                </a:xfrm>
                <a:prstGeom prst="rect">
                  <a:avLst/>
                </a:prstGeom>
                <a:noFill/>
                <a:ln>
                  <a:noFill/>
                </a:ln>
              </p:spPr>
            </p:pic>
            <p:pic>
              <p:nvPicPr>
                <p:cNvPr id="760" name="Shape 760"/>
                <p:cNvPicPr preferRelativeResize="0"/>
                <p:nvPr/>
              </p:nvPicPr>
              <p:blipFill rotWithShape="1">
                <a:blip r:embed="rId5">
                  <a:alphaModFix/>
                </a:blip>
                <a:srcRect b="0" l="0" r="0" t="0"/>
                <a:stretch/>
              </p:blipFill>
              <p:spPr>
                <a:xfrm>
                  <a:off x="5753421" y="116631"/>
                  <a:ext cx="3067049" cy="747719"/>
                </a:xfrm>
                <a:prstGeom prst="rect">
                  <a:avLst/>
                </a:prstGeom>
                <a:noFill/>
                <a:ln>
                  <a:noFill/>
                </a:ln>
              </p:spPr>
            </p:pic>
          </p:grpSp>
        </p:grpSp>
      </p:grpSp>
      <p:sp>
        <p:nvSpPr>
          <p:cNvPr id="761" name="Shape 761"/>
          <p:cNvSpPr txBox="1"/>
          <p:nvPr/>
        </p:nvSpPr>
        <p:spPr>
          <a:xfrm>
            <a:off x="755575" y="1132288"/>
            <a:ext cx="7704855" cy="280076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C00000"/>
                </a:solidFill>
                <a:latin typeface="Calibri"/>
                <a:ea typeface="Calibri"/>
                <a:cs typeface="Calibri"/>
                <a:sym typeface="Calibri"/>
              </a:rPr>
              <a:t>كيف تساعد هذا الشاب في اتخاذ القرار، إما قبول العمل وترك أمه أو رفض العمل والبقاء مع أمه باستخدام مهارة وإستراتيجية اتخاذ القرار؟</a:t>
            </a:r>
          </a:p>
        </p:txBody>
      </p:sp>
      <p:sp>
        <p:nvSpPr>
          <p:cNvPr id="762" name="Shape 762"/>
          <p:cNvSpPr/>
          <p:nvPr/>
        </p:nvSpPr>
        <p:spPr>
          <a:xfrm>
            <a:off x="1362990" y="4235603"/>
            <a:ext cx="6521377" cy="156966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800">
                <a:solidFill>
                  <a:schemeClr val="dk1"/>
                </a:solidFill>
                <a:latin typeface="Calibri"/>
                <a:ea typeface="Calibri"/>
                <a:cs typeface="Calibri"/>
                <a:sym typeface="Calibri"/>
              </a:rPr>
              <a:t>من الممكن أن يرفض العمل لكي يرعى أمه.</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500"/>
                                        <p:tgtEl>
                                          <p:spTgt spid="7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500"/>
                                        <p:tgtEl>
                                          <p:spTgt spid="7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6" name="Shape 766"/>
        <p:cNvGrpSpPr/>
        <p:nvPr/>
      </p:nvGrpSpPr>
      <p:grpSpPr>
        <a:xfrm>
          <a:off x="0" y="0"/>
          <a:ext cx="0" cy="0"/>
          <a:chOff x="0" y="0"/>
          <a:chExt cx="0" cy="0"/>
        </a:xfrm>
      </p:grpSpPr>
      <p:grpSp>
        <p:nvGrpSpPr>
          <p:cNvPr id="767" name="Shape 767"/>
          <p:cNvGrpSpPr/>
          <p:nvPr/>
        </p:nvGrpSpPr>
        <p:grpSpPr>
          <a:xfrm>
            <a:off x="107503" y="116631"/>
            <a:ext cx="8928992" cy="6624735"/>
            <a:chOff x="107503" y="116631"/>
            <a:chExt cx="8928992" cy="6624735"/>
          </a:xfrm>
        </p:grpSpPr>
        <p:sp>
          <p:nvSpPr>
            <p:cNvPr id="768" name="Shape 768"/>
            <p:cNvSpPr/>
            <p:nvPr/>
          </p:nvSpPr>
          <p:spPr>
            <a:xfrm>
              <a:off x="4355976" y="188640"/>
              <a:ext cx="4680520" cy="6324143"/>
            </a:xfrm>
            <a:prstGeom prst="rect">
              <a:avLst/>
            </a:prstGeom>
            <a:solidFill>
              <a:srgbClr val="C2D59B"/>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000099"/>
                </a:solidFill>
                <a:latin typeface="Times New Roman"/>
                <a:ea typeface="Times New Roman"/>
                <a:cs typeface="Times New Roman"/>
                <a:sym typeface="Times New Roman"/>
              </a:endParaRPr>
            </a:p>
          </p:txBody>
        </p:sp>
        <p:grpSp>
          <p:nvGrpSpPr>
            <p:cNvPr id="769" name="Shape 769"/>
            <p:cNvGrpSpPr/>
            <p:nvPr/>
          </p:nvGrpSpPr>
          <p:grpSpPr>
            <a:xfrm>
              <a:off x="107503" y="116631"/>
              <a:ext cx="8712967" cy="6624735"/>
              <a:chOff x="107503" y="116631"/>
              <a:chExt cx="8712967" cy="6624735"/>
            </a:xfrm>
          </p:grpSpPr>
          <p:grpSp>
            <p:nvGrpSpPr>
              <p:cNvPr id="770" name="Shape 770"/>
              <p:cNvGrpSpPr/>
              <p:nvPr/>
            </p:nvGrpSpPr>
            <p:grpSpPr>
              <a:xfrm>
                <a:off x="107503" y="188640"/>
                <a:ext cx="8712967" cy="6552727"/>
                <a:chOff x="107503" y="188640"/>
                <a:chExt cx="8712967" cy="6552727"/>
              </a:xfrm>
            </p:grpSpPr>
            <p:grpSp>
              <p:nvGrpSpPr>
                <p:cNvPr id="771" name="Shape 771"/>
                <p:cNvGrpSpPr/>
                <p:nvPr/>
              </p:nvGrpSpPr>
              <p:grpSpPr>
                <a:xfrm>
                  <a:off x="107503" y="188640"/>
                  <a:ext cx="8712966" cy="6552727"/>
                  <a:chOff x="107503" y="188640"/>
                  <a:chExt cx="8712966" cy="6552727"/>
                </a:xfrm>
              </p:grpSpPr>
              <p:grpSp>
                <p:nvGrpSpPr>
                  <p:cNvPr id="772" name="Shape 772"/>
                  <p:cNvGrpSpPr/>
                  <p:nvPr/>
                </p:nvGrpSpPr>
                <p:grpSpPr>
                  <a:xfrm>
                    <a:off x="107503" y="188640"/>
                    <a:ext cx="8712966" cy="6552727"/>
                    <a:chOff x="395536" y="476672"/>
                    <a:chExt cx="8113752" cy="6192687"/>
                  </a:xfrm>
                </p:grpSpPr>
                <p:sp>
                  <p:nvSpPr>
                    <p:cNvPr id="773" name="Shape 773"/>
                    <p:cNvSpPr/>
                    <p:nvPr/>
                  </p:nvSpPr>
                  <p:spPr>
                    <a:xfrm>
                      <a:off x="395536" y="476672"/>
                      <a:ext cx="5760640" cy="6192687"/>
                    </a:xfrm>
                    <a:prstGeom prst="round1Rect">
                      <a:avLst>
                        <a:gd fmla="val 16667" name="adj"/>
                      </a:avLst>
                    </a:prstGeom>
                    <a:solidFill>
                      <a:srgbClr val="00B05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000099"/>
                        </a:solidFill>
                        <a:latin typeface="Times New Roman"/>
                        <a:ea typeface="Times New Roman"/>
                        <a:cs typeface="Times New Roman"/>
                        <a:sym typeface="Times New Roman"/>
                      </a:endParaRPr>
                    </a:p>
                  </p:txBody>
                </p:sp>
                <p:sp>
                  <p:nvSpPr>
                    <p:cNvPr id="774" name="Shape 774"/>
                    <p:cNvSpPr/>
                    <p:nvPr/>
                  </p:nvSpPr>
                  <p:spPr>
                    <a:xfrm>
                      <a:off x="611560" y="620687"/>
                      <a:ext cx="7897728" cy="5832648"/>
                    </a:xfrm>
                    <a:prstGeom prst="roundRect">
                      <a:avLst>
                        <a:gd fmla="val 9377" name="adj"/>
                      </a:avLst>
                    </a:prstGeom>
                    <a:gradFill>
                      <a:gsLst>
                        <a:gs pos="0">
                          <a:srgbClr val="C2D59B"/>
                        </a:gs>
                        <a:gs pos="50000">
                          <a:schemeClr val="lt1"/>
                        </a:gs>
                        <a:gs pos="100000">
                          <a:srgbClr val="F2F2F2"/>
                        </a:gs>
                      </a:gsLst>
                      <a:lin ang="162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000099"/>
                        </a:solidFill>
                        <a:latin typeface="Times New Roman"/>
                        <a:ea typeface="Times New Roman"/>
                        <a:cs typeface="Times New Roman"/>
                        <a:sym typeface="Times New Roman"/>
                      </a:endParaRPr>
                    </a:p>
                  </p:txBody>
                </p:sp>
              </p:grpSp>
              <p:pic>
                <p:nvPicPr>
                  <p:cNvPr id="775" name="Shape 775"/>
                  <p:cNvPicPr preferRelativeResize="0"/>
                  <p:nvPr/>
                </p:nvPicPr>
                <p:blipFill rotWithShape="1">
                  <a:blip r:embed="rId3">
                    <a:alphaModFix/>
                  </a:blip>
                  <a:srcRect b="0" l="0" r="0" t="0"/>
                  <a:stretch/>
                </p:blipFill>
                <p:spPr>
                  <a:xfrm>
                    <a:off x="339482" y="188640"/>
                    <a:ext cx="2666999" cy="752474"/>
                  </a:xfrm>
                  <a:prstGeom prst="rect">
                    <a:avLst/>
                  </a:prstGeom>
                  <a:noFill/>
                  <a:ln>
                    <a:noFill/>
                  </a:ln>
                </p:spPr>
              </p:pic>
            </p:grpSp>
            <p:pic>
              <p:nvPicPr>
                <p:cNvPr id="776" name="Shape 776"/>
                <p:cNvPicPr preferRelativeResize="0"/>
                <p:nvPr/>
              </p:nvPicPr>
              <p:blipFill rotWithShape="1">
                <a:blip r:embed="rId4">
                  <a:alphaModFix/>
                </a:blip>
                <a:srcRect b="0" l="0" r="0" t="0"/>
                <a:stretch/>
              </p:blipFill>
              <p:spPr>
                <a:xfrm>
                  <a:off x="7956375" y="332656"/>
                  <a:ext cx="864095" cy="348080"/>
                </a:xfrm>
                <a:prstGeom prst="rect">
                  <a:avLst/>
                </a:prstGeom>
                <a:noFill/>
                <a:ln>
                  <a:noFill/>
                </a:ln>
              </p:spPr>
            </p:pic>
          </p:grpSp>
          <p:grpSp>
            <p:nvGrpSpPr>
              <p:cNvPr id="777" name="Shape 777"/>
              <p:cNvGrpSpPr/>
              <p:nvPr/>
            </p:nvGrpSpPr>
            <p:grpSpPr>
              <a:xfrm>
                <a:off x="3006482" y="116631"/>
                <a:ext cx="5813989" cy="747719"/>
                <a:chOff x="3006482" y="116631"/>
                <a:chExt cx="5813989" cy="747719"/>
              </a:xfrm>
            </p:grpSpPr>
            <p:pic>
              <p:nvPicPr>
                <p:cNvPr id="778" name="Shape 778"/>
                <p:cNvPicPr preferRelativeResize="0"/>
                <p:nvPr/>
              </p:nvPicPr>
              <p:blipFill rotWithShape="1">
                <a:blip r:embed="rId5">
                  <a:alphaModFix/>
                </a:blip>
                <a:srcRect b="0" l="0" r="0" t="0"/>
                <a:stretch/>
              </p:blipFill>
              <p:spPr>
                <a:xfrm>
                  <a:off x="3006482" y="116631"/>
                  <a:ext cx="3067049" cy="747719"/>
                </a:xfrm>
                <a:prstGeom prst="rect">
                  <a:avLst/>
                </a:prstGeom>
                <a:noFill/>
                <a:ln>
                  <a:noFill/>
                </a:ln>
              </p:spPr>
            </p:pic>
            <p:pic>
              <p:nvPicPr>
                <p:cNvPr id="779" name="Shape 779"/>
                <p:cNvPicPr preferRelativeResize="0"/>
                <p:nvPr/>
              </p:nvPicPr>
              <p:blipFill rotWithShape="1">
                <a:blip r:embed="rId5">
                  <a:alphaModFix/>
                </a:blip>
                <a:srcRect b="0" l="0" r="0" t="0"/>
                <a:stretch/>
              </p:blipFill>
              <p:spPr>
                <a:xfrm>
                  <a:off x="5753421" y="116631"/>
                  <a:ext cx="3067049" cy="747719"/>
                </a:xfrm>
                <a:prstGeom prst="rect">
                  <a:avLst/>
                </a:prstGeom>
                <a:noFill/>
                <a:ln>
                  <a:noFill/>
                </a:ln>
              </p:spPr>
            </p:pic>
          </p:grpSp>
        </p:grpSp>
      </p:grpSp>
      <p:sp>
        <p:nvSpPr>
          <p:cNvPr id="780" name="Shape 780"/>
          <p:cNvSpPr txBox="1"/>
          <p:nvPr/>
        </p:nvSpPr>
        <p:spPr>
          <a:xfrm>
            <a:off x="827583" y="2276872"/>
            <a:ext cx="7704855"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0099"/>
                </a:solidFill>
                <a:latin typeface="Calibri"/>
                <a:ea typeface="Calibri"/>
                <a:cs typeface="Calibri"/>
                <a:sym typeface="Calibri"/>
              </a:rPr>
              <a:t>تذكر (مهارة واستراتيجية اتخاذ القرار: ما الذي يجعل اتخاذ القرار ضروريًا- ما هي الخيارات- ما هي العواقب المحتملة لكل خيار- أي اختيار أفضل- كيف يمكن أن يطبق هذا القرار)</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500"/>
                                        <p:tgtEl>
                                          <p:spTgt spid="7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4" name="Shape 784"/>
        <p:cNvGrpSpPr/>
        <p:nvPr/>
      </p:nvGrpSpPr>
      <p:grpSpPr>
        <a:xfrm>
          <a:off x="0" y="0"/>
          <a:ext cx="0" cy="0"/>
          <a:chOff x="0" y="0"/>
          <a:chExt cx="0" cy="0"/>
        </a:xfrm>
      </p:grpSpPr>
      <p:grpSp>
        <p:nvGrpSpPr>
          <p:cNvPr id="785" name="Shape 785"/>
          <p:cNvGrpSpPr/>
          <p:nvPr/>
        </p:nvGrpSpPr>
        <p:grpSpPr>
          <a:xfrm>
            <a:off x="-71468" y="44624"/>
            <a:ext cx="9144062" cy="6813372"/>
            <a:chOff x="-71468" y="428604"/>
            <a:chExt cx="9144062" cy="6146489"/>
          </a:xfrm>
        </p:grpSpPr>
        <p:grpSp>
          <p:nvGrpSpPr>
            <p:cNvPr id="786" name="Shape 786"/>
            <p:cNvGrpSpPr/>
            <p:nvPr/>
          </p:nvGrpSpPr>
          <p:grpSpPr>
            <a:xfrm>
              <a:off x="-71468" y="428604"/>
              <a:ext cx="9144062" cy="6146489"/>
              <a:chOff x="2666511" y="428604"/>
              <a:chExt cx="2739225" cy="3140505"/>
            </a:xfrm>
          </p:grpSpPr>
          <p:sp>
            <p:nvSpPr>
              <p:cNvPr id="787" name="Shape 787"/>
              <p:cNvSpPr/>
              <p:nvPr/>
            </p:nvSpPr>
            <p:spPr>
              <a:xfrm>
                <a:off x="2666511" y="428604"/>
                <a:ext cx="2739225" cy="3140505"/>
              </a:xfrm>
              <a:custGeom>
                <a:pathLst>
                  <a:path extrusionOk="0" h="120000" w="120000">
                    <a:moveTo>
                      <a:pt x="6860" y="2387"/>
                    </a:moveTo>
                    <a:cubicBezTo>
                      <a:pt x="8950" y="1431"/>
                      <a:pt x="16175" y="2522"/>
                      <a:pt x="20795" y="2961"/>
                    </a:cubicBezTo>
                    <a:cubicBezTo>
                      <a:pt x="22255" y="3100"/>
                      <a:pt x="23583" y="3726"/>
                      <a:pt x="24976" y="4108"/>
                    </a:cubicBezTo>
                    <a:lnTo>
                      <a:pt x="27066" y="4682"/>
                    </a:lnTo>
                    <a:cubicBezTo>
                      <a:pt x="33147" y="3430"/>
                      <a:pt x="27721" y="5360"/>
                      <a:pt x="29157" y="1814"/>
                    </a:cubicBezTo>
                    <a:cubicBezTo>
                      <a:pt x="29422" y="1159"/>
                      <a:pt x="30550" y="1049"/>
                      <a:pt x="31247" y="666"/>
                    </a:cubicBezTo>
                    <a:cubicBezTo>
                      <a:pt x="32873" y="857"/>
                      <a:pt x="34592" y="754"/>
                      <a:pt x="36124" y="1240"/>
                    </a:cubicBezTo>
                    <a:cubicBezTo>
                      <a:pt x="37688" y="1735"/>
                      <a:pt x="40305" y="3535"/>
                      <a:pt x="40305" y="3535"/>
                    </a:cubicBezTo>
                    <a:cubicBezTo>
                      <a:pt x="41234" y="3344"/>
                      <a:pt x="42789" y="3709"/>
                      <a:pt x="43092" y="2961"/>
                    </a:cubicBezTo>
                    <a:cubicBezTo>
                      <a:pt x="43362" y="2294"/>
                      <a:pt x="39190" y="1316"/>
                      <a:pt x="38912" y="1240"/>
                    </a:cubicBezTo>
                    <a:cubicBezTo>
                      <a:pt x="42176" y="344"/>
                      <a:pt x="41809" y="169"/>
                      <a:pt x="46576" y="1240"/>
                    </a:cubicBezTo>
                    <a:cubicBezTo>
                      <a:pt x="47384" y="1421"/>
                      <a:pt x="47917" y="2079"/>
                      <a:pt x="48666" y="2387"/>
                    </a:cubicBezTo>
                    <a:cubicBezTo>
                      <a:pt x="49323" y="2658"/>
                      <a:pt x="50060" y="2770"/>
                      <a:pt x="50757" y="2961"/>
                    </a:cubicBezTo>
                    <a:cubicBezTo>
                      <a:pt x="52383" y="2770"/>
                      <a:pt x="54061" y="2776"/>
                      <a:pt x="55634" y="2387"/>
                    </a:cubicBezTo>
                    <a:cubicBezTo>
                      <a:pt x="56436" y="2189"/>
                      <a:pt x="56903" y="1105"/>
                      <a:pt x="57724" y="1240"/>
                    </a:cubicBezTo>
                    <a:cubicBezTo>
                      <a:pt x="58546" y="1375"/>
                      <a:pt x="58464" y="2530"/>
                      <a:pt x="59118" y="2961"/>
                    </a:cubicBezTo>
                    <a:cubicBezTo>
                      <a:pt x="59692" y="3339"/>
                      <a:pt x="60512" y="3344"/>
                      <a:pt x="61208" y="3535"/>
                    </a:cubicBezTo>
                    <a:cubicBezTo>
                      <a:pt x="62834" y="3344"/>
                      <a:pt x="64585" y="3510"/>
                      <a:pt x="66086" y="2961"/>
                    </a:cubicBezTo>
                    <a:cubicBezTo>
                      <a:pt x="66851" y="2681"/>
                      <a:pt x="66887" y="1727"/>
                      <a:pt x="67479" y="1240"/>
                    </a:cubicBezTo>
                    <a:cubicBezTo>
                      <a:pt x="68071" y="752"/>
                      <a:pt x="68873" y="475"/>
                      <a:pt x="69570" y="92"/>
                    </a:cubicBezTo>
                    <a:cubicBezTo>
                      <a:pt x="69802" y="666"/>
                      <a:pt x="70088" y="1227"/>
                      <a:pt x="70266" y="1814"/>
                    </a:cubicBezTo>
                    <a:cubicBezTo>
                      <a:pt x="70554" y="2760"/>
                      <a:pt x="69814" y="4446"/>
                      <a:pt x="70963" y="4682"/>
                    </a:cubicBezTo>
                    <a:cubicBezTo>
                      <a:pt x="74351" y="5379"/>
                      <a:pt x="77929" y="4277"/>
                      <a:pt x="81415" y="4108"/>
                    </a:cubicBezTo>
                    <a:lnTo>
                      <a:pt x="94653" y="3535"/>
                    </a:lnTo>
                    <a:cubicBezTo>
                      <a:pt x="95118" y="2961"/>
                      <a:pt x="95393" y="2244"/>
                      <a:pt x="96047" y="1814"/>
                    </a:cubicBezTo>
                    <a:cubicBezTo>
                      <a:pt x="96621" y="1436"/>
                      <a:pt x="97403" y="1240"/>
                      <a:pt x="98137" y="1240"/>
                    </a:cubicBezTo>
                    <a:cubicBezTo>
                      <a:pt x="101861" y="1240"/>
                      <a:pt x="105570" y="1622"/>
                      <a:pt x="109286" y="1814"/>
                    </a:cubicBezTo>
                    <a:cubicBezTo>
                      <a:pt x="109983" y="2196"/>
                      <a:pt x="110606" y="2689"/>
                      <a:pt x="111376" y="2961"/>
                    </a:cubicBezTo>
                    <a:cubicBezTo>
                      <a:pt x="112256" y="3272"/>
                      <a:pt x="113486" y="2977"/>
                      <a:pt x="114163" y="3535"/>
                    </a:cubicBezTo>
                    <a:cubicBezTo>
                      <a:pt x="114840" y="4092"/>
                      <a:pt x="114483" y="5105"/>
                      <a:pt x="114860" y="5830"/>
                    </a:cubicBezTo>
                    <a:cubicBezTo>
                      <a:pt x="115587" y="7227"/>
                      <a:pt x="117088" y="8238"/>
                      <a:pt x="118344" y="9272"/>
                    </a:cubicBezTo>
                    <a:cubicBezTo>
                      <a:pt x="118576" y="10228"/>
                      <a:pt x="119041" y="11165"/>
                      <a:pt x="119041" y="12141"/>
                    </a:cubicBezTo>
                    <a:cubicBezTo>
                      <a:pt x="119041" y="14160"/>
                      <a:pt x="118366" y="15529"/>
                      <a:pt x="117647" y="17304"/>
                    </a:cubicBezTo>
                    <a:cubicBezTo>
                      <a:pt x="117415" y="19790"/>
                      <a:pt x="117782" y="22365"/>
                      <a:pt x="116950" y="24762"/>
                    </a:cubicBezTo>
                    <a:cubicBezTo>
                      <a:pt x="116748" y="25344"/>
                      <a:pt x="115267" y="24833"/>
                      <a:pt x="114860" y="25336"/>
                    </a:cubicBezTo>
                    <a:cubicBezTo>
                      <a:pt x="114203" y="26147"/>
                      <a:pt x="114579" y="27292"/>
                      <a:pt x="114163" y="28205"/>
                    </a:cubicBezTo>
                    <a:cubicBezTo>
                      <a:pt x="113869" y="28850"/>
                      <a:pt x="113234" y="29352"/>
                      <a:pt x="112770" y="29926"/>
                    </a:cubicBezTo>
                    <a:cubicBezTo>
                      <a:pt x="113002" y="30499"/>
                      <a:pt x="112809" y="31377"/>
                      <a:pt x="113466" y="31647"/>
                    </a:cubicBezTo>
                    <a:cubicBezTo>
                      <a:pt x="114935" y="32252"/>
                      <a:pt x="117759" y="30957"/>
                      <a:pt x="118344" y="32221"/>
                    </a:cubicBezTo>
                    <a:cubicBezTo>
                      <a:pt x="120000" y="35799"/>
                      <a:pt x="118638" y="39880"/>
                      <a:pt x="119041" y="43695"/>
                    </a:cubicBezTo>
                    <a:cubicBezTo>
                      <a:pt x="119104" y="44297"/>
                      <a:pt x="119505" y="44842"/>
                      <a:pt x="119737" y="45416"/>
                    </a:cubicBezTo>
                    <a:cubicBezTo>
                      <a:pt x="119434" y="48911"/>
                      <a:pt x="119244" y="53757"/>
                      <a:pt x="118344" y="57464"/>
                    </a:cubicBezTo>
                    <a:cubicBezTo>
                      <a:pt x="118200" y="58057"/>
                      <a:pt x="117879" y="58612"/>
                      <a:pt x="117647" y="59185"/>
                    </a:cubicBezTo>
                    <a:cubicBezTo>
                      <a:pt x="117407" y="60768"/>
                      <a:pt x="117328" y="63727"/>
                      <a:pt x="116253" y="65496"/>
                    </a:cubicBezTo>
                    <a:cubicBezTo>
                      <a:pt x="115879" y="66113"/>
                      <a:pt x="115324" y="66644"/>
                      <a:pt x="114860" y="67217"/>
                    </a:cubicBezTo>
                    <a:cubicBezTo>
                      <a:pt x="113234" y="71233"/>
                      <a:pt x="112073" y="70277"/>
                      <a:pt x="115557" y="71233"/>
                    </a:cubicBezTo>
                    <a:cubicBezTo>
                      <a:pt x="116718" y="71042"/>
                      <a:pt x="117981" y="70224"/>
                      <a:pt x="119041" y="70660"/>
                    </a:cubicBezTo>
                    <a:cubicBezTo>
                      <a:pt x="119698" y="70930"/>
                      <a:pt x="118672" y="71840"/>
                      <a:pt x="118344" y="72381"/>
                    </a:cubicBezTo>
                    <a:cubicBezTo>
                      <a:pt x="115642" y="76830"/>
                      <a:pt x="118005" y="71497"/>
                      <a:pt x="116253" y="75823"/>
                    </a:cubicBezTo>
                    <a:cubicBezTo>
                      <a:pt x="116486" y="76971"/>
                      <a:pt x="116068" y="78357"/>
                      <a:pt x="116950" y="79266"/>
                    </a:cubicBezTo>
                    <a:cubicBezTo>
                      <a:pt x="117409" y="79738"/>
                      <a:pt x="118768" y="78130"/>
                      <a:pt x="119041" y="78692"/>
                    </a:cubicBezTo>
                    <a:cubicBezTo>
                      <a:pt x="119486" y="79610"/>
                      <a:pt x="118134" y="82653"/>
                      <a:pt x="117647" y="83855"/>
                    </a:cubicBezTo>
                    <a:cubicBezTo>
                      <a:pt x="117415" y="88445"/>
                      <a:pt x="117441" y="93049"/>
                      <a:pt x="116950" y="97625"/>
                    </a:cubicBezTo>
                    <a:cubicBezTo>
                      <a:pt x="116581" y="101068"/>
                      <a:pt x="115943" y="102407"/>
                      <a:pt x="114860" y="105083"/>
                    </a:cubicBezTo>
                    <a:cubicBezTo>
                      <a:pt x="115092" y="105848"/>
                      <a:pt x="115179" y="106653"/>
                      <a:pt x="115557" y="107378"/>
                    </a:cubicBezTo>
                    <a:cubicBezTo>
                      <a:pt x="115887" y="108011"/>
                      <a:pt x="116867" y="108413"/>
                      <a:pt x="116950" y="109099"/>
                    </a:cubicBezTo>
                    <a:cubicBezTo>
                      <a:pt x="117340" y="112309"/>
                      <a:pt x="116550" y="112749"/>
                      <a:pt x="114860" y="114836"/>
                    </a:cubicBezTo>
                    <a:cubicBezTo>
                      <a:pt x="115324" y="115410"/>
                      <a:pt x="116253" y="115868"/>
                      <a:pt x="116253" y="116557"/>
                    </a:cubicBezTo>
                    <a:cubicBezTo>
                      <a:pt x="116253" y="117767"/>
                      <a:pt x="114860" y="120000"/>
                      <a:pt x="114860" y="120000"/>
                    </a:cubicBezTo>
                    <a:cubicBezTo>
                      <a:pt x="113967" y="119816"/>
                      <a:pt x="110982" y="119264"/>
                      <a:pt x="109983" y="118852"/>
                    </a:cubicBezTo>
                    <a:cubicBezTo>
                      <a:pt x="109234" y="118544"/>
                      <a:pt x="108589" y="118087"/>
                      <a:pt x="107892" y="117705"/>
                    </a:cubicBezTo>
                    <a:cubicBezTo>
                      <a:pt x="103247" y="117896"/>
                      <a:pt x="98608" y="118278"/>
                      <a:pt x="93957" y="118278"/>
                    </a:cubicBezTo>
                    <a:cubicBezTo>
                      <a:pt x="92999" y="118278"/>
                      <a:pt x="92127" y="117705"/>
                      <a:pt x="91170" y="117705"/>
                    </a:cubicBezTo>
                    <a:cubicBezTo>
                      <a:pt x="88373" y="117705"/>
                      <a:pt x="85595" y="118087"/>
                      <a:pt x="82808" y="118278"/>
                    </a:cubicBezTo>
                    <a:cubicBezTo>
                      <a:pt x="78628" y="119426"/>
                      <a:pt x="82808" y="118661"/>
                      <a:pt x="78628" y="118278"/>
                    </a:cubicBezTo>
                    <a:cubicBezTo>
                      <a:pt x="75157" y="117961"/>
                      <a:pt x="71660" y="117896"/>
                      <a:pt x="68176" y="117705"/>
                    </a:cubicBezTo>
                    <a:cubicBezTo>
                      <a:pt x="67479" y="117513"/>
                      <a:pt x="66743" y="117401"/>
                      <a:pt x="66086" y="117131"/>
                    </a:cubicBezTo>
                    <a:cubicBezTo>
                      <a:pt x="65337" y="116823"/>
                      <a:pt x="64829" y="116052"/>
                      <a:pt x="63995" y="115983"/>
                    </a:cubicBezTo>
                    <a:cubicBezTo>
                      <a:pt x="62361" y="115849"/>
                      <a:pt x="60744" y="116366"/>
                      <a:pt x="59118" y="116557"/>
                    </a:cubicBezTo>
                    <a:cubicBezTo>
                      <a:pt x="58886" y="117131"/>
                      <a:pt x="58880" y="117806"/>
                      <a:pt x="58421" y="118278"/>
                    </a:cubicBezTo>
                    <a:cubicBezTo>
                      <a:pt x="57439" y="119289"/>
                      <a:pt x="55618" y="119622"/>
                      <a:pt x="54241" y="120000"/>
                    </a:cubicBezTo>
                    <a:cubicBezTo>
                      <a:pt x="51143" y="116173"/>
                      <a:pt x="54192" y="118852"/>
                      <a:pt x="44486" y="118852"/>
                    </a:cubicBezTo>
                    <a:cubicBezTo>
                      <a:pt x="34728" y="118852"/>
                      <a:pt x="24976" y="118470"/>
                      <a:pt x="15221" y="118278"/>
                    </a:cubicBezTo>
                    <a:cubicBezTo>
                      <a:pt x="14525" y="118087"/>
                      <a:pt x="13742" y="118040"/>
                      <a:pt x="13131" y="117705"/>
                    </a:cubicBezTo>
                    <a:cubicBezTo>
                      <a:pt x="9707" y="115825"/>
                      <a:pt x="12218" y="116379"/>
                      <a:pt x="9647" y="114262"/>
                    </a:cubicBezTo>
                    <a:cubicBezTo>
                      <a:pt x="9055" y="113775"/>
                      <a:pt x="8254" y="113497"/>
                      <a:pt x="7557" y="113115"/>
                    </a:cubicBezTo>
                    <a:cubicBezTo>
                      <a:pt x="7092" y="112541"/>
                      <a:pt x="6699" y="111923"/>
                      <a:pt x="6163" y="111394"/>
                    </a:cubicBezTo>
                    <a:cubicBezTo>
                      <a:pt x="5532" y="110770"/>
                      <a:pt x="4551" y="110382"/>
                      <a:pt x="4073" y="109673"/>
                    </a:cubicBezTo>
                    <a:cubicBezTo>
                      <a:pt x="3359" y="108615"/>
                      <a:pt x="3144" y="107378"/>
                      <a:pt x="2679" y="106230"/>
                    </a:cubicBezTo>
                    <a:lnTo>
                      <a:pt x="1983" y="104509"/>
                    </a:lnTo>
                    <a:cubicBezTo>
                      <a:pt x="1750" y="101449"/>
                      <a:pt x="1551" y="98388"/>
                      <a:pt x="1286" y="95330"/>
                    </a:cubicBezTo>
                    <a:cubicBezTo>
                      <a:pt x="788" y="89587"/>
                      <a:pt x="0" y="88577"/>
                      <a:pt x="1286" y="83282"/>
                    </a:cubicBezTo>
                    <a:cubicBezTo>
                      <a:pt x="1574" y="82096"/>
                      <a:pt x="1457" y="80510"/>
                      <a:pt x="2679" y="79839"/>
                    </a:cubicBezTo>
                    <a:lnTo>
                      <a:pt x="4770" y="78692"/>
                    </a:lnTo>
                    <a:cubicBezTo>
                      <a:pt x="5002" y="77544"/>
                      <a:pt x="5319" y="76406"/>
                      <a:pt x="5466" y="75249"/>
                    </a:cubicBezTo>
                    <a:cubicBezTo>
                      <a:pt x="6560" y="66692"/>
                      <a:pt x="4391" y="69980"/>
                      <a:pt x="7557" y="66070"/>
                    </a:cubicBezTo>
                    <a:cubicBezTo>
                      <a:pt x="8021" y="64923"/>
                      <a:pt x="8135" y="63634"/>
                      <a:pt x="8950" y="62628"/>
                    </a:cubicBezTo>
                    <a:lnTo>
                      <a:pt x="11737" y="59185"/>
                    </a:lnTo>
                    <a:lnTo>
                      <a:pt x="10344" y="55743"/>
                    </a:lnTo>
                    <a:cubicBezTo>
                      <a:pt x="10112" y="55169"/>
                      <a:pt x="10258" y="54357"/>
                      <a:pt x="9647" y="54022"/>
                    </a:cubicBezTo>
                    <a:lnTo>
                      <a:pt x="7557" y="52874"/>
                    </a:lnTo>
                    <a:cubicBezTo>
                      <a:pt x="9735" y="45700"/>
                      <a:pt x="6951" y="54620"/>
                      <a:pt x="8950" y="48858"/>
                    </a:cubicBezTo>
                    <a:cubicBezTo>
                      <a:pt x="9213" y="48100"/>
                      <a:pt x="9415" y="47329"/>
                      <a:pt x="9647" y="46564"/>
                    </a:cubicBezTo>
                    <a:cubicBezTo>
                      <a:pt x="9354" y="45839"/>
                      <a:pt x="8596" y="43464"/>
                      <a:pt x="7557" y="43121"/>
                    </a:cubicBezTo>
                    <a:cubicBezTo>
                      <a:pt x="6875" y="42897"/>
                      <a:pt x="6163" y="43504"/>
                      <a:pt x="5466" y="43695"/>
                    </a:cubicBezTo>
                    <a:cubicBezTo>
                      <a:pt x="4182" y="40523"/>
                      <a:pt x="4466" y="42026"/>
                      <a:pt x="5466" y="36810"/>
                    </a:cubicBezTo>
                    <a:cubicBezTo>
                      <a:pt x="6701" y="30371"/>
                      <a:pt x="4702" y="31517"/>
                      <a:pt x="9647" y="30499"/>
                    </a:cubicBezTo>
                    <a:cubicBezTo>
                      <a:pt x="10274" y="28951"/>
                      <a:pt x="11008" y="28164"/>
                      <a:pt x="9647" y="26483"/>
                    </a:cubicBezTo>
                    <a:cubicBezTo>
                      <a:pt x="9183" y="25910"/>
                      <a:pt x="8254" y="25719"/>
                      <a:pt x="7557" y="25336"/>
                    </a:cubicBezTo>
                    <a:cubicBezTo>
                      <a:pt x="7325" y="24762"/>
                      <a:pt x="6433" y="24107"/>
                      <a:pt x="6860" y="23615"/>
                    </a:cubicBezTo>
                    <a:cubicBezTo>
                      <a:pt x="7833" y="22493"/>
                      <a:pt x="11041" y="21320"/>
                      <a:pt x="11041" y="21320"/>
                    </a:cubicBezTo>
                    <a:cubicBezTo>
                      <a:pt x="10808" y="20555"/>
                      <a:pt x="10619" y="19780"/>
                      <a:pt x="10344" y="19025"/>
                    </a:cubicBezTo>
                    <a:cubicBezTo>
                      <a:pt x="9922" y="17867"/>
                      <a:pt x="8950" y="15583"/>
                      <a:pt x="8950" y="15583"/>
                    </a:cubicBezTo>
                    <a:cubicBezTo>
                      <a:pt x="8718" y="13288"/>
                      <a:pt x="8713" y="10970"/>
                      <a:pt x="8254" y="8698"/>
                    </a:cubicBezTo>
                    <a:cubicBezTo>
                      <a:pt x="6493" y="0"/>
                      <a:pt x="4770" y="3344"/>
                      <a:pt x="6860" y="2387"/>
                    </a:cubicBezTo>
                    <a:close/>
                  </a:path>
                </a:pathLst>
              </a:custGeom>
              <a:gradFill>
                <a:gsLst>
                  <a:gs pos="0">
                    <a:srgbClr val="FF6699"/>
                  </a:gs>
                  <a:gs pos="50000">
                    <a:schemeClr val="lt1"/>
                  </a:gs>
                  <a:gs pos="100000">
                    <a:srgbClr val="FFF5CD"/>
                  </a:gs>
                </a:gsLst>
                <a:lin ang="2700000" scaled="0"/>
              </a:gradFill>
              <a:ln cap="flat" cmpd="sng" w="25400">
                <a:solidFill>
                  <a:schemeClr val="lt1"/>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pic>
            <p:nvPicPr>
              <p:cNvPr descr="EEEEEEE.WMF" id="788" name="Shape 788"/>
              <p:cNvPicPr preferRelativeResize="0"/>
              <p:nvPr/>
            </p:nvPicPr>
            <p:blipFill rotWithShape="1">
              <a:blip r:embed="rId3">
                <a:alphaModFix/>
              </a:blip>
              <a:srcRect b="0" l="0" r="0" t="0"/>
              <a:stretch/>
            </p:blipFill>
            <p:spPr>
              <a:xfrm>
                <a:off x="2769350" y="461795"/>
                <a:ext cx="2572186" cy="3071569"/>
              </a:xfrm>
              <a:prstGeom prst="rect">
                <a:avLst/>
              </a:prstGeom>
              <a:noFill/>
              <a:ln>
                <a:noFill/>
              </a:ln>
            </p:spPr>
          </p:pic>
        </p:grpSp>
        <p:sp>
          <p:nvSpPr>
            <p:cNvPr id="789" name="Shape 789"/>
            <p:cNvSpPr txBox="1"/>
            <p:nvPr/>
          </p:nvSpPr>
          <p:spPr>
            <a:xfrm>
              <a:off x="1000100" y="1073521"/>
              <a:ext cx="7072362" cy="749659"/>
            </a:xfrm>
            <a:prstGeom prst="rect">
              <a:avLst/>
            </a:prstGeom>
            <a:noFill/>
            <a:ln>
              <a:noFill/>
            </a:ln>
          </p:spPr>
          <p:txBody>
            <a:bodyPr anchorCtr="0" anchor="t" bIns="45700" lIns="91425" rIns="91425" tIns="45700">
              <a:noAutofit/>
            </a:bodyPr>
            <a:lstStyle/>
            <a:p>
              <a:pPr indent="0" lvl="0" marL="0" marR="0" rtl="1" algn="r">
                <a:spcBef>
                  <a:spcPts val="0"/>
                </a:spcBef>
                <a:buNone/>
              </a:pPr>
              <a:r>
                <a:t/>
              </a:r>
              <a:endParaRPr sz="4800">
                <a:solidFill>
                  <a:schemeClr val="dk1"/>
                </a:solidFill>
                <a:latin typeface="Times New Roman"/>
                <a:ea typeface="Times New Roman"/>
                <a:cs typeface="Times New Roman"/>
                <a:sym typeface="Times New Roman"/>
              </a:endParaRPr>
            </a:p>
          </p:txBody>
        </p:sp>
      </p:grpSp>
      <p:sp>
        <p:nvSpPr>
          <p:cNvPr id="790" name="Shape 790"/>
          <p:cNvSpPr txBox="1"/>
          <p:nvPr/>
        </p:nvSpPr>
        <p:spPr>
          <a:xfrm>
            <a:off x="1115616" y="764704"/>
            <a:ext cx="7002686" cy="50167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0099"/>
                </a:solidFill>
                <a:latin typeface="Calibri"/>
                <a:ea typeface="Calibri"/>
                <a:cs typeface="Calibri"/>
                <a:sym typeface="Calibri"/>
              </a:rPr>
              <a:t>س5: حدد أوجه الشبه والاختلاف بين مرحلة الطفولة والشيخوخة باستخدام المنظم البياني لمهارة المقارنة والمقابلة في الصفحة التالية.</a:t>
            </a:r>
          </a:p>
          <a:p>
            <a:pPr indent="0" lvl="0" marL="0" marR="0" rtl="1" algn="ctr">
              <a:spcBef>
                <a:spcPts val="0"/>
              </a:spcBef>
              <a:buSzPct val="25000"/>
              <a:buNone/>
            </a:pPr>
            <a:r>
              <a:rPr b="1" lang="ar-EG" sz="4000">
                <a:solidFill>
                  <a:srgbClr val="000099"/>
                </a:solidFill>
                <a:latin typeface="Calibri"/>
                <a:ea typeface="Calibri"/>
                <a:cs typeface="Calibri"/>
                <a:sym typeface="Calibri"/>
              </a:rPr>
              <a:t>(حدد بماذا يتفقان وبماذا يختلفان في درجة الاعتماد على الآخرين، التمركز حول الذات، التغيرات الجسمية والحركية ومن ثم استخلاص النتيجة)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500"/>
                                        <p:tgtEl>
                                          <p:spTgt spid="785"/>
                                        </p:tgtEl>
                                      </p:cBhvr>
                                    </p:animEffect>
                                  </p:childTnLst>
                                </p:cTn>
                              </p:par>
                              <p:par>
                                <p:cTn fill="hold" nodeType="withEffect" presetClass="entr" presetID="10" presetSubtype="0">
                                  <p:stCondLst>
                                    <p:cond delay="0"/>
                                  </p:stCondLst>
                                  <p:childTnLst>
                                    <p:set>
                                      <p:cBhvr>
                                        <p:cTn dur="1" fill="hold">
                                          <p:stCondLst>
                                            <p:cond delay="0"/>
                                          </p:stCondLst>
                                        </p:cTn>
                                        <p:tgtEl>
                                          <p:spTgt spid="790"/>
                                        </p:tgtEl>
                                        <p:attrNameLst>
                                          <p:attrName>style.visibility</p:attrName>
                                        </p:attrNameLst>
                                      </p:cBhvr>
                                      <p:to>
                                        <p:strVal val="visible"/>
                                      </p:to>
                                    </p:set>
                                    <p:animEffect filter="fade" transition="in">
                                      <p:cBhvr>
                                        <p:cTn dur="500"/>
                                        <p:tgtEl>
                                          <p:spTgt spid="7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4" name="Shape 794"/>
        <p:cNvGrpSpPr/>
        <p:nvPr/>
      </p:nvGrpSpPr>
      <p:grpSpPr>
        <a:xfrm>
          <a:off x="0" y="0"/>
          <a:ext cx="0" cy="0"/>
          <a:chOff x="0" y="0"/>
          <a:chExt cx="0" cy="0"/>
        </a:xfrm>
      </p:grpSpPr>
      <p:grpSp>
        <p:nvGrpSpPr>
          <p:cNvPr id="795" name="Shape 795"/>
          <p:cNvGrpSpPr/>
          <p:nvPr/>
        </p:nvGrpSpPr>
        <p:grpSpPr>
          <a:xfrm>
            <a:off x="-71468" y="44624"/>
            <a:ext cx="9144062" cy="6813372"/>
            <a:chOff x="-71468" y="428604"/>
            <a:chExt cx="9144062" cy="6146489"/>
          </a:xfrm>
        </p:grpSpPr>
        <p:grpSp>
          <p:nvGrpSpPr>
            <p:cNvPr id="796" name="Shape 796"/>
            <p:cNvGrpSpPr/>
            <p:nvPr/>
          </p:nvGrpSpPr>
          <p:grpSpPr>
            <a:xfrm>
              <a:off x="-71468" y="428604"/>
              <a:ext cx="9144062" cy="6146489"/>
              <a:chOff x="2666511" y="428604"/>
              <a:chExt cx="2739225" cy="3140505"/>
            </a:xfrm>
          </p:grpSpPr>
          <p:sp>
            <p:nvSpPr>
              <p:cNvPr id="797" name="Shape 797"/>
              <p:cNvSpPr/>
              <p:nvPr/>
            </p:nvSpPr>
            <p:spPr>
              <a:xfrm>
                <a:off x="2666511" y="428604"/>
                <a:ext cx="2739225" cy="3140505"/>
              </a:xfrm>
              <a:custGeom>
                <a:pathLst>
                  <a:path extrusionOk="0" h="120000" w="120000">
                    <a:moveTo>
                      <a:pt x="6860" y="2387"/>
                    </a:moveTo>
                    <a:cubicBezTo>
                      <a:pt x="8950" y="1431"/>
                      <a:pt x="16175" y="2522"/>
                      <a:pt x="20795" y="2961"/>
                    </a:cubicBezTo>
                    <a:cubicBezTo>
                      <a:pt x="22255" y="3100"/>
                      <a:pt x="23583" y="3726"/>
                      <a:pt x="24976" y="4108"/>
                    </a:cubicBezTo>
                    <a:lnTo>
                      <a:pt x="27066" y="4682"/>
                    </a:lnTo>
                    <a:cubicBezTo>
                      <a:pt x="33147" y="3430"/>
                      <a:pt x="27721" y="5360"/>
                      <a:pt x="29157" y="1814"/>
                    </a:cubicBezTo>
                    <a:cubicBezTo>
                      <a:pt x="29422" y="1159"/>
                      <a:pt x="30550" y="1049"/>
                      <a:pt x="31247" y="666"/>
                    </a:cubicBezTo>
                    <a:cubicBezTo>
                      <a:pt x="32873" y="857"/>
                      <a:pt x="34592" y="754"/>
                      <a:pt x="36124" y="1240"/>
                    </a:cubicBezTo>
                    <a:cubicBezTo>
                      <a:pt x="37688" y="1735"/>
                      <a:pt x="40305" y="3535"/>
                      <a:pt x="40305" y="3535"/>
                    </a:cubicBezTo>
                    <a:cubicBezTo>
                      <a:pt x="41234" y="3344"/>
                      <a:pt x="42789" y="3709"/>
                      <a:pt x="43092" y="2961"/>
                    </a:cubicBezTo>
                    <a:cubicBezTo>
                      <a:pt x="43362" y="2294"/>
                      <a:pt x="39190" y="1316"/>
                      <a:pt x="38912" y="1240"/>
                    </a:cubicBezTo>
                    <a:cubicBezTo>
                      <a:pt x="42176" y="344"/>
                      <a:pt x="41809" y="169"/>
                      <a:pt x="46576" y="1240"/>
                    </a:cubicBezTo>
                    <a:cubicBezTo>
                      <a:pt x="47384" y="1421"/>
                      <a:pt x="47917" y="2079"/>
                      <a:pt x="48666" y="2387"/>
                    </a:cubicBezTo>
                    <a:cubicBezTo>
                      <a:pt x="49323" y="2658"/>
                      <a:pt x="50060" y="2770"/>
                      <a:pt x="50757" y="2961"/>
                    </a:cubicBezTo>
                    <a:cubicBezTo>
                      <a:pt x="52383" y="2770"/>
                      <a:pt x="54061" y="2776"/>
                      <a:pt x="55634" y="2387"/>
                    </a:cubicBezTo>
                    <a:cubicBezTo>
                      <a:pt x="56436" y="2189"/>
                      <a:pt x="56903" y="1105"/>
                      <a:pt x="57724" y="1240"/>
                    </a:cubicBezTo>
                    <a:cubicBezTo>
                      <a:pt x="58546" y="1375"/>
                      <a:pt x="58464" y="2530"/>
                      <a:pt x="59118" y="2961"/>
                    </a:cubicBezTo>
                    <a:cubicBezTo>
                      <a:pt x="59692" y="3339"/>
                      <a:pt x="60512" y="3344"/>
                      <a:pt x="61208" y="3535"/>
                    </a:cubicBezTo>
                    <a:cubicBezTo>
                      <a:pt x="62834" y="3344"/>
                      <a:pt x="64585" y="3510"/>
                      <a:pt x="66086" y="2961"/>
                    </a:cubicBezTo>
                    <a:cubicBezTo>
                      <a:pt x="66851" y="2681"/>
                      <a:pt x="66887" y="1727"/>
                      <a:pt x="67479" y="1240"/>
                    </a:cubicBezTo>
                    <a:cubicBezTo>
                      <a:pt x="68071" y="752"/>
                      <a:pt x="68873" y="475"/>
                      <a:pt x="69570" y="92"/>
                    </a:cubicBezTo>
                    <a:cubicBezTo>
                      <a:pt x="69802" y="666"/>
                      <a:pt x="70088" y="1227"/>
                      <a:pt x="70266" y="1814"/>
                    </a:cubicBezTo>
                    <a:cubicBezTo>
                      <a:pt x="70554" y="2760"/>
                      <a:pt x="69814" y="4446"/>
                      <a:pt x="70963" y="4682"/>
                    </a:cubicBezTo>
                    <a:cubicBezTo>
                      <a:pt x="74351" y="5379"/>
                      <a:pt x="77929" y="4277"/>
                      <a:pt x="81415" y="4108"/>
                    </a:cubicBezTo>
                    <a:lnTo>
                      <a:pt x="94653" y="3535"/>
                    </a:lnTo>
                    <a:cubicBezTo>
                      <a:pt x="95118" y="2961"/>
                      <a:pt x="95393" y="2244"/>
                      <a:pt x="96047" y="1814"/>
                    </a:cubicBezTo>
                    <a:cubicBezTo>
                      <a:pt x="96621" y="1436"/>
                      <a:pt x="97403" y="1240"/>
                      <a:pt x="98137" y="1240"/>
                    </a:cubicBezTo>
                    <a:cubicBezTo>
                      <a:pt x="101861" y="1240"/>
                      <a:pt x="105570" y="1622"/>
                      <a:pt x="109286" y="1814"/>
                    </a:cubicBezTo>
                    <a:cubicBezTo>
                      <a:pt x="109983" y="2196"/>
                      <a:pt x="110606" y="2689"/>
                      <a:pt x="111376" y="2961"/>
                    </a:cubicBezTo>
                    <a:cubicBezTo>
                      <a:pt x="112256" y="3272"/>
                      <a:pt x="113486" y="2977"/>
                      <a:pt x="114163" y="3535"/>
                    </a:cubicBezTo>
                    <a:cubicBezTo>
                      <a:pt x="114840" y="4092"/>
                      <a:pt x="114483" y="5105"/>
                      <a:pt x="114860" y="5830"/>
                    </a:cubicBezTo>
                    <a:cubicBezTo>
                      <a:pt x="115587" y="7227"/>
                      <a:pt x="117088" y="8238"/>
                      <a:pt x="118344" y="9272"/>
                    </a:cubicBezTo>
                    <a:cubicBezTo>
                      <a:pt x="118576" y="10228"/>
                      <a:pt x="119041" y="11165"/>
                      <a:pt x="119041" y="12141"/>
                    </a:cubicBezTo>
                    <a:cubicBezTo>
                      <a:pt x="119041" y="14160"/>
                      <a:pt x="118366" y="15529"/>
                      <a:pt x="117647" y="17304"/>
                    </a:cubicBezTo>
                    <a:cubicBezTo>
                      <a:pt x="117415" y="19790"/>
                      <a:pt x="117782" y="22365"/>
                      <a:pt x="116950" y="24762"/>
                    </a:cubicBezTo>
                    <a:cubicBezTo>
                      <a:pt x="116748" y="25344"/>
                      <a:pt x="115267" y="24833"/>
                      <a:pt x="114860" y="25336"/>
                    </a:cubicBezTo>
                    <a:cubicBezTo>
                      <a:pt x="114203" y="26147"/>
                      <a:pt x="114579" y="27292"/>
                      <a:pt x="114163" y="28205"/>
                    </a:cubicBezTo>
                    <a:cubicBezTo>
                      <a:pt x="113869" y="28850"/>
                      <a:pt x="113234" y="29352"/>
                      <a:pt x="112770" y="29926"/>
                    </a:cubicBezTo>
                    <a:cubicBezTo>
                      <a:pt x="113002" y="30499"/>
                      <a:pt x="112809" y="31377"/>
                      <a:pt x="113466" y="31647"/>
                    </a:cubicBezTo>
                    <a:cubicBezTo>
                      <a:pt x="114935" y="32252"/>
                      <a:pt x="117759" y="30957"/>
                      <a:pt x="118344" y="32221"/>
                    </a:cubicBezTo>
                    <a:cubicBezTo>
                      <a:pt x="120000" y="35799"/>
                      <a:pt x="118638" y="39880"/>
                      <a:pt x="119041" y="43695"/>
                    </a:cubicBezTo>
                    <a:cubicBezTo>
                      <a:pt x="119104" y="44297"/>
                      <a:pt x="119505" y="44842"/>
                      <a:pt x="119737" y="45416"/>
                    </a:cubicBezTo>
                    <a:cubicBezTo>
                      <a:pt x="119434" y="48911"/>
                      <a:pt x="119244" y="53757"/>
                      <a:pt x="118344" y="57464"/>
                    </a:cubicBezTo>
                    <a:cubicBezTo>
                      <a:pt x="118200" y="58057"/>
                      <a:pt x="117879" y="58612"/>
                      <a:pt x="117647" y="59185"/>
                    </a:cubicBezTo>
                    <a:cubicBezTo>
                      <a:pt x="117407" y="60768"/>
                      <a:pt x="117328" y="63727"/>
                      <a:pt x="116253" y="65496"/>
                    </a:cubicBezTo>
                    <a:cubicBezTo>
                      <a:pt x="115879" y="66113"/>
                      <a:pt x="115324" y="66644"/>
                      <a:pt x="114860" y="67217"/>
                    </a:cubicBezTo>
                    <a:cubicBezTo>
                      <a:pt x="113234" y="71233"/>
                      <a:pt x="112073" y="70277"/>
                      <a:pt x="115557" y="71233"/>
                    </a:cubicBezTo>
                    <a:cubicBezTo>
                      <a:pt x="116718" y="71042"/>
                      <a:pt x="117981" y="70224"/>
                      <a:pt x="119041" y="70660"/>
                    </a:cubicBezTo>
                    <a:cubicBezTo>
                      <a:pt x="119698" y="70930"/>
                      <a:pt x="118672" y="71840"/>
                      <a:pt x="118344" y="72381"/>
                    </a:cubicBezTo>
                    <a:cubicBezTo>
                      <a:pt x="115642" y="76830"/>
                      <a:pt x="118005" y="71497"/>
                      <a:pt x="116253" y="75823"/>
                    </a:cubicBezTo>
                    <a:cubicBezTo>
                      <a:pt x="116486" y="76971"/>
                      <a:pt x="116068" y="78357"/>
                      <a:pt x="116950" y="79266"/>
                    </a:cubicBezTo>
                    <a:cubicBezTo>
                      <a:pt x="117409" y="79738"/>
                      <a:pt x="118768" y="78130"/>
                      <a:pt x="119041" y="78692"/>
                    </a:cubicBezTo>
                    <a:cubicBezTo>
                      <a:pt x="119486" y="79610"/>
                      <a:pt x="118134" y="82653"/>
                      <a:pt x="117647" y="83855"/>
                    </a:cubicBezTo>
                    <a:cubicBezTo>
                      <a:pt x="117415" y="88445"/>
                      <a:pt x="117441" y="93049"/>
                      <a:pt x="116950" y="97625"/>
                    </a:cubicBezTo>
                    <a:cubicBezTo>
                      <a:pt x="116581" y="101068"/>
                      <a:pt x="115943" y="102407"/>
                      <a:pt x="114860" y="105083"/>
                    </a:cubicBezTo>
                    <a:cubicBezTo>
                      <a:pt x="115092" y="105848"/>
                      <a:pt x="115179" y="106653"/>
                      <a:pt x="115557" y="107378"/>
                    </a:cubicBezTo>
                    <a:cubicBezTo>
                      <a:pt x="115887" y="108011"/>
                      <a:pt x="116867" y="108413"/>
                      <a:pt x="116950" y="109099"/>
                    </a:cubicBezTo>
                    <a:cubicBezTo>
                      <a:pt x="117340" y="112309"/>
                      <a:pt x="116550" y="112749"/>
                      <a:pt x="114860" y="114836"/>
                    </a:cubicBezTo>
                    <a:cubicBezTo>
                      <a:pt x="115324" y="115410"/>
                      <a:pt x="116253" y="115868"/>
                      <a:pt x="116253" y="116557"/>
                    </a:cubicBezTo>
                    <a:cubicBezTo>
                      <a:pt x="116253" y="117767"/>
                      <a:pt x="114860" y="120000"/>
                      <a:pt x="114860" y="120000"/>
                    </a:cubicBezTo>
                    <a:cubicBezTo>
                      <a:pt x="113967" y="119816"/>
                      <a:pt x="110982" y="119264"/>
                      <a:pt x="109983" y="118852"/>
                    </a:cubicBezTo>
                    <a:cubicBezTo>
                      <a:pt x="109234" y="118544"/>
                      <a:pt x="108589" y="118087"/>
                      <a:pt x="107892" y="117705"/>
                    </a:cubicBezTo>
                    <a:cubicBezTo>
                      <a:pt x="103247" y="117896"/>
                      <a:pt x="98608" y="118278"/>
                      <a:pt x="93957" y="118278"/>
                    </a:cubicBezTo>
                    <a:cubicBezTo>
                      <a:pt x="92999" y="118278"/>
                      <a:pt x="92127" y="117705"/>
                      <a:pt x="91170" y="117705"/>
                    </a:cubicBezTo>
                    <a:cubicBezTo>
                      <a:pt x="88373" y="117705"/>
                      <a:pt x="85595" y="118087"/>
                      <a:pt x="82808" y="118278"/>
                    </a:cubicBezTo>
                    <a:cubicBezTo>
                      <a:pt x="78628" y="119426"/>
                      <a:pt x="82808" y="118661"/>
                      <a:pt x="78628" y="118278"/>
                    </a:cubicBezTo>
                    <a:cubicBezTo>
                      <a:pt x="75157" y="117961"/>
                      <a:pt x="71660" y="117896"/>
                      <a:pt x="68176" y="117705"/>
                    </a:cubicBezTo>
                    <a:cubicBezTo>
                      <a:pt x="67479" y="117513"/>
                      <a:pt x="66743" y="117401"/>
                      <a:pt x="66086" y="117131"/>
                    </a:cubicBezTo>
                    <a:cubicBezTo>
                      <a:pt x="65337" y="116823"/>
                      <a:pt x="64829" y="116052"/>
                      <a:pt x="63995" y="115983"/>
                    </a:cubicBezTo>
                    <a:cubicBezTo>
                      <a:pt x="62361" y="115849"/>
                      <a:pt x="60744" y="116366"/>
                      <a:pt x="59118" y="116557"/>
                    </a:cubicBezTo>
                    <a:cubicBezTo>
                      <a:pt x="58886" y="117131"/>
                      <a:pt x="58880" y="117806"/>
                      <a:pt x="58421" y="118278"/>
                    </a:cubicBezTo>
                    <a:cubicBezTo>
                      <a:pt x="57439" y="119289"/>
                      <a:pt x="55618" y="119622"/>
                      <a:pt x="54241" y="120000"/>
                    </a:cubicBezTo>
                    <a:cubicBezTo>
                      <a:pt x="51143" y="116173"/>
                      <a:pt x="54192" y="118852"/>
                      <a:pt x="44486" y="118852"/>
                    </a:cubicBezTo>
                    <a:cubicBezTo>
                      <a:pt x="34728" y="118852"/>
                      <a:pt x="24976" y="118470"/>
                      <a:pt x="15221" y="118278"/>
                    </a:cubicBezTo>
                    <a:cubicBezTo>
                      <a:pt x="14525" y="118087"/>
                      <a:pt x="13742" y="118040"/>
                      <a:pt x="13131" y="117705"/>
                    </a:cubicBezTo>
                    <a:cubicBezTo>
                      <a:pt x="9707" y="115825"/>
                      <a:pt x="12218" y="116379"/>
                      <a:pt x="9647" y="114262"/>
                    </a:cubicBezTo>
                    <a:cubicBezTo>
                      <a:pt x="9055" y="113775"/>
                      <a:pt x="8254" y="113497"/>
                      <a:pt x="7557" y="113115"/>
                    </a:cubicBezTo>
                    <a:cubicBezTo>
                      <a:pt x="7092" y="112541"/>
                      <a:pt x="6699" y="111923"/>
                      <a:pt x="6163" y="111394"/>
                    </a:cubicBezTo>
                    <a:cubicBezTo>
                      <a:pt x="5532" y="110770"/>
                      <a:pt x="4551" y="110382"/>
                      <a:pt x="4073" y="109673"/>
                    </a:cubicBezTo>
                    <a:cubicBezTo>
                      <a:pt x="3359" y="108615"/>
                      <a:pt x="3144" y="107378"/>
                      <a:pt x="2679" y="106230"/>
                    </a:cubicBezTo>
                    <a:lnTo>
                      <a:pt x="1983" y="104509"/>
                    </a:lnTo>
                    <a:cubicBezTo>
                      <a:pt x="1750" y="101449"/>
                      <a:pt x="1551" y="98388"/>
                      <a:pt x="1286" y="95330"/>
                    </a:cubicBezTo>
                    <a:cubicBezTo>
                      <a:pt x="788" y="89587"/>
                      <a:pt x="0" y="88577"/>
                      <a:pt x="1286" y="83282"/>
                    </a:cubicBezTo>
                    <a:cubicBezTo>
                      <a:pt x="1574" y="82096"/>
                      <a:pt x="1457" y="80510"/>
                      <a:pt x="2679" y="79839"/>
                    </a:cubicBezTo>
                    <a:lnTo>
                      <a:pt x="4770" y="78692"/>
                    </a:lnTo>
                    <a:cubicBezTo>
                      <a:pt x="5002" y="77544"/>
                      <a:pt x="5319" y="76406"/>
                      <a:pt x="5466" y="75249"/>
                    </a:cubicBezTo>
                    <a:cubicBezTo>
                      <a:pt x="6560" y="66692"/>
                      <a:pt x="4391" y="69980"/>
                      <a:pt x="7557" y="66070"/>
                    </a:cubicBezTo>
                    <a:cubicBezTo>
                      <a:pt x="8021" y="64923"/>
                      <a:pt x="8135" y="63634"/>
                      <a:pt x="8950" y="62628"/>
                    </a:cubicBezTo>
                    <a:lnTo>
                      <a:pt x="11737" y="59185"/>
                    </a:lnTo>
                    <a:lnTo>
                      <a:pt x="10344" y="55743"/>
                    </a:lnTo>
                    <a:cubicBezTo>
                      <a:pt x="10112" y="55169"/>
                      <a:pt x="10258" y="54357"/>
                      <a:pt x="9647" y="54022"/>
                    </a:cubicBezTo>
                    <a:lnTo>
                      <a:pt x="7557" y="52874"/>
                    </a:lnTo>
                    <a:cubicBezTo>
                      <a:pt x="9735" y="45700"/>
                      <a:pt x="6951" y="54620"/>
                      <a:pt x="8950" y="48858"/>
                    </a:cubicBezTo>
                    <a:cubicBezTo>
                      <a:pt x="9213" y="48100"/>
                      <a:pt x="9415" y="47329"/>
                      <a:pt x="9647" y="46564"/>
                    </a:cubicBezTo>
                    <a:cubicBezTo>
                      <a:pt x="9354" y="45839"/>
                      <a:pt x="8596" y="43464"/>
                      <a:pt x="7557" y="43121"/>
                    </a:cubicBezTo>
                    <a:cubicBezTo>
                      <a:pt x="6875" y="42897"/>
                      <a:pt x="6163" y="43504"/>
                      <a:pt x="5466" y="43695"/>
                    </a:cubicBezTo>
                    <a:cubicBezTo>
                      <a:pt x="4182" y="40523"/>
                      <a:pt x="4466" y="42026"/>
                      <a:pt x="5466" y="36810"/>
                    </a:cubicBezTo>
                    <a:cubicBezTo>
                      <a:pt x="6701" y="30371"/>
                      <a:pt x="4702" y="31517"/>
                      <a:pt x="9647" y="30499"/>
                    </a:cubicBezTo>
                    <a:cubicBezTo>
                      <a:pt x="10274" y="28951"/>
                      <a:pt x="11008" y="28164"/>
                      <a:pt x="9647" y="26483"/>
                    </a:cubicBezTo>
                    <a:cubicBezTo>
                      <a:pt x="9183" y="25910"/>
                      <a:pt x="8254" y="25719"/>
                      <a:pt x="7557" y="25336"/>
                    </a:cubicBezTo>
                    <a:cubicBezTo>
                      <a:pt x="7325" y="24762"/>
                      <a:pt x="6433" y="24107"/>
                      <a:pt x="6860" y="23615"/>
                    </a:cubicBezTo>
                    <a:cubicBezTo>
                      <a:pt x="7833" y="22493"/>
                      <a:pt x="11041" y="21320"/>
                      <a:pt x="11041" y="21320"/>
                    </a:cubicBezTo>
                    <a:cubicBezTo>
                      <a:pt x="10808" y="20555"/>
                      <a:pt x="10619" y="19780"/>
                      <a:pt x="10344" y="19025"/>
                    </a:cubicBezTo>
                    <a:cubicBezTo>
                      <a:pt x="9922" y="17867"/>
                      <a:pt x="8950" y="15583"/>
                      <a:pt x="8950" y="15583"/>
                    </a:cubicBezTo>
                    <a:cubicBezTo>
                      <a:pt x="8718" y="13288"/>
                      <a:pt x="8713" y="10970"/>
                      <a:pt x="8254" y="8698"/>
                    </a:cubicBezTo>
                    <a:cubicBezTo>
                      <a:pt x="6493" y="0"/>
                      <a:pt x="4770" y="3344"/>
                      <a:pt x="6860" y="2387"/>
                    </a:cubicBezTo>
                    <a:close/>
                  </a:path>
                </a:pathLst>
              </a:custGeom>
              <a:gradFill>
                <a:gsLst>
                  <a:gs pos="0">
                    <a:srgbClr val="FF6699"/>
                  </a:gs>
                  <a:gs pos="50000">
                    <a:schemeClr val="lt1"/>
                  </a:gs>
                  <a:gs pos="100000">
                    <a:srgbClr val="FFF5CD"/>
                  </a:gs>
                </a:gsLst>
                <a:lin ang="2700000" scaled="0"/>
              </a:gradFill>
              <a:ln cap="flat" cmpd="sng" w="25400">
                <a:solidFill>
                  <a:schemeClr val="lt1"/>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pic>
            <p:nvPicPr>
              <p:cNvPr descr="EEEEEEE.WMF" id="798" name="Shape 798"/>
              <p:cNvPicPr preferRelativeResize="0"/>
              <p:nvPr/>
            </p:nvPicPr>
            <p:blipFill rotWithShape="1">
              <a:blip r:embed="rId3">
                <a:alphaModFix/>
              </a:blip>
              <a:srcRect b="0" l="0" r="0" t="0"/>
              <a:stretch/>
            </p:blipFill>
            <p:spPr>
              <a:xfrm>
                <a:off x="2769350" y="461795"/>
                <a:ext cx="2572186" cy="3071569"/>
              </a:xfrm>
              <a:prstGeom prst="rect">
                <a:avLst/>
              </a:prstGeom>
              <a:noFill/>
              <a:ln>
                <a:noFill/>
              </a:ln>
            </p:spPr>
          </p:pic>
        </p:grpSp>
        <p:sp>
          <p:nvSpPr>
            <p:cNvPr id="799" name="Shape 799"/>
            <p:cNvSpPr txBox="1"/>
            <p:nvPr/>
          </p:nvSpPr>
          <p:spPr>
            <a:xfrm>
              <a:off x="1000100" y="1073521"/>
              <a:ext cx="7072362" cy="749659"/>
            </a:xfrm>
            <a:prstGeom prst="rect">
              <a:avLst/>
            </a:prstGeom>
            <a:noFill/>
            <a:ln>
              <a:noFill/>
            </a:ln>
          </p:spPr>
          <p:txBody>
            <a:bodyPr anchorCtr="0" anchor="t" bIns="45700" lIns="91425" rIns="91425" tIns="45700">
              <a:noAutofit/>
            </a:bodyPr>
            <a:lstStyle/>
            <a:p>
              <a:pPr indent="0" lvl="0" marL="0" marR="0" rtl="1" algn="r">
                <a:spcBef>
                  <a:spcPts val="0"/>
                </a:spcBef>
                <a:buNone/>
              </a:pPr>
              <a:r>
                <a:t/>
              </a:r>
              <a:endParaRPr sz="4800">
                <a:solidFill>
                  <a:schemeClr val="dk1"/>
                </a:solidFill>
                <a:latin typeface="Times New Roman"/>
                <a:ea typeface="Times New Roman"/>
                <a:cs typeface="Times New Roman"/>
                <a:sym typeface="Times New Roman"/>
              </a:endParaRPr>
            </a:p>
          </p:txBody>
        </p:sp>
      </p:grpSp>
      <p:sp>
        <p:nvSpPr>
          <p:cNvPr id="800" name="Shape 800"/>
          <p:cNvSpPr txBox="1"/>
          <p:nvPr/>
        </p:nvSpPr>
        <p:spPr>
          <a:xfrm>
            <a:off x="676243" y="2924943"/>
            <a:ext cx="7647409"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chemeClr val="dk1"/>
                </a:solidFill>
                <a:latin typeface="Times New Roman"/>
                <a:ea typeface="Times New Roman"/>
                <a:cs typeface="Times New Roman"/>
                <a:sym typeface="Times New Roman"/>
              </a:rPr>
              <a:t>…………….</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800">
                                            <p:txEl>
                                              <p:pRg end="0" st="0"/>
                                            </p:txEl>
                                          </p:spTgt>
                                        </p:tgtEl>
                                        <p:attrNameLst>
                                          <p:attrName>style.visibility</p:attrName>
                                        </p:attrNameLst>
                                      </p:cBhvr>
                                      <p:to>
                                        <p:strVal val="visible"/>
                                      </p:to>
                                    </p:set>
                                    <p:anim calcmode="lin" valueType="num">
                                      <p:cBhvr additive="base">
                                        <p:cTn dur="500"/>
                                        <p:tgtEl>
                                          <p:spTgt spid="80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4" name="Shape 804"/>
        <p:cNvGrpSpPr/>
        <p:nvPr/>
      </p:nvGrpSpPr>
      <p:grpSpPr>
        <a:xfrm>
          <a:off x="0" y="0"/>
          <a:ext cx="0" cy="0"/>
          <a:chOff x="0" y="0"/>
          <a:chExt cx="0" cy="0"/>
        </a:xfrm>
      </p:grpSpPr>
      <p:grpSp>
        <p:nvGrpSpPr>
          <p:cNvPr id="805" name="Shape 805"/>
          <p:cNvGrpSpPr/>
          <p:nvPr/>
        </p:nvGrpSpPr>
        <p:grpSpPr>
          <a:xfrm>
            <a:off x="1547663" y="188639"/>
            <a:ext cx="6480720" cy="6469654"/>
            <a:chOff x="2267743" y="116631"/>
            <a:chExt cx="5184576" cy="6469654"/>
          </a:xfrm>
        </p:grpSpPr>
        <p:sp>
          <p:nvSpPr>
            <p:cNvPr id="806" name="Shape 806"/>
            <p:cNvSpPr/>
            <p:nvPr/>
          </p:nvSpPr>
          <p:spPr>
            <a:xfrm>
              <a:off x="3347864" y="116631"/>
              <a:ext cx="4104456" cy="6469654"/>
            </a:xfrm>
            <a:prstGeom prst="rect">
              <a:avLst/>
            </a:prstGeom>
            <a:solidFill>
              <a:srgbClr val="7030A0"/>
            </a:soli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id="807" name="Shape 807"/>
            <p:cNvPicPr preferRelativeResize="0"/>
            <p:nvPr/>
          </p:nvPicPr>
          <p:blipFill rotWithShape="1">
            <a:blip r:embed="rId3">
              <a:alphaModFix/>
            </a:blip>
            <a:srcRect b="0" l="0" r="0" t="0"/>
            <a:stretch/>
          </p:blipFill>
          <p:spPr>
            <a:xfrm>
              <a:off x="2267743" y="260647"/>
              <a:ext cx="5001368" cy="6325638"/>
            </a:xfrm>
            <a:prstGeom prst="rect">
              <a:avLst/>
            </a:prstGeom>
            <a:noFill/>
            <a:ln>
              <a:noFill/>
            </a:ln>
          </p:spPr>
        </p:pic>
      </p:grpSp>
      <p:sp>
        <p:nvSpPr>
          <p:cNvPr id="808" name="Shape 808"/>
          <p:cNvSpPr/>
          <p:nvPr/>
        </p:nvSpPr>
        <p:spPr>
          <a:xfrm>
            <a:off x="4026076" y="476672"/>
            <a:ext cx="1484701" cy="36933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1800">
                <a:solidFill>
                  <a:srgbClr val="FF0000"/>
                </a:solidFill>
                <a:latin typeface="Calibri"/>
                <a:ea typeface="Calibri"/>
                <a:cs typeface="Calibri"/>
                <a:sym typeface="Calibri"/>
              </a:rPr>
              <a:t>المقارنة والمقابلة</a:t>
            </a:r>
          </a:p>
        </p:txBody>
      </p:sp>
      <p:sp>
        <p:nvSpPr>
          <p:cNvPr id="809" name="Shape 809"/>
          <p:cNvSpPr/>
          <p:nvPr/>
        </p:nvSpPr>
        <p:spPr>
          <a:xfrm>
            <a:off x="4139951" y="1331475"/>
            <a:ext cx="1236236" cy="36933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1800">
                <a:solidFill>
                  <a:srgbClr val="6600CC"/>
                </a:solidFill>
                <a:latin typeface="Calibri"/>
                <a:ea typeface="Calibri"/>
                <a:cs typeface="Calibri"/>
                <a:sym typeface="Calibri"/>
              </a:rPr>
              <a:t>كيف يتشابهان</a:t>
            </a:r>
          </a:p>
        </p:txBody>
      </p:sp>
      <p:sp>
        <p:nvSpPr>
          <p:cNvPr id="810" name="Shape 810"/>
          <p:cNvSpPr/>
          <p:nvPr/>
        </p:nvSpPr>
        <p:spPr>
          <a:xfrm>
            <a:off x="4067944" y="3131675"/>
            <a:ext cx="1124026" cy="36933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1800">
                <a:solidFill>
                  <a:srgbClr val="6600CC"/>
                </a:solidFill>
                <a:latin typeface="Calibri"/>
                <a:ea typeface="Calibri"/>
                <a:cs typeface="Calibri"/>
                <a:sym typeface="Calibri"/>
              </a:rPr>
              <a:t>كيف يختلفان</a:t>
            </a:r>
          </a:p>
        </p:txBody>
      </p:sp>
      <p:sp>
        <p:nvSpPr>
          <p:cNvPr id="811" name="Shape 811"/>
          <p:cNvSpPr/>
          <p:nvPr/>
        </p:nvSpPr>
        <p:spPr>
          <a:xfrm>
            <a:off x="4211960" y="3429000"/>
            <a:ext cx="936473" cy="36933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1800">
                <a:solidFill>
                  <a:srgbClr val="6600CC"/>
                </a:solidFill>
                <a:latin typeface="Calibri"/>
                <a:ea typeface="Calibri"/>
                <a:cs typeface="Calibri"/>
                <a:sym typeface="Calibri"/>
              </a:rPr>
              <a:t>فيما يتعلق</a:t>
            </a:r>
          </a:p>
        </p:txBody>
      </p:sp>
      <p:sp>
        <p:nvSpPr>
          <p:cNvPr id="812" name="Shape 812"/>
          <p:cNvSpPr/>
          <p:nvPr/>
        </p:nvSpPr>
        <p:spPr>
          <a:xfrm>
            <a:off x="3995935" y="5826750"/>
            <a:ext cx="1377300" cy="33855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1600">
                <a:solidFill>
                  <a:srgbClr val="6600CC"/>
                </a:solidFill>
                <a:latin typeface="Calibri"/>
                <a:ea typeface="Calibri"/>
                <a:cs typeface="Calibri"/>
                <a:sym typeface="Calibri"/>
              </a:rPr>
              <a:t>النتيجة أو التفسير</a:t>
            </a:r>
          </a:p>
        </p:txBody>
      </p:sp>
      <p:sp>
        <p:nvSpPr>
          <p:cNvPr id="813" name="Shape 813"/>
          <p:cNvSpPr txBox="1"/>
          <p:nvPr/>
        </p:nvSpPr>
        <p:spPr>
          <a:xfrm>
            <a:off x="5974039" y="1043444"/>
            <a:ext cx="1550288" cy="36933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1800">
                <a:solidFill>
                  <a:schemeClr val="dk1"/>
                </a:solidFill>
                <a:latin typeface="Calibri"/>
                <a:ea typeface="Calibri"/>
                <a:cs typeface="Calibri"/>
                <a:sym typeface="Calibri"/>
              </a:rPr>
              <a:t>مرحلة الطفولة</a:t>
            </a:r>
          </a:p>
        </p:txBody>
      </p:sp>
      <p:sp>
        <p:nvSpPr>
          <p:cNvPr id="814" name="Shape 814"/>
          <p:cNvSpPr txBox="1"/>
          <p:nvPr/>
        </p:nvSpPr>
        <p:spPr>
          <a:xfrm>
            <a:off x="1691680" y="1043444"/>
            <a:ext cx="1550288" cy="36933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1800">
                <a:solidFill>
                  <a:schemeClr val="dk1"/>
                </a:solidFill>
                <a:latin typeface="Calibri"/>
                <a:ea typeface="Calibri"/>
                <a:cs typeface="Calibri"/>
                <a:sym typeface="Calibri"/>
              </a:rPr>
              <a:t>مرحلة الشيخوخة</a:t>
            </a:r>
          </a:p>
        </p:txBody>
      </p:sp>
      <p:sp>
        <p:nvSpPr>
          <p:cNvPr id="815" name="Shape 815"/>
          <p:cNvSpPr txBox="1"/>
          <p:nvPr/>
        </p:nvSpPr>
        <p:spPr>
          <a:xfrm>
            <a:off x="3059832" y="1988840"/>
            <a:ext cx="3456383"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1800">
                <a:solidFill>
                  <a:schemeClr val="dk1"/>
                </a:solidFill>
                <a:latin typeface="Calibri"/>
                <a:ea typeface="Calibri"/>
                <a:cs typeface="Calibri"/>
                <a:sym typeface="Calibri"/>
              </a:rPr>
              <a:t>التشابه بين المرحلتين هو في اعتمادهم على غيرهم اقتصاديًا وفي حركتهم.</a:t>
            </a:r>
          </a:p>
        </p:txBody>
      </p:sp>
      <p:sp>
        <p:nvSpPr>
          <p:cNvPr id="816" name="Shape 816"/>
          <p:cNvSpPr txBox="1"/>
          <p:nvPr/>
        </p:nvSpPr>
        <p:spPr>
          <a:xfrm>
            <a:off x="6156176" y="3305016"/>
            <a:ext cx="1368151" cy="1708159"/>
          </a:xfrm>
          <a:prstGeom prst="rect">
            <a:avLst/>
          </a:prstGeom>
          <a:noFill/>
          <a:ln>
            <a:noFill/>
          </a:ln>
        </p:spPr>
        <p:txBody>
          <a:bodyPr anchorCtr="0" anchor="t" bIns="45700" lIns="91425" rIns="91425" tIns="45700">
            <a:noAutofit/>
          </a:bodyPr>
          <a:lstStyle/>
          <a:p>
            <a:pPr indent="-171450" lvl="0" marL="171450" marR="0" rtl="1" algn="r">
              <a:spcBef>
                <a:spcPts val="0"/>
              </a:spcBef>
              <a:buClr>
                <a:schemeClr val="dk1"/>
              </a:buClr>
              <a:buSzPct val="95454"/>
              <a:buFont typeface="Arial"/>
              <a:buChar char="•"/>
            </a:pPr>
            <a:r>
              <a:rPr b="1" lang="ar-EG" sz="1050">
                <a:solidFill>
                  <a:schemeClr val="dk1"/>
                </a:solidFill>
                <a:latin typeface="Calibri"/>
                <a:ea typeface="Calibri"/>
                <a:cs typeface="Calibri"/>
                <a:sym typeface="Calibri"/>
              </a:rPr>
              <a:t>سرعة نمو الجسم.</a:t>
            </a:r>
          </a:p>
          <a:p>
            <a:pPr indent="-171450" lvl="0" marL="171450" marR="0" rtl="1" algn="r">
              <a:spcBef>
                <a:spcPts val="0"/>
              </a:spcBef>
              <a:buClr>
                <a:schemeClr val="dk1"/>
              </a:buClr>
              <a:buSzPct val="95454"/>
              <a:buFont typeface="Arial"/>
              <a:buChar char="•"/>
            </a:pPr>
            <a:r>
              <a:rPr b="1" lang="ar-EG" sz="1050">
                <a:solidFill>
                  <a:schemeClr val="dk1"/>
                </a:solidFill>
                <a:latin typeface="Calibri"/>
                <a:ea typeface="Calibri"/>
                <a:cs typeface="Calibri"/>
                <a:sym typeface="Calibri"/>
              </a:rPr>
              <a:t>يبدأ النمو الحركي للعضلات الكبيرة.</a:t>
            </a:r>
          </a:p>
          <a:p>
            <a:pPr indent="-171450" lvl="0" marL="171450" marR="0" rtl="1" algn="r">
              <a:spcBef>
                <a:spcPts val="0"/>
              </a:spcBef>
              <a:buClr>
                <a:schemeClr val="dk1"/>
              </a:buClr>
              <a:buSzPct val="95454"/>
              <a:buFont typeface="Arial"/>
              <a:buChar char="•"/>
            </a:pPr>
            <a:r>
              <a:rPr b="1" lang="ar-EG" sz="1050">
                <a:solidFill>
                  <a:schemeClr val="dk1"/>
                </a:solidFill>
                <a:latin typeface="Calibri"/>
                <a:ea typeface="Calibri"/>
                <a:cs typeface="Calibri"/>
                <a:sym typeface="Calibri"/>
              </a:rPr>
              <a:t>يكون كثير الأسئلة لأنه من خلال ذلك ينمو معرفيًا وعقليًا.</a:t>
            </a:r>
          </a:p>
          <a:p>
            <a:pPr indent="-171450" lvl="0" marL="171450" marR="0" rtl="1" algn="r">
              <a:spcBef>
                <a:spcPts val="0"/>
              </a:spcBef>
              <a:buClr>
                <a:schemeClr val="dk1"/>
              </a:buClr>
              <a:buSzPct val="95454"/>
              <a:buFont typeface="Arial"/>
              <a:buChar char="•"/>
            </a:pPr>
            <a:r>
              <a:rPr b="1" lang="ar-EG" sz="1050">
                <a:solidFill>
                  <a:schemeClr val="dk1"/>
                </a:solidFill>
                <a:latin typeface="Calibri"/>
                <a:ea typeface="Calibri"/>
                <a:cs typeface="Calibri"/>
                <a:sym typeface="Calibri"/>
              </a:rPr>
              <a:t>يحب أن يشعر بالكفاءة والاستقلالية ليشبع الحاجة إلى توكيد الذات.</a:t>
            </a:r>
          </a:p>
        </p:txBody>
      </p:sp>
      <p:sp>
        <p:nvSpPr>
          <p:cNvPr id="817" name="Shape 817"/>
          <p:cNvSpPr txBox="1"/>
          <p:nvPr/>
        </p:nvSpPr>
        <p:spPr>
          <a:xfrm>
            <a:off x="1691680" y="3284983"/>
            <a:ext cx="1262255" cy="1815881"/>
          </a:xfrm>
          <a:prstGeom prst="rect">
            <a:avLst/>
          </a:prstGeom>
          <a:noFill/>
          <a:ln>
            <a:noFill/>
          </a:ln>
        </p:spPr>
        <p:txBody>
          <a:bodyPr anchorCtr="0" anchor="t" bIns="45700" lIns="91425" rIns="91425" tIns="45700">
            <a:noAutofit/>
          </a:bodyPr>
          <a:lstStyle/>
          <a:p>
            <a:pPr indent="-285750" lvl="0" marL="285750" marR="0" rtl="1" algn="r">
              <a:spcBef>
                <a:spcPts val="0"/>
              </a:spcBef>
              <a:buClr>
                <a:schemeClr val="dk1"/>
              </a:buClr>
              <a:buSzPct val="100000"/>
              <a:buFont typeface="Arial"/>
              <a:buChar char="•"/>
            </a:pPr>
            <a:r>
              <a:rPr b="1" lang="ar-EG" sz="1400">
                <a:solidFill>
                  <a:schemeClr val="dk1"/>
                </a:solidFill>
                <a:latin typeface="Calibri"/>
                <a:ea typeface="Calibri"/>
                <a:cs typeface="Calibri"/>
                <a:sym typeface="Calibri"/>
              </a:rPr>
              <a:t>البطء الشديد في النشاط العام.</a:t>
            </a:r>
          </a:p>
          <a:p>
            <a:pPr indent="-285750" lvl="0" marL="285750" marR="0" rtl="1" algn="r">
              <a:spcBef>
                <a:spcPts val="0"/>
              </a:spcBef>
              <a:buClr>
                <a:schemeClr val="dk1"/>
              </a:buClr>
              <a:buSzPct val="100000"/>
              <a:buFont typeface="Arial"/>
              <a:buChar char="•"/>
            </a:pPr>
            <a:r>
              <a:rPr b="1" lang="ar-EG" sz="1400">
                <a:solidFill>
                  <a:schemeClr val="dk1"/>
                </a:solidFill>
                <a:latin typeface="Calibri"/>
                <a:ea typeface="Calibri"/>
                <a:cs typeface="Calibri"/>
                <a:sym typeface="Calibri"/>
              </a:rPr>
              <a:t>يفقد التحكم في بعض العضلات.</a:t>
            </a:r>
          </a:p>
          <a:p>
            <a:pPr indent="-285750" lvl="0" marL="285750" marR="0" rtl="1" algn="r">
              <a:spcBef>
                <a:spcPts val="0"/>
              </a:spcBef>
              <a:buClr>
                <a:schemeClr val="dk1"/>
              </a:buClr>
              <a:buSzPct val="100000"/>
              <a:buFont typeface="Arial"/>
              <a:buChar char="•"/>
            </a:pPr>
            <a:r>
              <a:rPr b="1" lang="ar-EG" sz="1400">
                <a:solidFill>
                  <a:schemeClr val="dk1"/>
                </a:solidFill>
                <a:latin typeface="Calibri"/>
                <a:ea typeface="Calibri"/>
                <a:cs typeface="Calibri"/>
                <a:sym typeface="Calibri"/>
              </a:rPr>
              <a:t>تباطأ العمليات العقلية.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05"/>
                                        </p:tgtEl>
                                        <p:attrNameLst>
                                          <p:attrName>style.visibility</p:attrName>
                                        </p:attrNameLst>
                                      </p:cBhvr>
                                      <p:to>
                                        <p:strVal val="visible"/>
                                      </p:to>
                                    </p:set>
                                    <p:animEffect filter="fade" transition="in">
                                      <p:cBhvr>
                                        <p:cTn dur="500"/>
                                        <p:tgtEl>
                                          <p:spTgt spid="805"/>
                                        </p:tgtEl>
                                      </p:cBhvr>
                                    </p:animEffect>
                                  </p:childTnLst>
                                </p:cTn>
                              </p:par>
                              <p:par>
                                <p:cTn fill="hold" nodeType="with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500"/>
                                        <p:tgtEl>
                                          <p:spTgt spid="8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500"/>
                                        <p:tgtEl>
                                          <p:spTgt spid="8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500"/>
                                        <p:tgtEl>
                                          <p:spTgt spid="8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500"/>
                                        <p:tgtEl>
                                          <p:spTgt spid="8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500"/>
                                        <p:tgtEl>
                                          <p:spTgt spid="8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500"/>
                                        <p:tgtEl>
                                          <p:spTgt spid="8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500"/>
                                        <p:tgtEl>
                                          <p:spTgt spid="8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500"/>
                                        <p:tgtEl>
                                          <p:spTgt spid="8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6">
                                            <p:txEl>
                                              <p:pRg end="0" st="0"/>
                                            </p:txEl>
                                          </p:spTgt>
                                        </p:tgtEl>
                                        <p:attrNameLst>
                                          <p:attrName>style.visibility</p:attrName>
                                        </p:attrNameLst>
                                      </p:cBhvr>
                                      <p:to>
                                        <p:strVal val="visible"/>
                                      </p:to>
                                    </p:set>
                                    <p:animEffect filter="fade" transition="in">
                                      <p:cBhvr>
                                        <p:cTn dur="500"/>
                                        <p:tgtEl>
                                          <p:spTgt spid="8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6">
                                            <p:txEl>
                                              <p:pRg end="1" st="1"/>
                                            </p:txEl>
                                          </p:spTgt>
                                        </p:tgtEl>
                                        <p:attrNameLst>
                                          <p:attrName>style.visibility</p:attrName>
                                        </p:attrNameLst>
                                      </p:cBhvr>
                                      <p:to>
                                        <p:strVal val="visible"/>
                                      </p:to>
                                    </p:set>
                                    <p:animEffect filter="fade" transition="in">
                                      <p:cBhvr>
                                        <p:cTn dur="500"/>
                                        <p:tgtEl>
                                          <p:spTgt spid="8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6">
                                            <p:txEl>
                                              <p:pRg end="2" st="2"/>
                                            </p:txEl>
                                          </p:spTgt>
                                        </p:tgtEl>
                                        <p:attrNameLst>
                                          <p:attrName>style.visibility</p:attrName>
                                        </p:attrNameLst>
                                      </p:cBhvr>
                                      <p:to>
                                        <p:strVal val="visible"/>
                                      </p:to>
                                    </p:set>
                                    <p:animEffect filter="fade" transition="in">
                                      <p:cBhvr>
                                        <p:cTn dur="500"/>
                                        <p:tgtEl>
                                          <p:spTgt spid="8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6">
                                            <p:txEl>
                                              <p:pRg end="3" st="3"/>
                                            </p:txEl>
                                          </p:spTgt>
                                        </p:tgtEl>
                                        <p:attrNameLst>
                                          <p:attrName>style.visibility</p:attrName>
                                        </p:attrNameLst>
                                      </p:cBhvr>
                                      <p:to>
                                        <p:strVal val="visible"/>
                                      </p:to>
                                    </p:set>
                                    <p:animEffect filter="fade" transition="in">
                                      <p:cBhvr>
                                        <p:cTn dur="500"/>
                                        <p:tgtEl>
                                          <p:spTgt spid="8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7">
                                            <p:txEl>
                                              <p:pRg end="0" st="0"/>
                                            </p:txEl>
                                          </p:spTgt>
                                        </p:tgtEl>
                                        <p:attrNameLst>
                                          <p:attrName>style.visibility</p:attrName>
                                        </p:attrNameLst>
                                      </p:cBhvr>
                                      <p:to>
                                        <p:strVal val="visible"/>
                                      </p:to>
                                    </p:set>
                                    <p:animEffect filter="fade" transition="in">
                                      <p:cBhvr>
                                        <p:cTn dur="500"/>
                                        <p:tgtEl>
                                          <p:spTgt spid="8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7">
                                            <p:txEl>
                                              <p:pRg end="1" st="1"/>
                                            </p:txEl>
                                          </p:spTgt>
                                        </p:tgtEl>
                                        <p:attrNameLst>
                                          <p:attrName>style.visibility</p:attrName>
                                        </p:attrNameLst>
                                      </p:cBhvr>
                                      <p:to>
                                        <p:strVal val="visible"/>
                                      </p:to>
                                    </p:set>
                                    <p:animEffect filter="fade" transition="in">
                                      <p:cBhvr>
                                        <p:cTn dur="500"/>
                                        <p:tgtEl>
                                          <p:spTgt spid="8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7">
                                            <p:txEl>
                                              <p:pRg end="2" st="2"/>
                                            </p:txEl>
                                          </p:spTgt>
                                        </p:tgtEl>
                                        <p:attrNameLst>
                                          <p:attrName>style.visibility</p:attrName>
                                        </p:attrNameLst>
                                      </p:cBhvr>
                                      <p:to>
                                        <p:strVal val="visible"/>
                                      </p:to>
                                    </p:set>
                                    <p:animEffect filter="fade" transition="in">
                                      <p:cBhvr>
                                        <p:cTn dur="500"/>
                                        <p:tgtEl>
                                          <p:spTgt spid="81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1" name="Shape 821"/>
        <p:cNvGrpSpPr/>
        <p:nvPr/>
      </p:nvGrpSpPr>
      <p:grpSpPr>
        <a:xfrm>
          <a:off x="0" y="0"/>
          <a:ext cx="0" cy="0"/>
          <a:chOff x="0" y="0"/>
          <a:chExt cx="0" cy="0"/>
        </a:xfrm>
      </p:grpSpPr>
      <p:sp>
        <p:nvSpPr>
          <p:cNvPr id="822" name="Shape 822"/>
          <p:cNvSpPr/>
          <p:nvPr/>
        </p:nvSpPr>
        <p:spPr>
          <a:xfrm>
            <a:off x="3712037" y="332656"/>
            <a:ext cx="2012090"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200">
                <a:solidFill>
                  <a:srgbClr val="FF0000"/>
                </a:solidFill>
                <a:latin typeface="Calibri"/>
                <a:ea typeface="Calibri"/>
                <a:cs typeface="Calibri"/>
                <a:sym typeface="Calibri"/>
              </a:rPr>
              <a:t>مراجع الوحدة</a:t>
            </a:r>
          </a:p>
        </p:txBody>
      </p:sp>
      <p:sp>
        <p:nvSpPr>
          <p:cNvPr id="823" name="Shape 823"/>
          <p:cNvSpPr txBox="1"/>
          <p:nvPr/>
        </p:nvSpPr>
        <p:spPr>
          <a:xfrm>
            <a:off x="683568" y="908720"/>
            <a:ext cx="8424935" cy="6124754"/>
          </a:xfrm>
          <a:prstGeom prst="rect">
            <a:avLst/>
          </a:prstGeom>
          <a:noFill/>
          <a:ln>
            <a:noFill/>
          </a:ln>
        </p:spPr>
        <p:txBody>
          <a:bodyPr anchorCtr="0" anchor="t" bIns="45700" lIns="91425" rIns="91425" tIns="45700">
            <a:noAutofit/>
          </a:bodyPr>
          <a:lstStyle/>
          <a:p>
            <a:pPr indent="-342900" lvl="0" marL="342900" marR="0" rtl="1" algn="r">
              <a:spcBef>
                <a:spcPts val="0"/>
              </a:spcBef>
              <a:buClr>
                <a:schemeClr val="dk1"/>
              </a:buClr>
              <a:buSzPct val="100000"/>
              <a:buFont typeface="Calibri"/>
              <a:buAutoNum type="arabicPeriod"/>
            </a:pPr>
            <a:r>
              <a:rPr b="1" lang="ar-EG" sz="2800">
                <a:solidFill>
                  <a:schemeClr val="dk1"/>
                </a:solidFill>
                <a:latin typeface="Calibri"/>
                <a:ea typeface="Calibri"/>
                <a:cs typeface="Calibri"/>
                <a:sym typeface="Calibri"/>
              </a:rPr>
              <a:t>المفدى، عمربن عبد الرحمن(1421) علم نفس المراحل العمرية، النمو من الحمل إلى الشيخوخة والهرم. دار الزهراء،الرياض.</a:t>
            </a:r>
          </a:p>
          <a:p>
            <a:pPr indent="-342900" lvl="0" marL="342900" marR="0" rtl="1" algn="r">
              <a:spcBef>
                <a:spcPts val="0"/>
              </a:spcBef>
              <a:buClr>
                <a:schemeClr val="dk1"/>
              </a:buClr>
              <a:buSzPct val="100000"/>
              <a:buFont typeface="Calibri"/>
              <a:buAutoNum type="arabicPeriod"/>
            </a:pPr>
            <a:r>
              <a:rPr b="1" lang="ar-EG" sz="2800">
                <a:solidFill>
                  <a:schemeClr val="dk1"/>
                </a:solidFill>
                <a:latin typeface="Calibri"/>
                <a:ea typeface="Calibri"/>
                <a:cs typeface="Calibri"/>
                <a:sym typeface="Calibri"/>
              </a:rPr>
              <a:t>بياجيه، جان،(1986)، التطور العقلي لدى الطفل، ترجمة: سمير علي، دار ثقافة الأطفال للنشر والتوزيع.</a:t>
            </a:r>
          </a:p>
          <a:p>
            <a:pPr indent="-342900" lvl="0" marL="342900" marR="0" rtl="1" algn="r">
              <a:spcBef>
                <a:spcPts val="0"/>
              </a:spcBef>
              <a:buClr>
                <a:schemeClr val="dk1"/>
              </a:buClr>
              <a:buSzPct val="100000"/>
              <a:buFont typeface="Calibri"/>
              <a:buAutoNum type="arabicPeriod"/>
            </a:pPr>
            <a:r>
              <a:rPr b="1" lang="ar-EG" sz="2800">
                <a:solidFill>
                  <a:schemeClr val="dk1"/>
                </a:solidFill>
                <a:latin typeface="Calibri"/>
                <a:ea typeface="Calibri"/>
                <a:cs typeface="Calibri"/>
                <a:sym typeface="Calibri"/>
              </a:rPr>
              <a:t>إسماعيل ،محمد عماد الدين(1995) الطفل من الحمل إلى الرشد، الجزء الأول: السنوات التكوينية.دار القلم للنشر والتوزيع, الكويت.</a:t>
            </a:r>
          </a:p>
          <a:p>
            <a:pPr indent="-342900" lvl="0" marL="342900" marR="0" rtl="1" algn="r">
              <a:spcBef>
                <a:spcPts val="0"/>
              </a:spcBef>
              <a:buClr>
                <a:schemeClr val="dk1"/>
              </a:buClr>
              <a:buSzPct val="100000"/>
              <a:buFont typeface="Calibri"/>
              <a:buAutoNum type="arabicPeriod"/>
            </a:pPr>
            <a:r>
              <a:rPr b="1" lang="ar-EG" sz="2800">
                <a:solidFill>
                  <a:schemeClr val="dk1"/>
                </a:solidFill>
                <a:latin typeface="Calibri"/>
                <a:ea typeface="Calibri"/>
                <a:cs typeface="Calibri"/>
                <a:sym typeface="Calibri"/>
              </a:rPr>
              <a:t>منصور، محمد جميل وعبد السلام، فاروق سيد(1989) النمو من الطفولة إلى المراهقة. مطابع تهامة،جدة.</a:t>
            </a:r>
          </a:p>
          <a:p>
            <a:pPr indent="-342900" lvl="0" marL="342900" marR="0" rtl="1" algn="r">
              <a:spcBef>
                <a:spcPts val="0"/>
              </a:spcBef>
              <a:buClr>
                <a:schemeClr val="dk1"/>
              </a:buClr>
              <a:buSzPct val="100000"/>
              <a:buFont typeface="Calibri"/>
              <a:buAutoNum type="arabicPeriod"/>
            </a:pPr>
            <a:r>
              <a:rPr b="1" lang="ar-EG" sz="2800">
                <a:solidFill>
                  <a:schemeClr val="dk1"/>
                </a:solidFill>
                <a:latin typeface="Calibri"/>
                <a:ea typeface="Calibri"/>
                <a:cs typeface="Calibri"/>
                <a:sym typeface="Calibri"/>
              </a:rPr>
              <a:t>مخيمر، هشام محمد(2000). علم نفس النمو الطفولة والمراهقة. أشبيليا للنشر والتوزيع، الرياض.</a:t>
            </a:r>
          </a:p>
          <a:p>
            <a:pPr indent="-342900" lvl="0" marL="342900" marR="0" rtl="1" algn="r">
              <a:spcBef>
                <a:spcPts val="0"/>
              </a:spcBef>
              <a:buClr>
                <a:schemeClr val="dk1"/>
              </a:buClr>
              <a:buSzPct val="100000"/>
              <a:buFont typeface="Calibri"/>
              <a:buAutoNum type="arabicPeriod"/>
            </a:pPr>
            <a:r>
              <a:rPr b="1" lang="ar-EG" sz="2800">
                <a:solidFill>
                  <a:schemeClr val="dk1"/>
                </a:solidFill>
                <a:latin typeface="Calibri"/>
                <a:ea typeface="Calibri"/>
                <a:cs typeface="Calibri"/>
                <a:sym typeface="Calibri"/>
              </a:rPr>
              <a:t>علاونة، شفيق(2001)، سيكولوجية النمو الإنساني، دار الفرقان، عمان الأردن.</a:t>
            </a:r>
          </a:p>
          <a:p>
            <a:pPr indent="-342900" lvl="0" marL="342900" marR="0" rtl="1" algn="r">
              <a:spcBef>
                <a:spcPts val="0"/>
              </a:spcBef>
              <a:buClr>
                <a:schemeClr val="dk1"/>
              </a:buClr>
              <a:buFont typeface="Calibri"/>
              <a:buNone/>
            </a:pPr>
            <a:r>
              <a:t/>
            </a:r>
            <a:endParaRPr b="1" sz="2800">
              <a:solidFill>
                <a:schemeClr val="dk1"/>
              </a:solidFill>
              <a:latin typeface="Calibri"/>
              <a:ea typeface="Calibri"/>
              <a:cs typeface="Calibri"/>
              <a:sym typeface="Calibri"/>
            </a:endParaRPr>
          </a:p>
          <a:p>
            <a:pPr indent="-342900" lvl="0" marL="342900" marR="0" rtl="1" algn="r">
              <a:spcBef>
                <a:spcPts val="0"/>
              </a:spcBef>
              <a:buClr>
                <a:schemeClr val="dk1"/>
              </a:buClr>
              <a:buFont typeface="Calibri"/>
              <a:buNone/>
            </a:pPr>
            <a:r>
              <a:t/>
            </a:r>
            <a:endParaRPr b="1" sz="2800">
              <a:solidFill>
                <a:schemeClr val="dk1"/>
              </a:solidFill>
              <a:latin typeface="Calibri"/>
              <a:ea typeface="Calibri"/>
              <a:cs typeface="Calibri"/>
              <a:sym typeface="Calibri"/>
            </a:endParaRPr>
          </a:p>
        </p:txBody>
      </p:sp>
    </p:spTree>
  </p:cSld>
  <p:clrMapOvr>
    <a:masterClrMapping/>
  </p:clrMapOvr>
  <mc:AlternateContent>
    <mc:Choice Requires="p14">
      <p:transition>
        <p14:flip dir="l"/>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grpSp>
        <p:nvGrpSpPr>
          <p:cNvPr id="147" name="Shape 147"/>
          <p:cNvGrpSpPr/>
          <p:nvPr/>
        </p:nvGrpSpPr>
        <p:grpSpPr>
          <a:xfrm>
            <a:off x="323528" y="1700808"/>
            <a:ext cx="8280920" cy="3456384"/>
            <a:chOff x="3635896" y="980728"/>
            <a:chExt cx="4464496" cy="1944216"/>
          </a:xfrm>
        </p:grpSpPr>
        <p:sp>
          <p:nvSpPr>
            <p:cNvPr id="148" name="Shape 148"/>
            <p:cNvSpPr/>
            <p:nvPr/>
          </p:nvSpPr>
          <p:spPr>
            <a:xfrm>
              <a:off x="3707903" y="980728"/>
              <a:ext cx="1944216" cy="1944216"/>
            </a:xfrm>
            <a:prstGeom prst="ellipse">
              <a:avLst/>
            </a:prstGeom>
            <a:solidFill>
              <a:srgbClr val="FF505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rgbClr val="C00000"/>
                </a:solidFill>
                <a:latin typeface="Times New Roman"/>
                <a:ea typeface="Times New Roman"/>
                <a:cs typeface="Times New Roman"/>
                <a:sym typeface="Times New Roman"/>
              </a:endParaRPr>
            </a:p>
          </p:txBody>
        </p:sp>
        <p:sp>
          <p:nvSpPr>
            <p:cNvPr id="149" name="Shape 149"/>
            <p:cNvSpPr/>
            <p:nvPr/>
          </p:nvSpPr>
          <p:spPr>
            <a:xfrm>
              <a:off x="4932039" y="980728"/>
              <a:ext cx="1944216" cy="1944216"/>
            </a:xfrm>
            <a:prstGeom prst="ellipse">
              <a:avLst/>
            </a:prstGeom>
            <a:solidFill>
              <a:srgbClr val="FFC0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rgbClr val="C00000"/>
                </a:solidFill>
                <a:latin typeface="Times New Roman"/>
                <a:ea typeface="Times New Roman"/>
                <a:cs typeface="Times New Roman"/>
                <a:sym typeface="Times New Roman"/>
              </a:endParaRPr>
            </a:p>
          </p:txBody>
        </p:sp>
        <p:sp>
          <p:nvSpPr>
            <p:cNvPr id="150" name="Shape 150"/>
            <p:cNvSpPr/>
            <p:nvPr/>
          </p:nvSpPr>
          <p:spPr>
            <a:xfrm>
              <a:off x="6156176" y="980728"/>
              <a:ext cx="1944216" cy="1944216"/>
            </a:xfrm>
            <a:prstGeom prst="ellipse">
              <a:avLst/>
            </a:prstGeom>
            <a:solidFill>
              <a:srgbClr val="00CC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rgbClr val="C00000"/>
                </a:solidFill>
                <a:latin typeface="Times New Roman"/>
                <a:ea typeface="Times New Roman"/>
                <a:cs typeface="Times New Roman"/>
                <a:sym typeface="Times New Roman"/>
              </a:endParaRPr>
            </a:p>
          </p:txBody>
        </p:sp>
        <p:sp>
          <p:nvSpPr>
            <p:cNvPr id="151" name="Shape 151"/>
            <p:cNvSpPr/>
            <p:nvPr/>
          </p:nvSpPr>
          <p:spPr>
            <a:xfrm>
              <a:off x="4499992" y="1124744"/>
              <a:ext cx="3600399" cy="1656183"/>
            </a:xfrm>
            <a:prstGeom prst="roundRect">
              <a:avLst>
                <a:gd fmla="val 16667" name="adj"/>
              </a:avLst>
            </a:prstGeom>
            <a:solidFill>
              <a:srgbClr val="7F7F7F"/>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rgbClr val="C00000"/>
                </a:solidFill>
                <a:latin typeface="Times New Roman"/>
                <a:ea typeface="Times New Roman"/>
                <a:cs typeface="Times New Roman"/>
                <a:sym typeface="Times New Roman"/>
              </a:endParaRPr>
            </a:p>
          </p:txBody>
        </p:sp>
        <p:sp>
          <p:nvSpPr>
            <p:cNvPr id="152" name="Shape 152"/>
            <p:cNvSpPr/>
            <p:nvPr/>
          </p:nvSpPr>
          <p:spPr>
            <a:xfrm>
              <a:off x="3635896" y="1124744"/>
              <a:ext cx="2088232" cy="1656183"/>
            </a:xfrm>
            <a:prstGeom prst="ellipse">
              <a:avLst/>
            </a:prstGeom>
            <a:solidFill>
              <a:srgbClr val="262626"/>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rgbClr val="C00000"/>
                </a:solidFill>
                <a:latin typeface="Times New Roman"/>
                <a:ea typeface="Times New Roman"/>
                <a:cs typeface="Times New Roman"/>
                <a:sym typeface="Times New Roman"/>
              </a:endParaRPr>
            </a:p>
          </p:txBody>
        </p:sp>
        <p:sp>
          <p:nvSpPr>
            <p:cNvPr id="153" name="Shape 153"/>
            <p:cNvSpPr/>
            <p:nvPr/>
          </p:nvSpPr>
          <p:spPr>
            <a:xfrm>
              <a:off x="3913967" y="1268759"/>
              <a:ext cx="4186424" cy="1512167"/>
            </a:xfrm>
            <a:prstGeom prst="flowChartTerminator">
              <a:avLst/>
            </a:prstGeom>
            <a:solidFill>
              <a:srgbClr val="F2F2F2"/>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rgbClr val="C00000"/>
                </a:solidFill>
                <a:latin typeface="Times New Roman"/>
                <a:ea typeface="Times New Roman"/>
                <a:cs typeface="Times New Roman"/>
                <a:sym typeface="Times New Roman"/>
              </a:endParaRPr>
            </a:p>
          </p:txBody>
        </p:sp>
      </p:grpSp>
      <p:sp>
        <p:nvSpPr>
          <p:cNvPr id="154" name="Shape 154"/>
          <p:cNvSpPr/>
          <p:nvPr/>
        </p:nvSpPr>
        <p:spPr>
          <a:xfrm>
            <a:off x="1434276" y="2636911"/>
            <a:ext cx="6522100"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600">
                <a:solidFill>
                  <a:srgbClr val="C00000"/>
                </a:solidFill>
                <a:latin typeface="Calibri"/>
                <a:ea typeface="Calibri"/>
                <a:cs typeface="Calibri"/>
                <a:sym typeface="Calibri"/>
              </a:rPr>
              <a:t>مظاهر النمو في هذه المرحلة: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
                                        <p:tgtEl>
                                          <p:spTgt spid="14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500"/>
                                        <p:tgtEl>
                                          <p:spTgt spid="15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grpSp>
        <p:nvGrpSpPr>
          <p:cNvPr id="159" name="Shape 159"/>
          <p:cNvGrpSpPr/>
          <p:nvPr/>
        </p:nvGrpSpPr>
        <p:grpSpPr>
          <a:xfrm>
            <a:off x="179512" y="332655"/>
            <a:ext cx="8640960" cy="6192687"/>
            <a:chOff x="179512" y="332655"/>
            <a:chExt cx="8640960" cy="6192687"/>
          </a:xfrm>
        </p:grpSpPr>
        <p:grpSp>
          <p:nvGrpSpPr>
            <p:cNvPr id="160" name="Shape 160"/>
            <p:cNvGrpSpPr/>
            <p:nvPr/>
          </p:nvGrpSpPr>
          <p:grpSpPr>
            <a:xfrm>
              <a:off x="179512" y="332655"/>
              <a:ext cx="8640960" cy="6192687"/>
              <a:chOff x="1049086" y="764703"/>
              <a:chExt cx="7267329" cy="5400599"/>
            </a:xfrm>
          </p:grpSpPr>
          <p:grpSp>
            <p:nvGrpSpPr>
              <p:cNvPr id="161" name="Shape 161"/>
              <p:cNvGrpSpPr/>
              <p:nvPr/>
            </p:nvGrpSpPr>
            <p:grpSpPr>
              <a:xfrm>
                <a:off x="1049086" y="764703"/>
                <a:ext cx="7236803" cy="5400599"/>
                <a:chOff x="179511" y="1412775"/>
                <a:chExt cx="7236803" cy="5400599"/>
              </a:xfrm>
            </p:grpSpPr>
            <p:sp>
              <p:nvSpPr>
                <p:cNvPr id="162" name="Shape 162"/>
                <p:cNvSpPr/>
                <p:nvPr/>
              </p:nvSpPr>
              <p:spPr>
                <a:xfrm rot="5400000">
                  <a:off x="3959931" y="3356991"/>
                  <a:ext cx="5400599" cy="1512167"/>
                </a:xfrm>
                <a:prstGeom prst="flowChartTerminator">
                  <a:avLst/>
                </a:prstGeom>
                <a:solidFill>
                  <a:srgbClr val="336699"/>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163" name="Shape 163"/>
                <p:cNvSpPr/>
                <p:nvPr/>
              </p:nvSpPr>
              <p:spPr>
                <a:xfrm>
                  <a:off x="179511" y="1429171"/>
                  <a:ext cx="6264696" cy="5312196"/>
                </a:xfrm>
                <a:prstGeom prst="roundRect">
                  <a:avLst>
                    <a:gd fmla="val 16667" name="adj"/>
                  </a:avLst>
                </a:prstGeom>
                <a:solidFill>
                  <a:srgbClr val="80808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164" name="Shape 164"/>
                <p:cNvSpPr/>
                <p:nvPr/>
              </p:nvSpPr>
              <p:spPr>
                <a:xfrm>
                  <a:off x="467543" y="1653398"/>
                  <a:ext cx="6912767" cy="4752527"/>
                </a:xfrm>
                <a:prstGeom prst="octagon">
                  <a:avLst>
                    <a:gd fmla="val 17802" name="adj"/>
                  </a:avLst>
                </a:prstGeom>
                <a:gradFill>
                  <a:gsLst>
                    <a:gs pos="0">
                      <a:schemeClr val="lt1"/>
                    </a:gs>
                    <a:gs pos="50000">
                      <a:schemeClr val="lt1"/>
                    </a:gs>
                    <a:gs pos="100000">
                      <a:srgbClr val="FF99CC"/>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pic>
            <p:nvPicPr>
              <p:cNvPr id="165" name="Shape 165"/>
              <p:cNvPicPr preferRelativeResize="0"/>
              <p:nvPr/>
            </p:nvPicPr>
            <p:blipFill rotWithShape="1">
              <a:blip r:embed="rId3">
                <a:alphaModFix/>
              </a:blip>
              <a:srcRect b="0" l="0" r="0" t="0"/>
              <a:stretch/>
            </p:blipFill>
            <p:spPr>
              <a:xfrm>
                <a:off x="7164288" y="764704"/>
                <a:ext cx="1152128" cy="1066784"/>
              </a:xfrm>
              <a:prstGeom prst="rect">
                <a:avLst/>
              </a:prstGeom>
              <a:noFill/>
              <a:ln>
                <a:noFill/>
              </a:ln>
            </p:spPr>
          </p:pic>
        </p:grpSp>
        <p:pic>
          <p:nvPicPr>
            <p:cNvPr id="166" name="Shape 166"/>
            <p:cNvPicPr preferRelativeResize="0"/>
            <p:nvPr/>
          </p:nvPicPr>
          <p:blipFill rotWithShape="1">
            <a:blip r:embed="rId4">
              <a:alphaModFix/>
            </a:blip>
            <a:srcRect b="0" l="0" r="0" t="0"/>
            <a:stretch/>
          </p:blipFill>
          <p:spPr>
            <a:xfrm>
              <a:off x="521985" y="5013176"/>
              <a:ext cx="495299" cy="438150"/>
            </a:xfrm>
            <a:prstGeom prst="rect">
              <a:avLst/>
            </a:prstGeom>
            <a:noFill/>
            <a:ln>
              <a:noFill/>
            </a:ln>
          </p:spPr>
        </p:pic>
        <p:pic>
          <p:nvPicPr>
            <p:cNvPr id="167" name="Shape 167"/>
            <p:cNvPicPr preferRelativeResize="0"/>
            <p:nvPr/>
          </p:nvPicPr>
          <p:blipFill rotWithShape="1">
            <a:blip r:embed="rId4">
              <a:alphaModFix/>
            </a:blip>
            <a:srcRect b="0" l="0" r="0" t="0"/>
            <a:stretch/>
          </p:blipFill>
          <p:spPr>
            <a:xfrm>
              <a:off x="692324" y="5301207"/>
              <a:ext cx="495299" cy="438150"/>
            </a:xfrm>
            <a:prstGeom prst="rect">
              <a:avLst/>
            </a:prstGeom>
            <a:noFill/>
            <a:ln>
              <a:noFill/>
            </a:ln>
          </p:spPr>
        </p:pic>
        <p:pic>
          <p:nvPicPr>
            <p:cNvPr id="168" name="Shape 168"/>
            <p:cNvPicPr preferRelativeResize="0"/>
            <p:nvPr/>
          </p:nvPicPr>
          <p:blipFill rotWithShape="1">
            <a:blip r:embed="rId4">
              <a:alphaModFix/>
            </a:blip>
            <a:srcRect b="0" l="0" r="0" t="0"/>
            <a:stretch/>
          </p:blipFill>
          <p:spPr>
            <a:xfrm>
              <a:off x="980355" y="5583137"/>
              <a:ext cx="495299" cy="438150"/>
            </a:xfrm>
            <a:prstGeom prst="rect">
              <a:avLst/>
            </a:prstGeom>
            <a:noFill/>
            <a:ln>
              <a:noFill/>
            </a:ln>
          </p:spPr>
        </p:pic>
        <p:pic>
          <p:nvPicPr>
            <p:cNvPr id="169" name="Shape 169"/>
            <p:cNvPicPr preferRelativeResize="0"/>
            <p:nvPr/>
          </p:nvPicPr>
          <p:blipFill rotWithShape="1">
            <a:blip r:embed="rId4">
              <a:alphaModFix/>
            </a:blip>
            <a:srcRect b="0" l="0" r="0" t="0"/>
            <a:stretch/>
          </p:blipFill>
          <p:spPr>
            <a:xfrm>
              <a:off x="1268387" y="5871169"/>
              <a:ext cx="495299" cy="438150"/>
            </a:xfrm>
            <a:prstGeom prst="rect">
              <a:avLst/>
            </a:prstGeom>
            <a:noFill/>
            <a:ln>
              <a:noFill/>
            </a:ln>
          </p:spPr>
        </p:pic>
      </p:grpSp>
      <p:sp>
        <p:nvSpPr>
          <p:cNvPr id="170" name="Shape 170"/>
          <p:cNvSpPr txBox="1"/>
          <p:nvPr/>
        </p:nvSpPr>
        <p:spPr>
          <a:xfrm>
            <a:off x="755575" y="1218232"/>
            <a:ext cx="7704855" cy="4154983"/>
          </a:xfrm>
          <a:prstGeom prst="rect">
            <a:avLst/>
          </a:prstGeom>
          <a:noFill/>
          <a:ln>
            <a:noFill/>
          </a:ln>
        </p:spPr>
        <p:txBody>
          <a:bodyPr anchorCtr="0" anchor="t" bIns="45700" lIns="91425" rIns="91425" tIns="45700">
            <a:noAutofit/>
          </a:bodyPr>
          <a:lstStyle/>
          <a:p>
            <a:pPr indent="-685800" lvl="0" marL="685800" marR="0" rtl="1" algn="r">
              <a:spcBef>
                <a:spcPts val="0"/>
              </a:spcBef>
              <a:buClr>
                <a:schemeClr val="dk1"/>
              </a:buClr>
              <a:buSzPct val="100000"/>
              <a:buFont typeface="Arial"/>
              <a:buChar char="•"/>
            </a:pPr>
            <a:r>
              <a:rPr b="1" lang="ar-EG" sz="4400">
                <a:solidFill>
                  <a:schemeClr val="dk1"/>
                </a:solidFill>
                <a:latin typeface="Calibri"/>
                <a:ea typeface="Calibri"/>
                <a:cs typeface="Calibri"/>
                <a:sym typeface="Calibri"/>
              </a:rPr>
              <a:t>النشاط العام يلاحظ عليه البطء الشديد سواء المشي أو القيام والجلوس وتزيد مشكلات النظر والسمع.</a:t>
            </a:r>
          </a:p>
          <a:p>
            <a:pPr indent="-685800" lvl="0" marL="685800" marR="0" rtl="1" algn="r">
              <a:spcBef>
                <a:spcPts val="0"/>
              </a:spcBef>
              <a:buClr>
                <a:schemeClr val="dk1"/>
              </a:buClr>
              <a:buSzPct val="100000"/>
              <a:buFont typeface="Arial"/>
              <a:buChar char="•"/>
            </a:pPr>
            <a:r>
              <a:rPr b="1" lang="ar-EG" sz="4400">
                <a:solidFill>
                  <a:schemeClr val="dk1"/>
                </a:solidFill>
                <a:latin typeface="Calibri"/>
                <a:ea typeface="Calibri"/>
                <a:cs typeface="Calibri"/>
                <a:sym typeface="Calibri"/>
              </a:rPr>
              <a:t>قد يفقد التحكم في بعض العضلات من ذلك التحكم في الخارج من الجسم مما يؤثر على حالته النفسية.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500"/>
                                        <p:tgtEl>
                                          <p:spTgt spid="159"/>
                                        </p:tgtEl>
                                        <p:attrNameLst>
                                          <p:attrName>ppt_w</p:attrName>
                                        </p:attrNameLst>
                                      </p:cBhvr>
                                      <p:tavLst>
                                        <p:tav fmla="" tm="0">
                                          <p:val>
                                            <p:strVal val="0"/>
                                          </p:val>
                                        </p:tav>
                                        <p:tav fmla="" tm="100000">
                                          <p:val>
                                            <p:strVal val="#ppt_w"/>
                                          </p:val>
                                        </p:tav>
                                      </p:tavLst>
                                    </p:anim>
                                    <p:anim calcmode="lin" valueType="num">
                                      <p:cBhvr additive="base">
                                        <p:cTn dur="500"/>
                                        <p:tgtEl>
                                          <p:spTgt spid="15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 calcmode="lin" valueType="num">
                                      <p:cBhvr additive="base">
                                        <p:cTn dur="500"/>
                                        <p:tgtEl>
                                          <p:spTgt spid="17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70">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anim calcmode="lin" valueType="num">
                                      <p:cBhvr additive="base">
                                        <p:cTn dur="500"/>
                                        <p:tgtEl>
                                          <p:spTgt spid="170">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70">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grpSp>
        <p:nvGrpSpPr>
          <p:cNvPr id="175" name="Shape 175"/>
          <p:cNvGrpSpPr/>
          <p:nvPr/>
        </p:nvGrpSpPr>
        <p:grpSpPr>
          <a:xfrm>
            <a:off x="179512" y="332655"/>
            <a:ext cx="8640960" cy="6192687"/>
            <a:chOff x="179512" y="332655"/>
            <a:chExt cx="8640960" cy="6192687"/>
          </a:xfrm>
        </p:grpSpPr>
        <p:grpSp>
          <p:nvGrpSpPr>
            <p:cNvPr id="176" name="Shape 176"/>
            <p:cNvGrpSpPr/>
            <p:nvPr/>
          </p:nvGrpSpPr>
          <p:grpSpPr>
            <a:xfrm>
              <a:off x="179512" y="332655"/>
              <a:ext cx="8640960" cy="6192687"/>
              <a:chOff x="1049086" y="764703"/>
              <a:chExt cx="7267329" cy="5400599"/>
            </a:xfrm>
          </p:grpSpPr>
          <p:grpSp>
            <p:nvGrpSpPr>
              <p:cNvPr id="177" name="Shape 177"/>
              <p:cNvGrpSpPr/>
              <p:nvPr/>
            </p:nvGrpSpPr>
            <p:grpSpPr>
              <a:xfrm>
                <a:off x="1049086" y="764703"/>
                <a:ext cx="7236803" cy="5400599"/>
                <a:chOff x="179511" y="1412775"/>
                <a:chExt cx="7236803" cy="5400599"/>
              </a:xfrm>
            </p:grpSpPr>
            <p:sp>
              <p:nvSpPr>
                <p:cNvPr id="178" name="Shape 178"/>
                <p:cNvSpPr/>
                <p:nvPr/>
              </p:nvSpPr>
              <p:spPr>
                <a:xfrm rot="5400000">
                  <a:off x="3959931" y="3356991"/>
                  <a:ext cx="5400599" cy="1512167"/>
                </a:xfrm>
                <a:prstGeom prst="flowChartTerminator">
                  <a:avLst/>
                </a:prstGeom>
                <a:solidFill>
                  <a:srgbClr val="336699"/>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179" name="Shape 179"/>
                <p:cNvSpPr/>
                <p:nvPr/>
              </p:nvSpPr>
              <p:spPr>
                <a:xfrm>
                  <a:off x="179511" y="1429171"/>
                  <a:ext cx="6264696" cy="5312196"/>
                </a:xfrm>
                <a:prstGeom prst="roundRect">
                  <a:avLst>
                    <a:gd fmla="val 16667" name="adj"/>
                  </a:avLst>
                </a:prstGeom>
                <a:solidFill>
                  <a:srgbClr val="80808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180" name="Shape 180"/>
                <p:cNvSpPr/>
                <p:nvPr/>
              </p:nvSpPr>
              <p:spPr>
                <a:xfrm>
                  <a:off x="467543" y="1653398"/>
                  <a:ext cx="6912767" cy="4752527"/>
                </a:xfrm>
                <a:prstGeom prst="octagon">
                  <a:avLst>
                    <a:gd fmla="val 17802" name="adj"/>
                  </a:avLst>
                </a:prstGeom>
                <a:gradFill>
                  <a:gsLst>
                    <a:gs pos="0">
                      <a:schemeClr val="lt1"/>
                    </a:gs>
                    <a:gs pos="50000">
                      <a:schemeClr val="lt1"/>
                    </a:gs>
                    <a:gs pos="100000">
                      <a:srgbClr val="FF99CC"/>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pic>
            <p:nvPicPr>
              <p:cNvPr id="181" name="Shape 181"/>
              <p:cNvPicPr preferRelativeResize="0"/>
              <p:nvPr/>
            </p:nvPicPr>
            <p:blipFill rotWithShape="1">
              <a:blip r:embed="rId3">
                <a:alphaModFix/>
              </a:blip>
              <a:srcRect b="0" l="0" r="0" t="0"/>
              <a:stretch/>
            </p:blipFill>
            <p:spPr>
              <a:xfrm>
                <a:off x="7164288" y="764704"/>
                <a:ext cx="1152128" cy="1066784"/>
              </a:xfrm>
              <a:prstGeom prst="rect">
                <a:avLst/>
              </a:prstGeom>
              <a:noFill/>
              <a:ln>
                <a:noFill/>
              </a:ln>
            </p:spPr>
          </p:pic>
        </p:grpSp>
        <p:pic>
          <p:nvPicPr>
            <p:cNvPr id="182" name="Shape 182"/>
            <p:cNvPicPr preferRelativeResize="0"/>
            <p:nvPr/>
          </p:nvPicPr>
          <p:blipFill rotWithShape="1">
            <a:blip r:embed="rId4">
              <a:alphaModFix/>
            </a:blip>
            <a:srcRect b="0" l="0" r="0" t="0"/>
            <a:stretch/>
          </p:blipFill>
          <p:spPr>
            <a:xfrm>
              <a:off x="521985" y="5013176"/>
              <a:ext cx="495299" cy="438150"/>
            </a:xfrm>
            <a:prstGeom prst="rect">
              <a:avLst/>
            </a:prstGeom>
            <a:noFill/>
            <a:ln>
              <a:noFill/>
            </a:ln>
          </p:spPr>
        </p:pic>
        <p:pic>
          <p:nvPicPr>
            <p:cNvPr id="183" name="Shape 183"/>
            <p:cNvPicPr preferRelativeResize="0"/>
            <p:nvPr/>
          </p:nvPicPr>
          <p:blipFill rotWithShape="1">
            <a:blip r:embed="rId4">
              <a:alphaModFix/>
            </a:blip>
            <a:srcRect b="0" l="0" r="0" t="0"/>
            <a:stretch/>
          </p:blipFill>
          <p:spPr>
            <a:xfrm>
              <a:off x="692324" y="5301207"/>
              <a:ext cx="495299" cy="438150"/>
            </a:xfrm>
            <a:prstGeom prst="rect">
              <a:avLst/>
            </a:prstGeom>
            <a:noFill/>
            <a:ln>
              <a:noFill/>
            </a:ln>
          </p:spPr>
        </p:pic>
        <p:pic>
          <p:nvPicPr>
            <p:cNvPr id="184" name="Shape 184"/>
            <p:cNvPicPr preferRelativeResize="0"/>
            <p:nvPr/>
          </p:nvPicPr>
          <p:blipFill rotWithShape="1">
            <a:blip r:embed="rId4">
              <a:alphaModFix/>
            </a:blip>
            <a:srcRect b="0" l="0" r="0" t="0"/>
            <a:stretch/>
          </p:blipFill>
          <p:spPr>
            <a:xfrm>
              <a:off x="980355" y="5583137"/>
              <a:ext cx="495299" cy="438150"/>
            </a:xfrm>
            <a:prstGeom prst="rect">
              <a:avLst/>
            </a:prstGeom>
            <a:noFill/>
            <a:ln>
              <a:noFill/>
            </a:ln>
          </p:spPr>
        </p:pic>
        <p:pic>
          <p:nvPicPr>
            <p:cNvPr id="185" name="Shape 185"/>
            <p:cNvPicPr preferRelativeResize="0"/>
            <p:nvPr/>
          </p:nvPicPr>
          <p:blipFill rotWithShape="1">
            <a:blip r:embed="rId4">
              <a:alphaModFix/>
            </a:blip>
            <a:srcRect b="0" l="0" r="0" t="0"/>
            <a:stretch/>
          </p:blipFill>
          <p:spPr>
            <a:xfrm>
              <a:off x="1268387" y="5871169"/>
              <a:ext cx="495299" cy="438150"/>
            </a:xfrm>
            <a:prstGeom prst="rect">
              <a:avLst/>
            </a:prstGeom>
            <a:noFill/>
            <a:ln>
              <a:noFill/>
            </a:ln>
          </p:spPr>
        </p:pic>
      </p:grpSp>
      <p:sp>
        <p:nvSpPr>
          <p:cNvPr id="186" name="Shape 186"/>
          <p:cNvSpPr txBox="1"/>
          <p:nvPr/>
        </p:nvSpPr>
        <p:spPr>
          <a:xfrm>
            <a:off x="755575" y="2025422"/>
            <a:ext cx="7704855" cy="2123657"/>
          </a:xfrm>
          <a:prstGeom prst="rect">
            <a:avLst/>
          </a:prstGeom>
          <a:noFill/>
          <a:ln>
            <a:noFill/>
          </a:ln>
        </p:spPr>
        <p:txBody>
          <a:bodyPr anchorCtr="0" anchor="t" bIns="45700" lIns="91425" rIns="91425" tIns="45700">
            <a:noAutofit/>
          </a:bodyPr>
          <a:lstStyle/>
          <a:p>
            <a:pPr indent="-571500" lvl="0" marL="571500" marR="0" rtl="1" algn="r">
              <a:spcBef>
                <a:spcPts val="0"/>
              </a:spcBef>
              <a:buClr>
                <a:schemeClr val="dk1"/>
              </a:buClr>
              <a:buSzPct val="100000"/>
              <a:buFont typeface="Arial"/>
              <a:buChar char="•"/>
            </a:pPr>
            <a:r>
              <a:rPr b="1" lang="ar-EG" sz="4400">
                <a:solidFill>
                  <a:schemeClr val="dk1"/>
                </a:solidFill>
                <a:latin typeface="Calibri"/>
                <a:ea typeface="Calibri"/>
                <a:cs typeface="Calibri"/>
                <a:sym typeface="Calibri"/>
              </a:rPr>
              <a:t>تتباطأ العلميات العقلية، حيث يحتاج الفرد إلى وقت أكبر للاستجابة وذلك لنقص في إفرازات النواقل العصبية.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 calcmode="lin" valueType="num">
                                      <p:cBhvr additive="base">
                                        <p:cTn dur="500"/>
                                        <p:tgtEl>
                                          <p:spTgt spid="186">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86">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grpSp>
        <p:nvGrpSpPr>
          <p:cNvPr id="191" name="Shape 191"/>
          <p:cNvGrpSpPr/>
          <p:nvPr/>
        </p:nvGrpSpPr>
        <p:grpSpPr>
          <a:xfrm>
            <a:off x="179512" y="332655"/>
            <a:ext cx="8640960" cy="6192687"/>
            <a:chOff x="179512" y="332655"/>
            <a:chExt cx="8640960" cy="6192687"/>
          </a:xfrm>
        </p:grpSpPr>
        <p:grpSp>
          <p:nvGrpSpPr>
            <p:cNvPr id="192" name="Shape 192"/>
            <p:cNvGrpSpPr/>
            <p:nvPr/>
          </p:nvGrpSpPr>
          <p:grpSpPr>
            <a:xfrm>
              <a:off x="179512" y="332655"/>
              <a:ext cx="8640960" cy="6192687"/>
              <a:chOff x="1049086" y="764703"/>
              <a:chExt cx="7267329" cy="5400599"/>
            </a:xfrm>
          </p:grpSpPr>
          <p:grpSp>
            <p:nvGrpSpPr>
              <p:cNvPr id="193" name="Shape 193"/>
              <p:cNvGrpSpPr/>
              <p:nvPr/>
            </p:nvGrpSpPr>
            <p:grpSpPr>
              <a:xfrm>
                <a:off x="1049086" y="764703"/>
                <a:ext cx="7236803" cy="5400599"/>
                <a:chOff x="179511" y="1412775"/>
                <a:chExt cx="7236803" cy="5400599"/>
              </a:xfrm>
            </p:grpSpPr>
            <p:sp>
              <p:nvSpPr>
                <p:cNvPr id="194" name="Shape 194"/>
                <p:cNvSpPr/>
                <p:nvPr/>
              </p:nvSpPr>
              <p:spPr>
                <a:xfrm rot="5400000">
                  <a:off x="3959931" y="3356991"/>
                  <a:ext cx="5400599" cy="1512167"/>
                </a:xfrm>
                <a:prstGeom prst="flowChartTerminator">
                  <a:avLst/>
                </a:prstGeom>
                <a:solidFill>
                  <a:srgbClr val="336699"/>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195" name="Shape 195"/>
                <p:cNvSpPr/>
                <p:nvPr/>
              </p:nvSpPr>
              <p:spPr>
                <a:xfrm>
                  <a:off x="179511" y="1429171"/>
                  <a:ext cx="6264696" cy="5312196"/>
                </a:xfrm>
                <a:prstGeom prst="roundRect">
                  <a:avLst>
                    <a:gd fmla="val 16667" name="adj"/>
                  </a:avLst>
                </a:prstGeom>
                <a:solidFill>
                  <a:srgbClr val="80808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196" name="Shape 196"/>
                <p:cNvSpPr/>
                <p:nvPr/>
              </p:nvSpPr>
              <p:spPr>
                <a:xfrm>
                  <a:off x="467543" y="1653398"/>
                  <a:ext cx="6912767" cy="4752527"/>
                </a:xfrm>
                <a:prstGeom prst="octagon">
                  <a:avLst>
                    <a:gd fmla="val 17802" name="adj"/>
                  </a:avLst>
                </a:prstGeom>
                <a:gradFill>
                  <a:gsLst>
                    <a:gs pos="0">
                      <a:schemeClr val="lt1"/>
                    </a:gs>
                    <a:gs pos="50000">
                      <a:schemeClr val="lt1"/>
                    </a:gs>
                    <a:gs pos="100000">
                      <a:srgbClr val="FF99CC"/>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pic>
            <p:nvPicPr>
              <p:cNvPr id="197" name="Shape 197"/>
              <p:cNvPicPr preferRelativeResize="0"/>
              <p:nvPr/>
            </p:nvPicPr>
            <p:blipFill rotWithShape="1">
              <a:blip r:embed="rId3">
                <a:alphaModFix/>
              </a:blip>
              <a:srcRect b="0" l="0" r="0" t="0"/>
              <a:stretch/>
            </p:blipFill>
            <p:spPr>
              <a:xfrm>
                <a:off x="7164288" y="764704"/>
                <a:ext cx="1152128" cy="1066784"/>
              </a:xfrm>
              <a:prstGeom prst="rect">
                <a:avLst/>
              </a:prstGeom>
              <a:noFill/>
              <a:ln>
                <a:noFill/>
              </a:ln>
            </p:spPr>
          </p:pic>
        </p:grpSp>
        <p:pic>
          <p:nvPicPr>
            <p:cNvPr id="198" name="Shape 198"/>
            <p:cNvPicPr preferRelativeResize="0"/>
            <p:nvPr/>
          </p:nvPicPr>
          <p:blipFill rotWithShape="1">
            <a:blip r:embed="rId4">
              <a:alphaModFix/>
            </a:blip>
            <a:srcRect b="0" l="0" r="0" t="0"/>
            <a:stretch/>
          </p:blipFill>
          <p:spPr>
            <a:xfrm>
              <a:off x="521985" y="5013176"/>
              <a:ext cx="495299" cy="438150"/>
            </a:xfrm>
            <a:prstGeom prst="rect">
              <a:avLst/>
            </a:prstGeom>
            <a:noFill/>
            <a:ln>
              <a:noFill/>
            </a:ln>
          </p:spPr>
        </p:pic>
        <p:pic>
          <p:nvPicPr>
            <p:cNvPr id="199" name="Shape 199"/>
            <p:cNvPicPr preferRelativeResize="0"/>
            <p:nvPr/>
          </p:nvPicPr>
          <p:blipFill rotWithShape="1">
            <a:blip r:embed="rId4">
              <a:alphaModFix/>
            </a:blip>
            <a:srcRect b="0" l="0" r="0" t="0"/>
            <a:stretch/>
          </p:blipFill>
          <p:spPr>
            <a:xfrm>
              <a:off x="692324" y="5301207"/>
              <a:ext cx="495299" cy="438150"/>
            </a:xfrm>
            <a:prstGeom prst="rect">
              <a:avLst/>
            </a:prstGeom>
            <a:noFill/>
            <a:ln>
              <a:noFill/>
            </a:ln>
          </p:spPr>
        </p:pic>
        <p:pic>
          <p:nvPicPr>
            <p:cNvPr id="200" name="Shape 200"/>
            <p:cNvPicPr preferRelativeResize="0"/>
            <p:nvPr/>
          </p:nvPicPr>
          <p:blipFill rotWithShape="1">
            <a:blip r:embed="rId4">
              <a:alphaModFix/>
            </a:blip>
            <a:srcRect b="0" l="0" r="0" t="0"/>
            <a:stretch/>
          </p:blipFill>
          <p:spPr>
            <a:xfrm>
              <a:off x="980355" y="5583137"/>
              <a:ext cx="495299" cy="438150"/>
            </a:xfrm>
            <a:prstGeom prst="rect">
              <a:avLst/>
            </a:prstGeom>
            <a:noFill/>
            <a:ln>
              <a:noFill/>
            </a:ln>
          </p:spPr>
        </p:pic>
        <p:pic>
          <p:nvPicPr>
            <p:cNvPr id="201" name="Shape 201"/>
            <p:cNvPicPr preferRelativeResize="0"/>
            <p:nvPr/>
          </p:nvPicPr>
          <p:blipFill rotWithShape="1">
            <a:blip r:embed="rId4">
              <a:alphaModFix/>
            </a:blip>
            <a:srcRect b="0" l="0" r="0" t="0"/>
            <a:stretch/>
          </p:blipFill>
          <p:spPr>
            <a:xfrm>
              <a:off x="1268387" y="5871169"/>
              <a:ext cx="495299" cy="438150"/>
            </a:xfrm>
            <a:prstGeom prst="rect">
              <a:avLst/>
            </a:prstGeom>
            <a:noFill/>
            <a:ln>
              <a:noFill/>
            </a:ln>
          </p:spPr>
        </p:pic>
      </p:grpSp>
      <p:sp>
        <p:nvSpPr>
          <p:cNvPr id="202" name="Shape 202"/>
          <p:cNvSpPr txBox="1"/>
          <p:nvPr/>
        </p:nvSpPr>
        <p:spPr>
          <a:xfrm>
            <a:off x="755575" y="1628800"/>
            <a:ext cx="7704855" cy="4154983"/>
          </a:xfrm>
          <a:prstGeom prst="rect">
            <a:avLst/>
          </a:prstGeom>
          <a:noFill/>
          <a:ln>
            <a:noFill/>
          </a:ln>
        </p:spPr>
        <p:txBody>
          <a:bodyPr anchorCtr="0" anchor="t" bIns="45700" lIns="91425" rIns="91425" tIns="45700">
            <a:noAutofit/>
          </a:bodyPr>
          <a:lstStyle/>
          <a:p>
            <a:pPr indent="-571500" lvl="0" marL="571500" marR="0" rtl="1" algn="r">
              <a:spcBef>
                <a:spcPts val="0"/>
              </a:spcBef>
              <a:buClr>
                <a:schemeClr val="dk1"/>
              </a:buClr>
              <a:buSzPct val="100000"/>
              <a:buFont typeface="Arial"/>
              <a:buChar char="•"/>
            </a:pPr>
            <a:r>
              <a:rPr b="1" lang="ar-EG" sz="4400">
                <a:solidFill>
                  <a:schemeClr val="dk1"/>
                </a:solidFill>
                <a:latin typeface="Calibri"/>
                <a:ea typeface="Calibri"/>
                <a:cs typeface="Calibri"/>
                <a:sym typeface="Calibri"/>
              </a:rPr>
              <a:t>من مظاهر الضعف في العمليات العقلية ضعف الذاكرة التي تضعف بشكل ملاحظ إلى الدرجة التي تفقده التفاعل مع الآخرين فقد ينسى الأسماء والأحداث ومن أهم أسباب ضعف الذاكرة الإصابة بمرض الزهايمرز.</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anim calcmode="lin" valueType="num">
                                      <p:cBhvr additive="base">
                                        <p:cTn dur="500"/>
                                        <p:tgtEl>
                                          <p:spTgt spid="20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02">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grpSp>
        <p:nvGrpSpPr>
          <p:cNvPr id="207" name="Shape 207"/>
          <p:cNvGrpSpPr/>
          <p:nvPr/>
        </p:nvGrpSpPr>
        <p:grpSpPr>
          <a:xfrm>
            <a:off x="179512" y="332655"/>
            <a:ext cx="8640960" cy="6192687"/>
            <a:chOff x="179512" y="332655"/>
            <a:chExt cx="8640960" cy="6192687"/>
          </a:xfrm>
        </p:grpSpPr>
        <p:grpSp>
          <p:nvGrpSpPr>
            <p:cNvPr id="208" name="Shape 208"/>
            <p:cNvGrpSpPr/>
            <p:nvPr/>
          </p:nvGrpSpPr>
          <p:grpSpPr>
            <a:xfrm>
              <a:off x="179512" y="332655"/>
              <a:ext cx="8640960" cy="6192687"/>
              <a:chOff x="1049086" y="764703"/>
              <a:chExt cx="7267329" cy="5400599"/>
            </a:xfrm>
          </p:grpSpPr>
          <p:grpSp>
            <p:nvGrpSpPr>
              <p:cNvPr id="209" name="Shape 209"/>
              <p:cNvGrpSpPr/>
              <p:nvPr/>
            </p:nvGrpSpPr>
            <p:grpSpPr>
              <a:xfrm>
                <a:off x="1049086" y="764703"/>
                <a:ext cx="7236803" cy="5400599"/>
                <a:chOff x="179511" y="1412775"/>
                <a:chExt cx="7236803" cy="5400599"/>
              </a:xfrm>
            </p:grpSpPr>
            <p:sp>
              <p:nvSpPr>
                <p:cNvPr id="210" name="Shape 210"/>
                <p:cNvSpPr/>
                <p:nvPr/>
              </p:nvSpPr>
              <p:spPr>
                <a:xfrm rot="5400000">
                  <a:off x="3959931" y="3356991"/>
                  <a:ext cx="5400599" cy="1512167"/>
                </a:xfrm>
                <a:prstGeom prst="flowChartTerminator">
                  <a:avLst/>
                </a:prstGeom>
                <a:solidFill>
                  <a:srgbClr val="336699"/>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211" name="Shape 211"/>
                <p:cNvSpPr/>
                <p:nvPr/>
              </p:nvSpPr>
              <p:spPr>
                <a:xfrm>
                  <a:off x="179511" y="1429171"/>
                  <a:ext cx="6264696" cy="5312196"/>
                </a:xfrm>
                <a:prstGeom prst="roundRect">
                  <a:avLst>
                    <a:gd fmla="val 16667" name="adj"/>
                  </a:avLst>
                </a:prstGeom>
                <a:solidFill>
                  <a:srgbClr val="80808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212" name="Shape 212"/>
                <p:cNvSpPr/>
                <p:nvPr/>
              </p:nvSpPr>
              <p:spPr>
                <a:xfrm>
                  <a:off x="467543" y="1653398"/>
                  <a:ext cx="6912767" cy="4752527"/>
                </a:xfrm>
                <a:prstGeom prst="octagon">
                  <a:avLst>
                    <a:gd fmla="val 17802" name="adj"/>
                  </a:avLst>
                </a:prstGeom>
                <a:gradFill>
                  <a:gsLst>
                    <a:gs pos="0">
                      <a:schemeClr val="lt1"/>
                    </a:gs>
                    <a:gs pos="50000">
                      <a:schemeClr val="lt1"/>
                    </a:gs>
                    <a:gs pos="100000">
                      <a:srgbClr val="FF99CC"/>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pic>
            <p:nvPicPr>
              <p:cNvPr id="213" name="Shape 213"/>
              <p:cNvPicPr preferRelativeResize="0"/>
              <p:nvPr/>
            </p:nvPicPr>
            <p:blipFill rotWithShape="1">
              <a:blip r:embed="rId3">
                <a:alphaModFix/>
              </a:blip>
              <a:srcRect b="0" l="0" r="0" t="0"/>
              <a:stretch/>
            </p:blipFill>
            <p:spPr>
              <a:xfrm>
                <a:off x="7164288" y="764704"/>
                <a:ext cx="1152128" cy="1066784"/>
              </a:xfrm>
              <a:prstGeom prst="rect">
                <a:avLst/>
              </a:prstGeom>
              <a:noFill/>
              <a:ln>
                <a:noFill/>
              </a:ln>
            </p:spPr>
          </p:pic>
        </p:grpSp>
        <p:pic>
          <p:nvPicPr>
            <p:cNvPr id="214" name="Shape 214"/>
            <p:cNvPicPr preferRelativeResize="0"/>
            <p:nvPr/>
          </p:nvPicPr>
          <p:blipFill rotWithShape="1">
            <a:blip r:embed="rId4">
              <a:alphaModFix/>
            </a:blip>
            <a:srcRect b="0" l="0" r="0" t="0"/>
            <a:stretch/>
          </p:blipFill>
          <p:spPr>
            <a:xfrm>
              <a:off x="521985" y="5013176"/>
              <a:ext cx="495299" cy="438150"/>
            </a:xfrm>
            <a:prstGeom prst="rect">
              <a:avLst/>
            </a:prstGeom>
            <a:noFill/>
            <a:ln>
              <a:noFill/>
            </a:ln>
          </p:spPr>
        </p:pic>
        <p:pic>
          <p:nvPicPr>
            <p:cNvPr id="215" name="Shape 215"/>
            <p:cNvPicPr preferRelativeResize="0"/>
            <p:nvPr/>
          </p:nvPicPr>
          <p:blipFill rotWithShape="1">
            <a:blip r:embed="rId4">
              <a:alphaModFix/>
            </a:blip>
            <a:srcRect b="0" l="0" r="0" t="0"/>
            <a:stretch/>
          </p:blipFill>
          <p:spPr>
            <a:xfrm>
              <a:off x="692324" y="5301207"/>
              <a:ext cx="495299" cy="438150"/>
            </a:xfrm>
            <a:prstGeom prst="rect">
              <a:avLst/>
            </a:prstGeom>
            <a:noFill/>
            <a:ln>
              <a:noFill/>
            </a:ln>
          </p:spPr>
        </p:pic>
        <p:pic>
          <p:nvPicPr>
            <p:cNvPr id="216" name="Shape 216"/>
            <p:cNvPicPr preferRelativeResize="0"/>
            <p:nvPr/>
          </p:nvPicPr>
          <p:blipFill rotWithShape="1">
            <a:blip r:embed="rId4">
              <a:alphaModFix/>
            </a:blip>
            <a:srcRect b="0" l="0" r="0" t="0"/>
            <a:stretch/>
          </p:blipFill>
          <p:spPr>
            <a:xfrm>
              <a:off x="980355" y="5583137"/>
              <a:ext cx="495299" cy="438150"/>
            </a:xfrm>
            <a:prstGeom prst="rect">
              <a:avLst/>
            </a:prstGeom>
            <a:noFill/>
            <a:ln>
              <a:noFill/>
            </a:ln>
          </p:spPr>
        </p:pic>
        <p:pic>
          <p:nvPicPr>
            <p:cNvPr id="217" name="Shape 217"/>
            <p:cNvPicPr preferRelativeResize="0"/>
            <p:nvPr/>
          </p:nvPicPr>
          <p:blipFill rotWithShape="1">
            <a:blip r:embed="rId4">
              <a:alphaModFix/>
            </a:blip>
            <a:srcRect b="0" l="0" r="0" t="0"/>
            <a:stretch/>
          </p:blipFill>
          <p:spPr>
            <a:xfrm>
              <a:off x="1268387" y="5871169"/>
              <a:ext cx="495299" cy="438150"/>
            </a:xfrm>
            <a:prstGeom prst="rect">
              <a:avLst/>
            </a:prstGeom>
            <a:noFill/>
            <a:ln>
              <a:noFill/>
            </a:ln>
          </p:spPr>
        </p:pic>
      </p:grpSp>
      <p:sp>
        <p:nvSpPr>
          <p:cNvPr id="218" name="Shape 218"/>
          <p:cNvSpPr txBox="1"/>
          <p:nvPr/>
        </p:nvSpPr>
        <p:spPr>
          <a:xfrm>
            <a:off x="611560" y="973171"/>
            <a:ext cx="7985790" cy="4832092"/>
          </a:xfrm>
          <a:prstGeom prst="rect">
            <a:avLst/>
          </a:prstGeom>
          <a:noFill/>
          <a:ln>
            <a:noFill/>
          </a:ln>
        </p:spPr>
        <p:txBody>
          <a:bodyPr anchorCtr="0" anchor="t" bIns="45700" lIns="91425" rIns="91425" tIns="45700">
            <a:noAutofit/>
          </a:bodyPr>
          <a:lstStyle/>
          <a:p>
            <a:pPr indent="-571500" lvl="0" marL="571500" marR="0" rtl="1" algn="r">
              <a:spcBef>
                <a:spcPts val="0"/>
              </a:spcBef>
              <a:buClr>
                <a:schemeClr val="dk1"/>
              </a:buClr>
              <a:buSzPct val="100000"/>
              <a:buFont typeface="Arial"/>
              <a:buChar char="•"/>
            </a:pPr>
            <a:r>
              <a:rPr b="1" lang="ar-EG" sz="4400">
                <a:solidFill>
                  <a:schemeClr val="dk1"/>
                </a:solidFill>
                <a:latin typeface="Calibri"/>
                <a:ea typeface="Calibri"/>
                <a:cs typeface="Calibri"/>
                <a:sym typeface="Calibri"/>
              </a:rPr>
              <a:t>فقدان المرونة في التفكير فنجد كبير السن لا يمكن أن يقتنع بتغيير فكرة ما أو عادة ما بسهولة.</a:t>
            </a:r>
          </a:p>
          <a:p>
            <a:pPr indent="-571500" lvl="0" marL="571500" marR="0" rtl="1" algn="r">
              <a:spcBef>
                <a:spcPts val="0"/>
              </a:spcBef>
              <a:buClr>
                <a:schemeClr val="dk1"/>
              </a:buClr>
              <a:buSzPct val="100000"/>
              <a:buFont typeface="Arial"/>
              <a:buChar char="•"/>
            </a:pPr>
            <a:r>
              <a:rPr b="1" lang="ar-EG" sz="4400">
                <a:solidFill>
                  <a:schemeClr val="dk1"/>
                </a:solidFill>
                <a:latin typeface="Calibri"/>
                <a:ea typeface="Calibri"/>
                <a:cs typeface="Calibri"/>
                <a:sym typeface="Calibri"/>
              </a:rPr>
              <a:t>يميل كبار السن لنقد الأجيال الأصغر سنًّا وذلك قد يكون من طول الخبرة في الحياة وأحيانًا من دافع لا شعوري بهدف إرضاء الذات ولبيان أن جيلهم أفضل.</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anim calcmode="lin" valueType="num">
                                      <p:cBhvr additive="base">
                                        <p:cTn dur="500"/>
                                        <p:tgtEl>
                                          <p:spTgt spid="21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18">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anim calcmode="lin" valueType="num">
                                      <p:cBhvr additive="base">
                                        <p:cTn dur="500"/>
                                        <p:tgtEl>
                                          <p:spTgt spid="21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18">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