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2" r:id="rId3"/>
    <p:sldId id="263" r:id="rId4"/>
    <p:sldId id="264" r:id="rId5"/>
    <p:sldId id="265" r:id="rId6"/>
    <p:sldId id="266" r:id="rId7"/>
    <p:sldId id="268" r:id="rId8"/>
    <p:sldId id="267" r:id="rId9"/>
    <p:sldId id="269" r:id="rId10"/>
    <p:sldId id="257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8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660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75AA-EEBD-4FB8-8025-6E58B171D495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D00ED-BA2C-48A4-944B-97A57C108B4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8" name="عنصر نائب للمحتوى 7" descr="تنزيل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6248400" cy="6324600"/>
          </a:xfrm>
        </p:spPr>
      </p:pic>
      <p:sp>
        <p:nvSpPr>
          <p:cNvPr id="4" name="شكل بيضاوي 3"/>
          <p:cNvSpPr/>
          <p:nvPr/>
        </p:nvSpPr>
        <p:spPr>
          <a:xfrm>
            <a:off x="6705600" y="228600"/>
            <a:ext cx="1905000" cy="6248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1200" dirty="0"/>
          </a:p>
        </p:txBody>
      </p:sp>
      <p:sp>
        <p:nvSpPr>
          <p:cNvPr id="5" name="مستطيل 4"/>
          <p:cNvSpPr/>
          <p:nvPr/>
        </p:nvSpPr>
        <p:spPr>
          <a:xfrm>
            <a:off x="7086600" y="1828800"/>
            <a:ext cx="121920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طالبتي أسعدي يومك بذكر الله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BS\Downloads\images.jpg"/>
          <p:cNvPicPr>
            <a:picLocks noChangeAspect="1" noChangeArrowheads="1"/>
          </p:cNvPicPr>
          <p:nvPr/>
        </p:nvPicPr>
        <p:blipFill>
          <a:blip r:embed="rId2" cstate="print">
            <a:lum bright="11000"/>
          </a:blip>
          <a:srcRect/>
          <a:stretch>
            <a:fillRect/>
          </a:stretch>
        </p:blipFill>
        <p:spPr bwMode="auto">
          <a:xfrm>
            <a:off x="533400" y="2743200"/>
            <a:ext cx="1963023" cy="1447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2971800" y="762000"/>
            <a:ext cx="5489003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FS_Diwany_Border" pitchFamily="2" charset="-78"/>
              </a:rPr>
              <a:t>خطوات تطبيق العمل في فريق: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FS_Diwany_Borde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1981200"/>
            <a:ext cx="5181600" cy="37856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FS_Diwany_Border" pitchFamily="2" charset="-78"/>
              </a:rPr>
              <a:t>-</a:t>
            </a:r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cs typeface="FS_Diwany_Border" pitchFamily="2" charset="-78"/>
              </a:rPr>
              <a:t>اختيار </a:t>
            </a:r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cs typeface="FS_Diwany_Border" pitchFamily="2" charset="-78"/>
              </a:rPr>
              <a:t>المشكلة.</a:t>
            </a:r>
            <a:endParaRPr lang="ar-SA" sz="4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cs typeface="FS_Diwany_Border" pitchFamily="2" charset="-78"/>
            </a:endParaRPr>
          </a:p>
          <a:p>
            <a:r>
              <a:rPr lang="ar-SA" sz="4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+mj-lt"/>
                <a:cs typeface="FS_Diwany_Border" pitchFamily="2" charset="-78"/>
              </a:rPr>
              <a:t>-</a:t>
            </a:r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cs typeface="FS_Diwany_Border" pitchFamily="2" charset="-78"/>
              </a:rPr>
              <a:t>التخطيط.</a:t>
            </a:r>
          </a:p>
          <a:p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cs typeface="FS_Diwany_Border" pitchFamily="2" charset="-78"/>
              </a:rPr>
              <a:t>- دراسة </a:t>
            </a:r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cs typeface="FS_Diwany_Border" pitchFamily="2" charset="-78"/>
              </a:rPr>
              <a:t>المشكلة.</a:t>
            </a:r>
            <a:endParaRPr lang="ar-SA" sz="4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cs typeface="FS_Diwany_Border" pitchFamily="2" charset="-78"/>
            </a:endParaRPr>
          </a:p>
          <a:p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cs typeface="FS_Diwany_Border" pitchFamily="2" charset="-78"/>
              </a:rPr>
              <a:t>-المناقشة الجماعية.</a:t>
            </a:r>
            <a:endParaRPr lang="ar-SA" sz="4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cs typeface="FS_Diwany_Border" pitchFamily="2" charset="-78"/>
            </a:endParaRPr>
          </a:p>
          <a:p>
            <a:endParaRPr lang="ar-SA" sz="4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cs typeface="FS_Diwany_Border" pitchFamily="2" charset="-78"/>
            </a:endParaRPr>
          </a:p>
        </p:txBody>
      </p:sp>
      <p:pic>
        <p:nvPicPr>
          <p:cNvPr id="5" name="صورة 4" descr="images (2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33400"/>
            <a:ext cx="1971675" cy="1476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صورة 5" descr="images (2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4953000"/>
            <a:ext cx="1447800" cy="1447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SA" dirty="0" smtClean="0">
                <a:solidFill>
                  <a:schemeClr val="accent2">
                    <a:lumMod val="75000"/>
                  </a:schemeClr>
                </a:solidFill>
              </a:rPr>
              <a:t>هات أكبر عدد ممكن من فوائد العمل في فريق ؟؟</a:t>
            </a:r>
            <a:endParaRPr lang="ar-SA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عنصر نائب للمحتوى 3" descr="images (2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0800" y="1905000"/>
            <a:ext cx="4410075" cy="3429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عنصر نائب للمحتوى 6" descr="images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334000"/>
            <a:ext cx="1219200" cy="1181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BS\Downloads\teamwork_4175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981200"/>
            <a:ext cx="3048000" cy="4267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819400" y="228600"/>
            <a:ext cx="5369466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FS_Diwany_Border" pitchFamily="2" charset="-78"/>
              </a:rPr>
              <a:t>محاور تشكيل فريق العمل: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FS_Diwany_Borde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600" y="1295400"/>
            <a:ext cx="4800600" cy="52629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cs typeface="FS_Diwany_Border" pitchFamily="2" charset="-78"/>
              </a:rPr>
              <a:t>-التركيز.</a:t>
            </a:r>
          </a:p>
          <a:p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+mj-lt"/>
                <a:cs typeface="FS_Diwany_Border" pitchFamily="2" charset="-78"/>
              </a:rPr>
              <a:t>-</a:t>
            </a:r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cs typeface="FS_Diwany_Border" pitchFamily="2" charset="-78"/>
              </a:rPr>
              <a:t>الوضوح.</a:t>
            </a:r>
          </a:p>
          <a:p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cs typeface="FS_Diwany_Border" pitchFamily="2" charset="-78"/>
              </a:rPr>
              <a:t>-تدوين ما تم الاتفاق عليه.</a:t>
            </a:r>
          </a:p>
          <a:p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cs typeface="FS_Diwany_Border" pitchFamily="2" charset="-78"/>
              </a:rPr>
              <a:t>-الموضوعية.</a:t>
            </a:r>
          </a:p>
          <a:p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cs typeface="FS_Diwany_Border" pitchFamily="2" charset="-78"/>
              </a:rPr>
              <a:t>-تفادي الحلول الفردية.</a:t>
            </a:r>
          </a:p>
          <a:p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cs typeface="FS_Diwany_Border" pitchFamily="2" charset="-78"/>
              </a:rPr>
              <a:t>-الاتصال الفعال.</a:t>
            </a:r>
          </a:p>
          <a:p>
            <a:endParaRPr lang="ar-SA" sz="4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cs typeface="FS_Diwany_Border" pitchFamily="2" charset="-78"/>
            </a:endParaRPr>
          </a:p>
        </p:txBody>
      </p:sp>
      <p:pic>
        <p:nvPicPr>
          <p:cNvPr id="5" name="عنصر نائب للمحتوى 6" descr="images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1219200" cy="1181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عنصر نائب للمحتوى 6" descr="images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81000"/>
            <a:ext cx="1219200" cy="1181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5" name="مستطيل 4"/>
          <p:cNvSpPr/>
          <p:nvPr/>
        </p:nvSpPr>
        <p:spPr>
          <a:xfrm>
            <a:off x="2819400" y="533400"/>
            <a:ext cx="4114800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ar-SA" sz="7200" b="1" cap="none" spc="0" dirty="0" smtClean="0">
                <a:ln/>
                <a:solidFill>
                  <a:schemeClr val="bg2">
                    <a:lumMod val="10000"/>
                  </a:schemeClr>
                </a:solidFill>
                <a:effectLst/>
              </a:rPr>
              <a:t>الواجب</a:t>
            </a:r>
            <a:endParaRPr lang="ar-SA" sz="7200" b="1" cap="none" spc="0" dirty="0">
              <a:ln/>
              <a:solidFill>
                <a:schemeClr val="bg2">
                  <a:lumMod val="10000"/>
                </a:schemeClr>
              </a:solidFill>
              <a:effectLst/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1219200" y="2590800"/>
            <a:ext cx="7620000" cy="32004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chemeClr val="accent2">
                    <a:lumMod val="75000"/>
                  </a:schemeClr>
                </a:solidFill>
              </a:rPr>
              <a:t>من خلال فرق عمل مصغرة </a:t>
            </a:r>
          </a:p>
          <a:p>
            <a:pPr algn="ctr"/>
            <a:r>
              <a:rPr lang="ar-SA" sz="3200" dirty="0" smtClean="0">
                <a:solidFill>
                  <a:schemeClr val="accent2">
                    <a:lumMod val="75000"/>
                  </a:schemeClr>
                </a:solidFill>
              </a:rPr>
              <a:t>انشري ثقافة الانضباط الذاتي والثقة بالنفس </a:t>
            </a:r>
          </a:p>
          <a:p>
            <a:pPr algn="ctr"/>
            <a:r>
              <a:rPr lang="ar-SA" sz="3200" dirty="0" smtClean="0">
                <a:solidFill>
                  <a:schemeClr val="accent2">
                    <a:lumMod val="75000"/>
                  </a:schemeClr>
                </a:solidFill>
              </a:rPr>
              <a:t>في مدرستك ؟؟</a:t>
            </a:r>
            <a:endParaRPr lang="ar-S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7" name="عنصر نائب للمحتوى 6" descr="images (2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1219200" cy="11811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4" name="شكل بيضاوي 3"/>
          <p:cNvSpPr/>
          <p:nvPr/>
        </p:nvSpPr>
        <p:spPr>
          <a:xfrm>
            <a:off x="762000" y="228600"/>
            <a:ext cx="7467600" cy="4495800"/>
          </a:xfrm>
          <a:prstGeom prst="ellipse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905000" y="2286000"/>
            <a:ext cx="504657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العمل في فريق</a:t>
            </a:r>
            <a:endParaRPr lang="ar-SA" sz="8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029200" y="3810000"/>
            <a:ext cx="3886200" cy="22860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i="1" u="sng" dirty="0" smtClean="0">
                <a:solidFill>
                  <a:schemeClr val="bg2">
                    <a:lumMod val="10000"/>
                  </a:schemeClr>
                </a:solidFill>
              </a:rPr>
              <a:t>الأهداف :</a:t>
            </a:r>
          </a:p>
          <a:p>
            <a:pPr>
              <a:buFont typeface="Wingdings" pitchFamily="2" charset="2"/>
              <a:buChar char="Ø"/>
            </a:pPr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ابراز أهميه العمل الجماعي في تحقيق النجاح</a:t>
            </a:r>
          </a:p>
          <a:p>
            <a:pPr>
              <a:buFont typeface="Wingdings" pitchFamily="2" charset="2"/>
              <a:buChar char="Ø"/>
            </a:pPr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الكشف عن أن العمل في فريق يتم من خلال خطوات علمية محددة </a:t>
            </a:r>
          </a:p>
          <a:p>
            <a:pPr>
              <a:buFont typeface="Wingdings" pitchFamily="2" charset="2"/>
              <a:buChar char="Ø"/>
            </a:pPr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الوعي </a:t>
            </a:r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بأب </a:t>
            </a:r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هداف وفوائد العمل في فريق</a:t>
            </a:r>
            <a:endParaRPr lang="ar-SA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1981200" y="304800"/>
            <a:ext cx="6400800" cy="914400"/>
          </a:xfrm>
          <a:prstGeom prst="ellipse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normAutofit fontScale="70000" lnSpcReduction="20000"/>
          </a:bodyPr>
          <a:lstStyle/>
          <a:p>
            <a:r>
              <a:rPr lang="ar-SA" b="1" dirty="0" smtClean="0">
                <a:solidFill>
                  <a:srgbClr val="A80836"/>
                </a:solidFill>
              </a:rPr>
              <a:t>قصة حضارة لبلدهم ومسيرة نجاح لشعبهم </a:t>
            </a:r>
            <a:endParaRPr lang="ar-SA" b="1" dirty="0">
              <a:solidFill>
                <a:srgbClr val="A80836"/>
              </a:solidFill>
            </a:endParaRPr>
          </a:p>
        </p:txBody>
      </p:sp>
      <p:pic>
        <p:nvPicPr>
          <p:cNvPr id="6" name="صورة 5" descr="images (3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524000"/>
            <a:ext cx="2886075" cy="2590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صورة 6" descr="تنزيل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0"/>
            <a:ext cx="3352800" cy="4191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صورة 8" descr="images (3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600" y="3429000"/>
            <a:ext cx="2209800" cy="2743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عنصر نائب للمحتوى 6" descr="images (23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228600"/>
            <a:ext cx="1219200" cy="1181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6" descr="images (2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1219200" cy="11811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3048000" y="685800"/>
            <a:ext cx="5715000" cy="28956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norm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ما سر نجاح اليابان كقوة اقتصادية رغم الأزمات؟؟؟</a:t>
            </a:r>
            <a:endParaRPr lang="ar-SA" b="1" dirty="0">
              <a:solidFill>
                <a:srgbClr val="FF0000"/>
              </a:solidFill>
            </a:endParaRPr>
          </a:p>
        </p:txBody>
      </p:sp>
      <p:pic>
        <p:nvPicPr>
          <p:cNvPr id="6" name="عنصر نائب للمحتوى 6" descr="images (2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066800"/>
            <a:ext cx="1752600" cy="1371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  <a:prstGeom prst="ellipse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dirty="0" smtClean="0"/>
              <a:t>لنتعلم اللغة اليابانية </a:t>
            </a:r>
            <a:endParaRPr lang="ar-SA" dirty="0"/>
          </a:p>
        </p:txBody>
      </p:sp>
      <p:pic>
        <p:nvPicPr>
          <p:cNvPr id="5" name="عنصر نائب للمحتوى 4" descr="images (3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685800"/>
            <a:ext cx="838200" cy="1085850"/>
          </a:xfrm>
        </p:spPr>
      </p:pic>
      <p:sp>
        <p:nvSpPr>
          <p:cNvPr id="6" name="مستطيل مستدير الزوايا 5"/>
          <p:cNvSpPr/>
          <p:nvPr/>
        </p:nvSpPr>
        <p:spPr>
          <a:xfrm>
            <a:off x="1295400" y="3124200"/>
            <a:ext cx="7467600" cy="22860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i="1" dirty="0" smtClean="0">
                <a:solidFill>
                  <a:schemeClr val="bg2">
                    <a:lumMod val="10000"/>
                  </a:schemeClr>
                </a:solidFill>
              </a:rPr>
              <a:t>تتوقعي كلمة </a:t>
            </a:r>
            <a:r>
              <a:rPr lang="ar-SA" sz="6000" i="1" dirty="0" smtClean="0">
                <a:solidFill>
                  <a:schemeClr val="bg2">
                    <a:lumMod val="10000"/>
                  </a:schemeClr>
                </a:solidFill>
              </a:rPr>
              <a:t>أويا بوم </a:t>
            </a:r>
            <a:r>
              <a:rPr lang="ar-SA" sz="6000" i="1" dirty="0" smtClean="0">
                <a:solidFill>
                  <a:schemeClr val="bg2">
                    <a:lumMod val="10000"/>
                  </a:schemeClr>
                </a:solidFill>
              </a:rPr>
              <a:t>................</a:t>
            </a:r>
          </a:p>
          <a:p>
            <a:r>
              <a:rPr lang="ar-SA" sz="6000" i="1" dirty="0" smtClean="0">
                <a:solidFill>
                  <a:schemeClr val="bg2">
                    <a:lumMod val="10000"/>
                  </a:schemeClr>
                </a:solidFill>
              </a:rPr>
              <a:t>    </a:t>
            </a:r>
            <a:r>
              <a:rPr lang="ar-SA" sz="6000" i="1" dirty="0" smtClean="0">
                <a:solidFill>
                  <a:schemeClr val="bg2">
                    <a:lumMod val="10000"/>
                  </a:schemeClr>
                </a:solidFill>
              </a:rPr>
              <a:t>كبوم </a:t>
            </a:r>
            <a:r>
              <a:rPr lang="ar-SA" sz="6000" i="1" dirty="0" smtClean="0">
                <a:solidFill>
                  <a:schemeClr val="bg2">
                    <a:lumMod val="10000"/>
                  </a:schemeClr>
                </a:solidFill>
              </a:rPr>
              <a:t>..................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عنصر نائب للمحتوى 3" descr="images (3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2819400"/>
            <a:ext cx="4114800" cy="3625056"/>
          </a:xfrm>
        </p:spPr>
      </p:pic>
      <p:sp>
        <p:nvSpPr>
          <p:cNvPr id="5" name="وسيلة شرح على شكل سحابة 4"/>
          <p:cNvSpPr/>
          <p:nvPr/>
        </p:nvSpPr>
        <p:spPr>
          <a:xfrm>
            <a:off x="3276600" y="152400"/>
            <a:ext cx="5638800" cy="2362200"/>
          </a:xfrm>
          <a:prstGeom prst="cloudCallout">
            <a:avLst>
              <a:gd name="adj1" fmla="val -41234"/>
              <a:gd name="adj2" fmla="val 112299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وأخيرا أصبحت أول وزيرة للتربية والتعليم </a:t>
            </a:r>
            <a:endParaRPr lang="ar-SA" sz="28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عنصر نائب للمحتوى 3" descr="images (3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2133600"/>
            <a:ext cx="4114800" cy="4310856"/>
          </a:xfrm>
        </p:spPr>
      </p:pic>
      <p:sp>
        <p:nvSpPr>
          <p:cNvPr id="5" name="وسيلة شرح على شكل سحابة 4"/>
          <p:cNvSpPr/>
          <p:nvPr/>
        </p:nvSpPr>
        <p:spPr>
          <a:xfrm>
            <a:off x="3276600" y="152400"/>
            <a:ext cx="5638800" cy="2362200"/>
          </a:xfrm>
          <a:prstGeom prst="cloudCallout">
            <a:avLst>
              <a:gd name="adj1" fmla="val -41234"/>
              <a:gd name="adj2" fmla="val 112299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شكلي فرق عمل ولجان لتطوير بعض الجوانب في الوزارة؟؟</a:t>
            </a:r>
            <a:endParaRPr lang="ar-SA" sz="2800" b="1" dirty="0"/>
          </a:p>
        </p:txBody>
      </p:sp>
      <p:pic>
        <p:nvPicPr>
          <p:cNvPr id="6" name="صورة 5" descr="images (1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2667000"/>
            <a:ext cx="3124200" cy="2895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عنصر نائب للمحتوى 3" descr="images (16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685800"/>
            <a:ext cx="3733800" cy="4019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مستطيل مستدير الزوايا 4"/>
          <p:cNvSpPr/>
          <p:nvPr/>
        </p:nvSpPr>
        <p:spPr>
          <a:xfrm>
            <a:off x="4876800" y="1295400"/>
            <a:ext cx="3657600" cy="464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00B050"/>
                </a:solidFill>
              </a:rPr>
              <a:t>من خلال  تكوينك لفرقة عمل </a:t>
            </a:r>
          </a:p>
          <a:p>
            <a:pPr algn="ctr"/>
            <a:r>
              <a:rPr lang="ar-SA" sz="4000" b="1" dirty="0" smtClean="0">
                <a:solidFill>
                  <a:srgbClr val="00B050"/>
                </a:solidFill>
              </a:rPr>
              <a:t>استنتجي مفهوم العمل في فريق ؟؟؟؟</a:t>
            </a:r>
            <a:endParaRPr lang="ar-SA" sz="4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>
                <a:solidFill>
                  <a:schemeClr val="accent2">
                    <a:lumMod val="75000"/>
                  </a:schemeClr>
                </a:solidFill>
              </a:rPr>
              <a:t>ما رأيك في العبارة التالية ؟؟</a:t>
            </a:r>
            <a:endParaRPr lang="ar-SA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362201"/>
            <a:ext cx="8229600" cy="30480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أن كل مهمة جماعية هي تطبيق لمبدأ العمل في فريق .</a:t>
            </a:r>
          </a:p>
          <a:p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أن الخلاف ظاهرة سلبية في العمل في فريق .</a:t>
            </a:r>
          </a:p>
          <a:p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اتخاذ القرارات في فريق العمل يكون بالأغلبية </a:t>
            </a:r>
            <a:endParaRPr lang="ar-SA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عنصر نائب للمحتوى 6" descr="images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81000"/>
            <a:ext cx="1219200" cy="1181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198</Words>
  <Application>Microsoft Office PowerPoint</Application>
  <PresentationFormat>عرض على الشاشة (3:4)‏</PresentationFormat>
  <Paragraphs>36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Office Theme</vt:lpstr>
      <vt:lpstr>عرض تقديمي في PowerPoint</vt:lpstr>
      <vt:lpstr>عرض تقديمي في PowerPoint</vt:lpstr>
      <vt:lpstr>عرض تقديمي في PowerPoint</vt:lpstr>
      <vt:lpstr>ما سر نجاح اليابان كقوة اقتصادية رغم الأزمات؟؟؟</vt:lpstr>
      <vt:lpstr>لنتعلم اللغة اليابانية </vt:lpstr>
      <vt:lpstr>عرض تقديمي في PowerPoint</vt:lpstr>
      <vt:lpstr>عرض تقديمي في PowerPoint</vt:lpstr>
      <vt:lpstr>عرض تقديمي في PowerPoint</vt:lpstr>
      <vt:lpstr>ما رأيك في العبارة التالية ؟؟</vt:lpstr>
      <vt:lpstr>عرض تقديمي في PowerPoint</vt:lpstr>
      <vt:lpstr>هات أكبر عدد ممكن من فوائد العمل في فريق ؟؟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ABS</dc:creator>
  <cp:lastModifiedBy>SanamIT</cp:lastModifiedBy>
  <cp:revision>19</cp:revision>
  <dcterms:created xsi:type="dcterms:W3CDTF">2012-10-07T15:48:16Z</dcterms:created>
  <dcterms:modified xsi:type="dcterms:W3CDTF">2015-02-07T09:26:07Z</dcterms:modified>
</cp:coreProperties>
</file>