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9"/>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7" r:id="rId22"/>
    <p:sldId id="278" r:id="rId23"/>
    <p:sldId id="279" r:id="rId24"/>
    <p:sldId id="280" r:id="rId25"/>
    <p:sldId id="281" r:id="rId26"/>
    <p:sldId id="282" r:id="rId27"/>
    <p:sldId id="283" r:id="rId2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6" d="100"/>
          <a:sy n="86" d="100"/>
        </p:scale>
        <p:origin x="-1339" y="-4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FC582EC-BDE6-405C-8B55-88BB88F03E7C}" type="datetimeFigureOut">
              <a:rPr lang="en-US" smtClean="0"/>
              <a:t>10/24/2016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9654D79-C951-4802-B98E-17C8F2424241}" type="slidenum">
              <a:rPr lang="en-US" smtClean="0"/>
              <a:t>‹#›</a:t>
            </a:fld>
            <a:endParaRPr lang="en-US"/>
          </a:p>
        </p:txBody>
      </p:sp>
    </p:spTree>
    <p:extLst>
      <p:ext uri="{BB962C8B-B14F-4D97-AF65-F5344CB8AC3E}">
        <p14:creationId xmlns:p14="http://schemas.microsoft.com/office/powerpoint/2010/main" val="276642171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0466" name="عنصر نائب لصورة الشريحة 1"/>
          <p:cNvSpPr>
            <a:spLocks noGrp="1" noRot="1" noChangeAspect="1" noTextEdit="1"/>
          </p:cNvSpPr>
          <p:nvPr>
            <p:ph type="sldImg"/>
          </p:nvPr>
        </p:nvSpPr>
        <p:spPr>
          <a:ln/>
        </p:spPr>
      </p:sp>
      <p:sp>
        <p:nvSpPr>
          <p:cNvPr id="190467" name="عنصر نائب للملاحظات 2"/>
          <p:cNvSpPr>
            <a:spLocks noGrp="1"/>
          </p:cNvSpPr>
          <p:nvPr>
            <p:ph type="body" idx="1"/>
          </p:nvPr>
        </p:nvSpPr>
        <p:spPr>
          <a:noFill/>
          <a:ln/>
        </p:spPr>
        <p:txBody>
          <a:bodyPr/>
          <a:lstStyle/>
          <a:p>
            <a:endParaRPr lang="en-US" smtClean="0">
              <a:latin typeface="Arial" pitchFamily="34" charset="0"/>
              <a:cs typeface="Arial" pitchFamily="34" charset="0"/>
            </a:endParaRPr>
          </a:p>
        </p:txBody>
      </p:sp>
      <p:sp>
        <p:nvSpPr>
          <p:cNvPr id="190468" name="عنصر نائب لرقم الشريحة 3"/>
          <p:cNvSpPr>
            <a:spLocks noGrp="1"/>
          </p:cNvSpPr>
          <p:nvPr>
            <p:ph type="sldNum" sz="quarter" idx="5"/>
          </p:nvPr>
        </p:nvSpPr>
        <p:spPr>
          <a:noFill/>
        </p:spPr>
        <p:txBody>
          <a:bodyPr/>
          <a:lstStyle/>
          <a:p>
            <a:fld id="{EEAF9C45-1361-4FD6-B535-E01FF748D014}" type="slidenum">
              <a:rPr lang="en-US" smtClean="0">
                <a:latin typeface="Arial" pitchFamily="34" charset="0"/>
                <a:cs typeface="Arial" pitchFamily="34" charset="0"/>
              </a:rPr>
              <a:pPr/>
              <a:t>2</a:t>
            </a:fld>
            <a:endParaRPr lang="en-US" smtClean="0">
              <a:latin typeface="Arial" pitchFamily="34" charset="0"/>
              <a:cs typeface="Arial"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10/24/2016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10/24/2016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10/24/2016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10/24/2016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10/24/2016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10/24/2016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10/24/2016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10/24/2016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10/24/2016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10/24/2016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10/24/2016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10/24/2016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7.xml"/><Relationship Id="rId6" Type="http://schemas.openxmlformats.org/officeDocument/2006/relationships/image" Target="../media/image4.jpeg"/><Relationship Id="rId5" Type="http://schemas.openxmlformats.org/officeDocument/2006/relationships/image" Target="../media/image3.jpeg"/><Relationship Id="rId4" Type="http://schemas.openxmlformats.org/officeDocument/2006/relationships/image" Target="../media/image2.jpeg"/></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1.png"/><Relationship Id="rId1" Type="http://schemas.openxmlformats.org/officeDocument/2006/relationships/slideLayout" Target="../slideLayouts/slideLayout7.xml"/><Relationship Id="rId4" Type="http://schemas.openxmlformats.org/officeDocument/2006/relationships/image" Target="../media/image6.jpe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3250" name="Picture 4"/>
          <p:cNvPicPr>
            <a:picLocks noChangeAspect="1"/>
          </p:cNvPicPr>
          <p:nvPr/>
        </p:nvPicPr>
        <p:blipFill>
          <a:blip r:embed="rId2"/>
          <a:srcRect/>
          <a:stretch>
            <a:fillRect/>
          </a:stretch>
        </p:blipFill>
        <p:spPr bwMode="auto">
          <a:xfrm>
            <a:off x="0" y="0"/>
            <a:ext cx="9144000" cy="6858000"/>
          </a:xfrm>
          <a:prstGeom prst="rect">
            <a:avLst/>
          </a:prstGeom>
          <a:noFill/>
          <a:ln w="9525">
            <a:noFill/>
            <a:miter lim="800000"/>
            <a:headEnd/>
            <a:tailEnd/>
          </a:ln>
        </p:spPr>
      </p:pic>
      <p:sp>
        <p:nvSpPr>
          <p:cNvPr id="48131" name="TextBox 2"/>
          <p:cNvSpPr txBox="1">
            <a:spLocks noChangeArrowheads="1"/>
          </p:cNvSpPr>
          <p:nvPr/>
        </p:nvSpPr>
        <p:spPr bwMode="auto">
          <a:xfrm>
            <a:off x="2411413" y="1211263"/>
            <a:ext cx="3852862" cy="4508500"/>
          </a:xfrm>
          <a:prstGeom prst="rect">
            <a:avLst/>
          </a:prstGeom>
          <a:ln/>
        </p:spPr>
        <p:style>
          <a:lnRef idx="2">
            <a:schemeClr val="accent2"/>
          </a:lnRef>
          <a:fillRef idx="1">
            <a:schemeClr val="lt1"/>
          </a:fillRef>
          <a:effectRef idx="0">
            <a:schemeClr val="accent2"/>
          </a:effectRef>
          <a:fontRef idx="minor">
            <a:schemeClr val="dk1"/>
          </a:fontRef>
        </p:style>
        <p:txBody>
          <a:bodyPr>
            <a:spAutoFit/>
          </a:bodyPr>
          <a:lstStyle>
            <a:lvl1pPr eaLnBrk="0" hangingPunct="0">
              <a:defRPr sz="1600">
                <a:solidFill>
                  <a:schemeClr val="tx1"/>
                </a:solidFill>
                <a:latin typeface="Arial" pitchFamily="34" charset="0"/>
                <a:cs typeface="Arial" pitchFamily="34" charset="0"/>
              </a:defRPr>
            </a:lvl1pPr>
            <a:lvl2pPr marL="742950" indent="-285750" eaLnBrk="0" hangingPunct="0">
              <a:defRPr sz="1600">
                <a:solidFill>
                  <a:schemeClr val="tx1"/>
                </a:solidFill>
                <a:latin typeface="Arial" pitchFamily="34" charset="0"/>
                <a:cs typeface="Arial" pitchFamily="34" charset="0"/>
              </a:defRPr>
            </a:lvl2pPr>
            <a:lvl3pPr marL="1143000" indent="-228600" eaLnBrk="0" hangingPunct="0">
              <a:defRPr sz="1600">
                <a:solidFill>
                  <a:schemeClr val="tx1"/>
                </a:solidFill>
                <a:latin typeface="Arial" pitchFamily="34" charset="0"/>
                <a:cs typeface="Arial" pitchFamily="34" charset="0"/>
              </a:defRPr>
            </a:lvl3pPr>
            <a:lvl4pPr marL="1600200" indent="-228600" eaLnBrk="0" hangingPunct="0">
              <a:defRPr sz="1600">
                <a:solidFill>
                  <a:schemeClr val="tx1"/>
                </a:solidFill>
                <a:latin typeface="Arial" pitchFamily="34" charset="0"/>
                <a:cs typeface="Arial" pitchFamily="34" charset="0"/>
              </a:defRPr>
            </a:lvl4pPr>
            <a:lvl5pPr marL="2057400" indent="-228600" eaLnBrk="0" hangingPunct="0">
              <a:defRPr sz="1600">
                <a:solidFill>
                  <a:schemeClr val="tx1"/>
                </a:solidFill>
                <a:latin typeface="Arial" pitchFamily="34" charset="0"/>
                <a:cs typeface="Arial" pitchFamily="34" charset="0"/>
              </a:defRPr>
            </a:lvl5pPr>
            <a:lvl6pPr marL="2514600" indent="-228600" algn="l" rtl="0" eaLnBrk="0" fontAlgn="base" hangingPunct="0">
              <a:spcBef>
                <a:spcPct val="0"/>
              </a:spcBef>
              <a:spcAft>
                <a:spcPct val="0"/>
              </a:spcAft>
              <a:defRPr sz="1600">
                <a:solidFill>
                  <a:schemeClr val="tx1"/>
                </a:solidFill>
                <a:latin typeface="Arial" pitchFamily="34" charset="0"/>
                <a:cs typeface="Arial" pitchFamily="34" charset="0"/>
              </a:defRPr>
            </a:lvl6pPr>
            <a:lvl7pPr marL="2971800" indent="-228600" algn="l" rtl="0" eaLnBrk="0" fontAlgn="base" hangingPunct="0">
              <a:spcBef>
                <a:spcPct val="0"/>
              </a:spcBef>
              <a:spcAft>
                <a:spcPct val="0"/>
              </a:spcAft>
              <a:defRPr sz="1600">
                <a:solidFill>
                  <a:schemeClr val="tx1"/>
                </a:solidFill>
                <a:latin typeface="Arial" pitchFamily="34" charset="0"/>
                <a:cs typeface="Arial" pitchFamily="34" charset="0"/>
              </a:defRPr>
            </a:lvl7pPr>
            <a:lvl8pPr marL="3429000" indent="-228600" algn="l" rtl="0" eaLnBrk="0" fontAlgn="base" hangingPunct="0">
              <a:spcBef>
                <a:spcPct val="0"/>
              </a:spcBef>
              <a:spcAft>
                <a:spcPct val="0"/>
              </a:spcAft>
              <a:defRPr sz="1600">
                <a:solidFill>
                  <a:schemeClr val="tx1"/>
                </a:solidFill>
                <a:latin typeface="Arial" pitchFamily="34" charset="0"/>
                <a:cs typeface="Arial" pitchFamily="34" charset="0"/>
              </a:defRPr>
            </a:lvl8pPr>
            <a:lvl9pPr marL="3886200" indent="-228600" algn="l" rtl="0" eaLnBrk="0" fontAlgn="base" hangingPunct="0">
              <a:spcBef>
                <a:spcPct val="0"/>
              </a:spcBef>
              <a:spcAft>
                <a:spcPct val="0"/>
              </a:spcAft>
              <a:defRPr sz="1600">
                <a:solidFill>
                  <a:schemeClr val="tx1"/>
                </a:solidFill>
                <a:latin typeface="Arial" pitchFamily="34" charset="0"/>
                <a:cs typeface="Arial" pitchFamily="34" charset="0"/>
              </a:defRPr>
            </a:lvl9pPr>
          </a:lstStyle>
          <a:p>
            <a:pPr algn="ctr" eaLnBrk="1" hangingPunct="1">
              <a:defRPr/>
            </a:pPr>
            <a:endParaRPr lang="en-US" sz="4400" b="1" dirty="0" smtClean="0">
              <a:cs typeface="PT Bold Heading" pitchFamily="2" charset="-78"/>
            </a:endParaRPr>
          </a:p>
          <a:p>
            <a:pPr algn="ctr" eaLnBrk="1" hangingPunct="1">
              <a:defRPr/>
            </a:pPr>
            <a:r>
              <a:rPr lang="ar-SA" sz="19900" b="1" dirty="0" smtClean="0">
                <a:solidFill>
                  <a:srgbClr val="C00000"/>
                </a:solidFill>
                <a:cs typeface="PT Bold Heading" pitchFamily="2" charset="-78"/>
              </a:rPr>
              <a:t>4</a:t>
            </a:r>
            <a:endParaRPr lang="en-US" sz="19900" b="1" dirty="0" smtClean="0">
              <a:solidFill>
                <a:srgbClr val="C00000"/>
              </a:solidFill>
              <a:cs typeface="PT Bold Heading" pitchFamily="2" charset="-78"/>
            </a:endParaRPr>
          </a:p>
          <a:p>
            <a:pPr algn="ctr" eaLnBrk="1" hangingPunct="1">
              <a:defRPr/>
            </a:pPr>
            <a:endParaRPr lang="en-US" sz="4400" b="1" dirty="0" smtClean="0">
              <a:cs typeface="PT Bold Heading" pitchFamily="2" charset="-78"/>
            </a:endParaRPr>
          </a:p>
        </p:txBody>
      </p:sp>
      <p:sp>
        <p:nvSpPr>
          <p:cNvPr id="4" name="Rectangle 3"/>
          <p:cNvSpPr/>
          <p:nvPr/>
        </p:nvSpPr>
        <p:spPr>
          <a:xfrm>
            <a:off x="250825" y="549275"/>
            <a:ext cx="8642350" cy="5832475"/>
          </a:xfrm>
          <a:prstGeom prst="rect">
            <a:avLst/>
          </a:prstGeom>
          <a:noFill/>
        </p:spPr>
        <p:style>
          <a:lnRef idx="2">
            <a:schemeClr val="accent1"/>
          </a:lnRef>
          <a:fillRef idx="1">
            <a:schemeClr val="lt1"/>
          </a:fillRef>
          <a:effectRef idx="0">
            <a:schemeClr val="accent1"/>
          </a:effectRef>
          <a:fontRef idx="minor">
            <a:schemeClr val="dk1"/>
          </a:fontRef>
        </p:style>
        <p:txBody>
          <a:bodyPr rtlCol="1" anchor="ctr"/>
          <a:lstStyle/>
          <a:p>
            <a:pPr algn="ctr">
              <a:defRPr/>
            </a:pPr>
            <a:endParaRPr lang="ar-SA"/>
          </a:p>
        </p:txBody>
      </p:sp>
      <p:sp>
        <p:nvSpPr>
          <p:cNvPr id="3" name="عنصر نائب للتذييل 2"/>
          <p:cNvSpPr>
            <a:spLocks noGrp="1"/>
          </p:cNvSpPr>
          <p:nvPr>
            <p:ph type="ftr" sz="quarter" idx="11"/>
          </p:nvPr>
        </p:nvSpPr>
        <p:spPr/>
        <p:txBody>
          <a:bodyPr/>
          <a:lstStyle/>
          <a:p>
            <a:pPr>
              <a:defRPr/>
            </a:pPr>
            <a:r>
              <a:rPr lang="ar-SA"/>
              <a:t>قضايا عالمية معاصرة في الموارد البشرية </a:t>
            </a:r>
            <a:endParaRPr lang="en-US"/>
          </a:p>
        </p:txBody>
      </p:sp>
      <p:sp>
        <p:nvSpPr>
          <p:cNvPr id="6" name="عنصر نائب لرقم الشريحة 5"/>
          <p:cNvSpPr>
            <a:spLocks noGrp="1"/>
          </p:cNvSpPr>
          <p:nvPr>
            <p:ph type="sldNum" sz="quarter" idx="12"/>
          </p:nvPr>
        </p:nvSpPr>
        <p:spPr/>
        <p:txBody>
          <a:bodyPr/>
          <a:lstStyle/>
          <a:p>
            <a:pPr>
              <a:defRPr/>
            </a:pPr>
            <a:fld id="{0CABAB74-BE58-4A3E-8E62-9500BB3A9939}" type="slidenum">
              <a:rPr lang="en-US" smtClean="0"/>
              <a:pPr>
                <a:defRPr/>
              </a:pPr>
              <a:t>1</a:t>
            </a:fld>
            <a:endParaRPr lang="en-US"/>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3"/>
          <p:cNvSpPr>
            <a:spLocks noGrp="1" noChangeArrowheads="1"/>
          </p:cNvSpPr>
          <p:nvPr>
            <p:ph idx="1"/>
          </p:nvPr>
        </p:nvSpPr>
        <p:spPr>
          <a:xfrm>
            <a:off x="354013" y="981075"/>
            <a:ext cx="8435975" cy="4525963"/>
          </a:xfrm>
        </p:spPr>
        <p:txBody>
          <a:bodyPr/>
          <a:lstStyle/>
          <a:p>
            <a:pPr marL="0" indent="0" algn="just" rtl="1">
              <a:lnSpc>
                <a:spcPct val="150000"/>
              </a:lnSpc>
              <a:buFont typeface="Arial" pitchFamily="34" charset="0"/>
              <a:buNone/>
            </a:pPr>
            <a:r>
              <a:rPr lang="ar-JO" sz="2000" b="1" smtClean="0">
                <a:solidFill>
                  <a:srgbClr val="FF0000"/>
                </a:solidFill>
                <a:latin typeface="Monotype Koufi"/>
                <a:ea typeface="Monotype Koufi"/>
                <a:cs typeface="Monotype Koufi"/>
              </a:rPr>
              <a:t>مفهوم العولمة :</a:t>
            </a:r>
            <a:endParaRPr lang="en-US" sz="2000" smtClean="0">
              <a:solidFill>
                <a:srgbClr val="FF0000"/>
              </a:solidFill>
              <a:ea typeface="Monotype Koufi"/>
              <a:cs typeface="Monotype Koufi"/>
            </a:endParaRPr>
          </a:p>
          <a:p>
            <a:pPr marL="0" indent="0" algn="just" rtl="1">
              <a:lnSpc>
                <a:spcPct val="150000"/>
              </a:lnSpc>
              <a:buFont typeface="Arial" pitchFamily="34" charset="0"/>
              <a:buNone/>
            </a:pPr>
            <a:r>
              <a:rPr lang="ar-JO" sz="2000" b="1" smtClean="0">
                <a:solidFill>
                  <a:srgbClr val="3366FF"/>
                </a:solidFill>
              </a:rPr>
              <a:t>تتب</a:t>
            </a:r>
            <a:r>
              <a:rPr lang="ar-SA" sz="2000" b="1" smtClean="0">
                <a:solidFill>
                  <a:srgbClr val="3366FF"/>
                </a:solidFill>
              </a:rPr>
              <a:t>ا</a:t>
            </a:r>
            <a:r>
              <a:rPr lang="ar-JO" sz="2000" b="1" smtClean="0">
                <a:solidFill>
                  <a:srgbClr val="3366FF"/>
                </a:solidFill>
              </a:rPr>
              <a:t>ين التعريفات لظاهرة العولمة بسبب اختلاف زوايا النظر إليها ،</a:t>
            </a:r>
            <a:endParaRPr lang="ar-SA" sz="2000" b="1" smtClean="0">
              <a:solidFill>
                <a:srgbClr val="3366FF"/>
              </a:solidFill>
            </a:endParaRPr>
          </a:p>
          <a:p>
            <a:pPr marL="0" indent="0" algn="just" rtl="1">
              <a:lnSpc>
                <a:spcPct val="150000"/>
              </a:lnSpc>
              <a:buFont typeface="Arial" pitchFamily="34" charset="0"/>
              <a:buNone/>
            </a:pPr>
            <a:r>
              <a:rPr lang="ar-SA" sz="2000" b="1" smtClean="0">
                <a:solidFill>
                  <a:srgbClr val="0000FF"/>
                </a:solidFill>
                <a:latin typeface="Monotype Koufi"/>
                <a:ea typeface="Monotype Koufi"/>
                <a:cs typeface="Monotype Koufi"/>
              </a:rPr>
              <a:t>السياسيون: </a:t>
            </a:r>
            <a:r>
              <a:rPr lang="ar-JO" sz="2000" b="1" smtClean="0">
                <a:solidFill>
                  <a:srgbClr val="0000FF"/>
                </a:solidFill>
                <a:latin typeface="Monotype Koufi"/>
                <a:ea typeface="Monotype Koufi"/>
                <a:cs typeface="Monotype Koufi"/>
              </a:rPr>
              <a:t> </a:t>
            </a:r>
            <a:r>
              <a:rPr lang="ar-JO" sz="2000" smtClean="0"/>
              <a:t>فالسياسيون يعتقدون أن العولمة ظاهرة انتهاء الحدود الجغرافية السياسية بين الدول ، وميلاد حكومة عالمية واحدة يمتد أثرها على المواطنين ( الأفراد) وهم في دولهم المختلفة بحيث تسهم في تدعيم الحقوق السياسية للأحزاب وحقوق الإنسان وحريته أينما يكون على اختلاف الدول التي ينتمي إليها في الواقع </a:t>
            </a:r>
            <a:r>
              <a:rPr lang="ar-SA" sz="2000" smtClean="0"/>
              <a:t>.</a:t>
            </a:r>
          </a:p>
          <a:p>
            <a:pPr marL="0" indent="0" algn="just" rtl="1">
              <a:lnSpc>
                <a:spcPct val="150000"/>
              </a:lnSpc>
              <a:buFont typeface="Arial" pitchFamily="34" charset="0"/>
              <a:buNone/>
            </a:pPr>
            <a:r>
              <a:rPr lang="ar-SA" sz="2000" smtClean="0">
                <a:solidFill>
                  <a:srgbClr val="0000FF"/>
                </a:solidFill>
                <a:latin typeface="Monotype Koufi"/>
                <a:ea typeface="Monotype Koufi"/>
                <a:cs typeface="Monotype Koufi"/>
              </a:rPr>
              <a:t>الاقتصاديون :</a:t>
            </a:r>
            <a:r>
              <a:rPr lang="ar-JO" sz="2000" smtClean="0">
                <a:solidFill>
                  <a:srgbClr val="0000FF"/>
                </a:solidFill>
                <a:latin typeface="Monotype Koufi"/>
                <a:ea typeface="Monotype Koufi"/>
                <a:cs typeface="Monotype Koufi"/>
              </a:rPr>
              <a:t> </a:t>
            </a:r>
            <a:r>
              <a:rPr lang="ar-JO" sz="2000" smtClean="0"/>
              <a:t>والاقتصاديون يعتقدون أن العولمة هي حرية الاقتصاد وانتقال رؤوس الأموال الضخمة، وإقامة الشركات العملاقة وحرية التجارة وانتقال السلع والخدمات والأفراد بين دول العالم دون قيود تذكر، لان الشركات لم تعد تنتمي الى هوية دولة بعينها فهي شركات بلا هوية وتنتج للعالم كله</a:t>
            </a:r>
            <a:r>
              <a:rPr lang="ar-SA" sz="2000" smtClean="0"/>
              <a:t>.</a:t>
            </a:r>
            <a:endParaRPr lang="en-US" sz="2000" smtClean="0"/>
          </a:p>
        </p:txBody>
      </p:sp>
      <p:sp>
        <p:nvSpPr>
          <p:cNvPr id="5" name="Rectangle 4"/>
          <p:cNvSpPr/>
          <p:nvPr/>
        </p:nvSpPr>
        <p:spPr>
          <a:xfrm>
            <a:off x="250825" y="476250"/>
            <a:ext cx="8642350" cy="5832475"/>
          </a:xfrm>
          <a:prstGeom prst="rect">
            <a:avLst/>
          </a:prstGeom>
          <a:noFill/>
        </p:spPr>
        <p:style>
          <a:lnRef idx="2">
            <a:schemeClr val="accent1"/>
          </a:lnRef>
          <a:fillRef idx="1">
            <a:schemeClr val="lt1"/>
          </a:fillRef>
          <a:effectRef idx="0">
            <a:schemeClr val="accent1"/>
          </a:effectRef>
          <a:fontRef idx="minor">
            <a:schemeClr val="dk1"/>
          </a:fontRef>
        </p:style>
        <p:txBody>
          <a:bodyPr rtlCol="1" anchor="ctr"/>
          <a:lstStyle/>
          <a:p>
            <a:pPr algn="ctr">
              <a:defRPr/>
            </a:pPr>
            <a:endParaRPr lang="ar-SA"/>
          </a:p>
        </p:txBody>
      </p:sp>
      <p:sp>
        <p:nvSpPr>
          <p:cNvPr id="6" name="مستطيل 5"/>
          <p:cNvSpPr/>
          <p:nvPr/>
        </p:nvSpPr>
        <p:spPr>
          <a:xfrm>
            <a:off x="53975" y="69850"/>
            <a:ext cx="288925" cy="430213"/>
          </a:xfrm>
          <a:prstGeom prst="rect">
            <a:avLst/>
          </a:prstGeom>
        </p:spPr>
        <p:txBody>
          <a:bodyPr wrap="none">
            <a:spAutoFit/>
          </a:bodyPr>
          <a:lstStyle/>
          <a:p>
            <a:pPr algn="ctr" rtl="1">
              <a:lnSpc>
                <a:spcPct val="150000"/>
              </a:lnSpc>
              <a:defRPr/>
            </a:pPr>
            <a:r>
              <a:rPr lang="ar-SA" b="1" dirty="0">
                <a:solidFill>
                  <a:schemeClr val="tx2">
                    <a:lumMod val="60000"/>
                    <a:lumOff val="40000"/>
                  </a:schemeClr>
                </a:solidFill>
                <a:latin typeface="Monotype Koufi" pitchFamily="2" charset="-78"/>
                <a:ea typeface="Monotype Koufi" pitchFamily="2" charset="-78"/>
                <a:cs typeface="Monotype Koufi" pitchFamily="2" charset="-78"/>
              </a:rPr>
              <a:t>5</a:t>
            </a:r>
          </a:p>
        </p:txBody>
      </p:sp>
      <p:sp>
        <p:nvSpPr>
          <p:cNvPr id="2" name="عنصر نائب للتذييل 1"/>
          <p:cNvSpPr>
            <a:spLocks noGrp="1"/>
          </p:cNvSpPr>
          <p:nvPr>
            <p:ph type="ftr" sz="quarter" idx="11"/>
          </p:nvPr>
        </p:nvSpPr>
        <p:spPr/>
        <p:txBody>
          <a:bodyPr/>
          <a:lstStyle/>
          <a:p>
            <a:pPr>
              <a:defRPr/>
            </a:pPr>
            <a:r>
              <a:rPr lang="ar-SA"/>
              <a:t>قضايا عالمية معاصرة في الموارد البشرية </a:t>
            </a:r>
            <a:endParaRPr lang="en-US"/>
          </a:p>
        </p:txBody>
      </p:sp>
      <p:sp>
        <p:nvSpPr>
          <p:cNvPr id="3" name="عنصر نائب لرقم الشريحة 2"/>
          <p:cNvSpPr>
            <a:spLocks noGrp="1"/>
          </p:cNvSpPr>
          <p:nvPr>
            <p:ph type="sldNum" sz="quarter" idx="12"/>
          </p:nvPr>
        </p:nvSpPr>
        <p:spPr/>
        <p:txBody>
          <a:bodyPr/>
          <a:lstStyle/>
          <a:p>
            <a:pPr>
              <a:defRPr/>
            </a:pPr>
            <a:fld id="{B7E13A56-0096-47CE-A078-B435731366A7}" type="slidenum">
              <a:rPr lang="en-US" smtClean="0"/>
              <a:pPr>
                <a:defRPr/>
              </a:pPr>
              <a:t>10</a:t>
            </a:fld>
            <a:endParaRPr lang="en-US"/>
          </a:p>
        </p:txBody>
      </p:sp>
    </p:spTree>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3"/>
          <p:cNvSpPr>
            <a:spLocks noGrp="1" noChangeArrowheads="1"/>
          </p:cNvSpPr>
          <p:nvPr>
            <p:ph idx="1"/>
          </p:nvPr>
        </p:nvSpPr>
        <p:spPr>
          <a:xfrm>
            <a:off x="354013" y="620713"/>
            <a:ext cx="8435975" cy="4525962"/>
          </a:xfrm>
        </p:spPr>
        <p:txBody>
          <a:bodyPr>
            <a:normAutofit fontScale="92500" lnSpcReduction="20000"/>
          </a:bodyPr>
          <a:lstStyle/>
          <a:p>
            <a:pPr marL="0" indent="0" algn="just" rtl="1">
              <a:lnSpc>
                <a:spcPct val="150000"/>
              </a:lnSpc>
              <a:buFont typeface="Arial" pitchFamily="34" charset="0"/>
              <a:buNone/>
            </a:pPr>
            <a:r>
              <a:rPr lang="ar-JO" sz="2000" b="1" dirty="0" smtClean="0">
                <a:solidFill>
                  <a:srgbClr val="FF0000"/>
                </a:solidFill>
                <a:latin typeface="Monotype Koufi"/>
                <a:ea typeface="Monotype Koufi"/>
                <a:cs typeface="Monotype Koufi"/>
              </a:rPr>
              <a:t>مفهوم العولمة :</a:t>
            </a:r>
            <a:endParaRPr lang="en-US" sz="2000" dirty="0" smtClean="0">
              <a:solidFill>
                <a:srgbClr val="FF0000"/>
              </a:solidFill>
              <a:ea typeface="Monotype Koufi"/>
              <a:cs typeface="Monotype Koufi"/>
            </a:endParaRPr>
          </a:p>
          <a:p>
            <a:pPr marL="0" indent="0" algn="just" rtl="1">
              <a:lnSpc>
                <a:spcPct val="150000"/>
              </a:lnSpc>
              <a:buFont typeface="Arial" pitchFamily="34" charset="0"/>
              <a:buNone/>
            </a:pPr>
            <a:r>
              <a:rPr lang="ar-SA" sz="2000" dirty="0" smtClean="0">
                <a:solidFill>
                  <a:srgbClr val="0000FF"/>
                </a:solidFill>
                <a:latin typeface="Monotype Koufi"/>
                <a:ea typeface="Monotype Koufi"/>
                <a:cs typeface="Monotype Koufi"/>
              </a:rPr>
              <a:t>اصحاب الثقافة: </a:t>
            </a:r>
            <a:r>
              <a:rPr lang="ar-JO" sz="2000" dirty="0" smtClean="0"/>
              <a:t>وأصحاب الثقافة يرون أن العولمة هي ثقافة واحدة على جميع ثقافات الشعوب الأخرى (</a:t>
            </a:r>
            <a:r>
              <a:rPr lang="en-US" sz="2000" dirty="0" smtClean="0"/>
              <a:t>William K.2002</a:t>
            </a:r>
            <a:r>
              <a:rPr lang="ar-JO" sz="2000" dirty="0" smtClean="0"/>
              <a:t>) فتتعرض الهوية الثقافية الذاتية الى الجمود والضعف ، وبالتالي استلاب الهوية الذاتية وذوبانها في ثقافة العولمة الجديدة لأنها أصبحت الثقافة الوظيفية التي تلبي احتياجات الإنسان في واقع الحياة</a:t>
            </a:r>
            <a:r>
              <a:rPr lang="ar-SA" sz="2000" dirty="0" smtClean="0"/>
              <a:t>.</a:t>
            </a:r>
          </a:p>
          <a:p>
            <a:pPr marL="0" indent="0" algn="just" rtl="1">
              <a:lnSpc>
                <a:spcPct val="150000"/>
              </a:lnSpc>
              <a:buFont typeface="Arial" pitchFamily="34" charset="0"/>
              <a:buNone/>
            </a:pPr>
            <a:r>
              <a:rPr lang="ar-SA" sz="2000" dirty="0" smtClean="0">
                <a:solidFill>
                  <a:srgbClr val="0000FF"/>
                </a:solidFill>
                <a:latin typeface="Monotype Koufi"/>
                <a:ea typeface="Monotype Koufi"/>
                <a:cs typeface="Monotype Koufi"/>
              </a:rPr>
              <a:t>الاجتماعيون:</a:t>
            </a:r>
            <a:r>
              <a:rPr lang="ar-JO" sz="2000" dirty="0" smtClean="0">
                <a:solidFill>
                  <a:srgbClr val="0000FF"/>
                </a:solidFill>
                <a:latin typeface="Monotype Koufi"/>
                <a:ea typeface="Monotype Koufi"/>
                <a:cs typeface="Monotype Koufi"/>
              </a:rPr>
              <a:t> </a:t>
            </a:r>
            <a:r>
              <a:rPr lang="ar-JO" sz="2000" dirty="0" smtClean="0"/>
              <a:t>والاجتماعيون يعتقدون أن العولمة تعزيز للطبقات الاجتماعية وزيادة الفروق بين الطبقات وتعميق البطالة بين الناس وزيادة الفقر وانحسار الضمان الاجتماعي ، وصراع بين العروق في الدول الإقليمية.</a:t>
            </a:r>
            <a:endParaRPr lang="ar-SA" sz="2000" dirty="0" smtClean="0"/>
          </a:p>
          <a:p>
            <a:pPr marL="0" indent="0" algn="just" rtl="1">
              <a:lnSpc>
                <a:spcPct val="150000"/>
              </a:lnSpc>
              <a:buFont typeface="Arial" pitchFamily="34" charset="0"/>
              <a:buNone/>
            </a:pPr>
            <a:r>
              <a:rPr lang="ar-SA" sz="2000" dirty="0" smtClean="0">
                <a:solidFill>
                  <a:srgbClr val="0000FF"/>
                </a:solidFill>
                <a:latin typeface="Monotype Koufi"/>
                <a:ea typeface="Monotype Koufi"/>
                <a:cs typeface="Monotype Koufi"/>
              </a:rPr>
              <a:t>الاعلاميون:</a:t>
            </a:r>
            <a:r>
              <a:rPr lang="ar-JO" sz="2000" dirty="0" smtClean="0">
                <a:solidFill>
                  <a:srgbClr val="0000FF"/>
                </a:solidFill>
                <a:latin typeface="Monotype Koufi"/>
                <a:ea typeface="Monotype Koufi"/>
                <a:cs typeface="Monotype Koufi"/>
              </a:rPr>
              <a:t> </a:t>
            </a:r>
            <a:r>
              <a:rPr lang="ar-JO" sz="2000" dirty="0" smtClean="0"/>
              <a:t>والإعلاميون وأصحاب تكنولوجيا المعلومات يرون أن العولمة هي توجه المنظومة الإعلامية والاتصالية الى الجمهور العالمي عن طريق الفضائيات الهوائية المتصلة بالقنوات التلفزيونية وانتقال المعلومات عبر شبكة عالمية من " بروتوكولات لجعل العالم قرية كونية صغيرة تتبادل المعلومات بشفافية " (الخوالدة ،2003) .</a:t>
            </a:r>
            <a:endParaRPr lang="en-US" sz="2000" dirty="0" smtClean="0"/>
          </a:p>
        </p:txBody>
      </p:sp>
      <p:sp>
        <p:nvSpPr>
          <p:cNvPr id="5" name="Rectangle 4"/>
          <p:cNvSpPr/>
          <p:nvPr/>
        </p:nvSpPr>
        <p:spPr>
          <a:xfrm>
            <a:off x="0" y="476250"/>
            <a:ext cx="8991599" cy="5832475"/>
          </a:xfrm>
          <a:prstGeom prst="rect">
            <a:avLst/>
          </a:prstGeom>
          <a:noFill/>
        </p:spPr>
        <p:style>
          <a:lnRef idx="2">
            <a:schemeClr val="accent1"/>
          </a:lnRef>
          <a:fillRef idx="1">
            <a:schemeClr val="lt1"/>
          </a:fillRef>
          <a:effectRef idx="0">
            <a:schemeClr val="accent1"/>
          </a:effectRef>
          <a:fontRef idx="minor">
            <a:schemeClr val="dk1"/>
          </a:fontRef>
        </p:style>
        <p:txBody>
          <a:bodyPr rtlCol="1" anchor="ctr"/>
          <a:lstStyle/>
          <a:p>
            <a:pPr algn="ctr">
              <a:defRPr/>
            </a:pPr>
            <a:endParaRPr lang="ar-SA"/>
          </a:p>
        </p:txBody>
      </p:sp>
      <p:sp>
        <p:nvSpPr>
          <p:cNvPr id="6" name="مستطيل 5"/>
          <p:cNvSpPr/>
          <p:nvPr/>
        </p:nvSpPr>
        <p:spPr>
          <a:xfrm>
            <a:off x="53975" y="69850"/>
            <a:ext cx="288925" cy="430213"/>
          </a:xfrm>
          <a:prstGeom prst="rect">
            <a:avLst/>
          </a:prstGeom>
        </p:spPr>
        <p:txBody>
          <a:bodyPr wrap="none">
            <a:spAutoFit/>
          </a:bodyPr>
          <a:lstStyle/>
          <a:p>
            <a:pPr algn="ctr" rtl="1">
              <a:lnSpc>
                <a:spcPct val="150000"/>
              </a:lnSpc>
              <a:defRPr/>
            </a:pPr>
            <a:r>
              <a:rPr lang="ar-SA" b="1" dirty="0">
                <a:solidFill>
                  <a:schemeClr val="tx2">
                    <a:lumMod val="60000"/>
                    <a:lumOff val="40000"/>
                  </a:schemeClr>
                </a:solidFill>
                <a:latin typeface="Monotype Koufi" pitchFamily="2" charset="-78"/>
                <a:ea typeface="Monotype Koufi" pitchFamily="2" charset="-78"/>
                <a:cs typeface="Monotype Koufi" pitchFamily="2" charset="-78"/>
              </a:rPr>
              <a:t>5</a:t>
            </a:r>
          </a:p>
        </p:txBody>
      </p:sp>
      <p:sp>
        <p:nvSpPr>
          <p:cNvPr id="2" name="عنصر نائب للتذييل 1"/>
          <p:cNvSpPr>
            <a:spLocks noGrp="1"/>
          </p:cNvSpPr>
          <p:nvPr>
            <p:ph type="ftr" sz="quarter" idx="11"/>
          </p:nvPr>
        </p:nvSpPr>
        <p:spPr/>
        <p:txBody>
          <a:bodyPr/>
          <a:lstStyle/>
          <a:p>
            <a:pPr>
              <a:defRPr/>
            </a:pPr>
            <a:r>
              <a:rPr lang="ar-SA"/>
              <a:t>قضايا عالمية معاصرة في الموارد البشرية </a:t>
            </a:r>
            <a:endParaRPr lang="en-US"/>
          </a:p>
        </p:txBody>
      </p:sp>
      <p:sp>
        <p:nvSpPr>
          <p:cNvPr id="3" name="عنصر نائب لرقم الشريحة 2"/>
          <p:cNvSpPr>
            <a:spLocks noGrp="1"/>
          </p:cNvSpPr>
          <p:nvPr>
            <p:ph type="sldNum" sz="quarter" idx="12"/>
          </p:nvPr>
        </p:nvSpPr>
        <p:spPr/>
        <p:txBody>
          <a:bodyPr/>
          <a:lstStyle/>
          <a:p>
            <a:pPr>
              <a:defRPr/>
            </a:pPr>
            <a:fld id="{A0FB11B0-B6A8-48F7-B7C7-55BC0537843D}" type="slidenum">
              <a:rPr lang="en-US" smtClean="0"/>
              <a:pPr>
                <a:defRPr/>
              </a:pPr>
              <a:t>11</a:t>
            </a:fld>
            <a:endParaRPr lang="en-US"/>
          </a:p>
        </p:txBody>
      </p:sp>
    </p:spTree>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3"/>
          <p:cNvSpPr>
            <a:spLocks noGrp="1" noChangeArrowheads="1"/>
          </p:cNvSpPr>
          <p:nvPr>
            <p:ph idx="1"/>
          </p:nvPr>
        </p:nvSpPr>
        <p:spPr>
          <a:xfrm>
            <a:off x="309563" y="1128713"/>
            <a:ext cx="8435975" cy="4525962"/>
          </a:xfrm>
        </p:spPr>
        <p:txBody>
          <a:bodyPr/>
          <a:lstStyle/>
          <a:p>
            <a:pPr marL="0" indent="0" algn="just" rtl="1">
              <a:lnSpc>
                <a:spcPct val="150000"/>
              </a:lnSpc>
              <a:buFont typeface="Arial" charset="0"/>
              <a:buNone/>
              <a:defRPr/>
            </a:pPr>
            <a:r>
              <a:rPr lang="ar-JO" sz="2400" b="1" dirty="0" smtClean="0">
                <a:solidFill>
                  <a:srgbClr val="C00000"/>
                </a:solidFill>
              </a:rPr>
              <a:t>من </a:t>
            </a:r>
            <a:r>
              <a:rPr lang="ar-JO" sz="2400" b="1" dirty="0">
                <a:solidFill>
                  <a:srgbClr val="C00000"/>
                </a:solidFill>
              </a:rPr>
              <a:t>خلال المفاهيم يلاحظ أن </a:t>
            </a:r>
            <a:r>
              <a:rPr lang="ar-JO" sz="2400" b="1" dirty="0">
                <a:solidFill>
                  <a:srgbClr val="FF0000"/>
                </a:solidFill>
              </a:rPr>
              <a:t>العولمة تمتاز بعدة خصائص</a:t>
            </a:r>
            <a:r>
              <a:rPr lang="ar-JO" sz="2400" b="1" dirty="0">
                <a:solidFill>
                  <a:srgbClr val="C00000"/>
                </a:solidFill>
              </a:rPr>
              <a:t>: </a:t>
            </a:r>
            <a:endParaRPr lang="en-US" sz="2400" dirty="0" smtClean="0"/>
          </a:p>
          <a:p>
            <a:pPr algn="just" rtl="1">
              <a:lnSpc>
                <a:spcPct val="150000"/>
              </a:lnSpc>
              <a:buFont typeface="Arial" charset="0"/>
              <a:buChar char="•"/>
              <a:defRPr/>
            </a:pPr>
            <a:r>
              <a:rPr lang="ar-JO" sz="2400" dirty="0" smtClean="0"/>
              <a:t>لم </a:t>
            </a:r>
            <a:r>
              <a:rPr lang="ar-JO" sz="2400" dirty="0"/>
              <a:t>يتحدد بعد مفهوم العولمة بصورة واضحة لا يختلف فيها اثنان </a:t>
            </a:r>
            <a:endParaRPr lang="en-US" sz="2400" dirty="0"/>
          </a:p>
          <a:p>
            <a:pPr algn="just" rtl="1">
              <a:lnSpc>
                <a:spcPct val="150000"/>
              </a:lnSpc>
              <a:buFont typeface="Arial" charset="0"/>
              <a:buChar char="•"/>
              <a:defRPr/>
            </a:pPr>
            <a:r>
              <a:rPr lang="ar-JO" sz="2400" dirty="0"/>
              <a:t>يشكل مفهوم العولمة جوانب متعددة منها الاقتصادية والاجتماعية والسياسية والثقافية والاعلامية ويمكن دراستها حسب المهتمين في هذه الأبعاد </a:t>
            </a:r>
            <a:endParaRPr lang="en-US" sz="2400" dirty="0"/>
          </a:p>
          <a:p>
            <a:pPr algn="just" rtl="1">
              <a:lnSpc>
                <a:spcPct val="150000"/>
              </a:lnSpc>
              <a:buFont typeface="Arial" charset="0"/>
              <a:buChar char="•"/>
              <a:defRPr/>
            </a:pPr>
            <a:r>
              <a:rPr lang="ar-JO" sz="2400" dirty="0"/>
              <a:t>ان العولمة تكسب الأقوال والاشياء الصفة العالمية ، وتصبح معرفة في العالم كله </a:t>
            </a:r>
            <a:endParaRPr lang="en-US" sz="2400" dirty="0"/>
          </a:p>
          <a:p>
            <a:pPr algn="just" rtl="1">
              <a:lnSpc>
                <a:spcPct val="150000"/>
              </a:lnSpc>
              <a:buFont typeface="Arial" charset="0"/>
              <a:buChar char="•"/>
              <a:defRPr/>
            </a:pPr>
            <a:r>
              <a:rPr lang="ar-JO" sz="2400" dirty="0"/>
              <a:t>العولمة هي التداخل بين قضايا السياسة والثقافة والاقتصاد والاعلام دون انتماء هذه القضايا الى بلد </a:t>
            </a:r>
            <a:r>
              <a:rPr lang="ar-JO" sz="2400" dirty="0" smtClean="0"/>
              <a:t>معين</a:t>
            </a:r>
            <a:endParaRPr lang="en-US" sz="2400" dirty="0"/>
          </a:p>
        </p:txBody>
      </p:sp>
      <p:sp>
        <p:nvSpPr>
          <p:cNvPr id="5" name="Rectangle 4"/>
          <p:cNvSpPr/>
          <p:nvPr/>
        </p:nvSpPr>
        <p:spPr>
          <a:xfrm>
            <a:off x="250825" y="476250"/>
            <a:ext cx="8642350" cy="5832475"/>
          </a:xfrm>
          <a:prstGeom prst="rect">
            <a:avLst/>
          </a:prstGeom>
          <a:noFill/>
        </p:spPr>
        <p:style>
          <a:lnRef idx="2">
            <a:schemeClr val="accent1"/>
          </a:lnRef>
          <a:fillRef idx="1">
            <a:schemeClr val="lt1"/>
          </a:fillRef>
          <a:effectRef idx="0">
            <a:schemeClr val="accent1"/>
          </a:effectRef>
          <a:fontRef idx="minor">
            <a:schemeClr val="dk1"/>
          </a:fontRef>
        </p:style>
        <p:txBody>
          <a:bodyPr rtlCol="1" anchor="ctr"/>
          <a:lstStyle/>
          <a:p>
            <a:pPr algn="ctr">
              <a:defRPr/>
            </a:pPr>
            <a:endParaRPr lang="ar-SA"/>
          </a:p>
        </p:txBody>
      </p:sp>
      <p:sp>
        <p:nvSpPr>
          <p:cNvPr id="6" name="مستطيل 5"/>
          <p:cNvSpPr/>
          <p:nvPr/>
        </p:nvSpPr>
        <p:spPr>
          <a:xfrm>
            <a:off x="53975" y="69850"/>
            <a:ext cx="288925" cy="430213"/>
          </a:xfrm>
          <a:prstGeom prst="rect">
            <a:avLst/>
          </a:prstGeom>
        </p:spPr>
        <p:txBody>
          <a:bodyPr wrap="none">
            <a:spAutoFit/>
          </a:bodyPr>
          <a:lstStyle/>
          <a:p>
            <a:pPr algn="ctr" rtl="1">
              <a:lnSpc>
                <a:spcPct val="150000"/>
              </a:lnSpc>
              <a:defRPr/>
            </a:pPr>
            <a:r>
              <a:rPr lang="ar-SA" b="1" dirty="0">
                <a:solidFill>
                  <a:schemeClr val="tx2">
                    <a:lumMod val="60000"/>
                    <a:lumOff val="40000"/>
                  </a:schemeClr>
                </a:solidFill>
                <a:latin typeface="Monotype Koufi" pitchFamily="2" charset="-78"/>
                <a:ea typeface="Monotype Koufi" pitchFamily="2" charset="-78"/>
                <a:cs typeface="Monotype Koufi" pitchFamily="2" charset="-78"/>
              </a:rPr>
              <a:t>5</a:t>
            </a:r>
          </a:p>
        </p:txBody>
      </p:sp>
      <p:sp>
        <p:nvSpPr>
          <p:cNvPr id="2" name="عنصر نائب للتذييل 1"/>
          <p:cNvSpPr>
            <a:spLocks noGrp="1"/>
          </p:cNvSpPr>
          <p:nvPr>
            <p:ph type="ftr" sz="quarter" idx="11"/>
          </p:nvPr>
        </p:nvSpPr>
        <p:spPr/>
        <p:txBody>
          <a:bodyPr/>
          <a:lstStyle/>
          <a:p>
            <a:pPr>
              <a:defRPr/>
            </a:pPr>
            <a:r>
              <a:rPr lang="ar-SA"/>
              <a:t>قضايا عالمية معاصرة في الموارد البشرية </a:t>
            </a:r>
            <a:endParaRPr lang="en-US"/>
          </a:p>
        </p:txBody>
      </p:sp>
      <p:sp>
        <p:nvSpPr>
          <p:cNvPr id="3" name="عنصر نائب لرقم الشريحة 2"/>
          <p:cNvSpPr>
            <a:spLocks noGrp="1"/>
          </p:cNvSpPr>
          <p:nvPr>
            <p:ph type="sldNum" sz="quarter" idx="12"/>
          </p:nvPr>
        </p:nvSpPr>
        <p:spPr/>
        <p:txBody>
          <a:bodyPr/>
          <a:lstStyle/>
          <a:p>
            <a:pPr>
              <a:defRPr/>
            </a:pPr>
            <a:fld id="{5C709502-DA2B-4B9F-8F0F-A538E30BA410}" type="slidenum">
              <a:rPr lang="en-US" smtClean="0"/>
              <a:pPr>
                <a:defRPr/>
              </a:pPr>
              <a:t>12</a:t>
            </a:fld>
            <a:endParaRPr lang="en-US"/>
          </a:p>
        </p:txBody>
      </p:sp>
    </p:spTree>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3"/>
          <p:cNvSpPr>
            <a:spLocks noGrp="1" noChangeArrowheads="1"/>
          </p:cNvSpPr>
          <p:nvPr>
            <p:ph idx="1"/>
          </p:nvPr>
        </p:nvSpPr>
        <p:spPr>
          <a:xfrm>
            <a:off x="377825" y="520700"/>
            <a:ext cx="8435975" cy="6003925"/>
          </a:xfrm>
        </p:spPr>
        <p:txBody>
          <a:bodyPr/>
          <a:lstStyle/>
          <a:p>
            <a:pPr marL="0" indent="0" algn="r" rtl="1">
              <a:lnSpc>
                <a:spcPct val="150000"/>
              </a:lnSpc>
              <a:buFont typeface="Arial" charset="0"/>
              <a:buNone/>
              <a:defRPr/>
            </a:pPr>
            <a:r>
              <a:rPr lang="ar-JO" sz="2400" b="1" dirty="0" smtClean="0">
                <a:solidFill>
                  <a:srgbClr val="C00000"/>
                </a:solidFill>
              </a:rPr>
              <a:t>من </a:t>
            </a:r>
            <a:r>
              <a:rPr lang="ar-JO" sz="2400" b="1" dirty="0">
                <a:solidFill>
                  <a:srgbClr val="C00000"/>
                </a:solidFill>
              </a:rPr>
              <a:t>خلال المفاهيم يلاحظ أن </a:t>
            </a:r>
            <a:r>
              <a:rPr lang="ar-JO" sz="2400" b="1" dirty="0">
                <a:solidFill>
                  <a:srgbClr val="FF0000"/>
                </a:solidFill>
              </a:rPr>
              <a:t>العولمة تمتاز بعدة خصائص</a:t>
            </a:r>
            <a:r>
              <a:rPr lang="ar-JO" sz="2400" b="1" dirty="0">
                <a:solidFill>
                  <a:srgbClr val="C00000"/>
                </a:solidFill>
              </a:rPr>
              <a:t>: </a:t>
            </a:r>
            <a:endParaRPr lang="en-US" sz="2400" dirty="0"/>
          </a:p>
          <a:p>
            <a:pPr algn="just" rtl="1">
              <a:buFont typeface="Arial" charset="0"/>
              <a:buChar char="•"/>
              <a:defRPr/>
            </a:pPr>
            <a:r>
              <a:rPr lang="ar-JO" sz="2400" dirty="0" smtClean="0"/>
              <a:t>ان </a:t>
            </a:r>
            <a:r>
              <a:rPr lang="ar-JO" sz="2400" dirty="0"/>
              <a:t>العولمة كلمة جديدة في اللغة العربية وهي ليست من معجمها بل هي كلمة انجليزية تعني </a:t>
            </a:r>
            <a:r>
              <a:rPr lang="en-US" sz="2400" dirty="0"/>
              <a:t>Globalization </a:t>
            </a:r>
          </a:p>
          <a:p>
            <a:pPr algn="just" rtl="1">
              <a:buFont typeface="Arial" charset="0"/>
              <a:buChar char="•"/>
              <a:defRPr/>
            </a:pPr>
            <a:r>
              <a:rPr lang="ar-JO" sz="2400" dirty="0"/>
              <a:t>العولمة ناتجة عن تطورات التكنولوجيا والاتصالات والمعلومات والغاء الحدود بين الدول فالتطور في تكنولوجيا وشبكات الانترنت والحاسوب الصغير يسمح للإنسان أن يتجول في كل العالم دون أن يكون مراقبا بالمعنى الضيق. </a:t>
            </a:r>
            <a:endParaRPr lang="en-US" sz="2400" dirty="0"/>
          </a:p>
          <a:p>
            <a:pPr algn="just" rtl="1">
              <a:buFont typeface="Arial" charset="0"/>
              <a:buChar char="•"/>
              <a:defRPr/>
            </a:pPr>
            <a:r>
              <a:rPr lang="ar-JO" sz="2400" dirty="0"/>
              <a:t>يندمج سكان دول العالم مع بعضهم بعضا ليصبحوا مجتمعا واحدا في سياق العولمة يعيشون في عالم بلا حدود جغرافية أو سياسية وينتمون الى مجتمع انساني حر.</a:t>
            </a:r>
            <a:endParaRPr lang="en-US" sz="2400" dirty="0"/>
          </a:p>
          <a:p>
            <a:pPr algn="just" rtl="1">
              <a:buFont typeface="Arial" charset="0"/>
              <a:buChar char="•"/>
              <a:defRPr/>
            </a:pPr>
            <a:r>
              <a:rPr lang="ar-JO" sz="2400" dirty="0"/>
              <a:t>العولمة تمثل عمليات اقتصادية أو سياسية او اجتماعية او ثقافية من اجل تشكيل مجتمع عالمي جديد ليعيش تحت قوانين حكومية انسانية واحدة او مجتمع يتحرك في سياق هذا الاتجاه</a:t>
            </a:r>
            <a:endParaRPr lang="en-US" sz="2400" dirty="0"/>
          </a:p>
          <a:p>
            <a:pPr algn="just" rtl="1">
              <a:buFont typeface="Arial" charset="0"/>
              <a:buChar char="•"/>
              <a:defRPr/>
            </a:pPr>
            <a:r>
              <a:rPr lang="ar-JO" sz="2400" dirty="0"/>
              <a:t>العولمة هي صيغة جديدة من انتقال رؤوس الأموال والسلع المنتجة اضافة الى المعلومات والأفكار من أماكن محلية الى العالم كله دون قيود تجارية أو حدود سياسية عن طريق شركات عملاقة بلا هوية تعمل للسوق الانساني </a:t>
            </a:r>
            <a:r>
              <a:rPr lang="ar-JO" sz="2400" dirty="0" err="1"/>
              <a:t>كله.</a:t>
            </a:r>
            <a:r>
              <a:rPr lang="ar-JO" sz="2400" dirty="0"/>
              <a:t> </a:t>
            </a:r>
            <a:endParaRPr lang="en-US" sz="2400" dirty="0"/>
          </a:p>
        </p:txBody>
      </p:sp>
      <p:sp>
        <p:nvSpPr>
          <p:cNvPr id="5" name="Rectangle 4"/>
          <p:cNvSpPr/>
          <p:nvPr/>
        </p:nvSpPr>
        <p:spPr>
          <a:xfrm>
            <a:off x="250825" y="476250"/>
            <a:ext cx="8642350" cy="5832475"/>
          </a:xfrm>
          <a:prstGeom prst="rect">
            <a:avLst/>
          </a:prstGeom>
          <a:noFill/>
        </p:spPr>
        <p:style>
          <a:lnRef idx="2">
            <a:schemeClr val="accent1"/>
          </a:lnRef>
          <a:fillRef idx="1">
            <a:schemeClr val="lt1"/>
          </a:fillRef>
          <a:effectRef idx="0">
            <a:schemeClr val="accent1"/>
          </a:effectRef>
          <a:fontRef idx="minor">
            <a:schemeClr val="dk1"/>
          </a:fontRef>
        </p:style>
        <p:txBody>
          <a:bodyPr rtlCol="1" anchor="ctr"/>
          <a:lstStyle/>
          <a:p>
            <a:pPr algn="ctr">
              <a:defRPr/>
            </a:pPr>
            <a:endParaRPr lang="ar-SA"/>
          </a:p>
        </p:txBody>
      </p:sp>
      <p:sp>
        <p:nvSpPr>
          <p:cNvPr id="6" name="مستطيل 5"/>
          <p:cNvSpPr/>
          <p:nvPr/>
        </p:nvSpPr>
        <p:spPr>
          <a:xfrm>
            <a:off x="53975" y="69850"/>
            <a:ext cx="288925" cy="430213"/>
          </a:xfrm>
          <a:prstGeom prst="rect">
            <a:avLst/>
          </a:prstGeom>
        </p:spPr>
        <p:txBody>
          <a:bodyPr wrap="none">
            <a:spAutoFit/>
          </a:bodyPr>
          <a:lstStyle/>
          <a:p>
            <a:pPr algn="ctr" rtl="1">
              <a:lnSpc>
                <a:spcPct val="150000"/>
              </a:lnSpc>
              <a:defRPr/>
            </a:pPr>
            <a:r>
              <a:rPr lang="ar-SA" b="1" dirty="0">
                <a:solidFill>
                  <a:schemeClr val="tx2">
                    <a:lumMod val="60000"/>
                    <a:lumOff val="40000"/>
                  </a:schemeClr>
                </a:solidFill>
                <a:latin typeface="Monotype Koufi" pitchFamily="2" charset="-78"/>
                <a:ea typeface="Monotype Koufi" pitchFamily="2" charset="-78"/>
                <a:cs typeface="Monotype Koufi" pitchFamily="2" charset="-78"/>
              </a:rPr>
              <a:t>5</a:t>
            </a:r>
          </a:p>
        </p:txBody>
      </p:sp>
      <p:sp>
        <p:nvSpPr>
          <p:cNvPr id="2" name="عنصر نائب للتذييل 1"/>
          <p:cNvSpPr>
            <a:spLocks noGrp="1"/>
          </p:cNvSpPr>
          <p:nvPr>
            <p:ph type="ftr" sz="quarter" idx="11"/>
          </p:nvPr>
        </p:nvSpPr>
        <p:spPr/>
        <p:txBody>
          <a:bodyPr/>
          <a:lstStyle/>
          <a:p>
            <a:pPr>
              <a:defRPr/>
            </a:pPr>
            <a:r>
              <a:rPr lang="ar-SA"/>
              <a:t>قضايا عالمية معاصرة في الموارد البشرية </a:t>
            </a:r>
            <a:endParaRPr lang="en-US"/>
          </a:p>
        </p:txBody>
      </p:sp>
      <p:sp>
        <p:nvSpPr>
          <p:cNvPr id="3" name="عنصر نائب لرقم الشريحة 2"/>
          <p:cNvSpPr>
            <a:spLocks noGrp="1"/>
          </p:cNvSpPr>
          <p:nvPr>
            <p:ph type="sldNum" sz="quarter" idx="12"/>
          </p:nvPr>
        </p:nvSpPr>
        <p:spPr/>
        <p:txBody>
          <a:bodyPr/>
          <a:lstStyle/>
          <a:p>
            <a:pPr>
              <a:defRPr/>
            </a:pPr>
            <a:fld id="{C834969D-356E-43DB-A110-1242A9AA99AB}" type="slidenum">
              <a:rPr lang="en-US" smtClean="0"/>
              <a:pPr>
                <a:defRPr/>
              </a:pPr>
              <a:t>13</a:t>
            </a:fld>
            <a:endParaRPr lang="en-US"/>
          </a:p>
        </p:txBody>
      </p:sp>
    </p:spTree>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3"/>
          <p:cNvSpPr>
            <a:spLocks noGrp="1" noChangeArrowheads="1"/>
          </p:cNvSpPr>
          <p:nvPr>
            <p:ph idx="1"/>
          </p:nvPr>
        </p:nvSpPr>
        <p:spPr>
          <a:xfrm>
            <a:off x="354013" y="620713"/>
            <a:ext cx="8435975" cy="5545137"/>
          </a:xfrm>
        </p:spPr>
        <p:txBody>
          <a:bodyPr/>
          <a:lstStyle/>
          <a:p>
            <a:pPr marL="0" indent="0" algn="just" rtl="1">
              <a:lnSpc>
                <a:spcPct val="150000"/>
              </a:lnSpc>
              <a:buFont typeface="Arial" charset="0"/>
              <a:buNone/>
              <a:defRPr/>
            </a:pPr>
            <a:r>
              <a:rPr lang="ar-JO" sz="2200" b="1" dirty="0">
                <a:solidFill>
                  <a:srgbClr val="FF0000"/>
                </a:solidFill>
                <a:latin typeface="Monotype Koufi" pitchFamily="2" charset="-78"/>
                <a:ea typeface="Monotype Koufi" pitchFamily="2" charset="-78"/>
                <a:cs typeface="Monotype Koufi" pitchFamily="2" charset="-78"/>
              </a:rPr>
              <a:t>مفهوم عولمة الموارد البشرية :</a:t>
            </a:r>
            <a:endParaRPr lang="en-US" sz="2200" dirty="0">
              <a:solidFill>
                <a:srgbClr val="FF0000"/>
              </a:solidFill>
              <a:ea typeface="Monotype Koufi" pitchFamily="2" charset="-78"/>
              <a:cs typeface="Monotype Koufi" pitchFamily="2" charset="-78"/>
            </a:endParaRPr>
          </a:p>
          <a:p>
            <a:pPr marL="0" indent="0" algn="just" rtl="1">
              <a:lnSpc>
                <a:spcPct val="150000"/>
              </a:lnSpc>
              <a:buFont typeface="Arial" charset="0"/>
              <a:buNone/>
              <a:defRPr/>
            </a:pPr>
            <a:r>
              <a:rPr lang="ar-JO" sz="2200" dirty="0" smtClean="0"/>
              <a:t>بعد </a:t>
            </a:r>
            <a:r>
              <a:rPr lang="ar-JO" sz="2200" dirty="0"/>
              <a:t>أن تعرفنا على مفهوم العولمة بصورة عامة ، لابد أن نركز اهتمامنا على تطبيق هذا المفهوم على الأفراد العاملين ( الموارد البشرية ) وخاصة العاملين في الشركات العالمية التي تعمل في دولنا – الدول العربية – </a:t>
            </a:r>
            <a:r>
              <a:rPr lang="ar-JO" sz="2200" dirty="0">
                <a:solidFill>
                  <a:srgbClr val="FF0000"/>
                </a:solidFill>
              </a:rPr>
              <a:t>والتي يجب أن يعمل بها ثلاثة أنواع من </a:t>
            </a:r>
            <a:r>
              <a:rPr lang="ar-JO" sz="2200" dirty="0" smtClean="0">
                <a:solidFill>
                  <a:srgbClr val="FF0000"/>
                </a:solidFill>
              </a:rPr>
              <a:t>العاملين</a:t>
            </a:r>
            <a:r>
              <a:rPr lang="ar-SA" sz="2200" dirty="0" smtClean="0">
                <a:solidFill>
                  <a:srgbClr val="FF0000"/>
                </a:solidFill>
              </a:rPr>
              <a:t> </a:t>
            </a:r>
            <a:r>
              <a:rPr lang="ar-JO" sz="2200" dirty="0" smtClean="0">
                <a:solidFill>
                  <a:srgbClr val="FF0000"/>
                </a:solidFill>
              </a:rPr>
              <a:t>: </a:t>
            </a:r>
            <a:endParaRPr lang="en-US" sz="2200" dirty="0">
              <a:solidFill>
                <a:srgbClr val="FF0000"/>
              </a:solidFill>
            </a:endParaRPr>
          </a:p>
          <a:p>
            <a:pPr marL="457200" indent="-112713" algn="just" rtl="1">
              <a:lnSpc>
                <a:spcPct val="150000"/>
              </a:lnSpc>
              <a:buFont typeface="+mj-lt"/>
              <a:buAutoNum type="arabicPeriod"/>
              <a:defRPr/>
            </a:pPr>
            <a:r>
              <a:rPr lang="ar-JO" sz="2200" dirty="0"/>
              <a:t>أفراد البلد المضيف للشركات. </a:t>
            </a:r>
            <a:endParaRPr lang="en-US" sz="2200" dirty="0"/>
          </a:p>
          <a:p>
            <a:pPr marL="457200" indent="-112713" algn="just" rtl="1">
              <a:lnSpc>
                <a:spcPct val="150000"/>
              </a:lnSpc>
              <a:buFont typeface="+mj-lt"/>
              <a:buAutoNum type="arabicPeriod"/>
              <a:defRPr/>
            </a:pPr>
            <a:r>
              <a:rPr lang="ar-JO" sz="2200" dirty="0"/>
              <a:t>أفراد البلد الام للشركات .</a:t>
            </a:r>
            <a:endParaRPr lang="en-US" sz="2200" dirty="0"/>
          </a:p>
          <a:p>
            <a:pPr marL="457200" indent="-112713" algn="just" rtl="1">
              <a:lnSpc>
                <a:spcPct val="150000"/>
              </a:lnSpc>
              <a:buFont typeface="+mj-lt"/>
              <a:buAutoNum type="arabicPeriod"/>
              <a:defRPr/>
            </a:pPr>
            <a:r>
              <a:rPr lang="ar-JO" sz="2200" dirty="0"/>
              <a:t>أفراد من بلد ثالث .</a:t>
            </a:r>
            <a:endParaRPr lang="en-US" sz="2200" dirty="0"/>
          </a:p>
          <a:p>
            <a:pPr marL="0" indent="0" algn="just" rtl="1">
              <a:lnSpc>
                <a:spcPct val="150000"/>
              </a:lnSpc>
              <a:buFont typeface="Arial" charset="0"/>
              <a:buNone/>
              <a:defRPr/>
            </a:pPr>
            <a:r>
              <a:rPr lang="ar-JO" sz="2200" dirty="0"/>
              <a:t>وكل من هؤلاء له سمات ومهارات وقابليات واتجاهات خاصة في ضوء عولمة الشركات . يقتضي على كل منهم التزود بها حتى يسمح له بالتعاقد مع هذه الشركات </a:t>
            </a:r>
            <a:r>
              <a:rPr lang="ar-JO" sz="2200" dirty="0" smtClean="0"/>
              <a:t>، وكما هو في الشكل (1) (2)</a:t>
            </a:r>
            <a:endParaRPr lang="en-US" sz="2200" dirty="0"/>
          </a:p>
        </p:txBody>
      </p:sp>
      <p:sp>
        <p:nvSpPr>
          <p:cNvPr id="5" name="Rectangle 4"/>
          <p:cNvSpPr/>
          <p:nvPr/>
        </p:nvSpPr>
        <p:spPr>
          <a:xfrm>
            <a:off x="250825" y="476250"/>
            <a:ext cx="8642350" cy="5832475"/>
          </a:xfrm>
          <a:prstGeom prst="rect">
            <a:avLst/>
          </a:prstGeom>
          <a:noFill/>
        </p:spPr>
        <p:style>
          <a:lnRef idx="2">
            <a:schemeClr val="accent1"/>
          </a:lnRef>
          <a:fillRef idx="1">
            <a:schemeClr val="lt1"/>
          </a:fillRef>
          <a:effectRef idx="0">
            <a:schemeClr val="accent1"/>
          </a:effectRef>
          <a:fontRef idx="minor">
            <a:schemeClr val="dk1"/>
          </a:fontRef>
        </p:style>
        <p:txBody>
          <a:bodyPr rtlCol="1" anchor="ctr"/>
          <a:lstStyle/>
          <a:p>
            <a:pPr algn="ctr">
              <a:defRPr/>
            </a:pPr>
            <a:endParaRPr lang="ar-SA"/>
          </a:p>
        </p:txBody>
      </p:sp>
      <p:sp>
        <p:nvSpPr>
          <p:cNvPr id="6" name="مستطيل 5"/>
          <p:cNvSpPr/>
          <p:nvPr/>
        </p:nvSpPr>
        <p:spPr>
          <a:xfrm>
            <a:off x="53975" y="69850"/>
            <a:ext cx="288925" cy="430213"/>
          </a:xfrm>
          <a:prstGeom prst="rect">
            <a:avLst/>
          </a:prstGeom>
        </p:spPr>
        <p:txBody>
          <a:bodyPr wrap="none">
            <a:spAutoFit/>
          </a:bodyPr>
          <a:lstStyle/>
          <a:p>
            <a:pPr algn="ctr" rtl="1">
              <a:lnSpc>
                <a:spcPct val="150000"/>
              </a:lnSpc>
              <a:defRPr/>
            </a:pPr>
            <a:r>
              <a:rPr lang="ar-SA" b="1" dirty="0">
                <a:solidFill>
                  <a:schemeClr val="tx2">
                    <a:lumMod val="60000"/>
                    <a:lumOff val="40000"/>
                  </a:schemeClr>
                </a:solidFill>
                <a:latin typeface="Monotype Koufi" pitchFamily="2" charset="-78"/>
                <a:ea typeface="Monotype Koufi" pitchFamily="2" charset="-78"/>
                <a:cs typeface="Monotype Koufi" pitchFamily="2" charset="-78"/>
              </a:rPr>
              <a:t>5</a:t>
            </a:r>
          </a:p>
        </p:txBody>
      </p:sp>
      <p:sp>
        <p:nvSpPr>
          <p:cNvPr id="2" name="عنصر نائب للتذييل 1"/>
          <p:cNvSpPr>
            <a:spLocks noGrp="1"/>
          </p:cNvSpPr>
          <p:nvPr>
            <p:ph type="ftr" sz="quarter" idx="11"/>
          </p:nvPr>
        </p:nvSpPr>
        <p:spPr/>
        <p:txBody>
          <a:bodyPr/>
          <a:lstStyle/>
          <a:p>
            <a:pPr>
              <a:defRPr/>
            </a:pPr>
            <a:r>
              <a:rPr lang="ar-SA"/>
              <a:t>قضايا عالمية معاصرة في الموارد البشرية </a:t>
            </a:r>
            <a:endParaRPr lang="en-US"/>
          </a:p>
        </p:txBody>
      </p:sp>
      <p:sp>
        <p:nvSpPr>
          <p:cNvPr id="3" name="عنصر نائب لرقم الشريحة 2"/>
          <p:cNvSpPr>
            <a:spLocks noGrp="1"/>
          </p:cNvSpPr>
          <p:nvPr>
            <p:ph type="sldNum" sz="quarter" idx="12"/>
          </p:nvPr>
        </p:nvSpPr>
        <p:spPr/>
        <p:txBody>
          <a:bodyPr/>
          <a:lstStyle/>
          <a:p>
            <a:pPr>
              <a:defRPr/>
            </a:pPr>
            <a:fld id="{3159AC24-D202-4666-A053-0A1FB75C2C63}" type="slidenum">
              <a:rPr lang="en-US" smtClean="0"/>
              <a:pPr>
                <a:defRPr/>
              </a:pPr>
              <a:t>14</a:t>
            </a:fld>
            <a:endParaRPr lang="en-US"/>
          </a:p>
        </p:txBody>
      </p:sp>
    </p:spTree>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3"/>
          <p:cNvSpPr>
            <a:spLocks noGrp="1" noChangeArrowheads="1"/>
          </p:cNvSpPr>
          <p:nvPr>
            <p:ph idx="1"/>
          </p:nvPr>
        </p:nvSpPr>
        <p:spPr>
          <a:xfrm>
            <a:off x="1547813" y="620713"/>
            <a:ext cx="7178675" cy="504825"/>
          </a:xfrm>
        </p:spPr>
        <p:txBody>
          <a:bodyPr/>
          <a:lstStyle/>
          <a:p>
            <a:pPr marL="0" indent="0" algn="r" rtl="1">
              <a:buFont typeface="Arial" pitchFamily="34" charset="0"/>
              <a:buNone/>
            </a:pPr>
            <a:r>
              <a:rPr lang="ar-JO" sz="2000" b="1" smtClean="0">
                <a:solidFill>
                  <a:srgbClr val="C00000"/>
                </a:solidFill>
                <a:latin typeface="Monotype Koufi"/>
                <a:ea typeface="Monotype Koufi"/>
                <a:cs typeface="Monotype Koufi"/>
              </a:rPr>
              <a:t>أهم السمات الشخصية المؤثرة في نجاح الفرد عند العمل بالشركات العالمية</a:t>
            </a:r>
            <a:endParaRPr lang="en-US" sz="2000" smtClean="0">
              <a:solidFill>
                <a:srgbClr val="C00000"/>
              </a:solidFill>
              <a:ea typeface="Monotype Koufi"/>
              <a:cs typeface="Monotype Koufi"/>
            </a:endParaRPr>
          </a:p>
        </p:txBody>
      </p:sp>
      <p:sp>
        <p:nvSpPr>
          <p:cNvPr id="5" name="Rectangle 4"/>
          <p:cNvSpPr/>
          <p:nvPr/>
        </p:nvSpPr>
        <p:spPr>
          <a:xfrm>
            <a:off x="250825" y="476250"/>
            <a:ext cx="8642350" cy="5832475"/>
          </a:xfrm>
          <a:prstGeom prst="rect">
            <a:avLst/>
          </a:prstGeom>
          <a:noFill/>
        </p:spPr>
        <p:style>
          <a:lnRef idx="2">
            <a:schemeClr val="accent1"/>
          </a:lnRef>
          <a:fillRef idx="1">
            <a:schemeClr val="lt1"/>
          </a:fillRef>
          <a:effectRef idx="0">
            <a:schemeClr val="accent1"/>
          </a:effectRef>
          <a:fontRef idx="minor">
            <a:schemeClr val="dk1"/>
          </a:fontRef>
        </p:style>
        <p:txBody>
          <a:bodyPr rtlCol="1" anchor="ctr"/>
          <a:lstStyle/>
          <a:p>
            <a:pPr algn="ctr">
              <a:defRPr/>
            </a:pPr>
            <a:endParaRPr lang="ar-SA"/>
          </a:p>
        </p:txBody>
      </p:sp>
      <p:graphicFrame>
        <p:nvGraphicFramePr>
          <p:cNvPr id="2" name="جدول 1"/>
          <p:cNvGraphicFramePr>
            <a:graphicFrameLocks noGrp="1"/>
          </p:cNvGraphicFramePr>
          <p:nvPr/>
        </p:nvGraphicFramePr>
        <p:xfrm>
          <a:off x="898948" y="1196975"/>
          <a:ext cx="7560840" cy="5072020"/>
        </p:xfrm>
        <a:graphic>
          <a:graphicData uri="http://schemas.openxmlformats.org/drawingml/2006/table">
            <a:tbl>
              <a:tblPr rtl="1" firstRow="1" firstCol="1" lastRow="1" lastCol="1" bandRow="1" bandCol="1">
                <a:tableStyleId>{5940675A-B579-460E-94D1-54222C63F5DA}</a:tableStyleId>
              </a:tblPr>
              <a:tblGrid>
                <a:gridCol w="3277052"/>
                <a:gridCol w="4283788"/>
              </a:tblGrid>
              <a:tr h="189592">
                <a:tc>
                  <a:txBody>
                    <a:bodyPr/>
                    <a:lstStyle/>
                    <a:p>
                      <a:pPr marL="0" marR="0" algn="ctr" rtl="1">
                        <a:spcBef>
                          <a:spcPts val="0"/>
                        </a:spcBef>
                        <a:spcAft>
                          <a:spcPts val="0"/>
                        </a:spcAft>
                      </a:pPr>
                      <a:r>
                        <a:rPr lang="ar-JO" sz="1400" b="1" dirty="0">
                          <a:effectLst/>
                        </a:rPr>
                        <a:t>السمة أو الخاصية</a:t>
                      </a:r>
                      <a:endParaRPr lang="en-US" sz="1400" b="1" dirty="0">
                        <a:effectLst/>
                        <a:latin typeface="Times New Roman"/>
                        <a:ea typeface="Times New Roman"/>
                      </a:endParaRPr>
                    </a:p>
                  </a:txBody>
                  <a:tcPr marL="55953" marR="55953" marT="0" marB="0"/>
                </a:tc>
                <a:tc>
                  <a:txBody>
                    <a:bodyPr/>
                    <a:lstStyle/>
                    <a:p>
                      <a:pPr marL="0" marR="0" algn="ctr" rtl="1">
                        <a:spcBef>
                          <a:spcPts val="0"/>
                        </a:spcBef>
                        <a:spcAft>
                          <a:spcPts val="0"/>
                        </a:spcAft>
                      </a:pPr>
                      <a:r>
                        <a:rPr lang="ar-JO" sz="1400" b="1" dirty="0">
                          <a:effectLst/>
                        </a:rPr>
                        <a:t>البنود المستخدمة في القياس</a:t>
                      </a:r>
                      <a:endParaRPr lang="en-US" sz="1400" b="1" dirty="0">
                        <a:effectLst/>
                        <a:latin typeface="Times New Roman"/>
                        <a:ea typeface="Times New Roman"/>
                      </a:endParaRPr>
                    </a:p>
                  </a:txBody>
                  <a:tcPr marL="55953" marR="55953" marT="0" marB="0"/>
                </a:tc>
              </a:tr>
              <a:tr h="379186">
                <a:tc>
                  <a:txBody>
                    <a:bodyPr/>
                    <a:lstStyle/>
                    <a:p>
                      <a:pPr marL="0" marR="0" algn="justLow" rtl="1">
                        <a:spcBef>
                          <a:spcPts val="0"/>
                        </a:spcBef>
                        <a:spcAft>
                          <a:spcPts val="0"/>
                        </a:spcAft>
                      </a:pPr>
                      <a:r>
                        <a:rPr lang="ar-JO" sz="1400">
                          <a:effectLst/>
                        </a:rPr>
                        <a:t>- الحساسية للاختلافات الثقافية </a:t>
                      </a:r>
                      <a:endParaRPr lang="en-US" sz="1400">
                        <a:effectLst/>
                        <a:latin typeface="Times New Roman"/>
                        <a:ea typeface="Times New Roman"/>
                      </a:endParaRPr>
                    </a:p>
                  </a:txBody>
                  <a:tcPr marL="55953" marR="55953" marT="0" marB="0"/>
                </a:tc>
                <a:tc>
                  <a:txBody>
                    <a:bodyPr/>
                    <a:lstStyle/>
                    <a:p>
                      <a:pPr marL="0" marR="0" algn="justLow" rtl="1">
                        <a:spcBef>
                          <a:spcPts val="0"/>
                        </a:spcBef>
                        <a:spcAft>
                          <a:spcPts val="0"/>
                        </a:spcAft>
                      </a:pPr>
                      <a:r>
                        <a:rPr lang="ar-JO" sz="1400">
                          <a:effectLst/>
                        </a:rPr>
                        <a:t>عند العمل مع أفراد من ثقافات مختلفة حاول أن تفهم وجهة نظرهم</a:t>
                      </a:r>
                      <a:endParaRPr lang="en-US" sz="1400">
                        <a:effectLst/>
                        <a:latin typeface="Times New Roman"/>
                        <a:ea typeface="Times New Roman"/>
                      </a:endParaRPr>
                    </a:p>
                  </a:txBody>
                  <a:tcPr marL="55953" marR="55953" marT="0" marB="0"/>
                </a:tc>
              </a:tr>
              <a:tr h="379186">
                <a:tc>
                  <a:txBody>
                    <a:bodyPr/>
                    <a:lstStyle/>
                    <a:p>
                      <a:pPr marL="0" marR="0" algn="justLow" rtl="1">
                        <a:spcBef>
                          <a:spcPts val="0"/>
                        </a:spcBef>
                        <a:spcAft>
                          <a:spcPts val="0"/>
                        </a:spcAft>
                      </a:pPr>
                      <a:r>
                        <a:rPr lang="ar-JO" sz="1400">
                          <a:effectLst/>
                        </a:rPr>
                        <a:t>- المعرفة بالعمل</a:t>
                      </a:r>
                      <a:endParaRPr lang="en-US" sz="1400">
                        <a:effectLst/>
                        <a:latin typeface="Times New Roman"/>
                        <a:ea typeface="Times New Roman"/>
                      </a:endParaRPr>
                    </a:p>
                  </a:txBody>
                  <a:tcPr marL="55953" marR="55953" marT="0" marB="0"/>
                </a:tc>
                <a:tc>
                  <a:txBody>
                    <a:bodyPr/>
                    <a:lstStyle/>
                    <a:p>
                      <a:pPr marL="0" marR="0" algn="justLow" rtl="1">
                        <a:spcBef>
                          <a:spcPts val="0"/>
                        </a:spcBef>
                        <a:spcAft>
                          <a:spcPts val="0"/>
                        </a:spcAft>
                      </a:pPr>
                      <a:r>
                        <a:rPr lang="ar-JO" sz="1400">
                          <a:effectLst/>
                        </a:rPr>
                        <a:t>هل لديك معرفة أو فهم واضح لطبيعة منتجاتنا وخدماتنا </a:t>
                      </a:r>
                      <a:endParaRPr lang="en-US" sz="1400">
                        <a:effectLst/>
                        <a:latin typeface="Times New Roman"/>
                        <a:ea typeface="Times New Roman"/>
                      </a:endParaRPr>
                    </a:p>
                  </a:txBody>
                  <a:tcPr marL="55953" marR="55953" marT="0" marB="0"/>
                </a:tc>
              </a:tr>
              <a:tr h="379186">
                <a:tc>
                  <a:txBody>
                    <a:bodyPr/>
                    <a:lstStyle/>
                    <a:p>
                      <a:pPr marL="0" marR="0" algn="justLow" rtl="1">
                        <a:spcBef>
                          <a:spcPts val="0"/>
                        </a:spcBef>
                        <a:spcAft>
                          <a:spcPts val="0"/>
                        </a:spcAft>
                      </a:pPr>
                      <a:r>
                        <a:rPr lang="ar-JO" sz="1400">
                          <a:effectLst/>
                        </a:rPr>
                        <a:t>- مدى الاعتماد على الفرد في مواقف أو مسائل معينة </a:t>
                      </a:r>
                      <a:endParaRPr lang="en-US" sz="1400">
                        <a:effectLst/>
                        <a:latin typeface="Times New Roman"/>
                        <a:ea typeface="Times New Roman"/>
                      </a:endParaRPr>
                    </a:p>
                  </a:txBody>
                  <a:tcPr marL="55953" marR="55953" marT="0" marB="0"/>
                </a:tc>
                <a:tc>
                  <a:txBody>
                    <a:bodyPr/>
                    <a:lstStyle/>
                    <a:p>
                      <a:pPr marL="0" marR="0" algn="justLow" rtl="1">
                        <a:spcBef>
                          <a:spcPts val="0"/>
                        </a:spcBef>
                        <a:spcAft>
                          <a:spcPts val="0"/>
                        </a:spcAft>
                      </a:pPr>
                      <a:r>
                        <a:rPr lang="ar-JO" sz="1400">
                          <a:effectLst/>
                        </a:rPr>
                        <a:t>هل يمكن الاعتماد عليك في مسائل مثل.زز</a:t>
                      </a:r>
                      <a:endParaRPr lang="en-US" sz="1400">
                        <a:effectLst/>
                        <a:latin typeface="Times New Roman"/>
                        <a:ea typeface="Times New Roman"/>
                      </a:endParaRPr>
                    </a:p>
                  </a:txBody>
                  <a:tcPr marL="55953" marR="55953" marT="0" marB="0"/>
                </a:tc>
              </a:tr>
              <a:tr h="379186">
                <a:tc>
                  <a:txBody>
                    <a:bodyPr/>
                    <a:lstStyle/>
                    <a:p>
                      <a:pPr marL="0" marR="0" algn="justLow" rtl="1">
                        <a:spcBef>
                          <a:spcPts val="0"/>
                        </a:spcBef>
                        <a:spcAft>
                          <a:spcPts val="0"/>
                        </a:spcAft>
                      </a:pPr>
                      <a:r>
                        <a:rPr lang="ar-JO" sz="1400">
                          <a:effectLst/>
                        </a:rPr>
                        <a:t>- مدى القدرة على استخلاص أفضل النتائج من الأفراد</a:t>
                      </a:r>
                      <a:endParaRPr lang="en-US" sz="1400">
                        <a:effectLst/>
                        <a:latin typeface="Times New Roman"/>
                        <a:ea typeface="Times New Roman"/>
                      </a:endParaRPr>
                    </a:p>
                  </a:txBody>
                  <a:tcPr marL="55953" marR="55953" marT="0" marB="0"/>
                </a:tc>
                <a:tc>
                  <a:txBody>
                    <a:bodyPr/>
                    <a:lstStyle/>
                    <a:p>
                      <a:pPr marL="0" marR="0" algn="justLow" rtl="1">
                        <a:spcBef>
                          <a:spcPts val="0"/>
                        </a:spcBef>
                        <a:spcAft>
                          <a:spcPts val="0"/>
                        </a:spcAft>
                      </a:pPr>
                      <a:r>
                        <a:rPr lang="ar-JO" sz="1400">
                          <a:effectLst/>
                        </a:rPr>
                        <a:t>هل لديك الموهبة في التعامل مع الآخرين</a:t>
                      </a:r>
                      <a:endParaRPr lang="en-US" sz="1400">
                        <a:effectLst/>
                        <a:latin typeface="Times New Roman"/>
                        <a:ea typeface="Times New Roman"/>
                      </a:endParaRPr>
                    </a:p>
                  </a:txBody>
                  <a:tcPr marL="55953" marR="55953" marT="0" marB="0"/>
                </a:tc>
              </a:tr>
              <a:tr h="379186">
                <a:tc>
                  <a:txBody>
                    <a:bodyPr/>
                    <a:lstStyle/>
                    <a:p>
                      <a:pPr marL="0" marR="0" algn="justLow" rtl="1">
                        <a:spcBef>
                          <a:spcPts val="0"/>
                        </a:spcBef>
                        <a:spcAft>
                          <a:spcPts val="0"/>
                        </a:spcAft>
                      </a:pPr>
                      <a:r>
                        <a:rPr lang="ar-JO" sz="1400">
                          <a:effectLst/>
                        </a:rPr>
                        <a:t>- الاندماجية أو التوحد مع الاخرين</a:t>
                      </a:r>
                      <a:endParaRPr lang="en-US" sz="1400">
                        <a:effectLst/>
                        <a:latin typeface="Times New Roman"/>
                        <a:ea typeface="Times New Roman"/>
                      </a:endParaRPr>
                    </a:p>
                  </a:txBody>
                  <a:tcPr marL="55953" marR="55953" marT="0" marB="0"/>
                </a:tc>
                <a:tc>
                  <a:txBody>
                    <a:bodyPr/>
                    <a:lstStyle/>
                    <a:p>
                      <a:pPr marL="0" marR="0" algn="justLow" rtl="1">
                        <a:spcBef>
                          <a:spcPts val="0"/>
                        </a:spcBef>
                        <a:spcAft>
                          <a:spcPts val="0"/>
                        </a:spcAft>
                      </a:pPr>
                      <a:r>
                        <a:rPr lang="ar-JO" sz="1400" dirty="0">
                          <a:effectLst/>
                        </a:rPr>
                        <a:t>هل تعمل مع الآخرين وتتحدث معهم بصدق بغض النظر عن المواقف والظروف </a:t>
                      </a:r>
                      <a:endParaRPr lang="en-US" sz="1400" dirty="0">
                        <a:effectLst/>
                        <a:latin typeface="Times New Roman"/>
                        <a:ea typeface="Times New Roman"/>
                      </a:endParaRPr>
                    </a:p>
                  </a:txBody>
                  <a:tcPr marL="55953" marR="55953" marT="0" marB="0"/>
                </a:tc>
              </a:tr>
              <a:tr h="379186">
                <a:tc>
                  <a:txBody>
                    <a:bodyPr/>
                    <a:lstStyle/>
                    <a:p>
                      <a:pPr marL="0" marR="0" algn="justLow" rtl="1">
                        <a:spcBef>
                          <a:spcPts val="0"/>
                        </a:spcBef>
                        <a:spcAft>
                          <a:spcPts val="0"/>
                        </a:spcAft>
                      </a:pPr>
                      <a:r>
                        <a:rPr lang="ar-JO" sz="1400">
                          <a:effectLst/>
                        </a:rPr>
                        <a:t>- وضوح الرؤية</a:t>
                      </a:r>
                      <a:endParaRPr lang="en-US" sz="1400">
                        <a:effectLst/>
                        <a:latin typeface="Times New Roman"/>
                        <a:ea typeface="Times New Roman"/>
                      </a:endParaRPr>
                    </a:p>
                  </a:txBody>
                  <a:tcPr marL="55953" marR="55953" marT="0" marB="0"/>
                </a:tc>
                <a:tc>
                  <a:txBody>
                    <a:bodyPr/>
                    <a:lstStyle/>
                    <a:p>
                      <a:pPr marL="0" marR="0" algn="justLow" rtl="1">
                        <a:spcBef>
                          <a:spcPts val="0"/>
                        </a:spcBef>
                        <a:spcAft>
                          <a:spcPts val="0"/>
                        </a:spcAft>
                      </a:pPr>
                      <a:r>
                        <a:rPr lang="ar-JO" sz="1400" dirty="0">
                          <a:effectLst/>
                        </a:rPr>
                        <a:t>هل لديك القدرة على تحديد أهم جزء في مشكلة أو مسألة معقدة </a:t>
                      </a:r>
                      <a:endParaRPr lang="en-US" sz="1400" dirty="0">
                        <a:effectLst/>
                        <a:latin typeface="Times New Roman"/>
                        <a:ea typeface="Times New Roman"/>
                      </a:endParaRPr>
                    </a:p>
                  </a:txBody>
                  <a:tcPr marL="55953" marR="55953" marT="0" marB="0"/>
                </a:tc>
              </a:tr>
              <a:tr h="379186">
                <a:tc>
                  <a:txBody>
                    <a:bodyPr/>
                    <a:lstStyle/>
                    <a:p>
                      <a:pPr marL="0" marR="0" algn="justLow" rtl="1">
                        <a:spcBef>
                          <a:spcPts val="0"/>
                        </a:spcBef>
                        <a:spcAft>
                          <a:spcPts val="0"/>
                        </a:spcAft>
                      </a:pPr>
                      <a:r>
                        <a:rPr lang="ar-JO" sz="1400">
                          <a:effectLst/>
                        </a:rPr>
                        <a:t>- الالتزام بتحقيق النجاح</a:t>
                      </a:r>
                      <a:endParaRPr lang="en-US" sz="1400">
                        <a:effectLst/>
                        <a:latin typeface="Times New Roman"/>
                        <a:ea typeface="Times New Roman"/>
                      </a:endParaRPr>
                    </a:p>
                  </a:txBody>
                  <a:tcPr marL="55953" marR="55953" marT="0" marB="0"/>
                </a:tc>
                <a:tc>
                  <a:txBody>
                    <a:bodyPr/>
                    <a:lstStyle/>
                    <a:p>
                      <a:pPr marL="0" marR="0" algn="justLow" rtl="1">
                        <a:spcBef>
                          <a:spcPts val="0"/>
                        </a:spcBef>
                        <a:spcAft>
                          <a:spcPts val="0"/>
                        </a:spcAft>
                      </a:pPr>
                      <a:r>
                        <a:rPr lang="ar-JO" sz="1400" dirty="0">
                          <a:effectLst/>
                        </a:rPr>
                        <a:t>الالتزام بشكل واضح بتحقيق نجاح للمنظمة التي تعمل بها </a:t>
                      </a:r>
                      <a:endParaRPr lang="en-US" sz="1400" dirty="0">
                        <a:effectLst/>
                        <a:latin typeface="Times New Roman"/>
                        <a:ea typeface="Times New Roman"/>
                      </a:endParaRPr>
                    </a:p>
                  </a:txBody>
                  <a:tcPr marL="55953" marR="55953" marT="0" marB="0"/>
                </a:tc>
              </a:tr>
              <a:tr h="379186">
                <a:tc>
                  <a:txBody>
                    <a:bodyPr/>
                    <a:lstStyle/>
                    <a:p>
                      <a:pPr marL="0" marR="0" algn="justLow" rtl="1">
                        <a:spcBef>
                          <a:spcPts val="0"/>
                        </a:spcBef>
                        <a:spcAft>
                          <a:spcPts val="0"/>
                        </a:spcAft>
                      </a:pPr>
                      <a:r>
                        <a:rPr lang="ar-JO" sz="1400">
                          <a:effectLst/>
                        </a:rPr>
                        <a:t>- تحمل المخاطر</a:t>
                      </a:r>
                      <a:endParaRPr lang="en-US" sz="1400">
                        <a:effectLst/>
                        <a:latin typeface="Times New Roman"/>
                        <a:ea typeface="Times New Roman"/>
                      </a:endParaRPr>
                    </a:p>
                  </a:txBody>
                  <a:tcPr marL="55953" marR="55953" marT="0" marB="0"/>
                </a:tc>
                <a:tc>
                  <a:txBody>
                    <a:bodyPr/>
                    <a:lstStyle/>
                    <a:p>
                      <a:pPr marL="0" marR="0" algn="justLow" rtl="1">
                        <a:spcBef>
                          <a:spcPts val="0"/>
                        </a:spcBef>
                        <a:spcAft>
                          <a:spcPts val="0"/>
                        </a:spcAft>
                      </a:pPr>
                      <a:r>
                        <a:rPr lang="ar-JO" sz="1400">
                          <a:effectLst/>
                        </a:rPr>
                        <a:t>يأخذ على عاتقه مخاطر شخصية ومخاطر خاصة بالعمل</a:t>
                      </a:r>
                      <a:endParaRPr lang="en-US" sz="1400">
                        <a:effectLst/>
                        <a:latin typeface="Times New Roman"/>
                        <a:ea typeface="Times New Roman"/>
                      </a:endParaRPr>
                    </a:p>
                  </a:txBody>
                  <a:tcPr marL="55953" marR="55953" marT="0" marB="0"/>
                </a:tc>
              </a:tr>
              <a:tr h="379186">
                <a:tc>
                  <a:txBody>
                    <a:bodyPr/>
                    <a:lstStyle/>
                    <a:p>
                      <a:pPr marL="0" marR="0" algn="justLow" rtl="1">
                        <a:spcBef>
                          <a:spcPts val="0"/>
                        </a:spcBef>
                        <a:spcAft>
                          <a:spcPts val="0"/>
                        </a:spcAft>
                      </a:pPr>
                      <a:r>
                        <a:rPr lang="ar-JO" sz="1400">
                          <a:effectLst/>
                        </a:rPr>
                        <a:t>- الاخذ بنتائج المتابعة او التغذية المرتدة </a:t>
                      </a:r>
                      <a:endParaRPr lang="en-US" sz="1400">
                        <a:effectLst/>
                        <a:latin typeface="Times New Roman"/>
                        <a:ea typeface="Times New Roman"/>
                      </a:endParaRPr>
                    </a:p>
                  </a:txBody>
                  <a:tcPr marL="55953" marR="55953" marT="0" marB="0"/>
                </a:tc>
                <a:tc>
                  <a:txBody>
                    <a:bodyPr/>
                    <a:lstStyle/>
                    <a:p>
                      <a:pPr marL="0" marR="0" algn="justLow" rtl="1">
                        <a:spcBef>
                          <a:spcPts val="0"/>
                        </a:spcBef>
                        <a:spcAft>
                          <a:spcPts val="0"/>
                        </a:spcAft>
                      </a:pPr>
                      <a:r>
                        <a:rPr lang="ar-JO" sz="1400">
                          <a:effectLst/>
                        </a:rPr>
                        <a:t>يتغير نتيجة للتقييم او المتابعة </a:t>
                      </a:r>
                      <a:endParaRPr lang="en-US" sz="1400">
                        <a:effectLst/>
                        <a:latin typeface="Times New Roman"/>
                        <a:ea typeface="Times New Roman"/>
                      </a:endParaRPr>
                    </a:p>
                  </a:txBody>
                  <a:tcPr marL="55953" marR="55953" marT="0" marB="0"/>
                </a:tc>
              </a:tr>
              <a:tr h="379186">
                <a:tc>
                  <a:txBody>
                    <a:bodyPr/>
                    <a:lstStyle/>
                    <a:p>
                      <a:pPr marL="0" marR="0" algn="justLow" rtl="1">
                        <a:spcBef>
                          <a:spcPts val="0"/>
                        </a:spcBef>
                        <a:spcAft>
                          <a:spcPts val="0"/>
                        </a:spcAft>
                      </a:pPr>
                      <a:r>
                        <a:rPr lang="ar-JO" sz="1400">
                          <a:effectLst/>
                        </a:rPr>
                        <a:t>- مغامر ثقافيا</a:t>
                      </a:r>
                      <a:endParaRPr lang="en-US" sz="1400">
                        <a:effectLst/>
                        <a:latin typeface="Times New Roman"/>
                        <a:ea typeface="Times New Roman"/>
                      </a:endParaRPr>
                    </a:p>
                  </a:txBody>
                  <a:tcPr marL="55953" marR="55953" marT="0" marB="0"/>
                </a:tc>
                <a:tc>
                  <a:txBody>
                    <a:bodyPr/>
                    <a:lstStyle/>
                    <a:p>
                      <a:pPr marL="0" marR="0" algn="justLow" rtl="1">
                        <a:spcBef>
                          <a:spcPts val="0"/>
                        </a:spcBef>
                        <a:spcAft>
                          <a:spcPts val="0"/>
                        </a:spcAft>
                      </a:pPr>
                      <a:r>
                        <a:rPr lang="ar-JO" sz="1400">
                          <a:effectLst/>
                        </a:rPr>
                        <a:t>يتمتع بتحدي العمل في أكثر من دولة أو ثقافة</a:t>
                      </a:r>
                      <a:endParaRPr lang="en-US" sz="1400">
                        <a:effectLst/>
                        <a:latin typeface="Times New Roman"/>
                        <a:ea typeface="Times New Roman"/>
                      </a:endParaRPr>
                    </a:p>
                  </a:txBody>
                  <a:tcPr marL="55953" marR="55953" marT="0" marB="0"/>
                </a:tc>
              </a:tr>
              <a:tr h="189592">
                <a:tc>
                  <a:txBody>
                    <a:bodyPr/>
                    <a:lstStyle/>
                    <a:p>
                      <a:pPr marL="0" marR="0" algn="justLow" rtl="1">
                        <a:spcBef>
                          <a:spcPts val="0"/>
                        </a:spcBef>
                        <a:spcAft>
                          <a:spcPts val="0"/>
                        </a:spcAft>
                      </a:pPr>
                      <a:r>
                        <a:rPr lang="ar-JO" sz="1400">
                          <a:effectLst/>
                        </a:rPr>
                        <a:t>- الرغبة في التعلم</a:t>
                      </a:r>
                      <a:endParaRPr lang="en-US" sz="1400">
                        <a:effectLst/>
                        <a:latin typeface="Times New Roman"/>
                        <a:ea typeface="Times New Roman"/>
                      </a:endParaRPr>
                    </a:p>
                  </a:txBody>
                  <a:tcPr marL="55953" marR="55953" marT="0" marB="0"/>
                </a:tc>
                <a:tc>
                  <a:txBody>
                    <a:bodyPr/>
                    <a:lstStyle/>
                    <a:p>
                      <a:pPr marL="0" marR="0" algn="justLow" rtl="1">
                        <a:spcBef>
                          <a:spcPts val="0"/>
                        </a:spcBef>
                        <a:spcAft>
                          <a:spcPts val="0"/>
                        </a:spcAft>
                      </a:pPr>
                      <a:r>
                        <a:rPr lang="ar-JO" sz="1400">
                          <a:effectLst/>
                        </a:rPr>
                        <a:t>ينتهز الفرصة لتعلم أشياء جديدة </a:t>
                      </a:r>
                      <a:endParaRPr lang="en-US" sz="1400">
                        <a:effectLst/>
                        <a:latin typeface="Times New Roman"/>
                        <a:ea typeface="Times New Roman"/>
                      </a:endParaRPr>
                    </a:p>
                  </a:txBody>
                  <a:tcPr marL="55953" marR="55953" marT="0" marB="0"/>
                </a:tc>
              </a:tr>
              <a:tr h="189592">
                <a:tc>
                  <a:txBody>
                    <a:bodyPr/>
                    <a:lstStyle/>
                    <a:p>
                      <a:pPr marL="0" marR="0" algn="justLow" rtl="1">
                        <a:spcBef>
                          <a:spcPts val="0"/>
                        </a:spcBef>
                        <a:spcAft>
                          <a:spcPts val="0"/>
                        </a:spcAft>
                      </a:pPr>
                      <a:r>
                        <a:rPr lang="ar-JO" sz="1400">
                          <a:effectLst/>
                        </a:rPr>
                        <a:t>- تقبل النقد</a:t>
                      </a:r>
                      <a:endParaRPr lang="en-US" sz="1400">
                        <a:effectLst/>
                        <a:latin typeface="Times New Roman"/>
                        <a:ea typeface="Times New Roman"/>
                      </a:endParaRPr>
                    </a:p>
                  </a:txBody>
                  <a:tcPr marL="55953" marR="55953" marT="0" marB="0"/>
                </a:tc>
                <a:tc>
                  <a:txBody>
                    <a:bodyPr/>
                    <a:lstStyle/>
                    <a:p>
                      <a:pPr marL="0" marR="0" algn="justLow" rtl="1">
                        <a:spcBef>
                          <a:spcPts val="0"/>
                        </a:spcBef>
                        <a:spcAft>
                          <a:spcPts val="0"/>
                        </a:spcAft>
                      </a:pPr>
                      <a:r>
                        <a:rPr lang="ar-JO" sz="1400">
                          <a:effectLst/>
                        </a:rPr>
                        <a:t>يتقبل النقد من الآخرين</a:t>
                      </a:r>
                      <a:endParaRPr lang="en-US" sz="1400">
                        <a:effectLst/>
                        <a:latin typeface="Times New Roman"/>
                        <a:ea typeface="Times New Roman"/>
                      </a:endParaRPr>
                    </a:p>
                  </a:txBody>
                  <a:tcPr marL="55953" marR="55953" marT="0" marB="0"/>
                </a:tc>
              </a:tr>
              <a:tr h="379186">
                <a:tc>
                  <a:txBody>
                    <a:bodyPr/>
                    <a:lstStyle/>
                    <a:p>
                      <a:pPr marL="0" marR="0" algn="justLow" rtl="1">
                        <a:spcBef>
                          <a:spcPts val="0"/>
                        </a:spcBef>
                        <a:spcAft>
                          <a:spcPts val="0"/>
                        </a:spcAft>
                      </a:pPr>
                      <a:r>
                        <a:rPr lang="ar-JO" sz="1400">
                          <a:effectLst/>
                        </a:rPr>
                        <a:t>- يهتم بالمتابعة والتقييم </a:t>
                      </a:r>
                      <a:endParaRPr lang="en-US" sz="1400">
                        <a:effectLst/>
                        <a:latin typeface="Times New Roman"/>
                        <a:ea typeface="Times New Roman"/>
                      </a:endParaRPr>
                    </a:p>
                  </a:txBody>
                  <a:tcPr marL="55953" marR="55953" marT="0" marB="0"/>
                </a:tc>
                <a:tc>
                  <a:txBody>
                    <a:bodyPr/>
                    <a:lstStyle/>
                    <a:p>
                      <a:pPr marL="0" marR="0" algn="justLow" rtl="1">
                        <a:spcBef>
                          <a:spcPts val="0"/>
                        </a:spcBef>
                        <a:spcAft>
                          <a:spcPts val="0"/>
                        </a:spcAft>
                      </a:pPr>
                      <a:r>
                        <a:rPr lang="ar-JO" sz="1400">
                          <a:effectLst/>
                        </a:rPr>
                        <a:t>يركز على المتابعة والتقييم حتى ولو كان البعض يقاومها</a:t>
                      </a:r>
                      <a:endParaRPr lang="en-US" sz="1400">
                        <a:effectLst/>
                        <a:latin typeface="Times New Roman"/>
                        <a:ea typeface="Times New Roman"/>
                      </a:endParaRPr>
                    </a:p>
                  </a:txBody>
                  <a:tcPr marL="55953" marR="55953" marT="0" marB="0"/>
                </a:tc>
              </a:tr>
              <a:tr h="189592">
                <a:tc>
                  <a:txBody>
                    <a:bodyPr/>
                    <a:lstStyle/>
                    <a:p>
                      <a:pPr marL="0" marR="0" algn="justLow" rtl="1">
                        <a:spcBef>
                          <a:spcPts val="0"/>
                        </a:spcBef>
                        <a:spcAft>
                          <a:spcPts val="0"/>
                        </a:spcAft>
                      </a:pPr>
                      <a:r>
                        <a:rPr lang="ar-JO" sz="1400">
                          <a:effectLst/>
                        </a:rPr>
                        <a:t>المرونة </a:t>
                      </a:r>
                      <a:endParaRPr lang="en-US" sz="1400">
                        <a:effectLst/>
                        <a:latin typeface="Times New Roman"/>
                        <a:ea typeface="Times New Roman"/>
                      </a:endParaRPr>
                    </a:p>
                  </a:txBody>
                  <a:tcPr marL="55953" marR="55953" marT="0" marB="0"/>
                </a:tc>
                <a:tc>
                  <a:txBody>
                    <a:bodyPr/>
                    <a:lstStyle/>
                    <a:p>
                      <a:pPr marL="0" marR="0" algn="justLow" rtl="1">
                        <a:spcBef>
                          <a:spcPts val="0"/>
                        </a:spcBef>
                        <a:spcAft>
                          <a:spcPts val="0"/>
                        </a:spcAft>
                      </a:pPr>
                      <a:r>
                        <a:rPr lang="ar-JO" sz="1400" dirty="0">
                          <a:effectLst/>
                        </a:rPr>
                        <a:t>لا يتعلق </a:t>
                      </a:r>
                      <a:r>
                        <a:rPr lang="ar-JO" sz="1400" dirty="0" err="1">
                          <a:effectLst/>
                        </a:rPr>
                        <a:t>باشياء</a:t>
                      </a:r>
                      <a:r>
                        <a:rPr lang="ar-JO" sz="1400" dirty="0">
                          <a:effectLst/>
                        </a:rPr>
                        <a:t> لا يمكن تغييرها </a:t>
                      </a:r>
                      <a:endParaRPr lang="en-US" sz="1400" dirty="0">
                        <a:effectLst/>
                        <a:latin typeface="Times New Roman"/>
                        <a:ea typeface="Times New Roman"/>
                      </a:endParaRPr>
                    </a:p>
                  </a:txBody>
                  <a:tcPr marL="55953" marR="55953" marT="0" marB="0"/>
                </a:tc>
              </a:tr>
            </a:tbl>
          </a:graphicData>
        </a:graphic>
      </p:graphicFrame>
      <p:sp>
        <p:nvSpPr>
          <p:cNvPr id="10" name="مربع نص 9"/>
          <p:cNvSpPr txBox="1"/>
          <p:nvPr/>
        </p:nvSpPr>
        <p:spPr>
          <a:xfrm>
            <a:off x="827088" y="677863"/>
            <a:ext cx="860425" cy="369887"/>
          </a:xfrm>
          <a:prstGeom prst="rect">
            <a:avLst/>
          </a:prstGeom>
          <a:noFill/>
        </p:spPr>
        <p:txBody>
          <a:bodyPr wrap="none" rtlCol="1">
            <a:spAutoFit/>
          </a:bodyPr>
          <a:lstStyle/>
          <a:p>
            <a:pPr>
              <a:defRPr/>
            </a:pPr>
            <a:r>
              <a:rPr lang="ar-SA" sz="1800" b="1" dirty="0">
                <a:solidFill>
                  <a:schemeClr val="accent4">
                    <a:lumMod val="75000"/>
                  </a:schemeClr>
                </a:solidFill>
                <a:latin typeface="Arial" charset="0"/>
                <a:cs typeface="Arial" charset="0"/>
              </a:rPr>
              <a:t>شكل (1)</a:t>
            </a:r>
          </a:p>
        </p:txBody>
      </p:sp>
      <p:sp>
        <p:nvSpPr>
          <p:cNvPr id="11" name="مستطيل 10"/>
          <p:cNvSpPr/>
          <p:nvPr/>
        </p:nvSpPr>
        <p:spPr>
          <a:xfrm>
            <a:off x="53975" y="69850"/>
            <a:ext cx="288925" cy="430213"/>
          </a:xfrm>
          <a:prstGeom prst="rect">
            <a:avLst/>
          </a:prstGeom>
        </p:spPr>
        <p:txBody>
          <a:bodyPr wrap="none">
            <a:spAutoFit/>
          </a:bodyPr>
          <a:lstStyle/>
          <a:p>
            <a:pPr algn="ctr" rtl="1">
              <a:lnSpc>
                <a:spcPct val="150000"/>
              </a:lnSpc>
              <a:defRPr/>
            </a:pPr>
            <a:r>
              <a:rPr lang="ar-SA" b="1" dirty="0">
                <a:solidFill>
                  <a:schemeClr val="tx2">
                    <a:lumMod val="60000"/>
                    <a:lumOff val="40000"/>
                  </a:schemeClr>
                </a:solidFill>
                <a:latin typeface="Monotype Koufi" pitchFamily="2" charset="-78"/>
                <a:ea typeface="Monotype Koufi" pitchFamily="2" charset="-78"/>
                <a:cs typeface="Monotype Koufi" pitchFamily="2" charset="-78"/>
              </a:rPr>
              <a:t>5</a:t>
            </a:r>
          </a:p>
        </p:txBody>
      </p:sp>
      <p:sp>
        <p:nvSpPr>
          <p:cNvPr id="3" name="عنصر نائب للتذييل 2"/>
          <p:cNvSpPr>
            <a:spLocks noGrp="1"/>
          </p:cNvSpPr>
          <p:nvPr>
            <p:ph type="ftr" sz="quarter" idx="11"/>
          </p:nvPr>
        </p:nvSpPr>
        <p:spPr/>
        <p:txBody>
          <a:bodyPr/>
          <a:lstStyle/>
          <a:p>
            <a:pPr>
              <a:defRPr/>
            </a:pPr>
            <a:r>
              <a:rPr lang="ar-SA"/>
              <a:t>قضايا عالمية معاصرة في الموارد البشرية </a:t>
            </a:r>
            <a:endParaRPr lang="en-US"/>
          </a:p>
        </p:txBody>
      </p:sp>
      <p:sp>
        <p:nvSpPr>
          <p:cNvPr id="6" name="عنصر نائب لرقم الشريحة 5"/>
          <p:cNvSpPr>
            <a:spLocks noGrp="1"/>
          </p:cNvSpPr>
          <p:nvPr>
            <p:ph type="sldNum" sz="quarter" idx="12"/>
          </p:nvPr>
        </p:nvSpPr>
        <p:spPr/>
        <p:txBody>
          <a:bodyPr/>
          <a:lstStyle/>
          <a:p>
            <a:pPr>
              <a:defRPr/>
            </a:pPr>
            <a:fld id="{20062273-FC11-463B-AF9F-DE6AA78E315B}" type="slidenum">
              <a:rPr lang="en-US" smtClean="0"/>
              <a:pPr>
                <a:defRPr/>
              </a:pPr>
              <a:t>15</a:t>
            </a:fld>
            <a:endParaRPr lang="en-US"/>
          </a:p>
        </p:txBody>
      </p:sp>
    </p:spTree>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3"/>
          <p:cNvSpPr>
            <a:spLocks noGrp="1" noChangeArrowheads="1"/>
          </p:cNvSpPr>
          <p:nvPr>
            <p:ph idx="1"/>
          </p:nvPr>
        </p:nvSpPr>
        <p:spPr>
          <a:xfrm>
            <a:off x="1547813" y="620713"/>
            <a:ext cx="7178675" cy="504825"/>
          </a:xfrm>
        </p:spPr>
        <p:txBody>
          <a:bodyPr/>
          <a:lstStyle/>
          <a:p>
            <a:pPr marL="0" indent="0" algn="r" rtl="1">
              <a:buFont typeface="Arial" pitchFamily="34" charset="0"/>
              <a:buNone/>
            </a:pPr>
            <a:r>
              <a:rPr lang="ar-JO" sz="2000" b="1" smtClean="0">
                <a:solidFill>
                  <a:srgbClr val="C00000"/>
                </a:solidFill>
                <a:latin typeface="Monotype Koufi"/>
                <a:ea typeface="Monotype Koufi"/>
                <a:cs typeface="Monotype Koufi"/>
              </a:rPr>
              <a:t>العوامل المؤثرة في نجاح المغترب في أداء وظيفته</a:t>
            </a:r>
            <a:endParaRPr lang="en-US" sz="2000" smtClean="0">
              <a:solidFill>
                <a:srgbClr val="C00000"/>
              </a:solidFill>
              <a:ea typeface="Monotype Koufi"/>
              <a:cs typeface="Monotype Koufi"/>
            </a:endParaRPr>
          </a:p>
        </p:txBody>
      </p:sp>
      <p:sp>
        <p:nvSpPr>
          <p:cNvPr id="5" name="Rectangle 4"/>
          <p:cNvSpPr/>
          <p:nvPr/>
        </p:nvSpPr>
        <p:spPr>
          <a:xfrm>
            <a:off x="250825" y="476250"/>
            <a:ext cx="8642350" cy="5832475"/>
          </a:xfrm>
          <a:prstGeom prst="rect">
            <a:avLst/>
          </a:prstGeom>
          <a:noFill/>
        </p:spPr>
        <p:style>
          <a:lnRef idx="2">
            <a:schemeClr val="accent1"/>
          </a:lnRef>
          <a:fillRef idx="1">
            <a:schemeClr val="lt1"/>
          </a:fillRef>
          <a:effectRef idx="0">
            <a:schemeClr val="accent1"/>
          </a:effectRef>
          <a:fontRef idx="minor">
            <a:schemeClr val="dk1"/>
          </a:fontRef>
        </p:style>
        <p:txBody>
          <a:bodyPr rtlCol="1" anchor="ctr"/>
          <a:lstStyle/>
          <a:p>
            <a:pPr algn="ctr">
              <a:defRPr/>
            </a:pPr>
            <a:endParaRPr lang="ar-SA"/>
          </a:p>
        </p:txBody>
      </p:sp>
      <p:graphicFrame>
        <p:nvGraphicFramePr>
          <p:cNvPr id="3" name="جدول 2"/>
          <p:cNvGraphicFramePr>
            <a:graphicFrameLocks noGrp="1"/>
          </p:cNvGraphicFramePr>
          <p:nvPr/>
        </p:nvGraphicFramePr>
        <p:xfrm>
          <a:off x="1043981" y="1268413"/>
          <a:ext cx="7488832" cy="4857400"/>
        </p:xfrm>
        <a:graphic>
          <a:graphicData uri="http://schemas.openxmlformats.org/drawingml/2006/table">
            <a:tbl>
              <a:tblPr rtl="1" firstRow="1" firstCol="1" lastRow="1" lastCol="1" bandRow="1" bandCol="1">
                <a:tableStyleId>{5940675A-B579-460E-94D1-54222C63F5DA}</a:tableStyleId>
              </a:tblPr>
              <a:tblGrid>
                <a:gridCol w="3532629"/>
                <a:gridCol w="3956203"/>
              </a:tblGrid>
              <a:tr h="373647">
                <a:tc>
                  <a:txBody>
                    <a:bodyPr/>
                    <a:lstStyle/>
                    <a:p>
                      <a:pPr marL="0" marR="0" algn="ctr" rtl="1">
                        <a:spcBef>
                          <a:spcPts val="0"/>
                        </a:spcBef>
                        <a:spcAft>
                          <a:spcPts val="0"/>
                        </a:spcAft>
                      </a:pPr>
                      <a:r>
                        <a:rPr lang="ar-JO" sz="1100" b="1" dirty="0">
                          <a:effectLst/>
                        </a:rPr>
                        <a:t>1. المعرفة بالوظيفة ومستوى الدافعية وتشمل:</a:t>
                      </a:r>
                      <a:endParaRPr lang="en-US" sz="1000" b="1" dirty="0">
                        <a:effectLst/>
                        <a:latin typeface="Times New Roman"/>
                        <a:ea typeface="Times New Roman"/>
                      </a:endParaRPr>
                    </a:p>
                  </a:txBody>
                  <a:tcPr marL="55953" marR="55953" marT="0" marB="0"/>
                </a:tc>
                <a:tc>
                  <a:txBody>
                    <a:bodyPr/>
                    <a:lstStyle/>
                    <a:p>
                      <a:pPr marL="0" marR="0" algn="ctr" rtl="1">
                        <a:spcBef>
                          <a:spcPts val="0"/>
                        </a:spcBef>
                        <a:spcAft>
                          <a:spcPts val="0"/>
                        </a:spcAft>
                      </a:pPr>
                      <a:r>
                        <a:rPr lang="ar-JO" sz="1100" b="1" dirty="0">
                          <a:effectLst/>
                        </a:rPr>
                        <a:t>2. مهارات التعامل مع الاخرين وتشمل:</a:t>
                      </a:r>
                      <a:endParaRPr lang="en-US" sz="1000" b="1" dirty="0">
                        <a:effectLst/>
                        <a:latin typeface="Times New Roman"/>
                        <a:ea typeface="Times New Roman"/>
                      </a:endParaRPr>
                    </a:p>
                  </a:txBody>
                  <a:tcPr marL="55953" marR="55953" marT="0" marB="0"/>
                </a:tc>
              </a:tr>
              <a:tr h="186823">
                <a:tc>
                  <a:txBody>
                    <a:bodyPr/>
                    <a:lstStyle/>
                    <a:p>
                      <a:pPr marL="0" marR="0" algn="r" rtl="1">
                        <a:spcBef>
                          <a:spcPts val="0"/>
                        </a:spcBef>
                        <a:spcAft>
                          <a:spcPts val="0"/>
                        </a:spcAft>
                      </a:pPr>
                      <a:r>
                        <a:rPr lang="ar-JO" sz="1100">
                          <a:effectLst/>
                        </a:rPr>
                        <a:t>* المهارات الادارية </a:t>
                      </a:r>
                      <a:endParaRPr lang="en-US" sz="1000">
                        <a:effectLst/>
                        <a:latin typeface="Times New Roman"/>
                        <a:ea typeface="Times New Roman"/>
                      </a:endParaRPr>
                    </a:p>
                  </a:txBody>
                  <a:tcPr marL="55953" marR="55953" marT="0" marB="0"/>
                </a:tc>
                <a:tc>
                  <a:txBody>
                    <a:bodyPr/>
                    <a:lstStyle/>
                    <a:p>
                      <a:pPr marL="0" marR="0" algn="r" rtl="1">
                        <a:spcBef>
                          <a:spcPts val="0"/>
                        </a:spcBef>
                        <a:spcAft>
                          <a:spcPts val="0"/>
                        </a:spcAft>
                      </a:pPr>
                      <a:r>
                        <a:rPr lang="ar-JO" sz="1100">
                          <a:effectLst/>
                        </a:rPr>
                        <a:t>* الطاعة </a:t>
                      </a:r>
                      <a:endParaRPr lang="en-US" sz="1000">
                        <a:effectLst/>
                        <a:latin typeface="Times New Roman"/>
                        <a:ea typeface="Times New Roman"/>
                      </a:endParaRPr>
                    </a:p>
                  </a:txBody>
                  <a:tcPr marL="55953" marR="55953" marT="0" marB="0"/>
                </a:tc>
              </a:tr>
              <a:tr h="186823">
                <a:tc>
                  <a:txBody>
                    <a:bodyPr/>
                    <a:lstStyle/>
                    <a:p>
                      <a:pPr marL="0" marR="0" algn="r" rtl="1">
                        <a:spcBef>
                          <a:spcPts val="0"/>
                        </a:spcBef>
                        <a:spcAft>
                          <a:spcPts val="0"/>
                        </a:spcAft>
                      </a:pPr>
                      <a:r>
                        <a:rPr lang="ar-JO" sz="1100">
                          <a:effectLst/>
                        </a:rPr>
                        <a:t>* المهارات التنظيمية</a:t>
                      </a:r>
                      <a:endParaRPr lang="en-US" sz="1000">
                        <a:effectLst/>
                        <a:latin typeface="Times New Roman"/>
                        <a:ea typeface="Times New Roman"/>
                      </a:endParaRPr>
                    </a:p>
                  </a:txBody>
                  <a:tcPr marL="55953" marR="55953" marT="0" marB="0"/>
                </a:tc>
                <a:tc>
                  <a:txBody>
                    <a:bodyPr/>
                    <a:lstStyle/>
                    <a:p>
                      <a:pPr marL="0" marR="0" algn="r" rtl="1">
                        <a:spcBef>
                          <a:spcPts val="0"/>
                        </a:spcBef>
                        <a:spcAft>
                          <a:spcPts val="0"/>
                        </a:spcAft>
                      </a:pPr>
                      <a:r>
                        <a:rPr lang="ar-JO" sz="1100">
                          <a:effectLst/>
                        </a:rPr>
                        <a:t>* الكياسة </a:t>
                      </a:r>
                      <a:endParaRPr lang="en-US" sz="1000">
                        <a:effectLst/>
                        <a:latin typeface="Times New Roman"/>
                        <a:ea typeface="Times New Roman"/>
                      </a:endParaRPr>
                    </a:p>
                  </a:txBody>
                  <a:tcPr marL="55953" marR="55953" marT="0" marB="0"/>
                </a:tc>
              </a:tr>
              <a:tr h="186823">
                <a:tc>
                  <a:txBody>
                    <a:bodyPr/>
                    <a:lstStyle/>
                    <a:p>
                      <a:pPr marL="0" marR="0" algn="r" rtl="1">
                        <a:spcBef>
                          <a:spcPts val="0"/>
                        </a:spcBef>
                        <a:spcAft>
                          <a:spcPts val="0"/>
                        </a:spcAft>
                      </a:pPr>
                      <a:r>
                        <a:rPr lang="ar-JO" sz="1100">
                          <a:effectLst/>
                        </a:rPr>
                        <a:t>* القدرة على التخيل</a:t>
                      </a:r>
                      <a:endParaRPr lang="en-US" sz="1000">
                        <a:effectLst/>
                        <a:latin typeface="Times New Roman"/>
                        <a:ea typeface="Times New Roman"/>
                      </a:endParaRPr>
                    </a:p>
                  </a:txBody>
                  <a:tcPr marL="55953" marR="55953" marT="0" marB="0"/>
                </a:tc>
                <a:tc>
                  <a:txBody>
                    <a:bodyPr/>
                    <a:lstStyle/>
                    <a:p>
                      <a:pPr marL="0" marR="0" algn="r" rtl="1">
                        <a:spcBef>
                          <a:spcPts val="0"/>
                        </a:spcBef>
                        <a:spcAft>
                          <a:spcPts val="0"/>
                        </a:spcAft>
                      </a:pPr>
                      <a:r>
                        <a:rPr lang="ar-JO" sz="1100">
                          <a:effectLst/>
                        </a:rPr>
                        <a:t>* اظهار الاحترام</a:t>
                      </a:r>
                      <a:endParaRPr lang="en-US" sz="1000">
                        <a:effectLst/>
                        <a:latin typeface="Times New Roman"/>
                        <a:ea typeface="Times New Roman"/>
                      </a:endParaRPr>
                    </a:p>
                  </a:txBody>
                  <a:tcPr marL="55953" marR="55953" marT="0" marB="0"/>
                </a:tc>
              </a:tr>
              <a:tr h="186823">
                <a:tc>
                  <a:txBody>
                    <a:bodyPr/>
                    <a:lstStyle/>
                    <a:p>
                      <a:pPr marL="0" marR="0" algn="r" rtl="1">
                        <a:spcBef>
                          <a:spcPts val="0"/>
                        </a:spcBef>
                        <a:spcAft>
                          <a:spcPts val="0"/>
                        </a:spcAft>
                      </a:pPr>
                      <a:r>
                        <a:rPr lang="ar-JO" sz="1100">
                          <a:effectLst/>
                        </a:rPr>
                        <a:t>* الابتكار</a:t>
                      </a:r>
                      <a:endParaRPr lang="en-US" sz="1000">
                        <a:effectLst/>
                        <a:latin typeface="Times New Roman"/>
                        <a:ea typeface="Times New Roman"/>
                      </a:endParaRPr>
                    </a:p>
                  </a:txBody>
                  <a:tcPr marL="55953" marR="55953" marT="0" marB="0"/>
                </a:tc>
                <a:tc>
                  <a:txBody>
                    <a:bodyPr/>
                    <a:lstStyle/>
                    <a:p>
                      <a:pPr marL="0" marR="0" algn="r" rtl="1">
                        <a:spcBef>
                          <a:spcPts val="0"/>
                        </a:spcBef>
                        <a:spcAft>
                          <a:spcPts val="0"/>
                        </a:spcAft>
                      </a:pPr>
                      <a:r>
                        <a:rPr lang="ar-JO" sz="1100">
                          <a:effectLst/>
                        </a:rPr>
                        <a:t>* الرحمة </a:t>
                      </a:r>
                      <a:endParaRPr lang="en-US" sz="1000">
                        <a:effectLst/>
                        <a:latin typeface="Times New Roman"/>
                        <a:ea typeface="Times New Roman"/>
                      </a:endParaRPr>
                    </a:p>
                  </a:txBody>
                  <a:tcPr marL="55953" marR="55953" marT="0" marB="0"/>
                </a:tc>
              </a:tr>
              <a:tr h="186823">
                <a:tc>
                  <a:txBody>
                    <a:bodyPr/>
                    <a:lstStyle/>
                    <a:p>
                      <a:pPr marL="0" marR="0" algn="r" rtl="1">
                        <a:spcBef>
                          <a:spcPts val="0"/>
                        </a:spcBef>
                        <a:spcAft>
                          <a:spcPts val="0"/>
                        </a:spcAft>
                      </a:pPr>
                      <a:r>
                        <a:rPr lang="ar-JO" sz="1100">
                          <a:effectLst/>
                        </a:rPr>
                        <a:t>* القدرات الادارية </a:t>
                      </a:r>
                      <a:endParaRPr lang="en-US" sz="1000">
                        <a:effectLst/>
                        <a:latin typeface="Times New Roman"/>
                        <a:ea typeface="Times New Roman"/>
                      </a:endParaRPr>
                    </a:p>
                  </a:txBody>
                  <a:tcPr marL="55953" marR="55953" marT="0" marB="0"/>
                </a:tc>
                <a:tc>
                  <a:txBody>
                    <a:bodyPr/>
                    <a:lstStyle/>
                    <a:p>
                      <a:pPr marL="0" marR="0" algn="r" rtl="1">
                        <a:spcBef>
                          <a:spcPts val="0"/>
                        </a:spcBef>
                        <a:spcAft>
                          <a:spcPts val="0"/>
                        </a:spcAft>
                      </a:pPr>
                      <a:r>
                        <a:rPr lang="ar-JO" sz="1100">
                          <a:effectLst/>
                        </a:rPr>
                        <a:t>* التعاطف</a:t>
                      </a:r>
                      <a:endParaRPr lang="en-US" sz="1000">
                        <a:effectLst/>
                        <a:latin typeface="Times New Roman"/>
                        <a:ea typeface="Times New Roman"/>
                      </a:endParaRPr>
                    </a:p>
                  </a:txBody>
                  <a:tcPr marL="55953" marR="55953" marT="0" marB="0"/>
                </a:tc>
              </a:tr>
              <a:tr h="186823">
                <a:tc>
                  <a:txBody>
                    <a:bodyPr/>
                    <a:lstStyle/>
                    <a:p>
                      <a:pPr marL="0" marR="0" algn="r" rtl="1">
                        <a:spcBef>
                          <a:spcPts val="0"/>
                        </a:spcBef>
                        <a:spcAft>
                          <a:spcPts val="0"/>
                        </a:spcAft>
                      </a:pPr>
                      <a:r>
                        <a:rPr lang="ar-JO" sz="1100">
                          <a:effectLst/>
                        </a:rPr>
                        <a:t>* اليقظة </a:t>
                      </a:r>
                      <a:endParaRPr lang="en-US" sz="1000">
                        <a:effectLst/>
                        <a:latin typeface="Times New Roman"/>
                        <a:ea typeface="Times New Roman"/>
                      </a:endParaRPr>
                    </a:p>
                  </a:txBody>
                  <a:tcPr marL="55953" marR="55953" marT="0" marB="0"/>
                </a:tc>
                <a:tc>
                  <a:txBody>
                    <a:bodyPr/>
                    <a:lstStyle/>
                    <a:p>
                      <a:pPr marL="0" marR="0" algn="r" rtl="1">
                        <a:spcBef>
                          <a:spcPts val="0"/>
                        </a:spcBef>
                        <a:spcAft>
                          <a:spcPts val="0"/>
                        </a:spcAft>
                      </a:pPr>
                      <a:r>
                        <a:rPr lang="ar-JO" sz="1100">
                          <a:effectLst/>
                        </a:rPr>
                        <a:t>* القدرة على التحكم</a:t>
                      </a:r>
                      <a:endParaRPr lang="en-US" sz="1000">
                        <a:effectLst/>
                        <a:latin typeface="Times New Roman"/>
                        <a:ea typeface="Times New Roman"/>
                      </a:endParaRPr>
                    </a:p>
                  </a:txBody>
                  <a:tcPr marL="55953" marR="55953" marT="0" marB="0"/>
                </a:tc>
              </a:tr>
              <a:tr h="186823">
                <a:tc>
                  <a:txBody>
                    <a:bodyPr/>
                    <a:lstStyle/>
                    <a:p>
                      <a:pPr marL="0" marR="0" algn="r" rtl="1">
                        <a:spcBef>
                          <a:spcPts val="0"/>
                        </a:spcBef>
                        <a:spcAft>
                          <a:spcPts val="0"/>
                        </a:spcAft>
                      </a:pPr>
                      <a:r>
                        <a:rPr lang="ar-JO" sz="1100">
                          <a:effectLst/>
                        </a:rPr>
                        <a:t>* المسؤولية</a:t>
                      </a:r>
                      <a:endParaRPr lang="en-US" sz="1000">
                        <a:effectLst/>
                        <a:latin typeface="Times New Roman"/>
                        <a:ea typeface="Times New Roman"/>
                      </a:endParaRPr>
                    </a:p>
                  </a:txBody>
                  <a:tcPr marL="55953" marR="55953" marT="0" marB="0"/>
                </a:tc>
                <a:tc>
                  <a:txBody>
                    <a:bodyPr/>
                    <a:lstStyle/>
                    <a:p>
                      <a:pPr marL="0" marR="0" algn="r" rtl="1">
                        <a:spcBef>
                          <a:spcPts val="0"/>
                        </a:spcBef>
                        <a:spcAft>
                          <a:spcPts val="0"/>
                        </a:spcAft>
                      </a:pPr>
                      <a:r>
                        <a:rPr lang="ar-JO" sz="1100">
                          <a:effectLst/>
                        </a:rPr>
                        <a:t>* القدرة على الاندماج والثقة</a:t>
                      </a:r>
                      <a:endParaRPr lang="en-US" sz="1000">
                        <a:effectLst/>
                        <a:latin typeface="Times New Roman"/>
                        <a:ea typeface="Times New Roman"/>
                      </a:endParaRPr>
                    </a:p>
                  </a:txBody>
                  <a:tcPr marL="55953" marR="55953" marT="0" marB="0"/>
                </a:tc>
              </a:tr>
              <a:tr h="186823">
                <a:tc>
                  <a:txBody>
                    <a:bodyPr/>
                    <a:lstStyle/>
                    <a:p>
                      <a:pPr marL="0" marR="0" algn="r" rtl="1">
                        <a:spcBef>
                          <a:spcPts val="0"/>
                        </a:spcBef>
                        <a:spcAft>
                          <a:spcPts val="0"/>
                        </a:spcAft>
                      </a:pPr>
                      <a:r>
                        <a:rPr lang="ar-JO" sz="1100">
                          <a:effectLst/>
                        </a:rPr>
                        <a:t>* المثابرة والجد</a:t>
                      </a:r>
                      <a:endParaRPr lang="en-US" sz="1000">
                        <a:effectLst/>
                        <a:latin typeface="Times New Roman"/>
                        <a:ea typeface="Times New Roman"/>
                      </a:endParaRPr>
                    </a:p>
                  </a:txBody>
                  <a:tcPr marL="55953" marR="55953" marT="0" marB="0"/>
                </a:tc>
                <a:tc>
                  <a:txBody>
                    <a:bodyPr/>
                    <a:lstStyle/>
                    <a:p>
                      <a:pPr marL="0" marR="0" algn="r" rtl="1">
                        <a:spcBef>
                          <a:spcPts val="0"/>
                        </a:spcBef>
                        <a:spcAft>
                          <a:spcPts val="0"/>
                        </a:spcAft>
                      </a:pPr>
                      <a:r>
                        <a:rPr lang="ar-JO" sz="1100">
                          <a:effectLst/>
                        </a:rPr>
                        <a:t> </a:t>
                      </a:r>
                      <a:endParaRPr lang="en-US" sz="1000">
                        <a:effectLst/>
                        <a:latin typeface="Times New Roman"/>
                        <a:ea typeface="Times New Roman"/>
                      </a:endParaRPr>
                    </a:p>
                  </a:txBody>
                  <a:tcPr marL="55953" marR="55953" marT="0" marB="0"/>
                </a:tc>
              </a:tr>
              <a:tr h="186823">
                <a:tc>
                  <a:txBody>
                    <a:bodyPr/>
                    <a:lstStyle/>
                    <a:p>
                      <a:pPr marL="0" marR="0" algn="r" rtl="1">
                        <a:spcBef>
                          <a:spcPts val="0"/>
                        </a:spcBef>
                        <a:spcAft>
                          <a:spcPts val="0"/>
                        </a:spcAft>
                      </a:pPr>
                      <a:r>
                        <a:rPr lang="ar-JO" sz="1100">
                          <a:effectLst/>
                        </a:rPr>
                        <a:t>* روح المبادرة </a:t>
                      </a:r>
                      <a:endParaRPr lang="en-US" sz="1000">
                        <a:effectLst/>
                        <a:latin typeface="Times New Roman"/>
                        <a:ea typeface="Times New Roman"/>
                      </a:endParaRPr>
                    </a:p>
                  </a:txBody>
                  <a:tcPr marL="55953" marR="55953" marT="0" marB="0"/>
                </a:tc>
                <a:tc>
                  <a:txBody>
                    <a:bodyPr/>
                    <a:lstStyle/>
                    <a:p>
                      <a:pPr marL="0" marR="0" algn="r" rtl="1">
                        <a:spcBef>
                          <a:spcPts val="0"/>
                        </a:spcBef>
                        <a:spcAft>
                          <a:spcPts val="0"/>
                        </a:spcAft>
                      </a:pPr>
                      <a:r>
                        <a:rPr lang="ar-JO" sz="1100">
                          <a:effectLst/>
                        </a:rPr>
                        <a:t> </a:t>
                      </a:r>
                      <a:endParaRPr lang="en-US" sz="1000">
                        <a:effectLst/>
                        <a:latin typeface="Times New Roman"/>
                        <a:ea typeface="Times New Roman"/>
                      </a:endParaRPr>
                    </a:p>
                  </a:txBody>
                  <a:tcPr marL="55953" marR="55953" marT="0" marB="0"/>
                </a:tc>
              </a:tr>
              <a:tr h="186823">
                <a:tc>
                  <a:txBody>
                    <a:bodyPr/>
                    <a:lstStyle/>
                    <a:p>
                      <a:pPr marL="0" marR="0" algn="r" rtl="1">
                        <a:spcBef>
                          <a:spcPts val="0"/>
                        </a:spcBef>
                        <a:spcAft>
                          <a:spcPts val="0"/>
                        </a:spcAft>
                      </a:pPr>
                      <a:r>
                        <a:rPr lang="ar-JO" sz="1100">
                          <a:effectLst/>
                        </a:rPr>
                        <a:t>* الحزم </a:t>
                      </a:r>
                      <a:endParaRPr lang="en-US" sz="1000">
                        <a:effectLst/>
                        <a:latin typeface="Times New Roman"/>
                        <a:ea typeface="Times New Roman"/>
                      </a:endParaRPr>
                    </a:p>
                  </a:txBody>
                  <a:tcPr marL="55953" marR="55953" marT="0" marB="0"/>
                </a:tc>
                <a:tc>
                  <a:txBody>
                    <a:bodyPr/>
                    <a:lstStyle/>
                    <a:p>
                      <a:pPr marL="0" marR="0" algn="r" rtl="1">
                        <a:spcBef>
                          <a:spcPts val="0"/>
                        </a:spcBef>
                        <a:spcAft>
                          <a:spcPts val="0"/>
                        </a:spcAft>
                      </a:pPr>
                      <a:r>
                        <a:rPr lang="ar-JO" sz="1100">
                          <a:effectLst/>
                        </a:rPr>
                        <a:t> </a:t>
                      </a:r>
                      <a:endParaRPr lang="en-US" sz="1000">
                        <a:effectLst/>
                        <a:latin typeface="Times New Roman"/>
                        <a:ea typeface="Times New Roman"/>
                      </a:endParaRPr>
                    </a:p>
                  </a:txBody>
                  <a:tcPr marL="55953" marR="55953" marT="0" marB="0"/>
                </a:tc>
              </a:tr>
              <a:tr h="186823">
                <a:tc>
                  <a:txBody>
                    <a:bodyPr/>
                    <a:lstStyle/>
                    <a:p>
                      <a:pPr marL="0" marR="0" algn="r" rtl="1">
                        <a:spcBef>
                          <a:spcPts val="0"/>
                        </a:spcBef>
                        <a:spcAft>
                          <a:spcPts val="0"/>
                        </a:spcAft>
                      </a:pPr>
                      <a:r>
                        <a:rPr lang="ar-JO" sz="1100">
                          <a:effectLst/>
                        </a:rPr>
                        <a:t>* الايمان بالمهمة والوظيفة </a:t>
                      </a:r>
                      <a:endParaRPr lang="en-US" sz="1000">
                        <a:effectLst/>
                        <a:latin typeface="Times New Roman"/>
                        <a:ea typeface="Times New Roman"/>
                      </a:endParaRPr>
                    </a:p>
                  </a:txBody>
                  <a:tcPr marL="55953" marR="55953" marT="0" marB="0"/>
                </a:tc>
                <a:tc>
                  <a:txBody>
                    <a:bodyPr/>
                    <a:lstStyle/>
                    <a:p>
                      <a:pPr marL="0" marR="0" algn="r" rtl="1">
                        <a:spcBef>
                          <a:spcPts val="0"/>
                        </a:spcBef>
                        <a:spcAft>
                          <a:spcPts val="0"/>
                        </a:spcAft>
                      </a:pPr>
                      <a:r>
                        <a:rPr lang="ar-JO" sz="1100">
                          <a:effectLst/>
                        </a:rPr>
                        <a:t> </a:t>
                      </a:r>
                      <a:endParaRPr lang="en-US" sz="1000">
                        <a:effectLst/>
                        <a:latin typeface="Times New Roman"/>
                        <a:ea typeface="Times New Roman"/>
                      </a:endParaRPr>
                    </a:p>
                  </a:txBody>
                  <a:tcPr marL="55953" marR="55953" marT="0" marB="0"/>
                </a:tc>
              </a:tr>
              <a:tr h="373647">
                <a:tc>
                  <a:txBody>
                    <a:bodyPr/>
                    <a:lstStyle/>
                    <a:p>
                      <a:pPr marL="0" marR="0" algn="r" rtl="1">
                        <a:spcBef>
                          <a:spcPts val="0"/>
                        </a:spcBef>
                        <a:spcAft>
                          <a:spcPts val="0"/>
                        </a:spcAft>
                      </a:pPr>
                      <a:r>
                        <a:rPr lang="ar-JO" sz="1100">
                          <a:effectLst/>
                        </a:rPr>
                        <a:t>3. المرونة والقدرة على التكيف، وتشمل:</a:t>
                      </a:r>
                      <a:endParaRPr lang="en-US" sz="1000">
                        <a:effectLst/>
                        <a:latin typeface="Times New Roman"/>
                        <a:ea typeface="Times New Roman"/>
                      </a:endParaRPr>
                    </a:p>
                  </a:txBody>
                  <a:tcPr marL="55953" marR="55953" marT="0" marB="0"/>
                </a:tc>
                <a:tc>
                  <a:txBody>
                    <a:bodyPr/>
                    <a:lstStyle/>
                    <a:p>
                      <a:pPr marL="0" marR="0" algn="r" rtl="1">
                        <a:spcBef>
                          <a:spcPts val="0"/>
                        </a:spcBef>
                        <a:spcAft>
                          <a:spcPts val="0"/>
                        </a:spcAft>
                      </a:pPr>
                      <a:r>
                        <a:rPr lang="ar-JO" sz="1100" dirty="0">
                          <a:effectLst/>
                        </a:rPr>
                        <a:t>4. الانفتاح الثقافي، ويشمل:</a:t>
                      </a:r>
                      <a:endParaRPr lang="en-US" sz="1000" dirty="0">
                        <a:effectLst/>
                        <a:latin typeface="Times New Roman"/>
                        <a:ea typeface="Times New Roman"/>
                      </a:endParaRPr>
                    </a:p>
                  </a:txBody>
                  <a:tcPr marL="55953" marR="55953" marT="0" marB="0"/>
                </a:tc>
              </a:tr>
              <a:tr h="186823">
                <a:tc>
                  <a:txBody>
                    <a:bodyPr/>
                    <a:lstStyle/>
                    <a:p>
                      <a:pPr marL="0" marR="0" algn="r" rtl="1">
                        <a:spcBef>
                          <a:spcPts val="0"/>
                        </a:spcBef>
                        <a:spcAft>
                          <a:spcPts val="0"/>
                        </a:spcAft>
                      </a:pPr>
                      <a:r>
                        <a:rPr lang="ar-JO" sz="1100" dirty="0">
                          <a:effectLst/>
                        </a:rPr>
                        <a:t>* غزارة المعلومات </a:t>
                      </a:r>
                      <a:endParaRPr lang="en-US" sz="1000" dirty="0">
                        <a:effectLst/>
                        <a:latin typeface="Times New Roman"/>
                        <a:ea typeface="Times New Roman"/>
                      </a:endParaRPr>
                    </a:p>
                  </a:txBody>
                  <a:tcPr marL="55953" marR="55953" marT="0" marB="0"/>
                </a:tc>
                <a:tc>
                  <a:txBody>
                    <a:bodyPr/>
                    <a:lstStyle/>
                    <a:p>
                      <a:pPr marL="0" marR="0" algn="r" rtl="1">
                        <a:spcBef>
                          <a:spcPts val="0"/>
                        </a:spcBef>
                        <a:spcAft>
                          <a:spcPts val="0"/>
                        </a:spcAft>
                      </a:pPr>
                      <a:r>
                        <a:rPr lang="ar-JO" sz="1100">
                          <a:effectLst/>
                        </a:rPr>
                        <a:t>* العلاقات الخارجية المتنوعة </a:t>
                      </a:r>
                      <a:endParaRPr lang="en-US" sz="1000">
                        <a:effectLst/>
                        <a:latin typeface="Times New Roman"/>
                        <a:ea typeface="Times New Roman"/>
                      </a:endParaRPr>
                    </a:p>
                  </a:txBody>
                  <a:tcPr marL="55953" marR="55953" marT="0" marB="0"/>
                </a:tc>
              </a:tr>
              <a:tr h="186823">
                <a:tc>
                  <a:txBody>
                    <a:bodyPr/>
                    <a:lstStyle/>
                    <a:p>
                      <a:pPr marL="0" marR="0" algn="r" rtl="1">
                        <a:spcBef>
                          <a:spcPts val="0"/>
                        </a:spcBef>
                        <a:spcAft>
                          <a:spcPts val="0"/>
                        </a:spcAft>
                      </a:pPr>
                      <a:r>
                        <a:rPr lang="ar-JO" sz="1100">
                          <a:effectLst/>
                        </a:rPr>
                        <a:t>* القدرة على التعامل مع الضغوط</a:t>
                      </a:r>
                      <a:endParaRPr lang="en-US" sz="1000">
                        <a:effectLst/>
                        <a:latin typeface="Times New Roman"/>
                        <a:ea typeface="Times New Roman"/>
                      </a:endParaRPr>
                    </a:p>
                  </a:txBody>
                  <a:tcPr marL="55953" marR="55953" marT="0" marB="0"/>
                </a:tc>
                <a:tc>
                  <a:txBody>
                    <a:bodyPr/>
                    <a:lstStyle/>
                    <a:p>
                      <a:pPr marL="0" marR="0" algn="r" rtl="1">
                        <a:spcBef>
                          <a:spcPts val="0"/>
                        </a:spcBef>
                        <a:spcAft>
                          <a:spcPts val="0"/>
                        </a:spcAft>
                      </a:pPr>
                      <a:r>
                        <a:rPr lang="ar-JO" sz="1100">
                          <a:effectLst/>
                        </a:rPr>
                        <a:t>* الاهتمام بالثقافات الأجنبية </a:t>
                      </a:r>
                      <a:endParaRPr lang="en-US" sz="1000">
                        <a:effectLst/>
                        <a:latin typeface="Times New Roman"/>
                        <a:ea typeface="Times New Roman"/>
                      </a:endParaRPr>
                    </a:p>
                  </a:txBody>
                  <a:tcPr marL="55953" marR="55953" marT="0" marB="0"/>
                </a:tc>
              </a:tr>
              <a:tr h="186823">
                <a:tc>
                  <a:txBody>
                    <a:bodyPr/>
                    <a:lstStyle/>
                    <a:p>
                      <a:pPr marL="0" marR="0" algn="r" rtl="1">
                        <a:spcBef>
                          <a:spcPts val="0"/>
                        </a:spcBef>
                        <a:spcAft>
                          <a:spcPts val="0"/>
                        </a:spcAft>
                      </a:pPr>
                      <a:r>
                        <a:rPr lang="ar-JO" sz="1100">
                          <a:effectLst/>
                        </a:rPr>
                        <a:t>* المرونة </a:t>
                      </a:r>
                      <a:endParaRPr lang="en-US" sz="1000">
                        <a:effectLst/>
                        <a:latin typeface="Times New Roman"/>
                        <a:ea typeface="Times New Roman"/>
                      </a:endParaRPr>
                    </a:p>
                  </a:txBody>
                  <a:tcPr marL="55953" marR="55953" marT="0" marB="0"/>
                </a:tc>
                <a:tc>
                  <a:txBody>
                    <a:bodyPr/>
                    <a:lstStyle/>
                    <a:p>
                      <a:pPr marL="0" marR="0" algn="r" rtl="1">
                        <a:spcBef>
                          <a:spcPts val="0"/>
                        </a:spcBef>
                        <a:spcAft>
                          <a:spcPts val="0"/>
                        </a:spcAft>
                      </a:pPr>
                      <a:r>
                        <a:rPr lang="ar-JO" sz="1100">
                          <a:effectLst/>
                        </a:rPr>
                        <a:t>* الانفتاحية </a:t>
                      </a:r>
                      <a:endParaRPr lang="en-US" sz="1000">
                        <a:effectLst/>
                        <a:latin typeface="Times New Roman"/>
                        <a:ea typeface="Times New Roman"/>
                      </a:endParaRPr>
                    </a:p>
                  </a:txBody>
                  <a:tcPr marL="55953" marR="55953" marT="0" marB="0"/>
                </a:tc>
              </a:tr>
              <a:tr h="186823">
                <a:tc>
                  <a:txBody>
                    <a:bodyPr/>
                    <a:lstStyle/>
                    <a:p>
                      <a:pPr marL="0" marR="0" algn="r" rtl="1">
                        <a:spcBef>
                          <a:spcPts val="0"/>
                        </a:spcBef>
                        <a:spcAft>
                          <a:spcPts val="0"/>
                        </a:spcAft>
                      </a:pPr>
                      <a:r>
                        <a:rPr lang="ar-JO" sz="1100">
                          <a:effectLst/>
                        </a:rPr>
                        <a:t>* الاستقرار العاطفي </a:t>
                      </a:r>
                      <a:endParaRPr lang="en-US" sz="1000">
                        <a:effectLst/>
                        <a:latin typeface="Times New Roman"/>
                        <a:ea typeface="Times New Roman"/>
                      </a:endParaRPr>
                    </a:p>
                  </a:txBody>
                  <a:tcPr marL="55953" marR="55953" marT="0" marB="0"/>
                </a:tc>
                <a:tc>
                  <a:txBody>
                    <a:bodyPr/>
                    <a:lstStyle/>
                    <a:p>
                      <a:pPr marL="0" marR="0" algn="r" rtl="1">
                        <a:spcBef>
                          <a:spcPts val="0"/>
                        </a:spcBef>
                        <a:spcAft>
                          <a:spcPts val="0"/>
                        </a:spcAft>
                      </a:pPr>
                      <a:r>
                        <a:rPr lang="ar-JO" sz="1100">
                          <a:effectLst/>
                        </a:rPr>
                        <a:t>* المعرفة باللغات الاجنبية </a:t>
                      </a:r>
                      <a:endParaRPr lang="en-US" sz="1000">
                        <a:effectLst/>
                        <a:latin typeface="Times New Roman"/>
                        <a:ea typeface="Times New Roman"/>
                      </a:endParaRPr>
                    </a:p>
                  </a:txBody>
                  <a:tcPr marL="55953" marR="55953" marT="0" marB="0"/>
                </a:tc>
              </a:tr>
              <a:tr h="186823">
                <a:tc>
                  <a:txBody>
                    <a:bodyPr/>
                    <a:lstStyle/>
                    <a:p>
                      <a:pPr marL="0" marR="0" algn="r" rtl="1">
                        <a:spcBef>
                          <a:spcPts val="0"/>
                        </a:spcBef>
                        <a:spcAft>
                          <a:spcPts val="0"/>
                        </a:spcAft>
                      </a:pPr>
                      <a:r>
                        <a:rPr lang="ar-JO" sz="1100">
                          <a:effectLst/>
                        </a:rPr>
                        <a:t>* القدرة على احداث التغيير</a:t>
                      </a:r>
                      <a:endParaRPr lang="en-US" sz="1000">
                        <a:effectLst/>
                        <a:latin typeface="Times New Roman"/>
                        <a:ea typeface="Times New Roman"/>
                      </a:endParaRPr>
                    </a:p>
                  </a:txBody>
                  <a:tcPr marL="55953" marR="55953" marT="0" marB="0"/>
                </a:tc>
                <a:tc>
                  <a:txBody>
                    <a:bodyPr/>
                    <a:lstStyle/>
                    <a:p>
                      <a:pPr marL="0" marR="0" algn="r" rtl="1">
                        <a:spcBef>
                          <a:spcPts val="0"/>
                        </a:spcBef>
                        <a:spcAft>
                          <a:spcPts val="0"/>
                        </a:spcAft>
                      </a:pPr>
                      <a:r>
                        <a:rPr lang="ar-JO" sz="1100">
                          <a:effectLst/>
                        </a:rPr>
                        <a:t>* الخبرة السابقة في العمل بالخارج</a:t>
                      </a:r>
                      <a:endParaRPr lang="en-US" sz="1000">
                        <a:effectLst/>
                        <a:latin typeface="Times New Roman"/>
                        <a:ea typeface="Times New Roman"/>
                      </a:endParaRPr>
                    </a:p>
                  </a:txBody>
                  <a:tcPr marL="55953" marR="55953" marT="0" marB="0"/>
                </a:tc>
              </a:tr>
              <a:tr h="186823">
                <a:tc>
                  <a:txBody>
                    <a:bodyPr/>
                    <a:lstStyle/>
                    <a:p>
                      <a:pPr marL="0" marR="0" algn="r" rtl="1">
                        <a:spcBef>
                          <a:spcPts val="0"/>
                        </a:spcBef>
                        <a:spcAft>
                          <a:spcPts val="0"/>
                        </a:spcAft>
                      </a:pPr>
                      <a:r>
                        <a:rPr lang="ar-JO" sz="1100">
                          <a:effectLst/>
                        </a:rPr>
                        <a:t>الرغبة في التغيير </a:t>
                      </a:r>
                      <a:endParaRPr lang="en-US" sz="1000">
                        <a:effectLst/>
                        <a:latin typeface="Times New Roman"/>
                        <a:ea typeface="Times New Roman"/>
                      </a:endParaRPr>
                    </a:p>
                  </a:txBody>
                  <a:tcPr marL="55953" marR="55953" marT="0" marB="0"/>
                </a:tc>
                <a:tc>
                  <a:txBody>
                    <a:bodyPr/>
                    <a:lstStyle/>
                    <a:p>
                      <a:pPr marL="0" marR="0" algn="r" rtl="1">
                        <a:spcBef>
                          <a:spcPts val="0"/>
                        </a:spcBef>
                        <a:spcAft>
                          <a:spcPts val="0"/>
                        </a:spcAft>
                      </a:pPr>
                      <a:r>
                        <a:rPr lang="ar-JO" sz="1100">
                          <a:effectLst/>
                        </a:rPr>
                        <a:t>5. الحالة العائلية ، وتشمل :</a:t>
                      </a:r>
                      <a:endParaRPr lang="en-US" sz="1000">
                        <a:effectLst/>
                        <a:latin typeface="Times New Roman"/>
                        <a:ea typeface="Times New Roman"/>
                      </a:endParaRPr>
                    </a:p>
                  </a:txBody>
                  <a:tcPr marL="55953" marR="55953" marT="0" marB="0"/>
                </a:tc>
              </a:tr>
              <a:tr h="186823">
                <a:tc>
                  <a:txBody>
                    <a:bodyPr/>
                    <a:lstStyle/>
                    <a:p>
                      <a:pPr marL="0" marR="0" algn="r" rtl="1">
                        <a:spcBef>
                          <a:spcPts val="0"/>
                        </a:spcBef>
                        <a:spcAft>
                          <a:spcPts val="0"/>
                        </a:spcAft>
                      </a:pPr>
                      <a:r>
                        <a:rPr lang="ar-JO" sz="1100">
                          <a:effectLst/>
                        </a:rPr>
                        <a:t>* القدرى على التعامل مع المجهول</a:t>
                      </a:r>
                      <a:endParaRPr lang="en-US" sz="1000">
                        <a:effectLst/>
                        <a:latin typeface="Times New Roman"/>
                        <a:ea typeface="Times New Roman"/>
                      </a:endParaRPr>
                    </a:p>
                  </a:txBody>
                  <a:tcPr marL="55953" marR="55953" marT="0" marB="0"/>
                </a:tc>
                <a:tc>
                  <a:txBody>
                    <a:bodyPr/>
                    <a:lstStyle/>
                    <a:p>
                      <a:pPr marL="0" marR="0" algn="r" rtl="1">
                        <a:spcBef>
                          <a:spcPts val="0"/>
                        </a:spcBef>
                        <a:spcAft>
                          <a:spcPts val="0"/>
                        </a:spcAft>
                      </a:pPr>
                      <a:r>
                        <a:rPr lang="ar-JO" sz="1100">
                          <a:effectLst/>
                        </a:rPr>
                        <a:t>* تكيف المرافق أو العائلة </a:t>
                      </a:r>
                      <a:endParaRPr lang="en-US" sz="1000">
                        <a:effectLst/>
                        <a:latin typeface="Times New Roman"/>
                        <a:ea typeface="Times New Roman"/>
                      </a:endParaRPr>
                    </a:p>
                  </a:txBody>
                  <a:tcPr marL="55953" marR="55953" marT="0" marB="0"/>
                </a:tc>
              </a:tr>
              <a:tr h="186823">
                <a:tc>
                  <a:txBody>
                    <a:bodyPr/>
                    <a:lstStyle/>
                    <a:p>
                      <a:pPr marL="0" marR="0" algn="r" rtl="1">
                        <a:spcBef>
                          <a:spcPts val="0"/>
                        </a:spcBef>
                        <a:spcAft>
                          <a:spcPts val="0"/>
                        </a:spcAft>
                      </a:pPr>
                      <a:r>
                        <a:rPr lang="ar-JO" sz="1100">
                          <a:effectLst/>
                        </a:rPr>
                        <a:t>* التكيف </a:t>
                      </a:r>
                      <a:endParaRPr lang="en-US" sz="1000">
                        <a:effectLst/>
                        <a:latin typeface="Times New Roman"/>
                        <a:ea typeface="Times New Roman"/>
                      </a:endParaRPr>
                    </a:p>
                  </a:txBody>
                  <a:tcPr marL="55953" marR="55953" marT="0" marB="0"/>
                </a:tc>
                <a:tc>
                  <a:txBody>
                    <a:bodyPr/>
                    <a:lstStyle/>
                    <a:p>
                      <a:pPr marL="0" marR="0" algn="r" rtl="1">
                        <a:spcBef>
                          <a:spcPts val="0"/>
                        </a:spcBef>
                        <a:spcAft>
                          <a:spcPts val="0"/>
                        </a:spcAft>
                      </a:pPr>
                      <a:r>
                        <a:rPr lang="ar-JO" sz="1100">
                          <a:effectLst/>
                        </a:rPr>
                        <a:t>* رأي المرافق </a:t>
                      </a:r>
                      <a:endParaRPr lang="en-US" sz="1000">
                        <a:effectLst/>
                        <a:latin typeface="Times New Roman"/>
                        <a:ea typeface="Times New Roman"/>
                      </a:endParaRPr>
                    </a:p>
                  </a:txBody>
                  <a:tcPr marL="55953" marR="55953" marT="0" marB="0"/>
                </a:tc>
              </a:tr>
              <a:tr h="186823">
                <a:tc>
                  <a:txBody>
                    <a:bodyPr/>
                    <a:lstStyle/>
                    <a:p>
                      <a:pPr marL="0" marR="0" algn="r" rtl="1">
                        <a:spcBef>
                          <a:spcPts val="0"/>
                        </a:spcBef>
                        <a:spcAft>
                          <a:spcPts val="0"/>
                        </a:spcAft>
                      </a:pPr>
                      <a:r>
                        <a:rPr lang="ar-JO" sz="1100">
                          <a:effectLst/>
                        </a:rPr>
                        <a:t>* الاستقلالية</a:t>
                      </a:r>
                      <a:endParaRPr lang="en-US" sz="1000">
                        <a:effectLst/>
                        <a:latin typeface="Times New Roman"/>
                        <a:ea typeface="Times New Roman"/>
                      </a:endParaRPr>
                    </a:p>
                  </a:txBody>
                  <a:tcPr marL="55953" marR="55953" marT="0" marB="0"/>
                </a:tc>
                <a:tc>
                  <a:txBody>
                    <a:bodyPr/>
                    <a:lstStyle/>
                    <a:p>
                      <a:pPr marL="0" marR="0" algn="r" rtl="1">
                        <a:spcBef>
                          <a:spcPts val="0"/>
                        </a:spcBef>
                        <a:spcAft>
                          <a:spcPts val="0"/>
                        </a:spcAft>
                      </a:pPr>
                      <a:r>
                        <a:rPr lang="ar-JO" sz="1100">
                          <a:effectLst/>
                        </a:rPr>
                        <a:t>* رغبة المرافق في العيش بالخارج</a:t>
                      </a:r>
                      <a:endParaRPr lang="en-US" sz="1000">
                        <a:effectLst/>
                        <a:latin typeface="Times New Roman"/>
                        <a:ea typeface="Times New Roman"/>
                      </a:endParaRPr>
                    </a:p>
                  </a:txBody>
                  <a:tcPr marL="55953" marR="55953" marT="0" marB="0"/>
                </a:tc>
              </a:tr>
              <a:tr h="186823">
                <a:tc>
                  <a:txBody>
                    <a:bodyPr/>
                    <a:lstStyle/>
                    <a:p>
                      <a:pPr marL="0" marR="0" algn="r" rtl="1">
                        <a:spcBef>
                          <a:spcPts val="0"/>
                        </a:spcBef>
                        <a:spcAft>
                          <a:spcPts val="0"/>
                        </a:spcAft>
                      </a:pPr>
                      <a:r>
                        <a:rPr lang="ar-JO" sz="1100">
                          <a:effectLst/>
                        </a:rPr>
                        <a:t>* الحساسية السياسية </a:t>
                      </a:r>
                      <a:endParaRPr lang="en-US" sz="1000">
                        <a:effectLst/>
                        <a:latin typeface="Times New Roman"/>
                        <a:ea typeface="Times New Roman"/>
                      </a:endParaRPr>
                    </a:p>
                  </a:txBody>
                  <a:tcPr marL="55953" marR="55953" marT="0" marB="0"/>
                </a:tc>
                <a:tc>
                  <a:txBody>
                    <a:bodyPr/>
                    <a:lstStyle/>
                    <a:p>
                      <a:pPr marL="0" marR="0" algn="r" rtl="1">
                        <a:spcBef>
                          <a:spcPts val="0"/>
                        </a:spcBef>
                        <a:spcAft>
                          <a:spcPts val="0"/>
                        </a:spcAft>
                      </a:pPr>
                      <a:r>
                        <a:rPr lang="ar-JO" sz="1100" dirty="0">
                          <a:effectLst/>
                        </a:rPr>
                        <a:t>* الاستقرار العائلي</a:t>
                      </a:r>
                      <a:endParaRPr lang="en-US" sz="1000" dirty="0">
                        <a:effectLst/>
                        <a:latin typeface="Times New Roman"/>
                        <a:ea typeface="Times New Roman"/>
                      </a:endParaRPr>
                    </a:p>
                  </a:txBody>
                  <a:tcPr marL="55953" marR="55953" marT="0" marB="0"/>
                </a:tc>
              </a:tr>
              <a:tr h="186823">
                <a:tc>
                  <a:txBody>
                    <a:bodyPr/>
                    <a:lstStyle/>
                    <a:p>
                      <a:pPr marL="0" marR="0" algn="r" rtl="1">
                        <a:spcBef>
                          <a:spcPts val="0"/>
                        </a:spcBef>
                        <a:spcAft>
                          <a:spcPts val="0"/>
                        </a:spcAft>
                      </a:pPr>
                      <a:r>
                        <a:rPr lang="ar-JO" sz="1100">
                          <a:effectLst/>
                        </a:rPr>
                        <a:t>* السمعة</a:t>
                      </a:r>
                      <a:endParaRPr lang="en-US" sz="1000">
                        <a:effectLst/>
                        <a:latin typeface="Times New Roman"/>
                        <a:ea typeface="Times New Roman"/>
                      </a:endParaRPr>
                    </a:p>
                  </a:txBody>
                  <a:tcPr marL="55953" marR="55953" marT="0" marB="0"/>
                </a:tc>
                <a:tc>
                  <a:txBody>
                    <a:bodyPr/>
                    <a:lstStyle/>
                    <a:p>
                      <a:pPr marL="0" marR="0" algn="r" rtl="1">
                        <a:spcBef>
                          <a:spcPts val="0"/>
                        </a:spcBef>
                        <a:spcAft>
                          <a:spcPts val="0"/>
                        </a:spcAft>
                      </a:pPr>
                      <a:r>
                        <a:rPr lang="ar-JO" sz="1100" dirty="0">
                          <a:effectLst/>
                        </a:rPr>
                        <a:t> </a:t>
                      </a:r>
                      <a:endParaRPr lang="en-US" sz="1000" dirty="0">
                        <a:effectLst/>
                        <a:latin typeface="Times New Roman"/>
                        <a:ea typeface="Times New Roman"/>
                      </a:endParaRPr>
                    </a:p>
                  </a:txBody>
                  <a:tcPr marL="55953" marR="55953" marT="0" marB="0"/>
                </a:tc>
              </a:tr>
            </a:tbl>
          </a:graphicData>
        </a:graphic>
      </p:graphicFrame>
      <p:sp>
        <p:nvSpPr>
          <p:cNvPr id="6" name="مربع نص 5"/>
          <p:cNvSpPr txBox="1"/>
          <p:nvPr/>
        </p:nvSpPr>
        <p:spPr>
          <a:xfrm>
            <a:off x="1547813" y="677863"/>
            <a:ext cx="858837" cy="369887"/>
          </a:xfrm>
          <a:prstGeom prst="rect">
            <a:avLst/>
          </a:prstGeom>
          <a:noFill/>
        </p:spPr>
        <p:txBody>
          <a:bodyPr wrap="none" rtlCol="1">
            <a:spAutoFit/>
          </a:bodyPr>
          <a:lstStyle/>
          <a:p>
            <a:pPr>
              <a:defRPr/>
            </a:pPr>
            <a:r>
              <a:rPr lang="ar-SA" sz="1800" b="1" dirty="0">
                <a:solidFill>
                  <a:schemeClr val="accent4">
                    <a:lumMod val="75000"/>
                  </a:schemeClr>
                </a:solidFill>
                <a:latin typeface="Arial" charset="0"/>
                <a:cs typeface="Arial" charset="0"/>
              </a:rPr>
              <a:t>شكل (2)</a:t>
            </a:r>
          </a:p>
        </p:txBody>
      </p:sp>
      <p:sp>
        <p:nvSpPr>
          <p:cNvPr id="9" name="مستطيل 8"/>
          <p:cNvSpPr/>
          <p:nvPr/>
        </p:nvSpPr>
        <p:spPr>
          <a:xfrm>
            <a:off x="53975" y="69850"/>
            <a:ext cx="288925" cy="430213"/>
          </a:xfrm>
          <a:prstGeom prst="rect">
            <a:avLst/>
          </a:prstGeom>
        </p:spPr>
        <p:txBody>
          <a:bodyPr wrap="none">
            <a:spAutoFit/>
          </a:bodyPr>
          <a:lstStyle/>
          <a:p>
            <a:pPr algn="ctr" rtl="1">
              <a:lnSpc>
                <a:spcPct val="150000"/>
              </a:lnSpc>
              <a:defRPr/>
            </a:pPr>
            <a:r>
              <a:rPr lang="ar-SA" b="1" dirty="0">
                <a:solidFill>
                  <a:schemeClr val="tx2">
                    <a:lumMod val="60000"/>
                    <a:lumOff val="40000"/>
                  </a:schemeClr>
                </a:solidFill>
                <a:latin typeface="Monotype Koufi" pitchFamily="2" charset="-78"/>
                <a:ea typeface="Monotype Koufi" pitchFamily="2" charset="-78"/>
                <a:cs typeface="Monotype Koufi" pitchFamily="2" charset="-78"/>
              </a:rPr>
              <a:t>5</a:t>
            </a:r>
          </a:p>
        </p:txBody>
      </p:sp>
      <p:sp>
        <p:nvSpPr>
          <p:cNvPr id="2" name="عنصر نائب للتذييل 1"/>
          <p:cNvSpPr>
            <a:spLocks noGrp="1"/>
          </p:cNvSpPr>
          <p:nvPr>
            <p:ph type="ftr" sz="quarter" idx="11"/>
          </p:nvPr>
        </p:nvSpPr>
        <p:spPr/>
        <p:txBody>
          <a:bodyPr/>
          <a:lstStyle/>
          <a:p>
            <a:pPr>
              <a:defRPr/>
            </a:pPr>
            <a:r>
              <a:rPr lang="ar-SA"/>
              <a:t>قضايا عالمية معاصرة في الموارد البشرية </a:t>
            </a:r>
            <a:endParaRPr lang="en-US"/>
          </a:p>
        </p:txBody>
      </p:sp>
      <p:sp>
        <p:nvSpPr>
          <p:cNvPr id="7" name="عنصر نائب لرقم الشريحة 6"/>
          <p:cNvSpPr>
            <a:spLocks noGrp="1"/>
          </p:cNvSpPr>
          <p:nvPr>
            <p:ph type="sldNum" sz="quarter" idx="12"/>
          </p:nvPr>
        </p:nvSpPr>
        <p:spPr/>
        <p:txBody>
          <a:bodyPr/>
          <a:lstStyle/>
          <a:p>
            <a:pPr>
              <a:defRPr/>
            </a:pPr>
            <a:fld id="{8ED8BC9C-FA05-4FC5-A428-364720DE6BDB}" type="slidenum">
              <a:rPr lang="en-US" smtClean="0"/>
              <a:pPr>
                <a:defRPr/>
              </a:pPr>
              <a:t>16</a:t>
            </a:fld>
            <a:endParaRPr lang="en-US"/>
          </a:p>
        </p:txBody>
      </p:sp>
    </p:spTree>
  </p:cSld>
  <p:clrMapOvr>
    <a:masterClrMapping/>
  </p:clrMapOv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3"/>
          <p:cNvSpPr>
            <a:spLocks noGrp="1" noChangeArrowheads="1"/>
          </p:cNvSpPr>
          <p:nvPr>
            <p:ph idx="1"/>
          </p:nvPr>
        </p:nvSpPr>
        <p:spPr>
          <a:xfrm>
            <a:off x="354013" y="1268413"/>
            <a:ext cx="8435975" cy="4525962"/>
          </a:xfrm>
        </p:spPr>
        <p:txBody>
          <a:bodyPr/>
          <a:lstStyle/>
          <a:p>
            <a:pPr marL="0" indent="0" algn="just" rtl="1">
              <a:lnSpc>
                <a:spcPct val="150000"/>
              </a:lnSpc>
              <a:buFont typeface="Arial" pitchFamily="34" charset="0"/>
              <a:buNone/>
            </a:pPr>
            <a:r>
              <a:rPr lang="ar-JO" sz="2000" smtClean="0"/>
              <a:t>ومن الصعوبة العثور على تعريف عام وشامل لمصطلح ( عولمة الموارد البشرية) لأن الأمر يأخذ بتعريفات أخرى متداخلة يصعب على المرء اعتبار مفهومها على المستويين المحلي والدولي مفهوما واحدا</a:t>
            </a:r>
            <a:r>
              <a:rPr lang="ar-SA" sz="2000" smtClean="0"/>
              <a:t>.</a:t>
            </a:r>
            <a:endParaRPr lang="en-US" sz="2000" smtClean="0"/>
          </a:p>
        </p:txBody>
      </p:sp>
      <p:sp>
        <p:nvSpPr>
          <p:cNvPr id="4" name="Slide Number Placeholder 5"/>
          <p:cNvSpPr>
            <a:spLocks noGrp="1"/>
          </p:cNvSpPr>
          <p:nvPr>
            <p:ph type="sldNum" sz="quarter" idx="12"/>
          </p:nvPr>
        </p:nvSpPr>
        <p:spPr/>
        <p:txBody>
          <a:bodyPr/>
          <a:lstStyle/>
          <a:p>
            <a:pPr>
              <a:defRPr/>
            </a:pPr>
            <a:fld id="{52BA4EA0-CC95-48F0-B29C-5E91D3247C45}" type="slidenum">
              <a:rPr lang="en-US"/>
              <a:pPr>
                <a:defRPr/>
              </a:pPr>
              <a:t>17</a:t>
            </a:fld>
            <a:endParaRPr lang="en-US" dirty="0"/>
          </a:p>
        </p:txBody>
      </p:sp>
      <p:sp>
        <p:nvSpPr>
          <p:cNvPr id="5" name="Rectangle 4"/>
          <p:cNvSpPr/>
          <p:nvPr/>
        </p:nvSpPr>
        <p:spPr>
          <a:xfrm>
            <a:off x="250825" y="476250"/>
            <a:ext cx="8642350" cy="5832475"/>
          </a:xfrm>
          <a:prstGeom prst="rect">
            <a:avLst/>
          </a:prstGeom>
          <a:noFill/>
        </p:spPr>
        <p:style>
          <a:lnRef idx="2">
            <a:schemeClr val="accent1"/>
          </a:lnRef>
          <a:fillRef idx="1">
            <a:schemeClr val="lt1"/>
          </a:fillRef>
          <a:effectRef idx="0">
            <a:schemeClr val="accent1"/>
          </a:effectRef>
          <a:fontRef idx="minor">
            <a:schemeClr val="dk1"/>
          </a:fontRef>
        </p:style>
        <p:txBody>
          <a:bodyPr rtlCol="1" anchor="ctr"/>
          <a:lstStyle/>
          <a:p>
            <a:pPr algn="ctr">
              <a:defRPr/>
            </a:pPr>
            <a:endParaRPr lang="ar-SA"/>
          </a:p>
        </p:txBody>
      </p:sp>
      <p:sp>
        <p:nvSpPr>
          <p:cNvPr id="6" name="مستطيل 5"/>
          <p:cNvSpPr/>
          <p:nvPr/>
        </p:nvSpPr>
        <p:spPr>
          <a:xfrm>
            <a:off x="53975" y="69850"/>
            <a:ext cx="288925" cy="430213"/>
          </a:xfrm>
          <a:prstGeom prst="rect">
            <a:avLst/>
          </a:prstGeom>
        </p:spPr>
        <p:txBody>
          <a:bodyPr wrap="none">
            <a:spAutoFit/>
          </a:bodyPr>
          <a:lstStyle/>
          <a:p>
            <a:pPr algn="ctr" rtl="1">
              <a:lnSpc>
                <a:spcPct val="150000"/>
              </a:lnSpc>
              <a:defRPr/>
            </a:pPr>
            <a:r>
              <a:rPr lang="ar-SA" b="1" dirty="0">
                <a:solidFill>
                  <a:schemeClr val="tx2">
                    <a:lumMod val="60000"/>
                    <a:lumOff val="40000"/>
                  </a:schemeClr>
                </a:solidFill>
                <a:latin typeface="Monotype Koufi" pitchFamily="2" charset="-78"/>
                <a:ea typeface="Monotype Koufi" pitchFamily="2" charset="-78"/>
                <a:cs typeface="Monotype Koufi" pitchFamily="2" charset="-78"/>
              </a:rPr>
              <a:t>5</a:t>
            </a:r>
          </a:p>
        </p:txBody>
      </p:sp>
      <p:sp>
        <p:nvSpPr>
          <p:cNvPr id="2" name="عنصر نائب للتذييل 1"/>
          <p:cNvSpPr>
            <a:spLocks noGrp="1"/>
          </p:cNvSpPr>
          <p:nvPr>
            <p:ph type="ftr" sz="quarter" idx="11"/>
          </p:nvPr>
        </p:nvSpPr>
        <p:spPr/>
        <p:txBody>
          <a:bodyPr/>
          <a:lstStyle/>
          <a:p>
            <a:pPr>
              <a:defRPr/>
            </a:pPr>
            <a:r>
              <a:rPr lang="ar-SA"/>
              <a:t>قضايا عالمية معاصرة في الموارد البشرية </a:t>
            </a:r>
            <a:endParaRPr lang="en-US"/>
          </a:p>
        </p:txBody>
      </p:sp>
    </p:spTree>
  </p:cSld>
  <p:clrMapOvr>
    <a:masterClrMapping/>
  </p:clrMapOv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3"/>
          <p:cNvSpPr>
            <a:spLocks noGrp="1" noChangeArrowheads="1"/>
          </p:cNvSpPr>
          <p:nvPr>
            <p:ph idx="1"/>
          </p:nvPr>
        </p:nvSpPr>
        <p:spPr>
          <a:xfrm>
            <a:off x="354013" y="609600"/>
            <a:ext cx="8435975" cy="5562600"/>
          </a:xfrm>
        </p:spPr>
        <p:txBody>
          <a:bodyPr>
            <a:normAutofit/>
          </a:bodyPr>
          <a:lstStyle/>
          <a:p>
            <a:pPr marL="0" indent="0" algn="just" rtl="1">
              <a:lnSpc>
                <a:spcPct val="150000"/>
              </a:lnSpc>
              <a:buFont typeface="Arial" pitchFamily="34" charset="0"/>
              <a:buNone/>
            </a:pPr>
            <a:r>
              <a:rPr lang="ar-JO" sz="2000" dirty="0" smtClean="0"/>
              <a:t>والملاحظ أن الشركات الدولية تواجه تحديدات لا تواجهها الشركات المحلية، وهذه التحديات تتمثل بمتغيرات كثيرة وصعبة ، فالاختلاف الثقافي وتطوره، والأنظمة القانونية في مختلف الدول يجبر الشركات على تحديد الأجور والحوافز وشروط التدريب والتوظيف حسب الاختلاف بين دولة وأخرى. </a:t>
            </a:r>
            <a:endParaRPr lang="en-US" sz="2000" dirty="0" smtClean="0"/>
          </a:p>
          <a:p>
            <a:pPr marL="0" indent="0" algn="just" rtl="1">
              <a:lnSpc>
                <a:spcPct val="150000"/>
              </a:lnSpc>
              <a:buFont typeface="Arial" pitchFamily="34" charset="0"/>
              <a:buNone/>
            </a:pPr>
            <a:r>
              <a:rPr lang="ar-JO" sz="2000" dirty="0" smtClean="0"/>
              <a:t>وتظهر المشكلات عندما يكون هناك صراع بين الثقافة والقوانين ، ما</a:t>
            </a:r>
            <a:r>
              <a:rPr lang="ar-SA" sz="2000" dirty="0" smtClean="0"/>
              <a:t> </a:t>
            </a:r>
            <a:r>
              <a:rPr lang="ar-JO" sz="2000" dirty="0" smtClean="0"/>
              <a:t>بين الدولة الأصلية والدولة المضيفة للشركة . </a:t>
            </a:r>
            <a:endParaRPr lang="ar-SA" sz="2000" dirty="0" smtClean="0"/>
          </a:p>
          <a:p>
            <a:pPr marL="0" indent="0" algn="just" rtl="1">
              <a:lnSpc>
                <a:spcPct val="150000"/>
              </a:lnSpc>
              <a:buFont typeface="Arial" pitchFamily="34" charset="0"/>
              <a:buNone/>
            </a:pPr>
            <a:r>
              <a:rPr lang="ar-JO" sz="2000" dirty="0" smtClean="0"/>
              <a:t>فمثلاً نلاحظ وجود </a:t>
            </a:r>
            <a:r>
              <a:rPr lang="ar-JO" sz="2000" dirty="0" smtClean="0">
                <a:solidFill>
                  <a:srgbClr val="FF0000"/>
                </a:solidFill>
              </a:rPr>
              <a:t>التمييز</a:t>
            </a:r>
            <a:r>
              <a:rPr lang="ar-JO" sz="2000" dirty="0" smtClean="0"/>
              <a:t> الجنسي بين توظيف الرجل والمرأة وحظر اختلاطهما في مكان العمل في المملكة العربية السعودية، فالشركات الأمريكية لا تستطيع ارسال مدرائها من النساء للعمل في هذا البلد خشية تعرضهن لمعاملة غير متساوية نظرائهن من الموظفين الذكور، لذلك يتعين على الشركات متعددة الجنسية تحديد مصادر القوى العاملة بدقة أكبر وتضمن ذلك في خطتها قبل أن تختار العاملين من بلدهم الأصلي أو الدولة المضيفة للأعمال الدولية ( الاستثمارات) </a:t>
            </a:r>
            <a:r>
              <a:rPr lang="ar-JO" sz="1100" dirty="0" smtClean="0"/>
              <a:t>(عباس، 53،2008)  </a:t>
            </a:r>
            <a:r>
              <a:rPr lang="ar-JO" sz="2000" dirty="0" smtClean="0"/>
              <a:t>وهذا مايزيد البطالة في الدول العربية . </a:t>
            </a:r>
            <a:endParaRPr lang="en-US" sz="2000" dirty="0" smtClean="0"/>
          </a:p>
        </p:txBody>
      </p:sp>
      <p:sp>
        <p:nvSpPr>
          <p:cNvPr id="5" name="Rectangle 4"/>
          <p:cNvSpPr/>
          <p:nvPr/>
        </p:nvSpPr>
        <p:spPr>
          <a:xfrm>
            <a:off x="250825" y="476250"/>
            <a:ext cx="8642350" cy="5832475"/>
          </a:xfrm>
          <a:prstGeom prst="rect">
            <a:avLst/>
          </a:prstGeom>
          <a:noFill/>
        </p:spPr>
        <p:style>
          <a:lnRef idx="2">
            <a:schemeClr val="accent1"/>
          </a:lnRef>
          <a:fillRef idx="1">
            <a:schemeClr val="lt1"/>
          </a:fillRef>
          <a:effectRef idx="0">
            <a:schemeClr val="accent1"/>
          </a:effectRef>
          <a:fontRef idx="minor">
            <a:schemeClr val="dk1"/>
          </a:fontRef>
        </p:style>
        <p:txBody>
          <a:bodyPr rtlCol="1" anchor="ctr"/>
          <a:lstStyle/>
          <a:p>
            <a:pPr algn="ctr">
              <a:defRPr/>
            </a:pPr>
            <a:endParaRPr lang="ar-SA"/>
          </a:p>
        </p:txBody>
      </p:sp>
      <p:sp>
        <p:nvSpPr>
          <p:cNvPr id="6" name="مستطيل 5"/>
          <p:cNvSpPr/>
          <p:nvPr/>
        </p:nvSpPr>
        <p:spPr>
          <a:xfrm>
            <a:off x="53975" y="69850"/>
            <a:ext cx="288925" cy="430213"/>
          </a:xfrm>
          <a:prstGeom prst="rect">
            <a:avLst/>
          </a:prstGeom>
        </p:spPr>
        <p:txBody>
          <a:bodyPr wrap="none">
            <a:spAutoFit/>
          </a:bodyPr>
          <a:lstStyle/>
          <a:p>
            <a:pPr algn="ctr" rtl="1">
              <a:lnSpc>
                <a:spcPct val="150000"/>
              </a:lnSpc>
              <a:defRPr/>
            </a:pPr>
            <a:r>
              <a:rPr lang="ar-SA" b="1" dirty="0">
                <a:solidFill>
                  <a:schemeClr val="tx2">
                    <a:lumMod val="60000"/>
                    <a:lumOff val="40000"/>
                  </a:schemeClr>
                </a:solidFill>
                <a:latin typeface="Monotype Koufi" pitchFamily="2" charset="-78"/>
                <a:ea typeface="Monotype Koufi" pitchFamily="2" charset="-78"/>
                <a:cs typeface="Monotype Koufi" pitchFamily="2" charset="-78"/>
              </a:rPr>
              <a:t>5</a:t>
            </a:r>
          </a:p>
        </p:txBody>
      </p:sp>
      <p:sp>
        <p:nvSpPr>
          <p:cNvPr id="2" name="عنصر نائب للتذييل 1"/>
          <p:cNvSpPr>
            <a:spLocks noGrp="1"/>
          </p:cNvSpPr>
          <p:nvPr>
            <p:ph type="ftr" sz="quarter" idx="11"/>
          </p:nvPr>
        </p:nvSpPr>
        <p:spPr/>
        <p:txBody>
          <a:bodyPr/>
          <a:lstStyle/>
          <a:p>
            <a:pPr>
              <a:defRPr/>
            </a:pPr>
            <a:r>
              <a:rPr lang="ar-SA"/>
              <a:t>قضايا عالمية معاصرة في الموارد البشرية </a:t>
            </a:r>
            <a:endParaRPr lang="en-US"/>
          </a:p>
        </p:txBody>
      </p:sp>
      <p:sp>
        <p:nvSpPr>
          <p:cNvPr id="3" name="عنصر نائب لرقم الشريحة 2"/>
          <p:cNvSpPr>
            <a:spLocks noGrp="1"/>
          </p:cNvSpPr>
          <p:nvPr>
            <p:ph type="sldNum" sz="quarter" idx="12"/>
          </p:nvPr>
        </p:nvSpPr>
        <p:spPr/>
        <p:txBody>
          <a:bodyPr/>
          <a:lstStyle/>
          <a:p>
            <a:pPr>
              <a:defRPr/>
            </a:pPr>
            <a:fld id="{35EA41D5-0A11-4A64-89CD-B61FE7F1643C}" type="slidenum">
              <a:rPr lang="en-US" smtClean="0"/>
              <a:pPr>
                <a:defRPr/>
              </a:pPr>
              <a:t>18</a:t>
            </a:fld>
            <a:endParaRPr lang="en-US"/>
          </a:p>
        </p:txBody>
      </p:sp>
    </p:spTree>
  </p:cSld>
  <p:clrMapOvr>
    <a:masterClrMapping/>
  </p:clrMapOv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3"/>
          <p:cNvSpPr>
            <a:spLocks noGrp="1" noChangeArrowheads="1"/>
          </p:cNvSpPr>
          <p:nvPr>
            <p:ph idx="1"/>
          </p:nvPr>
        </p:nvSpPr>
        <p:spPr>
          <a:xfrm>
            <a:off x="354013" y="836613"/>
            <a:ext cx="8435975" cy="5113337"/>
          </a:xfrm>
        </p:spPr>
        <p:txBody>
          <a:bodyPr/>
          <a:lstStyle/>
          <a:p>
            <a:pPr marL="0" indent="0" algn="just" rtl="1">
              <a:lnSpc>
                <a:spcPct val="150000"/>
              </a:lnSpc>
              <a:buFont typeface="Arial" pitchFamily="34" charset="0"/>
              <a:buNone/>
            </a:pPr>
            <a:r>
              <a:rPr lang="ar-JO" sz="2400" b="1" smtClean="0">
                <a:solidFill>
                  <a:srgbClr val="0066CC"/>
                </a:solidFill>
              </a:rPr>
              <a:t>والنقطة الهامة هنا هي أن إدارة الموارد البشرية في الشركات العالمية – متعددة الجنسيات- سوف تزداد تعقيداً بسبب الحاجة الى التكيف مع الاختلافات الخاصة بكل دولة تؤسس فيها فرعاً ، وأهم هذه الاختلافا</a:t>
            </a:r>
            <a:r>
              <a:rPr lang="ar-SA" sz="2400" b="1" smtClean="0">
                <a:solidFill>
                  <a:srgbClr val="0066CC"/>
                </a:solidFill>
              </a:rPr>
              <a:t>ت :</a:t>
            </a:r>
            <a:endParaRPr lang="en-US" sz="2400" b="1" smtClean="0">
              <a:solidFill>
                <a:srgbClr val="0066CC"/>
              </a:solidFill>
            </a:endParaRPr>
          </a:p>
          <a:p>
            <a:pPr marL="0" indent="0" algn="just" rtl="1">
              <a:lnSpc>
                <a:spcPct val="150000"/>
              </a:lnSpc>
              <a:buFont typeface="Arial" pitchFamily="34" charset="0"/>
              <a:buNone/>
            </a:pPr>
            <a:r>
              <a:rPr lang="ar-JO" sz="2400" smtClean="0"/>
              <a:t>1</a:t>
            </a:r>
            <a:r>
              <a:rPr lang="en-US" sz="2400" smtClean="0"/>
              <a:t> </a:t>
            </a:r>
            <a:r>
              <a:rPr lang="ar-JO" sz="2400" smtClean="0"/>
              <a:t> العوامل الثقافية </a:t>
            </a:r>
            <a:r>
              <a:rPr lang="en-US" sz="2400" smtClean="0"/>
              <a:t>Cultural Factors </a:t>
            </a:r>
          </a:p>
          <a:p>
            <a:pPr marL="0" indent="0" algn="just" rtl="1">
              <a:lnSpc>
                <a:spcPct val="150000"/>
              </a:lnSpc>
              <a:buFont typeface="Arial" pitchFamily="34" charset="0"/>
              <a:buNone/>
            </a:pPr>
            <a:r>
              <a:rPr lang="en-US" sz="2400" smtClean="0"/>
              <a:t> 2</a:t>
            </a:r>
            <a:r>
              <a:rPr lang="ar-JO" sz="2400" smtClean="0"/>
              <a:t>العوامل الاقتصادية </a:t>
            </a:r>
            <a:r>
              <a:rPr lang="en-US" sz="2400" smtClean="0"/>
              <a:t>Economic Factors</a:t>
            </a:r>
          </a:p>
          <a:p>
            <a:pPr marL="0" indent="0" algn="just" rtl="1">
              <a:lnSpc>
                <a:spcPct val="150000"/>
              </a:lnSpc>
              <a:buFont typeface="Arial" pitchFamily="34" charset="0"/>
              <a:buNone/>
            </a:pPr>
            <a:r>
              <a:rPr lang="en-US" sz="2400" smtClean="0"/>
              <a:t>3  </a:t>
            </a:r>
            <a:r>
              <a:rPr lang="ar-JO" sz="2400" smtClean="0"/>
              <a:t>عوامل تكلفة العمالة </a:t>
            </a:r>
            <a:r>
              <a:rPr lang="en-US" sz="2400" smtClean="0"/>
              <a:t>Labor Cost Factors </a:t>
            </a:r>
          </a:p>
          <a:p>
            <a:pPr marL="0" indent="0" algn="just" rtl="1">
              <a:lnSpc>
                <a:spcPct val="150000"/>
              </a:lnSpc>
              <a:buFont typeface="Arial" pitchFamily="34" charset="0"/>
              <a:buNone/>
            </a:pPr>
            <a:r>
              <a:rPr lang="en-US" sz="2400" smtClean="0"/>
              <a:t>4  </a:t>
            </a:r>
            <a:r>
              <a:rPr lang="ar-JO" sz="2400" smtClean="0"/>
              <a:t>عوامل العلاقات الصناعية </a:t>
            </a:r>
            <a:r>
              <a:rPr lang="en-US" sz="2400" smtClean="0"/>
              <a:t>Industrial Relation Factors </a:t>
            </a:r>
          </a:p>
          <a:p>
            <a:pPr marL="0" indent="0" algn="just" rtl="1">
              <a:lnSpc>
                <a:spcPct val="150000"/>
              </a:lnSpc>
              <a:buFont typeface="Arial" pitchFamily="34" charset="0"/>
              <a:buNone/>
            </a:pPr>
            <a:r>
              <a:rPr lang="en-US" sz="2400" smtClean="0"/>
              <a:t>5  </a:t>
            </a:r>
            <a:r>
              <a:rPr lang="ar-JO" sz="2400" smtClean="0"/>
              <a:t>تأثير الاتحاد الأوروبي </a:t>
            </a:r>
            <a:r>
              <a:rPr lang="en-US" sz="2400" smtClean="0"/>
              <a:t>The European Community</a:t>
            </a:r>
          </a:p>
        </p:txBody>
      </p:sp>
      <p:sp>
        <p:nvSpPr>
          <p:cNvPr id="5" name="Rectangle 4"/>
          <p:cNvSpPr/>
          <p:nvPr/>
        </p:nvSpPr>
        <p:spPr>
          <a:xfrm>
            <a:off x="250825" y="476250"/>
            <a:ext cx="8642350" cy="5832475"/>
          </a:xfrm>
          <a:prstGeom prst="rect">
            <a:avLst/>
          </a:prstGeom>
          <a:noFill/>
        </p:spPr>
        <p:style>
          <a:lnRef idx="2">
            <a:schemeClr val="accent1"/>
          </a:lnRef>
          <a:fillRef idx="1">
            <a:schemeClr val="lt1"/>
          </a:fillRef>
          <a:effectRef idx="0">
            <a:schemeClr val="accent1"/>
          </a:effectRef>
          <a:fontRef idx="minor">
            <a:schemeClr val="dk1"/>
          </a:fontRef>
        </p:style>
        <p:txBody>
          <a:bodyPr rtlCol="1" anchor="ctr"/>
          <a:lstStyle/>
          <a:p>
            <a:pPr algn="ctr">
              <a:defRPr/>
            </a:pPr>
            <a:endParaRPr lang="ar-SA"/>
          </a:p>
        </p:txBody>
      </p:sp>
      <p:sp>
        <p:nvSpPr>
          <p:cNvPr id="6" name="مستطيل 5"/>
          <p:cNvSpPr/>
          <p:nvPr/>
        </p:nvSpPr>
        <p:spPr>
          <a:xfrm>
            <a:off x="53975" y="69850"/>
            <a:ext cx="288925" cy="430213"/>
          </a:xfrm>
          <a:prstGeom prst="rect">
            <a:avLst/>
          </a:prstGeom>
        </p:spPr>
        <p:txBody>
          <a:bodyPr wrap="none">
            <a:spAutoFit/>
          </a:bodyPr>
          <a:lstStyle/>
          <a:p>
            <a:pPr algn="ctr" rtl="1">
              <a:lnSpc>
                <a:spcPct val="150000"/>
              </a:lnSpc>
              <a:defRPr/>
            </a:pPr>
            <a:r>
              <a:rPr lang="ar-SA" b="1" dirty="0">
                <a:solidFill>
                  <a:schemeClr val="tx2">
                    <a:lumMod val="60000"/>
                    <a:lumOff val="40000"/>
                  </a:schemeClr>
                </a:solidFill>
                <a:latin typeface="Monotype Koufi" pitchFamily="2" charset="-78"/>
                <a:ea typeface="Monotype Koufi" pitchFamily="2" charset="-78"/>
                <a:cs typeface="Monotype Koufi" pitchFamily="2" charset="-78"/>
              </a:rPr>
              <a:t>5</a:t>
            </a:r>
          </a:p>
        </p:txBody>
      </p:sp>
      <p:sp>
        <p:nvSpPr>
          <p:cNvPr id="2" name="عنصر نائب للتذييل 1"/>
          <p:cNvSpPr>
            <a:spLocks noGrp="1"/>
          </p:cNvSpPr>
          <p:nvPr>
            <p:ph type="ftr" sz="quarter" idx="11"/>
          </p:nvPr>
        </p:nvSpPr>
        <p:spPr/>
        <p:txBody>
          <a:bodyPr/>
          <a:lstStyle/>
          <a:p>
            <a:pPr>
              <a:defRPr/>
            </a:pPr>
            <a:r>
              <a:rPr lang="ar-SA"/>
              <a:t>قضايا عالمية معاصرة في الموارد البشرية </a:t>
            </a:r>
            <a:endParaRPr lang="en-US"/>
          </a:p>
        </p:txBody>
      </p:sp>
      <p:sp>
        <p:nvSpPr>
          <p:cNvPr id="3" name="عنصر نائب لرقم الشريحة 2"/>
          <p:cNvSpPr>
            <a:spLocks noGrp="1"/>
          </p:cNvSpPr>
          <p:nvPr>
            <p:ph type="sldNum" sz="quarter" idx="12"/>
          </p:nvPr>
        </p:nvSpPr>
        <p:spPr/>
        <p:txBody>
          <a:bodyPr/>
          <a:lstStyle/>
          <a:p>
            <a:pPr>
              <a:defRPr/>
            </a:pPr>
            <a:fld id="{5797E9A8-317F-463E-BCD9-966E5C04D0C0}" type="slidenum">
              <a:rPr lang="en-US" smtClean="0"/>
              <a:pPr>
                <a:defRPr/>
              </a:pPr>
              <a:t>19</a:t>
            </a:fld>
            <a:endParaRPr lang="en-US"/>
          </a:p>
        </p:txBody>
      </p:sp>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4274" name="Picture 4"/>
          <p:cNvPicPr>
            <a:picLocks noChangeAspect="1"/>
          </p:cNvPicPr>
          <p:nvPr/>
        </p:nvPicPr>
        <p:blipFill>
          <a:blip r:embed="rId3"/>
          <a:srcRect/>
          <a:stretch>
            <a:fillRect/>
          </a:stretch>
        </p:blipFill>
        <p:spPr bwMode="auto">
          <a:xfrm>
            <a:off x="0" y="0"/>
            <a:ext cx="9144000" cy="6858000"/>
          </a:xfrm>
          <a:prstGeom prst="rect">
            <a:avLst/>
          </a:prstGeom>
          <a:noFill/>
          <a:ln w="9525">
            <a:noFill/>
            <a:miter lim="800000"/>
            <a:headEnd/>
            <a:tailEnd/>
          </a:ln>
        </p:spPr>
      </p:pic>
      <p:sp>
        <p:nvSpPr>
          <p:cNvPr id="48131" name="TextBox 2"/>
          <p:cNvSpPr txBox="1">
            <a:spLocks noChangeArrowheads="1"/>
          </p:cNvSpPr>
          <p:nvPr/>
        </p:nvSpPr>
        <p:spPr bwMode="auto">
          <a:xfrm>
            <a:off x="1168400" y="2205038"/>
            <a:ext cx="6807200" cy="2032000"/>
          </a:xfrm>
          <a:prstGeom prst="rect">
            <a:avLst/>
          </a:prstGeom>
          <a:ln/>
        </p:spPr>
        <p:style>
          <a:lnRef idx="2">
            <a:schemeClr val="accent2"/>
          </a:lnRef>
          <a:fillRef idx="1">
            <a:schemeClr val="lt1"/>
          </a:fillRef>
          <a:effectRef idx="0">
            <a:schemeClr val="accent2"/>
          </a:effectRef>
          <a:fontRef idx="minor">
            <a:schemeClr val="dk1"/>
          </a:fontRef>
        </p:style>
        <p:txBody>
          <a:bodyPr>
            <a:spAutoFit/>
          </a:bodyPr>
          <a:lstStyle>
            <a:lvl1pPr eaLnBrk="0" hangingPunct="0">
              <a:defRPr sz="1600">
                <a:solidFill>
                  <a:schemeClr val="tx1"/>
                </a:solidFill>
                <a:latin typeface="Arial" pitchFamily="34" charset="0"/>
                <a:cs typeface="Arial" pitchFamily="34" charset="0"/>
              </a:defRPr>
            </a:lvl1pPr>
            <a:lvl2pPr marL="742950" indent="-285750" eaLnBrk="0" hangingPunct="0">
              <a:defRPr sz="1600">
                <a:solidFill>
                  <a:schemeClr val="tx1"/>
                </a:solidFill>
                <a:latin typeface="Arial" pitchFamily="34" charset="0"/>
                <a:cs typeface="Arial" pitchFamily="34" charset="0"/>
              </a:defRPr>
            </a:lvl2pPr>
            <a:lvl3pPr marL="1143000" indent="-228600" eaLnBrk="0" hangingPunct="0">
              <a:defRPr sz="1600">
                <a:solidFill>
                  <a:schemeClr val="tx1"/>
                </a:solidFill>
                <a:latin typeface="Arial" pitchFamily="34" charset="0"/>
                <a:cs typeface="Arial" pitchFamily="34" charset="0"/>
              </a:defRPr>
            </a:lvl3pPr>
            <a:lvl4pPr marL="1600200" indent="-228600" eaLnBrk="0" hangingPunct="0">
              <a:defRPr sz="1600">
                <a:solidFill>
                  <a:schemeClr val="tx1"/>
                </a:solidFill>
                <a:latin typeface="Arial" pitchFamily="34" charset="0"/>
                <a:cs typeface="Arial" pitchFamily="34" charset="0"/>
              </a:defRPr>
            </a:lvl4pPr>
            <a:lvl5pPr marL="2057400" indent="-228600" eaLnBrk="0" hangingPunct="0">
              <a:defRPr sz="1600">
                <a:solidFill>
                  <a:schemeClr val="tx1"/>
                </a:solidFill>
                <a:latin typeface="Arial" pitchFamily="34" charset="0"/>
                <a:cs typeface="Arial" pitchFamily="34" charset="0"/>
              </a:defRPr>
            </a:lvl5pPr>
            <a:lvl6pPr marL="2514600" indent="-228600" algn="l" rtl="0" eaLnBrk="0" fontAlgn="base" hangingPunct="0">
              <a:spcBef>
                <a:spcPct val="0"/>
              </a:spcBef>
              <a:spcAft>
                <a:spcPct val="0"/>
              </a:spcAft>
              <a:defRPr sz="1600">
                <a:solidFill>
                  <a:schemeClr val="tx1"/>
                </a:solidFill>
                <a:latin typeface="Arial" pitchFamily="34" charset="0"/>
                <a:cs typeface="Arial" pitchFamily="34" charset="0"/>
              </a:defRPr>
            </a:lvl6pPr>
            <a:lvl7pPr marL="2971800" indent="-228600" algn="l" rtl="0" eaLnBrk="0" fontAlgn="base" hangingPunct="0">
              <a:spcBef>
                <a:spcPct val="0"/>
              </a:spcBef>
              <a:spcAft>
                <a:spcPct val="0"/>
              </a:spcAft>
              <a:defRPr sz="1600">
                <a:solidFill>
                  <a:schemeClr val="tx1"/>
                </a:solidFill>
                <a:latin typeface="Arial" pitchFamily="34" charset="0"/>
                <a:cs typeface="Arial" pitchFamily="34" charset="0"/>
              </a:defRPr>
            </a:lvl7pPr>
            <a:lvl8pPr marL="3429000" indent="-228600" algn="l" rtl="0" eaLnBrk="0" fontAlgn="base" hangingPunct="0">
              <a:spcBef>
                <a:spcPct val="0"/>
              </a:spcBef>
              <a:spcAft>
                <a:spcPct val="0"/>
              </a:spcAft>
              <a:defRPr sz="1600">
                <a:solidFill>
                  <a:schemeClr val="tx1"/>
                </a:solidFill>
                <a:latin typeface="Arial" pitchFamily="34" charset="0"/>
                <a:cs typeface="Arial" pitchFamily="34" charset="0"/>
              </a:defRPr>
            </a:lvl8pPr>
            <a:lvl9pPr marL="3886200" indent="-228600" algn="l" rtl="0" eaLnBrk="0" fontAlgn="base" hangingPunct="0">
              <a:spcBef>
                <a:spcPct val="0"/>
              </a:spcBef>
              <a:spcAft>
                <a:spcPct val="0"/>
              </a:spcAft>
              <a:defRPr sz="1600">
                <a:solidFill>
                  <a:schemeClr val="tx1"/>
                </a:solidFill>
                <a:latin typeface="Arial" pitchFamily="34" charset="0"/>
                <a:cs typeface="Arial" pitchFamily="34" charset="0"/>
              </a:defRPr>
            </a:lvl9pPr>
          </a:lstStyle>
          <a:p>
            <a:pPr algn="ctr" eaLnBrk="1" hangingPunct="1">
              <a:defRPr/>
            </a:pPr>
            <a:endParaRPr lang="en-US" sz="1800" b="1" dirty="0" smtClean="0">
              <a:cs typeface="PT Bold Heading" pitchFamily="2" charset="-78"/>
            </a:endParaRPr>
          </a:p>
          <a:p>
            <a:pPr algn="ctr">
              <a:defRPr/>
            </a:pPr>
            <a:r>
              <a:rPr lang="ar-SA" sz="4400" dirty="0" smtClean="0">
                <a:solidFill>
                  <a:schemeClr val="accent4">
                    <a:lumMod val="75000"/>
                  </a:schemeClr>
                </a:solidFill>
                <a:cs typeface="PT Bold Heading" pitchFamily="2" charset="-78"/>
              </a:rPr>
              <a:t>الاختلافات والمعايير للموارد البشرية العالمية</a:t>
            </a:r>
          </a:p>
          <a:p>
            <a:pPr algn="ctr" eaLnBrk="1" hangingPunct="1">
              <a:defRPr/>
            </a:pPr>
            <a:endParaRPr lang="en-US" sz="2000" b="1" dirty="0" smtClean="0">
              <a:cs typeface="PT Bold Heading" pitchFamily="2" charset="-78"/>
            </a:endParaRPr>
          </a:p>
        </p:txBody>
      </p:sp>
      <p:sp>
        <p:nvSpPr>
          <p:cNvPr id="4" name="Rectangle 3"/>
          <p:cNvSpPr/>
          <p:nvPr/>
        </p:nvSpPr>
        <p:spPr>
          <a:xfrm>
            <a:off x="250825" y="549275"/>
            <a:ext cx="8642350" cy="5832475"/>
          </a:xfrm>
          <a:prstGeom prst="rect">
            <a:avLst/>
          </a:prstGeom>
          <a:noFill/>
        </p:spPr>
        <p:style>
          <a:lnRef idx="2">
            <a:schemeClr val="accent1"/>
          </a:lnRef>
          <a:fillRef idx="1">
            <a:schemeClr val="lt1"/>
          </a:fillRef>
          <a:effectRef idx="0">
            <a:schemeClr val="accent1"/>
          </a:effectRef>
          <a:fontRef idx="minor">
            <a:schemeClr val="dk1"/>
          </a:fontRef>
        </p:style>
        <p:txBody>
          <a:bodyPr rtlCol="1" anchor="ctr"/>
          <a:lstStyle/>
          <a:p>
            <a:pPr algn="ctr">
              <a:defRPr/>
            </a:pPr>
            <a:endParaRPr lang="ar-SA"/>
          </a:p>
        </p:txBody>
      </p:sp>
      <p:sp>
        <p:nvSpPr>
          <p:cNvPr id="54277" name="مربع نص 5"/>
          <p:cNvSpPr txBox="1">
            <a:spLocks noChangeArrowheads="1"/>
          </p:cNvSpPr>
          <p:nvPr/>
        </p:nvSpPr>
        <p:spPr bwMode="auto">
          <a:xfrm>
            <a:off x="3316288" y="1052513"/>
            <a:ext cx="2293937" cy="708025"/>
          </a:xfrm>
          <a:prstGeom prst="rect">
            <a:avLst/>
          </a:prstGeom>
          <a:noFill/>
          <a:ln w="9525">
            <a:noFill/>
            <a:miter lim="800000"/>
            <a:headEnd/>
            <a:tailEnd/>
          </a:ln>
        </p:spPr>
        <p:txBody>
          <a:bodyPr wrap="none">
            <a:spAutoFit/>
          </a:bodyPr>
          <a:lstStyle/>
          <a:p>
            <a:r>
              <a:rPr lang="ar-SA" sz="4000" b="1">
                <a:solidFill>
                  <a:srgbClr val="FF0000"/>
                </a:solidFill>
              </a:rPr>
              <a:t>الفصل الرابع</a:t>
            </a:r>
            <a:endParaRPr lang="en-US" sz="4000" b="1">
              <a:solidFill>
                <a:srgbClr val="FF0000"/>
              </a:solidFill>
            </a:endParaRPr>
          </a:p>
        </p:txBody>
      </p:sp>
      <p:pic>
        <p:nvPicPr>
          <p:cNvPr id="54278" name="صورة 4"/>
          <p:cNvPicPr>
            <a:picLocks noChangeAspect="1"/>
          </p:cNvPicPr>
          <p:nvPr/>
        </p:nvPicPr>
        <p:blipFill>
          <a:blip r:embed="rId4">
            <a:clrChange>
              <a:clrFrom>
                <a:srgbClr val="FFFFFF"/>
              </a:clrFrom>
              <a:clrTo>
                <a:srgbClr val="FFFFFF">
                  <a:alpha val="0"/>
                </a:srgbClr>
              </a:clrTo>
            </a:clrChange>
          </a:blip>
          <a:srcRect/>
          <a:stretch>
            <a:fillRect/>
          </a:stretch>
        </p:blipFill>
        <p:spPr bwMode="auto">
          <a:xfrm>
            <a:off x="5292725" y="4437063"/>
            <a:ext cx="1935163" cy="1452562"/>
          </a:xfrm>
          <a:prstGeom prst="rect">
            <a:avLst/>
          </a:prstGeom>
          <a:noFill/>
          <a:ln w="9525">
            <a:noFill/>
            <a:miter lim="800000"/>
            <a:headEnd/>
            <a:tailEnd/>
          </a:ln>
        </p:spPr>
      </p:pic>
      <p:pic>
        <p:nvPicPr>
          <p:cNvPr id="54279" name="صورة 7"/>
          <p:cNvPicPr>
            <a:picLocks noChangeAspect="1"/>
          </p:cNvPicPr>
          <p:nvPr/>
        </p:nvPicPr>
        <p:blipFill>
          <a:blip r:embed="rId5">
            <a:clrChange>
              <a:clrFrom>
                <a:srgbClr val="FEFEFE"/>
              </a:clrFrom>
              <a:clrTo>
                <a:srgbClr val="FEFEFE">
                  <a:alpha val="0"/>
                </a:srgbClr>
              </a:clrTo>
            </a:clrChange>
          </a:blip>
          <a:srcRect/>
          <a:stretch>
            <a:fillRect/>
          </a:stretch>
        </p:blipFill>
        <p:spPr bwMode="auto">
          <a:xfrm>
            <a:off x="2051050" y="4262438"/>
            <a:ext cx="2828925" cy="1879600"/>
          </a:xfrm>
          <a:prstGeom prst="rect">
            <a:avLst/>
          </a:prstGeom>
          <a:noFill/>
          <a:ln w="9525">
            <a:noFill/>
            <a:miter lim="800000"/>
            <a:headEnd/>
            <a:tailEnd/>
          </a:ln>
        </p:spPr>
      </p:pic>
      <p:pic>
        <p:nvPicPr>
          <p:cNvPr id="54280" name="صورة 9"/>
          <p:cNvPicPr>
            <a:picLocks noChangeAspect="1"/>
          </p:cNvPicPr>
          <p:nvPr/>
        </p:nvPicPr>
        <p:blipFill>
          <a:blip r:embed="rId6">
            <a:clrChange>
              <a:clrFrom>
                <a:srgbClr val="FFFFFF"/>
              </a:clrFrom>
              <a:clrTo>
                <a:srgbClr val="FFFFFF">
                  <a:alpha val="0"/>
                </a:srgbClr>
              </a:clrTo>
            </a:clrChange>
          </a:blip>
          <a:srcRect/>
          <a:stretch>
            <a:fillRect/>
          </a:stretch>
        </p:blipFill>
        <p:spPr bwMode="auto">
          <a:xfrm>
            <a:off x="284163" y="681038"/>
            <a:ext cx="1524000" cy="1524000"/>
          </a:xfrm>
          <a:prstGeom prst="rect">
            <a:avLst/>
          </a:prstGeom>
          <a:noFill/>
          <a:ln w="9525">
            <a:noFill/>
            <a:miter lim="800000"/>
            <a:headEnd/>
            <a:tailEnd/>
          </a:ln>
        </p:spPr>
      </p:pic>
      <p:sp>
        <p:nvSpPr>
          <p:cNvPr id="3" name="عنصر نائب للتذييل 2"/>
          <p:cNvSpPr>
            <a:spLocks noGrp="1"/>
          </p:cNvSpPr>
          <p:nvPr>
            <p:ph type="ftr" sz="quarter" idx="11"/>
          </p:nvPr>
        </p:nvSpPr>
        <p:spPr/>
        <p:txBody>
          <a:bodyPr/>
          <a:lstStyle/>
          <a:p>
            <a:pPr>
              <a:defRPr/>
            </a:pPr>
            <a:r>
              <a:rPr lang="ar-SA"/>
              <a:t>قضايا عالمية معاصرة في الموارد البشرية </a:t>
            </a:r>
            <a:endParaRPr lang="en-US" dirty="0"/>
          </a:p>
        </p:txBody>
      </p:sp>
      <p:sp>
        <p:nvSpPr>
          <p:cNvPr id="9" name="عنصر نائب لرقم الشريحة 8"/>
          <p:cNvSpPr>
            <a:spLocks noGrp="1"/>
          </p:cNvSpPr>
          <p:nvPr>
            <p:ph type="sldNum" sz="quarter" idx="12"/>
          </p:nvPr>
        </p:nvSpPr>
        <p:spPr/>
        <p:txBody>
          <a:bodyPr/>
          <a:lstStyle/>
          <a:p>
            <a:pPr>
              <a:defRPr/>
            </a:pPr>
            <a:fld id="{91E8BB4A-2750-4782-BCA9-247E32016B3D}" type="slidenum">
              <a:rPr lang="en-US" smtClean="0"/>
              <a:pPr>
                <a:defRPr/>
              </a:pPr>
              <a:t>2</a:t>
            </a:fld>
            <a:endParaRPr lang="en-US" dirty="0"/>
          </a:p>
        </p:txBody>
      </p:sp>
    </p:spTree>
  </p:cSld>
  <p:clrMapOvr>
    <a:masterClrMapping/>
  </p:clrMapOv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3"/>
          <p:cNvSpPr>
            <a:spLocks noGrp="1" noChangeArrowheads="1"/>
          </p:cNvSpPr>
          <p:nvPr>
            <p:ph idx="1"/>
          </p:nvPr>
        </p:nvSpPr>
        <p:spPr>
          <a:xfrm>
            <a:off x="354013" y="549275"/>
            <a:ext cx="8435975" cy="5111750"/>
          </a:xfrm>
        </p:spPr>
        <p:txBody>
          <a:bodyPr>
            <a:normAutofit lnSpcReduction="10000"/>
          </a:bodyPr>
          <a:lstStyle/>
          <a:p>
            <a:pPr marL="0" indent="0" algn="r" rtl="1">
              <a:lnSpc>
                <a:spcPct val="150000"/>
              </a:lnSpc>
              <a:buFont typeface="Arial" pitchFamily="34" charset="0"/>
              <a:buNone/>
            </a:pPr>
            <a:r>
              <a:rPr lang="ar-JO" sz="2400" b="1" smtClean="0">
                <a:solidFill>
                  <a:srgbClr val="FF0000"/>
                </a:solidFill>
                <a:latin typeface="Monotype Koufi"/>
                <a:ea typeface="Monotype Koufi"/>
                <a:cs typeface="Monotype Koufi"/>
              </a:rPr>
              <a:t>مفهوم البطالة :</a:t>
            </a:r>
            <a:endParaRPr lang="en-US" sz="2400" smtClean="0">
              <a:solidFill>
                <a:srgbClr val="FF0000"/>
              </a:solidFill>
              <a:ea typeface="Monotype Koufi"/>
              <a:cs typeface="Monotype Koufi"/>
            </a:endParaRPr>
          </a:p>
          <a:p>
            <a:pPr marL="0" indent="0" algn="r" rtl="1">
              <a:lnSpc>
                <a:spcPct val="150000"/>
              </a:lnSpc>
              <a:buFont typeface="Arial" pitchFamily="34" charset="0"/>
              <a:buNone/>
            </a:pPr>
            <a:r>
              <a:rPr lang="ar-JO" sz="2000" b="1" smtClean="0"/>
              <a:t>مفاهيم متعددة للبطالة وباتجاهات مختلفة وهي : </a:t>
            </a:r>
            <a:endParaRPr lang="en-US" sz="2000" smtClean="0"/>
          </a:p>
          <a:p>
            <a:pPr marL="0" indent="0" algn="r" rtl="1">
              <a:lnSpc>
                <a:spcPct val="150000"/>
              </a:lnSpc>
              <a:buFont typeface="Arial" pitchFamily="34" charset="0"/>
              <a:buNone/>
            </a:pPr>
            <a:r>
              <a:rPr lang="ar-JO" sz="2000" b="1" smtClean="0">
                <a:solidFill>
                  <a:srgbClr val="0000FF"/>
                </a:solidFill>
              </a:rPr>
              <a:t>أولاً : </a:t>
            </a:r>
            <a:r>
              <a:rPr lang="ar-JO" sz="2000" b="1" smtClean="0">
                <a:solidFill>
                  <a:srgbClr val="C00000"/>
                </a:solidFill>
              </a:rPr>
              <a:t>البطالة لغةً </a:t>
            </a:r>
            <a:endParaRPr lang="en-US" sz="2000" smtClean="0">
              <a:solidFill>
                <a:srgbClr val="C00000"/>
              </a:solidFill>
            </a:endParaRPr>
          </a:p>
          <a:p>
            <a:pPr marL="0" indent="0" algn="r" rtl="1">
              <a:lnSpc>
                <a:spcPct val="150000"/>
              </a:lnSpc>
              <a:buFont typeface="Arial" pitchFamily="34" charset="0"/>
              <a:buNone/>
            </a:pPr>
            <a:r>
              <a:rPr lang="ar-JO" sz="2000" smtClean="0"/>
              <a:t>البطالة في اللغة تعني </a:t>
            </a:r>
            <a:r>
              <a:rPr lang="ar-JO" sz="2000" b="1" smtClean="0">
                <a:solidFill>
                  <a:srgbClr val="C00000"/>
                </a:solidFill>
              </a:rPr>
              <a:t>التعطل</a:t>
            </a:r>
            <a:endParaRPr lang="en-US" sz="2000" smtClean="0"/>
          </a:p>
          <a:p>
            <a:pPr marL="0" indent="0" algn="r" rtl="1">
              <a:lnSpc>
                <a:spcPct val="150000"/>
              </a:lnSpc>
              <a:buFont typeface="Arial" pitchFamily="34" charset="0"/>
              <a:buNone/>
            </a:pPr>
            <a:r>
              <a:rPr lang="ar-JO" sz="2000" b="1" smtClean="0">
                <a:solidFill>
                  <a:srgbClr val="0000FF"/>
                </a:solidFill>
              </a:rPr>
              <a:t>ثانياً : </a:t>
            </a:r>
            <a:r>
              <a:rPr lang="ar-JO" sz="2000" b="1" smtClean="0">
                <a:solidFill>
                  <a:srgbClr val="C00000"/>
                </a:solidFill>
              </a:rPr>
              <a:t>البطالة عند الاقتصاديين </a:t>
            </a:r>
            <a:endParaRPr lang="en-US" sz="2000" smtClean="0">
              <a:solidFill>
                <a:srgbClr val="C00000"/>
              </a:solidFill>
            </a:endParaRPr>
          </a:p>
          <a:p>
            <a:pPr marL="0" indent="0" algn="r" rtl="1">
              <a:lnSpc>
                <a:spcPct val="150000"/>
              </a:lnSpc>
              <a:buFont typeface="Arial" pitchFamily="34" charset="0"/>
              <a:buNone/>
            </a:pPr>
            <a:r>
              <a:rPr lang="ar-JO" sz="2000" smtClean="0"/>
              <a:t>البطالة هي " زيادة في عرض القوى البشرية العاملة أو الباحثة عن عمل على الطلب الذي يقرره سوق العمل الوظيفي </a:t>
            </a:r>
            <a:r>
              <a:rPr lang="ar-JO" sz="1000" smtClean="0"/>
              <a:t>( رئاسة الوزراء،10،1986)</a:t>
            </a:r>
            <a:endParaRPr lang="en-US" sz="1000" smtClean="0"/>
          </a:p>
          <a:p>
            <a:pPr marL="0" indent="0" algn="r" rtl="1">
              <a:lnSpc>
                <a:spcPct val="150000"/>
              </a:lnSpc>
              <a:buFont typeface="Arial" pitchFamily="34" charset="0"/>
              <a:buNone/>
            </a:pPr>
            <a:r>
              <a:rPr lang="ar-JO" sz="2000" b="1" smtClean="0">
                <a:solidFill>
                  <a:srgbClr val="0000FF"/>
                </a:solidFill>
              </a:rPr>
              <a:t>ثالثاً : </a:t>
            </a:r>
            <a:r>
              <a:rPr lang="ar-JO" sz="2000" b="1" smtClean="0">
                <a:solidFill>
                  <a:srgbClr val="C00000"/>
                </a:solidFill>
              </a:rPr>
              <a:t>البطالة في المفهوم الشرعي </a:t>
            </a:r>
            <a:endParaRPr lang="en-US" sz="2000" smtClean="0">
              <a:solidFill>
                <a:srgbClr val="C00000"/>
              </a:solidFill>
            </a:endParaRPr>
          </a:p>
          <a:p>
            <a:pPr marL="0" indent="0" algn="r" rtl="1">
              <a:lnSpc>
                <a:spcPct val="150000"/>
              </a:lnSpc>
              <a:buFont typeface="Arial" pitchFamily="34" charset="0"/>
              <a:buNone/>
            </a:pPr>
            <a:r>
              <a:rPr lang="ar-JO" sz="2000" smtClean="0"/>
              <a:t>البطالة في الكتب الفقهية " التعطل عن العمل" ويمكن توضيح من هم العاطلون عن العمل من خلال الشكل (3) الآتي :</a:t>
            </a:r>
            <a:endParaRPr lang="en-US" sz="2000" smtClean="0"/>
          </a:p>
        </p:txBody>
      </p:sp>
      <p:sp>
        <p:nvSpPr>
          <p:cNvPr id="5" name="Rectangle 4"/>
          <p:cNvSpPr/>
          <p:nvPr/>
        </p:nvSpPr>
        <p:spPr>
          <a:xfrm>
            <a:off x="250825" y="476250"/>
            <a:ext cx="8642350" cy="5832475"/>
          </a:xfrm>
          <a:prstGeom prst="rect">
            <a:avLst/>
          </a:prstGeom>
          <a:noFill/>
        </p:spPr>
        <p:style>
          <a:lnRef idx="2">
            <a:schemeClr val="accent1"/>
          </a:lnRef>
          <a:fillRef idx="1">
            <a:schemeClr val="lt1"/>
          </a:fillRef>
          <a:effectRef idx="0">
            <a:schemeClr val="accent1"/>
          </a:effectRef>
          <a:fontRef idx="minor">
            <a:schemeClr val="dk1"/>
          </a:fontRef>
        </p:style>
        <p:txBody>
          <a:bodyPr rtlCol="1" anchor="ctr"/>
          <a:lstStyle/>
          <a:p>
            <a:pPr algn="ctr">
              <a:defRPr/>
            </a:pPr>
            <a:endParaRPr lang="ar-SA"/>
          </a:p>
        </p:txBody>
      </p:sp>
      <p:sp>
        <p:nvSpPr>
          <p:cNvPr id="6" name="مستطيل 5"/>
          <p:cNvSpPr/>
          <p:nvPr/>
        </p:nvSpPr>
        <p:spPr>
          <a:xfrm>
            <a:off x="53975" y="69850"/>
            <a:ext cx="288925" cy="430213"/>
          </a:xfrm>
          <a:prstGeom prst="rect">
            <a:avLst/>
          </a:prstGeom>
        </p:spPr>
        <p:txBody>
          <a:bodyPr wrap="none">
            <a:spAutoFit/>
          </a:bodyPr>
          <a:lstStyle/>
          <a:p>
            <a:pPr algn="ctr" rtl="1">
              <a:lnSpc>
                <a:spcPct val="150000"/>
              </a:lnSpc>
              <a:defRPr/>
            </a:pPr>
            <a:r>
              <a:rPr lang="ar-SA" b="1" dirty="0">
                <a:solidFill>
                  <a:schemeClr val="tx2">
                    <a:lumMod val="60000"/>
                    <a:lumOff val="40000"/>
                  </a:schemeClr>
                </a:solidFill>
                <a:latin typeface="Monotype Koufi" pitchFamily="2" charset="-78"/>
                <a:ea typeface="Monotype Koufi" pitchFamily="2" charset="-78"/>
                <a:cs typeface="Monotype Koufi" pitchFamily="2" charset="-78"/>
              </a:rPr>
              <a:t>5</a:t>
            </a:r>
          </a:p>
        </p:txBody>
      </p:sp>
      <p:sp>
        <p:nvSpPr>
          <p:cNvPr id="2" name="عنصر نائب للتذييل 1"/>
          <p:cNvSpPr>
            <a:spLocks noGrp="1"/>
          </p:cNvSpPr>
          <p:nvPr>
            <p:ph type="ftr" sz="quarter" idx="11"/>
          </p:nvPr>
        </p:nvSpPr>
        <p:spPr/>
        <p:txBody>
          <a:bodyPr/>
          <a:lstStyle/>
          <a:p>
            <a:pPr>
              <a:defRPr/>
            </a:pPr>
            <a:r>
              <a:rPr lang="ar-SA"/>
              <a:t>قضايا عالمية معاصرة في الموارد البشرية </a:t>
            </a:r>
            <a:endParaRPr lang="en-US"/>
          </a:p>
        </p:txBody>
      </p:sp>
      <p:sp>
        <p:nvSpPr>
          <p:cNvPr id="3" name="عنصر نائب لرقم الشريحة 2"/>
          <p:cNvSpPr>
            <a:spLocks noGrp="1"/>
          </p:cNvSpPr>
          <p:nvPr>
            <p:ph type="sldNum" sz="quarter" idx="12"/>
          </p:nvPr>
        </p:nvSpPr>
        <p:spPr/>
        <p:txBody>
          <a:bodyPr/>
          <a:lstStyle/>
          <a:p>
            <a:pPr>
              <a:defRPr/>
            </a:pPr>
            <a:fld id="{584EA633-06B0-40E6-AB79-284E5BDE79DF}" type="slidenum">
              <a:rPr lang="en-US" smtClean="0"/>
              <a:pPr>
                <a:defRPr/>
              </a:pPr>
              <a:t>20</a:t>
            </a:fld>
            <a:endParaRPr lang="en-US"/>
          </a:p>
        </p:txBody>
      </p:sp>
    </p:spTree>
  </p:cSld>
  <p:clrMapOvr>
    <a:masterClrMapping/>
  </p:clrMapOvr>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3"/>
          <p:cNvSpPr>
            <a:spLocks noGrp="1" noChangeArrowheads="1"/>
          </p:cNvSpPr>
          <p:nvPr>
            <p:ph idx="1"/>
          </p:nvPr>
        </p:nvSpPr>
        <p:spPr>
          <a:xfrm>
            <a:off x="354013" y="549275"/>
            <a:ext cx="8435975" cy="5759450"/>
          </a:xfrm>
        </p:spPr>
        <p:txBody>
          <a:bodyPr/>
          <a:lstStyle/>
          <a:p>
            <a:pPr marL="0" indent="0" algn="r" rtl="1">
              <a:buFont typeface="Arial" pitchFamily="34" charset="0"/>
              <a:buNone/>
            </a:pPr>
            <a:r>
              <a:rPr lang="ar-JO" sz="2000" b="1" smtClean="0">
                <a:solidFill>
                  <a:srgbClr val="C00000"/>
                </a:solidFill>
                <a:latin typeface="Monotype Koufi"/>
                <a:ea typeface="Monotype Koufi"/>
                <a:cs typeface="Monotype Koufi"/>
              </a:rPr>
              <a:t>أسباب البطالة:</a:t>
            </a:r>
            <a:endParaRPr lang="en-US" sz="2000" smtClean="0">
              <a:solidFill>
                <a:srgbClr val="C00000"/>
              </a:solidFill>
              <a:ea typeface="Monotype Koufi"/>
              <a:cs typeface="Monotype Koufi"/>
            </a:endParaRPr>
          </a:p>
          <a:p>
            <a:pPr marL="0" indent="0" algn="r" rtl="1">
              <a:buFont typeface="Arial" pitchFamily="34" charset="0"/>
              <a:buNone/>
            </a:pPr>
            <a:r>
              <a:rPr lang="ar-JO" sz="2000" b="1" smtClean="0">
                <a:solidFill>
                  <a:srgbClr val="0066CC"/>
                </a:solidFill>
              </a:rPr>
              <a:t>أسباب البطالة كثيرة ومتنوعة في البلاد العربية ويمكن ادراجها في ضوء الفقرات التالية </a:t>
            </a:r>
            <a:r>
              <a:rPr lang="en-US" sz="2000" b="1" smtClean="0">
                <a:solidFill>
                  <a:srgbClr val="0066CC"/>
                </a:solidFill>
              </a:rPr>
              <a:t>:</a:t>
            </a:r>
            <a:endParaRPr lang="ar-SA" sz="2000" b="1" smtClean="0">
              <a:solidFill>
                <a:srgbClr val="0066CC"/>
              </a:solidFill>
            </a:endParaRPr>
          </a:p>
          <a:p>
            <a:pPr marL="0" indent="0" algn="r" rtl="1">
              <a:lnSpc>
                <a:spcPct val="150000"/>
              </a:lnSpc>
              <a:buFont typeface="Arial" pitchFamily="34" charset="0"/>
              <a:buNone/>
            </a:pPr>
            <a:r>
              <a:rPr lang="ar-SA" sz="2000" smtClean="0"/>
              <a:t>1. الأسباب الاقتصادية .</a:t>
            </a:r>
          </a:p>
          <a:p>
            <a:pPr marL="0" indent="0" algn="r" rtl="1">
              <a:lnSpc>
                <a:spcPct val="150000"/>
              </a:lnSpc>
              <a:buFont typeface="Arial" pitchFamily="34" charset="0"/>
              <a:buNone/>
            </a:pPr>
            <a:r>
              <a:rPr lang="ar-SA" sz="2000" smtClean="0"/>
              <a:t>2. الأسباب الإدارية .</a:t>
            </a:r>
          </a:p>
          <a:p>
            <a:pPr marL="0" indent="0" algn="r" rtl="1">
              <a:lnSpc>
                <a:spcPct val="150000"/>
              </a:lnSpc>
              <a:buFont typeface="Arial" pitchFamily="34" charset="0"/>
              <a:buNone/>
            </a:pPr>
            <a:r>
              <a:rPr lang="ar-SA" sz="2000" smtClean="0"/>
              <a:t>3. سوق العمل .</a:t>
            </a:r>
          </a:p>
          <a:p>
            <a:pPr marL="0" indent="0" algn="r" rtl="1">
              <a:lnSpc>
                <a:spcPct val="150000"/>
              </a:lnSpc>
              <a:buFont typeface="Arial" pitchFamily="34" charset="0"/>
              <a:buNone/>
            </a:pPr>
            <a:r>
              <a:rPr lang="ar-SA" sz="2000" smtClean="0"/>
              <a:t>4. الاسباب الاجتماعية .</a:t>
            </a:r>
          </a:p>
          <a:p>
            <a:pPr marL="0" indent="0" algn="r" rtl="1">
              <a:lnSpc>
                <a:spcPct val="150000"/>
              </a:lnSpc>
              <a:buFont typeface="Arial" pitchFamily="34" charset="0"/>
              <a:buNone/>
            </a:pPr>
            <a:r>
              <a:rPr lang="ar-SA" sz="2000" smtClean="0"/>
              <a:t>5. الأسباب السياسية .</a:t>
            </a:r>
          </a:p>
          <a:p>
            <a:pPr marL="0" indent="0" algn="r" rtl="1">
              <a:lnSpc>
                <a:spcPct val="150000"/>
              </a:lnSpc>
              <a:buFont typeface="Arial" pitchFamily="34" charset="0"/>
              <a:buNone/>
            </a:pPr>
            <a:r>
              <a:rPr lang="ar-SA" sz="2000" smtClean="0"/>
              <a:t>6. الأسباب الطبيعية .</a:t>
            </a:r>
          </a:p>
          <a:p>
            <a:pPr marL="0" indent="0" algn="r" rtl="1">
              <a:lnSpc>
                <a:spcPct val="150000"/>
              </a:lnSpc>
              <a:buFont typeface="Arial" pitchFamily="34" charset="0"/>
              <a:buNone/>
            </a:pPr>
            <a:r>
              <a:rPr lang="ar-SA" sz="2000" smtClean="0"/>
              <a:t>7. الأسباب العلمية .</a:t>
            </a:r>
          </a:p>
          <a:p>
            <a:pPr marL="0" indent="0" algn="r" rtl="1">
              <a:lnSpc>
                <a:spcPct val="150000"/>
              </a:lnSpc>
              <a:buFont typeface="Arial" pitchFamily="34" charset="0"/>
              <a:buNone/>
            </a:pPr>
            <a:r>
              <a:rPr lang="ar-SA" sz="2000" smtClean="0"/>
              <a:t>8. الأسباب الذاتية .</a:t>
            </a:r>
          </a:p>
          <a:p>
            <a:pPr marL="0" indent="0" algn="r" rtl="1">
              <a:buFont typeface="Arial" pitchFamily="34" charset="0"/>
              <a:buNone/>
            </a:pPr>
            <a:r>
              <a:rPr lang="ar-SA" sz="2000" smtClean="0"/>
              <a:t>9. الأحداث المحلية .</a:t>
            </a:r>
          </a:p>
          <a:p>
            <a:pPr marL="0" indent="0" algn="r" rtl="1">
              <a:buFont typeface="Arial" pitchFamily="34" charset="0"/>
              <a:buNone/>
            </a:pPr>
            <a:r>
              <a:rPr lang="ar-SA" sz="2000" smtClean="0"/>
              <a:t>10. الأحداث الخارجية .</a:t>
            </a:r>
            <a:endParaRPr lang="en-US" sz="2000" smtClean="0"/>
          </a:p>
        </p:txBody>
      </p:sp>
      <p:sp>
        <p:nvSpPr>
          <p:cNvPr id="5" name="Rectangle 4"/>
          <p:cNvSpPr/>
          <p:nvPr/>
        </p:nvSpPr>
        <p:spPr>
          <a:xfrm>
            <a:off x="250825" y="476250"/>
            <a:ext cx="8642350" cy="5832475"/>
          </a:xfrm>
          <a:prstGeom prst="rect">
            <a:avLst/>
          </a:prstGeom>
          <a:noFill/>
        </p:spPr>
        <p:style>
          <a:lnRef idx="2">
            <a:schemeClr val="accent1"/>
          </a:lnRef>
          <a:fillRef idx="1">
            <a:schemeClr val="lt1"/>
          </a:fillRef>
          <a:effectRef idx="0">
            <a:schemeClr val="accent1"/>
          </a:effectRef>
          <a:fontRef idx="minor">
            <a:schemeClr val="dk1"/>
          </a:fontRef>
        </p:style>
        <p:txBody>
          <a:bodyPr rtlCol="1" anchor="ctr"/>
          <a:lstStyle/>
          <a:p>
            <a:pPr algn="ctr">
              <a:defRPr/>
            </a:pPr>
            <a:endParaRPr lang="ar-SA"/>
          </a:p>
        </p:txBody>
      </p:sp>
      <p:sp>
        <p:nvSpPr>
          <p:cNvPr id="6" name="مستطيل 5"/>
          <p:cNvSpPr/>
          <p:nvPr/>
        </p:nvSpPr>
        <p:spPr>
          <a:xfrm>
            <a:off x="53975" y="69850"/>
            <a:ext cx="288925" cy="430213"/>
          </a:xfrm>
          <a:prstGeom prst="rect">
            <a:avLst/>
          </a:prstGeom>
        </p:spPr>
        <p:txBody>
          <a:bodyPr wrap="none">
            <a:spAutoFit/>
          </a:bodyPr>
          <a:lstStyle/>
          <a:p>
            <a:pPr algn="ctr" rtl="1">
              <a:lnSpc>
                <a:spcPct val="150000"/>
              </a:lnSpc>
              <a:defRPr/>
            </a:pPr>
            <a:r>
              <a:rPr lang="ar-SA" b="1" dirty="0">
                <a:solidFill>
                  <a:schemeClr val="tx2">
                    <a:lumMod val="60000"/>
                    <a:lumOff val="40000"/>
                  </a:schemeClr>
                </a:solidFill>
                <a:latin typeface="Monotype Koufi" pitchFamily="2" charset="-78"/>
                <a:ea typeface="Monotype Koufi" pitchFamily="2" charset="-78"/>
                <a:cs typeface="Monotype Koufi" pitchFamily="2" charset="-78"/>
              </a:rPr>
              <a:t>5</a:t>
            </a:r>
          </a:p>
        </p:txBody>
      </p:sp>
      <p:sp>
        <p:nvSpPr>
          <p:cNvPr id="2" name="عنصر نائب للتذييل 1"/>
          <p:cNvSpPr>
            <a:spLocks noGrp="1"/>
          </p:cNvSpPr>
          <p:nvPr>
            <p:ph type="ftr" sz="quarter" idx="11"/>
          </p:nvPr>
        </p:nvSpPr>
        <p:spPr/>
        <p:txBody>
          <a:bodyPr/>
          <a:lstStyle/>
          <a:p>
            <a:pPr>
              <a:defRPr/>
            </a:pPr>
            <a:r>
              <a:rPr lang="ar-SA"/>
              <a:t>قضايا عالمية معاصرة في الموارد البشرية </a:t>
            </a:r>
            <a:endParaRPr lang="en-US"/>
          </a:p>
        </p:txBody>
      </p:sp>
      <p:sp>
        <p:nvSpPr>
          <p:cNvPr id="3" name="عنصر نائب لرقم الشريحة 2"/>
          <p:cNvSpPr>
            <a:spLocks noGrp="1"/>
          </p:cNvSpPr>
          <p:nvPr>
            <p:ph type="sldNum" sz="quarter" idx="12"/>
          </p:nvPr>
        </p:nvSpPr>
        <p:spPr/>
        <p:txBody>
          <a:bodyPr/>
          <a:lstStyle/>
          <a:p>
            <a:pPr>
              <a:defRPr/>
            </a:pPr>
            <a:fld id="{27B46536-8023-429D-A997-09800EACAB65}" type="slidenum">
              <a:rPr lang="en-US" smtClean="0"/>
              <a:pPr>
                <a:defRPr/>
              </a:pPr>
              <a:t>21</a:t>
            </a:fld>
            <a:endParaRPr lang="en-US"/>
          </a:p>
        </p:txBody>
      </p:sp>
    </p:spTree>
  </p:cSld>
  <p:clrMapOvr>
    <a:masterClrMapping/>
  </p:clrMapOvr>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3"/>
          <p:cNvSpPr>
            <a:spLocks noGrp="1" noChangeArrowheads="1"/>
          </p:cNvSpPr>
          <p:nvPr>
            <p:ph idx="1"/>
          </p:nvPr>
        </p:nvSpPr>
        <p:spPr>
          <a:xfrm>
            <a:off x="250825" y="836613"/>
            <a:ext cx="8435975" cy="5759450"/>
          </a:xfrm>
        </p:spPr>
        <p:txBody>
          <a:bodyPr/>
          <a:lstStyle/>
          <a:p>
            <a:pPr marL="0" indent="0" algn="r" rtl="1">
              <a:lnSpc>
                <a:spcPct val="150000"/>
              </a:lnSpc>
              <a:buFont typeface="Arial" charset="0"/>
              <a:buNone/>
              <a:defRPr/>
            </a:pPr>
            <a:r>
              <a:rPr lang="ar-SA" sz="2000" b="1" dirty="0" smtClean="0">
                <a:solidFill>
                  <a:schemeClr val="bg1">
                    <a:lumMod val="50000"/>
                  </a:schemeClr>
                </a:solidFill>
                <a:latin typeface="Monotype Koufi" pitchFamily="2" charset="-78"/>
                <a:ea typeface="Monotype Koufi" pitchFamily="2" charset="-78"/>
                <a:cs typeface="Monotype Koufi" pitchFamily="2" charset="-78"/>
              </a:rPr>
              <a:t>يتبع - </a:t>
            </a:r>
            <a:r>
              <a:rPr lang="ar-JO" sz="2000" b="1" dirty="0" smtClean="0">
                <a:solidFill>
                  <a:schemeClr val="bg1">
                    <a:lumMod val="50000"/>
                  </a:schemeClr>
                </a:solidFill>
                <a:latin typeface="Monotype Koufi" pitchFamily="2" charset="-78"/>
                <a:ea typeface="Monotype Koufi" pitchFamily="2" charset="-78"/>
                <a:cs typeface="Monotype Koufi" pitchFamily="2" charset="-78"/>
              </a:rPr>
              <a:t>أسباب </a:t>
            </a:r>
            <a:r>
              <a:rPr lang="ar-JO" sz="2000" b="1" dirty="0">
                <a:solidFill>
                  <a:schemeClr val="bg1">
                    <a:lumMod val="50000"/>
                  </a:schemeClr>
                </a:solidFill>
                <a:latin typeface="Monotype Koufi" pitchFamily="2" charset="-78"/>
                <a:ea typeface="Monotype Koufi" pitchFamily="2" charset="-78"/>
                <a:cs typeface="Monotype Koufi" pitchFamily="2" charset="-78"/>
              </a:rPr>
              <a:t>البطالة</a:t>
            </a:r>
            <a:r>
              <a:rPr lang="ar-JO" sz="2000" b="1" dirty="0" smtClean="0">
                <a:solidFill>
                  <a:schemeClr val="bg1">
                    <a:lumMod val="50000"/>
                  </a:schemeClr>
                </a:solidFill>
                <a:latin typeface="Monotype Koufi" pitchFamily="2" charset="-78"/>
                <a:ea typeface="Monotype Koufi" pitchFamily="2" charset="-78"/>
                <a:cs typeface="Monotype Koufi" pitchFamily="2" charset="-78"/>
              </a:rPr>
              <a:t>:</a:t>
            </a:r>
            <a:endParaRPr lang="ar-SA" sz="2000" b="1" dirty="0" smtClean="0">
              <a:solidFill>
                <a:schemeClr val="bg1">
                  <a:lumMod val="50000"/>
                </a:schemeClr>
              </a:solidFill>
              <a:latin typeface="Monotype Koufi" pitchFamily="2" charset="-78"/>
              <a:ea typeface="Monotype Koufi" pitchFamily="2" charset="-78"/>
              <a:cs typeface="Monotype Koufi" pitchFamily="2" charset="-78"/>
            </a:endParaRPr>
          </a:p>
          <a:p>
            <a:pPr marL="0" indent="0" algn="r" rtl="1">
              <a:lnSpc>
                <a:spcPct val="150000"/>
              </a:lnSpc>
              <a:buFont typeface="Arial" charset="0"/>
              <a:buNone/>
              <a:defRPr/>
            </a:pPr>
            <a:endParaRPr lang="en-US" sz="2000" dirty="0">
              <a:solidFill>
                <a:schemeClr val="accent6">
                  <a:lumMod val="50000"/>
                </a:schemeClr>
              </a:solidFill>
              <a:ea typeface="Monotype Koufi" pitchFamily="2" charset="-78"/>
              <a:cs typeface="Monotype Koufi" pitchFamily="2" charset="-78"/>
            </a:endParaRPr>
          </a:p>
          <a:p>
            <a:pPr marL="0" indent="0" algn="r" rtl="1">
              <a:lnSpc>
                <a:spcPct val="150000"/>
              </a:lnSpc>
              <a:buFont typeface="Arial" charset="0"/>
              <a:buNone/>
              <a:defRPr/>
            </a:pPr>
            <a:r>
              <a:rPr lang="ar-JO" sz="2000" b="1" dirty="0" smtClean="0">
                <a:solidFill>
                  <a:srgbClr val="0066CC"/>
                </a:solidFill>
              </a:rPr>
              <a:t>ويمكن أن نكون أكثر دقة يمكن أن نحددها بالآتي : </a:t>
            </a:r>
            <a:endParaRPr lang="en-US" sz="2000" dirty="0" smtClean="0">
              <a:solidFill>
                <a:srgbClr val="0066CC"/>
              </a:solidFill>
            </a:endParaRPr>
          </a:p>
          <a:p>
            <a:pPr marL="225425" indent="-225425" algn="r" rtl="1">
              <a:lnSpc>
                <a:spcPct val="150000"/>
              </a:lnSpc>
              <a:buFont typeface="Arial" charset="0"/>
              <a:buNone/>
              <a:defRPr/>
            </a:pPr>
            <a:r>
              <a:rPr lang="ar-JO" sz="2000" dirty="0" smtClean="0"/>
              <a:t>1. كان أرباب العمل يبحثون عن العمالة العربية ويعطونها الأولوية أما في الوقت الحاضر فالعامل أو الفرد أو الإنسان العربي آخر ما يبحث عنه عند وجود الشواغر في أي شركة أو مؤسسة وذلك: </a:t>
            </a:r>
            <a:endParaRPr lang="en-US" sz="2000" dirty="0" smtClean="0"/>
          </a:p>
          <a:p>
            <a:pPr marL="403225" indent="-58738" algn="r" rtl="1">
              <a:lnSpc>
                <a:spcPct val="150000"/>
              </a:lnSpc>
              <a:buFont typeface="Arial" charset="0"/>
              <a:buNone/>
              <a:defRPr/>
            </a:pPr>
            <a:r>
              <a:rPr lang="ar-JO" sz="2000" dirty="0" smtClean="0"/>
              <a:t>أ. رخص وكثرة العرض من الدول غير العربية لأفراد ذات مؤهلات ومهارات وخبرات عالية </a:t>
            </a:r>
            <a:endParaRPr lang="en-US" sz="2000" dirty="0" smtClean="0"/>
          </a:p>
          <a:p>
            <a:pPr marL="403225" indent="-58738" algn="r" rtl="1">
              <a:lnSpc>
                <a:spcPct val="150000"/>
              </a:lnSpc>
              <a:buFont typeface="Arial" charset="0"/>
              <a:buNone/>
              <a:defRPr/>
            </a:pPr>
            <a:r>
              <a:rPr lang="ar-JO" sz="2000" dirty="0" smtClean="0"/>
              <a:t>ب. سهولة الحصول على التأشيرات اللازمة لغير العرب </a:t>
            </a:r>
            <a:endParaRPr lang="en-US" sz="2000" dirty="0" smtClean="0"/>
          </a:p>
          <a:p>
            <a:pPr marL="403225" indent="0" algn="r" rtl="1">
              <a:lnSpc>
                <a:spcPct val="150000"/>
              </a:lnSpc>
              <a:buFont typeface="Arial" charset="0"/>
              <a:buNone/>
              <a:defRPr/>
            </a:pPr>
            <a:r>
              <a:rPr lang="ar-JO" sz="2000" dirty="0" smtClean="0"/>
              <a:t>ج. الطموحات قليلة لدى الأجنبي اذا قورنت بالطموح لدى الفرد العربي بالسلم الاداري </a:t>
            </a:r>
            <a:endParaRPr lang="en-US" sz="2000" dirty="0" smtClean="0"/>
          </a:p>
          <a:p>
            <a:pPr marL="0" indent="0" algn="r" rtl="1">
              <a:lnSpc>
                <a:spcPct val="150000"/>
              </a:lnSpc>
              <a:buFont typeface="Arial" charset="0"/>
              <a:buNone/>
              <a:defRPr/>
            </a:pPr>
            <a:r>
              <a:rPr lang="ar-JO" sz="2000" dirty="0" smtClean="0"/>
              <a:t>2. تباطؤ النمو الاقتصادي محليا واقليميا في معظم الدول العربية </a:t>
            </a:r>
            <a:endParaRPr lang="en-US" sz="2000" dirty="0" smtClean="0"/>
          </a:p>
          <a:p>
            <a:pPr marL="0" indent="0" algn="r" rtl="1">
              <a:lnSpc>
                <a:spcPct val="150000"/>
              </a:lnSpc>
              <a:buFont typeface="Arial" charset="0"/>
              <a:buNone/>
              <a:defRPr/>
            </a:pPr>
            <a:r>
              <a:rPr lang="ar-JO" sz="2000" dirty="0" smtClean="0"/>
              <a:t>3</a:t>
            </a:r>
            <a:r>
              <a:rPr lang="ar-JO" sz="2000" dirty="0"/>
              <a:t>. ارتفاع معدلات النمو السكاني التي أسهمت بارتفاع معدلات نمو القوى العاملة </a:t>
            </a:r>
            <a:endParaRPr lang="en-US" sz="2000" dirty="0"/>
          </a:p>
        </p:txBody>
      </p:sp>
      <p:sp>
        <p:nvSpPr>
          <p:cNvPr id="5" name="Rectangle 4"/>
          <p:cNvSpPr/>
          <p:nvPr/>
        </p:nvSpPr>
        <p:spPr>
          <a:xfrm>
            <a:off x="250825" y="476250"/>
            <a:ext cx="8642350" cy="5832475"/>
          </a:xfrm>
          <a:prstGeom prst="rect">
            <a:avLst/>
          </a:prstGeom>
          <a:noFill/>
        </p:spPr>
        <p:style>
          <a:lnRef idx="2">
            <a:schemeClr val="accent1"/>
          </a:lnRef>
          <a:fillRef idx="1">
            <a:schemeClr val="lt1"/>
          </a:fillRef>
          <a:effectRef idx="0">
            <a:schemeClr val="accent1"/>
          </a:effectRef>
          <a:fontRef idx="minor">
            <a:schemeClr val="dk1"/>
          </a:fontRef>
        </p:style>
        <p:txBody>
          <a:bodyPr rtlCol="1" anchor="ctr"/>
          <a:lstStyle/>
          <a:p>
            <a:pPr algn="ctr">
              <a:defRPr/>
            </a:pPr>
            <a:endParaRPr lang="ar-SA"/>
          </a:p>
        </p:txBody>
      </p:sp>
      <p:sp>
        <p:nvSpPr>
          <p:cNvPr id="6" name="مستطيل 5"/>
          <p:cNvSpPr/>
          <p:nvPr/>
        </p:nvSpPr>
        <p:spPr>
          <a:xfrm>
            <a:off x="53975" y="69850"/>
            <a:ext cx="288925" cy="430213"/>
          </a:xfrm>
          <a:prstGeom prst="rect">
            <a:avLst/>
          </a:prstGeom>
        </p:spPr>
        <p:txBody>
          <a:bodyPr wrap="none">
            <a:spAutoFit/>
          </a:bodyPr>
          <a:lstStyle/>
          <a:p>
            <a:pPr algn="ctr" rtl="1">
              <a:lnSpc>
                <a:spcPct val="150000"/>
              </a:lnSpc>
              <a:defRPr/>
            </a:pPr>
            <a:r>
              <a:rPr lang="ar-SA" b="1" dirty="0">
                <a:solidFill>
                  <a:schemeClr val="tx2">
                    <a:lumMod val="60000"/>
                    <a:lumOff val="40000"/>
                  </a:schemeClr>
                </a:solidFill>
                <a:latin typeface="Monotype Koufi" pitchFamily="2" charset="-78"/>
                <a:ea typeface="Monotype Koufi" pitchFamily="2" charset="-78"/>
                <a:cs typeface="Monotype Koufi" pitchFamily="2" charset="-78"/>
              </a:rPr>
              <a:t>5</a:t>
            </a:r>
          </a:p>
        </p:txBody>
      </p:sp>
      <p:sp>
        <p:nvSpPr>
          <p:cNvPr id="2" name="عنصر نائب للتذييل 1"/>
          <p:cNvSpPr>
            <a:spLocks noGrp="1"/>
          </p:cNvSpPr>
          <p:nvPr>
            <p:ph type="ftr" sz="quarter" idx="11"/>
          </p:nvPr>
        </p:nvSpPr>
        <p:spPr/>
        <p:txBody>
          <a:bodyPr/>
          <a:lstStyle/>
          <a:p>
            <a:pPr>
              <a:defRPr/>
            </a:pPr>
            <a:r>
              <a:rPr lang="ar-SA"/>
              <a:t>قضايا عالمية معاصرة في الموارد البشرية </a:t>
            </a:r>
            <a:endParaRPr lang="en-US"/>
          </a:p>
        </p:txBody>
      </p:sp>
      <p:sp>
        <p:nvSpPr>
          <p:cNvPr id="3" name="عنصر نائب لرقم الشريحة 2"/>
          <p:cNvSpPr>
            <a:spLocks noGrp="1"/>
          </p:cNvSpPr>
          <p:nvPr>
            <p:ph type="sldNum" sz="quarter" idx="12"/>
          </p:nvPr>
        </p:nvSpPr>
        <p:spPr/>
        <p:txBody>
          <a:bodyPr/>
          <a:lstStyle/>
          <a:p>
            <a:pPr>
              <a:defRPr/>
            </a:pPr>
            <a:fld id="{91DD09A2-C4AA-4546-8898-32A730E95424}" type="slidenum">
              <a:rPr lang="en-US" smtClean="0"/>
              <a:pPr>
                <a:defRPr/>
              </a:pPr>
              <a:t>22</a:t>
            </a:fld>
            <a:endParaRPr lang="en-US"/>
          </a:p>
        </p:txBody>
      </p:sp>
    </p:spTree>
  </p:cSld>
  <p:clrMapOvr>
    <a:masterClrMapping/>
  </p:clrMapOvr>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3"/>
          <p:cNvSpPr>
            <a:spLocks noGrp="1" noChangeArrowheads="1"/>
          </p:cNvSpPr>
          <p:nvPr>
            <p:ph idx="1"/>
          </p:nvPr>
        </p:nvSpPr>
        <p:spPr>
          <a:xfrm>
            <a:off x="354013" y="1039813"/>
            <a:ext cx="8435975" cy="5759450"/>
          </a:xfrm>
        </p:spPr>
        <p:txBody>
          <a:bodyPr/>
          <a:lstStyle/>
          <a:p>
            <a:pPr marL="0" indent="0" algn="r" rtl="1">
              <a:buFont typeface="Arial" charset="0"/>
              <a:buNone/>
              <a:defRPr/>
            </a:pPr>
            <a:r>
              <a:rPr lang="ar-SA" sz="2000" b="1" dirty="0" smtClean="0">
                <a:solidFill>
                  <a:schemeClr val="bg1">
                    <a:lumMod val="50000"/>
                  </a:schemeClr>
                </a:solidFill>
                <a:latin typeface="Monotype Koufi" pitchFamily="2" charset="-78"/>
                <a:ea typeface="Monotype Koufi" pitchFamily="2" charset="-78"/>
                <a:cs typeface="Monotype Koufi" pitchFamily="2" charset="-78"/>
              </a:rPr>
              <a:t>يتبع - </a:t>
            </a:r>
            <a:r>
              <a:rPr lang="ar-JO" sz="2000" b="1" dirty="0" smtClean="0">
                <a:solidFill>
                  <a:schemeClr val="bg1">
                    <a:lumMod val="50000"/>
                  </a:schemeClr>
                </a:solidFill>
                <a:latin typeface="Monotype Koufi" pitchFamily="2" charset="-78"/>
                <a:ea typeface="Monotype Koufi" pitchFamily="2" charset="-78"/>
                <a:cs typeface="Monotype Koufi" pitchFamily="2" charset="-78"/>
              </a:rPr>
              <a:t>أسباب </a:t>
            </a:r>
            <a:r>
              <a:rPr lang="ar-JO" sz="2000" b="1" dirty="0">
                <a:solidFill>
                  <a:schemeClr val="bg1">
                    <a:lumMod val="50000"/>
                  </a:schemeClr>
                </a:solidFill>
                <a:latin typeface="Monotype Koufi" pitchFamily="2" charset="-78"/>
                <a:ea typeface="Monotype Koufi" pitchFamily="2" charset="-78"/>
                <a:cs typeface="Monotype Koufi" pitchFamily="2" charset="-78"/>
              </a:rPr>
              <a:t>البطالة:</a:t>
            </a:r>
            <a:endParaRPr lang="en-US" sz="2000" dirty="0">
              <a:solidFill>
                <a:schemeClr val="bg1">
                  <a:lumMod val="50000"/>
                </a:schemeClr>
              </a:solidFill>
              <a:ea typeface="Monotype Koufi" pitchFamily="2" charset="-78"/>
              <a:cs typeface="Monotype Koufi" pitchFamily="2" charset="-78"/>
            </a:endParaRPr>
          </a:p>
          <a:p>
            <a:pPr marL="0" indent="0" algn="r" rtl="1">
              <a:buFont typeface="Arial" charset="0"/>
              <a:buNone/>
              <a:defRPr/>
            </a:pPr>
            <a:endParaRPr lang="ar-SA" sz="2000" dirty="0" smtClean="0"/>
          </a:p>
          <a:p>
            <a:pPr marL="0" indent="0" algn="r" rtl="1">
              <a:lnSpc>
                <a:spcPct val="150000"/>
              </a:lnSpc>
              <a:buFont typeface="Arial" charset="0"/>
              <a:buNone/>
              <a:defRPr/>
            </a:pPr>
            <a:r>
              <a:rPr lang="ar-JO" sz="2000" dirty="0" smtClean="0"/>
              <a:t>4</a:t>
            </a:r>
            <a:r>
              <a:rPr lang="ar-JO" sz="2000" dirty="0"/>
              <a:t>. ظاهرة هجرة الكفاءات بصورة خاصة والقوى العاملة بصورة عامة الى امريكا وأوروبا واستراليا </a:t>
            </a:r>
            <a:endParaRPr lang="en-US" sz="2000" dirty="0"/>
          </a:p>
          <a:p>
            <a:pPr marL="0" indent="0" algn="r" rtl="1">
              <a:lnSpc>
                <a:spcPct val="150000"/>
              </a:lnSpc>
              <a:buFont typeface="Arial" charset="0"/>
              <a:buNone/>
              <a:defRPr/>
            </a:pPr>
            <a:r>
              <a:rPr lang="ar-JO" sz="2000" dirty="0"/>
              <a:t>5. انخفاض مواءمة مخرجات النظام التعليمي والتدريبي مع حاجات سوق العمل </a:t>
            </a:r>
            <a:endParaRPr lang="en-US" sz="2000" dirty="0"/>
          </a:p>
          <a:p>
            <a:pPr marL="0" indent="0" algn="r" rtl="1">
              <a:lnSpc>
                <a:spcPct val="150000"/>
              </a:lnSpc>
              <a:buFont typeface="Arial" charset="0"/>
              <a:buNone/>
              <a:defRPr/>
            </a:pPr>
            <a:r>
              <a:rPr lang="ar-JO" sz="2000" dirty="0"/>
              <a:t>6. عدم الاستقرار السياسي والاقتصادي والاداري وسيطرة البيروقراطية يؤدي الى أحجام المستثمرين عن الاستثمار وتوظيف أموالهم </a:t>
            </a:r>
            <a:endParaRPr lang="en-US" sz="2000" dirty="0"/>
          </a:p>
          <a:p>
            <a:pPr marL="0" indent="0" algn="r" rtl="1">
              <a:lnSpc>
                <a:spcPct val="150000"/>
              </a:lnSpc>
              <a:buFont typeface="Arial" charset="0"/>
              <a:buNone/>
              <a:defRPr/>
            </a:pPr>
            <a:r>
              <a:rPr lang="ar-JO" sz="2000" dirty="0"/>
              <a:t>7. تدني الأجور والرواتب للعمالة المحلية وعدم تلبيتها لاحتياجات العامل وعائلته </a:t>
            </a:r>
            <a:endParaRPr lang="en-US" sz="2000" dirty="0"/>
          </a:p>
          <a:p>
            <a:pPr marL="285750" indent="-285750" algn="r" rtl="1">
              <a:lnSpc>
                <a:spcPct val="150000"/>
              </a:lnSpc>
              <a:buFont typeface="Arial" charset="0"/>
              <a:buNone/>
              <a:defRPr/>
            </a:pPr>
            <a:r>
              <a:rPr lang="ar-JO" sz="2000" dirty="0"/>
              <a:t>8. احالة الكثير من العطاءات لتنفيذ المشاريع الكبيرة على شركات أجنبية تستقدم معداتها وعمالها من الخارج .</a:t>
            </a:r>
            <a:endParaRPr lang="en-US" sz="2000" dirty="0"/>
          </a:p>
        </p:txBody>
      </p:sp>
      <p:sp>
        <p:nvSpPr>
          <p:cNvPr id="5" name="Rectangle 4"/>
          <p:cNvSpPr/>
          <p:nvPr/>
        </p:nvSpPr>
        <p:spPr>
          <a:xfrm>
            <a:off x="250825" y="476250"/>
            <a:ext cx="8642350" cy="5832475"/>
          </a:xfrm>
          <a:prstGeom prst="rect">
            <a:avLst/>
          </a:prstGeom>
          <a:noFill/>
        </p:spPr>
        <p:style>
          <a:lnRef idx="2">
            <a:schemeClr val="accent1"/>
          </a:lnRef>
          <a:fillRef idx="1">
            <a:schemeClr val="lt1"/>
          </a:fillRef>
          <a:effectRef idx="0">
            <a:schemeClr val="accent1"/>
          </a:effectRef>
          <a:fontRef idx="minor">
            <a:schemeClr val="dk1"/>
          </a:fontRef>
        </p:style>
        <p:txBody>
          <a:bodyPr rtlCol="1" anchor="ctr"/>
          <a:lstStyle/>
          <a:p>
            <a:pPr algn="ctr">
              <a:defRPr/>
            </a:pPr>
            <a:endParaRPr lang="ar-SA"/>
          </a:p>
        </p:txBody>
      </p:sp>
      <p:sp>
        <p:nvSpPr>
          <p:cNvPr id="6" name="مستطيل 5"/>
          <p:cNvSpPr/>
          <p:nvPr/>
        </p:nvSpPr>
        <p:spPr>
          <a:xfrm>
            <a:off x="53975" y="69850"/>
            <a:ext cx="288925" cy="430213"/>
          </a:xfrm>
          <a:prstGeom prst="rect">
            <a:avLst/>
          </a:prstGeom>
        </p:spPr>
        <p:txBody>
          <a:bodyPr wrap="none">
            <a:spAutoFit/>
          </a:bodyPr>
          <a:lstStyle/>
          <a:p>
            <a:pPr algn="ctr" rtl="1">
              <a:lnSpc>
                <a:spcPct val="150000"/>
              </a:lnSpc>
              <a:defRPr/>
            </a:pPr>
            <a:r>
              <a:rPr lang="ar-SA" b="1" dirty="0">
                <a:solidFill>
                  <a:schemeClr val="tx2">
                    <a:lumMod val="60000"/>
                    <a:lumOff val="40000"/>
                  </a:schemeClr>
                </a:solidFill>
                <a:latin typeface="Monotype Koufi" pitchFamily="2" charset="-78"/>
                <a:ea typeface="Monotype Koufi" pitchFamily="2" charset="-78"/>
                <a:cs typeface="Monotype Koufi" pitchFamily="2" charset="-78"/>
              </a:rPr>
              <a:t>5</a:t>
            </a:r>
          </a:p>
        </p:txBody>
      </p:sp>
      <p:sp>
        <p:nvSpPr>
          <p:cNvPr id="2" name="عنصر نائب للتذييل 1"/>
          <p:cNvSpPr>
            <a:spLocks noGrp="1"/>
          </p:cNvSpPr>
          <p:nvPr>
            <p:ph type="ftr" sz="quarter" idx="11"/>
          </p:nvPr>
        </p:nvSpPr>
        <p:spPr/>
        <p:txBody>
          <a:bodyPr/>
          <a:lstStyle/>
          <a:p>
            <a:pPr>
              <a:defRPr/>
            </a:pPr>
            <a:r>
              <a:rPr lang="ar-SA"/>
              <a:t>قضايا عالمية معاصرة في الموارد البشرية </a:t>
            </a:r>
            <a:endParaRPr lang="en-US"/>
          </a:p>
        </p:txBody>
      </p:sp>
      <p:sp>
        <p:nvSpPr>
          <p:cNvPr id="3" name="عنصر نائب لرقم الشريحة 2"/>
          <p:cNvSpPr>
            <a:spLocks noGrp="1"/>
          </p:cNvSpPr>
          <p:nvPr>
            <p:ph type="sldNum" sz="quarter" idx="12"/>
          </p:nvPr>
        </p:nvSpPr>
        <p:spPr/>
        <p:txBody>
          <a:bodyPr/>
          <a:lstStyle/>
          <a:p>
            <a:pPr>
              <a:defRPr/>
            </a:pPr>
            <a:fld id="{BB8DD038-C4ED-4693-A66C-8D7BA8922A47}" type="slidenum">
              <a:rPr lang="en-US" smtClean="0"/>
              <a:pPr>
                <a:defRPr/>
              </a:pPr>
              <a:t>23</a:t>
            </a:fld>
            <a:endParaRPr lang="en-US"/>
          </a:p>
        </p:txBody>
      </p:sp>
    </p:spTree>
  </p:cSld>
  <p:clrMapOvr>
    <a:masterClrMapping/>
  </p:clrMapOvr>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3"/>
          <p:cNvSpPr>
            <a:spLocks noGrp="1" noChangeArrowheads="1"/>
          </p:cNvSpPr>
          <p:nvPr>
            <p:ph idx="1"/>
          </p:nvPr>
        </p:nvSpPr>
        <p:spPr>
          <a:xfrm>
            <a:off x="250825" y="908050"/>
            <a:ext cx="8435975" cy="5761038"/>
          </a:xfrm>
        </p:spPr>
        <p:txBody>
          <a:bodyPr/>
          <a:lstStyle/>
          <a:p>
            <a:pPr marL="0" indent="0" algn="just" rtl="1">
              <a:lnSpc>
                <a:spcPct val="150000"/>
              </a:lnSpc>
              <a:buFont typeface="Arial" pitchFamily="34" charset="0"/>
              <a:buNone/>
            </a:pPr>
            <a:r>
              <a:rPr lang="ar-JO" sz="2400" b="1" smtClean="0">
                <a:solidFill>
                  <a:srgbClr val="FF0000"/>
                </a:solidFill>
                <a:latin typeface="Monotype Koufi"/>
                <a:ea typeface="Monotype Koufi"/>
                <a:cs typeface="Monotype Koufi"/>
              </a:rPr>
              <a:t>أنواع البطالة :</a:t>
            </a:r>
            <a:endParaRPr lang="en-US" sz="2400" smtClean="0">
              <a:solidFill>
                <a:srgbClr val="FF0000"/>
              </a:solidFill>
              <a:ea typeface="Monotype Koufi"/>
              <a:cs typeface="Monotype Koufi"/>
            </a:endParaRPr>
          </a:p>
          <a:p>
            <a:pPr marL="0" indent="0" algn="just" rtl="1">
              <a:lnSpc>
                <a:spcPct val="150000"/>
              </a:lnSpc>
              <a:buFont typeface="Arial" pitchFamily="34" charset="0"/>
              <a:buNone/>
            </a:pPr>
            <a:r>
              <a:rPr lang="ar-JO" sz="2000" b="1" smtClean="0">
                <a:solidFill>
                  <a:srgbClr val="0000FF"/>
                </a:solidFill>
              </a:rPr>
              <a:t>البطالة متنوعة واختلف الكتّاب في تحديد أنواعها إلا أنه يمكن تحديدها بالآتي : </a:t>
            </a:r>
            <a:endParaRPr lang="en-US" sz="2000" smtClean="0">
              <a:solidFill>
                <a:srgbClr val="0000FF"/>
              </a:solidFill>
            </a:endParaRPr>
          </a:p>
          <a:p>
            <a:pPr marL="0" indent="0" algn="just" rtl="1">
              <a:lnSpc>
                <a:spcPct val="150000"/>
              </a:lnSpc>
              <a:buFont typeface="Arial" pitchFamily="34" charset="0"/>
              <a:buNone/>
            </a:pPr>
            <a:r>
              <a:rPr lang="ar-JO" sz="2000" b="1" smtClean="0">
                <a:solidFill>
                  <a:srgbClr val="C00000"/>
                </a:solidFill>
              </a:rPr>
              <a:t>البطالة الاحتكاكية </a:t>
            </a:r>
            <a:r>
              <a:rPr lang="ar-JO" sz="2000" b="1" smtClean="0"/>
              <a:t>– المؤقتة : </a:t>
            </a:r>
            <a:r>
              <a:rPr lang="ar-JO" sz="2000" smtClean="0"/>
              <a:t>ينشأ هذا النوع من البطالة نتيجة للنواقص في سوق العمل، حيث تنعكس هذه النواقص على شكل اختلالات في بعض أسواق العمل، وتتمثل في غالبيتها في عدم ملائمة الوظائف الشاغرة أو المؤهلات المطلوبة مع المهارات والمؤهلات المتوفرة في سوق العمل. </a:t>
            </a:r>
            <a:endParaRPr lang="ar-SA" sz="2000" smtClean="0"/>
          </a:p>
          <a:p>
            <a:pPr marL="0" indent="0" algn="just" rtl="1">
              <a:lnSpc>
                <a:spcPct val="150000"/>
              </a:lnSpc>
              <a:buFont typeface="Arial" pitchFamily="34" charset="0"/>
              <a:buNone/>
            </a:pPr>
            <a:r>
              <a:rPr lang="ar-JO" sz="2000" b="1" smtClean="0">
                <a:solidFill>
                  <a:srgbClr val="C00000"/>
                </a:solidFill>
              </a:rPr>
              <a:t>البطالة المقنعة :</a:t>
            </a:r>
            <a:r>
              <a:rPr lang="ar-JO" sz="2000" smtClean="0">
                <a:solidFill>
                  <a:srgbClr val="C00000"/>
                </a:solidFill>
              </a:rPr>
              <a:t> </a:t>
            </a:r>
            <a:r>
              <a:rPr lang="ar-JO" sz="2000" smtClean="0"/>
              <a:t>هي استيعاب سوق العمل لأكثر من حاجته من القوة العاملة وتسمى هذه بالبطالة بالمستترة وذلك لأنها غير مكشوفة ، وتتمثل هذه البطالة في عدم تناسب العدد المتاح من العاملين مع حاجة العمل ، بحيث لا يؤدي تخفيض اعدادهم الى قلة الانتاج لأن العمل يمكن أن يؤدي بعدد أقل منهم </a:t>
            </a:r>
            <a:r>
              <a:rPr lang="ar-SA" sz="2000" smtClean="0"/>
              <a:t>.</a:t>
            </a:r>
            <a:endParaRPr lang="en-US" sz="2000" smtClean="0"/>
          </a:p>
          <a:p>
            <a:pPr marL="0" indent="0" algn="just" rtl="1">
              <a:lnSpc>
                <a:spcPct val="150000"/>
              </a:lnSpc>
              <a:buFont typeface="Arial" pitchFamily="34" charset="0"/>
              <a:buNone/>
            </a:pPr>
            <a:r>
              <a:rPr lang="ar-JO" sz="2000" b="1" smtClean="0">
                <a:solidFill>
                  <a:srgbClr val="C00000"/>
                </a:solidFill>
              </a:rPr>
              <a:t>البطالة الموسمية :</a:t>
            </a:r>
            <a:r>
              <a:rPr lang="ar-JO" sz="2000" smtClean="0">
                <a:solidFill>
                  <a:srgbClr val="C00000"/>
                </a:solidFill>
              </a:rPr>
              <a:t> </a:t>
            </a:r>
            <a:r>
              <a:rPr lang="ar-JO" sz="2000" smtClean="0"/>
              <a:t>يقصد بها أن العمال لا يعملون طوال العام بل يظلون بلا عمل في بعض المواسم، ويعود هذا النوع من البطالة الى تقلبات موسمية في الطلب على العمال مما يعود الى ظروف طبيعية</a:t>
            </a:r>
            <a:r>
              <a:rPr lang="ar-SA" sz="2000" smtClean="0"/>
              <a:t>.</a:t>
            </a:r>
            <a:endParaRPr lang="en-US" sz="2000" smtClean="0"/>
          </a:p>
        </p:txBody>
      </p:sp>
      <p:sp>
        <p:nvSpPr>
          <p:cNvPr id="4" name="Slide Number Placeholder 5"/>
          <p:cNvSpPr>
            <a:spLocks noGrp="1"/>
          </p:cNvSpPr>
          <p:nvPr>
            <p:ph type="sldNum" sz="quarter" idx="12"/>
          </p:nvPr>
        </p:nvSpPr>
        <p:spPr/>
        <p:txBody>
          <a:bodyPr/>
          <a:lstStyle/>
          <a:p>
            <a:pPr>
              <a:defRPr/>
            </a:pPr>
            <a:fld id="{E7D01AE3-6A7E-4D6F-B8F5-CC20F02493E5}" type="slidenum">
              <a:rPr lang="en-US"/>
              <a:pPr>
                <a:defRPr/>
              </a:pPr>
              <a:t>24</a:t>
            </a:fld>
            <a:endParaRPr lang="en-US" dirty="0"/>
          </a:p>
        </p:txBody>
      </p:sp>
      <p:sp>
        <p:nvSpPr>
          <p:cNvPr id="5" name="Rectangle 4"/>
          <p:cNvSpPr/>
          <p:nvPr/>
        </p:nvSpPr>
        <p:spPr>
          <a:xfrm>
            <a:off x="250825" y="476250"/>
            <a:ext cx="8642350" cy="5832475"/>
          </a:xfrm>
          <a:prstGeom prst="rect">
            <a:avLst/>
          </a:prstGeom>
          <a:noFill/>
        </p:spPr>
        <p:style>
          <a:lnRef idx="2">
            <a:schemeClr val="accent1"/>
          </a:lnRef>
          <a:fillRef idx="1">
            <a:schemeClr val="lt1"/>
          </a:fillRef>
          <a:effectRef idx="0">
            <a:schemeClr val="accent1"/>
          </a:effectRef>
          <a:fontRef idx="minor">
            <a:schemeClr val="dk1"/>
          </a:fontRef>
        </p:style>
        <p:txBody>
          <a:bodyPr rtlCol="1" anchor="ctr"/>
          <a:lstStyle/>
          <a:p>
            <a:pPr algn="ctr">
              <a:defRPr/>
            </a:pPr>
            <a:endParaRPr lang="ar-SA"/>
          </a:p>
        </p:txBody>
      </p:sp>
      <p:sp>
        <p:nvSpPr>
          <p:cNvPr id="7" name="مستطيل 6"/>
          <p:cNvSpPr/>
          <p:nvPr/>
        </p:nvSpPr>
        <p:spPr>
          <a:xfrm>
            <a:off x="53975" y="69850"/>
            <a:ext cx="288925" cy="430213"/>
          </a:xfrm>
          <a:prstGeom prst="rect">
            <a:avLst/>
          </a:prstGeom>
        </p:spPr>
        <p:txBody>
          <a:bodyPr wrap="none">
            <a:spAutoFit/>
          </a:bodyPr>
          <a:lstStyle/>
          <a:p>
            <a:pPr algn="ctr" rtl="1">
              <a:lnSpc>
                <a:spcPct val="150000"/>
              </a:lnSpc>
              <a:defRPr/>
            </a:pPr>
            <a:r>
              <a:rPr lang="ar-SA" b="1" dirty="0">
                <a:solidFill>
                  <a:schemeClr val="tx2">
                    <a:lumMod val="60000"/>
                    <a:lumOff val="40000"/>
                  </a:schemeClr>
                </a:solidFill>
                <a:latin typeface="Monotype Koufi" pitchFamily="2" charset="-78"/>
                <a:ea typeface="Monotype Koufi" pitchFamily="2" charset="-78"/>
                <a:cs typeface="Monotype Koufi" pitchFamily="2" charset="-78"/>
              </a:rPr>
              <a:t>5</a:t>
            </a:r>
          </a:p>
        </p:txBody>
      </p:sp>
      <p:pic>
        <p:nvPicPr>
          <p:cNvPr id="77830" name="صورة 1"/>
          <p:cNvPicPr>
            <a:picLocks noChangeAspect="1"/>
          </p:cNvPicPr>
          <p:nvPr/>
        </p:nvPicPr>
        <p:blipFill>
          <a:blip r:embed="rId2">
            <a:clrChange>
              <a:clrFrom>
                <a:srgbClr val="FFFFFF"/>
              </a:clrFrom>
              <a:clrTo>
                <a:srgbClr val="FFFFFF">
                  <a:alpha val="0"/>
                </a:srgbClr>
              </a:clrTo>
            </a:clrChange>
          </a:blip>
          <a:srcRect/>
          <a:stretch>
            <a:fillRect/>
          </a:stretch>
        </p:blipFill>
        <p:spPr bwMode="auto">
          <a:xfrm>
            <a:off x="611188" y="692150"/>
            <a:ext cx="1492250" cy="1492250"/>
          </a:xfrm>
          <a:prstGeom prst="rect">
            <a:avLst/>
          </a:prstGeom>
          <a:noFill/>
          <a:ln w="9525">
            <a:noFill/>
            <a:miter lim="800000"/>
            <a:headEnd/>
            <a:tailEnd/>
          </a:ln>
        </p:spPr>
      </p:pic>
      <p:sp>
        <p:nvSpPr>
          <p:cNvPr id="3" name="عنصر نائب للتذييل 2"/>
          <p:cNvSpPr>
            <a:spLocks noGrp="1"/>
          </p:cNvSpPr>
          <p:nvPr>
            <p:ph type="ftr" sz="quarter" idx="11"/>
          </p:nvPr>
        </p:nvSpPr>
        <p:spPr/>
        <p:txBody>
          <a:bodyPr/>
          <a:lstStyle/>
          <a:p>
            <a:pPr>
              <a:defRPr/>
            </a:pPr>
            <a:r>
              <a:rPr lang="ar-SA"/>
              <a:t>قضايا عالمية معاصرة في الموارد البشرية </a:t>
            </a:r>
            <a:endParaRPr lang="en-US"/>
          </a:p>
        </p:txBody>
      </p:sp>
    </p:spTree>
  </p:cSld>
  <p:clrMapOvr>
    <a:masterClrMapping/>
  </p:clrMapOvr>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3"/>
          <p:cNvSpPr>
            <a:spLocks noGrp="1" noChangeArrowheads="1"/>
          </p:cNvSpPr>
          <p:nvPr>
            <p:ph idx="1"/>
          </p:nvPr>
        </p:nvSpPr>
        <p:spPr>
          <a:xfrm>
            <a:off x="354013" y="620713"/>
            <a:ext cx="8435975" cy="5759450"/>
          </a:xfrm>
        </p:spPr>
        <p:txBody>
          <a:bodyPr/>
          <a:lstStyle/>
          <a:p>
            <a:pPr marL="0" indent="0" algn="r" rtl="1">
              <a:lnSpc>
                <a:spcPct val="150000"/>
              </a:lnSpc>
              <a:buFont typeface="Arial" charset="0"/>
              <a:buNone/>
              <a:defRPr/>
            </a:pPr>
            <a:r>
              <a:rPr lang="ar-SA" sz="2400" b="1" dirty="0" smtClean="0">
                <a:solidFill>
                  <a:schemeClr val="bg1">
                    <a:lumMod val="50000"/>
                  </a:schemeClr>
                </a:solidFill>
                <a:latin typeface="Monotype Koufi" pitchFamily="2" charset="-78"/>
                <a:ea typeface="Monotype Koufi" pitchFamily="2" charset="-78"/>
                <a:cs typeface="Monotype Koufi" pitchFamily="2" charset="-78"/>
              </a:rPr>
              <a:t>يتبع - </a:t>
            </a:r>
            <a:r>
              <a:rPr lang="ar-JO" sz="2400" b="1" dirty="0" smtClean="0">
                <a:solidFill>
                  <a:schemeClr val="bg1">
                    <a:lumMod val="50000"/>
                  </a:schemeClr>
                </a:solidFill>
                <a:latin typeface="Monotype Koufi" pitchFamily="2" charset="-78"/>
                <a:ea typeface="Monotype Koufi" pitchFamily="2" charset="-78"/>
                <a:cs typeface="Monotype Koufi" pitchFamily="2" charset="-78"/>
              </a:rPr>
              <a:t>أنواع </a:t>
            </a:r>
            <a:r>
              <a:rPr lang="ar-JO" sz="2400" b="1" dirty="0">
                <a:solidFill>
                  <a:schemeClr val="bg1">
                    <a:lumMod val="50000"/>
                  </a:schemeClr>
                </a:solidFill>
                <a:latin typeface="Monotype Koufi" pitchFamily="2" charset="-78"/>
                <a:ea typeface="Monotype Koufi" pitchFamily="2" charset="-78"/>
                <a:cs typeface="Monotype Koufi" pitchFamily="2" charset="-78"/>
              </a:rPr>
              <a:t>البطالة </a:t>
            </a:r>
            <a:endParaRPr lang="ar-SA" sz="2400" b="1" dirty="0" smtClean="0">
              <a:solidFill>
                <a:schemeClr val="bg1">
                  <a:lumMod val="50000"/>
                </a:schemeClr>
              </a:solidFill>
              <a:latin typeface="Monotype Koufi" pitchFamily="2" charset="-78"/>
              <a:ea typeface="Monotype Koufi" pitchFamily="2" charset="-78"/>
              <a:cs typeface="Monotype Koufi" pitchFamily="2" charset="-78"/>
            </a:endParaRPr>
          </a:p>
          <a:p>
            <a:pPr marL="0" indent="0" algn="just" rtl="1">
              <a:lnSpc>
                <a:spcPct val="150000"/>
              </a:lnSpc>
              <a:buFont typeface="Arial" charset="0"/>
              <a:buNone/>
              <a:defRPr/>
            </a:pPr>
            <a:r>
              <a:rPr lang="ar-JO" sz="2000" b="1" dirty="0" smtClean="0">
                <a:solidFill>
                  <a:srgbClr val="C00000"/>
                </a:solidFill>
              </a:rPr>
              <a:t>البطالة السافرة :</a:t>
            </a:r>
            <a:r>
              <a:rPr lang="ar-JO" sz="2000" dirty="0" smtClean="0">
                <a:solidFill>
                  <a:srgbClr val="C00000"/>
                </a:solidFill>
              </a:rPr>
              <a:t> </a:t>
            </a:r>
            <a:r>
              <a:rPr lang="ar-JO" sz="2000" dirty="0" smtClean="0"/>
              <a:t>ويقصد بها وجود عدد من الأفراد في المجتمع على استعداد للعمل بمستوى الأجور السائدة إلا أنهم لا يجدون فرصاً للعمل</a:t>
            </a:r>
            <a:r>
              <a:rPr lang="ar-JO" sz="1000" dirty="0" smtClean="0"/>
              <a:t> </a:t>
            </a:r>
            <a:endParaRPr lang="ar-SA" sz="1000" dirty="0" smtClean="0"/>
          </a:p>
          <a:p>
            <a:pPr marL="0" indent="0" algn="just" rtl="1">
              <a:lnSpc>
                <a:spcPct val="150000"/>
              </a:lnSpc>
              <a:buFont typeface="Arial" charset="0"/>
              <a:buNone/>
              <a:defRPr/>
            </a:pPr>
            <a:r>
              <a:rPr lang="ar-JO" sz="2000" b="1" dirty="0" smtClean="0">
                <a:solidFill>
                  <a:srgbClr val="C00000"/>
                </a:solidFill>
              </a:rPr>
              <a:t>البطالة </a:t>
            </a:r>
            <a:r>
              <a:rPr lang="ar-JO" sz="2000" b="1" dirty="0">
                <a:solidFill>
                  <a:srgbClr val="C00000"/>
                </a:solidFill>
              </a:rPr>
              <a:t>الفنية :</a:t>
            </a:r>
            <a:r>
              <a:rPr lang="ar-JO" sz="2000" dirty="0">
                <a:solidFill>
                  <a:srgbClr val="C00000"/>
                </a:solidFill>
              </a:rPr>
              <a:t> </a:t>
            </a:r>
            <a:r>
              <a:rPr lang="ar-JO" sz="2000" dirty="0"/>
              <a:t>ظهر هذا النوع من البطالة بسبب التطور التكنولوجي وظهور عامل التنظيم الاستثماري الذي كان له دور في خلق البطالة الفنية </a:t>
            </a:r>
            <a:r>
              <a:rPr lang="ar-JO" sz="2000" dirty="0" smtClean="0"/>
              <a:t>ويظهر </a:t>
            </a:r>
            <a:r>
              <a:rPr lang="ar-JO" sz="2000" dirty="0"/>
              <a:t>هذا النوع من البطالة عند استبدال فن انتاجي قديم بفن اخر حديث وهو </a:t>
            </a:r>
            <a:r>
              <a:rPr lang="ar-JO" sz="2000" dirty="0" smtClean="0"/>
              <a:t>ما</a:t>
            </a:r>
            <a:r>
              <a:rPr lang="ar-SA" sz="2000" dirty="0" smtClean="0"/>
              <a:t> </a:t>
            </a:r>
            <a:r>
              <a:rPr lang="ar-JO" sz="2000" dirty="0" smtClean="0"/>
              <a:t>يعرف </a:t>
            </a:r>
            <a:r>
              <a:rPr lang="ar-JO" sz="2000" dirty="0"/>
              <a:t>بظاهرة توفير العمل ، أو الاستغناء كليا عن بعض فئات العمال الفنيين واحلال عمال جدد محلهم يتميزون بكفاءات تتناسب مع الأسلوب الحديث في الانتاج. وهناك صورة اخرى للبطالة الفنية ناشئة عن تقدم الجهاز الإداري ، </a:t>
            </a:r>
            <a:r>
              <a:rPr lang="ar-JO" sz="2000" dirty="0" smtClean="0"/>
              <a:t>وأخذه بأساليب </a:t>
            </a:r>
            <a:r>
              <a:rPr lang="ar-JO" sz="2000" dirty="0"/>
              <a:t>فنية متطورة ، ويتحقق عندما تصبح الادارة أكث تخصصاً فيقلل عدد العمال اللازمين مما يستدعي سرعة فنية </a:t>
            </a:r>
            <a:r>
              <a:rPr lang="ar-SA" sz="2000" dirty="0" smtClean="0"/>
              <a:t>.</a:t>
            </a:r>
            <a:endParaRPr lang="ar-SA" sz="1000" dirty="0"/>
          </a:p>
          <a:p>
            <a:pPr marL="0" indent="0" algn="just" rtl="1">
              <a:lnSpc>
                <a:spcPct val="150000"/>
              </a:lnSpc>
              <a:buFont typeface="Arial" charset="0"/>
              <a:buNone/>
              <a:defRPr/>
            </a:pPr>
            <a:r>
              <a:rPr lang="ar-JO" sz="2000" b="1" dirty="0" smtClean="0">
                <a:solidFill>
                  <a:srgbClr val="C00000"/>
                </a:solidFill>
              </a:rPr>
              <a:t>البطالة </a:t>
            </a:r>
            <a:r>
              <a:rPr lang="ar-JO" sz="2000" b="1" dirty="0">
                <a:solidFill>
                  <a:srgbClr val="C00000"/>
                </a:solidFill>
              </a:rPr>
              <a:t>الاختيارية :</a:t>
            </a:r>
            <a:r>
              <a:rPr lang="ar-JO" sz="2000" dirty="0">
                <a:solidFill>
                  <a:srgbClr val="C00000"/>
                </a:solidFill>
              </a:rPr>
              <a:t> </a:t>
            </a:r>
            <a:r>
              <a:rPr lang="ar-JO" sz="2000" dirty="0"/>
              <a:t>ويطلق عليها بالبطالة الجامدة وهي عدم رغبة الأفراد بالعمل على الرغم من توفر فرص العمل لهم </a:t>
            </a:r>
            <a:r>
              <a:rPr lang="ar-SA" sz="1000" dirty="0" smtClean="0"/>
              <a:t>.</a:t>
            </a:r>
            <a:endParaRPr lang="en-US" sz="1000" dirty="0"/>
          </a:p>
          <a:p>
            <a:pPr marL="0" indent="0" algn="just" rtl="1">
              <a:lnSpc>
                <a:spcPct val="150000"/>
              </a:lnSpc>
              <a:buFont typeface="Arial" charset="0"/>
              <a:buNone/>
              <a:defRPr/>
            </a:pPr>
            <a:endParaRPr lang="en-US" sz="2000" dirty="0"/>
          </a:p>
        </p:txBody>
      </p:sp>
      <p:sp>
        <p:nvSpPr>
          <p:cNvPr id="5" name="Rectangle 4"/>
          <p:cNvSpPr/>
          <p:nvPr/>
        </p:nvSpPr>
        <p:spPr>
          <a:xfrm>
            <a:off x="250825" y="476250"/>
            <a:ext cx="8642350" cy="5832475"/>
          </a:xfrm>
          <a:prstGeom prst="rect">
            <a:avLst/>
          </a:prstGeom>
          <a:noFill/>
        </p:spPr>
        <p:style>
          <a:lnRef idx="2">
            <a:schemeClr val="accent1"/>
          </a:lnRef>
          <a:fillRef idx="1">
            <a:schemeClr val="lt1"/>
          </a:fillRef>
          <a:effectRef idx="0">
            <a:schemeClr val="accent1"/>
          </a:effectRef>
          <a:fontRef idx="minor">
            <a:schemeClr val="dk1"/>
          </a:fontRef>
        </p:style>
        <p:txBody>
          <a:bodyPr rtlCol="1" anchor="ctr"/>
          <a:lstStyle/>
          <a:p>
            <a:pPr algn="ctr">
              <a:defRPr/>
            </a:pPr>
            <a:endParaRPr lang="ar-SA"/>
          </a:p>
        </p:txBody>
      </p:sp>
      <p:sp>
        <p:nvSpPr>
          <p:cNvPr id="6" name="مستطيل 5"/>
          <p:cNvSpPr/>
          <p:nvPr/>
        </p:nvSpPr>
        <p:spPr>
          <a:xfrm>
            <a:off x="53975" y="69850"/>
            <a:ext cx="288925" cy="430213"/>
          </a:xfrm>
          <a:prstGeom prst="rect">
            <a:avLst/>
          </a:prstGeom>
        </p:spPr>
        <p:txBody>
          <a:bodyPr wrap="none">
            <a:spAutoFit/>
          </a:bodyPr>
          <a:lstStyle/>
          <a:p>
            <a:pPr algn="ctr" rtl="1">
              <a:lnSpc>
                <a:spcPct val="150000"/>
              </a:lnSpc>
              <a:defRPr/>
            </a:pPr>
            <a:r>
              <a:rPr lang="ar-SA" b="1" dirty="0">
                <a:solidFill>
                  <a:schemeClr val="tx2">
                    <a:lumMod val="60000"/>
                    <a:lumOff val="40000"/>
                  </a:schemeClr>
                </a:solidFill>
                <a:latin typeface="Monotype Koufi" pitchFamily="2" charset="-78"/>
                <a:ea typeface="Monotype Koufi" pitchFamily="2" charset="-78"/>
                <a:cs typeface="Monotype Koufi" pitchFamily="2" charset="-78"/>
              </a:rPr>
              <a:t>5</a:t>
            </a:r>
          </a:p>
        </p:txBody>
      </p:sp>
      <p:sp>
        <p:nvSpPr>
          <p:cNvPr id="2" name="عنصر نائب للتذييل 1"/>
          <p:cNvSpPr>
            <a:spLocks noGrp="1"/>
          </p:cNvSpPr>
          <p:nvPr>
            <p:ph type="ftr" sz="quarter" idx="11"/>
          </p:nvPr>
        </p:nvSpPr>
        <p:spPr/>
        <p:txBody>
          <a:bodyPr/>
          <a:lstStyle/>
          <a:p>
            <a:pPr>
              <a:defRPr/>
            </a:pPr>
            <a:r>
              <a:rPr lang="ar-SA"/>
              <a:t>قضايا عالمية معاصرة في الموارد البشرية </a:t>
            </a:r>
            <a:endParaRPr lang="en-US"/>
          </a:p>
        </p:txBody>
      </p:sp>
      <p:sp>
        <p:nvSpPr>
          <p:cNvPr id="3" name="عنصر نائب لرقم الشريحة 2"/>
          <p:cNvSpPr>
            <a:spLocks noGrp="1"/>
          </p:cNvSpPr>
          <p:nvPr>
            <p:ph type="sldNum" sz="quarter" idx="12"/>
          </p:nvPr>
        </p:nvSpPr>
        <p:spPr/>
        <p:txBody>
          <a:bodyPr/>
          <a:lstStyle/>
          <a:p>
            <a:pPr>
              <a:defRPr/>
            </a:pPr>
            <a:fld id="{10C7A6F3-5343-4846-8809-E414E6A328B7}" type="slidenum">
              <a:rPr lang="en-US" smtClean="0"/>
              <a:pPr>
                <a:defRPr/>
              </a:pPr>
              <a:t>25</a:t>
            </a:fld>
            <a:endParaRPr lang="en-US"/>
          </a:p>
        </p:txBody>
      </p:sp>
    </p:spTree>
  </p:cSld>
  <p:clrMapOvr>
    <a:masterClrMapping/>
  </p:clrMapOvr>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Rectangle 3"/>
          <p:cNvSpPr>
            <a:spLocks noGrp="1" noChangeArrowheads="1"/>
          </p:cNvSpPr>
          <p:nvPr>
            <p:ph idx="1"/>
          </p:nvPr>
        </p:nvSpPr>
        <p:spPr>
          <a:xfrm>
            <a:off x="354013" y="573088"/>
            <a:ext cx="8435975" cy="5761037"/>
          </a:xfrm>
        </p:spPr>
        <p:txBody>
          <a:bodyPr>
            <a:normAutofit lnSpcReduction="10000"/>
          </a:bodyPr>
          <a:lstStyle/>
          <a:p>
            <a:pPr marL="0" indent="0" algn="just" rtl="1">
              <a:lnSpc>
                <a:spcPct val="150000"/>
              </a:lnSpc>
              <a:buFont typeface="Arial" pitchFamily="34" charset="0"/>
              <a:buNone/>
            </a:pPr>
            <a:r>
              <a:rPr lang="ar-JO" sz="2000" b="1" smtClean="0">
                <a:solidFill>
                  <a:srgbClr val="C00000"/>
                </a:solidFill>
              </a:rPr>
              <a:t>البطالة الدورية :</a:t>
            </a:r>
            <a:r>
              <a:rPr lang="ar-JO" sz="2000" smtClean="0">
                <a:solidFill>
                  <a:srgbClr val="C00000"/>
                </a:solidFill>
              </a:rPr>
              <a:t> </a:t>
            </a:r>
            <a:r>
              <a:rPr lang="ar-JO" sz="2000" smtClean="0"/>
              <a:t>وهي بطالة مرافقة للأزمات الاقتصادية وفترات الركود والكساد الاقتصادي الناتج عن الدورة الاقتصادية والتقلبات في مستوى الاقتصاد القومي</a:t>
            </a:r>
            <a:r>
              <a:rPr lang="ar-SA" sz="2000" smtClean="0"/>
              <a:t>.</a:t>
            </a:r>
          </a:p>
          <a:p>
            <a:pPr marL="0" indent="0" algn="just" rtl="1">
              <a:lnSpc>
                <a:spcPct val="150000"/>
              </a:lnSpc>
              <a:buFont typeface="Arial" pitchFamily="34" charset="0"/>
              <a:buNone/>
            </a:pPr>
            <a:r>
              <a:rPr lang="ar-JO" sz="2000" b="1" smtClean="0">
                <a:solidFill>
                  <a:srgbClr val="C00000"/>
                </a:solidFill>
              </a:rPr>
              <a:t>البطالة الإقليمية :</a:t>
            </a:r>
            <a:r>
              <a:rPr lang="ar-JO" sz="2000" smtClean="0">
                <a:solidFill>
                  <a:srgbClr val="C00000"/>
                </a:solidFill>
              </a:rPr>
              <a:t> </a:t>
            </a:r>
            <a:r>
              <a:rPr lang="ar-JO" sz="2000" smtClean="0"/>
              <a:t>تحدث البطالة في إقليم معين دون غيره ، حيث تصعب حركة انتقال القوة العاملة من هذا الاقليم الى اقليم اخر كالبطالة بين صيادي الأسماك أو صانعي السفن والقوارب </a:t>
            </a:r>
            <a:r>
              <a:rPr lang="ar-SA" sz="2000" smtClean="0"/>
              <a:t>.</a:t>
            </a:r>
            <a:endParaRPr lang="en-US" sz="2000" smtClean="0"/>
          </a:p>
          <a:p>
            <a:pPr marL="0" indent="0" algn="just" rtl="1">
              <a:lnSpc>
                <a:spcPct val="150000"/>
              </a:lnSpc>
              <a:buFont typeface="Arial" pitchFamily="34" charset="0"/>
              <a:buNone/>
            </a:pPr>
            <a:r>
              <a:rPr lang="ar-JO" sz="2000" b="1" smtClean="0">
                <a:solidFill>
                  <a:srgbClr val="C00000"/>
                </a:solidFill>
              </a:rPr>
              <a:t>البطالة العنصرية :</a:t>
            </a:r>
            <a:r>
              <a:rPr lang="ar-JO" sz="2000" smtClean="0">
                <a:solidFill>
                  <a:srgbClr val="C00000"/>
                </a:solidFill>
              </a:rPr>
              <a:t> </a:t>
            </a:r>
            <a:r>
              <a:rPr lang="ar-JO" sz="2000" smtClean="0"/>
              <a:t>وهي البطالة بسبب التمييز العنصري والتي يعاني منها الملونون في جنوب افريقيا سابقاً بسبب لونهم ، وكذلك في الولايات المتحدة الأمريكية</a:t>
            </a:r>
            <a:endParaRPr lang="en-US" sz="2000" smtClean="0"/>
          </a:p>
          <a:p>
            <a:pPr marL="0" indent="0" algn="just" rtl="1">
              <a:lnSpc>
                <a:spcPct val="150000"/>
              </a:lnSpc>
              <a:buFont typeface="Arial" pitchFamily="34" charset="0"/>
              <a:buNone/>
            </a:pPr>
            <a:r>
              <a:rPr lang="ar-SA" sz="2000" b="1" smtClean="0">
                <a:solidFill>
                  <a:srgbClr val="C00000"/>
                </a:solidFill>
              </a:rPr>
              <a:t>البطالة </a:t>
            </a:r>
            <a:r>
              <a:rPr lang="ar-JO" sz="2000" b="1" smtClean="0">
                <a:solidFill>
                  <a:srgbClr val="C00000"/>
                </a:solidFill>
              </a:rPr>
              <a:t>التعبدية</a:t>
            </a:r>
            <a:r>
              <a:rPr lang="ar-JO" sz="2000" smtClean="0">
                <a:solidFill>
                  <a:srgbClr val="C00000"/>
                </a:solidFill>
              </a:rPr>
              <a:t> : </a:t>
            </a:r>
            <a:r>
              <a:rPr lang="ar-JO" sz="2000" smtClean="0"/>
              <a:t>وهي البطالة التي يدفع إليها تصور معين لمبادئ الدين، أي أن يفهم الفراد أن بعض مبادئ الدين تستدعي ترك العمل وبالتالي لا يعمل</a:t>
            </a:r>
            <a:r>
              <a:rPr lang="ar-SA" sz="2000" smtClean="0"/>
              <a:t>.</a:t>
            </a:r>
          </a:p>
          <a:p>
            <a:pPr marL="0" indent="0" algn="just" rtl="1">
              <a:lnSpc>
                <a:spcPct val="150000"/>
              </a:lnSpc>
              <a:buFont typeface="Arial" pitchFamily="34" charset="0"/>
              <a:buNone/>
            </a:pPr>
            <a:r>
              <a:rPr lang="ar-JO" sz="2000" b="1" smtClean="0">
                <a:solidFill>
                  <a:srgbClr val="0066CC"/>
                </a:solidFill>
              </a:rPr>
              <a:t>ومن هذه التعريفات للأنواع المختلفة للبطالة يقتضي تقسيمها الى قسمين هما : </a:t>
            </a:r>
            <a:endParaRPr lang="en-US" sz="2000" smtClean="0">
              <a:solidFill>
                <a:srgbClr val="0066CC"/>
              </a:solidFill>
            </a:endParaRPr>
          </a:p>
          <a:p>
            <a:pPr marL="0" indent="0" algn="just" rtl="1">
              <a:lnSpc>
                <a:spcPct val="150000"/>
              </a:lnSpc>
              <a:buFont typeface="Arial" pitchFamily="34" charset="0"/>
              <a:buNone/>
            </a:pPr>
            <a:r>
              <a:rPr lang="ar-JO" sz="2000" b="1" smtClean="0">
                <a:solidFill>
                  <a:srgbClr val="0000FF"/>
                </a:solidFill>
              </a:rPr>
              <a:t>البطالة الاختيارية : </a:t>
            </a:r>
            <a:r>
              <a:rPr lang="ar-JO" sz="2000" b="1" smtClean="0"/>
              <a:t>عدم رغبة ال</a:t>
            </a:r>
            <a:r>
              <a:rPr lang="ar-SA" sz="2000" b="1" smtClean="0"/>
              <a:t>ا</a:t>
            </a:r>
            <a:r>
              <a:rPr lang="ar-JO" sz="2000" b="1" smtClean="0"/>
              <a:t>نسان بالعمل مع قدرته عليه وتوفر العمل المناسب له </a:t>
            </a:r>
            <a:endParaRPr lang="en-US" sz="2000" smtClean="0"/>
          </a:p>
          <a:p>
            <a:pPr marL="0" indent="0" algn="just" rtl="1">
              <a:lnSpc>
                <a:spcPct val="150000"/>
              </a:lnSpc>
              <a:buFont typeface="Arial" pitchFamily="34" charset="0"/>
              <a:buNone/>
            </a:pPr>
            <a:r>
              <a:rPr lang="ar-JO" sz="2000" b="1" smtClean="0">
                <a:solidFill>
                  <a:srgbClr val="0000FF"/>
                </a:solidFill>
              </a:rPr>
              <a:t>البطالة الاجبارية : </a:t>
            </a:r>
            <a:r>
              <a:rPr lang="ar-JO" sz="2000" b="1" smtClean="0"/>
              <a:t>رغبة الانسان بالعمل مع قدرته عليه إلا أن العمل لا يتوفر بسبب خارج عن ارادته .</a:t>
            </a:r>
            <a:endParaRPr lang="en-US" sz="2000" smtClean="0"/>
          </a:p>
        </p:txBody>
      </p:sp>
      <p:sp>
        <p:nvSpPr>
          <p:cNvPr id="5" name="Rectangle 4"/>
          <p:cNvSpPr/>
          <p:nvPr/>
        </p:nvSpPr>
        <p:spPr>
          <a:xfrm>
            <a:off x="250825" y="476250"/>
            <a:ext cx="8642350" cy="5832475"/>
          </a:xfrm>
          <a:prstGeom prst="rect">
            <a:avLst/>
          </a:prstGeom>
          <a:noFill/>
        </p:spPr>
        <p:style>
          <a:lnRef idx="2">
            <a:schemeClr val="accent1"/>
          </a:lnRef>
          <a:fillRef idx="1">
            <a:schemeClr val="lt1"/>
          </a:fillRef>
          <a:effectRef idx="0">
            <a:schemeClr val="accent1"/>
          </a:effectRef>
          <a:fontRef idx="minor">
            <a:schemeClr val="dk1"/>
          </a:fontRef>
        </p:style>
        <p:txBody>
          <a:bodyPr rtlCol="1" anchor="ctr"/>
          <a:lstStyle/>
          <a:p>
            <a:pPr algn="ctr">
              <a:defRPr/>
            </a:pPr>
            <a:endParaRPr lang="ar-SA"/>
          </a:p>
        </p:txBody>
      </p:sp>
      <p:sp>
        <p:nvSpPr>
          <p:cNvPr id="2" name="مستطيل 1"/>
          <p:cNvSpPr/>
          <p:nvPr/>
        </p:nvSpPr>
        <p:spPr>
          <a:xfrm>
            <a:off x="3702050" y="0"/>
            <a:ext cx="1798638" cy="461963"/>
          </a:xfrm>
          <a:prstGeom prst="rect">
            <a:avLst/>
          </a:prstGeom>
        </p:spPr>
        <p:txBody>
          <a:bodyPr wrap="none">
            <a:spAutoFit/>
          </a:bodyPr>
          <a:lstStyle/>
          <a:p>
            <a:pPr algn="ctr" rtl="1">
              <a:lnSpc>
                <a:spcPct val="150000"/>
              </a:lnSpc>
              <a:defRPr/>
            </a:pPr>
            <a:r>
              <a:rPr lang="ar-SA" b="1" dirty="0">
                <a:solidFill>
                  <a:schemeClr val="tx2">
                    <a:lumMod val="60000"/>
                    <a:lumOff val="40000"/>
                  </a:schemeClr>
                </a:solidFill>
                <a:latin typeface="Monotype Koufi" pitchFamily="2" charset="-78"/>
                <a:ea typeface="Monotype Koufi" pitchFamily="2" charset="-78"/>
                <a:cs typeface="Monotype Koufi" pitchFamily="2" charset="-78"/>
              </a:rPr>
              <a:t>يتبع - </a:t>
            </a:r>
            <a:r>
              <a:rPr lang="ar-JO" b="1" dirty="0">
                <a:solidFill>
                  <a:schemeClr val="tx2">
                    <a:lumMod val="60000"/>
                    <a:lumOff val="40000"/>
                  </a:schemeClr>
                </a:solidFill>
                <a:latin typeface="Monotype Koufi" pitchFamily="2" charset="-78"/>
                <a:ea typeface="Monotype Koufi" pitchFamily="2" charset="-78"/>
                <a:cs typeface="Monotype Koufi" pitchFamily="2" charset="-78"/>
              </a:rPr>
              <a:t>أنواع البطالة </a:t>
            </a:r>
            <a:endParaRPr lang="ar-SA" b="1" dirty="0">
              <a:solidFill>
                <a:schemeClr val="tx2">
                  <a:lumMod val="60000"/>
                  <a:lumOff val="40000"/>
                </a:schemeClr>
              </a:solidFill>
              <a:latin typeface="Monotype Koufi" pitchFamily="2" charset="-78"/>
              <a:ea typeface="Monotype Koufi" pitchFamily="2" charset="-78"/>
              <a:cs typeface="Monotype Koufi" pitchFamily="2" charset="-78"/>
            </a:endParaRPr>
          </a:p>
        </p:txBody>
      </p:sp>
      <p:sp>
        <p:nvSpPr>
          <p:cNvPr id="6" name="مستطيل 5"/>
          <p:cNvSpPr/>
          <p:nvPr/>
        </p:nvSpPr>
        <p:spPr>
          <a:xfrm>
            <a:off x="53975" y="69850"/>
            <a:ext cx="288925" cy="430213"/>
          </a:xfrm>
          <a:prstGeom prst="rect">
            <a:avLst/>
          </a:prstGeom>
        </p:spPr>
        <p:txBody>
          <a:bodyPr wrap="none">
            <a:spAutoFit/>
          </a:bodyPr>
          <a:lstStyle/>
          <a:p>
            <a:pPr algn="ctr" rtl="1">
              <a:lnSpc>
                <a:spcPct val="150000"/>
              </a:lnSpc>
              <a:defRPr/>
            </a:pPr>
            <a:r>
              <a:rPr lang="ar-SA" b="1" dirty="0">
                <a:solidFill>
                  <a:schemeClr val="tx2">
                    <a:lumMod val="60000"/>
                    <a:lumOff val="40000"/>
                  </a:schemeClr>
                </a:solidFill>
                <a:latin typeface="Monotype Koufi" pitchFamily="2" charset="-78"/>
                <a:ea typeface="Monotype Koufi" pitchFamily="2" charset="-78"/>
                <a:cs typeface="Monotype Koufi" pitchFamily="2" charset="-78"/>
              </a:rPr>
              <a:t>5</a:t>
            </a:r>
          </a:p>
        </p:txBody>
      </p:sp>
      <p:sp>
        <p:nvSpPr>
          <p:cNvPr id="3" name="عنصر نائب للتذييل 2"/>
          <p:cNvSpPr>
            <a:spLocks noGrp="1"/>
          </p:cNvSpPr>
          <p:nvPr>
            <p:ph type="ftr" sz="quarter" idx="11"/>
          </p:nvPr>
        </p:nvSpPr>
        <p:spPr/>
        <p:txBody>
          <a:bodyPr/>
          <a:lstStyle/>
          <a:p>
            <a:pPr>
              <a:defRPr/>
            </a:pPr>
            <a:r>
              <a:rPr lang="ar-SA"/>
              <a:t>قضايا عالمية معاصرة في الموارد البشرية </a:t>
            </a:r>
            <a:endParaRPr lang="en-US"/>
          </a:p>
        </p:txBody>
      </p:sp>
      <p:sp>
        <p:nvSpPr>
          <p:cNvPr id="4" name="عنصر نائب لرقم الشريحة 3"/>
          <p:cNvSpPr>
            <a:spLocks noGrp="1"/>
          </p:cNvSpPr>
          <p:nvPr>
            <p:ph type="sldNum" sz="quarter" idx="12"/>
          </p:nvPr>
        </p:nvSpPr>
        <p:spPr/>
        <p:txBody>
          <a:bodyPr/>
          <a:lstStyle/>
          <a:p>
            <a:pPr>
              <a:defRPr/>
            </a:pPr>
            <a:fld id="{AEA769D5-6D24-4DCE-87FE-0BAE0801C6C3}" type="slidenum">
              <a:rPr lang="en-US" smtClean="0"/>
              <a:pPr>
                <a:defRPr/>
              </a:pPr>
              <a:t>26</a:t>
            </a:fld>
            <a:endParaRPr lang="en-US"/>
          </a:p>
        </p:txBody>
      </p:sp>
    </p:spTree>
  </p:cSld>
  <p:clrMapOvr>
    <a:masterClrMapping/>
  </p:clrMapOvr>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3"/>
          <p:cNvSpPr>
            <a:spLocks noGrp="1" noChangeArrowheads="1"/>
          </p:cNvSpPr>
          <p:nvPr>
            <p:ph idx="1"/>
          </p:nvPr>
        </p:nvSpPr>
        <p:spPr>
          <a:xfrm>
            <a:off x="382588" y="1098550"/>
            <a:ext cx="8435975" cy="5759450"/>
          </a:xfrm>
        </p:spPr>
        <p:txBody>
          <a:bodyPr/>
          <a:lstStyle/>
          <a:p>
            <a:pPr marL="0" indent="0" algn="ctr" rtl="1">
              <a:lnSpc>
                <a:spcPct val="150000"/>
              </a:lnSpc>
              <a:buFont typeface="Arial" charset="0"/>
              <a:buNone/>
              <a:defRPr/>
            </a:pPr>
            <a:r>
              <a:rPr lang="ar-JO" b="1" dirty="0">
                <a:solidFill>
                  <a:srgbClr val="FF0000"/>
                </a:solidFill>
                <a:latin typeface="Monotype Koufi" pitchFamily="2" charset="-78"/>
                <a:ea typeface="Monotype Koufi" pitchFamily="2" charset="-78"/>
                <a:cs typeface="Monotype Koufi" pitchFamily="2" charset="-78"/>
              </a:rPr>
              <a:t>آثار البطالة </a:t>
            </a:r>
            <a:endParaRPr lang="ar-SA" b="1" dirty="0" smtClean="0">
              <a:solidFill>
                <a:srgbClr val="FF0000"/>
              </a:solidFill>
              <a:latin typeface="Monotype Koufi" pitchFamily="2" charset="-78"/>
              <a:ea typeface="Monotype Koufi" pitchFamily="2" charset="-78"/>
              <a:cs typeface="Monotype Koufi" pitchFamily="2" charset="-78"/>
            </a:endParaRPr>
          </a:p>
          <a:p>
            <a:pPr marL="0" indent="0" algn="ctr" rtl="1">
              <a:lnSpc>
                <a:spcPct val="150000"/>
              </a:lnSpc>
              <a:buFont typeface="Arial" charset="0"/>
              <a:buNone/>
              <a:defRPr/>
            </a:pPr>
            <a:r>
              <a:rPr lang="ar-JO" sz="2400" b="1" dirty="0" smtClean="0">
                <a:solidFill>
                  <a:srgbClr val="0066CC"/>
                </a:solidFill>
              </a:rPr>
              <a:t>هناك </a:t>
            </a:r>
            <a:r>
              <a:rPr lang="ar-JO" sz="2400" b="1" dirty="0">
                <a:solidFill>
                  <a:srgbClr val="0066CC"/>
                </a:solidFill>
              </a:rPr>
              <a:t>اكثر من أثر للبطالة وتشمل </a:t>
            </a:r>
            <a:r>
              <a:rPr lang="ar-JO" sz="2400" b="1" dirty="0" smtClean="0">
                <a:solidFill>
                  <a:srgbClr val="0066CC"/>
                </a:solidFill>
              </a:rPr>
              <a:t> </a:t>
            </a:r>
            <a:endParaRPr lang="en-US" sz="2400" dirty="0">
              <a:solidFill>
                <a:srgbClr val="0066CC"/>
              </a:solidFill>
            </a:endParaRPr>
          </a:p>
          <a:p>
            <a:pPr marL="403225" indent="0" algn="r" rtl="1">
              <a:lnSpc>
                <a:spcPct val="150000"/>
              </a:lnSpc>
              <a:buFont typeface="Arial" charset="0"/>
              <a:buNone/>
              <a:defRPr/>
            </a:pPr>
            <a:r>
              <a:rPr lang="ar-JO" sz="2400" b="1" dirty="0"/>
              <a:t>1. الآثار الاجتماعية </a:t>
            </a:r>
            <a:r>
              <a:rPr lang="ar-JO" sz="2400" b="1" dirty="0" smtClean="0"/>
              <a:t>للبطالة</a:t>
            </a:r>
            <a:r>
              <a:rPr lang="ar-SA" sz="2400" b="1" dirty="0" smtClean="0"/>
              <a:t>.</a:t>
            </a:r>
            <a:r>
              <a:rPr lang="ar-JO" sz="2400" b="1" dirty="0" smtClean="0"/>
              <a:t> </a:t>
            </a:r>
            <a:endParaRPr lang="en-US" sz="2400" dirty="0"/>
          </a:p>
          <a:p>
            <a:pPr marL="403225" indent="0" algn="r" rtl="1">
              <a:lnSpc>
                <a:spcPct val="150000"/>
              </a:lnSpc>
              <a:buFont typeface="Arial" charset="0"/>
              <a:buNone/>
              <a:defRPr/>
            </a:pPr>
            <a:r>
              <a:rPr lang="ar-JO" sz="2400" b="1" dirty="0" smtClean="0"/>
              <a:t>2</a:t>
            </a:r>
            <a:r>
              <a:rPr lang="ar-JO" sz="2400" b="1" dirty="0"/>
              <a:t>. الآثار الاقتصادية للبطالة </a:t>
            </a:r>
            <a:r>
              <a:rPr lang="ar-SA" sz="2400" b="1" dirty="0" smtClean="0"/>
              <a:t>.</a:t>
            </a:r>
            <a:r>
              <a:rPr lang="ar-JO" sz="2400" b="1" dirty="0" smtClean="0"/>
              <a:t> </a:t>
            </a:r>
            <a:endParaRPr lang="en-US" sz="2400" dirty="0"/>
          </a:p>
          <a:p>
            <a:pPr marL="403225" indent="0" algn="r" rtl="1">
              <a:lnSpc>
                <a:spcPct val="150000"/>
              </a:lnSpc>
              <a:buFont typeface="Arial" charset="0"/>
              <a:buNone/>
              <a:defRPr/>
            </a:pPr>
            <a:r>
              <a:rPr lang="ar-JO" sz="2400" b="1" dirty="0" smtClean="0"/>
              <a:t>3</a:t>
            </a:r>
            <a:r>
              <a:rPr lang="ar-JO" sz="2400" b="1" dirty="0"/>
              <a:t>. الآثار السياسية للبطالة </a:t>
            </a:r>
            <a:r>
              <a:rPr lang="ar-SA" sz="2400" b="1" dirty="0" smtClean="0"/>
              <a:t>.</a:t>
            </a:r>
            <a:r>
              <a:rPr lang="ar-JO" sz="2400" b="1" dirty="0" smtClean="0"/>
              <a:t>  </a:t>
            </a:r>
            <a:endParaRPr lang="en-US" sz="2400" dirty="0"/>
          </a:p>
          <a:p>
            <a:pPr marL="403225" indent="0" algn="r" rtl="1">
              <a:lnSpc>
                <a:spcPct val="150000"/>
              </a:lnSpc>
              <a:buFont typeface="Arial" charset="0"/>
              <a:buNone/>
              <a:defRPr/>
            </a:pPr>
            <a:r>
              <a:rPr lang="ar-JO" sz="2400" b="1" dirty="0" smtClean="0"/>
              <a:t>4</a:t>
            </a:r>
            <a:r>
              <a:rPr lang="ar-JO" sz="2400" b="1" dirty="0"/>
              <a:t>. الآثار </a:t>
            </a:r>
            <a:r>
              <a:rPr lang="ar-JO" sz="2400" b="1" dirty="0" smtClean="0"/>
              <a:t>الديموغرافية </a:t>
            </a:r>
            <a:r>
              <a:rPr lang="ar-JO" sz="2400" b="1" dirty="0"/>
              <a:t>للبطالة </a:t>
            </a:r>
            <a:r>
              <a:rPr lang="ar-SA" sz="2400" b="1" dirty="0" smtClean="0"/>
              <a:t>.</a:t>
            </a:r>
            <a:endParaRPr lang="en-US" sz="2400" dirty="0"/>
          </a:p>
        </p:txBody>
      </p:sp>
      <p:sp>
        <p:nvSpPr>
          <p:cNvPr id="5" name="Rectangle 4"/>
          <p:cNvSpPr/>
          <p:nvPr/>
        </p:nvSpPr>
        <p:spPr>
          <a:xfrm>
            <a:off x="250825" y="476250"/>
            <a:ext cx="8642350" cy="5832475"/>
          </a:xfrm>
          <a:prstGeom prst="rect">
            <a:avLst/>
          </a:prstGeom>
          <a:noFill/>
        </p:spPr>
        <p:style>
          <a:lnRef idx="2">
            <a:schemeClr val="accent1"/>
          </a:lnRef>
          <a:fillRef idx="1">
            <a:schemeClr val="lt1"/>
          </a:fillRef>
          <a:effectRef idx="0">
            <a:schemeClr val="accent1"/>
          </a:effectRef>
          <a:fontRef idx="minor">
            <a:schemeClr val="dk1"/>
          </a:fontRef>
        </p:style>
        <p:txBody>
          <a:bodyPr rtlCol="1" anchor="ctr"/>
          <a:lstStyle/>
          <a:p>
            <a:pPr algn="ctr">
              <a:defRPr/>
            </a:pPr>
            <a:endParaRPr lang="ar-SA"/>
          </a:p>
        </p:txBody>
      </p:sp>
      <p:sp>
        <p:nvSpPr>
          <p:cNvPr id="6" name="مستطيل 5"/>
          <p:cNvSpPr/>
          <p:nvPr/>
        </p:nvSpPr>
        <p:spPr>
          <a:xfrm>
            <a:off x="53975" y="69850"/>
            <a:ext cx="288925" cy="430213"/>
          </a:xfrm>
          <a:prstGeom prst="rect">
            <a:avLst/>
          </a:prstGeom>
        </p:spPr>
        <p:txBody>
          <a:bodyPr wrap="none">
            <a:spAutoFit/>
          </a:bodyPr>
          <a:lstStyle/>
          <a:p>
            <a:pPr algn="ctr" rtl="1">
              <a:lnSpc>
                <a:spcPct val="150000"/>
              </a:lnSpc>
              <a:defRPr/>
            </a:pPr>
            <a:r>
              <a:rPr lang="ar-SA" b="1" dirty="0">
                <a:solidFill>
                  <a:schemeClr val="tx2">
                    <a:lumMod val="60000"/>
                    <a:lumOff val="40000"/>
                  </a:schemeClr>
                </a:solidFill>
                <a:latin typeface="Monotype Koufi" pitchFamily="2" charset="-78"/>
                <a:ea typeface="Monotype Koufi" pitchFamily="2" charset="-78"/>
                <a:cs typeface="Monotype Koufi" pitchFamily="2" charset="-78"/>
              </a:rPr>
              <a:t>5</a:t>
            </a:r>
          </a:p>
        </p:txBody>
      </p:sp>
      <p:pic>
        <p:nvPicPr>
          <p:cNvPr id="80901" name="صورة 1"/>
          <p:cNvPicPr>
            <a:picLocks noChangeAspect="1"/>
          </p:cNvPicPr>
          <p:nvPr/>
        </p:nvPicPr>
        <p:blipFill>
          <a:blip r:embed="rId2"/>
          <a:srcRect/>
          <a:stretch>
            <a:fillRect/>
          </a:stretch>
        </p:blipFill>
        <p:spPr bwMode="auto">
          <a:xfrm>
            <a:off x="596900" y="2997200"/>
            <a:ext cx="3570288" cy="2376488"/>
          </a:xfrm>
          <a:prstGeom prst="rect">
            <a:avLst/>
          </a:prstGeom>
          <a:noFill/>
          <a:ln w="9525">
            <a:noFill/>
            <a:miter lim="800000"/>
            <a:headEnd/>
            <a:tailEnd/>
          </a:ln>
        </p:spPr>
      </p:pic>
      <p:sp>
        <p:nvSpPr>
          <p:cNvPr id="3" name="عنصر نائب للتذييل 2"/>
          <p:cNvSpPr>
            <a:spLocks noGrp="1"/>
          </p:cNvSpPr>
          <p:nvPr>
            <p:ph type="ftr" sz="quarter" idx="11"/>
          </p:nvPr>
        </p:nvSpPr>
        <p:spPr/>
        <p:txBody>
          <a:bodyPr/>
          <a:lstStyle/>
          <a:p>
            <a:pPr>
              <a:defRPr/>
            </a:pPr>
            <a:r>
              <a:rPr lang="ar-SA"/>
              <a:t>قضايا عالمية معاصرة في الموارد البشرية </a:t>
            </a:r>
            <a:endParaRPr lang="en-US"/>
          </a:p>
        </p:txBody>
      </p:sp>
      <p:sp>
        <p:nvSpPr>
          <p:cNvPr id="4" name="عنصر نائب لرقم الشريحة 3"/>
          <p:cNvSpPr>
            <a:spLocks noGrp="1"/>
          </p:cNvSpPr>
          <p:nvPr>
            <p:ph type="sldNum" sz="quarter" idx="12"/>
          </p:nvPr>
        </p:nvSpPr>
        <p:spPr/>
        <p:txBody>
          <a:bodyPr/>
          <a:lstStyle/>
          <a:p>
            <a:pPr>
              <a:defRPr/>
            </a:pPr>
            <a:fld id="{7EC33974-F28E-4F39-82BF-4192F442A664}" type="slidenum">
              <a:rPr lang="en-US" smtClean="0"/>
              <a:pPr>
                <a:defRPr/>
              </a:pPr>
              <a:t>27</a:t>
            </a:fld>
            <a:endParaRPr lang="en-US"/>
          </a:p>
        </p:txBody>
      </p:sp>
    </p:spTree>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3"/>
          <p:cNvSpPr>
            <a:spLocks noGrp="1" noChangeArrowheads="1"/>
          </p:cNvSpPr>
          <p:nvPr>
            <p:ph idx="1"/>
          </p:nvPr>
        </p:nvSpPr>
        <p:spPr>
          <a:xfrm>
            <a:off x="354013" y="908050"/>
            <a:ext cx="8435975" cy="4525963"/>
          </a:xfrm>
        </p:spPr>
        <p:txBody>
          <a:bodyPr>
            <a:normAutofit fontScale="92500"/>
          </a:bodyPr>
          <a:lstStyle/>
          <a:p>
            <a:pPr marL="0" indent="0" algn="just" rtl="1">
              <a:lnSpc>
                <a:spcPct val="200000"/>
              </a:lnSpc>
              <a:buFont typeface="Arial" charset="0"/>
              <a:buNone/>
              <a:defRPr/>
            </a:pPr>
            <a:r>
              <a:rPr lang="ar-KW" sz="2400" dirty="0">
                <a:solidFill>
                  <a:srgbClr val="FF0000"/>
                </a:solidFill>
                <a:effectLst>
                  <a:outerShdw blurRad="50800" dist="38100" algn="tr" rotWithShape="0">
                    <a:prstClr val="black">
                      <a:alpha val="40000"/>
                    </a:prstClr>
                  </a:outerShdw>
                </a:effectLst>
                <a:latin typeface="Monotype Koufi" pitchFamily="2" charset="-78"/>
                <a:ea typeface="Monotype Koufi" pitchFamily="2" charset="-78"/>
                <a:cs typeface="Monotype Koufi" pitchFamily="2" charset="-78"/>
              </a:rPr>
              <a:t>الاختلافات والمعايير للموارد البشرية </a:t>
            </a:r>
            <a:r>
              <a:rPr lang="ar-KW" sz="2400" dirty="0" smtClean="0">
                <a:solidFill>
                  <a:srgbClr val="FF0000"/>
                </a:solidFill>
                <a:effectLst>
                  <a:outerShdw blurRad="50800" dist="38100" algn="tr" rotWithShape="0">
                    <a:prstClr val="black">
                      <a:alpha val="40000"/>
                    </a:prstClr>
                  </a:outerShdw>
                </a:effectLst>
                <a:latin typeface="Monotype Koufi" pitchFamily="2" charset="-78"/>
                <a:ea typeface="Monotype Koufi" pitchFamily="2" charset="-78"/>
                <a:cs typeface="Monotype Koufi" pitchFamily="2" charset="-78"/>
              </a:rPr>
              <a:t>الع</a:t>
            </a:r>
            <a:r>
              <a:rPr lang="ar-SA" sz="2400" dirty="0" smtClean="0">
                <a:solidFill>
                  <a:srgbClr val="FF0000"/>
                </a:solidFill>
                <a:effectLst>
                  <a:outerShdw blurRad="50800" dist="38100" algn="tr" rotWithShape="0">
                    <a:prstClr val="black">
                      <a:alpha val="40000"/>
                    </a:prstClr>
                  </a:outerShdw>
                </a:effectLst>
                <a:latin typeface="Monotype Koufi" pitchFamily="2" charset="-78"/>
                <a:ea typeface="Monotype Koufi" pitchFamily="2" charset="-78"/>
                <a:cs typeface="Monotype Koufi" pitchFamily="2" charset="-78"/>
              </a:rPr>
              <a:t>ا</a:t>
            </a:r>
            <a:r>
              <a:rPr lang="ar-KW" sz="2400" dirty="0" smtClean="0">
                <a:solidFill>
                  <a:srgbClr val="FF0000"/>
                </a:solidFill>
                <a:effectLst>
                  <a:outerShdw blurRad="50800" dist="38100" algn="tr" rotWithShape="0">
                    <a:prstClr val="black">
                      <a:alpha val="40000"/>
                    </a:prstClr>
                  </a:outerShdw>
                </a:effectLst>
                <a:latin typeface="Monotype Koufi" pitchFamily="2" charset="-78"/>
                <a:ea typeface="Monotype Koufi" pitchFamily="2" charset="-78"/>
                <a:cs typeface="Monotype Koufi" pitchFamily="2" charset="-78"/>
              </a:rPr>
              <a:t>لمية</a:t>
            </a:r>
            <a:endParaRPr lang="en-US" sz="2400" dirty="0">
              <a:solidFill>
                <a:srgbClr val="FF0000"/>
              </a:solidFill>
              <a:effectLst>
                <a:outerShdw blurRad="50800" dist="38100" algn="tr" rotWithShape="0">
                  <a:prstClr val="black">
                    <a:alpha val="40000"/>
                  </a:prstClr>
                </a:outerShdw>
              </a:effectLst>
              <a:ea typeface="Monotype Koufi" pitchFamily="2" charset="-78"/>
              <a:cs typeface="Monotype Koufi" pitchFamily="2" charset="-78"/>
            </a:endParaRPr>
          </a:p>
          <a:p>
            <a:pPr marL="0" indent="0" algn="just" rtl="1">
              <a:lnSpc>
                <a:spcPct val="200000"/>
              </a:lnSpc>
              <a:buFont typeface="Arial" charset="0"/>
              <a:buNone/>
              <a:defRPr/>
            </a:pPr>
            <a:r>
              <a:rPr lang="ar-KW" sz="2400" b="1" dirty="0">
                <a:solidFill>
                  <a:srgbClr val="0000FF"/>
                </a:solidFill>
                <a:effectLst>
                  <a:outerShdw blurRad="50800" dist="38100" algn="tr" rotWithShape="0">
                    <a:prstClr val="black">
                      <a:alpha val="40000"/>
                    </a:prstClr>
                  </a:outerShdw>
                </a:effectLst>
              </a:rPr>
              <a:t>مقدمة :</a:t>
            </a:r>
            <a:endParaRPr lang="en-US" sz="2400" b="1" dirty="0">
              <a:solidFill>
                <a:srgbClr val="0000FF"/>
              </a:solidFill>
            </a:endParaRPr>
          </a:p>
          <a:p>
            <a:pPr marL="0" indent="0" algn="just" rtl="1">
              <a:lnSpc>
                <a:spcPct val="200000"/>
              </a:lnSpc>
              <a:buFont typeface="Arial" charset="0"/>
              <a:buNone/>
              <a:defRPr/>
            </a:pPr>
            <a:r>
              <a:rPr lang="ar-KW" sz="2400" dirty="0"/>
              <a:t>يأخذ الحديث عن  </a:t>
            </a:r>
            <a:r>
              <a:rPr lang="ar-KW" sz="2400" dirty="0" smtClean="0"/>
              <a:t>الاختلافات </a:t>
            </a:r>
            <a:r>
              <a:rPr lang="ar-KW" sz="2400" dirty="0"/>
              <a:t>والمعايير في الموارد البشرية </a:t>
            </a:r>
            <a:r>
              <a:rPr lang="ar-KW" sz="2400" dirty="0" smtClean="0"/>
              <a:t>بالإضافة </a:t>
            </a:r>
            <a:r>
              <a:rPr lang="ar-KW" sz="2400" dirty="0"/>
              <a:t>الي أخلاقيات الأعمال مسارات عديدة تتناسب مع ثقافة الشعوب وطبيعة حضاراتها وهويتها السياسية والاقتصادية. فلا يقتصر وجود الأخلاق على مجتمع دون غيره، إلا أنه في ظل تدني معايير الأخلاق المتعارف عليها أصبح البحث عن الأخلاق مطلبًا رئيسيًا للمجتمعات المتقدمة والمتخلفة على حد سواء. </a:t>
            </a:r>
            <a:endParaRPr lang="en-US" sz="2400" dirty="0"/>
          </a:p>
        </p:txBody>
      </p:sp>
      <p:sp>
        <p:nvSpPr>
          <p:cNvPr id="5" name="Rectangle 4"/>
          <p:cNvSpPr/>
          <p:nvPr/>
        </p:nvSpPr>
        <p:spPr>
          <a:xfrm>
            <a:off x="250825" y="476250"/>
            <a:ext cx="8642350" cy="5832475"/>
          </a:xfrm>
          <a:prstGeom prst="rect">
            <a:avLst/>
          </a:prstGeom>
          <a:noFill/>
        </p:spPr>
        <p:style>
          <a:lnRef idx="2">
            <a:schemeClr val="accent1"/>
          </a:lnRef>
          <a:fillRef idx="1">
            <a:schemeClr val="lt1"/>
          </a:fillRef>
          <a:effectRef idx="0">
            <a:schemeClr val="accent1"/>
          </a:effectRef>
          <a:fontRef idx="minor">
            <a:schemeClr val="dk1"/>
          </a:fontRef>
        </p:style>
        <p:txBody>
          <a:bodyPr rtlCol="1" anchor="ctr"/>
          <a:lstStyle/>
          <a:p>
            <a:pPr algn="ctr">
              <a:defRPr/>
            </a:pPr>
            <a:endParaRPr lang="ar-SA"/>
          </a:p>
        </p:txBody>
      </p:sp>
      <p:sp>
        <p:nvSpPr>
          <p:cNvPr id="2" name="عنصر نائب للتذييل 1"/>
          <p:cNvSpPr>
            <a:spLocks noGrp="1"/>
          </p:cNvSpPr>
          <p:nvPr>
            <p:ph type="ftr" sz="quarter" idx="11"/>
          </p:nvPr>
        </p:nvSpPr>
        <p:spPr/>
        <p:txBody>
          <a:bodyPr/>
          <a:lstStyle/>
          <a:p>
            <a:pPr>
              <a:defRPr/>
            </a:pPr>
            <a:r>
              <a:rPr lang="ar-SA"/>
              <a:t>قضايا عالمية معاصرة في الموارد البشرية </a:t>
            </a:r>
            <a:endParaRPr lang="en-US"/>
          </a:p>
        </p:txBody>
      </p:sp>
      <p:sp>
        <p:nvSpPr>
          <p:cNvPr id="3" name="عنصر نائب لرقم الشريحة 2"/>
          <p:cNvSpPr>
            <a:spLocks noGrp="1"/>
          </p:cNvSpPr>
          <p:nvPr>
            <p:ph type="sldNum" sz="quarter" idx="12"/>
          </p:nvPr>
        </p:nvSpPr>
        <p:spPr/>
        <p:txBody>
          <a:bodyPr/>
          <a:lstStyle/>
          <a:p>
            <a:pPr>
              <a:defRPr/>
            </a:pPr>
            <a:fld id="{06F6D4B3-312E-4BDD-85A8-62085646691D}" type="slidenum">
              <a:rPr lang="en-US" smtClean="0"/>
              <a:pPr>
                <a:defRPr/>
              </a:pPr>
              <a:t>3</a:t>
            </a:fld>
            <a:endParaRPr lang="en-US"/>
          </a:p>
        </p:txBody>
      </p:sp>
      <p:sp>
        <p:nvSpPr>
          <p:cNvPr id="8" name="مربع نص 7"/>
          <p:cNvSpPr txBox="1"/>
          <p:nvPr/>
        </p:nvSpPr>
        <p:spPr>
          <a:xfrm>
            <a:off x="250825" y="66675"/>
            <a:ext cx="298450" cy="338138"/>
          </a:xfrm>
          <a:prstGeom prst="rect">
            <a:avLst/>
          </a:prstGeom>
          <a:noFill/>
          <a:ln>
            <a:solidFill>
              <a:schemeClr val="accent1">
                <a:lumMod val="75000"/>
              </a:schemeClr>
            </a:solidFill>
          </a:ln>
        </p:spPr>
        <p:txBody>
          <a:bodyPr wrap="none">
            <a:spAutoFit/>
          </a:bodyPr>
          <a:lstStyle/>
          <a:p>
            <a:pPr>
              <a:defRPr/>
            </a:pPr>
            <a:r>
              <a:rPr lang="en-US" b="1" dirty="0">
                <a:solidFill>
                  <a:srgbClr val="0000FF"/>
                </a:solidFill>
                <a:latin typeface="Arial" charset="0"/>
                <a:cs typeface="Arial" charset="0"/>
              </a:rPr>
              <a:t>4</a:t>
            </a:r>
          </a:p>
        </p:txBody>
      </p:sp>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3"/>
          <p:cNvSpPr>
            <a:spLocks noGrp="1" noChangeArrowheads="1"/>
          </p:cNvSpPr>
          <p:nvPr>
            <p:ph idx="1"/>
          </p:nvPr>
        </p:nvSpPr>
        <p:spPr>
          <a:xfrm>
            <a:off x="354013" y="692150"/>
            <a:ext cx="8435975" cy="5473700"/>
          </a:xfrm>
        </p:spPr>
        <p:txBody>
          <a:bodyPr/>
          <a:lstStyle/>
          <a:p>
            <a:pPr marL="0" indent="0" algn="just" rtl="1">
              <a:lnSpc>
                <a:spcPct val="150000"/>
              </a:lnSpc>
              <a:buFont typeface="Arial" charset="0"/>
              <a:buNone/>
              <a:defRPr/>
            </a:pPr>
            <a:r>
              <a:rPr lang="ar-SA" sz="2000" dirty="0" smtClean="0">
                <a:solidFill>
                  <a:schemeClr val="bg1">
                    <a:lumMod val="50000"/>
                  </a:schemeClr>
                </a:solidFill>
                <a:effectLst>
                  <a:outerShdw blurRad="50800" dist="38100" algn="tr" rotWithShape="0">
                    <a:prstClr val="black">
                      <a:alpha val="40000"/>
                    </a:prstClr>
                  </a:outerShdw>
                </a:effectLst>
                <a:latin typeface="Monotype Koufi" pitchFamily="2" charset="-78"/>
                <a:ea typeface="Monotype Koufi" pitchFamily="2" charset="-78"/>
                <a:cs typeface="Monotype Koufi" pitchFamily="2" charset="-78"/>
              </a:rPr>
              <a:t>يتبع - </a:t>
            </a:r>
            <a:r>
              <a:rPr lang="ar-KW" sz="2000" dirty="0" smtClean="0">
                <a:solidFill>
                  <a:schemeClr val="bg1">
                    <a:lumMod val="50000"/>
                  </a:schemeClr>
                </a:solidFill>
                <a:effectLst>
                  <a:outerShdw blurRad="50800" dist="38100" algn="tr" rotWithShape="0">
                    <a:prstClr val="black">
                      <a:alpha val="40000"/>
                    </a:prstClr>
                  </a:outerShdw>
                </a:effectLst>
                <a:latin typeface="Monotype Koufi" pitchFamily="2" charset="-78"/>
                <a:ea typeface="Monotype Koufi" pitchFamily="2" charset="-78"/>
                <a:cs typeface="Monotype Koufi" pitchFamily="2" charset="-78"/>
              </a:rPr>
              <a:t>الاختلافات </a:t>
            </a:r>
            <a:r>
              <a:rPr lang="ar-KW" sz="2000" dirty="0">
                <a:solidFill>
                  <a:schemeClr val="bg1">
                    <a:lumMod val="50000"/>
                  </a:schemeClr>
                </a:solidFill>
                <a:effectLst>
                  <a:outerShdw blurRad="50800" dist="38100" algn="tr" rotWithShape="0">
                    <a:prstClr val="black">
                      <a:alpha val="40000"/>
                    </a:prstClr>
                  </a:outerShdw>
                </a:effectLst>
                <a:latin typeface="Monotype Koufi" pitchFamily="2" charset="-78"/>
                <a:ea typeface="Monotype Koufi" pitchFamily="2" charset="-78"/>
                <a:cs typeface="Monotype Koufi" pitchFamily="2" charset="-78"/>
              </a:rPr>
              <a:t>والمعايير للموارد البشرية </a:t>
            </a:r>
            <a:r>
              <a:rPr lang="ar-KW" sz="2000" dirty="0" smtClean="0">
                <a:solidFill>
                  <a:schemeClr val="bg1">
                    <a:lumMod val="50000"/>
                  </a:schemeClr>
                </a:solidFill>
                <a:effectLst>
                  <a:outerShdw blurRad="50800" dist="38100" algn="tr" rotWithShape="0">
                    <a:prstClr val="black">
                      <a:alpha val="40000"/>
                    </a:prstClr>
                  </a:outerShdw>
                </a:effectLst>
                <a:latin typeface="Monotype Koufi" pitchFamily="2" charset="-78"/>
                <a:ea typeface="Monotype Koufi" pitchFamily="2" charset="-78"/>
                <a:cs typeface="Monotype Koufi" pitchFamily="2" charset="-78"/>
              </a:rPr>
              <a:t>العلمية</a:t>
            </a:r>
            <a:endParaRPr lang="ar-SA" sz="2000" dirty="0" smtClean="0">
              <a:solidFill>
                <a:schemeClr val="bg1">
                  <a:lumMod val="50000"/>
                </a:schemeClr>
              </a:solidFill>
              <a:effectLst>
                <a:outerShdw blurRad="50800" dist="38100" algn="tr" rotWithShape="0">
                  <a:prstClr val="black">
                    <a:alpha val="40000"/>
                  </a:prstClr>
                </a:outerShdw>
              </a:effectLst>
              <a:latin typeface="Monotype Koufi" pitchFamily="2" charset="-78"/>
              <a:ea typeface="Monotype Koufi" pitchFamily="2" charset="-78"/>
              <a:cs typeface="Monotype Koufi" pitchFamily="2" charset="-78"/>
            </a:endParaRPr>
          </a:p>
          <a:p>
            <a:pPr marL="0" indent="0" algn="just" rtl="1">
              <a:lnSpc>
                <a:spcPct val="150000"/>
              </a:lnSpc>
              <a:buFont typeface="Arial" charset="0"/>
              <a:buNone/>
              <a:defRPr/>
            </a:pPr>
            <a:endParaRPr lang="en-US" sz="2400" dirty="0">
              <a:solidFill>
                <a:srgbClr val="FF0000"/>
              </a:solidFill>
              <a:effectLst>
                <a:outerShdw blurRad="50800" dist="38100" algn="tr" rotWithShape="0">
                  <a:prstClr val="black">
                    <a:alpha val="40000"/>
                  </a:prstClr>
                </a:outerShdw>
              </a:effectLst>
              <a:ea typeface="Monotype Koufi" pitchFamily="2" charset="-78"/>
              <a:cs typeface="Monotype Koufi" pitchFamily="2" charset="-78"/>
            </a:endParaRPr>
          </a:p>
          <a:p>
            <a:pPr marL="0" indent="0" algn="just" rtl="1">
              <a:lnSpc>
                <a:spcPct val="150000"/>
              </a:lnSpc>
              <a:buFont typeface="Arial" charset="0"/>
              <a:buNone/>
              <a:defRPr/>
            </a:pPr>
            <a:r>
              <a:rPr lang="ar-KW" sz="2000" b="1" dirty="0">
                <a:solidFill>
                  <a:srgbClr val="C00000"/>
                </a:solidFill>
                <a:effectLst>
                  <a:outerShdw blurRad="50800" dist="38100" algn="tr" rotWithShape="0">
                    <a:prstClr val="black">
                      <a:alpha val="40000"/>
                    </a:prstClr>
                  </a:outerShdw>
                </a:effectLst>
              </a:rPr>
              <a:t>أولاً: </a:t>
            </a:r>
            <a:r>
              <a:rPr lang="ar-KW" sz="2000" b="1" dirty="0">
                <a:solidFill>
                  <a:srgbClr val="0000FF"/>
                </a:solidFill>
                <a:effectLst>
                  <a:outerShdw blurRad="50800" dist="38100" algn="tr" rotWithShape="0">
                    <a:prstClr val="black">
                      <a:alpha val="40000"/>
                    </a:prstClr>
                  </a:outerShdw>
                </a:effectLst>
              </a:rPr>
              <a:t>الأخلاق مفهوم متعدد الجوانب والأشكال </a:t>
            </a:r>
            <a:r>
              <a:rPr lang="en-US" sz="2000" b="1" dirty="0">
                <a:solidFill>
                  <a:srgbClr val="0000FF"/>
                </a:solidFill>
                <a:effectLst>
                  <a:outerShdw blurRad="50800" dist="38100" algn="tr" rotWithShape="0">
                    <a:prstClr val="black">
                      <a:alpha val="40000"/>
                    </a:prstClr>
                  </a:outerShdw>
                </a:effectLst>
              </a:rPr>
              <a:t>:</a:t>
            </a:r>
            <a:endParaRPr lang="en-US" sz="2000" b="1" dirty="0">
              <a:solidFill>
                <a:srgbClr val="0000FF"/>
              </a:solidFill>
            </a:endParaRPr>
          </a:p>
          <a:p>
            <a:pPr marL="0" indent="0" algn="just" rtl="1">
              <a:lnSpc>
                <a:spcPct val="150000"/>
              </a:lnSpc>
              <a:buFont typeface="Arial" charset="0"/>
              <a:buNone/>
              <a:defRPr/>
            </a:pPr>
            <a:r>
              <a:rPr lang="ar-KW" sz="2000" dirty="0"/>
              <a:t>أصبحت "أخلاقيات العمل" تشكل جزءًا رئيسيا من صناعة النمو في الشركات، عقب ذلك القدر الهائل من الفضائح والتجاوزات واتساع دائرة الجرائم والفساد الإداري خاصة جرائم الاختلاس والرشوة واستغلال النفوذ التي تشهدها الشركات على </a:t>
            </a:r>
            <a:r>
              <a:rPr lang="ar-KW" sz="2000" dirty="0" smtClean="0"/>
              <a:t>مستوي</a:t>
            </a:r>
            <a:r>
              <a:rPr lang="ar-SA" sz="2000" dirty="0" smtClean="0"/>
              <a:t> </a:t>
            </a:r>
            <a:r>
              <a:rPr lang="ar-KW" sz="2000" dirty="0" err="1" smtClean="0"/>
              <a:t>فى</a:t>
            </a:r>
            <a:r>
              <a:rPr lang="ar-KW" sz="2000" dirty="0" smtClean="0"/>
              <a:t> </a:t>
            </a:r>
            <a:r>
              <a:rPr lang="ar-KW" sz="2000" dirty="0"/>
              <a:t>العالم وحاجة المجتمعات إلى وجود معايير وأخلاقيات عمل أكثر </a:t>
            </a:r>
            <a:r>
              <a:rPr lang="ar-KW" sz="2000" dirty="0" smtClean="0"/>
              <a:t>رُقِيًا</a:t>
            </a:r>
            <a:endParaRPr lang="ar-SA" sz="2000" dirty="0" smtClean="0"/>
          </a:p>
          <a:p>
            <a:pPr marL="0" indent="0" algn="just" rtl="1">
              <a:lnSpc>
                <a:spcPct val="150000"/>
              </a:lnSpc>
              <a:buFont typeface="Arial" charset="0"/>
              <a:buNone/>
              <a:defRPr/>
            </a:pPr>
            <a:r>
              <a:rPr lang="ar-KW" sz="2000" dirty="0"/>
              <a:t>وينطوي مفهوم "أخلاقيات العمل" على معانٍ متعددة، فليس هناك تعريف محدد ودقيق لأخلاقيات الأعمال بل إن هناك اختلاطا في مفهوم أخلاقيات العمل وأخلاقيات الإدارة، والسلوك الأخلاقي، </a:t>
            </a:r>
            <a:r>
              <a:rPr lang="ar-KW" sz="2000" dirty="0">
                <a:solidFill>
                  <a:srgbClr val="FF0000"/>
                </a:solidFill>
              </a:rPr>
              <a:t>فقد تعني أخلاقيات العمل استخدام الأخلاقيات كاستراتيجية عمل لتحسين سمعة وأداء الشركة. </a:t>
            </a:r>
            <a:endParaRPr lang="en-US" sz="2000" dirty="0">
              <a:solidFill>
                <a:srgbClr val="FF0000"/>
              </a:solidFill>
            </a:endParaRPr>
          </a:p>
        </p:txBody>
      </p:sp>
      <p:sp>
        <p:nvSpPr>
          <p:cNvPr id="5" name="Rectangle 4"/>
          <p:cNvSpPr/>
          <p:nvPr/>
        </p:nvSpPr>
        <p:spPr>
          <a:xfrm>
            <a:off x="250825" y="476250"/>
            <a:ext cx="8642350" cy="5832475"/>
          </a:xfrm>
          <a:prstGeom prst="rect">
            <a:avLst/>
          </a:prstGeom>
          <a:noFill/>
        </p:spPr>
        <p:style>
          <a:lnRef idx="2">
            <a:schemeClr val="accent1"/>
          </a:lnRef>
          <a:fillRef idx="1">
            <a:schemeClr val="lt1"/>
          </a:fillRef>
          <a:effectRef idx="0">
            <a:schemeClr val="accent1"/>
          </a:effectRef>
          <a:fontRef idx="minor">
            <a:schemeClr val="dk1"/>
          </a:fontRef>
        </p:style>
        <p:txBody>
          <a:bodyPr rtlCol="1" anchor="ctr"/>
          <a:lstStyle/>
          <a:p>
            <a:pPr algn="ctr">
              <a:defRPr/>
            </a:pPr>
            <a:endParaRPr lang="ar-SA"/>
          </a:p>
        </p:txBody>
      </p:sp>
      <p:sp>
        <p:nvSpPr>
          <p:cNvPr id="2" name="عنصر نائب للتذييل 1"/>
          <p:cNvSpPr>
            <a:spLocks noGrp="1"/>
          </p:cNvSpPr>
          <p:nvPr>
            <p:ph type="ftr" sz="quarter" idx="11"/>
          </p:nvPr>
        </p:nvSpPr>
        <p:spPr/>
        <p:txBody>
          <a:bodyPr/>
          <a:lstStyle/>
          <a:p>
            <a:pPr>
              <a:defRPr/>
            </a:pPr>
            <a:r>
              <a:rPr lang="ar-SA"/>
              <a:t>قضايا عالمية معاصرة في الموارد البشرية </a:t>
            </a:r>
            <a:endParaRPr lang="en-US"/>
          </a:p>
        </p:txBody>
      </p:sp>
      <p:sp>
        <p:nvSpPr>
          <p:cNvPr id="3" name="عنصر نائب لرقم الشريحة 2"/>
          <p:cNvSpPr>
            <a:spLocks noGrp="1"/>
          </p:cNvSpPr>
          <p:nvPr>
            <p:ph type="sldNum" sz="quarter" idx="12"/>
          </p:nvPr>
        </p:nvSpPr>
        <p:spPr/>
        <p:txBody>
          <a:bodyPr/>
          <a:lstStyle/>
          <a:p>
            <a:pPr>
              <a:defRPr/>
            </a:pPr>
            <a:fld id="{3A9902AC-3F67-4A4A-9606-CAC22789A98F}" type="slidenum">
              <a:rPr lang="en-US" smtClean="0"/>
              <a:pPr>
                <a:defRPr/>
              </a:pPr>
              <a:t>4</a:t>
            </a:fld>
            <a:endParaRPr lang="en-US"/>
          </a:p>
        </p:txBody>
      </p:sp>
      <p:sp>
        <p:nvSpPr>
          <p:cNvPr id="8" name="مربع نص 7"/>
          <p:cNvSpPr txBox="1"/>
          <p:nvPr/>
        </p:nvSpPr>
        <p:spPr>
          <a:xfrm>
            <a:off x="250825" y="66675"/>
            <a:ext cx="298450" cy="338138"/>
          </a:xfrm>
          <a:prstGeom prst="rect">
            <a:avLst/>
          </a:prstGeom>
          <a:noFill/>
          <a:ln>
            <a:solidFill>
              <a:schemeClr val="accent1">
                <a:lumMod val="75000"/>
              </a:schemeClr>
            </a:solidFill>
          </a:ln>
        </p:spPr>
        <p:txBody>
          <a:bodyPr wrap="none">
            <a:spAutoFit/>
          </a:bodyPr>
          <a:lstStyle/>
          <a:p>
            <a:pPr>
              <a:defRPr/>
            </a:pPr>
            <a:r>
              <a:rPr lang="en-US" b="1" dirty="0">
                <a:solidFill>
                  <a:srgbClr val="0000FF"/>
                </a:solidFill>
                <a:latin typeface="Arial" charset="0"/>
                <a:cs typeface="Arial" charset="0"/>
              </a:rPr>
              <a:t>4</a:t>
            </a:r>
          </a:p>
        </p:txBody>
      </p:sp>
    </p:spTree>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3"/>
          <p:cNvSpPr>
            <a:spLocks noGrp="1" noChangeArrowheads="1"/>
          </p:cNvSpPr>
          <p:nvPr>
            <p:ph idx="1"/>
          </p:nvPr>
        </p:nvSpPr>
        <p:spPr>
          <a:xfrm>
            <a:off x="354013" y="849313"/>
            <a:ext cx="8435975" cy="5473700"/>
          </a:xfrm>
        </p:spPr>
        <p:txBody>
          <a:bodyPr>
            <a:normAutofit fontScale="77500" lnSpcReduction="20000"/>
          </a:bodyPr>
          <a:lstStyle/>
          <a:p>
            <a:pPr marL="0" indent="0" algn="just" rtl="1">
              <a:lnSpc>
                <a:spcPct val="150000"/>
              </a:lnSpc>
              <a:buFont typeface="Arial" charset="0"/>
              <a:buNone/>
              <a:defRPr/>
            </a:pPr>
            <a:r>
              <a:rPr lang="ar-SA" sz="2000" dirty="0" smtClean="0">
                <a:solidFill>
                  <a:schemeClr val="bg1">
                    <a:lumMod val="50000"/>
                  </a:schemeClr>
                </a:solidFill>
                <a:effectLst>
                  <a:outerShdw blurRad="50800" dist="38100" algn="tr" rotWithShape="0">
                    <a:prstClr val="black">
                      <a:alpha val="40000"/>
                    </a:prstClr>
                  </a:outerShdw>
                </a:effectLst>
                <a:latin typeface="Monotype Koufi" pitchFamily="2" charset="-78"/>
                <a:ea typeface="Monotype Koufi" pitchFamily="2" charset="-78"/>
                <a:cs typeface="Monotype Koufi" pitchFamily="2" charset="-78"/>
              </a:rPr>
              <a:t>يتبع - </a:t>
            </a:r>
            <a:r>
              <a:rPr lang="ar-KW" sz="2000" dirty="0" smtClean="0">
                <a:solidFill>
                  <a:schemeClr val="bg1">
                    <a:lumMod val="50000"/>
                  </a:schemeClr>
                </a:solidFill>
                <a:effectLst>
                  <a:outerShdw blurRad="50800" dist="38100" algn="tr" rotWithShape="0">
                    <a:prstClr val="black">
                      <a:alpha val="40000"/>
                    </a:prstClr>
                  </a:outerShdw>
                </a:effectLst>
                <a:latin typeface="Monotype Koufi" pitchFamily="2" charset="-78"/>
                <a:ea typeface="Monotype Koufi" pitchFamily="2" charset="-78"/>
                <a:cs typeface="Monotype Koufi" pitchFamily="2" charset="-78"/>
              </a:rPr>
              <a:t>الاختلافات </a:t>
            </a:r>
            <a:r>
              <a:rPr lang="ar-KW" sz="2000" dirty="0">
                <a:solidFill>
                  <a:schemeClr val="bg1">
                    <a:lumMod val="50000"/>
                  </a:schemeClr>
                </a:solidFill>
                <a:effectLst>
                  <a:outerShdw blurRad="50800" dist="38100" algn="tr" rotWithShape="0">
                    <a:prstClr val="black">
                      <a:alpha val="40000"/>
                    </a:prstClr>
                  </a:outerShdw>
                </a:effectLst>
                <a:latin typeface="Monotype Koufi" pitchFamily="2" charset="-78"/>
                <a:ea typeface="Monotype Koufi" pitchFamily="2" charset="-78"/>
                <a:cs typeface="Monotype Koufi" pitchFamily="2" charset="-78"/>
              </a:rPr>
              <a:t>والمعايير للموارد البشرية </a:t>
            </a:r>
            <a:r>
              <a:rPr lang="ar-KW" sz="2000" dirty="0" smtClean="0">
                <a:solidFill>
                  <a:schemeClr val="bg1">
                    <a:lumMod val="50000"/>
                  </a:schemeClr>
                </a:solidFill>
                <a:effectLst>
                  <a:outerShdw blurRad="50800" dist="38100" algn="tr" rotWithShape="0">
                    <a:prstClr val="black">
                      <a:alpha val="40000"/>
                    </a:prstClr>
                  </a:outerShdw>
                </a:effectLst>
                <a:latin typeface="Monotype Koufi" pitchFamily="2" charset="-78"/>
                <a:ea typeface="Monotype Koufi" pitchFamily="2" charset="-78"/>
                <a:cs typeface="Monotype Koufi" pitchFamily="2" charset="-78"/>
              </a:rPr>
              <a:t>العلمية</a:t>
            </a:r>
            <a:endParaRPr lang="ar-SA" sz="2000" dirty="0" smtClean="0">
              <a:solidFill>
                <a:schemeClr val="bg1">
                  <a:lumMod val="50000"/>
                </a:schemeClr>
              </a:solidFill>
              <a:effectLst>
                <a:outerShdw blurRad="50800" dist="38100" algn="tr" rotWithShape="0">
                  <a:prstClr val="black">
                    <a:alpha val="40000"/>
                  </a:prstClr>
                </a:outerShdw>
              </a:effectLst>
              <a:latin typeface="Monotype Koufi" pitchFamily="2" charset="-78"/>
              <a:ea typeface="Monotype Koufi" pitchFamily="2" charset="-78"/>
              <a:cs typeface="Monotype Koufi" pitchFamily="2" charset="-78"/>
            </a:endParaRPr>
          </a:p>
          <a:p>
            <a:pPr marL="0" indent="0" algn="just" rtl="1">
              <a:lnSpc>
                <a:spcPct val="150000"/>
              </a:lnSpc>
              <a:buFont typeface="Arial" charset="0"/>
              <a:buNone/>
              <a:defRPr/>
            </a:pPr>
            <a:r>
              <a:rPr lang="ar-SA" sz="2400" b="1" dirty="0" smtClean="0">
                <a:solidFill>
                  <a:srgbClr val="C00000"/>
                </a:solidFill>
                <a:effectLst>
                  <a:outerShdw blurRad="50800" dist="38100" algn="tr" rotWithShape="0">
                    <a:prstClr val="black">
                      <a:alpha val="40000"/>
                    </a:prstClr>
                  </a:outerShdw>
                </a:effectLst>
              </a:rPr>
              <a:t>ثانياً</a:t>
            </a:r>
            <a:r>
              <a:rPr lang="ar-KW" sz="2400" b="1" dirty="0" smtClean="0">
                <a:solidFill>
                  <a:srgbClr val="C00000"/>
                </a:solidFill>
                <a:effectLst>
                  <a:outerShdw blurRad="50800" dist="38100" algn="tr" rotWithShape="0">
                    <a:prstClr val="black">
                      <a:alpha val="40000"/>
                    </a:prstClr>
                  </a:outerShdw>
                </a:effectLst>
              </a:rPr>
              <a:t>: </a:t>
            </a:r>
            <a:r>
              <a:rPr lang="ar-SA" sz="2400" b="1" dirty="0" smtClean="0">
                <a:solidFill>
                  <a:srgbClr val="0000FF"/>
                </a:solidFill>
                <a:effectLst>
                  <a:outerShdw blurRad="50800" dist="38100" algn="tr" rotWithShape="0">
                    <a:prstClr val="black">
                      <a:alpha val="40000"/>
                    </a:prstClr>
                  </a:outerShdw>
                </a:effectLst>
              </a:rPr>
              <a:t>أسباب الاهتمام بأخلاقيات العمل </a:t>
            </a:r>
            <a:r>
              <a:rPr lang="en-US" sz="2400" b="1" dirty="0" smtClean="0">
                <a:solidFill>
                  <a:srgbClr val="0000FF"/>
                </a:solidFill>
                <a:effectLst>
                  <a:outerShdw blurRad="50800" dist="38100" algn="tr" rotWithShape="0">
                    <a:prstClr val="black">
                      <a:alpha val="40000"/>
                    </a:prstClr>
                  </a:outerShdw>
                </a:effectLst>
              </a:rPr>
              <a:t>:</a:t>
            </a:r>
            <a:endParaRPr lang="en-US" sz="2400" b="1" dirty="0">
              <a:solidFill>
                <a:srgbClr val="0000FF"/>
              </a:solidFill>
            </a:endParaRPr>
          </a:p>
          <a:p>
            <a:pPr marL="0" indent="0" algn="r" rtl="1">
              <a:lnSpc>
                <a:spcPct val="150000"/>
              </a:lnSpc>
              <a:buFont typeface="Arial" charset="0"/>
              <a:buNone/>
              <a:defRPr/>
            </a:pPr>
            <a:r>
              <a:rPr lang="ar-KW" sz="2400" b="1" dirty="0"/>
              <a:t>1</a:t>
            </a:r>
            <a:r>
              <a:rPr lang="ar-KW" sz="2400" b="1" dirty="0">
                <a:effectLst>
                  <a:outerShdw blurRad="50800" dist="38100" algn="tr" rotWithShape="0">
                    <a:prstClr val="black">
                      <a:alpha val="40000"/>
                    </a:prstClr>
                  </a:outerShdw>
                </a:effectLst>
              </a:rPr>
              <a:t>- التحول في مفاهيم الكفاءة وأهداف الشركات </a:t>
            </a:r>
            <a:r>
              <a:rPr lang="ar-SA" sz="2400" b="1" dirty="0" smtClean="0">
                <a:effectLst>
                  <a:outerShdw blurRad="50800" dist="38100" algn="tr" rotWithShape="0">
                    <a:prstClr val="black">
                      <a:alpha val="40000"/>
                    </a:prstClr>
                  </a:outerShdw>
                </a:effectLst>
              </a:rPr>
              <a:t>.</a:t>
            </a:r>
          </a:p>
          <a:p>
            <a:pPr marL="0" indent="0" algn="r" rtl="1">
              <a:lnSpc>
                <a:spcPct val="150000"/>
              </a:lnSpc>
              <a:buFont typeface="Arial" charset="0"/>
              <a:buNone/>
              <a:defRPr/>
            </a:pPr>
            <a:r>
              <a:rPr lang="ar-KW" sz="2400" b="1" dirty="0" smtClean="0">
                <a:effectLst>
                  <a:outerShdw blurRad="50800" dist="38100" algn="tr" rotWithShape="0">
                    <a:prstClr val="black">
                      <a:alpha val="40000"/>
                    </a:prstClr>
                  </a:outerShdw>
                </a:effectLst>
              </a:rPr>
              <a:t>2-</a:t>
            </a:r>
            <a:r>
              <a:rPr lang="ar-SA" sz="2400" b="1" dirty="0" smtClean="0">
                <a:effectLst>
                  <a:outerShdw blurRad="50800" dist="38100" algn="tr" rotWithShape="0">
                    <a:prstClr val="black">
                      <a:alpha val="40000"/>
                    </a:prstClr>
                  </a:outerShdw>
                </a:effectLst>
              </a:rPr>
              <a:t> </a:t>
            </a:r>
            <a:r>
              <a:rPr lang="ar-KW" sz="2400" b="1" dirty="0" smtClean="0">
                <a:effectLst>
                  <a:outerShdw blurRad="50800" dist="38100" algn="tr" rotWithShape="0">
                    <a:prstClr val="black">
                      <a:alpha val="40000"/>
                    </a:prstClr>
                  </a:outerShdw>
                </a:effectLst>
              </a:rPr>
              <a:t>تعقد </a:t>
            </a:r>
            <a:r>
              <a:rPr lang="ar-KW" sz="2400" b="1" dirty="0">
                <a:effectLst>
                  <a:outerShdw blurRad="50800" dist="38100" algn="tr" rotWithShape="0">
                    <a:prstClr val="black">
                      <a:alpha val="40000"/>
                    </a:prstClr>
                  </a:outerShdw>
                </a:effectLst>
              </a:rPr>
              <a:t>وتداخل المصالح في الشركات </a:t>
            </a:r>
            <a:r>
              <a:rPr lang="ar-KW" sz="2400" b="1" dirty="0" smtClean="0">
                <a:effectLst>
                  <a:outerShdw blurRad="50800" dist="38100" algn="tr" rotWithShape="0">
                    <a:prstClr val="black">
                      <a:alpha val="40000"/>
                    </a:prstClr>
                  </a:outerShdw>
                </a:effectLst>
              </a:rPr>
              <a:t>الحديثة</a:t>
            </a:r>
            <a:r>
              <a:rPr lang="ar-SA" sz="2400" b="1" dirty="0" smtClean="0">
                <a:effectLst>
                  <a:outerShdw blurRad="50800" dist="38100" algn="tr" rotWithShape="0">
                    <a:prstClr val="black">
                      <a:alpha val="40000"/>
                    </a:prstClr>
                  </a:outerShdw>
                </a:effectLst>
              </a:rPr>
              <a:t>.</a:t>
            </a:r>
          </a:p>
          <a:p>
            <a:pPr marL="0" indent="0" algn="r" rtl="1">
              <a:lnSpc>
                <a:spcPct val="150000"/>
              </a:lnSpc>
              <a:buFont typeface="Arial" charset="0"/>
              <a:buNone/>
              <a:defRPr/>
            </a:pPr>
            <a:r>
              <a:rPr lang="ar-KW" sz="2400" b="1" dirty="0" smtClean="0">
                <a:effectLst>
                  <a:outerShdw blurRad="50800" dist="38100" algn="tr" rotWithShape="0">
                    <a:prstClr val="black">
                      <a:alpha val="40000"/>
                    </a:prstClr>
                  </a:outerShdw>
                </a:effectLst>
              </a:rPr>
              <a:t> </a:t>
            </a:r>
            <a:r>
              <a:rPr lang="ar-KW" sz="2400" b="1" dirty="0">
                <a:effectLst>
                  <a:outerShdw blurRad="50800" dist="38100" algn="tr" rotWithShape="0">
                    <a:prstClr val="black">
                      <a:alpha val="40000"/>
                    </a:prstClr>
                  </a:outerShdw>
                </a:effectLst>
              </a:rPr>
              <a:t>3-إرساء مبادئ الإدارة السليمة (</a:t>
            </a:r>
            <a:r>
              <a:rPr lang="ar-KW" sz="2400" b="1" dirty="0" err="1">
                <a:effectLst>
                  <a:outerShdw blurRad="50800" dist="38100" algn="tr" rotWithShape="0">
                    <a:prstClr val="black">
                      <a:alpha val="40000"/>
                    </a:prstClr>
                  </a:outerShdw>
                </a:effectLst>
              </a:rPr>
              <a:t>الحوكمة</a:t>
            </a:r>
            <a:r>
              <a:rPr lang="ar-KW" sz="2400" b="1" dirty="0">
                <a:effectLst>
                  <a:outerShdw blurRad="50800" dist="38100" algn="tr" rotWithShape="0">
                    <a:prstClr val="black">
                      <a:alpha val="40000"/>
                    </a:prstClr>
                  </a:outerShdw>
                </a:effectLst>
              </a:rPr>
              <a:t>) </a:t>
            </a:r>
            <a:r>
              <a:rPr lang="ar-SA" sz="2400" b="1" dirty="0" smtClean="0">
                <a:effectLst>
                  <a:outerShdw blurRad="50800" dist="38100" algn="tr" rotWithShape="0">
                    <a:prstClr val="black">
                      <a:alpha val="40000"/>
                    </a:prstClr>
                  </a:outerShdw>
                </a:effectLst>
              </a:rPr>
              <a:t>.</a:t>
            </a:r>
          </a:p>
          <a:p>
            <a:pPr marL="0" indent="0" algn="r" rtl="1">
              <a:lnSpc>
                <a:spcPct val="150000"/>
              </a:lnSpc>
              <a:buFont typeface="Arial" charset="0"/>
              <a:buNone/>
              <a:defRPr/>
            </a:pPr>
            <a:r>
              <a:rPr lang="ar-KW" sz="2400" b="1" dirty="0" smtClean="0">
                <a:effectLst>
                  <a:outerShdw blurRad="50800" dist="38100" algn="tr" rotWithShape="0">
                    <a:prstClr val="black">
                      <a:alpha val="40000"/>
                    </a:prstClr>
                  </a:outerShdw>
                </a:effectLst>
              </a:rPr>
              <a:t>4-</a:t>
            </a:r>
            <a:r>
              <a:rPr lang="ar-SA" sz="2400" b="1" dirty="0" smtClean="0">
                <a:effectLst>
                  <a:outerShdw blurRad="50800" dist="38100" algn="tr" rotWithShape="0">
                    <a:prstClr val="black">
                      <a:alpha val="40000"/>
                    </a:prstClr>
                  </a:outerShdw>
                </a:effectLst>
              </a:rPr>
              <a:t> </a:t>
            </a:r>
            <a:r>
              <a:rPr lang="ar-KW" sz="2400" b="1" dirty="0" smtClean="0">
                <a:effectLst>
                  <a:outerShdw blurRad="50800" dist="38100" algn="tr" rotWithShape="0">
                    <a:prstClr val="black">
                      <a:alpha val="40000"/>
                    </a:prstClr>
                  </a:outerShdw>
                </a:effectLst>
              </a:rPr>
              <a:t>الاهتمام </a:t>
            </a:r>
            <a:r>
              <a:rPr lang="ar-KW" sz="2400" b="1" dirty="0">
                <a:effectLst>
                  <a:outerShdw blurRad="50800" dist="38100" algn="tr" rotWithShape="0">
                    <a:prstClr val="black">
                      <a:alpha val="40000"/>
                    </a:prstClr>
                  </a:outerShdw>
                </a:effectLst>
              </a:rPr>
              <a:t>بالتعليم والتدريب </a:t>
            </a:r>
            <a:r>
              <a:rPr lang="ar-SA" sz="2400" b="1" dirty="0" smtClean="0">
                <a:effectLst>
                  <a:outerShdw blurRad="50800" dist="38100" algn="tr" rotWithShape="0">
                    <a:prstClr val="black">
                      <a:alpha val="40000"/>
                    </a:prstClr>
                  </a:outerShdw>
                </a:effectLst>
              </a:rPr>
              <a:t>.</a:t>
            </a:r>
          </a:p>
          <a:p>
            <a:pPr marL="0" indent="0" algn="r" rtl="1">
              <a:lnSpc>
                <a:spcPct val="150000"/>
              </a:lnSpc>
              <a:buFont typeface="Arial" charset="0"/>
              <a:buNone/>
              <a:defRPr/>
            </a:pPr>
            <a:r>
              <a:rPr lang="ar-KW" sz="2400" b="1" dirty="0" smtClean="0">
                <a:effectLst>
                  <a:outerShdw blurRad="50800" dist="38100" algn="tr" rotWithShape="0">
                    <a:prstClr val="black">
                      <a:alpha val="40000"/>
                    </a:prstClr>
                  </a:outerShdw>
                </a:effectLst>
              </a:rPr>
              <a:t>5-</a:t>
            </a:r>
            <a:r>
              <a:rPr lang="ar-SA" sz="2400" b="1" dirty="0" smtClean="0">
                <a:effectLst>
                  <a:outerShdw blurRad="50800" dist="38100" algn="tr" rotWithShape="0">
                    <a:prstClr val="black">
                      <a:alpha val="40000"/>
                    </a:prstClr>
                  </a:outerShdw>
                </a:effectLst>
              </a:rPr>
              <a:t> </a:t>
            </a:r>
            <a:r>
              <a:rPr lang="ar-KW" sz="2400" b="1" dirty="0" smtClean="0">
                <a:effectLst>
                  <a:outerShdw blurRad="50800" dist="38100" algn="tr" rotWithShape="0">
                    <a:prstClr val="black">
                      <a:alpha val="40000"/>
                    </a:prstClr>
                  </a:outerShdw>
                </a:effectLst>
              </a:rPr>
              <a:t>الالتزام </a:t>
            </a:r>
            <a:r>
              <a:rPr lang="ar-KW" sz="2400" b="1" dirty="0">
                <a:effectLst>
                  <a:outerShdw blurRad="50800" dist="38100" algn="tr" rotWithShape="0">
                    <a:prstClr val="black">
                      <a:alpha val="40000"/>
                    </a:prstClr>
                  </a:outerShdw>
                </a:effectLst>
              </a:rPr>
              <a:t>بروح القانون وأهمية البعد الاجتماعي</a:t>
            </a:r>
            <a:r>
              <a:rPr lang="en-US" sz="2400" b="1" dirty="0">
                <a:effectLst>
                  <a:outerShdw blurRad="50800" dist="38100" algn="tr" rotWithShape="0">
                    <a:prstClr val="black">
                      <a:alpha val="40000"/>
                    </a:prstClr>
                  </a:outerShdw>
                </a:effectLst>
              </a:rPr>
              <a:t> </a:t>
            </a:r>
            <a:r>
              <a:rPr lang="ar-SA" sz="2400" b="1" dirty="0" smtClean="0">
                <a:effectLst>
                  <a:outerShdw blurRad="50800" dist="38100" algn="tr" rotWithShape="0">
                    <a:prstClr val="black">
                      <a:alpha val="40000"/>
                    </a:prstClr>
                  </a:outerShdw>
                </a:effectLst>
              </a:rPr>
              <a:t>.</a:t>
            </a:r>
          </a:p>
          <a:p>
            <a:pPr marL="0" indent="0" algn="r" rtl="1">
              <a:lnSpc>
                <a:spcPct val="150000"/>
              </a:lnSpc>
              <a:buFont typeface="Arial" charset="0"/>
              <a:buNone/>
              <a:defRPr/>
            </a:pPr>
            <a:r>
              <a:rPr lang="ar-KW" sz="2400" b="1" dirty="0" smtClean="0">
                <a:effectLst>
                  <a:outerShdw blurRad="50800" dist="38100" algn="tr" rotWithShape="0">
                    <a:prstClr val="black">
                      <a:alpha val="40000"/>
                    </a:prstClr>
                  </a:outerShdw>
                </a:effectLst>
              </a:rPr>
              <a:t>6-</a:t>
            </a:r>
            <a:r>
              <a:rPr lang="ar-SA" sz="2400" b="1" dirty="0" smtClean="0">
                <a:effectLst>
                  <a:outerShdw blurRad="50800" dist="38100" algn="tr" rotWithShape="0">
                    <a:prstClr val="black">
                      <a:alpha val="40000"/>
                    </a:prstClr>
                  </a:outerShdw>
                </a:effectLst>
              </a:rPr>
              <a:t> </a:t>
            </a:r>
            <a:r>
              <a:rPr lang="ar-KW" sz="2400" b="1" dirty="0" smtClean="0">
                <a:effectLst>
                  <a:outerShdw blurRad="50800" dist="38100" algn="tr" rotWithShape="0">
                    <a:prstClr val="black">
                      <a:alpha val="40000"/>
                    </a:prstClr>
                  </a:outerShdw>
                </a:effectLst>
              </a:rPr>
              <a:t>البحث </a:t>
            </a:r>
            <a:r>
              <a:rPr lang="ar-KW" sz="2400" b="1" dirty="0">
                <a:effectLst>
                  <a:outerShdw blurRad="50800" dist="38100" algn="tr" rotWithShape="0">
                    <a:prstClr val="black">
                      <a:alpha val="40000"/>
                    </a:prstClr>
                  </a:outerShdw>
                </a:effectLst>
              </a:rPr>
              <a:t>عن إنتاج ما هو مفيد للبشر وتحسين نوعية الحياة </a:t>
            </a:r>
            <a:r>
              <a:rPr lang="ar-SA" sz="2400" b="1" dirty="0">
                <a:effectLst>
                  <a:outerShdw blurRad="50800" dist="38100" algn="tr" rotWithShape="0">
                    <a:prstClr val="black">
                      <a:alpha val="40000"/>
                    </a:prstClr>
                  </a:outerShdw>
                </a:effectLst>
              </a:rPr>
              <a:t>.</a:t>
            </a:r>
            <a:endParaRPr lang="en-US" sz="2400" dirty="0"/>
          </a:p>
          <a:p>
            <a:pPr marL="0" indent="0" algn="r" rtl="1">
              <a:lnSpc>
                <a:spcPct val="150000"/>
              </a:lnSpc>
              <a:buFont typeface="Arial" charset="0"/>
              <a:buNone/>
              <a:defRPr/>
            </a:pPr>
            <a:endParaRPr lang="ar-SA" sz="2400" b="1" dirty="0" smtClean="0">
              <a:effectLst>
                <a:outerShdw blurRad="50800" dist="38100" algn="tr" rotWithShape="0">
                  <a:prstClr val="black">
                    <a:alpha val="40000"/>
                  </a:prstClr>
                </a:outerShdw>
              </a:effectLst>
            </a:endParaRPr>
          </a:p>
          <a:p>
            <a:pPr marL="0" indent="0" algn="r" rtl="1">
              <a:buFont typeface="Arial" charset="0"/>
              <a:buNone/>
              <a:defRPr/>
            </a:pPr>
            <a:endParaRPr lang="en-US" sz="2000" dirty="0"/>
          </a:p>
          <a:p>
            <a:pPr marL="0" indent="0" algn="r" rtl="1">
              <a:buFont typeface="Arial" charset="0"/>
              <a:buNone/>
              <a:defRPr/>
            </a:pPr>
            <a:endParaRPr lang="en-US" sz="2000" dirty="0"/>
          </a:p>
          <a:p>
            <a:pPr marL="0" indent="0" algn="r" rtl="1">
              <a:buFont typeface="Arial" charset="0"/>
              <a:buNone/>
              <a:defRPr/>
            </a:pPr>
            <a:endParaRPr lang="en-US" sz="2000" b="1" dirty="0" smtClean="0">
              <a:effectLst>
                <a:outerShdw blurRad="50800" dist="38100" algn="tr" rotWithShape="0">
                  <a:prstClr val="black">
                    <a:alpha val="40000"/>
                  </a:prstClr>
                </a:outerShdw>
              </a:effectLst>
            </a:endParaRPr>
          </a:p>
          <a:p>
            <a:pPr marL="0" indent="0" algn="r" rtl="1">
              <a:buFont typeface="Arial" charset="0"/>
              <a:buNone/>
              <a:defRPr/>
            </a:pPr>
            <a:endParaRPr lang="en-US" sz="2000" dirty="0"/>
          </a:p>
          <a:p>
            <a:pPr marL="0" indent="0" algn="r" rtl="1">
              <a:buFont typeface="Arial" charset="0"/>
              <a:buNone/>
              <a:defRPr/>
            </a:pPr>
            <a:endParaRPr lang="en-US" sz="2000" dirty="0"/>
          </a:p>
          <a:p>
            <a:pPr marL="0" indent="0" algn="r" rtl="1">
              <a:buFont typeface="Arial" charset="0"/>
              <a:buNone/>
              <a:defRPr/>
            </a:pPr>
            <a:r>
              <a:rPr lang="ar-KW" sz="2000" b="1" dirty="0" smtClean="0">
                <a:effectLst>
                  <a:outerShdw blurRad="50800" dist="38100" algn="tr" rotWithShape="0">
                    <a:prstClr val="black">
                      <a:alpha val="40000"/>
                    </a:prstClr>
                  </a:outerShdw>
                </a:effectLst>
              </a:rPr>
              <a:t> </a:t>
            </a:r>
            <a:endParaRPr lang="en-US" sz="2000" dirty="0"/>
          </a:p>
        </p:txBody>
      </p:sp>
      <p:sp>
        <p:nvSpPr>
          <p:cNvPr id="5" name="Rectangle 4"/>
          <p:cNvSpPr/>
          <p:nvPr/>
        </p:nvSpPr>
        <p:spPr>
          <a:xfrm>
            <a:off x="250825" y="476250"/>
            <a:ext cx="8642350" cy="5832475"/>
          </a:xfrm>
          <a:prstGeom prst="rect">
            <a:avLst/>
          </a:prstGeom>
          <a:noFill/>
        </p:spPr>
        <p:style>
          <a:lnRef idx="2">
            <a:schemeClr val="accent1"/>
          </a:lnRef>
          <a:fillRef idx="1">
            <a:schemeClr val="lt1"/>
          </a:fillRef>
          <a:effectRef idx="0">
            <a:schemeClr val="accent1"/>
          </a:effectRef>
          <a:fontRef idx="minor">
            <a:schemeClr val="dk1"/>
          </a:fontRef>
        </p:style>
        <p:txBody>
          <a:bodyPr rtlCol="1" anchor="ctr"/>
          <a:lstStyle/>
          <a:p>
            <a:pPr algn="ctr">
              <a:defRPr/>
            </a:pPr>
            <a:endParaRPr lang="ar-SA"/>
          </a:p>
        </p:txBody>
      </p:sp>
      <p:sp>
        <p:nvSpPr>
          <p:cNvPr id="2" name="عنصر نائب للتذييل 1"/>
          <p:cNvSpPr>
            <a:spLocks noGrp="1"/>
          </p:cNvSpPr>
          <p:nvPr>
            <p:ph type="ftr" sz="quarter" idx="11"/>
          </p:nvPr>
        </p:nvSpPr>
        <p:spPr/>
        <p:txBody>
          <a:bodyPr/>
          <a:lstStyle/>
          <a:p>
            <a:pPr>
              <a:defRPr/>
            </a:pPr>
            <a:r>
              <a:rPr lang="ar-SA"/>
              <a:t>قضايا عالمية معاصرة في الموارد البشرية </a:t>
            </a:r>
            <a:endParaRPr lang="en-US"/>
          </a:p>
        </p:txBody>
      </p:sp>
      <p:sp>
        <p:nvSpPr>
          <p:cNvPr id="3" name="عنصر نائب لرقم الشريحة 2"/>
          <p:cNvSpPr>
            <a:spLocks noGrp="1"/>
          </p:cNvSpPr>
          <p:nvPr>
            <p:ph type="sldNum" sz="quarter" idx="12"/>
          </p:nvPr>
        </p:nvSpPr>
        <p:spPr/>
        <p:txBody>
          <a:bodyPr/>
          <a:lstStyle/>
          <a:p>
            <a:pPr>
              <a:defRPr/>
            </a:pPr>
            <a:fld id="{72B47C5F-8C99-47ED-A735-6E8306437237}" type="slidenum">
              <a:rPr lang="en-US" smtClean="0"/>
              <a:pPr>
                <a:defRPr/>
              </a:pPr>
              <a:t>5</a:t>
            </a:fld>
            <a:endParaRPr lang="en-US"/>
          </a:p>
        </p:txBody>
      </p:sp>
      <p:sp>
        <p:nvSpPr>
          <p:cNvPr id="8" name="مربع نص 7"/>
          <p:cNvSpPr txBox="1"/>
          <p:nvPr/>
        </p:nvSpPr>
        <p:spPr>
          <a:xfrm>
            <a:off x="250825" y="66675"/>
            <a:ext cx="298450" cy="338138"/>
          </a:xfrm>
          <a:prstGeom prst="rect">
            <a:avLst/>
          </a:prstGeom>
          <a:noFill/>
          <a:ln>
            <a:solidFill>
              <a:schemeClr val="accent1">
                <a:lumMod val="75000"/>
              </a:schemeClr>
            </a:solidFill>
          </a:ln>
        </p:spPr>
        <p:txBody>
          <a:bodyPr wrap="none">
            <a:spAutoFit/>
          </a:bodyPr>
          <a:lstStyle/>
          <a:p>
            <a:pPr>
              <a:defRPr/>
            </a:pPr>
            <a:r>
              <a:rPr lang="en-US" b="1" dirty="0">
                <a:solidFill>
                  <a:srgbClr val="0000FF"/>
                </a:solidFill>
                <a:latin typeface="Arial" charset="0"/>
                <a:cs typeface="Arial" charset="0"/>
              </a:rPr>
              <a:t>4</a:t>
            </a:r>
          </a:p>
        </p:txBody>
      </p:sp>
    </p:spTree>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3"/>
          <p:cNvSpPr>
            <a:spLocks noGrp="1" noChangeArrowheads="1"/>
          </p:cNvSpPr>
          <p:nvPr>
            <p:ph idx="1"/>
          </p:nvPr>
        </p:nvSpPr>
        <p:spPr>
          <a:xfrm>
            <a:off x="277813" y="476250"/>
            <a:ext cx="8435975" cy="5472113"/>
          </a:xfrm>
        </p:spPr>
        <p:txBody>
          <a:bodyPr>
            <a:normAutofit lnSpcReduction="10000"/>
          </a:bodyPr>
          <a:lstStyle/>
          <a:p>
            <a:pPr marL="0" indent="0" algn="just" rtl="1">
              <a:lnSpc>
                <a:spcPct val="150000"/>
              </a:lnSpc>
              <a:buFont typeface="Arial" pitchFamily="34" charset="0"/>
              <a:buNone/>
            </a:pPr>
            <a:r>
              <a:rPr lang="ar-KW" sz="2000" smtClean="0">
                <a:solidFill>
                  <a:srgbClr val="C00000"/>
                </a:solidFill>
                <a:latin typeface="Monotype Koufi"/>
                <a:ea typeface="Monotype Koufi"/>
                <a:cs typeface="Monotype Koufi"/>
              </a:rPr>
              <a:t>العولمة وأخلاقيات العمل </a:t>
            </a:r>
            <a:r>
              <a:rPr lang="en-US" sz="2000" smtClean="0">
                <a:solidFill>
                  <a:srgbClr val="C00000"/>
                </a:solidFill>
                <a:ea typeface="Monotype Koufi"/>
                <a:cs typeface="Monotype Koufi"/>
              </a:rPr>
              <a:t>:</a:t>
            </a:r>
          </a:p>
          <a:p>
            <a:pPr marL="0" indent="0" algn="just" rtl="1">
              <a:lnSpc>
                <a:spcPct val="150000"/>
              </a:lnSpc>
              <a:buFont typeface="Arial" pitchFamily="34" charset="0"/>
              <a:buNone/>
            </a:pPr>
            <a:r>
              <a:rPr lang="ar-KW" sz="2000" smtClean="0"/>
              <a:t>وتعد العولمة سببًا آخر من أسباب الاهتمام بالأخلاقيات حيث برزت مدونات ومنظمات غير حكومية عبر شبكة الإنترنت تعكف على رصد المخالفات التي ترتكبها الشركات. كما أن العولمة قد أوضحت مشكلة اختلاف الثقافات بين مديري الأعمال في ظل انفتاح الأسواق وتغلغل بعض الشركات في أسواق مختلفة حول العالم. </a:t>
            </a:r>
            <a:endParaRPr lang="en-US" sz="2000" smtClean="0"/>
          </a:p>
          <a:p>
            <a:pPr marL="0" indent="0" algn="just" rtl="1">
              <a:lnSpc>
                <a:spcPct val="150000"/>
              </a:lnSpc>
              <a:buFont typeface="Arial" pitchFamily="34" charset="0"/>
              <a:buNone/>
            </a:pPr>
            <a:r>
              <a:rPr lang="ar-KW" sz="2000" smtClean="0"/>
              <a:t>وتبذل العديد من الشركات في الوقت الحاضر جهودا مضنية للنأي بنفسها عن طغيان العولمة. </a:t>
            </a:r>
            <a:endParaRPr lang="en-US" sz="2000" smtClean="0"/>
          </a:p>
          <a:p>
            <a:pPr marL="0" indent="0" algn="just" rtl="1">
              <a:lnSpc>
                <a:spcPct val="150000"/>
              </a:lnSpc>
              <a:buFont typeface="Arial" pitchFamily="34" charset="0"/>
              <a:buNone/>
            </a:pPr>
            <a:r>
              <a:rPr lang="ar-KW" sz="2000" smtClean="0">
                <a:solidFill>
                  <a:srgbClr val="C00000"/>
                </a:solidFill>
                <a:latin typeface="Monotype Koufi"/>
                <a:ea typeface="Monotype Koufi"/>
                <a:cs typeface="Monotype Koufi"/>
              </a:rPr>
              <a:t>التعارض بين الأخلاقيات والأداء</a:t>
            </a:r>
            <a:endParaRPr lang="en-US" sz="2000" smtClean="0">
              <a:solidFill>
                <a:srgbClr val="C00000"/>
              </a:solidFill>
              <a:ea typeface="Monotype Koufi"/>
              <a:cs typeface="Monotype Koufi"/>
            </a:endParaRPr>
          </a:p>
          <a:p>
            <a:pPr marL="0" indent="0" algn="just" rtl="1">
              <a:lnSpc>
                <a:spcPct val="150000"/>
              </a:lnSpc>
              <a:buFont typeface="Arial" pitchFamily="34" charset="0"/>
              <a:buNone/>
            </a:pPr>
            <a:r>
              <a:rPr lang="ar-KW" sz="2000" smtClean="0"/>
              <a:t>تشير معظم الأدبيات الصادرة عن "أخلاقيات العمل" إلى أن الأخلاق أمر هام ونافع للعمل في الأجل البعيد على أقل تقدير إن لم تكن هامة ونافعة على الأجل القريب. وغالبًا ما يُقال إن الأخلاقيات هي العنصر الأساسي الذي يتوقف عليه نجاح وتطور المؤسسات على الأجل البعيد. وسوف يفقد العمل فعاليته بدون وجود درجة من الثقة والأمانة والصدق. كما سوف تتزايد تكاليف المعاملات لاسيما التكاليف القانونية. وبصفة خاصة، تلعب الثقة دورًا هامًا وحيويًا في العمل. </a:t>
            </a:r>
            <a:endParaRPr lang="en-US" sz="2000" smtClean="0"/>
          </a:p>
        </p:txBody>
      </p:sp>
      <p:sp>
        <p:nvSpPr>
          <p:cNvPr id="5" name="Rectangle 4"/>
          <p:cNvSpPr/>
          <p:nvPr/>
        </p:nvSpPr>
        <p:spPr>
          <a:xfrm>
            <a:off x="250825" y="476250"/>
            <a:ext cx="8642350" cy="5832475"/>
          </a:xfrm>
          <a:prstGeom prst="rect">
            <a:avLst/>
          </a:prstGeom>
          <a:noFill/>
        </p:spPr>
        <p:style>
          <a:lnRef idx="2">
            <a:schemeClr val="accent1"/>
          </a:lnRef>
          <a:fillRef idx="1">
            <a:schemeClr val="lt1"/>
          </a:fillRef>
          <a:effectRef idx="0">
            <a:schemeClr val="accent1"/>
          </a:effectRef>
          <a:fontRef idx="minor">
            <a:schemeClr val="dk1"/>
          </a:fontRef>
        </p:style>
        <p:txBody>
          <a:bodyPr rtlCol="1" anchor="ctr"/>
          <a:lstStyle/>
          <a:p>
            <a:pPr algn="ctr">
              <a:defRPr/>
            </a:pPr>
            <a:endParaRPr lang="ar-SA"/>
          </a:p>
        </p:txBody>
      </p:sp>
      <p:sp>
        <p:nvSpPr>
          <p:cNvPr id="2" name="عنصر نائب للتذييل 1"/>
          <p:cNvSpPr>
            <a:spLocks noGrp="1"/>
          </p:cNvSpPr>
          <p:nvPr>
            <p:ph type="ftr" sz="quarter" idx="11"/>
          </p:nvPr>
        </p:nvSpPr>
        <p:spPr/>
        <p:txBody>
          <a:bodyPr/>
          <a:lstStyle/>
          <a:p>
            <a:pPr>
              <a:defRPr/>
            </a:pPr>
            <a:r>
              <a:rPr lang="ar-SA"/>
              <a:t>قضايا عالمية معاصرة في الموارد البشرية </a:t>
            </a:r>
            <a:endParaRPr lang="en-US"/>
          </a:p>
        </p:txBody>
      </p:sp>
      <p:sp>
        <p:nvSpPr>
          <p:cNvPr id="3" name="عنصر نائب لرقم الشريحة 2"/>
          <p:cNvSpPr>
            <a:spLocks noGrp="1"/>
          </p:cNvSpPr>
          <p:nvPr>
            <p:ph type="sldNum" sz="quarter" idx="12"/>
          </p:nvPr>
        </p:nvSpPr>
        <p:spPr/>
        <p:txBody>
          <a:bodyPr/>
          <a:lstStyle/>
          <a:p>
            <a:pPr>
              <a:defRPr/>
            </a:pPr>
            <a:fld id="{1B3B7E6D-823E-4D77-B14D-5B9C96932EED}" type="slidenum">
              <a:rPr lang="en-US" smtClean="0"/>
              <a:pPr>
                <a:defRPr/>
              </a:pPr>
              <a:t>6</a:t>
            </a:fld>
            <a:endParaRPr lang="en-US"/>
          </a:p>
        </p:txBody>
      </p:sp>
      <p:sp>
        <p:nvSpPr>
          <p:cNvPr id="8" name="مربع نص 7"/>
          <p:cNvSpPr txBox="1"/>
          <p:nvPr/>
        </p:nvSpPr>
        <p:spPr>
          <a:xfrm>
            <a:off x="250825" y="66675"/>
            <a:ext cx="298450" cy="338138"/>
          </a:xfrm>
          <a:prstGeom prst="rect">
            <a:avLst/>
          </a:prstGeom>
          <a:noFill/>
          <a:ln>
            <a:solidFill>
              <a:schemeClr val="accent1">
                <a:lumMod val="75000"/>
              </a:schemeClr>
            </a:solidFill>
          </a:ln>
        </p:spPr>
        <p:txBody>
          <a:bodyPr wrap="none">
            <a:spAutoFit/>
          </a:bodyPr>
          <a:lstStyle/>
          <a:p>
            <a:pPr>
              <a:defRPr/>
            </a:pPr>
            <a:r>
              <a:rPr lang="en-US" b="1" dirty="0">
                <a:solidFill>
                  <a:srgbClr val="0000FF"/>
                </a:solidFill>
                <a:latin typeface="Arial" charset="0"/>
                <a:cs typeface="Arial" charset="0"/>
              </a:rPr>
              <a:t>4</a:t>
            </a:r>
          </a:p>
        </p:txBody>
      </p:sp>
    </p:spTree>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9394" name="Picture 4"/>
          <p:cNvPicPr>
            <a:picLocks noChangeAspect="1"/>
          </p:cNvPicPr>
          <p:nvPr/>
        </p:nvPicPr>
        <p:blipFill>
          <a:blip r:embed="rId2"/>
          <a:srcRect/>
          <a:stretch>
            <a:fillRect/>
          </a:stretch>
        </p:blipFill>
        <p:spPr bwMode="auto">
          <a:xfrm>
            <a:off x="0" y="0"/>
            <a:ext cx="9144000" cy="6858000"/>
          </a:xfrm>
          <a:prstGeom prst="rect">
            <a:avLst/>
          </a:prstGeom>
          <a:noFill/>
          <a:ln w="9525">
            <a:noFill/>
            <a:miter lim="800000"/>
            <a:headEnd/>
            <a:tailEnd/>
          </a:ln>
        </p:spPr>
      </p:pic>
      <p:sp>
        <p:nvSpPr>
          <p:cNvPr id="2" name="Slide Number Placeholder 1"/>
          <p:cNvSpPr>
            <a:spLocks noGrp="1"/>
          </p:cNvSpPr>
          <p:nvPr>
            <p:ph type="sldNum" sz="quarter" idx="12"/>
          </p:nvPr>
        </p:nvSpPr>
        <p:spPr/>
        <p:txBody>
          <a:bodyPr/>
          <a:lstStyle/>
          <a:p>
            <a:pPr>
              <a:defRPr/>
            </a:pPr>
            <a:fld id="{DA78A928-8229-4953-9F4B-AF0E8A8AED9E}" type="slidenum">
              <a:rPr lang="en-US"/>
              <a:pPr>
                <a:defRPr/>
              </a:pPr>
              <a:t>7</a:t>
            </a:fld>
            <a:endParaRPr lang="en-US" dirty="0"/>
          </a:p>
        </p:txBody>
      </p:sp>
      <p:sp>
        <p:nvSpPr>
          <p:cNvPr id="48131" name="TextBox 2"/>
          <p:cNvSpPr txBox="1">
            <a:spLocks noChangeArrowheads="1"/>
          </p:cNvSpPr>
          <p:nvPr/>
        </p:nvSpPr>
        <p:spPr bwMode="auto">
          <a:xfrm>
            <a:off x="2411413" y="1211263"/>
            <a:ext cx="3852862" cy="4508500"/>
          </a:xfrm>
          <a:prstGeom prst="rect">
            <a:avLst/>
          </a:prstGeom>
          <a:ln/>
        </p:spPr>
        <p:style>
          <a:lnRef idx="2">
            <a:schemeClr val="accent2"/>
          </a:lnRef>
          <a:fillRef idx="1">
            <a:schemeClr val="lt1"/>
          </a:fillRef>
          <a:effectRef idx="0">
            <a:schemeClr val="accent2"/>
          </a:effectRef>
          <a:fontRef idx="minor">
            <a:schemeClr val="dk1"/>
          </a:fontRef>
        </p:style>
        <p:txBody>
          <a:bodyPr>
            <a:spAutoFit/>
          </a:bodyPr>
          <a:lstStyle>
            <a:lvl1pPr eaLnBrk="0" hangingPunct="0">
              <a:defRPr sz="1600">
                <a:solidFill>
                  <a:schemeClr val="tx1"/>
                </a:solidFill>
                <a:latin typeface="Arial" pitchFamily="34" charset="0"/>
                <a:cs typeface="Arial" pitchFamily="34" charset="0"/>
              </a:defRPr>
            </a:lvl1pPr>
            <a:lvl2pPr marL="742950" indent="-285750" eaLnBrk="0" hangingPunct="0">
              <a:defRPr sz="1600">
                <a:solidFill>
                  <a:schemeClr val="tx1"/>
                </a:solidFill>
                <a:latin typeface="Arial" pitchFamily="34" charset="0"/>
                <a:cs typeface="Arial" pitchFamily="34" charset="0"/>
              </a:defRPr>
            </a:lvl2pPr>
            <a:lvl3pPr marL="1143000" indent="-228600" eaLnBrk="0" hangingPunct="0">
              <a:defRPr sz="1600">
                <a:solidFill>
                  <a:schemeClr val="tx1"/>
                </a:solidFill>
                <a:latin typeface="Arial" pitchFamily="34" charset="0"/>
                <a:cs typeface="Arial" pitchFamily="34" charset="0"/>
              </a:defRPr>
            </a:lvl3pPr>
            <a:lvl4pPr marL="1600200" indent="-228600" eaLnBrk="0" hangingPunct="0">
              <a:defRPr sz="1600">
                <a:solidFill>
                  <a:schemeClr val="tx1"/>
                </a:solidFill>
                <a:latin typeface="Arial" pitchFamily="34" charset="0"/>
                <a:cs typeface="Arial" pitchFamily="34" charset="0"/>
              </a:defRPr>
            </a:lvl4pPr>
            <a:lvl5pPr marL="2057400" indent="-228600" eaLnBrk="0" hangingPunct="0">
              <a:defRPr sz="1600">
                <a:solidFill>
                  <a:schemeClr val="tx1"/>
                </a:solidFill>
                <a:latin typeface="Arial" pitchFamily="34" charset="0"/>
                <a:cs typeface="Arial" pitchFamily="34" charset="0"/>
              </a:defRPr>
            </a:lvl5pPr>
            <a:lvl6pPr marL="2514600" indent="-228600" algn="l" rtl="0" eaLnBrk="0" fontAlgn="base" hangingPunct="0">
              <a:spcBef>
                <a:spcPct val="0"/>
              </a:spcBef>
              <a:spcAft>
                <a:spcPct val="0"/>
              </a:spcAft>
              <a:defRPr sz="1600">
                <a:solidFill>
                  <a:schemeClr val="tx1"/>
                </a:solidFill>
                <a:latin typeface="Arial" pitchFamily="34" charset="0"/>
                <a:cs typeface="Arial" pitchFamily="34" charset="0"/>
              </a:defRPr>
            </a:lvl6pPr>
            <a:lvl7pPr marL="2971800" indent="-228600" algn="l" rtl="0" eaLnBrk="0" fontAlgn="base" hangingPunct="0">
              <a:spcBef>
                <a:spcPct val="0"/>
              </a:spcBef>
              <a:spcAft>
                <a:spcPct val="0"/>
              </a:spcAft>
              <a:defRPr sz="1600">
                <a:solidFill>
                  <a:schemeClr val="tx1"/>
                </a:solidFill>
                <a:latin typeface="Arial" pitchFamily="34" charset="0"/>
                <a:cs typeface="Arial" pitchFamily="34" charset="0"/>
              </a:defRPr>
            </a:lvl7pPr>
            <a:lvl8pPr marL="3429000" indent="-228600" algn="l" rtl="0" eaLnBrk="0" fontAlgn="base" hangingPunct="0">
              <a:spcBef>
                <a:spcPct val="0"/>
              </a:spcBef>
              <a:spcAft>
                <a:spcPct val="0"/>
              </a:spcAft>
              <a:defRPr sz="1600">
                <a:solidFill>
                  <a:schemeClr val="tx1"/>
                </a:solidFill>
                <a:latin typeface="Arial" pitchFamily="34" charset="0"/>
                <a:cs typeface="Arial" pitchFamily="34" charset="0"/>
              </a:defRPr>
            </a:lvl8pPr>
            <a:lvl9pPr marL="3886200" indent="-228600" algn="l" rtl="0" eaLnBrk="0" fontAlgn="base" hangingPunct="0">
              <a:spcBef>
                <a:spcPct val="0"/>
              </a:spcBef>
              <a:spcAft>
                <a:spcPct val="0"/>
              </a:spcAft>
              <a:defRPr sz="1600">
                <a:solidFill>
                  <a:schemeClr val="tx1"/>
                </a:solidFill>
                <a:latin typeface="Arial" pitchFamily="34" charset="0"/>
                <a:cs typeface="Arial" pitchFamily="34" charset="0"/>
              </a:defRPr>
            </a:lvl9pPr>
          </a:lstStyle>
          <a:p>
            <a:pPr algn="ctr" eaLnBrk="1" hangingPunct="1">
              <a:defRPr/>
            </a:pPr>
            <a:endParaRPr lang="en-US" sz="4400" b="1" dirty="0" smtClean="0">
              <a:cs typeface="PT Bold Heading" pitchFamily="2" charset="-78"/>
            </a:endParaRPr>
          </a:p>
          <a:p>
            <a:pPr algn="ctr" eaLnBrk="1" hangingPunct="1">
              <a:defRPr/>
            </a:pPr>
            <a:r>
              <a:rPr lang="ar-SA" sz="19900" b="1" dirty="0" smtClean="0">
                <a:solidFill>
                  <a:srgbClr val="C00000"/>
                </a:solidFill>
                <a:cs typeface="PT Bold Heading" pitchFamily="2" charset="-78"/>
              </a:rPr>
              <a:t>5</a:t>
            </a:r>
            <a:endParaRPr lang="en-US" sz="19900" b="1" dirty="0" smtClean="0">
              <a:solidFill>
                <a:srgbClr val="C00000"/>
              </a:solidFill>
              <a:cs typeface="PT Bold Heading" pitchFamily="2" charset="-78"/>
            </a:endParaRPr>
          </a:p>
          <a:p>
            <a:pPr algn="ctr" eaLnBrk="1" hangingPunct="1">
              <a:defRPr/>
            </a:pPr>
            <a:endParaRPr lang="en-US" sz="4400" b="1" dirty="0" smtClean="0">
              <a:cs typeface="PT Bold Heading" pitchFamily="2" charset="-78"/>
            </a:endParaRPr>
          </a:p>
        </p:txBody>
      </p:sp>
      <p:sp>
        <p:nvSpPr>
          <p:cNvPr id="3" name="عنصر نائب للتذييل 2"/>
          <p:cNvSpPr>
            <a:spLocks noGrp="1"/>
          </p:cNvSpPr>
          <p:nvPr>
            <p:ph type="ftr" sz="quarter" idx="11"/>
          </p:nvPr>
        </p:nvSpPr>
        <p:spPr/>
        <p:txBody>
          <a:bodyPr/>
          <a:lstStyle/>
          <a:p>
            <a:pPr>
              <a:defRPr/>
            </a:pPr>
            <a:r>
              <a:rPr lang="ar-SA"/>
              <a:t>قضايا عالمية معاصرة في الموارد البشرية </a:t>
            </a:r>
            <a:endParaRPr lang="en-US"/>
          </a:p>
        </p:txBody>
      </p:sp>
    </p:spTree>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0418" name="Picture 4"/>
          <p:cNvPicPr>
            <a:picLocks noChangeAspect="1"/>
          </p:cNvPicPr>
          <p:nvPr/>
        </p:nvPicPr>
        <p:blipFill>
          <a:blip r:embed="rId2"/>
          <a:srcRect/>
          <a:stretch>
            <a:fillRect/>
          </a:stretch>
        </p:blipFill>
        <p:spPr bwMode="auto">
          <a:xfrm>
            <a:off x="0" y="36513"/>
            <a:ext cx="9144000" cy="6858000"/>
          </a:xfrm>
          <a:prstGeom prst="rect">
            <a:avLst/>
          </a:prstGeom>
          <a:noFill/>
          <a:ln w="9525">
            <a:noFill/>
            <a:miter lim="800000"/>
            <a:headEnd/>
            <a:tailEnd/>
          </a:ln>
        </p:spPr>
      </p:pic>
      <p:sp>
        <p:nvSpPr>
          <p:cNvPr id="48131" name="TextBox 2"/>
          <p:cNvSpPr txBox="1">
            <a:spLocks noChangeArrowheads="1"/>
          </p:cNvSpPr>
          <p:nvPr/>
        </p:nvSpPr>
        <p:spPr bwMode="auto">
          <a:xfrm>
            <a:off x="1235075" y="2349500"/>
            <a:ext cx="6807200" cy="1538288"/>
          </a:xfrm>
          <a:prstGeom prst="rect">
            <a:avLst/>
          </a:prstGeom>
          <a:ln/>
        </p:spPr>
        <p:style>
          <a:lnRef idx="2">
            <a:schemeClr val="accent2"/>
          </a:lnRef>
          <a:fillRef idx="1">
            <a:schemeClr val="lt1"/>
          </a:fillRef>
          <a:effectRef idx="0">
            <a:schemeClr val="accent2"/>
          </a:effectRef>
          <a:fontRef idx="minor">
            <a:schemeClr val="dk1"/>
          </a:fontRef>
        </p:style>
        <p:txBody>
          <a:bodyPr>
            <a:spAutoFit/>
          </a:bodyPr>
          <a:lstStyle>
            <a:lvl1pPr eaLnBrk="0" hangingPunct="0">
              <a:defRPr sz="1600">
                <a:solidFill>
                  <a:schemeClr val="tx1"/>
                </a:solidFill>
                <a:latin typeface="Arial" pitchFamily="34" charset="0"/>
                <a:cs typeface="Arial" pitchFamily="34" charset="0"/>
              </a:defRPr>
            </a:lvl1pPr>
            <a:lvl2pPr marL="742950" indent="-285750" eaLnBrk="0" hangingPunct="0">
              <a:defRPr sz="1600">
                <a:solidFill>
                  <a:schemeClr val="tx1"/>
                </a:solidFill>
                <a:latin typeface="Arial" pitchFamily="34" charset="0"/>
                <a:cs typeface="Arial" pitchFamily="34" charset="0"/>
              </a:defRPr>
            </a:lvl2pPr>
            <a:lvl3pPr marL="1143000" indent="-228600" eaLnBrk="0" hangingPunct="0">
              <a:defRPr sz="1600">
                <a:solidFill>
                  <a:schemeClr val="tx1"/>
                </a:solidFill>
                <a:latin typeface="Arial" pitchFamily="34" charset="0"/>
                <a:cs typeface="Arial" pitchFamily="34" charset="0"/>
              </a:defRPr>
            </a:lvl3pPr>
            <a:lvl4pPr marL="1600200" indent="-228600" eaLnBrk="0" hangingPunct="0">
              <a:defRPr sz="1600">
                <a:solidFill>
                  <a:schemeClr val="tx1"/>
                </a:solidFill>
                <a:latin typeface="Arial" pitchFamily="34" charset="0"/>
                <a:cs typeface="Arial" pitchFamily="34" charset="0"/>
              </a:defRPr>
            </a:lvl4pPr>
            <a:lvl5pPr marL="2057400" indent="-228600" eaLnBrk="0" hangingPunct="0">
              <a:defRPr sz="1600">
                <a:solidFill>
                  <a:schemeClr val="tx1"/>
                </a:solidFill>
                <a:latin typeface="Arial" pitchFamily="34" charset="0"/>
                <a:cs typeface="Arial" pitchFamily="34" charset="0"/>
              </a:defRPr>
            </a:lvl5pPr>
            <a:lvl6pPr marL="2514600" indent="-228600" algn="l" rtl="0" eaLnBrk="0" fontAlgn="base" hangingPunct="0">
              <a:spcBef>
                <a:spcPct val="0"/>
              </a:spcBef>
              <a:spcAft>
                <a:spcPct val="0"/>
              </a:spcAft>
              <a:defRPr sz="1600">
                <a:solidFill>
                  <a:schemeClr val="tx1"/>
                </a:solidFill>
                <a:latin typeface="Arial" pitchFamily="34" charset="0"/>
                <a:cs typeface="Arial" pitchFamily="34" charset="0"/>
              </a:defRPr>
            </a:lvl6pPr>
            <a:lvl7pPr marL="2971800" indent="-228600" algn="l" rtl="0" eaLnBrk="0" fontAlgn="base" hangingPunct="0">
              <a:spcBef>
                <a:spcPct val="0"/>
              </a:spcBef>
              <a:spcAft>
                <a:spcPct val="0"/>
              </a:spcAft>
              <a:defRPr sz="1600">
                <a:solidFill>
                  <a:schemeClr val="tx1"/>
                </a:solidFill>
                <a:latin typeface="Arial" pitchFamily="34" charset="0"/>
                <a:cs typeface="Arial" pitchFamily="34" charset="0"/>
              </a:defRPr>
            </a:lvl7pPr>
            <a:lvl8pPr marL="3429000" indent="-228600" algn="l" rtl="0" eaLnBrk="0" fontAlgn="base" hangingPunct="0">
              <a:spcBef>
                <a:spcPct val="0"/>
              </a:spcBef>
              <a:spcAft>
                <a:spcPct val="0"/>
              </a:spcAft>
              <a:defRPr sz="1600">
                <a:solidFill>
                  <a:schemeClr val="tx1"/>
                </a:solidFill>
                <a:latin typeface="Arial" pitchFamily="34" charset="0"/>
                <a:cs typeface="Arial" pitchFamily="34" charset="0"/>
              </a:defRPr>
            </a:lvl8pPr>
            <a:lvl9pPr marL="3886200" indent="-228600" algn="l" rtl="0" eaLnBrk="0" fontAlgn="base" hangingPunct="0">
              <a:spcBef>
                <a:spcPct val="0"/>
              </a:spcBef>
              <a:spcAft>
                <a:spcPct val="0"/>
              </a:spcAft>
              <a:defRPr sz="1600">
                <a:solidFill>
                  <a:schemeClr val="tx1"/>
                </a:solidFill>
                <a:latin typeface="Arial" pitchFamily="34" charset="0"/>
                <a:cs typeface="Arial" pitchFamily="34" charset="0"/>
              </a:defRPr>
            </a:lvl9pPr>
          </a:lstStyle>
          <a:p>
            <a:pPr algn="ctr" eaLnBrk="1" hangingPunct="1">
              <a:defRPr/>
            </a:pPr>
            <a:r>
              <a:rPr lang="en-US" sz="3200" b="1" dirty="0" smtClean="0">
                <a:solidFill>
                  <a:srgbClr val="FF0000"/>
                </a:solidFill>
                <a:cs typeface="PT Bold Heading" pitchFamily="2" charset="-78"/>
              </a:rPr>
              <a:t>5</a:t>
            </a:r>
          </a:p>
          <a:p>
            <a:pPr algn="ctr">
              <a:defRPr/>
            </a:pPr>
            <a:r>
              <a:rPr lang="ar-SA" sz="4400" dirty="0" smtClean="0">
                <a:solidFill>
                  <a:schemeClr val="accent4">
                    <a:lumMod val="75000"/>
                  </a:schemeClr>
                </a:solidFill>
                <a:cs typeface="PT Bold Heading" pitchFamily="2" charset="-78"/>
              </a:rPr>
              <a:t>مشاكل الموارد البشرية في العالم</a:t>
            </a:r>
          </a:p>
          <a:p>
            <a:pPr algn="ctr" eaLnBrk="1" hangingPunct="1">
              <a:defRPr/>
            </a:pPr>
            <a:endParaRPr lang="en-US" sz="1800" b="1" dirty="0" smtClean="0">
              <a:cs typeface="PT Bold Heading" pitchFamily="2" charset="-78"/>
            </a:endParaRPr>
          </a:p>
        </p:txBody>
      </p:sp>
      <p:sp>
        <p:nvSpPr>
          <p:cNvPr id="4" name="Rectangle 3"/>
          <p:cNvSpPr/>
          <p:nvPr/>
        </p:nvSpPr>
        <p:spPr>
          <a:xfrm>
            <a:off x="250825" y="549275"/>
            <a:ext cx="8642350" cy="5832475"/>
          </a:xfrm>
          <a:prstGeom prst="rect">
            <a:avLst/>
          </a:prstGeom>
          <a:noFill/>
        </p:spPr>
        <p:style>
          <a:lnRef idx="2">
            <a:schemeClr val="accent1"/>
          </a:lnRef>
          <a:fillRef idx="1">
            <a:schemeClr val="lt1"/>
          </a:fillRef>
          <a:effectRef idx="0">
            <a:schemeClr val="accent1"/>
          </a:effectRef>
          <a:fontRef idx="minor">
            <a:schemeClr val="dk1"/>
          </a:fontRef>
        </p:style>
        <p:txBody>
          <a:bodyPr rtlCol="1" anchor="ctr"/>
          <a:lstStyle/>
          <a:p>
            <a:pPr algn="ctr">
              <a:defRPr/>
            </a:pPr>
            <a:endParaRPr lang="ar-SA"/>
          </a:p>
        </p:txBody>
      </p:sp>
      <p:sp>
        <p:nvSpPr>
          <p:cNvPr id="60421" name="مربع نص 5"/>
          <p:cNvSpPr txBox="1">
            <a:spLocks noChangeArrowheads="1"/>
          </p:cNvSpPr>
          <p:nvPr/>
        </p:nvSpPr>
        <p:spPr bwMode="auto">
          <a:xfrm>
            <a:off x="3316288" y="1052513"/>
            <a:ext cx="2646362" cy="708025"/>
          </a:xfrm>
          <a:prstGeom prst="rect">
            <a:avLst/>
          </a:prstGeom>
          <a:noFill/>
          <a:ln w="9525">
            <a:noFill/>
            <a:miter lim="800000"/>
            <a:headEnd/>
            <a:tailEnd/>
          </a:ln>
        </p:spPr>
        <p:txBody>
          <a:bodyPr wrap="none">
            <a:spAutoFit/>
          </a:bodyPr>
          <a:lstStyle/>
          <a:p>
            <a:r>
              <a:rPr lang="ar-SA" sz="4000" b="1">
                <a:solidFill>
                  <a:srgbClr val="FF0000"/>
                </a:solidFill>
              </a:rPr>
              <a:t>الفصل الخامس</a:t>
            </a:r>
            <a:endParaRPr lang="en-US" sz="4000" b="1">
              <a:solidFill>
                <a:srgbClr val="FF0000"/>
              </a:solidFill>
            </a:endParaRPr>
          </a:p>
        </p:txBody>
      </p:sp>
      <p:pic>
        <p:nvPicPr>
          <p:cNvPr id="60422" name="صورة 4"/>
          <p:cNvPicPr>
            <a:picLocks noChangeAspect="1"/>
          </p:cNvPicPr>
          <p:nvPr/>
        </p:nvPicPr>
        <p:blipFill>
          <a:blip r:embed="rId3"/>
          <a:srcRect t="15298" r="25635"/>
          <a:stretch>
            <a:fillRect/>
          </a:stretch>
        </p:blipFill>
        <p:spPr bwMode="auto">
          <a:xfrm>
            <a:off x="366713" y="608013"/>
            <a:ext cx="1738312" cy="1597025"/>
          </a:xfrm>
          <a:prstGeom prst="rect">
            <a:avLst/>
          </a:prstGeom>
          <a:noFill/>
          <a:ln w="9525">
            <a:noFill/>
            <a:miter lim="800000"/>
            <a:headEnd/>
            <a:tailEnd/>
          </a:ln>
        </p:spPr>
      </p:pic>
      <p:pic>
        <p:nvPicPr>
          <p:cNvPr id="60423" name="صورة 8"/>
          <p:cNvPicPr>
            <a:picLocks noChangeAspect="1"/>
          </p:cNvPicPr>
          <p:nvPr/>
        </p:nvPicPr>
        <p:blipFill>
          <a:blip r:embed="rId4">
            <a:clrChange>
              <a:clrFrom>
                <a:srgbClr val="FEFEFE"/>
              </a:clrFrom>
              <a:clrTo>
                <a:srgbClr val="FEFEFE">
                  <a:alpha val="0"/>
                </a:srgbClr>
              </a:clrTo>
            </a:clrChange>
          </a:blip>
          <a:srcRect b="16647"/>
          <a:stretch>
            <a:fillRect/>
          </a:stretch>
        </p:blipFill>
        <p:spPr bwMode="auto">
          <a:xfrm>
            <a:off x="2051050" y="3670300"/>
            <a:ext cx="4749800" cy="2638425"/>
          </a:xfrm>
          <a:prstGeom prst="rect">
            <a:avLst/>
          </a:prstGeom>
          <a:noFill/>
          <a:ln w="9525">
            <a:noFill/>
            <a:miter lim="800000"/>
            <a:headEnd/>
            <a:tailEnd/>
          </a:ln>
        </p:spPr>
      </p:pic>
      <p:sp>
        <p:nvSpPr>
          <p:cNvPr id="3" name="عنصر نائب للتذييل 2"/>
          <p:cNvSpPr>
            <a:spLocks noGrp="1"/>
          </p:cNvSpPr>
          <p:nvPr>
            <p:ph type="ftr" sz="quarter" idx="11"/>
          </p:nvPr>
        </p:nvSpPr>
        <p:spPr/>
        <p:txBody>
          <a:bodyPr/>
          <a:lstStyle/>
          <a:p>
            <a:pPr>
              <a:defRPr/>
            </a:pPr>
            <a:r>
              <a:rPr lang="ar-SA"/>
              <a:t>قضايا عالمية معاصرة في الموارد البشرية </a:t>
            </a:r>
            <a:endParaRPr lang="en-US"/>
          </a:p>
        </p:txBody>
      </p:sp>
      <p:sp>
        <p:nvSpPr>
          <p:cNvPr id="8" name="عنصر نائب لرقم الشريحة 7"/>
          <p:cNvSpPr>
            <a:spLocks noGrp="1"/>
          </p:cNvSpPr>
          <p:nvPr>
            <p:ph type="sldNum" sz="quarter" idx="12"/>
          </p:nvPr>
        </p:nvSpPr>
        <p:spPr/>
        <p:txBody>
          <a:bodyPr/>
          <a:lstStyle/>
          <a:p>
            <a:pPr>
              <a:defRPr/>
            </a:pPr>
            <a:fld id="{10378D37-80A4-4C2C-A646-FBFD2DDEACCB}" type="slidenum">
              <a:rPr lang="en-US" smtClean="0"/>
              <a:pPr>
                <a:defRPr/>
              </a:pPr>
              <a:t>8</a:t>
            </a:fld>
            <a:endParaRPr lang="en-US"/>
          </a:p>
        </p:txBody>
      </p:sp>
    </p:spTree>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3"/>
          <p:cNvSpPr>
            <a:spLocks noGrp="1" noChangeArrowheads="1"/>
          </p:cNvSpPr>
          <p:nvPr>
            <p:ph idx="1"/>
          </p:nvPr>
        </p:nvSpPr>
        <p:spPr>
          <a:xfrm>
            <a:off x="354013" y="836613"/>
            <a:ext cx="8435975" cy="4525962"/>
          </a:xfrm>
        </p:spPr>
        <p:txBody>
          <a:bodyPr>
            <a:normAutofit lnSpcReduction="10000"/>
          </a:bodyPr>
          <a:lstStyle/>
          <a:p>
            <a:pPr marL="0" indent="0" algn="just" rtl="1">
              <a:lnSpc>
                <a:spcPct val="150000"/>
              </a:lnSpc>
              <a:buFont typeface="Arial" pitchFamily="34" charset="0"/>
              <a:buNone/>
            </a:pPr>
            <a:r>
              <a:rPr lang="ar-JO" sz="2400" b="1" dirty="0" smtClean="0">
                <a:solidFill>
                  <a:srgbClr val="FF0000"/>
                </a:solidFill>
                <a:latin typeface="Monotype Koufi"/>
                <a:ea typeface="Monotype Koufi"/>
                <a:cs typeface="Monotype Koufi"/>
              </a:rPr>
              <a:t>مشاكل الموارد البشرية في العالم</a:t>
            </a:r>
            <a:endParaRPr lang="en-US" sz="2400" dirty="0" smtClean="0">
              <a:solidFill>
                <a:srgbClr val="FF0000"/>
              </a:solidFill>
              <a:ea typeface="Monotype Koufi"/>
              <a:cs typeface="Monotype Koufi"/>
            </a:endParaRPr>
          </a:p>
          <a:p>
            <a:pPr marL="0" indent="0" algn="just" rtl="1">
              <a:lnSpc>
                <a:spcPct val="150000"/>
              </a:lnSpc>
              <a:buFont typeface="Arial" pitchFamily="34" charset="0"/>
              <a:buNone/>
            </a:pPr>
            <a:r>
              <a:rPr lang="ar-JO" sz="2400" b="1" dirty="0" smtClean="0">
                <a:solidFill>
                  <a:srgbClr val="C00000"/>
                </a:solidFill>
              </a:rPr>
              <a:t>المقدمة : </a:t>
            </a:r>
            <a:endParaRPr lang="en-US" sz="2400" dirty="0" smtClean="0">
              <a:solidFill>
                <a:srgbClr val="C00000"/>
              </a:solidFill>
            </a:endParaRPr>
          </a:p>
          <a:p>
            <a:pPr marL="0" indent="0" algn="just" rtl="1">
              <a:lnSpc>
                <a:spcPct val="150000"/>
              </a:lnSpc>
              <a:buFont typeface="Arial" pitchFamily="34" charset="0"/>
              <a:buNone/>
            </a:pPr>
            <a:r>
              <a:rPr lang="ar-JO" sz="2400" dirty="0" smtClean="0"/>
              <a:t>تشير الكثير من التغيرات والتطورات والدراسات والظواهر والانعكاسات الخاصة بعولمة الموارد البشرية أنها لها تأثير واسع النطاق على استراتيجية الحكومات في القضاء على البطالة وتحقيق التنمية المستدامة في أي دولة من دول العالم وخاصة عالمنا العربي . قد تكون إيجابية وقد تكون سلبية ، </a:t>
            </a:r>
            <a:r>
              <a:rPr lang="ar-JO" sz="2400" dirty="0" smtClean="0">
                <a:solidFill>
                  <a:srgbClr val="FF0000"/>
                </a:solidFill>
              </a:rPr>
              <a:t>وتصبح المهمة الملقاة على عاتق القائمين على إدارة استراتيجية الموارد البشرية في الوطن العربي هو تعظيم الإيجابيات وتقليل الآثار السلبية عند أدنى مستوى </a:t>
            </a:r>
            <a:r>
              <a:rPr lang="ar-SA" sz="2400" dirty="0" smtClean="0">
                <a:solidFill>
                  <a:srgbClr val="FF0000"/>
                </a:solidFill>
              </a:rPr>
              <a:t>.</a:t>
            </a:r>
            <a:endParaRPr lang="en-US" sz="2400" dirty="0" smtClean="0">
              <a:solidFill>
                <a:srgbClr val="FF0000"/>
              </a:solidFill>
            </a:endParaRPr>
          </a:p>
        </p:txBody>
      </p:sp>
      <p:sp>
        <p:nvSpPr>
          <p:cNvPr id="5" name="Rectangle 4"/>
          <p:cNvSpPr/>
          <p:nvPr/>
        </p:nvSpPr>
        <p:spPr>
          <a:xfrm>
            <a:off x="250825" y="476250"/>
            <a:ext cx="8642350" cy="5832475"/>
          </a:xfrm>
          <a:prstGeom prst="rect">
            <a:avLst/>
          </a:prstGeom>
          <a:noFill/>
        </p:spPr>
        <p:style>
          <a:lnRef idx="2">
            <a:schemeClr val="accent1"/>
          </a:lnRef>
          <a:fillRef idx="1">
            <a:schemeClr val="lt1"/>
          </a:fillRef>
          <a:effectRef idx="0">
            <a:schemeClr val="accent1"/>
          </a:effectRef>
          <a:fontRef idx="minor">
            <a:schemeClr val="dk1"/>
          </a:fontRef>
        </p:style>
        <p:txBody>
          <a:bodyPr rtlCol="1" anchor="ctr"/>
          <a:lstStyle/>
          <a:p>
            <a:pPr algn="ctr">
              <a:defRPr/>
            </a:pPr>
            <a:endParaRPr lang="ar-SA"/>
          </a:p>
        </p:txBody>
      </p:sp>
      <p:sp>
        <p:nvSpPr>
          <p:cNvPr id="6" name="مستطيل 5"/>
          <p:cNvSpPr/>
          <p:nvPr/>
        </p:nvSpPr>
        <p:spPr>
          <a:xfrm>
            <a:off x="53975" y="69850"/>
            <a:ext cx="288925" cy="430213"/>
          </a:xfrm>
          <a:prstGeom prst="rect">
            <a:avLst/>
          </a:prstGeom>
        </p:spPr>
        <p:txBody>
          <a:bodyPr wrap="none">
            <a:spAutoFit/>
          </a:bodyPr>
          <a:lstStyle/>
          <a:p>
            <a:pPr algn="ctr" rtl="1">
              <a:lnSpc>
                <a:spcPct val="150000"/>
              </a:lnSpc>
              <a:defRPr/>
            </a:pPr>
            <a:r>
              <a:rPr lang="ar-SA" b="1" dirty="0">
                <a:solidFill>
                  <a:schemeClr val="tx2">
                    <a:lumMod val="60000"/>
                    <a:lumOff val="40000"/>
                  </a:schemeClr>
                </a:solidFill>
                <a:latin typeface="Monotype Koufi" pitchFamily="2" charset="-78"/>
                <a:ea typeface="Monotype Koufi" pitchFamily="2" charset="-78"/>
                <a:cs typeface="Monotype Koufi" pitchFamily="2" charset="-78"/>
              </a:rPr>
              <a:t>5</a:t>
            </a:r>
          </a:p>
        </p:txBody>
      </p:sp>
      <p:sp>
        <p:nvSpPr>
          <p:cNvPr id="2" name="عنصر نائب للتذييل 1"/>
          <p:cNvSpPr>
            <a:spLocks noGrp="1"/>
          </p:cNvSpPr>
          <p:nvPr>
            <p:ph type="ftr" sz="quarter" idx="11"/>
          </p:nvPr>
        </p:nvSpPr>
        <p:spPr/>
        <p:txBody>
          <a:bodyPr/>
          <a:lstStyle/>
          <a:p>
            <a:pPr>
              <a:defRPr/>
            </a:pPr>
            <a:r>
              <a:rPr lang="ar-SA"/>
              <a:t>قضايا عالمية معاصرة في الموارد البشرية </a:t>
            </a:r>
            <a:endParaRPr lang="en-US"/>
          </a:p>
        </p:txBody>
      </p:sp>
      <p:sp>
        <p:nvSpPr>
          <p:cNvPr id="3" name="عنصر نائب لرقم الشريحة 2"/>
          <p:cNvSpPr>
            <a:spLocks noGrp="1"/>
          </p:cNvSpPr>
          <p:nvPr>
            <p:ph type="sldNum" sz="quarter" idx="12"/>
          </p:nvPr>
        </p:nvSpPr>
        <p:spPr/>
        <p:txBody>
          <a:bodyPr/>
          <a:lstStyle/>
          <a:p>
            <a:pPr>
              <a:defRPr/>
            </a:pPr>
            <a:fld id="{66C93678-2210-474D-AB13-370B9070706C}" type="slidenum">
              <a:rPr lang="en-US" smtClean="0"/>
              <a:pPr>
                <a:defRPr/>
              </a:pPr>
              <a:t>9</a:t>
            </a:fld>
            <a:endParaRPr lang="en-US"/>
          </a:p>
        </p:txBody>
      </p:sp>
    </p:spTree>
  </p:cSld>
  <p:clrMapOvr>
    <a:masterClrMapping/>
  </p:clrMapOvr>
  <p:transition/>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29</TotalTime>
  <Words>2698</Words>
  <Application>Microsoft Office PowerPoint</Application>
  <PresentationFormat>On-screen Show (4:3)</PresentationFormat>
  <Paragraphs>295</Paragraphs>
  <Slides>27</Slides>
  <Notes>1</Notes>
  <HiddenSlides>0</HiddenSlides>
  <MMClips>0</MMClips>
  <ScaleCrop>false</ScaleCrop>
  <HeadingPairs>
    <vt:vector size="4" baseType="variant">
      <vt:variant>
        <vt:lpstr>Theme</vt:lpstr>
      </vt:variant>
      <vt:variant>
        <vt:i4>1</vt:i4>
      </vt:variant>
      <vt:variant>
        <vt:lpstr>Slide Titles</vt:lpstr>
      </vt:variant>
      <vt:variant>
        <vt:i4>27</vt:i4>
      </vt:variant>
    </vt:vector>
  </HeadingPairs>
  <TitlesOfParts>
    <vt:vector size="28"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HT</dc:creator>
  <cp:lastModifiedBy>HT</cp:lastModifiedBy>
  <cp:revision>6</cp:revision>
  <dcterms:created xsi:type="dcterms:W3CDTF">2006-08-16T00:00:00Z</dcterms:created>
  <dcterms:modified xsi:type="dcterms:W3CDTF">2016-10-24T15:28:13Z</dcterms:modified>
</cp:coreProperties>
</file>