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3"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6" r:id="rId39"/>
    <p:sldId id="297" r:id="rId40"/>
    <p:sldId id="298" r:id="rId41"/>
    <p:sldId id="299" r:id="rId42"/>
    <p:sldId id="300" r:id="rId43"/>
    <p:sldId id="301" r:id="rId44"/>
    <p:sldId id="30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D7E0661-B906-413F-B68F-A26ED181D452}" type="datetimeFigureOut">
              <a:rPr lang="en-US" smtClean="0"/>
              <a:t>12/14/2016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57088E2-0479-47AF-AF6C-2A06391224B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7E0661-B906-413F-B68F-A26ED181D452}" type="datetimeFigureOut">
              <a:rPr lang="en-US" smtClean="0"/>
              <a:t>12/14/2016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57088E2-0479-47AF-AF6C-2A06391224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7E0661-B906-413F-B68F-A26ED181D452}" type="datetimeFigureOut">
              <a:rPr lang="en-US" smtClean="0"/>
              <a:t>12/14/2016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57088E2-0479-47AF-AF6C-2A06391224B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147763"/>
            <a:ext cx="6324600" cy="466725"/>
          </a:xfrm>
        </p:spPr>
        <p:txBody>
          <a:bodyPr/>
          <a:lstStyle/>
          <a:p>
            <a:r>
              <a:rPr lang="en-US" smtClean="0"/>
              <a:t>Click to edit Master title style</a:t>
            </a:r>
            <a:endParaRPr lang="ar-SA"/>
          </a:p>
        </p:txBody>
      </p:sp>
      <p:sp>
        <p:nvSpPr>
          <p:cNvPr id="3" name="Chart Placeholder 2"/>
          <p:cNvSpPr>
            <a:spLocks noGrp="1"/>
          </p:cNvSpPr>
          <p:nvPr>
            <p:ph type="chart" idx="1"/>
          </p:nvPr>
        </p:nvSpPr>
        <p:spPr>
          <a:xfrm>
            <a:off x="2362200" y="2209800"/>
            <a:ext cx="6400800" cy="4114800"/>
          </a:xfrm>
        </p:spPr>
        <p:txBody>
          <a:bodyPr rtlCol="0">
            <a:normAutofit/>
          </a:bodyPr>
          <a:lstStyle/>
          <a:p>
            <a:pPr lvl="0"/>
            <a:r>
              <a:rPr lang="en-US" noProof="0" smtClean="0"/>
              <a:t>Click icon to add chart</a:t>
            </a:r>
            <a:endParaRPr lang="ar-SA" noProof="0" smtClean="0"/>
          </a:p>
        </p:txBody>
      </p:sp>
    </p:spTree>
    <p:extLst>
      <p:ext uri="{BB962C8B-B14F-4D97-AF65-F5344CB8AC3E}">
        <p14:creationId xmlns:p14="http://schemas.microsoft.com/office/powerpoint/2010/main" val="540874418"/>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7E0661-B906-413F-B68F-A26ED181D452}" type="datetimeFigureOut">
              <a:rPr lang="en-US" smtClean="0"/>
              <a:t>12/14/2016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57088E2-0479-47AF-AF6C-2A06391224B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D7E0661-B906-413F-B68F-A26ED181D452}" type="datetimeFigureOut">
              <a:rPr lang="en-US" smtClean="0"/>
              <a:t>12/14/2016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57088E2-0479-47AF-AF6C-2A06391224B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7E0661-B906-413F-B68F-A26ED181D452}" type="datetimeFigureOut">
              <a:rPr lang="en-US" smtClean="0"/>
              <a:t>12/14/2016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57088E2-0479-47AF-AF6C-2A06391224B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D7E0661-B906-413F-B68F-A26ED181D452}" type="datetimeFigureOut">
              <a:rPr lang="en-US" smtClean="0"/>
              <a:t>12/14/2016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57088E2-0479-47AF-AF6C-2A06391224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D7E0661-B906-413F-B68F-A26ED181D452}" type="datetimeFigureOut">
              <a:rPr lang="en-US" smtClean="0"/>
              <a:t>12/14/2016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57088E2-0479-47AF-AF6C-2A06391224B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D7E0661-B906-413F-B68F-A26ED181D452}" type="datetimeFigureOut">
              <a:rPr lang="en-US" smtClean="0"/>
              <a:t>12/14/2016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57088E2-0479-47AF-AF6C-2A06391224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D7E0661-B906-413F-B68F-A26ED181D452}" type="datetimeFigureOut">
              <a:rPr lang="en-US" smtClean="0"/>
              <a:t>12/14/2016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57088E2-0479-47AF-AF6C-2A06391224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D7E0661-B906-413F-B68F-A26ED181D452}" type="datetimeFigureOut">
              <a:rPr lang="en-US" smtClean="0"/>
              <a:t>12/14/2016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57088E2-0479-47AF-AF6C-2A06391224B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D7E0661-B906-413F-B68F-A26ED181D452}" type="datetimeFigureOut">
              <a:rPr lang="en-US" smtClean="0"/>
              <a:t>12/14/2016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57088E2-0479-47AF-AF6C-2A06391224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7.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2284274"/>
            <a:ext cx="6397905" cy="1754326"/>
          </a:xfrm>
          <a:prstGeom prst="rect">
            <a:avLst/>
          </a:prstGeom>
        </p:spPr>
        <p:txBody>
          <a:bodyPr wrap="none">
            <a:spAutoFit/>
          </a:bodyPr>
          <a:lstStyle/>
          <a:p>
            <a:r>
              <a:rPr lang="en-US" sz="5400" b="1" dirty="0" smtClean="0">
                <a:effectLst/>
                <a:latin typeface="Times New Roman"/>
                <a:ea typeface="Times New Roman"/>
              </a:rPr>
              <a:t>Overviews of Health </a:t>
            </a:r>
          </a:p>
          <a:p>
            <a:pPr algn="ctr"/>
            <a:r>
              <a:rPr lang="en-US" sz="5400" b="1" dirty="0" smtClean="0">
                <a:effectLst/>
                <a:latin typeface="Times New Roman"/>
                <a:ea typeface="Times New Roman"/>
              </a:rPr>
              <a:t>Colleges </a:t>
            </a:r>
            <a:endParaRPr lang="en-US" sz="5400" b="1" dirty="0"/>
          </a:p>
        </p:txBody>
      </p:sp>
    </p:spTree>
    <p:extLst>
      <p:ext uri="{BB962C8B-B14F-4D97-AF65-F5344CB8AC3E}">
        <p14:creationId xmlns:p14="http://schemas.microsoft.com/office/powerpoint/2010/main" val="2083630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01000" cy="523220"/>
          </a:xfrm>
          <a:prstGeom prst="rect">
            <a:avLst/>
          </a:prstGeom>
        </p:spPr>
        <p:txBody>
          <a:bodyPr wrap="square">
            <a:spAutoFit/>
          </a:bodyPr>
          <a:lstStyle/>
          <a:p>
            <a:pPr algn="ctr"/>
            <a:r>
              <a:rPr lang="en-US" sz="2800" b="1" dirty="0">
                <a:latin typeface="Times New Roman" pitchFamily="18" charset="0"/>
                <a:cs typeface="Times New Roman" pitchFamily="18" charset="0"/>
              </a:rPr>
              <a:t>Background About The Department In The College</a:t>
            </a:r>
            <a:r>
              <a:rPr lang="ar-EG" sz="2800" b="1" dirty="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3" name="Rectangle 2"/>
          <p:cNvSpPr/>
          <p:nvPr/>
        </p:nvSpPr>
        <p:spPr>
          <a:xfrm>
            <a:off x="685800" y="1295400"/>
            <a:ext cx="7924800" cy="754053"/>
          </a:xfrm>
          <a:prstGeom prst="rect">
            <a:avLst/>
          </a:prstGeom>
        </p:spPr>
        <p:txBody>
          <a:bodyPr wrap="square">
            <a:spAutoFit/>
          </a:bodyPr>
          <a:lstStyle/>
          <a:p>
            <a:pPr defTabSz="755650" fontAlgn="auto">
              <a:lnSpc>
                <a:spcPct val="90000"/>
              </a:lnSpc>
              <a:spcAft>
                <a:spcPct val="35000"/>
              </a:spcAft>
              <a:defRPr/>
            </a:pPr>
            <a:r>
              <a:rPr lang="en-US" sz="2000" b="1" dirty="0" smtClean="0">
                <a:latin typeface="Times New Roman" pitchFamily="18" charset="0"/>
                <a:cs typeface="Times New Roman" pitchFamily="18" charset="0"/>
              </a:rPr>
              <a:t>Clinical Laboratory Department</a:t>
            </a:r>
          </a:p>
          <a:p>
            <a:pPr defTabSz="755650" fontAlgn="auto">
              <a:lnSpc>
                <a:spcPct val="90000"/>
              </a:lnSpc>
              <a:spcAft>
                <a:spcPct val="35000"/>
              </a:spcAft>
              <a:defRP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Graduate Student Can Work On One Of Medical Laboratory Fields:</a:t>
            </a:r>
          </a:p>
        </p:txBody>
      </p:sp>
      <p:grpSp>
        <p:nvGrpSpPr>
          <p:cNvPr id="4" name="Group 3"/>
          <p:cNvGrpSpPr/>
          <p:nvPr/>
        </p:nvGrpSpPr>
        <p:grpSpPr>
          <a:xfrm>
            <a:off x="1421904" y="2144808"/>
            <a:ext cx="6300192" cy="578618"/>
            <a:chOff x="0" y="125"/>
            <a:chExt cx="6300192" cy="578618"/>
          </a:xfrm>
        </p:grpSpPr>
        <p:sp>
          <p:nvSpPr>
            <p:cNvPr id="23" name="Rounded Rectangle 22"/>
            <p:cNvSpPr/>
            <p:nvPr/>
          </p:nvSpPr>
          <p:spPr>
            <a:xfrm>
              <a:off x="0" y="125"/>
              <a:ext cx="6300192" cy="57861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Rounded Rectangle 4"/>
            <p:cNvSpPr/>
            <p:nvPr/>
          </p:nvSpPr>
          <p:spPr>
            <a:xfrm>
              <a:off x="28246" y="28371"/>
              <a:ext cx="6243700" cy="5221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bg1"/>
                  </a:solidFill>
                  <a:effectLst/>
                </a:rPr>
                <a:t>  </a:t>
              </a:r>
              <a:r>
                <a:rPr lang="en-US" sz="2000" b="1" kern="1200" dirty="0" smtClean="0">
                  <a:solidFill>
                    <a:schemeClr val="bg1"/>
                  </a:solidFill>
                  <a:effectLst/>
                  <a:latin typeface="Times New Roman" pitchFamily="18" charset="0"/>
                  <a:cs typeface="Times New Roman" pitchFamily="18" charset="0"/>
                </a:rPr>
                <a:t>Hematology Lab</a:t>
              </a:r>
              <a:r>
                <a:rPr lang="ar-EG" sz="2000" b="1" kern="1200" dirty="0" smtClean="0">
                  <a:solidFill>
                    <a:schemeClr val="bg1"/>
                  </a:solidFill>
                  <a:effectLst/>
                  <a:latin typeface="Times New Roman" pitchFamily="18" charset="0"/>
                  <a:cs typeface="Times New Roman" pitchFamily="18" charset="0"/>
                </a:rPr>
                <a:t>   </a:t>
              </a:r>
              <a:r>
                <a:rPr lang="ar-EG" sz="2000" b="1" kern="1200" dirty="0" smtClean="0">
                  <a:effectLst/>
                  <a:latin typeface="Times New Roman" pitchFamily="18" charset="0"/>
                  <a:cs typeface="Times New Roman" pitchFamily="18" charset="0"/>
                </a:rPr>
                <a:t>		</a:t>
              </a:r>
              <a:r>
                <a:rPr lang="ar-EG" sz="2400" b="1" kern="1200" dirty="0" smtClean="0">
                  <a:effectLst/>
                </a:rPr>
                <a:t>     </a:t>
              </a:r>
              <a:endParaRPr lang="en-US" sz="2400" b="1" kern="1200" dirty="0">
                <a:effectLst/>
              </a:endParaRPr>
            </a:p>
          </p:txBody>
        </p:sp>
      </p:grpSp>
      <p:grpSp>
        <p:nvGrpSpPr>
          <p:cNvPr id="6" name="Group 5"/>
          <p:cNvGrpSpPr/>
          <p:nvPr/>
        </p:nvGrpSpPr>
        <p:grpSpPr>
          <a:xfrm>
            <a:off x="1421904" y="3267446"/>
            <a:ext cx="6300192" cy="578618"/>
            <a:chOff x="0" y="1122763"/>
            <a:chExt cx="6300192" cy="578618"/>
          </a:xfrm>
        </p:grpSpPr>
        <p:sp>
          <p:nvSpPr>
            <p:cNvPr id="19" name="Rounded Rectangle 18"/>
            <p:cNvSpPr/>
            <p:nvPr/>
          </p:nvSpPr>
          <p:spPr>
            <a:xfrm>
              <a:off x="0" y="1122763"/>
              <a:ext cx="6300192" cy="578618"/>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0" name="Rounded Rectangle 8"/>
            <p:cNvSpPr/>
            <p:nvPr/>
          </p:nvSpPr>
          <p:spPr>
            <a:xfrm>
              <a:off x="28246" y="1151009"/>
              <a:ext cx="6243700" cy="5221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bg1"/>
                  </a:solidFill>
                  <a:effectLst/>
                </a:rPr>
                <a:t>  </a:t>
              </a:r>
              <a:r>
                <a:rPr lang="en-US" sz="2000" b="1" kern="1200" dirty="0" smtClean="0">
                  <a:solidFill>
                    <a:schemeClr val="bg1"/>
                  </a:solidFill>
                  <a:effectLst/>
                  <a:latin typeface="Times New Roman" pitchFamily="18" charset="0"/>
                  <a:cs typeface="Times New Roman" pitchFamily="18" charset="0"/>
                </a:rPr>
                <a:t>Pathology, Tissue and  cells</a:t>
              </a:r>
              <a:r>
                <a:rPr lang="ar-EG" sz="2000" b="1" kern="1200" dirty="0" smtClean="0">
                  <a:solidFill>
                    <a:schemeClr val="bg1"/>
                  </a:solidFill>
                  <a:effectLst/>
                  <a:latin typeface="Times New Roman" pitchFamily="18" charset="0"/>
                  <a:cs typeface="Times New Roman" pitchFamily="18" charset="0"/>
                </a:rPr>
                <a:t>   </a:t>
              </a:r>
              <a:r>
                <a:rPr lang="en-US" sz="2000" b="1" kern="1200" dirty="0" smtClean="0">
                  <a:solidFill>
                    <a:schemeClr val="bg1"/>
                  </a:solidFill>
                  <a:effectLst/>
                  <a:latin typeface="Times New Roman" pitchFamily="18" charset="0"/>
                  <a:cs typeface="Times New Roman" pitchFamily="18" charset="0"/>
                </a:rPr>
                <a:t>         </a:t>
              </a:r>
              <a:r>
                <a:rPr lang="ar-EG" sz="2000" b="1" kern="1200" dirty="0" smtClean="0">
                  <a:solidFill>
                    <a:schemeClr val="bg1"/>
                  </a:solidFill>
                  <a:effectLst/>
                  <a:latin typeface="Times New Roman" pitchFamily="18" charset="0"/>
                  <a:cs typeface="Times New Roman" pitchFamily="18" charset="0"/>
                </a:rPr>
                <a:t>   </a:t>
              </a:r>
              <a:r>
                <a:rPr lang="en-US" sz="2000" b="1" kern="1200" dirty="0" smtClean="0">
                  <a:solidFill>
                    <a:schemeClr val="bg1"/>
                  </a:solidFill>
                  <a:effectLst/>
                  <a:latin typeface="Times New Roman" pitchFamily="18" charset="0"/>
                  <a:cs typeface="Times New Roman" pitchFamily="18" charset="0"/>
                </a:rPr>
                <a:t>  </a:t>
              </a:r>
              <a:endParaRPr lang="en-US" sz="2000" b="1" kern="1200" dirty="0">
                <a:solidFill>
                  <a:schemeClr val="bg1"/>
                </a:solidFill>
                <a:effectLst/>
                <a:latin typeface="Times New Roman" pitchFamily="18" charset="0"/>
                <a:cs typeface="Times New Roman" pitchFamily="18" charset="0"/>
              </a:endParaRPr>
            </a:p>
          </p:txBody>
        </p:sp>
      </p:grpSp>
      <p:grpSp>
        <p:nvGrpSpPr>
          <p:cNvPr id="7" name="Group 6"/>
          <p:cNvGrpSpPr/>
          <p:nvPr/>
        </p:nvGrpSpPr>
        <p:grpSpPr>
          <a:xfrm>
            <a:off x="1421904" y="3907601"/>
            <a:ext cx="6300192" cy="578618"/>
            <a:chOff x="0" y="1762918"/>
            <a:chExt cx="6300192" cy="578618"/>
          </a:xfrm>
        </p:grpSpPr>
        <p:sp>
          <p:nvSpPr>
            <p:cNvPr id="17" name="Rounded Rectangle 16"/>
            <p:cNvSpPr/>
            <p:nvPr/>
          </p:nvSpPr>
          <p:spPr>
            <a:xfrm>
              <a:off x="0" y="1762918"/>
              <a:ext cx="6300192" cy="578618"/>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Rounded Rectangle 10"/>
            <p:cNvSpPr/>
            <p:nvPr/>
          </p:nvSpPr>
          <p:spPr>
            <a:xfrm>
              <a:off x="28246" y="1791164"/>
              <a:ext cx="6243700" cy="5221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bg1"/>
                  </a:solidFill>
                  <a:effectLst/>
                </a:rPr>
                <a:t>  </a:t>
              </a:r>
              <a:r>
                <a:rPr lang="en-US" sz="2000" b="1" kern="1200" dirty="0" smtClean="0">
                  <a:solidFill>
                    <a:schemeClr val="bg1"/>
                  </a:solidFill>
                  <a:effectLst/>
                  <a:latin typeface="Times New Roman" pitchFamily="18" charset="0"/>
                  <a:cs typeface="Times New Roman" pitchFamily="18" charset="0"/>
                </a:rPr>
                <a:t>Microbiology Lab</a:t>
              </a:r>
              <a:endParaRPr lang="en-US" sz="2000" b="1" kern="1200" dirty="0">
                <a:solidFill>
                  <a:schemeClr val="bg1"/>
                </a:solidFill>
                <a:effectLst/>
                <a:latin typeface="Times New Roman" pitchFamily="18" charset="0"/>
                <a:cs typeface="Times New Roman" pitchFamily="18" charset="0"/>
              </a:endParaRPr>
            </a:p>
          </p:txBody>
        </p:sp>
      </p:grpSp>
      <p:grpSp>
        <p:nvGrpSpPr>
          <p:cNvPr id="8" name="Group 7"/>
          <p:cNvGrpSpPr/>
          <p:nvPr/>
        </p:nvGrpSpPr>
        <p:grpSpPr>
          <a:xfrm>
            <a:off x="1421904" y="4494995"/>
            <a:ext cx="6300192" cy="578618"/>
            <a:chOff x="0" y="2350312"/>
            <a:chExt cx="6300192" cy="578618"/>
          </a:xfrm>
        </p:grpSpPr>
        <p:sp>
          <p:nvSpPr>
            <p:cNvPr id="15" name="Rounded Rectangle 14"/>
            <p:cNvSpPr/>
            <p:nvPr/>
          </p:nvSpPr>
          <p:spPr>
            <a:xfrm>
              <a:off x="0" y="2350312"/>
              <a:ext cx="6300192" cy="578618"/>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Rounded Rectangle 12"/>
            <p:cNvSpPr/>
            <p:nvPr/>
          </p:nvSpPr>
          <p:spPr>
            <a:xfrm>
              <a:off x="28246" y="2378558"/>
              <a:ext cx="6243700" cy="5221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bg1"/>
                  </a:solidFill>
                  <a:effectLst/>
                </a:rPr>
                <a:t> </a:t>
              </a:r>
              <a:r>
                <a:rPr lang="en-US" sz="2000" b="1" kern="1200" dirty="0" smtClean="0">
                  <a:solidFill>
                    <a:schemeClr val="bg1"/>
                  </a:solidFill>
                  <a:effectLst/>
                  <a:latin typeface="Times New Roman" pitchFamily="18" charset="0"/>
                  <a:cs typeface="Times New Roman" pitchFamily="18" charset="0"/>
                </a:rPr>
                <a:t>Clinical Chemistry Lab</a:t>
              </a:r>
              <a:r>
                <a:rPr lang="en-US" sz="2400" b="1" kern="1200" dirty="0" smtClean="0">
                  <a:solidFill>
                    <a:schemeClr val="bg1"/>
                  </a:solidFill>
                  <a:effectLst/>
                </a:rPr>
                <a:t>.   </a:t>
              </a:r>
              <a:r>
                <a:rPr lang="ar-EG" sz="2400" b="1" kern="1200" dirty="0" smtClean="0">
                  <a:solidFill>
                    <a:schemeClr val="bg1"/>
                  </a:solidFill>
                  <a:effectLst/>
                </a:rPr>
                <a:t> </a:t>
              </a:r>
              <a:endParaRPr lang="en-US" sz="2400" b="1" kern="1200" dirty="0">
                <a:solidFill>
                  <a:schemeClr val="bg1"/>
                </a:solidFill>
                <a:effectLst/>
              </a:endParaRPr>
            </a:p>
          </p:txBody>
        </p:sp>
      </p:grpSp>
      <p:grpSp>
        <p:nvGrpSpPr>
          <p:cNvPr id="9" name="Group 8"/>
          <p:cNvGrpSpPr/>
          <p:nvPr/>
        </p:nvGrpSpPr>
        <p:grpSpPr>
          <a:xfrm>
            <a:off x="1421904" y="5082389"/>
            <a:ext cx="6300192" cy="578618"/>
            <a:chOff x="0" y="2937706"/>
            <a:chExt cx="6300192" cy="578618"/>
          </a:xfrm>
        </p:grpSpPr>
        <p:sp>
          <p:nvSpPr>
            <p:cNvPr id="13" name="Rounded Rectangle 12"/>
            <p:cNvSpPr/>
            <p:nvPr/>
          </p:nvSpPr>
          <p:spPr>
            <a:xfrm>
              <a:off x="0" y="2937706"/>
              <a:ext cx="6300192" cy="57861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Rounded Rectangle 14"/>
            <p:cNvSpPr/>
            <p:nvPr/>
          </p:nvSpPr>
          <p:spPr>
            <a:xfrm>
              <a:off x="28246" y="2965952"/>
              <a:ext cx="6243700" cy="5221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rtl="1">
                <a:lnSpc>
                  <a:spcPct val="90000"/>
                </a:lnSpc>
                <a:spcBef>
                  <a:spcPct val="0"/>
                </a:spcBef>
                <a:spcAft>
                  <a:spcPct val="35000"/>
                </a:spcAft>
              </a:pPr>
              <a:r>
                <a:rPr lang="en-US" sz="2000" b="1" kern="1200" dirty="0" smtClean="0">
                  <a:solidFill>
                    <a:schemeClr val="bg1"/>
                  </a:solidFill>
                  <a:effectLst/>
                  <a:latin typeface="Times New Roman" pitchFamily="18" charset="0"/>
                  <a:cs typeface="Times New Roman" pitchFamily="18" charset="0"/>
                </a:rPr>
                <a:t>  Biology Lab. </a:t>
              </a:r>
              <a:endParaRPr lang="en-US" sz="2000" b="1" kern="1200" dirty="0">
                <a:solidFill>
                  <a:schemeClr val="bg1"/>
                </a:solidFill>
                <a:effectLst/>
                <a:latin typeface="Times New Roman" pitchFamily="18" charset="0"/>
                <a:cs typeface="Times New Roman" pitchFamily="18" charset="0"/>
              </a:endParaRPr>
            </a:p>
          </p:txBody>
        </p:sp>
      </p:grpSp>
      <p:grpSp>
        <p:nvGrpSpPr>
          <p:cNvPr id="10" name="Group 9"/>
          <p:cNvGrpSpPr/>
          <p:nvPr/>
        </p:nvGrpSpPr>
        <p:grpSpPr>
          <a:xfrm>
            <a:off x="1421904" y="5669782"/>
            <a:ext cx="6300192" cy="578618"/>
            <a:chOff x="0" y="3525099"/>
            <a:chExt cx="6300192" cy="578618"/>
          </a:xfrm>
        </p:grpSpPr>
        <p:sp>
          <p:nvSpPr>
            <p:cNvPr id="11" name="Rounded Rectangle 10"/>
            <p:cNvSpPr/>
            <p:nvPr/>
          </p:nvSpPr>
          <p:spPr>
            <a:xfrm>
              <a:off x="0" y="3525099"/>
              <a:ext cx="6300192" cy="578618"/>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Rounded Rectangle 16"/>
            <p:cNvSpPr/>
            <p:nvPr/>
          </p:nvSpPr>
          <p:spPr>
            <a:xfrm>
              <a:off x="28246" y="3553345"/>
              <a:ext cx="6243700" cy="5221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rtl="1">
                <a:lnSpc>
                  <a:spcPct val="90000"/>
                </a:lnSpc>
                <a:spcBef>
                  <a:spcPct val="0"/>
                </a:spcBef>
                <a:spcAft>
                  <a:spcPct val="35000"/>
                </a:spcAft>
              </a:pPr>
              <a:r>
                <a:rPr lang="en-US" sz="2400" b="1" kern="1200" dirty="0" smtClean="0">
                  <a:solidFill>
                    <a:schemeClr val="bg1"/>
                  </a:solidFill>
                  <a:effectLst/>
                </a:rPr>
                <a:t>  </a:t>
              </a:r>
              <a:r>
                <a:rPr lang="en-US" sz="2000" b="1" kern="1200" dirty="0" smtClean="0">
                  <a:solidFill>
                    <a:schemeClr val="bg1"/>
                  </a:solidFill>
                  <a:effectLst/>
                  <a:latin typeface="Times New Roman" pitchFamily="18" charset="0"/>
                  <a:cs typeface="Times New Roman" pitchFamily="18" charset="0"/>
                </a:rPr>
                <a:t>Immunology Lab.</a:t>
              </a:r>
              <a:endParaRPr lang="en-US" sz="2000" b="1" kern="1200" dirty="0">
                <a:solidFill>
                  <a:schemeClr val="bg1"/>
                </a:solidFill>
                <a:effectLst/>
                <a:latin typeface="Times New Roman" pitchFamily="18" charset="0"/>
                <a:cs typeface="Times New Roman" pitchFamily="18" charset="0"/>
              </a:endParaRPr>
            </a:p>
          </p:txBody>
        </p:sp>
      </p:grpSp>
      <p:grpSp>
        <p:nvGrpSpPr>
          <p:cNvPr id="25" name="Group 24"/>
          <p:cNvGrpSpPr/>
          <p:nvPr/>
        </p:nvGrpSpPr>
        <p:grpSpPr>
          <a:xfrm>
            <a:off x="1396008" y="2697982"/>
            <a:ext cx="6300192" cy="578618"/>
            <a:chOff x="0" y="125"/>
            <a:chExt cx="6300192" cy="578618"/>
          </a:xfrm>
        </p:grpSpPr>
        <p:sp>
          <p:nvSpPr>
            <p:cNvPr id="26" name="Rounded Rectangle 25"/>
            <p:cNvSpPr/>
            <p:nvPr/>
          </p:nvSpPr>
          <p:spPr>
            <a:xfrm>
              <a:off x="0" y="125"/>
              <a:ext cx="6300192" cy="57861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7" name="Rounded Rectangle 4"/>
            <p:cNvSpPr/>
            <p:nvPr/>
          </p:nvSpPr>
          <p:spPr>
            <a:xfrm>
              <a:off x="28246" y="28371"/>
              <a:ext cx="6243700" cy="522126"/>
            </a:xfrm>
            <a:prstGeom prst="rect">
              <a:avLst/>
            </a:prstGeom>
            <a:ln/>
          </p:spPr>
          <p:style>
            <a:lnRef idx="1">
              <a:schemeClr val="accent1"/>
            </a:lnRef>
            <a:fillRef idx="3">
              <a:schemeClr val="accent1"/>
            </a:fillRef>
            <a:effectRef idx="2">
              <a:schemeClr val="accent1"/>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bg1"/>
                  </a:solidFill>
                  <a:effectLst/>
                </a:rPr>
                <a:t>  </a:t>
              </a:r>
            </a:p>
            <a:p>
              <a:pPr lvl="0" algn="l" defTabSz="1066800" rtl="0">
                <a:lnSpc>
                  <a:spcPct val="90000"/>
                </a:lnSpc>
                <a:spcBef>
                  <a:spcPct val="0"/>
                </a:spcBef>
                <a:spcAft>
                  <a:spcPct val="35000"/>
                </a:spcAft>
              </a:pPr>
              <a:r>
                <a:rPr lang="en-US" sz="2000" b="1" dirty="0" smtClean="0">
                  <a:solidFill>
                    <a:schemeClr val="bg1"/>
                  </a:solidFill>
                  <a:latin typeface="Times New Roman" pitchFamily="18" charset="0"/>
                  <a:cs typeface="Times New Roman" pitchFamily="18" charset="0"/>
                </a:rPr>
                <a:t>Blood Bank and Blood Transfusion</a:t>
              </a:r>
              <a:r>
                <a:rPr lang="en-US" sz="2000" b="1" kern="1200" dirty="0" smtClean="0">
                  <a:solidFill>
                    <a:schemeClr val="bg1"/>
                  </a:solidFill>
                  <a:effectLst/>
                  <a:latin typeface="Times New Roman" pitchFamily="18" charset="0"/>
                  <a:cs typeface="Times New Roman" pitchFamily="18" charset="0"/>
                </a:rPr>
                <a:t> Lab</a:t>
              </a:r>
              <a:r>
                <a:rPr lang="ar-EG" sz="2000" b="1" kern="1200" dirty="0" smtClean="0">
                  <a:solidFill>
                    <a:schemeClr val="bg1"/>
                  </a:solidFill>
                  <a:effectLst/>
                  <a:latin typeface="Times New Roman" pitchFamily="18" charset="0"/>
                  <a:cs typeface="Times New Roman" pitchFamily="18" charset="0"/>
                </a:rPr>
                <a:t>   </a:t>
              </a:r>
              <a:r>
                <a:rPr lang="ar-EG" sz="2000" b="1" kern="1200" dirty="0" smtClean="0">
                  <a:effectLst/>
                  <a:latin typeface="Times New Roman" pitchFamily="18" charset="0"/>
                  <a:cs typeface="Times New Roman" pitchFamily="18" charset="0"/>
                </a:rPr>
                <a:t>		</a:t>
              </a:r>
              <a:r>
                <a:rPr lang="ar-EG" sz="2400" b="1" kern="1200" dirty="0" smtClean="0">
                  <a:effectLst/>
                </a:rPr>
                <a:t>     </a:t>
              </a:r>
              <a:endParaRPr lang="en-US" sz="2400" b="1" kern="1200" dirty="0">
                <a:effectLst/>
              </a:endParaRPr>
            </a:p>
          </p:txBody>
        </p:sp>
      </p:grpSp>
    </p:spTree>
    <p:extLst>
      <p:ext uri="{BB962C8B-B14F-4D97-AF65-F5344CB8AC3E}">
        <p14:creationId xmlns:p14="http://schemas.microsoft.com/office/powerpoint/2010/main" val="4051953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381000"/>
            <a:ext cx="3911648" cy="584775"/>
          </a:xfrm>
          <a:prstGeom prst="rect">
            <a:avLst/>
          </a:prstGeom>
        </p:spPr>
        <p:txBody>
          <a:bodyPr wrap="none">
            <a:spAutoFit/>
          </a:bodyPr>
          <a:lstStyle/>
          <a:p>
            <a:r>
              <a:rPr lang="en-US" sz="3200" b="1" dirty="0">
                <a:latin typeface="Times New Roman" pitchFamily="18" charset="0"/>
                <a:cs typeface="Times New Roman" pitchFamily="18" charset="0"/>
              </a:rPr>
              <a:t>Diagnostic </a:t>
            </a:r>
            <a:r>
              <a:rPr lang="en-US" sz="3200" b="1" dirty="0" smtClean="0">
                <a:latin typeface="Times New Roman" pitchFamily="18" charset="0"/>
                <a:cs typeface="Times New Roman" pitchFamily="18" charset="0"/>
              </a:rPr>
              <a:t>Radiology</a:t>
            </a:r>
            <a:endParaRPr lang="en-US" sz="3200" b="1" dirty="0">
              <a:latin typeface="Times New Roman" pitchFamily="18" charset="0"/>
              <a:cs typeface="Times New Roman" pitchFamily="18" charset="0"/>
            </a:endParaRPr>
          </a:p>
        </p:txBody>
      </p:sp>
      <p:sp>
        <p:nvSpPr>
          <p:cNvPr id="3" name="Rectangle 2"/>
          <p:cNvSpPr/>
          <p:nvPr/>
        </p:nvSpPr>
        <p:spPr>
          <a:xfrm>
            <a:off x="685800" y="1219200"/>
            <a:ext cx="7848600" cy="400110"/>
          </a:xfrm>
          <a:prstGeom prst="rect">
            <a:avLst/>
          </a:prstGeom>
        </p:spPr>
        <p:txBody>
          <a:bodyPr wrap="square">
            <a:spAutoFit/>
          </a:bodyPr>
          <a:lstStyle/>
          <a:p>
            <a:r>
              <a:rPr lang="en-US" sz="2000" b="1" dirty="0">
                <a:latin typeface="Times New Roman" pitchFamily="18" charset="0"/>
                <a:cs typeface="Times New Roman" pitchFamily="18" charset="0"/>
              </a:rPr>
              <a:t>Include All The Diagnostic  And Therapeutic Radiological Procedures</a:t>
            </a:r>
            <a:endParaRPr lang="en-US" sz="2000" dirty="0">
              <a:latin typeface="Times New Roman" pitchFamily="18" charset="0"/>
              <a:cs typeface="Times New Roman" pitchFamily="18" charset="0"/>
            </a:endParaRPr>
          </a:p>
        </p:txBody>
      </p:sp>
      <p:grpSp>
        <p:nvGrpSpPr>
          <p:cNvPr id="4" name="Group 3"/>
          <p:cNvGrpSpPr/>
          <p:nvPr/>
        </p:nvGrpSpPr>
        <p:grpSpPr>
          <a:xfrm>
            <a:off x="1321296" y="1702800"/>
            <a:ext cx="6501407" cy="479700"/>
            <a:chOff x="0" y="48022"/>
            <a:chExt cx="6501407" cy="479700"/>
          </a:xfrm>
        </p:grpSpPr>
        <p:sp>
          <p:nvSpPr>
            <p:cNvPr id="26" name="Rounded Rectangle 25"/>
            <p:cNvSpPr/>
            <p:nvPr/>
          </p:nvSpPr>
          <p:spPr>
            <a:xfrm>
              <a:off x="0" y="48022"/>
              <a:ext cx="6501407" cy="47970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7" name="Rounded Rectangle 4"/>
            <p:cNvSpPr/>
            <p:nvPr/>
          </p:nvSpPr>
          <p:spPr>
            <a:xfrm>
              <a:off x="23417" y="71439"/>
              <a:ext cx="6454573"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1">
                <a:lnSpc>
                  <a:spcPct val="90000"/>
                </a:lnSpc>
                <a:spcBef>
                  <a:spcPct val="0"/>
                </a:spcBef>
                <a:spcAft>
                  <a:spcPct val="35000"/>
                </a:spcAft>
              </a:pPr>
              <a:r>
                <a:rPr lang="en-US" sz="2000" b="1" kern="1200" dirty="0" smtClean="0">
                  <a:latin typeface="Times New Roman" pitchFamily="18" charset="0"/>
                  <a:cs typeface="Times New Roman" pitchFamily="18" charset="0"/>
                </a:rPr>
                <a:t>Cardiac and Blood Vessels Angiography </a:t>
              </a:r>
              <a:r>
                <a:rPr lang="ar-SA" sz="2000" b="1" kern="1200" dirty="0" smtClean="0">
                  <a:latin typeface="Times New Roman" pitchFamily="18" charset="0"/>
                  <a:cs typeface="Times New Roman" pitchFamily="18" charset="0"/>
                </a:rPr>
                <a:t> </a:t>
              </a:r>
              <a:endParaRPr lang="ar-EG" sz="2000" b="1" kern="1200" dirty="0">
                <a:latin typeface="Times New Roman" pitchFamily="18" charset="0"/>
                <a:cs typeface="Times New Roman" pitchFamily="18" charset="0"/>
              </a:endParaRPr>
            </a:p>
          </p:txBody>
        </p:sp>
      </p:grpSp>
      <p:grpSp>
        <p:nvGrpSpPr>
          <p:cNvPr id="5" name="Group 4"/>
          <p:cNvGrpSpPr/>
          <p:nvPr/>
        </p:nvGrpSpPr>
        <p:grpSpPr>
          <a:xfrm>
            <a:off x="1321296" y="2246237"/>
            <a:ext cx="6501407" cy="479700"/>
            <a:chOff x="0" y="591459"/>
            <a:chExt cx="6501407" cy="479700"/>
          </a:xfrm>
        </p:grpSpPr>
        <p:sp>
          <p:nvSpPr>
            <p:cNvPr id="24" name="Rounded Rectangle 23"/>
            <p:cNvSpPr/>
            <p:nvPr/>
          </p:nvSpPr>
          <p:spPr>
            <a:xfrm>
              <a:off x="0" y="591459"/>
              <a:ext cx="6501407" cy="479700"/>
            </a:xfrm>
            <a:prstGeom prst="roundRect">
              <a:avLst/>
            </a:prstGeom>
          </p:spPr>
          <p:style>
            <a:lnRef idx="2">
              <a:schemeClr val="lt1">
                <a:hueOff val="0"/>
                <a:satOff val="0"/>
                <a:lumOff val="0"/>
                <a:alphaOff val="0"/>
              </a:schemeClr>
            </a:lnRef>
            <a:fillRef idx="1">
              <a:schemeClr val="accent4">
                <a:hueOff val="259203"/>
                <a:satOff val="-849"/>
                <a:lumOff val="0"/>
                <a:alphaOff val="0"/>
              </a:schemeClr>
            </a:fillRef>
            <a:effectRef idx="0">
              <a:schemeClr val="accent4">
                <a:hueOff val="259203"/>
                <a:satOff val="-849"/>
                <a:lumOff val="0"/>
                <a:alphaOff val="0"/>
              </a:schemeClr>
            </a:effectRef>
            <a:fontRef idx="minor">
              <a:schemeClr val="lt1"/>
            </a:fontRef>
          </p:style>
        </p:sp>
        <p:sp>
          <p:nvSpPr>
            <p:cNvPr id="25" name="Rounded Rectangle 6"/>
            <p:cNvSpPr/>
            <p:nvPr/>
          </p:nvSpPr>
          <p:spPr>
            <a:xfrm>
              <a:off x="23417" y="614876"/>
              <a:ext cx="6454573"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1">
                <a:lnSpc>
                  <a:spcPct val="90000"/>
                </a:lnSpc>
                <a:spcBef>
                  <a:spcPct val="0"/>
                </a:spcBef>
                <a:spcAft>
                  <a:spcPct val="35000"/>
                </a:spcAft>
              </a:pPr>
              <a:r>
                <a:rPr lang="en-US" sz="2000" b="1" kern="1200" dirty="0" smtClean="0">
                  <a:latin typeface="Times New Roman" pitchFamily="18" charset="0"/>
                  <a:cs typeface="Times New Roman" pitchFamily="18" charset="0"/>
                </a:rPr>
                <a:t>Urinary System</a:t>
              </a:r>
              <a:r>
                <a:rPr lang="ar-SA" sz="2000" b="1" kern="1200" dirty="0" smtClean="0">
                  <a:latin typeface="Times New Roman" pitchFamily="18" charset="0"/>
                  <a:cs typeface="Times New Roman" pitchFamily="18" charset="0"/>
                </a:rPr>
                <a:t> </a:t>
              </a:r>
              <a:endParaRPr lang="ar-EG" sz="2000" b="1" kern="1200" dirty="0">
                <a:latin typeface="Times New Roman" pitchFamily="18" charset="0"/>
                <a:cs typeface="Times New Roman" pitchFamily="18" charset="0"/>
              </a:endParaRPr>
            </a:p>
          </p:txBody>
        </p:sp>
      </p:grpSp>
      <p:grpSp>
        <p:nvGrpSpPr>
          <p:cNvPr id="6" name="Group 5"/>
          <p:cNvGrpSpPr/>
          <p:nvPr/>
        </p:nvGrpSpPr>
        <p:grpSpPr>
          <a:xfrm>
            <a:off x="1321296" y="2783538"/>
            <a:ext cx="6501407" cy="479700"/>
            <a:chOff x="0" y="1128760"/>
            <a:chExt cx="6501407" cy="479700"/>
          </a:xfrm>
        </p:grpSpPr>
        <p:sp>
          <p:nvSpPr>
            <p:cNvPr id="22" name="Rounded Rectangle 21"/>
            <p:cNvSpPr/>
            <p:nvPr/>
          </p:nvSpPr>
          <p:spPr>
            <a:xfrm>
              <a:off x="0" y="1128760"/>
              <a:ext cx="6501407" cy="479700"/>
            </a:xfrm>
            <a:prstGeom prst="roundRect">
              <a:avLst/>
            </a:prstGeom>
          </p:spPr>
          <p:style>
            <a:lnRef idx="2">
              <a:schemeClr val="lt1">
                <a:hueOff val="0"/>
                <a:satOff val="0"/>
                <a:lumOff val="0"/>
                <a:alphaOff val="0"/>
              </a:schemeClr>
            </a:lnRef>
            <a:fillRef idx="1">
              <a:schemeClr val="accent4">
                <a:hueOff val="518406"/>
                <a:satOff val="-1697"/>
                <a:lumOff val="0"/>
                <a:alphaOff val="0"/>
              </a:schemeClr>
            </a:fillRef>
            <a:effectRef idx="0">
              <a:schemeClr val="accent4">
                <a:hueOff val="518406"/>
                <a:satOff val="-1697"/>
                <a:lumOff val="0"/>
                <a:alphaOff val="0"/>
              </a:schemeClr>
            </a:effectRef>
            <a:fontRef idx="minor">
              <a:schemeClr val="lt1"/>
            </a:fontRef>
          </p:style>
        </p:sp>
        <p:sp>
          <p:nvSpPr>
            <p:cNvPr id="23" name="Rounded Rectangle 8"/>
            <p:cNvSpPr/>
            <p:nvPr/>
          </p:nvSpPr>
          <p:spPr>
            <a:xfrm>
              <a:off x="23417" y="1152177"/>
              <a:ext cx="6454573"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1">
                <a:lnSpc>
                  <a:spcPct val="90000"/>
                </a:lnSpc>
                <a:spcBef>
                  <a:spcPct val="0"/>
                </a:spcBef>
                <a:spcAft>
                  <a:spcPct val="35000"/>
                </a:spcAft>
              </a:pPr>
              <a:r>
                <a:rPr lang="en-US" sz="2000" b="1" kern="1200" dirty="0" smtClean="0">
                  <a:latin typeface="Times New Roman" pitchFamily="18" charset="0"/>
                  <a:cs typeface="Times New Roman" pitchFamily="18" charset="0"/>
                </a:rPr>
                <a:t>Nerves System</a:t>
              </a:r>
              <a:r>
                <a:rPr lang="ar-SA" sz="2000" b="1" kern="1200" dirty="0" smtClean="0">
                  <a:latin typeface="Times New Roman" pitchFamily="18" charset="0"/>
                  <a:cs typeface="Times New Roman" pitchFamily="18" charset="0"/>
                </a:rPr>
                <a:t> </a:t>
              </a:r>
              <a:endParaRPr lang="ar-EG" sz="2000" b="1" kern="1200" dirty="0">
                <a:latin typeface="Times New Roman" pitchFamily="18" charset="0"/>
                <a:cs typeface="Times New Roman" pitchFamily="18" charset="0"/>
              </a:endParaRPr>
            </a:p>
          </p:txBody>
        </p:sp>
      </p:grpSp>
      <p:grpSp>
        <p:nvGrpSpPr>
          <p:cNvPr id="7" name="Group 6"/>
          <p:cNvGrpSpPr/>
          <p:nvPr/>
        </p:nvGrpSpPr>
        <p:grpSpPr>
          <a:xfrm>
            <a:off x="1321296" y="3320838"/>
            <a:ext cx="6501407" cy="479700"/>
            <a:chOff x="0" y="1666060"/>
            <a:chExt cx="6501407" cy="479700"/>
          </a:xfrm>
        </p:grpSpPr>
        <p:sp>
          <p:nvSpPr>
            <p:cNvPr id="20" name="Rounded Rectangle 19"/>
            <p:cNvSpPr/>
            <p:nvPr/>
          </p:nvSpPr>
          <p:spPr>
            <a:xfrm>
              <a:off x="0" y="1666060"/>
              <a:ext cx="6501407" cy="479700"/>
            </a:xfrm>
            <a:prstGeom prst="roundRect">
              <a:avLst/>
            </a:prstGeom>
          </p:spPr>
          <p:style>
            <a:lnRef idx="2">
              <a:schemeClr val="lt1">
                <a:hueOff val="0"/>
                <a:satOff val="0"/>
                <a:lumOff val="0"/>
                <a:alphaOff val="0"/>
              </a:schemeClr>
            </a:lnRef>
            <a:fillRef idx="1">
              <a:schemeClr val="accent4">
                <a:hueOff val="777609"/>
                <a:satOff val="-2546"/>
                <a:lumOff val="0"/>
                <a:alphaOff val="0"/>
              </a:schemeClr>
            </a:fillRef>
            <a:effectRef idx="0">
              <a:schemeClr val="accent4">
                <a:hueOff val="777609"/>
                <a:satOff val="-2546"/>
                <a:lumOff val="0"/>
                <a:alphaOff val="0"/>
              </a:schemeClr>
            </a:effectRef>
            <a:fontRef idx="minor">
              <a:schemeClr val="lt1"/>
            </a:fontRef>
          </p:style>
        </p:sp>
        <p:sp>
          <p:nvSpPr>
            <p:cNvPr id="21" name="Rounded Rectangle 10"/>
            <p:cNvSpPr/>
            <p:nvPr/>
          </p:nvSpPr>
          <p:spPr>
            <a:xfrm>
              <a:off x="23417" y="1689477"/>
              <a:ext cx="6454573"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1">
                <a:lnSpc>
                  <a:spcPct val="90000"/>
                </a:lnSpc>
                <a:spcBef>
                  <a:spcPct val="0"/>
                </a:spcBef>
                <a:spcAft>
                  <a:spcPct val="35000"/>
                </a:spcAft>
              </a:pPr>
              <a:r>
                <a:rPr lang="en-US" sz="2000" b="1" kern="1200" dirty="0" smtClean="0">
                  <a:latin typeface="Times New Roman" pitchFamily="18" charset="0"/>
                  <a:cs typeface="Times New Roman" pitchFamily="18" charset="0"/>
                </a:rPr>
                <a:t>Different Radiological Procedures For Pediatric </a:t>
              </a:r>
              <a:endParaRPr lang="ar-EG" sz="2000" b="1" kern="1200" dirty="0">
                <a:latin typeface="Times New Roman" pitchFamily="18" charset="0"/>
                <a:cs typeface="Times New Roman" pitchFamily="18" charset="0"/>
              </a:endParaRPr>
            </a:p>
          </p:txBody>
        </p:sp>
      </p:grpSp>
      <p:grpSp>
        <p:nvGrpSpPr>
          <p:cNvPr id="8" name="Group 7"/>
          <p:cNvGrpSpPr/>
          <p:nvPr/>
        </p:nvGrpSpPr>
        <p:grpSpPr>
          <a:xfrm>
            <a:off x="1321296" y="3858138"/>
            <a:ext cx="6501407" cy="479700"/>
            <a:chOff x="0" y="2203360"/>
            <a:chExt cx="6501407" cy="479700"/>
          </a:xfrm>
        </p:grpSpPr>
        <p:sp>
          <p:nvSpPr>
            <p:cNvPr id="18" name="Rounded Rectangle 17"/>
            <p:cNvSpPr/>
            <p:nvPr/>
          </p:nvSpPr>
          <p:spPr>
            <a:xfrm>
              <a:off x="0" y="2203360"/>
              <a:ext cx="6501407" cy="479700"/>
            </a:xfrm>
            <a:prstGeom prst="roundRect">
              <a:avLst/>
            </a:prstGeom>
          </p:spPr>
          <p:style>
            <a:lnRef idx="2">
              <a:schemeClr val="lt1">
                <a:hueOff val="0"/>
                <a:satOff val="0"/>
                <a:lumOff val="0"/>
                <a:alphaOff val="0"/>
              </a:schemeClr>
            </a:lnRef>
            <a:fillRef idx="1">
              <a:schemeClr val="accent4">
                <a:hueOff val="1036812"/>
                <a:satOff val="-3394"/>
                <a:lumOff val="0"/>
                <a:alphaOff val="0"/>
              </a:schemeClr>
            </a:fillRef>
            <a:effectRef idx="0">
              <a:schemeClr val="accent4">
                <a:hueOff val="1036812"/>
                <a:satOff val="-3394"/>
                <a:lumOff val="0"/>
                <a:alphaOff val="0"/>
              </a:schemeClr>
            </a:effectRef>
            <a:fontRef idx="minor">
              <a:schemeClr val="lt1"/>
            </a:fontRef>
          </p:style>
        </p:sp>
        <p:sp>
          <p:nvSpPr>
            <p:cNvPr id="19" name="Rounded Rectangle 12"/>
            <p:cNvSpPr/>
            <p:nvPr/>
          </p:nvSpPr>
          <p:spPr>
            <a:xfrm>
              <a:off x="23417" y="2226777"/>
              <a:ext cx="6454573"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ar-SA" sz="2000" b="1" kern="1200" dirty="0" smtClean="0"/>
                <a:t> </a:t>
              </a:r>
              <a:r>
                <a:rPr lang="en-US" sz="2000" b="1" kern="1200" dirty="0" smtClean="0">
                  <a:latin typeface="Times New Roman" pitchFamily="18" charset="0"/>
                  <a:cs typeface="Times New Roman" pitchFamily="18" charset="0"/>
                </a:rPr>
                <a:t>Magnetic Resonance Image  - MRI  -</a:t>
              </a:r>
              <a:endParaRPr lang="ar-EG" sz="2000" b="1" kern="1200" dirty="0">
                <a:latin typeface="Times New Roman" pitchFamily="18" charset="0"/>
                <a:cs typeface="Times New Roman" pitchFamily="18" charset="0"/>
              </a:endParaRPr>
            </a:p>
          </p:txBody>
        </p:sp>
      </p:grpSp>
      <p:grpSp>
        <p:nvGrpSpPr>
          <p:cNvPr id="9" name="Group 8"/>
          <p:cNvGrpSpPr/>
          <p:nvPr/>
        </p:nvGrpSpPr>
        <p:grpSpPr>
          <a:xfrm>
            <a:off x="1321296" y="4395438"/>
            <a:ext cx="6501407" cy="479700"/>
            <a:chOff x="0" y="2740660"/>
            <a:chExt cx="6501407" cy="479700"/>
          </a:xfrm>
        </p:grpSpPr>
        <p:sp>
          <p:nvSpPr>
            <p:cNvPr id="16" name="Rounded Rectangle 15"/>
            <p:cNvSpPr/>
            <p:nvPr/>
          </p:nvSpPr>
          <p:spPr>
            <a:xfrm>
              <a:off x="0" y="2740660"/>
              <a:ext cx="6501407" cy="479700"/>
            </a:xfrm>
            <a:prstGeom prst="roundRect">
              <a:avLst/>
            </a:prstGeom>
          </p:spPr>
          <p:style>
            <a:lnRef idx="2">
              <a:schemeClr val="lt1">
                <a:hueOff val="0"/>
                <a:satOff val="0"/>
                <a:lumOff val="0"/>
                <a:alphaOff val="0"/>
              </a:schemeClr>
            </a:lnRef>
            <a:fillRef idx="1">
              <a:schemeClr val="accent4">
                <a:hueOff val="1296015"/>
                <a:satOff val="-4243"/>
                <a:lumOff val="0"/>
                <a:alphaOff val="0"/>
              </a:schemeClr>
            </a:fillRef>
            <a:effectRef idx="0">
              <a:schemeClr val="accent4">
                <a:hueOff val="1296015"/>
                <a:satOff val="-4243"/>
                <a:lumOff val="0"/>
                <a:alphaOff val="0"/>
              </a:schemeClr>
            </a:effectRef>
            <a:fontRef idx="minor">
              <a:schemeClr val="lt1"/>
            </a:fontRef>
          </p:style>
        </p:sp>
        <p:sp>
          <p:nvSpPr>
            <p:cNvPr id="17" name="Rounded Rectangle 14"/>
            <p:cNvSpPr/>
            <p:nvPr/>
          </p:nvSpPr>
          <p:spPr>
            <a:xfrm>
              <a:off x="23417" y="2764077"/>
              <a:ext cx="6454573"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1">
                <a:lnSpc>
                  <a:spcPct val="90000"/>
                </a:lnSpc>
                <a:spcBef>
                  <a:spcPct val="0"/>
                </a:spcBef>
                <a:spcAft>
                  <a:spcPct val="35000"/>
                </a:spcAft>
              </a:pPr>
              <a:r>
                <a:rPr lang="en-US" sz="2000" b="1" kern="1200" dirty="0" smtClean="0">
                  <a:latin typeface="Times New Roman" pitchFamily="18" charset="0"/>
                  <a:cs typeface="Times New Roman" pitchFamily="18" charset="0"/>
                </a:rPr>
                <a:t>Mammography   - For Breast - </a:t>
              </a:r>
              <a:endParaRPr lang="ar-EG" sz="2000" b="1" kern="1200" dirty="0">
                <a:latin typeface="Times New Roman" pitchFamily="18" charset="0"/>
                <a:cs typeface="Times New Roman" pitchFamily="18" charset="0"/>
              </a:endParaRPr>
            </a:p>
          </p:txBody>
        </p:sp>
      </p:grpSp>
      <p:grpSp>
        <p:nvGrpSpPr>
          <p:cNvPr id="10" name="Group 9"/>
          <p:cNvGrpSpPr/>
          <p:nvPr/>
        </p:nvGrpSpPr>
        <p:grpSpPr>
          <a:xfrm>
            <a:off x="1321296" y="4932738"/>
            <a:ext cx="6501407" cy="479700"/>
            <a:chOff x="0" y="3277960"/>
            <a:chExt cx="6501407" cy="479700"/>
          </a:xfrm>
        </p:grpSpPr>
        <p:sp>
          <p:nvSpPr>
            <p:cNvPr id="14" name="Rounded Rectangle 13"/>
            <p:cNvSpPr/>
            <p:nvPr/>
          </p:nvSpPr>
          <p:spPr>
            <a:xfrm>
              <a:off x="0" y="3277960"/>
              <a:ext cx="6501407" cy="479700"/>
            </a:xfrm>
            <a:prstGeom prst="roundRect">
              <a:avLst/>
            </a:prstGeom>
          </p:spPr>
          <p:style>
            <a:lnRef idx="2">
              <a:schemeClr val="lt1">
                <a:hueOff val="0"/>
                <a:satOff val="0"/>
                <a:lumOff val="0"/>
                <a:alphaOff val="0"/>
              </a:schemeClr>
            </a:lnRef>
            <a:fillRef idx="1">
              <a:schemeClr val="accent4">
                <a:hueOff val="1555218"/>
                <a:satOff val="-5091"/>
                <a:lumOff val="0"/>
                <a:alphaOff val="0"/>
              </a:schemeClr>
            </a:fillRef>
            <a:effectRef idx="0">
              <a:schemeClr val="accent4">
                <a:hueOff val="1555218"/>
                <a:satOff val="-5091"/>
                <a:lumOff val="0"/>
                <a:alphaOff val="0"/>
              </a:schemeClr>
            </a:effectRef>
            <a:fontRef idx="minor">
              <a:schemeClr val="lt1"/>
            </a:fontRef>
          </p:style>
        </p:sp>
        <p:sp>
          <p:nvSpPr>
            <p:cNvPr id="15" name="Rounded Rectangle 16"/>
            <p:cNvSpPr/>
            <p:nvPr/>
          </p:nvSpPr>
          <p:spPr>
            <a:xfrm>
              <a:off x="23417" y="3301377"/>
              <a:ext cx="6454573"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latin typeface="Times New Roman" pitchFamily="18" charset="0"/>
                  <a:cs typeface="Times New Roman" pitchFamily="18" charset="0"/>
                </a:rPr>
                <a:t>Ultra-Sound and Nuclear Medicine</a:t>
              </a:r>
              <a:endParaRPr lang="en-US" sz="2000" b="1" kern="1200" dirty="0">
                <a:latin typeface="Times New Roman" pitchFamily="18" charset="0"/>
                <a:cs typeface="Times New Roman" pitchFamily="18" charset="0"/>
              </a:endParaRPr>
            </a:p>
          </p:txBody>
        </p:sp>
      </p:grpSp>
      <p:grpSp>
        <p:nvGrpSpPr>
          <p:cNvPr id="11" name="Group 10"/>
          <p:cNvGrpSpPr/>
          <p:nvPr/>
        </p:nvGrpSpPr>
        <p:grpSpPr>
          <a:xfrm>
            <a:off x="1321296" y="5463900"/>
            <a:ext cx="6501407" cy="479700"/>
            <a:chOff x="0" y="3809122"/>
            <a:chExt cx="6501407" cy="479700"/>
          </a:xfrm>
        </p:grpSpPr>
        <p:sp>
          <p:nvSpPr>
            <p:cNvPr id="12" name="Rounded Rectangle 11"/>
            <p:cNvSpPr/>
            <p:nvPr/>
          </p:nvSpPr>
          <p:spPr>
            <a:xfrm>
              <a:off x="0" y="3809122"/>
              <a:ext cx="6501407" cy="479700"/>
            </a:xfrm>
            <a:prstGeom prst="roundRect">
              <a:avLst/>
            </a:prstGeom>
          </p:spPr>
          <p:style>
            <a:lnRef idx="2">
              <a:schemeClr val="lt1">
                <a:hueOff val="0"/>
                <a:satOff val="0"/>
                <a:lumOff val="0"/>
                <a:alphaOff val="0"/>
              </a:schemeClr>
            </a:lnRef>
            <a:fillRef idx="1">
              <a:schemeClr val="accent4">
                <a:hueOff val="1814420"/>
                <a:satOff val="-5940"/>
                <a:lumOff val="0"/>
                <a:alphaOff val="0"/>
              </a:schemeClr>
            </a:fillRef>
            <a:effectRef idx="0">
              <a:schemeClr val="accent4">
                <a:hueOff val="1814420"/>
                <a:satOff val="-5940"/>
                <a:lumOff val="0"/>
                <a:alphaOff val="0"/>
              </a:schemeClr>
            </a:effectRef>
            <a:fontRef idx="minor">
              <a:schemeClr val="lt1"/>
            </a:fontRef>
          </p:style>
        </p:sp>
        <p:sp>
          <p:nvSpPr>
            <p:cNvPr id="13" name="Rounded Rectangle 18"/>
            <p:cNvSpPr/>
            <p:nvPr/>
          </p:nvSpPr>
          <p:spPr>
            <a:xfrm>
              <a:off x="23417" y="3832539"/>
              <a:ext cx="6454573"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1">
                <a:lnSpc>
                  <a:spcPct val="90000"/>
                </a:lnSpc>
                <a:spcBef>
                  <a:spcPct val="0"/>
                </a:spcBef>
                <a:spcAft>
                  <a:spcPct val="35000"/>
                </a:spcAft>
              </a:pPr>
              <a:r>
                <a:rPr lang="en-US" sz="2000" b="1" kern="1200" dirty="0" smtClean="0">
                  <a:latin typeface="Times New Roman" pitchFamily="18" charset="0"/>
                  <a:cs typeface="Times New Roman" pitchFamily="18" charset="0"/>
                </a:rPr>
                <a:t>Gastro- intestinal Tract</a:t>
              </a:r>
              <a:r>
                <a:rPr lang="ar-SA" sz="2000" b="1" kern="1200" dirty="0" smtClean="0">
                  <a:latin typeface="Times New Roman" pitchFamily="18" charset="0"/>
                  <a:cs typeface="Times New Roman" pitchFamily="18" charset="0"/>
                </a:rPr>
                <a:t> </a:t>
              </a:r>
              <a:endParaRPr lang="ar-EG" sz="2000" b="1" kern="1200" dirty="0">
                <a:latin typeface="Times New Roman" pitchFamily="18" charset="0"/>
                <a:cs typeface="Times New Roman" pitchFamily="18" charset="0"/>
              </a:endParaRPr>
            </a:p>
          </p:txBody>
        </p:sp>
      </p:grpSp>
    </p:spTree>
    <p:extLst>
      <p:ext uri="{BB962C8B-B14F-4D97-AF65-F5344CB8AC3E}">
        <p14:creationId xmlns:p14="http://schemas.microsoft.com/office/powerpoint/2010/main" val="3412461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472625"/>
            <a:ext cx="4867038" cy="584775"/>
          </a:xfrm>
          <a:prstGeom prst="rect">
            <a:avLst/>
          </a:prstGeom>
        </p:spPr>
        <p:txBody>
          <a:bodyPr wrap="none">
            <a:spAutoFit/>
          </a:bodyPr>
          <a:lstStyle/>
          <a:p>
            <a:r>
              <a:rPr lang="en-US" sz="3200" b="1" dirty="0">
                <a:latin typeface="Times New Roman" pitchFamily="18" charset="0"/>
                <a:cs typeface="Times New Roman" pitchFamily="18" charset="0"/>
              </a:rPr>
              <a:t>Physiotherapy department</a:t>
            </a:r>
          </a:p>
        </p:txBody>
      </p:sp>
      <p:sp>
        <p:nvSpPr>
          <p:cNvPr id="3" name="Rectangle 2"/>
          <p:cNvSpPr/>
          <p:nvPr/>
        </p:nvSpPr>
        <p:spPr>
          <a:xfrm>
            <a:off x="685800" y="2331184"/>
            <a:ext cx="7772400" cy="1631216"/>
          </a:xfrm>
          <a:prstGeom prst="rect">
            <a:avLst/>
          </a:prstGeom>
        </p:spPr>
        <p:txBody>
          <a:bodyPr wrap="square">
            <a:spAutoFit/>
          </a:bodyPr>
          <a:lstStyle/>
          <a:p>
            <a:pPr lvl="0" algn="just"/>
            <a:r>
              <a:rPr lang="en-US" sz="2000" dirty="0">
                <a:latin typeface="Times New Roman" pitchFamily="18" charset="0"/>
                <a:cs typeface="Times New Roman" pitchFamily="18" charset="0"/>
              </a:rPr>
              <a:t>Physiotherapy help in the development of the health care, avoid the illness complication and minimize its impact. The specialist in physiotherapy provide medical services to patient on scientific safety method and collaborate with doctors as team work. The specialization of physiotherapy consider as wide spread  and request on world level </a:t>
            </a:r>
          </a:p>
        </p:txBody>
      </p:sp>
    </p:spTree>
    <p:extLst>
      <p:ext uri="{BB962C8B-B14F-4D97-AF65-F5344CB8AC3E}">
        <p14:creationId xmlns:p14="http://schemas.microsoft.com/office/powerpoint/2010/main" val="421977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320225"/>
            <a:ext cx="4342856" cy="584775"/>
          </a:xfrm>
          <a:prstGeom prst="rect">
            <a:avLst/>
          </a:prstGeom>
        </p:spPr>
        <p:txBody>
          <a:bodyPr wrap="none">
            <a:spAutoFit/>
          </a:bodyPr>
          <a:lstStyle/>
          <a:p>
            <a:r>
              <a:rPr lang="en-US" sz="3200" b="1" dirty="0">
                <a:latin typeface="Times New Roman" pitchFamily="18" charset="0"/>
                <a:cs typeface="Times New Roman" pitchFamily="18" charset="0"/>
              </a:rPr>
              <a:t>Clinical Nutrition </a:t>
            </a:r>
            <a:r>
              <a:rPr lang="en-US" sz="3200" b="1" dirty="0" smtClean="0">
                <a:latin typeface="Times New Roman" pitchFamily="18" charset="0"/>
                <a:cs typeface="Times New Roman" pitchFamily="18" charset="0"/>
              </a:rPr>
              <a:t>Dept.</a:t>
            </a:r>
            <a:endParaRPr lang="en-US" sz="3200" b="1" dirty="0">
              <a:latin typeface="Times New Roman" pitchFamily="18" charset="0"/>
              <a:cs typeface="Times New Roman" pitchFamily="18" charset="0"/>
            </a:endParaRPr>
          </a:p>
        </p:txBody>
      </p:sp>
      <p:sp>
        <p:nvSpPr>
          <p:cNvPr id="3" name="Rectangle 2"/>
          <p:cNvSpPr/>
          <p:nvPr/>
        </p:nvSpPr>
        <p:spPr>
          <a:xfrm>
            <a:off x="685800" y="2099608"/>
            <a:ext cx="7848600" cy="1938992"/>
          </a:xfrm>
          <a:prstGeom prst="rect">
            <a:avLst/>
          </a:prstGeom>
        </p:spPr>
        <p:txBody>
          <a:bodyPr wrap="square">
            <a:spAutoFit/>
          </a:bodyPr>
          <a:lstStyle/>
          <a:p>
            <a:pPr lvl="0" algn="just"/>
            <a:r>
              <a:rPr lang="en-US" sz="2000" dirty="0">
                <a:latin typeface="Times New Roman" pitchFamily="18" charset="0"/>
                <a:cs typeface="Times New Roman" pitchFamily="18" charset="0"/>
              </a:rPr>
              <a:t>It was established in 1424 H / 2003 G to prepare graduates trained in nutrition and dietetics to satisfy the needs of the country. The purpose is to enhance the nutritional well-being and health of individuals, families, and populations through the promotion of scholarship in human nutrition and dietetics. The first batch of female students admitted to the BSc. program of Clinical Nutrition was in 1425 H /2005 G.</a:t>
            </a:r>
            <a:r>
              <a:rPr lang="en-US" sz="1400" dirty="0"/>
              <a:t> </a:t>
            </a:r>
            <a:endParaRPr lang="en-US" sz="1400" b="1" dirty="0">
              <a:solidFill>
                <a:schemeClr val="bg1"/>
              </a:solidFill>
            </a:endParaRPr>
          </a:p>
        </p:txBody>
      </p:sp>
    </p:spTree>
    <p:extLst>
      <p:ext uri="{BB962C8B-B14F-4D97-AF65-F5344CB8AC3E}">
        <p14:creationId xmlns:p14="http://schemas.microsoft.com/office/powerpoint/2010/main" val="1304891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05800" cy="954107"/>
          </a:xfrm>
          <a:prstGeom prst="rect">
            <a:avLst/>
          </a:prstGeom>
        </p:spPr>
        <p:txBody>
          <a:bodyPr wrap="square">
            <a:spAutoFit/>
          </a:bodyPr>
          <a:lstStyle/>
          <a:p>
            <a:r>
              <a:rPr lang="en-US" sz="2800" b="1" dirty="0">
                <a:latin typeface="Times New Roman" pitchFamily="18" charset="0"/>
                <a:cs typeface="Times New Roman" pitchFamily="18" charset="0"/>
              </a:rPr>
              <a:t>Second Year Courses </a:t>
            </a:r>
            <a:r>
              <a:rPr lang="en-US" sz="2800" b="1" dirty="0" smtClean="0">
                <a:latin typeface="Times New Roman" pitchFamily="18" charset="0"/>
                <a:cs typeface="Times New Roman" pitchFamily="18" charset="0"/>
              </a:rPr>
              <a:t>in </a:t>
            </a:r>
            <a:r>
              <a:rPr lang="en-US" sz="2800" b="1" dirty="0">
                <a:latin typeface="Times New Roman" pitchFamily="18" charset="0"/>
                <a:cs typeface="Times New Roman" pitchFamily="18" charset="0"/>
              </a:rPr>
              <a:t>the </a:t>
            </a:r>
            <a:r>
              <a:rPr lang="en-US" sz="2800" b="1" dirty="0" smtClean="0">
                <a:latin typeface="Times New Roman" pitchFamily="18" charset="0"/>
                <a:cs typeface="Times New Roman" pitchFamily="18" charset="0"/>
              </a:rPr>
              <a:t>college </a:t>
            </a:r>
            <a:r>
              <a:rPr lang="en-US" sz="2800" b="1" dirty="0">
                <a:latin typeface="Times New Roman" pitchFamily="18" charset="0"/>
                <a:cs typeface="Times New Roman" pitchFamily="18" charset="0"/>
              </a:rPr>
              <a:t>as follow</a:t>
            </a:r>
            <a:r>
              <a:rPr lang="ar-EG" sz="2800" b="1" dirty="0">
                <a:latin typeface="Times New Roman" pitchFamily="18" charset="0"/>
                <a:cs typeface="Times New Roman" pitchFamily="18" charset="0"/>
              </a:rPr>
              <a:t>:</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smtClean="0">
                <a:latin typeface="Times New Roman" pitchFamily="18" charset="0"/>
                <a:cs typeface="Times New Roman" pitchFamily="18" charset="0"/>
              </a:rPr>
              <a:t>Clinical Laboratory Dept.</a:t>
            </a:r>
            <a:endParaRPr lang="en-US" sz="2800" b="1" dirty="0">
              <a:latin typeface="Times New Roman" pitchFamily="18" charset="0"/>
              <a:cs typeface="Times New Roman" pitchFamily="18" charset="0"/>
            </a:endParaRPr>
          </a:p>
        </p:txBody>
      </p:sp>
      <p:sp>
        <p:nvSpPr>
          <p:cNvPr id="3" name="Rectangle 2"/>
          <p:cNvSpPr/>
          <p:nvPr/>
        </p:nvSpPr>
        <p:spPr>
          <a:xfrm>
            <a:off x="838200" y="1720840"/>
            <a:ext cx="4572000" cy="3785652"/>
          </a:xfrm>
          <a:prstGeom prst="rect">
            <a:avLst/>
          </a:prstGeom>
        </p:spPr>
        <p:txBody>
          <a:bodyPr>
            <a:spAutoFit/>
          </a:bodyPr>
          <a:lstStyle/>
          <a:p>
            <a:pPr marL="342900" indent="-342900">
              <a:buFont typeface="Wingdings" pitchFamily="2" charset="2"/>
              <a:buChar char="q"/>
            </a:pPr>
            <a:r>
              <a:rPr lang="en-US" sz="2000" dirty="0">
                <a:latin typeface="Times New Roman" pitchFamily="18" charset="0"/>
                <a:cs typeface="Times New Roman" pitchFamily="18" charset="0"/>
              </a:rPr>
              <a:t>Biochemistry </a:t>
            </a:r>
          </a:p>
          <a:p>
            <a:pPr marL="342900" indent="-342900">
              <a:buFont typeface="Wingdings" pitchFamily="2" charset="2"/>
              <a:buChar char="q"/>
            </a:pPr>
            <a:r>
              <a:rPr lang="en-US" sz="2000" dirty="0" smtClean="0">
                <a:latin typeface="Times New Roman" pitchFamily="18" charset="0"/>
                <a:cs typeface="Times New Roman" pitchFamily="18" charset="0"/>
              </a:rPr>
              <a:t>Hematology  </a:t>
            </a: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a:latin typeface="Times New Roman" pitchFamily="18" charset="0"/>
                <a:cs typeface="Times New Roman" pitchFamily="18" charset="0"/>
              </a:rPr>
              <a:t>Heredity and Micro    </a:t>
            </a:r>
          </a:p>
          <a:p>
            <a:pPr marL="342900" indent="-342900">
              <a:buFont typeface="Wingdings" pitchFamily="2" charset="2"/>
              <a:buChar char="q"/>
            </a:pPr>
            <a:r>
              <a:rPr lang="en-US" sz="2000" dirty="0" smtClean="0">
                <a:latin typeface="Times New Roman" pitchFamily="18" charset="0"/>
                <a:cs typeface="Times New Roman" pitchFamily="18" charset="0"/>
              </a:rPr>
              <a:t>Basic </a:t>
            </a:r>
            <a:r>
              <a:rPr lang="en-US" sz="2000" dirty="0">
                <a:latin typeface="Times New Roman" pitchFamily="18" charset="0"/>
                <a:cs typeface="Times New Roman" pitchFamily="18" charset="0"/>
              </a:rPr>
              <a:t>Immunology  </a:t>
            </a:r>
          </a:p>
          <a:p>
            <a:pPr marL="342900" indent="-342900">
              <a:buFont typeface="Wingdings" pitchFamily="2" charset="2"/>
              <a:buChar char="q"/>
            </a:pPr>
            <a:r>
              <a:rPr lang="en-US" sz="2000" dirty="0" smtClean="0">
                <a:latin typeface="Times New Roman" pitchFamily="18" charset="0"/>
                <a:cs typeface="Times New Roman" pitchFamily="18" charset="0"/>
              </a:rPr>
              <a:t>Biostatistics </a:t>
            </a: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smtClean="0">
                <a:latin typeface="Times New Roman" pitchFamily="18" charset="0"/>
                <a:cs typeface="Times New Roman" pitchFamily="18" charset="0"/>
              </a:rPr>
              <a:t>Arabic </a:t>
            </a:r>
            <a:r>
              <a:rPr lang="en-US" sz="2000" dirty="0">
                <a:latin typeface="Times New Roman" pitchFamily="18" charset="0"/>
                <a:cs typeface="Times New Roman" pitchFamily="18" charset="0"/>
              </a:rPr>
              <a:t>Language  </a:t>
            </a:r>
          </a:p>
          <a:p>
            <a:pPr marL="342900" indent="-342900">
              <a:buFont typeface="Wingdings" pitchFamily="2" charset="2"/>
              <a:buChar char="q"/>
            </a:pPr>
            <a:r>
              <a:rPr lang="en-US" sz="2000" dirty="0">
                <a:latin typeface="Times New Roman" pitchFamily="18" charset="0"/>
                <a:cs typeface="Times New Roman" pitchFamily="18" charset="0"/>
              </a:rPr>
              <a:t>Biochemistry   </a:t>
            </a:r>
          </a:p>
          <a:p>
            <a:pPr marL="342900" indent="-342900">
              <a:buFont typeface="Wingdings" pitchFamily="2" charset="2"/>
              <a:buChar char="q"/>
            </a:pPr>
            <a:r>
              <a:rPr lang="en-US" sz="2000" dirty="0" smtClean="0">
                <a:latin typeface="Times New Roman" pitchFamily="18" charset="0"/>
                <a:cs typeface="Times New Roman" pitchFamily="18" charset="0"/>
              </a:rPr>
              <a:t>Medical </a:t>
            </a:r>
            <a:r>
              <a:rPr lang="en-US" sz="2000" dirty="0">
                <a:latin typeface="Times New Roman" pitchFamily="18" charset="0"/>
                <a:cs typeface="Times New Roman" pitchFamily="18" charset="0"/>
              </a:rPr>
              <a:t>Instrument</a:t>
            </a:r>
          </a:p>
          <a:p>
            <a:pPr marL="342900" indent="-342900">
              <a:buFont typeface="Wingdings" pitchFamily="2" charset="2"/>
              <a:buChar char="q"/>
            </a:pPr>
            <a:r>
              <a:rPr lang="en-US" sz="2000" dirty="0" smtClean="0">
                <a:latin typeface="Times New Roman" pitchFamily="18" charset="0"/>
                <a:cs typeface="Times New Roman" pitchFamily="18" charset="0"/>
              </a:rPr>
              <a:t>Anatomy </a:t>
            </a: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smtClean="0">
                <a:latin typeface="Times New Roman" pitchFamily="18" charset="0"/>
                <a:cs typeface="Times New Roman" pitchFamily="18" charset="0"/>
              </a:rPr>
              <a:t>Physiology </a:t>
            </a: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a:latin typeface="Times New Roman" pitchFamily="18" charset="0"/>
                <a:cs typeface="Times New Roman" pitchFamily="18" charset="0"/>
              </a:rPr>
              <a:t>Islamic Culture  </a:t>
            </a:r>
          </a:p>
          <a:p>
            <a:pPr marL="342900" indent="-342900">
              <a:buFont typeface="Wingdings" pitchFamily="2" charset="2"/>
              <a:buChar char="q"/>
            </a:pPr>
            <a:r>
              <a:rPr lang="en-US" sz="2000" dirty="0" smtClean="0">
                <a:latin typeface="Times New Roman" pitchFamily="18" charset="0"/>
                <a:cs typeface="Times New Roman" pitchFamily="18" charset="0"/>
              </a:rPr>
              <a:t>Laboratory </a:t>
            </a:r>
            <a:r>
              <a:rPr lang="en-US" sz="2000" dirty="0">
                <a:latin typeface="Times New Roman" pitchFamily="18" charset="0"/>
                <a:cs typeface="Times New Roman" pitchFamily="18" charset="0"/>
              </a:rPr>
              <a:t>Skills</a:t>
            </a:r>
          </a:p>
        </p:txBody>
      </p:sp>
    </p:spTree>
    <p:extLst>
      <p:ext uri="{BB962C8B-B14F-4D97-AF65-F5344CB8AC3E}">
        <p14:creationId xmlns:p14="http://schemas.microsoft.com/office/powerpoint/2010/main" val="417618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482025"/>
            <a:ext cx="403860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w="6350">
                  <a:noFill/>
                </a:ln>
                <a:uLnTx/>
                <a:uFillTx/>
                <a:latin typeface="Times New Roman" pitchFamily="18" charset="0"/>
                <a:ea typeface="+mj-ea"/>
                <a:cs typeface="Times New Roman" pitchFamily="18" charset="0"/>
              </a:rPr>
              <a:t>Diagnostic Radiology</a:t>
            </a:r>
            <a:endParaRPr kumimoji="0" lang="en-US" sz="3200" b="0" i="0" u="none" strike="noStrike" kern="0" cap="none" spc="0" normalizeH="0" baseline="0" noProof="0" dirty="0" smtClean="0">
              <a:ln>
                <a:noFill/>
              </a:ln>
              <a:uLnTx/>
              <a:uFillTx/>
              <a:latin typeface="Times New Roman" pitchFamily="18" charset="0"/>
              <a:cs typeface="Times New Roman" pitchFamily="18" charset="0"/>
            </a:endParaRPr>
          </a:p>
        </p:txBody>
      </p:sp>
      <p:sp>
        <p:nvSpPr>
          <p:cNvPr id="3" name="Rectangle 2"/>
          <p:cNvSpPr/>
          <p:nvPr/>
        </p:nvSpPr>
        <p:spPr>
          <a:xfrm>
            <a:off x="762000" y="1316772"/>
            <a:ext cx="7315200" cy="4093428"/>
          </a:xfrm>
          <a:prstGeom prst="rect">
            <a:avLst/>
          </a:prstGeom>
        </p:spPr>
        <p:txBody>
          <a:bodyPr wrap="square">
            <a:spAutoFit/>
          </a:bodyPr>
          <a:lstStyle/>
          <a:p>
            <a:pPr marL="342900" indent="-342900">
              <a:buFont typeface="Wingdings" pitchFamily="2" charset="2"/>
              <a:buChar char="q"/>
            </a:pPr>
            <a:r>
              <a:rPr lang="en-US" sz="2000" dirty="0" smtClean="0">
                <a:latin typeface="Times New Roman" pitchFamily="18" charset="0"/>
                <a:cs typeface="Times New Roman" pitchFamily="18" charset="0"/>
              </a:rPr>
              <a:t>Radio-Anatomy </a:t>
            </a:r>
            <a:r>
              <a:rPr lang="ar-SA" sz="2000" dirty="0">
                <a:latin typeface="Times New Roman" pitchFamily="18" charset="0"/>
                <a:cs typeface="Times New Roman" pitchFamily="18" charset="0"/>
              </a:rPr>
              <a:t>تشريح إشعاعي </a:t>
            </a: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smtClean="0">
                <a:latin typeface="Times New Roman" pitchFamily="18" charset="0"/>
                <a:cs typeface="Times New Roman" pitchFamily="18" charset="0"/>
              </a:rPr>
              <a:t>Medical </a:t>
            </a:r>
            <a:r>
              <a:rPr lang="en-US" sz="2000" dirty="0" err="1" smtClean="0">
                <a:latin typeface="Times New Roman" pitchFamily="18" charset="0"/>
                <a:cs typeface="Times New Roman" pitchFamily="18" charset="0"/>
              </a:rPr>
              <a:t>Nuclo</a:t>
            </a:r>
            <a:r>
              <a:rPr lang="en-US" sz="2000" dirty="0" smtClean="0">
                <a:latin typeface="Times New Roman" pitchFamily="18" charset="0"/>
                <a:cs typeface="Times New Roman" pitchFamily="18" charset="0"/>
              </a:rPr>
              <a:t>-physics</a:t>
            </a:r>
            <a:r>
              <a:rPr lang="ar-SA" sz="2000" dirty="0" smtClean="0">
                <a:latin typeface="Times New Roman" pitchFamily="18" charset="0"/>
                <a:cs typeface="Times New Roman" pitchFamily="18" charset="0"/>
              </a:rPr>
              <a:t> </a:t>
            </a:r>
            <a:r>
              <a:rPr lang="ar-SA" sz="2000" dirty="0">
                <a:latin typeface="Times New Roman" pitchFamily="18" charset="0"/>
                <a:cs typeface="Times New Roman" pitchFamily="18" charset="0"/>
              </a:rPr>
              <a:t>فيزياء الطب النووي </a:t>
            </a:r>
          </a:p>
          <a:p>
            <a:pPr marL="342900" indent="-342900">
              <a:buFont typeface="Wingdings" pitchFamily="2" charset="2"/>
              <a:buChar char="q"/>
            </a:pPr>
            <a:r>
              <a:rPr lang="en-US" sz="2000" dirty="0" smtClean="0">
                <a:latin typeface="Times New Roman" pitchFamily="18" charset="0"/>
                <a:cs typeface="Times New Roman" pitchFamily="18" charset="0"/>
              </a:rPr>
              <a:t>Biostatistics </a:t>
            </a:r>
            <a:r>
              <a:rPr lang="ar-SA" sz="2000" dirty="0">
                <a:latin typeface="Times New Roman" pitchFamily="18" charset="0"/>
                <a:cs typeface="Times New Roman" pitchFamily="18" charset="0"/>
              </a:rPr>
              <a:t>الإحصاء الحيوي </a:t>
            </a: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smtClean="0">
                <a:latin typeface="Times New Roman" pitchFamily="18" charset="0"/>
                <a:cs typeface="Times New Roman" pitchFamily="18" charset="0"/>
              </a:rPr>
              <a:t>Registration </a:t>
            </a:r>
            <a:r>
              <a:rPr lang="en-US" sz="2000" dirty="0">
                <a:latin typeface="Times New Roman" pitchFamily="18" charset="0"/>
                <a:cs typeface="Times New Roman" pitchFamily="18" charset="0"/>
              </a:rPr>
              <a:t>of photo </a:t>
            </a:r>
            <a:r>
              <a:rPr lang="ar-SA" sz="2000" dirty="0" smtClean="0">
                <a:latin typeface="Times New Roman" pitchFamily="18" charset="0"/>
                <a:cs typeface="Times New Roman" pitchFamily="18" charset="0"/>
              </a:rPr>
              <a:t>تسجيل الصور</a:t>
            </a:r>
            <a:endParaRPr lang="ar-SA" sz="2000" dirty="0">
              <a:latin typeface="Times New Roman" pitchFamily="18" charset="0"/>
              <a:cs typeface="Times New Roman" pitchFamily="18" charset="0"/>
            </a:endParaRPr>
          </a:p>
          <a:p>
            <a:pPr marL="342900" indent="-342900">
              <a:buFont typeface="Wingdings" pitchFamily="2" charset="2"/>
              <a:buChar char="q"/>
            </a:pPr>
            <a:r>
              <a:rPr lang="en-US" sz="2000" dirty="0" smtClean="0">
                <a:latin typeface="Times New Roman" pitchFamily="18" charset="0"/>
                <a:cs typeface="Times New Roman" pitchFamily="18" charset="0"/>
              </a:rPr>
              <a:t>Radiation Techniques </a:t>
            </a:r>
            <a:r>
              <a:rPr lang="ar-SA" sz="2000" dirty="0">
                <a:latin typeface="Times New Roman" pitchFamily="18" charset="0"/>
                <a:cs typeface="Times New Roman" pitchFamily="18" charset="0"/>
              </a:rPr>
              <a:t>تقـنيات إشعاعية </a:t>
            </a:r>
          </a:p>
          <a:p>
            <a:pPr marL="342900" indent="-342900">
              <a:buFont typeface="Wingdings" pitchFamily="2" charset="2"/>
              <a:buChar char="q"/>
            </a:pPr>
            <a:r>
              <a:rPr lang="en-US" sz="2000" dirty="0" smtClean="0">
                <a:latin typeface="Times New Roman" pitchFamily="18" charset="0"/>
                <a:cs typeface="Times New Roman" pitchFamily="18" charset="0"/>
              </a:rPr>
              <a:t>Medical </a:t>
            </a:r>
            <a:r>
              <a:rPr lang="en-US" sz="2000" dirty="0">
                <a:latin typeface="Times New Roman" pitchFamily="18" charset="0"/>
                <a:cs typeface="Times New Roman" pitchFamily="18" charset="0"/>
              </a:rPr>
              <a:t>Ethics and patient </a:t>
            </a:r>
            <a:r>
              <a:rPr lang="en-US" sz="2000" dirty="0" smtClean="0">
                <a:latin typeface="Times New Roman" pitchFamily="18" charset="0"/>
                <a:cs typeface="Times New Roman" pitchFamily="18" charset="0"/>
              </a:rPr>
              <a:t>care </a:t>
            </a:r>
            <a:r>
              <a:rPr lang="ar-SA" sz="2000" dirty="0">
                <a:latin typeface="Times New Roman" pitchFamily="18" charset="0"/>
                <a:cs typeface="Times New Roman" pitchFamily="18" charset="0"/>
              </a:rPr>
              <a:t>أخلاقيات طبية ورعاية المريض </a:t>
            </a:r>
          </a:p>
          <a:p>
            <a:pPr marL="342900" indent="-342900">
              <a:buFont typeface="Wingdings" pitchFamily="2" charset="2"/>
              <a:buChar char="q"/>
            </a:pPr>
            <a:r>
              <a:rPr lang="en-US" sz="2000" dirty="0" smtClean="0">
                <a:latin typeface="Times New Roman" pitchFamily="18" charset="0"/>
                <a:cs typeface="Times New Roman" pitchFamily="18" charset="0"/>
              </a:rPr>
              <a:t>Biochemistry </a:t>
            </a:r>
            <a:r>
              <a:rPr lang="ar-SA" sz="2000" dirty="0">
                <a:latin typeface="Times New Roman" pitchFamily="18" charset="0"/>
                <a:cs typeface="Times New Roman" pitchFamily="18" charset="0"/>
              </a:rPr>
              <a:t>الكيمياء الحيوية</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smtClean="0">
                <a:latin typeface="Times New Roman" pitchFamily="18" charset="0"/>
                <a:cs typeface="Times New Roman" pitchFamily="18" charset="0"/>
              </a:rPr>
              <a:t>Physiology </a:t>
            </a:r>
            <a:r>
              <a:rPr lang="ar-SA" sz="2000" dirty="0">
                <a:latin typeface="Times New Roman" pitchFamily="18" charset="0"/>
                <a:cs typeface="Times New Roman" pitchFamily="18" charset="0"/>
              </a:rPr>
              <a:t>وظائف الأعضاء </a:t>
            </a: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smtClean="0">
                <a:latin typeface="Times New Roman" pitchFamily="18" charset="0"/>
                <a:cs typeface="Times New Roman" pitchFamily="18" charset="0"/>
              </a:rPr>
              <a:t>Anatomy </a:t>
            </a:r>
            <a:r>
              <a:rPr lang="ar-SA" sz="2000" dirty="0">
                <a:latin typeface="Times New Roman" pitchFamily="18" charset="0"/>
                <a:cs typeface="Times New Roman" pitchFamily="18" charset="0"/>
              </a:rPr>
              <a:t> تشريح آدمي </a:t>
            </a:r>
          </a:p>
          <a:p>
            <a:pPr marL="342900" indent="-342900">
              <a:buFont typeface="Wingdings" pitchFamily="2" charset="2"/>
              <a:buChar char="q"/>
            </a:pPr>
            <a:r>
              <a:rPr lang="en-US" sz="2000" dirty="0" smtClean="0">
                <a:latin typeface="Times New Roman" pitchFamily="18" charset="0"/>
                <a:cs typeface="Times New Roman" pitchFamily="18" charset="0"/>
              </a:rPr>
              <a:t>X-ray physics </a:t>
            </a:r>
            <a:r>
              <a:rPr lang="ar-SA" sz="2000" dirty="0">
                <a:latin typeface="Times New Roman" pitchFamily="18" charset="0"/>
                <a:cs typeface="Times New Roman" pitchFamily="18" charset="0"/>
              </a:rPr>
              <a:t>فيزياء الأشعة السينية </a:t>
            </a:r>
          </a:p>
          <a:p>
            <a:pPr marL="342900" indent="-342900">
              <a:buFont typeface="Wingdings" pitchFamily="2" charset="2"/>
              <a:buChar char="q"/>
            </a:pPr>
            <a:r>
              <a:rPr lang="en-US" sz="2000" dirty="0" smtClean="0">
                <a:latin typeface="Times New Roman" pitchFamily="18" charset="0"/>
                <a:cs typeface="Times New Roman" pitchFamily="18" charset="0"/>
              </a:rPr>
              <a:t>Biological </a:t>
            </a:r>
            <a:r>
              <a:rPr lang="en-US" sz="2000" dirty="0">
                <a:latin typeface="Times New Roman" pitchFamily="18" charset="0"/>
                <a:cs typeface="Times New Roman" pitchFamily="18" charset="0"/>
              </a:rPr>
              <a:t>Rays and prevention </a:t>
            </a:r>
            <a:r>
              <a:rPr lang="ar-SA" sz="2000" dirty="0">
                <a:latin typeface="Times New Roman" pitchFamily="18" charset="0"/>
                <a:cs typeface="Times New Roman" pitchFamily="18" charset="0"/>
              </a:rPr>
              <a:t>بيولوجيا الإشعاع والوقاية من الإشعاع</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smtClean="0">
                <a:latin typeface="Times New Roman" pitchFamily="18" charset="0"/>
                <a:cs typeface="Times New Roman" pitchFamily="18" charset="0"/>
              </a:rPr>
              <a:t>Computer </a:t>
            </a:r>
            <a:r>
              <a:rPr lang="en-US" sz="2000" dirty="0">
                <a:latin typeface="Times New Roman" pitchFamily="18" charset="0"/>
                <a:cs typeface="Times New Roman" pitchFamily="18" charset="0"/>
              </a:rPr>
              <a:t>and photographic method </a:t>
            </a:r>
            <a:r>
              <a:rPr lang="ar-SA" sz="2000" dirty="0">
                <a:latin typeface="Times New Roman" pitchFamily="18" charset="0"/>
                <a:cs typeface="Times New Roman" pitchFamily="18" charset="0"/>
              </a:rPr>
              <a:t>الحاسب الآلي ووسائل التصوير</a:t>
            </a: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smtClean="0">
                <a:latin typeface="Times New Roman" pitchFamily="18" charset="0"/>
                <a:cs typeface="Times New Roman" pitchFamily="18" charset="0"/>
              </a:rPr>
              <a:t>Islamic </a:t>
            </a:r>
            <a:r>
              <a:rPr lang="en-US" sz="2000" dirty="0">
                <a:latin typeface="Times New Roman" pitchFamily="18" charset="0"/>
                <a:cs typeface="Times New Roman" pitchFamily="18" charset="0"/>
              </a:rPr>
              <a:t>culture </a:t>
            </a:r>
            <a:r>
              <a:rPr lang="ar-SA" sz="2000" dirty="0">
                <a:latin typeface="Times New Roman" pitchFamily="18" charset="0"/>
                <a:cs typeface="Times New Roman" pitchFamily="18" charset="0"/>
              </a:rPr>
              <a:t>دراسات إسلامية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512965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0467" y="558284"/>
            <a:ext cx="4342856" cy="584775"/>
          </a:xfrm>
          <a:prstGeom prst="rect">
            <a:avLst/>
          </a:prstGeom>
        </p:spPr>
        <p:txBody>
          <a:bodyPr wrap="none">
            <a:spAutoFit/>
          </a:bodyPr>
          <a:lstStyle/>
          <a:p>
            <a:r>
              <a:rPr lang="en-US" sz="3200" b="1" dirty="0">
                <a:latin typeface="Times New Roman" pitchFamily="18" charset="0"/>
                <a:cs typeface="Times New Roman" pitchFamily="18" charset="0"/>
              </a:rPr>
              <a:t>Clinical Nutrition </a:t>
            </a:r>
            <a:r>
              <a:rPr lang="en-US" sz="3200" b="1" dirty="0" smtClean="0">
                <a:latin typeface="Times New Roman" pitchFamily="18" charset="0"/>
                <a:cs typeface="Times New Roman" pitchFamily="18" charset="0"/>
              </a:rPr>
              <a:t>Dept.</a:t>
            </a:r>
            <a:endParaRPr lang="en-US" sz="3200" b="1" dirty="0">
              <a:latin typeface="Times New Roman" pitchFamily="18" charset="0"/>
              <a:cs typeface="Times New Roman" pitchFamily="18" charset="0"/>
            </a:endParaRPr>
          </a:p>
        </p:txBody>
      </p:sp>
      <p:sp>
        <p:nvSpPr>
          <p:cNvPr id="3" name="Rectangle 2"/>
          <p:cNvSpPr/>
          <p:nvPr/>
        </p:nvSpPr>
        <p:spPr>
          <a:xfrm>
            <a:off x="990600" y="1412081"/>
            <a:ext cx="7086600" cy="4093428"/>
          </a:xfrm>
          <a:prstGeom prst="rect">
            <a:avLst/>
          </a:prstGeom>
        </p:spPr>
        <p:txBody>
          <a:bodyPr wrap="square">
            <a:spAutoFit/>
          </a:bodyPr>
          <a:lstStyle/>
          <a:p>
            <a:pPr marL="342900" indent="-342900">
              <a:buFont typeface="Wingdings" pitchFamily="2" charset="2"/>
              <a:buChar char="q"/>
            </a:pPr>
            <a:r>
              <a:rPr lang="en-US" sz="2000" dirty="0" smtClean="0">
                <a:latin typeface="Times New Roman" pitchFamily="18" charset="0"/>
                <a:cs typeface="Times New Roman" pitchFamily="18" charset="0"/>
              </a:rPr>
              <a:t>Principles </a:t>
            </a:r>
            <a:r>
              <a:rPr lang="en-US" sz="2000" dirty="0">
                <a:latin typeface="Times New Roman" pitchFamily="18" charset="0"/>
                <a:cs typeface="Times New Roman" pitchFamily="18" charset="0"/>
              </a:rPr>
              <a:t>of food science &amp; Nutrition </a:t>
            </a:r>
            <a:r>
              <a:rPr lang="ar-SA" sz="2000" dirty="0">
                <a:latin typeface="Times New Roman" pitchFamily="18" charset="0"/>
                <a:cs typeface="Times New Roman" pitchFamily="18" charset="0"/>
              </a:rPr>
              <a:t>مبادئ علم الغذاء والتغذية </a:t>
            </a: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smtClean="0">
                <a:latin typeface="Times New Roman" pitchFamily="18" charset="0"/>
                <a:cs typeface="Times New Roman" pitchFamily="18" charset="0"/>
              </a:rPr>
              <a:t>Nutrition </a:t>
            </a:r>
            <a:r>
              <a:rPr lang="en-US" sz="2000" dirty="0">
                <a:latin typeface="Times New Roman" pitchFamily="18" charset="0"/>
                <a:cs typeface="Times New Roman" pitchFamily="18" charset="0"/>
              </a:rPr>
              <a:t>during life cycle </a:t>
            </a:r>
            <a:r>
              <a:rPr lang="ar-SA" sz="2000" dirty="0">
                <a:latin typeface="Times New Roman" pitchFamily="18" charset="0"/>
                <a:cs typeface="Times New Roman" pitchFamily="18" charset="0"/>
              </a:rPr>
              <a:t>التغذية خلال دورة الحياة </a:t>
            </a: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smtClean="0">
                <a:latin typeface="Times New Roman" pitchFamily="18" charset="0"/>
                <a:cs typeface="Times New Roman" pitchFamily="18" charset="0"/>
              </a:rPr>
              <a:t>Nutrition </a:t>
            </a:r>
            <a:r>
              <a:rPr lang="en-US" sz="2000" dirty="0">
                <a:latin typeface="Times New Roman" pitchFamily="18" charset="0"/>
                <a:cs typeface="Times New Roman" pitchFamily="18" charset="0"/>
              </a:rPr>
              <a:t>and Immunology </a:t>
            </a:r>
            <a:r>
              <a:rPr lang="ar-SA" sz="2000" dirty="0">
                <a:latin typeface="Times New Roman" pitchFamily="18" charset="0"/>
                <a:cs typeface="Times New Roman" pitchFamily="18" charset="0"/>
              </a:rPr>
              <a:t>التغذية والمناعة </a:t>
            </a: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smtClean="0">
                <a:latin typeface="Times New Roman" pitchFamily="18" charset="0"/>
                <a:cs typeface="Times New Roman" pitchFamily="18" charset="0"/>
              </a:rPr>
              <a:t>Biochemistry </a:t>
            </a:r>
            <a:r>
              <a:rPr lang="ar-SA" sz="2000" dirty="0">
                <a:latin typeface="Times New Roman" pitchFamily="18" charset="0"/>
                <a:cs typeface="Times New Roman" pitchFamily="18" charset="0"/>
              </a:rPr>
              <a:t>الكيمياء الحيوية </a:t>
            </a: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smtClean="0">
                <a:latin typeface="Times New Roman" pitchFamily="18" charset="0"/>
                <a:cs typeface="Times New Roman" pitchFamily="18" charset="0"/>
              </a:rPr>
              <a:t>Anatomy </a:t>
            </a:r>
            <a:r>
              <a:rPr lang="ar-SA" sz="2000" dirty="0">
                <a:latin typeface="Times New Roman" pitchFamily="18" charset="0"/>
                <a:cs typeface="Times New Roman" pitchFamily="18" charset="0"/>
              </a:rPr>
              <a:t>تشريح </a:t>
            </a: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smtClean="0">
                <a:latin typeface="Times New Roman" pitchFamily="18" charset="0"/>
                <a:cs typeface="Times New Roman" pitchFamily="18" charset="0"/>
              </a:rPr>
              <a:t>Islamic </a:t>
            </a:r>
            <a:r>
              <a:rPr lang="en-US" sz="2000" dirty="0">
                <a:latin typeface="Times New Roman" pitchFamily="18" charset="0"/>
                <a:cs typeface="Times New Roman" pitchFamily="18" charset="0"/>
              </a:rPr>
              <a:t>Culture </a:t>
            </a:r>
            <a:r>
              <a:rPr lang="ar-SA" sz="2000" dirty="0">
                <a:latin typeface="Times New Roman" pitchFamily="18" charset="0"/>
                <a:cs typeface="Times New Roman" pitchFamily="18" charset="0"/>
              </a:rPr>
              <a:t>دراسات إسلامية </a:t>
            </a: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smtClean="0">
                <a:latin typeface="Times New Roman" pitchFamily="18" charset="0"/>
                <a:cs typeface="Times New Roman" pitchFamily="18" charset="0"/>
              </a:rPr>
              <a:t>Physiology </a:t>
            </a:r>
            <a:r>
              <a:rPr lang="ar-SA" sz="2000" dirty="0" smtClean="0">
                <a:latin typeface="Times New Roman" pitchFamily="18" charset="0"/>
                <a:cs typeface="Times New Roman" pitchFamily="18" charset="0"/>
              </a:rPr>
              <a:t>وظائف </a:t>
            </a:r>
            <a:r>
              <a:rPr lang="ar-SA" sz="2000" dirty="0">
                <a:latin typeface="Times New Roman" pitchFamily="18" charset="0"/>
                <a:cs typeface="Times New Roman" pitchFamily="18" charset="0"/>
              </a:rPr>
              <a:t>الأعضاء </a:t>
            </a: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smtClean="0">
                <a:latin typeface="Times New Roman" pitchFamily="18" charset="0"/>
                <a:cs typeface="Times New Roman" pitchFamily="18" charset="0"/>
              </a:rPr>
              <a:t>Nutritional </a:t>
            </a:r>
            <a:r>
              <a:rPr lang="en-US" sz="2000" dirty="0">
                <a:latin typeface="Times New Roman" pitchFamily="18" charset="0"/>
                <a:cs typeface="Times New Roman" pitchFamily="18" charset="0"/>
              </a:rPr>
              <a:t>Status Assessment </a:t>
            </a:r>
            <a:r>
              <a:rPr lang="ar-SA" sz="2000" dirty="0">
                <a:latin typeface="Times New Roman" pitchFamily="18" charset="0"/>
                <a:cs typeface="Times New Roman" pitchFamily="18" charset="0"/>
              </a:rPr>
              <a:t>تقييم الحالة التغذوية </a:t>
            </a:r>
            <a:endParaRPr lang="en-US" sz="2000" dirty="0">
              <a:latin typeface="Times New Roman" pitchFamily="18" charset="0"/>
              <a:cs typeface="Times New Roman" pitchFamily="18" charset="0"/>
            </a:endParaRPr>
          </a:p>
          <a:p>
            <a:pPr marL="342900" indent="-342900">
              <a:buFont typeface="Wingdings" pitchFamily="2" charset="2"/>
              <a:buChar char="q"/>
            </a:pPr>
            <a:r>
              <a:rPr lang="en-US" sz="2000" dirty="0">
                <a:latin typeface="Times New Roman" pitchFamily="18" charset="0"/>
                <a:cs typeface="Times New Roman" pitchFamily="18" charset="0"/>
              </a:rPr>
              <a:t>General Pathology</a:t>
            </a:r>
            <a:r>
              <a:rPr lang="ar-SA" sz="2000" dirty="0">
                <a:latin typeface="Times New Roman" pitchFamily="18" charset="0"/>
                <a:cs typeface="Times New Roman" pitchFamily="18" charset="0"/>
              </a:rPr>
              <a:t>علم الأمراض  </a:t>
            </a:r>
          </a:p>
          <a:p>
            <a:pPr marL="342900" indent="-342900">
              <a:buFont typeface="Wingdings" pitchFamily="2" charset="2"/>
              <a:buChar char="q"/>
            </a:pPr>
            <a:r>
              <a:rPr lang="en-US" sz="2000" dirty="0">
                <a:latin typeface="Times New Roman" pitchFamily="18" charset="0"/>
                <a:cs typeface="Times New Roman" pitchFamily="18" charset="0"/>
              </a:rPr>
              <a:t>Nutritional Biochemistry</a:t>
            </a:r>
            <a:r>
              <a:rPr lang="ar-SA" sz="2000" dirty="0">
                <a:latin typeface="Times New Roman" pitchFamily="18" charset="0"/>
                <a:cs typeface="Times New Roman" pitchFamily="18" charset="0"/>
              </a:rPr>
              <a:t>كيمياء حيوية تغذوية    </a:t>
            </a:r>
          </a:p>
          <a:p>
            <a:pPr marL="342900" indent="-342900">
              <a:buFont typeface="Wingdings" pitchFamily="2" charset="2"/>
              <a:buChar char="q"/>
            </a:pPr>
            <a:r>
              <a:rPr lang="en-US" sz="2000" dirty="0" smtClean="0">
                <a:latin typeface="Times New Roman" pitchFamily="18" charset="0"/>
                <a:cs typeface="Times New Roman" pitchFamily="18" charset="0"/>
              </a:rPr>
              <a:t>Food </a:t>
            </a:r>
            <a:r>
              <a:rPr lang="en-US" sz="2000" dirty="0">
                <a:latin typeface="Times New Roman" pitchFamily="18" charset="0"/>
                <a:cs typeface="Times New Roman" pitchFamily="18" charset="0"/>
              </a:rPr>
              <a:t>Safety </a:t>
            </a:r>
            <a:r>
              <a:rPr lang="en-US" sz="2000" dirty="0" smtClean="0">
                <a:latin typeface="Times New Roman" pitchFamily="18" charset="0"/>
                <a:cs typeface="Times New Roman" pitchFamily="18" charset="0"/>
              </a:rPr>
              <a:t>&amp; Hygiene</a:t>
            </a:r>
            <a:r>
              <a:rPr lang="ar-SA" sz="2000" dirty="0" smtClean="0">
                <a:latin typeface="Times New Roman" pitchFamily="18" charset="0"/>
                <a:cs typeface="Times New Roman" pitchFamily="18" charset="0"/>
              </a:rPr>
              <a:t> </a:t>
            </a:r>
            <a:r>
              <a:rPr lang="ar-SA" sz="2000" dirty="0">
                <a:latin typeface="Times New Roman" pitchFamily="18" charset="0"/>
                <a:cs typeface="Times New Roman" pitchFamily="18" charset="0"/>
              </a:rPr>
              <a:t>صحة وسلامة الغذاء </a:t>
            </a:r>
            <a:endParaRPr lang="en-US" sz="2000" dirty="0">
              <a:latin typeface="Times New Roman" pitchFamily="18" charset="0"/>
              <a:cs typeface="Times New Roman" pitchFamily="18" charset="0"/>
            </a:endParaRPr>
          </a:p>
          <a:p>
            <a:pPr marL="342900" indent="-342900">
              <a:buFont typeface="Wingdings" pitchFamily="2" charset="2"/>
              <a:buChar char="q"/>
            </a:pPr>
            <a:r>
              <a:rPr lang="ar-SA" sz="2000" dirty="0">
                <a:latin typeface="Times New Roman" pitchFamily="18" charset="0"/>
                <a:cs typeface="Times New Roman" pitchFamily="18" charset="0"/>
              </a:rPr>
              <a:t>تغذية الطفولة والأمومة    </a:t>
            </a:r>
          </a:p>
          <a:p>
            <a:pPr marL="342900" indent="-342900">
              <a:buFont typeface="Wingdings" pitchFamily="2" charset="2"/>
              <a:buChar char="q"/>
            </a:pPr>
            <a:r>
              <a:rPr lang="en-US" sz="2000" dirty="0" smtClean="0">
                <a:latin typeface="Times New Roman" pitchFamily="18" charset="0"/>
                <a:cs typeface="Times New Roman" pitchFamily="18" charset="0"/>
              </a:rPr>
              <a:t>Arabic </a:t>
            </a:r>
            <a:r>
              <a:rPr lang="en-US" sz="2000" dirty="0">
                <a:latin typeface="Times New Roman" pitchFamily="18" charset="0"/>
                <a:cs typeface="Times New Roman" pitchFamily="18" charset="0"/>
              </a:rPr>
              <a:t>Language </a:t>
            </a:r>
            <a:r>
              <a:rPr lang="ar-SA" sz="2000" dirty="0">
                <a:latin typeface="Times New Roman" pitchFamily="18" charset="0"/>
                <a:cs typeface="Times New Roman" pitchFamily="18" charset="0"/>
              </a:rPr>
              <a:t>اللغة العربية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963586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997839"/>
            <a:ext cx="7543800" cy="2739211"/>
          </a:xfrm>
          <a:prstGeom prst="rect">
            <a:avLst/>
          </a:prstGeom>
        </p:spPr>
        <p:txBody>
          <a:bodyPr wrap="square">
            <a:spAutoFit/>
          </a:bodyPr>
          <a:lstStyle/>
          <a:p>
            <a:pPr algn="ctr"/>
            <a:r>
              <a:rPr lang="en-US" sz="3200" b="1" dirty="0" smtClean="0">
                <a:latin typeface="Times New Roman" pitchFamily="18" charset="0"/>
                <a:cs typeface="Times New Roman" pitchFamily="18" charset="0"/>
              </a:rPr>
              <a:t>3- Faculty of Pharmacy </a:t>
            </a:r>
          </a:p>
          <a:p>
            <a:endParaRPr lang="en-US" sz="2000" dirty="0" smtClean="0">
              <a:solidFill>
                <a:schemeClr val="accent2">
                  <a:lumMod val="50000"/>
                </a:schemeClr>
              </a:solidFill>
              <a:latin typeface="Times New Roman" pitchFamily="18" charset="0"/>
              <a:cs typeface="Times New Roman" pitchFamily="18" charset="0"/>
            </a:endParaRPr>
          </a:p>
          <a:p>
            <a:r>
              <a:rPr lang="en-US" sz="2000" b="1" dirty="0" smtClean="0">
                <a:solidFill>
                  <a:schemeClr val="accent2"/>
                </a:solidFill>
                <a:latin typeface="Times New Roman" pitchFamily="18" charset="0"/>
                <a:cs typeface="Times New Roman" pitchFamily="18" charset="0"/>
              </a:rPr>
              <a:t>College </a:t>
            </a:r>
            <a:r>
              <a:rPr lang="en-US" sz="2000" b="1" dirty="0">
                <a:solidFill>
                  <a:schemeClr val="accent2"/>
                </a:solidFill>
                <a:latin typeface="Times New Roman" pitchFamily="18" charset="0"/>
                <a:cs typeface="Times New Roman" pitchFamily="18" charset="0"/>
              </a:rPr>
              <a:t>Departments</a:t>
            </a:r>
            <a:r>
              <a:rPr lang="en-US" sz="2000" dirty="0">
                <a:solidFill>
                  <a:schemeClr val="accent2">
                    <a:lumMod val="50000"/>
                  </a:schemeClr>
                </a:solidFill>
                <a:latin typeface="Times New Roman" pitchFamily="18" charset="0"/>
                <a:cs typeface="Times New Roman" pitchFamily="18" charset="0"/>
              </a:rPr>
              <a:t/>
            </a:r>
            <a:br>
              <a:rPr lang="en-US" sz="2000" dirty="0">
                <a:solidFill>
                  <a:schemeClr val="accent2">
                    <a:lumMod val="50000"/>
                  </a:schemeClr>
                </a:solidFill>
                <a:latin typeface="Times New Roman" pitchFamily="18" charset="0"/>
                <a:cs typeface="Times New Roman" pitchFamily="18" charset="0"/>
              </a:rPr>
            </a:br>
            <a:r>
              <a:rPr lang="ar-EG" sz="2000" dirty="0">
                <a:solidFill>
                  <a:schemeClr val="accent2">
                    <a:lumMod val="50000"/>
                  </a:schemeClr>
                </a:solidFill>
                <a:latin typeface="Times New Roman" pitchFamily="18" charset="0"/>
                <a:cs typeface="Times New Roman" pitchFamily="18" charset="0"/>
              </a:rPr>
              <a:t/>
            </a:r>
            <a:br>
              <a:rPr lang="ar-EG" sz="2000" dirty="0">
                <a:solidFill>
                  <a:schemeClr val="accent2">
                    <a:lumMod val="50000"/>
                  </a:schemeClr>
                </a:solidFill>
                <a:latin typeface="Times New Roman" pitchFamily="18" charset="0"/>
                <a:cs typeface="Times New Roman" pitchFamily="18" charset="0"/>
              </a:rPr>
            </a:br>
            <a:r>
              <a:rPr lang="en-US" sz="2000" dirty="0" smtClean="0">
                <a:solidFill>
                  <a:schemeClr val="tx2">
                    <a:lumMod val="50000"/>
                  </a:schemeClr>
                </a:solidFill>
                <a:latin typeface="Times New Roman" pitchFamily="18" charset="0"/>
                <a:cs typeface="Times New Roman" pitchFamily="18" charset="0"/>
              </a:rPr>
              <a:t>DEPARTMENT </a:t>
            </a:r>
            <a:r>
              <a:rPr lang="en-US" sz="2000" dirty="0">
                <a:solidFill>
                  <a:schemeClr val="tx2">
                    <a:lumMod val="50000"/>
                  </a:schemeClr>
                </a:solidFill>
                <a:latin typeface="Times New Roman" pitchFamily="18" charset="0"/>
                <a:cs typeface="Times New Roman" pitchFamily="18" charset="0"/>
              </a:rPr>
              <a:t>OF PHARMACEUTICAL CHEMISTRY </a:t>
            </a:r>
            <a:br>
              <a:rPr lang="en-US" sz="2000" dirty="0">
                <a:solidFill>
                  <a:schemeClr val="tx2">
                    <a:lumMod val="50000"/>
                  </a:schemeClr>
                </a:solidFill>
                <a:latin typeface="Times New Roman" pitchFamily="18" charset="0"/>
                <a:cs typeface="Times New Roman" pitchFamily="18" charset="0"/>
              </a:rPr>
            </a:br>
            <a:r>
              <a:rPr lang="en-US" sz="2000" dirty="0">
                <a:solidFill>
                  <a:schemeClr val="tx2">
                    <a:lumMod val="50000"/>
                  </a:schemeClr>
                </a:solidFill>
                <a:latin typeface="Times New Roman" pitchFamily="18" charset="0"/>
                <a:cs typeface="Times New Roman" pitchFamily="18" charset="0"/>
              </a:rPr>
              <a:t>DEPARTMENT OF PHARMACEUTICS  </a:t>
            </a:r>
            <a:br>
              <a:rPr lang="en-US" sz="2000" dirty="0">
                <a:solidFill>
                  <a:schemeClr val="tx2">
                    <a:lumMod val="50000"/>
                  </a:schemeClr>
                </a:solidFill>
                <a:latin typeface="Times New Roman" pitchFamily="18" charset="0"/>
                <a:cs typeface="Times New Roman" pitchFamily="18" charset="0"/>
              </a:rPr>
            </a:br>
            <a:r>
              <a:rPr lang="en-US" sz="2000" dirty="0">
                <a:solidFill>
                  <a:schemeClr val="tx2">
                    <a:lumMod val="50000"/>
                  </a:schemeClr>
                </a:solidFill>
                <a:latin typeface="Times New Roman" pitchFamily="18" charset="0"/>
                <a:cs typeface="Times New Roman" pitchFamily="18" charset="0"/>
              </a:rPr>
              <a:t>DEPARTMENT OF PHARMACOLOGICAL SCIENCES</a:t>
            </a:r>
            <a:br>
              <a:rPr lang="en-US" sz="2000" dirty="0">
                <a:solidFill>
                  <a:schemeClr val="tx2">
                    <a:lumMod val="50000"/>
                  </a:schemeClr>
                </a:solidFill>
                <a:latin typeface="Times New Roman" pitchFamily="18" charset="0"/>
                <a:cs typeface="Times New Roman" pitchFamily="18" charset="0"/>
              </a:rPr>
            </a:br>
            <a:r>
              <a:rPr lang="en-US" sz="2000" dirty="0">
                <a:solidFill>
                  <a:schemeClr val="tx2">
                    <a:lumMod val="50000"/>
                  </a:schemeClr>
                </a:solidFill>
                <a:latin typeface="Times New Roman" pitchFamily="18" charset="0"/>
                <a:cs typeface="Times New Roman" pitchFamily="18" charset="0"/>
              </a:rPr>
              <a:t>DEPARTMENT OF CLINICAL SCIENCES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896826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53619"/>
            <a:ext cx="8077200" cy="4770537"/>
          </a:xfrm>
          <a:prstGeom prst="rect">
            <a:avLst/>
          </a:prstGeom>
        </p:spPr>
        <p:txBody>
          <a:bodyPr wrap="square">
            <a:spAutoFit/>
          </a:bodyPr>
          <a:lstStyle/>
          <a:p>
            <a:pPr algn="ctr" fontAlgn="auto">
              <a:spcAft>
                <a:spcPts val="0"/>
              </a:spcAft>
              <a:buFont typeface="Arial" pitchFamily="34" charset="0"/>
              <a:buNone/>
              <a:defRPr/>
            </a:pPr>
            <a:r>
              <a:rPr lang="en-US" sz="2400" b="1" u="sng" cap="all"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College Departments</a:t>
            </a:r>
            <a:r>
              <a:rPr lang="en-US" sz="2000" b="1" dirty="0">
                <a:solidFill>
                  <a:schemeClr val="accent2">
                    <a:lumMod val="50000"/>
                  </a:schemeClr>
                </a:solidFill>
                <a:latin typeface="Times New Roman" pitchFamily="18" charset="0"/>
                <a:cs typeface="Times New Roman" pitchFamily="18" charset="0"/>
              </a:rPr>
              <a:t/>
            </a:r>
            <a:br>
              <a:rPr lang="en-US" sz="2000" b="1" dirty="0">
                <a:solidFill>
                  <a:schemeClr val="accent2">
                    <a:lumMod val="50000"/>
                  </a:schemeClr>
                </a:solidFill>
                <a:latin typeface="Times New Roman" pitchFamily="18" charset="0"/>
                <a:cs typeface="Times New Roman" pitchFamily="18" charset="0"/>
              </a:rPr>
            </a:br>
            <a:r>
              <a:rPr lang="en-US" sz="2000" b="1" dirty="0">
                <a:solidFill>
                  <a:schemeClr val="accent2">
                    <a:lumMod val="50000"/>
                  </a:schemeClr>
                </a:solidFill>
                <a:latin typeface="Times New Roman" pitchFamily="18" charset="0"/>
                <a:cs typeface="Times New Roman" pitchFamily="18" charset="0"/>
              </a:rPr>
              <a:t>    </a:t>
            </a:r>
          </a:p>
          <a:p>
            <a:pPr fontAlgn="auto">
              <a:spcAft>
                <a:spcPts val="0"/>
              </a:spcAft>
              <a:buFont typeface="Arial" pitchFamily="34" charset="0"/>
              <a:buNone/>
              <a:defRPr/>
            </a:pPr>
            <a:r>
              <a:rPr lang="en-US" sz="2000" b="1" dirty="0">
                <a:latin typeface="Times New Roman" pitchFamily="18" charset="0"/>
                <a:cs typeface="Times New Roman" pitchFamily="18" charset="0"/>
              </a:rPr>
              <a:t>    (1</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Department Of Pharmaceutical Chemistry</a:t>
            </a:r>
            <a:endParaRPr lang="ar-EG" sz="2000" dirty="0">
              <a:effectLst>
                <a:outerShdw blurRad="38100" dist="38100" dir="2700000" algn="tl">
                  <a:srgbClr val="000000">
                    <a:alpha val="43137"/>
                  </a:srgbClr>
                </a:outerShdw>
              </a:effectLst>
              <a:latin typeface="Times New Roman" pitchFamily="18" charset="0"/>
              <a:cs typeface="Times New Roman" pitchFamily="18" charset="0"/>
            </a:endParaRPr>
          </a:p>
          <a:p>
            <a:pPr marL="747713" indent="-401638" fontAlgn="auto">
              <a:spcAft>
                <a:spcPts val="0"/>
              </a:spcAft>
              <a:buFont typeface="Arial" pitchFamily="34" charset="0"/>
              <a:buNone/>
              <a:defRPr/>
            </a:pPr>
            <a:r>
              <a:rPr lang="ar-EG" sz="2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a:latin typeface="Times New Roman" pitchFamily="18" charset="0"/>
                <a:cs typeface="Times New Roman" pitchFamily="18" charset="0"/>
              </a:rPr>
              <a:t>1-a. Medicinal Chemistry</a:t>
            </a:r>
          </a:p>
          <a:p>
            <a:pPr marL="747713" indent="-401638" fontAlgn="auto">
              <a:spcAft>
                <a:spcPts val="0"/>
              </a:spcAft>
              <a:buFont typeface="Arial" pitchFamily="34" charset="0"/>
              <a:buNone/>
              <a:defRPr/>
            </a:pPr>
            <a:r>
              <a:rPr lang="ar-EG" sz="2000" dirty="0">
                <a:latin typeface="Times New Roman" pitchFamily="18" charset="0"/>
                <a:cs typeface="Times New Roman" pitchFamily="18" charset="0"/>
              </a:rPr>
              <a:t>     </a:t>
            </a:r>
            <a:r>
              <a:rPr lang="en-US" sz="2000" dirty="0">
                <a:latin typeface="Times New Roman" pitchFamily="18" charset="0"/>
                <a:cs typeface="Times New Roman" pitchFamily="18" charset="0"/>
              </a:rPr>
              <a:t>1-b. Pharmaceutical Analytical Chemistry</a:t>
            </a:r>
          </a:p>
          <a:p>
            <a:pPr marL="747713" indent="-401638" fontAlgn="auto">
              <a:spcAft>
                <a:spcPts val="0"/>
              </a:spcAft>
              <a:buFont typeface="Arial" pitchFamily="34" charset="0"/>
              <a:buNone/>
              <a:defRPr/>
            </a:pPr>
            <a:r>
              <a:rPr lang="ar-EG" sz="2000" dirty="0">
                <a:latin typeface="Times New Roman" pitchFamily="18" charset="0"/>
                <a:cs typeface="Times New Roman" pitchFamily="18" charset="0"/>
              </a:rPr>
              <a:t>     </a:t>
            </a:r>
            <a:r>
              <a:rPr lang="en-US" sz="2000" dirty="0">
                <a:latin typeface="Times New Roman" pitchFamily="18" charset="0"/>
                <a:cs typeface="Times New Roman" pitchFamily="18" charset="0"/>
              </a:rPr>
              <a:t>1-c. Drugs Quality-control</a:t>
            </a:r>
          </a:p>
          <a:p>
            <a:pPr marL="747713" indent="-401638" fontAlgn="auto">
              <a:spcAft>
                <a:spcPts val="0"/>
              </a:spcAft>
              <a:buFont typeface="Arial" pitchFamily="34" charset="0"/>
              <a:buNone/>
              <a:defRPr/>
            </a:pPr>
            <a:r>
              <a:rPr lang="ar-EG" sz="2000" dirty="0">
                <a:latin typeface="Times New Roman" pitchFamily="18" charset="0"/>
                <a:cs typeface="Times New Roman" pitchFamily="18" charset="0"/>
              </a:rPr>
              <a:t>     </a:t>
            </a:r>
            <a:r>
              <a:rPr lang="en-US" sz="2000" dirty="0">
                <a:latin typeface="Times New Roman" pitchFamily="18" charset="0"/>
                <a:cs typeface="Times New Roman" pitchFamily="18" charset="0"/>
              </a:rPr>
              <a:t>1-d. CHEMICAL ASPECTS OF ALTERNATIVE (Folk's) MEDICINE </a:t>
            </a:r>
          </a:p>
          <a:p>
            <a:pPr fontAlgn="auto">
              <a:spcAft>
                <a:spcPts val="0"/>
              </a:spcAft>
              <a:buFont typeface="Arial" pitchFamily="34" charset="0"/>
              <a:buNone/>
              <a:defRPr/>
            </a:pPr>
            <a:r>
              <a:rPr lang="en-US" sz="20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a:p>
            <a:pPr fontAlgn="auto">
              <a:spcAft>
                <a:spcPts val="0"/>
              </a:spcAft>
              <a:buFont typeface="Arial" pitchFamily="34" charset="0"/>
              <a:buNone/>
              <a:defRPr/>
            </a:pPr>
            <a:r>
              <a:rPr lang="en-US" sz="2000" b="1" dirty="0">
                <a:effectLst>
                  <a:outerShdw blurRad="38100" dist="38100" dir="2700000" algn="tl">
                    <a:srgbClr val="000000">
                      <a:alpha val="43137"/>
                    </a:srgbClr>
                  </a:outerShdw>
                </a:effectLst>
                <a:latin typeface="Times New Roman" pitchFamily="18" charset="0"/>
                <a:cs typeface="Times New Roman" pitchFamily="18" charset="0"/>
              </a:rPr>
              <a:t>    (2</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DEPARTMENT OF PHARMACEUTICS</a:t>
            </a:r>
            <a:endParaRPr lang="en-US" sz="2000" dirty="0">
              <a:effectLst>
                <a:outerShdw blurRad="38100" dist="38100" dir="2700000" algn="tl">
                  <a:srgbClr val="000000">
                    <a:alpha val="43137"/>
                  </a:srgbClr>
                </a:outerShdw>
              </a:effectLst>
              <a:latin typeface="Times New Roman" pitchFamily="18" charset="0"/>
              <a:cs typeface="Times New Roman" pitchFamily="18" charset="0"/>
            </a:endParaRPr>
          </a:p>
          <a:p>
            <a:pPr marL="688975" fontAlgn="auto">
              <a:spcAft>
                <a:spcPts val="0"/>
              </a:spcAft>
              <a:buFont typeface="Arial" pitchFamily="34" charset="0"/>
              <a:buNone/>
              <a:defRPr/>
            </a:pPr>
            <a:r>
              <a:rPr lang="en-US" sz="2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smtClean="0">
                <a:latin typeface="Times New Roman" pitchFamily="18" charset="0"/>
                <a:cs typeface="Times New Roman" pitchFamily="18" charset="0"/>
              </a:rPr>
              <a:t>2-a</a:t>
            </a:r>
            <a:r>
              <a:rPr lang="en-US" sz="2000" dirty="0">
                <a:latin typeface="Times New Roman" pitchFamily="18" charset="0"/>
                <a:cs typeface="Times New Roman" pitchFamily="18" charset="0"/>
              </a:rPr>
              <a:t>. Bio-pharmacy</a:t>
            </a:r>
          </a:p>
          <a:p>
            <a:pPr marL="688975" fontAlgn="auto">
              <a:spcAft>
                <a:spcPts val="0"/>
              </a:spcAft>
              <a:buFont typeface="Arial" pitchFamily="34" charset="0"/>
              <a:buNone/>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2-b</a:t>
            </a:r>
            <a:r>
              <a:rPr lang="en-US" sz="2000" dirty="0">
                <a:latin typeface="Times New Roman" pitchFamily="18" charset="0"/>
                <a:cs typeface="Times New Roman" pitchFamily="18" charset="0"/>
              </a:rPr>
              <a:t>. Pharmaceutical Manufacturing</a:t>
            </a:r>
          </a:p>
          <a:p>
            <a:pPr marL="688975" fontAlgn="auto">
              <a:spcAft>
                <a:spcPts val="0"/>
              </a:spcAft>
              <a:buFont typeface="Arial" pitchFamily="34" charset="0"/>
              <a:buNone/>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2-c</a:t>
            </a:r>
            <a:r>
              <a:rPr lang="en-US" sz="2000" dirty="0">
                <a:latin typeface="Times New Roman" pitchFamily="18" charset="0"/>
                <a:cs typeface="Times New Roman" pitchFamily="18" charset="0"/>
              </a:rPr>
              <a:t>. Pharmaceutical Bio-technology</a:t>
            </a:r>
          </a:p>
          <a:p>
            <a:pPr marL="688975" fontAlgn="auto">
              <a:spcAft>
                <a:spcPts val="0"/>
              </a:spcAft>
              <a:buFont typeface="Arial" pitchFamily="34" charset="0"/>
              <a:buNone/>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2-d</a:t>
            </a:r>
            <a:r>
              <a:rPr lang="en-US" sz="2000" dirty="0">
                <a:latin typeface="Times New Roman" pitchFamily="18" charset="0"/>
                <a:cs typeface="Times New Roman" pitchFamily="18" charset="0"/>
              </a:rPr>
              <a:t>. Dosage Formulations &amp; Dispensing</a:t>
            </a:r>
          </a:p>
          <a:p>
            <a:pPr marL="688975" fontAlgn="auto">
              <a:spcAft>
                <a:spcPts val="0"/>
              </a:spcAft>
              <a:buFont typeface="Arial" pitchFamily="34" charset="0"/>
              <a:buNone/>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2-e</a:t>
            </a:r>
            <a:r>
              <a:rPr lang="en-US" sz="2000" dirty="0">
                <a:latin typeface="Times New Roman" pitchFamily="18" charset="0"/>
                <a:cs typeface="Times New Roman" pitchFamily="18" charset="0"/>
              </a:rPr>
              <a:t>. Physical Testing Of Dosage Forms</a:t>
            </a:r>
            <a:endParaRPr lang="ar-EG" sz="2000" dirty="0">
              <a:latin typeface="Times New Roman" pitchFamily="18" charset="0"/>
              <a:cs typeface="Times New Roman" pitchFamily="18" charset="0"/>
            </a:endParaRPr>
          </a:p>
          <a:p>
            <a:pPr fontAlgn="auto">
              <a:spcAft>
                <a:spcPts val="0"/>
              </a:spcAft>
              <a:buFont typeface="Arial" pitchFamily="34" charset="0"/>
              <a:buNone/>
              <a:defRPr/>
            </a:pPr>
            <a:r>
              <a:rPr lang="en-US" sz="2000" b="1" dirty="0">
                <a:solidFill>
                  <a:schemeClr val="accent2">
                    <a:lumMod val="50000"/>
                  </a:schemeClr>
                </a:solidFill>
                <a:latin typeface="Times New Roman" pitchFamily="18" charset="0"/>
                <a:cs typeface="Times New Roman" pitchFamily="18" charset="0"/>
              </a:rPr>
              <a:t> </a:t>
            </a:r>
            <a:endParaRPr lang="en-US" sz="2000"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021757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37486"/>
            <a:ext cx="7543800" cy="5324535"/>
          </a:xfrm>
          <a:prstGeom prst="rect">
            <a:avLst/>
          </a:prstGeom>
        </p:spPr>
        <p:txBody>
          <a:bodyPr wrap="square">
            <a:spAutoFit/>
          </a:bodyPr>
          <a:lstStyle/>
          <a:p>
            <a:pPr fontAlgn="auto">
              <a:spcAft>
                <a:spcPts val="0"/>
              </a:spcAft>
              <a:buFont typeface="Arial" pitchFamily="34" charset="0"/>
              <a:buNone/>
              <a:defRPr/>
            </a:pPr>
            <a:r>
              <a:rPr lang="ar-EG" sz="2000" b="1" dirty="0">
                <a:latin typeface="Times New Roman" pitchFamily="18" charset="0"/>
                <a:cs typeface="Times New Roman" pitchFamily="18" charset="0"/>
              </a:rPr>
              <a:t>3</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Department </a:t>
            </a:r>
            <a:r>
              <a:rPr lang="en-US" sz="2000" b="1" dirty="0">
                <a:latin typeface="Times New Roman" pitchFamily="18" charset="0"/>
                <a:cs typeface="Times New Roman" pitchFamily="18" charset="0"/>
              </a:rPr>
              <a:t>Of Pharmacological Sciences</a:t>
            </a:r>
            <a:endParaRPr lang="en-US" sz="2000" dirty="0">
              <a:latin typeface="Times New Roman" pitchFamily="18" charset="0"/>
              <a:cs typeface="Times New Roman" pitchFamily="18" charset="0"/>
            </a:endParaRPr>
          </a:p>
          <a:p>
            <a:pPr marL="803275" indent="-469900" fontAlgn="auto">
              <a:spcAft>
                <a:spcPts val="0"/>
              </a:spcAft>
              <a:buFont typeface="Arial" pitchFamily="34" charset="0"/>
              <a:buNone/>
              <a:defRPr/>
            </a:pP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3-a</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 Basic Pharmacology</a:t>
            </a:r>
          </a:p>
          <a:p>
            <a:pPr marL="803275" indent="-469900" fontAlgn="auto">
              <a:spcAft>
                <a:spcPts val="0"/>
              </a:spcAft>
              <a:buFont typeface="Arial" pitchFamily="34" charset="0"/>
              <a:buNone/>
              <a:defRPr/>
            </a:pPr>
            <a:r>
              <a:rPr lang="en-US" sz="2000" dirty="0">
                <a:latin typeface="Times New Roman" pitchFamily="18" charset="0"/>
                <a:cs typeface="Times New Roman" pitchFamily="18" charset="0"/>
              </a:rPr>
              <a:t>     3-b.  Biochemistry</a:t>
            </a:r>
          </a:p>
          <a:p>
            <a:pPr marL="803275" indent="-469900" fontAlgn="auto">
              <a:spcAft>
                <a:spcPts val="0"/>
              </a:spcAft>
              <a:buFont typeface="Arial" pitchFamily="34" charset="0"/>
              <a:buNone/>
              <a:defRPr/>
            </a:pPr>
            <a:r>
              <a:rPr lang="en-US" sz="2000" dirty="0">
                <a:latin typeface="Times New Roman" pitchFamily="18" charset="0"/>
                <a:cs typeface="Times New Roman" pitchFamily="18" charset="0"/>
              </a:rPr>
              <a:t>     3-c.  General Anatomy</a:t>
            </a:r>
          </a:p>
          <a:p>
            <a:pPr marL="803275" indent="-469900" fontAlgn="auto">
              <a:spcAft>
                <a:spcPts val="0"/>
              </a:spcAft>
              <a:buFont typeface="Arial" pitchFamily="34" charset="0"/>
              <a:buNone/>
              <a:defRPr/>
            </a:pPr>
            <a:r>
              <a:rPr lang="en-US" sz="2000" dirty="0">
                <a:latin typeface="Times New Roman" pitchFamily="18" charset="0"/>
                <a:cs typeface="Times New Roman" pitchFamily="18" charset="0"/>
              </a:rPr>
              <a:t>     3-d.  General Physiology &amp; </a:t>
            </a:r>
            <a:r>
              <a:rPr lang="en-US" sz="2000" dirty="0" err="1">
                <a:latin typeface="Times New Roman" pitchFamily="18" charset="0"/>
                <a:cs typeface="Times New Roman" pitchFamily="18" charset="0"/>
              </a:rPr>
              <a:t>Patho</a:t>
            </a:r>
            <a:r>
              <a:rPr lang="en-US" sz="2000" dirty="0">
                <a:latin typeface="Times New Roman" pitchFamily="18" charset="0"/>
                <a:cs typeface="Times New Roman" pitchFamily="18" charset="0"/>
              </a:rPr>
              <a:t>-physiology</a:t>
            </a:r>
          </a:p>
          <a:p>
            <a:pPr marL="803275" indent="-469900" fontAlgn="auto">
              <a:spcAft>
                <a:spcPts val="0"/>
              </a:spcAft>
              <a:buFont typeface="Arial" pitchFamily="34" charset="0"/>
              <a:buNone/>
              <a:defRPr/>
            </a:pPr>
            <a:r>
              <a:rPr lang="en-US" sz="2000" dirty="0">
                <a:latin typeface="Times New Roman" pitchFamily="18" charset="0"/>
                <a:cs typeface="Times New Roman" pitchFamily="18" charset="0"/>
              </a:rPr>
              <a:t>     3-e.  Basic Toxicology</a:t>
            </a:r>
          </a:p>
          <a:p>
            <a:pPr marL="803275" indent="-469900" fontAlgn="auto">
              <a:spcAft>
                <a:spcPts val="0"/>
              </a:spcAft>
              <a:buFont typeface="Arial" pitchFamily="34" charset="0"/>
              <a:buNone/>
              <a:defRPr/>
            </a:pPr>
            <a:r>
              <a:rPr lang="en-US" sz="2000" dirty="0">
                <a:latin typeface="Times New Roman" pitchFamily="18" charset="0"/>
                <a:cs typeface="Times New Roman" pitchFamily="18" charset="0"/>
              </a:rPr>
              <a:t>     3-f.  General Pharmacokinetic</a:t>
            </a:r>
          </a:p>
          <a:p>
            <a:pPr fontAlgn="auto">
              <a:spcAft>
                <a:spcPts val="0"/>
              </a:spcAft>
              <a:buFont typeface="Arial" pitchFamily="34" charset="0"/>
              <a:buNone/>
              <a:defRPr/>
            </a:pPr>
            <a:r>
              <a:rPr lang="en-US" sz="2000" b="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fontAlgn="auto">
              <a:spcAft>
                <a:spcPts val="0"/>
              </a:spcAft>
              <a:buFont typeface="Arial" pitchFamily="34" charset="0"/>
              <a:buNone/>
              <a:defRPr/>
            </a:pP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r>
              <a:rPr lang="en-US" sz="2000" b="1" dirty="0">
                <a:latin typeface="Times New Roman" pitchFamily="18" charset="0"/>
                <a:cs typeface="Times New Roman" pitchFamily="18" charset="0"/>
              </a:rPr>
              <a:t>4) </a:t>
            </a:r>
            <a:r>
              <a:rPr lang="en-US" sz="2000" b="1" dirty="0" smtClean="0">
                <a:latin typeface="Times New Roman" pitchFamily="18" charset="0"/>
                <a:cs typeface="Times New Roman" pitchFamily="18" charset="0"/>
              </a:rPr>
              <a:t>Department </a:t>
            </a:r>
            <a:r>
              <a:rPr lang="en-US" sz="2000" b="1" dirty="0">
                <a:latin typeface="Times New Roman" pitchFamily="18" charset="0"/>
                <a:cs typeface="Times New Roman" pitchFamily="18" charset="0"/>
              </a:rPr>
              <a:t>Of Clinical Sciences</a:t>
            </a:r>
            <a:endParaRPr lang="en-US" sz="2000" dirty="0">
              <a:latin typeface="Times New Roman" pitchFamily="18" charset="0"/>
              <a:cs typeface="Times New Roman" pitchFamily="18" charset="0"/>
            </a:endParaRPr>
          </a:p>
          <a:p>
            <a:pPr marL="509588" fontAlgn="auto">
              <a:spcAft>
                <a:spcPts val="0"/>
              </a:spcAft>
              <a:buFont typeface="Arial" pitchFamily="34" charset="0"/>
              <a:buNone/>
              <a:tabLst>
                <a:tab pos="400050" algn="l"/>
                <a:tab pos="514350" algn="l"/>
              </a:tabLst>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4-a</a:t>
            </a:r>
            <a:r>
              <a:rPr lang="en-US" sz="2000" dirty="0">
                <a:latin typeface="Times New Roman" pitchFamily="18" charset="0"/>
                <a:cs typeface="Times New Roman" pitchFamily="18" charset="0"/>
              </a:rPr>
              <a:t>.  Pharmacy Management And Marketing</a:t>
            </a:r>
          </a:p>
          <a:p>
            <a:pPr marL="509588" fontAlgn="auto">
              <a:spcAft>
                <a:spcPts val="0"/>
              </a:spcAft>
              <a:buFont typeface="Arial" pitchFamily="34" charset="0"/>
              <a:buNone/>
              <a:tabLst>
                <a:tab pos="400050" algn="l"/>
                <a:tab pos="514350" algn="l"/>
              </a:tabLst>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4-b</a:t>
            </a:r>
            <a:r>
              <a:rPr lang="en-US" sz="2000" dirty="0">
                <a:latin typeface="Times New Roman" pitchFamily="18" charset="0"/>
                <a:cs typeface="Times New Roman" pitchFamily="18" charset="0"/>
              </a:rPr>
              <a:t>.  General Therapeutics</a:t>
            </a:r>
          </a:p>
          <a:p>
            <a:pPr marL="509588" fontAlgn="auto">
              <a:spcAft>
                <a:spcPts val="0"/>
              </a:spcAft>
              <a:buFont typeface="Arial" pitchFamily="34" charset="0"/>
              <a:buNone/>
              <a:tabLst>
                <a:tab pos="400050" algn="l"/>
                <a:tab pos="514350" algn="l"/>
              </a:tabLst>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4-c</a:t>
            </a:r>
            <a:r>
              <a:rPr lang="en-US" sz="2000" dirty="0">
                <a:latin typeface="Times New Roman" pitchFamily="18" charset="0"/>
                <a:cs typeface="Times New Roman" pitchFamily="18" charset="0"/>
              </a:rPr>
              <a:t>.  Ambulatory Medicine</a:t>
            </a:r>
          </a:p>
          <a:p>
            <a:pPr marL="509588" fontAlgn="auto">
              <a:spcAft>
                <a:spcPts val="0"/>
              </a:spcAft>
              <a:buFont typeface="Arial" pitchFamily="34" charset="0"/>
              <a:buNone/>
              <a:tabLst>
                <a:tab pos="400050" algn="l"/>
                <a:tab pos="514350" algn="l"/>
              </a:tabLst>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4-d</a:t>
            </a:r>
            <a:r>
              <a:rPr lang="en-US" sz="2000" dirty="0">
                <a:latin typeface="Times New Roman" pitchFamily="18" charset="0"/>
                <a:cs typeface="Times New Roman" pitchFamily="18" charset="0"/>
              </a:rPr>
              <a:t>.  Clinical Nutrition</a:t>
            </a:r>
          </a:p>
          <a:p>
            <a:pPr marL="509588" fontAlgn="auto">
              <a:spcAft>
                <a:spcPts val="0"/>
              </a:spcAft>
              <a:buFont typeface="Arial" pitchFamily="34" charset="0"/>
              <a:buNone/>
              <a:tabLst>
                <a:tab pos="400050" algn="l"/>
                <a:tab pos="514350" algn="l"/>
              </a:tabLst>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4-e</a:t>
            </a:r>
            <a:r>
              <a:rPr lang="en-US" sz="2000" dirty="0">
                <a:latin typeface="Times New Roman" pitchFamily="18" charset="0"/>
                <a:cs typeface="Times New Roman" pitchFamily="18" charset="0"/>
              </a:rPr>
              <a:t>.  Drugs Informatics</a:t>
            </a:r>
          </a:p>
          <a:p>
            <a:pPr marL="509588" fontAlgn="auto">
              <a:spcAft>
                <a:spcPts val="0"/>
              </a:spcAft>
              <a:buFont typeface="Arial" pitchFamily="34" charset="0"/>
              <a:buNone/>
              <a:tabLst>
                <a:tab pos="400050" algn="l"/>
                <a:tab pos="514350" algn="l"/>
              </a:tabLst>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4-f</a:t>
            </a:r>
            <a:r>
              <a:rPr lang="en-US" sz="2000" dirty="0">
                <a:latin typeface="Times New Roman" pitchFamily="18" charset="0"/>
                <a:cs typeface="Times New Roman" pitchFamily="18" charset="0"/>
              </a:rPr>
              <a:t>.  Good Clinical Practice</a:t>
            </a:r>
          </a:p>
          <a:p>
            <a:pPr marL="509588" fontAlgn="auto">
              <a:spcAft>
                <a:spcPts val="0"/>
              </a:spcAft>
              <a:buFont typeface="Arial" pitchFamily="34" charset="0"/>
              <a:buNone/>
              <a:tabLst>
                <a:tab pos="400050" algn="l"/>
                <a:tab pos="514350" algn="l"/>
              </a:tabLst>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4-g</a:t>
            </a:r>
            <a:r>
              <a:rPr lang="en-US" sz="2000" dirty="0">
                <a:latin typeface="Times New Roman" pitchFamily="18" charset="0"/>
                <a:cs typeface="Times New Roman" pitchFamily="18" charset="0"/>
              </a:rPr>
              <a:t>.  Clinical </a:t>
            </a:r>
            <a:r>
              <a:rPr lang="en-US" sz="2000" dirty="0" err="1">
                <a:latin typeface="Times New Roman" pitchFamily="18" charset="0"/>
                <a:cs typeface="Times New Roman" pitchFamily="18" charset="0"/>
              </a:rPr>
              <a:t>Pharmaco</a:t>
            </a:r>
            <a:r>
              <a:rPr lang="en-US" sz="2000" dirty="0">
                <a:latin typeface="Times New Roman" pitchFamily="18" charset="0"/>
                <a:cs typeface="Times New Roman" pitchFamily="18" charset="0"/>
              </a:rPr>
              <a:t>-dynamics </a:t>
            </a:r>
          </a:p>
          <a:p>
            <a:pPr marL="509588" fontAlgn="auto">
              <a:spcAft>
                <a:spcPts val="0"/>
              </a:spcAft>
              <a:buFont typeface="Arial" pitchFamily="34" charset="0"/>
              <a:buNone/>
              <a:tabLst>
                <a:tab pos="400050" algn="l"/>
                <a:tab pos="514350" algn="l"/>
              </a:tabLst>
              <a:defRP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4-h</a:t>
            </a:r>
            <a:r>
              <a:rPr lang="en-US" sz="2000" dirty="0">
                <a:latin typeface="Times New Roman" pitchFamily="18" charset="0"/>
                <a:cs typeface="Times New Roman" pitchFamily="18" charset="0"/>
              </a:rPr>
              <a:t>.  In- &amp; Out-patient Clinical Pharmacy Practice</a:t>
            </a:r>
          </a:p>
        </p:txBody>
      </p:sp>
    </p:spTree>
    <p:extLst>
      <p:ext uri="{BB962C8B-B14F-4D97-AF65-F5344CB8AC3E}">
        <p14:creationId xmlns:p14="http://schemas.microsoft.com/office/powerpoint/2010/main" val="190719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7182" y="609600"/>
            <a:ext cx="4196983" cy="535531"/>
          </a:xfrm>
          <a:prstGeom prst="rect">
            <a:avLst/>
          </a:prstGeom>
        </p:spPr>
        <p:txBody>
          <a:bodyPr wrap="none">
            <a:spAutoFit/>
          </a:bodyPr>
          <a:lstStyle/>
          <a:p>
            <a:pPr lvl="0" algn="r" defTabSz="1600200">
              <a:lnSpc>
                <a:spcPct val="90000"/>
              </a:lnSpc>
              <a:spcBef>
                <a:spcPct val="0"/>
              </a:spcBef>
              <a:spcAft>
                <a:spcPct val="35000"/>
              </a:spcAft>
              <a:defRPr/>
            </a:pPr>
            <a:r>
              <a:rPr lang="en-US" sz="3200" b="1" dirty="0" smtClean="0">
                <a:latin typeface="Times New Roman" pitchFamily="18" charset="0"/>
                <a:cs typeface="Times New Roman" pitchFamily="18" charset="0"/>
              </a:rPr>
              <a:t>1- College  </a:t>
            </a:r>
            <a:r>
              <a:rPr lang="en-US" sz="3200" b="1" dirty="0">
                <a:latin typeface="Times New Roman" pitchFamily="18" charset="0"/>
                <a:cs typeface="Times New Roman" pitchFamily="18" charset="0"/>
              </a:rPr>
              <a:t>of Medicine</a:t>
            </a:r>
          </a:p>
        </p:txBody>
      </p:sp>
      <p:sp>
        <p:nvSpPr>
          <p:cNvPr id="3" name="Rectangle 2"/>
          <p:cNvSpPr/>
          <p:nvPr/>
        </p:nvSpPr>
        <p:spPr>
          <a:xfrm>
            <a:off x="533400" y="1524000"/>
            <a:ext cx="7696200" cy="3490186"/>
          </a:xfrm>
          <a:prstGeom prst="rect">
            <a:avLst/>
          </a:prstGeom>
        </p:spPr>
        <p:txBody>
          <a:bodyPr wrap="square">
            <a:spAutoFit/>
          </a:bodyPr>
          <a:lstStyle/>
          <a:p>
            <a:pPr marL="342900" lvl="0" indent="-342900" fontAlgn="base">
              <a:spcBef>
                <a:spcPct val="20000"/>
              </a:spcBef>
              <a:spcAft>
                <a:spcPct val="0"/>
              </a:spcAft>
            </a:pPr>
            <a:r>
              <a:rPr lang="en-US" sz="2400" dirty="0">
                <a:solidFill>
                  <a:prstClr val="black"/>
                </a:solidFill>
                <a:latin typeface="Times New Roman" pitchFamily="18" charset="0"/>
                <a:cs typeface="Times New Roman" pitchFamily="18" charset="0"/>
              </a:rPr>
              <a:t>University of Hail was officially established by Royal Decree on </a:t>
            </a:r>
            <a:r>
              <a:rPr lang="en-US" sz="2400" dirty="0">
                <a:solidFill>
                  <a:srgbClr val="FF0000"/>
                </a:solidFill>
                <a:latin typeface="Times New Roman" pitchFamily="18" charset="0"/>
                <a:cs typeface="Times New Roman" pitchFamily="18" charset="0"/>
              </a:rPr>
              <a:t>30 Rabi II, 1426H </a:t>
            </a:r>
            <a:r>
              <a:rPr lang="en-US" sz="2400" dirty="0">
                <a:solidFill>
                  <a:prstClr val="black"/>
                </a:solidFill>
                <a:latin typeface="Times New Roman" pitchFamily="18" charset="0"/>
                <a:cs typeface="Times New Roman" pitchFamily="18" charset="0"/>
              </a:rPr>
              <a:t>(</a:t>
            </a:r>
            <a:r>
              <a:rPr lang="en-US" sz="2400" dirty="0">
                <a:solidFill>
                  <a:srgbClr val="FF0000"/>
                </a:solidFill>
                <a:latin typeface="Times New Roman" pitchFamily="18" charset="0"/>
                <a:cs typeface="Times New Roman" pitchFamily="18" charset="0"/>
              </a:rPr>
              <a:t>7 June 2005</a:t>
            </a:r>
            <a:r>
              <a:rPr lang="en-US" sz="2400" dirty="0">
                <a:solidFill>
                  <a:prstClr val="black"/>
                </a:solidFill>
                <a:latin typeface="Times New Roman" pitchFamily="18" charset="0"/>
                <a:cs typeface="Times New Roman" pitchFamily="18" charset="0"/>
              </a:rPr>
              <a:t>). </a:t>
            </a:r>
            <a:endParaRPr lang="ar-SA" sz="2400" dirty="0">
              <a:solidFill>
                <a:prstClr val="black"/>
              </a:solidFill>
              <a:latin typeface="Times New Roman" pitchFamily="18" charset="0"/>
              <a:cs typeface="Times New Roman" pitchFamily="18" charset="0"/>
            </a:endParaRPr>
          </a:p>
          <a:p>
            <a:pPr marL="342900" lvl="0" indent="-342900" fontAlgn="base">
              <a:spcBef>
                <a:spcPct val="20000"/>
              </a:spcBef>
              <a:spcAft>
                <a:spcPct val="0"/>
              </a:spcAft>
            </a:pPr>
            <a:r>
              <a:rPr lang="ar-SA" sz="2400" dirty="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The university started by five colleges: </a:t>
            </a:r>
          </a:p>
          <a:p>
            <a:pPr marL="1314450" lvl="0" indent="-457200" fontAlgn="base">
              <a:spcBef>
                <a:spcPct val="20000"/>
              </a:spcBef>
              <a:spcAft>
                <a:spcPct val="0"/>
              </a:spcAft>
              <a:buFont typeface="+mj-lt"/>
              <a:buAutoNum type="arabicPeriod"/>
            </a:pPr>
            <a:r>
              <a:rPr lang="en-US" sz="2400" dirty="0" smtClean="0">
                <a:solidFill>
                  <a:prstClr val="black"/>
                </a:solidFill>
                <a:latin typeface="Times New Roman" pitchFamily="18" charset="0"/>
                <a:cs typeface="Times New Roman" pitchFamily="18" charset="0"/>
              </a:rPr>
              <a:t>College </a:t>
            </a:r>
            <a:r>
              <a:rPr lang="en-US" sz="2400" dirty="0">
                <a:solidFill>
                  <a:prstClr val="black"/>
                </a:solidFill>
                <a:latin typeface="Times New Roman" pitchFamily="18" charset="0"/>
                <a:cs typeface="Times New Roman" pitchFamily="18" charset="0"/>
              </a:rPr>
              <a:t>of Medicine &amp; Medical Sciences </a:t>
            </a:r>
          </a:p>
          <a:p>
            <a:pPr marL="1314450" lvl="0" indent="-457200" fontAlgn="base">
              <a:spcBef>
                <a:spcPct val="20000"/>
              </a:spcBef>
              <a:spcAft>
                <a:spcPct val="0"/>
              </a:spcAft>
              <a:buFont typeface="+mj-lt"/>
              <a:buAutoNum type="arabicPeriod"/>
            </a:pPr>
            <a:r>
              <a:rPr lang="en-US" sz="2400" dirty="0" smtClean="0">
                <a:solidFill>
                  <a:prstClr val="black"/>
                </a:solidFill>
                <a:latin typeface="Times New Roman" pitchFamily="18" charset="0"/>
                <a:cs typeface="Times New Roman" pitchFamily="18" charset="0"/>
              </a:rPr>
              <a:t>College </a:t>
            </a:r>
            <a:r>
              <a:rPr lang="en-US" sz="2400" dirty="0">
                <a:solidFill>
                  <a:prstClr val="black"/>
                </a:solidFill>
                <a:latin typeface="Times New Roman" pitchFamily="18" charset="0"/>
                <a:cs typeface="Times New Roman" pitchFamily="18" charset="0"/>
              </a:rPr>
              <a:t>of Sciences</a:t>
            </a:r>
          </a:p>
          <a:p>
            <a:pPr marL="1314450" lvl="0" indent="-457200" fontAlgn="base">
              <a:spcBef>
                <a:spcPct val="20000"/>
              </a:spcBef>
              <a:spcAft>
                <a:spcPct val="0"/>
              </a:spcAft>
              <a:buFont typeface="+mj-lt"/>
              <a:buAutoNum type="arabicPeriod"/>
            </a:pPr>
            <a:r>
              <a:rPr lang="en-US" sz="2400" dirty="0" smtClean="0">
                <a:solidFill>
                  <a:prstClr val="black"/>
                </a:solidFill>
                <a:latin typeface="Times New Roman" pitchFamily="18" charset="0"/>
                <a:cs typeface="Times New Roman" pitchFamily="18" charset="0"/>
              </a:rPr>
              <a:t>College </a:t>
            </a:r>
            <a:r>
              <a:rPr lang="en-US" sz="2400" dirty="0">
                <a:solidFill>
                  <a:prstClr val="black"/>
                </a:solidFill>
                <a:latin typeface="Times New Roman" pitchFamily="18" charset="0"/>
                <a:cs typeface="Times New Roman" pitchFamily="18" charset="0"/>
              </a:rPr>
              <a:t>of Engineering </a:t>
            </a:r>
          </a:p>
          <a:p>
            <a:pPr marL="1314450" lvl="0" indent="-457200" fontAlgn="base">
              <a:spcBef>
                <a:spcPct val="20000"/>
              </a:spcBef>
              <a:spcAft>
                <a:spcPct val="0"/>
              </a:spcAft>
              <a:buFont typeface="+mj-lt"/>
              <a:buAutoNum type="arabicPeriod"/>
            </a:pPr>
            <a:r>
              <a:rPr lang="en-US" sz="2400" dirty="0" smtClean="0">
                <a:solidFill>
                  <a:prstClr val="black"/>
                </a:solidFill>
                <a:latin typeface="Times New Roman" pitchFamily="18" charset="0"/>
                <a:cs typeface="Times New Roman" pitchFamily="18" charset="0"/>
              </a:rPr>
              <a:t>College </a:t>
            </a:r>
            <a:r>
              <a:rPr lang="en-US" sz="2400" dirty="0">
                <a:solidFill>
                  <a:prstClr val="black"/>
                </a:solidFill>
                <a:latin typeface="Times New Roman" pitchFamily="18" charset="0"/>
                <a:cs typeface="Times New Roman" pitchFamily="18" charset="0"/>
              </a:rPr>
              <a:t>of Computer Science &amp; Engineering </a:t>
            </a:r>
          </a:p>
          <a:p>
            <a:pPr marL="1314450" lvl="0" indent="-457200" fontAlgn="base">
              <a:spcBef>
                <a:spcPct val="20000"/>
              </a:spcBef>
              <a:spcAft>
                <a:spcPct val="0"/>
              </a:spcAft>
              <a:buFont typeface="+mj-lt"/>
              <a:buAutoNum type="arabicPeriod"/>
            </a:pPr>
            <a:r>
              <a:rPr lang="en-US" sz="2400" dirty="0" smtClean="0">
                <a:solidFill>
                  <a:prstClr val="black"/>
                </a:solidFill>
                <a:latin typeface="Times New Roman" pitchFamily="18" charset="0"/>
                <a:cs typeface="Times New Roman" pitchFamily="18" charset="0"/>
              </a:rPr>
              <a:t>Community </a:t>
            </a:r>
            <a:r>
              <a:rPr lang="en-US" sz="2400" dirty="0">
                <a:solidFill>
                  <a:prstClr val="black"/>
                </a:solidFill>
                <a:latin typeface="Times New Roman" pitchFamily="18" charset="0"/>
                <a:cs typeface="Times New Roman" pitchFamily="18" charset="0"/>
              </a:rPr>
              <a:t>College </a:t>
            </a:r>
            <a:endParaRPr lang="ar-SA"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837108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3585" y="939225"/>
            <a:ext cx="4116833" cy="584775"/>
          </a:xfrm>
          <a:prstGeom prst="rect">
            <a:avLst/>
          </a:prstGeom>
        </p:spPr>
        <p:txBody>
          <a:bodyPr wrap="none">
            <a:spAutoFit/>
          </a:bodyPr>
          <a:lstStyle/>
          <a:p>
            <a:pPr algn="ctr"/>
            <a:r>
              <a:rPr lang="en-US" sz="3200" b="1" dirty="0" smtClean="0">
                <a:latin typeface="Times New Roman" pitchFamily="18" charset="0"/>
                <a:cs typeface="Times New Roman" pitchFamily="18" charset="0"/>
              </a:rPr>
              <a:t>4- Collage </a:t>
            </a:r>
            <a:r>
              <a:rPr lang="en-US" sz="3200" b="1" dirty="0">
                <a:latin typeface="Times New Roman" pitchFamily="18" charset="0"/>
                <a:cs typeface="Times New Roman" pitchFamily="18" charset="0"/>
              </a:rPr>
              <a:t>of </a:t>
            </a:r>
            <a:r>
              <a:rPr lang="en-US" sz="3200" b="1" dirty="0" smtClean="0">
                <a:latin typeface="Times New Roman" pitchFamily="18" charset="0"/>
                <a:cs typeface="Times New Roman" pitchFamily="18" charset="0"/>
              </a:rPr>
              <a:t>Nursing  </a:t>
            </a:r>
            <a:endParaRPr lang="en-US" sz="3200" b="1" dirty="0">
              <a:latin typeface="Times New Roman" pitchFamily="18" charset="0"/>
              <a:cs typeface="Times New Roman" pitchFamily="18" charset="0"/>
            </a:endParaRPr>
          </a:p>
        </p:txBody>
      </p:sp>
      <p:sp>
        <p:nvSpPr>
          <p:cNvPr id="3" name="Rectangle 2"/>
          <p:cNvSpPr/>
          <p:nvPr/>
        </p:nvSpPr>
        <p:spPr>
          <a:xfrm>
            <a:off x="914400" y="1840468"/>
            <a:ext cx="2396810" cy="369332"/>
          </a:xfrm>
          <a:prstGeom prst="rect">
            <a:avLst/>
          </a:prstGeom>
        </p:spPr>
        <p:txBody>
          <a:bodyPr wrap="none">
            <a:spAutoFit/>
          </a:bodyPr>
          <a:lstStyle/>
          <a:p>
            <a:r>
              <a:rPr lang="en-US" b="1" dirty="0">
                <a:latin typeface="Times New Roman" pitchFamily="18" charset="0"/>
                <a:cs typeface="Times New Roman" pitchFamily="18" charset="0"/>
              </a:rPr>
              <a:t>Definition Of Nursing</a:t>
            </a:r>
            <a:r>
              <a:rPr lang="en-US" dirty="0">
                <a:latin typeface="Times New Roman" pitchFamily="18" charset="0"/>
                <a:cs typeface="Times New Roman" pitchFamily="18" charset="0"/>
              </a:rPr>
              <a:t> </a:t>
            </a:r>
          </a:p>
        </p:txBody>
      </p:sp>
      <p:sp>
        <p:nvSpPr>
          <p:cNvPr id="4" name="Rectangle 3"/>
          <p:cNvSpPr/>
          <p:nvPr/>
        </p:nvSpPr>
        <p:spPr>
          <a:xfrm>
            <a:off x="990600" y="2480608"/>
            <a:ext cx="7315200" cy="1938992"/>
          </a:xfrm>
          <a:prstGeom prst="rect">
            <a:avLst/>
          </a:prstGeom>
        </p:spPr>
        <p:txBody>
          <a:bodyPr wrap="square">
            <a:spAutoFit/>
          </a:bodyPr>
          <a:lstStyle/>
          <a:p>
            <a:pPr marL="342900" indent="-342900" algn="just" fontAlgn="auto">
              <a:spcBef>
                <a:spcPts val="0"/>
              </a:spcBef>
              <a:spcAft>
                <a:spcPts val="0"/>
              </a:spcAft>
              <a:buFont typeface="Wingdings" pitchFamily="2" charset="2"/>
              <a:buChar char="q"/>
              <a:defRPr/>
            </a:pPr>
            <a:r>
              <a:rPr lang="en-US" sz="2000" dirty="0">
                <a:latin typeface="Times New Roman" pitchFamily="18" charset="0"/>
                <a:cs typeface="Times New Roman" pitchFamily="18" charset="0"/>
              </a:rPr>
              <a:t>Nursing Includes Autonomous( self directed) And Collaborative Care Of Individuals Of All Ages , Families , Groups And Communities, Sick Or Well And In All Settings.</a:t>
            </a:r>
          </a:p>
          <a:p>
            <a:pPr marL="342900" indent="-342900" algn="just" fontAlgn="auto">
              <a:spcBef>
                <a:spcPts val="0"/>
              </a:spcBef>
              <a:spcAft>
                <a:spcPts val="0"/>
              </a:spcAft>
              <a:buFont typeface="Wingdings" pitchFamily="2" charset="2"/>
              <a:buChar char="q"/>
              <a:defRPr/>
            </a:pPr>
            <a:r>
              <a:rPr lang="en-US" sz="2000" dirty="0" smtClean="0">
                <a:latin typeface="Times New Roman" pitchFamily="18" charset="0"/>
                <a:cs typeface="Times New Roman" pitchFamily="18" charset="0"/>
              </a:rPr>
              <a:t>Nursing </a:t>
            </a:r>
            <a:r>
              <a:rPr lang="en-US" sz="2000" dirty="0">
                <a:latin typeface="Times New Roman" pitchFamily="18" charset="0"/>
                <a:cs typeface="Times New Roman" pitchFamily="18" charset="0"/>
              </a:rPr>
              <a:t>Includes Promotion Of Health, Prevention Of Illness, Restoring Health,  And The Care Of Ill, Disabled And Dying People.</a:t>
            </a:r>
          </a:p>
        </p:txBody>
      </p:sp>
    </p:spTree>
    <p:extLst>
      <p:ext uri="{BB962C8B-B14F-4D97-AF65-F5344CB8AC3E}">
        <p14:creationId xmlns:p14="http://schemas.microsoft.com/office/powerpoint/2010/main" val="3284973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244025"/>
            <a:ext cx="3909212" cy="584775"/>
          </a:xfrm>
          <a:prstGeom prst="rect">
            <a:avLst/>
          </a:prstGeom>
        </p:spPr>
        <p:txBody>
          <a:bodyPr wrap="none">
            <a:spAutoFit/>
          </a:bodyPr>
          <a:lstStyle/>
          <a:p>
            <a:r>
              <a:rPr lang="en-US" sz="3200" b="1" dirty="0">
                <a:latin typeface="Times New Roman" pitchFamily="18" charset="0"/>
                <a:cs typeface="Times New Roman" pitchFamily="18" charset="0"/>
              </a:rPr>
              <a:t>AIMS O</a:t>
            </a:r>
            <a:r>
              <a:rPr lang="en-US" sz="3200" b="1" dirty="0" smtClean="0">
                <a:latin typeface="Times New Roman" pitchFamily="18" charset="0"/>
                <a:cs typeface="Times New Roman" pitchFamily="18" charset="0"/>
              </a:rPr>
              <a:t>F </a:t>
            </a:r>
            <a:r>
              <a:rPr lang="en-US" sz="3200" b="1" dirty="0">
                <a:latin typeface="Times New Roman" pitchFamily="18" charset="0"/>
                <a:cs typeface="Times New Roman" pitchFamily="18" charset="0"/>
              </a:rPr>
              <a:t>NURSING</a:t>
            </a:r>
            <a:endParaRPr lang="en-US" sz="3200" dirty="0">
              <a:latin typeface="Times New Roman" pitchFamily="18" charset="0"/>
              <a:cs typeface="Times New Roman" pitchFamily="18" charset="0"/>
            </a:endParaRPr>
          </a:p>
        </p:txBody>
      </p:sp>
      <p:sp>
        <p:nvSpPr>
          <p:cNvPr id="3" name="Rectangle 2"/>
          <p:cNvSpPr/>
          <p:nvPr/>
        </p:nvSpPr>
        <p:spPr>
          <a:xfrm>
            <a:off x="1295400" y="2181761"/>
            <a:ext cx="5791200" cy="1323439"/>
          </a:xfrm>
          <a:prstGeom prst="rect">
            <a:avLst/>
          </a:prstGeom>
        </p:spPr>
        <p:txBody>
          <a:bodyPr wrap="square">
            <a:spAutoFit/>
          </a:bodyPr>
          <a:lstStyle/>
          <a:p>
            <a:pPr>
              <a:buFont typeface="Wingdings" pitchFamily="2" charset="2"/>
              <a:buNone/>
            </a:pPr>
            <a:r>
              <a:rPr lang="en-US" sz="2000" dirty="0">
                <a:latin typeface="Times New Roman" pitchFamily="18" charset="0"/>
                <a:cs typeface="Times New Roman" pitchFamily="18" charset="0"/>
              </a:rPr>
              <a:t>1.To Promote Health </a:t>
            </a:r>
          </a:p>
          <a:p>
            <a:pPr>
              <a:buFont typeface="Wingdings" pitchFamily="2" charset="2"/>
              <a:buNone/>
            </a:pPr>
            <a:r>
              <a:rPr lang="en-US" sz="2000" dirty="0">
                <a:latin typeface="Times New Roman" pitchFamily="18" charset="0"/>
                <a:cs typeface="Times New Roman" pitchFamily="18" charset="0"/>
              </a:rPr>
              <a:t>2.To Prevent Illness </a:t>
            </a:r>
          </a:p>
          <a:p>
            <a:pPr>
              <a:buFont typeface="Wingdings" pitchFamily="2" charset="2"/>
              <a:buNone/>
            </a:pPr>
            <a:r>
              <a:rPr lang="en-US" sz="2000" dirty="0">
                <a:latin typeface="Times New Roman" pitchFamily="18" charset="0"/>
                <a:cs typeface="Times New Roman" pitchFamily="18" charset="0"/>
              </a:rPr>
              <a:t>3.To Restore Health  </a:t>
            </a:r>
          </a:p>
          <a:p>
            <a:pPr>
              <a:buFont typeface="Wingdings" pitchFamily="2" charset="2"/>
              <a:buNone/>
            </a:pPr>
            <a:r>
              <a:rPr lang="en-US" sz="2000" dirty="0">
                <a:latin typeface="Times New Roman" pitchFamily="18" charset="0"/>
                <a:cs typeface="Times New Roman" pitchFamily="18" charset="0"/>
              </a:rPr>
              <a:t>4.To Facilitate Coping With Disability Or Death</a:t>
            </a:r>
          </a:p>
        </p:txBody>
      </p:sp>
      <p:sp>
        <p:nvSpPr>
          <p:cNvPr id="4" name="Rectangle 3"/>
          <p:cNvSpPr/>
          <p:nvPr/>
        </p:nvSpPr>
        <p:spPr>
          <a:xfrm>
            <a:off x="3778353" y="3745468"/>
            <a:ext cx="1811843" cy="400110"/>
          </a:xfrm>
          <a:prstGeom prst="rect">
            <a:avLst/>
          </a:prstGeom>
        </p:spPr>
        <p:txBody>
          <a:bodyPr wrap="none">
            <a:spAutoFit/>
          </a:bodyPr>
          <a:lstStyle/>
          <a:p>
            <a:r>
              <a:rPr lang="en-US" sz="2000" b="1" dirty="0">
                <a:solidFill>
                  <a:srgbClr val="FF0000"/>
                </a:solidFill>
                <a:latin typeface="Times New Roman" pitchFamily="18" charset="0"/>
                <a:cs typeface="Times New Roman" pitchFamily="18" charset="0"/>
              </a:rPr>
              <a:t>STUDY PLAN</a:t>
            </a:r>
            <a:endParaRPr lang="en-US" sz="2000" dirty="0">
              <a:latin typeface="Times New Roman" pitchFamily="18" charset="0"/>
              <a:cs typeface="Times New Roman" pitchFamily="18" charset="0"/>
            </a:endParaRPr>
          </a:p>
        </p:txBody>
      </p:sp>
      <p:sp>
        <p:nvSpPr>
          <p:cNvPr id="5" name="Rectangle 4"/>
          <p:cNvSpPr/>
          <p:nvPr/>
        </p:nvSpPr>
        <p:spPr>
          <a:xfrm>
            <a:off x="2470302" y="4431268"/>
            <a:ext cx="3575851" cy="369332"/>
          </a:xfrm>
          <a:prstGeom prst="rect">
            <a:avLst/>
          </a:prstGeom>
        </p:spPr>
        <p:txBody>
          <a:bodyPr wrap="none">
            <a:spAutoFit/>
          </a:bodyPr>
          <a:lstStyle/>
          <a:p>
            <a:r>
              <a:rPr lang="en-US" b="1" i="1" dirty="0">
                <a:latin typeface="Times New Roman" pitchFamily="18" charset="0"/>
                <a:cs typeface="Times New Roman" pitchFamily="18" charset="0"/>
              </a:rPr>
              <a:t>4 Academic Years + Internship Year</a:t>
            </a:r>
          </a:p>
        </p:txBody>
      </p:sp>
    </p:spTree>
    <p:extLst>
      <p:ext uri="{BB962C8B-B14F-4D97-AF65-F5344CB8AC3E}">
        <p14:creationId xmlns:p14="http://schemas.microsoft.com/office/powerpoint/2010/main" val="588122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404664"/>
            <a:ext cx="3962400" cy="774923"/>
          </a:xfrm>
        </p:spPr>
        <p:txBody>
          <a:bodyPr>
            <a:normAutofit/>
          </a:bodyPr>
          <a:lstStyle/>
          <a:p>
            <a:pPr marL="54864" algn="ctr" fontAlgn="auto">
              <a:spcAft>
                <a:spcPts val="0"/>
              </a:spcAft>
              <a:defRPr/>
            </a:pPr>
            <a:r>
              <a:rPr lang="en-US" sz="3200" b="1" dirty="0" smtClean="0">
                <a:solidFill>
                  <a:schemeClr val="tx1"/>
                </a:solidFill>
                <a:effectLst/>
                <a:latin typeface="Times New Roman" pitchFamily="18" charset="0"/>
                <a:cs typeface="Times New Roman" pitchFamily="18" charset="0"/>
              </a:rPr>
              <a:t>CURRICULUM</a:t>
            </a:r>
            <a:endParaRPr lang="en-US" sz="3200" b="1" dirty="0">
              <a:solidFill>
                <a:schemeClr val="tx1"/>
              </a:solidFill>
              <a:effectLst/>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a:bodyPr>
          <a:lstStyle/>
          <a:p>
            <a:pPr>
              <a:defRPr/>
            </a:pPr>
            <a:fld id="{4E1DC4D4-1102-4134-A621-08EDDFD04739}" type="slidenum">
              <a:rPr lang="ar-SA"/>
              <a:pPr>
                <a:defRPr/>
              </a:pPr>
              <a:t>22</a:t>
            </a:fld>
            <a:endParaRPr lang="en-US"/>
          </a:p>
        </p:txBody>
      </p:sp>
      <p:graphicFrame>
        <p:nvGraphicFramePr>
          <p:cNvPr id="1026" name="Object 2"/>
          <p:cNvGraphicFramePr>
            <a:graphicFrameLocks noChangeAspect="1"/>
          </p:cNvGraphicFramePr>
          <p:nvPr>
            <p:extLst>
              <p:ext uri="{D42A27DB-BD31-4B8C-83A1-F6EECF244321}">
                <p14:modId xmlns:p14="http://schemas.microsoft.com/office/powerpoint/2010/main" val="1282064437"/>
              </p:ext>
            </p:extLst>
          </p:nvPr>
        </p:nvGraphicFramePr>
        <p:xfrm>
          <a:off x="611188" y="1557338"/>
          <a:ext cx="4722812" cy="2084387"/>
        </p:xfrm>
        <a:graphic>
          <a:graphicData uri="http://schemas.openxmlformats.org/presentationml/2006/ole">
            <mc:AlternateContent xmlns:mc="http://schemas.openxmlformats.org/markup-compatibility/2006">
              <mc:Choice xmlns:v="urn:schemas-microsoft-com:vml" Requires="v">
                <p:oleObj spid="_x0000_s2094" name="Packager Shell Object" showAsIcon="1" r:id="rId3" imgW="1562400" imgH="685800" progId="Package">
                  <p:embed/>
                </p:oleObj>
              </mc:Choice>
              <mc:Fallback>
                <p:oleObj name="Packager Shell Object" showAsIcon="1" r:id="rId3" imgW="1562400" imgH="685800" progId="Package">
                  <p:embed/>
                  <p:pic>
                    <p:nvPicPr>
                      <p:cNvPr id="0" name=""/>
                      <p:cNvPicPr>
                        <a:picLocks noChangeAspect="1" noChangeArrowheads="1"/>
                      </p:cNvPicPr>
                      <p:nvPr/>
                    </p:nvPicPr>
                    <p:blipFill>
                      <a:blip r:embed="rId4"/>
                      <a:srcRect/>
                      <a:stretch>
                        <a:fillRect/>
                      </a:stretch>
                    </p:blipFill>
                    <p:spPr bwMode="auto">
                      <a:xfrm>
                        <a:off x="611188" y="1557338"/>
                        <a:ext cx="4722812" cy="2084387"/>
                      </a:xfrm>
                      <a:prstGeom prst="rect">
                        <a:avLst/>
                      </a:prstGeom>
                      <a:noFill/>
                      <a:ln>
                        <a:noFill/>
                      </a:ln>
                      <a:effectLst/>
                    </p:spPr>
                  </p:pic>
                </p:oleObj>
              </mc:Fallback>
            </mc:AlternateContent>
          </a:graphicData>
        </a:graphic>
      </p:graphicFrame>
      <p:graphicFrame>
        <p:nvGraphicFramePr>
          <p:cNvPr id="1027" name="Object 3"/>
          <p:cNvGraphicFramePr>
            <a:graphicFrameLocks noGrp="1" noChangeAspect="1"/>
          </p:cNvGraphicFramePr>
          <p:nvPr>
            <p:ph idx="1"/>
            <p:extLst>
              <p:ext uri="{D42A27DB-BD31-4B8C-83A1-F6EECF244321}">
                <p14:modId xmlns:p14="http://schemas.microsoft.com/office/powerpoint/2010/main" val="45920159"/>
              </p:ext>
            </p:extLst>
          </p:nvPr>
        </p:nvGraphicFramePr>
        <p:xfrm>
          <a:off x="5334001" y="3789363"/>
          <a:ext cx="3341688" cy="2016125"/>
        </p:xfrm>
        <a:graphic>
          <a:graphicData uri="http://schemas.openxmlformats.org/presentationml/2006/ole">
            <mc:AlternateContent xmlns:mc="http://schemas.openxmlformats.org/markup-compatibility/2006">
              <mc:Choice xmlns:v="urn:schemas-microsoft-com:vml" Requires="v">
                <p:oleObj spid="_x0000_s2095" name="Packager Shell Object" showAsIcon="1" r:id="rId5" imgW="673200" imgH="685800" progId="Package">
                  <p:embed/>
                </p:oleObj>
              </mc:Choice>
              <mc:Fallback>
                <p:oleObj name="Packager Shell Object" showAsIcon="1" r:id="rId5" imgW="673200" imgH="685800" progId="Packag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1" y="3789363"/>
                        <a:ext cx="3341688" cy="20161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79455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53536"/>
            <a:ext cx="3962400" cy="1143000"/>
          </a:xfrm>
        </p:spPr>
        <p:txBody>
          <a:bodyPr>
            <a:normAutofit/>
          </a:bodyPr>
          <a:lstStyle/>
          <a:p>
            <a:pPr marL="54864" algn="ctr" fontAlgn="auto">
              <a:spcAft>
                <a:spcPts val="0"/>
              </a:spcAft>
              <a:defRPr/>
            </a:pPr>
            <a:r>
              <a:rPr lang="en-US" sz="3200" b="1" dirty="0" smtClean="0">
                <a:solidFill>
                  <a:schemeClr val="tx1"/>
                </a:solidFill>
                <a:effectLst/>
                <a:latin typeface="Times New Roman" pitchFamily="18" charset="0"/>
                <a:cs typeface="Times New Roman" pitchFamily="18" charset="0"/>
              </a:rPr>
              <a:t>Third Year</a:t>
            </a:r>
            <a:endParaRPr lang="en-US" sz="3200" b="1" dirty="0">
              <a:solidFill>
                <a:schemeClr val="tx1"/>
              </a:solidFill>
              <a:effectLst/>
              <a:latin typeface="Times New Roman" pitchFamily="18" charset="0"/>
              <a:cs typeface="Times New Roman" pitchFamily="18" charset="0"/>
            </a:endParaRPr>
          </a:p>
        </p:txBody>
      </p:sp>
      <p:sp>
        <p:nvSpPr>
          <p:cNvPr id="2053" name="Content Placeholder 2"/>
          <p:cNvSpPr>
            <a:spLocks noGrp="1"/>
          </p:cNvSpPr>
          <p:nvPr>
            <p:ph idx="1"/>
          </p:nvPr>
        </p:nvSpPr>
        <p:spPr/>
        <p:txBody>
          <a:bodyPr/>
          <a:lstStyle/>
          <a:p>
            <a:endParaRPr lang="en-US" smtClean="0">
              <a:cs typeface="Times New Roman" pitchFamily="18" charset="0"/>
            </a:endParaRPr>
          </a:p>
          <a:p>
            <a:endParaRPr lang="en-US" smtClean="0">
              <a:cs typeface="Times New Roman" pitchFamily="18" charset="0"/>
            </a:endParaRPr>
          </a:p>
          <a:p>
            <a:endParaRPr lang="en-US" smtClean="0">
              <a:cs typeface="Times New Roman" pitchFamily="18" charset="0"/>
            </a:endParaRPr>
          </a:p>
          <a:p>
            <a:endParaRPr lang="en-US" smtClean="0">
              <a:cs typeface="Times New Roman" pitchFamily="18" charset="0"/>
            </a:endParaRPr>
          </a:p>
        </p:txBody>
      </p:sp>
      <p:sp>
        <p:nvSpPr>
          <p:cNvPr id="6" name="Date Placeholder 5"/>
          <p:cNvSpPr>
            <a:spLocks noGrp="1"/>
          </p:cNvSpPr>
          <p:nvPr>
            <p:ph type="dt" sz="quarter" idx="10"/>
          </p:nvPr>
        </p:nvSpPr>
        <p:spPr/>
        <p:txBody>
          <a:bodyPr/>
          <a:lstStyle/>
          <a:p>
            <a:pPr>
              <a:defRPr/>
            </a:pPr>
            <a:fld id="{0F1559BC-9F2F-4190-87AF-16547E1DD810}" type="datetime1">
              <a:rPr lang="en-GB"/>
              <a:pPr>
                <a:defRPr/>
              </a:pPr>
              <a:t>14/12/2016</a:t>
            </a:fld>
            <a:endParaRPr lang="en-US"/>
          </a:p>
        </p:txBody>
      </p:sp>
      <p:sp>
        <p:nvSpPr>
          <p:cNvPr id="4" name="Footer Placeholder 3"/>
          <p:cNvSpPr>
            <a:spLocks noGrp="1"/>
          </p:cNvSpPr>
          <p:nvPr>
            <p:ph type="ftr" sz="quarter" idx="11"/>
          </p:nvPr>
        </p:nvSpPr>
        <p:spPr/>
        <p:txBody>
          <a:bodyPr/>
          <a:lstStyle/>
          <a:p>
            <a:pPr>
              <a:defRPr/>
            </a:pPr>
            <a:r>
              <a:rPr lang="en-US"/>
              <a:t>MEDICAL FOUNDATION TEAM</a:t>
            </a:r>
          </a:p>
        </p:txBody>
      </p:sp>
      <p:sp>
        <p:nvSpPr>
          <p:cNvPr id="5" name="Slide Number Placeholder 4"/>
          <p:cNvSpPr>
            <a:spLocks noGrp="1"/>
          </p:cNvSpPr>
          <p:nvPr>
            <p:ph type="sldNum" sz="quarter" idx="12"/>
          </p:nvPr>
        </p:nvSpPr>
        <p:spPr/>
        <p:txBody>
          <a:bodyPr/>
          <a:lstStyle/>
          <a:p>
            <a:pPr>
              <a:defRPr/>
            </a:pPr>
            <a:fld id="{C84303B7-ABFD-4EA4-8076-CD5088EBB614}" type="slidenum">
              <a:rPr lang="ar-SA"/>
              <a:pPr>
                <a:defRPr/>
              </a:pPr>
              <a:t>23</a:t>
            </a:fld>
            <a:endParaRPr lang="en-US"/>
          </a:p>
        </p:txBody>
      </p:sp>
      <p:graphicFrame>
        <p:nvGraphicFramePr>
          <p:cNvPr id="2050" name="Object 2"/>
          <p:cNvGraphicFramePr>
            <a:graphicFrameLocks noChangeAspect="1"/>
          </p:cNvGraphicFramePr>
          <p:nvPr/>
        </p:nvGraphicFramePr>
        <p:xfrm>
          <a:off x="2339975" y="3429000"/>
          <a:ext cx="3527425" cy="1944688"/>
        </p:xfrm>
        <a:graphic>
          <a:graphicData uri="http://schemas.openxmlformats.org/presentationml/2006/ole">
            <mc:AlternateContent xmlns:mc="http://schemas.openxmlformats.org/markup-compatibility/2006">
              <mc:Choice xmlns:v="urn:schemas-microsoft-com:vml" Requires="v">
                <p:oleObj spid="_x0000_s3118" name="Packager Shell Object" showAsIcon="1" r:id="rId3" imgW="609840" imgH="685800" progId="Package">
                  <p:embed/>
                </p:oleObj>
              </mc:Choice>
              <mc:Fallback>
                <p:oleObj name="Packager Shell Object" showAsIcon="1" r:id="rId3" imgW="609840" imgH="685800" progId="Packag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429000"/>
                        <a:ext cx="3527425"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1476375" y="1628775"/>
          <a:ext cx="3240088" cy="1439863"/>
        </p:xfrm>
        <a:graphic>
          <a:graphicData uri="http://schemas.openxmlformats.org/presentationml/2006/ole">
            <mc:AlternateContent xmlns:mc="http://schemas.openxmlformats.org/markup-compatibility/2006">
              <mc:Choice xmlns:v="urn:schemas-microsoft-com:vml" Requires="v">
                <p:oleObj spid="_x0000_s3119" name="Packager Shell Object" showAsIcon="1" r:id="rId5" imgW="609840" imgH="685800" progId="Package">
                  <p:embed/>
                </p:oleObj>
              </mc:Choice>
              <mc:Fallback>
                <p:oleObj name="Packager Shell Object" showAsIcon="1" r:id="rId5" imgW="609840" imgH="685800" progId="Packag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1628775"/>
                        <a:ext cx="3240088"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68488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53536"/>
            <a:ext cx="3276600" cy="1143000"/>
          </a:xfrm>
        </p:spPr>
        <p:txBody>
          <a:bodyPr>
            <a:normAutofit/>
          </a:bodyPr>
          <a:lstStyle/>
          <a:p>
            <a:pPr marL="54864" algn="ctr" fontAlgn="auto">
              <a:spcAft>
                <a:spcPts val="0"/>
              </a:spcAft>
              <a:defRPr/>
            </a:pPr>
            <a:r>
              <a:rPr lang="en-US" sz="3200" b="1" dirty="0" smtClean="0">
                <a:solidFill>
                  <a:schemeClr val="tx1"/>
                </a:solidFill>
                <a:effectLst/>
                <a:latin typeface="Times New Roman" pitchFamily="18" charset="0"/>
                <a:cs typeface="Times New Roman" pitchFamily="18" charset="0"/>
              </a:rPr>
              <a:t>Fourth Year</a:t>
            </a:r>
            <a:endParaRPr lang="en-US" sz="3200" b="1" dirty="0">
              <a:solidFill>
                <a:schemeClr val="tx1"/>
              </a:solidFill>
              <a:effectLst/>
              <a:latin typeface="Times New Roman" pitchFamily="18" charset="0"/>
              <a:cs typeface="Times New Roman" pitchFamily="18" charset="0"/>
            </a:endParaRPr>
          </a:p>
        </p:txBody>
      </p:sp>
      <p:sp>
        <p:nvSpPr>
          <p:cNvPr id="3077" name="Content Placeholder 2"/>
          <p:cNvSpPr>
            <a:spLocks noGrp="1"/>
          </p:cNvSpPr>
          <p:nvPr>
            <p:ph idx="1"/>
          </p:nvPr>
        </p:nvSpPr>
        <p:spPr/>
        <p:txBody>
          <a:bodyPr/>
          <a:lstStyle/>
          <a:p>
            <a:endParaRPr lang="en-US" smtClean="0">
              <a:cs typeface="Times New Roman" pitchFamily="18" charset="0"/>
            </a:endParaRPr>
          </a:p>
          <a:p>
            <a:endParaRPr lang="en-US" smtClean="0">
              <a:cs typeface="Times New Roman" pitchFamily="18" charset="0"/>
            </a:endParaRPr>
          </a:p>
          <a:p>
            <a:endParaRPr lang="en-US" smtClean="0">
              <a:cs typeface="Times New Roman" pitchFamily="18" charset="0"/>
            </a:endParaRPr>
          </a:p>
          <a:p>
            <a:endParaRPr lang="en-US" smtClean="0">
              <a:cs typeface="Times New Roman" pitchFamily="18" charset="0"/>
            </a:endParaRPr>
          </a:p>
          <a:p>
            <a:endParaRPr lang="en-US" smtClean="0">
              <a:cs typeface="Times New Roman" pitchFamily="18" charset="0"/>
            </a:endParaRPr>
          </a:p>
        </p:txBody>
      </p:sp>
      <p:sp>
        <p:nvSpPr>
          <p:cNvPr id="6" name="Date Placeholder 5"/>
          <p:cNvSpPr>
            <a:spLocks noGrp="1"/>
          </p:cNvSpPr>
          <p:nvPr>
            <p:ph type="dt" sz="quarter" idx="10"/>
          </p:nvPr>
        </p:nvSpPr>
        <p:spPr/>
        <p:txBody>
          <a:bodyPr/>
          <a:lstStyle/>
          <a:p>
            <a:pPr>
              <a:defRPr/>
            </a:pPr>
            <a:fld id="{0F1559BC-9F2F-4190-87AF-16547E1DD810}" type="datetime1">
              <a:rPr lang="en-GB"/>
              <a:pPr>
                <a:defRPr/>
              </a:pPr>
              <a:t>14/12/2016</a:t>
            </a:fld>
            <a:endParaRPr lang="en-US"/>
          </a:p>
        </p:txBody>
      </p:sp>
      <p:sp>
        <p:nvSpPr>
          <p:cNvPr id="4" name="Footer Placeholder 3"/>
          <p:cNvSpPr>
            <a:spLocks noGrp="1"/>
          </p:cNvSpPr>
          <p:nvPr>
            <p:ph type="ftr" sz="quarter" idx="11"/>
          </p:nvPr>
        </p:nvSpPr>
        <p:spPr/>
        <p:txBody>
          <a:bodyPr/>
          <a:lstStyle/>
          <a:p>
            <a:pPr>
              <a:defRPr/>
            </a:pPr>
            <a:r>
              <a:rPr lang="en-US"/>
              <a:t>MEDICAL FOUNDATION TEAM</a:t>
            </a:r>
          </a:p>
        </p:txBody>
      </p:sp>
      <p:sp>
        <p:nvSpPr>
          <p:cNvPr id="5" name="Slide Number Placeholder 4"/>
          <p:cNvSpPr>
            <a:spLocks noGrp="1"/>
          </p:cNvSpPr>
          <p:nvPr>
            <p:ph type="sldNum" sz="quarter" idx="12"/>
          </p:nvPr>
        </p:nvSpPr>
        <p:spPr/>
        <p:txBody>
          <a:bodyPr/>
          <a:lstStyle/>
          <a:p>
            <a:pPr>
              <a:defRPr/>
            </a:pPr>
            <a:fld id="{6CCFE81B-2877-435D-BF0B-5B91E0FFCC58}" type="slidenum">
              <a:rPr lang="ar-SA"/>
              <a:pPr>
                <a:defRPr/>
              </a:pPr>
              <a:t>24</a:t>
            </a:fld>
            <a:endParaRPr lang="en-US"/>
          </a:p>
        </p:txBody>
      </p:sp>
      <p:graphicFrame>
        <p:nvGraphicFramePr>
          <p:cNvPr id="3074" name="Object 2"/>
          <p:cNvGraphicFramePr>
            <a:graphicFrameLocks noChangeAspect="1"/>
          </p:cNvGraphicFramePr>
          <p:nvPr/>
        </p:nvGraphicFramePr>
        <p:xfrm>
          <a:off x="2051050" y="1989138"/>
          <a:ext cx="2825750" cy="1782762"/>
        </p:xfrm>
        <a:graphic>
          <a:graphicData uri="http://schemas.openxmlformats.org/presentationml/2006/ole">
            <mc:AlternateContent xmlns:mc="http://schemas.openxmlformats.org/markup-compatibility/2006">
              <mc:Choice xmlns:v="urn:schemas-microsoft-com:vml" Requires="v">
                <p:oleObj spid="_x0000_s4142" name="Packager Shell Object" showAsIcon="1" r:id="rId3" imgW="609840" imgH="685800" progId="Package">
                  <p:embed/>
                </p:oleObj>
              </mc:Choice>
              <mc:Fallback>
                <p:oleObj name="Packager Shell Object" showAsIcon="1" r:id="rId3" imgW="609840" imgH="685800" progId="Packag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989138"/>
                        <a:ext cx="2825750" cy="178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2700338" y="3860800"/>
          <a:ext cx="3600450" cy="1871663"/>
        </p:xfrm>
        <a:graphic>
          <a:graphicData uri="http://schemas.openxmlformats.org/presentationml/2006/ole">
            <mc:AlternateContent xmlns:mc="http://schemas.openxmlformats.org/markup-compatibility/2006">
              <mc:Choice xmlns:v="urn:schemas-microsoft-com:vml" Requires="v">
                <p:oleObj spid="_x0000_s4143" name="Packager Shell Object" showAsIcon="1" r:id="rId5" imgW="609840" imgH="685800" progId="Package">
                  <p:embed/>
                </p:oleObj>
              </mc:Choice>
              <mc:Fallback>
                <p:oleObj name="Packager Shell Object" showAsIcon="1" r:id="rId5" imgW="609840" imgH="685800" progId="Packag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3860800"/>
                        <a:ext cx="3600450"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72679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53536"/>
            <a:ext cx="3352800" cy="813264"/>
          </a:xfrm>
        </p:spPr>
        <p:txBody>
          <a:bodyPr>
            <a:normAutofit/>
          </a:bodyPr>
          <a:lstStyle/>
          <a:p>
            <a:pPr marL="54864" algn="ctr" fontAlgn="auto">
              <a:spcAft>
                <a:spcPts val="0"/>
              </a:spcAft>
              <a:defRPr/>
            </a:pPr>
            <a:r>
              <a:rPr lang="en-US" sz="3200" b="1" dirty="0" smtClean="0">
                <a:solidFill>
                  <a:schemeClr val="tx1"/>
                </a:solidFill>
                <a:effectLst/>
                <a:latin typeface="Times New Roman" pitchFamily="18" charset="0"/>
                <a:cs typeface="Times New Roman" pitchFamily="18" charset="0"/>
              </a:rPr>
              <a:t>Selective Courses</a:t>
            </a:r>
            <a:endParaRPr lang="en-US" sz="3200" b="1" dirty="0">
              <a:solidFill>
                <a:schemeClr val="tx1"/>
              </a:solidFill>
              <a:effectLst/>
              <a:latin typeface="Times New Roman" pitchFamily="18" charset="0"/>
              <a:cs typeface="Times New Roman" pitchFamily="18" charset="0"/>
            </a:endParaRPr>
          </a:p>
        </p:txBody>
      </p:sp>
      <p:sp>
        <p:nvSpPr>
          <p:cNvPr id="6" name="Date Placeholder 5"/>
          <p:cNvSpPr>
            <a:spLocks noGrp="1"/>
          </p:cNvSpPr>
          <p:nvPr>
            <p:ph type="dt" sz="quarter" idx="10"/>
          </p:nvPr>
        </p:nvSpPr>
        <p:spPr/>
        <p:txBody>
          <a:bodyPr/>
          <a:lstStyle/>
          <a:p>
            <a:pPr>
              <a:defRPr/>
            </a:pPr>
            <a:fld id="{0F1559BC-9F2F-4190-87AF-16547E1DD810}" type="datetime1">
              <a:rPr lang="en-GB"/>
              <a:pPr>
                <a:defRPr/>
              </a:pPr>
              <a:t>14/12/2016</a:t>
            </a:fld>
            <a:endParaRPr lang="en-US"/>
          </a:p>
        </p:txBody>
      </p:sp>
      <p:sp>
        <p:nvSpPr>
          <p:cNvPr id="4" name="Footer Placeholder 3"/>
          <p:cNvSpPr>
            <a:spLocks noGrp="1"/>
          </p:cNvSpPr>
          <p:nvPr>
            <p:ph type="ftr" sz="quarter" idx="11"/>
          </p:nvPr>
        </p:nvSpPr>
        <p:spPr/>
        <p:txBody>
          <a:bodyPr/>
          <a:lstStyle/>
          <a:p>
            <a:pPr>
              <a:defRPr/>
            </a:pPr>
            <a:r>
              <a:rPr lang="en-US"/>
              <a:t>MEDICAL FOUNDATION TEAM</a:t>
            </a:r>
          </a:p>
        </p:txBody>
      </p:sp>
      <p:sp>
        <p:nvSpPr>
          <p:cNvPr id="5" name="Slide Number Placeholder 4"/>
          <p:cNvSpPr>
            <a:spLocks noGrp="1"/>
          </p:cNvSpPr>
          <p:nvPr>
            <p:ph type="sldNum" sz="quarter" idx="12"/>
          </p:nvPr>
        </p:nvSpPr>
        <p:spPr/>
        <p:txBody>
          <a:bodyPr/>
          <a:lstStyle/>
          <a:p>
            <a:pPr>
              <a:defRPr/>
            </a:pPr>
            <a:fld id="{CDB40AA3-81CF-4E6A-8844-2DCA6069C13E}" type="slidenum">
              <a:rPr lang="ar-SA"/>
              <a:pPr>
                <a:defRPr/>
              </a:pPr>
              <a:t>25</a:t>
            </a:fld>
            <a:endParaRPr lang="en-US"/>
          </a:p>
        </p:txBody>
      </p:sp>
      <p:graphicFrame>
        <p:nvGraphicFramePr>
          <p:cNvPr id="4098" name="Object 2"/>
          <p:cNvGraphicFramePr>
            <a:graphicFrameLocks noChangeAspect="1"/>
          </p:cNvGraphicFramePr>
          <p:nvPr>
            <p:extLst>
              <p:ext uri="{D42A27DB-BD31-4B8C-83A1-F6EECF244321}">
                <p14:modId xmlns:p14="http://schemas.microsoft.com/office/powerpoint/2010/main" val="3443271555"/>
              </p:ext>
            </p:extLst>
          </p:nvPr>
        </p:nvGraphicFramePr>
        <p:xfrm>
          <a:off x="1908175" y="2492375"/>
          <a:ext cx="5256213" cy="2160588"/>
        </p:xfrm>
        <a:graphic>
          <a:graphicData uri="http://schemas.openxmlformats.org/presentationml/2006/ole">
            <mc:AlternateContent xmlns:mc="http://schemas.openxmlformats.org/markup-compatibility/2006">
              <mc:Choice xmlns:v="urn:schemas-microsoft-com:vml" Requires="v">
                <p:oleObj spid="_x0000_s5144" name="Packager Shell Object" showAsIcon="1" r:id="rId3" imgW="1626120" imgH="685800" progId="Package">
                  <p:embed/>
                </p:oleObj>
              </mc:Choice>
              <mc:Fallback>
                <p:oleObj name="Packager Shell Object" showAsIcon="1" r:id="rId3" imgW="1626120" imgH="685800" progId="Package">
                  <p:embed/>
                  <p:pic>
                    <p:nvPicPr>
                      <p:cNvPr id="0" name=""/>
                      <p:cNvPicPr>
                        <a:picLocks noChangeAspect="1" noChangeArrowheads="1"/>
                      </p:cNvPicPr>
                      <p:nvPr/>
                    </p:nvPicPr>
                    <p:blipFill>
                      <a:blip r:embed="rId4"/>
                      <a:srcRect/>
                      <a:stretch>
                        <a:fillRect/>
                      </a:stretch>
                    </p:blipFill>
                    <p:spPr bwMode="auto">
                      <a:xfrm>
                        <a:off x="1908175" y="2492375"/>
                        <a:ext cx="5256213"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35386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8305800" cy="1077218"/>
          </a:xfrm>
          <a:prstGeom prst="rect">
            <a:avLst/>
          </a:prstGeom>
        </p:spPr>
        <p:txBody>
          <a:bodyPr wrap="square">
            <a:spAutoFit/>
          </a:bodyPr>
          <a:lstStyle/>
          <a:p>
            <a:pPr algn="ctr"/>
            <a:r>
              <a:rPr lang="en-GB" sz="3200" b="1" dirty="0" smtClean="0">
                <a:latin typeface="Times New Roman" pitchFamily="18" charset="0"/>
                <a:cs typeface="Times New Roman" pitchFamily="18" charset="0"/>
              </a:rPr>
              <a:t>5- FACULTY OF PUBLIC </a:t>
            </a:r>
            <a:r>
              <a:rPr lang="en-GB" sz="3200" b="1" dirty="0">
                <a:latin typeface="Times New Roman" pitchFamily="18" charset="0"/>
                <a:cs typeface="Times New Roman" pitchFamily="18" charset="0"/>
              </a:rPr>
              <a:t>HEALTH </a:t>
            </a:r>
            <a:r>
              <a:rPr lang="en-GB" sz="3200" b="1" dirty="0" smtClean="0">
                <a:latin typeface="Times New Roman" pitchFamily="18" charset="0"/>
                <a:cs typeface="Times New Roman" pitchFamily="18" charset="0"/>
              </a:rPr>
              <a:t>AND HEALTH </a:t>
            </a:r>
            <a:r>
              <a:rPr lang="en-GB" sz="3200" b="1" dirty="0">
                <a:latin typeface="Times New Roman" pitchFamily="18" charset="0"/>
                <a:cs typeface="Times New Roman" pitchFamily="18" charset="0"/>
              </a:rPr>
              <a:t>INFORMATICS </a:t>
            </a:r>
            <a:endParaRPr lang="en-US" sz="3200" b="1" dirty="0">
              <a:latin typeface="Times New Roman" pitchFamily="18" charset="0"/>
              <a:cs typeface="Times New Roman" pitchFamily="18" charset="0"/>
            </a:endParaRPr>
          </a:p>
        </p:txBody>
      </p:sp>
      <p:sp>
        <p:nvSpPr>
          <p:cNvPr id="3" name="Rectangle 2"/>
          <p:cNvSpPr/>
          <p:nvPr/>
        </p:nvSpPr>
        <p:spPr>
          <a:xfrm>
            <a:off x="914400" y="2209800"/>
            <a:ext cx="2128275" cy="400110"/>
          </a:xfrm>
          <a:prstGeom prst="rect">
            <a:avLst/>
          </a:prstGeom>
        </p:spPr>
        <p:txBody>
          <a:bodyPr wrap="none">
            <a:spAutoFit/>
          </a:bodyPr>
          <a:lstStyle/>
          <a:p>
            <a:r>
              <a:rPr lang="en-US" sz="2000" b="1" dirty="0">
                <a:latin typeface="Times New Roman" pitchFamily="18" charset="0"/>
                <a:cs typeface="Times New Roman" pitchFamily="18" charset="0"/>
              </a:rPr>
              <a:t>DEPARTMENTS</a:t>
            </a:r>
          </a:p>
        </p:txBody>
      </p:sp>
      <p:sp>
        <p:nvSpPr>
          <p:cNvPr id="4" name="Rectangle 3"/>
          <p:cNvSpPr/>
          <p:nvPr/>
        </p:nvSpPr>
        <p:spPr>
          <a:xfrm>
            <a:off x="1219200" y="2751892"/>
            <a:ext cx="4572000" cy="1631216"/>
          </a:xfrm>
          <a:prstGeom prst="rect">
            <a:avLst/>
          </a:prstGeom>
        </p:spPr>
        <p:txBody>
          <a:bodyPr>
            <a:spAutoFit/>
          </a:bodyPr>
          <a:lstStyle/>
          <a:p>
            <a:pPr fontAlgn="auto">
              <a:spcAft>
                <a:spcPts val="0"/>
              </a:spcAft>
              <a:defRPr/>
            </a:pPr>
            <a:r>
              <a:rPr lang="en-US" sz="2000" dirty="0">
                <a:latin typeface="Times New Roman" pitchFamily="18" charset="0"/>
                <a:cs typeface="Times New Roman" pitchFamily="18" charset="0"/>
              </a:rPr>
              <a:t>1. ENVIRONMENTAL HEALTH.</a:t>
            </a:r>
          </a:p>
          <a:p>
            <a:pPr fontAlgn="auto">
              <a:spcAft>
                <a:spcPts val="0"/>
              </a:spcAft>
              <a:buFont typeface="Arial" pitchFamily="34" charset="0"/>
              <a:buNone/>
              <a:defRPr/>
            </a:pPr>
            <a:endParaRPr lang="en-US" sz="2000" dirty="0">
              <a:latin typeface="Times New Roman" pitchFamily="18" charset="0"/>
              <a:cs typeface="Times New Roman" pitchFamily="18" charset="0"/>
            </a:endParaRPr>
          </a:p>
          <a:p>
            <a:pPr fontAlgn="auto">
              <a:spcAft>
                <a:spcPts val="0"/>
              </a:spcAft>
              <a:defRPr/>
            </a:pPr>
            <a:r>
              <a:rPr lang="en-US" sz="2000" dirty="0" smtClean="0">
                <a:latin typeface="Times New Roman" pitchFamily="18" charset="0"/>
                <a:cs typeface="Times New Roman" pitchFamily="18" charset="0"/>
              </a:rPr>
              <a:t>2</a:t>
            </a:r>
            <a:r>
              <a:rPr lang="en-US" sz="2000" dirty="0">
                <a:latin typeface="Times New Roman" pitchFamily="18" charset="0"/>
                <a:cs typeface="Times New Roman" pitchFamily="18" charset="0"/>
              </a:rPr>
              <a:t>. HEALTH ADMINISTRATION.</a:t>
            </a:r>
          </a:p>
          <a:p>
            <a:pPr fontAlgn="auto">
              <a:spcAft>
                <a:spcPts val="0"/>
              </a:spcAft>
              <a:buFont typeface="Arial" pitchFamily="34" charset="0"/>
              <a:buNone/>
              <a:defRPr/>
            </a:pPr>
            <a:endParaRPr lang="en-US" sz="2000" dirty="0">
              <a:latin typeface="Times New Roman" pitchFamily="18" charset="0"/>
              <a:cs typeface="Times New Roman" pitchFamily="18" charset="0"/>
            </a:endParaRPr>
          </a:p>
          <a:p>
            <a:pPr fontAlgn="auto">
              <a:spcAft>
                <a:spcPts val="0"/>
              </a:spcAft>
              <a:defRPr/>
            </a:pPr>
            <a:r>
              <a:rPr lang="en-US" sz="2000" dirty="0" smtClean="0">
                <a:latin typeface="Times New Roman" pitchFamily="18" charset="0"/>
                <a:cs typeface="Times New Roman" pitchFamily="18" charset="0"/>
              </a:rPr>
              <a:t>3</a:t>
            </a:r>
            <a:r>
              <a:rPr lang="en-US" sz="2000" dirty="0">
                <a:latin typeface="Times New Roman" pitchFamily="18" charset="0"/>
                <a:cs typeface="Times New Roman" pitchFamily="18" charset="0"/>
              </a:rPr>
              <a:t>. HEALTH INFORMATICS.</a:t>
            </a:r>
          </a:p>
        </p:txBody>
      </p:sp>
    </p:spTree>
    <p:extLst>
      <p:ext uri="{BB962C8B-B14F-4D97-AF65-F5344CB8AC3E}">
        <p14:creationId xmlns:p14="http://schemas.microsoft.com/office/powerpoint/2010/main" val="3779042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90800" y="1066800"/>
            <a:ext cx="4191000" cy="612775"/>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dirty="0" smtClean="0">
                <a:solidFill>
                  <a:schemeClr val="tx1"/>
                </a:solidFill>
                <a:effectLst/>
                <a:latin typeface="Times New Roman" pitchFamily="18" charset="0"/>
                <a:cs typeface="Times New Roman" pitchFamily="18" charset="0"/>
              </a:rPr>
              <a:t>SHARED COURSES</a:t>
            </a:r>
          </a:p>
        </p:txBody>
      </p:sp>
      <p:pic>
        <p:nvPicPr>
          <p:cNvPr id="3" name="Content Placeholder 8" descr="Second Yea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0" y="1552575"/>
            <a:ext cx="9144000" cy="5305425"/>
          </a:xfrm>
          <a:prstGeom prst="rect">
            <a:avLst/>
          </a:prstGeom>
        </p:spPr>
      </p:pic>
    </p:spTree>
    <p:extLst>
      <p:ext uri="{BB962C8B-B14F-4D97-AF65-F5344CB8AC3E}">
        <p14:creationId xmlns:p14="http://schemas.microsoft.com/office/powerpoint/2010/main" val="42065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229118"/>
            <a:ext cx="6781800" cy="1631216"/>
          </a:xfrm>
          <a:prstGeom prst="rect">
            <a:avLst/>
          </a:prstGeom>
        </p:spPr>
        <p:txBody>
          <a:bodyPr wrap="square">
            <a:spAutoFit/>
          </a:bodyPr>
          <a:lstStyle/>
          <a:p>
            <a:pPr fontAlgn="auto">
              <a:spcAft>
                <a:spcPts val="0"/>
              </a:spcAft>
              <a:buFont typeface="Arial" pitchFamily="34" charset="0"/>
              <a:buNone/>
              <a:defRPr/>
            </a:pPr>
            <a:r>
              <a:rPr lang="en-US" sz="2000" dirty="0">
                <a:latin typeface="Times New Roman" pitchFamily="18" charset="0"/>
                <a:cs typeface="Times New Roman" pitchFamily="18" charset="0"/>
              </a:rPr>
              <a:t>For DETAILS  </a:t>
            </a:r>
          </a:p>
          <a:p>
            <a:pPr fontAlgn="auto">
              <a:spcAft>
                <a:spcPts val="0"/>
              </a:spcAft>
              <a:buFont typeface="Arial" pitchFamily="34" charset="0"/>
              <a:buNone/>
              <a:defRPr/>
            </a:pPr>
            <a:r>
              <a:rPr lang="en-US" sz="2000" dirty="0">
                <a:latin typeface="Times New Roman" pitchFamily="18" charset="0"/>
                <a:cs typeface="Times New Roman" pitchFamily="18" charset="0"/>
              </a:rPr>
              <a:t>Please Visit      </a:t>
            </a:r>
            <a:r>
              <a:rPr lang="en-US" sz="20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COLLEGE WEB SITE</a:t>
            </a:r>
          </a:p>
          <a:p>
            <a:pPr fontAlgn="auto">
              <a:spcAft>
                <a:spcPts val="0"/>
              </a:spcAft>
              <a:buFont typeface="Arial" pitchFamily="34" charset="0"/>
              <a:buNone/>
              <a:defRPr/>
            </a:pPr>
            <a:endParaRPr lang="en-US" sz="2000" dirty="0">
              <a:latin typeface="Times New Roman" pitchFamily="18" charset="0"/>
              <a:cs typeface="Times New Roman" pitchFamily="18" charset="0"/>
            </a:endParaRPr>
          </a:p>
          <a:p>
            <a:pPr fontAlgn="auto">
              <a:spcAft>
                <a:spcPts val="0"/>
              </a:spcAft>
              <a:buFont typeface="Arial" pitchFamily="34" charset="0"/>
              <a:buNone/>
              <a:defRPr/>
            </a:pPr>
            <a:r>
              <a:rPr lang="en-US" sz="2000" dirty="0">
                <a:latin typeface="Times New Roman" pitchFamily="18" charset="0"/>
                <a:cs typeface="Times New Roman" pitchFamily="18" charset="0"/>
              </a:rPr>
              <a:t>http://www.uoh.edu.sa/Colleges/Public-Health/Pages/AllDepartments.aspx</a:t>
            </a:r>
          </a:p>
        </p:txBody>
      </p:sp>
    </p:spTree>
    <p:extLst>
      <p:ext uri="{BB962C8B-B14F-4D97-AF65-F5344CB8AC3E}">
        <p14:creationId xmlns:p14="http://schemas.microsoft.com/office/powerpoint/2010/main" val="915173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6040" y="533400"/>
            <a:ext cx="4137671" cy="584775"/>
          </a:xfrm>
          <a:prstGeom prst="rect">
            <a:avLst/>
          </a:prstGeom>
        </p:spPr>
        <p:txBody>
          <a:bodyPr wrap="none">
            <a:spAutoFit/>
          </a:bodyPr>
          <a:lstStyle/>
          <a:p>
            <a:pPr fontAlgn="auto">
              <a:spcAft>
                <a:spcPts val="0"/>
              </a:spcAft>
              <a:defRPr/>
            </a:pPr>
            <a:r>
              <a:rPr lang="en-US" sz="3200" b="1" dirty="0" smtClean="0">
                <a:latin typeface="Times New Roman" pitchFamily="18" charset="0"/>
                <a:cs typeface="Times New Roman" pitchFamily="18" charset="0"/>
              </a:rPr>
              <a:t>6- Faculty </a:t>
            </a:r>
            <a:r>
              <a:rPr lang="en-US" sz="3200" b="1" dirty="0">
                <a:latin typeface="Times New Roman" pitchFamily="18" charset="0"/>
                <a:cs typeface="Times New Roman" pitchFamily="18" charset="0"/>
              </a:rPr>
              <a:t>of Dentistry</a:t>
            </a:r>
            <a:endParaRPr lang="ar-SA" sz="3200" b="1" dirty="0">
              <a:latin typeface="Times New Roman" pitchFamily="18" charset="0"/>
              <a:cs typeface="Times New Roman" pitchFamily="18" charset="0"/>
            </a:endParaRPr>
          </a:p>
        </p:txBody>
      </p:sp>
      <p:sp>
        <p:nvSpPr>
          <p:cNvPr id="3" name="Rectangle 2"/>
          <p:cNvSpPr/>
          <p:nvPr/>
        </p:nvSpPr>
        <p:spPr>
          <a:xfrm>
            <a:off x="685800" y="1371600"/>
            <a:ext cx="7543800" cy="1631216"/>
          </a:xfrm>
          <a:prstGeom prst="rect">
            <a:avLst/>
          </a:prstGeom>
        </p:spPr>
        <p:txBody>
          <a:bodyPr wrap="square">
            <a:spAutoFit/>
          </a:bodyPr>
          <a:lstStyle/>
          <a:p>
            <a:r>
              <a:rPr lang="en-US" sz="2000" b="1" dirty="0">
                <a:latin typeface="Times New Roman" pitchFamily="18" charset="0"/>
                <a:cs typeface="Times New Roman" pitchFamily="18" charset="0"/>
              </a:rPr>
              <a:t>Bachelor Degree of </a:t>
            </a:r>
            <a:r>
              <a:rPr lang="en-US" sz="2000" b="1" dirty="0" smtClean="0">
                <a:latin typeface="Times New Roman" pitchFamily="18" charset="0"/>
                <a:cs typeface="Times New Roman" pitchFamily="18" charset="0"/>
              </a:rPr>
              <a:t> </a:t>
            </a:r>
            <a:r>
              <a:rPr lang="en-US" sz="2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DENTISTRY</a:t>
            </a:r>
          </a:p>
          <a:p>
            <a:pPr fontAlgn="auto">
              <a:spcAft>
                <a:spcPts val="0"/>
              </a:spcAft>
              <a:defRPr/>
            </a:pPr>
            <a:r>
              <a:rPr lang="en-US" sz="2000" dirty="0">
                <a:effectLst>
                  <a:outerShdw blurRad="38100" dist="38100" dir="2700000" algn="tl">
                    <a:srgbClr val="000000">
                      <a:alpha val="43137"/>
                    </a:srgbClr>
                  </a:outerShdw>
                </a:effectLst>
              </a:rPr>
              <a:t>Six Years Study </a:t>
            </a:r>
          </a:p>
          <a:p>
            <a:pPr fontAlgn="auto">
              <a:spcAft>
                <a:spcPts val="0"/>
              </a:spcAft>
              <a:buFont typeface="Arial" pitchFamily="34" charset="0"/>
              <a:buNone/>
              <a:defRPr/>
            </a:pPr>
            <a:r>
              <a:rPr lang="en-US" sz="2000" dirty="0">
                <a:effectLst>
                  <a:outerShdw blurRad="38100" dist="38100" dir="2700000" algn="tl">
                    <a:srgbClr val="000000">
                      <a:alpha val="43137"/>
                    </a:srgbClr>
                  </a:outerShdw>
                </a:effectLst>
              </a:rPr>
              <a:t>    (include Preparatory Year)</a:t>
            </a:r>
          </a:p>
          <a:p>
            <a:pPr fontAlgn="auto">
              <a:spcAft>
                <a:spcPts val="0"/>
              </a:spcAft>
              <a:defRPr/>
            </a:pPr>
            <a:r>
              <a:rPr lang="en-US" sz="2000" dirty="0">
                <a:effectLst>
                  <a:outerShdw blurRad="38100" dist="38100" dir="2700000" algn="tl">
                    <a:srgbClr val="000000">
                      <a:alpha val="43137"/>
                    </a:srgbClr>
                  </a:outerShdw>
                </a:effectLst>
              </a:rPr>
              <a:t>One Year Training </a:t>
            </a:r>
            <a:endParaRPr lang="ar-SA" sz="2000" dirty="0">
              <a:effectLst>
                <a:outerShdw blurRad="38100" dist="38100" dir="2700000" algn="tl">
                  <a:srgbClr val="000000">
                    <a:alpha val="43137"/>
                  </a:srgbClr>
                </a:outerShdw>
              </a:effectLst>
            </a:endParaRPr>
          </a:p>
          <a:p>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732321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85195"/>
            <a:ext cx="7315200" cy="4401205"/>
          </a:xfrm>
          <a:prstGeom prst="rect">
            <a:avLst/>
          </a:prstGeom>
        </p:spPr>
        <p:txBody>
          <a:bodyPr wrap="square">
            <a:spAutoFit/>
          </a:bodyPr>
          <a:lstStyle/>
          <a:p>
            <a:pPr marL="457200" indent="-342900" fontAlgn="auto">
              <a:spcAft>
                <a:spcPts val="0"/>
              </a:spcAft>
              <a:buFont typeface="Wingdings" pitchFamily="2" charset="2"/>
              <a:buChar char="v"/>
              <a:defRPr/>
            </a:pPr>
            <a:r>
              <a:rPr lang="en-US" sz="2000" dirty="0">
                <a:latin typeface="Times New Roman" pitchFamily="18" charset="0"/>
                <a:cs typeface="Times New Roman" pitchFamily="18" charset="0"/>
              </a:rPr>
              <a:t>The College Currently Offer Undergraduate </a:t>
            </a:r>
            <a:r>
              <a:rPr lang="en-US" sz="2000" dirty="0" smtClean="0">
                <a:latin typeface="Times New Roman" pitchFamily="18" charset="0"/>
                <a:cs typeface="Times New Roman" pitchFamily="18" charset="0"/>
              </a:rPr>
              <a:t>Program</a:t>
            </a:r>
            <a:endParaRPr lang="en-US" sz="2000" b="1" u="sng" dirty="0" smtClean="0">
              <a:effectLst>
                <a:outerShdw blurRad="38100" dist="38100" dir="2700000" algn="tl">
                  <a:srgbClr val="000000">
                    <a:alpha val="43137"/>
                  </a:srgbClr>
                </a:outerShdw>
              </a:effectLst>
              <a:latin typeface="Times New Roman" pitchFamily="18" charset="0"/>
              <a:cs typeface="Times New Roman" pitchFamily="18" charset="0"/>
            </a:endParaRPr>
          </a:p>
          <a:p>
            <a:pPr marL="457200" indent="-342900" fontAlgn="auto">
              <a:spcAft>
                <a:spcPts val="0"/>
              </a:spcAft>
              <a:buFont typeface="Wingdings" pitchFamily="2" charset="2"/>
              <a:buChar char="v"/>
              <a:defRPr/>
            </a:pPr>
            <a:r>
              <a:rPr lang="en-US" sz="2000" dirty="0" smtClean="0">
                <a:latin typeface="Times New Roman" pitchFamily="18" charset="0"/>
                <a:cs typeface="Times New Roman" pitchFamily="18" charset="0"/>
              </a:rPr>
              <a:t>Bachelor </a:t>
            </a:r>
            <a:r>
              <a:rPr lang="en-US" sz="2000" dirty="0">
                <a:latin typeface="Times New Roman" pitchFamily="18" charset="0"/>
                <a:cs typeface="Times New Roman" pitchFamily="18" charset="0"/>
              </a:rPr>
              <a:t>Degree Of Medicine And Surgery  </a:t>
            </a:r>
            <a:endParaRPr lang="ar-SA" sz="2000" dirty="0">
              <a:latin typeface="Times New Roman" pitchFamily="18" charset="0"/>
              <a:cs typeface="Times New Roman" pitchFamily="18" charset="0"/>
            </a:endParaRPr>
          </a:p>
          <a:p>
            <a:pPr marL="457200" indent="-342900">
              <a:buFont typeface="Wingdings" pitchFamily="2" charset="2"/>
              <a:buChar char="v"/>
              <a:defRPr/>
            </a:pPr>
            <a:endParaRPr lang="en-US" sz="2000" dirty="0">
              <a:latin typeface="Times New Roman" pitchFamily="18" charset="0"/>
              <a:cs typeface="Times New Roman" pitchFamily="18" charset="0"/>
            </a:endParaRPr>
          </a:p>
          <a:p>
            <a:pPr marL="457200" indent="-342900">
              <a:buFont typeface="Wingdings" pitchFamily="2" charset="2"/>
              <a:buChar char="v"/>
              <a:defRPr/>
            </a:pPr>
            <a:r>
              <a:rPr lang="en-US" sz="2000" dirty="0">
                <a:latin typeface="Times New Roman" pitchFamily="18" charset="0"/>
                <a:cs typeface="Times New Roman" pitchFamily="18" charset="0"/>
              </a:rPr>
              <a:t>The College Also Concluded Many Agreements &amp; Cooperation With Different Universities In France, America And </a:t>
            </a:r>
            <a:r>
              <a:rPr lang="en-US" sz="2000" dirty="0" smtClean="0">
                <a:latin typeface="Times New Roman" pitchFamily="18" charset="0"/>
                <a:cs typeface="Times New Roman" pitchFamily="18" charset="0"/>
              </a:rPr>
              <a:t>Canada</a:t>
            </a:r>
          </a:p>
          <a:p>
            <a:pPr marL="457200" indent="-342900">
              <a:buFont typeface="Wingdings" pitchFamily="2" charset="2"/>
              <a:buChar char="v"/>
              <a:defRPr/>
            </a:pPr>
            <a:endParaRPr lang="en-US" sz="2000" dirty="0">
              <a:latin typeface="Times New Roman" pitchFamily="18" charset="0"/>
              <a:cs typeface="Times New Roman" pitchFamily="18" charset="0"/>
            </a:endParaRPr>
          </a:p>
          <a:p>
            <a:pPr marL="114300">
              <a:defRPr/>
            </a:pPr>
            <a:r>
              <a:rPr lang="en-US" sz="2000" b="1" dirty="0">
                <a:latin typeface="Times New Roman" pitchFamily="18" charset="0"/>
                <a:cs typeface="Times New Roman" pitchFamily="18" charset="0"/>
              </a:rPr>
              <a:t>The Curriculum Overall </a:t>
            </a:r>
            <a:r>
              <a:rPr lang="en-US" sz="2000" b="1" dirty="0" smtClean="0">
                <a:latin typeface="Times New Roman" pitchFamily="18" charset="0"/>
                <a:cs typeface="Times New Roman" pitchFamily="18" charset="0"/>
              </a:rPr>
              <a:t>Objectives</a:t>
            </a:r>
          </a:p>
          <a:p>
            <a:pPr marL="457200" indent="-342900">
              <a:buFont typeface="Wingdings" pitchFamily="2" charset="2"/>
              <a:buChar char="§"/>
            </a:pPr>
            <a:r>
              <a:rPr lang="en-US" sz="2000" dirty="0">
                <a:latin typeface="Times New Roman" pitchFamily="18" charset="0"/>
                <a:cs typeface="Times New Roman" pitchFamily="18" charset="0"/>
              </a:rPr>
              <a:t>The medical college of Hail University operates an integrated system-based. </a:t>
            </a:r>
          </a:p>
          <a:p>
            <a:pPr marL="457200" indent="-342900">
              <a:buFont typeface="Wingdings" pitchFamily="2" charset="2"/>
              <a:buChar char="§"/>
            </a:pPr>
            <a:r>
              <a:rPr lang="en-US" sz="2000" dirty="0">
                <a:latin typeface="Times New Roman" pitchFamily="18" charset="0"/>
                <a:cs typeface="Times New Roman" pitchFamily="18" charset="0"/>
              </a:rPr>
              <a:t>The degree extends over five years; </a:t>
            </a:r>
          </a:p>
          <a:p>
            <a:pPr marL="457200" indent="-342900">
              <a:buFont typeface="Wingdings" pitchFamily="2" charset="2"/>
              <a:buChar char="§"/>
            </a:pPr>
            <a:r>
              <a:rPr lang="en-US" sz="2000" dirty="0">
                <a:latin typeface="Times New Roman" pitchFamily="18" charset="0"/>
                <a:cs typeface="Times New Roman" pitchFamily="18" charset="0"/>
              </a:rPr>
              <a:t>First year for Health Colleges, </a:t>
            </a:r>
          </a:p>
          <a:p>
            <a:pPr marL="457200" indent="-342900">
              <a:buFont typeface="Wingdings" pitchFamily="2" charset="2"/>
              <a:buChar char="§"/>
            </a:pPr>
            <a:r>
              <a:rPr lang="en-US" sz="2000" dirty="0">
                <a:latin typeface="Times New Roman" pitchFamily="18" charset="0"/>
                <a:cs typeface="Times New Roman" pitchFamily="18" charset="0"/>
              </a:rPr>
              <a:t>second and third year  preclinical</a:t>
            </a:r>
          </a:p>
          <a:p>
            <a:pPr marL="457200" indent="-342900">
              <a:buFont typeface="Wingdings" pitchFamily="2" charset="2"/>
              <a:buChar char="§"/>
            </a:pPr>
            <a:r>
              <a:rPr lang="en-US" sz="2000" dirty="0">
                <a:latin typeface="Times New Roman" pitchFamily="18" charset="0"/>
                <a:cs typeface="Times New Roman" pitchFamily="18" charset="0"/>
              </a:rPr>
              <a:t>fourth, fifth and sixth) years clinical  </a:t>
            </a:r>
          </a:p>
          <a:p>
            <a:pPr marL="114300">
              <a:defRPr/>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560119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4960" y="533400"/>
            <a:ext cx="5867400" cy="584775"/>
          </a:xfrm>
          <a:prstGeom prst="rect">
            <a:avLst/>
          </a:prstGeom>
        </p:spPr>
        <p:txBody>
          <a:bodyPr wrap="square">
            <a:spAutoFit/>
          </a:bodyPr>
          <a:lstStyle/>
          <a:p>
            <a:pPr algn="ct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COLLEGE DEPARTMENTS</a:t>
            </a:r>
            <a:endParaRPr lang="en-US" sz="3200" dirty="0">
              <a:latin typeface="Times New Roman" pitchFamily="18" charset="0"/>
              <a:cs typeface="Times New Roman" pitchFamily="18" charset="0"/>
            </a:endParaRPr>
          </a:p>
        </p:txBody>
      </p:sp>
      <p:sp>
        <p:nvSpPr>
          <p:cNvPr id="3" name="Rectangle 2"/>
          <p:cNvSpPr/>
          <p:nvPr/>
        </p:nvSpPr>
        <p:spPr>
          <a:xfrm>
            <a:off x="340152" y="1295400"/>
            <a:ext cx="3698448" cy="584775"/>
          </a:xfrm>
          <a:prstGeom prst="rect">
            <a:avLst/>
          </a:prstGeom>
        </p:spPr>
        <p:txBody>
          <a:bodyPr wrap="none">
            <a:spAutoFit/>
          </a:bodyPr>
          <a:lstStyle/>
          <a:p>
            <a:r>
              <a:rPr lang="en-US" sz="3200" b="1" dirty="0">
                <a:latin typeface="Times New Roman" pitchFamily="18" charset="0"/>
                <a:cs typeface="Times New Roman" pitchFamily="18" charset="0"/>
              </a:rPr>
              <a:t> </a:t>
            </a: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8 DEPARTMENTS</a:t>
            </a:r>
            <a:endParaRPr lang="en-US" sz="3200" b="1" dirty="0">
              <a:latin typeface="Times New Roman" pitchFamily="18" charset="0"/>
              <a:cs typeface="Times New Roman" pitchFamily="18" charset="0"/>
            </a:endParaRPr>
          </a:p>
        </p:txBody>
      </p:sp>
      <p:sp>
        <p:nvSpPr>
          <p:cNvPr id="4" name="Rectangle 7"/>
          <p:cNvSpPr txBox="1">
            <a:spLocks noChangeArrowheads="1"/>
          </p:cNvSpPr>
          <p:nvPr/>
        </p:nvSpPr>
        <p:spPr>
          <a:xfrm>
            <a:off x="528638" y="1905000"/>
            <a:ext cx="7929562" cy="43576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Font typeface="Wingdings" pitchFamily="2" charset="2"/>
              <a:buNone/>
            </a:pPr>
            <a:r>
              <a:rPr lang="ar-SA" sz="2000" dirty="0" smtClean="0"/>
              <a:t>اولاً: </a:t>
            </a:r>
            <a:r>
              <a:rPr lang="ar-SA" sz="2800" b="1" u="sng" dirty="0" smtClean="0"/>
              <a:t>قسم علوم الفم والأسنان الأساسية</a:t>
            </a:r>
            <a:endParaRPr lang="ar-SA" sz="2400" dirty="0" smtClean="0">
              <a:latin typeface="Times New Roman" pitchFamily="18" charset="0"/>
              <a:cs typeface="Times New Roman" pitchFamily="18" charset="0"/>
            </a:endParaRPr>
          </a:p>
          <a:p>
            <a:pPr algn="ctr">
              <a:buFont typeface="Wingdings" pitchFamily="2" charset="2"/>
              <a:buNone/>
            </a:pPr>
            <a:r>
              <a:rPr lang="en-US" sz="2400" b="1" dirty="0" smtClean="0">
                <a:latin typeface="Times New Roman" pitchFamily="18" charset="0"/>
                <a:cs typeface="Times New Roman" pitchFamily="18" charset="0"/>
              </a:rPr>
              <a:t>Department of Oral and Dental Basic Sciences</a:t>
            </a:r>
          </a:p>
          <a:p>
            <a:pPr algn="ctr">
              <a:buFont typeface="Wingdings" pitchFamily="2" charset="2"/>
              <a:buNone/>
            </a:pPr>
            <a:endParaRPr lang="en-US" sz="1800" dirty="0" smtClean="0">
              <a:latin typeface="Times New Roman" pitchFamily="18" charset="0"/>
              <a:cs typeface="Times New Roman" pitchFamily="18" charset="0"/>
            </a:endParaRPr>
          </a:p>
          <a:p>
            <a:pPr algn="ctr">
              <a:buFont typeface="Wingdings" pitchFamily="2" charset="2"/>
              <a:buNone/>
            </a:pPr>
            <a:r>
              <a:rPr lang="ar-SA" sz="2000" dirty="0" smtClean="0"/>
              <a:t>ويضم هذا القسم الشعب العلمية التالية:</a:t>
            </a:r>
          </a:p>
          <a:p>
            <a:pPr algn="ctr">
              <a:buFont typeface="Wingdings" pitchFamily="2" charset="2"/>
              <a:buNone/>
            </a:pPr>
            <a:endParaRPr lang="en-US" sz="600" dirty="0" smtClean="0"/>
          </a:p>
          <a:p>
            <a:pPr algn="ctr" rtl="1">
              <a:lnSpc>
                <a:spcPct val="150000"/>
              </a:lnSpc>
              <a:buFont typeface="Wingdings" pitchFamily="2" charset="2"/>
              <a:buNone/>
            </a:pPr>
            <a:r>
              <a:rPr lang="ar-SA" sz="2400" dirty="0" smtClean="0"/>
              <a:t>١. شعبة تشريح الأسنان              </a:t>
            </a:r>
            <a:r>
              <a:rPr lang="en-US" sz="2400" dirty="0" smtClean="0">
                <a:latin typeface="Times New Roman" pitchFamily="18" charset="0"/>
                <a:cs typeface="Times New Roman" pitchFamily="18" charset="0"/>
              </a:rPr>
              <a:t>Dental Anatomy </a:t>
            </a:r>
          </a:p>
          <a:p>
            <a:pPr algn="ctr" rtl="1">
              <a:lnSpc>
                <a:spcPct val="150000"/>
              </a:lnSpc>
              <a:buFont typeface="Wingdings" pitchFamily="2" charset="2"/>
              <a:buNone/>
            </a:pPr>
            <a:r>
              <a:rPr lang="ar-SA" sz="2400" dirty="0" smtClean="0"/>
              <a:t>٢. شعبة أنسجة الفم                       </a:t>
            </a:r>
            <a:r>
              <a:rPr lang="en-US" sz="2400" dirty="0" smtClean="0">
                <a:latin typeface="Times New Roman" pitchFamily="18" charset="0"/>
                <a:cs typeface="Times New Roman" pitchFamily="18" charset="0"/>
              </a:rPr>
              <a:t>Oral Histology</a:t>
            </a:r>
          </a:p>
          <a:p>
            <a:pPr algn="ctr" rtl="1">
              <a:lnSpc>
                <a:spcPct val="150000"/>
              </a:lnSpc>
              <a:buFont typeface="Wingdings" pitchFamily="2" charset="2"/>
              <a:buNone/>
            </a:pPr>
            <a:r>
              <a:rPr lang="ar-SA" sz="2400" dirty="0" smtClean="0"/>
              <a:t>٣</a:t>
            </a:r>
            <a:r>
              <a:rPr lang="en-US" sz="2400" dirty="0" smtClean="0"/>
              <a:t>. </a:t>
            </a:r>
            <a:r>
              <a:rPr lang="ar-SA" sz="2400" dirty="0" smtClean="0"/>
              <a:t>شعبة أحياء الفم                           </a:t>
            </a:r>
            <a:r>
              <a:rPr lang="en-US" sz="2400" dirty="0" smtClean="0">
                <a:latin typeface="Times New Roman" pitchFamily="18" charset="0"/>
                <a:cs typeface="Times New Roman" pitchFamily="18" charset="0"/>
              </a:rPr>
              <a:t>Oral Biology</a:t>
            </a:r>
          </a:p>
          <a:p>
            <a:pPr algn="ctr" rtl="1">
              <a:lnSpc>
                <a:spcPct val="150000"/>
              </a:lnSpc>
              <a:buFont typeface="Wingdings" pitchFamily="2" charset="2"/>
              <a:buNone/>
            </a:pPr>
            <a:r>
              <a:rPr lang="ar-SA" sz="2400" dirty="0" smtClean="0"/>
              <a:t>٤. شعبة مواد طب الأسنان       </a:t>
            </a:r>
            <a:r>
              <a:rPr lang="en-US" sz="2400" dirty="0" smtClean="0">
                <a:latin typeface="Times New Roman" pitchFamily="18" charset="0"/>
                <a:cs typeface="Times New Roman" pitchFamily="18" charset="0"/>
              </a:rPr>
              <a:t>Dental Biomaterials</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76063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left)">
                                      <p:cBhvr>
                                        <p:cTn id="15" dur="500"/>
                                        <p:tgtEl>
                                          <p:spTgt spid="4">
                                            <p:txEl>
                                              <p:pRg st="3" end="3"/>
                                            </p:txEl>
                                          </p:spTgt>
                                        </p:tgtEl>
                                      </p:cBhvr>
                                    </p:animEffect>
                                  </p:childTnLst>
                                </p:cTn>
                              </p:par>
                            </p:childTnLst>
                          </p:cTn>
                        </p:par>
                        <p:par>
                          <p:cTn id="16" fill="hold">
                            <p:stCondLst>
                              <p:cond delay="4500"/>
                            </p:stCondLst>
                            <p:childTnLst>
                              <p:par>
                                <p:cTn id="17" presetID="22" presetClass="entr" presetSubtype="8" fill="hold" grpId="0" nodeType="afterEffect">
                                  <p:stCondLst>
                                    <p:cond delay="100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left)">
                                      <p:cBhvr>
                                        <p:cTn id="19" dur="500"/>
                                        <p:tgtEl>
                                          <p:spTgt spid="4">
                                            <p:txEl>
                                              <p:pRg st="5" end="5"/>
                                            </p:txEl>
                                          </p:spTgt>
                                        </p:tgtEl>
                                      </p:cBhvr>
                                    </p:animEffect>
                                  </p:childTnLst>
                                </p:cTn>
                              </p:par>
                            </p:childTnLst>
                          </p:cTn>
                        </p:par>
                        <p:par>
                          <p:cTn id="20" fill="hold">
                            <p:stCondLst>
                              <p:cond delay="6000"/>
                            </p:stCondLst>
                            <p:childTnLst>
                              <p:par>
                                <p:cTn id="21" presetID="22" presetClass="entr" presetSubtype="8" fill="hold" grpId="0" nodeType="afterEffect">
                                  <p:stCondLst>
                                    <p:cond delay="100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left)">
                                      <p:cBhvr>
                                        <p:cTn id="23" dur="500"/>
                                        <p:tgtEl>
                                          <p:spTgt spid="4">
                                            <p:txEl>
                                              <p:pRg st="6" end="6"/>
                                            </p:txEl>
                                          </p:spTgt>
                                        </p:tgtEl>
                                      </p:cBhvr>
                                    </p:animEffect>
                                  </p:childTnLst>
                                </p:cTn>
                              </p:par>
                            </p:childTnLst>
                          </p:cTn>
                        </p:par>
                        <p:par>
                          <p:cTn id="24" fill="hold">
                            <p:stCondLst>
                              <p:cond delay="7500"/>
                            </p:stCondLst>
                            <p:childTnLst>
                              <p:par>
                                <p:cTn id="25" presetID="22" presetClass="entr" presetSubtype="8" fill="hold" grpId="0" nodeType="afterEffect">
                                  <p:stCondLst>
                                    <p:cond delay="100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left)">
                                      <p:cBhvr>
                                        <p:cTn id="27" dur="500"/>
                                        <p:tgtEl>
                                          <p:spTgt spid="4">
                                            <p:txEl>
                                              <p:pRg st="7" end="7"/>
                                            </p:txEl>
                                          </p:spTgt>
                                        </p:tgtEl>
                                      </p:cBhvr>
                                    </p:animEffect>
                                  </p:childTnLst>
                                </p:cTn>
                              </p:par>
                            </p:childTnLst>
                          </p:cTn>
                        </p:par>
                        <p:par>
                          <p:cTn id="28" fill="hold">
                            <p:stCondLst>
                              <p:cond delay="9000"/>
                            </p:stCondLst>
                            <p:childTnLst>
                              <p:par>
                                <p:cTn id="29" presetID="22" presetClass="entr" presetSubtype="8" fill="hold" grpId="0" nodeType="afterEffect">
                                  <p:stCondLst>
                                    <p:cond delay="100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left)">
                                      <p:cBhvr>
                                        <p:cTn id="3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100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bwMode="auto">
          <a:xfrm>
            <a:off x="857250" y="1190625"/>
            <a:ext cx="71437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lgn="r" rtl="1" eaLnBrk="0" hangingPunct="0">
              <a:defRPr kumimoji="1" sz="2400">
                <a:solidFill>
                  <a:schemeClr val="tx1"/>
                </a:solidFill>
                <a:latin typeface="Arial" pitchFamily="34" charset="0"/>
                <a:cs typeface="Arial" pitchFamily="34" charset="0"/>
              </a:defRPr>
            </a:lvl1pPr>
            <a:lvl2pPr marL="742950" indent="-285750" algn="r" rtl="1" eaLnBrk="0" hangingPunct="0">
              <a:defRPr kumimoji="1" sz="2400">
                <a:solidFill>
                  <a:schemeClr val="tx1"/>
                </a:solidFill>
                <a:latin typeface="Arial" pitchFamily="34" charset="0"/>
                <a:cs typeface="Arial" pitchFamily="34" charset="0"/>
              </a:defRPr>
            </a:lvl2pPr>
            <a:lvl3pPr marL="1143000" indent="-228600" algn="r" rtl="1" eaLnBrk="0" hangingPunct="0">
              <a:defRPr kumimoji="1" sz="2400">
                <a:solidFill>
                  <a:schemeClr val="tx1"/>
                </a:solidFill>
                <a:latin typeface="Arial" pitchFamily="34" charset="0"/>
                <a:cs typeface="Arial" pitchFamily="34" charset="0"/>
              </a:defRPr>
            </a:lvl3pPr>
            <a:lvl4pPr marL="1600200" indent="-228600" algn="r" rtl="1" eaLnBrk="0" hangingPunct="0">
              <a:defRPr kumimoji="1" sz="2400">
                <a:solidFill>
                  <a:schemeClr val="tx1"/>
                </a:solidFill>
                <a:latin typeface="Arial" pitchFamily="34" charset="0"/>
                <a:cs typeface="Arial" pitchFamily="34" charset="0"/>
              </a:defRPr>
            </a:lvl4pPr>
            <a:lvl5pPr marL="2057400" indent="-228600" algn="r" rtl="1" eaLnBrk="0" hangingPunct="0">
              <a:defRPr kumimoji="1" sz="2400">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algn="ctr" rtl="0">
              <a:lnSpc>
                <a:spcPct val="150000"/>
              </a:lnSpc>
            </a:pPr>
            <a:r>
              <a:rPr lang="ar-SA" sz="2000" dirty="0"/>
              <a:t>ثانياً: </a:t>
            </a:r>
            <a:r>
              <a:rPr lang="ar-SA" b="1" u="sng" dirty="0"/>
              <a:t>قسم علوم الفم الإكلينيكية</a:t>
            </a:r>
            <a:endParaRPr lang="en-US" sz="2000" dirty="0"/>
          </a:p>
          <a:p>
            <a:pPr algn="ctr" rtl="0">
              <a:lnSpc>
                <a:spcPct val="150000"/>
              </a:lnSpc>
            </a:pPr>
            <a:r>
              <a:rPr lang="en-US" b="1" dirty="0">
                <a:latin typeface="Times New Roman" pitchFamily="18" charset="0"/>
                <a:cs typeface="Times New Roman" pitchFamily="18" charset="0"/>
              </a:rPr>
              <a:t>Department of Oral Clinical Sciences</a:t>
            </a:r>
          </a:p>
          <a:p>
            <a:pPr algn="ctr" rtl="0">
              <a:lnSpc>
                <a:spcPct val="150000"/>
              </a:lnSpc>
            </a:pPr>
            <a:r>
              <a:rPr lang="ar-SA" dirty="0"/>
              <a:t>ويضم هذا القسم الشعب العلمية التالية:</a:t>
            </a:r>
            <a:endParaRPr lang="en-US" dirty="0"/>
          </a:p>
          <a:p>
            <a:pPr algn="ctr">
              <a:lnSpc>
                <a:spcPct val="150000"/>
              </a:lnSpc>
            </a:pPr>
            <a:r>
              <a:rPr lang="ar-SA" dirty="0"/>
              <a:t>١. شعبة أمراض الفم                 </a:t>
            </a:r>
            <a:r>
              <a:rPr lang="en-US" dirty="0"/>
              <a:t>Oral Pathology</a:t>
            </a:r>
          </a:p>
          <a:p>
            <a:pPr algn="ctr">
              <a:lnSpc>
                <a:spcPct val="150000"/>
              </a:lnSpc>
            </a:pPr>
            <a:r>
              <a:rPr lang="ar-SA" dirty="0"/>
              <a:t>٢. شعبة طب الفم                     </a:t>
            </a:r>
            <a:r>
              <a:rPr lang="en-US" dirty="0"/>
              <a:t>Oral Medicine</a:t>
            </a:r>
          </a:p>
          <a:p>
            <a:pPr algn="ctr">
              <a:lnSpc>
                <a:spcPct val="150000"/>
              </a:lnSpc>
            </a:pPr>
            <a:r>
              <a:rPr lang="ar-SA" dirty="0"/>
              <a:t>٣. شعبة أشعة الفم                   </a:t>
            </a:r>
            <a:r>
              <a:rPr lang="en-US" dirty="0"/>
              <a:t>Oral Radiology</a:t>
            </a:r>
          </a:p>
          <a:p>
            <a:pPr algn="ctr">
              <a:lnSpc>
                <a:spcPct val="150000"/>
              </a:lnSpc>
            </a:pPr>
            <a:r>
              <a:rPr lang="ar-SA" dirty="0"/>
              <a:t>٤. شعبة تشخيص أمراض الفم      </a:t>
            </a:r>
            <a:r>
              <a:rPr lang="en-US" dirty="0"/>
              <a:t>Oral Diagnosis</a:t>
            </a:r>
          </a:p>
        </p:txBody>
      </p:sp>
    </p:spTree>
    <p:extLst>
      <p:ext uri="{BB962C8B-B14F-4D97-AF65-F5344CB8AC3E}">
        <p14:creationId xmlns:p14="http://schemas.microsoft.com/office/powerpoint/2010/main" val="374269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4500"/>
                            </p:stCondLst>
                            <p:childTnLst>
                              <p:par>
                                <p:cTn id="17" presetID="22" presetClass="entr" presetSubtype="8" fill="hold" grpId="0" nodeType="afterEffect">
                                  <p:stCondLst>
                                    <p:cond delay="10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6000"/>
                            </p:stCondLst>
                            <p:childTnLst>
                              <p:par>
                                <p:cTn id="21" presetID="22" presetClass="entr" presetSubtype="8" fill="hold" grpId="0" nodeType="afterEffect">
                                  <p:stCondLst>
                                    <p:cond delay="100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par>
                          <p:cTn id="24" fill="hold">
                            <p:stCondLst>
                              <p:cond delay="7500"/>
                            </p:stCondLst>
                            <p:childTnLst>
                              <p:par>
                                <p:cTn id="25" presetID="22" presetClass="entr" presetSubtype="8" fill="hold" grpId="0" nodeType="afterEffect">
                                  <p:stCondLst>
                                    <p:cond delay="100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par>
                          <p:cTn id="28" fill="hold">
                            <p:stCondLst>
                              <p:cond delay="9000"/>
                            </p:stCondLst>
                            <p:childTnLst>
                              <p:par>
                                <p:cTn id="29" presetID="22" presetClass="entr" presetSubtype="8" fill="hold" grpId="0" nodeType="afterEffect">
                                  <p:stCondLst>
                                    <p:cond delay="100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100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071563" y="1214438"/>
            <a:ext cx="6643687" cy="334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r>
              <a:rPr lang="ar-SA" sz="2400" dirty="0">
                <a:latin typeface="Times New Roman" pitchFamily="18" charset="0"/>
                <a:cs typeface="Times New Roman" pitchFamily="18" charset="0"/>
              </a:rPr>
              <a:t>ثالثاً: </a:t>
            </a:r>
            <a:r>
              <a:rPr lang="ar-SA" sz="2400" b="1" u="sng" dirty="0">
                <a:latin typeface="Times New Roman" pitchFamily="18" charset="0"/>
                <a:cs typeface="Times New Roman" pitchFamily="18" charset="0"/>
              </a:rPr>
              <a:t>قسم طب الأسنان الوقائي</a:t>
            </a:r>
            <a:endParaRPr lang="en-US" sz="2400" dirty="0">
              <a:latin typeface="Times New Roman" pitchFamily="18" charset="0"/>
              <a:cs typeface="Times New Roman" pitchFamily="18" charset="0"/>
            </a:endParaRPr>
          </a:p>
          <a:p>
            <a:pPr algn="ctr" rtl="1" eaLnBrk="0" hangingPunct="0"/>
            <a:r>
              <a:rPr lang="ar-SA" sz="2400" dirty="0">
                <a:latin typeface="Times New Roman" pitchFamily="18" charset="0"/>
                <a:cs typeface="Times New Roman" pitchFamily="18" charset="0"/>
              </a:rPr>
              <a:t> </a:t>
            </a:r>
            <a:r>
              <a:rPr lang="en-US" sz="2400" dirty="0">
                <a:latin typeface="Times New Roman" pitchFamily="18" charset="0"/>
                <a:cs typeface="Times New Roman" pitchFamily="18" charset="0"/>
              </a:rPr>
              <a:t>Department of Preventive Dentistry</a:t>
            </a:r>
          </a:p>
          <a:p>
            <a:pPr algn="ctr" rtl="1" eaLnBrk="0" hangingPunct="0"/>
            <a:r>
              <a:rPr lang="ar-SA" sz="2400" dirty="0">
                <a:latin typeface="Times New Roman" pitchFamily="18" charset="0"/>
                <a:cs typeface="Times New Roman" pitchFamily="18" charset="0"/>
              </a:rPr>
              <a:t>ويضم هذا القسم الشعب العلمية التالية:</a:t>
            </a:r>
            <a:endParaRPr lang="en-US" sz="2400" dirty="0">
              <a:latin typeface="Times New Roman" pitchFamily="18" charset="0"/>
              <a:cs typeface="Times New Roman" pitchFamily="18" charset="0"/>
            </a:endParaRPr>
          </a:p>
          <a:p>
            <a:pPr algn="ctr" rtl="1" eaLnBrk="0" hangingPunct="0">
              <a:lnSpc>
                <a:spcPct val="150000"/>
              </a:lnSpc>
            </a:pPr>
            <a:r>
              <a:rPr lang="ar-SA" sz="2400" dirty="0">
                <a:latin typeface="Times New Roman" pitchFamily="18" charset="0"/>
                <a:cs typeface="Times New Roman" pitchFamily="18" charset="0"/>
              </a:rPr>
              <a:t>١.شعبة طب أسنان الأطفال                   </a:t>
            </a:r>
            <a:r>
              <a:rPr lang="en-US" sz="2400" dirty="0" err="1">
                <a:latin typeface="Times New Roman" pitchFamily="18" charset="0"/>
                <a:cs typeface="Times New Roman" pitchFamily="18" charset="0"/>
              </a:rPr>
              <a:t>Paedodontics</a:t>
            </a:r>
            <a:endParaRPr lang="en-US" sz="2400" dirty="0">
              <a:latin typeface="Times New Roman" pitchFamily="18" charset="0"/>
              <a:cs typeface="Times New Roman" pitchFamily="18" charset="0"/>
            </a:endParaRPr>
          </a:p>
          <a:p>
            <a:pPr algn="ctr" rtl="1" eaLnBrk="0" hangingPunct="0">
              <a:lnSpc>
                <a:spcPct val="150000"/>
              </a:lnSpc>
            </a:pPr>
            <a:r>
              <a:rPr lang="ar-SA" sz="2400" dirty="0">
                <a:latin typeface="Times New Roman" pitchFamily="18" charset="0"/>
                <a:cs typeface="Times New Roman" pitchFamily="18" charset="0"/>
              </a:rPr>
              <a:t>٢.شعبة الأنسجة المحيطة بالأسنان              </a:t>
            </a:r>
            <a:r>
              <a:rPr lang="en-US" sz="2400" dirty="0">
                <a:latin typeface="Times New Roman" pitchFamily="18" charset="0"/>
                <a:cs typeface="Times New Roman" pitchFamily="18" charset="0"/>
              </a:rPr>
              <a:t>Periodontics</a:t>
            </a:r>
          </a:p>
          <a:p>
            <a:pPr algn="ctr" rtl="1" eaLnBrk="0" hangingPunct="0">
              <a:lnSpc>
                <a:spcPct val="150000"/>
              </a:lnSpc>
            </a:pPr>
            <a:r>
              <a:rPr lang="ar-SA" sz="2400" dirty="0">
                <a:latin typeface="Times New Roman" pitchFamily="18" charset="0"/>
                <a:cs typeface="Times New Roman" pitchFamily="18" charset="0"/>
              </a:rPr>
              <a:t>٣.شعبة تقويم الأسنان                            </a:t>
            </a:r>
            <a:r>
              <a:rPr lang="en-US" sz="2400" dirty="0">
                <a:latin typeface="Times New Roman" pitchFamily="18" charset="0"/>
                <a:cs typeface="Times New Roman" pitchFamily="18" charset="0"/>
              </a:rPr>
              <a:t>Orthodontics</a:t>
            </a:r>
          </a:p>
          <a:p>
            <a:pPr algn="ctr" rtl="1" eaLnBrk="0" hangingPunct="0">
              <a:lnSpc>
                <a:spcPct val="150000"/>
              </a:lnSpc>
            </a:pPr>
            <a:r>
              <a:rPr lang="ar-SA" sz="2400" dirty="0">
                <a:latin typeface="Times New Roman" pitchFamily="18" charset="0"/>
                <a:cs typeface="Times New Roman" pitchFamily="18" charset="0"/>
              </a:rPr>
              <a:t>٤.شعبة الصحة العامة للأسنان     </a:t>
            </a:r>
            <a:r>
              <a:rPr lang="en-US" sz="2400" dirty="0">
                <a:latin typeface="Times New Roman" pitchFamily="18" charset="0"/>
                <a:cs typeface="Times New Roman" pitchFamily="18" charset="0"/>
              </a:rPr>
              <a:t>Dental Public Health </a:t>
            </a:r>
          </a:p>
        </p:txBody>
      </p:sp>
    </p:spTree>
    <p:extLst>
      <p:ext uri="{BB962C8B-B14F-4D97-AF65-F5344CB8AC3E}">
        <p14:creationId xmlns:p14="http://schemas.microsoft.com/office/powerpoint/2010/main" val="1681871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bwMode="auto">
          <a:xfrm>
            <a:off x="990600" y="1295400"/>
            <a:ext cx="7143750" cy="3429000"/>
          </a:xfrm>
          <a:prstGeom prst="rect">
            <a:avLst/>
          </a:prstGeom>
          <a:noFill/>
          <a:ln w="9525">
            <a:noFill/>
            <a:miter lim="800000"/>
            <a:headEnd/>
            <a:tailEnd/>
          </a:ln>
        </p:spPr>
        <p:txBody>
          <a:bodyPr lIns="92075" tIns="46038" rIns="92075" bIns="46038"/>
          <a:lstStyle/>
          <a:p>
            <a:pPr algn="ctr" rtl="1" eaLnBrk="0" hangingPunct="0">
              <a:lnSpc>
                <a:spcPct val="150000"/>
              </a:lnSpc>
              <a:defRPr/>
            </a:pPr>
            <a:r>
              <a:rPr lang="ar-SA" sz="2800" dirty="0">
                <a:cs typeface="+mn-cs"/>
              </a:rPr>
              <a:t>رابعاً:</a:t>
            </a:r>
            <a:r>
              <a:rPr lang="ar-SA" sz="2800" b="1" u="sng" dirty="0">
                <a:cs typeface="+mn-cs"/>
              </a:rPr>
              <a:t> قسم العلاج التحفظي</a:t>
            </a:r>
            <a:endParaRPr lang="en-US" sz="2800" dirty="0">
              <a:cs typeface="+mn-cs"/>
            </a:endParaRPr>
          </a:p>
          <a:p>
            <a:pPr algn="ctr" rtl="1" eaLnBrk="0" hangingPunct="0">
              <a:lnSpc>
                <a:spcPct val="150000"/>
              </a:lnSpc>
              <a:defRPr/>
            </a:pPr>
            <a:r>
              <a:rPr lang="en-US" sz="2800" b="1" dirty="0">
                <a:latin typeface="Times New Roman" pitchFamily="18" charset="0"/>
                <a:cs typeface="Times New Roman" pitchFamily="18" charset="0"/>
              </a:rPr>
              <a:t>Department of Restorative Dentistry</a:t>
            </a:r>
          </a:p>
          <a:p>
            <a:pPr algn="ctr" rtl="1" eaLnBrk="0" hangingPunct="0">
              <a:lnSpc>
                <a:spcPct val="150000"/>
              </a:lnSpc>
              <a:defRPr/>
            </a:pPr>
            <a:endParaRPr lang="en-US" sz="1050" b="1" dirty="0">
              <a:latin typeface="Times New Roman" pitchFamily="18" charset="0"/>
              <a:cs typeface="Times New Roman" pitchFamily="18" charset="0"/>
            </a:endParaRPr>
          </a:p>
          <a:p>
            <a:pPr algn="ctr" rtl="1" eaLnBrk="0" hangingPunct="0">
              <a:defRPr/>
            </a:pPr>
            <a:r>
              <a:rPr lang="ar-SA" sz="2000" dirty="0">
                <a:cs typeface="+mn-cs"/>
              </a:rPr>
              <a:t>ويضم هذا القسم الشعبتين العلميتين التاليتين:</a:t>
            </a:r>
          </a:p>
          <a:p>
            <a:pPr algn="ctr" rtl="1" eaLnBrk="0" hangingPunct="0">
              <a:defRPr/>
            </a:pPr>
            <a:endParaRPr lang="en-US" sz="1100" dirty="0">
              <a:cs typeface="+mn-cs"/>
            </a:endParaRPr>
          </a:p>
          <a:p>
            <a:pPr algn="ctr" rtl="1" eaLnBrk="0" hangingPunct="0">
              <a:lnSpc>
                <a:spcPct val="150000"/>
              </a:lnSpc>
              <a:defRPr/>
            </a:pPr>
            <a:r>
              <a:rPr lang="ar-SA" sz="2000" dirty="0">
                <a:cs typeface="+mn-cs"/>
              </a:rPr>
              <a:t>١.شعبة أصحاح الأسنان           </a:t>
            </a:r>
            <a:r>
              <a:rPr lang="en-US" sz="2800" dirty="0">
                <a:latin typeface="Times New Roman" pitchFamily="18" charset="0"/>
                <a:cs typeface="Times New Roman" pitchFamily="18" charset="0"/>
              </a:rPr>
              <a:t>Operative Dentistry</a:t>
            </a:r>
          </a:p>
          <a:p>
            <a:pPr algn="ctr" rtl="1" eaLnBrk="0" hangingPunct="0">
              <a:lnSpc>
                <a:spcPct val="150000"/>
              </a:lnSpc>
              <a:defRPr/>
            </a:pPr>
            <a:r>
              <a:rPr lang="ar-SA" sz="2000" dirty="0">
                <a:cs typeface="+mn-cs"/>
              </a:rPr>
              <a:t>٢.شعبة علاج الجذور ولب الأسنان              </a:t>
            </a:r>
            <a:r>
              <a:rPr lang="en-US" sz="2800" dirty="0" err="1">
                <a:latin typeface="Times New Roman" pitchFamily="18" charset="0"/>
                <a:cs typeface="Times New Roman" pitchFamily="18" charset="0"/>
              </a:rPr>
              <a:t>Endodontics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682031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85813" y="1071563"/>
            <a:ext cx="764381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200000"/>
              </a:lnSpc>
            </a:pPr>
            <a:r>
              <a:rPr lang="ar-SA" sz="2400" dirty="0"/>
              <a:t>خامساً: </a:t>
            </a:r>
            <a:r>
              <a:rPr lang="ar-SA" sz="2400" b="1" u="sng" dirty="0"/>
              <a:t>قسم تركيبات الأسنان</a:t>
            </a:r>
            <a:endParaRPr lang="en-US" sz="2400" dirty="0"/>
          </a:p>
          <a:p>
            <a:pPr algn="ctr" rtl="1" eaLnBrk="0" hangingPunct="0">
              <a:lnSpc>
                <a:spcPct val="200000"/>
              </a:lnSpc>
            </a:pPr>
            <a:r>
              <a:rPr lang="en-US" sz="2400" b="1" dirty="0">
                <a:latin typeface="Times New Roman" pitchFamily="18" charset="0"/>
                <a:cs typeface="Times New Roman" pitchFamily="18" charset="0"/>
              </a:rPr>
              <a:t>Department of Prosthodontics</a:t>
            </a:r>
          </a:p>
          <a:p>
            <a:pPr algn="ctr" rtl="1" eaLnBrk="0" hangingPunct="0">
              <a:lnSpc>
                <a:spcPct val="200000"/>
              </a:lnSpc>
            </a:pPr>
            <a:r>
              <a:rPr lang="ar-SA" sz="2400" dirty="0"/>
              <a:t>ويضم هذا القسم الشعبتين العلميتين التاليتين:</a:t>
            </a:r>
            <a:endParaRPr lang="en-US" sz="2400" dirty="0"/>
          </a:p>
          <a:p>
            <a:pPr algn="ctr" rtl="1" eaLnBrk="0" hangingPunct="0">
              <a:lnSpc>
                <a:spcPct val="200000"/>
              </a:lnSpc>
            </a:pPr>
            <a:r>
              <a:rPr lang="ar-SA" sz="2400" dirty="0"/>
              <a:t>١.شعبة التركيبات المتحركة      </a:t>
            </a:r>
            <a:r>
              <a:rPr lang="en-US" sz="2400" dirty="0"/>
              <a:t>Removable Prosthodontics</a:t>
            </a:r>
          </a:p>
          <a:p>
            <a:pPr algn="ctr" rtl="1" eaLnBrk="0" hangingPunct="0">
              <a:lnSpc>
                <a:spcPct val="200000"/>
              </a:lnSpc>
            </a:pPr>
            <a:r>
              <a:rPr lang="ar-SA" sz="2400" dirty="0"/>
              <a:t>٢.شعبة التركيبات الثابتة                    </a:t>
            </a:r>
            <a:r>
              <a:rPr lang="en-US" sz="2400" dirty="0"/>
              <a:t>Fixed Prosthodontics</a:t>
            </a:r>
          </a:p>
        </p:txBody>
      </p:sp>
    </p:spTree>
    <p:extLst>
      <p:ext uri="{BB962C8B-B14F-4D97-AF65-F5344CB8AC3E}">
        <p14:creationId xmlns:p14="http://schemas.microsoft.com/office/powerpoint/2010/main" val="3130148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33400" y="1243013"/>
            <a:ext cx="8072438"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200000"/>
              </a:lnSpc>
            </a:pPr>
            <a:r>
              <a:rPr lang="ar-SA" sz="2400" dirty="0">
                <a:latin typeface="Times New Roman" pitchFamily="18" charset="0"/>
                <a:cs typeface="Times New Roman" pitchFamily="18" charset="0"/>
              </a:rPr>
              <a:t>سادساً: </a:t>
            </a:r>
            <a:r>
              <a:rPr lang="ar-SA" sz="2400" b="1" u="sng" dirty="0">
                <a:latin typeface="Times New Roman" pitchFamily="18" charset="0"/>
                <a:cs typeface="Times New Roman" pitchFamily="18" charset="0"/>
              </a:rPr>
              <a:t>قسم إعادة تأهيل الفم والوجه والفكين</a:t>
            </a:r>
            <a:endParaRPr lang="en-US" sz="2400" dirty="0">
              <a:latin typeface="Times New Roman" pitchFamily="18" charset="0"/>
              <a:cs typeface="Times New Roman" pitchFamily="18" charset="0"/>
            </a:endParaRPr>
          </a:p>
          <a:p>
            <a:pPr algn="ctr" rtl="1" eaLnBrk="0" hangingPunct="0">
              <a:lnSpc>
                <a:spcPct val="200000"/>
              </a:lnSpc>
            </a:pPr>
            <a:r>
              <a:rPr lang="en-US" sz="2400" b="1" dirty="0">
                <a:latin typeface="Times New Roman" pitchFamily="18" charset="0"/>
                <a:cs typeface="Times New Roman" pitchFamily="18" charset="0"/>
              </a:rPr>
              <a:t>Department of Oral and Maxillofacial Rehabilitation</a:t>
            </a:r>
          </a:p>
          <a:p>
            <a:pPr algn="ctr" rtl="1" eaLnBrk="0" hangingPunct="0">
              <a:lnSpc>
                <a:spcPct val="200000"/>
              </a:lnSpc>
            </a:pPr>
            <a:r>
              <a:rPr lang="ar-SA" sz="2400" dirty="0">
                <a:latin typeface="Times New Roman" pitchFamily="18" charset="0"/>
                <a:cs typeface="Times New Roman" pitchFamily="18" charset="0"/>
              </a:rPr>
              <a:t>ويضم هذا القسم الشعبتين العلميتين التاليتين:</a:t>
            </a:r>
            <a:endParaRPr lang="en-US" sz="2400" dirty="0">
              <a:latin typeface="Times New Roman" pitchFamily="18" charset="0"/>
              <a:cs typeface="Times New Roman" pitchFamily="18" charset="0"/>
            </a:endParaRPr>
          </a:p>
          <a:p>
            <a:pPr algn="ctr" rtl="1" eaLnBrk="0" hangingPunct="0">
              <a:lnSpc>
                <a:spcPct val="200000"/>
              </a:lnSpc>
            </a:pPr>
            <a:r>
              <a:rPr lang="ar-SA" sz="2400" dirty="0">
                <a:latin typeface="Times New Roman" pitchFamily="18" charset="0"/>
                <a:cs typeface="Times New Roman" pitchFamily="18" charset="0"/>
              </a:rPr>
              <a:t>١.شعبة جراحة الفم والوجه والفكين   </a:t>
            </a:r>
            <a:r>
              <a:rPr lang="en-US" sz="2400" dirty="0">
                <a:latin typeface="Times New Roman" pitchFamily="18" charset="0"/>
                <a:cs typeface="Times New Roman" pitchFamily="18" charset="0"/>
              </a:rPr>
              <a:t>Oral and Maxillofacial Surgery</a:t>
            </a:r>
          </a:p>
          <a:p>
            <a:pPr algn="ctr" rtl="1" eaLnBrk="0" hangingPunct="0">
              <a:lnSpc>
                <a:spcPct val="200000"/>
              </a:lnSpc>
            </a:pPr>
            <a:r>
              <a:rPr lang="ar-SA" sz="2400" dirty="0">
                <a:latin typeface="Times New Roman" pitchFamily="18" charset="0"/>
                <a:cs typeface="Times New Roman" pitchFamily="18" charset="0"/>
              </a:rPr>
              <a:t>٢.شعبة التحكم في الآلم                                           </a:t>
            </a:r>
            <a:r>
              <a:rPr lang="en-US" sz="2400" dirty="0">
                <a:latin typeface="Times New Roman" pitchFamily="18" charset="0"/>
                <a:cs typeface="Times New Roman" pitchFamily="18" charset="0"/>
              </a:rPr>
              <a:t>Pain Control </a:t>
            </a:r>
          </a:p>
        </p:txBody>
      </p:sp>
    </p:spTree>
    <p:extLst>
      <p:ext uri="{BB962C8B-B14F-4D97-AF65-F5344CB8AC3E}">
        <p14:creationId xmlns:p14="http://schemas.microsoft.com/office/powerpoint/2010/main" val="1748756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bwMode="auto">
          <a:xfrm>
            <a:off x="914400" y="1000124"/>
            <a:ext cx="714375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lgn="r" rtl="1" eaLnBrk="0" hangingPunct="0">
              <a:defRPr kumimoji="1" sz="2400">
                <a:solidFill>
                  <a:schemeClr val="tx1"/>
                </a:solidFill>
                <a:latin typeface="Arial" pitchFamily="34" charset="0"/>
                <a:cs typeface="Arial" pitchFamily="34" charset="0"/>
              </a:defRPr>
            </a:lvl1pPr>
            <a:lvl2pPr marL="742950" indent="-285750" algn="r" rtl="1" eaLnBrk="0" hangingPunct="0">
              <a:defRPr kumimoji="1" sz="2400">
                <a:solidFill>
                  <a:schemeClr val="tx1"/>
                </a:solidFill>
                <a:latin typeface="Arial" pitchFamily="34" charset="0"/>
                <a:cs typeface="Arial" pitchFamily="34" charset="0"/>
              </a:defRPr>
            </a:lvl2pPr>
            <a:lvl3pPr marL="1143000" indent="-228600" algn="r" rtl="1" eaLnBrk="0" hangingPunct="0">
              <a:defRPr kumimoji="1" sz="2400">
                <a:solidFill>
                  <a:schemeClr val="tx1"/>
                </a:solidFill>
                <a:latin typeface="Arial" pitchFamily="34" charset="0"/>
                <a:cs typeface="Arial" pitchFamily="34" charset="0"/>
              </a:defRPr>
            </a:lvl3pPr>
            <a:lvl4pPr marL="1600200" indent="-228600" algn="r" rtl="1" eaLnBrk="0" hangingPunct="0">
              <a:defRPr kumimoji="1" sz="2400">
                <a:solidFill>
                  <a:schemeClr val="tx1"/>
                </a:solidFill>
                <a:latin typeface="Arial" pitchFamily="34" charset="0"/>
                <a:cs typeface="Arial" pitchFamily="34" charset="0"/>
              </a:defRPr>
            </a:lvl4pPr>
            <a:lvl5pPr marL="2057400" indent="-228600" algn="r" rtl="1" eaLnBrk="0" hangingPunct="0">
              <a:defRPr kumimoji="1" sz="2400">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kumimoji="1" sz="2400">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kumimoji="1" sz="2400">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kumimoji="1" sz="2400">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kumimoji="1" sz="2400">
                <a:solidFill>
                  <a:schemeClr val="tx1"/>
                </a:solidFill>
                <a:latin typeface="Arial" pitchFamily="34" charset="0"/>
                <a:cs typeface="Arial" pitchFamily="34" charset="0"/>
              </a:defRPr>
            </a:lvl9pPr>
          </a:lstStyle>
          <a:p>
            <a:pPr algn="ctr">
              <a:lnSpc>
                <a:spcPct val="150000"/>
              </a:lnSpc>
            </a:pPr>
            <a:r>
              <a:rPr lang="ar-SA" dirty="0">
                <a:latin typeface="Times New Roman" pitchFamily="18" charset="0"/>
                <a:cs typeface="Times New Roman" pitchFamily="18" charset="0"/>
              </a:rPr>
              <a:t>سابعاً: </a:t>
            </a:r>
            <a:r>
              <a:rPr lang="ar-SA" b="1" u="sng" dirty="0">
                <a:latin typeface="Times New Roman" pitchFamily="18" charset="0"/>
                <a:cs typeface="Times New Roman" pitchFamily="18" charset="0"/>
              </a:rPr>
              <a:t>قسم العلوم الطبية الأساسية</a:t>
            </a:r>
            <a:endParaRPr lang="en-US" dirty="0">
              <a:latin typeface="Times New Roman" pitchFamily="18" charset="0"/>
              <a:cs typeface="Times New Roman" pitchFamily="18" charset="0"/>
            </a:endParaRPr>
          </a:p>
          <a:p>
            <a:pPr algn="ctr">
              <a:lnSpc>
                <a:spcPct val="150000"/>
              </a:lnSpc>
            </a:pPr>
            <a:r>
              <a:rPr lang="en-US" b="1" dirty="0">
                <a:latin typeface="Times New Roman" pitchFamily="18" charset="0"/>
                <a:cs typeface="Times New Roman" pitchFamily="18" charset="0"/>
              </a:rPr>
              <a:t>Department of Basic Medical Sciences</a:t>
            </a:r>
          </a:p>
          <a:p>
            <a:pPr algn="ctr">
              <a:lnSpc>
                <a:spcPct val="150000"/>
              </a:lnSpc>
            </a:pPr>
            <a:r>
              <a:rPr lang="ar-SA" dirty="0">
                <a:latin typeface="Times New Roman" pitchFamily="18" charset="0"/>
                <a:cs typeface="Times New Roman" pitchFamily="18" charset="0"/>
              </a:rPr>
              <a:t>ويضم هذا القسم الشعب العلمية التالية:</a:t>
            </a:r>
            <a:endParaRPr lang="en-US" dirty="0">
              <a:latin typeface="Times New Roman" pitchFamily="18" charset="0"/>
              <a:cs typeface="Times New Roman" pitchFamily="18" charset="0"/>
            </a:endParaRPr>
          </a:p>
          <a:p>
            <a:pPr algn="ctr">
              <a:lnSpc>
                <a:spcPct val="150000"/>
              </a:lnSpc>
            </a:pPr>
            <a:r>
              <a:rPr lang="ar-SA" dirty="0">
                <a:latin typeface="Times New Roman" pitchFamily="18" charset="0"/>
                <a:cs typeface="Times New Roman" pitchFamily="18" charset="0"/>
              </a:rPr>
              <a:t>١.شعبة الكيمياء الحيوي                                   </a:t>
            </a:r>
            <a:r>
              <a:rPr lang="en-US" dirty="0">
                <a:latin typeface="Times New Roman" pitchFamily="18" charset="0"/>
                <a:cs typeface="Times New Roman" pitchFamily="18" charset="0"/>
              </a:rPr>
              <a:t> Biochemistry</a:t>
            </a:r>
          </a:p>
          <a:p>
            <a:pPr algn="ctr">
              <a:lnSpc>
                <a:spcPct val="150000"/>
              </a:lnSpc>
            </a:pPr>
            <a:r>
              <a:rPr lang="ar-SA" dirty="0">
                <a:latin typeface="Times New Roman" pitchFamily="18" charset="0"/>
                <a:cs typeface="Times New Roman" pitchFamily="18" charset="0"/>
              </a:rPr>
              <a:t>٢.شعبة التشريح العام</a:t>
            </a:r>
            <a:r>
              <a:rPr lang="en-US" dirty="0">
                <a:latin typeface="Times New Roman" pitchFamily="18" charset="0"/>
                <a:cs typeface="Times New Roman" pitchFamily="18" charset="0"/>
              </a:rPr>
              <a:t>General Anatomy                               </a:t>
            </a:r>
          </a:p>
          <a:p>
            <a:pPr algn="ctr">
              <a:lnSpc>
                <a:spcPct val="150000"/>
              </a:lnSpc>
            </a:pPr>
            <a:r>
              <a:rPr lang="ar-SA" dirty="0">
                <a:latin typeface="Times New Roman" pitchFamily="18" charset="0"/>
                <a:cs typeface="Times New Roman" pitchFamily="18" charset="0"/>
              </a:rPr>
              <a:t>٣.شعبة علم الأنسجة والأجنة        </a:t>
            </a:r>
            <a:r>
              <a:rPr lang="en-US" dirty="0">
                <a:latin typeface="Times New Roman" pitchFamily="18" charset="0"/>
                <a:cs typeface="Times New Roman" pitchFamily="18" charset="0"/>
              </a:rPr>
              <a:t>Histology and Embryology</a:t>
            </a:r>
          </a:p>
          <a:p>
            <a:pPr algn="ctr">
              <a:lnSpc>
                <a:spcPct val="150000"/>
              </a:lnSpc>
            </a:pPr>
            <a:r>
              <a:rPr lang="ar-SA" dirty="0">
                <a:latin typeface="Times New Roman" pitchFamily="18" charset="0"/>
                <a:cs typeface="Times New Roman" pitchFamily="18" charset="0"/>
              </a:rPr>
              <a:t>٤.شعبة علم وظائف الأعضاء</a:t>
            </a:r>
            <a:r>
              <a:rPr lang="en-US" dirty="0">
                <a:latin typeface="Times New Roman" pitchFamily="18" charset="0"/>
                <a:cs typeface="Times New Roman" pitchFamily="18" charset="0"/>
              </a:rPr>
              <a:t>Physiology                               </a:t>
            </a:r>
          </a:p>
          <a:p>
            <a:pPr algn="ctr">
              <a:lnSpc>
                <a:spcPct val="150000"/>
              </a:lnSpc>
            </a:pPr>
            <a:r>
              <a:rPr lang="ar-SA" dirty="0">
                <a:latin typeface="Times New Roman" pitchFamily="18" charset="0"/>
                <a:cs typeface="Times New Roman" pitchFamily="18" charset="0"/>
              </a:rPr>
              <a:t>٥.شعبة الأحياء المجهرية                                  </a:t>
            </a:r>
            <a:r>
              <a:rPr lang="en-US" dirty="0">
                <a:latin typeface="Times New Roman" pitchFamily="18" charset="0"/>
                <a:cs typeface="Times New Roman" pitchFamily="18" charset="0"/>
              </a:rPr>
              <a:t>Microbiology</a:t>
            </a:r>
          </a:p>
          <a:p>
            <a:pPr algn="ctr">
              <a:lnSpc>
                <a:spcPct val="150000"/>
              </a:lnSpc>
            </a:pPr>
            <a:r>
              <a:rPr lang="ar-SA" dirty="0">
                <a:latin typeface="Times New Roman" pitchFamily="18" charset="0"/>
                <a:cs typeface="Times New Roman" pitchFamily="18" charset="0"/>
              </a:rPr>
              <a:t>٦.شعبة علم الأدوية</a:t>
            </a:r>
            <a:r>
              <a:rPr lang="en-US" dirty="0">
                <a:latin typeface="Times New Roman" pitchFamily="18" charset="0"/>
                <a:cs typeface="Times New Roman" pitchFamily="18" charset="0"/>
              </a:rPr>
              <a:t>Pharmacology                                      </a:t>
            </a:r>
          </a:p>
        </p:txBody>
      </p:sp>
    </p:spTree>
    <p:extLst>
      <p:ext uri="{BB962C8B-B14F-4D97-AF65-F5344CB8AC3E}">
        <p14:creationId xmlns:p14="http://schemas.microsoft.com/office/powerpoint/2010/main" val="398672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4500"/>
                            </p:stCondLst>
                            <p:childTnLst>
                              <p:par>
                                <p:cTn id="17" presetID="22" presetClass="entr" presetSubtype="8" fill="hold" grpId="0" nodeType="afterEffect">
                                  <p:stCondLst>
                                    <p:cond delay="100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6000"/>
                            </p:stCondLst>
                            <p:childTnLst>
                              <p:par>
                                <p:cTn id="21" presetID="22" presetClass="entr" presetSubtype="8" fill="hold" grpId="0" nodeType="afterEffect">
                                  <p:stCondLst>
                                    <p:cond delay="100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par>
                          <p:cTn id="24" fill="hold">
                            <p:stCondLst>
                              <p:cond delay="7500"/>
                            </p:stCondLst>
                            <p:childTnLst>
                              <p:par>
                                <p:cTn id="25" presetID="22" presetClass="entr" presetSubtype="8" fill="hold" grpId="0" nodeType="afterEffect">
                                  <p:stCondLst>
                                    <p:cond delay="100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par>
                          <p:cTn id="28" fill="hold">
                            <p:stCondLst>
                              <p:cond delay="9000"/>
                            </p:stCondLst>
                            <p:childTnLst>
                              <p:par>
                                <p:cTn id="29" presetID="22" presetClass="entr" presetSubtype="8" fill="hold" grpId="0" nodeType="afterEffect">
                                  <p:stCondLst>
                                    <p:cond delay="100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childTnLst>
                          </p:cTn>
                        </p:par>
                        <p:par>
                          <p:cTn id="32" fill="hold">
                            <p:stCondLst>
                              <p:cond delay="10500"/>
                            </p:stCondLst>
                            <p:childTnLst>
                              <p:par>
                                <p:cTn id="33" presetID="22" presetClass="entr" presetSubtype="8" fill="hold" grpId="0" nodeType="afterEffect">
                                  <p:stCondLst>
                                    <p:cond delay="100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wipe(left)">
                                      <p:cBhvr>
                                        <p:cTn id="35" dur="500"/>
                                        <p:tgtEl>
                                          <p:spTgt spid="2">
                                            <p:txEl>
                                              <p:pRg st="7" end="7"/>
                                            </p:txEl>
                                          </p:spTgt>
                                        </p:tgtEl>
                                      </p:cBhvr>
                                    </p:animEffect>
                                  </p:childTnLst>
                                </p:cTn>
                              </p:par>
                            </p:childTnLst>
                          </p:cTn>
                        </p:par>
                        <p:par>
                          <p:cTn id="36" fill="hold">
                            <p:stCondLst>
                              <p:cond delay="12000"/>
                            </p:stCondLst>
                            <p:childTnLst>
                              <p:par>
                                <p:cTn id="37" presetID="22" presetClass="entr" presetSubtype="8" fill="hold" grpId="0" nodeType="afterEffect">
                                  <p:stCondLst>
                                    <p:cond delay="100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wipe(left)">
                                      <p:cBhvr>
                                        <p:cTn id="3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100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500063" y="857250"/>
            <a:ext cx="79295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50000"/>
              </a:lnSpc>
            </a:pPr>
            <a:r>
              <a:rPr lang="ar-SA" sz="2400" dirty="0"/>
              <a:t>ثامناً: </a:t>
            </a:r>
            <a:r>
              <a:rPr lang="ar-SA" sz="2400" b="1" u="sng" dirty="0"/>
              <a:t>قسم العلوم الطبية الإكلينيكية</a:t>
            </a:r>
            <a:endParaRPr lang="en-US" sz="2400" dirty="0"/>
          </a:p>
          <a:p>
            <a:pPr algn="ctr" rtl="1" eaLnBrk="0" hangingPunct="0">
              <a:lnSpc>
                <a:spcPct val="150000"/>
              </a:lnSpc>
            </a:pPr>
            <a:r>
              <a:rPr lang="en-US" sz="2400" b="1" dirty="0">
                <a:latin typeface="Times New Roman" pitchFamily="18" charset="0"/>
                <a:cs typeface="Times New Roman" pitchFamily="18" charset="0"/>
              </a:rPr>
              <a:t>Department of Clinical Medical Sciences</a:t>
            </a:r>
          </a:p>
          <a:p>
            <a:pPr algn="ctr" rtl="1" eaLnBrk="0" hangingPunct="0">
              <a:lnSpc>
                <a:spcPct val="150000"/>
              </a:lnSpc>
            </a:pPr>
            <a:endParaRPr lang="en-US" sz="2400" b="1" dirty="0">
              <a:latin typeface="Times New Roman" pitchFamily="18" charset="0"/>
              <a:cs typeface="Times New Roman" pitchFamily="18" charset="0"/>
            </a:endParaRPr>
          </a:p>
          <a:p>
            <a:pPr algn="ctr" rtl="1" eaLnBrk="0" hangingPunct="0">
              <a:lnSpc>
                <a:spcPct val="150000"/>
              </a:lnSpc>
            </a:pPr>
            <a:r>
              <a:rPr lang="ar-SA" sz="2400" dirty="0"/>
              <a:t>ويضم هذا القسم الشعب العلمية التالية:</a:t>
            </a:r>
          </a:p>
          <a:p>
            <a:pPr algn="ctr" rtl="1" eaLnBrk="0" hangingPunct="0">
              <a:lnSpc>
                <a:spcPct val="150000"/>
              </a:lnSpc>
            </a:pPr>
            <a:endParaRPr lang="en-US" sz="2400" dirty="0"/>
          </a:p>
          <a:p>
            <a:pPr algn="ctr" rtl="1" eaLnBrk="0" hangingPunct="0">
              <a:lnSpc>
                <a:spcPct val="150000"/>
              </a:lnSpc>
            </a:pPr>
            <a:r>
              <a:rPr lang="ar-SA" sz="2400" dirty="0"/>
              <a:t>١.شعبة علم الأمراض العام </a:t>
            </a:r>
            <a:r>
              <a:rPr lang="en-US" sz="2400" dirty="0">
                <a:latin typeface="Times New Roman" pitchFamily="18" charset="0"/>
                <a:cs typeface="Times New Roman" pitchFamily="18" charset="0"/>
              </a:rPr>
              <a:t>General Pathology        </a:t>
            </a:r>
          </a:p>
          <a:p>
            <a:pPr algn="ctr" rtl="1" eaLnBrk="0" hangingPunct="0">
              <a:lnSpc>
                <a:spcPct val="150000"/>
              </a:lnSpc>
            </a:pPr>
            <a:r>
              <a:rPr lang="ar-SA" sz="2400" dirty="0"/>
              <a:t>٢.شعبة الأمراض الباطنية            </a:t>
            </a:r>
            <a:r>
              <a:rPr lang="en-US" sz="2400" dirty="0">
                <a:latin typeface="Times New Roman" pitchFamily="18" charset="0"/>
                <a:cs typeface="Times New Roman" pitchFamily="18" charset="0"/>
              </a:rPr>
              <a:t>General Medicine</a:t>
            </a:r>
          </a:p>
          <a:p>
            <a:pPr algn="ctr" rtl="1" eaLnBrk="0" hangingPunct="0">
              <a:lnSpc>
                <a:spcPct val="150000"/>
              </a:lnSpc>
            </a:pPr>
            <a:r>
              <a:rPr lang="ar-SA" sz="2400" dirty="0"/>
              <a:t>٣.شعبة الجراحة العامة   </a:t>
            </a:r>
            <a:r>
              <a:rPr lang="en-US" sz="2400" dirty="0">
                <a:latin typeface="Times New Roman" pitchFamily="18" charset="0"/>
                <a:cs typeface="Times New Roman" pitchFamily="18" charset="0"/>
              </a:rPr>
              <a:t>General Surgery              </a:t>
            </a:r>
          </a:p>
        </p:txBody>
      </p:sp>
    </p:spTree>
    <p:extLst>
      <p:ext uri="{BB962C8B-B14F-4D97-AF65-F5344CB8AC3E}">
        <p14:creationId xmlns:p14="http://schemas.microsoft.com/office/powerpoint/2010/main" val="3624709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447800" y="457200"/>
            <a:ext cx="6324600" cy="1150937"/>
          </a:xfrm>
        </p:spPr>
        <p:txBody>
          <a:bodyPr rtlCol="0">
            <a:noAutofit/>
          </a:bodyPr>
          <a:lstStyle/>
          <a:p>
            <a:pPr algn="ctr" rtl="1" fontAlgn="auto">
              <a:spcAft>
                <a:spcPts val="0"/>
              </a:spcAft>
              <a:defRPr/>
            </a:pPr>
            <a:r>
              <a:rPr lang="ar-SA" sz="2400" dirty="0" smtClean="0">
                <a:solidFill>
                  <a:schemeClr val="tx1"/>
                </a:solidFill>
                <a:latin typeface="Times New Roman" pitchFamily="18" charset="0"/>
                <a:cs typeface="Times New Roman" pitchFamily="18" charset="0"/>
              </a:rPr>
              <a:t>أولاً: الســـنـة الأولى </a:t>
            </a:r>
            <a:r>
              <a:rPr lang="en-US" sz="2400" dirty="0" smtClean="0">
                <a:solidFill>
                  <a:schemeClr val="tx1"/>
                </a:solidFill>
                <a:latin typeface="Times New Roman" pitchFamily="18" charset="0"/>
                <a:cs typeface="Times New Roman" pitchFamily="18" charset="0"/>
              </a:rPr>
              <a:t>First year</a:t>
            </a:r>
            <a:br>
              <a:rPr lang="en-US" sz="2400" dirty="0" smtClean="0">
                <a:solidFill>
                  <a:schemeClr val="tx1"/>
                </a:solidFill>
                <a:latin typeface="Times New Roman" pitchFamily="18" charset="0"/>
                <a:cs typeface="Times New Roman" pitchFamily="18" charset="0"/>
              </a:rPr>
            </a:br>
            <a:r>
              <a:rPr lang="ar-SA" sz="2400" dirty="0" smtClean="0">
                <a:solidFill>
                  <a:schemeClr val="tx1"/>
                </a:solidFill>
                <a:latin typeface="Times New Roman" pitchFamily="18" charset="0"/>
                <a:cs typeface="Times New Roman" pitchFamily="18" charset="0"/>
              </a:rPr>
              <a:t>مقررات </a:t>
            </a:r>
            <a:r>
              <a:rPr lang="ar-SA" sz="2400" dirty="0" smtClean="0">
                <a:solidFill>
                  <a:schemeClr val="tx1"/>
                </a:solidFill>
                <a:latin typeface="Times New Roman" pitchFamily="18" charset="0"/>
                <a:cs typeface="Times New Roman" pitchFamily="18" charset="0"/>
              </a:rPr>
              <a:t>السنة الأولى هي مقررات السنة التحضيرية المعتمدة من قبل جامعة حائل للكليات الصحية.</a:t>
            </a:r>
          </a:p>
        </p:txBody>
      </p:sp>
      <p:graphicFrame>
        <p:nvGraphicFramePr>
          <p:cNvPr id="5" name="Chart Placeholder 4"/>
          <p:cNvGraphicFramePr>
            <a:graphicFrameLocks noGrp="1"/>
          </p:cNvGraphicFramePr>
          <p:nvPr>
            <p:ph type="chart" idx="1"/>
            <p:extLst>
              <p:ext uri="{D42A27DB-BD31-4B8C-83A1-F6EECF244321}">
                <p14:modId xmlns:p14="http://schemas.microsoft.com/office/powerpoint/2010/main" val="75014111"/>
              </p:ext>
            </p:extLst>
          </p:nvPr>
        </p:nvGraphicFramePr>
        <p:xfrm>
          <a:off x="914400" y="1828800"/>
          <a:ext cx="7412038" cy="4003679"/>
        </p:xfrm>
        <a:graphic>
          <a:graphicData uri="http://schemas.openxmlformats.org/drawingml/2006/table">
            <a:tbl>
              <a:tblPr rtl="1"/>
              <a:tblGrid>
                <a:gridCol w="2873375"/>
                <a:gridCol w="830263"/>
                <a:gridCol w="2900362"/>
                <a:gridCol w="808038"/>
              </a:tblGrid>
              <a:tr h="360363">
                <a:tc gridSpan="2">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Cambria" pitchFamily="18" charset="0"/>
                          <a:cs typeface="Times New Roman" pitchFamily="18" charset="0"/>
                        </a:rPr>
                        <a:t>الفصل الدراسي الأول                           </a:t>
                      </a:r>
                      <a:r>
                        <a:rPr kumimoji="0" lang="en-US" sz="1400" b="1" i="0" u="none" strike="noStrike" cap="none" normalizeH="0" baseline="0" dirty="0" smtClean="0">
                          <a:ln>
                            <a:noFill/>
                          </a:ln>
                          <a:solidFill>
                            <a:schemeClr val="tx1"/>
                          </a:solidFill>
                          <a:effectLst/>
                          <a:latin typeface="Cambria" pitchFamily="18" charset="0"/>
                          <a:cs typeface="Times New Roman" pitchFamily="18" charset="0"/>
                        </a:rPr>
                        <a:t>First semester</a:t>
                      </a:r>
                      <a:endParaRPr kumimoji="0" lang="en-US" sz="14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28575"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solidFill>
                      <a:srgbClr val="DBE5F1"/>
                    </a:solidFill>
                  </a:tcPr>
                </a:tc>
                <a:tc hMerge="1">
                  <a:txBody>
                    <a:bodyPr/>
                    <a:lstStyle/>
                    <a:p>
                      <a:endParaRPr lang="en-US"/>
                    </a:p>
                  </a:txBody>
                  <a:tcPr/>
                </a:tc>
                <a:tc gridSpan="2">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dirty="0" smtClean="0">
                          <a:ln>
                            <a:noFill/>
                          </a:ln>
                          <a:solidFill>
                            <a:schemeClr val="tx1"/>
                          </a:solidFill>
                          <a:effectLst/>
                          <a:latin typeface="Cambria" pitchFamily="18" charset="0"/>
                          <a:cs typeface="Times New Roman" pitchFamily="18" charset="0"/>
                        </a:rPr>
                        <a:t>الفصل الدراسي الثاني                     </a:t>
                      </a:r>
                      <a:r>
                        <a:rPr kumimoji="0" lang="en-US" sz="1400" b="1" i="0" u="none" strike="noStrike" cap="none" normalizeH="0" baseline="0" dirty="0" smtClean="0">
                          <a:ln>
                            <a:noFill/>
                          </a:ln>
                          <a:solidFill>
                            <a:schemeClr val="tx1"/>
                          </a:solidFill>
                          <a:effectLst/>
                          <a:latin typeface="Cambria" pitchFamily="18" charset="0"/>
                          <a:cs typeface="Times New Roman" pitchFamily="18" charset="0"/>
                        </a:rPr>
                        <a:t>Second semester</a:t>
                      </a:r>
                      <a:endParaRPr kumimoji="0" lang="en-US" sz="14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28575"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solidFill>
                      <a:srgbClr val="DBE5F1"/>
                    </a:solidFill>
                  </a:tcPr>
                </a:tc>
                <a:tc hMerge="1">
                  <a:txBody>
                    <a:bodyPr/>
                    <a:lstStyle/>
                    <a:p>
                      <a:endParaRPr lang="en-US"/>
                    </a:p>
                  </a:txBody>
                  <a:tcPr/>
                </a:tc>
              </a:tr>
              <a:tr h="496888">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mbria" pitchFamily="18" charset="0"/>
                          <a:cs typeface="Times New Roman" pitchFamily="18" charset="0"/>
                        </a:rPr>
                        <a:t>المقــرر                                    </a:t>
                      </a:r>
                      <a:r>
                        <a:rPr kumimoji="0" lang="en-US" sz="1400" b="1" i="0" u="none" strike="noStrike" cap="none" normalizeH="0" baseline="0" smtClean="0">
                          <a:ln>
                            <a:noFill/>
                          </a:ln>
                          <a:solidFill>
                            <a:schemeClr val="tx1"/>
                          </a:solidFill>
                          <a:effectLst/>
                          <a:latin typeface="Cambria" pitchFamily="18" charset="0"/>
                          <a:cs typeface="Times New Roman" pitchFamily="18" charset="0"/>
                        </a:rPr>
                        <a:t>Subject</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Calibri" pitchFamily="34" charset="0"/>
                          <a:cs typeface="Times New Roman" pitchFamily="18" charset="0"/>
                        </a:rPr>
                        <a:t>عدد الوحدات الدراسية</a:t>
                      </a:r>
                      <a:endParaRPr kumimoji="0" lang="en-US" sz="12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28575"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solidFill>
                      <a:srgbClr val="DBE5F1"/>
                    </a:solid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libri" pitchFamily="34" charset="0"/>
                          <a:cs typeface="Times New Roman" pitchFamily="18" charset="0"/>
                        </a:rPr>
                        <a:t>المقــرر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Subject</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28575"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Calibri" pitchFamily="34" charset="0"/>
                          <a:cs typeface="Times New Roman" pitchFamily="18" charset="0"/>
                        </a:rPr>
                        <a:t>عدد الوحدات الدراسية</a:t>
                      </a:r>
                      <a:endParaRPr kumimoji="0" lang="en-US" sz="12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solidFill>
                      <a:srgbClr val="DBE5F1"/>
                    </a:solidFill>
                  </a:tcPr>
                </a:tc>
              </a:tr>
              <a:tr h="458788">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mbria" pitchFamily="18" charset="0"/>
                          <a:cs typeface="Times New Roman" pitchFamily="18" charset="0"/>
                        </a:rPr>
                        <a:t>لغة عربية                                </a:t>
                      </a:r>
                      <a:r>
                        <a:rPr kumimoji="0" lang="en-US" sz="1400" b="1" i="0" u="none" strike="noStrike" cap="none" normalizeH="0" baseline="0" smtClean="0">
                          <a:ln>
                            <a:noFill/>
                          </a:ln>
                          <a:solidFill>
                            <a:schemeClr val="tx1"/>
                          </a:solidFill>
                          <a:effectLst/>
                          <a:latin typeface="Cambria" pitchFamily="18" charset="0"/>
                          <a:cs typeface="Times New Roman" pitchFamily="18" charset="0"/>
                        </a:rPr>
                        <a:t>Arabic I</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cs typeface="Times New Roman" pitchFamily="18" charset="0"/>
                        </a:rPr>
                        <a:t>٣</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28575"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libri" pitchFamily="34" charset="0"/>
                          <a:cs typeface="Times New Roman" pitchFamily="18" charset="0"/>
                        </a:rPr>
                        <a:t>مقرر الأساسيات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Foundation course</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28575"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cs typeface="Times New Roman" pitchFamily="18" charset="0"/>
                        </a:rPr>
                        <a:t>٤</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458788">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mbria" pitchFamily="18" charset="0"/>
                          <a:cs typeface="Times New Roman" pitchFamily="18" charset="0"/>
                        </a:rPr>
                        <a:t>علم الأحياء                               </a:t>
                      </a:r>
                      <a:r>
                        <a:rPr kumimoji="0" lang="en-US" sz="1400" b="1" i="0" u="none" strike="noStrike" cap="none" normalizeH="0" baseline="0" smtClean="0">
                          <a:ln>
                            <a:noFill/>
                          </a:ln>
                          <a:solidFill>
                            <a:schemeClr val="tx1"/>
                          </a:solidFill>
                          <a:effectLst/>
                          <a:latin typeface="Cambria" pitchFamily="18" charset="0"/>
                          <a:cs typeface="Times New Roman" pitchFamily="18" charset="0"/>
                        </a:rPr>
                        <a:t>Biology</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cs typeface="Times New Roman" pitchFamily="18" charset="0"/>
                        </a:rPr>
                        <a:t>٤</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28575"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libri" pitchFamily="34" charset="0"/>
                          <a:cs typeface="Times New Roman" pitchFamily="18" charset="0"/>
                        </a:rPr>
                        <a:t>الكيميـاء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Chemistry</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28575"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cs typeface="Times New Roman" pitchFamily="18" charset="0"/>
                        </a:rPr>
                        <a:t>٤</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458788">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mbria" pitchFamily="18" charset="0"/>
                          <a:cs typeface="Times New Roman" pitchFamily="18" charset="0"/>
                        </a:rPr>
                        <a:t>لغة انجليزية                            </a:t>
                      </a:r>
                      <a:r>
                        <a:rPr kumimoji="0" lang="en-US" sz="1400" b="1" i="0" u="none" strike="noStrike" cap="none" normalizeH="0" baseline="0" smtClean="0">
                          <a:ln>
                            <a:noFill/>
                          </a:ln>
                          <a:solidFill>
                            <a:schemeClr val="tx1"/>
                          </a:solidFill>
                          <a:effectLst/>
                          <a:latin typeface="Cambria" pitchFamily="18" charset="0"/>
                          <a:cs typeface="Times New Roman" pitchFamily="18" charset="0"/>
                        </a:rPr>
                        <a:t>English I</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cs typeface="Times New Roman" pitchFamily="18" charset="0"/>
                        </a:rPr>
                        <a:t>٣</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28575"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libri" pitchFamily="34" charset="0"/>
                          <a:cs typeface="Times New Roman" pitchFamily="18" charset="0"/>
                        </a:rPr>
                        <a:t>المصطلحات الطبية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Medical Terminology</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28575"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cs typeface="Times New Roman" pitchFamily="18" charset="0"/>
                        </a:rPr>
                        <a:t>٤</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458788">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mbria" pitchFamily="18" charset="0"/>
                          <a:cs typeface="Times New Roman" pitchFamily="18" charset="0"/>
                        </a:rPr>
                        <a:t>دراسات اسلامية         </a:t>
                      </a:r>
                      <a:r>
                        <a:rPr kumimoji="0" lang="en-US" sz="1400" b="1" i="0" u="none" strike="noStrike" cap="none" normalizeH="0" baseline="0" smtClean="0">
                          <a:ln>
                            <a:noFill/>
                          </a:ln>
                          <a:solidFill>
                            <a:schemeClr val="tx1"/>
                          </a:solidFill>
                          <a:effectLst/>
                          <a:latin typeface="Cambria" pitchFamily="18" charset="0"/>
                          <a:cs typeface="Times New Roman" pitchFamily="18" charset="0"/>
                        </a:rPr>
                        <a:t>Islamic studies I</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cs typeface="Times New Roman" pitchFamily="18" charset="0"/>
                        </a:rPr>
                        <a:t>٢</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28575"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libri" pitchFamily="34" charset="0"/>
                          <a:cs typeface="Times New Roman" pitchFamily="18" charset="0"/>
                        </a:rPr>
                        <a:t>لغة انجليزية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English II</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28575"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cs typeface="Times New Roman" pitchFamily="18" charset="0"/>
                        </a:rPr>
                        <a:t>٣</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458788">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mbria" pitchFamily="18" charset="0"/>
                          <a:cs typeface="Times New Roman" pitchFamily="18" charset="0"/>
                        </a:rPr>
                        <a:t>علوم الحاسب الآلي</a:t>
                      </a:r>
                      <a:r>
                        <a:rPr kumimoji="0" lang="en-US" sz="1400" b="1" i="0" u="none" strike="noStrike" cap="none" normalizeH="0" baseline="0" smtClean="0">
                          <a:ln>
                            <a:noFill/>
                          </a:ln>
                          <a:solidFill>
                            <a:schemeClr val="tx1"/>
                          </a:solidFill>
                          <a:effectLst/>
                          <a:latin typeface="Cambria" pitchFamily="18" charset="0"/>
                          <a:cs typeface="Times New Roman" pitchFamily="18" charset="0"/>
                        </a:rPr>
                        <a:t>Computer sciences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cs typeface="Times New Roman" pitchFamily="18" charset="0"/>
                        </a:rPr>
                        <a:t>٢</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28575"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libri" pitchFamily="34" charset="0"/>
                          <a:cs typeface="Times New Roman" pitchFamily="18" charset="0"/>
                        </a:rPr>
                        <a:t>فيزياء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Physics</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28575"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cs typeface="Times New Roman" pitchFamily="18" charset="0"/>
                        </a:rPr>
                        <a:t>٣</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mbria" pitchFamily="18" charset="0"/>
                          <a:cs typeface="Times New Roman" pitchFamily="18" charset="0"/>
                        </a:rPr>
                        <a:t>أجمالي عدد الوحدات الدراسية</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cs typeface="Times New Roman" pitchFamily="18" charset="0"/>
                        </a:rPr>
                        <a:t>١٤</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28575"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libri" pitchFamily="34" charset="0"/>
                          <a:cs typeface="Times New Roman" pitchFamily="18" charset="0"/>
                        </a:rPr>
                        <a:t>مهارات الأتصال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Communication skills</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28575"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cs typeface="Times New Roman" pitchFamily="18" charset="0"/>
                        </a:rPr>
                        <a:t>٣</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noFill/>
                  </a:tcPr>
                </a:tc>
              </a:tr>
              <a:tr h="357188">
                <a:tc>
                  <a:txBody>
                    <a:bodyPr/>
                    <a:lstStyle/>
                    <a:p>
                      <a:pPr marL="0" marR="0" lvl="0" indent="0" algn="r" defTabSz="914400" rtl="1"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1" eaLnBrk="1" fontAlgn="base" latinLnBrk="0" hangingPunct="1">
                        <a:lnSpc>
                          <a:spcPct val="115000"/>
                        </a:lnSpc>
                        <a:spcBef>
                          <a:spcPct val="0"/>
                        </a:spcBef>
                        <a:spcAft>
                          <a:spcPct val="0"/>
                        </a:spcAft>
                        <a:buClrTx/>
                        <a:buSzTx/>
                        <a:buFontTx/>
                        <a:buNone/>
                        <a:tabLst/>
                      </a:pPr>
                      <a:endParaRPr kumimoji="0" lang="ar-SA" sz="11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a:noFill/>
                    </a:lnL>
                    <a:lnR w="28575"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libri" pitchFamily="34" charset="0"/>
                          <a:cs typeface="Times New Roman" pitchFamily="18" charset="0"/>
                        </a:rPr>
                        <a:t>أجمالي عدد الوحدات الدراسية</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28575"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Calibri" pitchFamily="34" charset="0"/>
                          <a:cs typeface="Times New Roman" pitchFamily="18" charset="0"/>
                        </a:rPr>
                        <a:t>٢١</a:t>
                      </a:r>
                      <a:endParaRPr kumimoji="0" lang="en-US" sz="14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69376599"/>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295400" y="838200"/>
            <a:ext cx="6324600" cy="471487"/>
          </a:xfrm>
        </p:spPr>
        <p:txBody>
          <a:bodyPr rtlCol="0">
            <a:noAutofit/>
          </a:bodyPr>
          <a:lstStyle/>
          <a:p>
            <a:pPr algn="ctr" rtl="1" fontAlgn="auto">
              <a:spcAft>
                <a:spcPts val="0"/>
              </a:spcAft>
              <a:defRPr/>
            </a:pPr>
            <a:r>
              <a:rPr lang="ar-SA" sz="3200" dirty="0" smtClean="0">
                <a:solidFill>
                  <a:schemeClr val="tx1"/>
                </a:solidFill>
                <a:latin typeface="Times New Roman" pitchFamily="18" charset="0"/>
                <a:cs typeface="Times New Roman" pitchFamily="18" charset="0"/>
              </a:rPr>
              <a:t>ثانياً:الســـــنة الثانية </a:t>
            </a:r>
            <a:r>
              <a:rPr lang="en-US" sz="3200" dirty="0" smtClean="0">
                <a:solidFill>
                  <a:schemeClr val="tx1"/>
                </a:solidFill>
                <a:latin typeface="Times New Roman" pitchFamily="18" charset="0"/>
                <a:cs typeface="Times New Roman" pitchFamily="18" charset="0"/>
              </a:rPr>
              <a:t>Second year</a:t>
            </a:r>
            <a:endParaRPr lang="ar-SA" sz="3200" dirty="0" smtClean="0">
              <a:solidFill>
                <a:schemeClr val="tx1"/>
              </a:solidFill>
              <a:latin typeface="Times New Roman" pitchFamily="18" charset="0"/>
              <a:cs typeface="Times New Roman" pitchFamily="18" charset="0"/>
            </a:endParaRPr>
          </a:p>
        </p:txBody>
      </p:sp>
      <p:graphicFrame>
        <p:nvGraphicFramePr>
          <p:cNvPr id="5" name="Chart Placeholder 4"/>
          <p:cNvGraphicFramePr>
            <a:graphicFrameLocks noGrp="1"/>
          </p:cNvGraphicFramePr>
          <p:nvPr>
            <p:ph type="chart" idx="1"/>
            <p:extLst>
              <p:ext uri="{D42A27DB-BD31-4B8C-83A1-F6EECF244321}">
                <p14:modId xmlns:p14="http://schemas.microsoft.com/office/powerpoint/2010/main" val="1864934909"/>
              </p:ext>
            </p:extLst>
          </p:nvPr>
        </p:nvGraphicFramePr>
        <p:xfrm>
          <a:off x="1066800" y="1600200"/>
          <a:ext cx="6934201" cy="4143376"/>
        </p:xfrm>
        <a:graphic>
          <a:graphicData uri="http://schemas.openxmlformats.org/drawingml/2006/table">
            <a:tbl>
              <a:tblPr rtl="1"/>
              <a:tblGrid>
                <a:gridCol w="2883780"/>
                <a:gridCol w="1215296"/>
                <a:gridCol w="1103629"/>
                <a:gridCol w="977712"/>
                <a:gridCol w="753784"/>
              </a:tblGrid>
              <a:tr h="379809">
                <a:tc rowSpan="2">
                  <a:txBody>
                    <a:bodyPr/>
                    <a:lstStyle/>
                    <a:p>
                      <a:pPr algn="r" rtl="1">
                        <a:lnSpc>
                          <a:spcPct val="115000"/>
                        </a:lnSpc>
                        <a:spcAft>
                          <a:spcPts val="0"/>
                        </a:spcAft>
                      </a:pPr>
                      <a:r>
                        <a:rPr lang="ar-SA" sz="1400" b="1" dirty="0">
                          <a:latin typeface="Cambria"/>
                          <a:ea typeface="Times New Roman"/>
                          <a:cs typeface="Times New Roman"/>
                        </a:rPr>
                        <a:t>المـقــــرر                                  </a:t>
                      </a:r>
                      <a:r>
                        <a:rPr lang="en-US" sz="1400" b="1" dirty="0">
                          <a:latin typeface="Cambria"/>
                          <a:ea typeface="Times New Roman"/>
                          <a:cs typeface="Times New Roman"/>
                        </a:rPr>
                        <a:t>Subject</a:t>
                      </a:r>
                      <a:endParaRPr lang="en-US" sz="14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BE5F1"/>
                    </a:solidFill>
                  </a:tcPr>
                </a:tc>
                <a:tc gridSpan="3">
                  <a:txBody>
                    <a:bodyPr/>
                    <a:lstStyle/>
                    <a:p>
                      <a:pPr algn="ctr" rtl="1">
                        <a:lnSpc>
                          <a:spcPct val="115000"/>
                        </a:lnSpc>
                        <a:spcAft>
                          <a:spcPts val="0"/>
                        </a:spcAft>
                      </a:pPr>
                      <a:r>
                        <a:rPr lang="ar-SA" sz="1400" b="1" dirty="0">
                          <a:latin typeface="Cambria"/>
                          <a:ea typeface="Times New Roman"/>
                          <a:cs typeface="Times New Roman"/>
                        </a:rPr>
                        <a:t>عدد الساعات في الأسبوع  </a:t>
                      </a:r>
                      <a:r>
                        <a:rPr lang="en-US" sz="1400" b="1" dirty="0">
                          <a:latin typeface="Cambria"/>
                          <a:ea typeface="Times New Roman"/>
                          <a:cs typeface="Times New Roman"/>
                        </a:rPr>
                        <a:t>Hours/week</a:t>
                      </a:r>
                      <a:endParaRPr lang="en-US" sz="14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hMerge="1">
                  <a:txBody>
                    <a:bodyPr/>
                    <a:lstStyle/>
                    <a:p>
                      <a:pPr rtl="1"/>
                      <a:endParaRPr lang="ar-SA"/>
                    </a:p>
                  </a:txBody>
                  <a:tcPr/>
                </a:tc>
                <a:tc hMerge="1">
                  <a:txBody>
                    <a:bodyPr/>
                    <a:lstStyle/>
                    <a:p>
                      <a:pPr rtl="1"/>
                      <a:endParaRPr lang="ar-SA"/>
                    </a:p>
                  </a:txBody>
                  <a:tcPr/>
                </a:tc>
                <a:tc rowSpan="2">
                  <a:txBody>
                    <a:bodyPr/>
                    <a:lstStyle/>
                    <a:p>
                      <a:pPr algn="ctr" rtl="1">
                        <a:lnSpc>
                          <a:spcPct val="115000"/>
                        </a:lnSpc>
                        <a:spcAft>
                          <a:spcPts val="0"/>
                        </a:spcAft>
                      </a:pPr>
                      <a:r>
                        <a:rPr lang="ar-SA" sz="1400" b="1" dirty="0">
                          <a:latin typeface="Cambria"/>
                          <a:ea typeface="Times New Roman"/>
                          <a:cs typeface="Times New Roman"/>
                        </a:rPr>
                        <a:t>مجموع الساعات للمقرر</a:t>
                      </a:r>
                      <a:endParaRPr lang="en-US" sz="14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BE5F1"/>
                    </a:solidFill>
                  </a:tcPr>
                </a:tc>
              </a:tr>
              <a:tr h="379809">
                <a:tc vMerge="1">
                  <a:txBody>
                    <a:bodyPr/>
                    <a:lstStyle/>
                    <a:p>
                      <a:pPr rtl="1"/>
                      <a:endParaRPr lang="ar-SA"/>
                    </a:p>
                  </a:txBody>
                  <a:tcPr/>
                </a:tc>
                <a:tc>
                  <a:txBody>
                    <a:bodyPr/>
                    <a:lstStyle/>
                    <a:p>
                      <a:pPr algn="ctr" rtl="1">
                        <a:lnSpc>
                          <a:spcPct val="115000"/>
                        </a:lnSpc>
                        <a:spcAft>
                          <a:spcPts val="0"/>
                        </a:spcAft>
                      </a:pPr>
                      <a:r>
                        <a:rPr lang="en-US" sz="1400" b="1">
                          <a:latin typeface="Cambria"/>
                          <a:ea typeface="Times New Roman"/>
                          <a:cs typeface="Times New Roman"/>
                        </a:rPr>
                        <a:t>Lecture</a:t>
                      </a:r>
                      <a:endParaRPr lang="en-US" sz="140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0"/>
                        </a:spcAft>
                      </a:pPr>
                      <a:r>
                        <a:rPr lang="en-US" sz="1400" b="1">
                          <a:latin typeface="Cambria"/>
                          <a:ea typeface="Times New Roman"/>
                          <a:cs typeface="Times New Roman"/>
                        </a:rPr>
                        <a:t>Laboratory</a:t>
                      </a:r>
                      <a:endParaRPr lang="en-US" sz="140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0"/>
                        </a:spcAft>
                      </a:pPr>
                      <a:r>
                        <a:rPr lang="en-US" sz="1400" b="1" dirty="0">
                          <a:latin typeface="Cambria"/>
                          <a:ea typeface="Times New Roman"/>
                          <a:cs typeface="Times New Roman"/>
                        </a:rPr>
                        <a:t>Clinical</a:t>
                      </a:r>
                      <a:endParaRPr lang="en-US" sz="14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BE5F1"/>
                    </a:solidFill>
                  </a:tcPr>
                </a:tc>
                <a:tc vMerge="1">
                  <a:txBody>
                    <a:bodyPr/>
                    <a:lstStyle/>
                    <a:p>
                      <a:pPr rtl="1"/>
                      <a:endParaRPr lang="ar-SA"/>
                    </a:p>
                  </a:txBody>
                  <a:tcPr/>
                </a:tc>
              </a:tr>
              <a:tr h="483394">
                <a:tc>
                  <a:txBody>
                    <a:bodyPr/>
                    <a:lstStyle/>
                    <a:p>
                      <a:pPr algn="r" rtl="1">
                        <a:lnSpc>
                          <a:spcPct val="115000"/>
                        </a:lnSpc>
                        <a:spcAft>
                          <a:spcPts val="0"/>
                        </a:spcAft>
                      </a:pPr>
                      <a:r>
                        <a:rPr lang="ar-SA" sz="1400" b="1" dirty="0">
                          <a:latin typeface="Cambria"/>
                          <a:ea typeface="Times New Roman"/>
                          <a:cs typeface="Times New Roman"/>
                        </a:rPr>
                        <a:t>الكيمياء </a:t>
                      </a:r>
                      <a:r>
                        <a:rPr lang="ar-SA" sz="1400" b="1" dirty="0" smtClean="0">
                          <a:latin typeface="Cambria"/>
                          <a:ea typeface="Times New Roman"/>
                          <a:cs typeface="Times New Roman"/>
                        </a:rPr>
                        <a:t>الحيوية       </a:t>
                      </a:r>
                      <a:r>
                        <a:rPr lang="en-US" sz="1400" b="1" dirty="0" smtClean="0">
                          <a:latin typeface="Cambria"/>
                          <a:ea typeface="Times New Roman"/>
                          <a:cs typeface="Times New Roman"/>
                        </a:rPr>
                        <a:t>     </a:t>
                      </a:r>
                      <a:r>
                        <a:rPr lang="ar-SA" sz="1400" b="1" dirty="0" smtClean="0">
                          <a:latin typeface="Cambria"/>
                          <a:ea typeface="Times New Roman"/>
                          <a:cs typeface="Times New Roman"/>
                        </a:rPr>
                        <a:t>    </a:t>
                      </a:r>
                      <a:r>
                        <a:rPr lang="en-US" sz="1400" b="1" dirty="0" smtClean="0">
                          <a:latin typeface="Cambria"/>
                          <a:ea typeface="Times New Roman"/>
                          <a:cs typeface="Times New Roman"/>
                        </a:rPr>
                        <a:t>Biochemistry</a:t>
                      </a:r>
                      <a:endParaRPr lang="en-US" sz="14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٣</a:t>
                      </a:r>
                      <a:endParaRPr lang="en-US" sz="14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٤</a:t>
                      </a:r>
                      <a:endParaRPr lang="en-US" sz="140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40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٧</a:t>
                      </a:r>
                      <a:endParaRPr lang="en-US" sz="14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483394">
                <a:tc>
                  <a:txBody>
                    <a:bodyPr/>
                    <a:lstStyle/>
                    <a:p>
                      <a:pPr algn="r" rtl="1">
                        <a:lnSpc>
                          <a:spcPct val="115000"/>
                        </a:lnSpc>
                        <a:spcAft>
                          <a:spcPts val="0"/>
                        </a:spcAft>
                      </a:pPr>
                      <a:r>
                        <a:rPr lang="ar-SA" sz="1400" b="1" dirty="0">
                          <a:latin typeface="Cambria"/>
                          <a:ea typeface="Times New Roman"/>
                          <a:cs typeface="Times New Roman"/>
                        </a:rPr>
                        <a:t>التشريح العام </a:t>
                      </a:r>
                      <a:r>
                        <a:rPr lang="en-US" sz="1400" b="1" dirty="0">
                          <a:latin typeface="Cambria"/>
                          <a:ea typeface="Times New Roman"/>
                          <a:cs typeface="Times New Roman"/>
                        </a:rPr>
                        <a:t>General Anatomy   </a:t>
                      </a:r>
                      <a:r>
                        <a:rPr lang="en-US" sz="1400" b="1" dirty="0" smtClean="0">
                          <a:latin typeface="Cambria"/>
                          <a:ea typeface="Times New Roman"/>
                          <a:cs typeface="Times New Roman"/>
                        </a:rPr>
                        <a:t>         </a:t>
                      </a:r>
                      <a:endParaRPr lang="en-US" sz="14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٢</a:t>
                      </a:r>
                      <a:endParaRPr lang="en-US" sz="140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٤</a:t>
                      </a:r>
                      <a:endParaRPr lang="en-US" sz="140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40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٦</a:t>
                      </a:r>
                      <a:endParaRPr lang="en-US" sz="14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483394">
                <a:tc>
                  <a:txBody>
                    <a:bodyPr/>
                    <a:lstStyle/>
                    <a:p>
                      <a:pPr algn="r" rtl="1">
                        <a:lnSpc>
                          <a:spcPct val="115000"/>
                        </a:lnSpc>
                        <a:spcAft>
                          <a:spcPts val="0"/>
                        </a:spcAft>
                      </a:pPr>
                      <a:r>
                        <a:rPr lang="ar-SA" sz="1400" b="1" dirty="0" smtClean="0">
                          <a:latin typeface="Cambria"/>
                          <a:ea typeface="Times New Roman"/>
                          <a:cs typeface="Times New Roman"/>
                        </a:rPr>
                        <a:t>علم وظائف الأعضاء</a:t>
                      </a:r>
                      <a:r>
                        <a:rPr lang="en-US" sz="1400" b="1" dirty="0" smtClean="0">
                          <a:latin typeface="Cambria"/>
                          <a:ea typeface="Times New Roman"/>
                          <a:cs typeface="Times New Roman"/>
                        </a:rPr>
                        <a:t>Physiology               </a:t>
                      </a:r>
                      <a:endParaRPr lang="en-US" sz="14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٢</a:t>
                      </a:r>
                      <a:endParaRPr lang="en-US" sz="14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٤</a:t>
                      </a:r>
                      <a:endParaRPr lang="en-US" sz="140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40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٦</a:t>
                      </a:r>
                      <a:endParaRPr lang="en-US" sz="14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483394">
                <a:tc>
                  <a:txBody>
                    <a:bodyPr/>
                    <a:lstStyle/>
                    <a:p>
                      <a:pPr algn="r" rtl="1">
                        <a:lnSpc>
                          <a:spcPct val="115000"/>
                        </a:lnSpc>
                        <a:spcAft>
                          <a:spcPts val="0"/>
                        </a:spcAft>
                      </a:pPr>
                      <a:r>
                        <a:rPr lang="ar-SA" sz="1400" b="1" dirty="0">
                          <a:latin typeface="Cambria"/>
                          <a:ea typeface="Times New Roman"/>
                          <a:cs typeface="Times New Roman"/>
                        </a:rPr>
                        <a:t>علم الأنسجة العام</a:t>
                      </a:r>
                      <a:r>
                        <a:rPr lang="en-US" sz="1400" b="1" dirty="0">
                          <a:latin typeface="Cambria"/>
                          <a:ea typeface="Times New Roman"/>
                          <a:cs typeface="Times New Roman"/>
                        </a:rPr>
                        <a:t>   </a:t>
                      </a:r>
                      <a:r>
                        <a:rPr lang="ar-SA" sz="1400" b="1" dirty="0">
                          <a:latin typeface="Cambria"/>
                          <a:ea typeface="Times New Roman"/>
                          <a:cs typeface="Times New Roman"/>
                        </a:rPr>
                        <a:t> </a:t>
                      </a:r>
                      <a:r>
                        <a:rPr lang="en-US" sz="1400" b="1" dirty="0" smtClean="0">
                          <a:latin typeface="Cambria"/>
                          <a:ea typeface="Times New Roman"/>
                          <a:cs typeface="Times New Roman"/>
                        </a:rPr>
                        <a:t> </a:t>
                      </a:r>
                      <a:r>
                        <a:rPr lang="ar-SA" sz="1400" b="1" dirty="0" smtClean="0">
                          <a:latin typeface="Cambria"/>
                          <a:ea typeface="Times New Roman"/>
                          <a:cs typeface="Times New Roman"/>
                        </a:rPr>
                        <a:t> </a:t>
                      </a:r>
                      <a:r>
                        <a:rPr lang="en-US" sz="1400" b="1" dirty="0">
                          <a:latin typeface="Cambria"/>
                          <a:ea typeface="Times New Roman"/>
                          <a:cs typeface="Times New Roman"/>
                        </a:rPr>
                        <a:t>General Histology</a:t>
                      </a:r>
                      <a:endParaRPr lang="en-US" sz="14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٢</a:t>
                      </a:r>
                      <a:endParaRPr lang="en-US" sz="140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٣</a:t>
                      </a:r>
                      <a:endParaRPr lang="en-US" sz="140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40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٥</a:t>
                      </a:r>
                      <a:endParaRPr lang="en-US" sz="14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483394">
                <a:tc>
                  <a:txBody>
                    <a:bodyPr/>
                    <a:lstStyle/>
                    <a:p>
                      <a:pPr algn="r" rtl="1">
                        <a:lnSpc>
                          <a:spcPct val="115000"/>
                        </a:lnSpc>
                        <a:spcAft>
                          <a:spcPts val="0"/>
                        </a:spcAft>
                      </a:pPr>
                      <a:r>
                        <a:rPr lang="ar-SA" sz="1400" b="1">
                          <a:latin typeface="Cambria"/>
                          <a:ea typeface="Times New Roman"/>
                          <a:cs typeface="Times New Roman"/>
                        </a:rPr>
                        <a:t>تشريح الأسنان  </a:t>
                      </a:r>
                      <a:r>
                        <a:rPr lang="en-US" sz="1400" b="1">
                          <a:latin typeface="Cambria"/>
                          <a:ea typeface="Times New Roman"/>
                          <a:cs typeface="Times New Roman"/>
                        </a:rPr>
                        <a:t>Dental Anatomy           </a:t>
                      </a:r>
                      <a:endParaRPr lang="en-US" sz="140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٢</a:t>
                      </a:r>
                      <a:endParaRPr lang="en-US" sz="140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٤</a:t>
                      </a:r>
                      <a:endParaRPr lang="en-US" sz="14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40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٦</a:t>
                      </a:r>
                      <a:endParaRPr lang="en-US" sz="14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483394">
                <a:tc>
                  <a:txBody>
                    <a:bodyPr/>
                    <a:lstStyle/>
                    <a:p>
                      <a:pPr algn="r" rtl="1">
                        <a:lnSpc>
                          <a:spcPct val="115000"/>
                        </a:lnSpc>
                        <a:spcAft>
                          <a:spcPts val="0"/>
                        </a:spcAft>
                      </a:pPr>
                      <a:r>
                        <a:rPr lang="ar-SA" sz="1400" b="1" dirty="0">
                          <a:latin typeface="Cambria"/>
                          <a:ea typeface="Times New Roman"/>
                          <a:cs typeface="Times New Roman"/>
                        </a:rPr>
                        <a:t>مواد طب الأسنان </a:t>
                      </a:r>
                      <a:r>
                        <a:rPr lang="en-US" sz="1400" b="1" dirty="0">
                          <a:latin typeface="Cambria"/>
                          <a:ea typeface="Times New Roman"/>
                          <a:cs typeface="Times New Roman"/>
                        </a:rPr>
                        <a:t>Dental </a:t>
                      </a:r>
                      <a:r>
                        <a:rPr lang="en-US" sz="1400" b="1" dirty="0" smtClean="0">
                          <a:latin typeface="Cambria"/>
                          <a:ea typeface="Times New Roman"/>
                          <a:cs typeface="Times New Roman"/>
                        </a:rPr>
                        <a:t>Biomaterials </a:t>
                      </a:r>
                      <a:endParaRPr lang="en-US" sz="14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٢</a:t>
                      </a:r>
                      <a:endParaRPr lang="en-US" sz="140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40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٠</a:t>
                      </a:r>
                      <a:endParaRPr lang="en-US" sz="14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٢</a:t>
                      </a:r>
                      <a:endParaRPr lang="en-US" sz="14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FFFFF"/>
                    </a:solidFill>
                  </a:tcPr>
                </a:tc>
              </a:tr>
              <a:tr h="483394">
                <a:tc gridSpan="4">
                  <a:txBody>
                    <a:bodyPr/>
                    <a:lstStyle/>
                    <a:p>
                      <a:pPr algn="ctr" rtl="1">
                        <a:lnSpc>
                          <a:spcPct val="115000"/>
                        </a:lnSpc>
                        <a:spcAft>
                          <a:spcPts val="0"/>
                        </a:spcAft>
                      </a:pPr>
                      <a:r>
                        <a:rPr lang="ar-SA" sz="1600" b="1" dirty="0">
                          <a:latin typeface="Cambria"/>
                          <a:ea typeface="Times New Roman"/>
                          <a:cs typeface="Times New Roman"/>
                        </a:rPr>
                        <a:t>أجمالي عدد الساعات الأسبوعية للسنة الثانية</a:t>
                      </a:r>
                      <a:endParaRPr lang="en-US" sz="16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algn="ctr" rtl="1">
                        <a:lnSpc>
                          <a:spcPct val="115000"/>
                        </a:lnSpc>
                        <a:spcAft>
                          <a:spcPts val="0"/>
                        </a:spcAft>
                      </a:pPr>
                      <a:r>
                        <a:rPr lang="ar-SA" sz="1800" b="1" dirty="0">
                          <a:latin typeface="Calibri"/>
                          <a:ea typeface="Times New Roman"/>
                          <a:cs typeface="Traditional Arabic"/>
                        </a:rPr>
                        <a:t>٣٢</a:t>
                      </a:r>
                      <a:endParaRPr lang="en-US" sz="1400" dirty="0">
                        <a:latin typeface="Calibri"/>
                        <a:ea typeface="Times New Roman"/>
                        <a:cs typeface="Arial"/>
                      </a:endParaRPr>
                    </a:p>
                  </a:txBody>
                  <a:tcPr marL="68586" marR="6858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bl>
          </a:graphicData>
        </a:graphic>
      </p:graphicFrame>
    </p:spTree>
    <p:extLst>
      <p:ext uri="{BB962C8B-B14F-4D97-AF65-F5344CB8AC3E}">
        <p14:creationId xmlns:p14="http://schemas.microsoft.com/office/powerpoint/2010/main" val="2267780087"/>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219200" y="685800"/>
            <a:ext cx="6324600" cy="471487"/>
          </a:xfrm>
        </p:spPr>
        <p:txBody>
          <a:bodyPr rtlCol="0">
            <a:noAutofit/>
          </a:bodyPr>
          <a:lstStyle/>
          <a:p>
            <a:pPr algn="ctr" rtl="1" fontAlgn="auto">
              <a:spcAft>
                <a:spcPts val="0"/>
              </a:spcAft>
              <a:defRPr/>
            </a:pPr>
            <a:r>
              <a:rPr lang="ar-SA" sz="3200" dirty="0" smtClean="0">
                <a:solidFill>
                  <a:schemeClr val="tx1"/>
                </a:solidFill>
              </a:rPr>
              <a:t>ثالثاً: الســـــنة الثالثة  </a:t>
            </a:r>
            <a:r>
              <a:rPr lang="en-US" sz="3200" dirty="0" smtClean="0">
                <a:solidFill>
                  <a:schemeClr val="tx1"/>
                </a:solidFill>
              </a:rPr>
              <a:t>Third year</a:t>
            </a:r>
            <a:endParaRPr lang="ar-SA" sz="3200" dirty="0" smtClean="0">
              <a:solidFill>
                <a:schemeClr val="tx1"/>
              </a:solidFill>
            </a:endParaRPr>
          </a:p>
        </p:txBody>
      </p:sp>
      <p:graphicFrame>
        <p:nvGraphicFramePr>
          <p:cNvPr id="5" name="Chart Placeholder 4"/>
          <p:cNvGraphicFramePr>
            <a:graphicFrameLocks noGrp="1"/>
          </p:cNvGraphicFramePr>
          <p:nvPr>
            <p:ph type="chart" idx="1"/>
            <p:extLst>
              <p:ext uri="{D42A27DB-BD31-4B8C-83A1-F6EECF244321}">
                <p14:modId xmlns:p14="http://schemas.microsoft.com/office/powerpoint/2010/main" val="2433728881"/>
              </p:ext>
            </p:extLst>
          </p:nvPr>
        </p:nvGraphicFramePr>
        <p:xfrm>
          <a:off x="990600" y="1371600"/>
          <a:ext cx="7177088" cy="4526063"/>
        </p:xfrm>
        <a:graphic>
          <a:graphicData uri="http://schemas.openxmlformats.org/drawingml/2006/table">
            <a:tbl>
              <a:tblPr rtl="1"/>
              <a:tblGrid>
                <a:gridCol w="3557228"/>
                <a:gridCol w="835435"/>
                <a:gridCol w="1142997"/>
                <a:gridCol w="823910"/>
                <a:gridCol w="817518"/>
              </a:tblGrid>
              <a:tr h="246644">
                <a:tc rowSpan="2">
                  <a:txBody>
                    <a:bodyPr/>
                    <a:lstStyle/>
                    <a:p>
                      <a:pPr algn="r" rtl="1">
                        <a:lnSpc>
                          <a:spcPct val="115000"/>
                        </a:lnSpc>
                        <a:spcAft>
                          <a:spcPts val="0"/>
                        </a:spcAft>
                      </a:pPr>
                      <a:r>
                        <a:rPr lang="ar-SA" sz="1400" b="1" dirty="0">
                          <a:latin typeface="Cambria"/>
                          <a:ea typeface="Times New Roman"/>
                          <a:cs typeface="Times New Roman"/>
                        </a:rPr>
                        <a:t>المـقــــــرر                                 </a:t>
                      </a:r>
                      <a:r>
                        <a:rPr lang="ar-SA" sz="1400" b="1" dirty="0" smtClean="0">
                          <a:latin typeface="Cambria"/>
                          <a:ea typeface="Times New Roman"/>
                          <a:cs typeface="Times New Roman"/>
                        </a:rPr>
                        <a:t>               </a:t>
                      </a:r>
                      <a:r>
                        <a:rPr lang="en-US" sz="1400" b="1" dirty="0">
                          <a:latin typeface="Cambria"/>
                          <a:ea typeface="Times New Roman"/>
                          <a:cs typeface="Times New Roman"/>
                        </a:rPr>
                        <a:t>Subject</a:t>
                      </a:r>
                      <a:endParaRPr lang="en-US" sz="1400" dirty="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BE5F1"/>
                    </a:solidFill>
                  </a:tcPr>
                </a:tc>
                <a:tc gridSpan="3">
                  <a:txBody>
                    <a:bodyPr/>
                    <a:lstStyle/>
                    <a:p>
                      <a:pPr algn="ctr" rtl="1">
                        <a:lnSpc>
                          <a:spcPct val="115000"/>
                        </a:lnSpc>
                        <a:spcAft>
                          <a:spcPts val="0"/>
                        </a:spcAft>
                      </a:pPr>
                      <a:r>
                        <a:rPr lang="ar-SA" sz="1400" b="1" dirty="0">
                          <a:latin typeface="Cambria"/>
                          <a:ea typeface="Times New Roman"/>
                          <a:cs typeface="Times New Roman"/>
                        </a:rPr>
                        <a:t>عدد الساعات في الأسبوع  </a:t>
                      </a:r>
                      <a:r>
                        <a:rPr lang="en-US" sz="1400" b="1" dirty="0">
                          <a:latin typeface="Cambria"/>
                          <a:ea typeface="Times New Roman"/>
                          <a:cs typeface="Times New Roman"/>
                        </a:rPr>
                        <a:t>Hours/week</a:t>
                      </a:r>
                      <a:endParaRPr lang="en-US" sz="1400" dirty="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hMerge="1">
                  <a:txBody>
                    <a:bodyPr/>
                    <a:lstStyle/>
                    <a:p>
                      <a:pPr rtl="1"/>
                      <a:endParaRPr lang="ar-SA"/>
                    </a:p>
                  </a:txBody>
                  <a:tcPr/>
                </a:tc>
                <a:tc hMerge="1">
                  <a:txBody>
                    <a:bodyPr/>
                    <a:lstStyle/>
                    <a:p>
                      <a:pPr rtl="1"/>
                      <a:endParaRPr lang="ar-SA"/>
                    </a:p>
                  </a:txBody>
                  <a:tcPr/>
                </a:tc>
                <a:tc rowSpan="2">
                  <a:txBody>
                    <a:bodyPr/>
                    <a:lstStyle/>
                    <a:p>
                      <a:pPr algn="ctr" rtl="1">
                        <a:lnSpc>
                          <a:spcPct val="115000"/>
                        </a:lnSpc>
                        <a:spcAft>
                          <a:spcPts val="0"/>
                        </a:spcAft>
                      </a:pPr>
                      <a:r>
                        <a:rPr lang="ar-SA" sz="1400" b="1">
                          <a:latin typeface="Cambria"/>
                          <a:ea typeface="Times New Roman"/>
                          <a:cs typeface="Times New Roman"/>
                        </a:rPr>
                        <a:t>مجموع الساعات للمقرر</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BE5F1"/>
                    </a:solidFill>
                  </a:tcPr>
                </a:tc>
              </a:tr>
              <a:tr h="489377">
                <a:tc vMerge="1">
                  <a:txBody>
                    <a:bodyPr/>
                    <a:lstStyle/>
                    <a:p>
                      <a:pPr rtl="1"/>
                      <a:endParaRPr lang="ar-SA"/>
                    </a:p>
                  </a:txBody>
                  <a:tcPr/>
                </a:tc>
                <a:tc>
                  <a:txBody>
                    <a:bodyPr/>
                    <a:lstStyle/>
                    <a:p>
                      <a:pPr algn="ctr" rtl="1">
                        <a:lnSpc>
                          <a:spcPct val="115000"/>
                        </a:lnSpc>
                        <a:spcAft>
                          <a:spcPts val="0"/>
                        </a:spcAft>
                      </a:pPr>
                      <a:r>
                        <a:rPr lang="en-US" sz="1400" b="1">
                          <a:latin typeface="Cambria"/>
                          <a:ea typeface="Times New Roman"/>
                          <a:cs typeface="Times New Roman"/>
                        </a:rPr>
                        <a:t>Lecture</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0"/>
                        </a:spcAft>
                      </a:pPr>
                      <a:r>
                        <a:rPr lang="en-US" sz="1400" b="1">
                          <a:latin typeface="Cambria"/>
                          <a:ea typeface="Times New Roman"/>
                          <a:cs typeface="Times New Roman"/>
                        </a:rPr>
                        <a:t>Laboratory</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0"/>
                        </a:spcAft>
                      </a:pPr>
                      <a:r>
                        <a:rPr lang="en-US" sz="1400" b="1">
                          <a:latin typeface="Cambria"/>
                          <a:ea typeface="Times New Roman"/>
                          <a:cs typeface="Times New Roman"/>
                        </a:rPr>
                        <a:t>Clinical</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BE5F1"/>
                    </a:solidFill>
                  </a:tcPr>
                </a:tc>
                <a:tc vMerge="1">
                  <a:txBody>
                    <a:bodyPr/>
                    <a:lstStyle/>
                    <a:p>
                      <a:pPr rtl="1"/>
                      <a:endParaRPr lang="ar-SA"/>
                    </a:p>
                  </a:txBody>
                  <a:tcPr/>
                </a:tc>
              </a:tr>
              <a:tr h="474394">
                <a:tc>
                  <a:txBody>
                    <a:bodyPr/>
                    <a:lstStyle/>
                    <a:p>
                      <a:pPr algn="r" rtl="1">
                        <a:lnSpc>
                          <a:spcPct val="115000"/>
                        </a:lnSpc>
                        <a:spcAft>
                          <a:spcPts val="0"/>
                        </a:spcAft>
                      </a:pPr>
                      <a:r>
                        <a:rPr lang="ar-SA" sz="1400" b="1" dirty="0">
                          <a:latin typeface="Cambria"/>
                          <a:ea typeface="Times New Roman"/>
                          <a:cs typeface="Times New Roman"/>
                        </a:rPr>
                        <a:t>علم الأمراض العامة  </a:t>
                      </a:r>
                      <a:r>
                        <a:rPr lang="en-US" sz="1400" b="1" dirty="0">
                          <a:latin typeface="Cambria"/>
                          <a:ea typeface="Times New Roman"/>
                          <a:cs typeface="Times New Roman"/>
                        </a:rPr>
                        <a:t>          </a:t>
                      </a:r>
                      <a:r>
                        <a:rPr lang="en-US" sz="1400" b="1" dirty="0" smtClean="0">
                          <a:latin typeface="Cambria"/>
                          <a:ea typeface="Times New Roman"/>
                          <a:cs typeface="Times New Roman"/>
                        </a:rPr>
                        <a:t>     </a:t>
                      </a:r>
                      <a:r>
                        <a:rPr lang="ar-SA" sz="1400" b="1" dirty="0" smtClean="0">
                          <a:latin typeface="Cambria"/>
                          <a:ea typeface="Times New Roman"/>
                          <a:cs typeface="Times New Roman"/>
                        </a:rPr>
                        <a:t>  </a:t>
                      </a:r>
                      <a:r>
                        <a:rPr lang="en-US" sz="1400" b="1" dirty="0">
                          <a:latin typeface="Cambria"/>
                          <a:ea typeface="Times New Roman"/>
                          <a:cs typeface="Times New Roman"/>
                        </a:rPr>
                        <a:t>General Pathology</a:t>
                      </a:r>
                      <a:endParaRPr lang="en-US" sz="1400" dirty="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٢</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٣</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٥</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428587">
                <a:tc>
                  <a:txBody>
                    <a:bodyPr/>
                    <a:lstStyle/>
                    <a:p>
                      <a:pPr algn="r" rtl="1">
                        <a:lnSpc>
                          <a:spcPct val="115000"/>
                        </a:lnSpc>
                        <a:spcAft>
                          <a:spcPts val="0"/>
                        </a:spcAft>
                      </a:pPr>
                      <a:r>
                        <a:rPr lang="ar-SA" sz="1400" b="1" dirty="0">
                          <a:latin typeface="Cambria"/>
                          <a:ea typeface="Times New Roman"/>
                          <a:cs typeface="Times New Roman"/>
                        </a:rPr>
                        <a:t>علم الأحياء المجهرية  </a:t>
                      </a:r>
                      <a:r>
                        <a:rPr lang="en-US" sz="1400" b="1" dirty="0">
                          <a:latin typeface="Cambria"/>
                          <a:ea typeface="Times New Roman"/>
                          <a:cs typeface="Times New Roman"/>
                        </a:rPr>
                        <a:t>Microbiology     </a:t>
                      </a:r>
                      <a:r>
                        <a:rPr lang="en-US" sz="1400" b="1" dirty="0" smtClean="0">
                          <a:latin typeface="Cambria"/>
                          <a:ea typeface="Times New Roman"/>
                          <a:cs typeface="Times New Roman"/>
                        </a:rPr>
                        <a:t>                    </a:t>
                      </a:r>
                      <a:endParaRPr lang="en-US" sz="1400" dirty="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٢</a:t>
                      </a:r>
                      <a:endParaRPr lang="en-US" sz="1400" dirty="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٢</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٤</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428587">
                <a:tc>
                  <a:txBody>
                    <a:bodyPr/>
                    <a:lstStyle/>
                    <a:p>
                      <a:pPr algn="r" rtl="1">
                        <a:lnSpc>
                          <a:spcPct val="115000"/>
                        </a:lnSpc>
                        <a:spcAft>
                          <a:spcPts val="0"/>
                        </a:spcAft>
                      </a:pPr>
                      <a:r>
                        <a:rPr lang="ar-SA" sz="1400" b="1" dirty="0">
                          <a:latin typeface="Cambria"/>
                          <a:ea typeface="Times New Roman"/>
                          <a:cs typeface="Times New Roman"/>
                        </a:rPr>
                        <a:t>علم الأدوية</a:t>
                      </a:r>
                      <a:r>
                        <a:rPr lang="en-US" sz="1400" b="1" dirty="0">
                          <a:latin typeface="Cambria"/>
                          <a:ea typeface="Times New Roman"/>
                          <a:cs typeface="Times New Roman"/>
                        </a:rPr>
                        <a:t>   </a:t>
                      </a:r>
                      <a:r>
                        <a:rPr lang="en-US" sz="1400" b="1" dirty="0" smtClean="0">
                          <a:latin typeface="Cambria"/>
                          <a:ea typeface="Times New Roman"/>
                          <a:cs typeface="Times New Roman"/>
                        </a:rPr>
                        <a:t>                                 </a:t>
                      </a:r>
                      <a:r>
                        <a:rPr lang="ar-SA" sz="1400" b="1" dirty="0" smtClean="0">
                          <a:latin typeface="Cambria"/>
                          <a:ea typeface="Times New Roman"/>
                          <a:cs typeface="Times New Roman"/>
                        </a:rPr>
                        <a:t>   </a:t>
                      </a:r>
                      <a:r>
                        <a:rPr lang="en-US" sz="1400" b="1" dirty="0">
                          <a:latin typeface="Cambria"/>
                          <a:ea typeface="Times New Roman"/>
                          <a:cs typeface="Times New Roman"/>
                        </a:rPr>
                        <a:t>Pharmacology</a:t>
                      </a:r>
                      <a:endParaRPr lang="en-US" sz="1400" dirty="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٢</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٢</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428587">
                <a:tc>
                  <a:txBody>
                    <a:bodyPr/>
                    <a:lstStyle/>
                    <a:p>
                      <a:pPr algn="r" rtl="1">
                        <a:lnSpc>
                          <a:spcPct val="115000"/>
                        </a:lnSpc>
                        <a:spcAft>
                          <a:spcPts val="0"/>
                        </a:spcAft>
                      </a:pPr>
                      <a:r>
                        <a:rPr lang="ar-SA" sz="1400" b="1" dirty="0">
                          <a:latin typeface="Cambria"/>
                          <a:ea typeface="Times New Roman"/>
                          <a:cs typeface="Times New Roman"/>
                        </a:rPr>
                        <a:t>علم أنسجة الفم </a:t>
                      </a:r>
                      <a:r>
                        <a:rPr lang="en-US" sz="1400" b="1" dirty="0" smtClean="0">
                          <a:latin typeface="Cambria"/>
                          <a:ea typeface="Times New Roman"/>
                          <a:cs typeface="Times New Roman"/>
                        </a:rPr>
                        <a:t>Oral Histology                                 </a:t>
                      </a:r>
                      <a:endParaRPr lang="en-US" sz="1400" dirty="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٢</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١</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٣</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428587">
                <a:tc>
                  <a:txBody>
                    <a:bodyPr/>
                    <a:lstStyle/>
                    <a:p>
                      <a:pPr algn="r" rtl="1">
                        <a:lnSpc>
                          <a:spcPct val="115000"/>
                        </a:lnSpc>
                        <a:spcAft>
                          <a:spcPts val="0"/>
                        </a:spcAft>
                      </a:pPr>
                      <a:r>
                        <a:rPr lang="ar-SA" sz="1400" b="1" dirty="0">
                          <a:latin typeface="Cambria"/>
                          <a:ea typeface="Times New Roman"/>
                          <a:cs typeface="Times New Roman"/>
                        </a:rPr>
                        <a:t>علم احياء الفم</a:t>
                      </a:r>
                      <a:r>
                        <a:rPr lang="en-US" sz="1400" b="1" dirty="0">
                          <a:latin typeface="Cambria"/>
                          <a:ea typeface="Times New Roman"/>
                          <a:cs typeface="Times New Roman"/>
                        </a:rPr>
                        <a:t>                 </a:t>
                      </a:r>
                      <a:r>
                        <a:rPr lang="ar-SA" sz="1400" b="1" dirty="0" smtClean="0">
                          <a:latin typeface="Cambria"/>
                          <a:ea typeface="Times New Roman"/>
                          <a:cs typeface="Times New Roman"/>
                        </a:rPr>
                        <a:t> </a:t>
                      </a:r>
                      <a:r>
                        <a:rPr lang="en-US" sz="1400" b="1" dirty="0" smtClean="0">
                          <a:latin typeface="Cambria"/>
                          <a:ea typeface="Times New Roman"/>
                          <a:cs typeface="Times New Roman"/>
                        </a:rPr>
                        <a:t>                   </a:t>
                      </a:r>
                      <a:r>
                        <a:rPr lang="ar-SA" sz="1400" b="1" dirty="0" smtClean="0">
                          <a:latin typeface="Cambria"/>
                          <a:ea typeface="Times New Roman"/>
                          <a:cs typeface="Times New Roman"/>
                        </a:rPr>
                        <a:t>  </a:t>
                      </a:r>
                      <a:r>
                        <a:rPr lang="en-US" sz="1400" b="1" dirty="0">
                          <a:latin typeface="Cambria"/>
                          <a:ea typeface="Times New Roman"/>
                          <a:cs typeface="Times New Roman"/>
                        </a:rPr>
                        <a:t>Oral Biology</a:t>
                      </a:r>
                      <a:endParaRPr lang="en-US" sz="1400" dirty="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٢</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٢</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428587">
                <a:tc>
                  <a:txBody>
                    <a:bodyPr/>
                    <a:lstStyle/>
                    <a:p>
                      <a:pPr algn="r" rtl="1">
                        <a:lnSpc>
                          <a:spcPct val="115000"/>
                        </a:lnSpc>
                        <a:spcAft>
                          <a:spcPts val="0"/>
                        </a:spcAft>
                      </a:pPr>
                      <a:r>
                        <a:rPr lang="ar-SA" sz="1400" b="1" dirty="0">
                          <a:latin typeface="Cambria"/>
                          <a:ea typeface="Times New Roman"/>
                          <a:cs typeface="Times New Roman"/>
                        </a:rPr>
                        <a:t>علم أشعة الفم </a:t>
                      </a:r>
                      <a:r>
                        <a:rPr lang="ar-SA" sz="1400" b="1" dirty="0" smtClean="0">
                          <a:latin typeface="Cambria"/>
                          <a:ea typeface="Times New Roman"/>
                          <a:cs typeface="Times New Roman"/>
                        </a:rPr>
                        <a:t>                              </a:t>
                      </a:r>
                      <a:r>
                        <a:rPr lang="en-US" sz="1400" b="1" dirty="0" smtClean="0">
                          <a:latin typeface="Cambria"/>
                          <a:ea typeface="Times New Roman"/>
                          <a:cs typeface="Times New Roman"/>
                        </a:rPr>
                        <a:t>Oral </a:t>
                      </a:r>
                      <a:r>
                        <a:rPr lang="en-US" sz="1400" b="1" dirty="0">
                          <a:latin typeface="Cambria"/>
                          <a:ea typeface="Times New Roman"/>
                          <a:cs typeface="Times New Roman"/>
                        </a:rPr>
                        <a:t>Radiology</a:t>
                      </a:r>
                      <a:endParaRPr lang="en-US" sz="1400" dirty="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٢</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٣</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٥</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428587">
                <a:tc>
                  <a:txBody>
                    <a:bodyPr/>
                    <a:lstStyle/>
                    <a:p>
                      <a:pPr algn="r" rtl="1">
                        <a:lnSpc>
                          <a:spcPct val="115000"/>
                        </a:lnSpc>
                        <a:spcAft>
                          <a:spcPts val="0"/>
                        </a:spcAft>
                      </a:pPr>
                      <a:r>
                        <a:rPr lang="ar-SA" sz="1400" b="1" dirty="0">
                          <a:latin typeface="Cambria"/>
                          <a:ea typeface="Times New Roman"/>
                          <a:cs typeface="Times New Roman"/>
                        </a:rPr>
                        <a:t>التركيبات </a:t>
                      </a:r>
                      <a:r>
                        <a:rPr lang="ar-SA" sz="1400" b="1" dirty="0" smtClean="0">
                          <a:latin typeface="Cambria"/>
                          <a:ea typeface="Times New Roman"/>
                          <a:cs typeface="Times New Roman"/>
                        </a:rPr>
                        <a:t>المتحركة  </a:t>
                      </a:r>
                      <a:r>
                        <a:rPr lang="en-US" sz="1400" b="1" dirty="0" smtClean="0">
                          <a:latin typeface="Cambria"/>
                          <a:ea typeface="Times New Roman"/>
                          <a:cs typeface="Times New Roman"/>
                        </a:rPr>
                        <a:t>Removable </a:t>
                      </a:r>
                      <a:r>
                        <a:rPr lang="en-US" sz="1400" b="1" dirty="0" err="1" smtClean="0">
                          <a:latin typeface="Cambria"/>
                          <a:ea typeface="Times New Roman"/>
                          <a:cs typeface="Times New Roman"/>
                        </a:rPr>
                        <a:t>Prosthodontics</a:t>
                      </a:r>
                      <a:r>
                        <a:rPr lang="en-US" sz="1400" b="1" dirty="0" smtClean="0">
                          <a:latin typeface="Cambria"/>
                          <a:ea typeface="Times New Roman"/>
                          <a:cs typeface="Times New Roman"/>
                        </a:rPr>
                        <a:t> </a:t>
                      </a:r>
                      <a:endParaRPr lang="en-US" sz="1400" dirty="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١</a:t>
                      </a:r>
                      <a:endParaRPr lang="en-US" sz="1400" dirty="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٣</a:t>
                      </a:r>
                      <a:endParaRPr lang="en-US" sz="1400" dirty="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٠</a:t>
                      </a:r>
                      <a:endParaRPr lang="en-US" sz="1400" dirty="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٤</a:t>
                      </a:r>
                      <a:endParaRPr lang="en-US" sz="1400" dirty="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428587">
                <a:tc>
                  <a:txBody>
                    <a:bodyPr/>
                    <a:lstStyle/>
                    <a:p>
                      <a:pPr algn="r" rtl="1">
                        <a:lnSpc>
                          <a:spcPct val="115000"/>
                        </a:lnSpc>
                        <a:spcAft>
                          <a:spcPts val="0"/>
                        </a:spcAft>
                      </a:pPr>
                      <a:r>
                        <a:rPr lang="ar-SA" sz="1400" b="1" dirty="0">
                          <a:latin typeface="Cambria"/>
                          <a:ea typeface="Times New Roman"/>
                          <a:cs typeface="Times New Roman"/>
                        </a:rPr>
                        <a:t>إصحاح </a:t>
                      </a:r>
                      <a:r>
                        <a:rPr lang="ar-SA" sz="1400" b="1" dirty="0" smtClean="0">
                          <a:latin typeface="Cambria"/>
                          <a:ea typeface="Times New Roman"/>
                          <a:cs typeface="Times New Roman"/>
                        </a:rPr>
                        <a:t>الأسنان  </a:t>
                      </a:r>
                      <a:r>
                        <a:rPr lang="en-US" sz="1400" b="1" dirty="0" smtClean="0">
                          <a:latin typeface="Cambria"/>
                          <a:ea typeface="Times New Roman"/>
                          <a:cs typeface="Times New Roman"/>
                        </a:rPr>
                        <a:t>Operative </a:t>
                      </a:r>
                      <a:r>
                        <a:rPr lang="en-US" sz="1400" b="1" dirty="0">
                          <a:latin typeface="Cambria"/>
                          <a:ea typeface="Times New Roman"/>
                          <a:cs typeface="Times New Roman"/>
                        </a:rPr>
                        <a:t>Dentistry          </a:t>
                      </a:r>
                      <a:r>
                        <a:rPr lang="en-US" sz="1400" b="1" dirty="0" smtClean="0">
                          <a:latin typeface="Cambria"/>
                          <a:ea typeface="Times New Roman"/>
                          <a:cs typeface="Times New Roman"/>
                        </a:rPr>
                        <a:t>          </a:t>
                      </a:r>
                      <a:endParaRPr lang="en-US" sz="1400" dirty="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٢</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٤</a:t>
                      </a:r>
                      <a:endParaRPr lang="en-US" sz="1400" dirty="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٦</a:t>
                      </a:r>
                      <a:endParaRPr lang="en-US" sz="140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FFFFF"/>
                    </a:solidFill>
                  </a:tcPr>
                </a:tc>
              </a:tr>
              <a:tr h="315438">
                <a:tc gridSpan="4">
                  <a:txBody>
                    <a:bodyPr/>
                    <a:lstStyle/>
                    <a:p>
                      <a:pPr algn="ctr" rtl="1">
                        <a:lnSpc>
                          <a:spcPct val="115000"/>
                        </a:lnSpc>
                        <a:spcAft>
                          <a:spcPts val="0"/>
                        </a:spcAft>
                      </a:pPr>
                      <a:r>
                        <a:rPr lang="ar-SA" sz="1400" b="1" dirty="0">
                          <a:latin typeface="Cambria"/>
                          <a:ea typeface="Times New Roman"/>
                          <a:cs typeface="Times New Roman"/>
                        </a:rPr>
                        <a:t>أجمالي عدد الساعات الأسبوعية للسنة الثالثة</a:t>
                      </a:r>
                      <a:endParaRPr lang="en-US" sz="1400" dirty="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algn="ctr" rtl="1">
                        <a:lnSpc>
                          <a:spcPct val="115000"/>
                        </a:lnSpc>
                        <a:spcAft>
                          <a:spcPts val="0"/>
                        </a:spcAft>
                      </a:pPr>
                      <a:r>
                        <a:rPr lang="ar-SA" sz="1800" b="1" dirty="0">
                          <a:latin typeface="Calibri"/>
                          <a:ea typeface="Times New Roman"/>
                          <a:cs typeface="Traditional Arabic"/>
                        </a:rPr>
                        <a:t>٣١</a:t>
                      </a:r>
                      <a:endParaRPr lang="en-US" sz="1400" dirty="0">
                        <a:latin typeface="Calibri"/>
                        <a:ea typeface="Times New Roman"/>
                        <a:cs typeface="Arial"/>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bl>
          </a:graphicData>
        </a:graphic>
      </p:graphicFrame>
    </p:spTree>
    <p:extLst>
      <p:ext uri="{BB962C8B-B14F-4D97-AF65-F5344CB8AC3E}">
        <p14:creationId xmlns:p14="http://schemas.microsoft.com/office/powerpoint/2010/main" val="1473329173"/>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219200" y="609600"/>
            <a:ext cx="6324600" cy="471488"/>
          </a:xfrm>
        </p:spPr>
        <p:txBody>
          <a:bodyPr rtlCol="0">
            <a:noAutofit/>
          </a:bodyPr>
          <a:lstStyle/>
          <a:p>
            <a:pPr algn="ctr" rtl="1" fontAlgn="auto">
              <a:spcAft>
                <a:spcPts val="0"/>
              </a:spcAft>
              <a:defRPr/>
            </a:pPr>
            <a:r>
              <a:rPr lang="ar-SA" sz="3200" dirty="0" smtClean="0">
                <a:solidFill>
                  <a:schemeClr val="tx1"/>
                </a:solidFill>
              </a:rPr>
              <a:t>رابعاً:</a:t>
            </a:r>
            <a:r>
              <a:rPr lang="en-US" sz="3200" dirty="0" smtClean="0">
                <a:solidFill>
                  <a:schemeClr val="tx1"/>
                </a:solidFill>
              </a:rPr>
              <a:t> </a:t>
            </a:r>
            <a:r>
              <a:rPr lang="ar-SA" sz="3200" dirty="0" smtClean="0">
                <a:solidFill>
                  <a:schemeClr val="tx1"/>
                </a:solidFill>
              </a:rPr>
              <a:t>الســنة الرابعة  </a:t>
            </a:r>
            <a:r>
              <a:rPr lang="en-US" sz="3200" dirty="0" smtClean="0">
                <a:solidFill>
                  <a:schemeClr val="tx1"/>
                </a:solidFill>
              </a:rPr>
              <a:t>Fourth year</a:t>
            </a:r>
            <a:endParaRPr lang="ar-SA" sz="3200" dirty="0" smtClean="0">
              <a:solidFill>
                <a:schemeClr val="tx1"/>
              </a:solidFill>
            </a:endParaRPr>
          </a:p>
        </p:txBody>
      </p:sp>
      <p:graphicFrame>
        <p:nvGraphicFramePr>
          <p:cNvPr id="5" name="Chart Placeholder 4"/>
          <p:cNvGraphicFramePr>
            <a:graphicFrameLocks noGrp="1"/>
          </p:cNvGraphicFramePr>
          <p:nvPr>
            <p:ph type="chart" idx="1"/>
            <p:extLst>
              <p:ext uri="{D42A27DB-BD31-4B8C-83A1-F6EECF244321}">
                <p14:modId xmlns:p14="http://schemas.microsoft.com/office/powerpoint/2010/main" val="768112117"/>
              </p:ext>
            </p:extLst>
          </p:nvPr>
        </p:nvGraphicFramePr>
        <p:xfrm>
          <a:off x="1066800" y="1214437"/>
          <a:ext cx="7015163" cy="4729163"/>
        </p:xfrm>
        <a:graphic>
          <a:graphicData uri="http://schemas.openxmlformats.org/drawingml/2006/table">
            <a:tbl>
              <a:tblPr rtl="1"/>
              <a:tblGrid>
                <a:gridCol w="3468046"/>
                <a:gridCol w="816640"/>
                <a:gridCol w="1066791"/>
                <a:gridCol w="793743"/>
                <a:gridCol w="869943"/>
              </a:tblGrid>
              <a:tr h="245392">
                <a:tc rowSpan="2">
                  <a:txBody>
                    <a:bodyPr/>
                    <a:lstStyle/>
                    <a:p>
                      <a:pPr algn="r" rtl="1">
                        <a:lnSpc>
                          <a:spcPct val="115000"/>
                        </a:lnSpc>
                        <a:spcAft>
                          <a:spcPts val="0"/>
                        </a:spcAft>
                      </a:pPr>
                      <a:r>
                        <a:rPr lang="ar-SA" sz="1400" b="1" dirty="0">
                          <a:latin typeface="Cambria"/>
                          <a:ea typeface="Times New Roman"/>
                          <a:cs typeface="Times New Roman"/>
                        </a:rPr>
                        <a:t>المقــرر </a:t>
                      </a:r>
                      <a:r>
                        <a:rPr lang="ar-SA" sz="1400" b="1" dirty="0" smtClean="0">
                          <a:latin typeface="Cambria"/>
                          <a:ea typeface="Times New Roman"/>
                          <a:cs typeface="Times New Roman"/>
                        </a:rPr>
                        <a:t>                                                  </a:t>
                      </a:r>
                      <a:r>
                        <a:rPr lang="en-US" sz="1400" b="1" dirty="0" smtClean="0">
                          <a:latin typeface="Cambria"/>
                          <a:ea typeface="Times New Roman"/>
                          <a:cs typeface="Times New Roman"/>
                        </a:rPr>
                        <a:t> Subject</a:t>
                      </a:r>
                      <a:endParaRPr lang="en-US" sz="1400" dirty="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BE5F1"/>
                    </a:solidFill>
                  </a:tcPr>
                </a:tc>
                <a:tc gridSpan="3">
                  <a:txBody>
                    <a:bodyPr/>
                    <a:lstStyle/>
                    <a:p>
                      <a:pPr algn="ctr" rtl="1">
                        <a:lnSpc>
                          <a:spcPct val="115000"/>
                        </a:lnSpc>
                        <a:spcAft>
                          <a:spcPts val="0"/>
                        </a:spcAft>
                      </a:pPr>
                      <a:r>
                        <a:rPr lang="ar-SA" sz="1400" b="1">
                          <a:latin typeface="Cambria"/>
                          <a:ea typeface="Times New Roman"/>
                          <a:cs typeface="Times New Roman"/>
                        </a:rPr>
                        <a:t>عدد الساعات في الأسبوع  </a:t>
                      </a:r>
                      <a:r>
                        <a:rPr lang="en-US" sz="1400" b="1">
                          <a:latin typeface="Cambria"/>
                          <a:ea typeface="Times New Roman"/>
                          <a:cs typeface="Times New Roman"/>
                        </a:rPr>
                        <a:t>Hours/week</a:t>
                      </a:r>
                      <a:endParaRPr lang="en-US" sz="14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hMerge="1">
                  <a:txBody>
                    <a:bodyPr/>
                    <a:lstStyle/>
                    <a:p>
                      <a:pPr rtl="1"/>
                      <a:endParaRPr lang="ar-SA"/>
                    </a:p>
                  </a:txBody>
                  <a:tcPr/>
                </a:tc>
                <a:tc hMerge="1">
                  <a:txBody>
                    <a:bodyPr/>
                    <a:lstStyle/>
                    <a:p>
                      <a:pPr rtl="1"/>
                      <a:endParaRPr lang="ar-SA"/>
                    </a:p>
                  </a:txBody>
                  <a:tcPr/>
                </a:tc>
                <a:tc rowSpan="2">
                  <a:txBody>
                    <a:bodyPr/>
                    <a:lstStyle/>
                    <a:p>
                      <a:pPr algn="ctr" rtl="1">
                        <a:lnSpc>
                          <a:spcPct val="115000"/>
                        </a:lnSpc>
                        <a:spcAft>
                          <a:spcPts val="0"/>
                        </a:spcAft>
                      </a:pPr>
                      <a:r>
                        <a:rPr lang="ar-SA" sz="1200" b="1">
                          <a:latin typeface="Cambria"/>
                          <a:ea typeface="Times New Roman"/>
                          <a:cs typeface="Times New Roman"/>
                        </a:rPr>
                        <a:t>مجموع الساعات للمقرر</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BE5F1"/>
                    </a:solidFill>
                  </a:tcPr>
                </a:tc>
              </a:tr>
              <a:tr h="385616">
                <a:tc vMerge="1">
                  <a:txBody>
                    <a:bodyPr/>
                    <a:lstStyle/>
                    <a:p>
                      <a:pPr rtl="1"/>
                      <a:endParaRPr lang="ar-SA"/>
                    </a:p>
                  </a:txBody>
                  <a:tcPr/>
                </a:tc>
                <a:tc>
                  <a:txBody>
                    <a:bodyPr/>
                    <a:lstStyle/>
                    <a:p>
                      <a:pPr algn="ctr" rtl="1">
                        <a:lnSpc>
                          <a:spcPct val="115000"/>
                        </a:lnSpc>
                        <a:spcAft>
                          <a:spcPts val="0"/>
                        </a:spcAft>
                      </a:pPr>
                      <a:r>
                        <a:rPr lang="en-US" sz="1400" b="1">
                          <a:latin typeface="Cambria"/>
                          <a:ea typeface="Times New Roman"/>
                          <a:cs typeface="Times New Roman"/>
                        </a:rPr>
                        <a:t>Lecture</a:t>
                      </a:r>
                      <a:endParaRPr lang="en-US" sz="14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0"/>
                        </a:spcAft>
                      </a:pPr>
                      <a:r>
                        <a:rPr lang="en-US" sz="1400" b="1" dirty="0">
                          <a:latin typeface="Cambria"/>
                          <a:ea typeface="Times New Roman"/>
                          <a:cs typeface="Times New Roman"/>
                        </a:rPr>
                        <a:t>Laboratory</a:t>
                      </a:r>
                      <a:endParaRPr lang="en-US" sz="1400" dirty="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0"/>
                        </a:spcAft>
                      </a:pPr>
                      <a:r>
                        <a:rPr lang="en-US" sz="1400" b="1" dirty="0">
                          <a:latin typeface="Cambria"/>
                          <a:ea typeface="Times New Roman"/>
                          <a:cs typeface="Times New Roman"/>
                        </a:rPr>
                        <a:t>Clinical</a:t>
                      </a:r>
                      <a:endParaRPr lang="en-US" sz="1400" dirty="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BE5F1"/>
                    </a:solidFill>
                  </a:tcPr>
                </a:tc>
                <a:tc vMerge="1">
                  <a:txBody>
                    <a:bodyPr/>
                    <a:lstStyle/>
                    <a:p>
                      <a:pPr rtl="1"/>
                      <a:endParaRPr lang="ar-SA"/>
                    </a:p>
                  </a:txBody>
                  <a:tcPr/>
                </a:tc>
              </a:tr>
              <a:tr h="374520">
                <a:tc>
                  <a:txBody>
                    <a:bodyPr/>
                    <a:lstStyle/>
                    <a:p>
                      <a:pPr algn="r" rtl="1">
                        <a:lnSpc>
                          <a:spcPct val="115000"/>
                        </a:lnSpc>
                        <a:spcAft>
                          <a:spcPts val="0"/>
                        </a:spcAft>
                      </a:pPr>
                      <a:r>
                        <a:rPr lang="ar-SA" sz="1400" b="1" dirty="0">
                          <a:latin typeface="Cambria"/>
                          <a:ea typeface="Times New Roman"/>
                          <a:cs typeface="Times New Roman"/>
                        </a:rPr>
                        <a:t>الأمراض </a:t>
                      </a:r>
                      <a:r>
                        <a:rPr lang="ar-SA" sz="1400" b="1" dirty="0" smtClean="0">
                          <a:latin typeface="Cambria"/>
                          <a:ea typeface="Times New Roman"/>
                          <a:cs typeface="Times New Roman"/>
                        </a:rPr>
                        <a:t>الباطنية                     </a:t>
                      </a:r>
                      <a:r>
                        <a:rPr lang="en-US" sz="1400" b="1" dirty="0" smtClean="0">
                          <a:latin typeface="Cambria"/>
                          <a:ea typeface="Times New Roman"/>
                          <a:cs typeface="Times New Roman"/>
                        </a:rPr>
                        <a:t>General </a:t>
                      </a:r>
                      <a:r>
                        <a:rPr lang="en-US" sz="1400" b="1" dirty="0">
                          <a:latin typeface="Cambria"/>
                          <a:ea typeface="Times New Roman"/>
                          <a:cs typeface="Times New Roman"/>
                        </a:rPr>
                        <a:t>Medicine</a:t>
                      </a:r>
                      <a:endParaRPr lang="en-US" sz="1400" dirty="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١</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١</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٢</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374520">
                <a:tc>
                  <a:txBody>
                    <a:bodyPr/>
                    <a:lstStyle/>
                    <a:p>
                      <a:pPr algn="r" rtl="1">
                        <a:lnSpc>
                          <a:spcPct val="115000"/>
                        </a:lnSpc>
                        <a:spcAft>
                          <a:spcPts val="0"/>
                        </a:spcAft>
                      </a:pPr>
                      <a:r>
                        <a:rPr lang="ar-SA" sz="1400" b="1" dirty="0">
                          <a:latin typeface="Cambria"/>
                          <a:ea typeface="Times New Roman"/>
                          <a:cs typeface="Times New Roman"/>
                        </a:rPr>
                        <a:t>الجراحة العامة    </a:t>
                      </a:r>
                      <a:r>
                        <a:rPr lang="en-US" sz="1400" b="1" dirty="0">
                          <a:latin typeface="Cambria"/>
                          <a:ea typeface="Times New Roman"/>
                          <a:cs typeface="Times New Roman"/>
                        </a:rPr>
                        <a:t>         </a:t>
                      </a:r>
                      <a:r>
                        <a:rPr lang="en-US" sz="1400" b="1" dirty="0" smtClean="0">
                          <a:latin typeface="Cambria"/>
                          <a:ea typeface="Times New Roman"/>
                          <a:cs typeface="Times New Roman"/>
                        </a:rPr>
                        <a:t>           </a:t>
                      </a:r>
                      <a:r>
                        <a:rPr lang="ar-SA" sz="1400" b="1" dirty="0" smtClean="0">
                          <a:latin typeface="Cambria"/>
                          <a:ea typeface="Times New Roman"/>
                          <a:cs typeface="Times New Roman"/>
                        </a:rPr>
                        <a:t>     </a:t>
                      </a:r>
                      <a:r>
                        <a:rPr lang="en-US" sz="1400" b="1" dirty="0">
                          <a:latin typeface="Cambria"/>
                          <a:ea typeface="Times New Roman"/>
                          <a:cs typeface="Times New Roman"/>
                        </a:rPr>
                        <a:t>General Surgery</a:t>
                      </a:r>
                      <a:endParaRPr lang="en-US" sz="1400" dirty="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١</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٢</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٣</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374520">
                <a:tc>
                  <a:txBody>
                    <a:bodyPr/>
                    <a:lstStyle/>
                    <a:p>
                      <a:pPr algn="r" rtl="1">
                        <a:lnSpc>
                          <a:spcPct val="115000"/>
                        </a:lnSpc>
                        <a:spcAft>
                          <a:spcPts val="0"/>
                        </a:spcAft>
                      </a:pPr>
                      <a:r>
                        <a:rPr lang="ar-SA" sz="1400" b="1" dirty="0">
                          <a:latin typeface="Cambria"/>
                          <a:ea typeface="Times New Roman"/>
                          <a:cs typeface="Times New Roman"/>
                        </a:rPr>
                        <a:t>علم أمراض الفم   </a:t>
                      </a:r>
                      <a:r>
                        <a:rPr lang="en-US" sz="1400" b="1" dirty="0">
                          <a:latin typeface="Cambria"/>
                          <a:ea typeface="Times New Roman"/>
                          <a:cs typeface="Times New Roman"/>
                        </a:rPr>
                        <a:t>  </a:t>
                      </a:r>
                      <a:r>
                        <a:rPr lang="ar-SA" sz="1400" b="1" dirty="0" smtClean="0">
                          <a:latin typeface="Cambria"/>
                          <a:ea typeface="Times New Roman"/>
                          <a:cs typeface="Times New Roman"/>
                        </a:rPr>
                        <a:t> </a:t>
                      </a:r>
                      <a:r>
                        <a:rPr lang="en-US" sz="1400" b="1" dirty="0" smtClean="0">
                          <a:latin typeface="Cambria"/>
                          <a:ea typeface="Times New Roman"/>
                          <a:cs typeface="Times New Roman"/>
                        </a:rPr>
                        <a:t>                     </a:t>
                      </a:r>
                      <a:r>
                        <a:rPr lang="ar-SA" sz="1400" b="1" dirty="0" smtClean="0">
                          <a:latin typeface="Cambria"/>
                          <a:ea typeface="Times New Roman"/>
                          <a:cs typeface="Times New Roman"/>
                        </a:rPr>
                        <a:t>   </a:t>
                      </a:r>
                      <a:r>
                        <a:rPr lang="en-US" sz="1400" b="1" dirty="0">
                          <a:latin typeface="Cambria"/>
                          <a:ea typeface="Times New Roman"/>
                          <a:cs typeface="Times New Roman"/>
                        </a:rPr>
                        <a:t>Oral Pathology</a:t>
                      </a:r>
                      <a:endParaRPr lang="en-US" sz="1400" dirty="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٢</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٣</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٥</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374520">
                <a:tc>
                  <a:txBody>
                    <a:bodyPr/>
                    <a:lstStyle/>
                    <a:p>
                      <a:pPr algn="r" rtl="1">
                        <a:lnSpc>
                          <a:spcPct val="115000"/>
                        </a:lnSpc>
                        <a:spcAft>
                          <a:spcPts val="0"/>
                        </a:spcAft>
                      </a:pPr>
                      <a:r>
                        <a:rPr lang="ar-SA" sz="1400" b="1" dirty="0">
                          <a:latin typeface="Cambria"/>
                          <a:ea typeface="Times New Roman"/>
                          <a:cs typeface="Times New Roman"/>
                        </a:rPr>
                        <a:t>تشخيص أمراض الفم </a:t>
                      </a:r>
                      <a:r>
                        <a:rPr lang="en-US" sz="1400" b="1" dirty="0">
                          <a:latin typeface="Cambria"/>
                          <a:ea typeface="Times New Roman"/>
                          <a:cs typeface="Times New Roman"/>
                        </a:rPr>
                        <a:t>                </a:t>
                      </a:r>
                      <a:r>
                        <a:rPr lang="en-US" sz="1400" b="1" dirty="0" smtClean="0">
                          <a:latin typeface="Cambria"/>
                          <a:ea typeface="Times New Roman"/>
                          <a:cs typeface="Times New Roman"/>
                        </a:rPr>
                        <a:t>     </a:t>
                      </a:r>
                      <a:r>
                        <a:rPr lang="ar-SA" sz="1400" b="1" dirty="0" smtClean="0">
                          <a:latin typeface="Cambria"/>
                          <a:ea typeface="Times New Roman"/>
                          <a:cs typeface="Times New Roman"/>
                        </a:rPr>
                        <a:t>  </a:t>
                      </a:r>
                      <a:r>
                        <a:rPr lang="en-US" sz="1400" b="1" dirty="0">
                          <a:latin typeface="Cambria"/>
                          <a:ea typeface="Times New Roman"/>
                          <a:cs typeface="Times New Roman"/>
                        </a:rPr>
                        <a:t>Oral Diagnosis</a:t>
                      </a:r>
                      <a:endParaRPr lang="en-US" sz="1400" dirty="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١</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٢</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٣</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374520">
                <a:tc>
                  <a:txBody>
                    <a:bodyPr/>
                    <a:lstStyle/>
                    <a:p>
                      <a:pPr algn="r" rtl="1">
                        <a:lnSpc>
                          <a:spcPct val="115000"/>
                        </a:lnSpc>
                        <a:spcAft>
                          <a:spcPts val="0"/>
                        </a:spcAft>
                      </a:pPr>
                      <a:r>
                        <a:rPr lang="ar-SA" sz="1400" b="1" dirty="0">
                          <a:latin typeface="Cambria"/>
                          <a:ea typeface="Times New Roman"/>
                          <a:cs typeface="Times New Roman"/>
                        </a:rPr>
                        <a:t>إصحاح الأسنان</a:t>
                      </a:r>
                      <a:r>
                        <a:rPr lang="en-US" sz="1400" b="1" dirty="0">
                          <a:latin typeface="Cambria"/>
                          <a:ea typeface="Times New Roman"/>
                          <a:cs typeface="Times New Roman"/>
                        </a:rPr>
                        <a:t>Operative Dentistry                     </a:t>
                      </a:r>
                      <a:endParaRPr lang="en-US" sz="1400" dirty="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١</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٣</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٤</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374520">
                <a:tc>
                  <a:txBody>
                    <a:bodyPr/>
                    <a:lstStyle/>
                    <a:p>
                      <a:pPr algn="r" rtl="1">
                        <a:lnSpc>
                          <a:spcPct val="115000"/>
                        </a:lnSpc>
                        <a:spcAft>
                          <a:spcPts val="0"/>
                        </a:spcAft>
                      </a:pPr>
                      <a:r>
                        <a:rPr lang="ar-SA" sz="1400" b="1" dirty="0">
                          <a:latin typeface="Cambria"/>
                          <a:ea typeface="Times New Roman"/>
                          <a:cs typeface="Times New Roman"/>
                        </a:rPr>
                        <a:t>التركيبات المتحركة</a:t>
                      </a:r>
                      <a:r>
                        <a:rPr lang="ar-SA" sz="1400" b="1" dirty="0">
                          <a:latin typeface="Calibri"/>
                          <a:ea typeface="Times New Roman"/>
                          <a:cs typeface="Cambria"/>
                        </a:rPr>
                        <a:t> </a:t>
                      </a:r>
                      <a:r>
                        <a:rPr lang="ar-SA" sz="1400" b="1" dirty="0">
                          <a:latin typeface="Cambria"/>
                          <a:ea typeface="Times New Roman"/>
                          <a:cs typeface="Times New Roman"/>
                        </a:rPr>
                        <a:t> </a:t>
                      </a:r>
                      <a:r>
                        <a:rPr lang="en-US" sz="1400" b="1" dirty="0">
                          <a:latin typeface="Cambria"/>
                          <a:ea typeface="Times New Roman"/>
                          <a:cs typeface="Times New Roman"/>
                        </a:rPr>
                        <a:t>Removable </a:t>
                      </a:r>
                      <a:r>
                        <a:rPr lang="en-US" sz="1400" b="1" dirty="0" err="1">
                          <a:latin typeface="Cambria"/>
                          <a:ea typeface="Times New Roman"/>
                          <a:cs typeface="Times New Roman"/>
                        </a:rPr>
                        <a:t>Prosthodontics</a:t>
                      </a:r>
                      <a:endParaRPr lang="en-US" sz="1400" dirty="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١</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٣</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٤</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374520">
                <a:tc>
                  <a:txBody>
                    <a:bodyPr/>
                    <a:lstStyle/>
                    <a:p>
                      <a:pPr algn="r" rtl="1">
                        <a:lnSpc>
                          <a:spcPct val="115000"/>
                        </a:lnSpc>
                        <a:spcAft>
                          <a:spcPts val="0"/>
                        </a:spcAft>
                      </a:pPr>
                      <a:r>
                        <a:rPr lang="ar-SA" sz="1400" b="1" dirty="0">
                          <a:latin typeface="Cambria"/>
                          <a:ea typeface="Times New Roman"/>
                          <a:cs typeface="Times New Roman"/>
                        </a:rPr>
                        <a:t>التركيبات الثابتة </a:t>
                      </a:r>
                      <a:r>
                        <a:rPr lang="en-US" sz="1400" b="1" dirty="0">
                          <a:latin typeface="Cambria"/>
                          <a:ea typeface="Times New Roman"/>
                          <a:cs typeface="Times New Roman"/>
                        </a:rPr>
                        <a:t>Fixed </a:t>
                      </a:r>
                      <a:r>
                        <a:rPr lang="en-US" sz="1400" b="1" dirty="0" err="1">
                          <a:latin typeface="Cambria"/>
                          <a:ea typeface="Times New Roman"/>
                          <a:cs typeface="Times New Roman"/>
                        </a:rPr>
                        <a:t>Prosthodontics</a:t>
                      </a:r>
                      <a:r>
                        <a:rPr lang="en-US" sz="1400" b="1" dirty="0">
                          <a:latin typeface="Cambria"/>
                          <a:ea typeface="Times New Roman"/>
                          <a:cs typeface="Times New Roman"/>
                        </a:rPr>
                        <a:t>                </a:t>
                      </a:r>
                      <a:endParaRPr lang="en-US" sz="1400" dirty="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١</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٣</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٤</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374520">
                <a:tc>
                  <a:txBody>
                    <a:bodyPr/>
                    <a:lstStyle/>
                    <a:p>
                      <a:pPr algn="r" rtl="1">
                        <a:lnSpc>
                          <a:spcPct val="115000"/>
                        </a:lnSpc>
                        <a:spcAft>
                          <a:spcPts val="0"/>
                        </a:spcAft>
                      </a:pPr>
                      <a:r>
                        <a:rPr lang="ar-SA" sz="1400" b="1" dirty="0">
                          <a:latin typeface="Cambria"/>
                          <a:ea typeface="Times New Roman"/>
                          <a:cs typeface="Times New Roman"/>
                        </a:rPr>
                        <a:t>التحكم في الآلم  </a:t>
                      </a:r>
                      <a:r>
                        <a:rPr lang="en-US" sz="1400" b="1" dirty="0">
                          <a:latin typeface="Cambria"/>
                          <a:ea typeface="Times New Roman"/>
                          <a:cs typeface="Times New Roman"/>
                        </a:rPr>
                        <a:t>Pain Control                                   </a:t>
                      </a:r>
                      <a:endParaRPr lang="en-US" sz="1400" dirty="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١</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٢</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٣</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411971">
                <a:tc>
                  <a:txBody>
                    <a:bodyPr/>
                    <a:lstStyle/>
                    <a:p>
                      <a:pPr algn="r" rtl="1">
                        <a:lnSpc>
                          <a:spcPct val="115000"/>
                        </a:lnSpc>
                        <a:spcAft>
                          <a:spcPts val="0"/>
                        </a:spcAft>
                      </a:pPr>
                      <a:r>
                        <a:rPr lang="ar-SA" sz="1400" b="1" dirty="0">
                          <a:latin typeface="Cambria"/>
                          <a:ea typeface="Times New Roman"/>
                          <a:cs typeface="Times New Roman"/>
                        </a:rPr>
                        <a:t>علاج الجذور ولب</a:t>
                      </a:r>
                      <a:r>
                        <a:rPr lang="ar-SA" sz="1400" b="1" dirty="0">
                          <a:latin typeface="Bodoni MT Black"/>
                          <a:ea typeface="Times New Roman"/>
                          <a:cs typeface="Times New Roman"/>
                        </a:rPr>
                        <a:t> </a:t>
                      </a:r>
                      <a:r>
                        <a:rPr lang="ar-SA" sz="1400" b="1" dirty="0">
                          <a:latin typeface="Cambria"/>
                          <a:ea typeface="Times New Roman"/>
                          <a:cs typeface="Times New Roman"/>
                        </a:rPr>
                        <a:t>الأسنان </a:t>
                      </a:r>
                      <a:r>
                        <a:rPr lang="en-US" sz="1400" b="1" dirty="0" err="1">
                          <a:latin typeface="Cambria"/>
                          <a:ea typeface="Times New Roman"/>
                          <a:cs typeface="Times New Roman"/>
                        </a:rPr>
                        <a:t>Endodontics</a:t>
                      </a:r>
                      <a:r>
                        <a:rPr lang="en-US" sz="1400" b="1" dirty="0">
                          <a:latin typeface="Cambria"/>
                          <a:ea typeface="Times New Roman"/>
                          <a:cs typeface="Times New Roman"/>
                        </a:rPr>
                        <a:t>                    </a:t>
                      </a:r>
                      <a:endParaRPr lang="en-US" sz="1400" dirty="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١</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٢</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٠</a:t>
                      </a:r>
                      <a:endParaRPr lang="en-US" sz="1200" dirty="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٣</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374520">
                <a:tc>
                  <a:txBody>
                    <a:bodyPr/>
                    <a:lstStyle/>
                    <a:p>
                      <a:pPr algn="r" rtl="1">
                        <a:lnSpc>
                          <a:spcPct val="115000"/>
                        </a:lnSpc>
                        <a:spcAft>
                          <a:spcPts val="0"/>
                        </a:spcAft>
                      </a:pPr>
                      <a:r>
                        <a:rPr lang="ar-SA" sz="1400" b="1" dirty="0">
                          <a:latin typeface="Cambria"/>
                          <a:ea typeface="Times New Roman"/>
                          <a:cs typeface="Times New Roman"/>
                        </a:rPr>
                        <a:t>الأنسجة المحيطة </a:t>
                      </a:r>
                      <a:r>
                        <a:rPr lang="ar-SA" sz="1400" b="1" dirty="0" smtClean="0">
                          <a:latin typeface="Cambria"/>
                          <a:ea typeface="Times New Roman"/>
                          <a:cs typeface="Times New Roman"/>
                        </a:rPr>
                        <a:t>بالأسنان                  </a:t>
                      </a:r>
                      <a:r>
                        <a:rPr lang="en-US" sz="1400" b="1" dirty="0" smtClean="0">
                          <a:latin typeface="Cambria"/>
                          <a:ea typeface="Times New Roman"/>
                          <a:cs typeface="Times New Roman"/>
                        </a:rPr>
                        <a:t> </a:t>
                      </a:r>
                      <a:r>
                        <a:rPr lang="en-US" sz="1400" b="1" dirty="0" err="1" smtClean="0">
                          <a:latin typeface="Cambria"/>
                          <a:ea typeface="Times New Roman"/>
                          <a:cs typeface="Times New Roman"/>
                        </a:rPr>
                        <a:t>Periodontics</a:t>
                      </a:r>
                      <a:endParaRPr lang="en-US" sz="1400" dirty="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١</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٣</a:t>
                      </a:r>
                      <a:endParaRPr lang="en-US" sz="120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٤</a:t>
                      </a:r>
                      <a:endParaRPr lang="en-US" sz="1200" dirty="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FFFFFF"/>
                    </a:solidFill>
                  </a:tcPr>
                </a:tc>
              </a:tr>
              <a:tr h="315504">
                <a:tc gridSpan="4">
                  <a:txBody>
                    <a:bodyPr/>
                    <a:lstStyle/>
                    <a:p>
                      <a:pPr algn="ctr" rtl="1">
                        <a:lnSpc>
                          <a:spcPct val="115000"/>
                        </a:lnSpc>
                        <a:spcAft>
                          <a:spcPts val="0"/>
                        </a:spcAft>
                      </a:pPr>
                      <a:r>
                        <a:rPr lang="ar-SA" sz="1600" b="1" dirty="0">
                          <a:latin typeface="Cambria"/>
                          <a:ea typeface="Times New Roman"/>
                          <a:cs typeface="Times New Roman"/>
                        </a:rPr>
                        <a:t>أجمالي عدد الساعات الأسبوعية للسنة الرابعة</a:t>
                      </a:r>
                      <a:endParaRPr lang="en-US" sz="1600" dirty="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algn="ctr" rtl="1">
                        <a:lnSpc>
                          <a:spcPct val="115000"/>
                        </a:lnSpc>
                        <a:spcAft>
                          <a:spcPts val="0"/>
                        </a:spcAft>
                      </a:pPr>
                      <a:r>
                        <a:rPr lang="ar-SA" sz="1800" b="1" dirty="0">
                          <a:latin typeface="Calibri"/>
                          <a:ea typeface="Times New Roman"/>
                          <a:cs typeface="Traditional Arabic"/>
                        </a:rPr>
                        <a:t>٣٥</a:t>
                      </a:r>
                      <a:endParaRPr lang="en-US" sz="1200" dirty="0">
                        <a:latin typeface="Calibri"/>
                        <a:ea typeface="Times New Roman"/>
                        <a:cs typeface="Arial"/>
                      </a:endParaRPr>
                    </a:p>
                  </a:txBody>
                  <a:tcPr marL="59635" marR="5963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bl>
          </a:graphicData>
        </a:graphic>
      </p:graphicFrame>
    </p:spTree>
    <p:extLst>
      <p:ext uri="{BB962C8B-B14F-4D97-AF65-F5344CB8AC3E}">
        <p14:creationId xmlns:p14="http://schemas.microsoft.com/office/powerpoint/2010/main" val="4252181262"/>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71600" y="533400"/>
            <a:ext cx="6324600" cy="471488"/>
          </a:xfrm>
        </p:spPr>
        <p:txBody>
          <a:bodyPr rtlCol="0">
            <a:noAutofit/>
          </a:bodyPr>
          <a:lstStyle/>
          <a:p>
            <a:pPr algn="ctr" rtl="1" fontAlgn="auto">
              <a:spcAft>
                <a:spcPts val="0"/>
              </a:spcAft>
              <a:defRPr/>
            </a:pPr>
            <a:r>
              <a:rPr lang="ar-SA" sz="3200" dirty="0" smtClean="0">
                <a:solidFill>
                  <a:schemeClr val="tx1"/>
                </a:solidFill>
                <a:latin typeface="Times New Roman" pitchFamily="18" charset="0"/>
                <a:cs typeface="Times New Roman" pitchFamily="18" charset="0"/>
              </a:rPr>
              <a:t>خامساً: الســـــنة الخامسة  </a:t>
            </a:r>
            <a:r>
              <a:rPr lang="en-US" sz="3200" dirty="0" smtClean="0">
                <a:solidFill>
                  <a:schemeClr val="tx1"/>
                </a:solidFill>
                <a:latin typeface="Times New Roman" pitchFamily="18" charset="0"/>
                <a:cs typeface="Times New Roman" pitchFamily="18" charset="0"/>
              </a:rPr>
              <a:t>Fifth year</a:t>
            </a:r>
            <a:endParaRPr lang="ar-SA" sz="3200" dirty="0" smtClean="0">
              <a:solidFill>
                <a:schemeClr val="tx1"/>
              </a:solidFill>
              <a:latin typeface="Times New Roman" pitchFamily="18" charset="0"/>
              <a:cs typeface="Times New Roman" pitchFamily="18" charset="0"/>
            </a:endParaRPr>
          </a:p>
        </p:txBody>
      </p:sp>
      <p:graphicFrame>
        <p:nvGraphicFramePr>
          <p:cNvPr id="5" name="Chart Placeholder 4"/>
          <p:cNvGraphicFramePr>
            <a:graphicFrameLocks noGrp="1"/>
          </p:cNvGraphicFramePr>
          <p:nvPr>
            <p:ph type="chart" idx="1"/>
            <p:extLst>
              <p:ext uri="{D42A27DB-BD31-4B8C-83A1-F6EECF244321}">
                <p14:modId xmlns:p14="http://schemas.microsoft.com/office/powerpoint/2010/main" val="280470115"/>
              </p:ext>
            </p:extLst>
          </p:nvPr>
        </p:nvGraphicFramePr>
        <p:xfrm>
          <a:off x="914400" y="1295400"/>
          <a:ext cx="7434262" cy="4419157"/>
        </p:xfrm>
        <a:graphic>
          <a:graphicData uri="http://schemas.openxmlformats.org/drawingml/2006/table">
            <a:tbl>
              <a:tblPr rtl="1"/>
              <a:tblGrid>
                <a:gridCol w="4283075"/>
                <a:gridCol w="709612"/>
                <a:gridCol w="962025"/>
                <a:gridCol w="714375"/>
                <a:gridCol w="765175"/>
              </a:tblGrid>
              <a:tr h="214313">
                <a:tc rowSpan="2">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mbria" pitchFamily="18" charset="0"/>
                          <a:cs typeface="Times New Roman" pitchFamily="18" charset="0"/>
                        </a:rPr>
                        <a:t>المقــرر                                                                     </a:t>
                      </a:r>
                      <a:r>
                        <a:rPr kumimoji="0" lang="en-US" sz="1400" b="1" i="0" u="none" strike="noStrike" cap="none" normalizeH="0" baseline="0" smtClean="0">
                          <a:ln>
                            <a:noFill/>
                          </a:ln>
                          <a:solidFill>
                            <a:schemeClr val="tx1"/>
                          </a:solidFill>
                          <a:effectLst/>
                          <a:latin typeface="Cambria" pitchFamily="18" charset="0"/>
                          <a:cs typeface="Times New Roman" pitchFamily="18" charset="0"/>
                        </a:rPr>
                        <a:t> Subject</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solidFill>
                      <a:srgbClr val="DBE5F1"/>
                    </a:solidFill>
                  </a:tcPr>
                </a:tc>
                <a:tc gridSpan="3">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Cambria" pitchFamily="18" charset="0"/>
                          <a:cs typeface="Times New Roman" pitchFamily="18" charset="0"/>
                        </a:rPr>
                        <a:t>عدد الساعات في الأسبوع  </a:t>
                      </a:r>
                      <a:r>
                        <a:rPr kumimoji="0" lang="en-US" sz="1200" b="1" i="0" u="none" strike="noStrike" cap="none" normalizeH="0" baseline="0" smtClean="0">
                          <a:ln>
                            <a:noFill/>
                          </a:ln>
                          <a:solidFill>
                            <a:schemeClr val="tx1"/>
                          </a:solidFill>
                          <a:effectLst/>
                          <a:latin typeface="Cambria" pitchFamily="18" charset="0"/>
                          <a:cs typeface="Times New Roman" pitchFamily="18" charset="0"/>
                        </a:rPr>
                        <a:t>Hours/week</a:t>
                      </a:r>
                      <a:endParaRPr kumimoji="0" lang="en-US" sz="1200" b="0" i="0" u="none" strike="noStrike" cap="none" normalizeH="0" baseline="0" smtClean="0">
                        <a:ln>
                          <a:noFill/>
                        </a:ln>
                        <a:solidFill>
                          <a:schemeClr val="tx1"/>
                        </a:solidFill>
                        <a:effectLst/>
                        <a:latin typeface="Calibri" pitchFamily="34" charset="0"/>
                        <a:cs typeface="Times New Roman" pitchFamily="18" charset="0"/>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BE5F1"/>
                    </a:solidFill>
                  </a:tcPr>
                </a:tc>
                <a:tc hMerge="1">
                  <a:txBody>
                    <a:bodyPr/>
                    <a:lstStyle/>
                    <a:p>
                      <a:endParaRPr lang="en-US"/>
                    </a:p>
                  </a:txBody>
                  <a:tcPr/>
                </a:tc>
                <a:tc hMerge="1">
                  <a:txBody>
                    <a:bodyPr/>
                    <a:lstStyle/>
                    <a:p>
                      <a:endParaRPr lang="en-US"/>
                    </a:p>
                  </a:txBody>
                  <a:tcPr/>
                </a:tc>
                <a:tc rowSpan="2">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200" b="1" i="0" u="none" strike="noStrike" cap="none" normalizeH="0" baseline="0" smtClean="0">
                          <a:ln>
                            <a:noFill/>
                          </a:ln>
                          <a:solidFill>
                            <a:schemeClr val="tx1"/>
                          </a:solidFill>
                          <a:effectLst/>
                          <a:latin typeface="Cambria" pitchFamily="18" charset="0"/>
                          <a:cs typeface="Times New Roman" pitchFamily="18" charset="0"/>
                        </a:rPr>
                        <a:t>مجموع الساعات للمقرر</a:t>
                      </a:r>
                      <a:endParaRPr kumimoji="0" lang="en-US" sz="1200" b="0" i="0" u="none" strike="noStrike" cap="none" normalizeH="0" baseline="0" smtClean="0">
                        <a:ln>
                          <a:noFill/>
                        </a:ln>
                        <a:solidFill>
                          <a:schemeClr val="tx1"/>
                        </a:solidFill>
                        <a:effectLst/>
                        <a:latin typeface="Calibri" pitchFamily="34" charset="0"/>
                        <a:cs typeface="Times New Roman" pitchFamily="18" charset="0"/>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solidFill>
                      <a:srgbClr val="DBE5F1"/>
                    </a:solidFill>
                  </a:tcPr>
                </a:tc>
              </a:tr>
              <a:tr h="427038">
                <a:tc vMerge="1">
                  <a:txBody>
                    <a:bodyPr/>
                    <a:lstStyle/>
                    <a:p>
                      <a:endParaRPr lang="en-US"/>
                    </a:p>
                  </a:txBody>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mbria" pitchFamily="18" charset="0"/>
                          <a:cs typeface="Times New Roman" pitchFamily="18" charset="0"/>
                        </a:rPr>
                        <a:t>Lecture</a:t>
                      </a:r>
                      <a:endParaRPr kumimoji="0" lang="en-US" sz="1200" b="0" i="0" u="none" strike="noStrike" cap="none" normalizeH="0" baseline="0" smtClean="0">
                        <a:ln>
                          <a:noFill/>
                        </a:ln>
                        <a:solidFill>
                          <a:schemeClr val="tx1"/>
                        </a:solidFill>
                        <a:effectLst/>
                        <a:latin typeface="Calibri" pitchFamily="34" charset="0"/>
                        <a:cs typeface="Times New Roman" pitchFamily="18" charset="0"/>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mbria" pitchFamily="18" charset="0"/>
                          <a:cs typeface="Times New Roman" pitchFamily="18" charset="0"/>
                        </a:rPr>
                        <a:t>Laboratory</a:t>
                      </a:r>
                      <a:endParaRPr kumimoji="0" lang="en-US" sz="1200" b="0" i="0" u="none" strike="noStrike" cap="none" normalizeH="0" baseline="0" smtClean="0">
                        <a:ln>
                          <a:noFill/>
                        </a:ln>
                        <a:solidFill>
                          <a:schemeClr val="tx1"/>
                        </a:solidFill>
                        <a:effectLst/>
                        <a:latin typeface="Calibri" pitchFamily="34" charset="0"/>
                        <a:cs typeface="Times New Roman" pitchFamily="18" charset="0"/>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mbria" pitchFamily="18" charset="0"/>
                          <a:cs typeface="Times New Roman" pitchFamily="18" charset="0"/>
                        </a:rPr>
                        <a:t>Clinical</a:t>
                      </a:r>
                      <a:endParaRPr kumimoji="0" lang="en-US" sz="1200" b="0" i="0" u="none" strike="noStrike" cap="none" normalizeH="0" baseline="0" smtClean="0">
                        <a:ln>
                          <a:noFill/>
                        </a:ln>
                        <a:solidFill>
                          <a:schemeClr val="tx1"/>
                        </a:solidFill>
                        <a:effectLst/>
                        <a:latin typeface="Calibri" pitchFamily="34" charset="0"/>
                        <a:cs typeface="Times New Roman" pitchFamily="18" charset="0"/>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lnTlToBr>
                      <a:noFill/>
                    </a:lnTlToBr>
                    <a:lnBlToTr>
                      <a:noFill/>
                    </a:lnBlToTr>
                    <a:solidFill>
                      <a:srgbClr val="DBE5F1"/>
                    </a:solidFill>
                  </a:tcPr>
                </a:tc>
                <a:tc vMerge="1">
                  <a:txBody>
                    <a:bodyPr/>
                    <a:lstStyle/>
                    <a:p>
                      <a:endParaRPr lang="en-US"/>
                    </a:p>
                  </a:txBody>
                  <a:tcPr/>
                </a:tc>
              </a:tr>
              <a:tr h="425450">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mbria" pitchFamily="18" charset="0"/>
                          <a:cs typeface="Times New Roman" pitchFamily="18" charset="0"/>
                        </a:rPr>
                        <a:t>جراحة الفم والوجه والفكين   </a:t>
                      </a:r>
                      <a:r>
                        <a:rPr kumimoji="0" lang="en-US" sz="1400" b="1" i="0" u="none" strike="noStrike" cap="none" normalizeH="0" baseline="0" smtClean="0">
                          <a:ln>
                            <a:noFill/>
                          </a:ln>
                          <a:solidFill>
                            <a:schemeClr val="tx1"/>
                          </a:solidFill>
                          <a:effectLst/>
                          <a:latin typeface="Cambria" pitchFamily="18" charset="0"/>
                          <a:cs typeface="Times New Roman" pitchFamily="18" charset="0"/>
                        </a:rPr>
                        <a:t>Oral and</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1" i="0" u="none" strike="noStrike" cap="none" normalizeH="0" baseline="0" smtClean="0">
                          <a:ln>
                            <a:noFill/>
                          </a:ln>
                          <a:solidFill>
                            <a:schemeClr val="tx1"/>
                          </a:solidFill>
                          <a:effectLst/>
                          <a:latin typeface="Cambria" pitchFamily="18" charset="0"/>
                          <a:cs typeface="Times New Roman" pitchFamily="18" charset="0"/>
                        </a:rPr>
                        <a:t>Maxillofacial Surgery</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١</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٠</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٣</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٤</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r>
              <a:tr h="425450">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mbria" pitchFamily="18" charset="0"/>
                          <a:cs typeface="Times New Roman" pitchFamily="18" charset="0"/>
                        </a:rPr>
                        <a:t>علاج الجذور ولب</a:t>
                      </a:r>
                      <a:r>
                        <a:rPr kumimoji="0" lang="ar-SA" sz="1400" b="1" i="0" u="none" strike="noStrike" cap="none" normalizeH="0" baseline="0" smtClean="0">
                          <a:ln>
                            <a:noFill/>
                          </a:ln>
                          <a:solidFill>
                            <a:schemeClr val="tx1"/>
                          </a:solidFill>
                          <a:effectLst/>
                          <a:latin typeface="Bodoni MT Black" pitchFamily="18" charset="0"/>
                          <a:cs typeface="Times New Roman" pitchFamily="18" charset="0"/>
                        </a:rPr>
                        <a:t> </a:t>
                      </a:r>
                      <a:r>
                        <a:rPr kumimoji="0" lang="ar-SA" sz="1400" b="1" i="0" u="none" strike="noStrike" cap="none" normalizeH="0" baseline="0" smtClean="0">
                          <a:ln>
                            <a:noFill/>
                          </a:ln>
                          <a:solidFill>
                            <a:schemeClr val="tx1"/>
                          </a:solidFill>
                          <a:effectLst/>
                          <a:latin typeface="Cambria" pitchFamily="18" charset="0"/>
                          <a:cs typeface="Times New Roman" pitchFamily="18" charset="0"/>
                        </a:rPr>
                        <a:t>الأسنان                                 </a:t>
                      </a:r>
                      <a:r>
                        <a:rPr kumimoji="0" lang="en-US" sz="1400" b="1" i="0" u="none" strike="noStrike" cap="none" normalizeH="0" baseline="0" smtClean="0">
                          <a:ln>
                            <a:noFill/>
                          </a:ln>
                          <a:solidFill>
                            <a:schemeClr val="tx1"/>
                          </a:solidFill>
                          <a:effectLst/>
                          <a:latin typeface="Cambria" pitchFamily="18" charset="0"/>
                          <a:cs typeface="Times New Roman" pitchFamily="18" charset="0"/>
                        </a:rPr>
                        <a:t>Endodontics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١</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٠</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٣</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٤</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r>
              <a:tr h="371475">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mbria" pitchFamily="18" charset="0"/>
                          <a:cs typeface="Times New Roman" pitchFamily="18" charset="0"/>
                        </a:rPr>
                        <a:t>إصحاح الأسنان                                </a:t>
                      </a:r>
                      <a:r>
                        <a:rPr kumimoji="0" lang="en-US" sz="1400" b="1" i="0" u="none" strike="noStrike" cap="none" normalizeH="0" baseline="0" smtClean="0">
                          <a:ln>
                            <a:noFill/>
                          </a:ln>
                          <a:solidFill>
                            <a:schemeClr val="tx1"/>
                          </a:solidFill>
                          <a:effectLst/>
                          <a:latin typeface="Cambria" pitchFamily="18" charset="0"/>
                          <a:cs typeface="Times New Roman" pitchFamily="18" charset="0"/>
                        </a:rPr>
                        <a:t>Operative Dentistry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١</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٠</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٣</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٤</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r>
              <a:tr h="425450">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mbria" pitchFamily="18" charset="0"/>
                          <a:cs typeface="Times New Roman" pitchFamily="18" charset="0"/>
                        </a:rPr>
                        <a:t>طب أسنان الأطفال                                            </a:t>
                      </a:r>
                      <a:r>
                        <a:rPr kumimoji="0" lang="ar-SA" sz="1400" b="1" i="0" u="none" strike="noStrike" cap="none" normalizeH="0" baseline="0" smtClean="0">
                          <a:ln>
                            <a:noFill/>
                          </a:ln>
                          <a:solidFill>
                            <a:schemeClr val="tx1"/>
                          </a:solidFill>
                          <a:effectLst/>
                          <a:latin typeface="Calibri" pitchFamily="34" charset="0"/>
                          <a:cs typeface="Times New Roman" pitchFamily="18" charset="0"/>
                        </a:rPr>
                        <a:t> </a:t>
                      </a:r>
                      <a:r>
                        <a:rPr kumimoji="0" lang="en-US" sz="1400" b="1" i="0" u="none" strike="noStrike" cap="none" normalizeH="0" baseline="0" smtClean="0">
                          <a:ln>
                            <a:noFill/>
                          </a:ln>
                          <a:solidFill>
                            <a:schemeClr val="tx1"/>
                          </a:solidFill>
                          <a:effectLst/>
                          <a:latin typeface="Cambria" pitchFamily="18" charset="0"/>
                          <a:cs typeface="Times New Roman" pitchFamily="18" charset="0"/>
                        </a:rPr>
                        <a:t>Paedodontics</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١</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٠</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٣</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٤</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r>
              <a:tr h="357188">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mbria" pitchFamily="18" charset="0"/>
                          <a:cs typeface="Times New Roman" pitchFamily="18" charset="0"/>
                        </a:rPr>
                        <a:t>تقويم الأسنان  </a:t>
                      </a:r>
                      <a:r>
                        <a:rPr kumimoji="0" lang="en-US" sz="1400" b="1" i="0" u="none" strike="noStrike" cap="none" normalizeH="0" baseline="0" smtClean="0">
                          <a:ln>
                            <a:noFill/>
                          </a:ln>
                          <a:solidFill>
                            <a:schemeClr val="tx1"/>
                          </a:solidFill>
                          <a:effectLst/>
                          <a:latin typeface="Cambria" pitchFamily="18" charset="0"/>
                          <a:cs typeface="Times New Roman" pitchFamily="18" charset="0"/>
                        </a:rPr>
                        <a:t>Orthodontics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١</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٢</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٠</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٣</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r>
              <a:tr h="371475">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mbria" pitchFamily="18" charset="0"/>
                          <a:cs typeface="Times New Roman" pitchFamily="18" charset="0"/>
                        </a:rPr>
                        <a:t>التركيبات الثابتة </a:t>
                      </a:r>
                      <a:r>
                        <a:rPr kumimoji="0" lang="en-US" sz="1400" b="1" i="0" u="none" strike="noStrike" cap="none" normalizeH="0" baseline="0" smtClean="0">
                          <a:ln>
                            <a:noFill/>
                          </a:ln>
                          <a:solidFill>
                            <a:schemeClr val="tx1"/>
                          </a:solidFill>
                          <a:effectLst/>
                          <a:latin typeface="Cambria" pitchFamily="18" charset="0"/>
                          <a:cs typeface="Times New Roman" pitchFamily="18" charset="0"/>
                        </a:rPr>
                        <a:t>Fixed Prosthodontics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١</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٠</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٣</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٤</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r>
              <a:tr h="342900">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mbria" pitchFamily="18" charset="0"/>
                          <a:cs typeface="Times New Roman" pitchFamily="18" charset="0"/>
                        </a:rPr>
                        <a:t>طب الفم</a:t>
                      </a:r>
                      <a:r>
                        <a:rPr kumimoji="0" lang="ar-SA" sz="1400" b="1" i="0" u="none" strike="noStrike" cap="none" normalizeH="0" baseline="0" smtClean="0">
                          <a:ln>
                            <a:noFill/>
                          </a:ln>
                          <a:solidFill>
                            <a:schemeClr val="tx1"/>
                          </a:solidFill>
                          <a:effectLst/>
                          <a:latin typeface="Bodoni MT Black" pitchFamily="18" charset="0"/>
                          <a:cs typeface="Times New Roman" pitchFamily="18" charset="0"/>
                        </a:rPr>
                        <a:t>  </a:t>
                      </a:r>
                      <a:r>
                        <a:rPr kumimoji="0" lang="en-US" sz="1400" b="1" i="0" u="none" strike="noStrike" cap="none" normalizeH="0" baseline="0" smtClean="0">
                          <a:ln>
                            <a:noFill/>
                          </a:ln>
                          <a:solidFill>
                            <a:schemeClr val="tx1"/>
                          </a:solidFill>
                          <a:effectLst/>
                          <a:latin typeface="Cambria" pitchFamily="18" charset="0"/>
                          <a:cs typeface="Times New Roman" pitchFamily="18" charset="0"/>
                        </a:rPr>
                        <a:t>Oral Medicine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١</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٠</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٢</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٣</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r>
              <a:tr h="371475">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mbria" pitchFamily="18" charset="0"/>
                          <a:cs typeface="Times New Roman" pitchFamily="18" charset="0"/>
                        </a:rPr>
                        <a:t>الأنسجة المحيطة بالأسنان                                     </a:t>
                      </a:r>
                      <a:r>
                        <a:rPr kumimoji="0" lang="en-US" sz="1400" b="1" i="0" u="none" strike="noStrike" cap="none" normalizeH="0" baseline="0" smtClean="0">
                          <a:ln>
                            <a:noFill/>
                          </a:ln>
                          <a:solidFill>
                            <a:schemeClr val="tx1"/>
                          </a:solidFill>
                          <a:effectLst/>
                          <a:latin typeface="Cambria" pitchFamily="18" charset="0"/>
                          <a:cs typeface="Times New Roman" pitchFamily="18" charset="0"/>
                        </a:rPr>
                        <a:t>Periodontics</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١</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٠</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٣</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٤</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r>
              <a:tr h="371475">
                <a:tc>
                  <a:txBody>
                    <a:bodyPr/>
                    <a:lstStyle/>
                    <a:p>
                      <a:pPr marL="0" marR="0" lvl="0" indent="0" algn="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mbria" pitchFamily="18" charset="0"/>
                          <a:cs typeface="Times New Roman" pitchFamily="18" charset="0"/>
                        </a:rPr>
                        <a:t>التركيبات المتحركة</a:t>
                      </a:r>
                      <a:r>
                        <a:rPr kumimoji="0" lang="ar-SA" sz="1400" b="1" i="0" u="none" strike="noStrike" cap="none" normalizeH="0" baseline="0" smtClean="0">
                          <a:ln>
                            <a:noFill/>
                          </a:ln>
                          <a:solidFill>
                            <a:schemeClr val="tx1"/>
                          </a:solidFill>
                          <a:effectLst/>
                          <a:latin typeface="Calibri" pitchFamily="34" charset="0"/>
                          <a:ea typeface="Times New Roman" pitchFamily="18" charset="0"/>
                          <a:cs typeface="Cambria" pitchFamily="18" charset="0"/>
                        </a:rPr>
                        <a:t> </a:t>
                      </a:r>
                      <a:r>
                        <a:rPr kumimoji="0" lang="ar-SA" sz="1400" b="1" i="0" u="none" strike="noStrike" cap="none" normalizeH="0" baseline="0" smtClean="0">
                          <a:ln>
                            <a:noFill/>
                          </a:ln>
                          <a:solidFill>
                            <a:schemeClr val="tx1"/>
                          </a:solidFill>
                          <a:effectLst/>
                          <a:latin typeface="Cambria" pitchFamily="18" charset="0"/>
                          <a:cs typeface="Times New Roman" pitchFamily="18" charset="0"/>
                        </a:rPr>
                        <a:t> </a:t>
                      </a:r>
                      <a:r>
                        <a:rPr kumimoji="0" lang="en-US" sz="1400" b="1" i="0" u="none" strike="noStrike" cap="none" normalizeH="0" baseline="0" smtClean="0">
                          <a:ln>
                            <a:noFill/>
                          </a:ln>
                          <a:solidFill>
                            <a:schemeClr val="tx1"/>
                          </a:solidFill>
                          <a:effectLst/>
                          <a:latin typeface="Cambria" pitchFamily="18" charset="0"/>
                          <a:cs typeface="Times New Roman" pitchFamily="18" charset="0"/>
                        </a:rPr>
                        <a:t>Removable Prosthodontics                    </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١</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٠</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٣</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rPr>
                        <a:t>٤</a:t>
                      </a:r>
                      <a:endParaRPr kumimoji="0" lang="en-US" sz="1200" b="0" i="0" u="none" strike="noStrike" cap="none" normalizeH="0" baseline="0" smtClean="0">
                        <a:ln>
                          <a:noFill/>
                        </a:ln>
                        <a:solidFill>
                          <a:schemeClr val="tx1"/>
                        </a:solidFill>
                        <a:effectLst/>
                        <a:latin typeface="Calibri" pitchFamily="34" charset="0"/>
                        <a:ea typeface="Times New Roman" pitchFamily="18" charset="0"/>
                        <a:cs typeface="Traditional Arabic" pitchFamily="18" charset="-78"/>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r>
              <a:tr h="249238">
                <a:tc gridSpan="4">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400" b="1" i="0" u="none" strike="noStrike" cap="none" normalizeH="0" baseline="0" smtClean="0">
                          <a:ln>
                            <a:noFill/>
                          </a:ln>
                          <a:solidFill>
                            <a:schemeClr val="tx1"/>
                          </a:solidFill>
                          <a:effectLst/>
                          <a:latin typeface="Cambria" pitchFamily="18" charset="0"/>
                          <a:cs typeface="Times New Roman" pitchFamily="18" charset="0"/>
                        </a:rPr>
                        <a:t>أجمالي عدد الساعات الأسبوعية للسنة الخامسة</a:t>
                      </a:r>
                      <a:endParaRPr kumimoji="0" lang="en-US" sz="1400" b="0" i="0" u="none" strike="noStrike" cap="none" normalizeH="0" baseline="0" smtClean="0">
                        <a:ln>
                          <a:noFill/>
                        </a:ln>
                        <a:solidFill>
                          <a:schemeClr val="tx1"/>
                        </a:solidFill>
                        <a:effectLst/>
                        <a:latin typeface="Calibri" pitchFamily="34" charset="0"/>
                        <a:cs typeface="Times New Roman" pitchFamily="18" charset="0"/>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BE5F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SA" sz="1800" b="1" i="0" u="none" strike="noStrike" cap="none" normalizeH="0" baseline="0" dirty="0" smtClean="0">
                          <a:ln>
                            <a:noFill/>
                          </a:ln>
                          <a:solidFill>
                            <a:schemeClr val="tx1"/>
                          </a:solidFill>
                          <a:effectLst/>
                          <a:latin typeface="Times New Roman" pitchFamily="18" charset="0"/>
                          <a:cs typeface="Times New Roman" pitchFamily="18" charset="0"/>
                        </a:rPr>
                        <a:t>٤٦</a:t>
                      </a:r>
                      <a:endParaRPr kumimoji="0" lang="en-US" sz="1800" b="1" i="0" u="none" strike="noStrike" cap="none" normalizeH="0" baseline="0" dirty="0" smtClean="0">
                        <a:ln>
                          <a:noFill/>
                        </a:ln>
                        <a:solidFill>
                          <a:schemeClr val="tx1"/>
                        </a:solidFill>
                        <a:effectLst/>
                        <a:latin typeface="Calibri" pitchFamily="34" charset="0"/>
                        <a:cs typeface="Times New Roman" pitchFamily="18" charset="0"/>
                      </a:endParaRPr>
                    </a:p>
                  </a:txBody>
                  <a:tcPr marL="62651" marR="62651"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BE5F1"/>
                    </a:solidFill>
                  </a:tcPr>
                </a:tc>
              </a:tr>
            </a:tbl>
          </a:graphicData>
        </a:graphic>
      </p:graphicFrame>
    </p:spTree>
    <p:extLst>
      <p:ext uri="{BB962C8B-B14F-4D97-AF65-F5344CB8AC3E}">
        <p14:creationId xmlns:p14="http://schemas.microsoft.com/office/powerpoint/2010/main" val="696629979"/>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43000" y="609600"/>
            <a:ext cx="6219825" cy="471487"/>
          </a:xfrm>
        </p:spPr>
        <p:txBody>
          <a:bodyPr rtlCol="0">
            <a:noAutofit/>
          </a:bodyPr>
          <a:lstStyle/>
          <a:p>
            <a:pPr algn="r" rtl="1" fontAlgn="auto">
              <a:spcAft>
                <a:spcPts val="0"/>
              </a:spcAft>
              <a:defRPr/>
            </a:pPr>
            <a:r>
              <a:rPr lang="ar-SA" sz="3200" dirty="0" smtClean="0">
                <a:solidFill>
                  <a:schemeClr val="tx1"/>
                </a:solidFill>
                <a:latin typeface="Times New Roman" pitchFamily="18" charset="0"/>
                <a:cs typeface="Times New Roman" pitchFamily="18" charset="0"/>
              </a:rPr>
              <a:t>سادساً:</a:t>
            </a:r>
            <a:r>
              <a:rPr lang="en-US" sz="3200" dirty="0" smtClean="0">
                <a:solidFill>
                  <a:schemeClr val="tx1"/>
                </a:solidFill>
                <a:latin typeface="Times New Roman" pitchFamily="18" charset="0"/>
                <a:cs typeface="Times New Roman" pitchFamily="18" charset="0"/>
              </a:rPr>
              <a:t> </a:t>
            </a:r>
            <a:r>
              <a:rPr lang="ar-SA" sz="3200" dirty="0" smtClean="0">
                <a:solidFill>
                  <a:schemeClr val="tx1"/>
                </a:solidFill>
                <a:latin typeface="Times New Roman" pitchFamily="18" charset="0"/>
                <a:cs typeface="Times New Roman" pitchFamily="18" charset="0"/>
              </a:rPr>
              <a:t>الســـنة السادسة  </a:t>
            </a:r>
            <a:r>
              <a:rPr lang="en-US" sz="3200" dirty="0" smtClean="0">
                <a:solidFill>
                  <a:schemeClr val="tx1"/>
                </a:solidFill>
                <a:latin typeface="Times New Roman" pitchFamily="18" charset="0"/>
                <a:cs typeface="Times New Roman" pitchFamily="18" charset="0"/>
              </a:rPr>
              <a:t>Sixth year</a:t>
            </a:r>
            <a:endParaRPr lang="ar-SA" sz="3200" dirty="0" smtClean="0">
              <a:solidFill>
                <a:schemeClr val="tx1"/>
              </a:solidFill>
              <a:latin typeface="Times New Roman" pitchFamily="18" charset="0"/>
              <a:cs typeface="Times New Roman" pitchFamily="18" charset="0"/>
            </a:endParaRPr>
          </a:p>
        </p:txBody>
      </p:sp>
      <p:graphicFrame>
        <p:nvGraphicFramePr>
          <p:cNvPr id="5" name="Chart Placeholder 4"/>
          <p:cNvGraphicFramePr>
            <a:graphicFrameLocks noGrp="1"/>
          </p:cNvGraphicFramePr>
          <p:nvPr>
            <p:ph type="chart" idx="1"/>
            <p:extLst>
              <p:ext uri="{D42A27DB-BD31-4B8C-83A1-F6EECF244321}">
                <p14:modId xmlns:p14="http://schemas.microsoft.com/office/powerpoint/2010/main" val="1545613246"/>
              </p:ext>
            </p:extLst>
          </p:nvPr>
        </p:nvGraphicFramePr>
        <p:xfrm>
          <a:off x="914400" y="1447800"/>
          <a:ext cx="7483474" cy="3711574"/>
        </p:xfrm>
        <a:graphic>
          <a:graphicData uri="http://schemas.openxmlformats.org/drawingml/2006/table">
            <a:tbl>
              <a:tblPr rtl="1"/>
              <a:tblGrid>
                <a:gridCol w="4302137"/>
                <a:gridCol w="763584"/>
                <a:gridCol w="946147"/>
                <a:gridCol w="708022"/>
                <a:gridCol w="763584"/>
              </a:tblGrid>
              <a:tr h="269964">
                <a:tc rowSpan="2">
                  <a:txBody>
                    <a:bodyPr/>
                    <a:lstStyle/>
                    <a:p>
                      <a:pPr algn="r" rtl="1">
                        <a:lnSpc>
                          <a:spcPct val="115000"/>
                        </a:lnSpc>
                        <a:spcAft>
                          <a:spcPts val="0"/>
                        </a:spcAft>
                      </a:pPr>
                      <a:r>
                        <a:rPr lang="ar-SA" sz="1400" b="1" dirty="0">
                          <a:latin typeface="Cambria"/>
                          <a:ea typeface="Times New Roman"/>
                          <a:cs typeface="Times New Roman"/>
                        </a:rPr>
                        <a:t>المقــرر </a:t>
                      </a:r>
                      <a:r>
                        <a:rPr lang="en-US" sz="1400" b="1" dirty="0" smtClean="0">
                          <a:latin typeface="Cambria"/>
                          <a:ea typeface="Times New Roman"/>
                          <a:cs typeface="Times New Roman"/>
                        </a:rPr>
                        <a:t> Subject                                                                            </a:t>
                      </a:r>
                      <a:endParaRPr lang="en-US" sz="1400" dirty="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BE5F1"/>
                    </a:solidFill>
                  </a:tcPr>
                </a:tc>
                <a:tc gridSpan="3">
                  <a:txBody>
                    <a:bodyPr/>
                    <a:lstStyle/>
                    <a:p>
                      <a:pPr algn="ctr" rtl="1">
                        <a:lnSpc>
                          <a:spcPct val="115000"/>
                        </a:lnSpc>
                        <a:spcAft>
                          <a:spcPts val="0"/>
                        </a:spcAft>
                      </a:pPr>
                      <a:r>
                        <a:rPr lang="ar-SA" sz="1200" b="1" dirty="0">
                          <a:latin typeface="Cambria"/>
                          <a:ea typeface="Times New Roman"/>
                          <a:cs typeface="Times New Roman"/>
                        </a:rPr>
                        <a:t>عدد الساعات في الأسبوع  </a:t>
                      </a:r>
                      <a:r>
                        <a:rPr lang="en-US" sz="1200" b="1" dirty="0">
                          <a:latin typeface="Cambria"/>
                          <a:ea typeface="Times New Roman"/>
                          <a:cs typeface="Times New Roman"/>
                        </a:rPr>
                        <a:t>Hours/week</a:t>
                      </a:r>
                      <a:endParaRPr lang="en-US" sz="1200" dirty="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hMerge="1">
                  <a:txBody>
                    <a:bodyPr/>
                    <a:lstStyle/>
                    <a:p>
                      <a:pPr rtl="1"/>
                      <a:endParaRPr lang="ar-SA"/>
                    </a:p>
                  </a:txBody>
                  <a:tcPr/>
                </a:tc>
                <a:tc hMerge="1">
                  <a:txBody>
                    <a:bodyPr/>
                    <a:lstStyle/>
                    <a:p>
                      <a:pPr rtl="1"/>
                      <a:endParaRPr lang="ar-SA"/>
                    </a:p>
                  </a:txBody>
                  <a:tcPr/>
                </a:tc>
                <a:tc rowSpan="2">
                  <a:txBody>
                    <a:bodyPr/>
                    <a:lstStyle/>
                    <a:p>
                      <a:pPr algn="ctr" rtl="1">
                        <a:lnSpc>
                          <a:spcPct val="115000"/>
                        </a:lnSpc>
                        <a:spcAft>
                          <a:spcPts val="0"/>
                        </a:spcAft>
                      </a:pPr>
                      <a:r>
                        <a:rPr lang="ar-SA" sz="1400" b="1" dirty="0">
                          <a:latin typeface="Cambria"/>
                          <a:ea typeface="Times New Roman"/>
                          <a:cs typeface="Times New Roman"/>
                        </a:rPr>
                        <a:t>مجموع الساعات للمقرر</a:t>
                      </a:r>
                      <a:endParaRPr lang="en-US" sz="1400" dirty="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BE5F1"/>
                    </a:solidFill>
                  </a:tcPr>
                </a:tc>
              </a:tr>
              <a:tr h="539929">
                <a:tc vMerge="1">
                  <a:txBody>
                    <a:bodyPr/>
                    <a:lstStyle/>
                    <a:p>
                      <a:pPr rtl="1"/>
                      <a:endParaRPr lang="ar-SA"/>
                    </a:p>
                  </a:txBody>
                  <a:tcPr/>
                </a:tc>
                <a:tc>
                  <a:txBody>
                    <a:bodyPr/>
                    <a:lstStyle/>
                    <a:p>
                      <a:pPr algn="ctr" rtl="1">
                        <a:lnSpc>
                          <a:spcPct val="115000"/>
                        </a:lnSpc>
                        <a:spcAft>
                          <a:spcPts val="0"/>
                        </a:spcAft>
                      </a:pPr>
                      <a:r>
                        <a:rPr lang="en-US" sz="1200" b="1">
                          <a:latin typeface="Cambria"/>
                          <a:ea typeface="Times New Roman"/>
                          <a:cs typeface="Times New Roman"/>
                        </a:rPr>
                        <a:t>Lecture</a:t>
                      </a:r>
                      <a:endParaRPr lang="en-US" sz="120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0"/>
                        </a:spcAft>
                      </a:pPr>
                      <a:r>
                        <a:rPr lang="en-US" sz="1200" b="1" dirty="0">
                          <a:latin typeface="Cambria"/>
                          <a:ea typeface="Times New Roman"/>
                          <a:cs typeface="Times New Roman"/>
                        </a:rPr>
                        <a:t>Laboratory</a:t>
                      </a:r>
                      <a:endParaRPr lang="en-US" sz="1200" dirty="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BE5F1"/>
                    </a:solidFill>
                  </a:tcPr>
                </a:tc>
                <a:tc>
                  <a:txBody>
                    <a:bodyPr/>
                    <a:lstStyle/>
                    <a:p>
                      <a:pPr algn="ctr" rtl="1">
                        <a:lnSpc>
                          <a:spcPct val="115000"/>
                        </a:lnSpc>
                        <a:spcAft>
                          <a:spcPts val="0"/>
                        </a:spcAft>
                      </a:pPr>
                      <a:r>
                        <a:rPr lang="en-US" sz="1200" b="1" dirty="0">
                          <a:latin typeface="Cambria"/>
                          <a:ea typeface="Times New Roman"/>
                          <a:cs typeface="Times New Roman"/>
                        </a:rPr>
                        <a:t>Clinical</a:t>
                      </a:r>
                      <a:endParaRPr lang="en-US" sz="1200" dirty="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rgbClr val="DBE5F1"/>
                    </a:solidFill>
                  </a:tcPr>
                </a:tc>
                <a:tc vMerge="1">
                  <a:txBody>
                    <a:bodyPr/>
                    <a:lstStyle/>
                    <a:p>
                      <a:pPr rtl="1"/>
                      <a:endParaRPr lang="ar-SA"/>
                    </a:p>
                  </a:txBody>
                  <a:tcPr/>
                </a:tc>
              </a:tr>
              <a:tr h="539929">
                <a:tc>
                  <a:txBody>
                    <a:bodyPr/>
                    <a:lstStyle/>
                    <a:p>
                      <a:pPr algn="ctr" rtl="1">
                        <a:lnSpc>
                          <a:spcPct val="115000"/>
                        </a:lnSpc>
                        <a:spcAft>
                          <a:spcPts val="0"/>
                        </a:spcAft>
                      </a:pPr>
                      <a:r>
                        <a:rPr lang="ar-SA" sz="1400" b="1" dirty="0">
                          <a:latin typeface="Cambria"/>
                          <a:ea typeface="Times New Roman"/>
                          <a:cs typeface="Times New Roman"/>
                        </a:rPr>
                        <a:t>الصحة العامة للفم والأسنان </a:t>
                      </a:r>
                      <a:r>
                        <a:rPr lang="en-US" sz="1400" b="1" dirty="0">
                          <a:latin typeface="Cambria"/>
                          <a:ea typeface="Times New Roman"/>
                          <a:cs typeface="Times New Roman"/>
                        </a:rPr>
                        <a:t> Oral and Dental Public Health </a:t>
                      </a:r>
                      <a:r>
                        <a:rPr lang="en-US" sz="1400" b="1" dirty="0" smtClean="0">
                          <a:latin typeface="Cambria"/>
                          <a:ea typeface="Times New Roman"/>
                          <a:cs typeface="Times New Roman"/>
                        </a:rPr>
                        <a:t> </a:t>
                      </a:r>
                      <a:endParaRPr lang="en-US" sz="1400" dirty="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١</a:t>
                      </a:r>
                      <a:endParaRPr lang="en-US" sz="1800" dirty="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80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٣</a:t>
                      </a:r>
                      <a:endParaRPr lang="en-US" sz="1800" dirty="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٤</a:t>
                      </a:r>
                      <a:endParaRPr lang="en-US" sz="1800" dirty="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436064">
                <a:tc>
                  <a:txBody>
                    <a:bodyPr/>
                    <a:lstStyle/>
                    <a:p>
                      <a:pPr algn="r" rtl="1">
                        <a:lnSpc>
                          <a:spcPct val="115000"/>
                        </a:lnSpc>
                        <a:spcAft>
                          <a:spcPts val="0"/>
                        </a:spcAft>
                      </a:pPr>
                      <a:r>
                        <a:rPr lang="ar-SA" sz="1400" b="1" dirty="0">
                          <a:latin typeface="Cambria"/>
                          <a:ea typeface="Times New Roman"/>
                          <a:cs typeface="Times New Roman"/>
                        </a:rPr>
                        <a:t>تقويم الأسنان </a:t>
                      </a:r>
                      <a:r>
                        <a:rPr lang="ar-SA" sz="1400" b="1" dirty="0" smtClean="0">
                          <a:latin typeface="Cambria"/>
                          <a:ea typeface="Times New Roman"/>
                          <a:cs typeface="Times New Roman"/>
                        </a:rPr>
                        <a:t>              </a:t>
                      </a:r>
                      <a:r>
                        <a:rPr lang="en-US" sz="1400" b="1" dirty="0">
                          <a:latin typeface="Cambria"/>
                          <a:ea typeface="Times New Roman"/>
                          <a:cs typeface="Times New Roman"/>
                        </a:rPr>
                        <a:t>Orthodontics         </a:t>
                      </a:r>
                      <a:r>
                        <a:rPr lang="en-US" sz="1400" b="1" dirty="0" smtClean="0">
                          <a:latin typeface="Cambria"/>
                          <a:ea typeface="Times New Roman"/>
                          <a:cs typeface="Times New Roman"/>
                        </a:rPr>
                        <a:t>                               </a:t>
                      </a:r>
                      <a:endParaRPr lang="en-US" sz="1400" dirty="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١</a:t>
                      </a:r>
                      <a:endParaRPr lang="en-US" sz="180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80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٣</a:t>
                      </a:r>
                      <a:endParaRPr lang="en-US" sz="180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٤</a:t>
                      </a:r>
                      <a:endParaRPr lang="en-US" sz="180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428612">
                <a:tc>
                  <a:txBody>
                    <a:bodyPr/>
                    <a:lstStyle/>
                    <a:p>
                      <a:pPr algn="r" rtl="1">
                        <a:lnSpc>
                          <a:spcPct val="115000"/>
                        </a:lnSpc>
                        <a:spcAft>
                          <a:spcPts val="0"/>
                        </a:spcAft>
                      </a:pPr>
                      <a:r>
                        <a:rPr lang="ar-SA" sz="1400" b="1" dirty="0">
                          <a:latin typeface="Cambria"/>
                          <a:ea typeface="Times New Roman"/>
                          <a:cs typeface="Times New Roman"/>
                        </a:rPr>
                        <a:t>طب أسنان الأطفال    </a:t>
                      </a:r>
                      <a:r>
                        <a:rPr lang="ar-SA" sz="1400" b="1" dirty="0" smtClean="0">
                          <a:latin typeface="Cambria"/>
                          <a:ea typeface="Times New Roman"/>
                          <a:cs typeface="Times New Roman"/>
                        </a:rPr>
                        <a:t>                                        </a:t>
                      </a:r>
                      <a:r>
                        <a:rPr lang="ar-SA" sz="1400" b="1" dirty="0" smtClean="0">
                          <a:latin typeface="Calibri"/>
                          <a:ea typeface="Times New Roman"/>
                          <a:cs typeface="Times New Roman"/>
                        </a:rPr>
                        <a:t> </a:t>
                      </a:r>
                      <a:r>
                        <a:rPr lang="en-US" sz="1400" b="1" dirty="0" err="1">
                          <a:latin typeface="Cambria"/>
                          <a:ea typeface="Times New Roman"/>
                          <a:cs typeface="Times New Roman"/>
                        </a:rPr>
                        <a:t>Paedodontics</a:t>
                      </a:r>
                      <a:endParaRPr lang="en-US" sz="1400" dirty="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١</a:t>
                      </a:r>
                      <a:endParaRPr lang="en-US" sz="180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80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٣</a:t>
                      </a:r>
                      <a:endParaRPr lang="en-US" sz="1800" dirty="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٤</a:t>
                      </a:r>
                      <a:endParaRPr lang="en-US" sz="180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613556">
                <a:tc>
                  <a:txBody>
                    <a:bodyPr/>
                    <a:lstStyle/>
                    <a:p>
                      <a:pPr algn="r" rtl="1">
                        <a:lnSpc>
                          <a:spcPct val="115000"/>
                        </a:lnSpc>
                        <a:spcAft>
                          <a:spcPts val="0"/>
                        </a:spcAft>
                      </a:pPr>
                      <a:r>
                        <a:rPr lang="ar-SA" sz="1400" b="1">
                          <a:latin typeface="Cambria"/>
                          <a:ea typeface="Times New Roman"/>
                          <a:cs typeface="Times New Roman"/>
                        </a:rPr>
                        <a:t>جراحة الفم والوجه والفكين   </a:t>
                      </a:r>
                      <a:r>
                        <a:rPr lang="en-US" sz="1400" b="1">
                          <a:latin typeface="Cambria"/>
                          <a:ea typeface="Times New Roman"/>
                          <a:cs typeface="Times New Roman"/>
                        </a:rPr>
                        <a:t>Oral and</a:t>
                      </a:r>
                      <a:r>
                        <a:rPr lang="en-US" sz="1400" b="1">
                          <a:latin typeface="Times New Roman"/>
                          <a:ea typeface="Times New Roman"/>
                          <a:cs typeface="Arial"/>
                        </a:rPr>
                        <a:t> </a:t>
                      </a:r>
                      <a:r>
                        <a:rPr lang="en-US" sz="1400" b="1">
                          <a:latin typeface="Cambria"/>
                          <a:ea typeface="Times New Roman"/>
                          <a:cs typeface="Times New Roman"/>
                        </a:rPr>
                        <a:t>Maxillofacial Surgery</a:t>
                      </a:r>
                      <a:endParaRPr lang="en-US" sz="140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١</a:t>
                      </a:r>
                      <a:endParaRPr lang="en-US" sz="180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٠</a:t>
                      </a:r>
                      <a:endParaRPr lang="en-US" sz="180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٣</a:t>
                      </a:r>
                      <a:endParaRPr lang="en-US" sz="180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٤</a:t>
                      </a:r>
                      <a:endParaRPr lang="en-US" sz="180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539929">
                <a:tc>
                  <a:txBody>
                    <a:bodyPr/>
                    <a:lstStyle/>
                    <a:p>
                      <a:pPr algn="r" rtl="1">
                        <a:lnSpc>
                          <a:spcPct val="115000"/>
                        </a:lnSpc>
                        <a:spcAft>
                          <a:spcPts val="0"/>
                        </a:spcAft>
                      </a:pPr>
                      <a:r>
                        <a:rPr lang="ar-SA" sz="1400" b="1" dirty="0">
                          <a:latin typeface="Cambria"/>
                          <a:ea typeface="Times New Roman"/>
                          <a:cs typeface="Times New Roman"/>
                        </a:rPr>
                        <a:t>عيادات العلاج الشامل </a:t>
                      </a:r>
                      <a:r>
                        <a:rPr lang="en-US" sz="1400" b="1" dirty="0">
                          <a:latin typeface="Cambria"/>
                          <a:ea typeface="Times New Roman"/>
                          <a:cs typeface="Times New Roman"/>
                        </a:rPr>
                        <a:t>Comprehensive care clinics                 </a:t>
                      </a:r>
                      <a:endParaRPr lang="en-US" sz="1400" dirty="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٤</a:t>
                      </a:r>
                      <a:endParaRPr lang="en-US" sz="1800" dirty="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٠</a:t>
                      </a:r>
                      <a:endParaRPr lang="en-US" sz="1800" dirty="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a:latin typeface="Calibri"/>
                          <a:ea typeface="Times New Roman"/>
                          <a:cs typeface="Traditional Arabic"/>
                        </a:rPr>
                        <a:t>٢٠</a:t>
                      </a:r>
                      <a:endParaRPr lang="en-US" sz="180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800" b="1" dirty="0">
                          <a:latin typeface="Calibri"/>
                          <a:ea typeface="Times New Roman"/>
                          <a:cs typeface="Traditional Arabic"/>
                        </a:rPr>
                        <a:t>٢٤</a:t>
                      </a:r>
                      <a:endParaRPr lang="en-US" sz="1800" dirty="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343591">
                <a:tc gridSpan="4">
                  <a:txBody>
                    <a:bodyPr/>
                    <a:lstStyle/>
                    <a:p>
                      <a:pPr algn="ctr" rtl="1">
                        <a:lnSpc>
                          <a:spcPct val="115000"/>
                        </a:lnSpc>
                        <a:spcAft>
                          <a:spcPts val="0"/>
                        </a:spcAft>
                      </a:pPr>
                      <a:r>
                        <a:rPr lang="ar-SA" sz="1600" b="1" dirty="0">
                          <a:latin typeface="Cambria"/>
                          <a:ea typeface="Times New Roman"/>
                          <a:cs typeface="Times New Roman"/>
                        </a:rPr>
                        <a:t>أجمالي عدد الساعات الأسبوعية للسنة السادسة</a:t>
                      </a:r>
                      <a:endParaRPr lang="en-US" sz="1600" dirty="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algn="ctr" rtl="1">
                        <a:lnSpc>
                          <a:spcPct val="115000"/>
                        </a:lnSpc>
                        <a:spcAft>
                          <a:spcPts val="0"/>
                        </a:spcAft>
                      </a:pPr>
                      <a:r>
                        <a:rPr lang="ar-SA" sz="1800" b="1" dirty="0">
                          <a:latin typeface="Calibri"/>
                          <a:ea typeface="Times New Roman"/>
                          <a:cs typeface="Traditional Arabic"/>
                        </a:rPr>
                        <a:t>٤٠</a:t>
                      </a:r>
                      <a:endParaRPr lang="en-US" sz="1400" dirty="0">
                        <a:latin typeface="Calibri"/>
                        <a:ea typeface="Times New Roman"/>
                        <a:cs typeface="Arial"/>
                      </a:endParaRPr>
                    </a:p>
                  </a:txBody>
                  <a:tcPr marL="66985" marR="669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bl>
          </a:graphicData>
        </a:graphic>
      </p:graphicFrame>
    </p:spTree>
    <p:extLst>
      <p:ext uri="{BB962C8B-B14F-4D97-AF65-F5344CB8AC3E}">
        <p14:creationId xmlns:p14="http://schemas.microsoft.com/office/powerpoint/2010/main" val="2340442591"/>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00175" y="2362200"/>
            <a:ext cx="6219825" cy="1524000"/>
          </a:xfrm>
          <a:prstGeom prst="rect">
            <a:avLst/>
          </a:prstGeom>
        </p:spPr>
        <p:txBody>
          <a:bodyPr rtlCol="0">
            <a:no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rtl="1">
              <a:defRPr/>
            </a:pPr>
            <a:r>
              <a:rPr lang="en-US" sz="12000" dirty="0" smtClean="0">
                <a:solidFill>
                  <a:schemeClr val="tx1"/>
                </a:solidFill>
                <a:latin typeface="Brush Script MT" pitchFamily="66" charset="0"/>
                <a:cs typeface="Times New Roman" pitchFamily="18" charset="0"/>
              </a:rPr>
              <a:t>The End</a:t>
            </a:r>
            <a:endParaRPr lang="ar-SA" sz="12000" dirty="0" smtClean="0">
              <a:solidFill>
                <a:schemeClr val="tx1"/>
              </a:solidFill>
              <a:latin typeface="Brush Script MT" pitchFamily="66" charset="0"/>
              <a:cs typeface="Times New Roman" pitchFamily="18" charset="0"/>
            </a:endParaRPr>
          </a:p>
        </p:txBody>
      </p:sp>
    </p:spTree>
    <p:extLst>
      <p:ext uri="{BB962C8B-B14F-4D97-AF65-F5344CB8AC3E}">
        <p14:creationId xmlns:p14="http://schemas.microsoft.com/office/powerpoint/2010/main" val="3621570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57200"/>
            <a:ext cx="7543800"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w="6350">
                  <a:noFill/>
                </a:ln>
                <a:uLnTx/>
                <a:uFillTx/>
                <a:latin typeface="Times New Roman" pitchFamily="18" charset="0"/>
                <a:ea typeface="+mj-ea"/>
                <a:cs typeface="Times New Roman" pitchFamily="18" charset="0"/>
              </a:rPr>
              <a:t>2. College of Applied Medical Sciences </a:t>
            </a:r>
            <a:endParaRPr kumimoji="0" lang="en-US" sz="3200" b="0" i="0" u="none" strike="noStrike" kern="0" cap="none" spc="0" normalizeH="0" baseline="0" noProof="0" dirty="0" smtClean="0">
              <a:ln>
                <a:noFill/>
              </a:ln>
              <a:uLnTx/>
              <a:uFillTx/>
              <a:latin typeface="Times New Roman" pitchFamily="18" charset="0"/>
              <a:cs typeface="Times New Roman" pitchFamily="18" charset="0"/>
            </a:endParaRPr>
          </a:p>
        </p:txBody>
      </p:sp>
      <p:sp>
        <p:nvSpPr>
          <p:cNvPr id="3" name="Rectangle 2"/>
          <p:cNvSpPr/>
          <p:nvPr/>
        </p:nvSpPr>
        <p:spPr>
          <a:xfrm>
            <a:off x="609600" y="1383268"/>
            <a:ext cx="2667000"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w="6350">
                  <a:noFill/>
                </a:ln>
                <a:solidFill>
                  <a:prstClr val="black"/>
                </a:solidFill>
                <a:effectLst>
                  <a:outerShdw blurRad="114300" dist="101600" dir="2700000" algn="tl" rotWithShape="0">
                    <a:srgbClr val="000000">
                      <a:alpha val="40000"/>
                    </a:srgbClr>
                  </a:outerShdw>
                </a:effectLst>
                <a:uLnTx/>
                <a:uFillTx/>
                <a:latin typeface="Times New Roman" pitchFamily="18" charset="0"/>
                <a:ea typeface="+mj-ea"/>
                <a:cs typeface="Times New Roman" pitchFamily="18" charset="0"/>
              </a:rPr>
              <a:t>The College System</a:t>
            </a:r>
            <a:endParaRPr kumimoji="0" lang="en-US" sz="20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p:txBody>
      </p:sp>
      <p:sp>
        <p:nvSpPr>
          <p:cNvPr id="4" name="Rectangle 3"/>
          <p:cNvSpPr/>
          <p:nvPr/>
        </p:nvSpPr>
        <p:spPr>
          <a:xfrm>
            <a:off x="914400" y="1905000"/>
            <a:ext cx="7391400" cy="4093428"/>
          </a:xfrm>
          <a:prstGeom prst="rect">
            <a:avLst/>
          </a:prstGeom>
        </p:spPr>
        <p:txBody>
          <a:bodyPr wrap="square">
            <a:spAutoFit/>
          </a:bodyPr>
          <a:lstStyle/>
          <a:p>
            <a:pPr lvl="0" rtl="1">
              <a:defRPr/>
            </a:pPr>
            <a:r>
              <a:rPr lang="en-US" sz="2000" b="1" u="sng"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The Studying Consist Of 3 Phases</a:t>
            </a:r>
            <a:r>
              <a:rPr lang="en-US" sz="2000" b="1" dirty="0">
                <a:solidFill>
                  <a:srgbClr val="002060"/>
                </a:solidFill>
                <a:latin typeface="Times New Roman" pitchFamily="18" charset="0"/>
                <a:cs typeface="Times New Roman" pitchFamily="18" charset="0"/>
              </a:rPr>
              <a:t>:                                  </a:t>
            </a:r>
          </a:p>
          <a:p>
            <a:pPr lvl="0" rtl="1">
              <a:defRPr/>
            </a:pPr>
            <a:endParaRPr lang="en-US" sz="2000" b="1" u="sng"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lvl="0">
              <a:defRPr/>
            </a:pPr>
            <a:r>
              <a:rPr lang="en-US" sz="2000" b="1" u="sng"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First Phase: </a:t>
            </a:r>
            <a:r>
              <a:rPr lang="en-US" sz="2000" b="1" dirty="0">
                <a:solidFill>
                  <a:srgbClr val="002060"/>
                </a:solidFill>
                <a:latin typeface="Times New Roman" pitchFamily="18" charset="0"/>
                <a:cs typeface="Times New Roman" pitchFamily="18" charset="0"/>
              </a:rPr>
              <a:t>  Preparatory Year</a:t>
            </a:r>
          </a:p>
          <a:p>
            <a:pPr lvl="0" rtl="1">
              <a:defRPr/>
            </a:pPr>
            <a:r>
              <a:rPr lang="en-US" sz="2000" b="1" u="sng"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Second Phase: </a:t>
            </a:r>
            <a:r>
              <a:rPr lang="en-US" sz="2000" b="1" dirty="0">
                <a:solidFill>
                  <a:srgbClr val="002060"/>
                </a:solidFill>
                <a:latin typeface="Times New Roman" pitchFamily="18" charset="0"/>
                <a:cs typeface="Times New Roman" pitchFamily="18" charset="0"/>
              </a:rPr>
              <a:t>Consist Of 2nd &amp; 3</a:t>
            </a:r>
            <a:r>
              <a:rPr lang="en-US" sz="2000" b="1" baseline="30000" dirty="0">
                <a:solidFill>
                  <a:srgbClr val="002060"/>
                </a:solidFill>
                <a:latin typeface="Times New Roman" pitchFamily="18" charset="0"/>
                <a:cs typeface="Times New Roman" pitchFamily="18" charset="0"/>
              </a:rPr>
              <a:t>rd</a:t>
            </a:r>
            <a:r>
              <a:rPr lang="en-US" sz="2000" b="1" dirty="0">
                <a:solidFill>
                  <a:srgbClr val="002060"/>
                </a:solidFill>
                <a:latin typeface="Times New Roman" pitchFamily="18" charset="0"/>
                <a:cs typeface="Times New Roman" pitchFamily="18" charset="0"/>
              </a:rPr>
              <a:t> Year </a:t>
            </a:r>
          </a:p>
          <a:p>
            <a:pPr lvl="0" rtl="1">
              <a:defRPr/>
            </a:pPr>
            <a:r>
              <a:rPr lang="en-US" sz="2000" b="1" dirty="0">
                <a:solidFill>
                  <a:srgbClr val="002060"/>
                </a:solidFill>
                <a:latin typeface="Times New Roman" pitchFamily="18" charset="0"/>
                <a:cs typeface="Times New Roman" pitchFamily="18" charset="0"/>
              </a:rPr>
              <a:t>The Teaching Follow The Semester System Within One Year System. </a:t>
            </a:r>
          </a:p>
          <a:p>
            <a:pPr lvl="0" rtl="1">
              <a:defRPr/>
            </a:pPr>
            <a:r>
              <a:rPr lang="en-US" sz="2000" b="1" u="sng"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The 3</a:t>
            </a:r>
            <a:r>
              <a:rPr lang="en-US" sz="2000" b="1" u="sng" baseline="30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rd</a:t>
            </a:r>
            <a:r>
              <a:rPr lang="en-US" sz="2000" b="1" u="sng"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Phase </a:t>
            </a:r>
            <a:r>
              <a:rPr lang="en-US" sz="2000" b="1" dirty="0">
                <a:solidFill>
                  <a:srgbClr val="002060"/>
                </a:solidFill>
                <a:latin typeface="Times New Roman" pitchFamily="18" charset="0"/>
                <a:cs typeface="Times New Roman" pitchFamily="18" charset="0"/>
              </a:rPr>
              <a:t>Consist Of 4</a:t>
            </a:r>
            <a:r>
              <a:rPr lang="en-US" sz="2000" b="1" baseline="30000" dirty="0">
                <a:solidFill>
                  <a:srgbClr val="002060"/>
                </a:solidFill>
                <a:latin typeface="Times New Roman" pitchFamily="18" charset="0"/>
                <a:cs typeface="Times New Roman" pitchFamily="18" charset="0"/>
              </a:rPr>
              <a:t>th</a:t>
            </a:r>
            <a:r>
              <a:rPr lang="en-US" sz="2000" b="1" dirty="0">
                <a:solidFill>
                  <a:srgbClr val="002060"/>
                </a:solidFill>
                <a:latin typeface="Times New Roman" pitchFamily="18" charset="0"/>
                <a:cs typeface="Times New Roman" pitchFamily="18" charset="0"/>
              </a:rPr>
              <a:t> Year Most Of The Courses  -Practical Training- On Their Specification. Mainly On Hospitals On The Basis Of Semester System Within The Year System</a:t>
            </a:r>
            <a:r>
              <a:rPr lang="en-US" sz="2000" b="1" dirty="0" smtClean="0">
                <a:solidFill>
                  <a:srgbClr val="002060"/>
                </a:solidFill>
                <a:latin typeface="Times New Roman" pitchFamily="18" charset="0"/>
                <a:cs typeface="Times New Roman" pitchFamily="18" charset="0"/>
              </a:rPr>
              <a:t>.</a:t>
            </a:r>
          </a:p>
          <a:p>
            <a:r>
              <a:rPr lang="en-US" sz="2000" b="1" dirty="0">
                <a:solidFill>
                  <a:srgbClr val="002060"/>
                </a:solidFill>
                <a:latin typeface="Times New Roman" pitchFamily="18" charset="0"/>
                <a:cs typeface="Times New Roman" pitchFamily="18" charset="0"/>
              </a:rPr>
              <a:t>Follow This By Fifth Year Which Is Compulsory For All The Students.</a:t>
            </a:r>
          </a:p>
          <a:p>
            <a:r>
              <a:rPr lang="en-US" sz="2000" b="1" dirty="0" smtClean="0">
                <a:solidFill>
                  <a:srgbClr val="002060"/>
                </a:solidFill>
                <a:latin typeface="Times New Roman" pitchFamily="18" charset="0"/>
                <a:cs typeface="Times New Roman" pitchFamily="18" charset="0"/>
              </a:rPr>
              <a:t> </a:t>
            </a:r>
            <a:r>
              <a:rPr lang="en-US" sz="2000" b="1" dirty="0">
                <a:solidFill>
                  <a:srgbClr val="002060"/>
                </a:solidFill>
                <a:latin typeface="Times New Roman" pitchFamily="18" charset="0"/>
                <a:cs typeface="Times New Roman" pitchFamily="18" charset="0"/>
              </a:rPr>
              <a:t>It Is    </a:t>
            </a:r>
            <a:r>
              <a:rPr lang="en-US" sz="2000" b="1" i="1" u="sng" dirty="0">
                <a:solidFill>
                  <a:srgbClr val="2A1E2A"/>
                </a:solidFill>
                <a:latin typeface="Times New Roman" pitchFamily="18" charset="0"/>
                <a:cs typeface="Times New Roman" pitchFamily="18" charset="0"/>
              </a:rPr>
              <a:t>INTERNSHIP YEAR</a:t>
            </a:r>
            <a:endParaRPr lang="ar-EG" sz="2000" b="1" i="1" u="sng" dirty="0">
              <a:solidFill>
                <a:srgbClr val="002060"/>
              </a:solidFill>
              <a:latin typeface="Times New Roman" pitchFamily="18" charset="0"/>
              <a:cs typeface="Times New Roman" pitchFamily="18" charset="0"/>
            </a:endParaRPr>
          </a:p>
          <a:p>
            <a:pPr lvl="0" rtl="1">
              <a:defRPr/>
            </a:pPr>
            <a:r>
              <a:rPr lang="en-US" sz="2000" b="1" dirty="0" smtClean="0">
                <a:solidFill>
                  <a:srgbClr val="002060"/>
                </a:solidFill>
                <a:latin typeface="Times New Roman" pitchFamily="18" charset="0"/>
                <a:cs typeface="Times New Roman" pitchFamily="18" charset="0"/>
              </a:rPr>
              <a:t> </a:t>
            </a:r>
            <a:endParaRPr lang="en-US" sz="2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52054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1371600"/>
            <a:ext cx="297180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w="6350">
                  <a:noFill/>
                </a:ln>
                <a:uLnTx/>
                <a:uFillTx/>
                <a:latin typeface="Times New Roman" pitchFamily="18" charset="0"/>
                <a:ea typeface="+mj-ea"/>
                <a:cs typeface="Times New Roman" pitchFamily="18" charset="0"/>
              </a:rPr>
              <a:t>College Mission</a:t>
            </a:r>
            <a:endParaRPr kumimoji="0" lang="en-US" sz="3200" b="0" i="0" u="none" strike="noStrike" kern="0" cap="none" spc="0" normalizeH="0" baseline="0" noProof="0" dirty="0" smtClean="0">
              <a:ln>
                <a:noFill/>
              </a:ln>
              <a:uLnTx/>
              <a:uFillTx/>
              <a:latin typeface="Times New Roman" pitchFamily="18" charset="0"/>
              <a:cs typeface="Times New Roman" pitchFamily="18" charset="0"/>
            </a:endParaRPr>
          </a:p>
        </p:txBody>
      </p:sp>
      <p:sp>
        <p:nvSpPr>
          <p:cNvPr id="3" name="Rectangle 2"/>
          <p:cNvSpPr/>
          <p:nvPr/>
        </p:nvSpPr>
        <p:spPr>
          <a:xfrm>
            <a:off x="990600" y="2480608"/>
            <a:ext cx="7315200" cy="1938992"/>
          </a:xfrm>
          <a:prstGeom prst="rect">
            <a:avLst/>
          </a:prstGeom>
        </p:spPr>
        <p:txBody>
          <a:bodyPr wrap="square">
            <a:spAutoFit/>
          </a:bodyPr>
          <a:lstStyle/>
          <a:p>
            <a:pPr algn="just"/>
            <a:r>
              <a:rPr lang="en-US" sz="2000" b="1" dirty="0">
                <a:effectLst>
                  <a:outerShdw blurRad="38100" dist="38100" dir="2700000" algn="tl">
                    <a:srgbClr val="000000">
                      <a:alpha val="43137"/>
                    </a:srgbClr>
                  </a:outerShdw>
                </a:effectLst>
                <a:latin typeface="Times New Roman" pitchFamily="18" charset="0"/>
                <a:cs typeface="Times New Roman" pitchFamily="18" charset="0"/>
              </a:rPr>
              <a:t>The college</a:t>
            </a:r>
            <a:r>
              <a:rPr lang="en-US" sz="2000" dirty="0">
                <a:latin typeface="Times New Roman" pitchFamily="18" charset="0"/>
                <a:cs typeface="Times New Roman" pitchFamily="18" charset="0"/>
              </a:rPr>
              <a:t> aims to be one of the pioneer colleges in education field to solved health problem using modern techniques for scientific research to  raise efficiency level on diagnostic and contribute on medication through the different specialization in the applied medical science. The college is produce qualified graduates capable to raise, develop level of healthcare on both regional and national level.</a:t>
            </a:r>
          </a:p>
        </p:txBody>
      </p:sp>
    </p:spTree>
    <p:extLst>
      <p:ext uri="{BB962C8B-B14F-4D97-AF65-F5344CB8AC3E}">
        <p14:creationId xmlns:p14="http://schemas.microsoft.com/office/powerpoint/2010/main" val="126449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609600"/>
            <a:ext cx="3273653" cy="584775"/>
          </a:xfrm>
          <a:prstGeom prst="rect">
            <a:avLst/>
          </a:prstGeom>
        </p:spPr>
        <p:txBody>
          <a:bodyPr wrap="none">
            <a:spAutoFit/>
          </a:bodyPr>
          <a:lstStyle/>
          <a:p>
            <a:r>
              <a:rPr lang="en-US" sz="3200" b="1" dirty="0">
                <a:latin typeface="Times New Roman" pitchFamily="18" charset="0"/>
                <a:cs typeface="Times New Roman" pitchFamily="18" charset="0"/>
              </a:rPr>
              <a:t>College Objective</a:t>
            </a:r>
          </a:p>
        </p:txBody>
      </p:sp>
      <p:sp>
        <p:nvSpPr>
          <p:cNvPr id="3" name="Rectangle 2"/>
          <p:cNvSpPr/>
          <p:nvPr/>
        </p:nvSpPr>
        <p:spPr>
          <a:xfrm>
            <a:off x="609600" y="1447800"/>
            <a:ext cx="8077200" cy="4093428"/>
          </a:xfrm>
          <a:prstGeom prst="rect">
            <a:avLst/>
          </a:prstGeom>
        </p:spPr>
        <p:txBody>
          <a:bodyPr wrap="square">
            <a:spAutoFit/>
          </a:bodyPr>
          <a:lstStyle/>
          <a:p>
            <a:pPr marL="285750" lvl="0" indent="-285750" algn="just">
              <a:buFont typeface="Wingdings" pitchFamily="2" charset="2"/>
              <a:buChar char="v"/>
            </a:pPr>
            <a:r>
              <a:rPr lang="en-US" sz="2000" dirty="0">
                <a:latin typeface="Times New Roman" pitchFamily="18" charset="0"/>
                <a:cs typeface="Times New Roman" pitchFamily="18" charset="0"/>
              </a:rPr>
              <a:t>Graduate national </a:t>
            </a:r>
            <a:r>
              <a:rPr lang="en-US" sz="2000" dirty="0" err="1" smtClean="0">
                <a:latin typeface="Times New Roman" pitchFamily="18" charset="0"/>
                <a:cs typeface="Times New Roman" pitchFamily="18" charset="0"/>
              </a:rPr>
              <a:t>caders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cover the medical work marketing, specialized with scientific skill, practical, researches know very well the meaning of job respect, capable to implement all duties should do in their  applied medical, Follow up all the needs in the medical work market to save the specialization which cover this needs. </a:t>
            </a:r>
          </a:p>
          <a:p>
            <a:pPr marL="285750" lvl="0" indent="-285750" algn="just">
              <a:buFont typeface="Wingdings" pitchFamily="2" charset="2"/>
              <a:buChar char="v"/>
            </a:pPr>
            <a:r>
              <a:rPr lang="en-US" sz="2000" dirty="0">
                <a:latin typeface="Times New Roman" pitchFamily="18" charset="0"/>
                <a:cs typeface="Times New Roman" pitchFamily="18" charset="0"/>
              </a:rPr>
              <a:t>Develop capability on research field by establishing very competent level on scientific research and conserve on that in health and disease   </a:t>
            </a:r>
          </a:p>
          <a:p>
            <a:pPr marL="285750" lvl="0" indent="-285750" algn="just">
              <a:buFont typeface="Wingdings" pitchFamily="2" charset="2"/>
              <a:buChar char="v"/>
            </a:pPr>
            <a:r>
              <a:rPr lang="en-US" sz="2000" dirty="0">
                <a:latin typeface="Times New Roman" pitchFamily="18" charset="0"/>
                <a:cs typeface="Times New Roman" pitchFamily="18" charset="0"/>
              </a:rPr>
              <a:t>Establishment of higher  education program. (Master &amp; PhD ) in all college specialization</a:t>
            </a:r>
          </a:p>
          <a:p>
            <a:pPr marL="285750" lvl="0" indent="-285750" algn="just">
              <a:buFont typeface="Wingdings" pitchFamily="2" charset="2"/>
              <a:buChar char="v"/>
            </a:pPr>
            <a:r>
              <a:rPr lang="en-US" sz="2000" dirty="0">
                <a:latin typeface="Times New Roman" pitchFamily="18" charset="0"/>
                <a:cs typeface="Times New Roman" pitchFamily="18" charset="0"/>
              </a:rPr>
              <a:t>Collaboration with Ministry of Health to empower those with health Diploma to upgrade it to </a:t>
            </a:r>
            <a:r>
              <a:rPr lang="en-US" sz="2000" dirty="0" err="1">
                <a:latin typeface="Times New Roman" pitchFamily="18" charset="0"/>
                <a:cs typeface="Times New Roman" pitchFamily="18" charset="0"/>
              </a:rPr>
              <a:t>Bsc</a:t>
            </a:r>
            <a:r>
              <a:rPr lang="en-US" sz="2000" dirty="0">
                <a:latin typeface="Times New Roman" pitchFamily="18" charset="0"/>
                <a:cs typeface="Times New Roman" pitchFamily="18" charset="0"/>
              </a:rPr>
              <a:t>.   </a:t>
            </a:r>
          </a:p>
          <a:p>
            <a:pPr marL="285750" lvl="0" indent="-285750" algn="just">
              <a:buFont typeface="Wingdings" pitchFamily="2" charset="2"/>
              <a:buChar char="v"/>
            </a:pPr>
            <a:r>
              <a:rPr lang="en-US" sz="2000" dirty="0">
                <a:latin typeface="Times New Roman" pitchFamily="18" charset="0"/>
                <a:cs typeface="Times New Roman" pitchFamily="18" charset="0"/>
              </a:rPr>
              <a:t>The college seeks to achieve the global level on the different department reliance on the academic basis</a:t>
            </a:r>
          </a:p>
        </p:txBody>
      </p:sp>
    </p:spTree>
    <p:extLst>
      <p:ext uri="{BB962C8B-B14F-4D97-AF65-F5344CB8AC3E}">
        <p14:creationId xmlns:p14="http://schemas.microsoft.com/office/powerpoint/2010/main" val="1438267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685800"/>
            <a:ext cx="3706464" cy="584775"/>
          </a:xfrm>
          <a:prstGeom prst="rect">
            <a:avLst/>
          </a:prstGeom>
        </p:spPr>
        <p:txBody>
          <a:bodyPr wrap="none">
            <a:spAutoFit/>
          </a:bodyPr>
          <a:lstStyle/>
          <a:p>
            <a:r>
              <a:rPr lang="en-US" sz="3200" b="1" dirty="0">
                <a:latin typeface="Times New Roman" pitchFamily="18" charset="0"/>
                <a:cs typeface="Times New Roman" pitchFamily="18" charset="0"/>
              </a:rPr>
              <a:t>College Department</a:t>
            </a:r>
            <a:endParaRPr lang="en-US" sz="3200" dirty="0">
              <a:latin typeface="Times New Roman" pitchFamily="18" charset="0"/>
              <a:cs typeface="Times New Roman" pitchFamily="18" charset="0"/>
            </a:endParaRPr>
          </a:p>
        </p:txBody>
      </p:sp>
      <p:sp>
        <p:nvSpPr>
          <p:cNvPr id="3" name="Rectangle 2"/>
          <p:cNvSpPr/>
          <p:nvPr/>
        </p:nvSpPr>
        <p:spPr>
          <a:xfrm>
            <a:off x="838200" y="1524000"/>
            <a:ext cx="7543800" cy="707886"/>
          </a:xfrm>
          <a:prstGeom prst="rect">
            <a:avLst/>
          </a:prstGeom>
        </p:spPr>
        <p:txBody>
          <a:bodyPr wrap="square">
            <a:spAutoFit/>
          </a:bodyPr>
          <a:lstStyle/>
          <a:p>
            <a:r>
              <a:rPr lang="en-US" sz="2000" dirty="0">
                <a:latin typeface="Times New Roman" pitchFamily="18" charset="0"/>
                <a:cs typeface="Times New Roman" pitchFamily="18" charset="0"/>
              </a:rPr>
              <a:t>The College Consist Of Four Department Available For Both Male And Female As </a:t>
            </a:r>
            <a:r>
              <a:rPr lang="en-US" sz="2000" dirty="0" smtClean="0">
                <a:latin typeface="Times New Roman" pitchFamily="18" charset="0"/>
                <a:cs typeface="Times New Roman" pitchFamily="18" charset="0"/>
              </a:rPr>
              <a:t>Follow: </a:t>
            </a:r>
            <a:endParaRPr lang="en-US" sz="2000" dirty="0">
              <a:latin typeface="Times New Roman" pitchFamily="18" charset="0"/>
              <a:cs typeface="Times New Roman" pitchFamily="18" charset="0"/>
            </a:endParaRPr>
          </a:p>
        </p:txBody>
      </p:sp>
      <p:grpSp>
        <p:nvGrpSpPr>
          <p:cNvPr id="5" name="Group 4"/>
          <p:cNvGrpSpPr/>
          <p:nvPr/>
        </p:nvGrpSpPr>
        <p:grpSpPr>
          <a:xfrm>
            <a:off x="6961934" y="2859897"/>
            <a:ext cx="1792450" cy="1138206"/>
            <a:chOff x="6773990" y="1253690"/>
            <a:chExt cx="1792450" cy="1138206"/>
          </a:xfrm>
        </p:grpSpPr>
        <p:sp>
          <p:nvSpPr>
            <p:cNvPr id="15" name="Rounded Rectangle 14"/>
            <p:cNvSpPr/>
            <p:nvPr/>
          </p:nvSpPr>
          <p:spPr>
            <a:xfrm>
              <a:off x="6773990" y="1253690"/>
              <a:ext cx="1792450" cy="1138206"/>
            </a:xfrm>
            <a:prstGeom prst="roundRect">
              <a:avLst>
                <a:gd name="adj" fmla="val 10000"/>
              </a:avLst>
            </a:prstGeom>
          </p:spPr>
          <p:style>
            <a:lnRef idx="2">
              <a:schemeClr val="accent6">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a:off x="6807327" y="1287027"/>
              <a:ext cx="1725776" cy="10715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atin typeface="Times New Roman" pitchFamily="18" charset="0"/>
                  <a:cs typeface="Times New Roman" pitchFamily="18" charset="0"/>
                </a:rPr>
                <a:t>clinical Laboratory Science</a:t>
              </a:r>
              <a:endParaRPr lang="en-US" sz="2400" b="1" kern="1200" dirty="0">
                <a:latin typeface="Times New Roman" pitchFamily="18" charset="0"/>
                <a:cs typeface="Times New Roman" pitchFamily="18" charset="0"/>
              </a:endParaRPr>
            </a:p>
          </p:txBody>
        </p:sp>
      </p:grpSp>
      <p:grpSp>
        <p:nvGrpSpPr>
          <p:cNvPr id="6" name="Group 5"/>
          <p:cNvGrpSpPr/>
          <p:nvPr/>
        </p:nvGrpSpPr>
        <p:grpSpPr>
          <a:xfrm>
            <a:off x="4771161" y="2859897"/>
            <a:ext cx="1792450" cy="1138206"/>
            <a:chOff x="4583217" y="1253690"/>
            <a:chExt cx="1792450" cy="1138206"/>
          </a:xfrm>
        </p:grpSpPr>
        <p:sp>
          <p:nvSpPr>
            <p:cNvPr id="13" name="Rounded Rectangle 12"/>
            <p:cNvSpPr/>
            <p:nvPr/>
          </p:nvSpPr>
          <p:spPr>
            <a:xfrm>
              <a:off x="4583217" y="1253690"/>
              <a:ext cx="1792450" cy="1138206"/>
            </a:xfrm>
            <a:prstGeom prst="roundRect">
              <a:avLst>
                <a:gd name="adj" fmla="val 10000"/>
              </a:avLst>
            </a:prstGeom>
          </p:spPr>
          <p:style>
            <a:lnRef idx="2">
              <a:schemeClr val="accent6">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ounded Rectangle 6"/>
            <p:cNvSpPr/>
            <p:nvPr/>
          </p:nvSpPr>
          <p:spPr>
            <a:xfrm>
              <a:off x="4616554" y="1287027"/>
              <a:ext cx="1725776" cy="10715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atin typeface="Times New Roman" pitchFamily="18" charset="0"/>
                  <a:cs typeface="Times New Roman" pitchFamily="18" charset="0"/>
                </a:rPr>
                <a:t>Diagnostic Radiology</a:t>
              </a:r>
              <a:r>
                <a:rPr lang="ar-EG" sz="2400" b="1" kern="1200" dirty="0" smtClean="0">
                  <a:latin typeface="Times New Roman" pitchFamily="18" charset="0"/>
                  <a:cs typeface="Times New Roman" pitchFamily="18" charset="0"/>
                </a:rPr>
                <a:t>.</a:t>
              </a:r>
              <a:endParaRPr lang="en-US" sz="2400" b="1" kern="1200" dirty="0">
                <a:latin typeface="Times New Roman" pitchFamily="18" charset="0"/>
                <a:cs typeface="Times New Roman" pitchFamily="18" charset="0"/>
              </a:endParaRPr>
            </a:p>
          </p:txBody>
        </p:sp>
      </p:grpSp>
      <p:grpSp>
        <p:nvGrpSpPr>
          <p:cNvPr id="7" name="Group 6"/>
          <p:cNvGrpSpPr/>
          <p:nvPr/>
        </p:nvGrpSpPr>
        <p:grpSpPr>
          <a:xfrm>
            <a:off x="2580388" y="2859897"/>
            <a:ext cx="1792450" cy="1138206"/>
            <a:chOff x="2392444" y="1253690"/>
            <a:chExt cx="1792450" cy="1138206"/>
          </a:xfrm>
        </p:grpSpPr>
        <p:sp>
          <p:nvSpPr>
            <p:cNvPr id="11" name="Rounded Rectangle 10"/>
            <p:cNvSpPr/>
            <p:nvPr/>
          </p:nvSpPr>
          <p:spPr>
            <a:xfrm>
              <a:off x="2392444" y="1253690"/>
              <a:ext cx="1792450" cy="1138206"/>
            </a:xfrm>
            <a:prstGeom prst="roundRect">
              <a:avLst>
                <a:gd name="adj" fmla="val 10000"/>
              </a:avLst>
            </a:prstGeom>
          </p:spPr>
          <p:style>
            <a:lnRef idx="2">
              <a:schemeClr val="accent6">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ed Rectangle 8"/>
            <p:cNvSpPr/>
            <p:nvPr/>
          </p:nvSpPr>
          <p:spPr>
            <a:xfrm>
              <a:off x="2425781" y="1287027"/>
              <a:ext cx="1725776" cy="10715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atin typeface="Times New Roman" pitchFamily="18" charset="0"/>
                  <a:cs typeface="Times New Roman" pitchFamily="18" charset="0"/>
                </a:rPr>
                <a:t>Physic-Therapy</a:t>
              </a:r>
              <a:endParaRPr lang="en-US" sz="2400" b="1" kern="1200" dirty="0">
                <a:latin typeface="Times New Roman" pitchFamily="18" charset="0"/>
                <a:cs typeface="Times New Roman" pitchFamily="18" charset="0"/>
              </a:endParaRPr>
            </a:p>
          </p:txBody>
        </p:sp>
      </p:grpSp>
      <p:grpSp>
        <p:nvGrpSpPr>
          <p:cNvPr id="8" name="Group 7"/>
          <p:cNvGrpSpPr/>
          <p:nvPr/>
        </p:nvGrpSpPr>
        <p:grpSpPr>
          <a:xfrm>
            <a:off x="389615" y="2859897"/>
            <a:ext cx="1792450" cy="1138206"/>
            <a:chOff x="201671" y="1253690"/>
            <a:chExt cx="1792450" cy="1138206"/>
          </a:xfrm>
        </p:grpSpPr>
        <p:sp>
          <p:nvSpPr>
            <p:cNvPr id="9" name="Rounded Rectangle 8"/>
            <p:cNvSpPr/>
            <p:nvPr/>
          </p:nvSpPr>
          <p:spPr>
            <a:xfrm>
              <a:off x="201671" y="1253690"/>
              <a:ext cx="1792450" cy="1138206"/>
            </a:xfrm>
            <a:prstGeom prst="roundRect">
              <a:avLst>
                <a:gd name="adj" fmla="val 10000"/>
              </a:avLst>
            </a:prstGeom>
          </p:spPr>
          <p:style>
            <a:lnRef idx="2">
              <a:schemeClr val="accent6">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10"/>
            <p:cNvSpPr/>
            <p:nvPr/>
          </p:nvSpPr>
          <p:spPr>
            <a:xfrm>
              <a:off x="235008" y="1287027"/>
              <a:ext cx="1725776" cy="10715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latin typeface="Times New Roman" pitchFamily="18" charset="0"/>
                  <a:cs typeface="Times New Roman" pitchFamily="18" charset="0"/>
                </a:rPr>
                <a:t>Clinical Nutrition</a:t>
              </a:r>
              <a:endParaRPr lang="en-US" sz="2400" b="1" kern="1200" dirty="0">
                <a:latin typeface="Times New Roman" pitchFamily="18" charset="0"/>
                <a:cs typeface="Times New Roman" pitchFamily="18" charset="0"/>
              </a:endParaRPr>
            </a:p>
          </p:txBody>
        </p:sp>
      </p:grpSp>
    </p:spTree>
    <p:extLst>
      <p:ext uri="{BB962C8B-B14F-4D97-AF65-F5344CB8AC3E}">
        <p14:creationId xmlns:p14="http://schemas.microsoft.com/office/powerpoint/2010/main" val="46566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609600"/>
            <a:ext cx="2581476" cy="584775"/>
          </a:xfrm>
          <a:prstGeom prst="rect">
            <a:avLst/>
          </a:prstGeom>
        </p:spPr>
        <p:txBody>
          <a:bodyPr wrap="none">
            <a:spAutoFit/>
          </a:bodyPr>
          <a:lstStyle/>
          <a:p>
            <a:r>
              <a:rPr lang="en-US" sz="3200" b="1" dirty="0">
                <a:latin typeface="Times New Roman" pitchFamily="18" charset="0"/>
                <a:cs typeface="Times New Roman" pitchFamily="18" charset="0"/>
              </a:rPr>
              <a:t>Future Vision</a:t>
            </a:r>
          </a:p>
        </p:txBody>
      </p:sp>
      <p:sp>
        <p:nvSpPr>
          <p:cNvPr id="3" name="Rectangle 2"/>
          <p:cNvSpPr/>
          <p:nvPr/>
        </p:nvSpPr>
        <p:spPr>
          <a:xfrm>
            <a:off x="990600" y="1600200"/>
            <a:ext cx="7010400" cy="707886"/>
          </a:xfrm>
          <a:prstGeom prst="rect">
            <a:avLst/>
          </a:prstGeom>
        </p:spPr>
        <p:txBody>
          <a:bodyPr wrap="square">
            <a:spAutoFit/>
          </a:bodyPr>
          <a:lstStyle/>
          <a:p>
            <a:r>
              <a:rPr lang="ar-EG" sz="2000" dirty="0">
                <a:latin typeface="Times New Roman" pitchFamily="18" charset="0"/>
                <a:cs typeface="Times New Roman" pitchFamily="18" charset="0"/>
              </a:rPr>
              <a:t> </a:t>
            </a:r>
            <a:r>
              <a:rPr lang="en-US" sz="2000" dirty="0">
                <a:latin typeface="Times New Roman" pitchFamily="18" charset="0"/>
                <a:cs typeface="Times New Roman" pitchFamily="18" charset="0"/>
              </a:rPr>
              <a:t>The College Hope To Establish New Departments As The Requirement Of The Market For Medical Work As </a:t>
            </a:r>
            <a:r>
              <a:rPr lang="en-US" sz="2000" dirty="0" smtClean="0">
                <a:latin typeface="Times New Roman" pitchFamily="18" charset="0"/>
                <a:cs typeface="Times New Roman" pitchFamily="18" charset="0"/>
              </a:rPr>
              <a:t>Follow:</a:t>
            </a:r>
            <a:endParaRPr lang="en-US" sz="2000" dirty="0">
              <a:latin typeface="Times New Roman" pitchFamily="18" charset="0"/>
              <a:cs typeface="Times New Roman" pitchFamily="18" charset="0"/>
            </a:endParaRPr>
          </a:p>
        </p:txBody>
      </p:sp>
      <p:sp>
        <p:nvSpPr>
          <p:cNvPr id="4" name="Rectangle 3"/>
          <p:cNvSpPr/>
          <p:nvPr/>
        </p:nvSpPr>
        <p:spPr>
          <a:xfrm>
            <a:off x="1066800" y="2551837"/>
            <a:ext cx="7086600" cy="1477328"/>
          </a:xfrm>
          <a:prstGeom prst="rect">
            <a:avLst/>
          </a:prstGeom>
        </p:spPr>
        <p:txBody>
          <a:bodyPr wrap="square">
            <a:spAutoFit/>
          </a:bodyPr>
          <a:lstStyle/>
          <a:p>
            <a:pPr marL="342900" lvl="0" indent="-342900">
              <a:buFont typeface="+mj-lt"/>
              <a:buAutoNum type="arabicPeriod"/>
            </a:pPr>
            <a:r>
              <a:rPr lang="en-US" dirty="0">
                <a:latin typeface="Times New Roman" pitchFamily="18" charset="0"/>
                <a:cs typeface="Times New Roman" pitchFamily="18" charset="0"/>
              </a:rPr>
              <a:t>Optics Department</a:t>
            </a:r>
            <a:r>
              <a:rPr lang="ar-EG" dirty="0">
                <a:latin typeface="Times New Roman" pitchFamily="18" charset="0"/>
                <a:cs typeface="Times New Roman" pitchFamily="18" charset="0"/>
              </a:rPr>
              <a:t>قسم البصريات.</a:t>
            </a:r>
            <a:endParaRPr lang="en-US" dirty="0">
              <a:latin typeface="Times New Roman" pitchFamily="18" charset="0"/>
              <a:cs typeface="Times New Roman" pitchFamily="18" charset="0"/>
            </a:endParaRPr>
          </a:p>
          <a:p>
            <a:pPr marL="342900" lvl="0" indent="-342900">
              <a:buFont typeface="+mj-lt"/>
              <a:buAutoNum type="arabicPeriod"/>
            </a:pPr>
            <a:endParaRPr lang="en-US" dirty="0" smtClean="0">
              <a:latin typeface="Times New Roman" pitchFamily="18" charset="0"/>
              <a:cs typeface="Times New Roman" pitchFamily="18" charset="0"/>
            </a:endParaRPr>
          </a:p>
          <a:p>
            <a:pPr marL="342900" lvl="0" indent="-342900">
              <a:buFont typeface="+mj-lt"/>
              <a:buAutoNum type="arabicPeriod"/>
            </a:pPr>
            <a:r>
              <a:rPr lang="en-US" dirty="0" smtClean="0">
                <a:latin typeface="Times New Roman" pitchFamily="18" charset="0"/>
                <a:cs typeface="Times New Roman" pitchFamily="18" charset="0"/>
              </a:rPr>
              <a:t>Clinical </a:t>
            </a:r>
            <a:r>
              <a:rPr lang="en-US" dirty="0">
                <a:latin typeface="Times New Roman" pitchFamily="18" charset="0"/>
                <a:cs typeface="Times New Roman" pitchFamily="18" charset="0"/>
              </a:rPr>
              <a:t>Of Vocal Defect And </a:t>
            </a:r>
            <a:r>
              <a:rPr lang="en-US" dirty="0" smtClean="0">
                <a:latin typeface="Times New Roman" pitchFamily="18" charset="0"/>
                <a:cs typeface="Times New Roman" pitchFamily="18" charset="0"/>
              </a:rPr>
              <a:t>Auditory </a:t>
            </a:r>
            <a:r>
              <a:rPr lang="ar-EG" dirty="0">
                <a:latin typeface="Times New Roman" pitchFamily="18" charset="0"/>
                <a:cs typeface="Times New Roman" pitchFamily="18" charset="0"/>
              </a:rPr>
              <a:t>قسم </a:t>
            </a:r>
            <a:r>
              <a:rPr lang="ar-EG" dirty="0" smtClean="0">
                <a:latin typeface="Times New Roman" pitchFamily="18" charset="0"/>
                <a:cs typeface="Times New Roman" pitchFamily="18" charset="0"/>
              </a:rPr>
              <a:t>علاج </a:t>
            </a:r>
            <a:r>
              <a:rPr lang="ar-EG" dirty="0">
                <a:latin typeface="Times New Roman" pitchFamily="18" charset="0"/>
                <a:cs typeface="Times New Roman" pitchFamily="18" charset="0"/>
              </a:rPr>
              <a:t>علل النطق والسمع</a:t>
            </a:r>
            <a:r>
              <a:rPr lang="ar-EG"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342900" lvl="0" indent="-342900">
              <a:buFont typeface="+mj-lt"/>
              <a:buAutoNum type="arabicPeriod"/>
            </a:pPr>
            <a:endParaRPr lang="en-US" dirty="0" smtClean="0">
              <a:latin typeface="Times New Roman" pitchFamily="18" charset="0"/>
              <a:cs typeface="Times New Roman" pitchFamily="18" charset="0"/>
            </a:endParaRPr>
          </a:p>
          <a:p>
            <a:pPr marL="342900" indent="-342900">
              <a:buFont typeface="+mj-lt"/>
              <a:buAutoNum type="arabicPeriod"/>
            </a:pPr>
            <a:r>
              <a:rPr lang="en-US" dirty="0" smtClean="0">
                <a:latin typeface="Times New Roman" pitchFamily="18" charset="0"/>
                <a:cs typeface="Times New Roman" pitchFamily="18" charset="0"/>
              </a:rPr>
              <a:t>Dep</a:t>
            </a:r>
            <a:r>
              <a:rPr lang="en-US" dirty="0">
                <a:latin typeface="Times New Roman" pitchFamily="18" charset="0"/>
                <a:cs typeface="Times New Roman" pitchFamily="18" charset="0"/>
              </a:rPr>
              <a:t>. Of First Aids </a:t>
            </a:r>
            <a:r>
              <a:rPr lang="en-US" dirty="0" smtClean="0">
                <a:latin typeface="Times New Roman" pitchFamily="18" charset="0"/>
                <a:cs typeface="Times New Roman" pitchFamily="18" charset="0"/>
              </a:rPr>
              <a:t>Technology </a:t>
            </a:r>
            <a:r>
              <a:rPr lang="ar-EG" dirty="0">
                <a:latin typeface="Times New Roman" pitchFamily="18" charset="0"/>
                <a:cs typeface="Times New Roman" pitchFamily="18" charset="0"/>
              </a:rPr>
              <a:t>قسم تقنية الإسعافات الأولية</a:t>
            </a:r>
            <a:r>
              <a:rPr lang="ar-EG"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407447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230</TotalTime>
  <Words>1864</Words>
  <Application>Microsoft Office PowerPoint</Application>
  <PresentationFormat>On-screen Show (4:3)</PresentationFormat>
  <Paragraphs>528</Paragraphs>
  <Slides>44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Concourse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CURRICULUM</vt:lpstr>
      <vt:lpstr>Third Year</vt:lpstr>
      <vt:lpstr>Fourth Year</vt:lpstr>
      <vt:lpstr>Selective Courses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أولاً: الســـنـة الأولى First year مقررات السنة الأولى هي مقررات السنة التحضيرية المعتمدة من قبل جامعة حائل للكليات الصحية.</vt:lpstr>
      <vt:lpstr>ثانياً:الســـــنة الثانية Second year</vt:lpstr>
      <vt:lpstr>ثالثاً: الســـــنة الثالثة  Third year</vt:lpstr>
      <vt:lpstr>رابعاً: الســنة الرابعة  Fourth year</vt:lpstr>
      <vt:lpstr>خامساً: الســـــنة الخامسة  Fifth year</vt:lpstr>
      <vt:lpstr>سادساً: الســـنة السادسة  Sixth year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Abdelhameid alekhtaby</dc:creator>
  <cp:lastModifiedBy>Mohammad Abdelhameid alekhtaby</cp:lastModifiedBy>
  <cp:revision>30</cp:revision>
  <dcterms:created xsi:type="dcterms:W3CDTF">2016-12-08T08:40:13Z</dcterms:created>
  <dcterms:modified xsi:type="dcterms:W3CDTF">2016-12-14T07:01:35Z</dcterms:modified>
</cp:coreProperties>
</file>