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9" name="Shape 2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9" name="Shape 2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2" name="Shape 3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8" name="Shape 3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1" name="Shape 3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1" name="Shape 3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1" name="Shape 3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6" name="Shape 3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2" name="Shape 4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0" name="Shape 4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8" name="Shape 4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6" name="Shape 4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7.jpg"/><Relationship Id="rId4"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2.jpg"/><Relationship Id="rId4" Type="http://schemas.openxmlformats.org/officeDocument/2006/relationships/image" Target="../media/image0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6.jpg"/><Relationship Id="rId4"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7470082" y="299429"/>
            <a:ext cx="4041491"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ar-EG" sz="6000" u="none" cap="none" strike="noStrike">
                <a:solidFill>
                  <a:schemeClr val="lt1"/>
                </a:solidFill>
                <a:latin typeface="Calibri"/>
                <a:ea typeface="Calibri"/>
                <a:cs typeface="Calibri"/>
                <a:sym typeface="Calibri"/>
              </a:rPr>
              <a:t>الوحدة الخامسة</a:t>
            </a:r>
          </a:p>
        </p:txBody>
      </p:sp>
      <p:sp>
        <p:nvSpPr>
          <p:cNvPr id="85" name="Shape 85"/>
          <p:cNvSpPr/>
          <p:nvPr/>
        </p:nvSpPr>
        <p:spPr>
          <a:xfrm>
            <a:off x="726485" y="138065"/>
            <a:ext cx="7005917" cy="628962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86" name="Shape 86"/>
          <p:cNvSpPr/>
          <p:nvPr/>
        </p:nvSpPr>
        <p:spPr>
          <a:xfrm>
            <a:off x="3165594" y="2010824"/>
            <a:ext cx="23825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6000">
                <a:solidFill>
                  <a:schemeClr val="lt1"/>
                </a:solidFill>
                <a:latin typeface="Calibri"/>
                <a:ea typeface="Calibri"/>
                <a:cs typeface="Calibri"/>
                <a:sym typeface="Calibri"/>
              </a:rPr>
              <a:t>أساليب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27"/>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p:nvPr/>
        </p:nvSpPr>
        <p:spPr>
          <a:xfrm>
            <a:off x="1441937" y="2227632"/>
            <a:ext cx="10257692" cy="3750316"/>
          </a:xfrm>
          <a:prstGeom prst="rect">
            <a:avLst/>
          </a:prstGeom>
          <a:blipFill rotWithShape="1">
            <a:blip r:embed="rId3">
              <a:alphaModFix/>
            </a:blip>
            <a:stretch>
              <a:fillRect b="0" l="0" r="0" t="0"/>
            </a:stretch>
          </a:blip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64" name="Shape 164"/>
          <p:cNvSpPr/>
          <p:nvPr/>
        </p:nvSpPr>
        <p:spPr>
          <a:xfrm>
            <a:off x="211014" y="152398"/>
            <a:ext cx="5146429" cy="354036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65" name="Shape 165"/>
          <p:cNvSpPr/>
          <p:nvPr/>
        </p:nvSpPr>
        <p:spPr>
          <a:xfrm>
            <a:off x="1833961" y="2133313"/>
            <a:ext cx="2754279" cy="98744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5400">
                <a:solidFill>
                  <a:srgbClr val="0C0C0C"/>
                </a:solidFill>
                <a:latin typeface="Calibri"/>
                <a:ea typeface="Calibri"/>
                <a:cs typeface="Calibri"/>
                <a:sym typeface="Calibri"/>
              </a:rPr>
              <a:t>الدرس 5-1</a:t>
            </a:r>
          </a:p>
        </p:txBody>
      </p:sp>
      <p:sp>
        <p:nvSpPr>
          <p:cNvPr id="166" name="Shape 166"/>
          <p:cNvSpPr/>
          <p:nvPr/>
        </p:nvSpPr>
        <p:spPr>
          <a:xfrm>
            <a:off x="2677766" y="4102789"/>
            <a:ext cx="8517075"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rgbClr val="000000"/>
                </a:solidFill>
                <a:latin typeface="Calibri"/>
                <a:ea typeface="Calibri"/>
                <a:cs typeface="Calibri"/>
                <a:sym typeface="Calibri"/>
              </a:rPr>
              <a:t>ماهية التعلم وشروطه وأهم نظرياته الفعالة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p:nvPr/>
        </p:nvSpPr>
        <p:spPr>
          <a:xfrm>
            <a:off x="1910861" y="2426675"/>
            <a:ext cx="8088922" cy="4079633"/>
          </a:xfrm>
          <a:prstGeom prst="rect">
            <a:avLst/>
          </a:prstGeom>
          <a:solidFill>
            <a:schemeClr val="lt2"/>
          </a:solidFill>
          <a:ln cap="flat" cmpd="sng" w="5715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2" name="Shape 172"/>
          <p:cNvSpPr/>
          <p:nvPr/>
        </p:nvSpPr>
        <p:spPr>
          <a:xfrm>
            <a:off x="2954215" y="246185"/>
            <a:ext cx="6131170" cy="1992922"/>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3" name="Shape 173"/>
          <p:cNvSpPr/>
          <p:nvPr/>
        </p:nvSpPr>
        <p:spPr>
          <a:xfrm>
            <a:off x="4418239" y="792947"/>
            <a:ext cx="3203120" cy="1086964"/>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6000">
                <a:solidFill>
                  <a:srgbClr val="FFFF00"/>
                </a:solidFill>
                <a:latin typeface="Calibri"/>
                <a:ea typeface="Calibri"/>
                <a:cs typeface="Calibri"/>
                <a:sym typeface="Calibri"/>
              </a:rPr>
              <a:t>ماذا سنتعلم؟</a:t>
            </a:r>
          </a:p>
        </p:txBody>
      </p:sp>
      <p:sp>
        <p:nvSpPr>
          <p:cNvPr id="174" name="Shape 174"/>
          <p:cNvSpPr/>
          <p:nvPr/>
        </p:nvSpPr>
        <p:spPr>
          <a:xfrm>
            <a:off x="7065918" y="2615138"/>
            <a:ext cx="2515433" cy="707886"/>
          </a:xfrm>
          <a:prstGeom prst="rect">
            <a:avLst/>
          </a:prstGeom>
          <a:noFill/>
          <a:ln>
            <a:noFill/>
          </a:ln>
        </p:spPr>
        <p:txBody>
          <a:bodyPr anchorCtr="0" anchor="t" bIns="45700" lIns="91425" rIns="91425" tIns="45700">
            <a:noAutofit/>
          </a:bodyPr>
          <a:lstStyle/>
          <a:p>
            <a:pPr indent="-285750" lvl="0" marL="285750" marR="0" rtl="1" algn="r">
              <a:spcBef>
                <a:spcPts val="0"/>
              </a:spcBef>
              <a:buClr>
                <a:srgbClr val="000000"/>
              </a:buClr>
              <a:buSzPct val="100000"/>
              <a:buFont typeface="Arial"/>
              <a:buChar char="•"/>
            </a:pPr>
            <a:r>
              <a:rPr b="1" lang="ar-EG" sz="4000">
                <a:solidFill>
                  <a:srgbClr val="000000"/>
                </a:solidFill>
                <a:latin typeface="Calibri"/>
                <a:ea typeface="Calibri"/>
                <a:cs typeface="Calibri"/>
                <a:sym typeface="Calibri"/>
              </a:rPr>
              <a:t>ماهية التعلم.</a:t>
            </a:r>
          </a:p>
        </p:txBody>
      </p:sp>
      <p:sp>
        <p:nvSpPr>
          <p:cNvPr id="175" name="Shape 175"/>
          <p:cNvSpPr/>
          <p:nvPr/>
        </p:nvSpPr>
        <p:spPr>
          <a:xfrm>
            <a:off x="2954215" y="2594408"/>
            <a:ext cx="2622834" cy="800218"/>
          </a:xfrm>
          <a:prstGeom prst="rect">
            <a:avLst/>
          </a:prstGeom>
          <a:noFill/>
          <a:ln>
            <a:noFill/>
          </a:ln>
        </p:spPr>
        <p:txBody>
          <a:bodyPr anchorCtr="0" anchor="t" bIns="45700" lIns="91425" rIns="91425" tIns="45700">
            <a:noAutofit/>
          </a:bodyPr>
          <a:lstStyle/>
          <a:p>
            <a:pPr indent="-285750" lvl="0" marL="285750" marR="0" rtl="1" algn="r">
              <a:lnSpc>
                <a:spcPct val="115000"/>
              </a:lnSpc>
              <a:spcBef>
                <a:spcPts val="0"/>
              </a:spcBef>
              <a:spcAft>
                <a:spcPts val="0"/>
              </a:spcAft>
              <a:buClr>
                <a:srgbClr val="000000"/>
              </a:buClr>
              <a:buSzPct val="100000"/>
              <a:buFont typeface="Arial"/>
              <a:buChar char="•"/>
            </a:pPr>
            <a:r>
              <a:rPr b="1" lang="ar-EG" sz="4000">
                <a:solidFill>
                  <a:srgbClr val="000000"/>
                </a:solidFill>
                <a:latin typeface="Calibri"/>
                <a:ea typeface="Calibri"/>
                <a:cs typeface="Calibri"/>
                <a:sym typeface="Calibri"/>
              </a:rPr>
              <a:t>شروط التعلم.</a:t>
            </a:r>
          </a:p>
        </p:txBody>
      </p:sp>
      <p:sp>
        <p:nvSpPr>
          <p:cNvPr id="176" name="Shape 176"/>
          <p:cNvSpPr/>
          <p:nvPr/>
        </p:nvSpPr>
        <p:spPr>
          <a:xfrm>
            <a:off x="6769364" y="3388412"/>
            <a:ext cx="2811988" cy="707886"/>
          </a:xfrm>
          <a:prstGeom prst="rect">
            <a:avLst/>
          </a:prstGeom>
          <a:noFill/>
          <a:ln>
            <a:noFill/>
          </a:ln>
        </p:spPr>
        <p:txBody>
          <a:bodyPr anchorCtr="0" anchor="t" bIns="45700" lIns="91425" rIns="91425" tIns="45700">
            <a:noAutofit/>
          </a:bodyPr>
          <a:lstStyle/>
          <a:p>
            <a:pPr indent="-285750" lvl="0" marL="285750" marR="0" rtl="1" algn="r">
              <a:spcBef>
                <a:spcPts val="0"/>
              </a:spcBef>
              <a:buClr>
                <a:srgbClr val="000000"/>
              </a:buClr>
              <a:buSzPct val="100000"/>
              <a:buFont typeface="Arial"/>
              <a:buChar char="•"/>
            </a:pPr>
            <a:r>
              <a:rPr b="1" lang="ar-EG" sz="4000">
                <a:solidFill>
                  <a:srgbClr val="000000"/>
                </a:solidFill>
                <a:latin typeface="Calibri"/>
                <a:ea typeface="Calibri"/>
                <a:cs typeface="Calibri"/>
                <a:sym typeface="Calibri"/>
              </a:rPr>
              <a:t>نظريات التعلم.</a:t>
            </a:r>
          </a:p>
        </p:txBody>
      </p:sp>
      <p:sp>
        <p:nvSpPr>
          <p:cNvPr id="177" name="Shape 177"/>
          <p:cNvSpPr/>
          <p:nvPr/>
        </p:nvSpPr>
        <p:spPr>
          <a:xfrm>
            <a:off x="2657659" y="3496805"/>
            <a:ext cx="2919389" cy="800218"/>
          </a:xfrm>
          <a:prstGeom prst="rect">
            <a:avLst/>
          </a:prstGeom>
          <a:noFill/>
          <a:ln>
            <a:noFill/>
          </a:ln>
        </p:spPr>
        <p:txBody>
          <a:bodyPr anchorCtr="0" anchor="t" bIns="45700" lIns="91425" rIns="91425" tIns="45700">
            <a:noAutofit/>
          </a:bodyPr>
          <a:lstStyle/>
          <a:p>
            <a:pPr indent="-285750" lvl="0" marL="285750" marR="0" rtl="1" algn="r">
              <a:lnSpc>
                <a:spcPct val="115000"/>
              </a:lnSpc>
              <a:spcBef>
                <a:spcPts val="0"/>
              </a:spcBef>
              <a:spcAft>
                <a:spcPts val="0"/>
              </a:spcAft>
              <a:buClr>
                <a:srgbClr val="000000"/>
              </a:buClr>
              <a:buSzPct val="100000"/>
              <a:buFont typeface="Arial"/>
              <a:buChar char="•"/>
            </a:pPr>
            <a:r>
              <a:rPr b="1" lang="ar-EG" sz="4000">
                <a:solidFill>
                  <a:srgbClr val="000000"/>
                </a:solidFill>
                <a:latin typeface="Calibri"/>
                <a:ea typeface="Calibri"/>
                <a:cs typeface="Calibri"/>
                <a:sym typeface="Calibri"/>
              </a:rPr>
              <a:t>التعلم الشرطي.</a:t>
            </a:r>
          </a:p>
        </p:txBody>
      </p:sp>
      <p:sp>
        <p:nvSpPr>
          <p:cNvPr id="178" name="Shape 178"/>
          <p:cNvSpPr/>
          <p:nvPr/>
        </p:nvSpPr>
        <p:spPr>
          <a:xfrm>
            <a:off x="3827532" y="4566935"/>
            <a:ext cx="4384534" cy="800218"/>
          </a:xfrm>
          <a:prstGeom prst="rect">
            <a:avLst/>
          </a:prstGeom>
          <a:noFill/>
          <a:ln>
            <a:noFill/>
          </a:ln>
        </p:spPr>
        <p:txBody>
          <a:bodyPr anchorCtr="0" anchor="t" bIns="45700" lIns="91425" rIns="91425" tIns="45700">
            <a:noAutofit/>
          </a:bodyPr>
          <a:lstStyle/>
          <a:p>
            <a:pPr indent="-285750" lvl="0" marL="285750" marR="0" rtl="1" algn="r">
              <a:lnSpc>
                <a:spcPct val="115000"/>
              </a:lnSpc>
              <a:spcBef>
                <a:spcPts val="0"/>
              </a:spcBef>
              <a:spcAft>
                <a:spcPts val="0"/>
              </a:spcAft>
              <a:buClr>
                <a:srgbClr val="000000"/>
              </a:buClr>
              <a:buSzPct val="100000"/>
              <a:buFont typeface="Arial"/>
              <a:buChar char="•"/>
            </a:pPr>
            <a:r>
              <a:rPr b="1" lang="ar-EG" sz="4000">
                <a:solidFill>
                  <a:srgbClr val="000000"/>
                </a:solidFill>
                <a:latin typeface="Calibri"/>
                <a:ea typeface="Calibri"/>
                <a:cs typeface="Calibri"/>
                <a:sym typeface="Calibri"/>
              </a:rPr>
              <a:t>التعلم بالمحاولة والخطأ.</a:t>
            </a:r>
          </a:p>
        </p:txBody>
      </p:sp>
      <p:sp>
        <p:nvSpPr>
          <p:cNvPr id="179" name="Shape 179"/>
          <p:cNvSpPr/>
          <p:nvPr/>
        </p:nvSpPr>
        <p:spPr>
          <a:xfrm>
            <a:off x="4193819" y="5495567"/>
            <a:ext cx="3427540" cy="707886"/>
          </a:xfrm>
          <a:prstGeom prst="rect">
            <a:avLst/>
          </a:prstGeom>
          <a:noFill/>
          <a:ln>
            <a:noFill/>
          </a:ln>
        </p:spPr>
        <p:txBody>
          <a:bodyPr anchorCtr="0" anchor="t" bIns="45700" lIns="91425" rIns="91425" tIns="45700">
            <a:noAutofit/>
          </a:bodyPr>
          <a:lstStyle/>
          <a:p>
            <a:pPr indent="-285750" lvl="0" marL="285750" marR="0" rtl="1" algn="r">
              <a:spcBef>
                <a:spcPts val="0"/>
              </a:spcBef>
              <a:buClr>
                <a:srgbClr val="000000"/>
              </a:buClr>
              <a:buSzPct val="100000"/>
              <a:buFont typeface="Arial"/>
              <a:buChar char="•"/>
            </a:pPr>
            <a:r>
              <a:rPr b="1" lang="ar-EG" sz="4000">
                <a:solidFill>
                  <a:srgbClr val="000000"/>
                </a:solidFill>
                <a:latin typeface="Calibri"/>
                <a:ea typeface="Calibri"/>
                <a:cs typeface="Calibri"/>
                <a:sym typeface="Calibri"/>
              </a:rPr>
              <a:t>التعلم بالاستبصار.</a:t>
            </a:r>
          </a:p>
        </p:txBody>
      </p:sp>
      <p:sp>
        <p:nvSpPr>
          <p:cNvPr id="180" name="Shape 180"/>
          <p:cNvSpPr/>
          <p:nvPr/>
        </p:nvSpPr>
        <p:spPr>
          <a:xfrm>
            <a:off x="2039813" y="4336530"/>
            <a:ext cx="1840523" cy="1866924"/>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p:nvPr/>
        </p:nvSpPr>
        <p:spPr>
          <a:xfrm>
            <a:off x="1412630" y="1799350"/>
            <a:ext cx="9906000" cy="4724400"/>
          </a:xfrm>
          <a:prstGeom prst="rect">
            <a:avLst/>
          </a:prstGeom>
          <a:solidFill>
            <a:srgbClr val="FFD966"/>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6" name="Shape 186"/>
          <p:cNvSpPr/>
          <p:nvPr/>
        </p:nvSpPr>
        <p:spPr>
          <a:xfrm>
            <a:off x="9988061" y="398585"/>
            <a:ext cx="1699846" cy="1008183"/>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7" name="Shape 187"/>
          <p:cNvSpPr/>
          <p:nvPr/>
        </p:nvSpPr>
        <p:spPr>
          <a:xfrm>
            <a:off x="10139717" y="398585"/>
            <a:ext cx="1396536"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rgbClr val="FF0000"/>
                </a:solidFill>
                <a:latin typeface="Calibri"/>
                <a:ea typeface="Calibri"/>
                <a:cs typeface="Calibri"/>
                <a:sym typeface="Calibri"/>
              </a:rPr>
              <a:t>تمهيد</a:t>
            </a:r>
          </a:p>
        </p:txBody>
      </p:sp>
      <p:sp>
        <p:nvSpPr>
          <p:cNvPr id="188" name="Shape 188"/>
          <p:cNvSpPr/>
          <p:nvPr/>
        </p:nvSpPr>
        <p:spPr>
          <a:xfrm rot="-1342141">
            <a:off x="375328" y="928959"/>
            <a:ext cx="3058155" cy="2081144"/>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9" name="Shape 189"/>
          <p:cNvSpPr/>
          <p:nvPr/>
        </p:nvSpPr>
        <p:spPr>
          <a:xfrm rot="-1249063">
            <a:off x="815004" y="1520336"/>
            <a:ext cx="2178802"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9AD0"/>
                </a:solidFill>
                <a:latin typeface="Calibri"/>
                <a:ea typeface="Calibri"/>
                <a:cs typeface="Calibri"/>
                <a:sym typeface="Calibri"/>
              </a:rPr>
              <a:t>معنى التعلم</a:t>
            </a:r>
          </a:p>
        </p:txBody>
      </p:sp>
      <p:sp>
        <p:nvSpPr>
          <p:cNvPr id="190" name="Shape 190"/>
          <p:cNvSpPr/>
          <p:nvPr/>
        </p:nvSpPr>
        <p:spPr>
          <a:xfrm>
            <a:off x="2396183" y="2139714"/>
            <a:ext cx="8815753" cy="433965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rgbClr val="000000"/>
                </a:solidFill>
                <a:latin typeface="Calibri"/>
                <a:ea typeface="Calibri"/>
                <a:cs typeface="Calibri"/>
                <a:sym typeface="Calibri"/>
              </a:rPr>
              <a:t>لقد تعددت تعريفات التعلم ولم يتفق المختصون على تعريف واحد محدد له فمنهم من يعرف التعلم بأنه: تغير شبه دائم في الأداء يحدث نتيجة لظروف الخبرة أو الممارسة أو التدريب. ومنهم من يعرفه بأنه: تعديل لسلوك الكائن تعديلاً يساعده على حل مشكلة صادفته ويرغب في حلها.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456"/>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456"/>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p:nvPr/>
        </p:nvSpPr>
        <p:spPr>
          <a:xfrm>
            <a:off x="1641231" y="2785128"/>
            <a:ext cx="8921261" cy="3528645"/>
          </a:xfrm>
          <a:prstGeom prst="rect">
            <a:avLst/>
          </a:prstGeom>
          <a:solidFill>
            <a:srgbClr val="F7CAAC"/>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6" name="Shape 196"/>
          <p:cNvSpPr/>
          <p:nvPr/>
        </p:nvSpPr>
        <p:spPr>
          <a:xfrm>
            <a:off x="5732582" y="128953"/>
            <a:ext cx="5017477" cy="2790093"/>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7" name="Shape 197"/>
          <p:cNvSpPr/>
          <p:nvPr/>
        </p:nvSpPr>
        <p:spPr>
          <a:xfrm>
            <a:off x="6607114" y="506570"/>
            <a:ext cx="3268412" cy="1737462"/>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800">
                <a:solidFill>
                  <a:srgbClr val="7030A0"/>
                </a:solidFill>
                <a:latin typeface="Calibri"/>
                <a:ea typeface="Calibri"/>
                <a:cs typeface="Calibri"/>
                <a:sym typeface="Calibri"/>
              </a:rPr>
              <a:t>مفاهيم ومصطلحات</a:t>
            </a:r>
          </a:p>
        </p:txBody>
      </p:sp>
      <p:sp>
        <p:nvSpPr>
          <p:cNvPr id="198" name="Shape 198"/>
          <p:cNvSpPr/>
          <p:nvPr/>
        </p:nvSpPr>
        <p:spPr>
          <a:xfrm>
            <a:off x="1974173" y="3087514"/>
            <a:ext cx="7901354" cy="2923876"/>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000">
                <a:solidFill>
                  <a:srgbClr val="006600"/>
                </a:solidFill>
                <a:latin typeface="Calibri"/>
                <a:ea typeface="Calibri"/>
                <a:cs typeface="Calibri"/>
                <a:sym typeface="Calibri"/>
              </a:rPr>
              <a:t>التعلم: </a:t>
            </a:r>
            <a:r>
              <a:rPr b="1" lang="ar-EG" sz="4000">
                <a:solidFill>
                  <a:srgbClr val="000000"/>
                </a:solidFill>
                <a:latin typeface="Calibri"/>
                <a:ea typeface="Calibri"/>
                <a:cs typeface="Calibri"/>
                <a:sym typeface="Calibri"/>
              </a:rPr>
              <a:t>هو عملية تغير شبه دائم في سلوك الفرد لا يلحظ بشكل مباشر ولكن يستدل عليه من السلوك ويتكون نتيجة الممارسة كما يظهر في تغير الأداء لدى الكائن الحي.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p:nvPr/>
        </p:nvSpPr>
        <p:spPr>
          <a:xfrm>
            <a:off x="1865083" y="3236330"/>
            <a:ext cx="8206154" cy="2098431"/>
          </a:xfrm>
          <a:prstGeom prst="rect">
            <a:avLst/>
          </a:prstGeom>
          <a:blipFill rotWithShape="1">
            <a:blip r:embed="rId3">
              <a:alphaModFix/>
            </a:blip>
            <a:stretch>
              <a:fillRect b="0" l="0" r="0" t="0"/>
            </a:stretch>
          </a:blip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4" name="Shape 204"/>
          <p:cNvSpPr/>
          <p:nvPr/>
        </p:nvSpPr>
        <p:spPr>
          <a:xfrm>
            <a:off x="3376246" y="203784"/>
            <a:ext cx="4783015" cy="1613292"/>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5" name="Shape 205"/>
          <p:cNvSpPr/>
          <p:nvPr/>
        </p:nvSpPr>
        <p:spPr>
          <a:xfrm rot="-354479">
            <a:off x="4340937" y="548766"/>
            <a:ext cx="2916183" cy="92333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rgbClr val="FF0000"/>
                </a:solidFill>
                <a:latin typeface="Calibri"/>
                <a:ea typeface="Calibri"/>
                <a:cs typeface="Calibri"/>
                <a:sym typeface="Calibri"/>
              </a:rPr>
              <a:t>شروط التعلم</a:t>
            </a:r>
          </a:p>
        </p:txBody>
      </p:sp>
      <p:sp>
        <p:nvSpPr>
          <p:cNvPr id="206" name="Shape 206"/>
          <p:cNvSpPr/>
          <p:nvPr/>
        </p:nvSpPr>
        <p:spPr>
          <a:xfrm>
            <a:off x="2627342" y="3900826"/>
            <a:ext cx="6681637"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للتعلم شروط ثلاثة لا يتم بدونها هي: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p:nvPr/>
        </p:nvSpPr>
        <p:spPr>
          <a:xfrm>
            <a:off x="1055076" y="1922584"/>
            <a:ext cx="10585937" cy="4689229"/>
          </a:xfrm>
          <a:prstGeom prst="rect">
            <a:avLst/>
          </a:prstGeom>
          <a:solidFill>
            <a:srgbClr val="87CB3D"/>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2" name="Shape 212"/>
          <p:cNvSpPr/>
          <p:nvPr/>
        </p:nvSpPr>
        <p:spPr>
          <a:xfrm>
            <a:off x="8030307" y="712150"/>
            <a:ext cx="3141784" cy="830996"/>
          </a:xfrm>
          <a:prstGeom prst="rect">
            <a:avLst/>
          </a:prstGeom>
          <a:solidFill>
            <a:srgbClr val="548135"/>
          </a:solid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3" name="Shape 213"/>
          <p:cNvSpPr/>
          <p:nvPr/>
        </p:nvSpPr>
        <p:spPr>
          <a:xfrm>
            <a:off x="9870829" y="164123"/>
            <a:ext cx="1899137" cy="1946030"/>
          </a:xfrm>
          <a:prstGeom prst="rect">
            <a:avLst/>
          </a:prstGeom>
          <a:blipFill rotWithShape="1">
            <a:blip r:embed="rId3">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4" name="Shape 214"/>
          <p:cNvSpPr/>
          <p:nvPr/>
        </p:nvSpPr>
        <p:spPr>
          <a:xfrm>
            <a:off x="10442617" y="712150"/>
            <a:ext cx="894796"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أولا</a:t>
            </a:r>
          </a:p>
        </p:txBody>
      </p:sp>
      <p:sp>
        <p:nvSpPr>
          <p:cNvPr id="215" name="Shape 215"/>
          <p:cNvSpPr/>
          <p:nvPr/>
        </p:nvSpPr>
        <p:spPr>
          <a:xfrm>
            <a:off x="8405135" y="675474"/>
            <a:ext cx="1604926"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chemeClr val="lt1"/>
                </a:solidFill>
                <a:latin typeface="Calibri"/>
                <a:ea typeface="Calibri"/>
                <a:cs typeface="Calibri"/>
                <a:sym typeface="Calibri"/>
              </a:rPr>
              <a:t>النضج</a:t>
            </a:r>
          </a:p>
        </p:txBody>
      </p:sp>
      <p:sp>
        <p:nvSpPr>
          <p:cNvPr id="216" name="Shape 216"/>
          <p:cNvSpPr/>
          <p:nvPr/>
        </p:nvSpPr>
        <p:spPr>
          <a:xfrm>
            <a:off x="1453661" y="2097375"/>
            <a:ext cx="10008863" cy="433965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rgbClr val="000000"/>
                </a:solidFill>
                <a:latin typeface="Calibri"/>
                <a:ea typeface="Calibri"/>
                <a:cs typeface="Calibri"/>
                <a:sym typeface="Calibri"/>
              </a:rPr>
              <a:t>يتوقف التعلم على نمو الفرد فلا يستطيع أن يتعلم إلا إذا تحقق له نمو كاف يمكنه من التعلم مثل التغيرات البيولوجية والفسيولوجية في بنية الإنسان والسلوك المرتبط بهذه التغيرات مثل زيادة الطول والوزن ونضج العضلات (من العبث أن نحاول تعليم الطفل ضبط عضلات مثانته في نهاية العام الأول من عمره).</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p:nvPr/>
        </p:nvSpPr>
        <p:spPr>
          <a:xfrm>
            <a:off x="973015" y="1922584"/>
            <a:ext cx="10667999" cy="4689229"/>
          </a:xfrm>
          <a:prstGeom prst="rect">
            <a:avLst/>
          </a:prstGeom>
          <a:solidFill>
            <a:srgbClr val="385623"/>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2" name="Shape 222"/>
          <p:cNvSpPr/>
          <p:nvPr/>
        </p:nvSpPr>
        <p:spPr>
          <a:xfrm>
            <a:off x="8030307" y="712150"/>
            <a:ext cx="3141784" cy="830996"/>
          </a:xfrm>
          <a:prstGeom prst="rect">
            <a:avLst/>
          </a:prstGeom>
          <a:solidFill>
            <a:srgbClr val="A8D08C"/>
          </a:solid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3" name="Shape 223"/>
          <p:cNvSpPr/>
          <p:nvPr/>
        </p:nvSpPr>
        <p:spPr>
          <a:xfrm>
            <a:off x="9870829" y="164123"/>
            <a:ext cx="1899137" cy="1946030"/>
          </a:xfrm>
          <a:prstGeom prst="rect">
            <a:avLst/>
          </a:prstGeom>
          <a:blipFill rotWithShape="1">
            <a:blip r:embed="rId3">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4" name="Shape 224"/>
          <p:cNvSpPr/>
          <p:nvPr/>
        </p:nvSpPr>
        <p:spPr>
          <a:xfrm>
            <a:off x="10442617" y="712150"/>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ثانيا</a:t>
            </a:r>
          </a:p>
        </p:txBody>
      </p:sp>
      <p:sp>
        <p:nvSpPr>
          <p:cNvPr id="225" name="Shape 225"/>
          <p:cNvSpPr/>
          <p:nvPr/>
        </p:nvSpPr>
        <p:spPr>
          <a:xfrm>
            <a:off x="8687647" y="643262"/>
            <a:ext cx="1422184"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chemeClr val="dk1"/>
                </a:solidFill>
                <a:latin typeface="Calibri"/>
                <a:ea typeface="Calibri"/>
                <a:cs typeface="Calibri"/>
                <a:sym typeface="Calibri"/>
              </a:rPr>
              <a:t>الدافع</a:t>
            </a:r>
          </a:p>
        </p:txBody>
      </p:sp>
      <p:sp>
        <p:nvSpPr>
          <p:cNvPr id="226" name="Shape 226"/>
          <p:cNvSpPr/>
          <p:nvPr/>
        </p:nvSpPr>
        <p:spPr>
          <a:xfrm>
            <a:off x="1407096" y="2589292"/>
            <a:ext cx="10008863"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وجود دافع يحمل الفرد على التعلم (فلا تعلم بدون دافع) والدافع حالة داخلية عند المتعلم تدفعه باستمرار للانتباه وبذل الجهد والنشاط نحو الموقف التعليمي بما يحقق هدفه من التعلم، وتعتبر المحافظة على استمرارية الدافعية للتعلم لدى المتعلم هي مسؤولية المؤسسة التعليمية.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p:nvPr/>
        </p:nvSpPr>
        <p:spPr>
          <a:xfrm>
            <a:off x="468922" y="2332891"/>
            <a:ext cx="11172092" cy="3845170"/>
          </a:xfrm>
          <a:prstGeom prst="rect">
            <a:avLst/>
          </a:prstGeom>
          <a:solidFill>
            <a:srgbClr val="0070C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2" name="Shape 232"/>
          <p:cNvSpPr/>
          <p:nvPr/>
        </p:nvSpPr>
        <p:spPr>
          <a:xfrm>
            <a:off x="5228492" y="712150"/>
            <a:ext cx="5943598" cy="830996"/>
          </a:xfrm>
          <a:prstGeom prst="rect">
            <a:avLst/>
          </a:prstGeom>
          <a:solidFill>
            <a:srgbClr val="3A3838"/>
          </a:solid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3" name="Shape 233"/>
          <p:cNvSpPr/>
          <p:nvPr/>
        </p:nvSpPr>
        <p:spPr>
          <a:xfrm>
            <a:off x="9870829" y="164123"/>
            <a:ext cx="1899137" cy="1946030"/>
          </a:xfrm>
          <a:prstGeom prst="rect">
            <a:avLst/>
          </a:prstGeom>
          <a:blipFill rotWithShape="1">
            <a:blip r:embed="rId3">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4" name="Shape 234"/>
          <p:cNvSpPr/>
          <p:nvPr/>
        </p:nvSpPr>
        <p:spPr>
          <a:xfrm>
            <a:off x="10442617" y="712150"/>
            <a:ext cx="95090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ثالثا</a:t>
            </a:r>
          </a:p>
        </p:txBody>
      </p:sp>
      <p:sp>
        <p:nvSpPr>
          <p:cNvPr id="235" name="Shape 235"/>
          <p:cNvSpPr/>
          <p:nvPr/>
        </p:nvSpPr>
        <p:spPr>
          <a:xfrm>
            <a:off x="5667205" y="712150"/>
            <a:ext cx="4421403"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rgbClr val="FEE599"/>
                </a:solidFill>
                <a:latin typeface="Calibri"/>
                <a:ea typeface="Calibri"/>
                <a:cs typeface="Calibri"/>
                <a:sym typeface="Calibri"/>
              </a:rPr>
              <a:t>الممارسة والتدريب</a:t>
            </a:r>
          </a:p>
        </p:txBody>
      </p:sp>
      <p:sp>
        <p:nvSpPr>
          <p:cNvPr id="236" name="Shape 236"/>
          <p:cNvSpPr/>
          <p:nvPr/>
        </p:nvSpPr>
        <p:spPr>
          <a:xfrm>
            <a:off x="1163228" y="2989926"/>
            <a:ext cx="10008863"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لابد من الممارسة والتدريب للمتعلم حتى يتحقق التعلم الجيد. والممارسة هي تكرار أداء فعل معين وفق شروط معينة تؤدي بالفرد إلى اكتساب خبرات جديده على مستوى مرتفع من المهارة والاتقان.</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p:nvPr/>
        </p:nvSpPr>
        <p:spPr>
          <a:xfrm>
            <a:off x="1606061" y="2157041"/>
            <a:ext cx="8792306" cy="4173421"/>
          </a:xfrm>
          <a:prstGeom prst="rect">
            <a:avLst/>
          </a:prstGeom>
          <a:gradFill>
            <a:gsLst>
              <a:gs pos="0">
                <a:srgbClr val="AF94D2"/>
              </a:gs>
              <a:gs pos="50000">
                <a:srgbClr val="CCBEE1"/>
              </a:gs>
              <a:gs pos="100000">
                <a:srgbClr val="E6E0EF"/>
              </a:gs>
            </a:gsLst>
            <a:lin ang="81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2" name="Shape 242"/>
          <p:cNvSpPr/>
          <p:nvPr/>
        </p:nvSpPr>
        <p:spPr>
          <a:xfrm>
            <a:off x="6236678" y="1240520"/>
            <a:ext cx="4360983" cy="117230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3" name="Shape 243"/>
          <p:cNvSpPr/>
          <p:nvPr/>
        </p:nvSpPr>
        <p:spPr>
          <a:xfrm>
            <a:off x="1230923" y="468922"/>
            <a:ext cx="2965937" cy="1477106"/>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4" name="Shape 244"/>
          <p:cNvSpPr/>
          <p:nvPr/>
        </p:nvSpPr>
        <p:spPr>
          <a:xfrm rot="-430306">
            <a:off x="2516777" y="868982"/>
            <a:ext cx="1172115" cy="88799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dk1"/>
                </a:solidFill>
                <a:latin typeface="Calibri"/>
                <a:ea typeface="Calibri"/>
                <a:cs typeface="Calibri"/>
                <a:sym typeface="Calibri"/>
              </a:rPr>
              <a:t>إثراء</a:t>
            </a:r>
          </a:p>
        </p:txBody>
      </p:sp>
      <p:sp>
        <p:nvSpPr>
          <p:cNvPr id="245" name="Shape 245"/>
          <p:cNvSpPr/>
          <p:nvPr/>
        </p:nvSpPr>
        <p:spPr>
          <a:xfrm>
            <a:off x="6849289" y="1518916"/>
            <a:ext cx="3108542"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التدريب والنضج</a:t>
            </a:r>
          </a:p>
        </p:txBody>
      </p:sp>
      <p:sp>
        <p:nvSpPr>
          <p:cNvPr id="246" name="Shape 246"/>
          <p:cNvSpPr/>
          <p:nvPr/>
        </p:nvSpPr>
        <p:spPr>
          <a:xfrm>
            <a:off x="2180491" y="3050952"/>
            <a:ext cx="7221415" cy="255454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0000"/>
                </a:solidFill>
                <a:latin typeface="Calibri"/>
                <a:ea typeface="Calibri"/>
                <a:cs typeface="Calibri"/>
                <a:sym typeface="Calibri"/>
              </a:rPr>
              <a:t>النضج من العوامل الهامة المؤثرة في عملية التعلم ويعد شرطاً أساسياً من شروطه لأنه يحدد سلوك الكائن الحي. ويحدد بالتالي ما يستطيعه من نشاط تعليمي.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p:nvPr/>
        </p:nvSpPr>
        <p:spPr>
          <a:xfrm>
            <a:off x="1606061" y="2157041"/>
            <a:ext cx="8792306" cy="4173421"/>
          </a:xfrm>
          <a:prstGeom prst="rect">
            <a:avLst/>
          </a:prstGeom>
          <a:gradFill>
            <a:gsLst>
              <a:gs pos="0">
                <a:srgbClr val="AF94D2"/>
              </a:gs>
              <a:gs pos="50000">
                <a:srgbClr val="CCBEE1"/>
              </a:gs>
              <a:gs pos="100000">
                <a:srgbClr val="E6E0EF"/>
              </a:gs>
            </a:gsLst>
            <a:lin ang="81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2" name="Shape 252"/>
          <p:cNvSpPr/>
          <p:nvPr/>
        </p:nvSpPr>
        <p:spPr>
          <a:xfrm>
            <a:off x="6236678" y="1240520"/>
            <a:ext cx="4360983" cy="117230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3" name="Shape 253"/>
          <p:cNvSpPr/>
          <p:nvPr/>
        </p:nvSpPr>
        <p:spPr>
          <a:xfrm>
            <a:off x="1230923" y="468922"/>
            <a:ext cx="2965937" cy="1477106"/>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4" name="Shape 254"/>
          <p:cNvSpPr/>
          <p:nvPr/>
        </p:nvSpPr>
        <p:spPr>
          <a:xfrm rot="-430306">
            <a:off x="2516777" y="868982"/>
            <a:ext cx="1172115" cy="88799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dk1"/>
                </a:solidFill>
                <a:latin typeface="Calibri"/>
                <a:ea typeface="Calibri"/>
                <a:cs typeface="Calibri"/>
                <a:sym typeface="Calibri"/>
              </a:rPr>
              <a:t>إثراء</a:t>
            </a:r>
          </a:p>
        </p:txBody>
      </p:sp>
      <p:sp>
        <p:nvSpPr>
          <p:cNvPr id="255" name="Shape 255"/>
          <p:cNvSpPr/>
          <p:nvPr/>
        </p:nvSpPr>
        <p:spPr>
          <a:xfrm>
            <a:off x="6849289" y="1518916"/>
            <a:ext cx="3108542"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التدريب والنضج</a:t>
            </a:r>
          </a:p>
        </p:txBody>
      </p:sp>
      <p:sp>
        <p:nvSpPr>
          <p:cNvPr id="256" name="Shape 256"/>
          <p:cNvSpPr/>
          <p:nvPr/>
        </p:nvSpPr>
        <p:spPr>
          <a:xfrm>
            <a:off x="2391506" y="2691225"/>
            <a:ext cx="7221415"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ويوضح ذلك تجربة جيزل وطومسون في جامعة بيل بالولايات المتحدة على توأمين في سن 46 أسبوعاً. درب جيزل أحد التوأمين لمدة 6 أسابيع على صعود الدرج، أما التوأم الآخر فلم يتلق أي تدريب.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nvSpPr>
        <p:spPr>
          <a:xfrm>
            <a:off x="1359876" y="2497015"/>
            <a:ext cx="8721968" cy="3974122"/>
          </a:xfrm>
          <a:prstGeom prst="rect">
            <a:avLst/>
          </a:prstGeom>
          <a:blipFill rotWithShape="1">
            <a:blip r:embed="rId3">
              <a:alphaModFix/>
            </a:blip>
            <a:stretch>
              <a:fillRect b="0" l="0" r="0" t="0"/>
            </a:stretch>
          </a:blipFill>
          <a:ln cap="flat" cmpd="sng" w="5715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2" name="Shape 92"/>
          <p:cNvSpPr/>
          <p:nvPr/>
        </p:nvSpPr>
        <p:spPr>
          <a:xfrm>
            <a:off x="4381314" y="105947"/>
            <a:ext cx="4367605" cy="1990164"/>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3" name="Shape 93"/>
          <p:cNvSpPr/>
          <p:nvPr/>
        </p:nvSpPr>
        <p:spPr>
          <a:xfrm rot="-940084">
            <a:off x="4166160" y="593199"/>
            <a:ext cx="3337773"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6000">
                <a:solidFill>
                  <a:schemeClr val="lt1"/>
                </a:solidFill>
                <a:latin typeface="Calibri"/>
                <a:ea typeface="Calibri"/>
                <a:cs typeface="Calibri"/>
                <a:sym typeface="Calibri"/>
              </a:rPr>
              <a:t>مدخل الوحدة</a:t>
            </a:r>
          </a:p>
        </p:txBody>
      </p:sp>
      <p:sp>
        <p:nvSpPr>
          <p:cNvPr id="94" name="Shape 94"/>
          <p:cNvSpPr/>
          <p:nvPr/>
        </p:nvSpPr>
        <p:spPr>
          <a:xfrm>
            <a:off x="1960569" y="2900161"/>
            <a:ext cx="7748954" cy="320703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0000"/>
                </a:solidFill>
                <a:latin typeface="Calibri"/>
                <a:ea typeface="Calibri"/>
                <a:cs typeface="Calibri"/>
                <a:sym typeface="Calibri"/>
              </a:rPr>
              <a:t>التعلم عمليه أساسية في الحياة، فكل إنسان يتعلم، وأثناء تعلمه تنمو أنماط سلوكه، وكل مظاهر النشاط البشري تعبر عن عملية تعلم وراءها.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p:nvPr/>
        </p:nvSpPr>
        <p:spPr>
          <a:xfrm>
            <a:off x="1606061" y="2157041"/>
            <a:ext cx="8792306" cy="4173421"/>
          </a:xfrm>
          <a:prstGeom prst="rect">
            <a:avLst/>
          </a:prstGeom>
          <a:gradFill>
            <a:gsLst>
              <a:gs pos="0">
                <a:srgbClr val="AF94D2"/>
              </a:gs>
              <a:gs pos="50000">
                <a:srgbClr val="CCBEE1"/>
              </a:gs>
              <a:gs pos="100000">
                <a:srgbClr val="E6E0EF"/>
              </a:gs>
            </a:gsLst>
            <a:lin ang="81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2" name="Shape 262"/>
          <p:cNvSpPr/>
          <p:nvPr/>
        </p:nvSpPr>
        <p:spPr>
          <a:xfrm>
            <a:off x="6236678" y="1240520"/>
            <a:ext cx="4360983" cy="117230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3" name="Shape 263"/>
          <p:cNvSpPr/>
          <p:nvPr/>
        </p:nvSpPr>
        <p:spPr>
          <a:xfrm>
            <a:off x="1230923" y="468922"/>
            <a:ext cx="2965937" cy="1477106"/>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4" name="Shape 264"/>
          <p:cNvSpPr/>
          <p:nvPr/>
        </p:nvSpPr>
        <p:spPr>
          <a:xfrm rot="-430306">
            <a:off x="2516777" y="868982"/>
            <a:ext cx="1172115" cy="88799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dk1"/>
                </a:solidFill>
                <a:latin typeface="Calibri"/>
                <a:ea typeface="Calibri"/>
                <a:cs typeface="Calibri"/>
                <a:sym typeface="Calibri"/>
              </a:rPr>
              <a:t>إثراء</a:t>
            </a:r>
          </a:p>
        </p:txBody>
      </p:sp>
      <p:sp>
        <p:nvSpPr>
          <p:cNvPr id="265" name="Shape 265"/>
          <p:cNvSpPr/>
          <p:nvPr/>
        </p:nvSpPr>
        <p:spPr>
          <a:xfrm>
            <a:off x="6849289" y="1518916"/>
            <a:ext cx="3108542"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التدريب والنضج</a:t>
            </a:r>
          </a:p>
        </p:txBody>
      </p:sp>
      <p:sp>
        <p:nvSpPr>
          <p:cNvPr id="266" name="Shape 266"/>
          <p:cNvSpPr/>
          <p:nvPr/>
        </p:nvSpPr>
        <p:spPr>
          <a:xfrm>
            <a:off x="1998783" y="2743194"/>
            <a:ext cx="80068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تمكن التوأم الأول من صعود الدرج في 25 ثانية، بينما لم يتمكن التوأم الثاني من ذلك. وبعد أسبوع قام الباحث بتدريب التوأم الثاني لمدة أسبوعين فتمكن من صعود الدرج وتفوق قليلاً على التوأم الأول، ويستنتج من ذلك ما يلي: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p:nvPr/>
        </p:nvSpPr>
        <p:spPr>
          <a:xfrm>
            <a:off x="949569" y="398584"/>
            <a:ext cx="9941169" cy="577947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2" name="Shape 272"/>
          <p:cNvSpPr/>
          <p:nvPr/>
        </p:nvSpPr>
        <p:spPr>
          <a:xfrm>
            <a:off x="2063260" y="2496234"/>
            <a:ext cx="7772400" cy="1938991"/>
          </a:xfrm>
          <a:prstGeom prst="rect">
            <a:avLst/>
          </a:prstGeom>
          <a:noFill/>
          <a:ln>
            <a:noFill/>
          </a:ln>
        </p:spPr>
        <p:txBody>
          <a:bodyPr anchorCtr="0" anchor="t" bIns="45700" lIns="91425" rIns="91425" tIns="45700">
            <a:noAutofit/>
          </a:bodyPr>
          <a:lstStyle/>
          <a:p>
            <a:pPr indent="-571500" lvl="0" marL="571500" marR="0" rtl="1" algn="ctr">
              <a:spcBef>
                <a:spcPts val="0"/>
              </a:spcBef>
              <a:buClr>
                <a:srgbClr val="660066"/>
              </a:buClr>
              <a:buSzPct val="100000"/>
              <a:buFont typeface="Arial"/>
              <a:buChar char="•"/>
            </a:pPr>
            <a:r>
              <a:rPr b="1" lang="ar-EG" sz="4000">
                <a:solidFill>
                  <a:srgbClr val="660066"/>
                </a:solidFill>
                <a:latin typeface="Calibri"/>
                <a:ea typeface="Calibri"/>
                <a:cs typeface="Calibri"/>
                <a:sym typeface="Calibri"/>
              </a:rPr>
              <a:t>التدريب الذي تلقاه الطفل الأول لا يؤدي بالضرورة إلى إتقان المهارة إلا إذا كان مستوى النضج ملائما للمهارة.</a:t>
            </a:r>
          </a:p>
        </p:txBody>
      </p:sp>
      <p:sp>
        <p:nvSpPr>
          <p:cNvPr id="273" name="Shape 273"/>
          <p:cNvSpPr/>
          <p:nvPr/>
        </p:nvSpPr>
        <p:spPr>
          <a:xfrm rot="-342875">
            <a:off x="4798219" y="1275112"/>
            <a:ext cx="2114915" cy="100186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p:nvPr/>
        </p:nvSpPr>
        <p:spPr>
          <a:xfrm>
            <a:off x="949569" y="398584"/>
            <a:ext cx="9941169" cy="577947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9" name="Shape 279"/>
          <p:cNvSpPr/>
          <p:nvPr/>
        </p:nvSpPr>
        <p:spPr>
          <a:xfrm>
            <a:off x="2133599" y="2906542"/>
            <a:ext cx="7772400" cy="1323439"/>
          </a:xfrm>
          <a:prstGeom prst="rect">
            <a:avLst/>
          </a:prstGeom>
          <a:noFill/>
          <a:ln>
            <a:noFill/>
          </a:ln>
        </p:spPr>
        <p:txBody>
          <a:bodyPr anchorCtr="0" anchor="t" bIns="45700" lIns="91425" rIns="91425" tIns="45700">
            <a:noAutofit/>
          </a:bodyPr>
          <a:lstStyle/>
          <a:p>
            <a:pPr indent="-571500" lvl="0" marL="571500" marR="0" rtl="1" algn="ctr">
              <a:spcBef>
                <a:spcPts val="0"/>
              </a:spcBef>
              <a:buClr>
                <a:srgbClr val="660066"/>
              </a:buClr>
              <a:buSzPct val="100000"/>
              <a:buFont typeface="Arial"/>
              <a:buChar char="•"/>
            </a:pPr>
            <a:r>
              <a:rPr b="1" lang="ar-EG" sz="4000">
                <a:solidFill>
                  <a:srgbClr val="660066"/>
                </a:solidFill>
                <a:latin typeface="Calibri"/>
                <a:ea typeface="Calibri"/>
                <a:cs typeface="Calibri"/>
                <a:sym typeface="Calibri"/>
              </a:rPr>
              <a:t>يحتاج الطفل الأكثر نضجاً لفترة تدريب أقل من الطفل الأقل نضجاً.</a:t>
            </a:r>
          </a:p>
        </p:txBody>
      </p:sp>
      <p:sp>
        <p:nvSpPr>
          <p:cNvPr id="280" name="Shape 280"/>
          <p:cNvSpPr/>
          <p:nvPr/>
        </p:nvSpPr>
        <p:spPr>
          <a:xfrm rot="-342875">
            <a:off x="4326105" y="1298674"/>
            <a:ext cx="2606360" cy="1365617"/>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p:nvPr/>
        </p:nvSpPr>
        <p:spPr>
          <a:xfrm>
            <a:off x="3352798" y="1899136"/>
            <a:ext cx="5400558" cy="311833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6" name="Shape 286"/>
          <p:cNvSpPr/>
          <p:nvPr/>
        </p:nvSpPr>
        <p:spPr>
          <a:xfrm>
            <a:off x="4392648" y="3014306"/>
            <a:ext cx="2167581"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rgbClr val="FF0000"/>
                </a:solidFill>
                <a:latin typeface="Calibri"/>
                <a:ea typeface="Calibri"/>
                <a:cs typeface="Calibri"/>
                <a:sym typeface="Calibri"/>
              </a:rPr>
              <a:t>نشاط 5-1</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p:nvPr/>
        </p:nvSpPr>
        <p:spPr>
          <a:xfrm>
            <a:off x="6381987" y="3177834"/>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2" name="Shape 292"/>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3" name="Shape 293"/>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4" name="Shape 294"/>
          <p:cNvSpPr/>
          <p:nvPr/>
        </p:nvSpPr>
        <p:spPr>
          <a:xfrm>
            <a:off x="1710536" y="351405"/>
            <a:ext cx="8225330"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lt1"/>
                </a:solidFill>
                <a:latin typeface="Calibri"/>
                <a:ea typeface="Calibri"/>
                <a:cs typeface="Calibri"/>
                <a:sym typeface="Calibri"/>
              </a:rPr>
              <a:t>حدد شروط التعلم من خلال الأمثلة أمامك:</a:t>
            </a:r>
          </a:p>
        </p:txBody>
      </p:sp>
      <p:sp>
        <p:nvSpPr>
          <p:cNvPr id="295" name="Shape 295"/>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296" name="Shape 296"/>
          <p:cNvSpPr/>
          <p:nvPr/>
        </p:nvSpPr>
        <p:spPr>
          <a:xfrm>
            <a:off x="3112293" y="2259594"/>
            <a:ext cx="1321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الشرط</a:t>
            </a:r>
          </a:p>
        </p:txBody>
      </p:sp>
      <p:sp>
        <p:nvSpPr>
          <p:cNvPr id="297" name="Shape 297"/>
          <p:cNvSpPr/>
          <p:nvPr/>
        </p:nvSpPr>
        <p:spPr>
          <a:xfrm>
            <a:off x="6430873" y="3267781"/>
            <a:ext cx="3972129" cy="255454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0000"/>
                </a:solidFill>
                <a:latin typeface="Calibri"/>
                <a:ea typeface="Calibri"/>
                <a:cs typeface="Calibri"/>
                <a:sym typeface="Calibri"/>
              </a:rPr>
              <a:t>يتعلم الدولفين الجائع حركات بهلوانية للحصول على مكافأة من مدربه</a:t>
            </a:r>
          </a:p>
        </p:txBody>
      </p:sp>
      <p:sp>
        <p:nvSpPr>
          <p:cNvPr id="298" name="Shape 298"/>
          <p:cNvSpPr/>
          <p:nvPr/>
        </p:nvSpPr>
        <p:spPr>
          <a:xfrm>
            <a:off x="1533599" y="3177833"/>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9" name="Shape 299"/>
          <p:cNvSpPr/>
          <p:nvPr/>
        </p:nvSpPr>
        <p:spPr>
          <a:xfrm>
            <a:off x="1710536" y="4109546"/>
            <a:ext cx="3624710" cy="82170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2060"/>
                </a:solidFill>
                <a:latin typeface="Calibri"/>
                <a:ea typeface="Calibri"/>
                <a:cs typeface="Calibri"/>
                <a:sym typeface="Calibri"/>
              </a:rPr>
              <a:t>الممارسة والتدريب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p:nvPr/>
        </p:nvSpPr>
        <p:spPr>
          <a:xfrm>
            <a:off x="6381987" y="3177834"/>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5" name="Shape 305"/>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6" name="Shape 306"/>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7" name="Shape 307"/>
          <p:cNvSpPr/>
          <p:nvPr/>
        </p:nvSpPr>
        <p:spPr>
          <a:xfrm>
            <a:off x="1710536" y="351405"/>
            <a:ext cx="8225330"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lt1"/>
                </a:solidFill>
                <a:latin typeface="Calibri"/>
                <a:ea typeface="Calibri"/>
                <a:cs typeface="Calibri"/>
                <a:sym typeface="Calibri"/>
              </a:rPr>
              <a:t>حدد شروط التعلم من خلال الأمثلة أمامك:</a:t>
            </a:r>
          </a:p>
        </p:txBody>
      </p:sp>
      <p:sp>
        <p:nvSpPr>
          <p:cNvPr id="308" name="Shape 308"/>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309" name="Shape 309"/>
          <p:cNvSpPr/>
          <p:nvPr/>
        </p:nvSpPr>
        <p:spPr>
          <a:xfrm>
            <a:off x="3112293" y="2259594"/>
            <a:ext cx="1321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الشرط</a:t>
            </a:r>
          </a:p>
        </p:txBody>
      </p:sp>
      <p:sp>
        <p:nvSpPr>
          <p:cNvPr id="310" name="Shape 310"/>
          <p:cNvSpPr/>
          <p:nvPr/>
        </p:nvSpPr>
        <p:spPr>
          <a:xfrm>
            <a:off x="6406430" y="3852892"/>
            <a:ext cx="3972129"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الطفل الطبيعي يستطيع المشي بدون تدريب</a:t>
            </a:r>
          </a:p>
        </p:txBody>
      </p:sp>
      <p:sp>
        <p:nvSpPr>
          <p:cNvPr id="311" name="Shape 311"/>
          <p:cNvSpPr/>
          <p:nvPr/>
        </p:nvSpPr>
        <p:spPr>
          <a:xfrm>
            <a:off x="1533599" y="3177833"/>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2" name="Shape 312"/>
          <p:cNvSpPr/>
          <p:nvPr/>
        </p:nvSpPr>
        <p:spPr>
          <a:xfrm>
            <a:off x="2850272" y="4109546"/>
            <a:ext cx="1345241"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2060"/>
                </a:solidFill>
                <a:latin typeface="Calibri"/>
                <a:ea typeface="Calibri"/>
                <a:cs typeface="Calibri"/>
                <a:sym typeface="Calibri"/>
              </a:rPr>
              <a:t>النضج</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p:nvPr/>
        </p:nvSpPr>
        <p:spPr>
          <a:xfrm>
            <a:off x="6381987" y="3177834"/>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8" name="Shape 318"/>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9" name="Shape 319"/>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0" name="Shape 320"/>
          <p:cNvSpPr/>
          <p:nvPr/>
        </p:nvSpPr>
        <p:spPr>
          <a:xfrm>
            <a:off x="1710536" y="351405"/>
            <a:ext cx="8225330"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lt1"/>
                </a:solidFill>
                <a:latin typeface="Calibri"/>
                <a:ea typeface="Calibri"/>
                <a:cs typeface="Calibri"/>
                <a:sym typeface="Calibri"/>
              </a:rPr>
              <a:t>حدد شروط التعلم من خلال الأمثلة أمامك:</a:t>
            </a:r>
          </a:p>
        </p:txBody>
      </p:sp>
      <p:sp>
        <p:nvSpPr>
          <p:cNvPr id="321" name="Shape 321"/>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322" name="Shape 322"/>
          <p:cNvSpPr/>
          <p:nvPr/>
        </p:nvSpPr>
        <p:spPr>
          <a:xfrm>
            <a:off x="3112293" y="2259594"/>
            <a:ext cx="1321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الشرط</a:t>
            </a:r>
          </a:p>
        </p:txBody>
      </p:sp>
      <p:sp>
        <p:nvSpPr>
          <p:cNvPr id="323" name="Shape 323"/>
          <p:cNvSpPr/>
          <p:nvPr/>
        </p:nvSpPr>
        <p:spPr>
          <a:xfrm>
            <a:off x="6406430" y="3575555"/>
            <a:ext cx="3972129"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قيام الفرد برسم لوحة فنية في غضون دقائق معدودة</a:t>
            </a:r>
          </a:p>
        </p:txBody>
      </p:sp>
      <p:sp>
        <p:nvSpPr>
          <p:cNvPr id="324" name="Shape 324"/>
          <p:cNvSpPr/>
          <p:nvPr/>
        </p:nvSpPr>
        <p:spPr>
          <a:xfrm>
            <a:off x="1533599" y="3177833"/>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5" name="Shape 325"/>
          <p:cNvSpPr/>
          <p:nvPr/>
        </p:nvSpPr>
        <p:spPr>
          <a:xfrm>
            <a:off x="2977284" y="4134585"/>
            <a:ext cx="1133644" cy="82170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2060"/>
                </a:solidFill>
                <a:latin typeface="Calibri"/>
                <a:ea typeface="Calibri"/>
                <a:cs typeface="Calibri"/>
                <a:sym typeface="Calibri"/>
              </a:rPr>
              <a:t>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p:nvPr/>
        </p:nvSpPr>
        <p:spPr>
          <a:xfrm>
            <a:off x="2807744" y="1654444"/>
            <a:ext cx="7396483" cy="3971804"/>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1" name="Shape 331"/>
          <p:cNvSpPr/>
          <p:nvPr/>
        </p:nvSpPr>
        <p:spPr>
          <a:xfrm rot="-796469">
            <a:off x="4754544" y="2359736"/>
            <a:ext cx="3502882"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6000">
                <a:solidFill>
                  <a:srgbClr val="F2F2F2"/>
                </a:solidFill>
                <a:latin typeface="Calibri"/>
                <a:ea typeface="Calibri"/>
                <a:cs typeface="Calibri"/>
                <a:sym typeface="Calibri"/>
              </a:rPr>
              <a:t>نظريات التعلم</a:t>
            </a:r>
          </a:p>
        </p:txBody>
      </p:sp>
      <p:sp>
        <p:nvSpPr>
          <p:cNvPr id="332" name="Shape 332"/>
          <p:cNvSpPr/>
          <p:nvPr/>
        </p:nvSpPr>
        <p:spPr>
          <a:xfrm>
            <a:off x="2118100" y="1971143"/>
            <a:ext cx="2291378" cy="2839110"/>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p:nvPr/>
        </p:nvSpPr>
        <p:spPr>
          <a:xfrm>
            <a:off x="1441938" y="1172308"/>
            <a:ext cx="10163907" cy="437270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8" name="Shape 338"/>
          <p:cNvSpPr/>
          <p:nvPr/>
        </p:nvSpPr>
        <p:spPr>
          <a:xfrm>
            <a:off x="1793631" y="1568579"/>
            <a:ext cx="8311662" cy="320703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0000"/>
                </a:solidFill>
                <a:latin typeface="Calibri"/>
                <a:ea typeface="Calibri"/>
                <a:cs typeface="Calibri"/>
                <a:sym typeface="Calibri"/>
              </a:rPr>
              <a:t>لقد أدى اختلاف العلماء في تفسير ظاهرة التعلم إلى ظهور نظريات مختلفة للتعلم، ومهما يكن من أمر هذا الاختلاف فكل نظرية تستهدف الكشف عن كيفية حدوث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p:nvPr/>
        </p:nvSpPr>
        <p:spPr>
          <a:xfrm>
            <a:off x="2297723" y="330478"/>
            <a:ext cx="6166339"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4" name="Shape 344"/>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5" name="Shape 345"/>
          <p:cNvSpPr/>
          <p:nvPr/>
        </p:nvSpPr>
        <p:spPr>
          <a:xfrm>
            <a:off x="8890032" y="470347"/>
            <a:ext cx="894796"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أولاً</a:t>
            </a:r>
          </a:p>
        </p:txBody>
      </p:sp>
      <p:sp>
        <p:nvSpPr>
          <p:cNvPr id="346" name="Shape 346"/>
          <p:cNvSpPr/>
          <p:nvPr/>
        </p:nvSpPr>
        <p:spPr>
          <a:xfrm>
            <a:off x="2593910" y="486435"/>
            <a:ext cx="55739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C0C0C"/>
                </a:solidFill>
                <a:latin typeface="Calibri"/>
                <a:ea typeface="Calibri"/>
                <a:cs typeface="Calibri"/>
                <a:sym typeface="Calibri"/>
              </a:rPr>
              <a:t>نظرية التعلم بالمحاولة والخطأ</a:t>
            </a:r>
          </a:p>
        </p:txBody>
      </p:sp>
      <p:sp>
        <p:nvSpPr>
          <p:cNvPr id="347" name="Shape 347"/>
          <p:cNvSpPr/>
          <p:nvPr/>
        </p:nvSpPr>
        <p:spPr>
          <a:xfrm>
            <a:off x="1090245" y="2028091"/>
            <a:ext cx="10034954" cy="391550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8" name="Shape 348"/>
          <p:cNvSpPr/>
          <p:nvPr/>
        </p:nvSpPr>
        <p:spPr>
          <a:xfrm>
            <a:off x="1992923" y="2400796"/>
            <a:ext cx="7889631"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00"/>
                </a:solidFill>
                <a:latin typeface="Calibri"/>
                <a:ea typeface="Calibri"/>
                <a:cs typeface="Calibri"/>
                <a:sym typeface="Calibri"/>
              </a:rPr>
              <a:t>أجرى عالم النفس (ثورندايك </a:t>
            </a:r>
            <a:r>
              <a:rPr b="1" lang="ar-EG" sz="4000">
                <a:solidFill>
                  <a:srgbClr val="000000"/>
                </a:solidFill>
                <a:latin typeface="Times New Roman"/>
                <a:ea typeface="Times New Roman"/>
                <a:cs typeface="Times New Roman"/>
                <a:sym typeface="Times New Roman"/>
              </a:rPr>
              <a:t>thorndike) تجربة تمثلت في أنه كان يضع قطاً جائعاً في قفص. ويضع أمامه خارج القفص طعام وكان القفص مصنوعا بطريقة خاصة بحيث يستطيع القط فتح بابه بالضغط على لوح بداخله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p:nvPr/>
        </p:nvSpPr>
        <p:spPr>
          <a:xfrm>
            <a:off x="3176952" y="2927810"/>
            <a:ext cx="6740768" cy="31300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0" name="Shape 100"/>
          <p:cNvSpPr/>
          <p:nvPr/>
        </p:nvSpPr>
        <p:spPr>
          <a:xfrm flipH="1">
            <a:off x="5568461" y="175845"/>
            <a:ext cx="5920152" cy="239150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1" name="Shape 101"/>
          <p:cNvSpPr/>
          <p:nvPr/>
        </p:nvSpPr>
        <p:spPr>
          <a:xfrm>
            <a:off x="8005142" y="536302"/>
            <a:ext cx="2456122"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5400">
                <a:solidFill>
                  <a:srgbClr val="FFD966"/>
                </a:solidFill>
                <a:latin typeface="Calibri"/>
                <a:ea typeface="Calibri"/>
                <a:cs typeface="Calibri"/>
                <a:sym typeface="Calibri"/>
              </a:rPr>
              <a:t>مدة التنفيذ</a:t>
            </a:r>
          </a:p>
        </p:txBody>
      </p:sp>
      <p:sp>
        <p:nvSpPr>
          <p:cNvPr id="102" name="Shape 102"/>
          <p:cNvSpPr/>
          <p:nvPr/>
        </p:nvSpPr>
        <p:spPr>
          <a:xfrm>
            <a:off x="4904900" y="4006382"/>
            <a:ext cx="3284873" cy="88800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800">
                <a:solidFill>
                  <a:srgbClr val="C4E0B2"/>
                </a:solidFill>
                <a:latin typeface="Calibri"/>
                <a:ea typeface="Calibri"/>
                <a:cs typeface="Calibri"/>
                <a:sym typeface="Calibri"/>
              </a:rPr>
              <a:t>عدد الحصص 6</a:t>
            </a:r>
          </a:p>
        </p:txBody>
      </p:sp>
      <p:sp>
        <p:nvSpPr>
          <p:cNvPr id="103" name="Shape 103"/>
          <p:cNvSpPr/>
          <p:nvPr/>
        </p:nvSpPr>
        <p:spPr>
          <a:xfrm>
            <a:off x="457200" y="175845"/>
            <a:ext cx="4806460" cy="4443045"/>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ppt_w</p:attrName>
                                        </p:attrNameLst>
                                      </p:cBhvr>
                                      <p:tavLst>
                                        <p:tav fmla="" tm="0">
                                          <p:val>
                                            <p:strVal val="0"/>
                                          </p:val>
                                        </p:tav>
                                        <p:tav fmla="" tm="100000">
                                          <p:val>
                                            <p:strVal val="#ppt_w"/>
                                          </p:val>
                                        </p:tav>
                                      </p:tavLst>
                                    </p:anim>
                                    <p:anim calcmode="lin" valueType="num">
                                      <p:cBhvr additive="base">
                                        <p:cTn dur="500"/>
                                        <p:tgtEl>
                                          <p:spTgt spid="1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p:nvPr/>
        </p:nvSpPr>
        <p:spPr>
          <a:xfrm>
            <a:off x="2297723" y="330478"/>
            <a:ext cx="6166339"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54" name="Shape 354"/>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55" name="Shape 355"/>
          <p:cNvSpPr/>
          <p:nvPr/>
        </p:nvSpPr>
        <p:spPr>
          <a:xfrm>
            <a:off x="8890032" y="470347"/>
            <a:ext cx="894796"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أولاً</a:t>
            </a:r>
          </a:p>
        </p:txBody>
      </p:sp>
      <p:sp>
        <p:nvSpPr>
          <p:cNvPr id="356" name="Shape 356"/>
          <p:cNvSpPr/>
          <p:nvPr/>
        </p:nvSpPr>
        <p:spPr>
          <a:xfrm>
            <a:off x="2593910" y="486435"/>
            <a:ext cx="55739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C0C0C"/>
                </a:solidFill>
                <a:latin typeface="Calibri"/>
                <a:ea typeface="Calibri"/>
                <a:cs typeface="Calibri"/>
                <a:sym typeface="Calibri"/>
              </a:rPr>
              <a:t>نظرية التعلم بالمحاولة والخطأ</a:t>
            </a:r>
          </a:p>
        </p:txBody>
      </p:sp>
      <p:sp>
        <p:nvSpPr>
          <p:cNvPr id="357" name="Shape 357"/>
          <p:cNvSpPr/>
          <p:nvPr/>
        </p:nvSpPr>
        <p:spPr>
          <a:xfrm>
            <a:off x="1090245" y="2028091"/>
            <a:ext cx="10034954" cy="43492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58" name="Shape 358"/>
          <p:cNvSpPr/>
          <p:nvPr/>
        </p:nvSpPr>
        <p:spPr>
          <a:xfrm>
            <a:off x="2162907" y="2309897"/>
            <a:ext cx="7889631"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وكان القط الجائع يقوم في أول الأمر بكثير من المحاولات للخروج من القفص إلا أنها لم تكن مجدية في حل المشكلة وبعد فترة من الزمن كان القط ينجح في الضغط على اللوح عن طريق الصدفة فيفتح الباب ويخرج من القفص حيث كان يسمح له بأكل الطعام،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p:nvPr/>
        </p:nvSpPr>
        <p:spPr>
          <a:xfrm>
            <a:off x="2297723" y="330478"/>
            <a:ext cx="6166339"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64" name="Shape 364"/>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65" name="Shape 365"/>
          <p:cNvSpPr/>
          <p:nvPr/>
        </p:nvSpPr>
        <p:spPr>
          <a:xfrm>
            <a:off x="8890032" y="470347"/>
            <a:ext cx="894796"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أولاً</a:t>
            </a:r>
          </a:p>
        </p:txBody>
      </p:sp>
      <p:sp>
        <p:nvSpPr>
          <p:cNvPr id="366" name="Shape 366"/>
          <p:cNvSpPr/>
          <p:nvPr/>
        </p:nvSpPr>
        <p:spPr>
          <a:xfrm>
            <a:off x="2593910" y="486435"/>
            <a:ext cx="55739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C0C0C"/>
                </a:solidFill>
                <a:latin typeface="Calibri"/>
                <a:ea typeface="Calibri"/>
                <a:cs typeface="Calibri"/>
                <a:sym typeface="Calibri"/>
              </a:rPr>
              <a:t>نظرية التعلم بالمحاولة والخطأ</a:t>
            </a:r>
          </a:p>
        </p:txBody>
      </p:sp>
      <p:sp>
        <p:nvSpPr>
          <p:cNvPr id="367" name="Shape 367"/>
          <p:cNvSpPr/>
          <p:nvPr/>
        </p:nvSpPr>
        <p:spPr>
          <a:xfrm>
            <a:off x="1090245" y="2028091"/>
            <a:ext cx="10034954" cy="43492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68" name="Shape 368"/>
          <p:cNvSpPr/>
          <p:nvPr/>
        </p:nvSpPr>
        <p:spPr>
          <a:xfrm>
            <a:off x="2395449" y="2462298"/>
            <a:ext cx="7487104"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ثم يوضع مرة أخرى في القفص ويبدأ من جديد في محاولاته الخاطئة للخروج من القفص حتى ينجح مرة أخرى بعد فترة من الزمن في القيام بالاستجابة الصحيحة التي تؤدي إلى خروجه من القفص ثم تناول الطعام.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p:nvPr/>
        </p:nvSpPr>
        <p:spPr>
          <a:xfrm>
            <a:off x="2297723" y="330478"/>
            <a:ext cx="6166339"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74" name="Shape 374"/>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75" name="Shape 375"/>
          <p:cNvSpPr/>
          <p:nvPr/>
        </p:nvSpPr>
        <p:spPr>
          <a:xfrm>
            <a:off x="8890032" y="470347"/>
            <a:ext cx="894796"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أولاً</a:t>
            </a:r>
          </a:p>
        </p:txBody>
      </p:sp>
      <p:sp>
        <p:nvSpPr>
          <p:cNvPr id="376" name="Shape 376"/>
          <p:cNvSpPr/>
          <p:nvPr/>
        </p:nvSpPr>
        <p:spPr>
          <a:xfrm>
            <a:off x="2593910" y="486435"/>
            <a:ext cx="55739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C0C0C"/>
                </a:solidFill>
                <a:latin typeface="Calibri"/>
                <a:ea typeface="Calibri"/>
                <a:cs typeface="Calibri"/>
                <a:sym typeface="Calibri"/>
              </a:rPr>
              <a:t>نظرية التعلم بالمحاولة والخطأ</a:t>
            </a:r>
          </a:p>
        </p:txBody>
      </p:sp>
      <p:sp>
        <p:nvSpPr>
          <p:cNvPr id="377" name="Shape 377"/>
          <p:cNvSpPr/>
          <p:nvPr/>
        </p:nvSpPr>
        <p:spPr>
          <a:xfrm>
            <a:off x="1090245" y="2590800"/>
            <a:ext cx="9284676" cy="3786553"/>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78" name="Shape 378"/>
          <p:cNvSpPr/>
          <p:nvPr/>
        </p:nvSpPr>
        <p:spPr>
          <a:xfrm>
            <a:off x="2395449" y="2925450"/>
            <a:ext cx="7487104"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2060"/>
                </a:solidFill>
                <a:latin typeface="Calibri"/>
                <a:ea typeface="Calibri"/>
                <a:cs typeface="Calibri"/>
                <a:sym typeface="Calibri"/>
              </a:rPr>
              <a:t>لاحظ ثورندايك أن المحاولات الخاطئة التي يقوم بها القط تقل تدريجيا وأن الزمن الذي يستغرقه القط في المحاولات الخاطئة يقل تدريجيا ًأيضاً،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p:nvPr/>
        </p:nvSpPr>
        <p:spPr>
          <a:xfrm>
            <a:off x="2297723" y="330478"/>
            <a:ext cx="6166339"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84" name="Shape 384"/>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85" name="Shape 385"/>
          <p:cNvSpPr/>
          <p:nvPr/>
        </p:nvSpPr>
        <p:spPr>
          <a:xfrm>
            <a:off x="8890032" y="470347"/>
            <a:ext cx="894796"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أولاً</a:t>
            </a:r>
          </a:p>
        </p:txBody>
      </p:sp>
      <p:sp>
        <p:nvSpPr>
          <p:cNvPr id="386" name="Shape 386"/>
          <p:cNvSpPr/>
          <p:nvPr/>
        </p:nvSpPr>
        <p:spPr>
          <a:xfrm>
            <a:off x="2593910" y="486435"/>
            <a:ext cx="55739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C0C0C"/>
                </a:solidFill>
                <a:latin typeface="Calibri"/>
                <a:ea typeface="Calibri"/>
                <a:cs typeface="Calibri"/>
                <a:sym typeface="Calibri"/>
              </a:rPr>
              <a:t>نظرية التعلم بالمحاولة والخطأ</a:t>
            </a:r>
          </a:p>
        </p:txBody>
      </p:sp>
      <p:sp>
        <p:nvSpPr>
          <p:cNvPr id="387" name="Shape 387"/>
          <p:cNvSpPr/>
          <p:nvPr/>
        </p:nvSpPr>
        <p:spPr>
          <a:xfrm>
            <a:off x="1090245" y="2215661"/>
            <a:ext cx="9284676" cy="416169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88" name="Shape 388"/>
          <p:cNvSpPr/>
          <p:nvPr/>
        </p:nvSpPr>
        <p:spPr>
          <a:xfrm>
            <a:off x="2500957" y="2409634"/>
            <a:ext cx="7487104"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2060"/>
                </a:solidFill>
                <a:latin typeface="Calibri"/>
                <a:ea typeface="Calibri"/>
                <a:cs typeface="Calibri"/>
                <a:sym typeface="Calibri"/>
              </a:rPr>
              <a:t>وبعد فترة كافية من التدريب في حل هذه المشكلة يتعلم القط الطريقة الصحيحة للخروج من القفص، فبمجرد وضعه فيه يقوم في الحال بالضغط على اللوح فينفتح الباب ويخرج القط لتناول الطعام.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pic>
        <p:nvPicPr>
          <p:cNvPr id="393" name="Shape 393"/>
          <p:cNvPicPr preferRelativeResize="0"/>
          <p:nvPr/>
        </p:nvPicPr>
        <p:blipFill rotWithShape="1">
          <a:blip r:embed="rId3">
            <a:alphaModFix/>
          </a:blip>
          <a:srcRect b="0" l="0" r="0" t="0"/>
          <a:stretch/>
        </p:blipFill>
        <p:spPr>
          <a:xfrm>
            <a:off x="2586446" y="813514"/>
            <a:ext cx="7479165" cy="4960267"/>
          </a:xfrm>
          <a:prstGeom prst="rect">
            <a:avLst/>
          </a:prstGeom>
          <a:noFill/>
          <a:ln>
            <a:noFill/>
          </a:ln>
          <a:effectLst>
            <a:outerShdw blurRad="149986" algn="ctr" dir="8460000" dist="250189">
              <a:srgbClr val="000000">
                <a:alpha val="27843"/>
              </a:srgbClr>
            </a:outerShdw>
          </a:effectLst>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p:nvPr/>
        </p:nvSpPr>
        <p:spPr>
          <a:xfrm>
            <a:off x="1043354" y="961291"/>
            <a:ext cx="9835661" cy="461889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99" name="Shape 399"/>
          <p:cNvSpPr/>
          <p:nvPr/>
        </p:nvSpPr>
        <p:spPr>
          <a:xfrm>
            <a:off x="3232858" y="2485908"/>
            <a:ext cx="5090526" cy="156966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800">
                <a:solidFill>
                  <a:srgbClr val="660066"/>
                </a:solidFill>
                <a:latin typeface="Calibri"/>
                <a:ea typeface="Calibri"/>
                <a:cs typeface="Calibri"/>
                <a:sym typeface="Calibri"/>
              </a:rPr>
              <a:t>العمليات الأساسية للتعلم بالمحاولة والخطأ</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p:nvPr/>
        </p:nvSpPr>
        <p:spPr>
          <a:xfrm>
            <a:off x="586154" y="1770184"/>
            <a:ext cx="10304584" cy="464233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05" name="Shape 405"/>
          <p:cNvSpPr/>
          <p:nvPr/>
        </p:nvSpPr>
        <p:spPr>
          <a:xfrm flipH="1" rot="277977">
            <a:off x="4548550" y="109973"/>
            <a:ext cx="3305909" cy="161331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06" name="Shape 406"/>
          <p:cNvSpPr/>
          <p:nvPr/>
        </p:nvSpPr>
        <p:spPr>
          <a:xfrm>
            <a:off x="4690117" y="344435"/>
            <a:ext cx="2313453"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قانون الأثر</a:t>
            </a:r>
          </a:p>
        </p:txBody>
      </p:sp>
      <p:sp>
        <p:nvSpPr>
          <p:cNvPr id="407" name="Shape 407"/>
          <p:cNvSpPr/>
          <p:nvPr/>
        </p:nvSpPr>
        <p:spPr>
          <a:xfrm>
            <a:off x="1195753" y="2219507"/>
            <a:ext cx="9132277" cy="3985706"/>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0000"/>
                </a:solidFill>
                <a:latin typeface="Calibri"/>
                <a:ea typeface="Calibri"/>
                <a:cs typeface="Calibri"/>
                <a:sym typeface="Calibri"/>
              </a:rPr>
              <a:t>حينما يحدث ارتباط بين مثير واستجابة يصاحب ذلك أو يتبعه حالة رضا وارتياح وإشباع فإن قوة الارتباط تزداد، أما حينما يصاحب الارتباط حالة ضيق فإن قوة الارتباط تضعف وتقل، ولهذا نجد أن لقانون الأثر جانبين هما: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p:nvPr/>
        </p:nvSpPr>
        <p:spPr>
          <a:xfrm>
            <a:off x="1693983" y="2447166"/>
            <a:ext cx="8475784" cy="329418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3" name="Shape 413"/>
          <p:cNvSpPr/>
          <p:nvPr/>
        </p:nvSpPr>
        <p:spPr>
          <a:xfrm>
            <a:off x="7467600" y="457200"/>
            <a:ext cx="3974123" cy="1594337"/>
          </a:xfrm>
          <a:prstGeom prst="cloud">
            <a:avLst/>
          </a:prstGeom>
          <a:gradFill>
            <a:gsLst>
              <a:gs pos="0">
                <a:srgbClr val="0070C0"/>
              </a:gs>
              <a:gs pos="47000">
                <a:srgbClr val="87CB3D"/>
              </a:gs>
              <a:gs pos="100000">
                <a:srgbClr val="FFD966"/>
              </a:gs>
            </a:gsLst>
            <a:lin ang="5400000" scaled="0"/>
          </a:gradFill>
          <a:ln>
            <a:noFill/>
          </a:ln>
          <a:effectLst>
            <a:reflection blurRad="0" dir="0" dist="0" endA="300" endPos="35000" kx="0" rotWithShape="0" algn="bl" stA="52000" stPos="0" sy="-100000" ky="0"/>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4" name="Shape 414"/>
          <p:cNvSpPr/>
          <p:nvPr/>
        </p:nvSpPr>
        <p:spPr>
          <a:xfrm>
            <a:off x="8001442" y="852828"/>
            <a:ext cx="265970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جانب إيجابي</a:t>
            </a:r>
          </a:p>
        </p:txBody>
      </p:sp>
      <p:sp>
        <p:nvSpPr>
          <p:cNvPr id="415" name="Shape 415"/>
          <p:cNvSpPr/>
          <p:nvPr/>
        </p:nvSpPr>
        <p:spPr>
          <a:xfrm>
            <a:off x="1904999" y="2880078"/>
            <a:ext cx="7549662" cy="2428357"/>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400">
                <a:solidFill>
                  <a:srgbClr val="000000"/>
                </a:solidFill>
                <a:latin typeface="Calibri"/>
                <a:ea typeface="Calibri"/>
                <a:cs typeface="Calibri"/>
                <a:sym typeface="Calibri"/>
              </a:rPr>
              <a:t>يتضمن كل خبرة أو محاولة مصحوبة بحالة نفسية سارة من شأنها أن تحدث اثراً في النفس يساعد على سرعة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p:nvPr/>
        </p:nvSpPr>
        <p:spPr>
          <a:xfrm>
            <a:off x="1693983" y="2447166"/>
            <a:ext cx="8475784" cy="329418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1" name="Shape 421"/>
          <p:cNvSpPr/>
          <p:nvPr/>
        </p:nvSpPr>
        <p:spPr>
          <a:xfrm>
            <a:off x="7467600" y="457200"/>
            <a:ext cx="3974123" cy="1594337"/>
          </a:xfrm>
          <a:prstGeom prst="cloud">
            <a:avLst/>
          </a:prstGeom>
          <a:gradFill>
            <a:gsLst>
              <a:gs pos="0">
                <a:srgbClr val="0070C0"/>
              </a:gs>
              <a:gs pos="47000">
                <a:srgbClr val="87CB3D"/>
              </a:gs>
              <a:gs pos="100000">
                <a:srgbClr val="FFD966"/>
              </a:gs>
            </a:gsLst>
            <a:lin ang="5400000" scaled="0"/>
          </a:gradFill>
          <a:ln>
            <a:noFill/>
          </a:ln>
          <a:effectLst>
            <a:reflection blurRad="0" dir="0" dist="0" endA="300" endPos="35000" kx="0" rotWithShape="0" algn="bl" stA="52000" stPos="0" sy="-100000" ky="0"/>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2" name="Shape 422"/>
          <p:cNvSpPr/>
          <p:nvPr/>
        </p:nvSpPr>
        <p:spPr>
          <a:xfrm>
            <a:off x="8248240" y="723874"/>
            <a:ext cx="2412839"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جانب </a:t>
            </a:r>
            <a:r>
              <a:rPr b="1" lang="ar-EG" sz="4800">
                <a:solidFill>
                  <a:schemeClr val="dk1"/>
                </a:solidFill>
                <a:latin typeface="Calibri"/>
                <a:ea typeface="Calibri"/>
                <a:cs typeface="Calibri"/>
                <a:sym typeface="Calibri"/>
              </a:rPr>
              <a:t>سلبي</a:t>
            </a:r>
          </a:p>
        </p:txBody>
      </p:sp>
      <p:sp>
        <p:nvSpPr>
          <p:cNvPr id="423" name="Shape 423"/>
          <p:cNvSpPr/>
          <p:nvPr/>
        </p:nvSpPr>
        <p:spPr>
          <a:xfrm>
            <a:off x="1904999" y="2693874"/>
            <a:ext cx="7549662"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يتضمن كل خبرة أو محاولة مصحوبة بحالة نفسية غير سارة من شأنها أن تحدث أثراً في النفس يقاوم التعلم ويعطل سرعته.</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p:nvPr/>
        </p:nvSpPr>
        <p:spPr>
          <a:xfrm>
            <a:off x="586154" y="1770184"/>
            <a:ext cx="10304584" cy="464233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9" name="Shape 429"/>
          <p:cNvSpPr/>
          <p:nvPr/>
        </p:nvSpPr>
        <p:spPr>
          <a:xfrm flipH="1" rot="277977">
            <a:off x="4548550" y="109973"/>
            <a:ext cx="3305909" cy="161331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0" name="Shape 430"/>
          <p:cNvSpPr/>
          <p:nvPr/>
        </p:nvSpPr>
        <p:spPr>
          <a:xfrm>
            <a:off x="4197748" y="341019"/>
            <a:ext cx="2778325"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قانون التكرار</a:t>
            </a:r>
          </a:p>
        </p:txBody>
      </p:sp>
      <p:sp>
        <p:nvSpPr>
          <p:cNvPr id="431" name="Shape 431"/>
          <p:cNvSpPr/>
          <p:nvPr/>
        </p:nvSpPr>
        <p:spPr>
          <a:xfrm>
            <a:off x="1172307" y="2394408"/>
            <a:ext cx="9132277"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يشير هذا القانون إلى أن التكرار أو المران يعمل على تقوية الارتباط بين المثير والاستجابة في حين عدم التكرار أو المران يؤدي إلى اضعافه.</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p:nvPr/>
        </p:nvSpPr>
        <p:spPr>
          <a:xfrm>
            <a:off x="492368" y="152400"/>
            <a:ext cx="11301047" cy="6424246"/>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9" name="Shape 109"/>
          <p:cNvSpPr/>
          <p:nvPr/>
        </p:nvSpPr>
        <p:spPr>
          <a:xfrm>
            <a:off x="5020478" y="1767225"/>
            <a:ext cx="3546163"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6000">
                <a:solidFill>
                  <a:srgbClr val="C00000"/>
                </a:solidFill>
                <a:latin typeface="Calibri"/>
                <a:ea typeface="Calibri"/>
                <a:cs typeface="Calibri"/>
                <a:sym typeface="Calibri"/>
              </a:rPr>
              <a:t>أهداف الوحدة</a:t>
            </a:r>
          </a:p>
        </p:txBody>
      </p:sp>
      <p:sp>
        <p:nvSpPr>
          <p:cNvPr id="110" name="Shape 110"/>
          <p:cNvSpPr/>
          <p:nvPr/>
        </p:nvSpPr>
        <p:spPr>
          <a:xfrm>
            <a:off x="3493476" y="3956492"/>
            <a:ext cx="7108002" cy="144655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400">
                <a:solidFill>
                  <a:srgbClr val="002060"/>
                </a:solidFill>
                <a:latin typeface="Calibri"/>
                <a:ea typeface="Calibri"/>
                <a:cs typeface="Calibri"/>
                <a:sym typeface="Calibri"/>
              </a:rPr>
              <a:t>يتوقع منك أخي الطالب بعد دراسة هذه الوحدة أن تكون قادرا على أن:</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p:nvPr/>
        </p:nvSpPr>
        <p:spPr>
          <a:xfrm>
            <a:off x="2439610" y="3572673"/>
            <a:ext cx="4253360" cy="11723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6" name="Shape 116"/>
          <p:cNvSpPr/>
          <p:nvPr/>
        </p:nvSpPr>
        <p:spPr>
          <a:xfrm>
            <a:off x="4009598" y="5094439"/>
            <a:ext cx="5366745" cy="1172307"/>
          </a:xfrm>
          <a:prstGeom prst="rect">
            <a:avLst/>
          </a:prstGeom>
          <a:blipFill rotWithShape="1">
            <a:blip r:embed="rId4">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7" name="Shape 117"/>
          <p:cNvSpPr/>
          <p:nvPr/>
        </p:nvSpPr>
        <p:spPr>
          <a:xfrm>
            <a:off x="2454427" y="2050909"/>
            <a:ext cx="4253360" cy="11723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8" name="Shape 118"/>
          <p:cNvSpPr/>
          <p:nvPr/>
        </p:nvSpPr>
        <p:spPr>
          <a:xfrm>
            <a:off x="5122985" y="453725"/>
            <a:ext cx="4253360" cy="11723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9" name="Shape 119"/>
          <p:cNvSpPr/>
          <p:nvPr/>
        </p:nvSpPr>
        <p:spPr>
          <a:xfrm>
            <a:off x="5456546" y="685516"/>
            <a:ext cx="3586237" cy="769441"/>
          </a:xfrm>
          <a:prstGeom prst="rect">
            <a:avLst/>
          </a:prstGeom>
          <a:noFill/>
          <a:ln>
            <a:noFill/>
          </a:ln>
        </p:spPr>
        <p:txBody>
          <a:bodyPr anchorCtr="0" anchor="t" bIns="45700" lIns="91425" rIns="91425" tIns="45700">
            <a:noAutofit/>
          </a:bodyPr>
          <a:lstStyle/>
          <a:p>
            <a:pPr indent="-285750" lvl="0" marL="285750" marR="0" rtl="1" algn="r">
              <a:spcBef>
                <a:spcPts val="0"/>
              </a:spcBef>
              <a:buClr>
                <a:srgbClr val="000000"/>
              </a:buClr>
              <a:buSzPct val="100000"/>
              <a:buFont typeface="Arial"/>
              <a:buChar char="•"/>
            </a:pPr>
            <a:r>
              <a:rPr b="1" lang="ar-EG" sz="4400">
                <a:solidFill>
                  <a:srgbClr val="000000"/>
                </a:solidFill>
                <a:latin typeface="Calibri"/>
                <a:ea typeface="Calibri"/>
                <a:cs typeface="Calibri"/>
                <a:sym typeface="Calibri"/>
              </a:rPr>
              <a:t>تحدد معنى التعلم.</a:t>
            </a:r>
          </a:p>
        </p:txBody>
      </p:sp>
      <p:sp>
        <p:nvSpPr>
          <p:cNvPr id="120" name="Shape 120"/>
          <p:cNvSpPr/>
          <p:nvPr/>
        </p:nvSpPr>
        <p:spPr>
          <a:xfrm>
            <a:off x="2602050" y="2226214"/>
            <a:ext cx="4014240" cy="821700"/>
          </a:xfrm>
          <a:prstGeom prst="rect">
            <a:avLst/>
          </a:prstGeom>
          <a:noFill/>
          <a:ln>
            <a:noFill/>
          </a:ln>
        </p:spPr>
        <p:txBody>
          <a:bodyPr anchorCtr="0" anchor="t" bIns="45700" lIns="91425" rIns="91425" tIns="45700">
            <a:noAutofit/>
          </a:bodyPr>
          <a:lstStyle/>
          <a:p>
            <a:pPr indent="-285750" lvl="0" marL="285750" marR="0" rtl="1" algn="r">
              <a:lnSpc>
                <a:spcPct val="115000"/>
              </a:lnSpc>
              <a:spcBef>
                <a:spcPts val="0"/>
              </a:spcBef>
              <a:spcAft>
                <a:spcPts val="0"/>
              </a:spcAft>
              <a:buClr>
                <a:srgbClr val="000000"/>
              </a:buClr>
              <a:buSzPct val="100000"/>
              <a:buFont typeface="Arial"/>
              <a:buChar char="•"/>
            </a:pPr>
            <a:r>
              <a:rPr b="1" lang="ar-EG" sz="4400">
                <a:solidFill>
                  <a:srgbClr val="000000"/>
                </a:solidFill>
                <a:latin typeface="Calibri"/>
                <a:ea typeface="Calibri"/>
                <a:cs typeface="Calibri"/>
                <a:sym typeface="Calibri"/>
              </a:rPr>
              <a:t>توضح أهمية التعلم.</a:t>
            </a:r>
          </a:p>
        </p:txBody>
      </p:sp>
      <p:sp>
        <p:nvSpPr>
          <p:cNvPr id="121" name="Shape 121"/>
          <p:cNvSpPr/>
          <p:nvPr/>
        </p:nvSpPr>
        <p:spPr>
          <a:xfrm>
            <a:off x="2564744" y="3707880"/>
            <a:ext cx="3911647" cy="821700"/>
          </a:xfrm>
          <a:prstGeom prst="rect">
            <a:avLst/>
          </a:prstGeom>
          <a:noFill/>
          <a:ln>
            <a:noFill/>
          </a:ln>
        </p:spPr>
        <p:txBody>
          <a:bodyPr anchorCtr="0" anchor="t" bIns="45700" lIns="91425" rIns="91425" tIns="45700">
            <a:noAutofit/>
          </a:bodyPr>
          <a:lstStyle/>
          <a:p>
            <a:pPr indent="-285750" lvl="0" marL="285750" marR="0" rtl="1" algn="r">
              <a:lnSpc>
                <a:spcPct val="115000"/>
              </a:lnSpc>
              <a:spcBef>
                <a:spcPts val="0"/>
              </a:spcBef>
              <a:spcAft>
                <a:spcPts val="0"/>
              </a:spcAft>
              <a:buClr>
                <a:srgbClr val="000000"/>
              </a:buClr>
              <a:buSzPct val="100000"/>
              <a:buFont typeface="Arial"/>
              <a:buChar char="•"/>
            </a:pPr>
            <a:r>
              <a:rPr b="1" lang="ar-EG" sz="4400">
                <a:solidFill>
                  <a:srgbClr val="000000"/>
                </a:solidFill>
                <a:latin typeface="Calibri"/>
                <a:ea typeface="Calibri"/>
                <a:cs typeface="Calibri"/>
                <a:sym typeface="Calibri"/>
              </a:rPr>
              <a:t>تمثل لشروط التعلم.</a:t>
            </a:r>
          </a:p>
        </p:txBody>
      </p:sp>
      <p:sp>
        <p:nvSpPr>
          <p:cNvPr id="122" name="Shape 122"/>
          <p:cNvSpPr/>
          <p:nvPr/>
        </p:nvSpPr>
        <p:spPr>
          <a:xfrm>
            <a:off x="4226178" y="5295873"/>
            <a:ext cx="4963217" cy="769441"/>
          </a:xfrm>
          <a:prstGeom prst="rect">
            <a:avLst/>
          </a:prstGeom>
          <a:noFill/>
          <a:ln>
            <a:noFill/>
          </a:ln>
        </p:spPr>
        <p:txBody>
          <a:bodyPr anchorCtr="0" anchor="t" bIns="45700" lIns="91425" rIns="91425" tIns="45700">
            <a:noAutofit/>
          </a:bodyPr>
          <a:lstStyle/>
          <a:p>
            <a:pPr indent="-285750" lvl="0" marL="285750" marR="0" rtl="1" algn="r">
              <a:spcBef>
                <a:spcPts val="0"/>
              </a:spcBef>
              <a:buClr>
                <a:srgbClr val="000000"/>
              </a:buClr>
              <a:buSzPct val="100000"/>
              <a:buFont typeface="Arial"/>
              <a:buChar char="•"/>
            </a:pPr>
            <a:r>
              <a:rPr b="1" lang="ar-EG" sz="4400">
                <a:solidFill>
                  <a:srgbClr val="000000"/>
                </a:solidFill>
                <a:latin typeface="Calibri"/>
                <a:ea typeface="Calibri"/>
                <a:cs typeface="Calibri"/>
                <a:sym typeface="Calibri"/>
              </a:rPr>
              <a:t>تقارن بين نظريات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p:nvPr/>
        </p:nvSpPr>
        <p:spPr>
          <a:xfrm>
            <a:off x="1465386" y="3572673"/>
            <a:ext cx="10306162" cy="11723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8" name="Shape 128"/>
          <p:cNvSpPr/>
          <p:nvPr/>
        </p:nvSpPr>
        <p:spPr>
          <a:xfrm>
            <a:off x="1465384" y="5094439"/>
            <a:ext cx="10306162" cy="11723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9" name="Shape 129"/>
          <p:cNvSpPr/>
          <p:nvPr/>
        </p:nvSpPr>
        <p:spPr>
          <a:xfrm>
            <a:off x="1465386" y="2050908"/>
            <a:ext cx="10306162" cy="11723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0" name="Shape 130"/>
          <p:cNvSpPr/>
          <p:nvPr/>
        </p:nvSpPr>
        <p:spPr>
          <a:xfrm>
            <a:off x="4560276" y="359355"/>
            <a:ext cx="4253360" cy="1172307"/>
          </a:xfrm>
          <a:prstGeom prst="rect">
            <a:avLst/>
          </a:prstGeom>
          <a:blipFill rotWithShape="1">
            <a:blip r:embed="rId4">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1" name="Shape 131"/>
          <p:cNvSpPr/>
          <p:nvPr/>
        </p:nvSpPr>
        <p:spPr>
          <a:xfrm>
            <a:off x="4677567" y="568450"/>
            <a:ext cx="4136068" cy="769441"/>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400">
                <a:solidFill>
                  <a:schemeClr val="dk1"/>
                </a:solidFill>
                <a:latin typeface="Calibri"/>
                <a:ea typeface="Calibri"/>
                <a:cs typeface="Calibri"/>
                <a:sym typeface="Calibri"/>
              </a:rPr>
              <a:t>تفسر مبادئ التعلم.</a:t>
            </a:r>
          </a:p>
        </p:txBody>
      </p:sp>
      <p:sp>
        <p:nvSpPr>
          <p:cNvPr id="132" name="Shape 132"/>
          <p:cNvSpPr/>
          <p:nvPr/>
        </p:nvSpPr>
        <p:spPr>
          <a:xfrm>
            <a:off x="2121148" y="2196603"/>
            <a:ext cx="9650399" cy="769441"/>
          </a:xfrm>
          <a:prstGeom prst="rect">
            <a:avLst/>
          </a:prstGeom>
          <a:noFill/>
          <a:ln>
            <a:noFill/>
          </a:ln>
        </p:spPr>
        <p:txBody>
          <a:bodyPr anchorCtr="0" anchor="t" bIns="45700" lIns="91425" rIns="91425" tIns="45700">
            <a:noAutofit/>
          </a:bodyPr>
          <a:lstStyle/>
          <a:p>
            <a:pPr indent="-571500" lvl="0" marL="571500" marR="0" rtl="1" algn="l">
              <a:spcBef>
                <a:spcPts val="0"/>
              </a:spcBef>
              <a:buClr>
                <a:schemeClr val="dk1"/>
              </a:buClr>
              <a:buSzPct val="100000"/>
              <a:buFont typeface="Arial"/>
              <a:buChar char="•"/>
            </a:pPr>
            <a:r>
              <a:rPr b="1" lang="ar-EG" sz="4400">
                <a:solidFill>
                  <a:schemeClr val="dk1"/>
                </a:solidFill>
                <a:latin typeface="Calibri"/>
                <a:ea typeface="Calibri"/>
                <a:cs typeface="Calibri"/>
                <a:sym typeface="Calibri"/>
              </a:rPr>
              <a:t>تستنتج التطبيقات التربوية لنظرية التعلم الشرطي.</a:t>
            </a:r>
          </a:p>
        </p:txBody>
      </p:sp>
      <p:sp>
        <p:nvSpPr>
          <p:cNvPr id="133" name="Shape 133"/>
          <p:cNvSpPr/>
          <p:nvPr/>
        </p:nvSpPr>
        <p:spPr>
          <a:xfrm>
            <a:off x="1721040" y="3687160"/>
            <a:ext cx="10011074" cy="821700"/>
          </a:xfrm>
          <a:prstGeom prst="rect">
            <a:avLst/>
          </a:prstGeom>
          <a:noFill/>
          <a:ln>
            <a:noFill/>
          </a:ln>
        </p:spPr>
        <p:txBody>
          <a:bodyPr anchorCtr="0" anchor="t" bIns="45700" lIns="91425" rIns="91425" tIns="45700">
            <a:noAutofit/>
          </a:bodyPr>
          <a:lstStyle/>
          <a:p>
            <a:pPr indent="-571500" lvl="0" marL="571500" marR="0" rtl="1" algn="r">
              <a:lnSpc>
                <a:spcPct val="115000"/>
              </a:lnSpc>
              <a:spcBef>
                <a:spcPts val="0"/>
              </a:spcBef>
              <a:spcAft>
                <a:spcPts val="0"/>
              </a:spcAft>
              <a:buClr>
                <a:schemeClr val="dk1"/>
              </a:buClr>
              <a:buSzPct val="100000"/>
              <a:buFont typeface="Arial"/>
              <a:buChar char="•"/>
            </a:pPr>
            <a:r>
              <a:rPr b="1" lang="ar-EG" sz="4400">
                <a:solidFill>
                  <a:schemeClr val="dk1"/>
                </a:solidFill>
                <a:latin typeface="Calibri"/>
                <a:ea typeface="Calibri"/>
                <a:cs typeface="Calibri"/>
                <a:sym typeface="Calibri"/>
              </a:rPr>
              <a:t>تستنتج التطبيقات التربوية لنظرية المحاولة والخطأ.</a:t>
            </a:r>
          </a:p>
        </p:txBody>
      </p:sp>
      <p:sp>
        <p:nvSpPr>
          <p:cNvPr id="134" name="Shape 134"/>
          <p:cNvSpPr/>
          <p:nvPr/>
        </p:nvSpPr>
        <p:spPr>
          <a:xfrm>
            <a:off x="1558495" y="5348169"/>
            <a:ext cx="10213052" cy="769441"/>
          </a:xfrm>
          <a:prstGeom prst="rect">
            <a:avLst/>
          </a:prstGeom>
          <a:noFill/>
          <a:ln>
            <a:noFill/>
          </a:ln>
        </p:spPr>
        <p:txBody>
          <a:bodyPr anchorCtr="0" anchor="t" bIns="45700" lIns="91425" rIns="91425" tIns="45700">
            <a:noAutofit/>
          </a:bodyPr>
          <a:lstStyle/>
          <a:p>
            <a:pPr indent="-571500" lvl="0" marL="571500" marR="0" rtl="1" algn="l">
              <a:spcBef>
                <a:spcPts val="0"/>
              </a:spcBef>
              <a:buClr>
                <a:schemeClr val="dk1"/>
              </a:buClr>
              <a:buSzPct val="100000"/>
              <a:buFont typeface="Arial"/>
              <a:buChar char="•"/>
            </a:pPr>
            <a:r>
              <a:rPr b="1" lang="ar-EG" sz="4400">
                <a:solidFill>
                  <a:schemeClr val="dk1"/>
                </a:solidFill>
                <a:latin typeface="Calibri"/>
                <a:ea typeface="Calibri"/>
                <a:cs typeface="Calibri"/>
                <a:sym typeface="Calibri"/>
              </a:rPr>
              <a:t>تستنتج التطبيقات التربوية لنظرية التعلم بالاستبصار.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p:nvPr/>
        </p:nvSpPr>
        <p:spPr>
          <a:xfrm>
            <a:off x="1454804" y="2726816"/>
            <a:ext cx="9107686" cy="3591142"/>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40" name="Shape 140"/>
          <p:cNvSpPr/>
          <p:nvPr/>
        </p:nvSpPr>
        <p:spPr>
          <a:xfrm>
            <a:off x="3883658" y="594918"/>
            <a:ext cx="4709944"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6000">
                <a:solidFill>
                  <a:schemeClr val="lt1"/>
                </a:solidFill>
                <a:latin typeface="Calibri"/>
                <a:ea typeface="Calibri"/>
                <a:cs typeface="Calibri"/>
                <a:sym typeface="Calibri"/>
              </a:rPr>
              <a:t>موضوعات الوحدة</a:t>
            </a:r>
          </a:p>
        </p:txBody>
      </p:sp>
      <p:sp>
        <p:nvSpPr>
          <p:cNvPr id="141" name="Shape 141"/>
          <p:cNvSpPr/>
          <p:nvPr/>
        </p:nvSpPr>
        <p:spPr>
          <a:xfrm>
            <a:off x="1858949" y="2997559"/>
            <a:ext cx="8589210"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1- ماهية التعلم وشروطه وأهم نظرياته الفعالة.</a:t>
            </a:r>
          </a:p>
        </p:txBody>
      </p:sp>
      <p:sp>
        <p:nvSpPr>
          <p:cNvPr id="142" name="Shape 142"/>
          <p:cNvSpPr/>
          <p:nvPr/>
        </p:nvSpPr>
        <p:spPr>
          <a:xfrm>
            <a:off x="1066800" y="4194367"/>
            <a:ext cx="9302013" cy="144655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1" lang="ar-EG" sz="4400">
                <a:solidFill>
                  <a:schemeClr val="dk1"/>
                </a:solidFill>
                <a:latin typeface="Calibri"/>
                <a:ea typeface="Calibri"/>
                <a:cs typeface="Calibri"/>
                <a:sym typeface="Calibri"/>
              </a:rPr>
              <a:t>2- المبادئ الرئيسية لعملية التعلم والتطبيقات التربوية لنظريات التعلم.</a:t>
            </a:r>
          </a:p>
        </p:txBody>
      </p:sp>
      <p:sp>
        <p:nvSpPr>
          <p:cNvPr id="143" name="Shape 143"/>
          <p:cNvSpPr/>
          <p:nvPr/>
        </p:nvSpPr>
        <p:spPr>
          <a:xfrm>
            <a:off x="8510953" y="655085"/>
            <a:ext cx="2567353" cy="2002173"/>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p:nvPr/>
        </p:nvSpPr>
        <p:spPr>
          <a:xfrm>
            <a:off x="504091" y="2332891"/>
            <a:ext cx="7385539" cy="4476694"/>
          </a:xfrm>
          <a:prstGeom prst="rect">
            <a:avLst/>
          </a:prstGeom>
          <a:solidFill>
            <a:srgbClr val="A8D08C"/>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49" name="Shape 149"/>
          <p:cNvSpPr/>
          <p:nvPr/>
        </p:nvSpPr>
        <p:spPr>
          <a:xfrm rot="1687685">
            <a:off x="7614266" y="3038608"/>
            <a:ext cx="4194710" cy="2518500"/>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0" name="Shape 150"/>
          <p:cNvSpPr/>
          <p:nvPr/>
        </p:nvSpPr>
        <p:spPr>
          <a:xfrm flipH="1">
            <a:off x="2818504" y="577397"/>
            <a:ext cx="7810051" cy="2316410"/>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1" name="Shape 151"/>
          <p:cNvSpPr/>
          <p:nvPr/>
        </p:nvSpPr>
        <p:spPr>
          <a:xfrm rot="-373916">
            <a:off x="4478171" y="491115"/>
            <a:ext cx="3889206" cy="1086963"/>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6000">
                <a:solidFill>
                  <a:srgbClr val="0C0C0C"/>
                </a:solidFill>
                <a:latin typeface="Calibri"/>
                <a:ea typeface="Calibri"/>
                <a:cs typeface="Calibri"/>
                <a:sym typeface="Calibri"/>
              </a:rPr>
              <a:t>مشروع الوحدة</a:t>
            </a:r>
          </a:p>
        </p:txBody>
      </p:sp>
      <p:sp>
        <p:nvSpPr>
          <p:cNvPr id="152" name="Shape 152"/>
          <p:cNvSpPr/>
          <p:nvPr/>
        </p:nvSpPr>
        <p:spPr>
          <a:xfrm>
            <a:off x="738550" y="3248181"/>
            <a:ext cx="6916616" cy="320703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rgbClr val="000000"/>
                </a:solidFill>
                <a:latin typeface="Calibri"/>
                <a:ea typeface="Calibri"/>
                <a:cs typeface="Calibri"/>
                <a:sym typeface="Calibri"/>
              </a:rPr>
              <a:t>توجد العديد من تطبيقات أساليب التعلم الثلاثة الاقتران الشرطي والمحاولة والخطأ والاستبصار في مجالات الحياة (التربوية والتجارية والرياضية)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p:nvPr/>
        </p:nvSpPr>
        <p:spPr>
          <a:xfrm>
            <a:off x="633045" y="1055075"/>
            <a:ext cx="10667999" cy="450166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8" name="Shape 158"/>
          <p:cNvSpPr/>
          <p:nvPr/>
        </p:nvSpPr>
        <p:spPr>
          <a:xfrm>
            <a:off x="958587" y="2766358"/>
            <a:ext cx="9934131"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rgbClr val="000000"/>
                </a:solidFill>
                <a:latin typeface="Calibri"/>
                <a:ea typeface="Calibri"/>
                <a:cs typeface="Calibri"/>
                <a:sym typeface="Calibri"/>
              </a:rPr>
              <a:t>اكتب مقالا يتضمن ثلاثة تطبيقات لكل أسلوب منها.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