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tags/tag2.xml" ContentType="application/vnd.openxmlformats-officedocument.presentationml.tags+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672" r:id="rId1"/>
    <p:sldMasterId id="2147483684" r:id="rId2"/>
  </p:sldMasterIdLst>
  <p:notesMasterIdLst>
    <p:notesMasterId r:id="rId36"/>
  </p:notesMasterIdLst>
  <p:sldIdLst>
    <p:sldId id="259" r:id="rId3"/>
    <p:sldId id="261" r:id="rId4"/>
    <p:sldId id="264" r:id="rId5"/>
    <p:sldId id="293" r:id="rId6"/>
    <p:sldId id="267" r:id="rId7"/>
    <p:sldId id="348" r:id="rId8"/>
    <p:sldId id="269" r:id="rId9"/>
    <p:sldId id="272" r:id="rId10"/>
    <p:sldId id="297" r:id="rId11"/>
    <p:sldId id="346" r:id="rId12"/>
    <p:sldId id="347" r:id="rId13"/>
    <p:sldId id="350" r:id="rId14"/>
    <p:sldId id="351" r:id="rId15"/>
    <p:sldId id="353" r:id="rId16"/>
    <p:sldId id="385" r:id="rId17"/>
    <p:sldId id="354" r:id="rId18"/>
    <p:sldId id="355" r:id="rId19"/>
    <p:sldId id="368" r:id="rId20"/>
    <p:sldId id="375" r:id="rId21"/>
    <p:sldId id="369" r:id="rId22"/>
    <p:sldId id="386" r:id="rId23"/>
    <p:sldId id="387" r:id="rId24"/>
    <p:sldId id="365" r:id="rId25"/>
    <p:sldId id="384" r:id="rId26"/>
    <p:sldId id="367" r:id="rId27"/>
    <p:sldId id="382" r:id="rId28"/>
    <p:sldId id="377" r:id="rId29"/>
    <p:sldId id="388" r:id="rId30"/>
    <p:sldId id="383" r:id="rId31"/>
    <p:sldId id="371" r:id="rId32"/>
    <p:sldId id="372" r:id="rId33"/>
    <p:sldId id="374" r:id="rId34"/>
    <p:sldId id="343" r:id="rId35"/>
  </p:sldIdLst>
  <p:sldSz cx="9144000" cy="6858000" type="screen4x3"/>
  <p:notesSz cx="6724650" cy="9774238"/>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D52805"/>
    <a:srgbClr val="CC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9592" autoAdjust="0"/>
    <p:restoredTop sz="86447" autoAdjust="0"/>
  </p:normalViewPr>
  <p:slideViewPr>
    <p:cSldViewPr>
      <p:cViewPr>
        <p:scale>
          <a:sx n="60" d="100"/>
          <a:sy n="60" d="100"/>
        </p:scale>
        <p:origin x="-558"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10635" y="0"/>
            <a:ext cx="2914015" cy="488712"/>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57" y="0"/>
            <a:ext cx="2914015" cy="488712"/>
          </a:xfrm>
          <a:prstGeom prst="rect">
            <a:avLst/>
          </a:prstGeom>
        </p:spPr>
        <p:txBody>
          <a:bodyPr vert="horz" lIns="91440" tIns="45720" rIns="91440" bIns="45720" rtlCol="1"/>
          <a:lstStyle>
            <a:lvl1pPr algn="l">
              <a:defRPr sz="1200"/>
            </a:lvl1pPr>
          </a:lstStyle>
          <a:p>
            <a:fld id="{4BCF934B-2350-476C-A51A-03EC26EDC50B}" type="datetimeFigureOut">
              <a:rPr lang="ar-SA" smtClean="0"/>
              <a:pPr/>
              <a:t>04/04/1435</a:t>
            </a:fld>
            <a:endParaRPr lang="ar-SA"/>
          </a:p>
        </p:txBody>
      </p:sp>
      <p:sp>
        <p:nvSpPr>
          <p:cNvPr id="4" name="عنصر نائب لصورة الشريحة 3"/>
          <p:cNvSpPr>
            <a:spLocks noGrp="1" noRot="1" noChangeAspect="1"/>
          </p:cNvSpPr>
          <p:nvPr>
            <p:ph type="sldImg" idx="2"/>
          </p:nvPr>
        </p:nvSpPr>
        <p:spPr>
          <a:xfrm>
            <a:off x="919163" y="733425"/>
            <a:ext cx="4886325" cy="3665538"/>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72465" y="4642763"/>
            <a:ext cx="5379720" cy="4398407"/>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10635" y="9283830"/>
            <a:ext cx="2914015" cy="488712"/>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57" y="9283830"/>
            <a:ext cx="2914015" cy="488712"/>
          </a:xfrm>
          <a:prstGeom prst="rect">
            <a:avLst/>
          </a:prstGeom>
        </p:spPr>
        <p:txBody>
          <a:bodyPr vert="horz" lIns="91440" tIns="45720" rIns="91440" bIns="45720" rtlCol="1" anchor="b"/>
          <a:lstStyle>
            <a:lvl1pPr algn="l">
              <a:defRPr sz="1200"/>
            </a:lvl1pPr>
          </a:lstStyle>
          <a:p>
            <a:fld id="{18B24CC2-8977-45AC-AAB2-89EB4E1D6308}" type="slidenum">
              <a:rPr lang="ar-SA" smtClean="0"/>
              <a:pPr/>
              <a:t>‹#›</a:t>
            </a:fld>
            <a:endParaRPr lang="ar-SA"/>
          </a:p>
        </p:txBody>
      </p:sp>
    </p:spTree>
    <p:extLst>
      <p:ext uri="{BB962C8B-B14F-4D97-AF65-F5344CB8AC3E}">
        <p14:creationId xmlns:p14="http://schemas.microsoft.com/office/powerpoint/2010/main" xmlns="" val="289787600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8" name="عنصر نائب للتاريخ 27"/>
          <p:cNvSpPr>
            <a:spLocks noGrp="1"/>
          </p:cNvSpPr>
          <p:nvPr>
            <p:ph type="dt" sz="half" idx="10"/>
          </p:nvPr>
        </p:nvSpPr>
        <p:spPr/>
        <p:txBody>
          <a:bodyPr/>
          <a:lstStyle>
            <a:extLst/>
          </a:lstStyle>
          <a:p>
            <a:fld id="{309F2A67-CE4C-4A60-814A-BEA5F1A8966C}" type="datetime1">
              <a:rPr lang="ar-SA" smtClean="0"/>
              <a:pPr/>
              <a:t>04/04/1435</a:t>
            </a:fld>
            <a:endParaRPr lang="ar-SA"/>
          </a:p>
        </p:txBody>
      </p:sp>
      <p:sp>
        <p:nvSpPr>
          <p:cNvPr id="17" name="عنصر نائب للتذييل 16"/>
          <p:cNvSpPr>
            <a:spLocks noGrp="1"/>
          </p:cNvSpPr>
          <p:nvPr>
            <p:ph type="ftr" sz="quarter" idx="11"/>
          </p:nvPr>
        </p:nvSpPr>
        <p:spPr/>
        <p:txBody>
          <a:bodyPr/>
          <a:lstStyle>
            <a:extLst/>
          </a:lstStyle>
          <a:p>
            <a:endParaRPr lang="ar-SA"/>
          </a:p>
        </p:txBody>
      </p:sp>
      <p:sp>
        <p:nvSpPr>
          <p:cNvPr id="29" name="عنصر نائب لرقم الشريحة 28"/>
          <p:cNvSpPr>
            <a:spLocks noGrp="1"/>
          </p:cNvSpPr>
          <p:nvPr>
            <p:ph type="sldNum" sz="quarter" idx="12"/>
          </p:nvPr>
        </p:nvSpPr>
        <p:spPr/>
        <p:txBody>
          <a:bodyPr/>
          <a:lstStyle>
            <a:extLst/>
          </a:lstStyle>
          <a:p>
            <a:fld id="{FA4A9D15-273E-444D-96E8-524C3DB48762}" type="slidenum">
              <a:rPr lang="ar-SA" smtClean="0"/>
              <a:pPr/>
              <a:t>‹#›</a:t>
            </a:fld>
            <a:endParaRPr lang="ar-SA"/>
          </a:p>
        </p:txBody>
      </p:sp>
      <p:sp>
        <p:nvSpPr>
          <p:cNvPr id="32" name="مستطيل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مستطيل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مستطيل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مستطيل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مستطيل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عنوان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56" name="مستطيل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مستطيل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مستطيل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مستطيل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5FA309CC-49AD-4AED-B055-A296A4F3BBEC}" type="datetime1">
              <a:rPr lang="ar-SA" smtClean="0"/>
              <a:pPr/>
              <a:t>04/04/1435</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FA4A9D15-273E-444D-96E8-524C3DB48762}"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9"/>
            <a:ext cx="1981200" cy="5851525"/>
          </a:xfrm>
        </p:spPr>
        <p:txBody>
          <a:bodyPr vert="eaVert" anchor="ct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609600" y="274639"/>
            <a:ext cx="58674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61D1851E-FEBA-44F1-863F-4AFDC62DBCDC}" type="datetime1">
              <a:rPr lang="ar-SA" smtClean="0"/>
              <a:pPr/>
              <a:t>04/04/1435</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FA4A9D15-273E-444D-96E8-524C3DB48762}" type="slidenum">
              <a:rPr lang="ar-SA" smtClean="0"/>
              <a:pPr/>
              <a:t>‹#›</a:t>
            </a:fld>
            <a:endParaRPr lang="ar-S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2">
        <a:schemeClr val="bg2"/>
      </p:bgRef>
    </p:bg>
    <p:spTree>
      <p:nvGrpSpPr>
        <p:cNvPr id="1" name=""/>
        <p:cNvGrpSpPr/>
        <p:nvPr/>
      </p:nvGrpSpPr>
      <p:grpSpPr>
        <a:xfrm>
          <a:off x="0" y="0"/>
          <a:ext cx="0" cy="0"/>
          <a:chOff x="0" y="0"/>
          <a:chExt cx="0" cy="0"/>
        </a:xfrm>
      </p:grpSpPr>
      <p:sp>
        <p:nvSpPr>
          <p:cNvPr id="7" name="شكل حر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شكل حر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عنوان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309F2A67-CE4C-4A60-814A-BEA5F1A8966C}" type="datetime1">
              <a:rPr lang="ar-SA" smtClean="0"/>
              <a:pPr/>
              <a:t>04/04/1435</a:t>
            </a:fld>
            <a:endParaRPr lang="ar-SA"/>
          </a:p>
        </p:txBody>
      </p:sp>
      <p:sp>
        <p:nvSpPr>
          <p:cNvPr id="19" name="عنصر نائب للتذييل 18"/>
          <p:cNvSpPr>
            <a:spLocks noGrp="1"/>
          </p:cNvSpPr>
          <p:nvPr>
            <p:ph type="ftr" sz="quarter" idx="11"/>
          </p:nvPr>
        </p:nvSpPr>
        <p:spPr/>
        <p:txBody>
          <a:bodyPr/>
          <a:lstStyle/>
          <a:p>
            <a:endParaRPr lang="ar-SA"/>
          </a:p>
        </p:txBody>
      </p:sp>
      <p:sp>
        <p:nvSpPr>
          <p:cNvPr id="27" name="عنصر نائب لرقم الشريحة 26"/>
          <p:cNvSpPr>
            <a:spLocks noGrp="1"/>
          </p:cNvSpPr>
          <p:nvPr>
            <p:ph type="sldNum" sz="quarter" idx="12"/>
          </p:nvPr>
        </p:nvSpPr>
        <p:spPr/>
        <p:txBody>
          <a:bodyPr/>
          <a:lstStyle/>
          <a:p>
            <a:fld id="{FA4A9D15-273E-444D-96E8-524C3DB48762}"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4CC7F1DA-CFE1-4437-B25F-99E75460BE49}" type="datetime1">
              <a:rPr lang="ar-SA" smtClean="0"/>
              <a:pPr/>
              <a:t>04/04/1435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A4A9D15-273E-444D-96E8-524C3DB48762}" type="slidenum">
              <a:rPr lang="ar-SA" smtClean="0"/>
              <a:pPr/>
              <a:t>‹#›</a:t>
            </a:fld>
            <a:endParaRPr lang="ar-SA"/>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2">
        <a:schemeClr val="bg2"/>
      </p:bgRef>
    </p:bg>
    <p:spTree>
      <p:nvGrpSpPr>
        <p:cNvPr id="1" name=""/>
        <p:cNvGrpSpPr/>
        <p:nvPr/>
      </p:nvGrpSpPr>
      <p:grpSpPr>
        <a:xfrm>
          <a:off x="0" y="0"/>
          <a:ext cx="0" cy="0"/>
          <a:chOff x="0" y="0"/>
          <a:chExt cx="0" cy="0"/>
        </a:xfrm>
      </p:grpSpPr>
      <p:sp>
        <p:nvSpPr>
          <p:cNvPr id="7" name="شكل حر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شكل حر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94BBA980-A726-4FE3-816E-A477EB2F8896}" type="datetime1">
              <a:rPr lang="ar-SA" smtClean="0"/>
              <a:pPr/>
              <a:t>04/04/1435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A4A9D15-273E-444D-96E8-524C3DB48762}"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75F5132A-35D1-4A3D-98A0-EF1EE10AC582}" type="datetime1">
              <a:rPr lang="ar-SA" smtClean="0"/>
              <a:pPr/>
              <a:t>04/04/1435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FA4A9D15-273E-444D-96E8-524C3DB48762}" type="slidenum">
              <a:rPr lang="ar-SA" smtClean="0"/>
              <a:pPr/>
              <a:t>‹#›</a:t>
            </a:fld>
            <a:endParaRPr lang="ar-SA"/>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33726678-CD37-4B7A-91DD-7EB20DA89D24}" type="datetime1">
              <a:rPr lang="ar-SA" smtClean="0"/>
              <a:pPr/>
              <a:t>04/04/1435</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FA4A9D15-273E-444D-96E8-524C3DB48762}" type="slidenum">
              <a:rPr lang="ar-SA" smtClean="0"/>
              <a:pPr/>
              <a:t>‹#›</a:t>
            </a:fld>
            <a:endParaRPr lang="ar-SA"/>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nchor="ctr"/>
          <a:lstStyle>
            <a:lvl1pPr algn="l">
              <a:defRPr sz="4600"/>
            </a:lvl1pPr>
          </a:lstStyle>
          <a:p>
            <a:r>
              <a:rPr kumimoji="0" lang="ar-SA" smtClean="0"/>
              <a:t>انقر لتحرير نمط العنوان الرئيسي</a:t>
            </a:r>
            <a:endParaRPr kumimoji="0" lang="en-US"/>
          </a:p>
        </p:txBody>
      </p:sp>
      <p:sp>
        <p:nvSpPr>
          <p:cNvPr id="7" name="عنصر نائب للتاريخ 6"/>
          <p:cNvSpPr>
            <a:spLocks noGrp="1"/>
          </p:cNvSpPr>
          <p:nvPr>
            <p:ph type="dt" sz="half" idx="10"/>
          </p:nvPr>
        </p:nvSpPr>
        <p:spPr/>
        <p:txBody>
          <a:bodyPr/>
          <a:lstStyle/>
          <a:p>
            <a:fld id="{D70972B6-110F-4205-A7AA-F8DB8F79D412}" type="datetime1">
              <a:rPr lang="ar-SA" smtClean="0"/>
              <a:pPr/>
              <a:t>04/04/1435</a:t>
            </a:fld>
            <a:endParaRPr lang="ar-SA"/>
          </a:p>
        </p:txBody>
      </p:sp>
      <p:sp>
        <p:nvSpPr>
          <p:cNvPr id="8" name="عنصر نائب لرقم الشريحة 7"/>
          <p:cNvSpPr>
            <a:spLocks noGrp="1"/>
          </p:cNvSpPr>
          <p:nvPr>
            <p:ph type="sldNum" sz="quarter" idx="11"/>
          </p:nvPr>
        </p:nvSpPr>
        <p:spPr/>
        <p:txBody>
          <a:bodyPr/>
          <a:lstStyle/>
          <a:p>
            <a:fld id="{FA4A9D15-273E-444D-96E8-524C3DB48762}" type="slidenum">
              <a:rPr lang="ar-SA" smtClean="0"/>
              <a:pPr/>
              <a:t>‹#›</a:t>
            </a:fld>
            <a:endParaRPr lang="ar-SA"/>
          </a:p>
        </p:txBody>
      </p:sp>
      <p:sp>
        <p:nvSpPr>
          <p:cNvPr id="9" name="عنصر نائب للتذييل 8"/>
          <p:cNvSpPr>
            <a:spLocks noGrp="1"/>
          </p:cNvSpPr>
          <p:nvPr>
            <p:ph type="ftr" sz="quarter" idx="12"/>
          </p:nvPr>
        </p:nvSpPr>
        <p:spPr/>
        <p:txBody>
          <a:bodyPr/>
          <a:lstStyle/>
          <a:p>
            <a:endParaRPr lang="ar-SA"/>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5E3B234E-0DD9-4133-8532-971FCFBF35FE}" type="datetime1">
              <a:rPr lang="ar-SA" smtClean="0"/>
              <a:pPr/>
              <a:t>04/04/1435</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FA4A9D15-273E-444D-96E8-524C3DB48762}" type="slidenum">
              <a:rPr lang="ar-SA" smtClean="0"/>
              <a:pPr/>
              <a:t>‹#›</a:t>
            </a:fld>
            <a:endParaRPr lang="ar-SA"/>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4DCDB03F-3309-4E21-BC50-6CEC75934591}" type="datetime1">
              <a:rPr lang="ar-SA" smtClean="0"/>
              <a:pPr/>
              <a:t>04/04/1435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a:xfrm>
            <a:off x="8156448" y="6422064"/>
            <a:ext cx="762000" cy="365125"/>
          </a:xfrm>
        </p:spPr>
        <p:txBody>
          <a:bodyPr/>
          <a:lstStyle/>
          <a:p>
            <a:fld id="{FA4A9D15-273E-444D-96E8-524C3DB48762}"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4CC7F1DA-CFE1-4437-B25F-99E75460BE49}" type="datetime1">
              <a:rPr lang="ar-SA" smtClean="0"/>
              <a:pPr/>
              <a:t>04/04/1435</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FA4A9D15-273E-444D-96E8-524C3DB48762}" type="slidenum">
              <a:rPr lang="ar-SA" smtClean="0"/>
              <a:pPr/>
              <a:t>‹#›</a:t>
            </a:fld>
            <a:endParaRPr lang="ar-SA"/>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ar-SA" smtClean="0"/>
              <a:t>انقر فوق الرمز لإضافة صورة</a:t>
            </a:r>
            <a:endParaRPr kumimoji="0" lang="en-US"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a:xfrm>
            <a:off x="457200" y="6422064"/>
            <a:ext cx="2133600" cy="365125"/>
          </a:xfrm>
        </p:spPr>
        <p:txBody>
          <a:bodyPr/>
          <a:lstStyle/>
          <a:p>
            <a:fld id="{31ACAB5A-B800-4121-A7BD-81173E16A41D}" type="datetime1">
              <a:rPr lang="ar-SA" smtClean="0"/>
              <a:pPr/>
              <a:t>04/04/1435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FA4A9D15-273E-444D-96E8-524C3DB48762}" type="slidenum">
              <a:rPr lang="ar-SA" smtClean="0"/>
              <a:pPr/>
              <a:t>‹#›</a:t>
            </a:fld>
            <a:endParaRPr lang="ar-SA"/>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5FA309CC-49AD-4AED-B055-A296A4F3BBEC}" type="datetime1">
              <a:rPr lang="ar-SA" smtClean="0"/>
              <a:pPr/>
              <a:t>04/04/1435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A4A9D15-273E-444D-96E8-524C3DB48762}" type="slidenum">
              <a:rPr lang="ar-SA" smtClean="0"/>
              <a:pPr/>
              <a:t>‹#›</a:t>
            </a:fld>
            <a:endParaRPr lang="ar-SA"/>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61D1851E-FEBA-44F1-863F-4AFDC62DBCDC}" type="datetime1">
              <a:rPr lang="ar-SA" smtClean="0"/>
              <a:pPr/>
              <a:t>04/04/1435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A4A9D15-273E-444D-96E8-524C3DB48762}"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14" name="شكل حر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شكل حر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شكل حر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شكل حر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شكل حر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شكل حر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شكل حر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شكل حر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شكل حر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شكل حر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شكل حر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شكل حر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شكل حر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شكل حر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شكل حر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عنصر نائب للنص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94BBA980-A726-4FE3-816E-A477EB2F8896}" type="datetime1">
              <a:rPr lang="ar-SA" smtClean="0"/>
              <a:pPr/>
              <a:t>04/04/1435</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FA4A9D15-273E-444D-96E8-524C3DB48762}" type="slidenum">
              <a:rPr lang="ar-SA" smtClean="0"/>
              <a:pPr/>
              <a:t>‹#›</a:t>
            </a:fld>
            <a:endParaRPr lang="ar-SA"/>
          </a:p>
        </p:txBody>
      </p:sp>
      <p:sp>
        <p:nvSpPr>
          <p:cNvPr id="7" name="مستطيل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ar-SA" smtClean="0"/>
              <a:t>انقر لتحرير نمط العنوان الرئيسي</a:t>
            </a:r>
            <a:endParaRPr kumimoji="0" lang="en-US"/>
          </a:p>
        </p:txBody>
      </p:sp>
      <p:sp>
        <p:nvSpPr>
          <p:cNvPr id="8" name="مستطيل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مستطيل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مستطيل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مستطيل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مستطيل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2064"/>
            <a:ext cx="8229600" cy="9144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75F5132A-35D1-4A3D-98A0-EF1EE10AC582}" type="datetime1">
              <a:rPr lang="ar-SA" smtClean="0"/>
              <a:pPr/>
              <a:t>04/04/1435</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FA4A9D15-273E-444D-96E8-524C3DB48762}"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5" name="مستطيل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504824" y="512064"/>
            <a:ext cx="7772400" cy="914400"/>
          </a:xfrm>
        </p:spPr>
        <p:txBody>
          <a:bodyPr anchor="t"/>
          <a:lstStyle>
            <a:lvl1pPr>
              <a:defRPr sz="400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33726678-CD37-4B7A-91DD-7EB20DA89D24}" type="datetime1">
              <a:rPr lang="ar-SA" smtClean="0"/>
              <a:pPr/>
              <a:t>04/04/1435</a:t>
            </a:fld>
            <a:endParaRPr lang="ar-SA"/>
          </a:p>
        </p:txBody>
      </p:sp>
      <p:sp>
        <p:nvSpPr>
          <p:cNvPr id="8" name="عنصر نائب للتذييل 7"/>
          <p:cNvSpPr>
            <a:spLocks noGrp="1"/>
          </p:cNvSpPr>
          <p:nvPr>
            <p:ph type="ftr" sz="quarter" idx="11"/>
          </p:nvPr>
        </p:nvSpPr>
        <p:spPr/>
        <p:txBody>
          <a:bodyPr/>
          <a:lstStyle>
            <a:extLst/>
          </a:lstStyle>
          <a:p>
            <a:endParaRPr lang="ar-SA"/>
          </a:p>
        </p:txBody>
      </p:sp>
      <p:sp>
        <p:nvSpPr>
          <p:cNvPr id="9" name="عنصر نائب لرقم الشريحة 8"/>
          <p:cNvSpPr>
            <a:spLocks noGrp="1"/>
          </p:cNvSpPr>
          <p:nvPr>
            <p:ph type="sldNum" sz="quarter" idx="12"/>
          </p:nvPr>
        </p:nvSpPr>
        <p:spPr/>
        <p:txBody>
          <a:bodyPr/>
          <a:lstStyle>
            <a:extLst/>
          </a:lstStyle>
          <a:p>
            <a:fld id="{FA4A9D15-273E-444D-96E8-524C3DB48762}" type="slidenum">
              <a:rPr lang="ar-SA" smtClean="0"/>
              <a:pPr/>
              <a:t>‹#›</a:t>
            </a:fld>
            <a:endParaRPr lang="ar-SA"/>
          </a:p>
        </p:txBody>
      </p:sp>
      <p:sp>
        <p:nvSpPr>
          <p:cNvPr id="16" name="مستطيل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مستطيل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مستطيل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مستطيل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مستطيل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مستطيل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مستطيل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مستطيل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مستطيل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512064"/>
            <a:ext cx="7772400" cy="914400"/>
          </a:xfrm>
        </p:spPr>
        <p:txBody>
          <a:bodyPr/>
          <a:lstStyle>
            <a:lvl1pPr>
              <a:defRPr sz="4000" cap="none" baseline="0"/>
            </a:lvl1pPr>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D70972B6-110F-4205-A7AA-F8DB8F79D412}" type="datetime1">
              <a:rPr lang="ar-SA" smtClean="0"/>
              <a:pPr/>
              <a:t>04/04/1435</a:t>
            </a:fld>
            <a:endParaRPr lang="ar-SA"/>
          </a:p>
        </p:txBody>
      </p:sp>
      <p:sp>
        <p:nvSpPr>
          <p:cNvPr id="4" name="عنصر نائب للتذييل 3"/>
          <p:cNvSpPr>
            <a:spLocks noGrp="1"/>
          </p:cNvSpPr>
          <p:nvPr>
            <p:ph type="ftr" sz="quarter" idx="11"/>
          </p:nvPr>
        </p:nvSpPr>
        <p:spPr/>
        <p:txBody>
          <a:bodyPr/>
          <a:lstStyle>
            <a:extLst/>
          </a:lstStyle>
          <a:p>
            <a:endParaRPr lang="ar-SA"/>
          </a:p>
        </p:txBody>
      </p:sp>
      <p:sp>
        <p:nvSpPr>
          <p:cNvPr id="5" name="عنصر نائب لرقم الشريحة 4"/>
          <p:cNvSpPr>
            <a:spLocks noGrp="1"/>
          </p:cNvSpPr>
          <p:nvPr>
            <p:ph type="sldNum" sz="quarter" idx="12"/>
          </p:nvPr>
        </p:nvSpPr>
        <p:spPr/>
        <p:txBody>
          <a:bodyPr/>
          <a:lstStyle>
            <a:extLst/>
          </a:lstStyle>
          <a:p>
            <a:fld id="{FA4A9D15-273E-444D-96E8-524C3DB48762}"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extLst/>
          </a:lstStyle>
          <a:p>
            <a:fld id="{5E3B234E-0DD9-4133-8532-971FCFBF35FE}" type="datetime1">
              <a:rPr lang="ar-SA" smtClean="0"/>
              <a:pPr/>
              <a:t>04/04/1435</a:t>
            </a:fld>
            <a:endParaRPr lang="ar-SA"/>
          </a:p>
        </p:txBody>
      </p:sp>
      <p:sp>
        <p:nvSpPr>
          <p:cNvPr id="3" name="عنصر نائب للتذييل 2"/>
          <p:cNvSpPr>
            <a:spLocks noGrp="1"/>
          </p:cNvSpPr>
          <p:nvPr>
            <p:ph type="ftr" sz="quarter" idx="11"/>
          </p:nvPr>
        </p:nvSpPr>
        <p:spPr/>
        <p:txBody>
          <a:bodyPr/>
          <a:lstStyle>
            <a:extLst/>
          </a:lstStyle>
          <a:p>
            <a:endParaRPr lang="ar-SA"/>
          </a:p>
        </p:txBody>
      </p:sp>
      <p:sp>
        <p:nvSpPr>
          <p:cNvPr id="4" name="عنصر نائب لرقم الشريحة 3"/>
          <p:cNvSpPr>
            <a:spLocks noGrp="1"/>
          </p:cNvSpPr>
          <p:nvPr>
            <p:ph type="sldNum" sz="quarter" idx="12"/>
          </p:nvPr>
        </p:nvSpPr>
        <p:spPr/>
        <p:txBody>
          <a:bodyPr/>
          <a:lstStyle>
            <a:extLst/>
          </a:lstStyle>
          <a:p>
            <a:fld id="{FA4A9D15-273E-444D-96E8-524C3DB48762}"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273050"/>
            <a:ext cx="8229600" cy="1162050"/>
          </a:xfrm>
        </p:spPr>
        <p:txBody>
          <a:bodyPr anchor="ctr"/>
          <a:lstStyle>
            <a:lvl1pPr algn="l">
              <a:buNone/>
              <a:defRPr sz="3600" b="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4DCDB03F-3309-4E21-BC50-6CEC75934591}" type="datetime1">
              <a:rPr lang="ar-SA" smtClean="0"/>
              <a:pPr/>
              <a:t>04/04/1435</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FA4A9D15-273E-444D-96E8-524C3DB48762}"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8" name="مستطيل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رابط مستقيم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مجموعة 9"/>
          <p:cNvGrpSpPr/>
          <p:nvPr/>
        </p:nvGrpSpPr>
        <p:grpSpPr>
          <a:xfrm rot="5400000">
            <a:off x="8514581" y="1219200"/>
            <a:ext cx="132763" cy="128466"/>
            <a:chOff x="6668087" y="1297746"/>
            <a:chExt cx="161840" cy="156602"/>
          </a:xfrm>
        </p:grpSpPr>
        <p:cxnSp>
          <p:nvCxnSpPr>
            <p:cNvPr id="15" name="رابط مستقيم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رابط مستقيم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رابط مستقيم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عنوان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ar-SA" smtClean="0"/>
              <a:t>انقر فوق الأيقونة لإضافة صورة</a:t>
            </a:r>
            <a:endParaRPr kumimoji="0" lang="en-US"/>
          </a:p>
        </p:txBody>
      </p:sp>
      <p:sp>
        <p:nvSpPr>
          <p:cNvPr id="4" name="عنصر نائب للنص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grpSp>
        <p:nvGrpSpPr>
          <p:cNvPr id="14" name="مجموعة 13"/>
          <p:cNvGrpSpPr/>
          <p:nvPr/>
        </p:nvGrpSpPr>
        <p:grpSpPr>
          <a:xfrm rot="5400000">
            <a:off x="8666981" y="1371600"/>
            <a:ext cx="132763" cy="128466"/>
            <a:chOff x="6668087" y="1297746"/>
            <a:chExt cx="161840" cy="156602"/>
          </a:xfrm>
        </p:grpSpPr>
        <p:cxnSp>
          <p:nvCxnSpPr>
            <p:cNvPr id="11" name="رابط مستقيم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رابط مستقيم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رابط مستقيم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مجموعة 17"/>
          <p:cNvGrpSpPr/>
          <p:nvPr/>
        </p:nvGrpSpPr>
        <p:grpSpPr>
          <a:xfrm rot="5400000">
            <a:off x="8320088" y="1474763"/>
            <a:ext cx="132763" cy="128466"/>
            <a:chOff x="6668087" y="1297746"/>
            <a:chExt cx="161840" cy="156602"/>
          </a:xfrm>
        </p:grpSpPr>
        <p:cxnSp>
          <p:nvCxnSpPr>
            <p:cNvPr id="19" name="رابط مستقيم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رابط مستقيم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رابط مستقيم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عنصر نائب للتاريخ 4"/>
          <p:cNvSpPr>
            <a:spLocks noGrp="1"/>
          </p:cNvSpPr>
          <p:nvPr>
            <p:ph type="dt" sz="half" idx="10"/>
          </p:nvPr>
        </p:nvSpPr>
        <p:spPr>
          <a:xfrm>
            <a:off x="6477000" y="55499"/>
            <a:ext cx="2133600" cy="365125"/>
          </a:xfrm>
        </p:spPr>
        <p:txBody>
          <a:bodyPr/>
          <a:lstStyle>
            <a:extLst/>
          </a:lstStyle>
          <a:p>
            <a:fld id="{31ACAB5A-B800-4121-A7BD-81173E16A41D}" type="datetime1">
              <a:rPr lang="ar-SA" smtClean="0"/>
              <a:pPr/>
              <a:t>04/04/1435</a:t>
            </a:fld>
            <a:endParaRPr lang="ar-SA"/>
          </a:p>
        </p:txBody>
      </p:sp>
      <p:sp>
        <p:nvSpPr>
          <p:cNvPr id="6" name="عنصر نائب للتذييل 5"/>
          <p:cNvSpPr>
            <a:spLocks noGrp="1"/>
          </p:cNvSpPr>
          <p:nvPr>
            <p:ph type="ftr" sz="quarter" idx="11"/>
          </p:nvPr>
        </p:nvSpPr>
        <p:spPr>
          <a:xfrm>
            <a:off x="914400" y="55499"/>
            <a:ext cx="5562600" cy="365125"/>
          </a:xfrm>
        </p:spPr>
        <p:txBody>
          <a:bodyPr/>
          <a:lstStyle>
            <a:extLst/>
          </a:lstStyle>
          <a:p>
            <a:endParaRPr lang="ar-SA"/>
          </a:p>
        </p:txBody>
      </p:sp>
      <p:sp>
        <p:nvSpPr>
          <p:cNvPr id="7" name="عنصر نائب لرقم الشريحة 6"/>
          <p:cNvSpPr>
            <a:spLocks noGrp="1"/>
          </p:cNvSpPr>
          <p:nvPr>
            <p:ph type="sldNum" sz="quarter" idx="12"/>
          </p:nvPr>
        </p:nvSpPr>
        <p:spPr>
          <a:xfrm>
            <a:off x="8610600" y="55499"/>
            <a:ext cx="457200" cy="365125"/>
          </a:xfrm>
        </p:spPr>
        <p:txBody>
          <a:bodyPr/>
          <a:lstStyle>
            <a:extLst/>
          </a:lstStyle>
          <a:p>
            <a:fld id="{FA4A9D15-273E-444D-96E8-524C3DB48762}"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مستطيل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مستطيل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مستطيل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ستطيل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مستطيل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مستطيل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مستطيل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مستطيل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مستطيل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عنصر نائب للعنوان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B352DB6F-AC77-4AA8-B420-9EBECF4C6109}" type="datetime1">
              <a:rPr lang="ar-SA" smtClean="0"/>
              <a:pPr/>
              <a:t>04/04/1435</a:t>
            </a:fld>
            <a:endParaRPr lang="ar-SA"/>
          </a:p>
        </p:txBody>
      </p:sp>
      <p:sp>
        <p:nvSpPr>
          <p:cNvPr id="3" name="عنصر نائب للتذييل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ar-SA"/>
          </a:p>
        </p:txBody>
      </p:sp>
      <p:sp>
        <p:nvSpPr>
          <p:cNvPr id="23" name="عنصر نائب لرقم الشريحة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FA4A9D15-273E-444D-96E8-524C3DB48762}" type="slidenum">
              <a:rPr lang="ar-SA" smtClean="0"/>
              <a:pPr/>
              <a:t>‹#›</a:t>
            </a:fld>
            <a:endParaRPr lang="ar-SA"/>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1"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r" rtl="1"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r" rtl="1"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r" rtl="1"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r" rtl="1"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r" rtl="1"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r" rtl="1"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r" rtl="1"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r" rtl="1"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r" rtl="1"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شكل حر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شكل حر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عنصر نائب للعنوان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B352DB6F-AC77-4AA8-B420-9EBECF4C6109}" type="datetime1">
              <a:rPr lang="ar-SA" smtClean="0"/>
              <a:pPr/>
              <a:t>04/04/1435</a:t>
            </a:fld>
            <a:endParaRPr lang="ar-SA"/>
          </a:p>
        </p:txBody>
      </p:sp>
      <p:sp>
        <p:nvSpPr>
          <p:cNvPr id="22" name="عنصر نائب للتذييل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ar-SA"/>
          </a:p>
        </p:txBody>
      </p:sp>
      <p:sp>
        <p:nvSpPr>
          <p:cNvPr id="18" name="عنصر نائب لرقم الشريحة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FA4A9D15-273E-444D-96E8-524C3DB48762}" type="slidenum">
              <a:rPr lang="ar-SA" smtClean="0"/>
              <a:pPr/>
              <a:t>‹#›</a:t>
            </a:fld>
            <a:endParaRPr lang="ar-SA"/>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1" eaLnBrk="1" latinLnBrk="0" hangingPunct="1">
        <a:spcBef>
          <a:spcPct val="0"/>
        </a:spcBef>
        <a:buNone/>
        <a:defRPr kumimoji="0" sz="4600" kern="1200">
          <a:solidFill>
            <a:schemeClr val="tx1"/>
          </a:solidFill>
          <a:latin typeface="+mj-lt"/>
          <a:ea typeface="+mj-ea"/>
          <a:cs typeface="+mj-cs"/>
        </a:defRPr>
      </a:lvl1pPr>
    </p:titleStyle>
    <p:bodyStyle>
      <a:lvl1pPr marL="420624"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r" rtl="1"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r" rtl="1"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r" rtl="1"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r" rtl="1"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r" rtl="1"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r" rtl="1"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1.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8.gif"/><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خطط انسيابي: معالجة متعاقبة 6"/>
          <p:cNvSpPr/>
          <p:nvPr/>
        </p:nvSpPr>
        <p:spPr>
          <a:xfrm>
            <a:off x="1043608" y="1916832"/>
            <a:ext cx="7200800" cy="3024336"/>
          </a:xfrm>
          <a:prstGeom prst="flowChartAlternateProcess">
            <a:avLst/>
          </a:prstGeom>
          <a:solidFill>
            <a:schemeClr val="accent3"/>
          </a:solidFill>
        </p:spPr>
        <p:style>
          <a:lnRef idx="3">
            <a:schemeClr val="lt1"/>
          </a:lnRef>
          <a:fillRef idx="1">
            <a:schemeClr val="accent5"/>
          </a:fillRef>
          <a:effectRef idx="1">
            <a:schemeClr val="accent5"/>
          </a:effectRef>
          <a:fontRef idx="minor">
            <a:schemeClr val="lt1"/>
          </a:fontRef>
        </p:style>
        <p:txBody>
          <a:bodyPr rtlCol="1" anchor="ctr"/>
          <a:lstStyle/>
          <a:p>
            <a:pPr algn="ctr"/>
            <a:r>
              <a:rPr lang="ar-SA" sz="8000" dirty="0">
                <a:solidFill>
                  <a:schemeClr val="accent4">
                    <a:lumMod val="50000"/>
                  </a:schemeClr>
                </a:solidFill>
                <a:cs typeface="Al-Kharashi 3" pitchFamily="2" charset="-78"/>
              </a:rPr>
              <a:t>برنامج </a:t>
            </a:r>
          </a:p>
          <a:p>
            <a:pPr algn="ctr"/>
            <a:r>
              <a:rPr lang="ar-SA" sz="8000" dirty="0" smtClean="0">
                <a:solidFill>
                  <a:schemeClr val="accent4">
                    <a:lumMod val="50000"/>
                  </a:schemeClr>
                </a:solidFill>
                <a:cs typeface="Al-Kharashi 3" pitchFamily="2" charset="-78"/>
              </a:rPr>
              <a:t>الروضة المعززة للصحة</a:t>
            </a:r>
            <a:endParaRPr lang="ar-SA" sz="8000" dirty="0">
              <a:solidFill>
                <a:schemeClr val="accent4">
                  <a:lumMod val="50000"/>
                </a:schemeClr>
              </a:solidFill>
              <a:cs typeface="Al-Kharashi 3" pitchFamily="2" charset="-78"/>
            </a:endParaRPr>
          </a:p>
        </p:txBody>
      </p:sp>
      <p:sp>
        <p:nvSpPr>
          <p:cNvPr id="2" name="عنصر نائب لرقم الشريحة 1"/>
          <p:cNvSpPr>
            <a:spLocks noGrp="1"/>
          </p:cNvSpPr>
          <p:nvPr>
            <p:ph type="sldNum" sz="quarter" idx="12"/>
          </p:nvPr>
        </p:nvSpPr>
        <p:spPr/>
        <p:txBody>
          <a:bodyPr/>
          <a:lstStyle/>
          <a:p>
            <a:fld id="{FA4A9D15-273E-444D-96E8-524C3DB48762}" type="slidenum">
              <a:rPr lang="ar-SA" smtClean="0"/>
              <a:pPr/>
              <a:t>1</a:t>
            </a:fld>
            <a:endParaRPr lang="ar-SA"/>
          </a:p>
        </p:txBody>
      </p:sp>
    </p:spTree>
    <p:extLst>
      <p:ext uri="{BB962C8B-B14F-4D97-AF65-F5344CB8AC3E}">
        <p14:creationId xmlns:p14="http://schemas.microsoft.com/office/powerpoint/2010/main" xmlns="" val="24162162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850655" y="692696"/>
            <a:ext cx="7560840" cy="1008112"/>
          </a:xfrm>
          <a:prstGeom prst="roundRect">
            <a:avLst/>
          </a:prstGeom>
          <a:solidFill>
            <a:schemeClr val="accent3"/>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400" dirty="0" smtClean="0">
                <a:solidFill>
                  <a:srgbClr val="FF0000"/>
                </a:solidFill>
                <a:cs typeface="Al-Kharashi 3" pitchFamily="2" charset="-78"/>
              </a:rPr>
              <a:t>الهدف العام لبرنامج الروضة المعززة للصحة</a:t>
            </a:r>
            <a:endParaRPr lang="ar-SA" sz="4400" dirty="0">
              <a:solidFill>
                <a:srgbClr val="FF0000"/>
              </a:solidFill>
              <a:cs typeface="Al-Kharashi 3" pitchFamily="2" charset="-78"/>
            </a:endParaRPr>
          </a:p>
        </p:txBody>
      </p:sp>
      <p:sp>
        <p:nvSpPr>
          <p:cNvPr id="3" name="مستطيل 2"/>
          <p:cNvSpPr/>
          <p:nvPr/>
        </p:nvSpPr>
        <p:spPr>
          <a:xfrm>
            <a:off x="539552" y="2780928"/>
            <a:ext cx="8283851" cy="1569660"/>
          </a:xfrm>
          <a:prstGeom prst="rect">
            <a:avLst/>
          </a:prstGeom>
        </p:spPr>
        <p:txBody>
          <a:bodyPr wrap="square">
            <a:spAutoFit/>
          </a:bodyPr>
          <a:lstStyle/>
          <a:p>
            <a:pPr algn="ctr">
              <a:buFont typeface="Wingdings" pitchFamily="2" charset="2"/>
              <a:buNone/>
            </a:pPr>
            <a:r>
              <a:rPr lang="ar-SA" sz="4800" dirty="0" smtClean="0">
                <a:ea typeface="Times New Roman"/>
                <a:cs typeface="AL-Mohanad"/>
              </a:rPr>
              <a:t>تعزيز صحة الأطفال </a:t>
            </a:r>
          </a:p>
          <a:p>
            <a:pPr algn="ctr">
              <a:buFont typeface="Wingdings" pitchFamily="2" charset="2"/>
              <a:buNone/>
            </a:pPr>
            <a:r>
              <a:rPr lang="ar-SA" sz="4800" dirty="0" smtClean="0">
                <a:ea typeface="Times New Roman"/>
                <a:cs typeface="AL-Mohanad"/>
              </a:rPr>
              <a:t>وبقية فئات مجتمع الروضة.</a:t>
            </a:r>
            <a:endParaRPr lang="en-US" sz="4800" dirty="0" smtClean="0">
              <a:ea typeface="Times New Roman"/>
              <a:cs typeface="AL-Mohanad"/>
            </a:endParaRPr>
          </a:p>
        </p:txBody>
      </p:sp>
      <p:sp>
        <p:nvSpPr>
          <p:cNvPr id="8" name="عنصر نائب لرقم الشريحة 7"/>
          <p:cNvSpPr>
            <a:spLocks noGrp="1"/>
          </p:cNvSpPr>
          <p:nvPr>
            <p:ph type="sldNum" sz="quarter" idx="12"/>
          </p:nvPr>
        </p:nvSpPr>
        <p:spPr/>
        <p:txBody>
          <a:bodyPr/>
          <a:lstStyle/>
          <a:p>
            <a:fld id="{FA4A9D15-273E-444D-96E8-524C3DB48762}" type="slidenum">
              <a:rPr lang="ar-SA" smtClean="0"/>
              <a:pPr/>
              <a:t>10</a:t>
            </a:fld>
            <a:endParaRPr lang="ar-SA"/>
          </a:p>
        </p:txBody>
      </p:sp>
    </p:spTree>
    <p:extLst>
      <p:ext uri="{BB962C8B-B14F-4D97-AF65-F5344CB8AC3E}">
        <p14:creationId xmlns:p14="http://schemas.microsoft.com/office/powerpoint/2010/main" xmlns="" val="32116389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850655" y="692696"/>
            <a:ext cx="7560840" cy="1008112"/>
          </a:xfrm>
          <a:prstGeom prst="roundRect">
            <a:avLst/>
          </a:prstGeom>
          <a:solidFill>
            <a:schemeClr val="accent3"/>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400" dirty="0" smtClean="0">
                <a:solidFill>
                  <a:srgbClr val="FF0000"/>
                </a:solidFill>
                <a:cs typeface="Al-Kharashi 3" pitchFamily="2" charset="-78"/>
              </a:rPr>
              <a:t>الأهداف التفصيلية لبرنامج الروضة المعززة للصحة</a:t>
            </a:r>
            <a:endParaRPr lang="ar-SA" sz="4400" dirty="0">
              <a:solidFill>
                <a:srgbClr val="FF0000"/>
              </a:solidFill>
              <a:cs typeface="Al-Kharashi 3" pitchFamily="2" charset="-78"/>
            </a:endParaRPr>
          </a:p>
        </p:txBody>
      </p:sp>
      <p:sp>
        <p:nvSpPr>
          <p:cNvPr id="3" name="مستطيل 2"/>
          <p:cNvSpPr/>
          <p:nvPr/>
        </p:nvSpPr>
        <p:spPr>
          <a:xfrm>
            <a:off x="539552" y="2348880"/>
            <a:ext cx="8283851" cy="3970318"/>
          </a:xfrm>
          <a:prstGeom prst="rect">
            <a:avLst/>
          </a:prstGeom>
        </p:spPr>
        <p:txBody>
          <a:bodyPr wrap="square">
            <a:spAutoFit/>
          </a:bodyPr>
          <a:lstStyle/>
          <a:p>
            <a:pPr>
              <a:buFont typeface="Wingdings" pitchFamily="2" charset="2"/>
              <a:buChar char="q"/>
              <a:defRPr/>
            </a:pPr>
            <a:r>
              <a:rPr lang="ar-SA" sz="3200" dirty="0" smtClean="0">
                <a:ea typeface="Times New Roman"/>
                <a:cs typeface="AL-Mohanad"/>
              </a:rPr>
              <a:t>إكساب المعارف وتنمية المهارات والارتقاء بالعادات الصحية لأفراد مجتمع الروضة.</a:t>
            </a:r>
            <a:endParaRPr lang="en-US" sz="3200" dirty="0" smtClean="0">
              <a:ea typeface="Times New Roman"/>
              <a:cs typeface="AL-Mohanad"/>
            </a:endParaRPr>
          </a:p>
          <a:p>
            <a:pPr>
              <a:buFont typeface="Wingdings" pitchFamily="2" charset="2"/>
              <a:buChar char="q"/>
              <a:defRPr/>
            </a:pPr>
            <a:r>
              <a:rPr lang="ar-SA" sz="3200" dirty="0" smtClean="0">
                <a:ea typeface="Times New Roman"/>
                <a:cs typeface="AL-Mohanad"/>
              </a:rPr>
              <a:t>تنشيط وتحفيز الأطفال للمشاركة الفعالة في أنشطة تعزيز الصحة بالروضة.</a:t>
            </a:r>
            <a:endParaRPr lang="en-US" sz="3200" dirty="0" smtClean="0">
              <a:ea typeface="Times New Roman"/>
              <a:cs typeface="AL-Mohanad"/>
            </a:endParaRPr>
          </a:p>
          <a:p>
            <a:pPr>
              <a:buFont typeface="Wingdings" pitchFamily="2" charset="2"/>
              <a:buChar char="q"/>
              <a:defRPr/>
            </a:pPr>
            <a:r>
              <a:rPr lang="ar-SA" sz="3200" dirty="0" smtClean="0">
                <a:ea typeface="Times New Roman"/>
                <a:cs typeface="AL-Mohanad"/>
              </a:rPr>
              <a:t>إيجاد بيئة صحية وآمنة للروضة.</a:t>
            </a:r>
            <a:endParaRPr lang="en-US" sz="3200" dirty="0" smtClean="0">
              <a:ea typeface="Times New Roman"/>
              <a:cs typeface="AL-Mohanad"/>
            </a:endParaRPr>
          </a:p>
          <a:p>
            <a:pPr>
              <a:buFont typeface="Wingdings" pitchFamily="2" charset="2"/>
              <a:buChar char="q"/>
              <a:defRPr/>
            </a:pPr>
            <a:r>
              <a:rPr lang="ar-SA" sz="3200" dirty="0" smtClean="0">
                <a:ea typeface="Times New Roman"/>
                <a:cs typeface="AL-Mohanad"/>
              </a:rPr>
              <a:t>التعزيز الفعال لصحة المنسوبات في رياض الأطفال. </a:t>
            </a:r>
            <a:endParaRPr lang="en-US" sz="3200" dirty="0" smtClean="0">
              <a:ea typeface="Times New Roman"/>
              <a:cs typeface="AL-Mohanad"/>
            </a:endParaRPr>
          </a:p>
          <a:p>
            <a:pPr>
              <a:buFont typeface="Wingdings" pitchFamily="2" charset="2"/>
              <a:buChar char="q"/>
              <a:defRPr/>
            </a:pPr>
            <a:r>
              <a:rPr lang="ar-SA" sz="3200" dirty="0" smtClean="0">
                <a:ea typeface="Times New Roman"/>
                <a:cs typeface="AL-Mohanad"/>
              </a:rPr>
              <a:t>توثيق الروابط والتعاون بين مجتمع الروضة والمجتمع المحيط</a:t>
            </a:r>
            <a:r>
              <a:rPr lang="ar-SA" sz="2800" b="1" dirty="0" smtClean="0">
                <a:solidFill>
                  <a:srgbClr val="FFFF00"/>
                </a:solidFill>
                <a:cs typeface="AL-Mohanad" pitchFamily="2" charset="-78"/>
              </a:rPr>
              <a:t>.</a:t>
            </a:r>
            <a:endParaRPr lang="en-US" sz="2800" b="1" dirty="0" smtClean="0">
              <a:solidFill>
                <a:srgbClr val="FFFF00"/>
              </a:solidFill>
              <a:cs typeface="AL-Mohanad" pitchFamily="2" charset="-78"/>
            </a:endParaRPr>
          </a:p>
          <a:p>
            <a:pPr>
              <a:buFont typeface="Arial" pitchFamily="34" charset="0"/>
              <a:buChar char="•"/>
            </a:pPr>
            <a:endParaRPr lang="en-US" sz="2800" b="1" dirty="0" smtClean="0">
              <a:solidFill>
                <a:srgbClr val="FFFF00"/>
              </a:solidFill>
              <a:cs typeface="AL-Mohanad" pitchFamily="2" charset="-78"/>
            </a:endParaRPr>
          </a:p>
        </p:txBody>
      </p:sp>
      <p:sp>
        <p:nvSpPr>
          <p:cNvPr id="8" name="عنصر نائب لرقم الشريحة 7"/>
          <p:cNvSpPr>
            <a:spLocks noGrp="1"/>
          </p:cNvSpPr>
          <p:nvPr>
            <p:ph type="sldNum" sz="quarter" idx="12"/>
          </p:nvPr>
        </p:nvSpPr>
        <p:spPr/>
        <p:txBody>
          <a:bodyPr/>
          <a:lstStyle/>
          <a:p>
            <a:fld id="{FA4A9D15-273E-444D-96E8-524C3DB48762}" type="slidenum">
              <a:rPr lang="ar-SA" smtClean="0"/>
              <a:pPr/>
              <a:t>11</a:t>
            </a:fld>
            <a:endParaRPr lang="ar-SA"/>
          </a:p>
        </p:txBody>
      </p:sp>
    </p:spTree>
    <p:extLst>
      <p:ext uri="{BB962C8B-B14F-4D97-AF65-F5344CB8AC3E}">
        <p14:creationId xmlns:p14="http://schemas.microsoft.com/office/powerpoint/2010/main" xmlns="" val="32116389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755576" y="692696"/>
            <a:ext cx="7560840" cy="1008112"/>
          </a:xfrm>
          <a:prstGeom prst="roundRect">
            <a:avLst/>
          </a:prstGeom>
          <a:solidFill>
            <a:schemeClr val="accent3"/>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5400" dirty="0" smtClean="0">
                <a:solidFill>
                  <a:srgbClr val="FF0000"/>
                </a:solidFill>
                <a:cs typeface="Al-Kharashi 3" pitchFamily="2" charset="-78"/>
              </a:rPr>
              <a:t>مردود برنامج الروضة المعززة للصحة</a:t>
            </a:r>
            <a:endParaRPr lang="ar-SA" sz="5400" dirty="0">
              <a:solidFill>
                <a:srgbClr val="FF0000"/>
              </a:solidFill>
              <a:cs typeface="Al-Kharashi 3" pitchFamily="2" charset="-78"/>
            </a:endParaRPr>
          </a:p>
        </p:txBody>
      </p:sp>
      <p:sp>
        <p:nvSpPr>
          <p:cNvPr id="3" name="مستطيل 2"/>
          <p:cNvSpPr/>
          <p:nvPr/>
        </p:nvSpPr>
        <p:spPr>
          <a:xfrm>
            <a:off x="539552" y="2333685"/>
            <a:ext cx="8283851" cy="3600986"/>
          </a:xfrm>
          <a:prstGeom prst="rect">
            <a:avLst/>
          </a:prstGeom>
        </p:spPr>
        <p:txBody>
          <a:bodyPr wrap="square">
            <a:spAutoFit/>
          </a:bodyPr>
          <a:lstStyle/>
          <a:p>
            <a:pPr indent="0" algn="justLow">
              <a:spcAft>
                <a:spcPts val="0"/>
              </a:spcAft>
              <a:buFont typeface="Wingdings" pitchFamily="2" charset="2"/>
              <a:buNone/>
              <a:defRPr/>
            </a:pPr>
            <a:r>
              <a:rPr lang="ar-SA" sz="3200" dirty="0" smtClean="0">
                <a:cs typeface="PT Bold Heading" pitchFamily="2" charset="-78"/>
              </a:rPr>
              <a:t> </a:t>
            </a:r>
            <a:r>
              <a:rPr lang="ar-SA" sz="2800" dirty="0" smtClean="0">
                <a:solidFill>
                  <a:schemeClr val="accent3">
                    <a:lumMod val="40000"/>
                    <a:lumOff val="60000"/>
                  </a:schemeClr>
                </a:solidFill>
                <a:cs typeface="PT Bold Heading" pitchFamily="2" charset="-78"/>
              </a:rPr>
              <a:t>للبرنامج  مردود إيجابي على أطفال الروضة يتمثل في:</a:t>
            </a:r>
            <a:endParaRPr lang="en-US" sz="3200" dirty="0" smtClean="0">
              <a:solidFill>
                <a:schemeClr val="accent3">
                  <a:lumMod val="40000"/>
                  <a:lumOff val="60000"/>
                </a:schemeClr>
              </a:solidFill>
              <a:cs typeface="PT Bold Heading" pitchFamily="2" charset="-78"/>
            </a:endParaRPr>
          </a:p>
          <a:p>
            <a:pPr marL="228600" algn="justLow">
              <a:spcAft>
                <a:spcPts val="0"/>
              </a:spcAft>
              <a:defRPr/>
            </a:pPr>
            <a:r>
              <a:rPr lang="ar-SA" sz="3200" b="1" dirty="0" smtClean="0">
                <a:solidFill>
                  <a:schemeClr val="accent3">
                    <a:lumMod val="40000"/>
                    <a:lumOff val="60000"/>
                  </a:schemeClr>
                </a:solidFill>
                <a:ea typeface="Times New Roman"/>
                <a:cs typeface="AL-Mohanad"/>
              </a:rPr>
              <a:t>	         </a:t>
            </a:r>
            <a:endParaRPr lang="en-US" sz="2000" b="1" dirty="0" smtClean="0">
              <a:solidFill>
                <a:schemeClr val="accent3">
                  <a:lumMod val="40000"/>
                  <a:lumOff val="60000"/>
                </a:schemeClr>
              </a:solidFill>
              <a:ea typeface="Times New Roman"/>
            </a:endParaRPr>
          </a:p>
          <a:p>
            <a:pPr indent="228600" algn="justLow">
              <a:spcAft>
                <a:spcPts val="0"/>
              </a:spcAft>
              <a:defRPr/>
            </a:pPr>
            <a:r>
              <a:rPr lang="ar-SA" sz="3600" dirty="0" smtClean="0">
                <a:ea typeface="Times New Roman"/>
                <a:cs typeface="AL-Mohanad"/>
              </a:rPr>
              <a:t>- </a:t>
            </a:r>
            <a:r>
              <a:rPr lang="ar-SA" sz="3200" dirty="0" smtClean="0">
                <a:ea typeface="Times New Roman"/>
                <a:cs typeface="AL-Mohanad"/>
              </a:rPr>
              <a:t>تحسين صحتهم البدنية والنفسية والاجتماعية.</a:t>
            </a:r>
            <a:endParaRPr lang="en-US" sz="2000" b="1" dirty="0" smtClean="0">
              <a:ea typeface="Times New Roman"/>
            </a:endParaRPr>
          </a:p>
          <a:p>
            <a:pPr indent="228600" algn="justLow">
              <a:spcAft>
                <a:spcPts val="0"/>
              </a:spcAft>
              <a:defRPr/>
            </a:pPr>
            <a:r>
              <a:rPr lang="ar-SA" sz="3200" dirty="0" smtClean="0">
                <a:ea typeface="Times New Roman"/>
                <a:cs typeface="AL-Mohanad"/>
              </a:rPr>
              <a:t>- تحقيق الاستفادة القصوى من العملية التعليمية.</a:t>
            </a:r>
            <a:endParaRPr lang="en-US" sz="2000" b="1" dirty="0" smtClean="0">
              <a:ea typeface="Times New Roman"/>
            </a:endParaRPr>
          </a:p>
          <a:p>
            <a:pPr marL="542925" indent="-180975" algn="justLow">
              <a:spcAft>
                <a:spcPts val="0"/>
              </a:spcAft>
              <a:defRPr/>
            </a:pPr>
            <a:r>
              <a:rPr lang="ar-SA" sz="3200" dirty="0" smtClean="0">
                <a:ea typeface="Times New Roman"/>
                <a:cs typeface="AL-Mohanad"/>
              </a:rPr>
              <a:t>ــ   تعلم مهارات خاصة لدعم وتعزيز صحتهم في الحاضر وللمحافظة عليها في المستقبل . </a:t>
            </a:r>
            <a:endParaRPr lang="en-US" sz="2000" b="1" dirty="0" smtClean="0">
              <a:ea typeface="Times New Roman"/>
            </a:endParaRPr>
          </a:p>
          <a:p>
            <a:pPr>
              <a:buFont typeface="Arial" pitchFamily="34" charset="0"/>
              <a:buChar char="•"/>
            </a:pPr>
            <a:endParaRPr lang="en-US" sz="3200" b="1" dirty="0" smtClean="0">
              <a:solidFill>
                <a:srgbClr val="FFFF00"/>
              </a:solidFill>
              <a:cs typeface="AL-Mohanad" pitchFamily="2" charset="-78"/>
            </a:endParaRPr>
          </a:p>
        </p:txBody>
      </p:sp>
      <p:sp>
        <p:nvSpPr>
          <p:cNvPr id="8" name="عنصر نائب لرقم الشريحة 7"/>
          <p:cNvSpPr>
            <a:spLocks noGrp="1"/>
          </p:cNvSpPr>
          <p:nvPr>
            <p:ph type="sldNum" sz="quarter" idx="12"/>
          </p:nvPr>
        </p:nvSpPr>
        <p:spPr/>
        <p:txBody>
          <a:bodyPr/>
          <a:lstStyle/>
          <a:p>
            <a:fld id="{FA4A9D15-273E-444D-96E8-524C3DB48762}" type="slidenum">
              <a:rPr lang="ar-SA" smtClean="0"/>
              <a:pPr/>
              <a:t>12</a:t>
            </a:fld>
            <a:endParaRPr lang="ar-SA"/>
          </a:p>
        </p:txBody>
      </p:sp>
    </p:spTree>
    <p:extLst>
      <p:ext uri="{BB962C8B-B14F-4D97-AF65-F5344CB8AC3E}">
        <p14:creationId xmlns:p14="http://schemas.microsoft.com/office/powerpoint/2010/main" xmlns="" val="32116389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مستدير الزوايا 2"/>
          <p:cNvSpPr/>
          <p:nvPr/>
        </p:nvSpPr>
        <p:spPr>
          <a:xfrm>
            <a:off x="1425838" y="548680"/>
            <a:ext cx="6408712" cy="864096"/>
          </a:xfrm>
          <a:prstGeom prst="roundRect">
            <a:avLst/>
          </a:prstGeom>
          <a:solidFill>
            <a:schemeClr val="accent3"/>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dirty="0" smtClean="0">
                <a:solidFill>
                  <a:srgbClr val="FF0000"/>
                </a:solidFill>
                <a:cs typeface="PT Bold Heading" pitchFamily="2" charset="-78"/>
              </a:rPr>
              <a:t>مواصفات الروضة المعززة للصحة </a:t>
            </a:r>
            <a:endParaRPr lang="en-US" sz="3600" dirty="0">
              <a:solidFill>
                <a:srgbClr val="FF0000"/>
              </a:solidFill>
              <a:cs typeface="PT Bold Heading" pitchFamily="2" charset="-78"/>
            </a:endParaRPr>
          </a:p>
        </p:txBody>
      </p:sp>
      <p:sp>
        <p:nvSpPr>
          <p:cNvPr id="4" name="مستطيل 3"/>
          <p:cNvSpPr/>
          <p:nvPr/>
        </p:nvSpPr>
        <p:spPr>
          <a:xfrm>
            <a:off x="597746" y="1844824"/>
            <a:ext cx="8064896" cy="834074"/>
          </a:xfrm>
          <a:prstGeom prst="rect">
            <a:avLst/>
          </a:prstGeom>
        </p:spPr>
        <p:txBody>
          <a:bodyPr wrap="square">
            <a:spAutoFit/>
          </a:bodyPr>
          <a:lstStyle/>
          <a:p>
            <a:pPr marL="533400" indent="-533400">
              <a:lnSpc>
                <a:spcPct val="90000"/>
              </a:lnSpc>
              <a:defRPr/>
            </a:pPr>
            <a:endParaRPr lang="en-US" dirty="0" smtClean="0"/>
          </a:p>
          <a:p>
            <a:pPr marL="609600" indent="-609600" algn="just">
              <a:defRPr/>
            </a:pPr>
            <a:endParaRPr lang="ar-SA" sz="3200" b="1" dirty="0">
              <a:cs typeface="AL-Mohanad Bold" pitchFamily="2" charset="-78"/>
            </a:endParaRPr>
          </a:p>
        </p:txBody>
      </p:sp>
      <p:sp>
        <p:nvSpPr>
          <p:cNvPr id="2" name="عنصر نائب لرقم الشريحة 1"/>
          <p:cNvSpPr>
            <a:spLocks noGrp="1"/>
          </p:cNvSpPr>
          <p:nvPr>
            <p:ph type="sldNum" sz="quarter" idx="12"/>
          </p:nvPr>
        </p:nvSpPr>
        <p:spPr/>
        <p:txBody>
          <a:bodyPr/>
          <a:lstStyle/>
          <a:p>
            <a:fld id="{FA4A9D15-273E-444D-96E8-524C3DB48762}" type="slidenum">
              <a:rPr lang="ar-SA" smtClean="0"/>
              <a:pPr/>
              <a:t>13</a:t>
            </a:fld>
            <a:endParaRPr lang="ar-SA"/>
          </a:p>
        </p:txBody>
      </p:sp>
      <p:sp>
        <p:nvSpPr>
          <p:cNvPr id="6" name="مستطيل مستدير الزوايا 5"/>
          <p:cNvSpPr/>
          <p:nvPr/>
        </p:nvSpPr>
        <p:spPr>
          <a:xfrm>
            <a:off x="467544" y="1700808"/>
            <a:ext cx="8195098" cy="4824536"/>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457200" indent="-457200" algn="just">
              <a:lnSpc>
                <a:spcPct val="90000"/>
              </a:lnSpc>
              <a:buFont typeface="Arial" pitchFamily="34" charset="0"/>
              <a:buChar char="•"/>
              <a:defRPr/>
            </a:pPr>
            <a:r>
              <a:rPr lang="ar-SA" sz="2400" dirty="0" smtClean="0">
                <a:solidFill>
                  <a:srgbClr val="002060"/>
                </a:solidFill>
                <a:cs typeface="PT Bold Heading" pitchFamily="2" charset="-78"/>
              </a:rPr>
              <a:t>لديها </a:t>
            </a:r>
            <a:r>
              <a:rPr lang="ar-SA" sz="2400" dirty="0">
                <a:solidFill>
                  <a:srgbClr val="002060"/>
                </a:solidFill>
                <a:cs typeface="PT Bold Heading" pitchFamily="2" charset="-78"/>
              </a:rPr>
              <a:t>خطة سنوية لتنفيذ البرنامج </a:t>
            </a:r>
            <a:endParaRPr lang="ar-SA" sz="2400" dirty="0" smtClean="0">
              <a:solidFill>
                <a:srgbClr val="002060"/>
              </a:solidFill>
              <a:cs typeface="PT Bold Heading" pitchFamily="2" charset="-78"/>
            </a:endParaRPr>
          </a:p>
          <a:p>
            <a:pPr marL="457200" indent="-457200" algn="just">
              <a:lnSpc>
                <a:spcPct val="90000"/>
              </a:lnSpc>
              <a:buFont typeface="Arial" pitchFamily="34" charset="0"/>
              <a:buChar char="•"/>
              <a:defRPr/>
            </a:pPr>
            <a:r>
              <a:rPr lang="ar-SA" sz="2400" dirty="0" smtClean="0">
                <a:solidFill>
                  <a:srgbClr val="002060"/>
                </a:solidFill>
                <a:cs typeface="PT Bold Heading" pitchFamily="2" charset="-78"/>
              </a:rPr>
              <a:t>لديها فريق مشكل لتعزيز الصحة </a:t>
            </a:r>
          </a:p>
          <a:p>
            <a:pPr marL="457200" indent="-457200" algn="just">
              <a:lnSpc>
                <a:spcPct val="90000"/>
              </a:lnSpc>
              <a:buFont typeface="Arial" pitchFamily="34" charset="0"/>
              <a:buChar char="•"/>
              <a:defRPr/>
            </a:pPr>
            <a:r>
              <a:rPr lang="ar-SA" sz="2400" dirty="0" smtClean="0">
                <a:solidFill>
                  <a:srgbClr val="002060"/>
                </a:solidFill>
                <a:cs typeface="PT Bold Heading" pitchFamily="2" charset="-78"/>
              </a:rPr>
              <a:t>بها مرشدة ( صحية ) منسقة لتنفيذ البرنامج </a:t>
            </a:r>
          </a:p>
          <a:p>
            <a:pPr marL="457200" indent="-457200" algn="just">
              <a:lnSpc>
                <a:spcPct val="90000"/>
              </a:lnSpc>
              <a:buFont typeface="Arial" pitchFamily="34" charset="0"/>
              <a:buChar char="•"/>
              <a:defRPr/>
            </a:pPr>
            <a:r>
              <a:rPr lang="ar-SA" sz="2400" dirty="0" smtClean="0">
                <a:solidFill>
                  <a:srgbClr val="002060"/>
                </a:solidFill>
                <a:cs typeface="PT Bold Heading" pitchFamily="2" charset="-78"/>
              </a:rPr>
              <a:t>يتوفر </a:t>
            </a:r>
            <a:r>
              <a:rPr lang="ar-SA" sz="2400" dirty="0">
                <a:solidFill>
                  <a:srgbClr val="002060"/>
                </a:solidFill>
                <a:cs typeface="PT Bold Heading" pitchFamily="2" charset="-78"/>
              </a:rPr>
              <a:t>بها لوحة تحفيزية </a:t>
            </a:r>
            <a:r>
              <a:rPr lang="ar-SA" sz="2400" dirty="0" smtClean="0">
                <a:solidFill>
                  <a:srgbClr val="002060"/>
                </a:solidFill>
                <a:cs typeface="PT Bold Heading" pitchFamily="2" charset="-78"/>
              </a:rPr>
              <a:t>في </a:t>
            </a:r>
            <a:r>
              <a:rPr lang="ar-SA" sz="2400" dirty="0">
                <a:solidFill>
                  <a:srgbClr val="002060"/>
                </a:solidFill>
                <a:cs typeface="PT Bold Heading" pitchFamily="2" charset="-78"/>
              </a:rPr>
              <a:t>مكان </a:t>
            </a:r>
            <a:r>
              <a:rPr lang="ar-SA" sz="2400" dirty="0" smtClean="0">
                <a:solidFill>
                  <a:srgbClr val="002060"/>
                </a:solidFill>
                <a:cs typeface="PT Bold Heading" pitchFamily="2" charset="-78"/>
              </a:rPr>
              <a:t>بارز ومطبوعات البرنامج.</a:t>
            </a:r>
          </a:p>
          <a:p>
            <a:pPr marL="457200" indent="-457200" algn="just">
              <a:lnSpc>
                <a:spcPct val="90000"/>
              </a:lnSpc>
              <a:buFont typeface="Arial" pitchFamily="34" charset="0"/>
              <a:buChar char="•"/>
              <a:defRPr/>
            </a:pPr>
            <a:r>
              <a:rPr lang="ar-SA" sz="2400" dirty="0" smtClean="0">
                <a:solidFill>
                  <a:srgbClr val="002060"/>
                </a:solidFill>
                <a:cs typeface="PT Bold Heading" pitchFamily="2" charset="-78"/>
              </a:rPr>
              <a:t>ذات </a:t>
            </a:r>
            <a:r>
              <a:rPr lang="ar-SA" sz="2400" dirty="0">
                <a:solidFill>
                  <a:srgbClr val="002060"/>
                </a:solidFill>
                <a:cs typeface="PT Bold Heading" pitchFamily="2" charset="-78"/>
              </a:rPr>
              <a:t>بيئة صحية آمنة</a:t>
            </a:r>
            <a:r>
              <a:rPr lang="ar-SA" sz="2400" dirty="0" smtClean="0">
                <a:solidFill>
                  <a:srgbClr val="002060"/>
                </a:solidFill>
                <a:cs typeface="PT Bold Heading" pitchFamily="2" charset="-78"/>
              </a:rPr>
              <a:t>. </a:t>
            </a:r>
            <a:r>
              <a:rPr lang="ar-SA" sz="2400" dirty="0" smtClean="0">
                <a:solidFill>
                  <a:srgbClr val="FF0000"/>
                </a:solidFill>
                <a:cs typeface="PT Bold Heading" pitchFamily="2" charset="-78"/>
              </a:rPr>
              <a:t>( مرافق ، فصول ، مقصف ، مياه  )</a:t>
            </a:r>
          </a:p>
          <a:p>
            <a:pPr marL="457200" indent="-457200" algn="just">
              <a:lnSpc>
                <a:spcPct val="90000"/>
              </a:lnSpc>
              <a:buFont typeface="Arial" pitchFamily="34" charset="0"/>
              <a:buChar char="•"/>
              <a:defRPr/>
            </a:pPr>
            <a:r>
              <a:rPr lang="ar-SA" sz="2400" dirty="0" smtClean="0">
                <a:solidFill>
                  <a:srgbClr val="002060"/>
                </a:solidFill>
                <a:cs typeface="PT Bold Heading" pitchFamily="2" charset="-78"/>
              </a:rPr>
              <a:t>لديها </a:t>
            </a:r>
            <a:r>
              <a:rPr lang="ar-SA" sz="2400" dirty="0">
                <a:solidFill>
                  <a:srgbClr val="002060"/>
                </a:solidFill>
                <a:cs typeface="PT Bold Heading" pitchFamily="2" charset="-78"/>
              </a:rPr>
              <a:t>برامج في التربية </a:t>
            </a:r>
            <a:r>
              <a:rPr lang="ar-SA" sz="2400" dirty="0" smtClean="0">
                <a:solidFill>
                  <a:srgbClr val="002060"/>
                </a:solidFill>
                <a:cs typeface="PT Bold Heading" pitchFamily="2" charset="-78"/>
              </a:rPr>
              <a:t>الصحية.</a:t>
            </a:r>
          </a:p>
          <a:p>
            <a:pPr marL="457200" indent="-457200" algn="just">
              <a:lnSpc>
                <a:spcPct val="90000"/>
              </a:lnSpc>
              <a:buFont typeface="Arial" pitchFamily="34" charset="0"/>
              <a:buChar char="•"/>
              <a:defRPr/>
            </a:pPr>
            <a:r>
              <a:rPr lang="ar-SA" sz="2400" dirty="0" smtClean="0">
                <a:solidFill>
                  <a:srgbClr val="002060"/>
                </a:solidFill>
                <a:cs typeface="PT Bold Heading" pitchFamily="2" charset="-78"/>
              </a:rPr>
              <a:t>تعمل على معالجة المشاكل الصحية بها</a:t>
            </a:r>
            <a:endParaRPr lang="ar-SA" sz="2400" dirty="0" smtClean="0">
              <a:solidFill>
                <a:srgbClr val="FF0000"/>
              </a:solidFill>
              <a:cs typeface="PT Bold Heading" pitchFamily="2" charset="-78"/>
            </a:endParaRPr>
          </a:p>
          <a:p>
            <a:pPr marL="457200" indent="-457200" algn="just">
              <a:lnSpc>
                <a:spcPct val="90000"/>
              </a:lnSpc>
              <a:buFont typeface="Arial" pitchFamily="34" charset="0"/>
              <a:buChar char="•"/>
              <a:defRPr/>
            </a:pPr>
            <a:r>
              <a:rPr lang="ar-SA" sz="2400" dirty="0" smtClean="0">
                <a:solidFill>
                  <a:srgbClr val="002060"/>
                </a:solidFill>
                <a:cs typeface="PT Bold Heading" pitchFamily="2" charset="-78"/>
              </a:rPr>
              <a:t>تستثمر </a:t>
            </a:r>
            <a:r>
              <a:rPr lang="ar-SA" sz="2400" dirty="0">
                <a:solidFill>
                  <a:srgbClr val="002060"/>
                </a:solidFill>
                <a:cs typeface="PT Bold Heading" pitchFamily="2" charset="-78"/>
              </a:rPr>
              <a:t>الأنشطة </a:t>
            </a:r>
            <a:r>
              <a:rPr lang="ar-SA" sz="2400" dirty="0" smtClean="0">
                <a:solidFill>
                  <a:srgbClr val="002060"/>
                </a:solidFill>
                <a:cs typeface="PT Bold Heading" pitchFamily="2" charset="-78"/>
              </a:rPr>
              <a:t>في </a:t>
            </a:r>
            <a:r>
              <a:rPr lang="ar-SA" sz="2400" dirty="0">
                <a:solidFill>
                  <a:srgbClr val="002060"/>
                </a:solidFill>
                <a:cs typeface="PT Bold Heading" pitchFamily="2" charset="-78"/>
              </a:rPr>
              <a:t>التوعية </a:t>
            </a:r>
            <a:r>
              <a:rPr lang="ar-SA" sz="2400" dirty="0" smtClean="0">
                <a:solidFill>
                  <a:srgbClr val="002060"/>
                </a:solidFill>
                <a:cs typeface="PT Bold Heading" pitchFamily="2" charset="-78"/>
              </a:rPr>
              <a:t>الصحية.</a:t>
            </a:r>
          </a:p>
          <a:p>
            <a:pPr marL="457200" indent="-457200" algn="just">
              <a:lnSpc>
                <a:spcPct val="90000"/>
              </a:lnSpc>
              <a:buFont typeface="Arial" pitchFamily="34" charset="0"/>
              <a:buChar char="•"/>
              <a:defRPr/>
            </a:pPr>
            <a:r>
              <a:rPr lang="ar-SA" sz="2400" dirty="0" smtClean="0">
                <a:solidFill>
                  <a:srgbClr val="002060"/>
                </a:solidFill>
                <a:cs typeface="PT Bold Heading" pitchFamily="2" charset="-78"/>
              </a:rPr>
              <a:t>يتوفر </a:t>
            </a:r>
            <a:r>
              <a:rPr lang="ar-SA" sz="2400" dirty="0">
                <a:solidFill>
                  <a:srgbClr val="002060"/>
                </a:solidFill>
                <a:cs typeface="PT Bold Heading" pitchFamily="2" charset="-78"/>
              </a:rPr>
              <a:t>بها مكان مجهز لتقديم الرعاية الطبية. </a:t>
            </a:r>
            <a:endParaRPr lang="ar-SA" sz="2400" dirty="0" smtClean="0">
              <a:solidFill>
                <a:srgbClr val="002060"/>
              </a:solidFill>
              <a:cs typeface="PT Bold Heading" pitchFamily="2" charset="-78"/>
            </a:endParaRPr>
          </a:p>
          <a:p>
            <a:pPr marL="457200" indent="-457200" algn="just">
              <a:lnSpc>
                <a:spcPct val="90000"/>
              </a:lnSpc>
              <a:buFont typeface="Arial" pitchFamily="34" charset="0"/>
              <a:buChar char="•"/>
              <a:defRPr/>
            </a:pPr>
            <a:r>
              <a:rPr lang="ar-SA" sz="2400" dirty="0" smtClean="0">
                <a:solidFill>
                  <a:srgbClr val="002060"/>
                </a:solidFill>
                <a:cs typeface="PT Bold Heading" pitchFamily="2" charset="-78"/>
              </a:rPr>
              <a:t>لديها تنظيم للتعامل مع الحالات الإسعافات .</a:t>
            </a:r>
          </a:p>
          <a:p>
            <a:pPr marL="457200" indent="-457200" algn="just">
              <a:lnSpc>
                <a:spcPct val="90000"/>
              </a:lnSpc>
              <a:buFont typeface="Arial" pitchFamily="34" charset="0"/>
              <a:buChar char="•"/>
              <a:defRPr/>
            </a:pPr>
            <a:r>
              <a:rPr lang="ar-SA" sz="2400" dirty="0" smtClean="0">
                <a:solidFill>
                  <a:srgbClr val="002060"/>
                </a:solidFill>
                <a:cs typeface="PT Bold Heading" pitchFamily="2" charset="-78"/>
              </a:rPr>
              <a:t> </a:t>
            </a:r>
            <a:r>
              <a:rPr lang="ar-SA" sz="2400" dirty="0">
                <a:solidFill>
                  <a:srgbClr val="002060"/>
                </a:solidFill>
                <a:cs typeface="PT Bold Heading" pitchFamily="2" charset="-78"/>
              </a:rPr>
              <a:t>لديها </a:t>
            </a:r>
            <a:r>
              <a:rPr lang="ar-SA" sz="2400" dirty="0" smtClean="0">
                <a:solidFill>
                  <a:srgbClr val="002060"/>
                </a:solidFill>
                <a:cs typeface="PT Bold Heading" pitchFamily="2" charset="-78"/>
              </a:rPr>
              <a:t>اهتمام بصحة المنسوبات</a:t>
            </a:r>
            <a:endParaRPr lang="en-US" sz="2400" dirty="0">
              <a:solidFill>
                <a:srgbClr val="002060"/>
              </a:solidFill>
              <a:cs typeface="PT Bold Heading" pitchFamily="2" charset="-78"/>
            </a:endParaRPr>
          </a:p>
        </p:txBody>
      </p:sp>
    </p:spTree>
    <p:extLst>
      <p:ext uri="{BB962C8B-B14F-4D97-AF65-F5344CB8AC3E}">
        <p14:creationId xmlns:p14="http://schemas.microsoft.com/office/powerpoint/2010/main" xmlns="" val="33443340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H:\دليل التعبئة للروضة 001.jpg"/>
          <p:cNvPicPr>
            <a:picLocks noChangeAspect="1" noChangeArrowheads="1"/>
          </p:cNvPicPr>
          <p:nvPr/>
        </p:nvPicPr>
        <p:blipFill>
          <a:blip r:embed="rId2" cstate="print"/>
          <a:srcRect/>
          <a:stretch>
            <a:fillRect/>
          </a:stretch>
        </p:blipFill>
        <p:spPr bwMode="auto">
          <a:xfrm rot="16200000">
            <a:off x="3841765" y="3223133"/>
            <a:ext cx="1656184" cy="2932015"/>
          </a:xfrm>
          <a:prstGeom prst="rect">
            <a:avLst/>
          </a:prstGeom>
          <a:noFill/>
        </p:spPr>
      </p:pic>
      <p:sp>
        <p:nvSpPr>
          <p:cNvPr id="16387" name="عنصر نائب للمحتوى 2"/>
          <p:cNvSpPr>
            <a:spLocks noGrp="1"/>
          </p:cNvSpPr>
          <p:nvPr>
            <p:ph idx="1"/>
          </p:nvPr>
        </p:nvSpPr>
        <p:spPr>
          <a:xfrm>
            <a:off x="468313" y="1981200"/>
            <a:ext cx="7989887" cy="4114800"/>
          </a:xfrm>
        </p:spPr>
        <p:txBody>
          <a:bodyPr>
            <a:normAutofit/>
          </a:bodyPr>
          <a:lstStyle/>
          <a:p>
            <a:pPr marL="457200" indent="-457200" algn="just">
              <a:lnSpc>
                <a:spcPct val="90000"/>
              </a:lnSpc>
              <a:buFont typeface="Arial" pitchFamily="34" charset="0"/>
              <a:buChar char="•"/>
              <a:defRPr/>
            </a:pPr>
            <a:r>
              <a:rPr lang="ar-SA" sz="2800" dirty="0" smtClean="0">
                <a:solidFill>
                  <a:srgbClr val="FFC000"/>
                </a:solidFill>
                <a:cs typeface="PT Bold Heading" pitchFamily="2" charset="-78"/>
              </a:rPr>
              <a:t>الدليل الإرشادي لبرنامج الروضة المعززة للصحة.</a:t>
            </a:r>
          </a:p>
          <a:p>
            <a:pPr marL="457200" indent="-457200" algn="just">
              <a:lnSpc>
                <a:spcPct val="90000"/>
              </a:lnSpc>
              <a:buFont typeface="Arial" pitchFamily="34" charset="0"/>
              <a:buChar char="•"/>
              <a:defRPr/>
            </a:pPr>
            <a:r>
              <a:rPr lang="ar-SA" sz="2800" dirty="0" smtClean="0">
                <a:solidFill>
                  <a:srgbClr val="FFC000"/>
                </a:solidFill>
                <a:cs typeface="PT Bold Heading" pitchFamily="2" charset="-78"/>
              </a:rPr>
              <a:t>استمارة تقويم روضة معززة للصحة.</a:t>
            </a:r>
          </a:p>
          <a:p>
            <a:pPr marL="457200" indent="-457200" algn="just">
              <a:lnSpc>
                <a:spcPct val="90000"/>
              </a:lnSpc>
              <a:buFont typeface="Arial" pitchFamily="34" charset="0"/>
              <a:buChar char="•"/>
              <a:defRPr/>
            </a:pPr>
            <a:r>
              <a:rPr lang="ar-SA" sz="2800" dirty="0" smtClean="0">
                <a:solidFill>
                  <a:srgbClr val="FFC000"/>
                </a:solidFill>
                <a:cs typeface="PT Bold Heading" pitchFamily="2" charset="-78"/>
              </a:rPr>
              <a:t>دليل تعبئة استمارة تقويم روضة معززة للصحة </a:t>
            </a:r>
          </a:p>
        </p:txBody>
      </p:sp>
      <p:sp>
        <p:nvSpPr>
          <p:cNvPr id="16388" name="عنصر نائب لرقم الشريحة 3"/>
          <p:cNvSpPr>
            <a:spLocks noGrp="1"/>
          </p:cNvSpPr>
          <p:nvPr>
            <p:ph type="sldNum" sz="quarter" idx="12"/>
          </p:nvPr>
        </p:nvSpPr>
        <p:spPr>
          <a:noFill/>
        </p:spPr>
        <p:txBody>
          <a:bodyPr/>
          <a:lstStyle/>
          <a:p>
            <a:fld id="{54BCEB4C-E7DE-4E37-A101-E3348590C8FB}" type="slidenum">
              <a:rPr lang="ar-SA" smtClean="0"/>
              <a:pPr/>
              <a:t>14</a:t>
            </a:fld>
            <a:endParaRPr lang="en-US" smtClean="0"/>
          </a:p>
        </p:txBody>
      </p:sp>
      <p:sp>
        <p:nvSpPr>
          <p:cNvPr id="7" name="مستطيل مستدير الزوايا 6"/>
          <p:cNvSpPr/>
          <p:nvPr/>
        </p:nvSpPr>
        <p:spPr>
          <a:xfrm>
            <a:off x="1425838" y="548680"/>
            <a:ext cx="6408712" cy="864096"/>
          </a:xfrm>
          <a:prstGeom prst="roundRect">
            <a:avLst/>
          </a:prstGeom>
          <a:solidFill>
            <a:srgbClr val="FFC000"/>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dirty="0" smtClean="0">
                <a:solidFill>
                  <a:srgbClr val="FF0000"/>
                </a:solidFill>
                <a:cs typeface="PT Bold Heading" pitchFamily="2" charset="-78"/>
              </a:rPr>
              <a:t>مواد برنامج الروضة المعززة للصحة </a:t>
            </a:r>
            <a:endParaRPr lang="en-US" sz="3600" dirty="0">
              <a:solidFill>
                <a:srgbClr val="FF0000"/>
              </a:solidFill>
              <a:cs typeface="PT Bold Heading" pitchFamily="2" charset="-78"/>
            </a:endParaRPr>
          </a:p>
        </p:txBody>
      </p:sp>
      <p:pic>
        <p:nvPicPr>
          <p:cNvPr id="5" name="Picture 2"/>
          <p:cNvPicPr>
            <a:picLocks noChangeAspect="1" noChangeArrowheads="1"/>
          </p:cNvPicPr>
          <p:nvPr/>
        </p:nvPicPr>
        <p:blipFill>
          <a:blip r:embed="rId3"/>
          <a:srcRect l="4636" t="13075" r="54011" b="14909"/>
          <a:stretch>
            <a:fillRect/>
          </a:stretch>
        </p:blipFill>
        <p:spPr bwMode="auto">
          <a:xfrm rot="919127">
            <a:off x="6279001" y="3630673"/>
            <a:ext cx="1831523" cy="2266383"/>
          </a:xfrm>
          <a:prstGeom prst="rect">
            <a:avLst/>
          </a:prstGeom>
          <a:noFill/>
          <a:ln w="9525">
            <a:noFill/>
            <a:miter lim="800000"/>
            <a:headEnd/>
            <a:tailEnd/>
          </a:ln>
        </p:spPr>
      </p:pic>
      <p:pic>
        <p:nvPicPr>
          <p:cNvPr id="1026" name="Picture 2" descr="C:\Documents and Settings\ashnnat\سطح المكتب\استمارة التقويم.jpg"/>
          <p:cNvPicPr>
            <a:picLocks noChangeAspect="1" noChangeArrowheads="1"/>
          </p:cNvPicPr>
          <p:nvPr/>
        </p:nvPicPr>
        <p:blipFill>
          <a:blip r:embed="rId4" cstate="print"/>
          <a:srcRect/>
          <a:stretch>
            <a:fillRect/>
          </a:stretch>
        </p:blipFill>
        <p:spPr bwMode="auto">
          <a:xfrm rot="20827145">
            <a:off x="1114834" y="3521023"/>
            <a:ext cx="1914231" cy="2391123"/>
          </a:xfrm>
          <a:prstGeom prst="rect">
            <a:avLst/>
          </a:prstGeom>
          <a:noFill/>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ChangeArrowheads="1"/>
          </p:cNvSpPr>
          <p:nvPr/>
        </p:nvSpPr>
        <p:spPr bwMode="auto">
          <a:xfrm rot="5400000">
            <a:off x="1138238" y="2846388"/>
            <a:ext cx="1538287" cy="2592387"/>
          </a:xfrm>
          <a:prstGeom prst="roundRect">
            <a:avLst>
              <a:gd name="adj" fmla="val 16667"/>
            </a:avLst>
          </a:prstGeom>
          <a:noFill/>
          <a:ln w="76200">
            <a:solidFill>
              <a:srgbClr val="FFCC66"/>
            </a:solidFill>
            <a:round/>
            <a:headEnd/>
            <a:tailEnd/>
          </a:ln>
        </p:spPr>
        <p:txBody>
          <a:bodyPr rot="10800000" vert="eaVert" anchor="ctr"/>
          <a:lstStyle/>
          <a:p>
            <a:pPr algn="ctr" rtl="1"/>
            <a:r>
              <a:rPr lang="ar-SA" sz="3600">
                <a:solidFill>
                  <a:srgbClr val="FFFF00"/>
                </a:solidFill>
                <a:latin typeface="Arial" pitchFamily="34" charset="0"/>
                <a:cs typeface="AL-Mohanad" pitchFamily="2" charset="-78"/>
              </a:rPr>
              <a:t>التواصل مع</a:t>
            </a:r>
          </a:p>
          <a:p>
            <a:pPr algn="ctr" rtl="1"/>
            <a:r>
              <a:rPr lang="ar-SA" sz="3600">
                <a:solidFill>
                  <a:srgbClr val="FFFF00"/>
                </a:solidFill>
                <a:latin typeface="Arial" pitchFamily="34" charset="0"/>
                <a:cs typeface="AL-Mohanad" pitchFamily="2" charset="-78"/>
              </a:rPr>
              <a:t>المجتمع</a:t>
            </a:r>
            <a:endParaRPr lang="en-US" sz="3600">
              <a:solidFill>
                <a:srgbClr val="FFFF00"/>
              </a:solidFill>
              <a:latin typeface="Arial" pitchFamily="34" charset="0"/>
              <a:cs typeface="AL-Mohanad" pitchFamily="2" charset="-78"/>
            </a:endParaRPr>
          </a:p>
        </p:txBody>
      </p:sp>
      <p:sp>
        <p:nvSpPr>
          <p:cNvPr id="17411" name="AutoShape 3"/>
          <p:cNvSpPr>
            <a:spLocks noChangeArrowheads="1"/>
          </p:cNvSpPr>
          <p:nvPr/>
        </p:nvSpPr>
        <p:spPr bwMode="auto">
          <a:xfrm rot="5400000">
            <a:off x="1175544" y="1066007"/>
            <a:ext cx="1538287" cy="2520950"/>
          </a:xfrm>
          <a:prstGeom prst="roundRect">
            <a:avLst>
              <a:gd name="adj" fmla="val 16667"/>
            </a:avLst>
          </a:prstGeom>
          <a:noFill/>
          <a:ln w="76200">
            <a:solidFill>
              <a:srgbClr val="FFCC66"/>
            </a:solidFill>
            <a:round/>
            <a:headEnd/>
            <a:tailEnd/>
          </a:ln>
        </p:spPr>
        <p:txBody>
          <a:bodyPr rot="10800000" vert="eaVert" anchor="ctr"/>
          <a:lstStyle/>
          <a:p>
            <a:pPr algn="ctr" rtl="1"/>
            <a:r>
              <a:rPr lang="ar-SA" sz="3200" b="1">
                <a:solidFill>
                  <a:srgbClr val="FFFF00"/>
                </a:solidFill>
                <a:latin typeface="Arial" pitchFamily="34" charset="0"/>
                <a:cs typeface="AL-Mohanad" pitchFamily="2" charset="-78"/>
              </a:rPr>
              <a:t>الخدمات الصحية</a:t>
            </a:r>
            <a:endParaRPr lang="en-US" sz="3200" b="1">
              <a:solidFill>
                <a:srgbClr val="FFFF00"/>
              </a:solidFill>
              <a:latin typeface="Arial" pitchFamily="34" charset="0"/>
              <a:cs typeface="AL-Mohanad" pitchFamily="2" charset="-78"/>
            </a:endParaRPr>
          </a:p>
        </p:txBody>
      </p:sp>
      <p:sp>
        <p:nvSpPr>
          <p:cNvPr id="17412" name="AutoShape 4"/>
          <p:cNvSpPr>
            <a:spLocks noChangeArrowheads="1"/>
          </p:cNvSpPr>
          <p:nvPr/>
        </p:nvSpPr>
        <p:spPr bwMode="auto">
          <a:xfrm rot="5400000">
            <a:off x="6754813" y="2871788"/>
            <a:ext cx="1466850" cy="2520950"/>
          </a:xfrm>
          <a:prstGeom prst="roundRect">
            <a:avLst>
              <a:gd name="adj" fmla="val 16667"/>
            </a:avLst>
          </a:prstGeom>
          <a:noFill/>
          <a:ln w="76200">
            <a:solidFill>
              <a:srgbClr val="FFCC66"/>
            </a:solidFill>
            <a:round/>
            <a:headEnd/>
            <a:tailEnd/>
          </a:ln>
        </p:spPr>
        <p:txBody>
          <a:bodyPr rot="10800000" vert="eaVert" anchor="ctr"/>
          <a:lstStyle/>
          <a:p>
            <a:pPr algn="ctr" rtl="1"/>
            <a:r>
              <a:rPr lang="ar-SA" sz="3200" b="1">
                <a:solidFill>
                  <a:srgbClr val="FFFF00"/>
                </a:solidFill>
                <a:latin typeface="Arial" pitchFamily="34" charset="0"/>
                <a:cs typeface="AL-Mohanad" pitchFamily="2" charset="-78"/>
              </a:rPr>
              <a:t>التغذية وسلامة الغذاء</a:t>
            </a:r>
            <a:endParaRPr lang="en-US" sz="3200" b="1">
              <a:solidFill>
                <a:srgbClr val="FFFF00"/>
              </a:solidFill>
              <a:latin typeface="Arial" pitchFamily="34" charset="0"/>
              <a:cs typeface="AL-Mohanad" pitchFamily="2" charset="-78"/>
            </a:endParaRPr>
          </a:p>
        </p:txBody>
      </p:sp>
      <p:sp>
        <p:nvSpPr>
          <p:cNvPr id="17413" name="AutoShape 5"/>
          <p:cNvSpPr>
            <a:spLocks noChangeArrowheads="1"/>
          </p:cNvSpPr>
          <p:nvPr/>
        </p:nvSpPr>
        <p:spPr bwMode="auto">
          <a:xfrm rot="5400000">
            <a:off x="3978275" y="1130300"/>
            <a:ext cx="1439863" cy="2411413"/>
          </a:xfrm>
          <a:prstGeom prst="roundRect">
            <a:avLst>
              <a:gd name="adj" fmla="val 16667"/>
            </a:avLst>
          </a:prstGeom>
          <a:noFill/>
          <a:ln w="76200">
            <a:solidFill>
              <a:srgbClr val="FFCC66"/>
            </a:solidFill>
            <a:round/>
            <a:headEnd/>
            <a:tailEnd/>
          </a:ln>
        </p:spPr>
        <p:txBody>
          <a:bodyPr rot="10800000" vert="eaVert" anchor="ctr"/>
          <a:lstStyle/>
          <a:p>
            <a:pPr algn="ctr" eaLnBrk="0" hangingPunct="0"/>
            <a:r>
              <a:rPr lang="ar-SA" sz="3200" b="1" dirty="0" smtClean="0">
                <a:solidFill>
                  <a:srgbClr val="FFFF00"/>
                </a:solidFill>
                <a:latin typeface="Arial" pitchFamily="34" charset="0"/>
                <a:cs typeface="AL-Mohanad" pitchFamily="2" charset="-78"/>
              </a:rPr>
              <a:t>بيئة الروضة</a:t>
            </a:r>
            <a:endParaRPr lang="en-US" sz="3200" b="1" dirty="0">
              <a:solidFill>
                <a:srgbClr val="FFFF00"/>
              </a:solidFill>
              <a:latin typeface="Arial" pitchFamily="34" charset="0"/>
              <a:cs typeface="AL-Mohanad" pitchFamily="2" charset="-78"/>
            </a:endParaRPr>
          </a:p>
        </p:txBody>
      </p:sp>
      <p:sp>
        <p:nvSpPr>
          <p:cNvPr id="17414" name="AutoShape 6"/>
          <p:cNvSpPr>
            <a:spLocks noChangeArrowheads="1"/>
          </p:cNvSpPr>
          <p:nvPr/>
        </p:nvSpPr>
        <p:spPr bwMode="auto">
          <a:xfrm rot="5400000">
            <a:off x="2612232" y="4666456"/>
            <a:ext cx="1466850" cy="2449513"/>
          </a:xfrm>
          <a:prstGeom prst="roundRect">
            <a:avLst>
              <a:gd name="adj" fmla="val 16667"/>
            </a:avLst>
          </a:prstGeom>
          <a:noFill/>
          <a:ln w="76200">
            <a:solidFill>
              <a:srgbClr val="FFCC66"/>
            </a:solidFill>
            <a:round/>
            <a:headEnd/>
            <a:tailEnd/>
          </a:ln>
        </p:spPr>
        <p:txBody>
          <a:bodyPr rot="10800000" vert="eaVert" anchor="ctr"/>
          <a:lstStyle/>
          <a:p>
            <a:pPr algn="ctr" rtl="1"/>
            <a:r>
              <a:rPr lang="ar-SA" sz="3600">
                <a:solidFill>
                  <a:srgbClr val="FFFF00"/>
                </a:solidFill>
                <a:latin typeface="Arial" pitchFamily="34" charset="0"/>
                <a:cs typeface="AL-Mohanad" pitchFamily="2" charset="-78"/>
              </a:rPr>
              <a:t>الصحة النفسية </a:t>
            </a:r>
          </a:p>
          <a:p>
            <a:pPr algn="ctr" rtl="1"/>
            <a:r>
              <a:rPr lang="ar-SA" sz="3600">
                <a:solidFill>
                  <a:srgbClr val="FFFF00"/>
                </a:solidFill>
                <a:latin typeface="Arial" pitchFamily="34" charset="0"/>
                <a:cs typeface="AL-Mohanad" pitchFamily="2" charset="-78"/>
              </a:rPr>
              <a:t>والإرشاد</a:t>
            </a:r>
            <a:endParaRPr lang="en-US" sz="3600">
              <a:solidFill>
                <a:srgbClr val="FFFF00"/>
              </a:solidFill>
              <a:latin typeface="Arial" pitchFamily="34" charset="0"/>
              <a:cs typeface="AL-Mohanad" pitchFamily="2" charset="-78"/>
            </a:endParaRPr>
          </a:p>
        </p:txBody>
      </p:sp>
      <p:sp>
        <p:nvSpPr>
          <p:cNvPr id="17415" name="AutoShape 7"/>
          <p:cNvSpPr>
            <a:spLocks noChangeArrowheads="1"/>
          </p:cNvSpPr>
          <p:nvPr/>
        </p:nvSpPr>
        <p:spPr bwMode="auto">
          <a:xfrm rot="5400000">
            <a:off x="6719094" y="1086644"/>
            <a:ext cx="1538288" cy="2520950"/>
          </a:xfrm>
          <a:prstGeom prst="roundRect">
            <a:avLst>
              <a:gd name="adj" fmla="val 16667"/>
            </a:avLst>
          </a:prstGeom>
          <a:noFill/>
          <a:ln w="76200">
            <a:solidFill>
              <a:srgbClr val="FFCC66"/>
            </a:solidFill>
            <a:round/>
            <a:headEnd/>
            <a:tailEnd/>
          </a:ln>
        </p:spPr>
        <p:txBody>
          <a:bodyPr rot="10800000" vert="eaVert" anchor="ctr"/>
          <a:lstStyle/>
          <a:p>
            <a:pPr algn="ctr" rtl="1"/>
            <a:r>
              <a:rPr lang="ar-SA" sz="3200" b="1" dirty="0" smtClean="0">
                <a:solidFill>
                  <a:srgbClr val="FFFF00"/>
                </a:solidFill>
                <a:latin typeface="Arial" pitchFamily="34" charset="0"/>
                <a:cs typeface="AL-Mohanad" pitchFamily="2" charset="-78"/>
              </a:rPr>
              <a:t>التربية الصحية</a:t>
            </a:r>
            <a:endParaRPr lang="en-US" sz="3200" b="1" dirty="0">
              <a:solidFill>
                <a:srgbClr val="FFFF00"/>
              </a:solidFill>
              <a:latin typeface="Arial" pitchFamily="34" charset="0"/>
              <a:cs typeface="AL-Mohanad" pitchFamily="2" charset="-78"/>
            </a:endParaRPr>
          </a:p>
        </p:txBody>
      </p:sp>
      <p:sp>
        <p:nvSpPr>
          <p:cNvPr id="17417" name="AutoShape 9"/>
          <p:cNvSpPr>
            <a:spLocks noChangeArrowheads="1"/>
          </p:cNvSpPr>
          <p:nvPr/>
        </p:nvSpPr>
        <p:spPr bwMode="auto">
          <a:xfrm rot="5400000">
            <a:off x="4024312" y="2905126"/>
            <a:ext cx="1439863" cy="2411412"/>
          </a:xfrm>
          <a:prstGeom prst="roundRect">
            <a:avLst>
              <a:gd name="adj" fmla="val 16667"/>
            </a:avLst>
          </a:prstGeom>
          <a:noFill/>
          <a:ln w="76200">
            <a:solidFill>
              <a:srgbClr val="FFCC66"/>
            </a:solidFill>
            <a:round/>
            <a:headEnd/>
            <a:tailEnd/>
          </a:ln>
        </p:spPr>
        <p:txBody>
          <a:bodyPr rot="10800000" vert="eaVert" anchor="ctr"/>
          <a:lstStyle/>
          <a:p>
            <a:pPr algn="ctr" eaLnBrk="0" hangingPunct="0"/>
            <a:r>
              <a:rPr lang="ar-SA" sz="3200" b="1">
                <a:solidFill>
                  <a:srgbClr val="FFFF00"/>
                </a:solidFill>
                <a:latin typeface="Arial" pitchFamily="34" charset="0"/>
                <a:cs typeface="AL-Mohanad" pitchFamily="2" charset="-78"/>
              </a:rPr>
              <a:t>الاهتمام بصحة المنسوبات</a:t>
            </a:r>
            <a:endParaRPr lang="en-US" sz="3200" b="1">
              <a:solidFill>
                <a:srgbClr val="FFFF00"/>
              </a:solidFill>
              <a:latin typeface="Arial" pitchFamily="34" charset="0"/>
              <a:cs typeface="AL-Mohanad" pitchFamily="2" charset="-78"/>
            </a:endParaRPr>
          </a:p>
        </p:txBody>
      </p:sp>
      <p:sp>
        <p:nvSpPr>
          <p:cNvPr id="17418" name="AutoShape 10"/>
          <p:cNvSpPr>
            <a:spLocks noChangeArrowheads="1"/>
          </p:cNvSpPr>
          <p:nvPr/>
        </p:nvSpPr>
        <p:spPr bwMode="auto">
          <a:xfrm rot="5400000">
            <a:off x="5438776" y="4672012"/>
            <a:ext cx="1439862" cy="2411413"/>
          </a:xfrm>
          <a:prstGeom prst="roundRect">
            <a:avLst>
              <a:gd name="adj" fmla="val 16667"/>
            </a:avLst>
          </a:prstGeom>
          <a:noFill/>
          <a:ln w="76200">
            <a:solidFill>
              <a:srgbClr val="FFCC66"/>
            </a:solidFill>
            <a:round/>
            <a:headEnd/>
            <a:tailEnd/>
          </a:ln>
        </p:spPr>
        <p:txBody>
          <a:bodyPr rot="10800000" vert="eaVert" anchor="ctr"/>
          <a:lstStyle/>
          <a:p>
            <a:pPr algn="ctr" eaLnBrk="0" hangingPunct="0"/>
            <a:r>
              <a:rPr lang="ar-SA" sz="3200" b="1" dirty="0" smtClean="0">
                <a:solidFill>
                  <a:srgbClr val="FFFF00"/>
                </a:solidFill>
                <a:latin typeface="Arial" pitchFamily="34" charset="0"/>
                <a:cs typeface="AL-Mohanad" pitchFamily="2" charset="-78"/>
              </a:rPr>
              <a:t>النشاط البدني</a:t>
            </a:r>
            <a:endParaRPr lang="en-US" sz="3200" b="1" dirty="0">
              <a:solidFill>
                <a:srgbClr val="FFFF00"/>
              </a:solidFill>
              <a:latin typeface="Arial" pitchFamily="34" charset="0"/>
              <a:cs typeface="AL-Mohanad" pitchFamily="2" charset="-78"/>
            </a:endParaRPr>
          </a:p>
        </p:txBody>
      </p:sp>
      <p:sp>
        <p:nvSpPr>
          <p:cNvPr id="11" name="مستطيل مستدير الزوايا 10"/>
          <p:cNvSpPr/>
          <p:nvPr/>
        </p:nvSpPr>
        <p:spPr>
          <a:xfrm>
            <a:off x="1259632" y="260648"/>
            <a:ext cx="6790942" cy="864096"/>
          </a:xfrm>
          <a:prstGeom prst="roundRect">
            <a:avLst/>
          </a:prstGeom>
          <a:solidFill>
            <a:srgbClr val="FFC000"/>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dirty="0" smtClean="0">
                <a:solidFill>
                  <a:srgbClr val="FF0000"/>
                </a:solidFill>
                <a:cs typeface="PT Bold Heading" pitchFamily="2" charset="-78"/>
              </a:rPr>
              <a:t>مكونات برنامج الروضة المعززة للصحة </a:t>
            </a:r>
            <a:endParaRPr lang="en-US" sz="3600" dirty="0">
              <a:solidFill>
                <a:srgbClr val="FF0000"/>
              </a:solidFill>
              <a:cs typeface="PT Bold Heading" pitchFamily="2" charset="-78"/>
            </a:endParaRPr>
          </a:p>
        </p:txBody>
      </p:sp>
    </p:spTree>
    <p:custDataLst>
      <p:tags r:id="rId1"/>
    </p:custDataLst>
  </p:cSld>
  <p:clrMapOvr>
    <a:masterClrMapping/>
  </p:clrMapOvr>
  <p:transition>
    <p:newsflash/>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9" name="AutoShape 3"/>
          <p:cNvSpPr>
            <a:spLocks noChangeArrowheads="1"/>
          </p:cNvSpPr>
          <p:nvPr/>
        </p:nvSpPr>
        <p:spPr bwMode="auto">
          <a:xfrm>
            <a:off x="1476227" y="1883991"/>
            <a:ext cx="6553200" cy="719137"/>
          </a:xfrm>
          <a:prstGeom prst="flowChartTerminator">
            <a:avLst/>
          </a:prstGeom>
          <a:noFill/>
          <a:ln w="76200">
            <a:solidFill>
              <a:srgbClr val="FFCC66"/>
            </a:solidFill>
            <a:miter lim="800000"/>
            <a:headEnd/>
            <a:tailEnd/>
          </a:ln>
        </p:spPr>
        <p:txBody>
          <a:bodyPr wrap="none" anchor="ctr"/>
          <a:lstStyle/>
          <a:p>
            <a:pPr algn="ctr" rtl="1"/>
            <a:r>
              <a:rPr lang="ar-SA" sz="4000" b="1" dirty="0">
                <a:latin typeface="Arial" pitchFamily="34" charset="0"/>
                <a:cs typeface="AL-Mohanad" pitchFamily="2" charset="-78"/>
              </a:rPr>
              <a:t>أولاً : مرحلة </a:t>
            </a:r>
            <a:r>
              <a:rPr lang="ar-SA" sz="4400" b="1" dirty="0" smtClean="0">
                <a:solidFill>
                  <a:srgbClr val="FFFFFF"/>
                </a:solidFill>
                <a:latin typeface="Arial" pitchFamily="34" charset="0"/>
                <a:cs typeface="AL-Mohanad" pitchFamily="2" charset="-78"/>
              </a:rPr>
              <a:t>الإعداد</a:t>
            </a:r>
            <a:endParaRPr lang="en-US" sz="4400" b="1" dirty="0">
              <a:solidFill>
                <a:srgbClr val="FFFFFF"/>
              </a:solidFill>
              <a:latin typeface="Arial" pitchFamily="34" charset="0"/>
              <a:cs typeface="AL-Mohanad" pitchFamily="2" charset="-78"/>
            </a:endParaRPr>
          </a:p>
        </p:txBody>
      </p:sp>
      <p:sp>
        <p:nvSpPr>
          <p:cNvPr id="183300" name="AutoShape 4"/>
          <p:cNvSpPr>
            <a:spLocks noChangeArrowheads="1"/>
          </p:cNvSpPr>
          <p:nvPr/>
        </p:nvSpPr>
        <p:spPr bwMode="auto">
          <a:xfrm>
            <a:off x="1547664" y="2780928"/>
            <a:ext cx="6481763" cy="719138"/>
          </a:xfrm>
          <a:prstGeom prst="flowChartTerminator">
            <a:avLst/>
          </a:prstGeom>
          <a:noFill/>
          <a:ln w="76200" algn="ctr">
            <a:solidFill>
              <a:srgbClr val="FFCC66"/>
            </a:solidFill>
            <a:miter lim="800000"/>
            <a:headEnd/>
            <a:tailEnd/>
          </a:ln>
        </p:spPr>
        <p:txBody>
          <a:bodyPr wrap="none" anchor="ctr"/>
          <a:lstStyle/>
          <a:p>
            <a:pPr algn="ctr" rtl="1"/>
            <a:endParaRPr lang="ar-SA" sz="4400" b="1">
              <a:latin typeface="Arial" pitchFamily="34" charset="0"/>
              <a:cs typeface="AL-Mohanad" pitchFamily="2" charset="-78"/>
            </a:endParaRPr>
          </a:p>
          <a:p>
            <a:pPr algn="ctr" rtl="1"/>
            <a:endParaRPr lang="ar-SA" sz="4400" b="1">
              <a:latin typeface="Arial" pitchFamily="34" charset="0"/>
              <a:cs typeface="AL-Mohanad" pitchFamily="2" charset="-78"/>
            </a:endParaRPr>
          </a:p>
          <a:p>
            <a:pPr algn="ctr" rtl="1"/>
            <a:r>
              <a:rPr lang="ar-SA" sz="4400" b="1">
                <a:latin typeface="Arial" pitchFamily="34" charset="0"/>
                <a:cs typeface="AL-Mohanad" pitchFamily="2" charset="-78"/>
              </a:rPr>
              <a:t>ثانياً : مرحلة التدريب</a:t>
            </a:r>
            <a:endParaRPr lang="en-US" sz="4400" b="1">
              <a:latin typeface="Arial" pitchFamily="34" charset="0"/>
              <a:cs typeface="AL-Mohanad" pitchFamily="2" charset="-78"/>
            </a:endParaRPr>
          </a:p>
          <a:p>
            <a:pPr algn="ctr" rtl="1"/>
            <a:endParaRPr lang="ar-SA" sz="4400" b="1">
              <a:latin typeface="Arial" pitchFamily="34" charset="0"/>
              <a:cs typeface="AL-Mohanad" pitchFamily="2" charset="-78"/>
            </a:endParaRPr>
          </a:p>
          <a:p>
            <a:pPr algn="ctr" rtl="1"/>
            <a:endParaRPr lang="en-US" sz="4400" b="1">
              <a:latin typeface="Arial" pitchFamily="34" charset="0"/>
              <a:cs typeface="AL-Mohanad" pitchFamily="2" charset="-78"/>
            </a:endParaRPr>
          </a:p>
        </p:txBody>
      </p:sp>
      <p:sp>
        <p:nvSpPr>
          <p:cNvPr id="183301" name="AutoShape 5"/>
          <p:cNvSpPr>
            <a:spLocks noChangeArrowheads="1"/>
          </p:cNvSpPr>
          <p:nvPr/>
        </p:nvSpPr>
        <p:spPr bwMode="auto">
          <a:xfrm>
            <a:off x="1403202" y="4528766"/>
            <a:ext cx="6624637" cy="719137"/>
          </a:xfrm>
          <a:prstGeom prst="flowChartTerminator">
            <a:avLst/>
          </a:prstGeom>
          <a:noFill/>
          <a:ln w="76200" algn="ctr">
            <a:solidFill>
              <a:srgbClr val="FFCC66"/>
            </a:solidFill>
            <a:miter lim="800000"/>
            <a:headEnd/>
            <a:tailEnd/>
          </a:ln>
        </p:spPr>
        <p:txBody>
          <a:bodyPr wrap="none" anchor="ctr"/>
          <a:lstStyle/>
          <a:p>
            <a:pPr algn="ctr" rtl="1"/>
            <a:endParaRPr lang="ar-SA" sz="4400" b="1">
              <a:latin typeface="Arial" pitchFamily="34" charset="0"/>
              <a:cs typeface="AL-Mohanad" pitchFamily="2" charset="-78"/>
            </a:endParaRPr>
          </a:p>
          <a:p>
            <a:pPr algn="ctr" rtl="1"/>
            <a:r>
              <a:rPr lang="ar-SA" sz="4400" b="1">
                <a:latin typeface="Arial" pitchFamily="34" charset="0"/>
                <a:cs typeface="AL-Mohanad" pitchFamily="2" charset="-78"/>
              </a:rPr>
              <a:t>رابعاً : مرحلة التقويم</a:t>
            </a:r>
            <a:endParaRPr lang="en-US" sz="4400" b="1">
              <a:latin typeface="Arial" pitchFamily="34" charset="0"/>
              <a:cs typeface="AL-Mohanad" pitchFamily="2" charset="-78"/>
            </a:endParaRPr>
          </a:p>
          <a:p>
            <a:pPr algn="ctr" rtl="1"/>
            <a:endParaRPr lang="en-US" sz="4400" b="1">
              <a:latin typeface="Arial" pitchFamily="34" charset="0"/>
              <a:cs typeface="AL-Mohanad" pitchFamily="2" charset="-78"/>
            </a:endParaRPr>
          </a:p>
        </p:txBody>
      </p:sp>
      <p:sp>
        <p:nvSpPr>
          <p:cNvPr id="183302" name="AutoShape 6"/>
          <p:cNvSpPr>
            <a:spLocks noChangeArrowheads="1"/>
          </p:cNvSpPr>
          <p:nvPr/>
        </p:nvSpPr>
        <p:spPr bwMode="auto">
          <a:xfrm>
            <a:off x="1476227" y="5427291"/>
            <a:ext cx="6553200" cy="719137"/>
          </a:xfrm>
          <a:prstGeom prst="flowChartTerminator">
            <a:avLst/>
          </a:prstGeom>
          <a:noFill/>
          <a:ln w="76200" algn="ctr">
            <a:solidFill>
              <a:srgbClr val="FFCC66"/>
            </a:solidFill>
            <a:miter lim="800000"/>
            <a:headEnd/>
            <a:tailEnd/>
          </a:ln>
        </p:spPr>
        <p:txBody>
          <a:bodyPr wrap="none" anchor="ctr"/>
          <a:lstStyle/>
          <a:p>
            <a:pPr algn="ctr" rtl="1"/>
            <a:r>
              <a:rPr lang="ar-SA" sz="4400" b="1">
                <a:latin typeface="Arial" pitchFamily="34" charset="0"/>
                <a:cs typeface="AL-Mohanad" pitchFamily="2" charset="-78"/>
              </a:rPr>
              <a:t>خامساً : مرحلة التكريم</a:t>
            </a:r>
            <a:endParaRPr lang="en-US" sz="4400" b="1">
              <a:latin typeface="Arial" pitchFamily="34" charset="0"/>
              <a:cs typeface="AL-Mohanad" pitchFamily="2" charset="-78"/>
            </a:endParaRPr>
          </a:p>
        </p:txBody>
      </p:sp>
      <p:sp>
        <p:nvSpPr>
          <p:cNvPr id="183304" name="AutoShape 8"/>
          <p:cNvSpPr>
            <a:spLocks noChangeArrowheads="1"/>
          </p:cNvSpPr>
          <p:nvPr/>
        </p:nvSpPr>
        <p:spPr bwMode="auto">
          <a:xfrm>
            <a:off x="1438127" y="3665166"/>
            <a:ext cx="6624637" cy="719137"/>
          </a:xfrm>
          <a:prstGeom prst="flowChartTerminator">
            <a:avLst/>
          </a:prstGeom>
          <a:noFill/>
          <a:ln w="76200" algn="ctr">
            <a:solidFill>
              <a:srgbClr val="FFCC66"/>
            </a:solidFill>
            <a:miter lim="800000"/>
            <a:headEnd/>
            <a:tailEnd/>
          </a:ln>
        </p:spPr>
        <p:txBody>
          <a:bodyPr wrap="none" anchor="ctr"/>
          <a:lstStyle/>
          <a:p>
            <a:pPr algn="ctr" rtl="1"/>
            <a:endParaRPr lang="ar-SA" sz="4400" b="1">
              <a:latin typeface="Arial" pitchFamily="34" charset="0"/>
              <a:cs typeface="AL-Mohanad" pitchFamily="2" charset="-78"/>
            </a:endParaRPr>
          </a:p>
          <a:p>
            <a:pPr algn="ctr" rtl="1"/>
            <a:r>
              <a:rPr lang="ar-SA" sz="4400" b="1">
                <a:latin typeface="Arial" pitchFamily="34" charset="0"/>
                <a:cs typeface="AL-Mohanad" pitchFamily="2" charset="-78"/>
              </a:rPr>
              <a:t>ثالثاً : مرحلة التنفيذ</a:t>
            </a:r>
            <a:endParaRPr lang="en-US" sz="4400" b="1">
              <a:latin typeface="Arial" pitchFamily="34" charset="0"/>
              <a:cs typeface="AL-Mohanad" pitchFamily="2" charset="-78"/>
            </a:endParaRPr>
          </a:p>
          <a:p>
            <a:pPr algn="ctr" rtl="1"/>
            <a:endParaRPr lang="en-US" sz="4400" b="1">
              <a:latin typeface="Arial" pitchFamily="34" charset="0"/>
              <a:cs typeface="AL-Mohanad" pitchFamily="2" charset="-78"/>
            </a:endParaRPr>
          </a:p>
        </p:txBody>
      </p:sp>
      <p:sp>
        <p:nvSpPr>
          <p:cNvPr id="8" name="مستطيل مستدير الزوايا 7"/>
          <p:cNvSpPr/>
          <p:nvPr/>
        </p:nvSpPr>
        <p:spPr>
          <a:xfrm>
            <a:off x="1187624" y="548680"/>
            <a:ext cx="6840760" cy="864096"/>
          </a:xfrm>
          <a:prstGeom prst="roundRect">
            <a:avLst/>
          </a:prstGeom>
          <a:solidFill>
            <a:schemeClr val="accent3"/>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rgbClr val="FF0000"/>
                </a:solidFill>
                <a:cs typeface="PT Bold Heading" pitchFamily="2" charset="-78"/>
              </a:rPr>
              <a:t>مراحل تطبيق برنامج الروضة المعززة للصحة </a:t>
            </a:r>
            <a:endParaRPr lang="en-US" sz="3200" dirty="0">
              <a:solidFill>
                <a:srgbClr val="FF0000"/>
              </a:solidFill>
              <a:cs typeface="PT Bold Heading" pitchFamily="2" charset="-78"/>
            </a:endParaRPr>
          </a:p>
        </p:txBody>
      </p:sp>
    </p:spTree>
    <p:custDataLst>
      <p:tags r:id="rId1"/>
    </p:custDataLst>
  </p:cSld>
  <p:clrMapOvr>
    <a:masterClrMapping/>
  </p:clrMapOvr>
  <p:transition>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grpId="0" nodeType="clickEffect">
                                  <p:stCondLst>
                                    <p:cond delay="0"/>
                                  </p:stCondLst>
                                  <p:childTnLst>
                                    <p:set>
                                      <p:cBhvr>
                                        <p:cTn id="6" dur="1" fill="hold">
                                          <p:stCondLst>
                                            <p:cond delay="0"/>
                                          </p:stCondLst>
                                        </p:cTn>
                                        <p:tgtEl>
                                          <p:spTgt spid="183300"/>
                                        </p:tgtEl>
                                        <p:attrNameLst>
                                          <p:attrName>style.visibility</p:attrName>
                                        </p:attrNameLst>
                                      </p:cBhvr>
                                      <p:to>
                                        <p:strVal val="visible"/>
                                      </p:to>
                                    </p:set>
                                    <p:anim calcmode="lin" valueType="num">
                                      <p:cBhvr additive="base">
                                        <p:cTn id="7" dur="1000" fill="hold"/>
                                        <p:tgtEl>
                                          <p:spTgt spid="183300"/>
                                        </p:tgtEl>
                                        <p:attrNameLst>
                                          <p:attrName>ppt_x</p:attrName>
                                        </p:attrNameLst>
                                      </p:cBhvr>
                                      <p:tavLst>
                                        <p:tav tm="0">
                                          <p:val>
                                            <p:strVal val="#ppt_x"/>
                                          </p:val>
                                        </p:tav>
                                        <p:tav tm="100000">
                                          <p:val>
                                            <p:strVal val="#ppt_x"/>
                                          </p:val>
                                        </p:tav>
                                      </p:tavLst>
                                    </p:anim>
                                    <p:anim calcmode="lin" valueType="num">
                                      <p:cBhvr additive="base">
                                        <p:cTn id="8" dur="1000" fill="hold"/>
                                        <p:tgtEl>
                                          <p:spTgt spid="183300"/>
                                        </p:tgtEl>
                                        <p:attrNameLst>
                                          <p:attrName>ppt_y</p:attrName>
                                        </p:attrNameLst>
                                      </p:cBhvr>
                                      <p:tavLst>
                                        <p:tav tm="0">
                                          <p:val>
                                            <p:strVal val="1+#ppt_h/2"/>
                                          </p:val>
                                        </p:tav>
                                        <p:tav tm="100000">
                                          <p:val>
                                            <p:strVal val="#ppt_y"/>
                                          </p:val>
                                        </p:tav>
                                      </p:tavLst>
                                    </p:anim>
                                  </p:childTnLst>
                                </p:cTn>
                              </p:par>
                              <p:par>
                                <p:cTn id="9" presetID="7" presetClass="entr" presetSubtype="4" fill="hold" grpId="0" nodeType="withEffect">
                                  <p:stCondLst>
                                    <p:cond delay="0"/>
                                  </p:stCondLst>
                                  <p:childTnLst>
                                    <p:set>
                                      <p:cBhvr>
                                        <p:cTn id="10" dur="1" fill="hold">
                                          <p:stCondLst>
                                            <p:cond delay="0"/>
                                          </p:stCondLst>
                                        </p:cTn>
                                        <p:tgtEl>
                                          <p:spTgt spid="183299"/>
                                        </p:tgtEl>
                                        <p:attrNameLst>
                                          <p:attrName>style.visibility</p:attrName>
                                        </p:attrNameLst>
                                      </p:cBhvr>
                                      <p:to>
                                        <p:strVal val="visible"/>
                                      </p:to>
                                    </p:set>
                                    <p:anim calcmode="lin" valueType="num">
                                      <p:cBhvr additive="base">
                                        <p:cTn id="11" dur="1000" fill="hold"/>
                                        <p:tgtEl>
                                          <p:spTgt spid="183299"/>
                                        </p:tgtEl>
                                        <p:attrNameLst>
                                          <p:attrName>ppt_x</p:attrName>
                                        </p:attrNameLst>
                                      </p:cBhvr>
                                      <p:tavLst>
                                        <p:tav tm="0">
                                          <p:val>
                                            <p:strVal val="#ppt_x"/>
                                          </p:val>
                                        </p:tav>
                                        <p:tav tm="100000">
                                          <p:val>
                                            <p:strVal val="#ppt_x"/>
                                          </p:val>
                                        </p:tav>
                                      </p:tavLst>
                                    </p:anim>
                                    <p:anim calcmode="lin" valueType="num">
                                      <p:cBhvr additive="base">
                                        <p:cTn id="12" dur="1000" fill="hold"/>
                                        <p:tgtEl>
                                          <p:spTgt spid="183299"/>
                                        </p:tgtEl>
                                        <p:attrNameLst>
                                          <p:attrName>ppt_y</p:attrName>
                                        </p:attrNameLst>
                                      </p:cBhvr>
                                      <p:tavLst>
                                        <p:tav tm="0">
                                          <p:val>
                                            <p:strVal val="1+#ppt_h/2"/>
                                          </p:val>
                                        </p:tav>
                                        <p:tav tm="100000">
                                          <p:val>
                                            <p:strVal val="#ppt_y"/>
                                          </p:val>
                                        </p:tav>
                                      </p:tavLst>
                                    </p:anim>
                                  </p:childTnLst>
                                </p:cTn>
                              </p:par>
                              <p:par>
                                <p:cTn id="13" presetID="7" presetClass="entr" presetSubtype="4" fill="hold" grpId="0" nodeType="withEffect">
                                  <p:stCondLst>
                                    <p:cond delay="0"/>
                                  </p:stCondLst>
                                  <p:childTnLst>
                                    <p:set>
                                      <p:cBhvr>
                                        <p:cTn id="14" dur="1" fill="hold">
                                          <p:stCondLst>
                                            <p:cond delay="0"/>
                                          </p:stCondLst>
                                        </p:cTn>
                                        <p:tgtEl>
                                          <p:spTgt spid="183301"/>
                                        </p:tgtEl>
                                        <p:attrNameLst>
                                          <p:attrName>style.visibility</p:attrName>
                                        </p:attrNameLst>
                                      </p:cBhvr>
                                      <p:to>
                                        <p:strVal val="visible"/>
                                      </p:to>
                                    </p:set>
                                    <p:anim calcmode="lin" valueType="num">
                                      <p:cBhvr additive="base">
                                        <p:cTn id="15" dur="1000" fill="hold"/>
                                        <p:tgtEl>
                                          <p:spTgt spid="183301"/>
                                        </p:tgtEl>
                                        <p:attrNameLst>
                                          <p:attrName>ppt_x</p:attrName>
                                        </p:attrNameLst>
                                      </p:cBhvr>
                                      <p:tavLst>
                                        <p:tav tm="0">
                                          <p:val>
                                            <p:strVal val="#ppt_x"/>
                                          </p:val>
                                        </p:tav>
                                        <p:tav tm="100000">
                                          <p:val>
                                            <p:strVal val="#ppt_x"/>
                                          </p:val>
                                        </p:tav>
                                      </p:tavLst>
                                    </p:anim>
                                    <p:anim calcmode="lin" valueType="num">
                                      <p:cBhvr additive="base">
                                        <p:cTn id="16" dur="1000" fill="hold"/>
                                        <p:tgtEl>
                                          <p:spTgt spid="183301"/>
                                        </p:tgtEl>
                                        <p:attrNameLst>
                                          <p:attrName>ppt_y</p:attrName>
                                        </p:attrNameLst>
                                      </p:cBhvr>
                                      <p:tavLst>
                                        <p:tav tm="0">
                                          <p:val>
                                            <p:strVal val="1+#ppt_h/2"/>
                                          </p:val>
                                        </p:tav>
                                        <p:tav tm="100000">
                                          <p:val>
                                            <p:strVal val="#ppt_y"/>
                                          </p:val>
                                        </p:tav>
                                      </p:tavLst>
                                    </p:anim>
                                  </p:childTnLst>
                                </p:cTn>
                              </p:par>
                              <p:par>
                                <p:cTn id="17" presetID="7" presetClass="entr" presetSubtype="4" fill="hold" grpId="0" nodeType="withEffect">
                                  <p:stCondLst>
                                    <p:cond delay="0"/>
                                  </p:stCondLst>
                                  <p:childTnLst>
                                    <p:set>
                                      <p:cBhvr>
                                        <p:cTn id="18" dur="1" fill="hold">
                                          <p:stCondLst>
                                            <p:cond delay="0"/>
                                          </p:stCondLst>
                                        </p:cTn>
                                        <p:tgtEl>
                                          <p:spTgt spid="183302"/>
                                        </p:tgtEl>
                                        <p:attrNameLst>
                                          <p:attrName>style.visibility</p:attrName>
                                        </p:attrNameLst>
                                      </p:cBhvr>
                                      <p:to>
                                        <p:strVal val="visible"/>
                                      </p:to>
                                    </p:set>
                                    <p:anim calcmode="lin" valueType="num">
                                      <p:cBhvr additive="base">
                                        <p:cTn id="19" dur="1000" fill="hold"/>
                                        <p:tgtEl>
                                          <p:spTgt spid="183302"/>
                                        </p:tgtEl>
                                        <p:attrNameLst>
                                          <p:attrName>ppt_x</p:attrName>
                                        </p:attrNameLst>
                                      </p:cBhvr>
                                      <p:tavLst>
                                        <p:tav tm="0">
                                          <p:val>
                                            <p:strVal val="#ppt_x"/>
                                          </p:val>
                                        </p:tav>
                                        <p:tav tm="100000">
                                          <p:val>
                                            <p:strVal val="#ppt_x"/>
                                          </p:val>
                                        </p:tav>
                                      </p:tavLst>
                                    </p:anim>
                                    <p:anim calcmode="lin" valueType="num">
                                      <p:cBhvr additive="base">
                                        <p:cTn id="20" dur="1000" fill="hold"/>
                                        <p:tgtEl>
                                          <p:spTgt spid="183302"/>
                                        </p:tgtEl>
                                        <p:attrNameLst>
                                          <p:attrName>ppt_y</p:attrName>
                                        </p:attrNameLst>
                                      </p:cBhvr>
                                      <p:tavLst>
                                        <p:tav tm="0">
                                          <p:val>
                                            <p:strVal val="1+#ppt_h/2"/>
                                          </p:val>
                                        </p:tav>
                                        <p:tav tm="100000">
                                          <p:val>
                                            <p:strVal val="#ppt_y"/>
                                          </p:val>
                                        </p:tav>
                                      </p:tavLst>
                                    </p:anim>
                                  </p:childTnLst>
                                </p:cTn>
                              </p:par>
                              <p:par>
                                <p:cTn id="21" presetID="7" presetClass="entr" presetSubtype="4" fill="hold" grpId="0" nodeType="withEffect">
                                  <p:stCondLst>
                                    <p:cond delay="0"/>
                                  </p:stCondLst>
                                  <p:childTnLst>
                                    <p:set>
                                      <p:cBhvr>
                                        <p:cTn id="22" dur="1" fill="hold">
                                          <p:stCondLst>
                                            <p:cond delay="0"/>
                                          </p:stCondLst>
                                        </p:cTn>
                                        <p:tgtEl>
                                          <p:spTgt spid="183304"/>
                                        </p:tgtEl>
                                        <p:attrNameLst>
                                          <p:attrName>style.visibility</p:attrName>
                                        </p:attrNameLst>
                                      </p:cBhvr>
                                      <p:to>
                                        <p:strVal val="visible"/>
                                      </p:to>
                                    </p:set>
                                    <p:anim calcmode="lin" valueType="num">
                                      <p:cBhvr additive="base">
                                        <p:cTn id="23" dur="1000" fill="hold"/>
                                        <p:tgtEl>
                                          <p:spTgt spid="183304"/>
                                        </p:tgtEl>
                                        <p:attrNameLst>
                                          <p:attrName>ppt_x</p:attrName>
                                        </p:attrNameLst>
                                      </p:cBhvr>
                                      <p:tavLst>
                                        <p:tav tm="0">
                                          <p:val>
                                            <p:strVal val="#ppt_x"/>
                                          </p:val>
                                        </p:tav>
                                        <p:tav tm="100000">
                                          <p:val>
                                            <p:strVal val="#ppt_x"/>
                                          </p:val>
                                        </p:tav>
                                      </p:tavLst>
                                    </p:anim>
                                    <p:anim calcmode="lin" valueType="num">
                                      <p:cBhvr additive="base">
                                        <p:cTn id="24" dur="1000" fill="hold"/>
                                        <p:tgtEl>
                                          <p:spTgt spid="18330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299" grpId="0" animBg="1"/>
      <p:bldP spid="183300" grpId="0" animBg="1"/>
      <p:bldP spid="183301" grpId="0" animBg="1"/>
      <p:bldP spid="183302" grpId="0" animBg="1"/>
      <p:bldP spid="18330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subTitle" idx="1"/>
          </p:nvPr>
        </p:nvSpPr>
        <p:spPr>
          <a:xfrm>
            <a:off x="179512" y="1844824"/>
            <a:ext cx="8712968" cy="3563888"/>
          </a:xfrm>
        </p:spPr>
        <p:txBody>
          <a:bodyPr>
            <a:normAutofit fontScale="92500"/>
          </a:bodyPr>
          <a:lstStyle/>
          <a:p>
            <a:pPr algn="ctr">
              <a:buFont typeface="Wingdings" pitchFamily="2" charset="2"/>
              <a:buNone/>
            </a:pPr>
            <a:r>
              <a:rPr lang="ar-SA" sz="3500" dirty="0" smtClean="0">
                <a:solidFill>
                  <a:srgbClr val="FFC000"/>
                </a:solidFill>
                <a:cs typeface="AL-Mohanad" pitchFamily="2" charset="-78"/>
              </a:rPr>
              <a:t>صياغة المواد العلمية ، صياغة المنهج التدريبي ، وضع الخطة التدريبية</a:t>
            </a:r>
          </a:p>
          <a:p>
            <a:pPr algn="ctr">
              <a:buFont typeface="Wingdings" pitchFamily="2" charset="2"/>
              <a:buNone/>
            </a:pPr>
            <a:r>
              <a:rPr lang="ar-SA" sz="3600" dirty="0" smtClean="0">
                <a:solidFill>
                  <a:schemeClr val="accent2">
                    <a:lumMod val="40000"/>
                    <a:lumOff val="60000"/>
                  </a:schemeClr>
                </a:solidFill>
                <a:cs typeface="AL-Mohanad" pitchFamily="2" charset="-78"/>
              </a:rPr>
              <a:t>تمت على المستوى المركزي </a:t>
            </a:r>
          </a:p>
          <a:p>
            <a:pPr algn="ctr">
              <a:buFont typeface="Wingdings" pitchFamily="2" charset="2"/>
              <a:buNone/>
            </a:pPr>
            <a:r>
              <a:rPr lang="ar-SA" sz="3600" dirty="0" smtClean="0">
                <a:solidFill>
                  <a:schemeClr val="accent2">
                    <a:lumMod val="40000"/>
                    <a:lumOff val="60000"/>
                  </a:schemeClr>
                </a:solidFill>
                <a:cs typeface="AL-Mohanad" pitchFamily="2" charset="-78"/>
              </a:rPr>
              <a:t>من قبل </a:t>
            </a:r>
          </a:p>
          <a:p>
            <a:pPr algn="ctr">
              <a:buFont typeface="Wingdings" pitchFamily="2" charset="2"/>
              <a:buNone/>
            </a:pPr>
            <a:r>
              <a:rPr lang="ar-SA" sz="3600" dirty="0" smtClean="0">
                <a:solidFill>
                  <a:schemeClr val="accent2">
                    <a:lumMod val="40000"/>
                    <a:lumOff val="60000"/>
                  </a:schemeClr>
                </a:solidFill>
                <a:cs typeface="AL-Mohanad" pitchFamily="2" charset="-78"/>
              </a:rPr>
              <a:t>الإدارة العامة للصحة المدرسية</a:t>
            </a:r>
          </a:p>
          <a:p>
            <a:pPr algn="ctr">
              <a:buFont typeface="Wingdings" pitchFamily="2" charset="2"/>
              <a:buNone/>
            </a:pPr>
            <a:r>
              <a:rPr lang="ar-SA" sz="3600" dirty="0" smtClean="0">
                <a:solidFill>
                  <a:schemeClr val="accent2">
                    <a:lumMod val="40000"/>
                    <a:lumOff val="60000"/>
                  </a:schemeClr>
                </a:solidFill>
                <a:cs typeface="AL-Mohanad" pitchFamily="2" charset="-78"/>
              </a:rPr>
              <a:t>والإدارة العامة لرياض الأطفال </a:t>
            </a:r>
          </a:p>
          <a:p>
            <a:pPr algn="ctr">
              <a:buFont typeface="Wingdings" pitchFamily="2" charset="2"/>
              <a:buNone/>
            </a:pPr>
            <a:r>
              <a:rPr lang="ar-SA" sz="3600" dirty="0" smtClean="0">
                <a:solidFill>
                  <a:schemeClr val="accent2">
                    <a:lumMod val="40000"/>
                    <a:lumOff val="60000"/>
                  </a:schemeClr>
                </a:solidFill>
                <a:cs typeface="AL-Mohanad" pitchFamily="2" charset="-78"/>
              </a:rPr>
              <a:t>الإدارة العامة للتدريب والابتعاث</a:t>
            </a:r>
            <a:endParaRPr lang="en-US" sz="3600" dirty="0" smtClean="0">
              <a:solidFill>
                <a:schemeClr val="accent2">
                  <a:lumMod val="40000"/>
                  <a:lumOff val="60000"/>
                </a:schemeClr>
              </a:solidFill>
              <a:cs typeface="AL-Mohanad" pitchFamily="2" charset="-78"/>
            </a:endParaRPr>
          </a:p>
        </p:txBody>
      </p:sp>
      <p:sp>
        <p:nvSpPr>
          <p:cNvPr id="3" name="AutoShape 3"/>
          <p:cNvSpPr>
            <a:spLocks noChangeArrowheads="1"/>
          </p:cNvSpPr>
          <p:nvPr/>
        </p:nvSpPr>
        <p:spPr bwMode="auto">
          <a:xfrm>
            <a:off x="1475656" y="692696"/>
            <a:ext cx="6553200" cy="719137"/>
          </a:xfrm>
          <a:prstGeom prst="flowChartTerminator">
            <a:avLst/>
          </a:prstGeom>
          <a:noFill/>
          <a:ln w="76200">
            <a:solidFill>
              <a:srgbClr val="FFCC66"/>
            </a:solidFill>
            <a:miter lim="800000"/>
            <a:headEnd/>
            <a:tailEnd/>
          </a:ln>
        </p:spPr>
        <p:txBody>
          <a:bodyPr wrap="none" anchor="ctr"/>
          <a:lstStyle/>
          <a:p>
            <a:pPr algn="ctr" rtl="1"/>
            <a:r>
              <a:rPr lang="ar-SA" sz="4000" b="1" dirty="0">
                <a:latin typeface="Arial" pitchFamily="34" charset="0"/>
                <a:cs typeface="AL-Mohanad" pitchFamily="2" charset="-78"/>
              </a:rPr>
              <a:t>أولاً : مرحلة </a:t>
            </a:r>
            <a:r>
              <a:rPr lang="ar-SA" sz="4400" b="1" dirty="0" smtClean="0">
                <a:solidFill>
                  <a:srgbClr val="FFFFFF"/>
                </a:solidFill>
                <a:latin typeface="Arial" pitchFamily="34" charset="0"/>
                <a:cs typeface="AL-Mohanad" pitchFamily="2" charset="-78"/>
              </a:rPr>
              <a:t>الإعداد</a:t>
            </a:r>
            <a:endParaRPr lang="en-US" sz="4400" b="1" dirty="0">
              <a:solidFill>
                <a:srgbClr val="FFFFFF"/>
              </a:solidFill>
              <a:latin typeface="Arial" pitchFamily="34" charset="0"/>
              <a:cs typeface="AL-Mohanad"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000" fill="hold"/>
                                        <p:tgtEl>
                                          <p:spTgt spid="3"/>
                                        </p:tgtEl>
                                        <p:attrNameLst>
                                          <p:attrName>ppt_x</p:attrName>
                                        </p:attrNameLst>
                                      </p:cBhvr>
                                      <p:tavLst>
                                        <p:tav tm="0">
                                          <p:val>
                                            <p:strVal val="#ppt_x"/>
                                          </p:val>
                                        </p:tav>
                                        <p:tav tm="100000">
                                          <p:val>
                                            <p:strVal val="#ppt_x"/>
                                          </p:val>
                                        </p:tav>
                                      </p:tavLst>
                                    </p:anim>
                                    <p:anim calcmode="lin" valueType="num">
                                      <p:cBhvr additive="base">
                                        <p:cTn id="8" dur="10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subTitle" idx="1"/>
          </p:nvPr>
        </p:nvSpPr>
        <p:spPr>
          <a:xfrm>
            <a:off x="323528" y="1988840"/>
            <a:ext cx="8640960" cy="3059832"/>
          </a:xfrm>
        </p:spPr>
        <p:txBody>
          <a:bodyPr>
            <a:normAutofit/>
          </a:bodyPr>
          <a:lstStyle/>
          <a:p>
            <a:pPr>
              <a:buFont typeface="Wingdings" pitchFamily="2" charset="2"/>
              <a:buNone/>
            </a:pPr>
            <a:r>
              <a:rPr lang="ar-SA" sz="3600" dirty="0" smtClean="0">
                <a:solidFill>
                  <a:srgbClr val="FFC000"/>
                </a:solidFill>
                <a:cs typeface="AL-Mohanad" pitchFamily="2" charset="-78"/>
              </a:rPr>
              <a:t>تتم  على ثلاث مراحل: </a:t>
            </a:r>
          </a:p>
          <a:p>
            <a:pPr>
              <a:buFont typeface="Wingdings" pitchFamily="2" charset="2"/>
              <a:buNone/>
            </a:pPr>
            <a:r>
              <a:rPr lang="ar-SA" sz="3200" dirty="0" smtClean="0">
                <a:solidFill>
                  <a:schemeClr val="accent2">
                    <a:lumMod val="40000"/>
                    <a:lumOff val="60000"/>
                  </a:schemeClr>
                </a:solidFill>
                <a:cs typeface="AL-Mohanad" pitchFamily="2" charset="-78"/>
              </a:rPr>
              <a:t>المرحلة الأولى: تدريب المدربات ( من 7 مناطق ) المنعقدة حالياً</a:t>
            </a:r>
          </a:p>
          <a:p>
            <a:r>
              <a:rPr lang="ar-SA" sz="3600" dirty="0" smtClean="0">
                <a:solidFill>
                  <a:schemeClr val="accent2">
                    <a:lumMod val="40000"/>
                    <a:lumOff val="60000"/>
                  </a:schemeClr>
                </a:solidFill>
                <a:cs typeface="AL-Mohanad" pitchFamily="2" charset="-78"/>
              </a:rPr>
              <a:t>المرحلة الثانية : تدريب فريق العمل من إدارات التربية والتعليم</a:t>
            </a:r>
          </a:p>
          <a:p>
            <a:r>
              <a:rPr lang="ar-SA" sz="3600" dirty="0" smtClean="0">
                <a:solidFill>
                  <a:schemeClr val="accent2">
                    <a:lumMod val="40000"/>
                    <a:lumOff val="60000"/>
                  </a:schemeClr>
                </a:solidFill>
                <a:cs typeface="AL-Mohanad" pitchFamily="2" charset="-78"/>
              </a:rPr>
              <a:t>المرحلة الثالثة : تدريب ( مديرة ومعلمة ) في الروضات . </a:t>
            </a:r>
          </a:p>
        </p:txBody>
      </p:sp>
      <p:sp>
        <p:nvSpPr>
          <p:cNvPr id="3" name="AutoShape 3"/>
          <p:cNvSpPr>
            <a:spLocks noChangeArrowheads="1"/>
          </p:cNvSpPr>
          <p:nvPr/>
        </p:nvSpPr>
        <p:spPr bwMode="auto">
          <a:xfrm>
            <a:off x="1475656" y="692696"/>
            <a:ext cx="6553200" cy="719137"/>
          </a:xfrm>
          <a:prstGeom prst="flowChartTerminator">
            <a:avLst/>
          </a:prstGeom>
          <a:noFill/>
          <a:ln w="76200">
            <a:solidFill>
              <a:srgbClr val="FFCC66"/>
            </a:solidFill>
            <a:miter lim="800000"/>
            <a:headEnd/>
            <a:tailEnd/>
          </a:ln>
        </p:spPr>
        <p:txBody>
          <a:bodyPr wrap="none" anchor="ctr"/>
          <a:lstStyle/>
          <a:p>
            <a:pPr algn="ctr" rtl="1"/>
            <a:r>
              <a:rPr lang="ar-SA" sz="4000" b="1" dirty="0" smtClean="0">
                <a:latin typeface="Arial" pitchFamily="34" charset="0"/>
                <a:cs typeface="AL-Mohanad" pitchFamily="2" charset="-78"/>
              </a:rPr>
              <a:t>ثانياً </a:t>
            </a:r>
            <a:r>
              <a:rPr lang="ar-SA" sz="4000" b="1" dirty="0">
                <a:latin typeface="Arial" pitchFamily="34" charset="0"/>
                <a:cs typeface="AL-Mohanad" pitchFamily="2" charset="-78"/>
              </a:rPr>
              <a:t>: مرحلة </a:t>
            </a:r>
            <a:r>
              <a:rPr lang="ar-SA" sz="4400" b="1" dirty="0" smtClean="0">
                <a:solidFill>
                  <a:srgbClr val="FFFFFF"/>
                </a:solidFill>
                <a:latin typeface="Arial" pitchFamily="34" charset="0"/>
                <a:cs typeface="AL-Mohanad" pitchFamily="2" charset="-78"/>
              </a:rPr>
              <a:t>التدريب</a:t>
            </a:r>
            <a:endParaRPr lang="en-US" sz="4400" b="1" dirty="0">
              <a:solidFill>
                <a:srgbClr val="FFFFFF"/>
              </a:solidFill>
              <a:latin typeface="Arial" pitchFamily="34" charset="0"/>
              <a:cs typeface="AL-Mohanad"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000" fill="hold"/>
                                        <p:tgtEl>
                                          <p:spTgt spid="3"/>
                                        </p:tgtEl>
                                        <p:attrNameLst>
                                          <p:attrName>ppt_x</p:attrName>
                                        </p:attrNameLst>
                                      </p:cBhvr>
                                      <p:tavLst>
                                        <p:tav tm="0">
                                          <p:val>
                                            <p:strVal val="#ppt_x"/>
                                          </p:val>
                                        </p:tav>
                                        <p:tav tm="100000">
                                          <p:val>
                                            <p:strVal val="#ppt_x"/>
                                          </p:val>
                                        </p:tav>
                                      </p:tavLst>
                                    </p:anim>
                                    <p:anim calcmode="lin" valueType="num">
                                      <p:cBhvr additive="base">
                                        <p:cTn id="8" dur="10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subTitle" idx="1"/>
          </p:nvPr>
        </p:nvSpPr>
        <p:spPr>
          <a:xfrm>
            <a:off x="219252" y="1844824"/>
            <a:ext cx="8640960" cy="4680520"/>
          </a:xfrm>
        </p:spPr>
        <p:txBody>
          <a:bodyPr>
            <a:noAutofit/>
          </a:bodyPr>
          <a:lstStyle/>
          <a:p>
            <a:pPr>
              <a:buFont typeface="Wingdings" pitchFamily="2" charset="2"/>
              <a:buNone/>
            </a:pPr>
            <a:endParaRPr lang="ar-SA" sz="3200" dirty="0" smtClean="0">
              <a:solidFill>
                <a:srgbClr val="FFC000"/>
              </a:solidFill>
              <a:cs typeface="AL-Mohanad" pitchFamily="2" charset="-78"/>
            </a:endParaRPr>
          </a:p>
          <a:p>
            <a:pPr>
              <a:buFont typeface="Wingdings" pitchFamily="2" charset="2"/>
              <a:buNone/>
            </a:pPr>
            <a:endParaRPr lang="ar-SA" sz="3200" dirty="0" smtClean="0">
              <a:solidFill>
                <a:srgbClr val="FFC000"/>
              </a:solidFill>
              <a:cs typeface="AL-Mohanad" pitchFamily="2" charset="-78"/>
            </a:endParaRPr>
          </a:p>
          <a:p>
            <a:pPr>
              <a:buFont typeface="Wingdings" pitchFamily="2" charset="2"/>
              <a:buNone/>
            </a:pPr>
            <a:endParaRPr lang="ar-SA" sz="3200" dirty="0" smtClean="0">
              <a:solidFill>
                <a:srgbClr val="FFC000"/>
              </a:solidFill>
              <a:cs typeface="AL-Mohanad" pitchFamily="2" charset="-78"/>
            </a:endParaRPr>
          </a:p>
          <a:p>
            <a:pPr>
              <a:buFont typeface="Wingdings" pitchFamily="2" charset="2"/>
              <a:buNone/>
            </a:pPr>
            <a:endParaRPr lang="ar-SA" sz="3200" dirty="0" smtClean="0">
              <a:solidFill>
                <a:srgbClr val="FFC000"/>
              </a:solidFill>
              <a:cs typeface="AL-Mohanad" pitchFamily="2" charset="-78"/>
            </a:endParaRPr>
          </a:p>
          <a:p>
            <a:pPr>
              <a:buFont typeface="Wingdings" pitchFamily="2" charset="2"/>
              <a:buNone/>
            </a:pPr>
            <a:endParaRPr lang="ar-SA" sz="3200" dirty="0" smtClean="0">
              <a:solidFill>
                <a:srgbClr val="FFC000"/>
              </a:solidFill>
              <a:cs typeface="AL-Mohanad" pitchFamily="2" charset="-78"/>
            </a:endParaRPr>
          </a:p>
          <a:p>
            <a:pPr>
              <a:buFont typeface="Wingdings" pitchFamily="2" charset="2"/>
              <a:buNone/>
            </a:pPr>
            <a:endParaRPr lang="ar-SA" sz="3200" dirty="0" smtClean="0">
              <a:solidFill>
                <a:srgbClr val="FFC000"/>
              </a:solidFill>
              <a:cs typeface="AL-Mohanad" pitchFamily="2" charset="-78"/>
            </a:endParaRPr>
          </a:p>
          <a:p>
            <a:pPr>
              <a:buFont typeface="Wingdings" pitchFamily="2" charset="2"/>
              <a:buNone/>
            </a:pPr>
            <a:r>
              <a:rPr lang="ar-SA" sz="3200" dirty="0" smtClean="0">
                <a:solidFill>
                  <a:srgbClr val="FFC000"/>
                </a:solidFill>
                <a:cs typeface="AL-Mohanad" pitchFamily="2" charset="-78"/>
              </a:rPr>
              <a:t>تتم  على ثلاث مراحل: </a:t>
            </a:r>
          </a:p>
          <a:p>
            <a:r>
              <a:rPr lang="ar-SA" sz="3200" dirty="0" smtClean="0">
                <a:solidFill>
                  <a:schemeClr val="accent2">
                    <a:lumMod val="40000"/>
                    <a:lumOff val="60000"/>
                  </a:schemeClr>
                </a:solidFill>
                <a:cs typeface="AL-Mohanad" pitchFamily="2" charset="-78"/>
              </a:rPr>
              <a:t>المرحلة الأولى:  </a:t>
            </a:r>
            <a:r>
              <a:rPr lang="ar-SA" sz="2800" b="1" dirty="0" smtClean="0">
                <a:cs typeface="AL-Mohanad" pitchFamily="2" charset="-78"/>
              </a:rPr>
              <a:t>وهي المنعقدة حالياً  ويتم فيها تدريب مدرِّبات من 7 إدارات التربية والتعليم (مشرفتان من الإدارة العامة لرياض الأطفال ومرشحتان من الصحة المدرسية ) من كل إدارة. </a:t>
            </a:r>
            <a:endParaRPr lang="en-US" sz="2800" b="1" dirty="0" smtClean="0">
              <a:cs typeface="AL-Mohanad" pitchFamily="2" charset="-78"/>
            </a:endParaRPr>
          </a:p>
          <a:p>
            <a:r>
              <a:rPr lang="ar-SA" sz="3600" dirty="0" smtClean="0">
                <a:solidFill>
                  <a:schemeClr val="accent2">
                    <a:lumMod val="40000"/>
                    <a:lumOff val="60000"/>
                  </a:schemeClr>
                </a:solidFill>
                <a:cs typeface="AL-Mohanad" pitchFamily="2" charset="-78"/>
              </a:rPr>
              <a:t>المرحلة الثانية : </a:t>
            </a:r>
            <a:r>
              <a:rPr lang="ar-SA" sz="2800" b="1" dirty="0" smtClean="0">
                <a:cs typeface="AL-Mohanad" pitchFamily="2" charset="-78"/>
              </a:rPr>
              <a:t>تدريب فريق العمل من إدارات التربية والتعليم (2 صحة مدرسية+ 2 رياض أطفال) في المراكز الرئيسية الستة (الرياض-الشرقية-جدة-بريدة-عنيزة-حائل) بالإضافة لمجموعة سابعة تدرب في أبها. </a:t>
            </a:r>
            <a:endParaRPr lang="en-US" sz="2800" dirty="0" smtClean="0">
              <a:cs typeface="AL-Mohanad" pitchFamily="2" charset="-78"/>
            </a:endParaRPr>
          </a:p>
          <a:p>
            <a:r>
              <a:rPr lang="ar-SA" sz="3600" dirty="0" smtClean="0">
                <a:solidFill>
                  <a:schemeClr val="accent2">
                    <a:lumMod val="40000"/>
                    <a:lumOff val="60000"/>
                  </a:schemeClr>
                </a:solidFill>
                <a:cs typeface="AL-Mohanad" pitchFamily="2" charset="-78"/>
              </a:rPr>
              <a:t>المرحلة الثالثة : </a:t>
            </a:r>
            <a:r>
              <a:rPr lang="ar-SA" sz="2800" b="1" dirty="0" smtClean="0">
                <a:cs typeface="AL-Mohanad" pitchFamily="2" charset="-78"/>
              </a:rPr>
              <a:t>تدريب ( مديرة ومعلمة ) في الروضات المشاركة في البرنامج . </a:t>
            </a:r>
            <a:endParaRPr lang="en-US" sz="2800" dirty="0" smtClean="0">
              <a:cs typeface="AL-Mohanad" pitchFamily="2" charset="-78"/>
            </a:endParaRPr>
          </a:p>
          <a:p>
            <a:endParaRPr lang="ar-SA" sz="2400" dirty="0" smtClean="0">
              <a:solidFill>
                <a:schemeClr val="accent2">
                  <a:lumMod val="40000"/>
                  <a:lumOff val="60000"/>
                </a:schemeClr>
              </a:solidFill>
              <a:cs typeface="AL-Mohanad" pitchFamily="2" charset="-78"/>
            </a:endParaRPr>
          </a:p>
        </p:txBody>
      </p:sp>
      <p:sp>
        <p:nvSpPr>
          <p:cNvPr id="3" name="AutoShape 3"/>
          <p:cNvSpPr>
            <a:spLocks noChangeArrowheads="1"/>
          </p:cNvSpPr>
          <p:nvPr/>
        </p:nvSpPr>
        <p:spPr bwMode="auto">
          <a:xfrm>
            <a:off x="1475656" y="332656"/>
            <a:ext cx="6553200" cy="719137"/>
          </a:xfrm>
          <a:prstGeom prst="flowChartTerminator">
            <a:avLst/>
          </a:prstGeom>
          <a:noFill/>
          <a:ln w="76200">
            <a:solidFill>
              <a:srgbClr val="FFCC66"/>
            </a:solidFill>
            <a:miter lim="800000"/>
            <a:headEnd/>
            <a:tailEnd/>
          </a:ln>
        </p:spPr>
        <p:txBody>
          <a:bodyPr wrap="none" anchor="ctr"/>
          <a:lstStyle/>
          <a:p>
            <a:pPr algn="ctr" rtl="1"/>
            <a:r>
              <a:rPr lang="ar-SA" sz="4000" b="1" dirty="0" smtClean="0">
                <a:latin typeface="Arial" pitchFamily="34" charset="0"/>
                <a:cs typeface="AL-Mohanad" pitchFamily="2" charset="-78"/>
              </a:rPr>
              <a:t>ثانياً </a:t>
            </a:r>
            <a:r>
              <a:rPr lang="ar-SA" sz="4000" b="1" dirty="0">
                <a:latin typeface="Arial" pitchFamily="34" charset="0"/>
                <a:cs typeface="AL-Mohanad" pitchFamily="2" charset="-78"/>
              </a:rPr>
              <a:t>: مرحلة </a:t>
            </a:r>
            <a:r>
              <a:rPr lang="ar-SA" sz="4400" b="1" dirty="0" smtClean="0">
                <a:solidFill>
                  <a:srgbClr val="FFFFFF"/>
                </a:solidFill>
                <a:latin typeface="Arial" pitchFamily="34" charset="0"/>
                <a:cs typeface="AL-Mohanad" pitchFamily="2" charset="-78"/>
              </a:rPr>
              <a:t>التدريب</a:t>
            </a:r>
            <a:endParaRPr lang="en-US" sz="4400" b="1" dirty="0">
              <a:solidFill>
                <a:srgbClr val="FFFFFF"/>
              </a:solidFill>
              <a:latin typeface="Arial" pitchFamily="34" charset="0"/>
              <a:cs typeface="AL-Mohanad"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000" fill="hold"/>
                                        <p:tgtEl>
                                          <p:spTgt spid="3"/>
                                        </p:tgtEl>
                                        <p:attrNameLst>
                                          <p:attrName>ppt_x</p:attrName>
                                        </p:attrNameLst>
                                      </p:cBhvr>
                                      <p:tavLst>
                                        <p:tav tm="0">
                                          <p:val>
                                            <p:strVal val="#ppt_x"/>
                                          </p:val>
                                        </p:tav>
                                        <p:tav tm="100000">
                                          <p:val>
                                            <p:strVal val="#ppt_x"/>
                                          </p:val>
                                        </p:tav>
                                      </p:tavLst>
                                    </p:anim>
                                    <p:anim calcmode="lin" valueType="num">
                                      <p:cBhvr additive="base">
                                        <p:cTn id="8" dur="10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398269" y="2132856"/>
            <a:ext cx="8064896" cy="646331"/>
          </a:xfrm>
          <a:prstGeom prst="rect">
            <a:avLst/>
          </a:prstGeom>
        </p:spPr>
        <p:txBody>
          <a:bodyPr wrap="square">
            <a:spAutoFit/>
          </a:bodyPr>
          <a:lstStyle/>
          <a:p>
            <a:endParaRPr lang="ar-SA" sz="800" dirty="0" smtClean="0">
              <a:cs typeface="AL-Mateen" pitchFamily="2" charset="-78"/>
            </a:endParaRPr>
          </a:p>
          <a:p>
            <a:r>
              <a:rPr lang="ar-SA" sz="2800" dirty="0" smtClean="0">
                <a:cs typeface="AL-Mateen" pitchFamily="2" charset="-78"/>
              </a:rPr>
              <a:t>. </a:t>
            </a:r>
            <a:endParaRPr lang="ar-SA" sz="2800" dirty="0"/>
          </a:p>
        </p:txBody>
      </p:sp>
      <p:sp>
        <p:nvSpPr>
          <p:cNvPr id="4" name="مستطيل مستدير الزوايا 3"/>
          <p:cNvSpPr/>
          <p:nvPr/>
        </p:nvSpPr>
        <p:spPr>
          <a:xfrm>
            <a:off x="409950" y="836712"/>
            <a:ext cx="8144064" cy="1255804"/>
          </a:xfrm>
          <a:prstGeom prst="roundRect">
            <a:avLst/>
          </a:prstGeom>
          <a:solidFill>
            <a:schemeClr val="accent3"/>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dirty="0" smtClean="0">
                <a:solidFill>
                  <a:srgbClr val="002060"/>
                </a:solidFill>
                <a:cs typeface="PT Bold Heading" pitchFamily="2" charset="-78"/>
              </a:rPr>
              <a:t>وثيقة سياسة التعليم </a:t>
            </a:r>
          </a:p>
          <a:p>
            <a:pPr algn="ctr"/>
            <a:r>
              <a:rPr lang="ar-SA" sz="2800" dirty="0" smtClean="0">
                <a:solidFill>
                  <a:srgbClr val="FF0000"/>
                </a:solidFill>
                <a:cs typeface="PT Bold Heading" pitchFamily="2" charset="-78"/>
              </a:rPr>
              <a:t>((من الأهداف </a:t>
            </a:r>
            <a:r>
              <a:rPr lang="ar-SA" sz="2800" dirty="0">
                <a:solidFill>
                  <a:srgbClr val="FF0000"/>
                </a:solidFill>
                <a:cs typeface="PT Bold Heading" pitchFamily="2" charset="-78"/>
              </a:rPr>
              <a:t>العامة التي تحقق غاية </a:t>
            </a:r>
            <a:r>
              <a:rPr lang="ar-SA" sz="2800" dirty="0" smtClean="0">
                <a:solidFill>
                  <a:srgbClr val="FF0000"/>
                </a:solidFill>
                <a:cs typeface="PT Bold Heading" pitchFamily="2" charset="-78"/>
              </a:rPr>
              <a:t>التعليم))</a:t>
            </a:r>
            <a:endParaRPr lang="en-US" sz="2800" dirty="0">
              <a:solidFill>
                <a:srgbClr val="FF0000"/>
              </a:solidFill>
              <a:cs typeface="PT Bold Heading" pitchFamily="2" charset="-78"/>
            </a:endParaRPr>
          </a:p>
        </p:txBody>
      </p:sp>
      <p:sp>
        <p:nvSpPr>
          <p:cNvPr id="2" name="مستطيل 1"/>
          <p:cNvSpPr/>
          <p:nvPr/>
        </p:nvSpPr>
        <p:spPr>
          <a:xfrm>
            <a:off x="409949" y="2456021"/>
            <a:ext cx="8144065" cy="2308324"/>
          </a:xfrm>
          <a:prstGeom prst="rect">
            <a:avLst/>
          </a:prstGeom>
        </p:spPr>
        <p:txBody>
          <a:bodyPr wrap="square">
            <a:spAutoFit/>
          </a:bodyPr>
          <a:lstStyle/>
          <a:p>
            <a:r>
              <a:rPr lang="ar-SA" sz="2400" dirty="0">
                <a:latin typeface="Times New Roman" pitchFamily="18" charset="0"/>
                <a:cs typeface="PT Bold Heading" pitchFamily="2" charset="-78"/>
              </a:rPr>
              <a:t>تعويد الطلاب العادات الصحية السليمة ونشر الوعي الصحي.</a:t>
            </a:r>
            <a:endParaRPr lang="ar-EG" sz="2400" dirty="0">
              <a:latin typeface="Times New Roman" pitchFamily="18" charset="0"/>
              <a:cs typeface="PT Bold Heading" pitchFamily="2" charset="-78"/>
            </a:endParaRPr>
          </a:p>
          <a:p>
            <a:endParaRPr lang="en-US" sz="2400" dirty="0">
              <a:latin typeface="Times New Roman" pitchFamily="18" charset="0"/>
              <a:cs typeface="PT Bold Heading" pitchFamily="2" charset="-78"/>
            </a:endParaRPr>
          </a:p>
          <a:p>
            <a:r>
              <a:rPr lang="ar-SA" sz="2400" dirty="0" smtClean="0">
                <a:latin typeface="Times New Roman" pitchFamily="18" charset="0"/>
                <a:cs typeface="PT Bold Heading" pitchFamily="2" charset="-78"/>
              </a:rPr>
              <a:t>توفير </a:t>
            </a:r>
            <a:r>
              <a:rPr lang="ar-SA" sz="2400" dirty="0">
                <a:latin typeface="Times New Roman" pitchFamily="18" charset="0"/>
                <a:cs typeface="PT Bold Heading" pitchFamily="2" charset="-78"/>
              </a:rPr>
              <a:t>العناية الصحية للطلاب علاجية كانت أو وقائية .</a:t>
            </a:r>
            <a:endParaRPr lang="ar-EG" sz="2400" dirty="0">
              <a:latin typeface="Times New Roman" pitchFamily="18" charset="0"/>
              <a:cs typeface="PT Bold Heading" pitchFamily="2" charset="-78"/>
            </a:endParaRPr>
          </a:p>
          <a:p>
            <a:endParaRPr lang="ar-SA" sz="2400" dirty="0">
              <a:latin typeface="Times New Roman" pitchFamily="18" charset="0"/>
              <a:cs typeface="PT Bold Heading" pitchFamily="2" charset="-78"/>
            </a:endParaRPr>
          </a:p>
          <a:p>
            <a:r>
              <a:rPr lang="ar-SA" sz="2400" dirty="0">
                <a:latin typeface="Times New Roman" pitchFamily="18" charset="0"/>
                <a:cs typeface="PT Bold Heading" pitchFamily="2" charset="-78"/>
              </a:rPr>
              <a:t>يكون المبنى المدرسي لائقاً في مستواه ونظامه وتوفر الشروط </a:t>
            </a:r>
            <a:r>
              <a:rPr lang="ar-SA" sz="2400" dirty="0" smtClean="0">
                <a:latin typeface="Times New Roman" pitchFamily="18" charset="0"/>
                <a:cs typeface="PT Bold Heading" pitchFamily="2" charset="-78"/>
              </a:rPr>
              <a:t>الصحيــة </a:t>
            </a:r>
            <a:r>
              <a:rPr lang="ar-SA" sz="2400" dirty="0">
                <a:latin typeface="Times New Roman" pitchFamily="18" charset="0"/>
                <a:cs typeface="PT Bold Heading" pitchFamily="2" charset="-78"/>
              </a:rPr>
              <a:t>فيه </a:t>
            </a:r>
          </a:p>
        </p:txBody>
      </p:sp>
      <p:sp>
        <p:nvSpPr>
          <p:cNvPr id="9" name="شكل بيضاوي 8"/>
          <p:cNvSpPr/>
          <p:nvPr/>
        </p:nvSpPr>
        <p:spPr>
          <a:xfrm>
            <a:off x="8564162" y="2636912"/>
            <a:ext cx="360040" cy="216024"/>
          </a:xfrm>
          <a:prstGeom prst="ellipse">
            <a:avLst/>
          </a:prstGeom>
          <a:solidFill>
            <a:srgbClr val="FF000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شكل بيضاوي 10"/>
          <p:cNvSpPr/>
          <p:nvPr/>
        </p:nvSpPr>
        <p:spPr>
          <a:xfrm>
            <a:off x="8555502" y="3356992"/>
            <a:ext cx="360040" cy="216024"/>
          </a:xfrm>
          <a:prstGeom prst="ellipse">
            <a:avLst/>
          </a:prstGeom>
          <a:solidFill>
            <a:srgbClr val="FF000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2" name="شكل بيضاوي 11"/>
          <p:cNvSpPr/>
          <p:nvPr/>
        </p:nvSpPr>
        <p:spPr>
          <a:xfrm>
            <a:off x="8542334" y="4149080"/>
            <a:ext cx="360040" cy="216024"/>
          </a:xfrm>
          <a:prstGeom prst="ellipse">
            <a:avLst/>
          </a:prstGeom>
          <a:solidFill>
            <a:srgbClr val="FF000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5" name="عنصر نائب لرقم الشريحة 4"/>
          <p:cNvSpPr>
            <a:spLocks noGrp="1"/>
          </p:cNvSpPr>
          <p:nvPr>
            <p:ph type="sldNum" sz="quarter" idx="12"/>
          </p:nvPr>
        </p:nvSpPr>
        <p:spPr/>
        <p:txBody>
          <a:bodyPr/>
          <a:lstStyle/>
          <a:p>
            <a:fld id="{FA4A9D15-273E-444D-96E8-524C3DB48762}" type="slidenum">
              <a:rPr lang="ar-SA" smtClean="0"/>
              <a:pPr/>
              <a:t>2</a:t>
            </a:fld>
            <a:endParaRPr lang="ar-SA"/>
          </a:p>
        </p:txBody>
      </p:sp>
    </p:spTree>
    <p:extLst>
      <p:ext uri="{BB962C8B-B14F-4D97-AF65-F5344CB8AC3E}">
        <p14:creationId xmlns:p14="http://schemas.microsoft.com/office/powerpoint/2010/main" xmlns="" val="26033171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subTitle" idx="1"/>
          </p:nvPr>
        </p:nvSpPr>
        <p:spPr>
          <a:xfrm>
            <a:off x="179512" y="1700808"/>
            <a:ext cx="8604448" cy="5544616"/>
          </a:xfrm>
        </p:spPr>
        <p:txBody>
          <a:bodyPr>
            <a:normAutofit fontScale="62500" lnSpcReduction="20000"/>
          </a:bodyPr>
          <a:lstStyle/>
          <a:p>
            <a:pPr algn="ctr">
              <a:buFont typeface="Wingdings" pitchFamily="2" charset="2"/>
              <a:buNone/>
            </a:pPr>
            <a:r>
              <a:rPr lang="ar-SA" sz="5100" dirty="0" smtClean="0">
                <a:solidFill>
                  <a:srgbClr val="FFC000"/>
                </a:solidFill>
                <a:cs typeface="AL-Mohanad" pitchFamily="2" charset="-78"/>
              </a:rPr>
              <a:t>هناك أدوار محددة بكل جهة من الجهات</a:t>
            </a:r>
          </a:p>
          <a:p>
            <a:endParaRPr lang="ar-SA" sz="3600" dirty="0" smtClean="0">
              <a:cs typeface="AL-Mohanad" pitchFamily="2" charset="-78"/>
            </a:endParaRPr>
          </a:p>
          <a:p>
            <a:pPr>
              <a:buFont typeface="Wingdings" pitchFamily="2" charset="2"/>
              <a:buChar char="v"/>
            </a:pPr>
            <a:r>
              <a:rPr lang="ar-SA" sz="4500" dirty="0" smtClean="0">
                <a:cs typeface="AL-Mohanad" pitchFamily="2" charset="-78"/>
              </a:rPr>
              <a:t>على المستوى المركزي </a:t>
            </a:r>
          </a:p>
          <a:p>
            <a:pPr marL="514350" indent="-514350">
              <a:buFont typeface="+mj-lt"/>
              <a:buAutoNum type="arabicPeriod"/>
            </a:pPr>
            <a:r>
              <a:rPr lang="ar-SA" sz="4500" dirty="0" smtClean="0">
                <a:solidFill>
                  <a:schemeClr val="accent2">
                    <a:lumMod val="40000"/>
                    <a:lumOff val="60000"/>
                  </a:schemeClr>
                </a:solidFill>
                <a:cs typeface="AL-Mohanad" pitchFamily="2" charset="-78"/>
              </a:rPr>
              <a:t>الإدارة العامة للصحة المدرسية</a:t>
            </a:r>
          </a:p>
          <a:p>
            <a:pPr marL="514350" indent="-514350">
              <a:buFont typeface="+mj-lt"/>
              <a:buAutoNum type="arabicPeriod"/>
            </a:pPr>
            <a:r>
              <a:rPr lang="ar-SA" sz="4500" dirty="0" smtClean="0">
                <a:solidFill>
                  <a:schemeClr val="accent2">
                    <a:lumMod val="40000"/>
                    <a:lumOff val="60000"/>
                  </a:schemeClr>
                </a:solidFill>
                <a:cs typeface="AL-Mohanad" pitchFamily="2" charset="-78"/>
              </a:rPr>
              <a:t>الإدارة العامة لرياض الأطفال </a:t>
            </a:r>
          </a:p>
          <a:p>
            <a:pPr marL="514350" indent="-514350"/>
            <a:r>
              <a:rPr lang="ar-SA" sz="4500" dirty="0" smtClean="0">
                <a:solidFill>
                  <a:srgbClr val="FFC000"/>
                </a:solidFill>
                <a:cs typeface="AL-Mohanad" pitchFamily="2" charset="-78"/>
              </a:rPr>
              <a:t>تتمثل في الإشراف والمتابعة وتكريم الروضات</a:t>
            </a:r>
          </a:p>
          <a:p>
            <a:pPr>
              <a:buFont typeface="Wingdings" pitchFamily="2" charset="2"/>
              <a:buChar char="v"/>
            </a:pPr>
            <a:r>
              <a:rPr lang="ar-SA" sz="4500" dirty="0" smtClean="0">
                <a:cs typeface="AL-Mohanad" pitchFamily="2" charset="-78"/>
              </a:rPr>
              <a:t>على المستوى الطرفي ( الميداني ) : سيتم من خلال الشرائح القادمة توضيح دور الجهات الآتية : </a:t>
            </a:r>
          </a:p>
          <a:p>
            <a:pPr marL="514350" indent="-514350">
              <a:buFont typeface="+mj-lt"/>
              <a:buAutoNum type="arabicPeriod"/>
            </a:pPr>
            <a:r>
              <a:rPr lang="ar-SA" sz="4500" dirty="0" smtClean="0">
                <a:solidFill>
                  <a:schemeClr val="accent2">
                    <a:lumMod val="40000"/>
                    <a:lumOff val="60000"/>
                  </a:schemeClr>
                </a:solidFill>
                <a:cs typeface="AL-Mohanad" pitchFamily="2" charset="-78"/>
              </a:rPr>
              <a:t>دور إدارة التربية والتعليم. </a:t>
            </a:r>
          </a:p>
          <a:p>
            <a:pPr marL="514350" indent="-514350">
              <a:buFont typeface="+mj-lt"/>
              <a:buAutoNum type="arabicPeriod"/>
            </a:pPr>
            <a:r>
              <a:rPr lang="ar-SA" sz="4500" dirty="0" smtClean="0">
                <a:solidFill>
                  <a:schemeClr val="accent2">
                    <a:lumMod val="40000"/>
                    <a:lumOff val="60000"/>
                  </a:schemeClr>
                </a:solidFill>
                <a:cs typeface="AL-Mohanad" pitchFamily="2" charset="-78"/>
              </a:rPr>
              <a:t>دور إدارة الصحة المدرسية.  </a:t>
            </a:r>
          </a:p>
          <a:p>
            <a:pPr marL="514350" indent="-514350">
              <a:buFont typeface="+mj-lt"/>
              <a:buAutoNum type="arabicPeriod"/>
            </a:pPr>
            <a:r>
              <a:rPr lang="ar-SA" sz="4500" dirty="0" smtClean="0">
                <a:solidFill>
                  <a:schemeClr val="accent2">
                    <a:lumMod val="40000"/>
                    <a:lumOff val="60000"/>
                  </a:schemeClr>
                </a:solidFill>
                <a:cs typeface="AL-Mohanad" pitchFamily="2" charset="-78"/>
              </a:rPr>
              <a:t>دور الوحدة الصحية. </a:t>
            </a:r>
          </a:p>
          <a:p>
            <a:pPr marL="514350" indent="-514350">
              <a:buFont typeface="+mj-lt"/>
              <a:buAutoNum type="arabicPeriod"/>
            </a:pPr>
            <a:r>
              <a:rPr lang="ar-SA" sz="4500" dirty="0" smtClean="0">
                <a:solidFill>
                  <a:schemeClr val="accent2">
                    <a:lumMod val="40000"/>
                    <a:lumOff val="60000"/>
                  </a:schemeClr>
                </a:solidFill>
                <a:cs typeface="AL-Mohanad" pitchFamily="2" charset="-78"/>
              </a:rPr>
              <a:t>دور إدارة رياض الأطفال. </a:t>
            </a:r>
          </a:p>
          <a:p>
            <a:pPr marL="514350" indent="-514350">
              <a:buFont typeface="+mj-lt"/>
              <a:buAutoNum type="arabicPeriod"/>
            </a:pPr>
            <a:r>
              <a:rPr lang="ar-SA" sz="4500" dirty="0" smtClean="0">
                <a:solidFill>
                  <a:schemeClr val="accent2">
                    <a:lumMod val="40000"/>
                    <a:lumOff val="60000"/>
                  </a:schemeClr>
                </a:solidFill>
                <a:cs typeface="AL-Mohanad" pitchFamily="2" charset="-78"/>
              </a:rPr>
              <a:t>دور الروضات المشاركة بالبرنامج. </a:t>
            </a:r>
          </a:p>
          <a:p>
            <a:pPr algn="ctr"/>
            <a:endParaRPr lang="ar-SA" sz="4400" dirty="0" smtClean="0">
              <a:solidFill>
                <a:schemeClr val="accent2">
                  <a:lumMod val="40000"/>
                  <a:lumOff val="60000"/>
                </a:schemeClr>
              </a:solidFill>
              <a:cs typeface="AL-Mohanad" pitchFamily="2" charset="-78"/>
            </a:endParaRPr>
          </a:p>
          <a:p>
            <a:pPr algn="ctr"/>
            <a:endParaRPr lang="en-US" sz="4400" dirty="0" smtClean="0">
              <a:solidFill>
                <a:schemeClr val="accent2">
                  <a:lumMod val="40000"/>
                  <a:lumOff val="60000"/>
                </a:schemeClr>
              </a:solidFill>
              <a:cs typeface="AL-Mohanad" pitchFamily="2" charset="-78"/>
            </a:endParaRPr>
          </a:p>
        </p:txBody>
      </p:sp>
      <p:sp>
        <p:nvSpPr>
          <p:cNvPr id="3" name="AutoShape 3"/>
          <p:cNvSpPr>
            <a:spLocks noChangeArrowheads="1"/>
          </p:cNvSpPr>
          <p:nvPr/>
        </p:nvSpPr>
        <p:spPr bwMode="auto">
          <a:xfrm>
            <a:off x="1403648" y="78830"/>
            <a:ext cx="6553200" cy="719137"/>
          </a:xfrm>
          <a:prstGeom prst="flowChartTerminator">
            <a:avLst/>
          </a:prstGeom>
          <a:noFill/>
          <a:ln w="76200">
            <a:solidFill>
              <a:srgbClr val="FFCC66"/>
            </a:solidFill>
            <a:miter lim="800000"/>
            <a:headEnd/>
            <a:tailEnd/>
          </a:ln>
        </p:spPr>
        <p:txBody>
          <a:bodyPr wrap="none" anchor="ctr"/>
          <a:lstStyle/>
          <a:p>
            <a:pPr algn="ctr" rtl="1"/>
            <a:r>
              <a:rPr lang="ar-SA" sz="4000" b="1" dirty="0" smtClean="0">
                <a:latin typeface="Arial" pitchFamily="34" charset="0"/>
                <a:cs typeface="AL-Mohanad" pitchFamily="2" charset="-78"/>
              </a:rPr>
              <a:t>ثالثاً: </a:t>
            </a:r>
            <a:r>
              <a:rPr lang="ar-SA" sz="4000" b="1" dirty="0">
                <a:latin typeface="Arial" pitchFamily="34" charset="0"/>
                <a:cs typeface="AL-Mohanad" pitchFamily="2" charset="-78"/>
              </a:rPr>
              <a:t>مرحلة </a:t>
            </a:r>
            <a:r>
              <a:rPr lang="ar-SA" sz="4400" b="1" dirty="0" smtClean="0">
                <a:solidFill>
                  <a:srgbClr val="FFFFFF"/>
                </a:solidFill>
                <a:latin typeface="Arial" pitchFamily="34" charset="0"/>
                <a:cs typeface="AL-Mohanad" pitchFamily="2" charset="-78"/>
              </a:rPr>
              <a:t>التنفيذ</a:t>
            </a:r>
            <a:endParaRPr lang="en-US" sz="4400" b="1" dirty="0">
              <a:solidFill>
                <a:srgbClr val="FFFFFF"/>
              </a:solidFill>
              <a:latin typeface="Arial" pitchFamily="34" charset="0"/>
              <a:cs typeface="AL-Mohanad"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000" fill="hold"/>
                                        <p:tgtEl>
                                          <p:spTgt spid="3"/>
                                        </p:tgtEl>
                                        <p:attrNameLst>
                                          <p:attrName>ppt_x</p:attrName>
                                        </p:attrNameLst>
                                      </p:cBhvr>
                                      <p:tavLst>
                                        <p:tav tm="0">
                                          <p:val>
                                            <p:strVal val="#ppt_x"/>
                                          </p:val>
                                        </p:tav>
                                        <p:tav tm="100000">
                                          <p:val>
                                            <p:strVal val="#ppt_x"/>
                                          </p:val>
                                        </p:tav>
                                      </p:tavLst>
                                    </p:anim>
                                    <p:anim calcmode="lin" valueType="num">
                                      <p:cBhvr additive="base">
                                        <p:cTn id="8" dur="10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2"/>
          </p:nvPr>
        </p:nvSpPr>
        <p:spPr/>
        <p:txBody>
          <a:bodyPr/>
          <a:lstStyle/>
          <a:p>
            <a:fld id="{FA4A9D15-273E-444D-96E8-524C3DB48762}" type="slidenum">
              <a:rPr lang="ar-SA" smtClean="0"/>
              <a:pPr/>
              <a:t>21</a:t>
            </a:fld>
            <a:endParaRPr lang="ar-SA"/>
          </a:p>
        </p:txBody>
      </p:sp>
      <p:sp>
        <p:nvSpPr>
          <p:cNvPr id="3" name="مستطيل مستدير الزوايا 2"/>
          <p:cNvSpPr/>
          <p:nvPr/>
        </p:nvSpPr>
        <p:spPr>
          <a:xfrm>
            <a:off x="1259632" y="1196752"/>
            <a:ext cx="6907259" cy="864096"/>
          </a:xfrm>
          <a:prstGeom prst="roundRect">
            <a:avLst/>
          </a:prstGeom>
          <a:solidFill>
            <a:schemeClr val="accent3"/>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dirty="0" smtClean="0">
                <a:solidFill>
                  <a:schemeClr val="tx2">
                    <a:lumMod val="25000"/>
                  </a:schemeClr>
                </a:solidFill>
                <a:cs typeface="PT Bold Heading" pitchFamily="2" charset="-78"/>
              </a:rPr>
              <a:t>الخطوات التنفيذية لبرنامج الروضة المعززة للصحة </a:t>
            </a:r>
            <a:endParaRPr lang="en-US" sz="2800" dirty="0">
              <a:solidFill>
                <a:schemeClr val="tx2">
                  <a:lumMod val="25000"/>
                </a:schemeClr>
              </a:solidFill>
              <a:cs typeface="PT Bold Heading" pitchFamily="2" charset="-78"/>
            </a:endParaRPr>
          </a:p>
        </p:txBody>
      </p:sp>
      <p:sp>
        <p:nvSpPr>
          <p:cNvPr id="13" name="مستطيل 12"/>
          <p:cNvSpPr/>
          <p:nvPr/>
        </p:nvSpPr>
        <p:spPr>
          <a:xfrm>
            <a:off x="4911407" y="2276872"/>
            <a:ext cx="3687950" cy="43204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smtClean="0"/>
              <a:t>1</a:t>
            </a:r>
            <a:r>
              <a:rPr lang="ar-SA" sz="2000" dirty="0">
                <a:solidFill>
                  <a:schemeClr val="tx1"/>
                </a:solidFill>
                <a:cs typeface="PT Bold Heading" pitchFamily="2" charset="-78"/>
              </a:rPr>
              <a:t>- حلقة تعريفية عن البرنامج </a:t>
            </a:r>
          </a:p>
        </p:txBody>
      </p:sp>
      <p:sp>
        <p:nvSpPr>
          <p:cNvPr id="14" name="مستطيل 13"/>
          <p:cNvSpPr/>
          <p:nvPr/>
        </p:nvSpPr>
        <p:spPr>
          <a:xfrm>
            <a:off x="4283968" y="2922195"/>
            <a:ext cx="4315389" cy="432048"/>
          </a:xfrm>
          <a:prstGeom prst="rect">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smtClean="0"/>
              <a:t>2</a:t>
            </a:r>
            <a:r>
              <a:rPr lang="ar-SA" sz="2000" dirty="0">
                <a:solidFill>
                  <a:schemeClr val="tx1"/>
                </a:solidFill>
                <a:cs typeface="PT Bold Heading" pitchFamily="2" charset="-78"/>
              </a:rPr>
              <a:t>- دعوة </a:t>
            </a:r>
            <a:r>
              <a:rPr lang="ar-SA" sz="2000" dirty="0" smtClean="0">
                <a:solidFill>
                  <a:schemeClr val="tx1"/>
                </a:solidFill>
                <a:cs typeface="PT Bold Heading" pitchFamily="2" charset="-78"/>
              </a:rPr>
              <a:t>الروضات </a:t>
            </a:r>
            <a:r>
              <a:rPr lang="ar-SA" sz="2000" dirty="0">
                <a:solidFill>
                  <a:schemeClr val="tx1"/>
                </a:solidFill>
                <a:cs typeface="PT Bold Heading" pitchFamily="2" charset="-78"/>
              </a:rPr>
              <a:t>للمشاركة </a:t>
            </a:r>
          </a:p>
        </p:txBody>
      </p:sp>
      <p:sp>
        <p:nvSpPr>
          <p:cNvPr id="15" name="مستطيل 14"/>
          <p:cNvSpPr/>
          <p:nvPr/>
        </p:nvSpPr>
        <p:spPr>
          <a:xfrm>
            <a:off x="3635896" y="3501008"/>
            <a:ext cx="4968552" cy="432048"/>
          </a:xfrm>
          <a:prstGeom prst="rect">
            <a:avLst/>
          </a:prstGeom>
          <a:solidFill>
            <a:schemeClr val="bg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smtClean="0"/>
              <a:t>3</a:t>
            </a:r>
            <a:r>
              <a:rPr lang="ar-SA" sz="2000" dirty="0" smtClean="0">
                <a:solidFill>
                  <a:schemeClr val="tx1"/>
                </a:solidFill>
                <a:cs typeface="PT Bold Heading" pitchFamily="2" charset="-78"/>
              </a:rPr>
              <a:t>- تعبئة نموذج الاشتراك من قبل الروضة</a:t>
            </a:r>
            <a:endParaRPr lang="ar-SA" sz="2000" dirty="0">
              <a:solidFill>
                <a:schemeClr val="tx1"/>
              </a:solidFill>
              <a:cs typeface="PT Bold Heading" pitchFamily="2" charset="-78"/>
            </a:endParaRPr>
          </a:p>
        </p:txBody>
      </p:sp>
      <p:sp>
        <p:nvSpPr>
          <p:cNvPr id="16" name="مستطيل 15"/>
          <p:cNvSpPr/>
          <p:nvPr/>
        </p:nvSpPr>
        <p:spPr>
          <a:xfrm>
            <a:off x="3059833" y="4077072"/>
            <a:ext cx="5544616" cy="432048"/>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smtClean="0"/>
              <a:t>4</a:t>
            </a:r>
            <a:r>
              <a:rPr lang="ar-SA" sz="2000" dirty="0" smtClean="0">
                <a:solidFill>
                  <a:schemeClr val="tx1"/>
                </a:solidFill>
                <a:cs typeface="PT Bold Heading" pitchFamily="2" charset="-78"/>
              </a:rPr>
              <a:t>- دراسة نماذج الاشتراك من قبل الصحة المدرسية</a:t>
            </a:r>
            <a:endParaRPr lang="ar-SA" sz="2000" dirty="0">
              <a:solidFill>
                <a:schemeClr val="tx1"/>
              </a:solidFill>
              <a:cs typeface="PT Bold Heading" pitchFamily="2" charset="-78"/>
            </a:endParaRPr>
          </a:p>
        </p:txBody>
      </p:sp>
      <p:sp>
        <p:nvSpPr>
          <p:cNvPr id="17" name="مستطيل 16"/>
          <p:cNvSpPr/>
          <p:nvPr/>
        </p:nvSpPr>
        <p:spPr>
          <a:xfrm>
            <a:off x="2411761" y="4623230"/>
            <a:ext cx="6192688" cy="432048"/>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smtClean="0"/>
              <a:t>5</a:t>
            </a:r>
            <a:r>
              <a:rPr lang="ar-SA" sz="2000" dirty="0" smtClean="0">
                <a:solidFill>
                  <a:schemeClr val="tx1"/>
                </a:solidFill>
                <a:cs typeface="PT Bold Heading" pitchFamily="2" charset="-78"/>
              </a:rPr>
              <a:t>- اعتماد الروضات من قبل مدير التربية والتعليم </a:t>
            </a:r>
            <a:endParaRPr lang="ar-SA" sz="2000" dirty="0">
              <a:solidFill>
                <a:schemeClr val="tx1"/>
              </a:solidFill>
              <a:cs typeface="PT Bold Heading" pitchFamily="2" charset="-78"/>
            </a:endParaRPr>
          </a:p>
        </p:txBody>
      </p:sp>
      <p:sp>
        <p:nvSpPr>
          <p:cNvPr id="18" name="مستطيل 17"/>
          <p:cNvSpPr/>
          <p:nvPr/>
        </p:nvSpPr>
        <p:spPr>
          <a:xfrm>
            <a:off x="1763689" y="5229200"/>
            <a:ext cx="6871500" cy="432048"/>
          </a:xfrm>
          <a:prstGeom prst="rect">
            <a:avLst/>
          </a:prstGeom>
          <a:solidFill>
            <a:schemeClr val="tx2">
              <a:lumMod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smtClean="0"/>
              <a:t>6</a:t>
            </a:r>
            <a:r>
              <a:rPr lang="ar-SA" sz="2000" dirty="0" smtClean="0">
                <a:solidFill>
                  <a:schemeClr val="tx1"/>
                </a:solidFill>
                <a:cs typeface="PT Bold Heading" pitchFamily="2" charset="-78"/>
              </a:rPr>
              <a:t>- تزويد المدارس بمطبوعات البرنامج</a:t>
            </a:r>
            <a:endParaRPr lang="ar-SA" sz="2000" dirty="0">
              <a:solidFill>
                <a:schemeClr val="tx1"/>
              </a:solidFill>
              <a:cs typeface="PT Bold Heading" pitchFamily="2" charset="-78"/>
            </a:endParaRPr>
          </a:p>
        </p:txBody>
      </p:sp>
      <p:sp>
        <p:nvSpPr>
          <p:cNvPr id="19" name="مستطيل 18"/>
          <p:cNvSpPr/>
          <p:nvPr/>
        </p:nvSpPr>
        <p:spPr>
          <a:xfrm>
            <a:off x="1187625" y="5877272"/>
            <a:ext cx="7447564" cy="432048"/>
          </a:xfrm>
          <a:prstGeom prst="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smtClean="0"/>
              <a:t>7</a:t>
            </a:r>
            <a:r>
              <a:rPr lang="ar-SA" sz="2000" dirty="0" smtClean="0">
                <a:solidFill>
                  <a:schemeClr val="tx1"/>
                </a:solidFill>
                <a:cs typeface="PT Bold Heading" pitchFamily="2" charset="-78"/>
              </a:rPr>
              <a:t>- تشكيل لجنة تعزيز الصحة في الروضة</a:t>
            </a:r>
            <a:endParaRPr lang="ar-SA" sz="2000" dirty="0">
              <a:solidFill>
                <a:schemeClr val="tx1"/>
              </a:solidFill>
              <a:cs typeface="PT Bold Heading" pitchFamily="2" charset="-78"/>
            </a:endParaRPr>
          </a:p>
        </p:txBody>
      </p:sp>
      <p:sp>
        <p:nvSpPr>
          <p:cNvPr id="11" name="AutoShape 3"/>
          <p:cNvSpPr>
            <a:spLocks noChangeArrowheads="1"/>
          </p:cNvSpPr>
          <p:nvPr/>
        </p:nvSpPr>
        <p:spPr bwMode="auto">
          <a:xfrm>
            <a:off x="1403648" y="188640"/>
            <a:ext cx="6553200" cy="719137"/>
          </a:xfrm>
          <a:prstGeom prst="flowChartTerminator">
            <a:avLst/>
          </a:prstGeom>
          <a:noFill/>
          <a:ln w="76200">
            <a:solidFill>
              <a:srgbClr val="FFCC66"/>
            </a:solidFill>
            <a:miter lim="800000"/>
            <a:headEnd/>
            <a:tailEnd/>
          </a:ln>
        </p:spPr>
        <p:txBody>
          <a:bodyPr wrap="none" anchor="ctr"/>
          <a:lstStyle/>
          <a:p>
            <a:pPr algn="ctr" rtl="1"/>
            <a:r>
              <a:rPr lang="ar-SA" sz="4000" b="1" dirty="0" smtClean="0">
                <a:latin typeface="Arial" pitchFamily="34" charset="0"/>
                <a:cs typeface="AL-Mohanad" pitchFamily="2" charset="-78"/>
              </a:rPr>
              <a:t>ثالثاً: </a:t>
            </a:r>
            <a:r>
              <a:rPr lang="ar-SA" sz="4000" b="1" dirty="0">
                <a:latin typeface="Arial" pitchFamily="34" charset="0"/>
                <a:cs typeface="AL-Mohanad" pitchFamily="2" charset="-78"/>
              </a:rPr>
              <a:t>مرحلة </a:t>
            </a:r>
            <a:r>
              <a:rPr lang="ar-SA" sz="4400" b="1" dirty="0" smtClean="0">
                <a:solidFill>
                  <a:srgbClr val="FFFFFF"/>
                </a:solidFill>
                <a:latin typeface="Arial" pitchFamily="34" charset="0"/>
                <a:cs typeface="AL-Mohanad" pitchFamily="2" charset="-78"/>
              </a:rPr>
              <a:t>التنفيذ</a:t>
            </a:r>
            <a:endParaRPr lang="en-US" sz="4400" b="1" dirty="0">
              <a:solidFill>
                <a:srgbClr val="FFFFFF"/>
              </a:solidFill>
              <a:latin typeface="Arial" pitchFamily="34" charset="0"/>
              <a:cs typeface="AL-Mohanad" pitchFamily="2" charset="-78"/>
            </a:endParaRPr>
          </a:p>
        </p:txBody>
      </p:sp>
    </p:spTree>
    <p:extLst>
      <p:ext uri="{BB962C8B-B14F-4D97-AF65-F5344CB8AC3E}">
        <p14:creationId xmlns:p14="http://schemas.microsoft.com/office/powerpoint/2010/main" xmlns="" val="2294841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1000" fill="hold"/>
                                        <p:tgtEl>
                                          <p:spTgt spid="11"/>
                                        </p:tgtEl>
                                        <p:attrNameLst>
                                          <p:attrName>ppt_x</p:attrName>
                                        </p:attrNameLst>
                                      </p:cBhvr>
                                      <p:tavLst>
                                        <p:tav tm="0">
                                          <p:val>
                                            <p:strVal val="#ppt_x"/>
                                          </p:val>
                                        </p:tav>
                                        <p:tav tm="100000">
                                          <p:val>
                                            <p:strVal val="#ppt_x"/>
                                          </p:val>
                                        </p:tav>
                                      </p:tavLst>
                                    </p:anim>
                                    <p:anim calcmode="lin" valueType="num">
                                      <p:cBhvr additive="base">
                                        <p:cTn id="8" dur="10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2"/>
          </p:nvPr>
        </p:nvSpPr>
        <p:spPr/>
        <p:txBody>
          <a:bodyPr/>
          <a:lstStyle/>
          <a:p>
            <a:fld id="{FA4A9D15-273E-444D-96E8-524C3DB48762}" type="slidenum">
              <a:rPr lang="ar-SA" smtClean="0"/>
              <a:pPr/>
              <a:t>22</a:t>
            </a:fld>
            <a:endParaRPr lang="ar-SA"/>
          </a:p>
        </p:txBody>
      </p:sp>
      <p:sp>
        <p:nvSpPr>
          <p:cNvPr id="13" name="مستطيل 12"/>
          <p:cNvSpPr/>
          <p:nvPr/>
        </p:nvSpPr>
        <p:spPr>
          <a:xfrm>
            <a:off x="1979712" y="2564904"/>
            <a:ext cx="6675293" cy="432048"/>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smtClean="0"/>
              <a:t>9</a:t>
            </a:r>
            <a:r>
              <a:rPr lang="ar-SA" sz="2000" dirty="0" smtClean="0">
                <a:solidFill>
                  <a:schemeClr val="tx1"/>
                </a:solidFill>
                <a:cs typeface="PT Bold Heading" pitchFamily="2" charset="-78"/>
              </a:rPr>
              <a:t>- (دورات تدريبية – حلقات نقاش)   </a:t>
            </a:r>
            <a:endParaRPr lang="ar-SA" sz="2000" dirty="0">
              <a:solidFill>
                <a:schemeClr val="tx1"/>
              </a:solidFill>
              <a:cs typeface="PT Bold Heading" pitchFamily="2" charset="-78"/>
            </a:endParaRPr>
          </a:p>
        </p:txBody>
      </p:sp>
      <p:sp>
        <p:nvSpPr>
          <p:cNvPr id="14" name="مستطيل 13"/>
          <p:cNvSpPr/>
          <p:nvPr/>
        </p:nvSpPr>
        <p:spPr>
          <a:xfrm>
            <a:off x="2555776" y="3212976"/>
            <a:ext cx="6065771" cy="432048"/>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smtClean="0"/>
              <a:t>10</a:t>
            </a:r>
            <a:r>
              <a:rPr lang="ar-SA" sz="2000" dirty="0" smtClean="0">
                <a:solidFill>
                  <a:schemeClr val="tx1"/>
                </a:solidFill>
                <a:cs typeface="PT Bold Heading" pitchFamily="2" charset="-78"/>
              </a:rPr>
              <a:t>- تنفيذ الروضات للبرنامج وفقاً للمدة المقررة  </a:t>
            </a:r>
            <a:endParaRPr lang="ar-SA" sz="2000" dirty="0">
              <a:solidFill>
                <a:schemeClr val="tx1"/>
              </a:solidFill>
              <a:cs typeface="PT Bold Heading" pitchFamily="2" charset="-78"/>
            </a:endParaRPr>
          </a:p>
        </p:txBody>
      </p:sp>
      <p:sp>
        <p:nvSpPr>
          <p:cNvPr id="15" name="مستطيل 14"/>
          <p:cNvSpPr/>
          <p:nvPr/>
        </p:nvSpPr>
        <p:spPr>
          <a:xfrm>
            <a:off x="2915816" y="3903151"/>
            <a:ext cx="5707738" cy="43204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smtClean="0"/>
              <a:t>11</a:t>
            </a:r>
            <a:r>
              <a:rPr lang="ar-SA" sz="2000" dirty="0" smtClean="0">
                <a:solidFill>
                  <a:schemeClr val="tx1"/>
                </a:solidFill>
                <a:cs typeface="PT Bold Heading" pitchFamily="2" charset="-78"/>
              </a:rPr>
              <a:t>- الاشراف والمتابعة</a:t>
            </a:r>
            <a:endParaRPr lang="ar-SA" sz="2000" dirty="0">
              <a:solidFill>
                <a:schemeClr val="tx1"/>
              </a:solidFill>
              <a:cs typeface="PT Bold Heading" pitchFamily="2" charset="-78"/>
            </a:endParaRPr>
          </a:p>
        </p:txBody>
      </p:sp>
      <p:sp>
        <p:nvSpPr>
          <p:cNvPr id="16" name="مستطيل 15"/>
          <p:cNvSpPr/>
          <p:nvPr/>
        </p:nvSpPr>
        <p:spPr>
          <a:xfrm>
            <a:off x="3419873" y="4581128"/>
            <a:ext cx="5216926" cy="432048"/>
          </a:xfrm>
          <a:prstGeom prst="rect">
            <a:avLst/>
          </a:prstGeom>
          <a:solidFill>
            <a:schemeClr val="bg1">
              <a:lumMod val="85000"/>
              <a:lumOff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smtClean="0"/>
              <a:t>12</a:t>
            </a:r>
            <a:r>
              <a:rPr lang="ar-SA" sz="2000" dirty="0" smtClean="0">
                <a:solidFill>
                  <a:schemeClr val="tx1"/>
                </a:solidFill>
                <a:cs typeface="PT Bold Heading" pitchFamily="2" charset="-78"/>
              </a:rPr>
              <a:t>- تقييم خارجي لرياض الأطفال </a:t>
            </a:r>
            <a:endParaRPr lang="ar-SA" sz="2000" dirty="0">
              <a:solidFill>
                <a:schemeClr val="tx1"/>
              </a:solidFill>
              <a:cs typeface="PT Bold Heading" pitchFamily="2" charset="-78"/>
            </a:endParaRPr>
          </a:p>
        </p:txBody>
      </p:sp>
      <p:sp>
        <p:nvSpPr>
          <p:cNvPr id="17" name="مستطيل 16"/>
          <p:cNvSpPr/>
          <p:nvPr/>
        </p:nvSpPr>
        <p:spPr>
          <a:xfrm>
            <a:off x="4067944" y="5218431"/>
            <a:ext cx="4594523" cy="43204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smtClean="0"/>
              <a:t>14</a:t>
            </a:r>
            <a:r>
              <a:rPr lang="ar-SA" sz="2000" dirty="0" smtClean="0">
                <a:solidFill>
                  <a:schemeClr val="tx1"/>
                </a:solidFill>
                <a:cs typeface="PT Bold Heading" pitchFamily="2" charset="-78"/>
              </a:rPr>
              <a:t>- التقرير النهائي</a:t>
            </a:r>
            <a:endParaRPr lang="ar-SA" sz="2000" dirty="0">
              <a:solidFill>
                <a:schemeClr val="tx1"/>
              </a:solidFill>
              <a:cs typeface="PT Bold Heading" pitchFamily="2" charset="-78"/>
            </a:endParaRPr>
          </a:p>
        </p:txBody>
      </p:sp>
      <p:sp>
        <p:nvSpPr>
          <p:cNvPr id="18" name="مستطيل 17"/>
          <p:cNvSpPr/>
          <p:nvPr/>
        </p:nvSpPr>
        <p:spPr>
          <a:xfrm>
            <a:off x="4788024" y="5852423"/>
            <a:ext cx="3876290" cy="432048"/>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smtClean="0"/>
              <a:t>15</a:t>
            </a:r>
            <a:r>
              <a:rPr lang="ar-SA" sz="2000" dirty="0" smtClean="0">
                <a:solidFill>
                  <a:schemeClr val="tx1"/>
                </a:solidFill>
                <a:cs typeface="PT Bold Heading" pitchFamily="2" charset="-78"/>
              </a:rPr>
              <a:t>- التكريم  </a:t>
            </a:r>
            <a:endParaRPr lang="ar-SA" sz="2000" dirty="0">
              <a:solidFill>
                <a:schemeClr val="tx1"/>
              </a:solidFill>
              <a:cs typeface="PT Bold Heading" pitchFamily="2" charset="-78"/>
            </a:endParaRPr>
          </a:p>
        </p:txBody>
      </p:sp>
      <p:sp>
        <p:nvSpPr>
          <p:cNvPr id="21" name="مستطيل 20"/>
          <p:cNvSpPr/>
          <p:nvPr/>
        </p:nvSpPr>
        <p:spPr>
          <a:xfrm>
            <a:off x="1475656" y="1916832"/>
            <a:ext cx="7145891" cy="432048"/>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dirty="0" smtClean="0"/>
              <a:t>8</a:t>
            </a:r>
            <a:r>
              <a:rPr lang="ar-SA" sz="2000" dirty="0" smtClean="0">
                <a:solidFill>
                  <a:schemeClr val="tx1"/>
                </a:solidFill>
                <a:cs typeface="PT Bold Heading" pitchFamily="2" charset="-78"/>
              </a:rPr>
              <a:t>- التقييم الذاتي ( داخلي )  للروضة قبل بدء البرنامج</a:t>
            </a:r>
            <a:endParaRPr lang="ar-SA" sz="2000" dirty="0">
              <a:solidFill>
                <a:schemeClr val="tx1"/>
              </a:solidFill>
              <a:cs typeface="PT Bold Heading" pitchFamily="2" charset="-78"/>
            </a:endParaRPr>
          </a:p>
        </p:txBody>
      </p:sp>
      <p:sp>
        <p:nvSpPr>
          <p:cNvPr id="11" name="مستطيل مستدير الزوايا 10"/>
          <p:cNvSpPr/>
          <p:nvPr/>
        </p:nvSpPr>
        <p:spPr>
          <a:xfrm>
            <a:off x="1043608" y="620688"/>
            <a:ext cx="6907259" cy="864096"/>
          </a:xfrm>
          <a:prstGeom prst="roundRect">
            <a:avLst/>
          </a:prstGeom>
          <a:solidFill>
            <a:schemeClr val="accent3"/>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dirty="0" smtClean="0">
                <a:solidFill>
                  <a:schemeClr val="tx2">
                    <a:lumMod val="25000"/>
                  </a:schemeClr>
                </a:solidFill>
                <a:cs typeface="PT Bold Heading" pitchFamily="2" charset="-78"/>
              </a:rPr>
              <a:t>الخطوات التنفيذية لبرنامج الروضة المعززة للصحة </a:t>
            </a:r>
            <a:endParaRPr lang="en-US" sz="2800" dirty="0">
              <a:solidFill>
                <a:schemeClr val="tx2">
                  <a:lumMod val="25000"/>
                </a:schemeClr>
              </a:solidFill>
              <a:cs typeface="PT Bold Heading" pitchFamily="2" charset="-78"/>
            </a:endParaRPr>
          </a:p>
        </p:txBody>
      </p:sp>
    </p:spTree>
    <p:extLst>
      <p:ext uri="{BB962C8B-B14F-4D97-AF65-F5344CB8AC3E}">
        <p14:creationId xmlns:p14="http://schemas.microsoft.com/office/powerpoint/2010/main" xmlns="" val="6529064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899592" y="476672"/>
            <a:ext cx="7560840" cy="1008112"/>
          </a:xfrm>
          <a:prstGeom prst="roundRect">
            <a:avLst/>
          </a:prstGeom>
          <a:solidFill>
            <a:schemeClr val="accent3"/>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400" dirty="0" smtClean="0">
                <a:solidFill>
                  <a:schemeClr val="tx2">
                    <a:lumMod val="50000"/>
                  </a:schemeClr>
                </a:solidFill>
                <a:cs typeface="AL-Mohanad" pitchFamily="2" charset="-78"/>
              </a:rPr>
              <a:t>دور إدارة التربية والتعليم</a:t>
            </a:r>
            <a:endParaRPr lang="en-US" sz="4400" dirty="0" smtClean="0">
              <a:solidFill>
                <a:schemeClr val="tx2">
                  <a:lumMod val="50000"/>
                </a:schemeClr>
              </a:solidFill>
              <a:cs typeface="AL-Mohanad" pitchFamily="2" charset="-78"/>
            </a:endParaRPr>
          </a:p>
        </p:txBody>
      </p:sp>
      <p:sp>
        <p:nvSpPr>
          <p:cNvPr id="3" name="مستطيل 2"/>
          <p:cNvSpPr/>
          <p:nvPr/>
        </p:nvSpPr>
        <p:spPr>
          <a:xfrm>
            <a:off x="539552" y="1964353"/>
            <a:ext cx="8283851" cy="4031873"/>
          </a:xfrm>
          <a:prstGeom prst="rect">
            <a:avLst/>
          </a:prstGeom>
        </p:spPr>
        <p:txBody>
          <a:bodyPr wrap="square">
            <a:spAutoFit/>
          </a:bodyPr>
          <a:lstStyle/>
          <a:p>
            <a:pPr>
              <a:buFont typeface="Wingdings" pitchFamily="2" charset="2"/>
              <a:buChar char="q"/>
            </a:pPr>
            <a:r>
              <a:rPr lang="ar-SA" sz="2800" dirty="0" smtClean="0">
                <a:solidFill>
                  <a:srgbClr val="FFFF99"/>
                </a:solidFill>
                <a:cs typeface="AL-Mohanad" pitchFamily="2" charset="-78"/>
              </a:rPr>
              <a:t>تحديد المشرفة الفنية على البرنامج  على أن تكون إحدى الطواقم النسائية العاملة بإدارة الصحة المدرسية . </a:t>
            </a:r>
            <a:endParaRPr lang="en-US" sz="2800" dirty="0" smtClean="0">
              <a:solidFill>
                <a:srgbClr val="FFFF99"/>
              </a:solidFill>
              <a:cs typeface="AL-Mohanad" pitchFamily="2" charset="-78"/>
            </a:endParaRPr>
          </a:p>
          <a:p>
            <a:pPr>
              <a:buFont typeface="Wingdings" pitchFamily="2" charset="2"/>
              <a:buChar char="q"/>
            </a:pPr>
            <a:r>
              <a:rPr lang="ar-SA" sz="2800" dirty="0" smtClean="0">
                <a:solidFill>
                  <a:srgbClr val="FFFF99"/>
                </a:solidFill>
                <a:cs typeface="AL-Mohanad" pitchFamily="2" charset="-78"/>
              </a:rPr>
              <a:t>دعوة رياض الأطفال للمشاركة من خلال إصدار تعميم مع إرفاق نموذج طلب المشاركة في البرنامج.  </a:t>
            </a:r>
            <a:endParaRPr lang="en-US" sz="2800" dirty="0" smtClean="0">
              <a:solidFill>
                <a:srgbClr val="FFFF99"/>
              </a:solidFill>
              <a:cs typeface="AL-Mohanad" pitchFamily="2" charset="-78"/>
            </a:endParaRPr>
          </a:p>
          <a:p>
            <a:pPr>
              <a:buFont typeface="Wingdings" pitchFamily="2" charset="2"/>
              <a:buChar char="q"/>
            </a:pPr>
            <a:r>
              <a:rPr lang="ar-SA" sz="2800" dirty="0" smtClean="0">
                <a:solidFill>
                  <a:srgbClr val="FFFF99"/>
                </a:solidFill>
                <a:cs typeface="AL-Mohanad" pitchFamily="2" charset="-78"/>
              </a:rPr>
              <a:t>التنسيق مع الجهات الأخرى في المنطقة (الشؤون الصحية، أمانة البلديات، الدفاع المدني، المرور....) للمساهمة في دعم البرنامج.</a:t>
            </a:r>
            <a:endParaRPr lang="en-US" sz="2800" dirty="0" smtClean="0">
              <a:solidFill>
                <a:srgbClr val="FFFF99"/>
              </a:solidFill>
              <a:cs typeface="AL-Mohanad" pitchFamily="2" charset="-78"/>
            </a:endParaRPr>
          </a:p>
          <a:p>
            <a:pPr>
              <a:buFont typeface="Wingdings" pitchFamily="2" charset="2"/>
              <a:buChar char="q"/>
            </a:pPr>
            <a:r>
              <a:rPr lang="ar-SA" sz="2800" dirty="0" smtClean="0">
                <a:solidFill>
                  <a:srgbClr val="FFFF99"/>
                </a:solidFill>
                <a:cs typeface="AL-Mohanad" pitchFamily="2" charset="-78"/>
              </a:rPr>
              <a:t>توفير ما تتطلبه خطوات تنفيذ البرنامج.</a:t>
            </a:r>
            <a:endParaRPr lang="en-US" sz="2800" dirty="0" smtClean="0">
              <a:solidFill>
                <a:srgbClr val="FFFF99"/>
              </a:solidFill>
              <a:cs typeface="AL-Mohanad" pitchFamily="2" charset="-78"/>
            </a:endParaRPr>
          </a:p>
          <a:p>
            <a:pPr>
              <a:buFont typeface="Wingdings" pitchFamily="2" charset="2"/>
              <a:buChar char="q"/>
            </a:pPr>
            <a:r>
              <a:rPr lang="ar-SA" sz="2800" dirty="0" smtClean="0">
                <a:solidFill>
                  <a:srgbClr val="FFFF99"/>
                </a:solidFill>
                <a:cs typeface="AL-Mohanad" pitchFamily="2" charset="-78"/>
              </a:rPr>
              <a:t>الاعتماد النهائي للروضات من مدير إدارة التربية والتعليم </a:t>
            </a:r>
            <a:endParaRPr lang="en-US" sz="2800" dirty="0" smtClean="0">
              <a:solidFill>
                <a:srgbClr val="FFFF99"/>
              </a:solidFill>
              <a:cs typeface="AL-Mohanad" pitchFamily="2" charset="-78"/>
            </a:endParaRPr>
          </a:p>
          <a:p>
            <a:pPr>
              <a:buFont typeface="Arial" pitchFamily="34" charset="0"/>
              <a:buChar char="•"/>
            </a:pPr>
            <a:endParaRPr lang="en-US" sz="3200" dirty="0" smtClean="0">
              <a:solidFill>
                <a:srgbClr val="FFFF99"/>
              </a:solidFill>
              <a:cs typeface="AL-Mohanad" pitchFamily="2" charset="-78"/>
            </a:endParaRPr>
          </a:p>
        </p:txBody>
      </p:sp>
      <p:sp>
        <p:nvSpPr>
          <p:cNvPr id="8" name="عنصر نائب لرقم الشريحة 7"/>
          <p:cNvSpPr>
            <a:spLocks noGrp="1"/>
          </p:cNvSpPr>
          <p:nvPr>
            <p:ph type="sldNum" sz="quarter" idx="12"/>
          </p:nvPr>
        </p:nvSpPr>
        <p:spPr/>
        <p:txBody>
          <a:bodyPr/>
          <a:lstStyle/>
          <a:p>
            <a:fld id="{FA4A9D15-273E-444D-96E8-524C3DB48762}" type="slidenum">
              <a:rPr lang="ar-SA" smtClean="0"/>
              <a:pPr/>
              <a:t>23</a:t>
            </a:fld>
            <a:endParaRPr lang="ar-SA"/>
          </a:p>
        </p:txBody>
      </p:sp>
    </p:spTree>
    <p:extLst>
      <p:ext uri="{BB962C8B-B14F-4D97-AF65-F5344CB8AC3E}">
        <p14:creationId xmlns:p14="http://schemas.microsoft.com/office/powerpoint/2010/main" xmlns="" val="32116389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2"/>
          </p:nvPr>
        </p:nvSpPr>
        <p:spPr/>
        <p:txBody>
          <a:bodyPr/>
          <a:lstStyle/>
          <a:p>
            <a:fld id="{FA4A9D15-273E-444D-96E8-524C3DB48762}" type="slidenum">
              <a:rPr lang="ar-SA" smtClean="0"/>
              <a:pPr/>
              <a:t>24</a:t>
            </a:fld>
            <a:endParaRPr lang="ar-SA"/>
          </a:p>
        </p:txBody>
      </p:sp>
      <p:pic>
        <p:nvPicPr>
          <p:cNvPr id="2050" name="Picture 2"/>
          <p:cNvPicPr>
            <a:picLocks noChangeAspect="1" noChangeArrowheads="1"/>
          </p:cNvPicPr>
          <p:nvPr/>
        </p:nvPicPr>
        <p:blipFill>
          <a:blip r:embed="rId2"/>
          <a:srcRect l="16606" t="16360" r="28762" b="12766"/>
          <a:stretch>
            <a:fillRect/>
          </a:stretch>
        </p:blipFill>
        <p:spPr bwMode="auto">
          <a:xfrm>
            <a:off x="1979712" y="1484784"/>
            <a:ext cx="5328592" cy="5184576"/>
          </a:xfrm>
          <a:prstGeom prst="rect">
            <a:avLst/>
          </a:prstGeom>
          <a:solidFill>
            <a:schemeClr val="accent3"/>
          </a:solidFill>
          <a:ln w="76200">
            <a:solidFill>
              <a:schemeClr val="accent3">
                <a:lumMod val="75000"/>
              </a:schemeClr>
            </a:solidFill>
            <a:miter lim="800000"/>
            <a:headEnd/>
            <a:tailEnd/>
          </a:ln>
        </p:spPr>
      </p:pic>
      <p:sp>
        <p:nvSpPr>
          <p:cNvPr id="4" name="مستطيل مستدير الزوايا 3"/>
          <p:cNvSpPr/>
          <p:nvPr/>
        </p:nvSpPr>
        <p:spPr>
          <a:xfrm>
            <a:off x="1403648" y="260648"/>
            <a:ext cx="6624736" cy="1008112"/>
          </a:xfrm>
          <a:prstGeom prst="roundRect">
            <a:avLst/>
          </a:prstGeom>
          <a:solidFill>
            <a:schemeClr val="accent3"/>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000" dirty="0" smtClean="0">
                <a:solidFill>
                  <a:schemeClr val="tx2">
                    <a:lumMod val="50000"/>
                  </a:schemeClr>
                </a:solidFill>
                <a:cs typeface="AL-Mohanad" pitchFamily="2" charset="-78"/>
              </a:rPr>
              <a:t>نموذج اعتماد روضة للمشاركة بالبرنامج </a:t>
            </a:r>
            <a:endParaRPr lang="en-US" sz="4000" dirty="0" smtClean="0">
              <a:solidFill>
                <a:schemeClr val="tx2">
                  <a:lumMod val="50000"/>
                </a:schemeClr>
              </a:solidFill>
              <a:cs typeface="AL-Mohanad" pitchFamily="2" charset="-78"/>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899592" y="476672"/>
            <a:ext cx="7560840" cy="1008112"/>
          </a:xfrm>
          <a:prstGeom prst="roundRect">
            <a:avLst/>
          </a:prstGeom>
          <a:solidFill>
            <a:schemeClr val="accent3"/>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400" dirty="0" smtClean="0">
                <a:solidFill>
                  <a:schemeClr val="tx2">
                    <a:lumMod val="50000"/>
                  </a:schemeClr>
                </a:solidFill>
                <a:cs typeface="AL-Mohanad" pitchFamily="2" charset="-78"/>
              </a:rPr>
              <a:t>دور إدارة الصحة المدرسية بإدارة التعليم</a:t>
            </a:r>
            <a:endParaRPr lang="en-US" sz="4400" dirty="0" smtClean="0">
              <a:solidFill>
                <a:schemeClr val="tx2">
                  <a:lumMod val="50000"/>
                </a:schemeClr>
              </a:solidFill>
              <a:cs typeface="AL-Mohanad" pitchFamily="2" charset="-78"/>
            </a:endParaRPr>
          </a:p>
        </p:txBody>
      </p:sp>
      <p:sp>
        <p:nvSpPr>
          <p:cNvPr id="3" name="مستطيل 2"/>
          <p:cNvSpPr/>
          <p:nvPr/>
        </p:nvSpPr>
        <p:spPr>
          <a:xfrm>
            <a:off x="539552" y="1772816"/>
            <a:ext cx="8283851" cy="5324535"/>
          </a:xfrm>
          <a:prstGeom prst="rect">
            <a:avLst/>
          </a:prstGeom>
        </p:spPr>
        <p:txBody>
          <a:bodyPr wrap="square">
            <a:spAutoFit/>
          </a:bodyPr>
          <a:lstStyle/>
          <a:p>
            <a:pPr>
              <a:buFont typeface="Wingdings" pitchFamily="2" charset="2"/>
              <a:buChar char="q"/>
            </a:pPr>
            <a:r>
              <a:rPr lang="ar-SA" sz="2800" dirty="0" smtClean="0">
                <a:solidFill>
                  <a:srgbClr val="FFFF00"/>
                </a:solidFill>
                <a:cs typeface="PT Bold Heading" pitchFamily="2" charset="-78"/>
              </a:rPr>
              <a:t> </a:t>
            </a:r>
            <a:r>
              <a:rPr lang="ar-SA" sz="2800" dirty="0" smtClean="0">
                <a:solidFill>
                  <a:srgbClr val="FFFF99"/>
                </a:solidFill>
                <a:cs typeface="AL-Mohanad" pitchFamily="2" charset="-78"/>
              </a:rPr>
              <a:t>حلقة الوصل بين لجان تعزيز الصحة في الروضات وفريق تعزيز الصحة في إدارة التربية والتعليم وبين فريق العمل بالإدارة العامة للصحة المدرسية. </a:t>
            </a:r>
            <a:endParaRPr lang="en-US" sz="2800" dirty="0" smtClean="0">
              <a:solidFill>
                <a:srgbClr val="FFFF99"/>
              </a:solidFill>
              <a:cs typeface="AL-Mohanad" pitchFamily="2" charset="-78"/>
            </a:endParaRPr>
          </a:p>
          <a:p>
            <a:pPr>
              <a:buFont typeface="Wingdings" pitchFamily="2" charset="2"/>
              <a:buChar char="q"/>
            </a:pPr>
            <a:r>
              <a:rPr lang="ar-SA" sz="2800" dirty="0" smtClean="0">
                <a:solidFill>
                  <a:srgbClr val="FFFF99"/>
                </a:solidFill>
                <a:cs typeface="AL-Mohanad" pitchFamily="2" charset="-78"/>
              </a:rPr>
              <a:t>التنسيق والتعاون مع الإدارات المختلفة لتنفيذ البرنامج ( إدارة رياض الأطفال ، التدريب التربوي ).</a:t>
            </a:r>
            <a:endParaRPr lang="en-US" sz="2800" dirty="0" smtClean="0">
              <a:solidFill>
                <a:srgbClr val="FFFF99"/>
              </a:solidFill>
              <a:cs typeface="AL-Mohanad" pitchFamily="2" charset="-78"/>
            </a:endParaRPr>
          </a:p>
          <a:p>
            <a:pPr>
              <a:buFont typeface="Wingdings" pitchFamily="2" charset="2"/>
              <a:buChar char="q"/>
            </a:pPr>
            <a:r>
              <a:rPr lang="ar-SA" sz="2800" dirty="0" smtClean="0">
                <a:solidFill>
                  <a:srgbClr val="FFFF99"/>
                </a:solidFill>
                <a:cs typeface="AL-Mohanad" pitchFamily="2" charset="-78"/>
              </a:rPr>
              <a:t>تلقي ودراسة طلبات الترشيح النهائي للروضات بالتنسيق مع إدارة رياض الأطفال.</a:t>
            </a:r>
            <a:endParaRPr lang="en-US" sz="2800" dirty="0" smtClean="0">
              <a:solidFill>
                <a:srgbClr val="FFFF99"/>
              </a:solidFill>
              <a:cs typeface="AL-Mohanad" pitchFamily="2" charset="-78"/>
            </a:endParaRPr>
          </a:p>
          <a:p>
            <a:pPr>
              <a:buFont typeface="Wingdings" pitchFamily="2" charset="2"/>
              <a:buChar char="q"/>
            </a:pPr>
            <a:r>
              <a:rPr lang="ar-SA" sz="2800" dirty="0" smtClean="0">
                <a:solidFill>
                  <a:srgbClr val="FFFF99"/>
                </a:solidFill>
                <a:cs typeface="AL-Mohanad" pitchFamily="2" charset="-78"/>
              </a:rPr>
              <a:t> المشاركة في متابعة تطبيق البرنامج في  الروضات والإشراف على مراحل تنفيذه وتقييم تطبيقه في الروضات.                                                                  </a:t>
            </a:r>
            <a:endParaRPr lang="en-US" sz="2800" dirty="0" smtClean="0">
              <a:solidFill>
                <a:srgbClr val="FFFF99"/>
              </a:solidFill>
              <a:cs typeface="AL-Mohanad" pitchFamily="2" charset="-78"/>
            </a:endParaRPr>
          </a:p>
          <a:p>
            <a:pPr>
              <a:buFont typeface="Wingdings" pitchFamily="2" charset="2"/>
              <a:buChar char="q"/>
            </a:pPr>
            <a:r>
              <a:rPr lang="ar-SA" sz="2800" dirty="0" smtClean="0">
                <a:solidFill>
                  <a:srgbClr val="FFFF99"/>
                </a:solidFill>
                <a:cs typeface="AL-Mohanad" pitchFamily="2" charset="-78"/>
              </a:rPr>
              <a:t> تكوين فريق تقييم الروضات المحلي وطلب مقيمة خارجية. </a:t>
            </a:r>
            <a:endParaRPr lang="en-US" sz="2800" dirty="0" smtClean="0">
              <a:solidFill>
                <a:srgbClr val="FFFF99"/>
              </a:solidFill>
              <a:cs typeface="AL-Mohanad" pitchFamily="2" charset="-78"/>
            </a:endParaRPr>
          </a:p>
          <a:p>
            <a:pPr>
              <a:buFont typeface="Wingdings" pitchFamily="2" charset="2"/>
              <a:buChar char="q"/>
            </a:pPr>
            <a:r>
              <a:rPr lang="ar-SA" sz="2800" dirty="0" smtClean="0">
                <a:solidFill>
                  <a:srgbClr val="FFFF99"/>
                </a:solidFill>
                <a:cs typeface="AL-Mohanad" pitchFamily="2" charset="-78"/>
              </a:rPr>
              <a:t> رفع استمارات التقويم  للإدارة العامة للصحة المدرسية مع تزويد إدارة التعليم بصورة منها. </a:t>
            </a:r>
            <a:endParaRPr lang="en-US" sz="2800" dirty="0" smtClean="0">
              <a:solidFill>
                <a:srgbClr val="FFFF99"/>
              </a:solidFill>
              <a:cs typeface="AL-Mohanad" pitchFamily="2" charset="-78"/>
            </a:endParaRPr>
          </a:p>
          <a:p>
            <a:pPr>
              <a:buFont typeface="Arial" pitchFamily="34" charset="0"/>
              <a:buChar char="•"/>
            </a:pPr>
            <a:endParaRPr lang="en-US" sz="3200" b="1" dirty="0" smtClean="0">
              <a:solidFill>
                <a:srgbClr val="FFFF00"/>
              </a:solidFill>
              <a:cs typeface="AL-Mohanad" pitchFamily="2" charset="-78"/>
            </a:endParaRPr>
          </a:p>
        </p:txBody>
      </p:sp>
      <p:sp>
        <p:nvSpPr>
          <p:cNvPr id="8" name="عنصر نائب لرقم الشريحة 7"/>
          <p:cNvSpPr>
            <a:spLocks noGrp="1"/>
          </p:cNvSpPr>
          <p:nvPr>
            <p:ph type="sldNum" sz="quarter" idx="12"/>
          </p:nvPr>
        </p:nvSpPr>
        <p:spPr/>
        <p:txBody>
          <a:bodyPr/>
          <a:lstStyle/>
          <a:p>
            <a:fld id="{FA4A9D15-273E-444D-96E8-524C3DB48762}" type="slidenum">
              <a:rPr lang="ar-SA" smtClean="0"/>
              <a:pPr/>
              <a:t>25</a:t>
            </a:fld>
            <a:endParaRPr lang="ar-SA"/>
          </a:p>
        </p:txBody>
      </p:sp>
    </p:spTree>
    <p:extLst>
      <p:ext uri="{BB962C8B-B14F-4D97-AF65-F5344CB8AC3E}">
        <p14:creationId xmlns:p14="http://schemas.microsoft.com/office/powerpoint/2010/main" xmlns="" val="321163890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899592" y="260648"/>
            <a:ext cx="7560840" cy="1008112"/>
          </a:xfrm>
          <a:prstGeom prst="roundRect">
            <a:avLst/>
          </a:prstGeom>
          <a:solidFill>
            <a:schemeClr val="accent3"/>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400" dirty="0" smtClean="0">
                <a:solidFill>
                  <a:schemeClr val="tx2">
                    <a:lumMod val="50000"/>
                  </a:schemeClr>
                </a:solidFill>
                <a:cs typeface="AL-Mohanad" pitchFamily="2" charset="-78"/>
              </a:rPr>
              <a:t>دور الوحدة الصحية بإدارة التعليم</a:t>
            </a:r>
            <a:endParaRPr lang="en-US" sz="4400" dirty="0" smtClean="0">
              <a:solidFill>
                <a:schemeClr val="tx2">
                  <a:lumMod val="50000"/>
                </a:schemeClr>
              </a:solidFill>
              <a:cs typeface="AL-Mohanad" pitchFamily="2" charset="-78"/>
            </a:endParaRPr>
          </a:p>
        </p:txBody>
      </p:sp>
      <p:sp>
        <p:nvSpPr>
          <p:cNvPr id="3" name="مستطيل 2"/>
          <p:cNvSpPr/>
          <p:nvPr/>
        </p:nvSpPr>
        <p:spPr>
          <a:xfrm>
            <a:off x="-24990" y="1988840"/>
            <a:ext cx="9075939" cy="3539430"/>
          </a:xfrm>
          <a:prstGeom prst="rect">
            <a:avLst/>
          </a:prstGeom>
        </p:spPr>
        <p:txBody>
          <a:bodyPr wrap="square">
            <a:spAutoFit/>
          </a:bodyPr>
          <a:lstStyle/>
          <a:p>
            <a:pPr lvl="0"/>
            <a:r>
              <a:rPr lang="ar-SA" sz="3200" dirty="0" smtClean="0">
                <a:solidFill>
                  <a:srgbClr val="FFFF00"/>
                </a:solidFill>
                <a:cs typeface="PT Bold Heading" pitchFamily="2" charset="-78"/>
              </a:rPr>
              <a:t> </a:t>
            </a:r>
            <a:endParaRPr lang="en-US" sz="3200" dirty="0" smtClean="0"/>
          </a:p>
          <a:p>
            <a:pPr lvl="0">
              <a:buFont typeface="Wingdings" pitchFamily="2" charset="2"/>
              <a:buChar char="q"/>
            </a:pPr>
            <a:r>
              <a:rPr lang="ar-SA" sz="3200" dirty="0" smtClean="0">
                <a:solidFill>
                  <a:srgbClr val="FFFF99"/>
                </a:solidFill>
                <a:cs typeface="AL-Mohanad" pitchFamily="2" charset="-78"/>
              </a:rPr>
              <a:t>تزويد الروضات المرشحة نهائياً بمطبوعات البرنامج.</a:t>
            </a:r>
            <a:endParaRPr lang="en-US" sz="3200" dirty="0" smtClean="0">
              <a:solidFill>
                <a:srgbClr val="FFFF99"/>
              </a:solidFill>
              <a:cs typeface="AL-Mohanad" pitchFamily="2" charset="-78"/>
            </a:endParaRPr>
          </a:p>
          <a:p>
            <a:pPr lvl="0">
              <a:buFont typeface="Wingdings" pitchFamily="2" charset="2"/>
              <a:buChar char="q"/>
            </a:pPr>
            <a:r>
              <a:rPr lang="ar-SA" sz="3200" dirty="0" smtClean="0">
                <a:solidFill>
                  <a:srgbClr val="FFFF99"/>
                </a:solidFill>
                <a:cs typeface="AL-Mohanad" pitchFamily="2" charset="-78"/>
              </a:rPr>
              <a:t>عقد دورات تدريبية للجان تعزيز الصحة.</a:t>
            </a:r>
            <a:endParaRPr lang="en-US" sz="3200" dirty="0" smtClean="0">
              <a:solidFill>
                <a:srgbClr val="FFFF99"/>
              </a:solidFill>
              <a:cs typeface="AL-Mohanad" pitchFamily="2" charset="-78"/>
            </a:endParaRPr>
          </a:p>
          <a:p>
            <a:pPr lvl="0">
              <a:buFont typeface="Wingdings" pitchFamily="2" charset="2"/>
              <a:buChar char="q"/>
            </a:pPr>
            <a:r>
              <a:rPr lang="ar-SA" sz="3200" dirty="0" smtClean="0">
                <a:solidFill>
                  <a:srgbClr val="FFFF99"/>
                </a:solidFill>
                <a:cs typeface="AL-Mohanad" pitchFamily="2" charset="-78"/>
              </a:rPr>
              <a:t>التنسيق لعقد الحلقات التدريبية وحلقات نقاش للعاملات بالروضات. </a:t>
            </a:r>
            <a:endParaRPr lang="en-US" sz="3200" dirty="0" smtClean="0">
              <a:solidFill>
                <a:srgbClr val="FFFF99"/>
              </a:solidFill>
              <a:cs typeface="AL-Mohanad" pitchFamily="2" charset="-78"/>
            </a:endParaRPr>
          </a:p>
          <a:p>
            <a:pPr lvl="0">
              <a:buFont typeface="Wingdings" pitchFamily="2" charset="2"/>
              <a:buChar char="q"/>
            </a:pPr>
            <a:r>
              <a:rPr lang="ar-SA" sz="3200" dirty="0" smtClean="0">
                <a:solidFill>
                  <a:srgbClr val="FFFF99"/>
                </a:solidFill>
                <a:cs typeface="AL-Mohanad" pitchFamily="2" charset="-78"/>
              </a:rPr>
              <a:t>القيام بزيارات الميدانية متتالية للروضة للإشراف الميداني على تنفيذ البرنامج ودعم الروضة فنياً في خطوات التنفيذ.</a:t>
            </a:r>
            <a:endParaRPr lang="en-US" sz="3200" dirty="0" smtClean="0">
              <a:solidFill>
                <a:srgbClr val="FFFF99"/>
              </a:solidFill>
              <a:cs typeface="AL-Mohanad" pitchFamily="2" charset="-78"/>
            </a:endParaRPr>
          </a:p>
          <a:p>
            <a:pPr>
              <a:buFont typeface="Wingdings" pitchFamily="2" charset="2"/>
              <a:buChar char="q"/>
            </a:pPr>
            <a:endParaRPr lang="en-US" sz="3200" dirty="0" smtClean="0">
              <a:solidFill>
                <a:srgbClr val="FFFF99"/>
              </a:solidFill>
              <a:cs typeface="AL-Mohanad" pitchFamily="2" charset="-78"/>
            </a:endParaRPr>
          </a:p>
        </p:txBody>
      </p:sp>
      <p:sp>
        <p:nvSpPr>
          <p:cNvPr id="8" name="عنصر نائب لرقم الشريحة 7"/>
          <p:cNvSpPr>
            <a:spLocks noGrp="1"/>
          </p:cNvSpPr>
          <p:nvPr>
            <p:ph type="sldNum" sz="quarter" idx="12"/>
          </p:nvPr>
        </p:nvSpPr>
        <p:spPr/>
        <p:txBody>
          <a:bodyPr/>
          <a:lstStyle/>
          <a:p>
            <a:fld id="{FA4A9D15-273E-444D-96E8-524C3DB48762}" type="slidenum">
              <a:rPr lang="ar-SA" smtClean="0"/>
              <a:pPr/>
              <a:t>26</a:t>
            </a:fld>
            <a:endParaRPr lang="ar-SA"/>
          </a:p>
        </p:txBody>
      </p:sp>
    </p:spTree>
    <p:extLst>
      <p:ext uri="{BB962C8B-B14F-4D97-AF65-F5344CB8AC3E}">
        <p14:creationId xmlns:p14="http://schemas.microsoft.com/office/powerpoint/2010/main" xmlns="" val="321163890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899592" y="260648"/>
            <a:ext cx="7560840" cy="1008112"/>
          </a:xfrm>
          <a:prstGeom prst="roundRect">
            <a:avLst/>
          </a:prstGeom>
          <a:solidFill>
            <a:schemeClr val="accent3"/>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400" dirty="0" smtClean="0">
                <a:solidFill>
                  <a:schemeClr val="tx2">
                    <a:lumMod val="50000"/>
                  </a:schemeClr>
                </a:solidFill>
                <a:cs typeface="AL-Mohanad" pitchFamily="2" charset="-78"/>
              </a:rPr>
              <a:t>دور إدارة رياض الأطفال بإدارة التعليم</a:t>
            </a:r>
            <a:endParaRPr lang="en-US" sz="4400" dirty="0" smtClean="0">
              <a:solidFill>
                <a:schemeClr val="tx2">
                  <a:lumMod val="50000"/>
                </a:schemeClr>
              </a:solidFill>
              <a:cs typeface="AL-Mohanad" pitchFamily="2" charset="-78"/>
            </a:endParaRPr>
          </a:p>
        </p:txBody>
      </p:sp>
      <p:sp>
        <p:nvSpPr>
          <p:cNvPr id="3" name="مستطيل 2"/>
          <p:cNvSpPr/>
          <p:nvPr/>
        </p:nvSpPr>
        <p:spPr>
          <a:xfrm>
            <a:off x="539552" y="1844824"/>
            <a:ext cx="8352928" cy="4832092"/>
          </a:xfrm>
          <a:prstGeom prst="rect">
            <a:avLst/>
          </a:prstGeom>
        </p:spPr>
        <p:txBody>
          <a:bodyPr wrap="square">
            <a:spAutoFit/>
          </a:bodyPr>
          <a:lstStyle/>
          <a:p>
            <a:pPr lvl="0">
              <a:buFont typeface="Wingdings" pitchFamily="2" charset="2"/>
              <a:buChar char="q"/>
            </a:pPr>
            <a:r>
              <a:rPr lang="ar-SA" sz="2800" dirty="0" smtClean="0">
                <a:solidFill>
                  <a:srgbClr val="FFFF00"/>
                </a:solidFill>
                <a:cs typeface="PT Bold Heading" pitchFamily="2" charset="-78"/>
              </a:rPr>
              <a:t> </a:t>
            </a:r>
            <a:r>
              <a:rPr lang="ar-SA" sz="2800" dirty="0" smtClean="0">
                <a:solidFill>
                  <a:srgbClr val="FFFF99"/>
                </a:solidFill>
                <a:cs typeface="AL-Mohanad" pitchFamily="2" charset="-78"/>
              </a:rPr>
              <a:t>تكليف مشرفات للبرنامج من ضمن منسوبات الإدارة.</a:t>
            </a:r>
            <a:endParaRPr lang="en-US" sz="2800" dirty="0" smtClean="0">
              <a:solidFill>
                <a:srgbClr val="FFFF99"/>
              </a:solidFill>
              <a:cs typeface="AL-Mohanad" pitchFamily="2" charset="-78"/>
            </a:endParaRPr>
          </a:p>
          <a:p>
            <a:pPr lvl="0">
              <a:buFont typeface="Wingdings" pitchFamily="2" charset="2"/>
              <a:buChar char="q"/>
            </a:pPr>
            <a:r>
              <a:rPr lang="ar-SA" sz="2800" dirty="0" smtClean="0">
                <a:solidFill>
                  <a:srgbClr val="FFFF99"/>
                </a:solidFill>
                <a:cs typeface="AL-Mohanad" pitchFamily="2" charset="-78"/>
              </a:rPr>
              <a:t>التنسيق لعقد الحلقات التعريفية للبرنامج</a:t>
            </a:r>
            <a:endParaRPr lang="en-US" sz="2800" dirty="0" smtClean="0">
              <a:solidFill>
                <a:srgbClr val="FFFF99"/>
              </a:solidFill>
              <a:cs typeface="AL-Mohanad" pitchFamily="2" charset="-78"/>
            </a:endParaRPr>
          </a:p>
          <a:p>
            <a:pPr lvl="0">
              <a:buFont typeface="Wingdings" pitchFamily="2" charset="2"/>
              <a:buChar char="q"/>
            </a:pPr>
            <a:r>
              <a:rPr lang="ar-SA" sz="2800" dirty="0" smtClean="0">
                <a:solidFill>
                  <a:srgbClr val="FFFF99"/>
                </a:solidFill>
                <a:cs typeface="AL-Mohanad" pitchFamily="2" charset="-78"/>
              </a:rPr>
              <a:t>جمع طلبات الترشيح من الروضات وإحالتها لإدارة الصحة المدرسية لدراستها والمشاركة في الدراسة.  </a:t>
            </a:r>
            <a:endParaRPr lang="en-US" sz="2800" dirty="0" smtClean="0">
              <a:solidFill>
                <a:srgbClr val="FFFF99"/>
              </a:solidFill>
              <a:cs typeface="AL-Mohanad" pitchFamily="2" charset="-78"/>
            </a:endParaRPr>
          </a:p>
          <a:p>
            <a:pPr lvl="0">
              <a:buFont typeface="Wingdings" pitchFamily="2" charset="2"/>
              <a:buChar char="q"/>
            </a:pPr>
            <a:r>
              <a:rPr lang="ar-SA" sz="2800" dirty="0" smtClean="0">
                <a:solidFill>
                  <a:srgbClr val="FFFF99"/>
                </a:solidFill>
                <a:cs typeface="AL-Mohanad" pitchFamily="2" charset="-78"/>
              </a:rPr>
              <a:t>إبلاغ الروضات بموافقة مدير التعليم على انضمامها للبرنامج بعد إبلاغها بذلك من قبل إدارة الصحة المدرسية.</a:t>
            </a:r>
            <a:endParaRPr lang="en-US" sz="2800" dirty="0" smtClean="0">
              <a:solidFill>
                <a:srgbClr val="FFFF99"/>
              </a:solidFill>
              <a:cs typeface="AL-Mohanad" pitchFamily="2" charset="-78"/>
            </a:endParaRPr>
          </a:p>
          <a:p>
            <a:pPr lvl="0">
              <a:buFont typeface="Wingdings" pitchFamily="2" charset="2"/>
              <a:buChar char="q"/>
            </a:pPr>
            <a:r>
              <a:rPr lang="ar-SA" sz="2800" dirty="0" smtClean="0">
                <a:solidFill>
                  <a:srgbClr val="FFFF99"/>
                </a:solidFill>
                <a:cs typeface="AL-Mohanad" pitchFamily="2" charset="-78"/>
              </a:rPr>
              <a:t>المشاركة في متابعة تنفيذ البرنامج بالروضات</a:t>
            </a:r>
            <a:endParaRPr lang="en-US" sz="2800" dirty="0" smtClean="0">
              <a:solidFill>
                <a:srgbClr val="FFFF99"/>
              </a:solidFill>
              <a:cs typeface="AL-Mohanad" pitchFamily="2" charset="-78"/>
            </a:endParaRPr>
          </a:p>
          <a:p>
            <a:pPr lvl="0">
              <a:buFont typeface="Wingdings" pitchFamily="2" charset="2"/>
              <a:buChar char="q"/>
            </a:pPr>
            <a:r>
              <a:rPr lang="ar-SA" sz="2800" dirty="0" smtClean="0">
                <a:solidFill>
                  <a:srgbClr val="FFFF99"/>
                </a:solidFill>
                <a:cs typeface="AL-Mohanad" pitchFamily="2" charset="-78"/>
              </a:rPr>
              <a:t>الرفع بأسماء الروضات المرشحات للتقييم.</a:t>
            </a:r>
            <a:endParaRPr lang="en-US" sz="2800" dirty="0" smtClean="0">
              <a:solidFill>
                <a:srgbClr val="FFFF99"/>
              </a:solidFill>
              <a:cs typeface="AL-Mohanad" pitchFamily="2" charset="-78"/>
            </a:endParaRPr>
          </a:p>
          <a:p>
            <a:pPr lvl="0">
              <a:buFont typeface="Wingdings" pitchFamily="2" charset="2"/>
              <a:buChar char="q"/>
            </a:pPr>
            <a:r>
              <a:rPr lang="ar-SA" sz="2800" dirty="0" smtClean="0">
                <a:solidFill>
                  <a:srgbClr val="FFFF99"/>
                </a:solidFill>
                <a:cs typeface="AL-Mohanad" pitchFamily="2" charset="-78"/>
              </a:rPr>
              <a:t>المشاركة في فريق التقويم الداخلي للروضات المشاركة في البرنامج.</a:t>
            </a:r>
            <a:endParaRPr lang="en-US" sz="2800" dirty="0" smtClean="0">
              <a:solidFill>
                <a:srgbClr val="FFFF99"/>
              </a:solidFill>
              <a:cs typeface="AL-Mohanad" pitchFamily="2" charset="-78"/>
            </a:endParaRPr>
          </a:p>
          <a:p>
            <a:pPr lvl="0">
              <a:buFont typeface="Wingdings" pitchFamily="2" charset="2"/>
              <a:buChar char="q"/>
            </a:pPr>
            <a:r>
              <a:rPr lang="ar-SA" sz="2800" dirty="0" smtClean="0">
                <a:solidFill>
                  <a:srgbClr val="FFFF99"/>
                </a:solidFill>
                <a:cs typeface="AL-Mohanad" pitchFamily="2" charset="-78"/>
              </a:rPr>
              <a:t>المشاركة في تكريم الروضات المجتازة للتقويم. </a:t>
            </a:r>
            <a:endParaRPr lang="en-US" sz="2800" dirty="0" smtClean="0">
              <a:solidFill>
                <a:srgbClr val="FFFF99"/>
              </a:solidFill>
              <a:cs typeface="AL-Mohanad" pitchFamily="2" charset="-78"/>
            </a:endParaRPr>
          </a:p>
          <a:p>
            <a:pPr>
              <a:buFont typeface="Wingdings" pitchFamily="2" charset="2"/>
              <a:buChar char="q"/>
            </a:pPr>
            <a:endParaRPr lang="en-US" sz="2800" dirty="0" smtClean="0">
              <a:solidFill>
                <a:srgbClr val="FFFF99"/>
              </a:solidFill>
              <a:cs typeface="AL-Mohanad" pitchFamily="2" charset="-78"/>
            </a:endParaRPr>
          </a:p>
        </p:txBody>
      </p:sp>
      <p:sp>
        <p:nvSpPr>
          <p:cNvPr id="8" name="عنصر نائب لرقم الشريحة 7"/>
          <p:cNvSpPr>
            <a:spLocks noGrp="1"/>
          </p:cNvSpPr>
          <p:nvPr>
            <p:ph type="sldNum" sz="quarter" idx="12"/>
          </p:nvPr>
        </p:nvSpPr>
        <p:spPr/>
        <p:txBody>
          <a:bodyPr/>
          <a:lstStyle/>
          <a:p>
            <a:fld id="{FA4A9D15-273E-444D-96E8-524C3DB48762}" type="slidenum">
              <a:rPr lang="ar-SA" smtClean="0"/>
              <a:pPr/>
              <a:t>27</a:t>
            </a:fld>
            <a:endParaRPr lang="ar-SA"/>
          </a:p>
        </p:txBody>
      </p:sp>
    </p:spTree>
    <p:extLst>
      <p:ext uri="{BB962C8B-B14F-4D97-AF65-F5344CB8AC3E}">
        <p14:creationId xmlns:p14="http://schemas.microsoft.com/office/powerpoint/2010/main" xmlns="" val="32116389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رقم الشريحة 3"/>
          <p:cNvSpPr>
            <a:spLocks noGrp="1"/>
          </p:cNvSpPr>
          <p:nvPr>
            <p:ph type="sldNum" sz="quarter" idx="12"/>
          </p:nvPr>
        </p:nvSpPr>
        <p:spPr/>
        <p:txBody>
          <a:bodyPr/>
          <a:lstStyle/>
          <a:p>
            <a:pPr>
              <a:defRPr/>
            </a:pPr>
            <a:fld id="{77C309B3-EB35-4F6E-A886-03CD78A52FB8}" type="slidenum">
              <a:rPr lang="ar-SA" smtClean="0"/>
              <a:pPr>
                <a:defRPr/>
              </a:pPr>
              <a:t>28</a:t>
            </a:fld>
            <a:endParaRPr lang="en-US"/>
          </a:p>
        </p:txBody>
      </p:sp>
      <p:pic>
        <p:nvPicPr>
          <p:cNvPr id="56323" name="Picture 3"/>
          <p:cNvPicPr>
            <a:picLocks noChangeAspect="1" noChangeArrowheads="1"/>
          </p:cNvPicPr>
          <p:nvPr/>
        </p:nvPicPr>
        <p:blipFill>
          <a:blip r:embed="rId2"/>
          <a:srcRect l="26203" t="23195" r="25809" b="10797"/>
          <a:stretch>
            <a:fillRect/>
          </a:stretch>
        </p:blipFill>
        <p:spPr bwMode="auto">
          <a:xfrm>
            <a:off x="1898760" y="1268760"/>
            <a:ext cx="5760640" cy="5589240"/>
          </a:xfrm>
          <a:prstGeom prst="rect">
            <a:avLst/>
          </a:prstGeom>
          <a:noFill/>
          <a:ln w="9525">
            <a:noFill/>
            <a:miter lim="800000"/>
            <a:headEnd/>
            <a:tailEnd/>
          </a:ln>
        </p:spPr>
      </p:pic>
      <p:sp>
        <p:nvSpPr>
          <p:cNvPr id="6" name="مستطيل مستدير الزوايا 5"/>
          <p:cNvSpPr/>
          <p:nvPr/>
        </p:nvSpPr>
        <p:spPr>
          <a:xfrm>
            <a:off x="1403648" y="188640"/>
            <a:ext cx="6696744" cy="936104"/>
          </a:xfrm>
          <a:prstGeom prst="roundRect">
            <a:avLst/>
          </a:prstGeom>
          <a:solidFill>
            <a:schemeClr val="accent3"/>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400" dirty="0" smtClean="0">
                <a:solidFill>
                  <a:srgbClr val="FF0000"/>
                </a:solidFill>
                <a:cs typeface="PT Bold Heading" pitchFamily="2" charset="-78"/>
              </a:rPr>
              <a:t>الخطوات التنفيذية</a:t>
            </a:r>
          </a:p>
          <a:p>
            <a:pPr algn="ctr"/>
            <a:r>
              <a:rPr lang="ar-SA" sz="2400" dirty="0" smtClean="0">
                <a:solidFill>
                  <a:srgbClr val="FF0000"/>
                </a:solidFill>
                <a:cs typeface="PT Bold Heading" pitchFamily="2" charset="-78"/>
              </a:rPr>
              <a:t> للروضات التي ستشارك بالبرنامج </a:t>
            </a:r>
            <a:endParaRPr lang="en-US" sz="2400" dirty="0">
              <a:solidFill>
                <a:srgbClr val="FF0000"/>
              </a:solidFill>
              <a:cs typeface="PT Bold Heading" pitchFamily="2" charset="-78"/>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2"/>
          </p:nvPr>
        </p:nvSpPr>
        <p:spPr/>
        <p:txBody>
          <a:bodyPr/>
          <a:lstStyle/>
          <a:p>
            <a:fld id="{FA4A9D15-273E-444D-96E8-524C3DB48762}" type="slidenum">
              <a:rPr lang="ar-SA" smtClean="0"/>
              <a:pPr/>
              <a:t>29</a:t>
            </a:fld>
            <a:endParaRPr lang="ar-SA"/>
          </a:p>
        </p:txBody>
      </p:sp>
      <p:pic>
        <p:nvPicPr>
          <p:cNvPr id="1026" name="Picture 2"/>
          <p:cNvPicPr>
            <a:picLocks noChangeAspect="1" noChangeArrowheads="1"/>
          </p:cNvPicPr>
          <p:nvPr/>
        </p:nvPicPr>
        <p:blipFill>
          <a:blip r:embed="rId2"/>
          <a:srcRect l="20297" t="18329" r="21379" b="13750"/>
          <a:stretch>
            <a:fillRect/>
          </a:stretch>
        </p:blipFill>
        <p:spPr bwMode="auto">
          <a:xfrm>
            <a:off x="2195736" y="1484784"/>
            <a:ext cx="5688632" cy="4968552"/>
          </a:xfrm>
          <a:prstGeom prst="rect">
            <a:avLst/>
          </a:prstGeom>
          <a:noFill/>
          <a:ln w="76200">
            <a:solidFill>
              <a:schemeClr val="accent3">
                <a:lumMod val="75000"/>
              </a:schemeClr>
            </a:solidFill>
            <a:miter lim="800000"/>
            <a:headEnd/>
            <a:tailEnd/>
          </a:ln>
        </p:spPr>
      </p:pic>
      <p:sp>
        <p:nvSpPr>
          <p:cNvPr id="4" name="مستطيل مستدير الزوايا 3"/>
          <p:cNvSpPr/>
          <p:nvPr/>
        </p:nvSpPr>
        <p:spPr>
          <a:xfrm>
            <a:off x="1619672" y="188640"/>
            <a:ext cx="6624736" cy="1008112"/>
          </a:xfrm>
          <a:prstGeom prst="roundRect">
            <a:avLst/>
          </a:prstGeom>
          <a:solidFill>
            <a:schemeClr val="accent3"/>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000" dirty="0" smtClean="0">
                <a:solidFill>
                  <a:schemeClr val="tx2">
                    <a:lumMod val="50000"/>
                  </a:schemeClr>
                </a:solidFill>
                <a:cs typeface="AL-Mohanad" pitchFamily="2" charset="-78"/>
              </a:rPr>
              <a:t>نموذج طلب اشتراك روضة بالبرنامج </a:t>
            </a:r>
            <a:endParaRPr lang="en-US" sz="4000" dirty="0" smtClean="0">
              <a:solidFill>
                <a:schemeClr val="tx2">
                  <a:lumMod val="50000"/>
                </a:schemeClr>
              </a:solidFill>
              <a:cs typeface="AL-Mohanad" pitchFamily="2" charset="-7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850655" y="692696"/>
            <a:ext cx="7560840" cy="1008112"/>
          </a:xfrm>
          <a:prstGeom prst="roundRect">
            <a:avLst/>
          </a:prstGeom>
          <a:solidFill>
            <a:schemeClr val="accent3"/>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800" dirty="0" smtClean="0">
                <a:solidFill>
                  <a:srgbClr val="FF0000"/>
                </a:solidFill>
                <a:cs typeface="Al-Kharashi 3" pitchFamily="2" charset="-78"/>
              </a:rPr>
              <a:t>العلاقة بين التعليم والصحة </a:t>
            </a:r>
            <a:endParaRPr lang="ar-SA" sz="4800" dirty="0">
              <a:solidFill>
                <a:srgbClr val="FF0000"/>
              </a:solidFill>
              <a:cs typeface="Al-Kharashi 3" pitchFamily="2" charset="-78"/>
            </a:endParaRPr>
          </a:p>
        </p:txBody>
      </p:sp>
      <p:sp>
        <p:nvSpPr>
          <p:cNvPr id="3" name="مستطيل 2"/>
          <p:cNvSpPr/>
          <p:nvPr/>
        </p:nvSpPr>
        <p:spPr>
          <a:xfrm>
            <a:off x="107504" y="2348880"/>
            <a:ext cx="8283851" cy="2480679"/>
          </a:xfrm>
          <a:prstGeom prst="rect">
            <a:avLst/>
          </a:prstGeom>
        </p:spPr>
        <p:txBody>
          <a:bodyPr wrap="square">
            <a:spAutoFit/>
          </a:bodyPr>
          <a:lstStyle/>
          <a:p>
            <a:pPr algn="just">
              <a:spcBef>
                <a:spcPct val="20000"/>
              </a:spcBef>
            </a:pPr>
            <a:r>
              <a:rPr lang="ar-SA" sz="2800" dirty="0" smtClean="0">
                <a:cs typeface="PT Bold Heading" pitchFamily="2" charset="-78"/>
              </a:rPr>
              <a:t>الصحة </a:t>
            </a:r>
            <a:r>
              <a:rPr lang="ar-SA" sz="2800" dirty="0">
                <a:cs typeface="PT Bold Heading" pitchFamily="2" charset="-78"/>
              </a:rPr>
              <a:t>الجيدة تحسن القدرة على التعلم والتحصيل الدراسي.</a:t>
            </a:r>
          </a:p>
          <a:p>
            <a:pPr algn="just">
              <a:spcBef>
                <a:spcPct val="20000"/>
              </a:spcBef>
            </a:pPr>
            <a:endParaRPr lang="ar-SA" sz="1000" dirty="0" smtClean="0">
              <a:cs typeface="PT Bold Heading" pitchFamily="2" charset="-78"/>
            </a:endParaRPr>
          </a:p>
          <a:p>
            <a:pPr algn="just">
              <a:spcBef>
                <a:spcPct val="20000"/>
              </a:spcBef>
            </a:pPr>
            <a:r>
              <a:rPr lang="ar-SA" sz="2800" dirty="0" smtClean="0">
                <a:cs typeface="PT Bold Heading" pitchFamily="2" charset="-78"/>
              </a:rPr>
              <a:t>التعليم </a:t>
            </a:r>
            <a:r>
              <a:rPr lang="ar-SA" sz="2800" dirty="0">
                <a:cs typeface="PT Bold Heading" pitchFamily="2" charset="-78"/>
              </a:rPr>
              <a:t>يساعد على تحقيق الحياة الصحية السليمة.</a:t>
            </a:r>
          </a:p>
          <a:p>
            <a:pPr algn="just">
              <a:spcBef>
                <a:spcPct val="20000"/>
              </a:spcBef>
            </a:pPr>
            <a:endParaRPr lang="ar-SA" sz="1000" dirty="0" smtClean="0">
              <a:cs typeface="PT Bold Heading" pitchFamily="2" charset="-78"/>
            </a:endParaRPr>
          </a:p>
          <a:p>
            <a:pPr algn="just">
              <a:spcBef>
                <a:spcPct val="20000"/>
              </a:spcBef>
            </a:pPr>
            <a:endParaRPr lang="ar-SA" sz="1000" dirty="0" smtClean="0">
              <a:cs typeface="PT Bold Heading" pitchFamily="2" charset="-78"/>
            </a:endParaRPr>
          </a:p>
          <a:p>
            <a:pPr algn="just">
              <a:spcBef>
                <a:spcPct val="20000"/>
              </a:spcBef>
            </a:pPr>
            <a:r>
              <a:rPr lang="ar-SA" sz="2800" dirty="0" smtClean="0">
                <a:cs typeface="PT Bold Heading" pitchFamily="2" charset="-78"/>
              </a:rPr>
              <a:t>التعليم </a:t>
            </a:r>
            <a:r>
              <a:rPr lang="ar-SA" sz="2800" dirty="0">
                <a:cs typeface="PT Bold Heading" pitchFamily="2" charset="-78"/>
              </a:rPr>
              <a:t>يعمل على تحسين المؤشرات الصحية للمجتمع </a:t>
            </a:r>
            <a:endParaRPr lang="ar-SA" sz="2800" dirty="0" smtClean="0">
              <a:cs typeface="PT Bold Heading" pitchFamily="2" charset="-78"/>
            </a:endParaRPr>
          </a:p>
          <a:p>
            <a:pPr algn="just">
              <a:spcBef>
                <a:spcPct val="20000"/>
              </a:spcBef>
            </a:pPr>
            <a:r>
              <a:rPr lang="ar-SA" sz="2000" dirty="0" smtClean="0">
                <a:solidFill>
                  <a:schemeClr val="accent3">
                    <a:lumMod val="60000"/>
                    <a:lumOff val="40000"/>
                  </a:schemeClr>
                </a:solidFill>
                <a:cs typeface="PT Bold Heading" pitchFamily="2" charset="-78"/>
              </a:rPr>
              <a:t>( </a:t>
            </a:r>
            <a:r>
              <a:rPr lang="ar-SA" sz="2000" dirty="0">
                <a:solidFill>
                  <a:schemeClr val="accent3">
                    <a:lumMod val="60000"/>
                    <a:lumOff val="40000"/>
                  </a:schemeClr>
                </a:solidFill>
                <a:cs typeface="PT Bold Heading" pitchFamily="2" charset="-78"/>
              </a:rPr>
              <a:t>تعليم الأمهات له تأثير </a:t>
            </a:r>
            <a:r>
              <a:rPr lang="ar-SA" sz="2000" dirty="0" smtClean="0">
                <a:solidFill>
                  <a:schemeClr val="accent3">
                    <a:lumMod val="60000"/>
                    <a:lumOff val="40000"/>
                  </a:schemeClr>
                </a:solidFill>
                <a:cs typeface="PT Bold Heading" pitchFamily="2" charset="-78"/>
              </a:rPr>
              <a:t>إيجابي في </a:t>
            </a:r>
            <a:r>
              <a:rPr lang="ar-SA" sz="2000" dirty="0">
                <a:solidFill>
                  <a:schemeClr val="accent3">
                    <a:lumMod val="60000"/>
                    <a:lumOff val="40000"/>
                  </a:schemeClr>
                </a:solidFill>
                <a:cs typeface="PT Bold Heading" pitchFamily="2" charset="-78"/>
              </a:rPr>
              <a:t>انخفاض معدل وفيات الأطفال والأمهات). </a:t>
            </a:r>
          </a:p>
        </p:txBody>
      </p:sp>
      <p:sp>
        <p:nvSpPr>
          <p:cNvPr id="4" name="شكل بيضاوي 3"/>
          <p:cNvSpPr/>
          <p:nvPr/>
        </p:nvSpPr>
        <p:spPr>
          <a:xfrm>
            <a:off x="8499900" y="2492896"/>
            <a:ext cx="360040" cy="216024"/>
          </a:xfrm>
          <a:prstGeom prst="ellipse">
            <a:avLst/>
          </a:prstGeom>
          <a:solidFill>
            <a:srgbClr val="FF000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5" name="شكل بيضاوي 4"/>
          <p:cNvSpPr/>
          <p:nvPr/>
        </p:nvSpPr>
        <p:spPr>
          <a:xfrm>
            <a:off x="8499900" y="3197712"/>
            <a:ext cx="360040" cy="216024"/>
          </a:xfrm>
          <a:prstGeom prst="ellipse">
            <a:avLst/>
          </a:prstGeom>
          <a:solidFill>
            <a:srgbClr val="FF000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6" name="شكل بيضاوي 5"/>
          <p:cNvSpPr/>
          <p:nvPr/>
        </p:nvSpPr>
        <p:spPr>
          <a:xfrm>
            <a:off x="8513192" y="3898822"/>
            <a:ext cx="360040" cy="216024"/>
          </a:xfrm>
          <a:prstGeom prst="ellipse">
            <a:avLst/>
          </a:prstGeom>
          <a:solidFill>
            <a:srgbClr val="FF000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8" name="عنصر نائب لرقم الشريحة 7"/>
          <p:cNvSpPr>
            <a:spLocks noGrp="1"/>
          </p:cNvSpPr>
          <p:nvPr>
            <p:ph type="sldNum" sz="quarter" idx="12"/>
          </p:nvPr>
        </p:nvSpPr>
        <p:spPr/>
        <p:txBody>
          <a:bodyPr/>
          <a:lstStyle/>
          <a:p>
            <a:fld id="{FA4A9D15-273E-444D-96E8-524C3DB48762}" type="slidenum">
              <a:rPr lang="ar-SA" smtClean="0"/>
              <a:pPr/>
              <a:t>3</a:t>
            </a:fld>
            <a:endParaRPr lang="ar-SA"/>
          </a:p>
        </p:txBody>
      </p:sp>
    </p:spTree>
    <p:extLst>
      <p:ext uri="{BB962C8B-B14F-4D97-AF65-F5344CB8AC3E}">
        <p14:creationId xmlns:p14="http://schemas.microsoft.com/office/powerpoint/2010/main" xmlns="" val="321163890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subTitle" idx="1"/>
          </p:nvPr>
        </p:nvSpPr>
        <p:spPr>
          <a:xfrm>
            <a:off x="251520" y="2132856"/>
            <a:ext cx="8892480" cy="2623394"/>
          </a:xfrm>
        </p:spPr>
        <p:txBody>
          <a:bodyPr>
            <a:normAutofit/>
          </a:bodyPr>
          <a:lstStyle/>
          <a:p>
            <a:pPr algn="ctr">
              <a:buNone/>
            </a:pPr>
            <a:r>
              <a:rPr lang="ar-SA" sz="3300" dirty="0" smtClean="0">
                <a:solidFill>
                  <a:schemeClr val="accent2">
                    <a:lumMod val="40000"/>
                    <a:lumOff val="60000"/>
                  </a:schemeClr>
                </a:solidFill>
                <a:cs typeface="AL-Mohanad" pitchFamily="2" charset="-78"/>
              </a:rPr>
              <a:t>يتم تقويم الروضة بعد تطبيقها البرنامج لمدة عام دراسي من خلال استمارة تقويم روضة معززة للصحة وتوضع الدرجات المستحقة وفقاً للدليل الإرشادي لتعبئة استمارة التقويم</a:t>
            </a:r>
            <a:endParaRPr lang="en-US" sz="4400" b="1" dirty="0" smtClean="0">
              <a:solidFill>
                <a:schemeClr val="folHlink"/>
              </a:solidFill>
              <a:latin typeface="+mn-lt"/>
              <a:ea typeface="+mn-ea"/>
              <a:cs typeface="+mn-cs"/>
            </a:endParaRPr>
          </a:p>
          <a:p>
            <a:pPr algn="ctr">
              <a:buFont typeface="Wingdings" pitchFamily="2" charset="2"/>
              <a:buNone/>
            </a:pPr>
            <a:endParaRPr lang="en-US" sz="4400" b="1" dirty="0" smtClean="0">
              <a:solidFill>
                <a:srgbClr val="FFFF00"/>
              </a:solidFill>
              <a:cs typeface="AL-Mateen" charset="-78"/>
            </a:endParaRPr>
          </a:p>
        </p:txBody>
      </p:sp>
      <p:sp>
        <p:nvSpPr>
          <p:cNvPr id="3" name="AutoShape 3"/>
          <p:cNvSpPr>
            <a:spLocks noChangeArrowheads="1"/>
          </p:cNvSpPr>
          <p:nvPr/>
        </p:nvSpPr>
        <p:spPr bwMode="auto">
          <a:xfrm>
            <a:off x="1475656" y="692696"/>
            <a:ext cx="6553200" cy="719137"/>
          </a:xfrm>
          <a:prstGeom prst="flowChartTerminator">
            <a:avLst/>
          </a:prstGeom>
          <a:noFill/>
          <a:ln w="76200">
            <a:solidFill>
              <a:srgbClr val="FFCC66"/>
            </a:solidFill>
            <a:miter lim="800000"/>
            <a:headEnd/>
            <a:tailEnd/>
          </a:ln>
        </p:spPr>
        <p:txBody>
          <a:bodyPr wrap="none" anchor="ctr"/>
          <a:lstStyle/>
          <a:p>
            <a:pPr algn="ctr" rtl="1"/>
            <a:r>
              <a:rPr lang="ar-SA" sz="4000" b="1" dirty="0" smtClean="0">
                <a:latin typeface="Arial" pitchFamily="34" charset="0"/>
                <a:cs typeface="AL-Mohanad" pitchFamily="2" charset="-78"/>
              </a:rPr>
              <a:t>رابعاً </a:t>
            </a:r>
            <a:r>
              <a:rPr lang="ar-SA" sz="4000" b="1" dirty="0">
                <a:latin typeface="Arial" pitchFamily="34" charset="0"/>
                <a:cs typeface="AL-Mohanad" pitchFamily="2" charset="-78"/>
              </a:rPr>
              <a:t>: مرحلة </a:t>
            </a:r>
            <a:r>
              <a:rPr lang="ar-SA" sz="4400" b="1" dirty="0" smtClean="0">
                <a:solidFill>
                  <a:srgbClr val="FFFFFF"/>
                </a:solidFill>
                <a:latin typeface="Arial" pitchFamily="34" charset="0"/>
                <a:cs typeface="AL-Mohanad" pitchFamily="2" charset="-78"/>
              </a:rPr>
              <a:t>التقويم</a:t>
            </a:r>
            <a:endParaRPr lang="en-US" sz="4400" b="1" dirty="0">
              <a:solidFill>
                <a:srgbClr val="FFFFFF"/>
              </a:solidFill>
              <a:latin typeface="Arial" pitchFamily="34" charset="0"/>
              <a:cs typeface="AL-Mohanad" pitchFamily="2" charset="-78"/>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000" fill="hold"/>
                                        <p:tgtEl>
                                          <p:spTgt spid="3"/>
                                        </p:tgtEl>
                                        <p:attrNameLst>
                                          <p:attrName>ppt_x</p:attrName>
                                        </p:attrNameLst>
                                      </p:cBhvr>
                                      <p:tavLst>
                                        <p:tav tm="0">
                                          <p:val>
                                            <p:strVal val="#ppt_x"/>
                                          </p:val>
                                        </p:tav>
                                        <p:tav tm="100000">
                                          <p:val>
                                            <p:strVal val="#ppt_x"/>
                                          </p:val>
                                        </p:tav>
                                      </p:tavLst>
                                    </p:anim>
                                    <p:anim calcmode="lin" valueType="num">
                                      <p:cBhvr additive="base">
                                        <p:cTn id="8" dur="10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AutoShape 2"/>
          <p:cNvSpPr>
            <a:spLocks noChangeArrowheads="1"/>
          </p:cNvSpPr>
          <p:nvPr/>
        </p:nvSpPr>
        <p:spPr bwMode="auto">
          <a:xfrm>
            <a:off x="4967288" y="1412875"/>
            <a:ext cx="4176712" cy="1223963"/>
          </a:xfrm>
          <a:prstGeom prst="flowChartPreparation">
            <a:avLst/>
          </a:prstGeom>
          <a:solidFill>
            <a:srgbClr val="FFCC66"/>
          </a:solidFill>
          <a:ln w="76200" cmpd="tri" algn="ctr">
            <a:solidFill>
              <a:srgbClr val="CC6600"/>
            </a:solidFill>
            <a:miter lim="800000"/>
            <a:headEnd/>
            <a:tailEnd/>
          </a:ln>
        </p:spPr>
        <p:txBody>
          <a:bodyPr wrap="none" anchor="ctr"/>
          <a:lstStyle/>
          <a:p>
            <a:pPr algn="ctr" rtl="1"/>
            <a:r>
              <a:rPr lang="ar-SA" sz="3600" b="1">
                <a:solidFill>
                  <a:srgbClr val="000018"/>
                </a:solidFill>
                <a:latin typeface="Arial" pitchFamily="34" charset="0"/>
                <a:cs typeface="AL-Mohanad" pitchFamily="2" charset="-78"/>
              </a:rPr>
              <a:t>التقويم </a:t>
            </a:r>
          </a:p>
          <a:p>
            <a:pPr algn="ctr" rtl="1"/>
            <a:r>
              <a:rPr lang="ar-SA" sz="3600" b="1">
                <a:solidFill>
                  <a:srgbClr val="000018"/>
                </a:solidFill>
                <a:latin typeface="Arial" pitchFamily="34" charset="0"/>
                <a:cs typeface="AL-Mohanad" pitchFamily="2" charset="-78"/>
              </a:rPr>
              <a:t>الداخلي ( قبلي )</a:t>
            </a:r>
          </a:p>
        </p:txBody>
      </p:sp>
      <p:sp>
        <p:nvSpPr>
          <p:cNvPr id="31747" name="Rectangle 3"/>
          <p:cNvSpPr>
            <a:spLocks noChangeArrowheads="1"/>
          </p:cNvSpPr>
          <p:nvPr/>
        </p:nvSpPr>
        <p:spPr bwMode="auto">
          <a:xfrm>
            <a:off x="323528" y="0"/>
            <a:ext cx="8496300" cy="863600"/>
          </a:xfrm>
          <a:prstGeom prst="rect">
            <a:avLst/>
          </a:prstGeom>
          <a:noFill/>
          <a:ln w="38100">
            <a:noFill/>
            <a:miter lim="800000"/>
            <a:headEnd/>
            <a:tailEnd/>
          </a:ln>
        </p:spPr>
        <p:txBody>
          <a:bodyPr anchor="ctr"/>
          <a:lstStyle/>
          <a:p>
            <a:pPr algn="ctr" eaLnBrk="0" hangingPunct="0"/>
            <a:r>
              <a:rPr lang="ar-SA" sz="4400" dirty="0">
                <a:solidFill>
                  <a:srgbClr val="FFCC99"/>
                </a:solidFill>
                <a:latin typeface="Arial" pitchFamily="34" charset="0"/>
                <a:cs typeface="AL-Mohanad" pitchFamily="2" charset="-78"/>
              </a:rPr>
              <a:t>  </a:t>
            </a:r>
            <a:r>
              <a:rPr lang="ar-SA" sz="4400" dirty="0">
                <a:solidFill>
                  <a:srgbClr val="FF9966"/>
                </a:solidFill>
                <a:latin typeface="Arial" pitchFamily="34" charset="0"/>
                <a:cs typeface="AL-Mohanad" pitchFamily="2" charset="-78"/>
              </a:rPr>
              <a:t>أنواع التقويم</a:t>
            </a:r>
            <a:endParaRPr lang="en-US" sz="4400" dirty="0">
              <a:solidFill>
                <a:srgbClr val="FF9966"/>
              </a:solidFill>
              <a:latin typeface="Arial" pitchFamily="34" charset="0"/>
              <a:cs typeface="AL-Mohanad" pitchFamily="2" charset="-78"/>
            </a:endParaRPr>
          </a:p>
        </p:txBody>
      </p:sp>
      <p:sp>
        <p:nvSpPr>
          <p:cNvPr id="231428" name="AutoShape 4"/>
          <p:cNvSpPr>
            <a:spLocks noChangeArrowheads="1"/>
          </p:cNvSpPr>
          <p:nvPr/>
        </p:nvSpPr>
        <p:spPr bwMode="auto">
          <a:xfrm>
            <a:off x="4885065" y="3068638"/>
            <a:ext cx="4176712" cy="792162"/>
          </a:xfrm>
          <a:prstGeom prst="flowChartPreparation">
            <a:avLst/>
          </a:prstGeom>
          <a:solidFill>
            <a:srgbClr val="FFFF99"/>
          </a:solidFill>
          <a:ln w="76200" cmpd="tri" algn="ctr">
            <a:solidFill>
              <a:srgbClr val="FFFF00"/>
            </a:solidFill>
            <a:miter lim="800000"/>
            <a:headEnd/>
            <a:tailEnd/>
          </a:ln>
          <a:effectLst/>
        </p:spPr>
        <p:txBody>
          <a:bodyPr wrap="none" anchor="ctr"/>
          <a:lstStyle/>
          <a:p>
            <a:pPr algn="ctr" rtl="1">
              <a:defRPr/>
            </a:pPr>
            <a:r>
              <a:rPr lang="ar-SA" sz="2800" dirty="0">
                <a:solidFill>
                  <a:srgbClr val="000018"/>
                </a:solidFill>
                <a:effectLst>
                  <a:outerShdw blurRad="38100" dist="38100" dir="2700000" algn="tl">
                    <a:srgbClr val="000000"/>
                  </a:outerShdw>
                </a:effectLst>
                <a:latin typeface="Arial" pitchFamily="34" charset="0"/>
                <a:cs typeface="MCS FREEDOM" pitchFamily="2" charset="-78"/>
              </a:rPr>
              <a:t>لجنة تعزيز الصحة  بالروضة</a:t>
            </a:r>
          </a:p>
        </p:txBody>
      </p:sp>
      <p:sp>
        <p:nvSpPr>
          <p:cNvPr id="231429" name="AutoShape 5"/>
          <p:cNvSpPr>
            <a:spLocks noChangeArrowheads="1"/>
          </p:cNvSpPr>
          <p:nvPr/>
        </p:nvSpPr>
        <p:spPr bwMode="auto">
          <a:xfrm>
            <a:off x="2506663" y="5516563"/>
            <a:ext cx="4176712" cy="792162"/>
          </a:xfrm>
          <a:prstGeom prst="flowChartPreparation">
            <a:avLst/>
          </a:prstGeom>
          <a:solidFill>
            <a:srgbClr val="FFFF99"/>
          </a:solidFill>
          <a:ln w="76200" cmpd="tri" algn="ctr">
            <a:solidFill>
              <a:srgbClr val="FFFF00"/>
            </a:solidFill>
            <a:miter lim="800000"/>
            <a:headEnd/>
            <a:tailEnd/>
          </a:ln>
          <a:effectLst/>
        </p:spPr>
        <p:txBody>
          <a:bodyPr wrap="none" anchor="ctr"/>
          <a:lstStyle/>
          <a:p>
            <a:pPr algn="ctr" rtl="1">
              <a:defRPr/>
            </a:pPr>
            <a:r>
              <a:rPr lang="ar-SA" sz="2800" dirty="0">
                <a:solidFill>
                  <a:srgbClr val="000018"/>
                </a:solidFill>
                <a:effectLst>
                  <a:outerShdw blurRad="38100" dist="38100" dir="2700000" algn="tl">
                    <a:srgbClr val="000000"/>
                  </a:outerShdw>
                </a:effectLst>
                <a:latin typeface="Arial" pitchFamily="34" charset="0"/>
                <a:cs typeface="MCS FREEDOM" pitchFamily="2" charset="-78"/>
              </a:rPr>
              <a:t>استمارة تقويم الروضة</a:t>
            </a:r>
          </a:p>
        </p:txBody>
      </p:sp>
      <p:sp>
        <p:nvSpPr>
          <p:cNvPr id="231430" name="AutoShape 6"/>
          <p:cNvSpPr>
            <a:spLocks noChangeArrowheads="1"/>
          </p:cNvSpPr>
          <p:nvPr/>
        </p:nvSpPr>
        <p:spPr bwMode="auto">
          <a:xfrm>
            <a:off x="4869299" y="4292600"/>
            <a:ext cx="4176712" cy="792163"/>
          </a:xfrm>
          <a:prstGeom prst="flowChartPreparation">
            <a:avLst/>
          </a:prstGeom>
          <a:solidFill>
            <a:srgbClr val="FFFF99"/>
          </a:solidFill>
          <a:ln w="76200" cmpd="tri" algn="ctr">
            <a:solidFill>
              <a:srgbClr val="FFFF00"/>
            </a:solidFill>
            <a:miter lim="800000"/>
            <a:headEnd/>
            <a:tailEnd/>
          </a:ln>
          <a:effectLst/>
        </p:spPr>
        <p:txBody>
          <a:bodyPr wrap="none" anchor="ctr"/>
          <a:lstStyle/>
          <a:p>
            <a:pPr algn="ctr" rtl="1">
              <a:defRPr/>
            </a:pPr>
            <a:r>
              <a:rPr lang="ar-SA" sz="2800" dirty="0">
                <a:solidFill>
                  <a:srgbClr val="000018"/>
                </a:solidFill>
                <a:effectLst>
                  <a:outerShdw blurRad="38100" dist="38100" dir="2700000" algn="tl">
                    <a:srgbClr val="000000"/>
                  </a:outerShdw>
                </a:effectLst>
                <a:latin typeface="Arial" pitchFamily="34" charset="0"/>
                <a:cs typeface="MCS FREEDOM" pitchFamily="2" charset="-78"/>
              </a:rPr>
              <a:t>بعد اعتماد الروضة  و قبل التطبيق</a:t>
            </a:r>
          </a:p>
        </p:txBody>
      </p:sp>
      <p:sp>
        <p:nvSpPr>
          <p:cNvPr id="231432" name="AutoShape 8"/>
          <p:cNvSpPr>
            <a:spLocks noChangeArrowheads="1"/>
          </p:cNvSpPr>
          <p:nvPr/>
        </p:nvSpPr>
        <p:spPr bwMode="auto">
          <a:xfrm>
            <a:off x="69632" y="3068638"/>
            <a:ext cx="4389438" cy="792162"/>
          </a:xfrm>
          <a:prstGeom prst="flowChartPreparation">
            <a:avLst/>
          </a:prstGeom>
          <a:solidFill>
            <a:srgbClr val="FFFF99"/>
          </a:solidFill>
          <a:ln w="76200" cmpd="tri" algn="ctr">
            <a:solidFill>
              <a:srgbClr val="FFFF00"/>
            </a:solidFill>
            <a:miter lim="800000"/>
            <a:headEnd/>
            <a:tailEnd/>
          </a:ln>
          <a:effectLst/>
        </p:spPr>
        <p:txBody>
          <a:bodyPr wrap="none" anchor="ctr"/>
          <a:lstStyle/>
          <a:p>
            <a:pPr algn="ctr" rtl="1">
              <a:defRPr/>
            </a:pPr>
            <a:r>
              <a:rPr lang="ar-SA" sz="2800" dirty="0" smtClean="0">
                <a:solidFill>
                  <a:srgbClr val="000018"/>
                </a:solidFill>
                <a:effectLst>
                  <a:outerShdw blurRad="38100" dist="38100" dir="2700000" algn="tl">
                    <a:srgbClr val="000000"/>
                  </a:outerShdw>
                </a:effectLst>
                <a:latin typeface="Arial" pitchFamily="34" charset="0"/>
                <a:cs typeface="MCS FREEDOM" pitchFamily="2" charset="-78"/>
              </a:rPr>
              <a:t>لجنة مع مرشحة خارجية</a:t>
            </a:r>
            <a:endParaRPr lang="ar-SA" sz="2800" dirty="0">
              <a:solidFill>
                <a:srgbClr val="000018"/>
              </a:solidFill>
              <a:effectLst>
                <a:outerShdw blurRad="38100" dist="38100" dir="2700000" algn="tl">
                  <a:srgbClr val="000000"/>
                </a:outerShdw>
              </a:effectLst>
              <a:latin typeface="Arial" pitchFamily="34" charset="0"/>
              <a:cs typeface="MCS FREEDOM" pitchFamily="2" charset="-78"/>
            </a:endParaRPr>
          </a:p>
        </p:txBody>
      </p:sp>
      <p:sp>
        <p:nvSpPr>
          <p:cNvPr id="231434" name="AutoShape 10"/>
          <p:cNvSpPr>
            <a:spLocks noChangeArrowheads="1"/>
          </p:cNvSpPr>
          <p:nvPr/>
        </p:nvSpPr>
        <p:spPr bwMode="auto">
          <a:xfrm>
            <a:off x="113864" y="4292600"/>
            <a:ext cx="4176713" cy="792163"/>
          </a:xfrm>
          <a:prstGeom prst="flowChartPreparation">
            <a:avLst/>
          </a:prstGeom>
          <a:solidFill>
            <a:srgbClr val="FFFF99"/>
          </a:solidFill>
          <a:ln w="76200" cmpd="tri" algn="ctr">
            <a:solidFill>
              <a:srgbClr val="FFFF00"/>
            </a:solidFill>
            <a:miter lim="800000"/>
            <a:headEnd/>
            <a:tailEnd/>
          </a:ln>
          <a:effectLst/>
        </p:spPr>
        <p:txBody>
          <a:bodyPr wrap="none" anchor="ctr"/>
          <a:lstStyle/>
          <a:p>
            <a:pPr algn="ctr" rtl="1">
              <a:defRPr/>
            </a:pPr>
            <a:r>
              <a:rPr lang="ar-SA" sz="2800" dirty="0">
                <a:solidFill>
                  <a:srgbClr val="000018"/>
                </a:solidFill>
                <a:effectLst>
                  <a:outerShdw blurRad="38100" dist="38100" dir="2700000" algn="tl">
                    <a:srgbClr val="000000"/>
                  </a:outerShdw>
                </a:effectLst>
                <a:latin typeface="Arial" pitchFamily="34" charset="0"/>
                <a:cs typeface="MCS FREEDOM" pitchFamily="2" charset="-78"/>
              </a:rPr>
              <a:t>بعد تطبيق الروضة للبرنامج</a:t>
            </a:r>
          </a:p>
        </p:txBody>
      </p:sp>
      <p:sp>
        <p:nvSpPr>
          <p:cNvPr id="31753" name="AutoShape 11"/>
          <p:cNvSpPr>
            <a:spLocks noChangeArrowheads="1"/>
          </p:cNvSpPr>
          <p:nvPr/>
        </p:nvSpPr>
        <p:spPr bwMode="auto">
          <a:xfrm>
            <a:off x="38100" y="1389063"/>
            <a:ext cx="4176713" cy="1223962"/>
          </a:xfrm>
          <a:prstGeom prst="flowChartPreparation">
            <a:avLst/>
          </a:prstGeom>
          <a:solidFill>
            <a:srgbClr val="FFCC66"/>
          </a:solidFill>
          <a:ln w="76200" cmpd="tri" algn="ctr">
            <a:solidFill>
              <a:srgbClr val="CC6600"/>
            </a:solidFill>
            <a:miter lim="800000"/>
            <a:headEnd/>
            <a:tailEnd/>
          </a:ln>
        </p:spPr>
        <p:txBody>
          <a:bodyPr wrap="none" anchor="ctr"/>
          <a:lstStyle/>
          <a:p>
            <a:pPr algn="ctr" rtl="1"/>
            <a:r>
              <a:rPr lang="ar-SA" sz="3600" b="1">
                <a:solidFill>
                  <a:srgbClr val="000018"/>
                </a:solidFill>
                <a:latin typeface="Arial" pitchFamily="34" charset="0"/>
                <a:cs typeface="AL-Mohanad" pitchFamily="2" charset="-78"/>
              </a:rPr>
              <a:t>التقويم </a:t>
            </a:r>
          </a:p>
          <a:p>
            <a:pPr algn="ctr" rtl="1"/>
            <a:r>
              <a:rPr lang="ar-SA" sz="3600" b="1">
                <a:solidFill>
                  <a:srgbClr val="000018"/>
                </a:solidFill>
                <a:latin typeface="Arial" pitchFamily="34" charset="0"/>
                <a:cs typeface="AL-Mohanad" pitchFamily="2" charset="-78"/>
              </a:rPr>
              <a:t>الخارجي ( بعدي)</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1428"/>
                                        </p:tgtEl>
                                        <p:attrNameLst>
                                          <p:attrName>style.visibility</p:attrName>
                                        </p:attrNameLst>
                                      </p:cBhvr>
                                      <p:to>
                                        <p:strVal val="visible"/>
                                      </p:to>
                                    </p:set>
                                    <p:anim calcmode="lin" valueType="num">
                                      <p:cBhvr additive="base">
                                        <p:cTn id="7" dur="500" fill="hold"/>
                                        <p:tgtEl>
                                          <p:spTgt spid="231428"/>
                                        </p:tgtEl>
                                        <p:attrNameLst>
                                          <p:attrName>ppt_x</p:attrName>
                                        </p:attrNameLst>
                                      </p:cBhvr>
                                      <p:tavLst>
                                        <p:tav tm="0">
                                          <p:val>
                                            <p:strVal val="#ppt_x"/>
                                          </p:val>
                                        </p:tav>
                                        <p:tav tm="100000">
                                          <p:val>
                                            <p:strVal val="#ppt_x"/>
                                          </p:val>
                                        </p:tav>
                                      </p:tavLst>
                                    </p:anim>
                                    <p:anim calcmode="lin" valueType="num">
                                      <p:cBhvr additive="base">
                                        <p:cTn id="8" dur="500" fill="hold"/>
                                        <p:tgtEl>
                                          <p:spTgt spid="23142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31430"/>
                                        </p:tgtEl>
                                        <p:attrNameLst>
                                          <p:attrName>style.visibility</p:attrName>
                                        </p:attrNameLst>
                                      </p:cBhvr>
                                      <p:to>
                                        <p:strVal val="visible"/>
                                      </p:to>
                                    </p:set>
                                    <p:anim calcmode="lin" valueType="num">
                                      <p:cBhvr additive="base">
                                        <p:cTn id="13" dur="500" fill="hold"/>
                                        <p:tgtEl>
                                          <p:spTgt spid="231430"/>
                                        </p:tgtEl>
                                        <p:attrNameLst>
                                          <p:attrName>ppt_x</p:attrName>
                                        </p:attrNameLst>
                                      </p:cBhvr>
                                      <p:tavLst>
                                        <p:tav tm="0">
                                          <p:val>
                                            <p:strVal val="#ppt_x"/>
                                          </p:val>
                                        </p:tav>
                                        <p:tav tm="100000">
                                          <p:val>
                                            <p:strVal val="#ppt_x"/>
                                          </p:val>
                                        </p:tav>
                                      </p:tavLst>
                                    </p:anim>
                                    <p:anim calcmode="lin" valueType="num">
                                      <p:cBhvr additive="base">
                                        <p:cTn id="14" dur="500" fill="hold"/>
                                        <p:tgtEl>
                                          <p:spTgt spid="231430"/>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31432"/>
                                        </p:tgtEl>
                                        <p:attrNameLst>
                                          <p:attrName>style.visibility</p:attrName>
                                        </p:attrNameLst>
                                      </p:cBhvr>
                                      <p:to>
                                        <p:strVal val="visible"/>
                                      </p:to>
                                    </p:set>
                                    <p:anim calcmode="lin" valueType="num">
                                      <p:cBhvr additive="base">
                                        <p:cTn id="19" dur="500" fill="hold"/>
                                        <p:tgtEl>
                                          <p:spTgt spid="231432"/>
                                        </p:tgtEl>
                                        <p:attrNameLst>
                                          <p:attrName>ppt_x</p:attrName>
                                        </p:attrNameLst>
                                      </p:cBhvr>
                                      <p:tavLst>
                                        <p:tav tm="0">
                                          <p:val>
                                            <p:strVal val="#ppt_x"/>
                                          </p:val>
                                        </p:tav>
                                        <p:tav tm="100000">
                                          <p:val>
                                            <p:strVal val="#ppt_x"/>
                                          </p:val>
                                        </p:tav>
                                      </p:tavLst>
                                    </p:anim>
                                    <p:anim calcmode="lin" valueType="num">
                                      <p:cBhvr additive="base">
                                        <p:cTn id="20" dur="500" fill="hold"/>
                                        <p:tgtEl>
                                          <p:spTgt spid="231432"/>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31434"/>
                                        </p:tgtEl>
                                        <p:attrNameLst>
                                          <p:attrName>style.visibility</p:attrName>
                                        </p:attrNameLst>
                                      </p:cBhvr>
                                      <p:to>
                                        <p:strVal val="visible"/>
                                      </p:to>
                                    </p:set>
                                    <p:anim calcmode="lin" valueType="num">
                                      <p:cBhvr additive="base">
                                        <p:cTn id="25" dur="500" fill="hold"/>
                                        <p:tgtEl>
                                          <p:spTgt spid="231434"/>
                                        </p:tgtEl>
                                        <p:attrNameLst>
                                          <p:attrName>ppt_x</p:attrName>
                                        </p:attrNameLst>
                                      </p:cBhvr>
                                      <p:tavLst>
                                        <p:tav tm="0">
                                          <p:val>
                                            <p:strVal val="#ppt_x"/>
                                          </p:val>
                                        </p:tav>
                                        <p:tav tm="100000">
                                          <p:val>
                                            <p:strVal val="#ppt_x"/>
                                          </p:val>
                                        </p:tav>
                                      </p:tavLst>
                                    </p:anim>
                                    <p:anim calcmode="lin" valueType="num">
                                      <p:cBhvr additive="base">
                                        <p:cTn id="26" dur="500" fill="hold"/>
                                        <p:tgtEl>
                                          <p:spTgt spid="231434"/>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31429"/>
                                        </p:tgtEl>
                                        <p:attrNameLst>
                                          <p:attrName>style.visibility</p:attrName>
                                        </p:attrNameLst>
                                      </p:cBhvr>
                                      <p:to>
                                        <p:strVal val="visible"/>
                                      </p:to>
                                    </p:set>
                                    <p:anim calcmode="lin" valueType="num">
                                      <p:cBhvr additive="base">
                                        <p:cTn id="31" dur="500" fill="hold"/>
                                        <p:tgtEl>
                                          <p:spTgt spid="231429"/>
                                        </p:tgtEl>
                                        <p:attrNameLst>
                                          <p:attrName>ppt_x</p:attrName>
                                        </p:attrNameLst>
                                      </p:cBhvr>
                                      <p:tavLst>
                                        <p:tav tm="0">
                                          <p:val>
                                            <p:strVal val="#ppt_x"/>
                                          </p:val>
                                        </p:tav>
                                        <p:tav tm="100000">
                                          <p:val>
                                            <p:strVal val="#ppt_x"/>
                                          </p:val>
                                        </p:tav>
                                      </p:tavLst>
                                    </p:anim>
                                    <p:anim calcmode="lin" valueType="num">
                                      <p:cBhvr additive="base">
                                        <p:cTn id="32" dur="500" fill="hold"/>
                                        <p:tgtEl>
                                          <p:spTgt spid="2314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1428" grpId="0" animBg="1"/>
      <p:bldP spid="231429" grpId="0" animBg="1"/>
      <p:bldP spid="231430" grpId="0" animBg="1"/>
      <p:bldP spid="231432" grpId="0" animBg="1"/>
      <p:bldP spid="231434"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AutoShape 2"/>
          <p:cNvSpPr>
            <a:spLocks noChangeArrowheads="1"/>
          </p:cNvSpPr>
          <p:nvPr/>
        </p:nvSpPr>
        <p:spPr bwMode="auto">
          <a:xfrm>
            <a:off x="250825" y="2565400"/>
            <a:ext cx="4537075" cy="1008063"/>
          </a:xfrm>
          <a:prstGeom prst="flowChartPreparation">
            <a:avLst/>
          </a:prstGeom>
          <a:solidFill>
            <a:srgbClr val="FFFF99"/>
          </a:solidFill>
          <a:ln w="76200" cmpd="tri" algn="ctr">
            <a:solidFill>
              <a:srgbClr val="FFFF00"/>
            </a:solidFill>
            <a:miter lim="800000"/>
            <a:headEnd/>
            <a:tailEnd/>
          </a:ln>
        </p:spPr>
        <p:txBody>
          <a:bodyPr wrap="none" anchor="ctr"/>
          <a:lstStyle/>
          <a:p>
            <a:pPr algn="ctr" rtl="1"/>
            <a:r>
              <a:rPr lang="ar-SA" sz="4400" b="1">
                <a:solidFill>
                  <a:srgbClr val="000018"/>
                </a:solidFill>
                <a:latin typeface="Arial" pitchFamily="34" charset="0"/>
                <a:cs typeface="AL-Mohanad" pitchFamily="2" charset="-78"/>
              </a:rPr>
              <a:t>المستوى الذهبي</a:t>
            </a:r>
          </a:p>
        </p:txBody>
      </p:sp>
      <p:sp>
        <p:nvSpPr>
          <p:cNvPr id="225283" name="Rectangle 3"/>
          <p:cNvSpPr>
            <a:spLocks noChangeArrowheads="1"/>
          </p:cNvSpPr>
          <p:nvPr/>
        </p:nvSpPr>
        <p:spPr bwMode="auto">
          <a:xfrm>
            <a:off x="5345113" y="2725738"/>
            <a:ext cx="3425825" cy="3478212"/>
          </a:xfrm>
          <a:prstGeom prst="rect">
            <a:avLst/>
          </a:prstGeom>
          <a:noFill/>
          <a:ln w="76200">
            <a:noFill/>
            <a:miter lim="800000"/>
            <a:headEnd/>
            <a:tailEnd/>
          </a:ln>
          <a:effectLst/>
        </p:spPr>
        <p:txBody>
          <a:bodyPr>
            <a:spAutoFit/>
          </a:bodyPr>
          <a:lstStyle/>
          <a:p>
            <a:pPr algn="ctr" rtl="1">
              <a:defRPr/>
            </a:pPr>
            <a:r>
              <a:rPr lang="ar-SA" sz="4400" b="1" dirty="0">
                <a:solidFill>
                  <a:srgbClr val="FFC000"/>
                </a:solidFill>
                <a:effectLst>
                  <a:outerShdw blurRad="38100" dist="38100" dir="2700000" algn="tl">
                    <a:srgbClr val="000000"/>
                  </a:outerShdw>
                </a:effectLst>
                <a:latin typeface="Arial" pitchFamily="34" charset="0"/>
                <a:cs typeface="AL-Mohanad" pitchFamily="2" charset="-78"/>
              </a:rPr>
              <a:t>يتم تكريم الروضات بمنحها الشهادة التي تتناسب ودرجة تقويمها</a:t>
            </a:r>
            <a:endParaRPr lang="en-US" sz="4400" b="1" dirty="0">
              <a:solidFill>
                <a:srgbClr val="FFC000"/>
              </a:solidFill>
              <a:effectLst>
                <a:outerShdw blurRad="38100" dist="38100" dir="2700000" algn="tl">
                  <a:srgbClr val="000000"/>
                </a:outerShdw>
              </a:effectLst>
              <a:latin typeface="Arial" pitchFamily="34" charset="0"/>
              <a:cs typeface="AL-Mohanad" pitchFamily="2" charset="-78"/>
            </a:endParaRPr>
          </a:p>
        </p:txBody>
      </p:sp>
      <p:sp>
        <p:nvSpPr>
          <p:cNvPr id="225284" name="AutoShape 4"/>
          <p:cNvSpPr>
            <a:spLocks noChangeArrowheads="1"/>
          </p:cNvSpPr>
          <p:nvPr/>
        </p:nvSpPr>
        <p:spPr bwMode="auto">
          <a:xfrm>
            <a:off x="468313" y="3922713"/>
            <a:ext cx="4392612" cy="936625"/>
          </a:xfrm>
          <a:prstGeom prst="flowChartPreparation">
            <a:avLst/>
          </a:prstGeom>
          <a:solidFill>
            <a:srgbClr val="EAEAEA"/>
          </a:solidFill>
          <a:ln w="76200" cmpd="tri" algn="ctr">
            <a:solidFill>
              <a:schemeClr val="tx1"/>
            </a:solidFill>
            <a:miter lim="800000"/>
            <a:headEnd/>
            <a:tailEnd/>
          </a:ln>
        </p:spPr>
        <p:txBody>
          <a:bodyPr wrap="none" anchor="ctr"/>
          <a:lstStyle/>
          <a:p>
            <a:pPr algn="ctr" rtl="1"/>
            <a:r>
              <a:rPr lang="ar-SA" sz="4400" b="1">
                <a:solidFill>
                  <a:schemeClr val="bg2"/>
                </a:solidFill>
                <a:latin typeface="Arial" pitchFamily="34" charset="0"/>
                <a:cs typeface="AL-Mohanad" pitchFamily="2" charset="-78"/>
              </a:rPr>
              <a:t>المستوى الفضي</a:t>
            </a:r>
          </a:p>
        </p:txBody>
      </p:sp>
      <p:sp>
        <p:nvSpPr>
          <p:cNvPr id="225285" name="AutoShape 5"/>
          <p:cNvSpPr>
            <a:spLocks noChangeArrowheads="1"/>
          </p:cNvSpPr>
          <p:nvPr/>
        </p:nvSpPr>
        <p:spPr bwMode="auto">
          <a:xfrm>
            <a:off x="250825" y="5195888"/>
            <a:ext cx="4681538" cy="1008062"/>
          </a:xfrm>
          <a:prstGeom prst="flowChartPreparation">
            <a:avLst/>
          </a:prstGeom>
          <a:solidFill>
            <a:srgbClr val="CC6600"/>
          </a:solidFill>
          <a:ln w="76200" cmpd="tri" algn="ctr">
            <a:solidFill>
              <a:srgbClr val="990033"/>
            </a:solidFill>
            <a:miter lim="800000"/>
            <a:headEnd/>
            <a:tailEnd/>
          </a:ln>
        </p:spPr>
        <p:txBody>
          <a:bodyPr wrap="none" anchor="ctr"/>
          <a:lstStyle/>
          <a:p>
            <a:pPr algn="ctr" rtl="1"/>
            <a:r>
              <a:rPr lang="ar-SA" sz="4400" b="1">
                <a:latin typeface="Arial" pitchFamily="34" charset="0"/>
                <a:cs typeface="AL-Mohanad" pitchFamily="2" charset="-78"/>
              </a:rPr>
              <a:t>المستوى البرونزي</a:t>
            </a:r>
          </a:p>
        </p:txBody>
      </p:sp>
      <p:sp>
        <p:nvSpPr>
          <p:cNvPr id="7" name="AutoShape 3"/>
          <p:cNvSpPr>
            <a:spLocks noChangeArrowheads="1"/>
          </p:cNvSpPr>
          <p:nvPr/>
        </p:nvSpPr>
        <p:spPr bwMode="auto">
          <a:xfrm>
            <a:off x="1475656" y="692696"/>
            <a:ext cx="6553200" cy="719137"/>
          </a:xfrm>
          <a:prstGeom prst="flowChartTerminator">
            <a:avLst/>
          </a:prstGeom>
          <a:noFill/>
          <a:ln w="76200">
            <a:solidFill>
              <a:srgbClr val="FFCC66"/>
            </a:solidFill>
            <a:miter lim="800000"/>
            <a:headEnd/>
            <a:tailEnd/>
          </a:ln>
        </p:spPr>
        <p:txBody>
          <a:bodyPr wrap="none" anchor="ctr"/>
          <a:lstStyle/>
          <a:p>
            <a:pPr algn="ctr" rtl="1"/>
            <a:r>
              <a:rPr lang="ar-SA" sz="4000" b="1" dirty="0" smtClean="0">
                <a:latin typeface="Arial" pitchFamily="34" charset="0"/>
                <a:cs typeface="AL-Mohanad" pitchFamily="2" charset="-78"/>
              </a:rPr>
              <a:t>خامساً: </a:t>
            </a:r>
            <a:r>
              <a:rPr lang="ar-SA" sz="4000" b="1" dirty="0">
                <a:latin typeface="Arial" pitchFamily="34" charset="0"/>
                <a:cs typeface="AL-Mohanad" pitchFamily="2" charset="-78"/>
              </a:rPr>
              <a:t>مرحلة </a:t>
            </a:r>
            <a:r>
              <a:rPr lang="ar-SA" sz="4400" b="1" dirty="0" smtClean="0">
                <a:solidFill>
                  <a:srgbClr val="FFFFFF"/>
                </a:solidFill>
                <a:latin typeface="Arial" pitchFamily="34" charset="0"/>
                <a:cs typeface="AL-Mohanad" pitchFamily="2" charset="-78"/>
              </a:rPr>
              <a:t>التكريم</a:t>
            </a:r>
            <a:endParaRPr lang="en-US" sz="4400" b="1" dirty="0">
              <a:solidFill>
                <a:srgbClr val="FFFFFF"/>
              </a:solidFill>
              <a:latin typeface="Arial" pitchFamily="34" charset="0"/>
              <a:cs typeface="AL-Mohanad" pitchFamily="2" charset="-78"/>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4" fill="hold" grpId="0" nodeType="withEffect">
                                  <p:stCondLst>
                                    <p:cond delay="0"/>
                                  </p:stCondLst>
                                  <p:childTnLst>
                                    <p:set>
                                      <p:cBhvr>
                                        <p:cTn id="6" dur="1" fill="hold">
                                          <p:stCondLst>
                                            <p:cond delay="0"/>
                                          </p:stCondLst>
                                        </p:cTn>
                                        <p:tgtEl>
                                          <p:spTgt spid="225285"/>
                                        </p:tgtEl>
                                        <p:attrNameLst>
                                          <p:attrName>style.visibility</p:attrName>
                                        </p:attrNameLst>
                                      </p:cBhvr>
                                      <p:to>
                                        <p:strVal val="visible"/>
                                      </p:to>
                                    </p:set>
                                    <p:anim calcmode="lin" valueType="num">
                                      <p:cBhvr additive="base">
                                        <p:cTn id="7" dur="500" fill="hold"/>
                                        <p:tgtEl>
                                          <p:spTgt spid="225285"/>
                                        </p:tgtEl>
                                        <p:attrNameLst>
                                          <p:attrName>ppt_x</p:attrName>
                                        </p:attrNameLst>
                                      </p:cBhvr>
                                      <p:tavLst>
                                        <p:tav tm="0">
                                          <p:val>
                                            <p:strVal val="#ppt_x"/>
                                          </p:val>
                                        </p:tav>
                                        <p:tav tm="100000">
                                          <p:val>
                                            <p:strVal val="#ppt_x"/>
                                          </p:val>
                                        </p:tav>
                                      </p:tavLst>
                                    </p:anim>
                                    <p:anim calcmode="lin" valueType="num">
                                      <p:cBhvr additive="base">
                                        <p:cTn id="8" dur="500" fill="hold"/>
                                        <p:tgtEl>
                                          <p:spTgt spid="225285"/>
                                        </p:tgtEl>
                                        <p:attrNameLst>
                                          <p:attrName>ppt_y</p:attrName>
                                        </p:attrNameLst>
                                      </p:cBhvr>
                                      <p:tavLst>
                                        <p:tav tm="0">
                                          <p:val>
                                            <p:strVal val="1+#ppt_h/2"/>
                                          </p:val>
                                        </p:tav>
                                        <p:tav tm="100000">
                                          <p:val>
                                            <p:strVal val="#ppt_y"/>
                                          </p:val>
                                        </p:tav>
                                      </p:tavLst>
                                    </p:anim>
                                  </p:childTnLst>
                                </p:cTn>
                              </p:par>
                              <p:par>
                                <p:cTn id="9" presetID="7" presetClass="entr" presetSubtype="4" fill="hold" grpId="0" nodeType="withEffect">
                                  <p:stCondLst>
                                    <p:cond delay="0"/>
                                  </p:stCondLst>
                                  <p:childTnLst>
                                    <p:set>
                                      <p:cBhvr>
                                        <p:cTn id="10" dur="1" fill="hold">
                                          <p:stCondLst>
                                            <p:cond delay="0"/>
                                          </p:stCondLst>
                                        </p:cTn>
                                        <p:tgtEl>
                                          <p:spTgt spid="225284"/>
                                        </p:tgtEl>
                                        <p:attrNameLst>
                                          <p:attrName>style.visibility</p:attrName>
                                        </p:attrNameLst>
                                      </p:cBhvr>
                                      <p:to>
                                        <p:strVal val="visible"/>
                                      </p:to>
                                    </p:set>
                                    <p:anim calcmode="lin" valueType="num">
                                      <p:cBhvr additive="base">
                                        <p:cTn id="11" dur="500" fill="hold"/>
                                        <p:tgtEl>
                                          <p:spTgt spid="225284"/>
                                        </p:tgtEl>
                                        <p:attrNameLst>
                                          <p:attrName>ppt_x</p:attrName>
                                        </p:attrNameLst>
                                      </p:cBhvr>
                                      <p:tavLst>
                                        <p:tav tm="0">
                                          <p:val>
                                            <p:strVal val="#ppt_x"/>
                                          </p:val>
                                        </p:tav>
                                        <p:tav tm="100000">
                                          <p:val>
                                            <p:strVal val="#ppt_x"/>
                                          </p:val>
                                        </p:tav>
                                      </p:tavLst>
                                    </p:anim>
                                    <p:anim calcmode="lin" valueType="num">
                                      <p:cBhvr additive="base">
                                        <p:cTn id="12" dur="500" fill="hold"/>
                                        <p:tgtEl>
                                          <p:spTgt spid="225284"/>
                                        </p:tgtEl>
                                        <p:attrNameLst>
                                          <p:attrName>ppt_y</p:attrName>
                                        </p:attrNameLst>
                                      </p:cBhvr>
                                      <p:tavLst>
                                        <p:tav tm="0">
                                          <p:val>
                                            <p:strVal val="1+#ppt_h/2"/>
                                          </p:val>
                                        </p:tav>
                                        <p:tav tm="100000">
                                          <p:val>
                                            <p:strVal val="#ppt_y"/>
                                          </p:val>
                                        </p:tav>
                                      </p:tavLst>
                                    </p:anim>
                                  </p:childTnLst>
                                </p:cTn>
                              </p:par>
                              <p:par>
                                <p:cTn id="13" presetID="7" presetClass="entr" presetSubtype="4" fill="hold" grpId="0" nodeType="withEffect">
                                  <p:stCondLst>
                                    <p:cond delay="0"/>
                                  </p:stCondLst>
                                  <p:childTnLst>
                                    <p:set>
                                      <p:cBhvr>
                                        <p:cTn id="14" dur="1" fill="hold">
                                          <p:stCondLst>
                                            <p:cond delay="0"/>
                                          </p:stCondLst>
                                        </p:cTn>
                                        <p:tgtEl>
                                          <p:spTgt spid="225282"/>
                                        </p:tgtEl>
                                        <p:attrNameLst>
                                          <p:attrName>style.visibility</p:attrName>
                                        </p:attrNameLst>
                                      </p:cBhvr>
                                      <p:to>
                                        <p:strVal val="visible"/>
                                      </p:to>
                                    </p:set>
                                    <p:anim calcmode="lin" valueType="num">
                                      <p:cBhvr additive="base">
                                        <p:cTn id="15" dur="500" fill="hold"/>
                                        <p:tgtEl>
                                          <p:spTgt spid="225282"/>
                                        </p:tgtEl>
                                        <p:attrNameLst>
                                          <p:attrName>ppt_x</p:attrName>
                                        </p:attrNameLst>
                                      </p:cBhvr>
                                      <p:tavLst>
                                        <p:tav tm="0">
                                          <p:val>
                                            <p:strVal val="#ppt_x"/>
                                          </p:val>
                                        </p:tav>
                                        <p:tav tm="100000">
                                          <p:val>
                                            <p:strVal val="#ppt_x"/>
                                          </p:val>
                                        </p:tav>
                                      </p:tavLst>
                                    </p:anim>
                                    <p:anim calcmode="lin" valueType="num">
                                      <p:cBhvr additive="base">
                                        <p:cTn id="16" dur="500" fill="hold"/>
                                        <p:tgtEl>
                                          <p:spTgt spid="225282"/>
                                        </p:tgtEl>
                                        <p:attrNameLst>
                                          <p:attrName>ppt_y</p:attrName>
                                        </p:attrNameLst>
                                      </p:cBhvr>
                                      <p:tavLst>
                                        <p:tav tm="0">
                                          <p:val>
                                            <p:strVal val="1+#ppt_h/2"/>
                                          </p:val>
                                        </p:tav>
                                        <p:tav tm="100000">
                                          <p:val>
                                            <p:strVal val="#ppt_y"/>
                                          </p:val>
                                        </p:tav>
                                      </p:tavLst>
                                    </p:anim>
                                  </p:childTnLst>
                                </p:cTn>
                              </p:par>
                              <p:par>
                                <p:cTn id="17" presetID="7" presetClass="entr" presetSubtype="4"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1000" fill="hold"/>
                                        <p:tgtEl>
                                          <p:spTgt spid="7"/>
                                        </p:tgtEl>
                                        <p:attrNameLst>
                                          <p:attrName>ppt_x</p:attrName>
                                        </p:attrNameLst>
                                      </p:cBhvr>
                                      <p:tavLst>
                                        <p:tav tm="0">
                                          <p:val>
                                            <p:strVal val="#ppt_x"/>
                                          </p:val>
                                        </p:tav>
                                        <p:tav tm="100000">
                                          <p:val>
                                            <p:strVal val="#ppt_x"/>
                                          </p:val>
                                        </p:tav>
                                      </p:tavLst>
                                    </p:anim>
                                    <p:anim calcmode="lin" valueType="num">
                                      <p:cBhvr additive="base">
                                        <p:cTn id="20"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82" grpId="0" animBg="1"/>
      <p:bldP spid="225284" grpId="0" animBg="1"/>
      <p:bldP spid="225285" grpId="0" animBg="1"/>
      <p:bldP spid="7" grpId="0" animBg="1"/>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34818" name="Picture 2" descr="bektsh23"/>
          <p:cNvPicPr>
            <a:picLocks noChangeAspect="1" noChangeArrowheads="1" noCrop="1"/>
          </p:cNvPicPr>
          <p:nvPr/>
        </p:nvPicPr>
        <p:blipFill>
          <a:blip r:embed="rId2"/>
          <a:srcRect/>
          <a:stretch>
            <a:fillRect/>
          </a:stretch>
        </p:blipFill>
        <p:spPr bwMode="auto">
          <a:xfrm>
            <a:off x="684213" y="549275"/>
            <a:ext cx="7416800" cy="3671888"/>
          </a:xfrm>
          <a:prstGeom prst="rect">
            <a:avLst/>
          </a:prstGeom>
          <a:noFill/>
          <a:ln w="9525">
            <a:noFill/>
            <a:miter lim="800000"/>
            <a:headEnd/>
            <a:tailEnd/>
          </a:ln>
        </p:spPr>
      </p:pic>
      <p:pic>
        <p:nvPicPr>
          <p:cNvPr id="34819" name="Picture 3" descr="2"/>
          <p:cNvPicPr>
            <a:picLocks noChangeAspect="1" noChangeArrowheads="1" noCrop="1"/>
          </p:cNvPicPr>
          <p:nvPr/>
        </p:nvPicPr>
        <p:blipFill>
          <a:blip r:embed="rId3"/>
          <a:srcRect/>
          <a:stretch>
            <a:fillRect/>
          </a:stretch>
        </p:blipFill>
        <p:spPr bwMode="auto">
          <a:xfrm>
            <a:off x="1476375" y="4724400"/>
            <a:ext cx="6408738" cy="1295400"/>
          </a:xfrm>
          <a:prstGeom prst="rect">
            <a:avLst/>
          </a:prstGeom>
          <a:noFill/>
          <a:ln w="9525">
            <a:noFill/>
            <a:miter lim="800000"/>
            <a:headEnd/>
            <a:tailEnd/>
          </a:ln>
        </p:spPr>
      </p:pic>
      <p:sp>
        <p:nvSpPr>
          <p:cNvPr id="32772" name="Rectangle 4"/>
          <p:cNvSpPr>
            <a:spLocks noGrp="1" noChangeArrowheads="1"/>
          </p:cNvSpPr>
          <p:nvPr>
            <p:ph type="ctrTitle"/>
          </p:nvPr>
        </p:nvSpPr>
        <p:spPr>
          <a:xfrm>
            <a:off x="0" y="1700808"/>
            <a:ext cx="6781800" cy="1511300"/>
          </a:xfrm>
        </p:spPr>
        <p:txBody>
          <a:bodyPr/>
          <a:lstStyle/>
          <a:p>
            <a:pPr>
              <a:defRPr/>
            </a:pPr>
            <a:r>
              <a:rPr lang="ar-SA" dirty="0" smtClean="0">
                <a:solidFill>
                  <a:schemeClr val="bg1"/>
                </a:solidFill>
                <a:effectLst/>
                <a:cs typeface="AL-Mateen" charset="-78"/>
              </a:rPr>
              <a:t>شكراً لحسن استماعكم</a:t>
            </a:r>
            <a:r>
              <a:rPr lang="ar-SA" dirty="0" smtClean="0">
                <a:solidFill>
                  <a:schemeClr val="bg1"/>
                </a:solidFill>
                <a:effectLst/>
                <a:cs typeface="AL-Mohanad" pitchFamily="2" charset="-78"/>
              </a:rPr>
              <a:t> </a:t>
            </a:r>
            <a:endParaRPr lang="en-US" dirty="0" smtClean="0">
              <a:solidFill>
                <a:schemeClr val="bg1"/>
              </a:solidFill>
              <a:effectLst/>
              <a:cs typeface="AL-Mohanad" pitchFamily="2"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683568" y="559327"/>
            <a:ext cx="7560840" cy="864096"/>
          </a:xfrm>
          <a:prstGeom prst="roundRect">
            <a:avLst/>
          </a:prstGeom>
          <a:solidFill>
            <a:schemeClr val="accent3"/>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dirty="0">
                <a:solidFill>
                  <a:srgbClr val="002060"/>
                </a:solidFill>
                <a:cs typeface="PT Bold Heading" pitchFamily="2" charset="-78"/>
              </a:rPr>
              <a:t>تعريف الصحة</a:t>
            </a:r>
            <a:endParaRPr lang="en-US" sz="3600" dirty="0">
              <a:solidFill>
                <a:srgbClr val="002060"/>
              </a:solidFill>
              <a:cs typeface="PT Bold Heading" pitchFamily="2" charset="-78"/>
            </a:endParaRPr>
          </a:p>
        </p:txBody>
      </p:sp>
      <p:sp>
        <p:nvSpPr>
          <p:cNvPr id="3" name="مستطيل مستدير الزوايا 2"/>
          <p:cNvSpPr/>
          <p:nvPr/>
        </p:nvSpPr>
        <p:spPr>
          <a:xfrm>
            <a:off x="690509" y="3573016"/>
            <a:ext cx="7560840" cy="864096"/>
          </a:xfrm>
          <a:prstGeom prst="roundRect">
            <a:avLst/>
          </a:prstGeom>
          <a:solidFill>
            <a:schemeClr val="accent3"/>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b="1" dirty="0" smtClean="0">
                <a:solidFill>
                  <a:srgbClr val="002060"/>
                </a:solidFill>
                <a:cs typeface="PT Bold Heading" pitchFamily="2" charset="-78"/>
              </a:rPr>
              <a:t>تعزيز الصحة </a:t>
            </a:r>
            <a:endParaRPr lang="ar-SA" sz="3600" dirty="0">
              <a:solidFill>
                <a:srgbClr val="002060"/>
              </a:solidFill>
              <a:cs typeface="Al-Kharashi 3" pitchFamily="2" charset="-78"/>
            </a:endParaRPr>
          </a:p>
        </p:txBody>
      </p:sp>
      <p:sp>
        <p:nvSpPr>
          <p:cNvPr id="4" name="مستطيل 3"/>
          <p:cNvSpPr/>
          <p:nvPr/>
        </p:nvSpPr>
        <p:spPr>
          <a:xfrm>
            <a:off x="690509" y="1772816"/>
            <a:ext cx="7560840" cy="1692771"/>
          </a:xfrm>
          <a:prstGeom prst="rect">
            <a:avLst/>
          </a:prstGeom>
        </p:spPr>
        <p:txBody>
          <a:bodyPr wrap="square">
            <a:spAutoFit/>
          </a:bodyPr>
          <a:lstStyle/>
          <a:p>
            <a:pPr algn="ctr"/>
            <a:r>
              <a:rPr lang="ar-SA" sz="3200" dirty="0">
                <a:cs typeface="PT Bold Heading" pitchFamily="2" charset="-78"/>
              </a:rPr>
              <a:t>حالة من المعافاة البدنية والنفسية والاجتماعية </a:t>
            </a:r>
          </a:p>
          <a:p>
            <a:pPr algn="ctr"/>
            <a:r>
              <a:rPr lang="ar-SA" sz="3200" dirty="0">
                <a:cs typeface="PT Bold Heading" pitchFamily="2" charset="-78"/>
              </a:rPr>
              <a:t>والروحية وليست مجرد الخلو من المرض أو العجز</a:t>
            </a:r>
            <a:endParaRPr lang="ar-SA" sz="2000" dirty="0">
              <a:cs typeface="PT Bold Heading" pitchFamily="2" charset="-78"/>
            </a:endParaRPr>
          </a:p>
          <a:p>
            <a:pPr algn="ctr"/>
            <a:endParaRPr lang="ar-SA" sz="2000" dirty="0">
              <a:cs typeface="PT Bold Heading" pitchFamily="2" charset="-78"/>
            </a:endParaRPr>
          </a:p>
          <a:p>
            <a:pPr algn="ctr"/>
            <a:r>
              <a:rPr lang="ar-SA" sz="2000" dirty="0">
                <a:solidFill>
                  <a:schemeClr val="accent3">
                    <a:lumMod val="60000"/>
                    <a:lumOff val="40000"/>
                  </a:schemeClr>
                </a:solidFill>
                <a:cs typeface="PT Bold Heading" pitchFamily="2" charset="-78"/>
              </a:rPr>
              <a:t>إذاً الطالب السليم هو المُعافى بدنياً.. ونفسياً .. واجتماعياً.. وروحياً</a:t>
            </a:r>
          </a:p>
        </p:txBody>
      </p:sp>
      <p:sp>
        <p:nvSpPr>
          <p:cNvPr id="5" name="مستطيل 4"/>
          <p:cNvSpPr/>
          <p:nvPr/>
        </p:nvSpPr>
        <p:spPr>
          <a:xfrm>
            <a:off x="683568" y="4869160"/>
            <a:ext cx="7416824" cy="1692771"/>
          </a:xfrm>
          <a:prstGeom prst="rect">
            <a:avLst/>
          </a:prstGeom>
        </p:spPr>
        <p:txBody>
          <a:bodyPr wrap="square">
            <a:spAutoFit/>
          </a:bodyPr>
          <a:lstStyle/>
          <a:p>
            <a:pPr algn="ctr"/>
            <a:r>
              <a:rPr lang="ar-SA" sz="3200" dirty="0">
                <a:cs typeface="PT Bold Heading" pitchFamily="2" charset="-78"/>
              </a:rPr>
              <a:t>عملية تمكين الناس من زيادة تحكمهم في صحتهم والمحافظة عليها وتحسينها</a:t>
            </a:r>
          </a:p>
          <a:p>
            <a:r>
              <a:rPr lang="ar-SA" sz="2000" dirty="0">
                <a:cs typeface="PT Bold Heading" pitchFamily="2" charset="-78"/>
              </a:rPr>
              <a:t> </a:t>
            </a:r>
          </a:p>
          <a:p>
            <a:r>
              <a:rPr lang="ar-SA" sz="2000" dirty="0" smtClean="0">
                <a:solidFill>
                  <a:schemeClr val="accent3">
                    <a:lumMod val="60000"/>
                    <a:lumOff val="40000"/>
                  </a:schemeClr>
                </a:solidFill>
                <a:cs typeface="PT Bold Heading" pitchFamily="2" charset="-78"/>
              </a:rPr>
              <a:t>   تضمن </a:t>
            </a:r>
            <a:r>
              <a:rPr lang="ar-SA" sz="2000" dirty="0">
                <a:solidFill>
                  <a:schemeClr val="accent3">
                    <a:lumMod val="60000"/>
                    <a:lumOff val="40000"/>
                  </a:schemeClr>
                </a:solidFill>
                <a:cs typeface="PT Bold Heading" pitchFamily="2" charset="-78"/>
              </a:rPr>
              <a:t>: * الحفاظ على الوضع الصحي القائم.     * زيادة الرصيد الصحي</a:t>
            </a:r>
          </a:p>
        </p:txBody>
      </p:sp>
      <p:sp>
        <p:nvSpPr>
          <p:cNvPr id="6" name="عنصر نائب لرقم الشريحة 5"/>
          <p:cNvSpPr>
            <a:spLocks noGrp="1"/>
          </p:cNvSpPr>
          <p:nvPr>
            <p:ph type="sldNum" sz="quarter" idx="12"/>
          </p:nvPr>
        </p:nvSpPr>
        <p:spPr/>
        <p:txBody>
          <a:bodyPr/>
          <a:lstStyle/>
          <a:p>
            <a:fld id="{FA4A9D15-273E-444D-96E8-524C3DB48762}" type="slidenum">
              <a:rPr lang="ar-SA" smtClean="0"/>
              <a:pPr/>
              <a:t>4</a:t>
            </a:fld>
            <a:endParaRPr lang="ar-SA"/>
          </a:p>
        </p:txBody>
      </p:sp>
    </p:spTree>
    <p:extLst>
      <p:ext uri="{BB962C8B-B14F-4D97-AF65-F5344CB8AC3E}">
        <p14:creationId xmlns:p14="http://schemas.microsoft.com/office/powerpoint/2010/main" xmlns="" val="24961400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مستدير الزوايا 4"/>
          <p:cNvSpPr/>
          <p:nvPr/>
        </p:nvSpPr>
        <p:spPr>
          <a:xfrm>
            <a:off x="683568" y="980728"/>
            <a:ext cx="7560840" cy="792088"/>
          </a:xfrm>
          <a:prstGeom prst="roundRect">
            <a:avLst/>
          </a:prstGeom>
          <a:solidFill>
            <a:schemeClr val="accent3"/>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b="1" dirty="0" smtClean="0">
                <a:solidFill>
                  <a:srgbClr val="FF0000"/>
                </a:solidFill>
                <a:cs typeface="PT Bold Heading" pitchFamily="2" charset="-78"/>
              </a:rPr>
              <a:t>من استراتيجيات الصحة المدرسية </a:t>
            </a:r>
            <a:endParaRPr lang="ar-SA" sz="3200" dirty="0">
              <a:solidFill>
                <a:srgbClr val="FF0000"/>
              </a:solidFill>
              <a:cs typeface="Al-Kharashi 3" pitchFamily="2" charset="-78"/>
            </a:endParaRPr>
          </a:p>
        </p:txBody>
      </p:sp>
      <p:sp>
        <p:nvSpPr>
          <p:cNvPr id="7" name="مستطيل مستدير الزوايا 6"/>
          <p:cNvSpPr/>
          <p:nvPr/>
        </p:nvSpPr>
        <p:spPr>
          <a:xfrm>
            <a:off x="755576" y="2420888"/>
            <a:ext cx="7560840" cy="1700808"/>
          </a:xfrm>
          <a:prstGeom prst="roundRect">
            <a:avLst/>
          </a:prstGeom>
          <a:solidFill>
            <a:schemeClr val="accent3"/>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b="1" dirty="0" smtClean="0">
                <a:solidFill>
                  <a:srgbClr val="002060"/>
                </a:solidFill>
                <a:cs typeface="PT Bold Heading" pitchFamily="2" charset="-78"/>
              </a:rPr>
              <a:t>التوسيع في تطبيق</a:t>
            </a:r>
          </a:p>
          <a:p>
            <a:pPr algn="ctr"/>
            <a:r>
              <a:rPr lang="ar-SA" sz="2800" b="1" dirty="0" smtClean="0">
                <a:solidFill>
                  <a:srgbClr val="002060"/>
                </a:solidFill>
                <a:cs typeface="PT Bold Heading" pitchFamily="2" charset="-78"/>
              </a:rPr>
              <a:t> برنامج المدارس المعززة للصحة</a:t>
            </a:r>
          </a:p>
          <a:p>
            <a:pPr algn="ctr"/>
            <a:r>
              <a:rPr lang="ar-SA" sz="2800" b="1" dirty="0" smtClean="0">
                <a:solidFill>
                  <a:srgbClr val="002060"/>
                </a:solidFill>
                <a:cs typeface="PT Bold Heading" pitchFamily="2" charset="-78"/>
              </a:rPr>
              <a:t>برنامج الروضة المعززة للصحة </a:t>
            </a:r>
            <a:endParaRPr lang="ar-SA" sz="2800" dirty="0">
              <a:solidFill>
                <a:srgbClr val="002060"/>
              </a:solidFill>
              <a:cs typeface="Al-Kharashi 3" pitchFamily="2" charset="-78"/>
            </a:endParaRPr>
          </a:p>
        </p:txBody>
      </p:sp>
      <p:sp>
        <p:nvSpPr>
          <p:cNvPr id="2" name="عنصر نائب لرقم الشريحة 1"/>
          <p:cNvSpPr>
            <a:spLocks noGrp="1"/>
          </p:cNvSpPr>
          <p:nvPr>
            <p:ph type="sldNum" sz="quarter" idx="12"/>
          </p:nvPr>
        </p:nvSpPr>
        <p:spPr/>
        <p:txBody>
          <a:bodyPr/>
          <a:lstStyle/>
          <a:p>
            <a:fld id="{FA4A9D15-273E-444D-96E8-524C3DB48762}" type="slidenum">
              <a:rPr lang="ar-SA" smtClean="0"/>
              <a:pPr/>
              <a:t>5</a:t>
            </a:fld>
            <a:endParaRPr lang="ar-SA"/>
          </a:p>
        </p:txBody>
      </p:sp>
    </p:spTree>
    <p:extLst>
      <p:ext uri="{BB962C8B-B14F-4D97-AF65-F5344CB8AC3E}">
        <p14:creationId xmlns:p14="http://schemas.microsoft.com/office/powerpoint/2010/main" xmlns="" val="31732753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خطط انسيابي: معالجة متعاقبة 6"/>
          <p:cNvSpPr/>
          <p:nvPr/>
        </p:nvSpPr>
        <p:spPr>
          <a:xfrm>
            <a:off x="611560" y="1340768"/>
            <a:ext cx="8064896" cy="3528392"/>
          </a:xfrm>
          <a:prstGeom prst="flowChartAlternateProcess">
            <a:avLst/>
          </a:prstGeom>
          <a:solidFill>
            <a:schemeClr val="accent3"/>
          </a:solidFill>
        </p:spPr>
        <p:style>
          <a:lnRef idx="3">
            <a:schemeClr val="lt1"/>
          </a:lnRef>
          <a:fillRef idx="1">
            <a:schemeClr val="accent5"/>
          </a:fillRef>
          <a:effectRef idx="1">
            <a:schemeClr val="accent5"/>
          </a:effectRef>
          <a:fontRef idx="minor">
            <a:schemeClr val="lt1"/>
          </a:fontRef>
        </p:style>
        <p:txBody>
          <a:bodyPr rtlCol="1" anchor="ctr"/>
          <a:lstStyle/>
          <a:p>
            <a:pPr algn="ctr"/>
            <a:r>
              <a:rPr lang="ar-SA" sz="4800" b="1" dirty="0" smtClean="0">
                <a:solidFill>
                  <a:schemeClr val="accent4">
                    <a:lumMod val="50000"/>
                  </a:schemeClr>
                </a:solidFill>
                <a:cs typeface="Al-Kharashi 3" pitchFamily="2" charset="-78"/>
              </a:rPr>
              <a:t>هناك تشابه في الأهداف والإجراءات بين برنامجي  </a:t>
            </a:r>
            <a:endParaRPr lang="ar-SA" sz="4800" b="1" dirty="0">
              <a:solidFill>
                <a:schemeClr val="accent4">
                  <a:lumMod val="50000"/>
                </a:schemeClr>
              </a:solidFill>
              <a:cs typeface="Al-Kharashi 3" pitchFamily="2" charset="-78"/>
            </a:endParaRPr>
          </a:p>
          <a:p>
            <a:pPr algn="ctr"/>
            <a:r>
              <a:rPr lang="ar-SA" sz="4400" b="1" dirty="0" smtClean="0">
                <a:solidFill>
                  <a:schemeClr val="accent4">
                    <a:lumMod val="50000"/>
                  </a:schemeClr>
                </a:solidFill>
                <a:cs typeface="Al-Kharashi 3" pitchFamily="2" charset="-78"/>
              </a:rPr>
              <a:t>المدرسة المعززة للصحة والروضة المعززة للصحة</a:t>
            </a:r>
            <a:endParaRPr lang="ar-SA" sz="4400" b="1" dirty="0">
              <a:solidFill>
                <a:schemeClr val="accent4">
                  <a:lumMod val="50000"/>
                </a:schemeClr>
              </a:solidFill>
              <a:cs typeface="Al-Kharashi 3" pitchFamily="2" charset="-78"/>
            </a:endParaRPr>
          </a:p>
        </p:txBody>
      </p:sp>
      <p:sp>
        <p:nvSpPr>
          <p:cNvPr id="2" name="عنصر نائب لرقم الشريحة 1"/>
          <p:cNvSpPr>
            <a:spLocks noGrp="1"/>
          </p:cNvSpPr>
          <p:nvPr>
            <p:ph type="sldNum" sz="quarter" idx="12"/>
          </p:nvPr>
        </p:nvSpPr>
        <p:spPr/>
        <p:txBody>
          <a:bodyPr/>
          <a:lstStyle/>
          <a:p>
            <a:fld id="{FA4A9D15-273E-444D-96E8-524C3DB48762}" type="slidenum">
              <a:rPr lang="ar-SA" smtClean="0"/>
              <a:pPr/>
              <a:t>6</a:t>
            </a:fld>
            <a:endParaRPr lang="ar-SA"/>
          </a:p>
        </p:txBody>
      </p:sp>
    </p:spTree>
    <p:extLst>
      <p:ext uri="{BB962C8B-B14F-4D97-AF65-F5344CB8AC3E}">
        <p14:creationId xmlns:p14="http://schemas.microsoft.com/office/powerpoint/2010/main" xmlns="" val="24162162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647564" y="559327"/>
            <a:ext cx="7560840" cy="864096"/>
          </a:xfrm>
          <a:prstGeom prst="roundRect">
            <a:avLst/>
          </a:prstGeom>
          <a:solidFill>
            <a:schemeClr val="accent3"/>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b="1" dirty="0" smtClean="0">
                <a:solidFill>
                  <a:srgbClr val="002060"/>
                </a:solidFill>
                <a:cs typeface="PT Bold Heading" pitchFamily="2" charset="-78"/>
              </a:rPr>
              <a:t>ظهور مفهوم المدارس المعززة للصحة</a:t>
            </a:r>
            <a:endParaRPr lang="ar-SA" sz="3600" dirty="0">
              <a:solidFill>
                <a:srgbClr val="002060"/>
              </a:solidFill>
              <a:cs typeface="Al-Kharashi 3" pitchFamily="2" charset="-78"/>
            </a:endParaRPr>
          </a:p>
        </p:txBody>
      </p:sp>
      <p:sp>
        <p:nvSpPr>
          <p:cNvPr id="4" name="مستطيل مستدير الزوايا 3"/>
          <p:cNvSpPr/>
          <p:nvPr/>
        </p:nvSpPr>
        <p:spPr>
          <a:xfrm>
            <a:off x="395536" y="2204864"/>
            <a:ext cx="8064896" cy="4176464"/>
          </a:xfrm>
          <a:prstGeom prst="roundRect">
            <a:avLst/>
          </a:prstGeom>
          <a:solidFill>
            <a:schemeClr val="accent3"/>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SA" sz="3200" b="1" dirty="0">
                <a:solidFill>
                  <a:srgbClr val="002060"/>
                </a:solidFill>
                <a:cs typeface="PT Bold Heading" pitchFamily="2" charset="-78"/>
              </a:rPr>
              <a:t>أطلقت </a:t>
            </a:r>
            <a:r>
              <a:rPr lang="ar-SA" sz="3200" b="1" dirty="0" smtClean="0">
                <a:solidFill>
                  <a:srgbClr val="002060"/>
                </a:solidFill>
                <a:cs typeface="PT Bold Heading" pitchFamily="2" charset="-78"/>
              </a:rPr>
              <a:t>منظمة الصحة العالمية شعار</a:t>
            </a:r>
            <a:endParaRPr lang="ar-SA" sz="3200" b="1" dirty="0">
              <a:solidFill>
                <a:srgbClr val="002060"/>
              </a:solidFill>
              <a:cs typeface="PT Bold Heading" pitchFamily="2" charset="-78"/>
            </a:endParaRPr>
          </a:p>
          <a:p>
            <a:pPr algn="ctr">
              <a:defRPr/>
            </a:pPr>
            <a:r>
              <a:rPr lang="ar-SA" sz="3200" b="1" dirty="0">
                <a:solidFill>
                  <a:srgbClr val="002060"/>
                </a:solidFill>
                <a:cs typeface="PT Bold Heading" pitchFamily="2" charset="-78"/>
              </a:rPr>
              <a:t>( الصحة للجميع   بحلول عام 2000 ) </a:t>
            </a:r>
            <a:endParaRPr lang="ar-SA" sz="3200" b="1" dirty="0" smtClean="0">
              <a:solidFill>
                <a:srgbClr val="002060"/>
              </a:solidFill>
              <a:cs typeface="PT Bold Heading" pitchFamily="2" charset="-78"/>
            </a:endParaRPr>
          </a:p>
          <a:p>
            <a:pPr algn="ctr">
              <a:defRPr/>
            </a:pPr>
            <a:r>
              <a:rPr lang="ar-SA" sz="3200" b="1" dirty="0" smtClean="0">
                <a:solidFill>
                  <a:srgbClr val="002060"/>
                </a:solidFill>
                <a:cs typeface="PT Bold Heading" pitchFamily="2" charset="-78"/>
              </a:rPr>
              <a:t>ومرت السنوات ولم يتحقق </a:t>
            </a:r>
            <a:r>
              <a:rPr lang="ar-SA" sz="3200" b="1" dirty="0">
                <a:solidFill>
                  <a:srgbClr val="002060"/>
                </a:solidFill>
                <a:cs typeface="PT Bold Heading" pitchFamily="2" charset="-78"/>
              </a:rPr>
              <a:t>ذلك ومن هنا جاء التركيز على تعزيز الصحة من خلال قطاعات ومؤسسات أصغر فظهر ت المدن الصحية ، أماكن العمل الصحية، وعلى هذا النسق ظهر </a:t>
            </a:r>
          </a:p>
          <a:p>
            <a:pPr algn="ctr">
              <a:defRPr/>
            </a:pPr>
            <a:r>
              <a:rPr lang="ar-SA" sz="3200" b="1" dirty="0">
                <a:solidFill>
                  <a:srgbClr val="002060"/>
                </a:solidFill>
                <a:cs typeface="PT Bold Heading" pitchFamily="2" charset="-78"/>
              </a:rPr>
              <a:t>مفهوم المدارس المعززة للصحة </a:t>
            </a:r>
            <a:endParaRPr lang="en-US" sz="3200" b="1" dirty="0">
              <a:solidFill>
                <a:srgbClr val="002060"/>
              </a:solidFill>
              <a:cs typeface="PT Bold Heading" pitchFamily="2" charset="-78"/>
            </a:endParaRPr>
          </a:p>
        </p:txBody>
      </p:sp>
      <p:sp>
        <p:nvSpPr>
          <p:cNvPr id="3" name="عنصر نائب لرقم الشريحة 2"/>
          <p:cNvSpPr>
            <a:spLocks noGrp="1"/>
          </p:cNvSpPr>
          <p:nvPr>
            <p:ph type="sldNum" sz="quarter" idx="12"/>
          </p:nvPr>
        </p:nvSpPr>
        <p:spPr/>
        <p:txBody>
          <a:bodyPr/>
          <a:lstStyle/>
          <a:p>
            <a:fld id="{FA4A9D15-273E-444D-96E8-524C3DB48762}" type="slidenum">
              <a:rPr lang="ar-SA" smtClean="0"/>
              <a:pPr/>
              <a:t>7</a:t>
            </a:fld>
            <a:endParaRPr lang="ar-SA"/>
          </a:p>
        </p:txBody>
      </p:sp>
    </p:spTree>
    <p:extLst>
      <p:ext uri="{BB962C8B-B14F-4D97-AF65-F5344CB8AC3E}">
        <p14:creationId xmlns:p14="http://schemas.microsoft.com/office/powerpoint/2010/main" xmlns="" val="24892373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683568" y="559326"/>
            <a:ext cx="7560840" cy="1141481"/>
          </a:xfrm>
          <a:prstGeom prst="roundRect">
            <a:avLst/>
          </a:prstGeom>
          <a:solidFill>
            <a:schemeClr val="accent3"/>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b="1" dirty="0" smtClean="0">
                <a:solidFill>
                  <a:srgbClr val="002060"/>
                </a:solidFill>
                <a:cs typeface="PT Bold Heading" pitchFamily="2" charset="-78"/>
              </a:rPr>
              <a:t>ما هو تعريف الروضة المعززة للصحة</a:t>
            </a:r>
            <a:r>
              <a:rPr lang="ar-SA" sz="4800" b="1" dirty="0" smtClean="0">
                <a:solidFill>
                  <a:srgbClr val="002060"/>
                </a:solidFill>
                <a:cs typeface="PT Bold Heading" pitchFamily="2" charset="-78"/>
              </a:rPr>
              <a:t>؟</a:t>
            </a:r>
            <a:endParaRPr lang="ar-SA" sz="3600" dirty="0">
              <a:solidFill>
                <a:srgbClr val="002060"/>
              </a:solidFill>
              <a:cs typeface="Al-Kharashi 3" pitchFamily="2" charset="-78"/>
            </a:endParaRPr>
          </a:p>
        </p:txBody>
      </p:sp>
      <p:sp>
        <p:nvSpPr>
          <p:cNvPr id="4" name="مستطيل مستدير الزوايا 3"/>
          <p:cNvSpPr/>
          <p:nvPr/>
        </p:nvSpPr>
        <p:spPr>
          <a:xfrm>
            <a:off x="611560" y="2204864"/>
            <a:ext cx="7920879" cy="3960440"/>
          </a:xfrm>
          <a:prstGeom prst="roundRect">
            <a:avLst/>
          </a:prstGeom>
          <a:ln/>
        </p:spPr>
        <p:style>
          <a:lnRef idx="2">
            <a:schemeClr val="dk1"/>
          </a:lnRef>
          <a:fillRef idx="1">
            <a:schemeClr val="lt1"/>
          </a:fillRef>
          <a:effectRef idx="0">
            <a:schemeClr val="dk1"/>
          </a:effectRef>
          <a:fontRef idx="minor">
            <a:schemeClr val="dk1"/>
          </a:fontRef>
        </p:style>
        <p:txBody>
          <a:bodyPr rtlCol="1" anchor="ctr"/>
          <a:lstStyle/>
          <a:p>
            <a:pPr algn="just">
              <a:defRPr/>
            </a:pPr>
            <a:endParaRPr lang="ar-SA" sz="4400" dirty="0" smtClean="0">
              <a:solidFill>
                <a:srgbClr val="FF0000"/>
              </a:solidFill>
              <a:cs typeface="Al-Mujahed Classic" pitchFamily="2" charset="-78"/>
            </a:endParaRPr>
          </a:p>
          <a:p>
            <a:r>
              <a:rPr lang="ar-SA" sz="4000" b="1" dirty="0" smtClean="0">
                <a:solidFill>
                  <a:srgbClr val="002060"/>
                </a:solidFill>
                <a:cs typeface="PT Bold Heading" pitchFamily="2" charset="-78"/>
              </a:rPr>
              <a:t> </a:t>
            </a:r>
            <a:r>
              <a:rPr lang="ar-SA" sz="4000" b="1" dirty="0" smtClean="0">
                <a:solidFill>
                  <a:srgbClr val="002060"/>
                </a:solidFill>
                <a:cs typeface="AL-Mohanad" pitchFamily="2" charset="-78"/>
              </a:rPr>
              <a:t>هي الروضة الـتي تبنت مفهوم تعزيز الصحة فبادرت بالاشتراك في برنامج الروضة المعززة للصحة وسعت في تطبيق مكونات البرنامج وعناصره لتكون روضة معززة  للصحة مما يؤهلها للقيام بدور فعال في تعزيز صحة المجتمع.</a:t>
            </a:r>
            <a:endParaRPr lang="en-US" sz="4000" b="1" dirty="0" smtClean="0">
              <a:solidFill>
                <a:srgbClr val="002060"/>
              </a:solidFill>
              <a:cs typeface="AL-Mohanad" pitchFamily="2" charset="-78"/>
            </a:endParaRPr>
          </a:p>
          <a:p>
            <a:pPr algn="just">
              <a:defRPr/>
            </a:pPr>
            <a:endParaRPr lang="en-US" sz="4000" b="1" dirty="0">
              <a:solidFill>
                <a:srgbClr val="002060"/>
              </a:solidFill>
              <a:cs typeface="AL-Mohanad" pitchFamily="2" charset="-78"/>
            </a:endParaRPr>
          </a:p>
          <a:p>
            <a:pPr>
              <a:defRPr/>
            </a:pPr>
            <a:endParaRPr lang="ar-SA" sz="3200" dirty="0">
              <a:solidFill>
                <a:srgbClr val="FFFF66"/>
              </a:solidFill>
              <a:latin typeface="Times New Roman" pitchFamily="18" charset="0"/>
              <a:cs typeface="PT Bold Heading" pitchFamily="2" charset="-78"/>
            </a:endParaRPr>
          </a:p>
        </p:txBody>
      </p:sp>
      <p:sp>
        <p:nvSpPr>
          <p:cNvPr id="3" name="عنصر نائب لرقم الشريحة 2"/>
          <p:cNvSpPr>
            <a:spLocks noGrp="1"/>
          </p:cNvSpPr>
          <p:nvPr>
            <p:ph type="sldNum" sz="quarter" idx="12"/>
          </p:nvPr>
        </p:nvSpPr>
        <p:spPr/>
        <p:txBody>
          <a:bodyPr/>
          <a:lstStyle/>
          <a:p>
            <a:fld id="{FA4A9D15-273E-444D-96E8-524C3DB48762}" type="slidenum">
              <a:rPr lang="ar-SA" smtClean="0"/>
              <a:pPr/>
              <a:t>8</a:t>
            </a:fld>
            <a:endParaRPr lang="ar-SA"/>
          </a:p>
        </p:txBody>
      </p:sp>
    </p:spTree>
    <p:extLst>
      <p:ext uri="{BB962C8B-B14F-4D97-AF65-F5344CB8AC3E}">
        <p14:creationId xmlns:p14="http://schemas.microsoft.com/office/powerpoint/2010/main" xmlns="" val="10401264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683568" y="559327"/>
            <a:ext cx="7560840" cy="864096"/>
          </a:xfrm>
          <a:prstGeom prst="roundRect">
            <a:avLst/>
          </a:prstGeom>
          <a:solidFill>
            <a:schemeClr val="accent3"/>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rgbClr val="002060"/>
                </a:solidFill>
                <a:cs typeface="PT Bold Heading" pitchFamily="2" charset="-78"/>
              </a:rPr>
              <a:t>مبررات تنفيذ برنامج الروضة </a:t>
            </a:r>
            <a:r>
              <a:rPr lang="ar-SA" sz="3200" dirty="0">
                <a:solidFill>
                  <a:srgbClr val="002060"/>
                </a:solidFill>
                <a:cs typeface="PT Bold Heading" pitchFamily="2" charset="-78"/>
              </a:rPr>
              <a:t>المعززة للصحة </a:t>
            </a:r>
            <a:endParaRPr lang="en-US" sz="3200" dirty="0">
              <a:solidFill>
                <a:srgbClr val="002060"/>
              </a:solidFill>
              <a:cs typeface="PT Bold Heading" pitchFamily="2" charset="-78"/>
            </a:endParaRPr>
          </a:p>
        </p:txBody>
      </p:sp>
      <p:sp>
        <p:nvSpPr>
          <p:cNvPr id="3" name="مستطيل 2"/>
          <p:cNvSpPr/>
          <p:nvPr/>
        </p:nvSpPr>
        <p:spPr>
          <a:xfrm>
            <a:off x="467544" y="2492896"/>
            <a:ext cx="7776864" cy="1815882"/>
          </a:xfrm>
          <a:prstGeom prst="rect">
            <a:avLst/>
          </a:prstGeom>
        </p:spPr>
        <p:txBody>
          <a:bodyPr wrap="square">
            <a:spAutoFit/>
          </a:bodyPr>
          <a:lstStyle/>
          <a:p>
            <a:pPr marL="342900" indent="-342900" algn="just">
              <a:spcBef>
                <a:spcPct val="20000"/>
              </a:spcBef>
            </a:pPr>
            <a:r>
              <a:rPr lang="ar-SA" sz="2800" dirty="0" smtClean="0">
                <a:cs typeface="PT Bold Heading" pitchFamily="2" charset="-78"/>
              </a:rPr>
              <a:t>الوقت الطويل الذي يقضيه الطفل من عمره في الروضة</a:t>
            </a:r>
            <a:endParaRPr lang="en-US" sz="2800" dirty="0" smtClean="0">
              <a:cs typeface="PT Bold Heading" pitchFamily="2" charset="-78"/>
            </a:endParaRPr>
          </a:p>
          <a:p>
            <a:pPr>
              <a:defRPr/>
            </a:pPr>
            <a:r>
              <a:rPr lang="ar-SA" sz="2800" dirty="0" smtClean="0">
                <a:cs typeface="PT Bold Heading" pitchFamily="2" charset="-78"/>
              </a:rPr>
              <a:t>سهولة الوصول إلى هذه الفئة من خلال الروضة. </a:t>
            </a:r>
            <a:endParaRPr lang="en-US" sz="2800" dirty="0" smtClean="0">
              <a:cs typeface="PT Bold Heading" pitchFamily="2" charset="-78"/>
            </a:endParaRPr>
          </a:p>
          <a:p>
            <a:pPr>
              <a:defRPr/>
            </a:pPr>
            <a:r>
              <a:rPr lang="ar-SA" sz="2800" dirty="0" smtClean="0">
                <a:cs typeface="PT Bold Heading" pitchFamily="2" charset="-78"/>
              </a:rPr>
              <a:t>التأثير الإيجابي على الأطفال من خلال برامج توعوية شاملة في هذه المراحل العمرية </a:t>
            </a:r>
            <a:r>
              <a:rPr lang="ar-SA" sz="2800" b="1" dirty="0" smtClean="0">
                <a:solidFill>
                  <a:srgbClr val="FFFF00"/>
                </a:solidFill>
                <a:cs typeface="AL-Mohanad" pitchFamily="2" charset="-78"/>
              </a:rPr>
              <a:t>. </a:t>
            </a:r>
            <a:endParaRPr lang="en-US" sz="3200" b="1" dirty="0" smtClean="0">
              <a:solidFill>
                <a:srgbClr val="FFFF00"/>
              </a:solidFill>
              <a:cs typeface="AL-Mohanad" pitchFamily="2" charset="-78"/>
            </a:endParaRPr>
          </a:p>
        </p:txBody>
      </p:sp>
      <p:sp>
        <p:nvSpPr>
          <p:cNvPr id="4" name="شكل بيضاوي 3"/>
          <p:cNvSpPr/>
          <p:nvPr/>
        </p:nvSpPr>
        <p:spPr>
          <a:xfrm>
            <a:off x="8244408" y="2638191"/>
            <a:ext cx="216024" cy="214745"/>
          </a:xfrm>
          <a:prstGeom prst="ellipse">
            <a:avLst/>
          </a:prstGeom>
          <a:solidFill>
            <a:srgbClr val="FF000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5" name="شكل بيضاوي 4"/>
          <p:cNvSpPr/>
          <p:nvPr/>
        </p:nvSpPr>
        <p:spPr>
          <a:xfrm>
            <a:off x="8244408" y="3501008"/>
            <a:ext cx="216024" cy="214745"/>
          </a:xfrm>
          <a:prstGeom prst="ellipse">
            <a:avLst/>
          </a:prstGeom>
          <a:solidFill>
            <a:srgbClr val="FF000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6" name="شكل بيضاوي 5"/>
          <p:cNvSpPr/>
          <p:nvPr/>
        </p:nvSpPr>
        <p:spPr>
          <a:xfrm>
            <a:off x="8244408" y="3068960"/>
            <a:ext cx="216024" cy="214745"/>
          </a:xfrm>
          <a:prstGeom prst="ellipse">
            <a:avLst/>
          </a:prstGeom>
          <a:solidFill>
            <a:srgbClr val="FF000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عنصر نائب لرقم الشريحة 9"/>
          <p:cNvSpPr>
            <a:spLocks noGrp="1"/>
          </p:cNvSpPr>
          <p:nvPr>
            <p:ph type="sldNum" sz="quarter" idx="12"/>
          </p:nvPr>
        </p:nvSpPr>
        <p:spPr/>
        <p:txBody>
          <a:bodyPr/>
          <a:lstStyle/>
          <a:p>
            <a:fld id="{FA4A9D15-273E-444D-96E8-524C3DB48762}" type="slidenum">
              <a:rPr lang="ar-SA" smtClean="0"/>
              <a:pPr/>
              <a:t>9</a:t>
            </a:fld>
            <a:endParaRPr lang="ar-SA"/>
          </a:p>
        </p:txBody>
      </p:sp>
    </p:spTree>
    <p:extLst>
      <p:ext uri="{BB962C8B-B14F-4D97-AF65-F5344CB8AC3E}">
        <p14:creationId xmlns:p14="http://schemas.microsoft.com/office/powerpoint/2010/main" xmlns="" val="221482974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2.9|15.4"/>
</p:tagLst>
</file>

<file path=ppt/tags/tag2.xml><?xml version="1.0" encoding="utf-8"?>
<p:tagLst xmlns:a="http://schemas.openxmlformats.org/drawingml/2006/main" xmlns:r="http://schemas.openxmlformats.org/officeDocument/2006/relationships" xmlns:p="http://schemas.openxmlformats.org/presentationml/2006/main">
  <p:tag name="TIMING" val="|0.5"/>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حركة">
  <a:themeElements>
    <a:clrScheme name="حركة">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حركة">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حركة">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3.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2968</TotalTime>
  <Words>1296</Words>
  <Application>Microsoft Office PowerPoint</Application>
  <PresentationFormat>عرض على الشاشة (3:4)‏</PresentationFormat>
  <Paragraphs>224</Paragraphs>
  <Slides>33</Slides>
  <Notes>0</Notes>
  <HiddenSlides>0</HiddenSlides>
  <MMClips>0</MMClips>
  <ScaleCrop>false</ScaleCrop>
  <HeadingPairs>
    <vt:vector size="4" baseType="variant">
      <vt:variant>
        <vt:lpstr>سمة</vt:lpstr>
      </vt:variant>
      <vt:variant>
        <vt:i4>2</vt:i4>
      </vt:variant>
      <vt:variant>
        <vt:lpstr>عناوين الشرائح</vt:lpstr>
      </vt:variant>
      <vt:variant>
        <vt:i4>33</vt:i4>
      </vt:variant>
    </vt:vector>
  </HeadingPairs>
  <TitlesOfParts>
    <vt:vector size="35" baseType="lpstr">
      <vt:lpstr>حركة</vt:lpstr>
      <vt:lpstr>تقنية</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الشريحة 21</vt:lpstr>
      <vt:lpstr>الشريحة 22</vt:lpstr>
      <vt:lpstr>الشريحة 23</vt:lpstr>
      <vt:lpstr>الشريحة 24</vt:lpstr>
      <vt:lpstr>الشريحة 25</vt:lpstr>
      <vt:lpstr>الشريحة 26</vt:lpstr>
      <vt:lpstr>الشريحة 27</vt:lpstr>
      <vt:lpstr>الشريحة 28</vt:lpstr>
      <vt:lpstr>الشريحة 29</vt:lpstr>
      <vt:lpstr>الشريحة 30</vt:lpstr>
      <vt:lpstr>الشريحة 31</vt:lpstr>
      <vt:lpstr>الشريحة 32</vt:lpstr>
      <vt:lpstr>شكراً لحسن استماعكم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Hael Abed Kwaider</dc:creator>
  <cp:lastModifiedBy>abdulhakim suliman shnnat</cp:lastModifiedBy>
  <cp:revision>500</cp:revision>
  <cp:lastPrinted>2011-07-03T06:14:55Z</cp:lastPrinted>
  <dcterms:created xsi:type="dcterms:W3CDTF">2011-05-11T05:33:42Z</dcterms:created>
  <dcterms:modified xsi:type="dcterms:W3CDTF">2014-02-04T10:44:53Z</dcterms:modified>
</cp:coreProperties>
</file>