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99"/>
    <a:srgbClr val="66FF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84380"/>
    <p:restoredTop sz="94660"/>
  </p:normalViewPr>
  <p:slideViewPr>
    <p:cSldViewPr>
      <p:cViewPr varScale="1">
        <p:scale>
          <a:sx n="71" d="100"/>
          <a:sy n="71" d="100"/>
        </p:scale>
        <p:origin x="-113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6C32E-1EEA-4DBB-98C7-A07C4925133C}" type="datetimeFigureOut">
              <a:rPr lang="ar-SA" smtClean="0"/>
              <a:pPr/>
              <a:t>04/03/1432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53F67-6366-4CAE-903C-5F9FED4C4008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6C32E-1EEA-4DBB-98C7-A07C4925133C}" type="datetimeFigureOut">
              <a:rPr lang="ar-SA" smtClean="0"/>
              <a:pPr/>
              <a:t>04/03/1432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53F67-6366-4CAE-903C-5F9FED4C4008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6C32E-1EEA-4DBB-98C7-A07C4925133C}" type="datetimeFigureOut">
              <a:rPr lang="ar-SA" smtClean="0"/>
              <a:pPr/>
              <a:t>04/03/1432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53F67-6366-4CAE-903C-5F9FED4C4008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6C32E-1EEA-4DBB-98C7-A07C4925133C}" type="datetimeFigureOut">
              <a:rPr lang="ar-SA" smtClean="0"/>
              <a:pPr/>
              <a:t>04/03/1432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53F67-6366-4CAE-903C-5F9FED4C4008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6C32E-1EEA-4DBB-98C7-A07C4925133C}" type="datetimeFigureOut">
              <a:rPr lang="ar-SA" smtClean="0"/>
              <a:pPr/>
              <a:t>04/03/1432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53F67-6366-4CAE-903C-5F9FED4C4008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6C32E-1EEA-4DBB-98C7-A07C4925133C}" type="datetimeFigureOut">
              <a:rPr lang="ar-SA" smtClean="0"/>
              <a:pPr/>
              <a:t>04/03/1432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53F67-6366-4CAE-903C-5F9FED4C4008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6C32E-1EEA-4DBB-98C7-A07C4925133C}" type="datetimeFigureOut">
              <a:rPr lang="ar-SA" smtClean="0"/>
              <a:pPr/>
              <a:t>04/03/1432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53F67-6366-4CAE-903C-5F9FED4C4008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6C32E-1EEA-4DBB-98C7-A07C4925133C}" type="datetimeFigureOut">
              <a:rPr lang="ar-SA" smtClean="0"/>
              <a:pPr/>
              <a:t>04/03/1432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53F67-6366-4CAE-903C-5F9FED4C4008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6C32E-1EEA-4DBB-98C7-A07C4925133C}" type="datetimeFigureOut">
              <a:rPr lang="ar-SA" smtClean="0"/>
              <a:pPr/>
              <a:t>04/03/1432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53F67-6366-4CAE-903C-5F9FED4C4008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6C32E-1EEA-4DBB-98C7-A07C4925133C}" type="datetimeFigureOut">
              <a:rPr lang="ar-SA" smtClean="0"/>
              <a:pPr/>
              <a:t>04/03/1432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53F67-6366-4CAE-903C-5F9FED4C4008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6C32E-1EEA-4DBB-98C7-A07C4925133C}" type="datetimeFigureOut">
              <a:rPr lang="ar-SA" smtClean="0"/>
              <a:pPr/>
              <a:t>04/03/1432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53F67-6366-4CAE-903C-5F9FED4C4008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46C32E-1EEA-4DBB-98C7-A07C4925133C}" type="datetimeFigureOut">
              <a:rPr lang="ar-SA" smtClean="0"/>
              <a:pPr/>
              <a:t>04/03/1432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153F67-6366-4CAE-903C-5F9FED4C4008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357290" y="274638"/>
            <a:ext cx="7215238" cy="796908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ar-SA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/>
            </a:r>
            <a:br>
              <a:rPr lang="ar-SA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</a:br>
            <a:r>
              <a:rPr lang="ar-SA" b="1" spc="3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ar-SA" sz="4000" b="1" spc="3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{ </a:t>
            </a:r>
            <a:r>
              <a:rPr lang="ar-SA" sz="4000" b="1" spc="30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الديدان </a:t>
            </a:r>
            <a:r>
              <a:rPr lang="ar-SA" sz="4000" b="1" spc="3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الحلقية “دودة </a:t>
            </a:r>
            <a:r>
              <a:rPr lang="ar-SA" sz="4000" b="1" spc="30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الارض</a:t>
            </a:r>
            <a:r>
              <a:rPr lang="ar-SA" sz="4000" b="1" spc="3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“ </a:t>
            </a:r>
            <a:r>
              <a:rPr lang="ar-SA" sz="4000" b="1" spc="30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} </a:t>
            </a:r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/>
            </a:r>
            <a:b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</a:br>
            <a:endParaRPr lang="ar-SA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glow rad="63500">
                  <a:schemeClr val="accent3">
                    <a:satMod val="175000"/>
                    <a:alpha val="40000"/>
                  </a:schemeClr>
                </a:glow>
                <a:outerShdw blurRad="50800" dist="39000" dir="5460000" algn="tl">
                  <a:srgbClr val="000000">
                    <a:alpha val="38000"/>
                  </a:srgb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928670"/>
            <a:ext cx="9144000" cy="5715040"/>
          </a:xfrm>
        </p:spPr>
        <p:txBody>
          <a:bodyPr/>
          <a:lstStyle/>
          <a:p>
            <a:pPr algn="ctr">
              <a:buNone/>
            </a:pPr>
            <a:r>
              <a:rPr lang="ar-SA" i="1" spc="300" dirty="0" smtClean="0">
                <a:solidFill>
                  <a:srgbClr val="92D05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* تركيب الجسم *</a:t>
            </a:r>
            <a:endParaRPr lang="en-US" i="1" spc="300" dirty="0" smtClean="0">
              <a:solidFill>
                <a:srgbClr val="92D050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ديدان اسطوانية مقسمة إلى حلقات مفصولة عن بعضها بجدار ( تحتوي كل</a:t>
            </a:r>
          </a:p>
          <a:p>
            <a:pPr>
              <a:buNone/>
            </a:pPr>
            <a:r>
              <a:rPr lang="ar-SA" sz="2800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حلقة على أجهزة الهضم </a:t>
            </a:r>
            <a:r>
              <a:rPr lang="ar-SA" sz="2800" dirty="0" err="1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و</a:t>
            </a:r>
            <a:r>
              <a:rPr lang="ar-SA" sz="2800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الإخراج </a:t>
            </a:r>
            <a:r>
              <a:rPr lang="ar-SA" sz="2800" dirty="0" err="1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و</a:t>
            </a:r>
            <a:r>
              <a:rPr lang="ar-SA" sz="2800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الحركة ) ذات تناظر جانبي لها تجويف</a:t>
            </a:r>
          </a:p>
          <a:p>
            <a:pPr>
              <a:buNone/>
            </a:pPr>
            <a:r>
              <a:rPr lang="ar-SA" sz="2800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جسمي حقيقي ، ولجسمها فتحتان ، </a:t>
            </a:r>
            <a:r>
              <a:rPr lang="ar-SA" sz="2800" dirty="0" err="1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و</a:t>
            </a:r>
            <a:r>
              <a:rPr lang="ar-SA" sz="2800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تمتلك هيكلاً </a:t>
            </a:r>
            <a:r>
              <a:rPr lang="ar-SA" sz="2800" dirty="0" err="1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دعاميا</a:t>
            </a:r>
            <a:r>
              <a:rPr lang="ar-SA" sz="2800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مائياً . </a:t>
            </a:r>
            <a:endParaRPr lang="en-US" sz="2800" dirty="0" smtClean="0">
              <a:solidFill>
                <a:schemeClr val="bg1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endParaRPr lang="ar-SA" dirty="0"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214686"/>
            <a:ext cx="9144000" cy="3643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214290"/>
            <a:ext cx="9144000" cy="6500858"/>
          </a:xfrm>
        </p:spPr>
        <p:txBody>
          <a:bodyPr/>
          <a:lstStyle/>
          <a:p>
            <a:pPr algn="ctr">
              <a:buNone/>
            </a:pPr>
            <a:r>
              <a:rPr lang="ar-SA" sz="2800" i="1" u="sng" spc="300" dirty="0" smtClean="0">
                <a:solidFill>
                  <a:srgbClr val="66FF33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الوظائف الحيوية في الديدان الحلقية</a:t>
            </a:r>
          </a:p>
          <a:p>
            <a:pPr algn="ctr">
              <a:buNone/>
            </a:pPr>
            <a:r>
              <a:rPr lang="ar-SA" sz="2800" i="1" spc="300" dirty="0" smtClean="0">
                <a:solidFill>
                  <a:srgbClr val="FFFF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1* التغذية </a:t>
            </a:r>
            <a:r>
              <a:rPr lang="ar-SA" sz="2800" i="1" spc="300" dirty="0" err="1" smtClean="0">
                <a:solidFill>
                  <a:srgbClr val="FFFF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و</a:t>
            </a:r>
            <a:r>
              <a:rPr lang="ar-SA" sz="2800" i="1" spc="300" dirty="0" smtClean="0">
                <a:solidFill>
                  <a:srgbClr val="FFFF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الهضم *</a:t>
            </a:r>
            <a:endParaRPr lang="en-US" sz="2800" i="1" spc="300" dirty="0" smtClean="0">
              <a:solidFill>
                <a:srgbClr val="FFFF00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i="1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لها جهاز هضمي يبدأ بالفم وينتهي بالشرج ويحتوي على جيوب لتخزين الطعام</a:t>
            </a:r>
          </a:p>
          <a:p>
            <a:pPr>
              <a:buNone/>
            </a:pPr>
            <a:r>
              <a:rPr lang="ar-SA" sz="2800" i="1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عدة أشهر . </a:t>
            </a:r>
          </a:p>
          <a:p>
            <a:pPr>
              <a:buNone/>
            </a:pPr>
            <a:endParaRPr lang="ar-SA" sz="2800" i="1" dirty="0" smtClean="0">
              <a:solidFill>
                <a:schemeClr val="bg1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endParaRPr lang="ar-SA" sz="2800" i="1" dirty="0" smtClean="0">
              <a:solidFill>
                <a:schemeClr val="bg1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endParaRPr lang="ar-SA" sz="2800" i="1" dirty="0" smtClean="0">
              <a:solidFill>
                <a:schemeClr val="bg1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 algn="ctr">
              <a:buNone/>
            </a:pPr>
            <a:r>
              <a:rPr lang="ar-SA" sz="2800" i="1" spc="300" dirty="0" smtClean="0">
                <a:solidFill>
                  <a:srgbClr val="FFFF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2*الجهاز الدوري ” الدوران“ *</a:t>
            </a:r>
            <a:endParaRPr lang="en-US" sz="2800" i="1" spc="300" dirty="0" smtClean="0">
              <a:solidFill>
                <a:srgbClr val="FFFF00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400" i="1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لها جهاز دوري مغلق حيث يلعب الدم دورا </a:t>
            </a:r>
            <a:r>
              <a:rPr lang="ar-SA" sz="2400" i="1" dirty="0" err="1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ً</a:t>
            </a:r>
            <a:r>
              <a:rPr lang="ar-SA" sz="2400" i="1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في نقل الغذاء والأكسجين إلى الخلايا وتخليصها</a:t>
            </a:r>
          </a:p>
          <a:p>
            <a:pPr>
              <a:buNone/>
            </a:pPr>
            <a:r>
              <a:rPr lang="ar-SA" sz="2400" i="1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من الفضلات والذي يضخ الدم عبر الأوعية الدموية العضلية الكبيرة في منطقة الرأس. </a:t>
            </a:r>
          </a:p>
          <a:p>
            <a:pPr>
              <a:buNone/>
            </a:pPr>
            <a:endParaRPr lang="ar-SA" sz="2400" b="1" i="1" u="sng" dirty="0" smtClean="0">
              <a:solidFill>
                <a:srgbClr val="FFC000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400" b="1" i="1" u="sng" dirty="0" smtClean="0">
                <a:solidFill>
                  <a:srgbClr val="FFC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*تمتلك دودة </a:t>
            </a:r>
            <a:r>
              <a:rPr lang="ar-SA" sz="2400" b="1" i="1" u="sng" dirty="0" err="1" smtClean="0">
                <a:solidFill>
                  <a:srgbClr val="FFC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الارض</a:t>
            </a:r>
            <a:r>
              <a:rPr lang="ar-SA" sz="2400" b="1" i="1" u="sng" dirty="0" smtClean="0">
                <a:solidFill>
                  <a:srgbClr val="FFC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خمس قلوب</a:t>
            </a:r>
            <a:endParaRPr lang="en-US" sz="2400" b="1" i="1" u="sng" dirty="0" smtClean="0">
              <a:solidFill>
                <a:srgbClr val="FFC000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endParaRPr lang="en-US" sz="2800" i="1" dirty="0" smtClean="0">
              <a:solidFill>
                <a:schemeClr val="bg1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endParaRPr lang="ar-SA" dirty="0"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1885957"/>
            <a:ext cx="5715040" cy="1828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00364" y="5143536"/>
            <a:ext cx="2500330" cy="1785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500"/>
                            </p:stCondLst>
                            <p:childTnLst>
                              <p:par>
                                <p:cTn id="4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214290"/>
            <a:ext cx="8929718" cy="642942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ar-SA" sz="2600" i="1" dirty="0" smtClean="0">
                <a:solidFill>
                  <a:srgbClr val="FFFF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3* التنفس والإخراج *</a:t>
            </a:r>
            <a:endParaRPr lang="en-US" sz="2600" i="1" dirty="0" smtClean="0">
              <a:solidFill>
                <a:srgbClr val="FFFF00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600" i="1" dirty="0" smtClean="0">
                <a:solidFill>
                  <a:srgbClr val="FF6699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التنفس :</a:t>
            </a:r>
          </a:p>
          <a:p>
            <a:pPr>
              <a:buNone/>
            </a:pPr>
            <a:r>
              <a:rPr lang="ar-SA" sz="2600" i="1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يتم بالانتشار من خلال جلدها الرطب ( حيث يتم تبادل الغازات بين الجلد والتربة )</a:t>
            </a:r>
            <a:endParaRPr lang="en-US" sz="2600" i="1" dirty="0" smtClean="0">
              <a:solidFill>
                <a:schemeClr val="bg1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600" i="1" dirty="0" smtClean="0">
                <a:solidFill>
                  <a:srgbClr val="FF6699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الإخراج :</a:t>
            </a:r>
          </a:p>
          <a:p>
            <a:pPr>
              <a:buNone/>
            </a:pPr>
            <a:r>
              <a:rPr lang="ar-SA" sz="2600" i="1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يتم من خلال القنوات </a:t>
            </a:r>
            <a:r>
              <a:rPr lang="ar-SA" sz="2600" i="1" dirty="0" err="1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الهدبية</a:t>
            </a:r>
            <a:r>
              <a:rPr lang="ar-SA" sz="2600" i="1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( </a:t>
            </a:r>
            <a:r>
              <a:rPr lang="ar-SA" sz="2600" i="1" dirty="0" err="1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النفريديا</a:t>
            </a:r>
            <a:r>
              <a:rPr lang="ar-SA" sz="2600" i="1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) التي تجمع الفضلات وتنقلها عبر أنابيب</a:t>
            </a:r>
          </a:p>
          <a:p>
            <a:pPr>
              <a:buNone/>
            </a:pPr>
            <a:r>
              <a:rPr lang="ar-SA" sz="2600" i="1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إلى خارج الجسم .</a:t>
            </a:r>
            <a:endParaRPr lang="en-US" sz="2600" i="1" dirty="0" smtClean="0">
              <a:solidFill>
                <a:schemeClr val="bg1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 algn="ctr">
              <a:buNone/>
            </a:pPr>
            <a:r>
              <a:rPr lang="ar-SA" sz="2600" i="1" dirty="0" smtClean="0">
                <a:solidFill>
                  <a:srgbClr val="FFFF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4* الاستجابة للمثيرات *</a:t>
            </a:r>
            <a:endParaRPr lang="en-US" sz="2600" i="1" dirty="0" smtClean="0">
              <a:solidFill>
                <a:srgbClr val="FFFF00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600" i="1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يتكون الدماغ والحبال العصبية في الحلقات الأمامية للإحساس بالضوء والاهتزاز .</a:t>
            </a:r>
            <a:endParaRPr lang="en-US" sz="2600" i="1" dirty="0" smtClean="0">
              <a:solidFill>
                <a:schemeClr val="bg1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 algn="ctr">
              <a:buNone/>
            </a:pPr>
            <a:r>
              <a:rPr lang="ar-SA" sz="2600" i="1" dirty="0" smtClean="0">
                <a:solidFill>
                  <a:srgbClr val="FFFF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5* الحركة *</a:t>
            </a:r>
            <a:endParaRPr lang="en-US" sz="2600" i="1" dirty="0" smtClean="0">
              <a:solidFill>
                <a:srgbClr val="FFFF00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600" i="1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تتحرك بواسطة العضلات الطولية والدائرية </a:t>
            </a:r>
            <a:r>
              <a:rPr lang="ar-SA" sz="2600" i="1" dirty="0" err="1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والأهلاب</a:t>
            </a:r>
            <a:r>
              <a:rPr lang="ar-SA" sz="2600" i="1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عندما تنقبض العضلات</a:t>
            </a:r>
          </a:p>
          <a:p>
            <a:pPr>
              <a:buNone/>
            </a:pPr>
            <a:r>
              <a:rPr lang="ar-SA" sz="2600" i="1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الدائرية وتنبسط الطولية يضغط السائل في التجويف الجسمي فتستطيل الحلقات </a:t>
            </a:r>
          </a:p>
          <a:p>
            <a:pPr>
              <a:buNone/>
            </a:pPr>
            <a:r>
              <a:rPr lang="ar-SA" sz="2600" i="1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وتصبح أقل سمكا ثم تثبت الدودة نفسها </a:t>
            </a:r>
            <a:r>
              <a:rPr lang="ar-SA" sz="2600" i="1" dirty="0" err="1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بالأهلاب</a:t>
            </a:r>
            <a:r>
              <a:rPr lang="ar-SA" sz="2600" i="1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ثم تنقبض العضلات الطولية</a:t>
            </a:r>
          </a:p>
          <a:p>
            <a:pPr>
              <a:buNone/>
            </a:pPr>
            <a:r>
              <a:rPr lang="ar-SA" sz="2600" i="1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وتنبسط الدائرية فتقصر الحلقات وبذلك تتحرك </a:t>
            </a:r>
            <a:r>
              <a:rPr lang="ar-SA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.</a:t>
            </a:r>
            <a:endParaRPr lang="en-US" dirty="0" smtClean="0">
              <a:solidFill>
                <a:schemeClr val="bg1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endParaRPr lang="ar-SA" dirty="0"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000"/>
                            </p:stCondLst>
                            <p:childTnLst>
                              <p:par>
                                <p:cTn id="6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42844" y="357166"/>
            <a:ext cx="8786874" cy="6286544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ar-SA" b="1" dirty="0" smtClean="0">
                <a:solidFill>
                  <a:srgbClr val="FFFF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6</a:t>
            </a:r>
            <a:r>
              <a:rPr lang="ar-SA" sz="2800" b="1" i="1" dirty="0" smtClean="0">
                <a:solidFill>
                  <a:srgbClr val="FFFF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* التكاثر*</a:t>
            </a:r>
            <a:endParaRPr lang="en-US" sz="2800" i="1" dirty="0" smtClean="0">
              <a:solidFill>
                <a:srgbClr val="FFFF00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i="1" u="sng" dirty="0" smtClean="0">
                <a:solidFill>
                  <a:srgbClr val="00B0F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هناك نوعين من التكاثر</a:t>
            </a:r>
          </a:p>
          <a:p>
            <a:pPr>
              <a:buNone/>
            </a:pPr>
            <a:r>
              <a:rPr lang="ar-SA" sz="2800" i="1" dirty="0" smtClean="0">
                <a:solidFill>
                  <a:srgbClr val="66FF33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أ </a:t>
            </a:r>
            <a:r>
              <a:rPr lang="ar-SA" sz="2800" i="1" dirty="0" err="1" smtClean="0">
                <a:solidFill>
                  <a:srgbClr val="66FF33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  <a:r>
              <a:rPr lang="ar-SA" sz="2800" i="1" dirty="0" smtClean="0">
                <a:solidFill>
                  <a:srgbClr val="66FF33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لا جنسي / </a:t>
            </a:r>
          </a:p>
          <a:p>
            <a:pPr>
              <a:buNone/>
            </a:pPr>
            <a:r>
              <a:rPr lang="ar-SA" sz="2800" i="1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بالتجدد ( إذا أنفصل جزء من الدودة نما ليصبح دودة جديدة ).</a:t>
            </a:r>
            <a:endParaRPr lang="en-US" sz="2800" i="1" dirty="0" smtClean="0">
              <a:solidFill>
                <a:schemeClr val="bg1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i="1" dirty="0" smtClean="0">
                <a:solidFill>
                  <a:srgbClr val="66FF33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ب </a:t>
            </a:r>
            <a:r>
              <a:rPr lang="ar-SA" sz="2800" i="1" dirty="0" err="1" smtClean="0">
                <a:solidFill>
                  <a:srgbClr val="66FF33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  <a:r>
              <a:rPr lang="ar-SA" sz="2800" i="1" dirty="0" smtClean="0">
                <a:solidFill>
                  <a:srgbClr val="66FF33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جنسي / </a:t>
            </a:r>
            <a:endParaRPr lang="ar-SA" sz="2800" b="1" i="1" dirty="0" smtClean="0">
              <a:solidFill>
                <a:schemeClr val="bg1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b="1" i="1" dirty="0" smtClean="0">
                <a:solidFill>
                  <a:srgbClr val="FF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2800" i="1" dirty="0" smtClean="0">
                <a:solidFill>
                  <a:srgbClr val="FF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الجنس نوعين       </a:t>
            </a:r>
          </a:p>
          <a:p>
            <a:pPr>
              <a:buNone/>
            </a:pPr>
            <a:r>
              <a:rPr lang="ar-SA" sz="2800" i="1" dirty="0" smtClean="0">
                <a:solidFill>
                  <a:srgbClr val="FF6699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1- منفصل : </a:t>
            </a:r>
            <a:r>
              <a:rPr lang="ar-SA" sz="2800" i="1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مثل ( معظم الديدان الحلقية ) .</a:t>
            </a:r>
            <a:endParaRPr lang="en-US" sz="2800" i="1" dirty="0" smtClean="0">
              <a:solidFill>
                <a:schemeClr val="bg1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i="1" dirty="0" smtClean="0">
                <a:solidFill>
                  <a:srgbClr val="FF6699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2- </a:t>
            </a:r>
            <a:r>
              <a:rPr lang="ar-SA" sz="2800" i="1" dirty="0" err="1" smtClean="0">
                <a:solidFill>
                  <a:srgbClr val="FF6699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خنثى</a:t>
            </a:r>
            <a:r>
              <a:rPr lang="ar-SA" sz="2800" i="1" dirty="0" smtClean="0">
                <a:solidFill>
                  <a:srgbClr val="FF6699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   : </a:t>
            </a:r>
            <a:r>
              <a:rPr lang="ar-SA" sz="2800" i="1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مثل ( ديدان الأرض وديدان العلق ) .</a:t>
            </a:r>
            <a:endParaRPr lang="en-US" sz="2800" i="1" dirty="0" smtClean="0">
              <a:solidFill>
                <a:schemeClr val="bg1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i="1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حيث يتم التكاثر الجنسي من خلال تبادل الحيوانات المنوية والبويضات في</a:t>
            </a:r>
          </a:p>
          <a:p>
            <a:pPr>
              <a:buNone/>
            </a:pPr>
            <a:r>
              <a:rPr lang="ar-SA" sz="2800" i="1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منطقة السرج.</a:t>
            </a:r>
          </a:p>
          <a:p>
            <a:pPr>
              <a:buNone/>
            </a:pPr>
            <a:r>
              <a:rPr lang="ar-SA" sz="2800" i="1" dirty="0" smtClean="0">
                <a:solidFill>
                  <a:srgbClr val="FFFF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تعريف السرج / </a:t>
            </a:r>
            <a:r>
              <a:rPr lang="ar-SA" sz="2800" i="1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عبارة عن حلقة منتفخة في جسم الدودة تنتج الشرنقة التي</a:t>
            </a:r>
          </a:p>
          <a:p>
            <a:pPr>
              <a:buNone/>
            </a:pPr>
            <a:r>
              <a:rPr lang="ar-SA" sz="2800" i="1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تفقس منها الصغار ثم تنزلق الشرنقة إلى خارج جسم الدودة وتحمي الصغار</a:t>
            </a:r>
          </a:p>
          <a:p>
            <a:pPr>
              <a:buNone/>
            </a:pPr>
            <a:r>
              <a:rPr lang="ar-SA" sz="2800" i="1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حتى تنمو .</a:t>
            </a:r>
            <a:endParaRPr lang="en-US" sz="2800" i="1" dirty="0" smtClean="0">
              <a:solidFill>
                <a:schemeClr val="bg1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endParaRPr lang="ar-SA" dirty="0"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000"/>
                            </p:stCondLst>
                            <p:childTnLst>
                              <p:par>
                                <p:cTn id="6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357422" y="274638"/>
            <a:ext cx="4186238" cy="654032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ar-SA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ar-SA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ar-SA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{ تنوع الديدان الحلقية }</a:t>
            </a:r>
            <a:r>
              <a:rPr lang="en-US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ar-SA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14282" y="928670"/>
            <a:ext cx="8786874" cy="5786478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ar-SA" sz="2800" i="1" dirty="0" smtClean="0">
                <a:solidFill>
                  <a:schemeClr val="bg1"/>
                </a:solidFill>
              </a:rPr>
              <a:t>هناك ثلاث طوائف هي /</a:t>
            </a:r>
            <a:endParaRPr lang="en-US" sz="2800" i="1" dirty="0" smtClean="0">
              <a:solidFill>
                <a:schemeClr val="bg1"/>
              </a:solidFill>
            </a:endParaRPr>
          </a:p>
          <a:p>
            <a:pPr>
              <a:buNone/>
            </a:pPr>
            <a:endParaRPr lang="ar-SA" sz="2800" i="1" dirty="0" smtClean="0">
              <a:solidFill>
                <a:srgbClr val="66FF33"/>
              </a:solidFill>
            </a:endParaRPr>
          </a:p>
          <a:p>
            <a:pPr>
              <a:buNone/>
            </a:pPr>
            <a:r>
              <a:rPr lang="ar-SA" sz="2800" i="1" spc="300" dirty="0" smtClean="0">
                <a:solidFill>
                  <a:srgbClr val="66FF33"/>
                </a:solidFill>
              </a:rPr>
              <a:t>أ </a:t>
            </a:r>
            <a:r>
              <a:rPr lang="ar-SA" sz="2800" i="1" spc="300" dirty="0" err="1" smtClean="0">
                <a:solidFill>
                  <a:srgbClr val="66FF33"/>
                </a:solidFill>
              </a:rPr>
              <a:t>ـ</a:t>
            </a:r>
            <a:r>
              <a:rPr lang="ar-SA" sz="2800" i="1" spc="300" dirty="0" smtClean="0">
                <a:solidFill>
                  <a:srgbClr val="66FF33"/>
                </a:solidFill>
              </a:rPr>
              <a:t> طائفة قليلة الأشواك </a:t>
            </a:r>
            <a:endParaRPr lang="en-US" sz="2800" i="1" spc="300" dirty="0" smtClean="0">
              <a:solidFill>
                <a:srgbClr val="66FF33"/>
              </a:solidFill>
            </a:endParaRPr>
          </a:p>
          <a:p>
            <a:pPr>
              <a:buNone/>
            </a:pPr>
            <a:r>
              <a:rPr lang="ar-SA" sz="2400" i="1" dirty="0" smtClean="0">
                <a:solidFill>
                  <a:schemeClr val="bg1"/>
                </a:solidFill>
              </a:rPr>
              <a:t>1ـ مثل ( دودة الأرض ) .</a:t>
            </a:r>
            <a:endParaRPr lang="en-US" sz="2400" i="1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ar-SA" sz="2400" i="1" dirty="0" smtClean="0">
                <a:solidFill>
                  <a:schemeClr val="bg1"/>
                </a:solidFill>
              </a:rPr>
              <a:t>2ـ تحصل على المواد المغذية من التربة وتساعد في تهوية التربة.</a:t>
            </a:r>
          </a:p>
          <a:p>
            <a:pPr>
              <a:buNone/>
            </a:pPr>
            <a:endParaRPr lang="ar-SA" sz="2800" i="1" dirty="0" smtClean="0">
              <a:solidFill>
                <a:srgbClr val="66FF33"/>
              </a:solidFill>
            </a:endParaRPr>
          </a:p>
          <a:p>
            <a:pPr>
              <a:buNone/>
            </a:pPr>
            <a:r>
              <a:rPr lang="ar-SA" sz="2800" i="1" spc="300" dirty="0" smtClean="0">
                <a:solidFill>
                  <a:srgbClr val="66FF33"/>
                </a:solidFill>
              </a:rPr>
              <a:t>ب </a:t>
            </a:r>
            <a:r>
              <a:rPr lang="ar-SA" sz="2800" i="1" spc="300" dirty="0" err="1" smtClean="0">
                <a:solidFill>
                  <a:srgbClr val="66FF33"/>
                </a:solidFill>
              </a:rPr>
              <a:t>ـ</a:t>
            </a:r>
            <a:r>
              <a:rPr lang="ar-SA" sz="2800" i="1" spc="300" dirty="0" smtClean="0">
                <a:solidFill>
                  <a:srgbClr val="66FF33"/>
                </a:solidFill>
              </a:rPr>
              <a:t> طائفة عديدة الأشواك</a:t>
            </a:r>
            <a:endParaRPr lang="en-US" sz="2800" i="1" spc="300" dirty="0" smtClean="0">
              <a:solidFill>
                <a:srgbClr val="66FF33"/>
              </a:solidFill>
            </a:endParaRPr>
          </a:p>
          <a:p>
            <a:pPr>
              <a:buNone/>
            </a:pPr>
            <a:r>
              <a:rPr lang="ar-SA" sz="2400" dirty="0" smtClean="0">
                <a:solidFill>
                  <a:schemeClr val="bg1"/>
                </a:solidFill>
              </a:rPr>
              <a:t>1- تضم الديدان البحرية مثل ( الدودة المروحية </a:t>
            </a:r>
            <a:r>
              <a:rPr lang="ar-SA" sz="2400" dirty="0" err="1" smtClean="0">
                <a:solidFill>
                  <a:schemeClr val="bg1"/>
                </a:solidFill>
              </a:rPr>
              <a:t>ـ</a:t>
            </a:r>
            <a:r>
              <a:rPr lang="ar-SA" sz="2400" dirty="0" smtClean="0">
                <a:solidFill>
                  <a:schemeClr val="bg1"/>
                </a:solidFill>
              </a:rPr>
              <a:t> الدودة </a:t>
            </a:r>
            <a:r>
              <a:rPr lang="ar-SA" sz="2400" dirty="0" err="1" smtClean="0">
                <a:solidFill>
                  <a:schemeClr val="bg1"/>
                </a:solidFill>
              </a:rPr>
              <a:t>الشوكية</a:t>
            </a:r>
            <a:r>
              <a:rPr lang="ar-SA" sz="2400" dirty="0" smtClean="0">
                <a:solidFill>
                  <a:schemeClr val="bg1"/>
                </a:solidFill>
              </a:rPr>
              <a:t> ).</a:t>
            </a:r>
            <a:endParaRPr lang="en-US" sz="2400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ar-SA" sz="2400" dirty="0" smtClean="0">
                <a:solidFill>
                  <a:schemeClr val="bg1"/>
                </a:solidFill>
              </a:rPr>
              <a:t>2ـ لها رأس تحتوي على أعضاء حس وعيون .</a:t>
            </a:r>
          </a:p>
          <a:p>
            <a:pPr>
              <a:buNone/>
            </a:pPr>
            <a:endParaRPr lang="ar-SA" sz="2400" i="1" dirty="0" smtClean="0">
              <a:solidFill>
                <a:srgbClr val="66FF33"/>
              </a:solidFill>
            </a:endParaRPr>
          </a:p>
          <a:p>
            <a:pPr>
              <a:buNone/>
            </a:pPr>
            <a:r>
              <a:rPr lang="ar-SA" sz="2400" i="1" spc="300" dirty="0" smtClean="0">
                <a:solidFill>
                  <a:srgbClr val="66FF33"/>
                </a:solidFill>
              </a:rPr>
              <a:t>ج </a:t>
            </a:r>
            <a:r>
              <a:rPr lang="ar-SA" sz="2400" i="1" spc="300" dirty="0" err="1" smtClean="0">
                <a:solidFill>
                  <a:srgbClr val="66FF33"/>
                </a:solidFill>
              </a:rPr>
              <a:t>ـ</a:t>
            </a:r>
            <a:r>
              <a:rPr lang="ar-SA" sz="2400" i="1" spc="300" dirty="0" smtClean="0">
                <a:solidFill>
                  <a:srgbClr val="66FF33"/>
                </a:solidFill>
              </a:rPr>
              <a:t> طائفة </a:t>
            </a:r>
            <a:r>
              <a:rPr lang="ar-SA" sz="2400" i="1" spc="300" dirty="0" err="1" smtClean="0">
                <a:solidFill>
                  <a:srgbClr val="66FF33"/>
                </a:solidFill>
              </a:rPr>
              <a:t>الهيرودينا</a:t>
            </a:r>
            <a:r>
              <a:rPr lang="ar-SA" sz="2400" i="1" spc="300" dirty="0" smtClean="0">
                <a:solidFill>
                  <a:srgbClr val="66FF33"/>
                </a:solidFill>
              </a:rPr>
              <a:t> ( ديدان العلق المتطفلة )</a:t>
            </a:r>
            <a:endParaRPr lang="en-US" sz="2400" i="1" spc="300" dirty="0" smtClean="0">
              <a:solidFill>
                <a:srgbClr val="66FF33"/>
              </a:solidFill>
            </a:endParaRPr>
          </a:p>
          <a:p>
            <a:pPr>
              <a:buNone/>
            </a:pPr>
            <a:r>
              <a:rPr lang="ar-SA" sz="2400" dirty="0" smtClean="0">
                <a:solidFill>
                  <a:schemeClr val="bg1"/>
                </a:solidFill>
              </a:rPr>
              <a:t>1ـ ليس لها أشواك أو أهلاب ولها </a:t>
            </a:r>
            <a:r>
              <a:rPr lang="ar-SA" sz="2400" dirty="0" err="1" smtClean="0">
                <a:solidFill>
                  <a:schemeClr val="bg1"/>
                </a:solidFill>
              </a:rPr>
              <a:t>ممصات</a:t>
            </a:r>
            <a:r>
              <a:rPr lang="ar-SA" sz="2400" dirty="0" smtClean="0">
                <a:solidFill>
                  <a:schemeClr val="bg1"/>
                </a:solidFill>
              </a:rPr>
              <a:t> أمامية وخلفية </a:t>
            </a:r>
          </a:p>
          <a:p>
            <a:pPr>
              <a:buNone/>
            </a:pPr>
            <a:r>
              <a:rPr lang="ar-SA" sz="2400" dirty="0" smtClean="0">
                <a:solidFill>
                  <a:schemeClr val="bg1"/>
                </a:solidFill>
              </a:rPr>
              <a:t>( تلتصق بواسطتها بالأسماك </a:t>
            </a:r>
            <a:r>
              <a:rPr lang="ar-SA" sz="2400" dirty="0" err="1" smtClean="0">
                <a:solidFill>
                  <a:schemeClr val="bg1"/>
                </a:solidFill>
              </a:rPr>
              <a:t>أوالزواحف</a:t>
            </a:r>
            <a:r>
              <a:rPr lang="ar-SA" sz="2400" dirty="0" smtClean="0">
                <a:solidFill>
                  <a:schemeClr val="bg1"/>
                </a:solidFill>
              </a:rPr>
              <a:t> أو الإنسان ) </a:t>
            </a:r>
            <a:endParaRPr lang="en-US" sz="2400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ar-SA" sz="2400" dirty="0" smtClean="0">
                <a:solidFill>
                  <a:schemeClr val="bg1"/>
                </a:solidFill>
              </a:rPr>
              <a:t>2ـ تعيش في المياه العذبة وتمتص دم العائل ويحتوي</a:t>
            </a:r>
          </a:p>
          <a:p>
            <a:pPr>
              <a:buNone/>
            </a:pPr>
            <a:r>
              <a:rPr lang="ar-SA" sz="2400" dirty="0" smtClean="0">
                <a:solidFill>
                  <a:schemeClr val="bg1"/>
                </a:solidFill>
              </a:rPr>
              <a:t> لعابها على مادة مخدرة ومانعة لتجلط الدم .</a:t>
            </a:r>
            <a:endParaRPr lang="en-US" sz="2400" dirty="0" smtClean="0">
              <a:solidFill>
                <a:schemeClr val="bg1"/>
              </a:solidFill>
            </a:endParaRPr>
          </a:p>
          <a:p>
            <a:pPr>
              <a:buNone/>
            </a:pPr>
            <a:endParaRPr lang="en-US" sz="2400" dirty="0" smtClean="0">
              <a:solidFill>
                <a:schemeClr val="bg1"/>
              </a:solidFill>
            </a:endParaRPr>
          </a:p>
          <a:p>
            <a:pPr>
              <a:buNone/>
            </a:pPr>
            <a:endParaRPr lang="en-US" sz="2800" i="1" dirty="0" smtClean="0">
              <a:solidFill>
                <a:schemeClr val="bg1"/>
              </a:solidFill>
            </a:endParaRPr>
          </a:p>
          <a:p>
            <a:pPr>
              <a:buNone/>
            </a:pPr>
            <a:endParaRPr lang="ar-SA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00108"/>
            <a:ext cx="3929058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857496"/>
            <a:ext cx="3000364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786322"/>
            <a:ext cx="3071802" cy="2071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500"/>
                            </p:stCondLst>
                            <p:childTnLst>
                              <p:par>
                                <p:cTn id="4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0"/>
                            </p:stCondLst>
                            <p:childTnLst>
                              <p:par>
                                <p:cTn id="51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500"/>
                            </p:stCondLst>
                            <p:childTnLst>
                              <p:par>
                                <p:cTn id="5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000"/>
                            </p:stCondLst>
                            <p:childTnLst>
                              <p:par>
                                <p:cTn id="6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500"/>
                            </p:stCondLst>
                            <p:childTnLst>
                              <p:par>
                                <p:cTn id="6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7000"/>
                            </p:stCondLst>
                            <p:childTnLst>
                              <p:par>
                                <p:cTn id="7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7500"/>
                            </p:stCondLst>
                            <p:childTnLst>
                              <p:par>
                                <p:cTn id="7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8000"/>
                            </p:stCondLst>
                            <p:childTnLst>
                              <p:par>
                                <p:cTn id="80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28728" y="274638"/>
            <a:ext cx="6043626" cy="796908"/>
          </a:xfrm>
        </p:spPr>
        <p:txBody>
          <a:bodyPr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ar-SA" sz="36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* بيئة الديدان الحلقية ( أهميتها )*</a:t>
            </a:r>
            <a:endParaRPr lang="ar-SA" sz="36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1071546"/>
            <a:ext cx="9144000" cy="5786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414</Words>
  <Application>Microsoft Office PowerPoint</Application>
  <PresentationFormat>عرض على الشاشة (3:4)‏</PresentationFormat>
  <Paragraphs>61</Paragraphs>
  <Slides>6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6</vt:i4>
      </vt:variant>
    </vt:vector>
  </HeadingPairs>
  <TitlesOfParts>
    <vt:vector size="7" baseType="lpstr">
      <vt:lpstr>سمة Office</vt:lpstr>
      <vt:lpstr>  { الديدان الحلقية “دودة الارض“ }  </vt:lpstr>
      <vt:lpstr>الشريحة 2</vt:lpstr>
      <vt:lpstr>الشريحة 3</vt:lpstr>
      <vt:lpstr>الشريحة 4</vt:lpstr>
      <vt:lpstr> { تنوع الديدان الحلقية } </vt:lpstr>
      <vt:lpstr>* بيئة الديدان الحلقية ( أهميتها )*</vt:lpstr>
    </vt:vector>
  </TitlesOfParts>
  <Company>Yum AL Baher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{ الديدان الحلقية }  </dc:title>
  <dc:creator>User</dc:creator>
  <cp:lastModifiedBy>User</cp:lastModifiedBy>
  <cp:revision>12</cp:revision>
  <dcterms:created xsi:type="dcterms:W3CDTF">2011-02-07T18:55:58Z</dcterms:created>
  <dcterms:modified xsi:type="dcterms:W3CDTF">2011-02-07T20:49:42Z</dcterms:modified>
</cp:coreProperties>
</file>