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6" name="Shape 1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9" name="Shape 2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5" name="Shape 2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1" name="Shape 2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8" name="Shape 2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7" name="Shape 3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8" name="Shape 3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9" name="Shape 3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0" name="Shape 3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1" name="Shape 3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2" name="Shape 3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3" name="Shape 3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2" name="Shape 3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2" name="Shape 3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0" name="Shape 4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9" name="Shape 4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8" name="Shape 4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8" name="Shape 4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4" name="Shape 4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2" name="Shape 4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0" name="Shape 4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8" name="Shape 4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6" name="Shape 4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4" name="Shape 4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2" name="Shape 4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6" name="Shape 486"/>
        <p:cNvGrpSpPr/>
        <p:nvPr/>
      </p:nvGrpSpPr>
      <p:grpSpPr>
        <a:xfrm>
          <a:off x="0" y="0"/>
          <a:ext cx="0" cy="0"/>
          <a:chOff x="0" y="0"/>
          <a:chExt cx="0" cy="0"/>
        </a:xfrm>
      </p:grpSpPr>
      <p:sp>
        <p:nvSpPr>
          <p:cNvPr id="487" name="Shape 4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8" name="Shape 4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96" name="Shape 4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9" name="Shape 5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5" name="Shape 515"/>
        <p:cNvGrpSpPr/>
        <p:nvPr/>
      </p:nvGrpSpPr>
      <p:grpSpPr>
        <a:xfrm>
          <a:off x="0" y="0"/>
          <a:ext cx="0" cy="0"/>
          <a:chOff x="0" y="0"/>
          <a:chExt cx="0" cy="0"/>
        </a:xfrm>
      </p:grpSpPr>
      <p:sp>
        <p:nvSpPr>
          <p:cNvPr id="516" name="Shape 5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7" name="Shape 5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6" name="Shape 5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4" name="Shape 534"/>
        <p:cNvGrpSpPr/>
        <p:nvPr/>
      </p:nvGrpSpPr>
      <p:grpSpPr>
        <a:xfrm>
          <a:off x="0" y="0"/>
          <a:ext cx="0" cy="0"/>
          <a:chOff x="0" y="0"/>
          <a:chExt cx="0" cy="0"/>
        </a:xfrm>
      </p:grpSpPr>
      <p:sp>
        <p:nvSpPr>
          <p:cNvPr id="535" name="Shape 5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6" name="Shape 5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4" name="Shape 544"/>
        <p:cNvGrpSpPr/>
        <p:nvPr/>
      </p:nvGrpSpPr>
      <p:grpSpPr>
        <a:xfrm>
          <a:off x="0" y="0"/>
          <a:ext cx="0" cy="0"/>
          <a:chOff x="0" y="0"/>
          <a:chExt cx="0" cy="0"/>
        </a:xfrm>
      </p:grpSpPr>
      <p:sp>
        <p:nvSpPr>
          <p:cNvPr id="545" name="Shape 5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46" name="Shape 5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54" name="Shape 5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1" name="Shape 561"/>
        <p:cNvGrpSpPr/>
        <p:nvPr/>
      </p:nvGrpSpPr>
      <p:grpSpPr>
        <a:xfrm>
          <a:off x="0" y="0"/>
          <a:ext cx="0" cy="0"/>
          <a:chOff x="0" y="0"/>
          <a:chExt cx="0" cy="0"/>
        </a:xfrm>
      </p:grpSpPr>
      <p:sp>
        <p:nvSpPr>
          <p:cNvPr id="562" name="Shape 5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63" name="Shape 5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9" name="Shape 569"/>
        <p:cNvGrpSpPr/>
        <p:nvPr/>
      </p:nvGrpSpPr>
      <p:grpSpPr>
        <a:xfrm>
          <a:off x="0" y="0"/>
          <a:ext cx="0" cy="0"/>
          <a:chOff x="0" y="0"/>
          <a:chExt cx="0" cy="0"/>
        </a:xfrm>
      </p:grpSpPr>
      <p:sp>
        <p:nvSpPr>
          <p:cNvPr id="570" name="Shape 5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1" name="Shape 5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3" name="Shape 583"/>
        <p:cNvGrpSpPr/>
        <p:nvPr/>
      </p:nvGrpSpPr>
      <p:grpSpPr>
        <a:xfrm>
          <a:off x="0" y="0"/>
          <a:ext cx="0" cy="0"/>
          <a:chOff x="0" y="0"/>
          <a:chExt cx="0" cy="0"/>
        </a:xfrm>
      </p:grpSpPr>
      <p:sp>
        <p:nvSpPr>
          <p:cNvPr id="584" name="Shape 5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5" name="Shape 5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7" name="Shape 597"/>
        <p:cNvGrpSpPr/>
        <p:nvPr/>
      </p:nvGrpSpPr>
      <p:grpSpPr>
        <a:xfrm>
          <a:off x="0" y="0"/>
          <a:ext cx="0" cy="0"/>
          <a:chOff x="0" y="0"/>
          <a:chExt cx="0" cy="0"/>
        </a:xfrm>
      </p:grpSpPr>
      <p:sp>
        <p:nvSpPr>
          <p:cNvPr id="598" name="Shape 5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99" name="Shape 5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8" name="Shape 6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0" name="Shape 630"/>
        <p:cNvGrpSpPr/>
        <p:nvPr/>
      </p:nvGrpSpPr>
      <p:grpSpPr>
        <a:xfrm>
          <a:off x="0" y="0"/>
          <a:ext cx="0" cy="0"/>
          <a:chOff x="0" y="0"/>
          <a:chExt cx="0" cy="0"/>
        </a:xfrm>
      </p:grpSpPr>
      <p:sp>
        <p:nvSpPr>
          <p:cNvPr id="631" name="Shape 6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2" name="Shape 6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8" name="Shape 1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40" name="Shape 6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4" name="Shape 644"/>
        <p:cNvGrpSpPr/>
        <p:nvPr/>
      </p:nvGrpSpPr>
      <p:grpSpPr>
        <a:xfrm>
          <a:off x="0" y="0"/>
          <a:ext cx="0" cy="0"/>
          <a:chOff x="0" y="0"/>
          <a:chExt cx="0" cy="0"/>
        </a:xfrm>
      </p:grpSpPr>
      <p:sp>
        <p:nvSpPr>
          <p:cNvPr id="645" name="Shape 6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46" name="Shape 6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0" name="Shape 650"/>
        <p:cNvGrpSpPr/>
        <p:nvPr/>
      </p:nvGrpSpPr>
      <p:grpSpPr>
        <a:xfrm>
          <a:off x="0" y="0"/>
          <a:ext cx="0" cy="0"/>
          <a:chOff x="0" y="0"/>
          <a:chExt cx="0" cy="0"/>
        </a:xfrm>
      </p:grpSpPr>
      <p:sp>
        <p:nvSpPr>
          <p:cNvPr id="651" name="Shape 6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52" name="Shape 6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6" name="Shape 656"/>
        <p:cNvGrpSpPr/>
        <p:nvPr/>
      </p:nvGrpSpPr>
      <p:grpSpPr>
        <a:xfrm>
          <a:off x="0" y="0"/>
          <a:ext cx="0" cy="0"/>
          <a:chOff x="0" y="0"/>
          <a:chExt cx="0" cy="0"/>
        </a:xfrm>
      </p:grpSpPr>
      <p:sp>
        <p:nvSpPr>
          <p:cNvPr id="657" name="Shape 6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58" name="Shape 6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2" name="Shape 662"/>
        <p:cNvGrpSpPr/>
        <p:nvPr/>
      </p:nvGrpSpPr>
      <p:grpSpPr>
        <a:xfrm>
          <a:off x="0" y="0"/>
          <a:ext cx="0" cy="0"/>
          <a:chOff x="0" y="0"/>
          <a:chExt cx="0" cy="0"/>
        </a:xfrm>
      </p:grpSpPr>
      <p:sp>
        <p:nvSpPr>
          <p:cNvPr id="663" name="Shape 6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64" name="Shape 6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8" name="Shape 668"/>
        <p:cNvGrpSpPr/>
        <p:nvPr/>
      </p:nvGrpSpPr>
      <p:grpSpPr>
        <a:xfrm>
          <a:off x="0" y="0"/>
          <a:ext cx="0" cy="0"/>
          <a:chOff x="0" y="0"/>
          <a:chExt cx="0" cy="0"/>
        </a:xfrm>
      </p:grpSpPr>
      <p:sp>
        <p:nvSpPr>
          <p:cNvPr id="669" name="Shape 6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0" name="Shape 6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4" name="Shape 674"/>
        <p:cNvGrpSpPr/>
        <p:nvPr/>
      </p:nvGrpSpPr>
      <p:grpSpPr>
        <a:xfrm>
          <a:off x="0" y="0"/>
          <a:ext cx="0" cy="0"/>
          <a:chOff x="0" y="0"/>
          <a:chExt cx="0" cy="0"/>
        </a:xfrm>
      </p:grpSpPr>
      <p:sp>
        <p:nvSpPr>
          <p:cNvPr id="675" name="Shape 6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6" name="Shape 6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82" name="Shape 6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88" name="Shape 6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2" name="Shape 692"/>
        <p:cNvGrpSpPr/>
        <p:nvPr/>
      </p:nvGrpSpPr>
      <p:grpSpPr>
        <a:xfrm>
          <a:off x="0" y="0"/>
          <a:ext cx="0" cy="0"/>
          <a:chOff x="0" y="0"/>
          <a:chExt cx="0" cy="0"/>
        </a:xfrm>
      </p:grpSpPr>
      <p:sp>
        <p:nvSpPr>
          <p:cNvPr id="693" name="Shape 6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94" name="Shape 6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8" name="Shape 698"/>
        <p:cNvGrpSpPr/>
        <p:nvPr/>
      </p:nvGrpSpPr>
      <p:grpSpPr>
        <a:xfrm>
          <a:off x="0" y="0"/>
          <a:ext cx="0" cy="0"/>
          <a:chOff x="0" y="0"/>
          <a:chExt cx="0" cy="0"/>
        </a:xfrm>
      </p:grpSpPr>
      <p:sp>
        <p:nvSpPr>
          <p:cNvPr id="699" name="Shape 6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0" name="Shape 7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4" name="Shape 704"/>
        <p:cNvGrpSpPr/>
        <p:nvPr/>
      </p:nvGrpSpPr>
      <p:grpSpPr>
        <a:xfrm>
          <a:off x="0" y="0"/>
          <a:ext cx="0" cy="0"/>
          <a:chOff x="0" y="0"/>
          <a:chExt cx="0" cy="0"/>
        </a:xfrm>
      </p:grpSpPr>
      <p:sp>
        <p:nvSpPr>
          <p:cNvPr id="705" name="Shape 7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6" name="Shape 7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0" name="Shape 710"/>
        <p:cNvGrpSpPr/>
        <p:nvPr/>
      </p:nvGrpSpPr>
      <p:grpSpPr>
        <a:xfrm>
          <a:off x="0" y="0"/>
          <a:ext cx="0" cy="0"/>
          <a:chOff x="0" y="0"/>
          <a:chExt cx="0" cy="0"/>
        </a:xfrm>
      </p:grpSpPr>
      <p:sp>
        <p:nvSpPr>
          <p:cNvPr id="711" name="Shape 7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12" name="Shape 7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8" name="Shape 718"/>
        <p:cNvGrpSpPr/>
        <p:nvPr/>
      </p:nvGrpSpPr>
      <p:grpSpPr>
        <a:xfrm>
          <a:off x="0" y="0"/>
          <a:ext cx="0" cy="0"/>
          <a:chOff x="0" y="0"/>
          <a:chExt cx="0" cy="0"/>
        </a:xfrm>
      </p:grpSpPr>
      <p:sp>
        <p:nvSpPr>
          <p:cNvPr id="719" name="Shape 7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0" name="Shape 7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6" name="Shape 726"/>
        <p:cNvGrpSpPr/>
        <p:nvPr/>
      </p:nvGrpSpPr>
      <p:grpSpPr>
        <a:xfrm>
          <a:off x="0" y="0"/>
          <a:ext cx="0" cy="0"/>
          <a:chOff x="0" y="0"/>
          <a:chExt cx="0" cy="0"/>
        </a:xfrm>
      </p:grpSpPr>
      <p:sp>
        <p:nvSpPr>
          <p:cNvPr id="727" name="Shape 7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8" name="Shape 7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10999" r="-10999"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gif"/><Relationship Id="rId4" Type="http://schemas.openxmlformats.org/officeDocument/2006/relationships/image" Target="../media/image17.jpg"/><Relationship Id="rId5"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6.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0.gif"/><Relationship Id="rId4" Type="http://schemas.openxmlformats.org/officeDocument/2006/relationships/image" Target="../media/image17.jpg"/><Relationship Id="rId5"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4.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9.png"/><Relationship Id="rId4" Type="http://schemas.openxmlformats.org/officeDocument/2006/relationships/image" Target="../media/image3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3.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3.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1.png"/><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0.jpg"/><Relationship Id="rId4" Type="http://schemas.openxmlformats.org/officeDocument/2006/relationships/image" Target="../media/image33.gif"/><Relationship Id="rId5" Type="http://schemas.openxmlformats.org/officeDocument/2006/relationships/image" Target="../media/image3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2.jp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2.png"/><Relationship Id="rId4" Type="http://schemas.openxmlformats.org/officeDocument/2006/relationships/image" Target="../media/image0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2.gif"/><Relationship Id="rId4" Type="http://schemas.openxmlformats.org/officeDocument/2006/relationships/image" Target="../media/image4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6.jp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3.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3.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5.png"/><Relationship Id="rId4" Type="http://schemas.openxmlformats.org/officeDocument/2006/relationships/image" Target="../media/image4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7.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5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5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51.jpg"/><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51.jpg"/><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51.jp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D:\e\الشغل\شغل يبدء من  شهر 3 سنة 2014\كل البراويز\براويز خالصة\dnz-u38.png" id="84" name="Shape 84"/>
          <p:cNvPicPr preferRelativeResize="0"/>
          <p:nvPr/>
        </p:nvPicPr>
        <p:blipFill rotWithShape="1">
          <a:blip r:embed="rId3">
            <a:alphaModFix/>
          </a:blip>
          <a:srcRect b="0" l="0" r="0" t="0"/>
          <a:stretch/>
        </p:blipFill>
        <p:spPr>
          <a:xfrm>
            <a:off x="1714480" y="1857364"/>
            <a:ext cx="5715039" cy="2428892"/>
          </a:xfrm>
          <a:prstGeom prst="rect">
            <a:avLst/>
          </a:prstGeom>
          <a:noFill/>
          <a:ln>
            <a:noFill/>
          </a:ln>
        </p:spPr>
      </p:pic>
      <p:sp>
        <p:nvSpPr>
          <p:cNvPr id="85" name="Shape 85"/>
          <p:cNvSpPr/>
          <p:nvPr/>
        </p:nvSpPr>
        <p:spPr>
          <a:xfrm>
            <a:off x="2643174" y="2500306"/>
            <a:ext cx="3826690"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الوحدة التاسعة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descr="D:\e\الشغل\شغل يبدء من  شهر 3 سنة 2014\كل البراويز\براويز خالصة\EEEE.gif" id="150" name="Shape 150"/>
          <p:cNvPicPr preferRelativeResize="0"/>
          <p:nvPr/>
        </p:nvPicPr>
        <p:blipFill rotWithShape="1">
          <a:blip r:embed="rId3">
            <a:alphaModFix/>
          </a:blip>
          <a:srcRect b="0" l="0" r="0" t="0"/>
          <a:stretch/>
        </p:blipFill>
        <p:spPr>
          <a:xfrm>
            <a:off x="2143108" y="214289"/>
            <a:ext cx="4857784" cy="1285883"/>
          </a:xfrm>
          <a:prstGeom prst="rect">
            <a:avLst/>
          </a:prstGeom>
          <a:noFill/>
          <a:ln>
            <a:noFill/>
          </a:ln>
        </p:spPr>
      </p:pic>
      <p:sp>
        <p:nvSpPr>
          <p:cNvPr id="151" name="Shape 151"/>
          <p:cNvSpPr/>
          <p:nvPr/>
        </p:nvSpPr>
        <p:spPr>
          <a:xfrm>
            <a:off x="2357422" y="428604"/>
            <a:ext cx="4357717" cy="83099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800">
                <a:solidFill>
                  <a:srgbClr val="000099"/>
                </a:solidFill>
                <a:latin typeface="Calibri"/>
                <a:ea typeface="Calibri"/>
                <a:cs typeface="Calibri"/>
                <a:sym typeface="Calibri"/>
              </a:rPr>
              <a:t>موضوعات الوحدة</a:t>
            </a:r>
          </a:p>
        </p:txBody>
      </p:sp>
      <p:grpSp>
        <p:nvGrpSpPr>
          <p:cNvPr id="152" name="Shape 152"/>
          <p:cNvGrpSpPr/>
          <p:nvPr/>
        </p:nvGrpSpPr>
        <p:grpSpPr>
          <a:xfrm>
            <a:off x="785785" y="1928801"/>
            <a:ext cx="7929617" cy="3429023"/>
            <a:chOff x="0" y="0"/>
            <a:chExt cx="7929617" cy="3429023"/>
          </a:xfrm>
        </p:grpSpPr>
        <p:sp>
          <p:nvSpPr>
            <p:cNvPr id="153" name="Shape 153"/>
            <p:cNvSpPr/>
            <p:nvPr/>
          </p:nvSpPr>
          <p:spPr>
            <a:xfrm>
              <a:off x="1189441" y="0"/>
              <a:ext cx="6740175" cy="1543060"/>
            </a:xfrm>
            <a:prstGeom prst="roundRect">
              <a:avLst>
                <a:gd fmla="val 10000" name="adj"/>
              </a:avLst>
            </a:prstGeom>
            <a:gradFill>
              <a:gsLst>
                <a:gs pos="0">
                  <a:srgbClr val="DAFEA4"/>
                </a:gs>
                <a:gs pos="35000">
                  <a:srgbClr val="E3FEBF"/>
                </a:gs>
                <a:gs pos="100000">
                  <a:srgbClr val="F4FEE6"/>
                </a:gs>
              </a:gsLst>
              <a:lin ang="16200000" scaled="0"/>
            </a:gradFill>
            <a:ln>
              <a:noFill/>
            </a:ln>
            <a:effectLst>
              <a:outerShdw blurRad="39999"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154" name="Shape 154"/>
            <p:cNvSpPr txBox="1"/>
            <p:nvPr/>
          </p:nvSpPr>
          <p:spPr>
            <a:xfrm>
              <a:off x="2739121" y="45195"/>
              <a:ext cx="5145300" cy="1452670"/>
            </a:xfrm>
            <a:prstGeom prst="rect">
              <a:avLst/>
            </a:prstGeom>
            <a:noFill/>
            <a:ln>
              <a:noFill/>
            </a:ln>
          </p:spPr>
          <p:txBody>
            <a:bodyPr anchorCtr="0" anchor="ctr" bIns="137150" lIns="137150" rIns="137150" tIns="137150">
              <a:noAutofit/>
            </a:bodyPr>
            <a:lstStyle/>
            <a:p>
              <a:pPr indent="0" lvl="0" marL="0" marR="0" rtl="1" algn="ctr">
                <a:lnSpc>
                  <a:spcPct val="90000"/>
                </a:lnSpc>
                <a:spcBef>
                  <a:spcPts val="0"/>
                </a:spcBef>
                <a:spcAft>
                  <a:spcPts val="0"/>
                </a:spcAft>
                <a:buSzPct val="25000"/>
                <a:buNone/>
              </a:pPr>
              <a:r>
                <a:rPr b="1" lang="ar-EG" sz="3600">
                  <a:solidFill>
                    <a:srgbClr val="660066"/>
                  </a:solidFill>
                  <a:latin typeface="Calibri"/>
                  <a:ea typeface="Calibri"/>
                  <a:cs typeface="Calibri"/>
                  <a:sym typeface="Calibri"/>
                </a:rPr>
                <a:t>1. مفهوم المشكلات الاجتماعية.</a:t>
              </a:r>
            </a:p>
          </p:txBody>
        </p:sp>
        <p:sp>
          <p:nvSpPr>
            <p:cNvPr id="155" name="Shape 155"/>
            <p:cNvSpPr/>
            <p:nvPr/>
          </p:nvSpPr>
          <p:spPr>
            <a:xfrm>
              <a:off x="0" y="1885963"/>
              <a:ext cx="6740175" cy="1543060"/>
            </a:xfrm>
            <a:prstGeom prst="roundRect">
              <a:avLst>
                <a:gd fmla="val 10000" name="adj"/>
              </a:avLst>
            </a:prstGeom>
            <a:gradFill>
              <a:gsLst>
                <a:gs pos="0">
                  <a:srgbClr val="C7B1E8"/>
                </a:gs>
                <a:gs pos="35000">
                  <a:srgbClr val="D6C7EF"/>
                </a:gs>
                <a:gs pos="100000">
                  <a:srgbClr val="EFE8FA"/>
                </a:gs>
              </a:gsLst>
              <a:lin ang="16200000" scaled="0"/>
            </a:gradFill>
            <a:ln>
              <a:noFill/>
            </a:ln>
            <a:effectLst>
              <a:outerShdw blurRad="39999"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156" name="Shape 156"/>
            <p:cNvSpPr txBox="1"/>
            <p:nvPr/>
          </p:nvSpPr>
          <p:spPr>
            <a:xfrm>
              <a:off x="2237626" y="1931158"/>
              <a:ext cx="4457352" cy="1452670"/>
            </a:xfrm>
            <a:prstGeom prst="rect">
              <a:avLst/>
            </a:prstGeom>
            <a:noFill/>
            <a:ln>
              <a:noFill/>
            </a:ln>
          </p:spPr>
          <p:txBody>
            <a:bodyPr anchorCtr="0" anchor="ctr" bIns="137150" lIns="137150" rIns="137150" tIns="137150">
              <a:noAutofit/>
            </a:bodyPr>
            <a:lstStyle/>
            <a:p>
              <a:pPr indent="0" lvl="0" marL="0" marR="0" rtl="1" algn="ctr">
                <a:lnSpc>
                  <a:spcPct val="90000"/>
                </a:lnSpc>
                <a:spcBef>
                  <a:spcPts val="0"/>
                </a:spcBef>
                <a:spcAft>
                  <a:spcPts val="0"/>
                </a:spcAft>
                <a:buSzPct val="25000"/>
                <a:buNone/>
              </a:pPr>
              <a:r>
                <a:rPr b="1" lang="ar-EG" sz="3600">
                  <a:solidFill>
                    <a:srgbClr val="660066"/>
                  </a:solidFill>
                  <a:latin typeface="Calibri"/>
                  <a:ea typeface="Calibri"/>
                  <a:cs typeface="Calibri"/>
                  <a:sym typeface="Calibri"/>
                </a:rPr>
                <a:t>2. الظاهرة الاجتماعية كيف تعتبر مشكلة اجتماعية.</a:t>
              </a:r>
            </a:p>
          </p:txBody>
        </p:sp>
        <p:sp>
          <p:nvSpPr>
            <p:cNvPr id="157" name="Shape 157"/>
            <p:cNvSpPr/>
            <p:nvPr/>
          </p:nvSpPr>
          <p:spPr>
            <a:xfrm>
              <a:off x="1189441" y="1213016"/>
              <a:ext cx="1002988" cy="1002988"/>
            </a:xfrm>
            <a:prstGeom prst="downArrow">
              <a:avLst>
                <a:gd fmla="val 55000" name="adj1"/>
                <a:gd fmla="val 45000" name="adj2"/>
              </a:avLst>
            </a:prstGeom>
            <a:solidFill>
              <a:srgbClr val="800000"/>
            </a:solidFill>
            <a:ln cap="flat" cmpd="sng" w="9525">
              <a:solidFill>
                <a:srgbClr val="FFFF00"/>
              </a:solidFill>
              <a:prstDash val="solid"/>
              <a:round/>
              <a:headEnd len="med" w="med" type="none"/>
              <a:tailEnd len="med" w="med" type="none"/>
            </a:ln>
            <a:effectLst>
              <a:outerShdw blurRad="225425" rotWithShape="0" algn="ctr" dir="5220000" dist="50800">
                <a:srgbClr val="000000">
                  <a:alpha val="32941"/>
                </a:srgbClr>
              </a:outerShdw>
            </a:effectLst>
          </p:spPr>
          <p:txBody>
            <a:bodyPr anchorCtr="0" anchor="ctr" bIns="91425" lIns="91425" rIns="91425" tIns="91425">
              <a:noAutofit/>
            </a:bodyPr>
            <a:lstStyle/>
            <a:p>
              <a:pPr lvl="0">
                <a:spcBef>
                  <a:spcPts val="0"/>
                </a:spcBef>
                <a:buNone/>
              </a:pPr>
              <a:r>
                <a:t/>
              </a:r>
              <a:endParaRPr/>
            </a:p>
          </p:txBody>
        </p:sp>
        <p:sp>
          <p:nvSpPr>
            <p:cNvPr id="158" name="Shape 158"/>
            <p:cNvSpPr txBox="1"/>
            <p:nvPr/>
          </p:nvSpPr>
          <p:spPr>
            <a:xfrm>
              <a:off x="1415115" y="1213016"/>
              <a:ext cx="551642" cy="754749"/>
            </a:xfrm>
            <a:prstGeom prst="rect">
              <a:avLst/>
            </a:prstGeom>
            <a:noFill/>
            <a:ln>
              <a:noFill/>
            </a:ln>
          </p:spPr>
          <p:txBody>
            <a:bodyPr anchorCtr="0" anchor="ctr" bIns="50800" lIns="50800" rIns="50800" tIns="50800">
              <a:noAutofit/>
            </a:bodyPr>
            <a:lstStyle/>
            <a:p>
              <a:pPr indent="0" lvl="0" marL="0" marR="0" rtl="1" algn="ctr">
                <a:lnSpc>
                  <a:spcPct val="90000"/>
                </a:lnSpc>
                <a:spcBef>
                  <a:spcPts val="0"/>
                </a:spcBef>
                <a:spcAft>
                  <a:spcPts val="0"/>
                </a:spcAft>
                <a:buNone/>
              </a:pPr>
              <a:r>
                <a:t/>
              </a:r>
              <a:endParaRPr sz="4000">
                <a:solidFill>
                  <a:srgbClr val="660066"/>
                </a:solidFill>
                <a:latin typeface="Calibri"/>
                <a:ea typeface="Calibri"/>
                <a:cs typeface="Calibri"/>
                <a:sym typeface="Calibri"/>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pic>
        <p:nvPicPr>
          <p:cNvPr descr="D:\e\الشغل\شغل يبدء من  شهر 3 سنة 2014\كل البراويز\براويز خالصة\EEEE.gif" id="163" name="Shape 163"/>
          <p:cNvPicPr preferRelativeResize="0"/>
          <p:nvPr/>
        </p:nvPicPr>
        <p:blipFill rotWithShape="1">
          <a:blip r:embed="rId3">
            <a:alphaModFix/>
          </a:blip>
          <a:srcRect b="0" l="0" r="0" t="0"/>
          <a:stretch/>
        </p:blipFill>
        <p:spPr>
          <a:xfrm>
            <a:off x="2143108" y="214289"/>
            <a:ext cx="4857784" cy="1285883"/>
          </a:xfrm>
          <a:prstGeom prst="rect">
            <a:avLst/>
          </a:prstGeom>
          <a:noFill/>
          <a:ln>
            <a:noFill/>
          </a:ln>
        </p:spPr>
      </p:pic>
      <p:sp>
        <p:nvSpPr>
          <p:cNvPr id="164" name="Shape 164"/>
          <p:cNvSpPr/>
          <p:nvPr/>
        </p:nvSpPr>
        <p:spPr>
          <a:xfrm>
            <a:off x="2357422" y="428604"/>
            <a:ext cx="4357717" cy="83099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800">
                <a:solidFill>
                  <a:srgbClr val="000099"/>
                </a:solidFill>
                <a:latin typeface="Calibri"/>
                <a:ea typeface="Calibri"/>
                <a:cs typeface="Calibri"/>
                <a:sym typeface="Calibri"/>
              </a:rPr>
              <a:t>موضوعات الوحدة</a:t>
            </a:r>
          </a:p>
        </p:txBody>
      </p:sp>
      <p:grpSp>
        <p:nvGrpSpPr>
          <p:cNvPr id="165" name="Shape 165"/>
          <p:cNvGrpSpPr/>
          <p:nvPr/>
        </p:nvGrpSpPr>
        <p:grpSpPr>
          <a:xfrm>
            <a:off x="785785" y="1928801"/>
            <a:ext cx="7929617" cy="3429023"/>
            <a:chOff x="0" y="0"/>
            <a:chExt cx="7929617" cy="3429023"/>
          </a:xfrm>
        </p:grpSpPr>
        <p:sp>
          <p:nvSpPr>
            <p:cNvPr id="166" name="Shape 166"/>
            <p:cNvSpPr/>
            <p:nvPr/>
          </p:nvSpPr>
          <p:spPr>
            <a:xfrm>
              <a:off x="1189441" y="0"/>
              <a:ext cx="6740175" cy="1543060"/>
            </a:xfrm>
            <a:prstGeom prst="roundRect">
              <a:avLst>
                <a:gd fmla="val 10000" name="adj"/>
              </a:avLst>
            </a:prstGeom>
            <a:gradFill>
              <a:gsLst>
                <a:gs pos="0">
                  <a:srgbClr val="DAFEA4"/>
                </a:gs>
                <a:gs pos="35000">
                  <a:srgbClr val="E3FEBF"/>
                </a:gs>
                <a:gs pos="100000">
                  <a:srgbClr val="F4FEE6"/>
                </a:gs>
              </a:gsLst>
              <a:lin ang="16200000" scaled="0"/>
            </a:gradFill>
            <a:ln>
              <a:noFill/>
            </a:ln>
            <a:effectLst>
              <a:outerShdw blurRad="39999"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167" name="Shape 167"/>
            <p:cNvSpPr txBox="1"/>
            <p:nvPr/>
          </p:nvSpPr>
          <p:spPr>
            <a:xfrm>
              <a:off x="2739121" y="45195"/>
              <a:ext cx="5145300" cy="1452670"/>
            </a:xfrm>
            <a:prstGeom prst="rect">
              <a:avLst/>
            </a:prstGeom>
            <a:noFill/>
            <a:ln>
              <a:noFill/>
            </a:ln>
          </p:spPr>
          <p:txBody>
            <a:bodyPr anchorCtr="0" anchor="ctr" bIns="137150" lIns="137150" rIns="137150" tIns="137150">
              <a:noAutofit/>
            </a:bodyPr>
            <a:lstStyle/>
            <a:p>
              <a:pPr indent="0" lvl="0" marL="0" marR="0" rtl="1" algn="ctr">
                <a:lnSpc>
                  <a:spcPct val="90000"/>
                </a:lnSpc>
                <a:spcBef>
                  <a:spcPts val="0"/>
                </a:spcBef>
                <a:spcAft>
                  <a:spcPts val="0"/>
                </a:spcAft>
                <a:buSzPct val="25000"/>
                <a:buNone/>
              </a:pPr>
              <a:r>
                <a:rPr b="1" lang="ar-EG" sz="3600">
                  <a:solidFill>
                    <a:srgbClr val="660066"/>
                  </a:solidFill>
                  <a:latin typeface="Calibri"/>
                  <a:ea typeface="Calibri"/>
                  <a:cs typeface="Calibri"/>
                  <a:sym typeface="Calibri"/>
                </a:rPr>
                <a:t>3. خصائص المشكلات الاجتماعية.</a:t>
              </a:r>
            </a:p>
          </p:txBody>
        </p:sp>
        <p:sp>
          <p:nvSpPr>
            <p:cNvPr id="168" name="Shape 168"/>
            <p:cNvSpPr/>
            <p:nvPr/>
          </p:nvSpPr>
          <p:spPr>
            <a:xfrm>
              <a:off x="0" y="1885963"/>
              <a:ext cx="6740175" cy="1543060"/>
            </a:xfrm>
            <a:prstGeom prst="roundRect">
              <a:avLst>
                <a:gd fmla="val 10000" name="adj"/>
              </a:avLst>
            </a:prstGeom>
            <a:gradFill>
              <a:gsLst>
                <a:gs pos="0">
                  <a:srgbClr val="C7B1E8"/>
                </a:gs>
                <a:gs pos="35000">
                  <a:srgbClr val="D6C7EF"/>
                </a:gs>
                <a:gs pos="100000">
                  <a:srgbClr val="EFE8FA"/>
                </a:gs>
              </a:gsLst>
              <a:lin ang="16200000" scaled="0"/>
            </a:gradFill>
            <a:ln>
              <a:noFill/>
            </a:ln>
            <a:effectLst>
              <a:outerShdw blurRad="39999"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169" name="Shape 169"/>
            <p:cNvSpPr txBox="1"/>
            <p:nvPr/>
          </p:nvSpPr>
          <p:spPr>
            <a:xfrm>
              <a:off x="2237626" y="1931158"/>
              <a:ext cx="4457352" cy="1452670"/>
            </a:xfrm>
            <a:prstGeom prst="rect">
              <a:avLst/>
            </a:prstGeom>
            <a:noFill/>
            <a:ln>
              <a:noFill/>
            </a:ln>
          </p:spPr>
          <p:txBody>
            <a:bodyPr anchorCtr="0" anchor="ctr" bIns="137150" lIns="137150" rIns="137150" tIns="137150">
              <a:noAutofit/>
            </a:bodyPr>
            <a:lstStyle/>
            <a:p>
              <a:pPr indent="0" lvl="0" marL="0" marR="0" rtl="1" algn="ctr">
                <a:lnSpc>
                  <a:spcPct val="90000"/>
                </a:lnSpc>
                <a:spcBef>
                  <a:spcPts val="0"/>
                </a:spcBef>
                <a:spcAft>
                  <a:spcPts val="0"/>
                </a:spcAft>
                <a:buSzPct val="25000"/>
                <a:buNone/>
              </a:pPr>
              <a:r>
                <a:rPr b="1" lang="ar-EG" sz="3600">
                  <a:solidFill>
                    <a:srgbClr val="660066"/>
                  </a:solidFill>
                  <a:latin typeface="Calibri"/>
                  <a:ea typeface="Calibri"/>
                  <a:cs typeface="Calibri"/>
                  <a:sym typeface="Calibri"/>
                </a:rPr>
                <a:t>4. أسباب المشكلات الاجتماعية.</a:t>
              </a:r>
            </a:p>
          </p:txBody>
        </p:sp>
        <p:sp>
          <p:nvSpPr>
            <p:cNvPr id="170" name="Shape 170"/>
            <p:cNvSpPr/>
            <p:nvPr/>
          </p:nvSpPr>
          <p:spPr>
            <a:xfrm>
              <a:off x="1189441" y="1213016"/>
              <a:ext cx="1002988" cy="1002988"/>
            </a:xfrm>
            <a:prstGeom prst="downArrow">
              <a:avLst>
                <a:gd fmla="val 55000" name="adj1"/>
                <a:gd fmla="val 45000" name="adj2"/>
              </a:avLst>
            </a:prstGeom>
            <a:solidFill>
              <a:srgbClr val="800000"/>
            </a:solidFill>
            <a:ln cap="flat" cmpd="sng" w="9525">
              <a:solidFill>
                <a:srgbClr val="FFFF00"/>
              </a:solidFill>
              <a:prstDash val="solid"/>
              <a:round/>
              <a:headEnd len="med" w="med" type="none"/>
              <a:tailEnd len="med" w="med" type="none"/>
            </a:ln>
            <a:effectLst>
              <a:outerShdw blurRad="225425" rotWithShape="0" algn="ctr" dir="5220000" dist="50800">
                <a:srgbClr val="000000">
                  <a:alpha val="32941"/>
                </a:srgbClr>
              </a:outerShdw>
            </a:effectLst>
          </p:spPr>
          <p:txBody>
            <a:bodyPr anchorCtr="0" anchor="ctr" bIns="91425" lIns="91425" rIns="91425" tIns="91425">
              <a:noAutofit/>
            </a:bodyPr>
            <a:lstStyle/>
            <a:p>
              <a:pPr lvl="0">
                <a:spcBef>
                  <a:spcPts val="0"/>
                </a:spcBef>
                <a:buNone/>
              </a:pPr>
              <a:r>
                <a:t/>
              </a:r>
              <a:endParaRPr/>
            </a:p>
          </p:txBody>
        </p:sp>
        <p:sp>
          <p:nvSpPr>
            <p:cNvPr id="171" name="Shape 171"/>
            <p:cNvSpPr txBox="1"/>
            <p:nvPr/>
          </p:nvSpPr>
          <p:spPr>
            <a:xfrm>
              <a:off x="1415115" y="1213016"/>
              <a:ext cx="551642" cy="754749"/>
            </a:xfrm>
            <a:prstGeom prst="rect">
              <a:avLst/>
            </a:prstGeom>
            <a:noFill/>
            <a:ln>
              <a:noFill/>
            </a:ln>
          </p:spPr>
          <p:txBody>
            <a:bodyPr anchorCtr="0" anchor="ctr" bIns="50800" lIns="50800" rIns="50800" tIns="50800">
              <a:noAutofit/>
            </a:bodyPr>
            <a:lstStyle/>
            <a:p>
              <a:pPr indent="0" lvl="0" marL="0" marR="0" rtl="1" algn="ctr">
                <a:lnSpc>
                  <a:spcPct val="90000"/>
                </a:lnSpc>
                <a:spcBef>
                  <a:spcPts val="0"/>
                </a:spcBef>
                <a:spcAft>
                  <a:spcPts val="0"/>
                </a:spcAft>
                <a:buNone/>
              </a:pPr>
              <a:r>
                <a:t/>
              </a:r>
              <a:endParaRPr sz="4000">
                <a:solidFill>
                  <a:srgbClr val="660066"/>
                </a:solidFill>
                <a:latin typeface="Calibri"/>
                <a:ea typeface="Calibri"/>
                <a:cs typeface="Calibri"/>
                <a:sym typeface="Calibri"/>
              </a:endParaRPr>
            </a:p>
          </p:txBody>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pic>
        <p:nvPicPr>
          <p:cNvPr descr="D:\e\الشغل\شغل يبدء من  شهر 3 سنة 2014\كل البراويز\براويز خالصة\EEEE.gif" id="176" name="Shape 176"/>
          <p:cNvPicPr preferRelativeResize="0"/>
          <p:nvPr/>
        </p:nvPicPr>
        <p:blipFill rotWithShape="1">
          <a:blip r:embed="rId3">
            <a:alphaModFix/>
          </a:blip>
          <a:srcRect b="0" l="0" r="0" t="0"/>
          <a:stretch/>
        </p:blipFill>
        <p:spPr>
          <a:xfrm>
            <a:off x="2143108" y="214289"/>
            <a:ext cx="4857784" cy="1285883"/>
          </a:xfrm>
          <a:prstGeom prst="rect">
            <a:avLst/>
          </a:prstGeom>
          <a:noFill/>
          <a:ln>
            <a:noFill/>
          </a:ln>
        </p:spPr>
      </p:pic>
      <p:sp>
        <p:nvSpPr>
          <p:cNvPr id="177" name="Shape 177"/>
          <p:cNvSpPr/>
          <p:nvPr/>
        </p:nvSpPr>
        <p:spPr>
          <a:xfrm>
            <a:off x="2357422" y="428604"/>
            <a:ext cx="4357717" cy="83099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800">
                <a:solidFill>
                  <a:srgbClr val="000099"/>
                </a:solidFill>
                <a:latin typeface="Calibri"/>
                <a:ea typeface="Calibri"/>
                <a:cs typeface="Calibri"/>
                <a:sym typeface="Calibri"/>
              </a:rPr>
              <a:t>موضوعات الوحدة</a:t>
            </a:r>
          </a:p>
        </p:txBody>
      </p:sp>
      <p:grpSp>
        <p:nvGrpSpPr>
          <p:cNvPr id="178" name="Shape 178"/>
          <p:cNvGrpSpPr/>
          <p:nvPr/>
        </p:nvGrpSpPr>
        <p:grpSpPr>
          <a:xfrm>
            <a:off x="785785" y="1928801"/>
            <a:ext cx="7929617" cy="3429023"/>
            <a:chOff x="0" y="0"/>
            <a:chExt cx="7929617" cy="3429023"/>
          </a:xfrm>
        </p:grpSpPr>
        <p:sp>
          <p:nvSpPr>
            <p:cNvPr id="179" name="Shape 179"/>
            <p:cNvSpPr/>
            <p:nvPr/>
          </p:nvSpPr>
          <p:spPr>
            <a:xfrm>
              <a:off x="1189441" y="0"/>
              <a:ext cx="6740175" cy="1543060"/>
            </a:xfrm>
            <a:prstGeom prst="roundRect">
              <a:avLst>
                <a:gd fmla="val 10000" name="adj"/>
              </a:avLst>
            </a:prstGeom>
            <a:gradFill>
              <a:gsLst>
                <a:gs pos="0">
                  <a:srgbClr val="DAFEA4"/>
                </a:gs>
                <a:gs pos="35000">
                  <a:srgbClr val="E3FEBF"/>
                </a:gs>
                <a:gs pos="100000">
                  <a:srgbClr val="F4FEE6"/>
                </a:gs>
              </a:gsLst>
              <a:lin ang="16200000" scaled="0"/>
            </a:gradFill>
            <a:ln>
              <a:noFill/>
            </a:ln>
            <a:effectLst>
              <a:outerShdw blurRad="39999"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180" name="Shape 180"/>
            <p:cNvSpPr txBox="1"/>
            <p:nvPr/>
          </p:nvSpPr>
          <p:spPr>
            <a:xfrm>
              <a:off x="2739121" y="45195"/>
              <a:ext cx="5145300" cy="1452670"/>
            </a:xfrm>
            <a:prstGeom prst="rect">
              <a:avLst/>
            </a:prstGeom>
            <a:noFill/>
            <a:ln>
              <a:noFill/>
            </a:ln>
          </p:spPr>
          <p:txBody>
            <a:bodyPr anchorCtr="0" anchor="ctr" bIns="137150" lIns="137150" rIns="137150" tIns="137150">
              <a:noAutofit/>
            </a:bodyPr>
            <a:lstStyle/>
            <a:p>
              <a:pPr indent="0" lvl="0" marL="0" marR="0" rtl="1" algn="ctr">
                <a:lnSpc>
                  <a:spcPct val="90000"/>
                </a:lnSpc>
                <a:spcBef>
                  <a:spcPts val="0"/>
                </a:spcBef>
                <a:spcAft>
                  <a:spcPts val="0"/>
                </a:spcAft>
                <a:buSzPct val="25000"/>
                <a:buNone/>
              </a:pPr>
              <a:r>
                <a:rPr b="1" lang="ar-EG" sz="3600">
                  <a:solidFill>
                    <a:srgbClr val="660066"/>
                  </a:solidFill>
                  <a:latin typeface="Calibri"/>
                  <a:ea typeface="Calibri"/>
                  <a:cs typeface="Calibri"/>
                  <a:sym typeface="Calibri"/>
                </a:rPr>
                <a:t>5. أهم المشكلات الاجتماعية في المجتمع السعودي</a:t>
              </a:r>
            </a:p>
          </p:txBody>
        </p:sp>
        <p:sp>
          <p:nvSpPr>
            <p:cNvPr id="181" name="Shape 181"/>
            <p:cNvSpPr/>
            <p:nvPr/>
          </p:nvSpPr>
          <p:spPr>
            <a:xfrm>
              <a:off x="0" y="1885963"/>
              <a:ext cx="6740175" cy="1543060"/>
            </a:xfrm>
            <a:prstGeom prst="roundRect">
              <a:avLst>
                <a:gd fmla="val 10000" name="adj"/>
              </a:avLst>
            </a:prstGeom>
            <a:gradFill>
              <a:gsLst>
                <a:gs pos="0">
                  <a:srgbClr val="C7B1E8"/>
                </a:gs>
                <a:gs pos="35000">
                  <a:srgbClr val="D6C7EF"/>
                </a:gs>
                <a:gs pos="100000">
                  <a:srgbClr val="EFE8FA"/>
                </a:gs>
              </a:gsLst>
              <a:lin ang="16200000" scaled="0"/>
            </a:gradFill>
            <a:ln>
              <a:noFill/>
            </a:ln>
            <a:effectLst>
              <a:outerShdw blurRad="39999"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182" name="Shape 182"/>
            <p:cNvSpPr txBox="1"/>
            <p:nvPr/>
          </p:nvSpPr>
          <p:spPr>
            <a:xfrm>
              <a:off x="2237626" y="1931158"/>
              <a:ext cx="4457352" cy="1452670"/>
            </a:xfrm>
            <a:prstGeom prst="rect">
              <a:avLst/>
            </a:prstGeom>
            <a:noFill/>
            <a:ln>
              <a:noFill/>
            </a:ln>
          </p:spPr>
          <p:txBody>
            <a:bodyPr anchorCtr="0" anchor="ctr" bIns="137150" lIns="137150" rIns="137150" tIns="137150">
              <a:noAutofit/>
            </a:bodyPr>
            <a:lstStyle/>
            <a:p>
              <a:pPr indent="0" lvl="0" marL="0" marR="0" rtl="1" algn="ctr">
                <a:lnSpc>
                  <a:spcPct val="90000"/>
                </a:lnSpc>
                <a:spcBef>
                  <a:spcPts val="0"/>
                </a:spcBef>
                <a:spcAft>
                  <a:spcPts val="0"/>
                </a:spcAft>
                <a:buSzPct val="25000"/>
                <a:buNone/>
              </a:pPr>
              <a:r>
                <a:rPr b="1" lang="ar-EG" sz="3600">
                  <a:solidFill>
                    <a:srgbClr val="660066"/>
                  </a:solidFill>
                  <a:latin typeface="Calibri"/>
                  <a:ea typeface="Calibri"/>
                  <a:cs typeface="Calibri"/>
                  <a:sym typeface="Calibri"/>
                </a:rPr>
                <a:t>6. إساءة استخدام قنوات التواصل الاجتماعي والتقنية الحديثة.</a:t>
              </a:r>
            </a:p>
          </p:txBody>
        </p:sp>
        <p:sp>
          <p:nvSpPr>
            <p:cNvPr id="183" name="Shape 183"/>
            <p:cNvSpPr/>
            <p:nvPr/>
          </p:nvSpPr>
          <p:spPr>
            <a:xfrm>
              <a:off x="1189441" y="1213016"/>
              <a:ext cx="1002988" cy="1002988"/>
            </a:xfrm>
            <a:prstGeom prst="downArrow">
              <a:avLst>
                <a:gd fmla="val 55000" name="adj1"/>
                <a:gd fmla="val 45000" name="adj2"/>
              </a:avLst>
            </a:prstGeom>
            <a:solidFill>
              <a:srgbClr val="800000"/>
            </a:solidFill>
            <a:ln cap="flat" cmpd="sng" w="9525">
              <a:solidFill>
                <a:srgbClr val="FFFF00"/>
              </a:solidFill>
              <a:prstDash val="solid"/>
              <a:round/>
              <a:headEnd len="med" w="med" type="none"/>
              <a:tailEnd len="med" w="med" type="none"/>
            </a:ln>
            <a:effectLst>
              <a:outerShdw blurRad="225425" rotWithShape="0" algn="ctr" dir="5220000" dist="50800">
                <a:srgbClr val="000000">
                  <a:alpha val="32941"/>
                </a:srgbClr>
              </a:outerShdw>
            </a:effectLst>
          </p:spPr>
          <p:txBody>
            <a:bodyPr anchorCtr="0" anchor="ctr" bIns="91425" lIns="91425" rIns="91425" tIns="91425">
              <a:noAutofit/>
            </a:bodyPr>
            <a:lstStyle/>
            <a:p>
              <a:pPr lvl="0">
                <a:spcBef>
                  <a:spcPts val="0"/>
                </a:spcBef>
                <a:buNone/>
              </a:pPr>
              <a:r>
                <a:t/>
              </a:r>
              <a:endParaRPr/>
            </a:p>
          </p:txBody>
        </p:sp>
        <p:sp>
          <p:nvSpPr>
            <p:cNvPr id="184" name="Shape 184"/>
            <p:cNvSpPr txBox="1"/>
            <p:nvPr/>
          </p:nvSpPr>
          <p:spPr>
            <a:xfrm>
              <a:off x="1415115" y="1213016"/>
              <a:ext cx="551642" cy="754749"/>
            </a:xfrm>
            <a:prstGeom prst="rect">
              <a:avLst/>
            </a:prstGeom>
            <a:noFill/>
            <a:ln>
              <a:noFill/>
            </a:ln>
          </p:spPr>
          <p:txBody>
            <a:bodyPr anchorCtr="0" anchor="ctr" bIns="50800" lIns="50800" rIns="50800" tIns="50800">
              <a:noAutofit/>
            </a:bodyPr>
            <a:lstStyle/>
            <a:p>
              <a:pPr indent="0" lvl="0" marL="0" marR="0" rtl="1" algn="ctr">
                <a:lnSpc>
                  <a:spcPct val="90000"/>
                </a:lnSpc>
                <a:spcBef>
                  <a:spcPts val="0"/>
                </a:spcBef>
                <a:spcAft>
                  <a:spcPts val="0"/>
                </a:spcAft>
                <a:buNone/>
              </a:pPr>
              <a:r>
                <a:t/>
              </a:r>
              <a:endParaRPr sz="4000">
                <a:solidFill>
                  <a:srgbClr val="660066"/>
                </a:solidFill>
                <a:latin typeface="Calibri"/>
                <a:ea typeface="Calibri"/>
                <a:cs typeface="Calibri"/>
                <a:sym typeface="Calibri"/>
              </a:endParaRPr>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descr="D:\e\الشغل\شغل يبدء من  شهر 3 سنة 2014\كل البراويز\براويز خالصة\EEEE.gif" id="189" name="Shape 189"/>
          <p:cNvPicPr preferRelativeResize="0"/>
          <p:nvPr/>
        </p:nvPicPr>
        <p:blipFill rotWithShape="1">
          <a:blip r:embed="rId3">
            <a:alphaModFix/>
          </a:blip>
          <a:srcRect b="0" l="0" r="0" t="0"/>
          <a:stretch/>
        </p:blipFill>
        <p:spPr>
          <a:xfrm>
            <a:off x="2143108" y="214289"/>
            <a:ext cx="4857784" cy="1285883"/>
          </a:xfrm>
          <a:prstGeom prst="rect">
            <a:avLst/>
          </a:prstGeom>
          <a:noFill/>
          <a:ln>
            <a:noFill/>
          </a:ln>
        </p:spPr>
      </p:pic>
      <p:sp>
        <p:nvSpPr>
          <p:cNvPr id="190" name="Shape 190"/>
          <p:cNvSpPr/>
          <p:nvPr/>
        </p:nvSpPr>
        <p:spPr>
          <a:xfrm>
            <a:off x="2357422" y="428604"/>
            <a:ext cx="4357717" cy="83099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800">
                <a:solidFill>
                  <a:srgbClr val="000099"/>
                </a:solidFill>
                <a:latin typeface="Calibri"/>
                <a:ea typeface="Calibri"/>
                <a:cs typeface="Calibri"/>
                <a:sym typeface="Calibri"/>
              </a:rPr>
              <a:t>موضوعات الوحدة</a:t>
            </a:r>
          </a:p>
        </p:txBody>
      </p:sp>
      <p:grpSp>
        <p:nvGrpSpPr>
          <p:cNvPr id="191" name="Shape 191"/>
          <p:cNvGrpSpPr/>
          <p:nvPr/>
        </p:nvGrpSpPr>
        <p:grpSpPr>
          <a:xfrm>
            <a:off x="785785" y="2786057"/>
            <a:ext cx="7929617" cy="1714511"/>
            <a:chOff x="0" y="857255"/>
            <a:chExt cx="7929617" cy="1714511"/>
          </a:xfrm>
        </p:grpSpPr>
        <p:sp>
          <p:nvSpPr>
            <p:cNvPr id="192" name="Shape 192"/>
            <p:cNvSpPr/>
            <p:nvPr/>
          </p:nvSpPr>
          <p:spPr>
            <a:xfrm>
              <a:off x="0" y="857255"/>
              <a:ext cx="7929617" cy="1714511"/>
            </a:xfrm>
            <a:prstGeom prst="roundRect">
              <a:avLst>
                <a:gd fmla="val 10000" name="adj"/>
              </a:avLst>
            </a:prstGeom>
            <a:gradFill>
              <a:gsLst>
                <a:gs pos="0">
                  <a:srgbClr val="DAFEA4"/>
                </a:gs>
                <a:gs pos="35000">
                  <a:srgbClr val="E3FEBF"/>
                </a:gs>
                <a:gs pos="100000">
                  <a:srgbClr val="F4FEE6"/>
                </a:gs>
              </a:gsLst>
              <a:lin ang="16200000" scaled="0"/>
            </a:gradFill>
            <a:ln>
              <a:noFill/>
            </a:ln>
            <a:effectLst>
              <a:outerShdw blurRad="39999"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193" name="Shape 193"/>
            <p:cNvSpPr txBox="1"/>
            <p:nvPr/>
          </p:nvSpPr>
          <p:spPr>
            <a:xfrm>
              <a:off x="50216" y="907471"/>
              <a:ext cx="7829185" cy="1614080"/>
            </a:xfrm>
            <a:prstGeom prst="rect">
              <a:avLst/>
            </a:prstGeom>
            <a:noFill/>
            <a:ln>
              <a:noFill/>
            </a:ln>
          </p:spPr>
          <p:txBody>
            <a:bodyPr anchorCtr="0" anchor="ctr" bIns="137150" lIns="137150" rIns="137150" tIns="137150">
              <a:noAutofit/>
            </a:bodyPr>
            <a:lstStyle/>
            <a:p>
              <a:pPr indent="0" lvl="0" marL="0" marR="0" rtl="1" algn="ctr">
                <a:lnSpc>
                  <a:spcPct val="90000"/>
                </a:lnSpc>
                <a:spcBef>
                  <a:spcPts val="0"/>
                </a:spcBef>
                <a:spcAft>
                  <a:spcPts val="0"/>
                </a:spcAft>
                <a:buSzPct val="25000"/>
                <a:buNone/>
              </a:pPr>
              <a:r>
                <a:rPr b="1" lang="ar-EG" sz="3600">
                  <a:solidFill>
                    <a:srgbClr val="660066"/>
                  </a:solidFill>
                  <a:latin typeface="Calibri"/>
                  <a:ea typeface="Calibri"/>
                  <a:cs typeface="Calibri"/>
                  <a:sym typeface="Calibri"/>
                </a:rPr>
                <a:t>7. عدم التوافق الزواجي.</a:t>
              </a:r>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pic>
        <p:nvPicPr>
          <p:cNvPr descr="D:\e\الشغل\شغل يبدء من  شهر 3 سنة 2014\كل البراويز\براويز خالصة\dnz-u43.png" id="198" name="Shape 198"/>
          <p:cNvPicPr preferRelativeResize="0"/>
          <p:nvPr/>
        </p:nvPicPr>
        <p:blipFill rotWithShape="1">
          <a:blip r:embed="rId3">
            <a:alphaModFix/>
          </a:blip>
          <a:srcRect b="0" l="0" r="0" t="0"/>
          <a:stretch/>
        </p:blipFill>
        <p:spPr>
          <a:xfrm>
            <a:off x="1857356" y="714356"/>
            <a:ext cx="5286411" cy="1357322"/>
          </a:xfrm>
          <a:prstGeom prst="rect">
            <a:avLst/>
          </a:prstGeom>
          <a:noFill/>
          <a:ln>
            <a:noFill/>
          </a:ln>
        </p:spPr>
      </p:pic>
      <p:sp>
        <p:nvSpPr>
          <p:cNvPr id="199" name="Shape 199"/>
          <p:cNvSpPr/>
          <p:nvPr/>
        </p:nvSpPr>
        <p:spPr>
          <a:xfrm>
            <a:off x="2928925" y="928670"/>
            <a:ext cx="3163046"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مشروع الوحدة</a:t>
            </a:r>
          </a:p>
        </p:txBody>
      </p:sp>
      <p:pic>
        <p:nvPicPr>
          <p:cNvPr descr="D:\e\الشغل\شغل يبدء من  شهر 3 سنة 2014\كل البراويز\براويز خالصة\dnz-u11.png" id="200" name="Shape 200"/>
          <p:cNvPicPr preferRelativeResize="0"/>
          <p:nvPr/>
        </p:nvPicPr>
        <p:blipFill rotWithShape="1">
          <a:blip r:embed="rId4">
            <a:alphaModFix/>
          </a:blip>
          <a:srcRect b="0" l="0" r="0" t="0"/>
          <a:stretch/>
        </p:blipFill>
        <p:spPr>
          <a:xfrm>
            <a:off x="285719" y="2285991"/>
            <a:ext cx="8643997" cy="3857652"/>
          </a:xfrm>
          <a:prstGeom prst="rect">
            <a:avLst/>
          </a:prstGeom>
          <a:noFill/>
          <a:ln>
            <a:noFill/>
          </a:ln>
        </p:spPr>
      </p:pic>
      <p:sp>
        <p:nvSpPr>
          <p:cNvPr id="201" name="Shape 201"/>
          <p:cNvSpPr/>
          <p:nvPr/>
        </p:nvSpPr>
        <p:spPr>
          <a:xfrm>
            <a:off x="928662" y="2500306"/>
            <a:ext cx="7429553"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rgbClr val="800080"/>
                </a:solidFill>
                <a:latin typeface="Calibri"/>
                <a:ea typeface="Calibri"/>
                <a:cs typeface="Calibri"/>
                <a:sym typeface="Calibri"/>
              </a:rPr>
              <a:t>من المشاريع المقترحة (فردي أو جماعي) صمم مهمة أداء حقيقية.</a:t>
            </a:r>
          </a:p>
        </p:txBody>
      </p:sp>
      <p:sp>
        <p:nvSpPr>
          <p:cNvPr id="202" name="Shape 202"/>
          <p:cNvSpPr/>
          <p:nvPr/>
        </p:nvSpPr>
        <p:spPr>
          <a:xfrm>
            <a:off x="928662" y="3621005"/>
            <a:ext cx="7429553"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800080"/>
                </a:solidFill>
                <a:latin typeface="Calibri"/>
                <a:ea typeface="Calibri"/>
                <a:cs typeface="Calibri"/>
                <a:sym typeface="Calibri"/>
              </a:rPr>
              <a:t>تتمثل مهمتك في (القيام بدور مستشار أسرى) تقوم بالتخطيط والإعداد لتنفيذ دورة تدريبية عن (التغلب على مشكلة التوافق الزواجي) في الحي الذي تقع فيه المدرسة للآباء أو الأمهات،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pic>
        <p:nvPicPr>
          <p:cNvPr descr="D:\e\الشغل\شغل يبدء من  شهر 3 سنة 2014\كل البراويز\براويز خالصة\dnz-u43.png" id="207" name="Shape 207"/>
          <p:cNvPicPr preferRelativeResize="0"/>
          <p:nvPr/>
        </p:nvPicPr>
        <p:blipFill rotWithShape="1">
          <a:blip r:embed="rId3">
            <a:alphaModFix/>
          </a:blip>
          <a:srcRect b="0" l="0" r="0" t="0"/>
          <a:stretch/>
        </p:blipFill>
        <p:spPr>
          <a:xfrm>
            <a:off x="1857356" y="714356"/>
            <a:ext cx="5286411" cy="1357322"/>
          </a:xfrm>
          <a:prstGeom prst="rect">
            <a:avLst/>
          </a:prstGeom>
          <a:noFill/>
          <a:ln>
            <a:noFill/>
          </a:ln>
        </p:spPr>
      </p:pic>
      <p:sp>
        <p:nvSpPr>
          <p:cNvPr id="208" name="Shape 208"/>
          <p:cNvSpPr/>
          <p:nvPr/>
        </p:nvSpPr>
        <p:spPr>
          <a:xfrm>
            <a:off x="2928925" y="928670"/>
            <a:ext cx="3163046"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مشروع الوحدة</a:t>
            </a:r>
          </a:p>
        </p:txBody>
      </p:sp>
      <p:pic>
        <p:nvPicPr>
          <p:cNvPr descr="D:\e\الشغل\شغل يبدء من  شهر 3 سنة 2014\كل البراويز\براويز خالصة\dnz-u11.png" id="209" name="Shape 209"/>
          <p:cNvPicPr preferRelativeResize="0"/>
          <p:nvPr/>
        </p:nvPicPr>
        <p:blipFill rotWithShape="1">
          <a:blip r:embed="rId4">
            <a:alphaModFix/>
          </a:blip>
          <a:srcRect b="0" l="0" r="0" t="0"/>
          <a:stretch/>
        </p:blipFill>
        <p:spPr>
          <a:xfrm>
            <a:off x="285719" y="2285991"/>
            <a:ext cx="8643997" cy="3857652"/>
          </a:xfrm>
          <a:prstGeom prst="rect">
            <a:avLst/>
          </a:prstGeom>
          <a:noFill/>
          <a:ln>
            <a:noFill/>
          </a:ln>
        </p:spPr>
      </p:pic>
      <p:sp>
        <p:nvSpPr>
          <p:cNvPr id="210" name="Shape 210"/>
          <p:cNvSpPr/>
          <p:nvPr/>
        </p:nvSpPr>
        <p:spPr>
          <a:xfrm>
            <a:off x="928662" y="3071809"/>
            <a:ext cx="7429553"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800080"/>
                </a:solidFill>
                <a:latin typeface="Calibri"/>
                <a:ea typeface="Calibri"/>
                <a:cs typeface="Calibri"/>
                <a:sym typeface="Calibri"/>
              </a:rPr>
              <a:t>تتضمن التعريف بمشكلة عدم التوافق الزواجي، ولماذا تعتبر مشكلة؟ أسباب حدوثها في المجتمع السعودي، ذكر مواقف تدل عليها، أهم الأساليب العلمية لمواجهة المشكلة والحد منها.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pic>
        <p:nvPicPr>
          <p:cNvPr descr="D:\e\الشغل\شغل يبدء من  شهر 3 سنة 2014\كل البراويز\براويز خالصة\2242.png" id="215" name="Shape 215"/>
          <p:cNvPicPr preferRelativeResize="0"/>
          <p:nvPr/>
        </p:nvPicPr>
        <p:blipFill rotWithShape="1">
          <a:blip r:embed="rId3">
            <a:alphaModFix/>
          </a:blip>
          <a:srcRect b="0" l="0" r="0" t="0"/>
          <a:stretch/>
        </p:blipFill>
        <p:spPr>
          <a:xfrm>
            <a:off x="1857356" y="1714488"/>
            <a:ext cx="5572164" cy="2714644"/>
          </a:xfrm>
          <a:prstGeom prst="rect">
            <a:avLst/>
          </a:prstGeom>
          <a:noFill/>
          <a:ln>
            <a:noFill/>
          </a:ln>
        </p:spPr>
      </p:pic>
      <p:sp>
        <p:nvSpPr>
          <p:cNvPr id="216" name="Shape 216"/>
          <p:cNvSpPr/>
          <p:nvPr/>
        </p:nvSpPr>
        <p:spPr>
          <a:xfrm>
            <a:off x="2499303" y="2106941"/>
            <a:ext cx="4358131" cy="193899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6000">
                <a:solidFill>
                  <a:srgbClr val="990000"/>
                </a:solidFill>
                <a:latin typeface="Calibri"/>
                <a:ea typeface="Calibri"/>
                <a:cs typeface="Calibri"/>
                <a:sym typeface="Calibri"/>
              </a:rPr>
              <a:t>الدرس الأول</a:t>
            </a:r>
          </a:p>
          <a:p>
            <a:pPr indent="0" lvl="0" marL="0" marR="0" rtl="1" algn="ctr">
              <a:spcBef>
                <a:spcPts val="0"/>
              </a:spcBef>
              <a:buSzPct val="25000"/>
              <a:buNone/>
            </a:pPr>
            <a:r>
              <a:rPr b="1" lang="ar-EG" sz="6000">
                <a:solidFill>
                  <a:srgbClr val="990000"/>
                </a:solidFill>
                <a:latin typeface="Calibri"/>
                <a:ea typeface="Calibri"/>
                <a:cs typeface="Calibri"/>
                <a:sym typeface="Calibri"/>
              </a:rPr>
              <a:t>9- 1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pic>
        <p:nvPicPr>
          <p:cNvPr descr="D:\e\الشغل\شغل يبدء من  شهر 3 سنة 2014\كل البراويز\براويز خالصة\69966.png" id="221" name="Shape 221"/>
          <p:cNvPicPr preferRelativeResize="0"/>
          <p:nvPr/>
        </p:nvPicPr>
        <p:blipFill rotWithShape="1">
          <a:blip r:embed="rId3">
            <a:alphaModFix/>
          </a:blip>
          <a:srcRect b="0" l="0" r="0" t="0"/>
          <a:stretch/>
        </p:blipFill>
        <p:spPr>
          <a:xfrm>
            <a:off x="1071537" y="1428736"/>
            <a:ext cx="7072362" cy="3429023"/>
          </a:xfrm>
          <a:prstGeom prst="rect">
            <a:avLst/>
          </a:prstGeom>
          <a:noFill/>
          <a:ln>
            <a:noFill/>
          </a:ln>
        </p:spPr>
      </p:pic>
      <p:sp>
        <p:nvSpPr>
          <p:cNvPr id="222" name="Shape 222"/>
          <p:cNvSpPr/>
          <p:nvPr/>
        </p:nvSpPr>
        <p:spPr>
          <a:xfrm>
            <a:off x="1428728" y="2627650"/>
            <a:ext cx="6286544" cy="101566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6000">
                <a:solidFill>
                  <a:srgbClr val="000099"/>
                </a:solidFill>
                <a:latin typeface="Calibri"/>
                <a:ea typeface="Calibri"/>
                <a:cs typeface="Calibri"/>
                <a:sym typeface="Calibri"/>
              </a:rPr>
              <a:t>المشكلات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8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8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pic>
        <p:nvPicPr>
          <p:cNvPr descr="D:\e\الشغل\شغل يبدء من  شهر 3 سنة 2014\كل البراويز\براويز خالصة\hjjyuy.png" id="227" name="Shape 227"/>
          <p:cNvPicPr preferRelativeResize="0"/>
          <p:nvPr/>
        </p:nvPicPr>
        <p:blipFill rotWithShape="1">
          <a:blip r:embed="rId3">
            <a:alphaModFix/>
          </a:blip>
          <a:srcRect b="0" l="0" r="0" t="0"/>
          <a:stretch/>
        </p:blipFill>
        <p:spPr>
          <a:xfrm>
            <a:off x="5113164" y="714356"/>
            <a:ext cx="4030835" cy="1428759"/>
          </a:xfrm>
          <a:prstGeom prst="rect">
            <a:avLst/>
          </a:prstGeom>
          <a:noFill/>
          <a:ln>
            <a:noFill/>
          </a:ln>
        </p:spPr>
      </p:pic>
      <p:sp>
        <p:nvSpPr>
          <p:cNvPr id="228" name="Shape 228"/>
          <p:cNvSpPr/>
          <p:nvPr/>
        </p:nvSpPr>
        <p:spPr>
          <a:xfrm>
            <a:off x="5286380" y="934033"/>
            <a:ext cx="3500461"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rgbClr val="000099"/>
                </a:solidFill>
                <a:latin typeface="Calibri"/>
                <a:ea typeface="Calibri"/>
                <a:cs typeface="Calibri"/>
                <a:sym typeface="Calibri"/>
              </a:rPr>
              <a:t>ماذا سنتعلم؟</a:t>
            </a:r>
          </a:p>
        </p:txBody>
      </p:sp>
      <p:pic>
        <p:nvPicPr>
          <p:cNvPr descr="D:\e\New folder (2)\lp-.gif" id="229" name="Shape 229"/>
          <p:cNvPicPr preferRelativeResize="0"/>
          <p:nvPr/>
        </p:nvPicPr>
        <p:blipFill rotWithShape="1">
          <a:blip r:embed="rId4">
            <a:alphaModFix/>
          </a:blip>
          <a:srcRect b="0" l="0" r="0" t="0"/>
          <a:stretch/>
        </p:blipFill>
        <p:spPr>
          <a:xfrm>
            <a:off x="1142975" y="2428867"/>
            <a:ext cx="7215238" cy="1928826"/>
          </a:xfrm>
          <a:prstGeom prst="rect">
            <a:avLst/>
          </a:prstGeom>
          <a:noFill/>
          <a:ln>
            <a:noFill/>
          </a:ln>
        </p:spPr>
      </p:pic>
      <p:sp>
        <p:nvSpPr>
          <p:cNvPr id="230" name="Shape 230"/>
          <p:cNvSpPr txBox="1"/>
          <p:nvPr/>
        </p:nvSpPr>
        <p:spPr>
          <a:xfrm>
            <a:off x="1142975" y="2714619"/>
            <a:ext cx="664373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660066"/>
                </a:solidFill>
                <a:latin typeface="Calibri"/>
                <a:ea typeface="Calibri"/>
                <a:cs typeface="Calibri"/>
                <a:sym typeface="Calibri"/>
              </a:rPr>
              <a:t>ماهية المشكلات الاجتماعية.</a:t>
            </a:r>
          </a:p>
        </p:txBody>
      </p:sp>
      <p:pic>
        <p:nvPicPr>
          <p:cNvPr descr="D:\e\New folder (2)\lp-.gif" id="231" name="Shape 231"/>
          <p:cNvPicPr preferRelativeResize="0"/>
          <p:nvPr/>
        </p:nvPicPr>
        <p:blipFill rotWithShape="1">
          <a:blip r:embed="rId4">
            <a:alphaModFix/>
          </a:blip>
          <a:srcRect b="0" l="0" r="0" t="0"/>
          <a:stretch/>
        </p:blipFill>
        <p:spPr>
          <a:xfrm>
            <a:off x="1142975" y="4357694"/>
            <a:ext cx="7215238" cy="1928826"/>
          </a:xfrm>
          <a:prstGeom prst="rect">
            <a:avLst/>
          </a:prstGeom>
          <a:noFill/>
          <a:ln>
            <a:noFill/>
          </a:ln>
        </p:spPr>
      </p:pic>
      <p:sp>
        <p:nvSpPr>
          <p:cNvPr id="232" name="Shape 232"/>
          <p:cNvSpPr txBox="1"/>
          <p:nvPr/>
        </p:nvSpPr>
        <p:spPr>
          <a:xfrm>
            <a:off x="1142975" y="4429132"/>
            <a:ext cx="6643733"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660066"/>
                </a:solidFill>
                <a:latin typeface="Calibri"/>
                <a:ea typeface="Calibri"/>
                <a:cs typeface="Calibri"/>
                <a:sym typeface="Calibri"/>
              </a:rPr>
              <a:t>متى تعتبر الظاهرة الاجتماعية مشكلة 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pic>
        <p:nvPicPr>
          <p:cNvPr descr="D:\e\الشغل\شغل يبدء من  شهر 3 سنة 2014\كل البراويز\براويز خالصة\hjjyuy.png" id="237" name="Shape 237"/>
          <p:cNvPicPr preferRelativeResize="0"/>
          <p:nvPr/>
        </p:nvPicPr>
        <p:blipFill rotWithShape="1">
          <a:blip r:embed="rId3">
            <a:alphaModFix/>
          </a:blip>
          <a:srcRect b="0" l="0" r="0" t="0"/>
          <a:stretch/>
        </p:blipFill>
        <p:spPr>
          <a:xfrm>
            <a:off x="5113164" y="714356"/>
            <a:ext cx="4030835" cy="1428759"/>
          </a:xfrm>
          <a:prstGeom prst="rect">
            <a:avLst/>
          </a:prstGeom>
          <a:noFill/>
          <a:ln>
            <a:noFill/>
          </a:ln>
        </p:spPr>
      </p:pic>
      <p:sp>
        <p:nvSpPr>
          <p:cNvPr id="238" name="Shape 238"/>
          <p:cNvSpPr/>
          <p:nvPr/>
        </p:nvSpPr>
        <p:spPr>
          <a:xfrm>
            <a:off x="5286380" y="934033"/>
            <a:ext cx="3500461"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rgbClr val="000099"/>
                </a:solidFill>
                <a:latin typeface="Calibri"/>
                <a:ea typeface="Calibri"/>
                <a:cs typeface="Calibri"/>
                <a:sym typeface="Calibri"/>
              </a:rPr>
              <a:t>ماذا سنتعلم؟</a:t>
            </a:r>
          </a:p>
        </p:txBody>
      </p:sp>
      <p:pic>
        <p:nvPicPr>
          <p:cNvPr descr="D:\e\New folder (2)\lp-.gif" id="239" name="Shape 239"/>
          <p:cNvPicPr preferRelativeResize="0"/>
          <p:nvPr/>
        </p:nvPicPr>
        <p:blipFill rotWithShape="1">
          <a:blip r:embed="rId4">
            <a:alphaModFix/>
          </a:blip>
          <a:srcRect b="0" l="0" r="0" t="0"/>
          <a:stretch/>
        </p:blipFill>
        <p:spPr>
          <a:xfrm>
            <a:off x="1142975" y="2428867"/>
            <a:ext cx="7215238" cy="1928826"/>
          </a:xfrm>
          <a:prstGeom prst="rect">
            <a:avLst/>
          </a:prstGeom>
          <a:noFill/>
          <a:ln>
            <a:noFill/>
          </a:ln>
        </p:spPr>
      </p:pic>
      <p:sp>
        <p:nvSpPr>
          <p:cNvPr id="240" name="Shape 240"/>
          <p:cNvSpPr txBox="1"/>
          <p:nvPr/>
        </p:nvSpPr>
        <p:spPr>
          <a:xfrm>
            <a:off x="1142975" y="2714619"/>
            <a:ext cx="664373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660066"/>
                </a:solidFill>
                <a:latin typeface="Calibri"/>
                <a:ea typeface="Calibri"/>
                <a:cs typeface="Calibri"/>
                <a:sym typeface="Calibri"/>
              </a:rPr>
              <a:t>خصائص المشكلات الاجتماعية.</a:t>
            </a:r>
          </a:p>
        </p:txBody>
      </p:sp>
      <p:pic>
        <p:nvPicPr>
          <p:cNvPr descr="D:\e\New folder (2)\lp-.gif" id="241" name="Shape 241"/>
          <p:cNvPicPr preferRelativeResize="0"/>
          <p:nvPr/>
        </p:nvPicPr>
        <p:blipFill rotWithShape="1">
          <a:blip r:embed="rId4">
            <a:alphaModFix/>
          </a:blip>
          <a:srcRect b="0" l="0" r="0" t="0"/>
          <a:stretch/>
        </p:blipFill>
        <p:spPr>
          <a:xfrm>
            <a:off x="1142975" y="4357694"/>
            <a:ext cx="7215238" cy="1928826"/>
          </a:xfrm>
          <a:prstGeom prst="rect">
            <a:avLst/>
          </a:prstGeom>
          <a:noFill/>
          <a:ln>
            <a:noFill/>
          </a:ln>
        </p:spPr>
      </p:pic>
      <p:sp>
        <p:nvSpPr>
          <p:cNvPr id="242" name="Shape 242"/>
          <p:cNvSpPr txBox="1"/>
          <p:nvPr/>
        </p:nvSpPr>
        <p:spPr>
          <a:xfrm>
            <a:off x="1142975" y="4792816"/>
            <a:ext cx="664373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660066"/>
                </a:solidFill>
                <a:latin typeface="Calibri"/>
                <a:ea typeface="Calibri"/>
                <a:cs typeface="Calibri"/>
                <a:sym typeface="Calibri"/>
              </a:rPr>
              <a:t>أسباب المشكلات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pic>
        <p:nvPicPr>
          <p:cNvPr descr="D:\e\الشغل\شغل يبدء من  شهر 3 سنة 2014\كل البراويز\براويز خالصة\dnz-u40.png" id="90" name="Shape 90"/>
          <p:cNvPicPr preferRelativeResize="0"/>
          <p:nvPr/>
        </p:nvPicPr>
        <p:blipFill rotWithShape="1">
          <a:blip r:embed="rId3">
            <a:alphaModFix/>
          </a:blip>
          <a:srcRect b="0" l="0" r="0" t="0"/>
          <a:stretch/>
        </p:blipFill>
        <p:spPr>
          <a:xfrm>
            <a:off x="928662" y="1142983"/>
            <a:ext cx="7143799" cy="3714776"/>
          </a:xfrm>
          <a:prstGeom prst="rect">
            <a:avLst/>
          </a:prstGeom>
          <a:noFill/>
          <a:ln>
            <a:noFill/>
          </a:ln>
        </p:spPr>
      </p:pic>
      <p:sp>
        <p:nvSpPr>
          <p:cNvPr id="91" name="Shape 91"/>
          <p:cNvSpPr/>
          <p:nvPr/>
        </p:nvSpPr>
        <p:spPr>
          <a:xfrm>
            <a:off x="2617463" y="2143116"/>
            <a:ext cx="4812057"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المشكلات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pic>
        <p:nvPicPr>
          <p:cNvPr descr="D:\e\الشغل\شغل يبدء من  شهر 3 سنة 2014\كل البراويز\براويز خالصة\0293.png" id="247" name="Shape 247"/>
          <p:cNvPicPr preferRelativeResize="0"/>
          <p:nvPr/>
        </p:nvPicPr>
        <p:blipFill rotWithShape="1">
          <a:blip r:embed="rId3">
            <a:alphaModFix/>
          </a:blip>
          <a:srcRect b="0" l="0" r="0" t="0"/>
          <a:stretch/>
        </p:blipFill>
        <p:spPr>
          <a:xfrm>
            <a:off x="6643702" y="571479"/>
            <a:ext cx="2286015" cy="1258706"/>
          </a:xfrm>
          <a:prstGeom prst="rect">
            <a:avLst/>
          </a:prstGeom>
          <a:noFill/>
          <a:ln>
            <a:noFill/>
          </a:ln>
        </p:spPr>
      </p:pic>
      <p:sp>
        <p:nvSpPr>
          <p:cNvPr id="248" name="Shape 248"/>
          <p:cNvSpPr/>
          <p:nvPr/>
        </p:nvSpPr>
        <p:spPr>
          <a:xfrm>
            <a:off x="6929453" y="615741"/>
            <a:ext cx="1665840" cy="110799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600">
                <a:solidFill>
                  <a:srgbClr val="660066"/>
                </a:solidFill>
                <a:latin typeface="Calibri"/>
                <a:ea typeface="Calibri"/>
                <a:cs typeface="Calibri"/>
                <a:sym typeface="Calibri"/>
              </a:rPr>
              <a:t>تمهيد</a:t>
            </a:r>
          </a:p>
        </p:txBody>
      </p:sp>
      <p:pic>
        <p:nvPicPr>
          <p:cNvPr descr="D:\e\الشغل\شغل يبدء من  شهر 3 سنة 2014\كل البراويز\براويز خالصة\0659.gif" id="249" name="Shape 249"/>
          <p:cNvPicPr preferRelativeResize="0"/>
          <p:nvPr/>
        </p:nvPicPr>
        <p:blipFill rotWithShape="1">
          <a:blip r:embed="rId4">
            <a:alphaModFix/>
          </a:blip>
          <a:srcRect b="0" l="0" r="0" t="0"/>
          <a:stretch/>
        </p:blipFill>
        <p:spPr>
          <a:xfrm>
            <a:off x="214283" y="2357430"/>
            <a:ext cx="8715436" cy="4214841"/>
          </a:xfrm>
          <a:prstGeom prst="rect">
            <a:avLst/>
          </a:prstGeom>
          <a:noFill/>
          <a:ln>
            <a:noFill/>
          </a:ln>
        </p:spPr>
      </p:pic>
      <p:sp>
        <p:nvSpPr>
          <p:cNvPr id="250" name="Shape 250"/>
          <p:cNvSpPr/>
          <p:nvPr/>
        </p:nvSpPr>
        <p:spPr>
          <a:xfrm>
            <a:off x="785785" y="2643182"/>
            <a:ext cx="7500989" cy="378565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rgbClr val="CC0099"/>
                </a:solidFill>
                <a:latin typeface="Calibri"/>
                <a:ea typeface="Calibri"/>
                <a:cs typeface="Calibri"/>
                <a:sym typeface="Calibri"/>
              </a:rPr>
              <a:t>إن طبيعة المشكلة الاجتماعية وحدتها وحجمها وخطورتها والظروف المنتجة لها تختلف باختلاف المجتمعات، وهذا الاختلاف يحصل بفعل العديد من العوامل والظروف التي يمر بها المجتمع نتيجة التغييرات التي تطرأ عليه،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pic>
        <p:nvPicPr>
          <p:cNvPr descr="D:\e\الشغل\شغل يبدء من  شهر 3 سنة 2014\كل البراويز\براويز خالصة\0293.png" id="255" name="Shape 255"/>
          <p:cNvPicPr preferRelativeResize="0"/>
          <p:nvPr/>
        </p:nvPicPr>
        <p:blipFill rotWithShape="1">
          <a:blip r:embed="rId3">
            <a:alphaModFix/>
          </a:blip>
          <a:srcRect b="0" l="0" r="0" t="0"/>
          <a:stretch/>
        </p:blipFill>
        <p:spPr>
          <a:xfrm>
            <a:off x="6643702" y="571479"/>
            <a:ext cx="2286015" cy="1258706"/>
          </a:xfrm>
          <a:prstGeom prst="rect">
            <a:avLst/>
          </a:prstGeom>
          <a:noFill/>
          <a:ln>
            <a:noFill/>
          </a:ln>
        </p:spPr>
      </p:pic>
      <p:sp>
        <p:nvSpPr>
          <p:cNvPr id="256" name="Shape 256"/>
          <p:cNvSpPr/>
          <p:nvPr/>
        </p:nvSpPr>
        <p:spPr>
          <a:xfrm>
            <a:off x="6929453" y="615741"/>
            <a:ext cx="1665840" cy="110799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600">
                <a:solidFill>
                  <a:srgbClr val="660066"/>
                </a:solidFill>
                <a:latin typeface="Calibri"/>
                <a:ea typeface="Calibri"/>
                <a:cs typeface="Calibri"/>
                <a:sym typeface="Calibri"/>
              </a:rPr>
              <a:t>تمهيد</a:t>
            </a:r>
          </a:p>
        </p:txBody>
      </p:sp>
      <p:pic>
        <p:nvPicPr>
          <p:cNvPr descr="D:\e\الشغل\شغل يبدء من  شهر 3 سنة 2014\كل البراويز\براويز خالصة\0659.gif" id="257" name="Shape 257"/>
          <p:cNvPicPr preferRelativeResize="0"/>
          <p:nvPr/>
        </p:nvPicPr>
        <p:blipFill rotWithShape="1">
          <a:blip r:embed="rId4">
            <a:alphaModFix/>
          </a:blip>
          <a:srcRect b="0" l="0" r="0" t="0"/>
          <a:stretch/>
        </p:blipFill>
        <p:spPr>
          <a:xfrm>
            <a:off x="214283" y="2357430"/>
            <a:ext cx="8715436" cy="4214841"/>
          </a:xfrm>
          <a:prstGeom prst="rect">
            <a:avLst/>
          </a:prstGeom>
          <a:noFill/>
          <a:ln>
            <a:noFill/>
          </a:ln>
        </p:spPr>
      </p:pic>
      <p:sp>
        <p:nvSpPr>
          <p:cNvPr id="258" name="Shape 258"/>
          <p:cNvSpPr/>
          <p:nvPr/>
        </p:nvSpPr>
        <p:spPr>
          <a:xfrm>
            <a:off x="785785" y="2902107"/>
            <a:ext cx="7500989" cy="3170098"/>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rgbClr val="CC0099"/>
                </a:solidFill>
                <a:latin typeface="Calibri"/>
                <a:ea typeface="Calibri"/>
                <a:cs typeface="Calibri"/>
                <a:sym typeface="Calibri"/>
              </a:rPr>
              <a:t>فالمجتمعات التي تتعرض لحركة تغير سريع تبدو المشكلة أكثر وضوحاً وصعوبة وأشد تعقيداً، لأن مظاهر السلوك الجديد يتعارض مع أنماط السلوك القديم الذي يكون معروفاً ومتوقعاً من الأفراد والجماعات.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pic>
        <p:nvPicPr>
          <p:cNvPr descr="op8i9.gif" id="263" name="Shape 263"/>
          <p:cNvPicPr preferRelativeResize="0"/>
          <p:nvPr/>
        </p:nvPicPr>
        <p:blipFill rotWithShape="1">
          <a:blip r:embed="rId3">
            <a:alphaModFix/>
          </a:blip>
          <a:srcRect b="0" l="0" r="0" t="0"/>
          <a:stretch/>
        </p:blipFill>
        <p:spPr>
          <a:xfrm>
            <a:off x="4071933" y="1985419"/>
            <a:ext cx="4929222" cy="1086389"/>
          </a:xfrm>
          <a:prstGeom prst="rect">
            <a:avLst/>
          </a:prstGeom>
          <a:noFill/>
          <a:ln>
            <a:noFill/>
          </a:ln>
        </p:spPr>
      </p:pic>
      <p:sp>
        <p:nvSpPr>
          <p:cNvPr id="264" name="Shape 264"/>
          <p:cNvSpPr txBox="1"/>
          <p:nvPr/>
        </p:nvSpPr>
        <p:spPr>
          <a:xfrm>
            <a:off x="4143371" y="2143116"/>
            <a:ext cx="4714907"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FFFF00"/>
                </a:solidFill>
                <a:latin typeface="Calibri"/>
                <a:ea typeface="Calibri"/>
                <a:cs typeface="Calibri"/>
                <a:sym typeface="Calibri"/>
              </a:rPr>
              <a:t>المشكلة الاجتماعية</a:t>
            </a:r>
          </a:p>
        </p:txBody>
      </p:sp>
      <p:pic>
        <p:nvPicPr>
          <p:cNvPr descr="D:\e\الشغل\شغل يبدء من  شهر 3 سنة 2014\كل البراويز\براويز خالصة\ghtydx.png" id="265" name="Shape 265"/>
          <p:cNvPicPr preferRelativeResize="0"/>
          <p:nvPr/>
        </p:nvPicPr>
        <p:blipFill rotWithShape="1">
          <a:blip r:embed="rId4">
            <a:alphaModFix/>
          </a:blip>
          <a:srcRect b="0" l="0" r="0" t="0"/>
          <a:stretch/>
        </p:blipFill>
        <p:spPr>
          <a:xfrm>
            <a:off x="1785917" y="142852"/>
            <a:ext cx="5572164" cy="1357322"/>
          </a:xfrm>
          <a:prstGeom prst="rect">
            <a:avLst/>
          </a:prstGeom>
          <a:noFill/>
          <a:ln>
            <a:noFill/>
          </a:ln>
        </p:spPr>
      </p:pic>
      <p:sp>
        <p:nvSpPr>
          <p:cNvPr id="266" name="Shape 266"/>
          <p:cNvSpPr/>
          <p:nvPr/>
        </p:nvSpPr>
        <p:spPr>
          <a:xfrm>
            <a:off x="2071669" y="383425"/>
            <a:ext cx="4857784"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مفاهيم ومصطلحات؟</a:t>
            </a:r>
          </a:p>
        </p:txBody>
      </p:sp>
      <p:pic>
        <p:nvPicPr>
          <p:cNvPr descr="D:\e\New folder (2)\jj.gif" id="267" name="Shape 267"/>
          <p:cNvPicPr preferRelativeResize="0"/>
          <p:nvPr/>
        </p:nvPicPr>
        <p:blipFill rotWithShape="1">
          <a:blip r:embed="rId5">
            <a:alphaModFix/>
          </a:blip>
          <a:srcRect b="0" l="0" r="0" t="0"/>
          <a:stretch/>
        </p:blipFill>
        <p:spPr>
          <a:xfrm>
            <a:off x="0" y="3259297"/>
            <a:ext cx="9144000" cy="3286148"/>
          </a:xfrm>
          <a:prstGeom prst="rect">
            <a:avLst/>
          </a:prstGeom>
          <a:noFill/>
          <a:ln>
            <a:noFill/>
          </a:ln>
        </p:spPr>
      </p:pic>
      <p:sp>
        <p:nvSpPr>
          <p:cNvPr id="268" name="Shape 268"/>
          <p:cNvSpPr txBox="1"/>
          <p:nvPr/>
        </p:nvSpPr>
        <p:spPr>
          <a:xfrm>
            <a:off x="357158" y="3500437"/>
            <a:ext cx="8427680" cy="1446550"/>
          </a:xfrm>
          <a:prstGeom prst="rect">
            <a:avLst/>
          </a:prstGeom>
          <a:noFill/>
          <a:ln>
            <a:noFill/>
          </a:ln>
        </p:spPr>
        <p:txBody>
          <a:bodyPr anchorCtr="0" anchor="t" bIns="45700" lIns="91425" rIns="91425" tIns="45700">
            <a:noAutofit/>
          </a:bodyPr>
          <a:lstStyle/>
          <a:p>
            <a:pPr indent="0" lvl="0" marL="0" marR="0" rtl="1" algn="r">
              <a:spcBef>
                <a:spcPts val="0"/>
              </a:spcBef>
              <a:buClr>
                <a:srgbClr val="990000"/>
              </a:buClr>
              <a:buSzPct val="100000"/>
              <a:buFont typeface="Calibri"/>
              <a:buChar char="•"/>
            </a:pPr>
            <a:r>
              <a:rPr b="1" lang="ar-EG" sz="4400">
                <a:solidFill>
                  <a:srgbClr val="990000"/>
                </a:solidFill>
                <a:latin typeface="Calibri"/>
                <a:ea typeface="Calibri"/>
                <a:cs typeface="Calibri"/>
                <a:sym typeface="Calibri"/>
              </a:rPr>
              <a:t>هي كل صعوبة تواجه أنماط السلوك   </a:t>
            </a:r>
          </a:p>
          <a:p>
            <a:pPr indent="0" lvl="0" marL="0" marR="0" rtl="1" algn="r">
              <a:spcBef>
                <a:spcPts val="0"/>
              </a:spcBef>
              <a:buSzPct val="25000"/>
              <a:buNone/>
            </a:pPr>
            <a:r>
              <a:rPr b="1" lang="ar-EG" sz="4400">
                <a:solidFill>
                  <a:srgbClr val="990000"/>
                </a:solidFill>
                <a:latin typeface="Calibri"/>
                <a:ea typeface="Calibri"/>
                <a:cs typeface="Calibri"/>
                <a:sym typeface="Calibri"/>
              </a:rPr>
              <a:t>   السوية.</a:t>
            </a:r>
          </a:p>
        </p:txBody>
      </p:sp>
      <p:sp>
        <p:nvSpPr>
          <p:cNvPr id="269" name="Shape 269"/>
          <p:cNvSpPr txBox="1"/>
          <p:nvPr/>
        </p:nvSpPr>
        <p:spPr>
          <a:xfrm>
            <a:off x="357158" y="4857758"/>
            <a:ext cx="8427680" cy="1446550"/>
          </a:xfrm>
          <a:prstGeom prst="rect">
            <a:avLst/>
          </a:prstGeom>
          <a:noFill/>
          <a:ln>
            <a:noFill/>
          </a:ln>
        </p:spPr>
        <p:txBody>
          <a:bodyPr anchorCtr="0" anchor="t" bIns="45700" lIns="91425" rIns="91425" tIns="45700">
            <a:noAutofit/>
          </a:bodyPr>
          <a:lstStyle/>
          <a:p>
            <a:pPr indent="0" lvl="0" marL="0" marR="0" rtl="1" algn="r">
              <a:spcBef>
                <a:spcPts val="0"/>
              </a:spcBef>
              <a:buClr>
                <a:srgbClr val="990000"/>
              </a:buClr>
              <a:buSzPct val="100000"/>
              <a:buFont typeface="Calibri"/>
              <a:buChar char="•"/>
            </a:pPr>
            <a:r>
              <a:rPr b="1" lang="ar-EG" sz="4400">
                <a:solidFill>
                  <a:srgbClr val="990000"/>
                </a:solidFill>
                <a:latin typeface="Calibri"/>
                <a:ea typeface="Calibri"/>
                <a:cs typeface="Calibri"/>
                <a:sym typeface="Calibri"/>
              </a:rPr>
              <a:t>الانحراف عن المعايير المتفق عليها في </a:t>
            </a:r>
          </a:p>
          <a:p>
            <a:pPr indent="0" lvl="0" marL="0" marR="0" rtl="1" algn="r">
              <a:spcBef>
                <a:spcPts val="0"/>
              </a:spcBef>
              <a:buSzPct val="25000"/>
              <a:buNone/>
            </a:pPr>
            <a:r>
              <a:rPr b="1" lang="ar-EG" sz="4400">
                <a:solidFill>
                  <a:srgbClr val="990000"/>
                </a:solidFill>
                <a:latin typeface="Calibri"/>
                <a:ea typeface="Calibri"/>
                <a:cs typeface="Calibri"/>
                <a:sym typeface="Calibri"/>
              </a:rPr>
              <a:t>   ثقافة من الثقافات أو مجتمع من المجتمعات.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p:nvPr/>
        </p:nvSpPr>
        <p:spPr>
          <a:xfrm>
            <a:off x="857224" y="142852"/>
            <a:ext cx="7358114" cy="1357322"/>
          </a:xfrm>
          <a:prstGeom prst="roundRect">
            <a:avLst>
              <a:gd fmla="val 16667" name="adj"/>
            </a:avLst>
          </a:prstGeom>
          <a:solidFill>
            <a:srgbClr val="CC00FF"/>
          </a:solidFill>
          <a:ln>
            <a:noFill/>
          </a:ln>
        </p:spPr>
        <p:txBody>
          <a:bodyPr anchorCtr="0" anchor="ctr" bIns="45700" lIns="91425" rIns="91425" tIns="45700">
            <a:noAutofit/>
          </a:bodyPr>
          <a:lstStyle/>
          <a:p>
            <a:pPr indent="0" lvl="0" marL="0" marR="0" rtl="1" algn="ctr">
              <a:spcBef>
                <a:spcPts val="0"/>
              </a:spcBef>
              <a:buNone/>
            </a:pPr>
            <a:r>
              <a:t/>
            </a:r>
            <a:endParaRPr b="1" sz="7200">
              <a:solidFill>
                <a:schemeClr val="lt1"/>
              </a:solidFill>
              <a:latin typeface="Impact"/>
              <a:ea typeface="Impact"/>
              <a:cs typeface="Impact"/>
              <a:sym typeface="Impact"/>
            </a:endParaRPr>
          </a:p>
        </p:txBody>
      </p:sp>
      <p:sp>
        <p:nvSpPr>
          <p:cNvPr id="275" name="Shape 275"/>
          <p:cNvSpPr/>
          <p:nvPr/>
        </p:nvSpPr>
        <p:spPr>
          <a:xfrm>
            <a:off x="1142975" y="428604"/>
            <a:ext cx="6715172"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FFFF00"/>
                </a:solidFill>
                <a:latin typeface="Calibri"/>
                <a:ea typeface="Calibri"/>
                <a:cs typeface="Calibri"/>
                <a:sym typeface="Calibri"/>
              </a:rPr>
              <a:t>أولاً: ماهية المشكلات الاجتماعية</a:t>
            </a:r>
          </a:p>
        </p:txBody>
      </p:sp>
      <p:grpSp>
        <p:nvGrpSpPr>
          <p:cNvPr id="276" name="Shape 276"/>
          <p:cNvGrpSpPr/>
          <p:nvPr/>
        </p:nvGrpSpPr>
        <p:grpSpPr>
          <a:xfrm>
            <a:off x="285719" y="2786057"/>
            <a:ext cx="8353424" cy="3643337"/>
            <a:chOff x="1931175" y="1071545"/>
            <a:chExt cx="4495832" cy="946281"/>
          </a:xfrm>
        </p:grpSpPr>
        <p:sp>
          <p:nvSpPr>
            <p:cNvPr id="277" name="Shape 277"/>
            <p:cNvSpPr/>
            <p:nvPr/>
          </p:nvSpPr>
          <p:spPr>
            <a:xfrm>
              <a:off x="1931175" y="1125142"/>
              <a:ext cx="4495832" cy="860802"/>
            </a:xfrm>
            <a:prstGeom prst="flowChartPunchedTape">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Shape 278"/>
            <p:cNvSpPr/>
            <p:nvPr/>
          </p:nvSpPr>
          <p:spPr>
            <a:xfrm rot="10800000">
              <a:off x="2071670" y="1071545"/>
              <a:ext cx="4214841" cy="946281"/>
            </a:xfrm>
            <a:prstGeom prst="rect">
              <a:avLst/>
            </a:prstGeom>
            <a:solidFill>
              <a:schemeClr val="lt1"/>
            </a:solidFill>
            <a:ln cap="flat" cmpd="sng" w="25400">
              <a:solidFill>
                <a:srgbClr val="8256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9" name="Shape 279"/>
          <p:cNvSpPr/>
          <p:nvPr/>
        </p:nvSpPr>
        <p:spPr>
          <a:xfrm>
            <a:off x="571472" y="2880083"/>
            <a:ext cx="7786741" cy="34778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رغم اتفاق معظم علماء الاجتماع على أهمية دراسة المشكلات الاجتماعية، إلا أنهم مختلفون حول تحديد مفهوم محدد للمشكلات الاجتماعية وهناك عدة تعريفات للمشكلة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308"/>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308"/>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pic>
        <p:nvPicPr>
          <p:cNvPr descr="D:\e\الشغل\شغل ابتدء من يوم 5 شهر 10 سنة 2013\كل البراويز\براويز خالصة\New Folder\2.gif" id="284" name="Shape 284"/>
          <p:cNvPicPr preferRelativeResize="0"/>
          <p:nvPr/>
        </p:nvPicPr>
        <p:blipFill rotWithShape="1">
          <a:blip r:embed="rId3">
            <a:alphaModFix/>
          </a:blip>
          <a:srcRect b="0" l="0" r="0" t="0"/>
          <a:stretch/>
        </p:blipFill>
        <p:spPr>
          <a:xfrm>
            <a:off x="1285851" y="1637141"/>
            <a:ext cx="6478149" cy="3336057"/>
          </a:xfrm>
          <a:prstGeom prst="rect">
            <a:avLst/>
          </a:prstGeom>
          <a:noFill/>
          <a:ln>
            <a:noFill/>
          </a:ln>
        </p:spPr>
      </p:pic>
      <p:sp>
        <p:nvSpPr>
          <p:cNvPr id="285" name="Shape 285"/>
          <p:cNvSpPr txBox="1"/>
          <p:nvPr/>
        </p:nvSpPr>
        <p:spPr>
          <a:xfrm>
            <a:off x="2238327" y="2614306"/>
            <a:ext cx="4704638"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نشاط 9- 1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ppt_w</p:attrName>
                                        </p:attrNameLst>
                                      </p:cBhvr>
                                      <p:tavLst>
                                        <p:tav fmla="" tm="0">
                                          <p:val>
                                            <p:strVal val="0"/>
                                          </p:val>
                                        </p:tav>
                                        <p:tav fmla="" tm="100000">
                                          <p:val>
                                            <p:strVal val="#ppt_w"/>
                                          </p:val>
                                        </p:tav>
                                      </p:tavLst>
                                    </p:anim>
                                    <p:anim calcmode="lin" valueType="num">
                                      <p:cBhvr additive="base">
                                        <p:cTn dur="500"/>
                                        <p:tgtEl>
                                          <p:spTgt spid="2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ppt_w</p:attrName>
                                        </p:attrNameLst>
                                      </p:cBhvr>
                                      <p:tavLst>
                                        <p:tav fmla="" tm="0">
                                          <p:val>
                                            <p:strVal val="0"/>
                                          </p:val>
                                        </p:tav>
                                        <p:tav fmla="" tm="100000">
                                          <p:val>
                                            <p:strVal val="#ppt_w"/>
                                          </p:val>
                                        </p:tav>
                                      </p:tavLst>
                                    </p:anim>
                                    <p:anim calcmode="lin" valueType="num">
                                      <p:cBhvr additive="base">
                                        <p:cTn dur="500"/>
                                        <p:tgtEl>
                                          <p:spTgt spid="2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pic>
        <p:nvPicPr>
          <p:cNvPr descr="D:\e\الشغل\شغل ابتدء من يوم 5 شهر 10 سنة 2013\كل البراويز\براويز خالصة\New Folder\000-1.png" id="290" name="Shape 290"/>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291" name="Shape 291"/>
          <p:cNvSpPr txBox="1"/>
          <p:nvPr/>
        </p:nvSpPr>
        <p:spPr>
          <a:xfrm>
            <a:off x="428595" y="482252"/>
            <a:ext cx="7500989"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اكتب قائمة بالظواهر التي تعتبرها مشكلات في المجتمع من حولك؟</a:t>
            </a:r>
          </a:p>
        </p:txBody>
      </p:sp>
      <p:pic>
        <p:nvPicPr>
          <p:cNvPr descr="ut67.gif" id="292" name="Shape 292"/>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293" name="Shape 293"/>
          <p:cNvSpPr txBox="1"/>
          <p:nvPr/>
        </p:nvSpPr>
        <p:spPr>
          <a:xfrm>
            <a:off x="5786446" y="2500306"/>
            <a:ext cx="3071833" cy="646331"/>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الأمية.</a:t>
            </a:r>
          </a:p>
        </p:txBody>
      </p:sp>
      <p:grpSp>
        <p:nvGrpSpPr>
          <p:cNvPr id="294" name="Shape 294"/>
          <p:cNvGrpSpPr/>
          <p:nvPr/>
        </p:nvGrpSpPr>
        <p:grpSpPr>
          <a:xfrm>
            <a:off x="7786678" y="285728"/>
            <a:ext cx="1357322" cy="1641097"/>
            <a:chOff x="3500430" y="3143248"/>
            <a:chExt cx="1357322" cy="1641097"/>
          </a:xfrm>
        </p:grpSpPr>
        <p:pic>
          <p:nvPicPr>
            <p:cNvPr descr="orange-icon.png" id="295" name="Shape 295"/>
            <p:cNvPicPr preferRelativeResize="0"/>
            <p:nvPr/>
          </p:nvPicPr>
          <p:blipFill rotWithShape="1">
            <a:blip r:embed="rId5">
              <a:alphaModFix/>
            </a:blip>
            <a:srcRect b="0" l="0" r="0" t="0"/>
            <a:stretch/>
          </p:blipFill>
          <p:spPr>
            <a:xfrm>
              <a:off x="3500430" y="3143248"/>
              <a:ext cx="1357322" cy="1357322"/>
            </a:xfrm>
            <a:prstGeom prst="rect">
              <a:avLst/>
            </a:prstGeom>
            <a:noFill/>
            <a:ln>
              <a:noFill/>
            </a:ln>
          </p:spPr>
        </p:pic>
        <p:sp>
          <p:nvSpPr>
            <p:cNvPr id="296" name="Shape 296"/>
            <p:cNvSpPr txBox="1"/>
            <p:nvPr/>
          </p:nvSpPr>
          <p:spPr>
            <a:xfrm>
              <a:off x="3714744" y="3214685"/>
              <a:ext cx="875560"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9600">
                  <a:solidFill>
                    <a:srgbClr val="000099"/>
                  </a:solidFill>
                  <a:latin typeface="Calibri"/>
                  <a:ea typeface="Calibri"/>
                  <a:cs typeface="Calibri"/>
                  <a:sym typeface="Calibri"/>
                </a:rPr>
                <a:t>1</a:t>
              </a:r>
            </a:p>
          </p:txBody>
        </p:sp>
      </p:grpSp>
      <p:sp>
        <p:nvSpPr>
          <p:cNvPr id="297" name="Shape 297"/>
          <p:cNvSpPr txBox="1"/>
          <p:nvPr/>
        </p:nvSpPr>
        <p:spPr>
          <a:xfrm>
            <a:off x="5786446" y="3214685"/>
            <a:ext cx="3071833" cy="646331"/>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البطالة.</a:t>
            </a:r>
          </a:p>
        </p:txBody>
      </p:sp>
      <p:sp>
        <p:nvSpPr>
          <p:cNvPr id="298" name="Shape 298"/>
          <p:cNvSpPr txBox="1"/>
          <p:nvPr/>
        </p:nvSpPr>
        <p:spPr>
          <a:xfrm>
            <a:off x="5786446" y="3929066"/>
            <a:ext cx="3071833" cy="646331"/>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الفقر.</a:t>
            </a:r>
          </a:p>
        </p:txBody>
      </p:sp>
      <p:sp>
        <p:nvSpPr>
          <p:cNvPr id="299" name="Shape 299"/>
          <p:cNvSpPr txBox="1"/>
          <p:nvPr/>
        </p:nvSpPr>
        <p:spPr>
          <a:xfrm>
            <a:off x="5786446" y="4643446"/>
            <a:ext cx="3071833" cy="646331"/>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أطفال الشوارع.</a:t>
            </a:r>
          </a:p>
        </p:txBody>
      </p:sp>
      <p:sp>
        <p:nvSpPr>
          <p:cNvPr id="300" name="Shape 300"/>
          <p:cNvSpPr txBox="1"/>
          <p:nvPr/>
        </p:nvSpPr>
        <p:spPr>
          <a:xfrm>
            <a:off x="5786446" y="5357826"/>
            <a:ext cx="3071833" cy="646331"/>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عمالة الأطفال.</a:t>
            </a:r>
          </a:p>
        </p:txBody>
      </p:sp>
      <p:sp>
        <p:nvSpPr>
          <p:cNvPr id="301" name="Shape 301"/>
          <p:cNvSpPr txBox="1"/>
          <p:nvPr/>
        </p:nvSpPr>
        <p:spPr>
          <a:xfrm>
            <a:off x="214282" y="2500306"/>
            <a:ext cx="4714907" cy="646331"/>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التسرب من التعليم.</a:t>
            </a:r>
          </a:p>
        </p:txBody>
      </p:sp>
      <p:sp>
        <p:nvSpPr>
          <p:cNvPr id="302" name="Shape 302"/>
          <p:cNvSpPr txBox="1"/>
          <p:nvPr/>
        </p:nvSpPr>
        <p:spPr>
          <a:xfrm>
            <a:off x="1142975" y="3214685"/>
            <a:ext cx="3784938" cy="646331"/>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الزيادة السكانية.</a:t>
            </a:r>
          </a:p>
        </p:txBody>
      </p:sp>
      <p:sp>
        <p:nvSpPr>
          <p:cNvPr id="303" name="Shape 303"/>
          <p:cNvSpPr txBox="1"/>
          <p:nvPr/>
        </p:nvSpPr>
        <p:spPr>
          <a:xfrm>
            <a:off x="1142975" y="3929066"/>
            <a:ext cx="3786214" cy="646331"/>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ظاهرة التسول.</a:t>
            </a:r>
          </a:p>
        </p:txBody>
      </p:sp>
      <p:sp>
        <p:nvSpPr>
          <p:cNvPr id="304" name="Shape 304"/>
          <p:cNvSpPr txBox="1"/>
          <p:nvPr/>
        </p:nvSpPr>
        <p:spPr>
          <a:xfrm>
            <a:off x="-396552" y="4643446"/>
            <a:ext cx="5325742" cy="1200329"/>
          </a:xfrm>
          <a:prstGeom prst="rect">
            <a:avLst/>
          </a:prstGeom>
          <a:noFill/>
          <a:ln>
            <a:noFill/>
          </a:ln>
        </p:spPr>
        <p:txBody>
          <a:bodyPr anchorCtr="0" anchor="t" bIns="45700" lIns="91425" rIns="91425" tIns="45700">
            <a:noAutofit/>
          </a:bodyPr>
          <a:lstStyle/>
          <a:p>
            <a:pPr indent="0" lvl="0" marL="0" marR="0" rtl="1" algn="r">
              <a:spcBef>
                <a:spcPts val="0"/>
              </a:spcBef>
              <a:buClr>
                <a:srgbClr val="C00000"/>
              </a:buClr>
              <a:buSzPct val="100000"/>
              <a:buFont typeface="Noto Sans Symbols"/>
              <a:buChar char="❑"/>
            </a:pPr>
            <a:r>
              <a:rPr b="1" lang="ar-EG" sz="3600">
                <a:solidFill>
                  <a:srgbClr val="C00000"/>
                </a:solidFill>
                <a:latin typeface="Calibri"/>
                <a:ea typeface="Calibri"/>
                <a:cs typeface="Calibri"/>
                <a:sym typeface="Calibri"/>
              </a:rPr>
              <a:t>الإدمان </a:t>
            </a:r>
            <a:br>
              <a:rPr b="1" lang="ar-EG" sz="3600">
                <a:solidFill>
                  <a:srgbClr val="C00000"/>
                </a:solidFill>
                <a:latin typeface="Calibri"/>
                <a:ea typeface="Calibri"/>
                <a:cs typeface="Calibri"/>
                <a:sym typeface="Calibri"/>
              </a:rPr>
            </a:br>
            <a:r>
              <a:rPr b="1" lang="ar-EG" sz="3600">
                <a:solidFill>
                  <a:srgbClr val="C00000"/>
                </a:solidFill>
                <a:latin typeface="Calibri"/>
                <a:ea typeface="Calibri"/>
                <a:cs typeface="Calibri"/>
                <a:sym typeface="Calibri"/>
              </a:rPr>
              <a:t>(التدخين والمخدرات(.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pic>
        <p:nvPicPr>
          <p:cNvPr descr="D:\e\الشغل\شغل ابتدء من يوم 5 شهر 10 سنة 2013\كل البراويز\براويز خالصة\New Folder\000-1.png" id="309" name="Shape 309"/>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310" name="Shape 310"/>
          <p:cNvSpPr txBox="1"/>
          <p:nvPr/>
        </p:nvSpPr>
        <p:spPr>
          <a:xfrm>
            <a:off x="428595" y="482252"/>
            <a:ext cx="7500989"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لماذا اعتبرتها مشكلات؟ ناقش ذلك مع زميلك؟</a:t>
            </a:r>
          </a:p>
        </p:txBody>
      </p:sp>
      <p:pic>
        <p:nvPicPr>
          <p:cNvPr descr="ut67.gif" id="311" name="Shape 311"/>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312" name="Shape 312"/>
          <p:cNvSpPr txBox="1"/>
          <p:nvPr/>
        </p:nvSpPr>
        <p:spPr>
          <a:xfrm>
            <a:off x="285719" y="2616355"/>
            <a:ext cx="8572560"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لأن هذه المشكلات الاجتماعية تسبب قلقا وتوتراً ينتشر في المجتمع لتتحول إلى مثير ومعكر لصفو الحياة الاجتماعية والى منغص، ولتتحول إلى قلق مزمن للمجتمع، وتصبح المشكلات الاجتماعية في شكل متلازمة اجتماعية للمجتمع ووجوده، </a:t>
            </a:r>
          </a:p>
        </p:txBody>
      </p:sp>
      <p:grpSp>
        <p:nvGrpSpPr>
          <p:cNvPr id="313" name="Shape 313"/>
          <p:cNvGrpSpPr/>
          <p:nvPr/>
        </p:nvGrpSpPr>
        <p:grpSpPr>
          <a:xfrm>
            <a:off x="7786678" y="285728"/>
            <a:ext cx="1357322" cy="1641097"/>
            <a:chOff x="3500430" y="3143248"/>
            <a:chExt cx="1357322" cy="1641097"/>
          </a:xfrm>
        </p:grpSpPr>
        <p:pic>
          <p:nvPicPr>
            <p:cNvPr descr="orange-icon.png" id="314" name="Shape 314"/>
            <p:cNvPicPr preferRelativeResize="0"/>
            <p:nvPr/>
          </p:nvPicPr>
          <p:blipFill rotWithShape="1">
            <a:blip r:embed="rId5">
              <a:alphaModFix/>
            </a:blip>
            <a:srcRect b="0" l="0" r="0" t="0"/>
            <a:stretch/>
          </p:blipFill>
          <p:spPr>
            <a:xfrm>
              <a:off x="3500430" y="3143248"/>
              <a:ext cx="1357322" cy="1357322"/>
            </a:xfrm>
            <a:prstGeom prst="rect">
              <a:avLst/>
            </a:prstGeom>
            <a:noFill/>
            <a:ln>
              <a:noFill/>
            </a:ln>
          </p:spPr>
        </p:pic>
        <p:sp>
          <p:nvSpPr>
            <p:cNvPr id="315" name="Shape 315"/>
            <p:cNvSpPr txBox="1"/>
            <p:nvPr/>
          </p:nvSpPr>
          <p:spPr>
            <a:xfrm>
              <a:off x="3714744" y="3214685"/>
              <a:ext cx="875560"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9600">
                  <a:solidFill>
                    <a:srgbClr val="000099"/>
                  </a:solidFill>
                  <a:latin typeface="Calibri"/>
                  <a:ea typeface="Calibri"/>
                  <a:cs typeface="Calibri"/>
                  <a:sym typeface="Calibri"/>
                </a:rPr>
                <a:t>2</a:t>
              </a: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pic>
        <p:nvPicPr>
          <p:cNvPr descr="D:\e\الشغل\شغل ابتدء من يوم 5 شهر 10 سنة 2013\كل البراويز\براويز خالصة\New Folder\000-1.png" id="320" name="Shape 320"/>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321" name="Shape 321"/>
          <p:cNvSpPr txBox="1"/>
          <p:nvPr/>
        </p:nvSpPr>
        <p:spPr>
          <a:xfrm>
            <a:off x="428595" y="482252"/>
            <a:ext cx="7500989"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لماذا اعتبرتها مشكلات؟ ناقش ذلك مع زميلك؟</a:t>
            </a:r>
          </a:p>
        </p:txBody>
      </p:sp>
      <p:pic>
        <p:nvPicPr>
          <p:cNvPr descr="ut67.gif" id="322" name="Shape 322"/>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323" name="Shape 323"/>
          <p:cNvSpPr txBox="1"/>
          <p:nvPr/>
        </p:nvSpPr>
        <p:spPr>
          <a:xfrm>
            <a:off x="285719" y="2428867"/>
            <a:ext cx="8572560"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وتثير اهتمامه وتبقى ببقاء المجتمع وإن مفهوم المشكلة لن ينتهي بل تظهر مشكلات جديدة في المجتمع ولذلك سميت بالمتلازمة الاجتماعية، والمشكلات الاجتماعية هي من طبيعة المجتمع ذاته وتنبثق عنه فلكل مجتمع مشكلاته وتتصل بطبيعته الاجتماعية ودرجة تطوره،</a:t>
            </a:r>
          </a:p>
        </p:txBody>
      </p:sp>
      <p:grpSp>
        <p:nvGrpSpPr>
          <p:cNvPr id="324" name="Shape 324"/>
          <p:cNvGrpSpPr/>
          <p:nvPr/>
        </p:nvGrpSpPr>
        <p:grpSpPr>
          <a:xfrm>
            <a:off x="7786678" y="285728"/>
            <a:ext cx="1357322" cy="1641097"/>
            <a:chOff x="3500430" y="3143248"/>
            <a:chExt cx="1357322" cy="1641097"/>
          </a:xfrm>
        </p:grpSpPr>
        <p:pic>
          <p:nvPicPr>
            <p:cNvPr descr="orange-icon.png" id="325" name="Shape 325"/>
            <p:cNvPicPr preferRelativeResize="0"/>
            <p:nvPr/>
          </p:nvPicPr>
          <p:blipFill rotWithShape="1">
            <a:blip r:embed="rId5">
              <a:alphaModFix/>
            </a:blip>
            <a:srcRect b="0" l="0" r="0" t="0"/>
            <a:stretch/>
          </p:blipFill>
          <p:spPr>
            <a:xfrm>
              <a:off x="3500430" y="3143248"/>
              <a:ext cx="1357322" cy="1357322"/>
            </a:xfrm>
            <a:prstGeom prst="rect">
              <a:avLst/>
            </a:prstGeom>
            <a:noFill/>
            <a:ln>
              <a:noFill/>
            </a:ln>
          </p:spPr>
        </p:pic>
        <p:sp>
          <p:nvSpPr>
            <p:cNvPr id="326" name="Shape 326"/>
            <p:cNvSpPr txBox="1"/>
            <p:nvPr/>
          </p:nvSpPr>
          <p:spPr>
            <a:xfrm>
              <a:off x="3714744" y="3214685"/>
              <a:ext cx="875560"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9600">
                  <a:solidFill>
                    <a:srgbClr val="000099"/>
                  </a:solidFill>
                  <a:latin typeface="Calibri"/>
                  <a:ea typeface="Calibri"/>
                  <a:cs typeface="Calibri"/>
                  <a:sym typeface="Calibri"/>
                </a:rPr>
                <a:t>2</a:t>
              </a: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pic>
        <p:nvPicPr>
          <p:cNvPr descr="D:\e\الشغل\شغل ابتدء من يوم 5 شهر 10 سنة 2013\كل البراويز\براويز خالصة\New Folder\000-1.png" id="331" name="Shape 331"/>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332" name="Shape 332"/>
          <p:cNvSpPr txBox="1"/>
          <p:nvPr/>
        </p:nvSpPr>
        <p:spPr>
          <a:xfrm>
            <a:off x="428595" y="482252"/>
            <a:ext cx="7500989"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لماذا اعتبرتها مشكلات؟ ناقش ذلك مع زميلك؟</a:t>
            </a:r>
          </a:p>
        </p:txBody>
      </p:sp>
      <p:pic>
        <p:nvPicPr>
          <p:cNvPr descr="ut67.gif" id="333" name="Shape 333"/>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334" name="Shape 334"/>
          <p:cNvSpPr txBox="1"/>
          <p:nvPr/>
        </p:nvSpPr>
        <p:spPr>
          <a:xfrm>
            <a:off x="285719" y="2428867"/>
            <a:ext cx="8572560"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وتربك المجتمع وتحيره وتزعج استقراره، لا توجد مشكلة في الحياة الإنسانية غير موجودة لأن الحياة ما دامت مستمرة فهذا مدعاة إلى وجود المشكلات التي تتنوع حدتها أو شدتها من مجتمع إلى آخر، والمجتمع يرزح تحت ثقل المشكلات الاجتماعية وتضطرب مكوناته وتختل علاقاته وتهتز قواه،</a:t>
            </a:r>
          </a:p>
        </p:txBody>
      </p:sp>
      <p:grpSp>
        <p:nvGrpSpPr>
          <p:cNvPr id="335" name="Shape 335"/>
          <p:cNvGrpSpPr/>
          <p:nvPr/>
        </p:nvGrpSpPr>
        <p:grpSpPr>
          <a:xfrm>
            <a:off x="7786678" y="285728"/>
            <a:ext cx="1357322" cy="1641097"/>
            <a:chOff x="3500430" y="3143248"/>
            <a:chExt cx="1357322" cy="1641097"/>
          </a:xfrm>
        </p:grpSpPr>
        <p:pic>
          <p:nvPicPr>
            <p:cNvPr descr="orange-icon.png" id="336" name="Shape 336"/>
            <p:cNvPicPr preferRelativeResize="0"/>
            <p:nvPr/>
          </p:nvPicPr>
          <p:blipFill rotWithShape="1">
            <a:blip r:embed="rId5">
              <a:alphaModFix/>
            </a:blip>
            <a:srcRect b="0" l="0" r="0" t="0"/>
            <a:stretch/>
          </p:blipFill>
          <p:spPr>
            <a:xfrm>
              <a:off x="3500430" y="3143248"/>
              <a:ext cx="1357322" cy="1357322"/>
            </a:xfrm>
            <a:prstGeom prst="rect">
              <a:avLst/>
            </a:prstGeom>
            <a:noFill/>
            <a:ln>
              <a:noFill/>
            </a:ln>
          </p:spPr>
        </p:pic>
        <p:sp>
          <p:nvSpPr>
            <p:cNvPr id="337" name="Shape 337"/>
            <p:cNvSpPr txBox="1"/>
            <p:nvPr/>
          </p:nvSpPr>
          <p:spPr>
            <a:xfrm>
              <a:off x="3714744" y="3214685"/>
              <a:ext cx="875560"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9600">
                  <a:solidFill>
                    <a:srgbClr val="000099"/>
                  </a:solidFill>
                  <a:latin typeface="Calibri"/>
                  <a:ea typeface="Calibri"/>
                  <a:cs typeface="Calibri"/>
                  <a:sym typeface="Calibri"/>
                </a:rPr>
                <a:t>2</a:t>
              </a: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pic>
        <p:nvPicPr>
          <p:cNvPr descr="D:\e\الشغل\شغل ابتدء من يوم 5 شهر 10 سنة 2013\كل البراويز\براويز خالصة\New Folder\000-1.png" id="342" name="Shape 342"/>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343" name="Shape 343"/>
          <p:cNvSpPr txBox="1"/>
          <p:nvPr/>
        </p:nvSpPr>
        <p:spPr>
          <a:xfrm>
            <a:off x="428595" y="482252"/>
            <a:ext cx="7500989"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لماذا اعتبرتها مشكلات؟ ناقش ذلك مع زميلك؟</a:t>
            </a:r>
          </a:p>
        </p:txBody>
      </p:sp>
      <p:pic>
        <p:nvPicPr>
          <p:cNvPr descr="ut67.gif" id="344" name="Shape 344"/>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345" name="Shape 345"/>
          <p:cNvSpPr txBox="1"/>
          <p:nvPr/>
        </p:nvSpPr>
        <p:spPr>
          <a:xfrm>
            <a:off x="285719" y="2357430"/>
            <a:ext cx="8572560"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فيبادر إلى التساؤل وبشكل مباشر حول امن المجتمع الأسري واستقرار الشباب وتكوين الأسرة ومستويات الأخلاق العامة واستقرار النظم الاجتماعية، والخوف على التماسك الإجتماعي والأخلاق الإجتماعية. الإنسان كائن اجتماعي يعيش ويتفاعل في مجتمع ويستند ويعتمد على بني جنسه</a:t>
            </a:r>
          </a:p>
        </p:txBody>
      </p:sp>
      <p:grpSp>
        <p:nvGrpSpPr>
          <p:cNvPr id="346" name="Shape 346"/>
          <p:cNvGrpSpPr/>
          <p:nvPr/>
        </p:nvGrpSpPr>
        <p:grpSpPr>
          <a:xfrm>
            <a:off x="7786678" y="285728"/>
            <a:ext cx="1357322" cy="1641097"/>
            <a:chOff x="3500430" y="3143248"/>
            <a:chExt cx="1357322" cy="1641097"/>
          </a:xfrm>
        </p:grpSpPr>
        <p:pic>
          <p:nvPicPr>
            <p:cNvPr descr="orange-icon.png" id="347" name="Shape 347"/>
            <p:cNvPicPr preferRelativeResize="0"/>
            <p:nvPr/>
          </p:nvPicPr>
          <p:blipFill rotWithShape="1">
            <a:blip r:embed="rId5">
              <a:alphaModFix/>
            </a:blip>
            <a:srcRect b="0" l="0" r="0" t="0"/>
            <a:stretch/>
          </p:blipFill>
          <p:spPr>
            <a:xfrm>
              <a:off x="3500430" y="3143248"/>
              <a:ext cx="1357322" cy="1357322"/>
            </a:xfrm>
            <a:prstGeom prst="rect">
              <a:avLst/>
            </a:prstGeom>
            <a:noFill/>
            <a:ln>
              <a:noFill/>
            </a:ln>
          </p:spPr>
        </p:pic>
        <p:sp>
          <p:nvSpPr>
            <p:cNvPr id="348" name="Shape 348"/>
            <p:cNvSpPr txBox="1"/>
            <p:nvPr/>
          </p:nvSpPr>
          <p:spPr>
            <a:xfrm>
              <a:off x="3714744" y="3214685"/>
              <a:ext cx="875560"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9600">
                  <a:solidFill>
                    <a:srgbClr val="000099"/>
                  </a:solidFill>
                  <a:latin typeface="Calibri"/>
                  <a:ea typeface="Calibri"/>
                  <a:cs typeface="Calibri"/>
                  <a:sym typeface="Calibri"/>
                </a:rPr>
                <a:t>2</a:t>
              </a: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pic>
        <p:nvPicPr>
          <p:cNvPr descr="D:\e\الشغل\شغل يبدء من  شهر 3 سنة 2014\كل البراويز\براويز خالصة\dnz-u44.png" id="96" name="Shape 96"/>
          <p:cNvPicPr preferRelativeResize="0"/>
          <p:nvPr/>
        </p:nvPicPr>
        <p:blipFill rotWithShape="1">
          <a:blip r:embed="rId3">
            <a:alphaModFix/>
          </a:blip>
          <a:srcRect b="0" l="0" r="0" t="0"/>
          <a:stretch/>
        </p:blipFill>
        <p:spPr>
          <a:xfrm>
            <a:off x="2214546" y="214313"/>
            <a:ext cx="4714907" cy="1714488"/>
          </a:xfrm>
          <a:prstGeom prst="rect">
            <a:avLst/>
          </a:prstGeom>
          <a:noFill/>
          <a:ln>
            <a:noFill/>
          </a:ln>
          <a:effectLst>
            <a:outerShdw blurRad="44450" algn="ctr" dir="5400000" dist="27939">
              <a:srgbClr val="000000">
                <a:alpha val="31764"/>
              </a:srgbClr>
            </a:outerShdw>
          </a:effectLst>
        </p:spPr>
      </p:pic>
      <p:sp>
        <p:nvSpPr>
          <p:cNvPr id="97" name="Shape 97"/>
          <p:cNvSpPr/>
          <p:nvPr/>
        </p:nvSpPr>
        <p:spPr>
          <a:xfrm>
            <a:off x="2928925" y="571479"/>
            <a:ext cx="3358612"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6000" u="none" cap="none" strike="noStrike">
                <a:solidFill>
                  <a:srgbClr val="FF0000"/>
                </a:solidFill>
                <a:latin typeface="Calibri"/>
                <a:ea typeface="Calibri"/>
                <a:cs typeface="Calibri"/>
                <a:sym typeface="Calibri"/>
              </a:rPr>
              <a:t>مدخل الوحدة</a:t>
            </a:r>
          </a:p>
        </p:txBody>
      </p:sp>
      <p:pic>
        <p:nvPicPr>
          <p:cNvPr descr="D:\e\الشغل\شغل يبدء من  شهر 3 سنة 2014\كل البراويز\براويز خالصة\dsqaq.png" id="98" name="Shape 98"/>
          <p:cNvPicPr preferRelativeResize="0"/>
          <p:nvPr/>
        </p:nvPicPr>
        <p:blipFill rotWithShape="1">
          <a:blip r:embed="rId4">
            <a:alphaModFix/>
          </a:blip>
          <a:srcRect b="0" l="0" r="0" t="0"/>
          <a:stretch/>
        </p:blipFill>
        <p:spPr>
          <a:xfrm>
            <a:off x="785785" y="2071677"/>
            <a:ext cx="7572428" cy="4071965"/>
          </a:xfrm>
          <a:prstGeom prst="rect">
            <a:avLst/>
          </a:prstGeom>
          <a:noFill/>
          <a:ln>
            <a:noFill/>
          </a:ln>
        </p:spPr>
      </p:pic>
      <p:sp>
        <p:nvSpPr>
          <p:cNvPr id="99" name="Shape 99"/>
          <p:cNvSpPr/>
          <p:nvPr/>
        </p:nvSpPr>
        <p:spPr>
          <a:xfrm>
            <a:off x="1285851" y="2928933"/>
            <a:ext cx="6454010"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المشكلات الاجتماعية ظواهر اجتماعية سلبية وغير مرغوبة تتطلب مواجهتها وعلاجها تظافر جهود أفراد المجتمع ومؤسساته.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6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6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pic>
        <p:nvPicPr>
          <p:cNvPr descr="D:\e\الشغل\شغل ابتدء من يوم 5 شهر 10 سنة 2013\كل البراويز\براويز خالصة\New Folder\000-1.png" id="353" name="Shape 353"/>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354" name="Shape 354"/>
          <p:cNvSpPr txBox="1"/>
          <p:nvPr/>
        </p:nvSpPr>
        <p:spPr>
          <a:xfrm>
            <a:off x="428595" y="482252"/>
            <a:ext cx="7500989"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لماذا اعتبرتها مشكلات؟ ناقش ذلك مع زميلك؟</a:t>
            </a:r>
          </a:p>
        </p:txBody>
      </p:sp>
      <p:pic>
        <p:nvPicPr>
          <p:cNvPr descr="ut67.gif" id="355" name="Shape 355"/>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356" name="Shape 356"/>
          <p:cNvSpPr txBox="1"/>
          <p:nvPr/>
        </p:nvSpPr>
        <p:spPr>
          <a:xfrm>
            <a:off x="285719" y="2357430"/>
            <a:ext cx="8572560"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وأفراد مجتمعه في نمو شخصيته ويهدف إلى إشباع حاجاتها الأساسية. الإنسان كائن اجتماعي يعيش في جماعات ليست مجرد تجمع أشخاص ويحتاج إلى تفاعل منظم وعمل مشترك مع أبناء المجتمع من أجل الحصول على الأمن، والاستقرار والقبول بالامتثال للمعايير الاجتماعية. </a:t>
            </a:r>
          </a:p>
        </p:txBody>
      </p:sp>
      <p:grpSp>
        <p:nvGrpSpPr>
          <p:cNvPr id="357" name="Shape 357"/>
          <p:cNvGrpSpPr/>
          <p:nvPr/>
        </p:nvGrpSpPr>
        <p:grpSpPr>
          <a:xfrm>
            <a:off x="7786678" y="285728"/>
            <a:ext cx="1357322" cy="1641097"/>
            <a:chOff x="3500430" y="3143248"/>
            <a:chExt cx="1357322" cy="1641097"/>
          </a:xfrm>
        </p:grpSpPr>
        <p:pic>
          <p:nvPicPr>
            <p:cNvPr descr="orange-icon.png" id="358" name="Shape 358"/>
            <p:cNvPicPr preferRelativeResize="0"/>
            <p:nvPr/>
          </p:nvPicPr>
          <p:blipFill rotWithShape="1">
            <a:blip r:embed="rId5">
              <a:alphaModFix/>
            </a:blip>
            <a:srcRect b="0" l="0" r="0" t="0"/>
            <a:stretch/>
          </p:blipFill>
          <p:spPr>
            <a:xfrm>
              <a:off x="3500430" y="3143248"/>
              <a:ext cx="1357322" cy="1357322"/>
            </a:xfrm>
            <a:prstGeom prst="rect">
              <a:avLst/>
            </a:prstGeom>
            <a:noFill/>
            <a:ln>
              <a:noFill/>
            </a:ln>
          </p:spPr>
        </p:pic>
        <p:sp>
          <p:nvSpPr>
            <p:cNvPr id="359" name="Shape 359"/>
            <p:cNvSpPr txBox="1"/>
            <p:nvPr/>
          </p:nvSpPr>
          <p:spPr>
            <a:xfrm>
              <a:off x="3714744" y="3214685"/>
              <a:ext cx="875560"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9600">
                  <a:solidFill>
                    <a:srgbClr val="000099"/>
                  </a:solidFill>
                  <a:latin typeface="Calibri"/>
                  <a:ea typeface="Calibri"/>
                  <a:cs typeface="Calibri"/>
                  <a:sym typeface="Calibri"/>
                </a:rPr>
                <a:t>2</a:t>
              </a: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pic>
        <p:nvPicPr>
          <p:cNvPr descr="D:\e\الشغل\شغل ابتدء من يوم 5 شهر 10 سنة 2013\كل البراويز\براويز خالصة\New Folder\000-1.png" id="364" name="Shape 364"/>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365" name="Shape 365"/>
          <p:cNvSpPr txBox="1"/>
          <p:nvPr/>
        </p:nvSpPr>
        <p:spPr>
          <a:xfrm>
            <a:off x="428595" y="482252"/>
            <a:ext cx="7500989"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لماذا اعتبرتها مشكلات؟ ناقش ذلك مع زميلك؟</a:t>
            </a:r>
          </a:p>
        </p:txBody>
      </p:sp>
      <p:pic>
        <p:nvPicPr>
          <p:cNvPr descr="ut67.gif" id="366" name="Shape 366"/>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367" name="Shape 367"/>
          <p:cNvSpPr txBox="1"/>
          <p:nvPr/>
        </p:nvSpPr>
        <p:spPr>
          <a:xfrm>
            <a:off x="285719" y="2946157"/>
            <a:ext cx="8572560"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C00000"/>
                </a:solidFill>
                <a:latin typeface="Calibri"/>
                <a:ea typeface="Calibri"/>
                <a:cs typeface="Calibri"/>
                <a:sym typeface="Calibri"/>
              </a:rPr>
              <a:t>المشكلات الاجتماعية متجددة ولكل مرحلة زمنية واجتماعية مشاكلها الخاصة ولكن تصرف المجتمع تجاهها واحد وهو السعي لإيجاد الحلول الضرورية من نفس طبيعة المشكلة.</a:t>
            </a:r>
          </a:p>
        </p:txBody>
      </p:sp>
      <p:grpSp>
        <p:nvGrpSpPr>
          <p:cNvPr id="368" name="Shape 368"/>
          <p:cNvGrpSpPr/>
          <p:nvPr/>
        </p:nvGrpSpPr>
        <p:grpSpPr>
          <a:xfrm>
            <a:off x="7786678" y="285728"/>
            <a:ext cx="1357322" cy="1641097"/>
            <a:chOff x="3500430" y="3143248"/>
            <a:chExt cx="1357322" cy="1641097"/>
          </a:xfrm>
        </p:grpSpPr>
        <p:pic>
          <p:nvPicPr>
            <p:cNvPr descr="orange-icon.png" id="369" name="Shape 369"/>
            <p:cNvPicPr preferRelativeResize="0"/>
            <p:nvPr/>
          </p:nvPicPr>
          <p:blipFill rotWithShape="1">
            <a:blip r:embed="rId5">
              <a:alphaModFix/>
            </a:blip>
            <a:srcRect b="0" l="0" r="0" t="0"/>
            <a:stretch/>
          </p:blipFill>
          <p:spPr>
            <a:xfrm>
              <a:off x="3500430" y="3143248"/>
              <a:ext cx="1357322" cy="1357322"/>
            </a:xfrm>
            <a:prstGeom prst="rect">
              <a:avLst/>
            </a:prstGeom>
            <a:noFill/>
            <a:ln>
              <a:noFill/>
            </a:ln>
          </p:spPr>
        </p:pic>
        <p:sp>
          <p:nvSpPr>
            <p:cNvPr id="370" name="Shape 370"/>
            <p:cNvSpPr txBox="1"/>
            <p:nvPr/>
          </p:nvSpPr>
          <p:spPr>
            <a:xfrm>
              <a:off x="3714744" y="3214685"/>
              <a:ext cx="875560"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9600">
                  <a:solidFill>
                    <a:srgbClr val="000099"/>
                  </a:solidFill>
                  <a:latin typeface="Calibri"/>
                  <a:ea typeface="Calibri"/>
                  <a:cs typeface="Calibri"/>
                  <a:sym typeface="Calibri"/>
                </a:rPr>
                <a:t>2</a:t>
              </a: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pic>
        <p:nvPicPr>
          <p:cNvPr descr="D:\e\الشغل\شغل ابتدء من يوم 5 شهر 10 سنة 2013\كل البراويز\براويز خالصة\New Folder\000-1.png" id="375" name="Shape 375"/>
          <p:cNvPicPr preferRelativeResize="0"/>
          <p:nvPr/>
        </p:nvPicPr>
        <p:blipFill rotWithShape="1">
          <a:blip r:embed="rId3">
            <a:alphaModFix/>
          </a:blip>
          <a:srcRect b="0" l="0" r="0" t="0"/>
          <a:stretch/>
        </p:blipFill>
        <p:spPr>
          <a:xfrm>
            <a:off x="0" y="2357430"/>
            <a:ext cx="9429782" cy="1928826"/>
          </a:xfrm>
          <a:prstGeom prst="rect">
            <a:avLst/>
          </a:prstGeom>
          <a:noFill/>
          <a:ln>
            <a:noFill/>
          </a:ln>
        </p:spPr>
      </p:pic>
      <p:sp>
        <p:nvSpPr>
          <p:cNvPr id="376" name="Shape 376"/>
          <p:cNvSpPr txBox="1"/>
          <p:nvPr/>
        </p:nvSpPr>
        <p:spPr>
          <a:xfrm>
            <a:off x="428595" y="2802434"/>
            <a:ext cx="7500989"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قارن بين قائمتك وقائمته؟ ماذا تستنتج؟</a:t>
            </a:r>
          </a:p>
        </p:txBody>
      </p:sp>
      <p:grpSp>
        <p:nvGrpSpPr>
          <p:cNvPr id="377" name="Shape 377"/>
          <p:cNvGrpSpPr/>
          <p:nvPr/>
        </p:nvGrpSpPr>
        <p:grpSpPr>
          <a:xfrm>
            <a:off x="7786678" y="2357430"/>
            <a:ext cx="1357322" cy="1641097"/>
            <a:chOff x="3500430" y="3143248"/>
            <a:chExt cx="1357322" cy="1641097"/>
          </a:xfrm>
        </p:grpSpPr>
        <p:pic>
          <p:nvPicPr>
            <p:cNvPr descr="orange-icon.png" id="378" name="Shape 378"/>
            <p:cNvPicPr preferRelativeResize="0"/>
            <p:nvPr/>
          </p:nvPicPr>
          <p:blipFill rotWithShape="1">
            <a:blip r:embed="rId4">
              <a:alphaModFix/>
            </a:blip>
            <a:srcRect b="0" l="0" r="0" t="0"/>
            <a:stretch/>
          </p:blipFill>
          <p:spPr>
            <a:xfrm>
              <a:off x="3500430" y="3143248"/>
              <a:ext cx="1357322" cy="1357322"/>
            </a:xfrm>
            <a:prstGeom prst="rect">
              <a:avLst/>
            </a:prstGeom>
            <a:noFill/>
            <a:ln>
              <a:noFill/>
            </a:ln>
          </p:spPr>
        </p:pic>
        <p:sp>
          <p:nvSpPr>
            <p:cNvPr id="379" name="Shape 379"/>
            <p:cNvSpPr txBox="1"/>
            <p:nvPr/>
          </p:nvSpPr>
          <p:spPr>
            <a:xfrm>
              <a:off x="3714744" y="3214685"/>
              <a:ext cx="875560" cy="156966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9600">
                  <a:solidFill>
                    <a:srgbClr val="000099"/>
                  </a:solidFill>
                  <a:latin typeface="Calibri"/>
                  <a:ea typeface="Calibri"/>
                  <a:cs typeface="Calibri"/>
                  <a:sym typeface="Calibri"/>
                </a:rPr>
                <a:t>3</a:t>
              </a: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pic>
        <p:nvPicPr>
          <p:cNvPr descr="op8i9.gif" id="384" name="Shape 384"/>
          <p:cNvPicPr preferRelativeResize="0"/>
          <p:nvPr/>
        </p:nvPicPr>
        <p:blipFill rotWithShape="1">
          <a:blip r:embed="rId3">
            <a:alphaModFix/>
          </a:blip>
          <a:srcRect b="0" l="0" r="0" t="0"/>
          <a:stretch/>
        </p:blipFill>
        <p:spPr>
          <a:xfrm>
            <a:off x="0" y="1985419"/>
            <a:ext cx="9001155" cy="1086389"/>
          </a:xfrm>
          <a:prstGeom prst="rect">
            <a:avLst/>
          </a:prstGeom>
          <a:noFill/>
          <a:ln>
            <a:noFill/>
          </a:ln>
        </p:spPr>
      </p:pic>
      <p:sp>
        <p:nvSpPr>
          <p:cNvPr id="385" name="Shape 385"/>
          <p:cNvSpPr txBox="1"/>
          <p:nvPr/>
        </p:nvSpPr>
        <p:spPr>
          <a:xfrm>
            <a:off x="142843" y="2159492"/>
            <a:ext cx="8609800"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FFFF00"/>
                </a:solidFill>
                <a:latin typeface="Calibri"/>
                <a:ea typeface="Calibri"/>
                <a:cs typeface="Calibri"/>
                <a:sym typeface="Calibri"/>
              </a:rPr>
              <a:t>الظاهرة الاجتماعية Social Phenomenon</a:t>
            </a:r>
          </a:p>
        </p:txBody>
      </p:sp>
      <p:pic>
        <p:nvPicPr>
          <p:cNvPr descr="D:\e\الشغل\شغل يبدء من  شهر 3 سنة 2014\كل البراويز\براويز خالصة\ghtydx.png" id="386" name="Shape 386"/>
          <p:cNvPicPr preferRelativeResize="0"/>
          <p:nvPr/>
        </p:nvPicPr>
        <p:blipFill rotWithShape="1">
          <a:blip r:embed="rId4">
            <a:alphaModFix/>
          </a:blip>
          <a:srcRect b="0" l="0" r="0" t="0"/>
          <a:stretch/>
        </p:blipFill>
        <p:spPr>
          <a:xfrm>
            <a:off x="1785917" y="142852"/>
            <a:ext cx="5572164" cy="1357322"/>
          </a:xfrm>
          <a:prstGeom prst="rect">
            <a:avLst/>
          </a:prstGeom>
          <a:noFill/>
          <a:ln>
            <a:noFill/>
          </a:ln>
        </p:spPr>
      </p:pic>
      <p:sp>
        <p:nvSpPr>
          <p:cNvPr id="387" name="Shape 387"/>
          <p:cNvSpPr/>
          <p:nvPr/>
        </p:nvSpPr>
        <p:spPr>
          <a:xfrm>
            <a:off x="2071669" y="383425"/>
            <a:ext cx="4857784"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مفاهيم ومصطلحات؟</a:t>
            </a:r>
          </a:p>
        </p:txBody>
      </p:sp>
      <p:pic>
        <p:nvPicPr>
          <p:cNvPr descr="D:\e\New folder (2)\jj.gif" id="388" name="Shape 388"/>
          <p:cNvPicPr preferRelativeResize="0"/>
          <p:nvPr/>
        </p:nvPicPr>
        <p:blipFill rotWithShape="1">
          <a:blip r:embed="rId5">
            <a:alphaModFix/>
          </a:blip>
          <a:srcRect b="0" l="0" r="0" t="0"/>
          <a:stretch/>
        </p:blipFill>
        <p:spPr>
          <a:xfrm>
            <a:off x="0" y="3259297"/>
            <a:ext cx="9144000" cy="3286148"/>
          </a:xfrm>
          <a:prstGeom prst="rect">
            <a:avLst/>
          </a:prstGeom>
          <a:noFill/>
          <a:ln>
            <a:noFill/>
          </a:ln>
        </p:spPr>
      </p:pic>
      <p:sp>
        <p:nvSpPr>
          <p:cNvPr id="389" name="Shape 389"/>
          <p:cNvSpPr txBox="1"/>
          <p:nvPr/>
        </p:nvSpPr>
        <p:spPr>
          <a:xfrm>
            <a:off x="357158" y="3500437"/>
            <a:ext cx="8427680"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عبارة عن نماذج من العمل والتفكير والإحساس التي تسود مجتمع من المجتمعات، ويجد الأفراد أنفسهم مجبرين على اتباعها في عملهم وتفكيرهم.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pic>
        <p:nvPicPr>
          <p:cNvPr descr="D:\e\الشغل\شغل يبدء من  شهر 3 سنة 2014\كل البراويز\براويز خالصة\dnz-u31.png" id="394" name="Shape 394"/>
          <p:cNvPicPr preferRelativeResize="0"/>
          <p:nvPr/>
        </p:nvPicPr>
        <p:blipFill rotWithShape="1">
          <a:blip r:embed="rId3">
            <a:alphaModFix/>
          </a:blip>
          <a:srcRect b="0" l="0" r="0" t="0"/>
          <a:stretch/>
        </p:blipFill>
        <p:spPr>
          <a:xfrm>
            <a:off x="0" y="357166"/>
            <a:ext cx="9072561" cy="1928826"/>
          </a:xfrm>
          <a:prstGeom prst="rect">
            <a:avLst/>
          </a:prstGeom>
          <a:noFill/>
          <a:ln>
            <a:noFill/>
          </a:ln>
        </p:spPr>
      </p:pic>
      <p:sp>
        <p:nvSpPr>
          <p:cNvPr id="395" name="Shape 395"/>
          <p:cNvSpPr/>
          <p:nvPr/>
        </p:nvSpPr>
        <p:spPr>
          <a:xfrm>
            <a:off x="310172" y="571479"/>
            <a:ext cx="8452217"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rgbClr val="0000FF"/>
                </a:solidFill>
                <a:latin typeface="Calibri"/>
                <a:ea typeface="Calibri"/>
                <a:cs typeface="Calibri"/>
                <a:sym typeface="Calibri"/>
              </a:rPr>
              <a:t>متى تعتبر (الظاهرة الاجتماعية) مشكلة اجتماعية؟</a:t>
            </a:r>
          </a:p>
        </p:txBody>
      </p:sp>
      <p:pic>
        <p:nvPicPr>
          <p:cNvPr descr="D:\e\الشغل\شغل يبدء من  شهر 3 سنة 2014\كل البراويز\براويز خالصة\ghtydx.png" id="396" name="Shape 396"/>
          <p:cNvPicPr preferRelativeResize="0"/>
          <p:nvPr/>
        </p:nvPicPr>
        <p:blipFill rotWithShape="1">
          <a:blip r:embed="rId4">
            <a:alphaModFix/>
          </a:blip>
          <a:srcRect b="0" l="0" r="0" t="0"/>
          <a:stretch/>
        </p:blipFill>
        <p:spPr>
          <a:xfrm>
            <a:off x="0" y="2714619"/>
            <a:ext cx="9144000" cy="3929090"/>
          </a:xfrm>
          <a:prstGeom prst="rect">
            <a:avLst/>
          </a:prstGeom>
          <a:noFill/>
          <a:ln>
            <a:noFill/>
          </a:ln>
        </p:spPr>
      </p:pic>
      <p:sp>
        <p:nvSpPr>
          <p:cNvPr id="397" name="Shape 397"/>
          <p:cNvSpPr/>
          <p:nvPr/>
        </p:nvSpPr>
        <p:spPr>
          <a:xfrm>
            <a:off x="214282" y="2928933"/>
            <a:ext cx="8715434" cy="347787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عرف الباحثون الظاهرة الاجتماعية بأنها فعل اجتماعي يمارسه جموع من البشر، وحينما تكون الظاهرة ذات بعد سلبي، فهي مشكلة اجتماعية، وتكون الظاهرة الاجتماعية مشكلة إذا احتوت على أربعة عناصر وهي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pic>
        <p:nvPicPr>
          <p:cNvPr descr="D:\e\الشغل\شغل يبدء من  شهر 3 سنة 2014\كل البراويز\براويز خالصة\dnz-u31.png" id="402" name="Shape 402"/>
          <p:cNvPicPr preferRelativeResize="0"/>
          <p:nvPr/>
        </p:nvPicPr>
        <p:blipFill rotWithShape="1">
          <a:blip r:embed="rId3">
            <a:alphaModFix/>
          </a:blip>
          <a:srcRect b="0" l="0" r="0" t="0"/>
          <a:stretch/>
        </p:blipFill>
        <p:spPr>
          <a:xfrm>
            <a:off x="0" y="357166"/>
            <a:ext cx="9072561" cy="1928826"/>
          </a:xfrm>
          <a:prstGeom prst="rect">
            <a:avLst/>
          </a:prstGeom>
          <a:noFill/>
          <a:ln>
            <a:noFill/>
          </a:ln>
        </p:spPr>
      </p:pic>
      <p:sp>
        <p:nvSpPr>
          <p:cNvPr id="403" name="Shape 403"/>
          <p:cNvSpPr/>
          <p:nvPr/>
        </p:nvSpPr>
        <p:spPr>
          <a:xfrm>
            <a:off x="310172" y="571479"/>
            <a:ext cx="8452217"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rgbClr val="0000FF"/>
                </a:solidFill>
                <a:latin typeface="Calibri"/>
                <a:ea typeface="Calibri"/>
                <a:cs typeface="Calibri"/>
                <a:sym typeface="Calibri"/>
              </a:rPr>
              <a:t>متى تعتبر (الظاهرة الاجتماعية) مشكلة اجتماعية؟</a:t>
            </a:r>
          </a:p>
        </p:txBody>
      </p:sp>
      <p:pic>
        <p:nvPicPr>
          <p:cNvPr descr="D:\e\الشغل\شغل يبدء من  شهر 3 سنة 2014\كل البراويز\براويز خالصة\dnz-u45.png" id="404" name="Shape 404"/>
          <p:cNvPicPr preferRelativeResize="0"/>
          <p:nvPr/>
        </p:nvPicPr>
        <p:blipFill rotWithShape="1">
          <a:blip r:embed="rId4">
            <a:alphaModFix/>
          </a:blip>
          <a:srcRect b="0" l="0" r="0" t="0"/>
          <a:stretch/>
        </p:blipFill>
        <p:spPr>
          <a:xfrm>
            <a:off x="144658" y="2643182"/>
            <a:ext cx="8786840" cy="3929090"/>
          </a:xfrm>
          <a:prstGeom prst="rect">
            <a:avLst/>
          </a:prstGeom>
          <a:noFill/>
          <a:ln>
            <a:noFill/>
          </a:ln>
        </p:spPr>
      </p:pic>
      <p:sp>
        <p:nvSpPr>
          <p:cNvPr id="405" name="Shape 405"/>
          <p:cNvSpPr/>
          <p:nvPr/>
        </p:nvSpPr>
        <p:spPr>
          <a:xfrm>
            <a:off x="357158" y="3214685"/>
            <a:ext cx="8358246" cy="76944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1. </a:t>
            </a:r>
            <a:r>
              <a:rPr b="1" lang="ar-EG" sz="4400">
                <a:solidFill>
                  <a:srgbClr val="006600"/>
                </a:solidFill>
                <a:latin typeface="Calibri"/>
                <a:ea typeface="Calibri"/>
                <a:cs typeface="Calibri"/>
                <a:sym typeface="Calibri"/>
              </a:rPr>
              <a:t>أن تؤثر على عدد كبير من الناس.</a:t>
            </a:r>
          </a:p>
        </p:txBody>
      </p:sp>
      <p:sp>
        <p:nvSpPr>
          <p:cNvPr id="406" name="Shape 406"/>
          <p:cNvSpPr/>
          <p:nvPr/>
        </p:nvSpPr>
        <p:spPr>
          <a:xfrm>
            <a:off x="285719" y="4463014"/>
            <a:ext cx="8358246" cy="144655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2. </a:t>
            </a:r>
            <a:r>
              <a:rPr b="1" lang="ar-EG" sz="4400">
                <a:solidFill>
                  <a:srgbClr val="006600"/>
                </a:solidFill>
                <a:latin typeface="Calibri"/>
                <a:ea typeface="Calibri"/>
                <a:cs typeface="Calibri"/>
                <a:sym typeface="Calibri"/>
              </a:rPr>
              <a:t>أن تكون الظاهرة ذات تأثير سلبي وغير  </a:t>
            </a:r>
          </a:p>
          <a:p>
            <a:pPr indent="0" lvl="0" marL="0" marR="0" rtl="1" algn="r">
              <a:spcBef>
                <a:spcPts val="0"/>
              </a:spcBef>
              <a:buSzPct val="25000"/>
              <a:buNone/>
            </a:pPr>
            <a:r>
              <a:rPr b="1" lang="ar-EG" sz="4400">
                <a:solidFill>
                  <a:srgbClr val="006600"/>
                </a:solidFill>
                <a:latin typeface="Calibri"/>
                <a:ea typeface="Calibri"/>
                <a:cs typeface="Calibri"/>
                <a:sym typeface="Calibri"/>
              </a:rPr>
              <a:t>    مرغوب فيها.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pic>
        <p:nvPicPr>
          <p:cNvPr descr="D:\e\الشغل\شغل يبدء من  شهر 3 سنة 2014\كل البراويز\براويز خالصة\dnz-u31.png" id="411" name="Shape 411"/>
          <p:cNvPicPr preferRelativeResize="0"/>
          <p:nvPr/>
        </p:nvPicPr>
        <p:blipFill rotWithShape="1">
          <a:blip r:embed="rId3">
            <a:alphaModFix/>
          </a:blip>
          <a:srcRect b="0" l="0" r="0" t="0"/>
          <a:stretch/>
        </p:blipFill>
        <p:spPr>
          <a:xfrm>
            <a:off x="0" y="357166"/>
            <a:ext cx="9072561" cy="1928826"/>
          </a:xfrm>
          <a:prstGeom prst="rect">
            <a:avLst/>
          </a:prstGeom>
          <a:noFill/>
          <a:ln>
            <a:noFill/>
          </a:ln>
        </p:spPr>
      </p:pic>
      <p:sp>
        <p:nvSpPr>
          <p:cNvPr id="412" name="Shape 412"/>
          <p:cNvSpPr/>
          <p:nvPr/>
        </p:nvSpPr>
        <p:spPr>
          <a:xfrm>
            <a:off x="310172" y="571479"/>
            <a:ext cx="8452217"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rgbClr val="0000FF"/>
                </a:solidFill>
                <a:latin typeface="Calibri"/>
                <a:ea typeface="Calibri"/>
                <a:cs typeface="Calibri"/>
                <a:sym typeface="Calibri"/>
              </a:rPr>
              <a:t>متى تعتبر (الظاهرة الاجتماعية) مشكلة اجتماعية؟</a:t>
            </a:r>
          </a:p>
        </p:txBody>
      </p:sp>
      <p:pic>
        <p:nvPicPr>
          <p:cNvPr descr="D:\e\الشغل\شغل يبدء من  شهر 3 سنة 2014\كل البراويز\براويز خالصة\dnz-u45.png" id="413" name="Shape 413"/>
          <p:cNvPicPr preferRelativeResize="0"/>
          <p:nvPr/>
        </p:nvPicPr>
        <p:blipFill rotWithShape="1">
          <a:blip r:embed="rId4">
            <a:alphaModFix/>
          </a:blip>
          <a:srcRect b="0" l="0" r="0" t="0"/>
          <a:stretch/>
        </p:blipFill>
        <p:spPr>
          <a:xfrm>
            <a:off x="144658" y="2643182"/>
            <a:ext cx="8786840" cy="3929090"/>
          </a:xfrm>
          <a:prstGeom prst="rect">
            <a:avLst/>
          </a:prstGeom>
          <a:noFill/>
          <a:ln>
            <a:noFill/>
          </a:ln>
        </p:spPr>
      </p:pic>
      <p:sp>
        <p:nvSpPr>
          <p:cNvPr id="414" name="Shape 414"/>
          <p:cNvSpPr/>
          <p:nvPr/>
        </p:nvSpPr>
        <p:spPr>
          <a:xfrm>
            <a:off x="357158" y="3214685"/>
            <a:ext cx="8358246" cy="144655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3. </a:t>
            </a:r>
            <a:r>
              <a:rPr b="1" lang="ar-EG" sz="4400">
                <a:solidFill>
                  <a:srgbClr val="006600"/>
                </a:solidFill>
                <a:latin typeface="Calibri"/>
                <a:ea typeface="Calibri"/>
                <a:cs typeface="Calibri"/>
                <a:sym typeface="Calibri"/>
              </a:rPr>
              <a:t>أن يكون لدى الأفراد شعور عام بضرورة </a:t>
            </a:r>
          </a:p>
          <a:p>
            <a:pPr indent="0" lvl="0" marL="0" marR="0" rtl="1" algn="r">
              <a:spcBef>
                <a:spcPts val="0"/>
              </a:spcBef>
              <a:buSzPct val="25000"/>
              <a:buNone/>
            </a:pPr>
            <a:r>
              <a:rPr b="1" lang="ar-EG" sz="4400">
                <a:solidFill>
                  <a:srgbClr val="006600"/>
                </a:solidFill>
                <a:latin typeface="Calibri"/>
                <a:ea typeface="Calibri"/>
                <a:cs typeface="Calibri"/>
                <a:sym typeface="Calibri"/>
              </a:rPr>
              <a:t>     فعل شيء ما أو القيام بعمل ما حيالها.</a:t>
            </a:r>
          </a:p>
        </p:txBody>
      </p:sp>
      <p:sp>
        <p:nvSpPr>
          <p:cNvPr id="415" name="Shape 415"/>
          <p:cNvSpPr/>
          <p:nvPr/>
        </p:nvSpPr>
        <p:spPr>
          <a:xfrm>
            <a:off x="285719" y="4945575"/>
            <a:ext cx="8358246" cy="76944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4. </a:t>
            </a:r>
            <a:r>
              <a:rPr b="1" lang="ar-EG" sz="4400">
                <a:solidFill>
                  <a:srgbClr val="006600"/>
                </a:solidFill>
                <a:latin typeface="Calibri"/>
                <a:ea typeface="Calibri"/>
                <a:cs typeface="Calibri"/>
                <a:sym typeface="Calibri"/>
              </a:rPr>
              <a:t>أن يكون حلها من خلال الفعل الجمعي.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pic>
        <p:nvPicPr>
          <p:cNvPr descr="D:\e\الشغل\شغل يبدء من  شهر 3 سنة 2014\كل البراويز\براويز خالصة\,jkj.gif" id="420" name="Shape 420"/>
          <p:cNvPicPr preferRelativeResize="0"/>
          <p:nvPr/>
        </p:nvPicPr>
        <p:blipFill rotWithShape="1">
          <a:blip r:embed="rId3">
            <a:alphaModFix/>
          </a:blip>
          <a:srcRect b="0" l="0" r="0" t="0"/>
          <a:stretch/>
        </p:blipFill>
        <p:spPr>
          <a:xfrm>
            <a:off x="4377773" y="571479"/>
            <a:ext cx="4766227" cy="1500197"/>
          </a:xfrm>
          <a:prstGeom prst="rect">
            <a:avLst/>
          </a:prstGeom>
          <a:noFill/>
          <a:ln>
            <a:noFill/>
          </a:ln>
        </p:spPr>
      </p:pic>
      <p:sp>
        <p:nvSpPr>
          <p:cNvPr id="421" name="Shape 421"/>
          <p:cNvSpPr/>
          <p:nvPr/>
        </p:nvSpPr>
        <p:spPr>
          <a:xfrm>
            <a:off x="4449210" y="785793"/>
            <a:ext cx="4572031"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000099"/>
                </a:solidFill>
                <a:latin typeface="Calibri"/>
                <a:ea typeface="Calibri"/>
                <a:cs typeface="Calibri"/>
                <a:sym typeface="Calibri"/>
              </a:rPr>
              <a:t>تعلم ذاتي</a:t>
            </a:r>
          </a:p>
        </p:txBody>
      </p:sp>
      <p:grpSp>
        <p:nvGrpSpPr>
          <p:cNvPr id="422" name="Shape 422"/>
          <p:cNvGrpSpPr/>
          <p:nvPr/>
        </p:nvGrpSpPr>
        <p:grpSpPr>
          <a:xfrm>
            <a:off x="571471" y="2643181"/>
            <a:ext cx="8010124" cy="3000396"/>
            <a:chOff x="1219200" y="1185862"/>
            <a:chExt cx="6857999" cy="4486274"/>
          </a:xfrm>
        </p:grpSpPr>
        <p:pic>
          <p:nvPicPr>
            <p:cNvPr descr="7b2026be18.gif" id="423" name="Shape 423"/>
            <p:cNvPicPr preferRelativeResize="0"/>
            <p:nvPr/>
          </p:nvPicPr>
          <p:blipFill rotWithShape="1">
            <a:blip r:embed="rId4">
              <a:alphaModFix/>
            </a:blip>
            <a:srcRect b="0" l="0" r="0" t="0"/>
            <a:stretch/>
          </p:blipFill>
          <p:spPr>
            <a:xfrm>
              <a:off x="1219200" y="1185862"/>
              <a:ext cx="6857999" cy="4486274"/>
            </a:xfrm>
            <a:prstGeom prst="round2DiagRect">
              <a:avLst>
                <a:gd fmla="val 16667" name="adj1"/>
                <a:gd fmla="val 0" name="adj2"/>
              </a:avLst>
            </a:prstGeom>
            <a:noFill/>
            <a:ln>
              <a:noFill/>
            </a:ln>
            <a:effectLst>
              <a:outerShdw blurRad="190500" algn="ctr" dir="2700000" dist="228600">
                <a:srgbClr val="000000">
                  <a:alpha val="29803"/>
                </a:srgbClr>
              </a:outerShdw>
            </a:effectLst>
          </p:spPr>
        </p:pic>
        <p:sp>
          <p:nvSpPr>
            <p:cNvPr id="424" name="Shape 424"/>
            <p:cNvSpPr/>
            <p:nvPr/>
          </p:nvSpPr>
          <p:spPr>
            <a:xfrm>
              <a:off x="1219200" y="1295400"/>
              <a:ext cx="6781800" cy="4190999"/>
            </a:xfrm>
            <a:prstGeom prst="snip2DiagRect">
              <a:avLst>
                <a:gd fmla="val 0" name="adj1"/>
                <a:gd fmla="val 16667" name="adj2"/>
              </a:avLst>
            </a:prstGeom>
            <a:gradFill>
              <a:gsLst>
                <a:gs pos="0">
                  <a:srgbClr val="800000">
                    <a:alpha val="47450"/>
                  </a:srgbClr>
                </a:gs>
                <a:gs pos="100000">
                  <a:srgbClr val="3366FF"/>
                </a:gs>
              </a:gsLst>
              <a:path path="circle">
                <a:fillToRect l="100%" t="100%"/>
              </a:path>
              <a:tileRect b="-100%" r="-100%"/>
            </a:gra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425" name="Shape 425"/>
          <p:cNvSpPr/>
          <p:nvPr/>
        </p:nvSpPr>
        <p:spPr>
          <a:xfrm>
            <a:off x="571472" y="3214685"/>
            <a:ext cx="7843302"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chemeClr val="lt1"/>
                </a:solidFill>
                <a:latin typeface="Calibri"/>
                <a:ea typeface="Calibri"/>
                <a:cs typeface="Calibri"/>
                <a:sym typeface="Calibri"/>
              </a:rPr>
              <a:t>ابحث عن الفرق بين المشكلة الشخصية والمشكلة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pic>
        <p:nvPicPr>
          <p:cNvPr descr="D:\e\الشغل\شغل ابتدء من يوم 5 شهر 10 سنة 2013\كل البراويز\براويز خالصة\New Folder\2.gif" id="430" name="Shape 430"/>
          <p:cNvPicPr preferRelativeResize="0"/>
          <p:nvPr/>
        </p:nvPicPr>
        <p:blipFill rotWithShape="1">
          <a:blip r:embed="rId3">
            <a:alphaModFix/>
          </a:blip>
          <a:srcRect b="0" l="0" r="0" t="0"/>
          <a:stretch/>
        </p:blipFill>
        <p:spPr>
          <a:xfrm>
            <a:off x="1285851" y="1637141"/>
            <a:ext cx="6478149" cy="3336057"/>
          </a:xfrm>
          <a:prstGeom prst="rect">
            <a:avLst/>
          </a:prstGeom>
          <a:noFill/>
          <a:ln>
            <a:noFill/>
          </a:ln>
        </p:spPr>
      </p:pic>
      <p:sp>
        <p:nvSpPr>
          <p:cNvPr id="431" name="Shape 431"/>
          <p:cNvSpPr txBox="1"/>
          <p:nvPr/>
        </p:nvSpPr>
        <p:spPr>
          <a:xfrm>
            <a:off x="2238327" y="2614306"/>
            <a:ext cx="4704638"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نشاط 9- 2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500"/>
                                        <p:tgtEl>
                                          <p:spTgt spid="430"/>
                                        </p:tgtEl>
                                        <p:attrNameLst>
                                          <p:attrName>ppt_w</p:attrName>
                                        </p:attrNameLst>
                                      </p:cBhvr>
                                      <p:tavLst>
                                        <p:tav fmla="" tm="0">
                                          <p:val>
                                            <p:strVal val="0"/>
                                          </p:val>
                                        </p:tav>
                                        <p:tav fmla="" tm="100000">
                                          <p:val>
                                            <p:strVal val="#ppt_w"/>
                                          </p:val>
                                        </p:tav>
                                      </p:tavLst>
                                    </p:anim>
                                    <p:anim calcmode="lin" valueType="num">
                                      <p:cBhvr additive="base">
                                        <p:cTn dur="500"/>
                                        <p:tgtEl>
                                          <p:spTgt spid="4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ppt_w</p:attrName>
                                        </p:attrNameLst>
                                      </p:cBhvr>
                                      <p:tavLst>
                                        <p:tav fmla="" tm="0">
                                          <p:val>
                                            <p:strVal val="0"/>
                                          </p:val>
                                        </p:tav>
                                        <p:tav fmla="" tm="100000">
                                          <p:val>
                                            <p:strVal val="#ppt_w"/>
                                          </p:val>
                                        </p:tav>
                                      </p:tavLst>
                                    </p:anim>
                                    <p:anim calcmode="lin" valueType="num">
                                      <p:cBhvr additive="base">
                                        <p:cTn dur="500"/>
                                        <p:tgtEl>
                                          <p:spTgt spid="4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pic>
        <p:nvPicPr>
          <p:cNvPr descr="D:\e\الشغل\شغل ابتدء من يوم 5 شهر 10 سنة 2013\كل البراويز\براويز خالصة\New Folder\000-1.png" id="436" name="Shape 436"/>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437" name="Shape 437"/>
          <p:cNvSpPr txBox="1"/>
          <p:nvPr/>
        </p:nvSpPr>
        <p:spPr>
          <a:xfrm>
            <a:off x="428595" y="533925"/>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طبق عناصر المشكلة على ظاهرة (التسول) في المجتمع السعودي وماذا تستنتج؟</a:t>
            </a:r>
          </a:p>
        </p:txBody>
      </p:sp>
      <p:pic>
        <p:nvPicPr>
          <p:cNvPr descr="ut67.gif" id="438" name="Shape 438"/>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439" name="Shape 439"/>
          <p:cNvSpPr txBox="1"/>
          <p:nvPr/>
        </p:nvSpPr>
        <p:spPr>
          <a:xfrm>
            <a:off x="285719" y="2687792"/>
            <a:ext cx="8572560"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ظاهرة تفشت في المجتمع السعودي ولا نبالغ عندما نقول أنها أصبحت مهنة مربحة للغاية يلجأ إليها الكثير لتحسين المستوى الاجتماعي لا لأنه في حالة احتياج مادي حقيقي، وإنما لأنه يبحث عن مستوى أعلى من تغطية احتياجه.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p:nvPr/>
        </p:nvSpPr>
        <p:spPr>
          <a:xfrm>
            <a:off x="1928793" y="2714619"/>
            <a:ext cx="5286411" cy="2714644"/>
          </a:xfrm>
          <a:prstGeom prst="roundRect">
            <a:avLst>
              <a:gd fmla="val 16667" name="adj"/>
            </a:avLst>
          </a:prstGeom>
          <a:solidFill>
            <a:srgbClr val="FFFFCC"/>
          </a:solidFill>
          <a:ln cap="flat" cmpd="sng" w="762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sp>
        <p:nvSpPr>
          <p:cNvPr id="105" name="Shape 105"/>
          <p:cNvSpPr/>
          <p:nvPr/>
        </p:nvSpPr>
        <p:spPr>
          <a:xfrm>
            <a:off x="3143240" y="1782536"/>
            <a:ext cx="2857519" cy="923329"/>
          </a:xfrm>
          <a:prstGeom prst="rect">
            <a:avLst/>
          </a:prstGeom>
          <a:solidFill>
            <a:srgbClr val="C00000"/>
          </a:solidFill>
          <a:ln>
            <a:noFill/>
          </a:ln>
        </p:spPr>
        <p:txBody>
          <a:bodyPr anchorCtr="0" anchor="ctr" bIns="45700" lIns="91425" rIns="91425" tIns="45700">
            <a:noAutofit/>
          </a:bodyPr>
          <a:lstStyle/>
          <a:p>
            <a:pPr indent="0" lvl="0" marL="0" marR="0" rtl="1" algn="ctr">
              <a:spcBef>
                <a:spcPts val="0"/>
              </a:spcBef>
              <a:buSzPct val="25000"/>
              <a:buNone/>
            </a:pPr>
            <a:r>
              <a:rPr b="1" lang="ar-EG" sz="5400">
                <a:solidFill>
                  <a:srgbClr val="FFFF00"/>
                </a:solidFill>
                <a:latin typeface="Calibri"/>
                <a:ea typeface="Calibri"/>
                <a:cs typeface="Calibri"/>
                <a:sym typeface="Calibri"/>
              </a:rPr>
              <a:t>مدة التنفيذ</a:t>
            </a:r>
          </a:p>
        </p:txBody>
      </p:sp>
      <p:sp>
        <p:nvSpPr>
          <p:cNvPr id="106" name="Shape 106"/>
          <p:cNvSpPr/>
          <p:nvPr/>
        </p:nvSpPr>
        <p:spPr>
          <a:xfrm>
            <a:off x="3428992" y="3071809"/>
            <a:ext cx="2357453" cy="715088"/>
          </a:xfrm>
          <a:prstGeom prst="roundRect">
            <a:avLst>
              <a:gd fmla="val 16667" name="adj"/>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عدد الحصص</a:t>
            </a:r>
          </a:p>
        </p:txBody>
      </p:sp>
      <p:sp>
        <p:nvSpPr>
          <p:cNvPr id="107" name="Shape 107"/>
          <p:cNvSpPr/>
          <p:nvPr/>
        </p:nvSpPr>
        <p:spPr>
          <a:xfrm>
            <a:off x="4143371" y="4000503"/>
            <a:ext cx="857255" cy="908864"/>
          </a:xfrm>
          <a:prstGeom prst="ellipse">
            <a:avLst/>
          </a:prstGeom>
          <a:gradFill>
            <a:gsLst>
              <a:gs pos="0">
                <a:srgbClr val="5D427D"/>
              </a:gs>
              <a:gs pos="80000">
                <a:srgbClr val="7A57A5"/>
              </a:gs>
              <a:gs pos="100000">
                <a:srgbClr val="7A56A7"/>
              </a:gs>
            </a:gsLst>
            <a:lin ang="16200000" scaled="0"/>
          </a:gra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1" algn="ctr">
              <a:spcBef>
                <a:spcPts val="0"/>
              </a:spcBef>
              <a:buSzPct val="25000"/>
              <a:buNone/>
            </a:pPr>
            <a:r>
              <a:rPr b="1" lang="ar-EG" sz="3600">
                <a:solidFill>
                  <a:schemeClr val="lt1"/>
                </a:solidFill>
                <a:latin typeface="Calibri"/>
                <a:ea typeface="Calibri"/>
                <a:cs typeface="Calibri"/>
                <a:sym typeface="Calibri"/>
              </a:rPr>
              <a:t>6</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pic>
        <p:nvPicPr>
          <p:cNvPr descr="D:\e\الشغل\شغل ابتدء من يوم 5 شهر 10 سنة 2013\كل البراويز\براويز خالصة\New Folder\000-1.png" id="444" name="Shape 444"/>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445" name="Shape 445"/>
          <p:cNvSpPr txBox="1"/>
          <p:nvPr/>
        </p:nvSpPr>
        <p:spPr>
          <a:xfrm>
            <a:off x="428595" y="533925"/>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طبق عناصر المشكلة على ظاهرة (التسول) في المجتمع السعودي وماذا تستنتج؟</a:t>
            </a:r>
          </a:p>
        </p:txBody>
      </p:sp>
      <p:pic>
        <p:nvPicPr>
          <p:cNvPr descr="ut67.gif" id="446" name="Shape 446"/>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447" name="Shape 447"/>
          <p:cNvSpPr txBox="1"/>
          <p:nvPr/>
        </p:nvSpPr>
        <p:spPr>
          <a:xfrm>
            <a:off x="285719" y="2357430"/>
            <a:ext cx="8572560"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إنه "التسول" الوباء الاجتماعي الذي ساد في المجتمع السعودي في الآونة الأخيرة وأصبح عملاً لقطاعات عريضة من أبناء هذا المجتمع، أصبح للتسول مفهوم حديث يتناسب مع روح العصر والمجتمع أيضاً الذي تظهر فيه الظاهرة، وعلى الرغم من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pic>
        <p:nvPicPr>
          <p:cNvPr descr="D:\e\الشغل\شغل ابتدء من يوم 5 شهر 10 سنة 2013\كل البراويز\براويز خالصة\New Folder\000-1.png" id="452" name="Shape 452"/>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453" name="Shape 453"/>
          <p:cNvSpPr txBox="1"/>
          <p:nvPr/>
        </p:nvSpPr>
        <p:spPr>
          <a:xfrm>
            <a:off x="428595" y="533925"/>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طبق عناصر المشكلة على ظاهرة (التسول) في المجتمع السعودي وماذا تستنتج؟</a:t>
            </a:r>
          </a:p>
        </p:txBody>
      </p:sp>
      <p:pic>
        <p:nvPicPr>
          <p:cNvPr descr="ut67.gif" id="454" name="Shape 454"/>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455" name="Shape 455"/>
          <p:cNvSpPr txBox="1"/>
          <p:nvPr/>
        </p:nvSpPr>
        <p:spPr>
          <a:xfrm>
            <a:off x="285719" y="2357430"/>
            <a:ext cx="8572560"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أن معظم القائمين به من الفئة التي لم تنل من العلم ما يؤهلها لدراسة المجتمع إلا أنهم</a:t>
            </a:r>
            <a:r>
              <a:rPr lang="ar-EG" sz="4000">
                <a:solidFill>
                  <a:srgbClr val="C00000"/>
                </a:solidFill>
                <a:latin typeface="Calibri"/>
                <a:ea typeface="Calibri"/>
                <a:cs typeface="Calibri"/>
                <a:sym typeface="Calibri"/>
              </a:rPr>
              <a:t> </a:t>
            </a:r>
            <a:r>
              <a:rPr b="1" lang="ar-EG" sz="4000">
                <a:solidFill>
                  <a:srgbClr val="C00000"/>
                </a:solidFill>
                <a:latin typeface="Calibri"/>
                <a:ea typeface="Calibri"/>
                <a:cs typeface="Calibri"/>
                <a:sym typeface="Calibri"/>
              </a:rPr>
              <a:t>يعلمون جيداً كيفية الوصول للفئة التي يتسولون منها و من الملاحظ أيضا أن نسبة التسول في النساء والأطفال واضحة بشكل ظاهر مع تراجعها عند الرجال بشكل ملحوظ.</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pic>
        <p:nvPicPr>
          <p:cNvPr descr="D:\e\الشغل\شغل ابتدء من يوم 5 شهر 10 سنة 2013\كل البراويز\براويز خالصة\New Folder\000-1.png" id="460" name="Shape 460"/>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461" name="Shape 461"/>
          <p:cNvSpPr txBox="1"/>
          <p:nvPr/>
        </p:nvSpPr>
        <p:spPr>
          <a:xfrm>
            <a:off x="428595" y="533925"/>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طبق عناصر المشكلة على ظاهرة (التسول) في المجتمع السعودي وماذا تستنتج؟</a:t>
            </a:r>
          </a:p>
        </p:txBody>
      </p:sp>
      <p:pic>
        <p:nvPicPr>
          <p:cNvPr descr="ut67.gif" id="462" name="Shape 462"/>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463" name="Shape 463"/>
          <p:cNvSpPr txBox="1"/>
          <p:nvPr/>
        </p:nvSpPr>
        <p:spPr>
          <a:xfrm>
            <a:off x="214282" y="2616355"/>
            <a:ext cx="8572560"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أن المتسول ليس مريضاً نفسياً وأنه لا علاقة بين المرض والتسول، أما الظاهرة ترجع لأسباب عديدة من بينها الفقر والبطالة وتفاقم ظاهرة أولاد الشوارع التي تعد قنبلة موقوتة أقترب انفجارها كما أن الحقد الاجتماعي يلعب دوراً فيها،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pic>
        <p:nvPicPr>
          <p:cNvPr descr="D:\e\الشغل\شغل ابتدء من يوم 5 شهر 10 سنة 2013\كل البراويز\براويز خالصة\New Folder\000-1.png" id="468" name="Shape 468"/>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469" name="Shape 469"/>
          <p:cNvSpPr txBox="1"/>
          <p:nvPr/>
        </p:nvSpPr>
        <p:spPr>
          <a:xfrm>
            <a:off x="428595" y="533925"/>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طبق عناصر المشكلة على ظاهرة (التسول) في المجتمع السعودي وماذا تستنتج؟</a:t>
            </a:r>
          </a:p>
        </p:txBody>
      </p:sp>
      <p:pic>
        <p:nvPicPr>
          <p:cNvPr descr="ut67.gif" id="470" name="Shape 470"/>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471" name="Shape 471"/>
          <p:cNvSpPr txBox="1"/>
          <p:nvPr/>
        </p:nvSpPr>
        <p:spPr>
          <a:xfrm>
            <a:off x="285719" y="2428867"/>
            <a:ext cx="8572560"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فالمتسول يعتقد خطأ أنه يأخذ حقه من المواطنين الذين سلبوه حقه في الحياة الكريمة وان ما يقوم به أفضل الطرق بدلاً من اللجوء للسرقة أو النصب.  ويعتبر التسول مشروع اقتصادي مربح لبعض فئات المجتمع من التي تستغل من هم أقل منهم وتعلم طرق التحايل على القانون هذه الفئة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pic>
        <p:nvPicPr>
          <p:cNvPr descr="D:\e\الشغل\شغل ابتدء من يوم 5 شهر 10 سنة 2013\كل البراويز\براويز خالصة\New Folder\000-1.png" id="476" name="Shape 476"/>
          <p:cNvPicPr preferRelativeResize="0"/>
          <p:nvPr/>
        </p:nvPicPr>
        <p:blipFill rotWithShape="1">
          <a:blip r:embed="rId3">
            <a:alphaModFix/>
          </a:blip>
          <a:srcRect b="0" l="0" r="0" t="0"/>
          <a:stretch/>
        </p:blipFill>
        <p:spPr>
          <a:xfrm>
            <a:off x="0" y="285728"/>
            <a:ext cx="9429782" cy="1928826"/>
          </a:xfrm>
          <a:prstGeom prst="rect">
            <a:avLst/>
          </a:prstGeom>
          <a:noFill/>
          <a:ln>
            <a:noFill/>
          </a:ln>
        </p:spPr>
      </p:pic>
      <p:sp>
        <p:nvSpPr>
          <p:cNvPr id="477" name="Shape 477"/>
          <p:cNvSpPr txBox="1"/>
          <p:nvPr/>
        </p:nvSpPr>
        <p:spPr>
          <a:xfrm>
            <a:off x="428595" y="533925"/>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طبق عناصر المشكلة على ظاهرة (التسول) في المجتمع السعودي وماذا تستنتج؟</a:t>
            </a:r>
          </a:p>
        </p:txBody>
      </p:sp>
      <p:pic>
        <p:nvPicPr>
          <p:cNvPr descr="ut67.gif" id="478" name="Shape 478"/>
          <p:cNvPicPr preferRelativeResize="0"/>
          <p:nvPr/>
        </p:nvPicPr>
        <p:blipFill rotWithShape="1">
          <a:blip r:embed="rId4">
            <a:alphaModFix/>
          </a:blip>
          <a:srcRect b="0" l="0" r="0" t="0"/>
          <a:stretch/>
        </p:blipFill>
        <p:spPr>
          <a:xfrm>
            <a:off x="0" y="2214553"/>
            <a:ext cx="9144000" cy="4071964"/>
          </a:xfrm>
          <a:prstGeom prst="rect">
            <a:avLst/>
          </a:prstGeom>
          <a:noFill/>
          <a:ln>
            <a:noFill/>
          </a:ln>
        </p:spPr>
      </p:pic>
      <p:sp>
        <p:nvSpPr>
          <p:cNvPr id="479" name="Shape 479"/>
          <p:cNvSpPr txBox="1"/>
          <p:nvPr/>
        </p:nvSpPr>
        <p:spPr>
          <a:xfrm>
            <a:off x="285719" y="2357430"/>
            <a:ext cx="8572560" cy="397031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C00000"/>
                </a:solidFill>
                <a:latin typeface="Calibri"/>
                <a:ea typeface="Calibri"/>
                <a:cs typeface="Calibri"/>
                <a:sym typeface="Calibri"/>
              </a:rPr>
              <a:t>تعلم جيدا سبل الاستغلال الجيد لفئة أخرى يغفل عنها المجتمع وهم أطفال الشوارع المستغلين في كل الوظائف التي تسبب ضررا للمجتمع مثل (التسول، ترويج المخدرات، السرقة، الاعتداء الجنسي) وكلها أمراض تسبب الآلام للمجتمع المصري الذي يحاول التبرير للظاهرة عادةً ولا يضع يده على نقاط القوة والضعف فيها.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x="0" y="0"/>
          <a:ext cx="0" cy="0"/>
          <a:chOff x="0" y="0"/>
          <a:chExt cx="0" cy="0"/>
        </a:xfrm>
      </p:grpSpPr>
      <p:pic>
        <p:nvPicPr>
          <p:cNvPr descr="D:\e\الشغل\شغل يبدء من  شهر 3 سنة 2014\كل البراويز\براويز خالصة\9p.png" id="484" name="Shape 484"/>
          <p:cNvPicPr preferRelativeResize="0"/>
          <p:nvPr/>
        </p:nvPicPr>
        <p:blipFill rotWithShape="1">
          <a:blip r:embed="rId3">
            <a:alphaModFix/>
          </a:blip>
          <a:srcRect b="0" l="0" r="0" t="0"/>
          <a:stretch/>
        </p:blipFill>
        <p:spPr>
          <a:xfrm>
            <a:off x="428595" y="1643050"/>
            <a:ext cx="8286807" cy="3143272"/>
          </a:xfrm>
          <a:prstGeom prst="rect">
            <a:avLst/>
          </a:prstGeom>
          <a:noFill/>
          <a:ln>
            <a:noFill/>
          </a:ln>
        </p:spPr>
      </p:pic>
      <p:sp>
        <p:nvSpPr>
          <p:cNvPr id="485" name="Shape 485"/>
          <p:cNvSpPr/>
          <p:nvPr/>
        </p:nvSpPr>
        <p:spPr>
          <a:xfrm>
            <a:off x="1285851" y="2000240"/>
            <a:ext cx="6572296" cy="175432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chemeClr val="lt1"/>
                </a:solidFill>
                <a:latin typeface="Calibri"/>
                <a:ea typeface="Calibri"/>
                <a:cs typeface="Calibri"/>
                <a:sym typeface="Calibri"/>
              </a:rPr>
              <a:t>خصائص المشكلات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x="0" y="0"/>
          <a:ext cx="0" cy="0"/>
          <a:chOff x="0" y="0"/>
          <a:chExt cx="0" cy="0"/>
        </a:xfrm>
      </p:grpSpPr>
      <p:pic>
        <p:nvPicPr>
          <p:cNvPr descr="D:\e\الشغل\شغل يبدء من  شهر 3 سنة 2014\كل البراويز\براويز خالصة\0140.png" id="490" name="Shape 490"/>
          <p:cNvPicPr preferRelativeResize="0"/>
          <p:nvPr/>
        </p:nvPicPr>
        <p:blipFill rotWithShape="1">
          <a:blip r:embed="rId3">
            <a:alphaModFix/>
          </a:blip>
          <a:srcRect b="0" l="0" r="0" t="0"/>
          <a:stretch/>
        </p:blipFill>
        <p:spPr>
          <a:xfrm>
            <a:off x="1846635" y="642918"/>
            <a:ext cx="7297363" cy="1105462"/>
          </a:xfrm>
          <a:prstGeom prst="rect">
            <a:avLst/>
          </a:prstGeom>
          <a:noFill/>
          <a:ln>
            <a:noFill/>
          </a:ln>
        </p:spPr>
      </p:pic>
      <p:sp>
        <p:nvSpPr>
          <p:cNvPr id="491" name="Shape 491"/>
          <p:cNvSpPr/>
          <p:nvPr/>
        </p:nvSpPr>
        <p:spPr>
          <a:xfrm>
            <a:off x="2000232" y="748249"/>
            <a:ext cx="6715172" cy="76944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تتسم المشكلات الاجتماعية بالنسبية</a:t>
            </a:r>
          </a:p>
        </p:txBody>
      </p:sp>
      <p:pic>
        <p:nvPicPr>
          <p:cNvPr descr="D:\e\الشغل\شغل يبدء من  شهر 3 سنة 2014\كل البراويز\براويز خالصة\dnz-u7.png" id="492" name="Shape 492"/>
          <p:cNvPicPr preferRelativeResize="0"/>
          <p:nvPr/>
        </p:nvPicPr>
        <p:blipFill rotWithShape="1">
          <a:blip r:embed="rId4">
            <a:alphaModFix/>
          </a:blip>
          <a:srcRect b="0" l="0" r="0" t="0"/>
          <a:stretch/>
        </p:blipFill>
        <p:spPr>
          <a:xfrm>
            <a:off x="214282" y="2428867"/>
            <a:ext cx="8643997" cy="3529019"/>
          </a:xfrm>
          <a:prstGeom prst="rect">
            <a:avLst/>
          </a:prstGeom>
          <a:noFill/>
          <a:ln>
            <a:noFill/>
          </a:ln>
        </p:spPr>
      </p:pic>
      <p:sp>
        <p:nvSpPr>
          <p:cNvPr id="493" name="Shape 493"/>
          <p:cNvSpPr/>
          <p:nvPr/>
        </p:nvSpPr>
        <p:spPr>
          <a:xfrm>
            <a:off x="642910" y="2831880"/>
            <a:ext cx="7858180"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244061"/>
                </a:solidFill>
                <a:latin typeface="Calibri"/>
                <a:ea typeface="Calibri"/>
                <a:cs typeface="Calibri"/>
                <a:sym typeface="Calibri"/>
              </a:rPr>
              <a:t>حيث تختلف باختلاف المجتمعات بل وتختلف في المجتمع الواحد من مرحلة زمنية لأخرى مثل مشكلة تأخر سن الزواج.</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7" name="Shape 497"/>
        <p:cNvGrpSpPr/>
        <p:nvPr/>
      </p:nvGrpSpPr>
      <p:grpSpPr>
        <a:xfrm>
          <a:off x="0" y="0"/>
          <a:ext cx="0" cy="0"/>
          <a:chOff x="0" y="0"/>
          <a:chExt cx="0" cy="0"/>
        </a:xfrm>
      </p:grpSpPr>
      <p:grpSp>
        <p:nvGrpSpPr>
          <p:cNvPr id="498" name="Shape 498"/>
          <p:cNvGrpSpPr/>
          <p:nvPr/>
        </p:nvGrpSpPr>
        <p:grpSpPr>
          <a:xfrm>
            <a:off x="357157" y="428604"/>
            <a:ext cx="8501121" cy="1285884"/>
            <a:chOff x="1682908" y="764704"/>
            <a:chExt cx="5311858" cy="4156907"/>
          </a:xfrm>
        </p:grpSpPr>
        <p:pic>
          <p:nvPicPr>
            <p:cNvPr descr="p;p[09.gif" id="499" name="Shape 499"/>
            <p:cNvPicPr preferRelativeResize="0"/>
            <p:nvPr/>
          </p:nvPicPr>
          <p:blipFill rotWithShape="1">
            <a:blip r:embed="rId3">
              <a:alphaModFix/>
            </a:blip>
            <a:srcRect b="0" l="0" r="0" t="0"/>
            <a:stretch/>
          </p:blipFill>
          <p:spPr>
            <a:xfrm>
              <a:off x="1682908" y="764704"/>
              <a:ext cx="5248623" cy="4156907"/>
            </a:xfrm>
            <a:prstGeom prst="rect">
              <a:avLst/>
            </a:prstGeom>
            <a:noFill/>
            <a:ln>
              <a:noFill/>
            </a:ln>
            <a:effectLst>
              <a:outerShdw blurRad="44450" algn="ctr" dir="5400000" dist="27939">
                <a:srgbClr val="000000">
                  <a:alpha val="31764"/>
                </a:srgbClr>
              </a:outerShdw>
            </a:effectLst>
          </p:spPr>
        </p:pic>
        <p:sp>
          <p:nvSpPr>
            <p:cNvPr id="500" name="Shape 500"/>
            <p:cNvSpPr/>
            <p:nvPr/>
          </p:nvSpPr>
          <p:spPr>
            <a:xfrm>
              <a:off x="1682908" y="874095"/>
              <a:ext cx="5311858" cy="393812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501" name="Shape 501"/>
          <p:cNvSpPr txBox="1"/>
          <p:nvPr/>
        </p:nvSpPr>
        <p:spPr>
          <a:xfrm>
            <a:off x="357158" y="659295"/>
            <a:ext cx="8429683"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تتميز المشكلات الاجتماعية بالترابط والتداخل</a:t>
            </a:r>
          </a:p>
        </p:txBody>
      </p:sp>
      <p:grpSp>
        <p:nvGrpSpPr>
          <p:cNvPr id="502" name="Shape 502"/>
          <p:cNvGrpSpPr/>
          <p:nvPr/>
        </p:nvGrpSpPr>
        <p:grpSpPr>
          <a:xfrm>
            <a:off x="285720" y="2000239"/>
            <a:ext cx="8572560" cy="4071965"/>
            <a:chOff x="714347" y="285728"/>
            <a:chExt cx="7715303" cy="6311900"/>
          </a:xfrm>
        </p:grpSpPr>
        <p:pic>
          <p:nvPicPr>
            <p:cNvPr descr="D:\New folder\f.gif" id="503" name="Shape 503"/>
            <p:cNvPicPr preferRelativeResize="0"/>
            <p:nvPr/>
          </p:nvPicPr>
          <p:blipFill rotWithShape="1">
            <a:blip r:embed="rId4">
              <a:alphaModFix/>
            </a:blip>
            <a:srcRect b="0" l="0" r="0" t="0"/>
            <a:stretch/>
          </p:blipFill>
          <p:spPr>
            <a:xfrm>
              <a:off x="714347" y="285728"/>
              <a:ext cx="7500989" cy="6311900"/>
            </a:xfrm>
            <a:prstGeom prst="flowChartAlternateProcess">
              <a:avLst/>
            </a:prstGeom>
            <a:noFill/>
            <a:ln>
              <a:noFill/>
            </a:ln>
            <a:effectLst>
              <a:outerShdw blurRad="190500" algn="ctr" dir="2700000" dist="228600">
                <a:srgbClr val="000000">
                  <a:alpha val="29803"/>
                </a:srgbClr>
              </a:outerShdw>
            </a:effectLst>
          </p:spPr>
        </p:pic>
        <p:pic>
          <p:nvPicPr>
            <p:cNvPr descr="D:\New folder\f.gif" id="504" name="Shape 504"/>
            <p:cNvPicPr preferRelativeResize="0"/>
            <p:nvPr/>
          </p:nvPicPr>
          <p:blipFill rotWithShape="1">
            <a:blip r:embed="rId5">
              <a:alphaModFix/>
            </a:blip>
            <a:srcRect b="0" l="0" r="0" t="0"/>
            <a:stretch/>
          </p:blipFill>
          <p:spPr>
            <a:xfrm>
              <a:off x="928662" y="546100"/>
              <a:ext cx="7500989" cy="6026171"/>
            </a:xfrm>
            <a:prstGeom prst="round2DiagRect">
              <a:avLst>
                <a:gd fmla="val 16667" name="adj1"/>
                <a:gd fmla="val 0" name="adj2"/>
              </a:avLst>
            </a:prstGeom>
            <a:noFill/>
            <a:ln>
              <a:noFill/>
            </a:ln>
            <a:effectLst>
              <a:outerShdw blurRad="190500" algn="ctr" dir="2700000" dist="228600">
                <a:srgbClr val="000000">
                  <a:alpha val="29803"/>
                </a:srgbClr>
              </a:outerShdw>
            </a:effectLst>
          </p:spPr>
        </p:pic>
      </p:grpSp>
      <p:sp>
        <p:nvSpPr>
          <p:cNvPr id="505" name="Shape 505"/>
          <p:cNvSpPr/>
          <p:nvPr/>
        </p:nvSpPr>
        <p:spPr>
          <a:xfrm>
            <a:off x="571472" y="2534189"/>
            <a:ext cx="8143931"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006600"/>
                </a:solidFill>
                <a:latin typeface="Calibri"/>
                <a:ea typeface="Calibri"/>
                <a:cs typeface="Calibri"/>
                <a:sym typeface="Calibri"/>
              </a:rPr>
              <a:t>حيث ترتبط المشكلة الاجتماعية بالمشكلات الأخرى.</a:t>
            </a:r>
          </a:p>
        </p:txBody>
      </p:sp>
      <p:sp>
        <p:nvSpPr>
          <p:cNvPr id="506" name="Shape 506"/>
          <p:cNvSpPr/>
          <p:nvPr/>
        </p:nvSpPr>
        <p:spPr>
          <a:xfrm>
            <a:off x="571472" y="4034387"/>
            <a:ext cx="8143931"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مثال: </a:t>
            </a:r>
            <a:r>
              <a:rPr b="1" lang="ar-EG" sz="4000">
                <a:solidFill>
                  <a:srgbClr val="800000"/>
                </a:solidFill>
                <a:latin typeface="Calibri"/>
                <a:ea typeface="Calibri"/>
                <a:cs typeface="Calibri"/>
                <a:sym typeface="Calibri"/>
              </a:rPr>
              <a:t>مشكلة الأمية ترتبط بمشكلات مستوى الدخل ومستوى الوعي والصحة وغيرها.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6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pic>
        <p:nvPicPr>
          <p:cNvPr descr="kuy7.gif" id="511" name="Shape 511"/>
          <p:cNvPicPr preferRelativeResize="0"/>
          <p:nvPr/>
        </p:nvPicPr>
        <p:blipFill rotWithShape="1">
          <a:blip r:embed="rId3">
            <a:alphaModFix/>
          </a:blip>
          <a:srcRect b="0" l="0" r="0" t="0"/>
          <a:stretch/>
        </p:blipFill>
        <p:spPr>
          <a:xfrm>
            <a:off x="1571604" y="428604"/>
            <a:ext cx="7460022" cy="1214446"/>
          </a:xfrm>
          <a:prstGeom prst="rect">
            <a:avLst/>
          </a:prstGeom>
          <a:noFill/>
          <a:ln>
            <a:noFill/>
          </a:ln>
        </p:spPr>
      </p:pic>
      <p:sp>
        <p:nvSpPr>
          <p:cNvPr id="512" name="Shape 512"/>
          <p:cNvSpPr txBox="1"/>
          <p:nvPr/>
        </p:nvSpPr>
        <p:spPr>
          <a:xfrm>
            <a:off x="2071669" y="642918"/>
            <a:ext cx="6429420"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lt1"/>
                </a:solidFill>
                <a:latin typeface="Calibri"/>
                <a:ea typeface="Calibri"/>
                <a:cs typeface="Calibri"/>
                <a:sym typeface="Calibri"/>
              </a:rPr>
              <a:t>المشكلة الاجتماعية تلقائية</a:t>
            </a:r>
          </a:p>
        </p:txBody>
      </p:sp>
      <p:pic>
        <p:nvPicPr>
          <p:cNvPr descr="gy5.gif" id="513" name="Shape 513"/>
          <p:cNvPicPr preferRelativeResize="0"/>
          <p:nvPr/>
        </p:nvPicPr>
        <p:blipFill rotWithShape="1">
          <a:blip r:embed="rId4">
            <a:alphaModFix/>
          </a:blip>
          <a:srcRect b="0" l="0" r="0" t="0"/>
          <a:stretch/>
        </p:blipFill>
        <p:spPr>
          <a:xfrm>
            <a:off x="214282" y="2285991"/>
            <a:ext cx="8572560" cy="3547315"/>
          </a:xfrm>
          <a:prstGeom prst="rect">
            <a:avLst/>
          </a:prstGeom>
          <a:noFill/>
          <a:ln>
            <a:noFill/>
          </a:ln>
        </p:spPr>
      </p:pic>
      <p:sp>
        <p:nvSpPr>
          <p:cNvPr id="514" name="Shape 514"/>
          <p:cNvSpPr txBox="1"/>
          <p:nvPr/>
        </p:nvSpPr>
        <p:spPr>
          <a:xfrm>
            <a:off x="857224" y="2928933"/>
            <a:ext cx="7358114"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C00000"/>
                </a:solidFill>
                <a:latin typeface="Calibri"/>
                <a:ea typeface="Calibri"/>
                <a:cs typeface="Calibri"/>
                <a:sym typeface="Calibri"/>
              </a:rPr>
              <a:t>فهي ليست من صنع فرد واحد أو بضعة أفراد ولكنها من صنع المجتمع ككل.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6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6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8" name="Shape 518"/>
        <p:cNvGrpSpPr/>
        <p:nvPr/>
      </p:nvGrpSpPr>
      <p:grpSpPr>
        <a:xfrm>
          <a:off x="0" y="0"/>
          <a:ext cx="0" cy="0"/>
          <a:chOff x="0" y="0"/>
          <a:chExt cx="0" cy="0"/>
        </a:xfrm>
      </p:grpSpPr>
      <p:pic>
        <p:nvPicPr>
          <p:cNvPr descr="op9.gif" id="519" name="Shape 519"/>
          <p:cNvPicPr preferRelativeResize="0"/>
          <p:nvPr/>
        </p:nvPicPr>
        <p:blipFill rotWithShape="1">
          <a:blip r:embed="rId3">
            <a:alphaModFix/>
          </a:blip>
          <a:srcRect b="0" l="0" r="0" t="0"/>
          <a:stretch/>
        </p:blipFill>
        <p:spPr>
          <a:xfrm>
            <a:off x="2500298" y="357165"/>
            <a:ext cx="6476788" cy="1285883"/>
          </a:xfrm>
          <a:prstGeom prst="rect">
            <a:avLst/>
          </a:prstGeom>
          <a:noFill/>
          <a:ln>
            <a:noFill/>
          </a:ln>
        </p:spPr>
      </p:pic>
      <p:sp>
        <p:nvSpPr>
          <p:cNvPr id="520" name="Shape 520"/>
          <p:cNvSpPr txBox="1"/>
          <p:nvPr/>
        </p:nvSpPr>
        <p:spPr>
          <a:xfrm>
            <a:off x="2643174" y="642918"/>
            <a:ext cx="6143667"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6600"/>
                </a:solidFill>
                <a:latin typeface="Calibri"/>
                <a:ea typeface="Calibri"/>
                <a:cs typeface="Calibri"/>
                <a:sym typeface="Calibri"/>
              </a:rPr>
              <a:t>للمشكلة الاجتماعية أسباب متعددة</a:t>
            </a:r>
          </a:p>
        </p:txBody>
      </p:sp>
      <p:pic>
        <p:nvPicPr>
          <p:cNvPr descr="D:\e\الشغل\شغل يبدء من  شهر 3 سنة 2014\كل البراويز\براويز خالصة\vc.gif" id="521" name="Shape 521"/>
          <p:cNvPicPr preferRelativeResize="0"/>
          <p:nvPr/>
        </p:nvPicPr>
        <p:blipFill rotWithShape="1">
          <a:blip r:embed="rId4">
            <a:alphaModFix/>
          </a:blip>
          <a:srcRect b="0" l="0" r="0" t="0"/>
          <a:stretch/>
        </p:blipFill>
        <p:spPr>
          <a:xfrm>
            <a:off x="357158" y="2071677"/>
            <a:ext cx="8358244" cy="4286280"/>
          </a:xfrm>
          <a:prstGeom prst="rect">
            <a:avLst/>
          </a:prstGeom>
          <a:noFill/>
          <a:ln>
            <a:noFill/>
          </a:ln>
        </p:spPr>
      </p:pic>
      <p:sp>
        <p:nvSpPr>
          <p:cNvPr id="522" name="Shape 522"/>
          <p:cNvSpPr/>
          <p:nvPr/>
        </p:nvSpPr>
        <p:spPr>
          <a:xfrm>
            <a:off x="571472" y="2588121"/>
            <a:ext cx="8001055"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800000"/>
                </a:solidFill>
                <a:latin typeface="Calibri"/>
                <a:ea typeface="Calibri"/>
                <a:cs typeface="Calibri"/>
                <a:sym typeface="Calibri"/>
              </a:rPr>
              <a:t>لا يوجد مشكلة لها سبب واحد.</a:t>
            </a:r>
          </a:p>
        </p:txBody>
      </p:sp>
      <p:sp>
        <p:nvSpPr>
          <p:cNvPr id="523" name="Shape 523"/>
          <p:cNvSpPr/>
          <p:nvPr/>
        </p:nvSpPr>
        <p:spPr>
          <a:xfrm>
            <a:off x="571472" y="3429000"/>
            <a:ext cx="8001055"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800000"/>
                </a:solidFill>
                <a:latin typeface="Calibri"/>
                <a:ea typeface="Calibri"/>
                <a:cs typeface="Calibri"/>
                <a:sym typeface="Calibri"/>
              </a:rPr>
              <a:t>تتسم المشكلة الاجتماعية بالعمومية والانتشار: حيث أنها تؤثر بقوة على قطاع عريض من الناس سواء داخل المجتمع الواحد أو على مستوى العالم ككل.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6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6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descr="D:\e\الشغل\شغل يبدء من  شهر 3 سنة 2014\كل البراويز\براويز خالصة\imagesCACCBSFZ.gif" id="112" name="Shape 112"/>
          <p:cNvPicPr preferRelativeResize="0"/>
          <p:nvPr/>
        </p:nvPicPr>
        <p:blipFill rotWithShape="1">
          <a:blip r:embed="rId3">
            <a:alphaModFix/>
          </a:blip>
          <a:srcRect b="0" l="0" r="0" t="0"/>
          <a:stretch/>
        </p:blipFill>
        <p:spPr>
          <a:xfrm>
            <a:off x="4857751" y="928670"/>
            <a:ext cx="3786214" cy="1214446"/>
          </a:xfrm>
          <a:prstGeom prst="rect">
            <a:avLst/>
          </a:prstGeom>
          <a:noFill/>
          <a:ln>
            <a:noFill/>
          </a:ln>
        </p:spPr>
      </p:pic>
      <p:sp>
        <p:nvSpPr>
          <p:cNvPr id="113" name="Shape 113"/>
          <p:cNvSpPr/>
          <p:nvPr/>
        </p:nvSpPr>
        <p:spPr>
          <a:xfrm>
            <a:off x="5286380" y="1142983"/>
            <a:ext cx="2888930"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rgbClr val="CC0099"/>
                </a:solidFill>
                <a:latin typeface="Calibri"/>
                <a:ea typeface="Calibri"/>
                <a:cs typeface="Calibri"/>
                <a:sym typeface="Calibri"/>
              </a:rPr>
              <a:t>أهداف الوحدة</a:t>
            </a:r>
          </a:p>
        </p:txBody>
      </p:sp>
      <p:pic>
        <p:nvPicPr>
          <p:cNvPr descr="D:\e\الشغل\شغل يبدء من  شهر 3 سنة 2014\كل البراويز\براويز خالصة\images-(3).gif" id="114" name="Shape 114"/>
          <p:cNvPicPr preferRelativeResize="0"/>
          <p:nvPr/>
        </p:nvPicPr>
        <p:blipFill rotWithShape="1">
          <a:blip r:embed="rId4">
            <a:alphaModFix/>
          </a:blip>
          <a:srcRect b="0" l="0" r="0" t="0"/>
          <a:stretch/>
        </p:blipFill>
        <p:spPr>
          <a:xfrm>
            <a:off x="142843" y="3286123"/>
            <a:ext cx="8858279" cy="2286015"/>
          </a:xfrm>
          <a:prstGeom prst="rect">
            <a:avLst/>
          </a:prstGeom>
          <a:noFill/>
          <a:ln>
            <a:noFill/>
          </a:ln>
        </p:spPr>
      </p:pic>
      <p:sp>
        <p:nvSpPr>
          <p:cNvPr id="115" name="Shape 115"/>
          <p:cNvSpPr/>
          <p:nvPr/>
        </p:nvSpPr>
        <p:spPr>
          <a:xfrm>
            <a:off x="1357290" y="3748635"/>
            <a:ext cx="6357981" cy="132343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000">
                <a:solidFill>
                  <a:srgbClr val="800000"/>
                </a:solidFill>
                <a:latin typeface="Calibri"/>
                <a:ea typeface="Calibri"/>
                <a:cs typeface="Calibri"/>
                <a:sym typeface="Calibri"/>
              </a:rPr>
              <a:t>يتوقع منك أخي الطالب بعد دراسة هذه الوحدة أن تكون قادراً على أن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x="0" y="0"/>
          <a:ext cx="0" cy="0"/>
          <a:chOff x="0" y="0"/>
          <a:chExt cx="0" cy="0"/>
        </a:xfrm>
      </p:grpSpPr>
      <p:grpSp>
        <p:nvGrpSpPr>
          <p:cNvPr id="528" name="Shape 528"/>
          <p:cNvGrpSpPr/>
          <p:nvPr/>
        </p:nvGrpSpPr>
        <p:grpSpPr>
          <a:xfrm>
            <a:off x="2857487" y="857231"/>
            <a:ext cx="6000791" cy="1500197"/>
            <a:chOff x="762000" y="1371600"/>
            <a:chExt cx="7315200" cy="3524249"/>
          </a:xfrm>
        </p:grpSpPr>
        <p:pic>
          <p:nvPicPr>
            <p:cNvPr descr="99154.gif" id="529" name="Shape 529"/>
            <p:cNvPicPr preferRelativeResize="0"/>
            <p:nvPr/>
          </p:nvPicPr>
          <p:blipFill rotWithShape="1">
            <a:blip r:embed="rId3">
              <a:alphaModFix/>
            </a:blip>
            <a:srcRect b="0" l="0" r="0" t="0"/>
            <a:stretch/>
          </p:blipFill>
          <p:spPr>
            <a:xfrm>
              <a:off x="762000" y="1371600"/>
              <a:ext cx="7315200" cy="3524249"/>
            </a:xfrm>
            <a:prstGeom prst="dodecagon">
              <a:avLst/>
            </a:prstGeom>
            <a:solidFill>
              <a:srgbClr val="92D050"/>
            </a:solidFill>
            <a:ln>
              <a:noFill/>
            </a:ln>
            <a:effectLst>
              <a:outerShdw blurRad="190500" algn="ctr" dir="2700000" dist="228600">
                <a:srgbClr val="000000">
                  <a:alpha val="29803"/>
                </a:srgbClr>
              </a:outerShdw>
            </a:effectLst>
          </p:spPr>
        </p:pic>
        <p:sp>
          <p:nvSpPr>
            <p:cNvPr id="530" name="Shape 530"/>
            <p:cNvSpPr/>
            <p:nvPr/>
          </p:nvSpPr>
          <p:spPr>
            <a:xfrm>
              <a:off x="762000" y="1981200"/>
              <a:ext cx="7315200" cy="2362200"/>
            </a:xfrm>
            <a:prstGeom prst="roundRect">
              <a:avLst>
                <a:gd fmla="val 16667" name="adj"/>
              </a:avLst>
            </a:prstGeom>
            <a:solidFill>
              <a:srgbClr val="FFFF00">
                <a:alpha val="75686"/>
              </a:srgbClr>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2400">
                <a:solidFill>
                  <a:srgbClr val="0000FF"/>
                </a:solidFill>
                <a:latin typeface="Calibri"/>
                <a:ea typeface="Calibri"/>
                <a:cs typeface="Calibri"/>
                <a:sym typeface="Calibri"/>
              </a:endParaRPr>
            </a:p>
          </p:txBody>
        </p:sp>
      </p:grpSp>
      <p:sp>
        <p:nvSpPr>
          <p:cNvPr id="531" name="Shape 531"/>
          <p:cNvSpPr/>
          <p:nvPr/>
        </p:nvSpPr>
        <p:spPr>
          <a:xfrm>
            <a:off x="2806633" y="1071545"/>
            <a:ext cx="6051645" cy="92332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5400">
                <a:solidFill>
                  <a:srgbClr val="000099"/>
                </a:solidFill>
                <a:latin typeface="Calibri"/>
                <a:ea typeface="Calibri"/>
                <a:cs typeface="Calibri"/>
                <a:sym typeface="Calibri"/>
              </a:rPr>
              <a:t>لها صفة القوة والإلزام</a:t>
            </a:r>
          </a:p>
        </p:txBody>
      </p:sp>
      <p:pic>
        <p:nvPicPr>
          <p:cNvPr descr="D:\e\الشغل\شغل يبدء من  شهر 3 سنة 2014\كل البراويز\براويز خالصة\hhhyyy777.gif" id="532" name="Shape 532"/>
          <p:cNvPicPr preferRelativeResize="0"/>
          <p:nvPr/>
        </p:nvPicPr>
        <p:blipFill rotWithShape="1">
          <a:blip r:embed="rId4">
            <a:alphaModFix/>
          </a:blip>
          <a:srcRect b="0" l="0" r="0" t="0"/>
          <a:stretch/>
        </p:blipFill>
        <p:spPr>
          <a:xfrm>
            <a:off x="357158" y="3071808"/>
            <a:ext cx="8429683" cy="2357455"/>
          </a:xfrm>
          <a:prstGeom prst="rect">
            <a:avLst/>
          </a:prstGeom>
          <a:noFill/>
          <a:ln>
            <a:noFill/>
          </a:ln>
        </p:spPr>
      </p:pic>
      <p:sp>
        <p:nvSpPr>
          <p:cNvPr id="533" name="Shape 533"/>
          <p:cNvSpPr/>
          <p:nvPr/>
        </p:nvSpPr>
        <p:spPr>
          <a:xfrm>
            <a:off x="857224" y="3750176"/>
            <a:ext cx="7286675"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rgbClr val="CC0099"/>
                </a:solidFill>
                <a:latin typeface="Calibri"/>
                <a:ea typeface="Calibri"/>
                <a:cs typeface="Calibri"/>
                <a:sym typeface="Calibri"/>
              </a:rPr>
              <a:t>فهي تفرض نفسها على المجتمع.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7" name="Shape 537"/>
        <p:cNvGrpSpPr/>
        <p:nvPr/>
      </p:nvGrpSpPr>
      <p:grpSpPr>
        <a:xfrm>
          <a:off x="0" y="0"/>
          <a:ext cx="0" cy="0"/>
          <a:chOff x="0" y="0"/>
          <a:chExt cx="0" cy="0"/>
        </a:xfrm>
      </p:grpSpPr>
      <p:pic>
        <p:nvPicPr>
          <p:cNvPr descr="0152.WMF" id="538" name="Shape 538"/>
          <p:cNvPicPr preferRelativeResize="0"/>
          <p:nvPr/>
        </p:nvPicPr>
        <p:blipFill rotWithShape="1">
          <a:blip r:embed="rId3">
            <a:alphaModFix/>
          </a:blip>
          <a:srcRect b="0" l="0" r="4030" t="0"/>
          <a:stretch/>
        </p:blipFill>
        <p:spPr>
          <a:xfrm>
            <a:off x="256743" y="469689"/>
            <a:ext cx="8601536" cy="1316237"/>
          </a:xfrm>
          <a:prstGeom prst="rect">
            <a:avLst/>
          </a:prstGeom>
          <a:noFill/>
          <a:ln>
            <a:noFill/>
          </a:ln>
        </p:spPr>
      </p:pic>
      <p:sp>
        <p:nvSpPr>
          <p:cNvPr id="539" name="Shape 539"/>
          <p:cNvSpPr/>
          <p:nvPr/>
        </p:nvSpPr>
        <p:spPr>
          <a:xfrm>
            <a:off x="642910" y="714356"/>
            <a:ext cx="7858180" cy="70788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000">
                <a:solidFill>
                  <a:schemeClr val="lt1"/>
                </a:solidFill>
                <a:latin typeface="Calibri"/>
                <a:ea typeface="Calibri"/>
                <a:cs typeface="Calibri"/>
                <a:sym typeface="Calibri"/>
              </a:rPr>
              <a:t>تمتاز المشكلة الاجتماعية بالحتمية في وجودها</a:t>
            </a:r>
          </a:p>
        </p:txBody>
      </p:sp>
      <p:grpSp>
        <p:nvGrpSpPr>
          <p:cNvPr id="540" name="Shape 540"/>
          <p:cNvGrpSpPr/>
          <p:nvPr/>
        </p:nvGrpSpPr>
        <p:grpSpPr>
          <a:xfrm>
            <a:off x="428595" y="2357430"/>
            <a:ext cx="8215369" cy="3286146"/>
            <a:chOff x="1143000" y="1643061"/>
            <a:chExt cx="6248400" cy="3571874"/>
          </a:xfrm>
        </p:grpSpPr>
        <p:pic>
          <p:nvPicPr>
            <p:cNvPr descr="abstract_background_red.jpg" id="541" name="Shape 541"/>
            <p:cNvPicPr preferRelativeResize="0"/>
            <p:nvPr/>
          </p:nvPicPr>
          <p:blipFill rotWithShape="1">
            <a:blip r:embed="rId4">
              <a:alphaModFix/>
            </a:blip>
            <a:srcRect b="0" l="0" r="0" t="0"/>
            <a:stretch/>
          </p:blipFill>
          <p:spPr>
            <a:xfrm>
              <a:off x="1143000" y="1643061"/>
              <a:ext cx="6172199" cy="3571874"/>
            </a:xfrm>
            <a:prstGeom prst="teardrop">
              <a:avLst>
                <a:gd fmla="val 100000" name="adj"/>
              </a:avLst>
            </a:prstGeom>
            <a:noFill/>
            <a:ln>
              <a:noFill/>
            </a:ln>
            <a:effectLst>
              <a:outerShdw blurRad="190500" algn="ctr" dir="2700000" dist="228600">
                <a:srgbClr val="000000">
                  <a:alpha val="29803"/>
                </a:srgbClr>
              </a:outerShdw>
            </a:effectLst>
          </p:spPr>
        </p:pic>
        <p:sp>
          <p:nvSpPr>
            <p:cNvPr id="542" name="Shape 542"/>
            <p:cNvSpPr/>
            <p:nvPr/>
          </p:nvSpPr>
          <p:spPr>
            <a:xfrm flipH="1">
              <a:off x="1295399" y="1752600"/>
              <a:ext cx="6096000" cy="3429000"/>
            </a:xfrm>
            <a:prstGeom prst="roundRect">
              <a:avLst>
                <a:gd fmla="val 16667" name="adj"/>
              </a:avLst>
            </a:prstGeom>
            <a:gradFill>
              <a:gsLst>
                <a:gs pos="0">
                  <a:srgbClr val="F9CBEF"/>
                </a:gs>
                <a:gs pos="47000">
                  <a:srgbClr val="F9CBEF"/>
                </a:gs>
                <a:gs pos="100000">
                  <a:srgbClr val="00B0F0"/>
                </a:gs>
              </a:gsLst>
              <a:lin ang="13500000" scaled="0"/>
            </a:gra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543" name="Shape 543"/>
          <p:cNvSpPr/>
          <p:nvPr/>
        </p:nvSpPr>
        <p:spPr>
          <a:xfrm>
            <a:off x="857224" y="2835188"/>
            <a:ext cx="7572428" cy="2308323"/>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rgbClr val="800000"/>
                </a:solidFill>
                <a:latin typeface="Calibri"/>
                <a:ea typeface="Calibri"/>
                <a:cs typeface="Calibri"/>
                <a:sym typeface="Calibri"/>
              </a:rPr>
              <a:t>ولذلك هي تظهر في جميع المجتمعات الإنسانية سواء الكبيرة أو الصغيرة فلا يخلو منها مجتمع.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x="0" y="0"/>
          <a:ext cx="0" cy="0"/>
          <a:chOff x="0" y="0"/>
          <a:chExt cx="0" cy="0"/>
        </a:xfrm>
      </p:grpSpPr>
      <p:pic>
        <p:nvPicPr>
          <p:cNvPr descr="D:\e\الشغل\شغل يبدء من  شهر 3 سنة 2014\كل البراويز\براويز خالصة\jkh.png" id="548" name="Shape 548"/>
          <p:cNvPicPr preferRelativeResize="0"/>
          <p:nvPr/>
        </p:nvPicPr>
        <p:blipFill rotWithShape="1">
          <a:blip r:embed="rId3">
            <a:alphaModFix/>
          </a:blip>
          <a:srcRect b="0" l="0" r="0" t="0"/>
          <a:stretch/>
        </p:blipFill>
        <p:spPr>
          <a:xfrm>
            <a:off x="1906750" y="285728"/>
            <a:ext cx="5243113" cy="1857388"/>
          </a:xfrm>
          <a:prstGeom prst="rect">
            <a:avLst/>
          </a:prstGeom>
          <a:noFill/>
          <a:ln>
            <a:noFill/>
          </a:ln>
        </p:spPr>
      </p:pic>
      <p:sp>
        <p:nvSpPr>
          <p:cNvPr id="549" name="Shape 549"/>
          <p:cNvSpPr/>
          <p:nvPr/>
        </p:nvSpPr>
        <p:spPr>
          <a:xfrm>
            <a:off x="2643174" y="500041"/>
            <a:ext cx="4286280" cy="101566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6000">
                <a:solidFill>
                  <a:srgbClr val="000099"/>
                </a:solidFill>
                <a:latin typeface="Calibri"/>
                <a:ea typeface="Calibri"/>
                <a:cs typeface="Calibri"/>
                <a:sym typeface="Calibri"/>
              </a:rPr>
              <a:t>مهارات حياتية</a:t>
            </a:r>
          </a:p>
        </p:txBody>
      </p:sp>
      <p:pic>
        <p:nvPicPr>
          <p:cNvPr descr="D:\e\الشغل\شغل يبدء من  شهر 3 سنة 2014\كل البراويز\براويز خالصة\ijhuyhuo.png" id="550" name="Shape 550"/>
          <p:cNvPicPr preferRelativeResize="0"/>
          <p:nvPr/>
        </p:nvPicPr>
        <p:blipFill rotWithShape="1">
          <a:blip r:embed="rId4">
            <a:alphaModFix/>
          </a:blip>
          <a:srcRect b="0" l="0" r="0" t="0"/>
          <a:stretch/>
        </p:blipFill>
        <p:spPr>
          <a:xfrm>
            <a:off x="0" y="2214553"/>
            <a:ext cx="9144000" cy="4429156"/>
          </a:xfrm>
          <a:prstGeom prst="rect">
            <a:avLst/>
          </a:prstGeom>
          <a:noFill/>
          <a:ln>
            <a:noFill/>
          </a:ln>
        </p:spPr>
      </p:pic>
      <p:sp>
        <p:nvSpPr>
          <p:cNvPr id="551" name="Shape 551"/>
          <p:cNvSpPr/>
          <p:nvPr/>
        </p:nvSpPr>
        <p:spPr>
          <a:xfrm>
            <a:off x="428595" y="2643182"/>
            <a:ext cx="8215370" cy="347787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يعتقد الكثير من الناس بأنه مع مرور الزمن وخضوع المجتمع لقانون التغير والتطور، فإن المشكلات القائمة تكون في طريقها إلى الزوال وسوف تحل نفسها بنفسها، هل هذه رؤية واقعية؟ أم لا.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500"/>
                                        <p:tgtEl>
                                          <p:spTgt spid="550"/>
                                        </p:tgtEl>
                                        <p:attrNameLst>
                                          <p:attrName>ppt_w</p:attrName>
                                        </p:attrNameLst>
                                      </p:cBhvr>
                                      <p:tavLst>
                                        <p:tav fmla="" tm="0">
                                          <p:val>
                                            <p:strVal val="0"/>
                                          </p:val>
                                        </p:tav>
                                        <p:tav fmla="" tm="100000">
                                          <p:val>
                                            <p:strVal val="#ppt_w"/>
                                          </p:val>
                                        </p:tav>
                                      </p:tavLst>
                                    </p:anim>
                                    <p:anim calcmode="lin" valueType="num">
                                      <p:cBhvr additive="base">
                                        <p:cTn dur="500"/>
                                        <p:tgtEl>
                                          <p:spTgt spid="5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ppt_w</p:attrName>
                                        </p:attrNameLst>
                                      </p:cBhvr>
                                      <p:tavLst>
                                        <p:tav fmla="" tm="0">
                                          <p:val>
                                            <p:strVal val="0"/>
                                          </p:val>
                                        </p:tav>
                                        <p:tav fmla="" tm="100000">
                                          <p:val>
                                            <p:strVal val="#ppt_w"/>
                                          </p:val>
                                        </p:tav>
                                      </p:tavLst>
                                    </p:anim>
                                    <p:anim calcmode="lin" valueType="num">
                                      <p:cBhvr additive="base">
                                        <p:cTn dur="500"/>
                                        <p:tgtEl>
                                          <p:spTgt spid="5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pic>
        <p:nvPicPr>
          <p:cNvPr descr="D:\e\الشغل\شغل يبدء من  شهر 3 سنة 2014\كل البراويز\براويز خالصة\jkh.png" id="556" name="Shape 556"/>
          <p:cNvPicPr preferRelativeResize="0"/>
          <p:nvPr/>
        </p:nvPicPr>
        <p:blipFill rotWithShape="1">
          <a:blip r:embed="rId3">
            <a:alphaModFix/>
          </a:blip>
          <a:srcRect b="0" l="0" r="0" t="0"/>
          <a:stretch/>
        </p:blipFill>
        <p:spPr>
          <a:xfrm>
            <a:off x="1906750" y="285728"/>
            <a:ext cx="5243113" cy="1857388"/>
          </a:xfrm>
          <a:prstGeom prst="rect">
            <a:avLst/>
          </a:prstGeom>
          <a:noFill/>
          <a:ln>
            <a:noFill/>
          </a:ln>
        </p:spPr>
      </p:pic>
      <p:sp>
        <p:nvSpPr>
          <p:cNvPr id="557" name="Shape 557"/>
          <p:cNvSpPr/>
          <p:nvPr/>
        </p:nvSpPr>
        <p:spPr>
          <a:xfrm>
            <a:off x="2643174" y="500041"/>
            <a:ext cx="4286280" cy="101566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6000">
                <a:solidFill>
                  <a:srgbClr val="000099"/>
                </a:solidFill>
                <a:latin typeface="Calibri"/>
                <a:ea typeface="Calibri"/>
                <a:cs typeface="Calibri"/>
                <a:sym typeface="Calibri"/>
              </a:rPr>
              <a:t>مهارات حياتية</a:t>
            </a:r>
          </a:p>
        </p:txBody>
      </p:sp>
      <p:pic>
        <p:nvPicPr>
          <p:cNvPr descr="D:\e\الشغل\شغل يبدء من  شهر 3 سنة 2014\كل البراويز\براويز خالصة\ijhuyhuo.png" id="558" name="Shape 558"/>
          <p:cNvPicPr preferRelativeResize="0"/>
          <p:nvPr/>
        </p:nvPicPr>
        <p:blipFill rotWithShape="1">
          <a:blip r:embed="rId4">
            <a:alphaModFix/>
          </a:blip>
          <a:srcRect b="0" l="0" r="0" t="0"/>
          <a:stretch/>
        </p:blipFill>
        <p:spPr>
          <a:xfrm>
            <a:off x="0" y="2214553"/>
            <a:ext cx="9144000" cy="4429156"/>
          </a:xfrm>
          <a:prstGeom prst="rect">
            <a:avLst/>
          </a:prstGeom>
          <a:noFill/>
          <a:ln>
            <a:noFill/>
          </a:ln>
        </p:spPr>
      </p:pic>
      <p:sp>
        <p:nvSpPr>
          <p:cNvPr id="559" name="Shape 559"/>
          <p:cNvSpPr/>
          <p:nvPr/>
        </p:nvSpPr>
        <p:spPr>
          <a:xfrm>
            <a:off x="428595" y="2786058"/>
            <a:ext cx="8215370"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تذكر قوله تعالى: {</a:t>
            </a:r>
            <a:r>
              <a:rPr b="1" lang="ar-EG" sz="4000">
                <a:solidFill>
                  <a:srgbClr val="00FF00"/>
                </a:solidFill>
                <a:latin typeface="Calibri"/>
                <a:ea typeface="Calibri"/>
                <a:cs typeface="Calibri"/>
                <a:sym typeface="Calibri"/>
              </a:rPr>
              <a:t>إنَّ اللَّهَ لا يُغَيِّرُ مَا بِقَوْمٍ حَتَّى يُغَيِّرُوا مَا بِأَنفُسِهِمْ</a:t>
            </a:r>
            <a:r>
              <a:rPr b="1" lang="ar-EG" sz="4000">
                <a:solidFill>
                  <a:schemeClr val="lt1"/>
                </a:solidFill>
                <a:latin typeface="Calibri"/>
                <a:ea typeface="Calibri"/>
                <a:cs typeface="Calibri"/>
                <a:sym typeface="Calibri"/>
              </a:rPr>
              <a:t>} (الرعد: 11)</a:t>
            </a:r>
          </a:p>
        </p:txBody>
      </p:sp>
      <p:sp>
        <p:nvSpPr>
          <p:cNvPr id="560" name="Shape 560"/>
          <p:cNvSpPr/>
          <p:nvPr/>
        </p:nvSpPr>
        <p:spPr>
          <a:xfrm>
            <a:off x="357158" y="4133214"/>
            <a:ext cx="8215370" cy="193899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استخدم مهارات توضيح الأفكار وحدد الأسباب التي تقدمها لدعم فكرتك وإقناع طلاب الصف بوجهة نظرك (إيجاد الأسباب والنتائج).</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ppt_w</p:attrName>
                                        </p:attrNameLst>
                                      </p:cBhvr>
                                      <p:tavLst>
                                        <p:tav fmla="" tm="0">
                                          <p:val>
                                            <p:strVal val="0"/>
                                          </p:val>
                                        </p:tav>
                                        <p:tav fmla="" tm="100000">
                                          <p:val>
                                            <p:strVal val="#ppt_w"/>
                                          </p:val>
                                        </p:tav>
                                      </p:tavLst>
                                    </p:anim>
                                    <p:anim calcmode="lin" valueType="num">
                                      <p:cBhvr additive="base">
                                        <p:cTn dur="500"/>
                                        <p:tgtEl>
                                          <p:spTgt spid="5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4" name="Shape 564"/>
        <p:cNvGrpSpPr/>
        <p:nvPr/>
      </p:nvGrpSpPr>
      <p:grpSpPr>
        <a:xfrm>
          <a:off x="0" y="0"/>
          <a:ext cx="0" cy="0"/>
          <a:chOff x="0" y="0"/>
          <a:chExt cx="0" cy="0"/>
        </a:xfrm>
      </p:grpSpPr>
      <p:pic>
        <p:nvPicPr>
          <p:cNvPr descr="D:\e\الشغل\شغل يبدء من  شهر 3 سنة 2014\كل البراويز\براويز خالصة\iu7.png" id="565" name="Shape 565"/>
          <p:cNvPicPr preferRelativeResize="0"/>
          <p:nvPr/>
        </p:nvPicPr>
        <p:blipFill rotWithShape="1">
          <a:blip r:embed="rId3">
            <a:alphaModFix/>
          </a:blip>
          <a:srcRect b="0" l="0" r="0" t="0"/>
          <a:stretch/>
        </p:blipFill>
        <p:spPr>
          <a:xfrm>
            <a:off x="1643041" y="214289"/>
            <a:ext cx="5715039" cy="1171575"/>
          </a:xfrm>
          <a:prstGeom prst="rect">
            <a:avLst/>
          </a:prstGeom>
          <a:noFill/>
          <a:ln>
            <a:noFill/>
          </a:ln>
        </p:spPr>
      </p:pic>
      <p:sp>
        <p:nvSpPr>
          <p:cNvPr id="566" name="Shape 566"/>
          <p:cNvSpPr/>
          <p:nvPr/>
        </p:nvSpPr>
        <p:spPr>
          <a:xfrm>
            <a:off x="1928793" y="357165"/>
            <a:ext cx="5229316"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6600"/>
                </a:solidFill>
                <a:latin typeface="Calibri"/>
                <a:ea typeface="Calibri"/>
                <a:cs typeface="Calibri"/>
                <a:sym typeface="Calibri"/>
              </a:rPr>
              <a:t>أسباب المشكلات الاجتماعية</a:t>
            </a:r>
          </a:p>
        </p:txBody>
      </p:sp>
      <p:pic>
        <p:nvPicPr>
          <p:cNvPr descr="D:\e\الشغل\شغل يبدء من  شهر 3 سنة 2014\كل البراويز\براويز خالصة\llk.gif" id="567" name="Shape 567"/>
          <p:cNvPicPr preferRelativeResize="0"/>
          <p:nvPr/>
        </p:nvPicPr>
        <p:blipFill rotWithShape="1">
          <a:blip r:embed="rId4">
            <a:alphaModFix/>
          </a:blip>
          <a:srcRect b="0" l="0" r="0" t="0"/>
          <a:stretch/>
        </p:blipFill>
        <p:spPr>
          <a:xfrm>
            <a:off x="285719" y="2428866"/>
            <a:ext cx="8572558" cy="3714776"/>
          </a:xfrm>
          <a:prstGeom prst="rect">
            <a:avLst/>
          </a:prstGeom>
          <a:noFill/>
          <a:ln>
            <a:noFill/>
          </a:ln>
        </p:spPr>
      </p:pic>
      <p:sp>
        <p:nvSpPr>
          <p:cNvPr id="568" name="Shape 568"/>
          <p:cNvSpPr/>
          <p:nvPr/>
        </p:nvSpPr>
        <p:spPr>
          <a:xfrm>
            <a:off x="714347" y="2857496"/>
            <a:ext cx="7572428"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يصعب تحديد مسببات المشكلات الاجتماعية لأنها تتنوع وتتعدد وتختلف من زمان إلى زمان ومن مكان لأخر ومن ظروف إلى ظروف.</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6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600"/>
                                        <p:tgtEl>
                                          <p:spTgt spid="5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2" name="Shape 572"/>
        <p:cNvGrpSpPr/>
        <p:nvPr/>
      </p:nvGrpSpPr>
      <p:grpSpPr>
        <a:xfrm>
          <a:off x="0" y="0"/>
          <a:ext cx="0" cy="0"/>
          <a:chOff x="0" y="0"/>
          <a:chExt cx="0" cy="0"/>
        </a:xfrm>
      </p:grpSpPr>
      <p:pic>
        <p:nvPicPr>
          <p:cNvPr descr="D:\e\الشغل\شغل يبدء من  شهر 3 سنة 2014\كل البراويز\براويز خالصة\iu7.png" id="573" name="Shape 573"/>
          <p:cNvPicPr preferRelativeResize="0"/>
          <p:nvPr/>
        </p:nvPicPr>
        <p:blipFill rotWithShape="1">
          <a:blip r:embed="rId3">
            <a:alphaModFix/>
          </a:blip>
          <a:srcRect b="0" l="0" r="0" t="0"/>
          <a:stretch/>
        </p:blipFill>
        <p:spPr>
          <a:xfrm>
            <a:off x="1643041" y="214289"/>
            <a:ext cx="5715039" cy="1171575"/>
          </a:xfrm>
          <a:prstGeom prst="rect">
            <a:avLst/>
          </a:prstGeom>
          <a:noFill/>
          <a:ln>
            <a:noFill/>
          </a:ln>
        </p:spPr>
      </p:pic>
      <p:sp>
        <p:nvSpPr>
          <p:cNvPr id="574" name="Shape 574"/>
          <p:cNvSpPr/>
          <p:nvPr/>
        </p:nvSpPr>
        <p:spPr>
          <a:xfrm>
            <a:off x="1928793" y="357165"/>
            <a:ext cx="5229316"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6600"/>
                </a:solidFill>
                <a:latin typeface="Calibri"/>
                <a:ea typeface="Calibri"/>
                <a:cs typeface="Calibri"/>
                <a:sym typeface="Calibri"/>
              </a:rPr>
              <a:t>أسباب المشكلات الاجتماعية</a:t>
            </a:r>
          </a:p>
        </p:txBody>
      </p:sp>
      <p:pic>
        <p:nvPicPr>
          <p:cNvPr descr="00034.bmp" id="575" name="Shape 575"/>
          <p:cNvPicPr preferRelativeResize="0"/>
          <p:nvPr/>
        </p:nvPicPr>
        <p:blipFill rotWithShape="1">
          <a:blip r:embed="rId4">
            <a:alphaModFix/>
          </a:blip>
          <a:srcRect b="0" l="0" r="0" t="0"/>
          <a:stretch/>
        </p:blipFill>
        <p:spPr>
          <a:xfrm>
            <a:off x="76396" y="1626178"/>
            <a:ext cx="8880525" cy="1302755"/>
          </a:xfrm>
          <a:prstGeom prst="rect">
            <a:avLst/>
          </a:prstGeom>
          <a:noFill/>
          <a:ln>
            <a:noFill/>
          </a:ln>
        </p:spPr>
      </p:pic>
      <p:sp>
        <p:nvSpPr>
          <p:cNvPr id="576" name="Shape 576"/>
          <p:cNvSpPr txBox="1"/>
          <p:nvPr/>
        </p:nvSpPr>
        <p:spPr>
          <a:xfrm>
            <a:off x="214282" y="1908541"/>
            <a:ext cx="850112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lt1"/>
                </a:solidFill>
                <a:latin typeface="Calibri"/>
                <a:ea typeface="Calibri"/>
                <a:cs typeface="Calibri"/>
                <a:sym typeface="Calibri"/>
              </a:rPr>
              <a:t>ويرجع بعض الباحثين أسباب المشكلات الاجتماعية إلى</a:t>
            </a:r>
          </a:p>
        </p:txBody>
      </p:sp>
      <p:pic>
        <p:nvPicPr>
          <p:cNvPr descr="'''''.gif" id="577" name="Shape 577"/>
          <p:cNvPicPr preferRelativeResize="0"/>
          <p:nvPr/>
        </p:nvPicPr>
        <p:blipFill rotWithShape="1">
          <a:blip r:embed="rId5">
            <a:alphaModFix/>
          </a:blip>
          <a:srcRect b="0" l="0" r="0" t="0"/>
          <a:stretch/>
        </p:blipFill>
        <p:spPr>
          <a:xfrm>
            <a:off x="214282" y="3000372"/>
            <a:ext cx="8643997" cy="3528391"/>
          </a:xfrm>
          <a:prstGeom prst="rect">
            <a:avLst/>
          </a:prstGeom>
          <a:noFill/>
          <a:ln>
            <a:noFill/>
          </a:ln>
        </p:spPr>
      </p:pic>
      <p:sp>
        <p:nvSpPr>
          <p:cNvPr id="578" name="Shape 578"/>
          <p:cNvSpPr txBox="1"/>
          <p:nvPr/>
        </p:nvSpPr>
        <p:spPr>
          <a:xfrm>
            <a:off x="428595" y="3286123"/>
            <a:ext cx="8001055" cy="304698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800080"/>
                </a:solidFill>
                <a:latin typeface="Calibri"/>
                <a:ea typeface="Calibri"/>
                <a:cs typeface="Calibri"/>
                <a:sym typeface="Calibri"/>
              </a:rPr>
              <a:t>عدم إشباع الاحتياجات لدى أفراد المجتمع وهي الاحتياجات البيولوجية والصحية الاجتماعية النفسية والاقتصادية.</a:t>
            </a:r>
          </a:p>
        </p:txBody>
      </p:sp>
      <p:grpSp>
        <p:nvGrpSpPr>
          <p:cNvPr id="579" name="Shape 579"/>
          <p:cNvGrpSpPr/>
          <p:nvPr/>
        </p:nvGrpSpPr>
        <p:grpSpPr>
          <a:xfrm>
            <a:off x="7792330" y="2643181"/>
            <a:ext cx="1351670" cy="1311534"/>
            <a:chOff x="251519" y="188640"/>
            <a:chExt cx="3886200" cy="3291840"/>
          </a:xfrm>
        </p:grpSpPr>
        <p:sp>
          <p:nvSpPr>
            <p:cNvPr id="580" name="Shape 580"/>
            <p:cNvSpPr/>
            <p:nvPr/>
          </p:nvSpPr>
          <p:spPr>
            <a:xfrm>
              <a:off x="1763688" y="1628800"/>
              <a:ext cx="827583" cy="720080"/>
            </a:xfrm>
            <a:prstGeom prst="ellipse">
              <a:avLst/>
            </a:prstGeom>
            <a:solidFill>
              <a:srgbClr val="C00000"/>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dr34.gif" id="581" name="Shape 581"/>
            <p:cNvPicPr preferRelativeResize="0"/>
            <p:nvPr/>
          </p:nvPicPr>
          <p:blipFill rotWithShape="1">
            <a:blip r:embed="rId6">
              <a:alphaModFix/>
            </a:blip>
            <a:srcRect b="0" l="0" r="0" t="0"/>
            <a:stretch/>
          </p:blipFill>
          <p:spPr>
            <a:xfrm>
              <a:off x="251519" y="188640"/>
              <a:ext cx="3886200" cy="3291840"/>
            </a:xfrm>
            <a:prstGeom prst="rect">
              <a:avLst/>
            </a:prstGeom>
            <a:noFill/>
            <a:ln>
              <a:noFill/>
            </a:ln>
          </p:spPr>
        </p:pic>
      </p:grpSp>
      <p:sp>
        <p:nvSpPr>
          <p:cNvPr id="582" name="Shape 582"/>
          <p:cNvSpPr txBox="1"/>
          <p:nvPr/>
        </p:nvSpPr>
        <p:spPr>
          <a:xfrm rot="-313308">
            <a:off x="7902270" y="2869532"/>
            <a:ext cx="1010361" cy="101566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chemeClr val="lt1"/>
                </a:solidFill>
                <a:latin typeface="Calibri"/>
                <a:ea typeface="Calibri"/>
                <a:cs typeface="Calibri"/>
                <a:sym typeface="Calibri"/>
              </a:rPr>
              <a:t>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8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8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6" name="Shape 586"/>
        <p:cNvGrpSpPr/>
        <p:nvPr/>
      </p:nvGrpSpPr>
      <p:grpSpPr>
        <a:xfrm>
          <a:off x="0" y="0"/>
          <a:ext cx="0" cy="0"/>
          <a:chOff x="0" y="0"/>
          <a:chExt cx="0" cy="0"/>
        </a:xfrm>
      </p:grpSpPr>
      <p:pic>
        <p:nvPicPr>
          <p:cNvPr descr="D:\e\الشغل\شغل يبدء من  شهر 3 سنة 2014\كل البراويز\براويز خالصة\iu7.png" id="587" name="Shape 587"/>
          <p:cNvPicPr preferRelativeResize="0"/>
          <p:nvPr/>
        </p:nvPicPr>
        <p:blipFill rotWithShape="1">
          <a:blip r:embed="rId3">
            <a:alphaModFix/>
          </a:blip>
          <a:srcRect b="0" l="0" r="0" t="0"/>
          <a:stretch/>
        </p:blipFill>
        <p:spPr>
          <a:xfrm>
            <a:off x="1643041" y="214289"/>
            <a:ext cx="5715039" cy="1171575"/>
          </a:xfrm>
          <a:prstGeom prst="rect">
            <a:avLst/>
          </a:prstGeom>
          <a:noFill/>
          <a:ln>
            <a:noFill/>
          </a:ln>
        </p:spPr>
      </p:pic>
      <p:sp>
        <p:nvSpPr>
          <p:cNvPr id="588" name="Shape 588"/>
          <p:cNvSpPr/>
          <p:nvPr/>
        </p:nvSpPr>
        <p:spPr>
          <a:xfrm>
            <a:off x="1928793" y="357165"/>
            <a:ext cx="5229316"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6600"/>
                </a:solidFill>
                <a:latin typeface="Calibri"/>
                <a:ea typeface="Calibri"/>
                <a:cs typeface="Calibri"/>
                <a:sym typeface="Calibri"/>
              </a:rPr>
              <a:t>أسباب المشكلات الاجتماعية</a:t>
            </a:r>
          </a:p>
        </p:txBody>
      </p:sp>
      <p:pic>
        <p:nvPicPr>
          <p:cNvPr descr="00034.bmp" id="589" name="Shape 589"/>
          <p:cNvPicPr preferRelativeResize="0"/>
          <p:nvPr/>
        </p:nvPicPr>
        <p:blipFill rotWithShape="1">
          <a:blip r:embed="rId4">
            <a:alphaModFix/>
          </a:blip>
          <a:srcRect b="0" l="0" r="0" t="0"/>
          <a:stretch/>
        </p:blipFill>
        <p:spPr>
          <a:xfrm>
            <a:off x="76396" y="1626178"/>
            <a:ext cx="8880525" cy="1302755"/>
          </a:xfrm>
          <a:prstGeom prst="rect">
            <a:avLst/>
          </a:prstGeom>
          <a:noFill/>
          <a:ln>
            <a:noFill/>
          </a:ln>
        </p:spPr>
      </p:pic>
      <p:sp>
        <p:nvSpPr>
          <p:cNvPr id="590" name="Shape 590"/>
          <p:cNvSpPr txBox="1"/>
          <p:nvPr/>
        </p:nvSpPr>
        <p:spPr>
          <a:xfrm>
            <a:off x="214282" y="1908541"/>
            <a:ext cx="850112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lt1"/>
                </a:solidFill>
                <a:latin typeface="Calibri"/>
                <a:ea typeface="Calibri"/>
                <a:cs typeface="Calibri"/>
                <a:sym typeface="Calibri"/>
              </a:rPr>
              <a:t>ويرجع بعض الباحثين أسباب المشكلات الاجتماعية إلى</a:t>
            </a:r>
          </a:p>
        </p:txBody>
      </p:sp>
      <p:pic>
        <p:nvPicPr>
          <p:cNvPr descr="'''''.gif" id="591" name="Shape 591"/>
          <p:cNvPicPr preferRelativeResize="0"/>
          <p:nvPr/>
        </p:nvPicPr>
        <p:blipFill rotWithShape="1">
          <a:blip r:embed="rId5">
            <a:alphaModFix/>
          </a:blip>
          <a:srcRect b="0" l="0" r="0" t="0"/>
          <a:stretch/>
        </p:blipFill>
        <p:spPr>
          <a:xfrm>
            <a:off x="214282" y="3000372"/>
            <a:ext cx="8643997" cy="3528391"/>
          </a:xfrm>
          <a:prstGeom prst="rect">
            <a:avLst/>
          </a:prstGeom>
          <a:noFill/>
          <a:ln>
            <a:noFill/>
          </a:ln>
        </p:spPr>
      </p:pic>
      <p:sp>
        <p:nvSpPr>
          <p:cNvPr id="592" name="Shape 592"/>
          <p:cNvSpPr txBox="1"/>
          <p:nvPr/>
        </p:nvSpPr>
        <p:spPr>
          <a:xfrm>
            <a:off x="428595" y="3071809"/>
            <a:ext cx="8286807" cy="354931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80"/>
                </a:solidFill>
                <a:latin typeface="Calibri"/>
                <a:ea typeface="Calibri"/>
                <a:cs typeface="Calibri"/>
                <a:sym typeface="Calibri"/>
              </a:rPr>
              <a:t>التفاوت في سرعة التغير الاجتماعي والثقافي، الناتج عن التفاوت في سرعة أحد جوانب الثقافة عن الجانب الآخر (مثل أن تكون سرعة التغير المادي أكبر من سرعة التغير الثقافي).</a:t>
            </a:r>
          </a:p>
        </p:txBody>
      </p:sp>
      <p:grpSp>
        <p:nvGrpSpPr>
          <p:cNvPr id="593" name="Shape 593"/>
          <p:cNvGrpSpPr/>
          <p:nvPr/>
        </p:nvGrpSpPr>
        <p:grpSpPr>
          <a:xfrm>
            <a:off x="7792330" y="2643181"/>
            <a:ext cx="1351670" cy="1311534"/>
            <a:chOff x="251519" y="188640"/>
            <a:chExt cx="3886200" cy="3291840"/>
          </a:xfrm>
        </p:grpSpPr>
        <p:sp>
          <p:nvSpPr>
            <p:cNvPr id="594" name="Shape 594"/>
            <p:cNvSpPr/>
            <p:nvPr/>
          </p:nvSpPr>
          <p:spPr>
            <a:xfrm>
              <a:off x="1763688" y="1628800"/>
              <a:ext cx="827583" cy="720080"/>
            </a:xfrm>
            <a:prstGeom prst="ellipse">
              <a:avLst/>
            </a:prstGeom>
            <a:solidFill>
              <a:srgbClr val="C00000"/>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dr34.gif" id="595" name="Shape 595"/>
            <p:cNvPicPr preferRelativeResize="0"/>
            <p:nvPr/>
          </p:nvPicPr>
          <p:blipFill rotWithShape="1">
            <a:blip r:embed="rId6">
              <a:alphaModFix/>
            </a:blip>
            <a:srcRect b="0" l="0" r="0" t="0"/>
            <a:stretch/>
          </p:blipFill>
          <p:spPr>
            <a:xfrm>
              <a:off x="251519" y="188640"/>
              <a:ext cx="3886200" cy="3291840"/>
            </a:xfrm>
            <a:prstGeom prst="rect">
              <a:avLst/>
            </a:prstGeom>
            <a:noFill/>
            <a:ln>
              <a:noFill/>
            </a:ln>
          </p:spPr>
        </p:pic>
      </p:grpSp>
      <p:sp>
        <p:nvSpPr>
          <p:cNvPr id="596" name="Shape 596"/>
          <p:cNvSpPr txBox="1"/>
          <p:nvPr/>
        </p:nvSpPr>
        <p:spPr>
          <a:xfrm rot="-313308">
            <a:off x="7902270" y="2869532"/>
            <a:ext cx="1010361" cy="101566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chemeClr val="lt1"/>
                </a:solidFill>
                <a:latin typeface="Calibri"/>
                <a:ea typeface="Calibri"/>
                <a:cs typeface="Calibri"/>
                <a:sym typeface="Calibri"/>
              </a:rPr>
              <a:t>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0" name="Shape 600"/>
        <p:cNvGrpSpPr/>
        <p:nvPr/>
      </p:nvGrpSpPr>
      <p:grpSpPr>
        <a:xfrm>
          <a:off x="0" y="0"/>
          <a:ext cx="0" cy="0"/>
          <a:chOff x="0" y="0"/>
          <a:chExt cx="0" cy="0"/>
        </a:xfrm>
      </p:grpSpPr>
      <p:pic>
        <p:nvPicPr>
          <p:cNvPr descr="D:\e\الشغل\شغل يبدء من  شهر 3 سنة 2014\كل البراويز\براويز خالصة\iu7.png" id="601" name="Shape 601"/>
          <p:cNvPicPr preferRelativeResize="0"/>
          <p:nvPr/>
        </p:nvPicPr>
        <p:blipFill rotWithShape="1">
          <a:blip r:embed="rId3">
            <a:alphaModFix/>
          </a:blip>
          <a:srcRect b="0" l="0" r="0" t="0"/>
          <a:stretch/>
        </p:blipFill>
        <p:spPr>
          <a:xfrm>
            <a:off x="1643041" y="214289"/>
            <a:ext cx="5715039" cy="1171575"/>
          </a:xfrm>
          <a:prstGeom prst="rect">
            <a:avLst/>
          </a:prstGeom>
          <a:noFill/>
          <a:ln>
            <a:noFill/>
          </a:ln>
        </p:spPr>
      </p:pic>
      <p:sp>
        <p:nvSpPr>
          <p:cNvPr id="602" name="Shape 602"/>
          <p:cNvSpPr/>
          <p:nvPr/>
        </p:nvSpPr>
        <p:spPr>
          <a:xfrm>
            <a:off x="1928793" y="357165"/>
            <a:ext cx="5229316"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6600"/>
                </a:solidFill>
                <a:latin typeface="Calibri"/>
                <a:ea typeface="Calibri"/>
                <a:cs typeface="Calibri"/>
                <a:sym typeface="Calibri"/>
              </a:rPr>
              <a:t>أسباب المشكلات الاجتماعية</a:t>
            </a:r>
          </a:p>
        </p:txBody>
      </p:sp>
      <p:pic>
        <p:nvPicPr>
          <p:cNvPr descr="00034.bmp" id="603" name="Shape 603"/>
          <p:cNvPicPr preferRelativeResize="0"/>
          <p:nvPr/>
        </p:nvPicPr>
        <p:blipFill rotWithShape="1">
          <a:blip r:embed="rId4">
            <a:alphaModFix/>
          </a:blip>
          <a:srcRect b="0" l="0" r="0" t="0"/>
          <a:stretch/>
        </p:blipFill>
        <p:spPr>
          <a:xfrm>
            <a:off x="76396" y="1626178"/>
            <a:ext cx="8880525" cy="1302755"/>
          </a:xfrm>
          <a:prstGeom prst="rect">
            <a:avLst/>
          </a:prstGeom>
          <a:noFill/>
          <a:ln>
            <a:noFill/>
          </a:ln>
        </p:spPr>
      </p:pic>
      <p:sp>
        <p:nvSpPr>
          <p:cNvPr id="604" name="Shape 604"/>
          <p:cNvSpPr txBox="1"/>
          <p:nvPr/>
        </p:nvSpPr>
        <p:spPr>
          <a:xfrm>
            <a:off x="214282" y="1908541"/>
            <a:ext cx="850112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lt1"/>
                </a:solidFill>
                <a:latin typeface="Calibri"/>
                <a:ea typeface="Calibri"/>
                <a:cs typeface="Calibri"/>
                <a:sym typeface="Calibri"/>
              </a:rPr>
              <a:t>ويرجع بعض الباحثين أسباب المشكلات الاجتماعية إلى</a:t>
            </a:r>
          </a:p>
        </p:txBody>
      </p:sp>
      <p:pic>
        <p:nvPicPr>
          <p:cNvPr descr="'''''.gif" id="605" name="Shape 605"/>
          <p:cNvPicPr preferRelativeResize="0"/>
          <p:nvPr/>
        </p:nvPicPr>
        <p:blipFill rotWithShape="1">
          <a:blip r:embed="rId5">
            <a:alphaModFix/>
          </a:blip>
          <a:srcRect b="0" l="0" r="0" t="0"/>
          <a:stretch/>
        </p:blipFill>
        <p:spPr>
          <a:xfrm>
            <a:off x="214282" y="3000372"/>
            <a:ext cx="8643997" cy="3528391"/>
          </a:xfrm>
          <a:prstGeom prst="rect">
            <a:avLst/>
          </a:prstGeom>
          <a:noFill/>
          <a:ln>
            <a:noFill/>
          </a:ln>
        </p:spPr>
      </p:pic>
      <p:sp>
        <p:nvSpPr>
          <p:cNvPr id="606" name="Shape 606"/>
          <p:cNvSpPr txBox="1"/>
          <p:nvPr/>
        </p:nvSpPr>
        <p:spPr>
          <a:xfrm>
            <a:off x="428595" y="3071809"/>
            <a:ext cx="7358114" cy="144655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800080"/>
                </a:solidFill>
                <a:latin typeface="Calibri"/>
                <a:ea typeface="Calibri"/>
                <a:cs typeface="Calibri"/>
                <a:sym typeface="Calibri"/>
              </a:rPr>
              <a:t>التفكيك الاجتماعي وما يصاحبه من محاولات لعلاجه.</a:t>
            </a:r>
          </a:p>
        </p:txBody>
      </p:sp>
      <p:grpSp>
        <p:nvGrpSpPr>
          <p:cNvPr id="607" name="Shape 607"/>
          <p:cNvGrpSpPr/>
          <p:nvPr/>
        </p:nvGrpSpPr>
        <p:grpSpPr>
          <a:xfrm>
            <a:off x="7792330" y="2643181"/>
            <a:ext cx="1351670" cy="1311534"/>
            <a:chOff x="251519" y="188640"/>
            <a:chExt cx="3886200" cy="3291840"/>
          </a:xfrm>
        </p:grpSpPr>
        <p:sp>
          <p:nvSpPr>
            <p:cNvPr id="608" name="Shape 608"/>
            <p:cNvSpPr/>
            <p:nvPr/>
          </p:nvSpPr>
          <p:spPr>
            <a:xfrm>
              <a:off x="1763688" y="1628800"/>
              <a:ext cx="827583" cy="720080"/>
            </a:xfrm>
            <a:prstGeom prst="ellipse">
              <a:avLst/>
            </a:prstGeom>
            <a:solidFill>
              <a:srgbClr val="C00000"/>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dr34.gif" id="609" name="Shape 609"/>
            <p:cNvPicPr preferRelativeResize="0"/>
            <p:nvPr/>
          </p:nvPicPr>
          <p:blipFill rotWithShape="1">
            <a:blip r:embed="rId6">
              <a:alphaModFix/>
            </a:blip>
            <a:srcRect b="0" l="0" r="0" t="0"/>
            <a:stretch/>
          </p:blipFill>
          <p:spPr>
            <a:xfrm>
              <a:off x="251519" y="188640"/>
              <a:ext cx="3886200" cy="3291840"/>
            </a:xfrm>
            <a:prstGeom prst="rect">
              <a:avLst/>
            </a:prstGeom>
            <a:noFill/>
            <a:ln>
              <a:noFill/>
            </a:ln>
          </p:spPr>
        </p:pic>
      </p:grpSp>
      <p:sp>
        <p:nvSpPr>
          <p:cNvPr id="610" name="Shape 610"/>
          <p:cNvSpPr txBox="1"/>
          <p:nvPr/>
        </p:nvSpPr>
        <p:spPr>
          <a:xfrm rot="-313308">
            <a:off x="7902270" y="2869532"/>
            <a:ext cx="1010361" cy="101566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chemeClr val="lt1"/>
                </a:solidFill>
                <a:latin typeface="Calibri"/>
                <a:ea typeface="Calibri"/>
                <a:cs typeface="Calibri"/>
                <a:sym typeface="Calibri"/>
              </a:rPr>
              <a:t>3</a:t>
            </a:r>
          </a:p>
        </p:txBody>
      </p:sp>
      <p:sp>
        <p:nvSpPr>
          <p:cNvPr id="611" name="Shape 611"/>
          <p:cNvSpPr txBox="1"/>
          <p:nvPr/>
        </p:nvSpPr>
        <p:spPr>
          <a:xfrm>
            <a:off x="428595" y="4429132"/>
            <a:ext cx="7358114" cy="212365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800080"/>
                </a:solidFill>
                <a:latin typeface="Calibri"/>
                <a:ea typeface="Calibri"/>
                <a:cs typeface="Calibri"/>
                <a:sym typeface="Calibri"/>
              </a:rPr>
              <a:t>ضعف الصلات والعلاقات الأولية وما ينتج عن ذلك من الضعف الذي يصيب الضبط الاجتماعي للأسرة.</a:t>
            </a:r>
          </a:p>
        </p:txBody>
      </p:sp>
      <p:grpSp>
        <p:nvGrpSpPr>
          <p:cNvPr id="612" name="Shape 612"/>
          <p:cNvGrpSpPr/>
          <p:nvPr/>
        </p:nvGrpSpPr>
        <p:grpSpPr>
          <a:xfrm>
            <a:off x="7792330" y="4143380"/>
            <a:ext cx="1351670" cy="1311534"/>
            <a:chOff x="251519" y="188640"/>
            <a:chExt cx="3886200" cy="3291840"/>
          </a:xfrm>
        </p:grpSpPr>
        <p:sp>
          <p:nvSpPr>
            <p:cNvPr id="613" name="Shape 613"/>
            <p:cNvSpPr/>
            <p:nvPr/>
          </p:nvSpPr>
          <p:spPr>
            <a:xfrm>
              <a:off x="1763688" y="1628800"/>
              <a:ext cx="827583" cy="720080"/>
            </a:xfrm>
            <a:prstGeom prst="ellipse">
              <a:avLst/>
            </a:prstGeom>
            <a:solidFill>
              <a:srgbClr val="C00000"/>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dr34.gif" id="614" name="Shape 614"/>
            <p:cNvPicPr preferRelativeResize="0"/>
            <p:nvPr/>
          </p:nvPicPr>
          <p:blipFill rotWithShape="1">
            <a:blip r:embed="rId6">
              <a:alphaModFix/>
            </a:blip>
            <a:srcRect b="0" l="0" r="0" t="0"/>
            <a:stretch/>
          </p:blipFill>
          <p:spPr>
            <a:xfrm>
              <a:off x="251519" y="188640"/>
              <a:ext cx="3886200" cy="3291840"/>
            </a:xfrm>
            <a:prstGeom prst="rect">
              <a:avLst/>
            </a:prstGeom>
            <a:noFill/>
            <a:ln>
              <a:noFill/>
            </a:ln>
          </p:spPr>
        </p:pic>
      </p:grpSp>
      <p:sp>
        <p:nvSpPr>
          <p:cNvPr id="615" name="Shape 615"/>
          <p:cNvSpPr txBox="1"/>
          <p:nvPr/>
        </p:nvSpPr>
        <p:spPr>
          <a:xfrm rot="-313308">
            <a:off x="7902270" y="4369730"/>
            <a:ext cx="1010361" cy="101566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chemeClr val="lt1"/>
                </a:solidFill>
                <a:latin typeface="Calibri"/>
                <a:ea typeface="Calibri"/>
                <a:cs typeface="Calibri"/>
                <a:sym typeface="Calibri"/>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9" name="Shape 619"/>
        <p:cNvGrpSpPr/>
        <p:nvPr/>
      </p:nvGrpSpPr>
      <p:grpSpPr>
        <a:xfrm>
          <a:off x="0" y="0"/>
          <a:ext cx="0" cy="0"/>
          <a:chOff x="0" y="0"/>
          <a:chExt cx="0" cy="0"/>
        </a:xfrm>
      </p:grpSpPr>
      <p:pic>
        <p:nvPicPr>
          <p:cNvPr descr="D:\e\الشغل\شغل يبدء من  شهر 3 سنة 2014\كل البراويز\براويز خالصة\iu7.png" id="620" name="Shape 620"/>
          <p:cNvPicPr preferRelativeResize="0"/>
          <p:nvPr/>
        </p:nvPicPr>
        <p:blipFill rotWithShape="1">
          <a:blip r:embed="rId3">
            <a:alphaModFix/>
          </a:blip>
          <a:srcRect b="0" l="0" r="0" t="0"/>
          <a:stretch/>
        </p:blipFill>
        <p:spPr>
          <a:xfrm>
            <a:off x="1643041" y="214289"/>
            <a:ext cx="5715039" cy="1171575"/>
          </a:xfrm>
          <a:prstGeom prst="rect">
            <a:avLst/>
          </a:prstGeom>
          <a:noFill/>
          <a:ln>
            <a:noFill/>
          </a:ln>
        </p:spPr>
      </p:pic>
      <p:sp>
        <p:nvSpPr>
          <p:cNvPr id="621" name="Shape 621"/>
          <p:cNvSpPr/>
          <p:nvPr/>
        </p:nvSpPr>
        <p:spPr>
          <a:xfrm>
            <a:off x="1928793" y="357165"/>
            <a:ext cx="5229316"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6600"/>
                </a:solidFill>
                <a:latin typeface="Calibri"/>
                <a:ea typeface="Calibri"/>
                <a:cs typeface="Calibri"/>
                <a:sym typeface="Calibri"/>
              </a:rPr>
              <a:t>أسباب المشكلات الاجتماعية</a:t>
            </a:r>
          </a:p>
        </p:txBody>
      </p:sp>
      <p:pic>
        <p:nvPicPr>
          <p:cNvPr descr="00034.bmp" id="622" name="Shape 622"/>
          <p:cNvPicPr preferRelativeResize="0"/>
          <p:nvPr/>
        </p:nvPicPr>
        <p:blipFill rotWithShape="1">
          <a:blip r:embed="rId4">
            <a:alphaModFix/>
          </a:blip>
          <a:srcRect b="0" l="0" r="0" t="0"/>
          <a:stretch/>
        </p:blipFill>
        <p:spPr>
          <a:xfrm>
            <a:off x="76396" y="1626178"/>
            <a:ext cx="8880525" cy="1302755"/>
          </a:xfrm>
          <a:prstGeom prst="rect">
            <a:avLst/>
          </a:prstGeom>
          <a:noFill/>
          <a:ln>
            <a:noFill/>
          </a:ln>
        </p:spPr>
      </p:pic>
      <p:sp>
        <p:nvSpPr>
          <p:cNvPr id="623" name="Shape 623"/>
          <p:cNvSpPr txBox="1"/>
          <p:nvPr/>
        </p:nvSpPr>
        <p:spPr>
          <a:xfrm>
            <a:off x="214282" y="1908541"/>
            <a:ext cx="850112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lt1"/>
                </a:solidFill>
                <a:latin typeface="Calibri"/>
                <a:ea typeface="Calibri"/>
                <a:cs typeface="Calibri"/>
                <a:sym typeface="Calibri"/>
              </a:rPr>
              <a:t>ويرجع بعض الباحثين أسباب المشكلات الاجتماعية إلى</a:t>
            </a:r>
          </a:p>
        </p:txBody>
      </p:sp>
      <p:pic>
        <p:nvPicPr>
          <p:cNvPr descr="'''''.gif" id="624" name="Shape 624"/>
          <p:cNvPicPr preferRelativeResize="0"/>
          <p:nvPr/>
        </p:nvPicPr>
        <p:blipFill rotWithShape="1">
          <a:blip r:embed="rId5">
            <a:alphaModFix/>
          </a:blip>
          <a:srcRect b="0" l="0" r="0" t="0"/>
          <a:stretch/>
        </p:blipFill>
        <p:spPr>
          <a:xfrm>
            <a:off x="214282" y="3000372"/>
            <a:ext cx="8643997" cy="3528391"/>
          </a:xfrm>
          <a:prstGeom prst="rect">
            <a:avLst/>
          </a:prstGeom>
          <a:noFill/>
          <a:ln>
            <a:noFill/>
          </a:ln>
        </p:spPr>
      </p:pic>
      <p:sp>
        <p:nvSpPr>
          <p:cNvPr id="625" name="Shape 625"/>
          <p:cNvSpPr txBox="1"/>
          <p:nvPr/>
        </p:nvSpPr>
        <p:spPr>
          <a:xfrm>
            <a:off x="428595" y="3342876"/>
            <a:ext cx="7715304"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80"/>
                </a:solidFill>
                <a:latin typeface="Calibri"/>
                <a:ea typeface="Calibri"/>
                <a:cs typeface="Calibri"/>
                <a:sym typeface="Calibri"/>
              </a:rPr>
              <a:t>الاعتماد بشكل أساسي على أساليب الرقابة الاجتماعية الرسمية الخارجية كالقانون والشرطة مع عدة كفاية هذه الأساليب في الضبط.</a:t>
            </a:r>
          </a:p>
        </p:txBody>
      </p:sp>
      <p:grpSp>
        <p:nvGrpSpPr>
          <p:cNvPr id="626" name="Shape 626"/>
          <p:cNvGrpSpPr/>
          <p:nvPr/>
        </p:nvGrpSpPr>
        <p:grpSpPr>
          <a:xfrm>
            <a:off x="7792330" y="2643181"/>
            <a:ext cx="1351670" cy="1311534"/>
            <a:chOff x="251519" y="188640"/>
            <a:chExt cx="3886200" cy="3291840"/>
          </a:xfrm>
        </p:grpSpPr>
        <p:sp>
          <p:nvSpPr>
            <p:cNvPr id="627" name="Shape 627"/>
            <p:cNvSpPr/>
            <p:nvPr/>
          </p:nvSpPr>
          <p:spPr>
            <a:xfrm>
              <a:off x="1763688" y="1628800"/>
              <a:ext cx="827583" cy="720080"/>
            </a:xfrm>
            <a:prstGeom prst="ellipse">
              <a:avLst/>
            </a:prstGeom>
            <a:solidFill>
              <a:srgbClr val="C00000"/>
            </a:solidFill>
            <a:ln cap="flat" cmpd="sng" w="25400">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dr34.gif" id="628" name="Shape 628"/>
            <p:cNvPicPr preferRelativeResize="0"/>
            <p:nvPr/>
          </p:nvPicPr>
          <p:blipFill rotWithShape="1">
            <a:blip r:embed="rId6">
              <a:alphaModFix/>
            </a:blip>
            <a:srcRect b="0" l="0" r="0" t="0"/>
            <a:stretch/>
          </p:blipFill>
          <p:spPr>
            <a:xfrm>
              <a:off x="251519" y="188640"/>
              <a:ext cx="3886200" cy="3291840"/>
            </a:xfrm>
            <a:prstGeom prst="rect">
              <a:avLst/>
            </a:prstGeom>
            <a:noFill/>
            <a:ln>
              <a:noFill/>
            </a:ln>
          </p:spPr>
        </p:pic>
      </p:grpSp>
      <p:sp>
        <p:nvSpPr>
          <p:cNvPr id="629" name="Shape 629"/>
          <p:cNvSpPr txBox="1"/>
          <p:nvPr/>
        </p:nvSpPr>
        <p:spPr>
          <a:xfrm rot="-313308">
            <a:off x="7902270" y="2869532"/>
            <a:ext cx="1010361" cy="101566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chemeClr val="lt1"/>
                </a:solidFill>
                <a:latin typeface="Calibri"/>
                <a:ea typeface="Calibri"/>
                <a:cs typeface="Calibri"/>
                <a:sym typeface="Calibri"/>
              </a:rPr>
              <a:t>5</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3" name="Shape 633"/>
        <p:cNvGrpSpPr/>
        <p:nvPr/>
      </p:nvGrpSpPr>
      <p:grpSpPr>
        <a:xfrm>
          <a:off x="0" y="0"/>
          <a:ext cx="0" cy="0"/>
          <a:chOff x="0" y="0"/>
          <a:chExt cx="0" cy="0"/>
        </a:xfrm>
      </p:grpSpPr>
      <p:pic>
        <p:nvPicPr>
          <p:cNvPr descr="D:\e\الشغل\شغل يبدء من  شهر 3 سنة 2014\كل البراويز\براويز خالصة\ghtydx.png" id="634" name="Shape 634"/>
          <p:cNvPicPr preferRelativeResize="0"/>
          <p:nvPr/>
        </p:nvPicPr>
        <p:blipFill rotWithShape="1">
          <a:blip r:embed="rId3">
            <a:alphaModFix/>
          </a:blip>
          <a:srcRect b="0" l="0" r="0" t="0"/>
          <a:stretch/>
        </p:blipFill>
        <p:spPr>
          <a:xfrm>
            <a:off x="1785917" y="142852"/>
            <a:ext cx="5572164" cy="1357322"/>
          </a:xfrm>
          <a:prstGeom prst="rect">
            <a:avLst/>
          </a:prstGeom>
          <a:noFill/>
          <a:ln>
            <a:noFill/>
          </a:ln>
        </p:spPr>
      </p:pic>
      <p:sp>
        <p:nvSpPr>
          <p:cNvPr id="635" name="Shape 635"/>
          <p:cNvSpPr/>
          <p:nvPr/>
        </p:nvSpPr>
        <p:spPr>
          <a:xfrm>
            <a:off x="2071669" y="383425"/>
            <a:ext cx="4857784"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مفاهيم ومصطلحات؟</a:t>
            </a:r>
          </a:p>
        </p:txBody>
      </p:sp>
      <p:pic>
        <p:nvPicPr>
          <p:cNvPr descr="D:\e\New folder (2)\jj.gif" id="636" name="Shape 636"/>
          <p:cNvPicPr preferRelativeResize="0"/>
          <p:nvPr/>
        </p:nvPicPr>
        <p:blipFill rotWithShape="1">
          <a:blip r:embed="rId4">
            <a:alphaModFix/>
          </a:blip>
          <a:srcRect b="0" l="0" r="0" t="0"/>
          <a:stretch/>
        </p:blipFill>
        <p:spPr>
          <a:xfrm>
            <a:off x="0" y="1646041"/>
            <a:ext cx="9144000" cy="4899403"/>
          </a:xfrm>
          <a:prstGeom prst="rect">
            <a:avLst/>
          </a:prstGeom>
          <a:noFill/>
          <a:ln>
            <a:noFill/>
          </a:ln>
        </p:spPr>
      </p:pic>
      <p:sp>
        <p:nvSpPr>
          <p:cNvPr id="637" name="Shape 637"/>
          <p:cNvSpPr txBox="1"/>
          <p:nvPr/>
        </p:nvSpPr>
        <p:spPr>
          <a:xfrm>
            <a:off x="357158" y="2060098"/>
            <a:ext cx="8427680" cy="415498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6600"/>
                </a:solidFill>
                <a:latin typeface="Calibri"/>
                <a:ea typeface="Calibri"/>
                <a:cs typeface="Calibri"/>
                <a:sym typeface="Calibri"/>
              </a:rPr>
              <a:t>العلاقات الأولية: </a:t>
            </a:r>
            <a:r>
              <a:rPr b="1" lang="ar-EG" sz="4400">
                <a:solidFill>
                  <a:srgbClr val="800000"/>
                </a:solidFill>
                <a:latin typeface="Calibri"/>
                <a:ea typeface="Calibri"/>
                <a:cs typeface="Calibri"/>
                <a:sym typeface="Calibri"/>
              </a:rPr>
              <a:t>هي العلاقات الشخصية التي تظهر ضمن الجماعات الصغيرة نسبياً مثل العلاقات الأسرية والجيرة والأصدقاء، وهي تعد أساسية لكل مجتمع وتمثل الحضانة الطبيعية البشرية، وهي مصدر رئيس للحوافز والضوابط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10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pic>
        <p:nvPicPr>
          <p:cNvPr descr="D:\e\الشغل\شغل يبدء من  شهر 3 سنة 2014\كل البراويز\براويز خالصة\bnbv.gif" id="120" name="Shape 120"/>
          <p:cNvPicPr preferRelativeResize="0"/>
          <p:nvPr/>
        </p:nvPicPr>
        <p:blipFill rotWithShape="1">
          <a:blip r:embed="rId3">
            <a:alphaModFix/>
          </a:blip>
          <a:srcRect b="0" l="0" r="0" t="0"/>
          <a:stretch/>
        </p:blipFill>
        <p:spPr>
          <a:xfrm>
            <a:off x="428595" y="1071545"/>
            <a:ext cx="8286776" cy="2071701"/>
          </a:xfrm>
          <a:prstGeom prst="rect">
            <a:avLst/>
          </a:prstGeom>
          <a:noFill/>
          <a:ln>
            <a:noFill/>
          </a:ln>
        </p:spPr>
      </p:pic>
      <p:sp>
        <p:nvSpPr>
          <p:cNvPr id="121" name="Shape 121"/>
          <p:cNvSpPr/>
          <p:nvPr/>
        </p:nvSpPr>
        <p:spPr>
          <a:xfrm>
            <a:off x="642910" y="1587988"/>
            <a:ext cx="7622079"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800000"/>
                </a:solidFill>
                <a:latin typeface="Calibri"/>
                <a:ea typeface="Calibri"/>
                <a:cs typeface="Calibri"/>
                <a:sym typeface="Calibri"/>
              </a:rPr>
              <a:t>تشرح ماهية المشكلات الاجتماعية.</a:t>
            </a:r>
          </a:p>
        </p:txBody>
      </p:sp>
      <p:pic>
        <p:nvPicPr>
          <p:cNvPr descr="D:\e\الشغل\شغل يبدء من  شهر 3 سنة 2014\كل البراويز\براويز خالصة\bnbv.gif" id="122" name="Shape 122"/>
          <p:cNvPicPr preferRelativeResize="0"/>
          <p:nvPr/>
        </p:nvPicPr>
        <p:blipFill rotWithShape="1">
          <a:blip r:embed="rId3">
            <a:alphaModFix/>
          </a:blip>
          <a:srcRect b="0" l="0" r="0" t="0"/>
          <a:stretch/>
        </p:blipFill>
        <p:spPr>
          <a:xfrm>
            <a:off x="428595" y="3429000"/>
            <a:ext cx="8286776" cy="2071701"/>
          </a:xfrm>
          <a:prstGeom prst="rect">
            <a:avLst/>
          </a:prstGeom>
          <a:noFill/>
          <a:ln>
            <a:noFill/>
          </a:ln>
        </p:spPr>
      </p:pic>
      <p:sp>
        <p:nvSpPr>
          <p:cNvPr id="123" name="Shape 123"/>
          <p:cNvSpPr/>
          <p:nvPr/>
        </p:nvSpPr>
        <p:spPr>
          <a:xfrm>
            <a:off x="642910" y="4016880"/>
            <a:ext cx="7622079"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800000"/>
                </a:solidFill>
                <a:latin typeface="Calibri"/>
                <a:ea typeface="Calibri"/>
                <a:cs typeface="Calibri"/>
                <a:sym typeface="Calibri"/>
              </a:rPr>
              <a:t>تطبق خصائص المشكلات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1" name="Shape 641"/>
        <p:cNvGrpSpPr/>
        <p:nvPr/>
      </p:nvGrpSpPr>
      <p:grpSpPr>
        <a:xfrm>
          <a:off x="0" y="0"/>
          <a:ext cx="0" cy="0"/>
          <a:chOff x="0" y="0"/>
          <a:chExt cx="0" cy="0"/>
        </a:xfrm>
      </p:grpSpPr>
      <p:pic>
        <p:nvPicPr>
          <p:cNvPr descr="D:\e\الشغل\شغل ابتدء من يوم 5 شهر 10 سنة 2013\كل البراويز\براويز خالصة\New Folder\2.gif" id="642" name="Shape 642"/>
          <p:cNvPicPr preferRelativeResize="0"/>
          <p:nvPr/>
        </p:nvPicPr>
        <p:blipFill rotWithShape="1">
          <a:blip r:embed="rId3">
            <a:alphaModFix/>
          </a:blip>
          <a:srcRect b="0" l="0" r="0" t="0"/>
          <a:stretch/>
        </p:blipFill>
        <p:spPr>
          <a:xfrm>
            <a:off x="1285851" y="1637141"/>
            <a:ext cx="6478149" cy="3336057"/>
          </a:xfrm>
          <a:prstGeom prst="rect">
            <a:avLst/>
          </a:prstGeom>
          <a:noFill/>
          <a:ln>
            <a:noFill/>
          </a:ln>
        </p:spPr>
      </p:pic>
      <p:sp>
        <p:nvSpPr>
          <p:cNvPr id="643" name="Shape 643"/>
          <p:cNvSpPr txBox="1"/>
          <p:nvPr/>
        </p:nvSpPr>
        <p:spPr>
          <a:xfrm>
            <a:off x="2238327" y="2614306"/>
            <a:ext cx="4704638"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نشاط 9- 3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500"/>
                                        <p:tgtEl>
                                          <p:spTgt spid="642"/>
                                        </p:tgtEl>
                                        <p:attrNameLst>
                                          <p:attrName>ppt_w</p:attrName>
                                        </p:attrNameLst>
                                      </p:cBhvr>
                                      <p:tavLst>
                                        <p:tav fmla="" tm="0">
                                          <p:val>
                                            <p:strVal val="0"/>
                                          </p:val>
                                        </p:tav>
                                        <p:tav fmla="" tm="100000">
                                          <p:val>
                                            <p:strVal val="#ppt_w"/>
                                          </p:val>
                                        </p:tav>
                                      </p:tavLst>
                                    </p:anim>
                                    <p:anim calcmode="lin" valueType="num">
                                      <p:cBhvr additive="base">
                                        <p:cTn dur="500"/>
                                        <p:tgtEl>
                                          <p:spTgt spid="6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3"/>
                                        </p:tgtEl>
                                        <p:attrNameLst>
                                          <p:attrName>style.visibility</p:attrName>
                                        </p:attrNameLst>
                                      </p:cBhvr>
                                      <p:to>
                                        <p:strVal val="visible"/>
                                      </p:to>
                                    </p:set>
                                    <p:anim calcmode="lin" valueType="num">
                                      <p:cBhvr additive="base">
                                        <p:cTn dur="500"/>
                                        <p:tgtEl>
                                          <p:spTgt spid="643"/>
                                        </p:tgtEl>
                                        <p:attrNameLst>
                                          <p:attrName>ppt_w</p:attrName>
                                        </p:attrNameLst>
                                      </p:cBhvr>
                                      <p:tavLst>
                                        <p:tav fmla="" tm="0">
                                          <p:val>
                                            <p:strVal val="0"/>
                                          </p:val>
                                        </p:tav>
                                        <p:tav fmla="" tm="100000">
                                          <p:val>
                                            <p:strVal val="#ppt_w"/>
                                          </p:val>
                                        </p:tav>
                                      </p:tavLst>
                                    </p:anim>
                                    <p:anim calcmode="lin" valueType="num">
                                      <p:cBhvr additive="base">
                                        <p:cTn dur="500"/>
                                        <p:tgtEl>
                                          <p:spTgt spid="6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7" name="Shape 647"/>
        <p:cNvGrpSpPr/>
        <p:nvPr/>
      </p:nvGrpSpPr>
      <p:grpSpPr>
        <a:xfrm>
          <a:off x="0" y="0"/>
          <a:ext cx="0" cy="0"/>
          <a:chOff x="0" y="0"/>
          <a:chExt cx="0" cy="0"/>
        </a:xfrm>
      </p:grpSpPr>
      <p:pic>
        <p:nvPicPr>
          <p:cNvPr descr="D:\e\الشغل\شغل ابتدء من يوم 5 شهر 10 سنة 2013\كل البراويز\براويز خالصة\New Folder\000-1.png" id="648" name="Shape 648"/>
          <p:cNvPicPr preferRelativeResize="0"/>
          <p:nvPr/>
        </p:nvPicPr>
        <p:blipFill rotWithShape="1">
          <a:blip r:embed="rId3">
            <a:alphaModFix/>
          </a:blip>
          <a:srcRect b="0" l="0" r="0" t="0"/>
          <a:stretch/>
        </p:blipFill>
        <p:spPr>
          <a:xfrm>
            <a:off x="0" y="1142983"/>
            <a:ext cx="9429782" cy="4643469"/>
          </a:xfrm>
          <a:prstGeom prst="rect">
            <a:avLst/>
          </a:prstGeom>
          <a:noFill/>
          <a:ln>
            <a:noFill/>
          </a:ln>
        </p:spPr>
      </p:pic>
      <p:sp>
        <p:nvSpPr>
          <p:cNvPr id="649" name="Shape 649"/>
          <p:cNvSpPr txBox="1"/>
          <p:nvPr/>
        </p:nvSpPr>
        <p:spPr>
          <a:xfrm>
            <a:off x="428595" y="1687660"/>
            <a:ext cx="8358246"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800000"/>
                </a:solidFill>
                <a:latin typeface="Calibri"/>
                <a:ea typeface="Calibri"/>
                <a:cs typeface="Calibri"/>
                <a:sym typeface="Calibri"/>
              </a:rPr>
              <a:t>قم باختيار مشكلة اجتماعية تعتقد خطورتها على المجتمع السعودي وحدد أسباب حدوثها هل هو بسبب التفاوت في سرعة التغير أو التفكك الاجتماعي وضعف الصلات أو عدم إشباع الاحتياجات أو غير ذلك؟</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par>
                                <p:cTn fill="hold" nodeType="with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3" name="Shape 653"/>
        <p:cNvGrpSpPr/>
        <p:nvPr/>
      </p:nvGrpSpPr>
      <p:grpSpPr>
        <a:xfrm>
          <a:off x="0" y="0"/>
          <a:ext cx="0" cy="0"/>
          <a:chOff x="0" y="0"/>
          <a:chExt cx="0" cy="0"/>
        </a:xfrm>
      </p:grpSpPr>
      <p:pic>
        <p:nvPicPr>
          <p:cNvPr descr="ut67.gif" id="654" name="Shape 654"/>
          <p:cNvPicPr preferRelativeResize="0"/>
          <p:nvPr/>
        </p:nvPicPr>
        <p:blipFill rotWithShape="1">
          <a:blip r:embed="rId3">
            <a:alphaModFix/>
          </a:blip>
          <a:srcRect b="0" l="0" r="0" t="0"/>
          <a:stretch/>
        </p:blipFill>
        <p:spPr>
          <a:xfrm>
            <a:off x="0" y="357165"/>
            <a:ext cx="9144000" cy="6072230"/>
          </a:xfrm>
          <a:prstGeom prst="rect">
            <a:avLst/>
          </a:prstGeom>
          <a:noFill/>
          <a:ln>
            <a:noFill/>
          </a:ln>
        </p:spPr>
      </p:pic>
      <p:sp>
        <p:nvSpPr>
          <p:cNvPr id="655" name="Shape 655"/>
          <p:cNvSpPr txBox="1"/>
          <p:nvPr/>
        </p:nvSpPr>
        <p:spPr>
          <a:xfrm>
            <a:off x="285719" y="571479"/>
            <a:ext cx="8572560" cy="563231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rgbClr val="000099"/>
                </a:solidFill>
                <a:latin typeface="Calibri"/>
                <a:ea typeface="Calibri"/>
                <a:cs typeface="Calibri"/>
                <a:sym typeface="Calibri"/>
              </a:rPr>
              <a:t>التدخين:</a:t>
            </a:r>
          </a:p>
          <a:p>
            <a:pPr indent="0" lvl="0" marL="0" marR="0" rtl="1" algn="r">
              <a:spcBef>
                <a:spcPts val="0"/>
              </a:spcBef>
              <a:buSzPct val="25000"/>
              <a:buNone/>
            </a:pPr>
            <a:r>
              <a:rPr b="1" lang="ar-EG" sz="3600">
                <a:solidFill>
                  <a:srgbClr val="C00000"/>
                </a:solidFill>
                <a:latin typeface="Calibri"/>
                <a:ea typeface="Calibri"/>
                <a:cs typeface="Calibri"/>
                <a:sym typeface="Calibri"/>
              </a:rPr>
              <a:t>أظهرت احد البحوث البريطانية أن دخان السجائر يؤدي إلي تلوث الهواء بنسبة أكبر (10مرات) من عادم السيارة التي تعمل بوقود الديزل وأكدت دراسة أخري أن دخان السجائر لا يقتصر ضرره علي المدخنين فحسب و إنما يمتد الضرر ليشمل غير المدخنين أيضا كما أشارت الدراسة لإمكانية حدوث حرائق وكوارث من جراء إلقاء أعقاب السجائر مشتعلة وخاصة قرب الأشياء سريعة الاشتعال مما يؤدي إلي تلوث الهواء بالدخان مما يتسبب في الإصابة بأمراض الجهاز التنفسي وأمراض القلب.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9" name="Shape 659"/>
        <p:cNvGrpSpPr/>
        <p:nvPr/>
      </p:nvGrpSpPr>
      <p:grpSpPr>
        <a:xfrm>
          <a:off x="0" y="0"/>
          <a:ext cx="0" cy="0"/>
          <a:chOff x="0" y="0"/>
          <a:chExt cx="0" cy="0"/>
        </a:xfrm>
      </p:grpSpPr>
      <p:pic>
        <p:nvPicPr>
          <p:cNvPr descr="ut67.gif" id="660" name="Shape 660"/>
          <p:cNvPicPr preferRelativeResize="0"/>
          <p:nvPr/>
        </p:nvPicPr>
        <p:blipFill rotWithShape="1">
          <a:blip r:embed="rId3">
            <a:alphaModFix/>
          </a:blip>
          <a:srcRect b="0" l="0" r="0" t="0"/>
          <a:stretch/>
        </p:blipFill>
        <p:spPr>
          <a:xfrm>
            <a:off x="0" y="357165"/>
            <a:ext cx="9144000" cy="6072230"/>
          </a:xfrm>
          <a:prstGeom prst="rect">
            <a:avLst/>
          </a:prstGeom>
          <a:noFill/>
          <a:ln>
            <a:noFill/>
          </a:ln>
        </p:spPr>
      </p:pic>
      <p:sp>
        <p:nvSpPr>
          <p:cNvPr id="661" name="Shape 661"/>
          <p:cNvSpPr txBox="1"/>
          <p:nvPr/>
        </p:nvSpPr>
        <p:spPr>
          <a:xfrm>
            <a:off x="285719" y="769695"/>
            <a:ext cx="8572560" cy="501675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99"/>
                </a:solidFill>
                <a:latin typeface="Calibri"/>
                <a:ea typeface="Calibri"/>
                <a:cs typeface="Calibri"/>
                <a:sym typeface="Calibri"/>
              </a:rPr>
              <a:t>أخطار التدخين علي الفرد و المجتمع:</a:t>
            </a:r>
          </a:p>
          <a:p>
            <a:pPr indent="0" lvl="0" marL="0" marR="0" rtl="1" algn="r">
              <a:spcBef>
                <a:spcPts val="0"/>
              </a:spcBef>
              <a:buSzPct val="25000"/>
              <a:buNone/>
            </a:pPr>
            <a:r>
              <a:rPr b="1" lang="ar-EG" sz="4000">
                <a:solidFill>
                  <a:srgbClr val="C00000"/>
                </a:solidFill>
                <a:latin typeface="Calibri"/>
                <a:ea typeface="Calibri"/>
                <a:cs typeface="Calibri"/>
                <a:sym typeface="Calibri"/>
              </a:rPr>
              <a:t>إن أخطار التدخين و عواقبه الوخيمة من تعرض للأمراض أو الوفاة والمرتبطة بالتدخين سواء كان اختياريا أو بالإكراه أي استنشاق دخان التبغ المنبعث من سجائر الآخرين عندما يكون المرء معهم في مكان مغلق كما انه يقلل العمر المتوقع للمدخن ويزيد من العجز والضعف ويزيد نسبة التغيب عن العمل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5" name="Shape 665"/>
        <p:cNvGrpSpPr/>
        <p:nvPr/>
      </p:nvGrpSpPr>
      <p:grpSpPr>
        <a:xfrm>
          <a:off x="0" y="0"/>
          <a:ext cx="0" cy="0"/>
          <a:chOff x="0" y="0"/>
          <a:chExt cx="0" cy="0"/>
        </a:xfrm>
      </p:grpSpPr>
      <p:pic>
        <p:nvPicPr>
          <p:cNvPr descr="ut67.gif" id="666" name="Shape 666"/>
          <p:cNvPicPr preferRelativeResize="0"/>
          <p:nvPr/>
        </p:nvPicPr>
        <p:blipFill rotWithShape="1">
          <a:blip r:embed="rId3">
            <a:alphaModFix/>
          </a:blip>
          <a:srcRect b="0" l="0" r="0" t="0"/>
          <a:stretch/>
        </p:blipFill>
        <p:spPr>
          <a:xfrm>
            <a:off x="0" y="357165"/>
            <a:ext cx="9144000" cy="6072230"/>
          </a:xfrm>
          <a:prstGeom prst="rect">
            <a:avLst/>
          </a:prstGeom>
          <a:noFill/>
          <a:ln>
            <a:noFill/>
          </a:ln>
        </p:spPr>
      </p:pic>
      <p:sp>
        <p:nvSpPr>
          <p:cNvPr id="667" name="Shape 667"/>
          <p:cNvSpPr txBox="1"/>
          <p:nvPr/>
        </p:nvSpPr>
        <p:spPr>
          <a:xfrm>
            <a:off x="285719" y="912571"/>
            <a:ext cx="8572560" cy="50167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كما انه يسبب سرطان الرئة وهو من أشد الأمراض السرطانية خطورة وأكثر سببا للموت فقد أدي هذا المرض إلي وفاة الألوف بسببه وتقول التقارير أن التدخين مسئول عن الإصابة بأمراض السرطان بنسبة 75% لدي المدخنين والجدير بالذكر أن مخاطر التدخين تطال غير المدخنين أيضا والواقع أن المدخنين ليسوا فقط الذين يشربون الدخان بل يعتبر الذين يستنشقون الدخان من المدخنين أيضاً.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1" name="Shape 671"/>
        <p:cNvGrpSpPr/>
        <p:nvPr/>
      </p:nvGrpSpPr>
      <p:grpSpPr>
        <a:xfrm>
          <a:off x="0" y="0"/>
          <a:ext cx="0" cy="0"/>
          <a:chOff x="0" y="0"/>
          <a:chExt cx="0" cy="0"/>
        </a:xfrm>
      </p:grpSpPr>
      <p:pic>
        <p:nvPicPr>
          <p:cNvPr descr="ut67.gif" id="672" name="Shape 672"/>
          <p:cNvPicPr preferRelativeResize="0"/>
          <p:nvPr/>
        </p:nvPicPr>
        <p:blipFill rotWithShape="1">
          <a:blip r:embed="rId3">
            <a:alphaModFix/>
          </a:blip>
          <a:srcRect b="0" l="0" r="0" t="0"/>
          <a:stretch/>
        </p:blipFill>
        <p:spPr>
          <a:xfrm>
            <a:off x="0" y="357165"/>
            <a:ext cx="9144000" cy="6072230"/>
          </a:xfrm>
          <a:prstGeom prst="rect">
            <a:avLst/>
          </a:prstGeom>
          <a:noFill/>
          <a:ln>
            <a:noFill/>
          </a:ln>
        </p:spPr>
      </p:pic>
      <p:sp>
        <p:nvSpPr>
          <p:cNvPr id="673" name="Shape 673"/>
          <p:cNvSpPr txBox="1"/>
          <p:nvPr/>
        </p:nvSpPr>
        <p:spPr>
          <a:xfrm>
            <a:off x="285719" y="1572174"/>
            <a:ext cx="8572560" cy="378565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99"/>
                </a:solidFill>
                <a:latin typeface="Calibri"/>
                <a:ea typeface="Calibri"/>
                <a:cs typeface="Calibri"/>
                <a:sym typeface="Calibri"/>
              </a:rPr>
              <a:t>المخدرات:</a:t>
            </a:r>
          </a:p>
          <a:p>
            <a:pPr indent="0" lvl="0" marL="0" marR="0" rtl="1" algn="r">
              <a:spcBef>
                <a:spcPts val="0"/>
              </a:spcBef>
              <a:buSzPct val="25000"/>
              <a:buNone/>
            </a:pPr>
            <a:r>
              <a:rPr b="1" lang="ar-EG" sz="4000">
                <a:solidFill>
                  <a:srgbClr val="C00000"/>
                </a:solidFill>
                <a:latin typeface="Calibri"/>
                <a:ea typeface="Calibri"/>
                <a:cs typeface="Calibri"/>
                <a:sym typeface="Calibri"/>
              </a:rPr>
              <a:t>مصر دولة مستهلكة للمخدرات من بعض الدول الأوروبية والأسيوية والعربية والأمريكية كما أن موقعها الجغرافي جعل منها دولة عبور تمر المخدرات عبرها من الدول المنتجة إلي الدول المستهلكة.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7" name="Shape 677"/>
        <p:cNvGrpSpPr/>
        <p:nvPr/>
      </p:nvGrpSpPr>
      <p:grpSpPr>
        <a:xfrm>
          <a:off x="0" y="0"/>
          <a:ext cx="0" cy="0"/>
          <a:chOff x="0" y="0"/>
          <a:chExt cx="0" cy="0"/>
        </a:xfrm>
      </p:grpSpPr>
      <p:pic>
        <p:nvPicPr>
          <p:cNvPr descr="ut67.gif" id="678" name="Shape 678"/>
          <p:cNvPicPr preferRelativeResize="0"/>
          <p:nvPr/>
        </p:nvPicPr>
        <p:blipFill rotWithShape="1">
          <a:blip r:embed="rId3">
            <a:alphaModFix/>
          </a:blip>
          <a:srcRect b="0" l="0" r="0" t="0"/>
          <a:stretch/>
        </p:blipFill>
        <p:spPr>
          <a:xfrm>
            <a:off x="0" y="357165"/>
            <a:ext cx="9144000" cy="6072230"/>
          </a:xfrm>
          <a:prstGeom prst="rect">
            <a:avLst/>
          </a:prstGeom>
          <a:noFill/>
          <a:ln>
            <a:noFill/>
          </a:ln>
        </p:spPr>
      </p:pic>
      <p:sp>
        <p:nvSpPr>
          <p:cNvPr id="679" name="Shape 679"/>
          <p:cNvSpPr txBox="1"/>
          <p:nvPr/>
        </p:nvSpPr>
        <p:spPr>
          <a:xfrm>
            <a:off x="285719" y="571479"/>
            <a:ext cx="8572560" cy="563231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99"/>
                </a:solidFill>
                <a:latin typeface="Calibri"/>
                <a:ea typeface="Calibri"/>
                <a:cs typeface="Calibri"/>
                <a:sym typeface="Calibri"/>
              </a:rPr>
              <a:t>مخاطر المخدرات علي الفرد والمجتمع:</a:t>
            </a:r>
          </a:p>
          <a:p>
            <a:pPr indent="0" lvl="0" marL="0" marR="0" rtl="1" algn="r">
              <a:spcBef>
                <a:spcPts val="0"/>
              </a:spcBef>
              <a:buSzPct val="25000"/>
              <a:buNone/>
            </a:pPr>
            <a:r>
              <a:rPr b="1" lang="ar-EG" sz="4000">
                <a:solidFill>
                  <a:srgbClr val="C00000"/>
                </a:solidFill>
                <a:latin typeface="Calibri"/>
                <a:ea typeface="Calibri"/>
                <a:cs typeface="Calibri"/>
                <a:sym typeface="Calibri"/>
              </a:rPr>
              <a:t>أن المتعاطي يفقد السيطرة على سلوكه ومن ثم يصبح أسير ما يتعاطاه يعتمد عليه للحصول على نشوة زائفة هي في حقيقة الأمر مدمرة لكيانه ولوعيه بنفسه ولعلاقاته بمن يحيط بهم ويتحول إلى كائن ولا حول له ولا قوة.</a:t>
            </a:r>
            <a:r>
              <a:rPr b="1" lang="ar-EG" sz="4000">
                <a:solidFill>
                  <a:schemeClr val="dk1"/>
                </a:solidFill>
                <a:latin typeface="Calibri"/>
                <a:ea typeface="Calibri"/>
                <a:cs typeface="Calibri"/>
                <a:sym typeface="Calibri"/>
              </a:rPr>
              <a:t> </a:t>
            </a:r>
            <a:r>
              <a:rPr b="1" lang="ar-EG" sz="4000">
                <a:solidFill>
                  <a:srgbClr val="C00000"/>
                </a:solidFill>
                <a:latin typeface="Calibri"/>
                <a:ea typeface="Calibri"/>
                <a:cs typeface="Calibri"/>
                <a:sym typeface="Calibri"/>
              </a:rPr>
              <a:t>فالإدمان يمثل خطرا داهما على الفرد والمجتمع فمن مخاطره انه يكون وراء المشكلات الزوجية ومشاكل العمل والمخالفات القانونية وحوادث الطرق والديون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1000"/>
                                        <p:tgtEl>
                                          <p:spTgt spid="6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3" name="Shape 683"/>
        <p:cNvGrpSpPr/>
        <p:nvPr/>
      </p:nvGrpSpPr>
      <p:grpSpPr>
        <a:xfrm>
          <a:off x="0" y="0"/>
          <a:ext cx="0" cy="0"/>
          <a:chOff x="0" y="0"/>
          <a:chExt cx="0" cy="0"/>
        </a:xfrm>
      </p:grpSpPr>
      <p:pic>
        <p:nvPicPr>
          <p:cNvPr descr="ut67.gif" id="684" name="Shape 684"/>
          <p:cNvPicPr preferRelativeResize="0"/>
          <p:nvPr/>
        </p:nvPicPr>
        <p:blipFill rotWithShape="1">
          <a:blip r:embed="rId3">
            <a:alphaModFix/>
          </a:blip>
          <a:srcRect b="0" l="0" r="0" t="0"/>
          <a:stretch/>
        </p:blipFill>
        <p:spPr>
          <a:xfrm>
            <a:off x="0" y="357165"/>
            <a:ext cx="9144000" cy="6072230"/>
          </a:xfrm>
          <a:prstGeom prst="rect">
            <a:avLst/>
          </a:prstGeom>
          <a:noFill/>
          <a:ln>
            <a:noFill/>
          </a:ln>
        </p:spPr>
      </p:pic>
      <p:sp>
        <p:nvSpPr>
          <p:cNvPr id="685" name="Shape 685"/>
          <p:cNvSpPr txBox="1"/>
          <p:nvPr/>
        </p:nvSpPr>
        <p:spPr>
          <a:xfrm>
            <a:off x="285719" y="571479"/>
            <a:ext cx="8572560" cy="563231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rgbClr val="C00000"/>
                </a:solidFill>
                <a:latin typeface="Calibri"/>
                <a:ea typeface="Calibri"/>
                <a:cs typeface="Calibri"/>
                <a:sym typeface="Calibri"/>
              </a:rPr>
              <a:t>والسلوك العدواني وله أيضاً مخاطر صحية كالتهاب المعدة وقرحة الإثنى عشر والتهاب الأعصاب وتليف الكبد والالتهاب الرئوي والايدز وأيضا إلى إمراض نفسية وعقلية كالقلق والاكتئاب ومحاولة الانتحار والجنون ويؤدى إلى ظهور كثير من المشكلات الاجتماعية كالانحراف والتفكك الاجتماعي واللامبالاة والمشكلات الأسرية ويؤثر على الإنتاج حيث يفقد المدمن القدرة على العمل ويؤدى كذلك إلى ضياع جانب كبير من ميزانية الدولة في العلاج ويرتبط الإدمان بالجريمة كالقتل والسرقة.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1000"/>
                                        <p:tgtEl>
                                          <p:spTgt spid="6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9" name="Shape 689"/>
        <p:cNvGrpSpPr/>
        <p:nvPr/>
      </p:nvGrpSpPr>
      <p:grpSpPr>
        <a:xfrm>
          <a:off x="0" y="0"/>
          <a:ext cx="0" cy="0"/>
          <a:chOff x="0" y="0"/>
          <a:chExt cx="0" cy="0"/>
        </a:xfrm>
      </p:grpSpPr>
      <p:pic>
        <p:nvPicPr>
          <p:cNvPr descr="ut67.gif" id="690" name="Shape 690"/>
          <p:cNvPicPr preferRelativeResize="0"/>
          <p:nvPr/>
        </p:nvPicPr>
        <p:blipFill rotWithShape="1">
          <a:blip r:embed="rId3">
            <a:alphaModFix/>
          </a:blip>
          <a:srcRect b="0" l="0" r="0" t="0"/>
          <a:stretch/>
        </p:blipFill>
        <p:spPr>
          <a:xfrm>
            <a:off x="0" y="357165"/>
            <a:ext cx="9144000" cy="6072230"/>
          </a:xfrm>
          <a:prstGeom prst="rect">
            <a:avLst/>
          </a:prstGeom>
          <a:noFill/>
          <a:ln>
            <a:noFill/>
          </a:ln>
        </p:spPr>
      </p:pic>
      <p:sp>
        <p:nvSpPr>
          <p:cNvPr id="691" name="Shape 691"/>
          <p:cNvSpPr txBox="1"/>
          <p:nvPr/>
        </p:nvSpPr>
        <p:spPr>
          <a:xfrm>
            <a:off x="285719" y="571479"/>
            <a:ext cx="8572560" cy="563231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C00000"/>
                </a:solidFill>
                <a:latin typeface="Calibri"/>
                <a:ea typeface="Calibri"/>
                <a:cs typeface="Calibri"/>
                <a:sym typeface="Calibri"/>
              </a:rPr>
              <a:t>كيفية التصدي لظاهرة الإدمان:</a:t>
            </a:r>
          </a:p>
          <a:p>
            <a:pPr indent="0" lvl="0" marL="0" marR="0" rtl="1" algn="r">
              <a:spcBef>
                <a:spcPts val="0"/>
              </a:spcBef>
              <a:buSzPct val="25000"/>
              <a:buNone/>
            </a:pPr>
            <a:r>
              <a:rPr b="1" lang="ar-EG" sz="4000">
                <a:solidFill>
                  <a:srgbClr val="C00000"/>
                </a:solidFill>
                <a:latin typeface="Calibri"/>
                <a:ea typeface="Calibri"/>
                <a:cs typeface="Calibri"/>
                <a:sym typeface="Calibri"/>
              </a:rPr>
              <a:t>أن الإقلاع عن الإدمان سواء كان إدمان للتدخين أو المخدرات لابد أن يكون نابعا من داخل الفرد المدمن حتى يؤتي ثماره كما انه لابد من زيادة حملات التوعية ضد مخاطر الوقوع في دائرة الإدمان وتطبيق القوانين أيضا يمكن أن يلعب دورا مهما في الحد من هذه الظاهرة الخطيرة كذلك لابد من تنمية الوعي الديني والأخلاقي والقيمي لدي الشباب لحمايتهم من الوقوع في خطر الإدمان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100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5" name="Shape 695"/>
        <p:cNvGrpSpPr/>
        <p:nvPr/>
      </p:nvGrpSpPr>
      <p:grpSpPr>
        <a:xfrm>
          <a:off x="0" y="0"/>
          <a:ext cx="0" cy="0"/>
          <a:chOff x="0" y="0"/>
          <a:chExt cx="0" cy="0"/>
        </a:xfrm>
      </p:grpSpPr>
      <p:pic>
        <p:nvPicPr>
          <p:cNvPr descr="ut67.gif" id="696" name="Shape 696"/>
          <p:cNvPicPr preferRelativeResize="0"/>
          <p:nvPr/>
        </p:nvPicPr>
        <p:blipFill rotWithShape="1">
          <a:blip r:embed="rId3">
            <a:alphaModFix/>
          </a:blip>
          <a:srcRect b="0" l="0" r="0" t="0"/>
          <a:stretch/>
        </p:blipFill>
        <p:spPr>
          <a:xfrm>
            <a:off x="0" y="357165"/>
            <a:ext cx="9144000" cy="6072230"/>
          </a:xfrm>
          <a:prstGeom prst="rect">
            <a:avLst/>
          </a:prstGeom>
          <a:noFill/>
          <a:ln>
            <a:noFill/>
          </a:ln>
        </p:spPr>
      </p:pic>
      <p:sp>
        <p:nvSpPr>
          <p:cNvPr id="697" name="Shape 697"/>
          <p:cNvSpPr txBox="1"/>
          <p:nvPr/>
        </p:nvSpPr>
        <p:spPr>
          <a:xfrm>
            <a:off x="285719" y="1544784"/>
            <a:ext cx="8572560"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كما تمثل الرعاية الأسرية عاملا هاما في التصدي لتلك الظاهرة والتخفيف من أثارها السلبية في حالة حدوثها و أخيرا أننا ننصح كل المدمنين بالإقلاع فورا عن هذه الآفة الخطيرة التي ثبت ضررها في مختلف الميادين الصحية والاجتماعية والاقتصادية.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000"/>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descr="D:\e\الشغل\شغل يبدء من  شهر 3 سنة 2014\كل البراويز\براويز خالصة\bnbv.gif" id="128" name="Shape 128"/>
          <p:cNvPicPr preferRelativeResize="0"/>
          <p:nvPr/>
        </p:nvPicPr>
        <p:blipFill rotWithShape="1">
          <a:blip r:embed="rId3">
            <a:alphaModFix/>
          </a:blip>
          <a:srcRect b="0" l="0" r="0" t="0"/>
          <a:stretch/>
        </p:blipFill>
        <p:spPr>
          <a:xfrm>
            <a:off x="428595" y="1071545"/>
            <a:ext cx="8286776" cy="2071701"/>
          </a:xfrm>
          <a:prstGeom prst="rect">
            <a:avLst/>
          </a:prstGeom>
          <a:noFill/>
          <a:ln>
            <a:noFill/>
          </a:ln>
        </p:spPr>
      </p:pic>
      <p:sp>
        <p:nvSpPr>
          <p:cNvPr id="129" name="Shape 129"/>
          <p:cNvSpPr/>
          <p:nvPr/>
        </p:nvSpPr>
        <p:spPr>
          <a:xfrm>
            <a:off x="642910" y="1587988"/>
            <a:ext cx="7622079"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800000"/>
                </a:solidFill>
                <a:latin typeface="Calibri"/>
                <a:ea typeface="Calibri"/>
                <a:cs typeface="Calibri"/>
                <a:sym typeface="Calibri"/>
              </a:rPr>
              <a:t>تستنتج أسباب المشكلات الاجتماعية.</a:t>
            </a:r>
          </a:p>
        </p:txBody>
      </p:sp>
      <p:pic>
        <p:nvPicPr>
          <p:cNvPr descr="D:\e\الشغل\شغل يبدء من  شهر 3 سنة 2014\كل البراويز\براويز خالصة\bnbv.gif" id="130" name="Shape 130"/>
          <p:cNvPicPr preferRelativeResize="0"/>
          <p:nvPr/>
        </p:nvPicPr>
        <p:blipFill rotWithShape="1">
          <a:blip r:embed="rId3">
            <a:alphaModFix/>
          </a:blip>
          <a:srcRect b="0" l="0" r="0" t="0"/>
          <a:stretch/>
        </p:blipFill>
        <p:spPr>
          <a:xfrm>
            <a:off x="428595" y="3429000"/>
            <a:ext cx="8286776" cy="2071701"/>
          </a:xfrm>
          <a:prstGeom prst="rect">
            <a:avLst/>
          </a:prstGeom>
          <a:noFill/>
          <a:ln>
            <a:noFill/>
          </a:ln>
        </p:spPr>
      </p:pic>
      <p:sp>
        <p:nvSpPr>
          <p:cNvPr id="131" name="Shape 131"/>
          <p:cNvSpPr/>
          <p:nvPr/>
        </p:nvSpPr>
        <p:spPr>
          <a:xfrm>
            <a:off x="642910" y="3643314"/>
            <a:ext cx="7622079"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800000"/>
                </a:solidFill>
                <a:latin typeface="Calibri"/>
                <a:ea typeface="Calibri"/>
                <a:cs typeface="Calibri"/>
                <a:sym typeface="Calibri"/>
              </a:rPr>
              <a:t>تحدد المشكلات الاجتماعية في المجتمع السعودي.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1" name="Shape 701"/>
        <p:cNvGrpSpPr/>
        <p:nvPr/>
      </p:nvGrpSpPr>
      <p:grpSpPr>
        <a:xfrm>
          <a:off x="0" y="0"/>
          <a:ext cx="0" cy="0"/>
          <a:chOff x="0" y="0"/>
          <a:chExt cx="0" cy="0"/>
        </a:xfrm>
      </p:grpSpPr>
      <p:pic>
        <p:nvPicPr>
          <p:cNvPr descr="D:\e\New folder (2)\lp-.gif" id="702" name="Shape 702"/>
          <p:cNvPicPr preferRelativeResize="0"/>
          <p:nvPr/>
        </p:nvPicPr>
        <p:blipFill rotWithShape="1">
          <a:blip r:embed="rId3">
            <a:alphaModFix/>
          </a:blip>
          <a:srcRect b="0" l="0" r="0" t="0"/>
          <a:stretch/>
        </p:blipFill>
        <p:spPr>
          <a:xfrm>
            <a:off x="285719" y="1714488"/>
            <a:ext cx="8501121" cy="228601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pic>
      <p:sp>
        <p:nvSpPr>
          <p:cNvPr id="703" name="Shape 703"/>
          <p:cNvSpPr txBox="1"/>
          <p:nvPr/>
        </p:nvSpPr>
        <p:spPr>
          <a:xfrm>
            <a:off x="1714480" y="2143116"/>
            <a:ext cx="5857915"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المداخل العلاجية للمشكلات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1000"/>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7" name="Shape 707"/>
        <p:cNvGrpSpPr/>
        <p:nvPr/>
      </p:nvGrpSpPr>
      <p:grpSpPr>
        <a:xfrm>
          <a:off x="0" y="0"/>
          <a:ext cx="0" cy="0"/>
          <a:chOff x="0" y="0"/>
          <a:chExt cx="0" cy="0"/>
        </a:xfrm>
      </p:grpSpPr>
      <p:pic>
        <p:nvPicPr>
          <p:cNvPr descr="00014.jpg" id="708" name="Shape 708"/>
          <p:cNvPicPr preferRelativeResize="0"/>
          <p:nvPr/>
        </p:nvPicPr>
        <p:blipFill rotWithShape="1">
          <a:blip r:embed="rId3">
            <a:alphaModFix/>
          </a:blip>
          <a:srcRect b="0" l="0" r="0" t="0"/>
          <a:stretch/>
        </p:blipFill>
        <p:spPr>
          <a:xfrm>
            <a:off x="428595" y="1786222"/>
            <a:ext cx="8143537" cy="2808447"/>
          </a:xfrm>
          <a:prstGeom prst="roundRect">
            <a:avLst>
              <a:gd fmla="val 16667" name="adj"/>
            </a:avLst>
          </a:prstGeom>
          <a:noFill/>
          <a:ln cap="flat" cmpd="sng" w="9525">
            <a:solidFill>
              <a:srgbClr val="990000"/>
            </a:solidFill>
            <a:prstDash val="solid"/>
            <a:round/>
            <a:headEnd len="med" w="med" type="none"/>
            <a:tailEnd len="med" w="med" type="none"/>
          </a:ln>
        </p:spPr>
      </p:pic>
      <p:sp>
        <p:nvSpPr>
          <p:cNvPr id="709" name="Shape 709"/>
          <p:cNvSpPr txBox="1"/>
          <p:nvPr/>
        </p:nvSpPr>
        <p:spPr>
          <a:xfrm>
            <a:off x="856829" y="2143116"/>
            <a:ext cx="7286675"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990000"/>
                </a:solidFill>
                <a:latin typeface="Calibri"/>
                <a:ea typeface="Calibri"/>
                <a:cs typeface="Calibri"/>
                <a:sym typeface="Calibri"/>
              </a:rPr>
              <a:t>يتدخل الباحثون الاجتماعيون في مواجهة المشكلات الاجتماعية من خلال مستويين أساسيين هما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3" name="Shape 713"/>
        <p:cNvGrpSpPr/>
        <p:nvPr/>
      </p:nvGrpSpPr>
      <p:grpSpPr>
        <a:xfrm>
          <a:off x="0" y="0"/>
          <a:ext cx="0" cy="0"/>
          <a:chOff x="0" y="0"/>
          <a:chExt cx="0" cy="0"/>
        </a:xfrm>
      </p:grpSpPr>
      <p:pic>
        <p:nvPicPr>
          <p:cNvPr descr="HANDBOOK.WMF" id="714" name="Shape 714"/>
          <p:cNvPicPr preferRelativeResize="0"/>
          <p:nvPr/>
        </p:nvPicPr>
        <p:blipFill rotWithShape="1">
          <a:blip r:embed="rId3">
            <a:alphaModFix/>
          </a:blip>
          <a:srcRect b="0" l="0" r="0" t="0"/>
          <a:stretch/>
        </p:blipFill>
        <p:spPr>
          <a:xfrm>
            <a:off x="71438" y="428602"/>
            <a:ext cx="8929718" cy="1214447"/>
          </a:xfrm>
          <a:prstGeom prst="rect">
            <a:avLst/>
          </a:prstGeom>
          <a:noFill/>
          <a:ln>
            <a:noFill/>
          </a:ln>
        </p:spPr>
      </p:pic>
      <p:sp>
        <p:nvSpPr>
          <p:cNvPr id="715" name="Shape 715"/>
          <p:cNvSpPr/>
          <p:nvPr/>
        </p:nvSpPr>
        <p:spPr>
          <a:xfrm>
            <a:off x="280731" y="571479"/>
            <a:ext cx="8506110" cy="769441"/>
          </a:xfrm>
          <a:prstGeom prst="rect">
            <a:avLst/>
          </a:prstGeom>
          <a:noFill/>
          <a:ln>
            <a:noFill/>
          </a:ln>
        </p:spPr>
        <p:txBody>
          <a:bodyPr anchorCtr="0" anchor="ctr" bIns="45700" lIns="91425" rIns="91425" tIns="45700">
            <a:noAutofit/>
          </a:bodyPr>
          <a:lstStyle/>
          <a:p>
            <a:pPr indent="0" lvl="0" marL="0" marR="0" rtl="1" algn="just">
              <a:spcBef>
                <a:spcPts val="0"/>
              </a:spcBef>
              <a:spcAft>
                <a:spcPts val="0"/>
              </a:spcAft>
              <a:buSzPct val="25000"/>
              <a:buNone/>
            </a:pPr>
            <a:r>
              <a:rPr b="1" lang="ar-EG" sz="4400">
                <a:solidFill>
                  <a:srgbClr val="990000"/>
                </a:solidFill>
                <a:latin typeface="Calibri"/>
                <a:ea typeface="Calibri"/>
                <a:cs typeface="Calibri"/>
                <a:sym typeface="Calibri"/>
              </a:rPr>
              <a:t>1. </a:t>
            </a:r>
            <a:r>
              <a:rPr b="1" lang="ar-EG" sz="4400">
                <a:solidFill>
                  <a:srgbClr val="006600"/>
                </a:solidFill>
                <a:latin typeface="Calibri"/>
                <a:ea typeface="Calibri"/>
                <a:cs typeface="Calibri"/>
                <a:sym typeface="Calibri"/>
              </a:rPr>
              <a:t>المدخل العلاجي Treatment approach</a:t>
            </a:r>
          </a:p>
        </p:txBody>
      </p:sp>
      <p:pic>
        <p:nvPicPr>
          <p:cNvPr descr="BCKQC019.WMF" id="716" name="Shape 716"/>
          <p:cNvPicPr preferRelativeResize="0"/>
          <p:nvPr/>
        </p:nvPicPr>
        <p:blipFill rotWithShape="1">
          <a:blip r:embed="rId4">
            <a:alphaModFix/>
          </a:blip>
          <a:srcRect b="0" l="0" r="0" t="0"/>
          <a:stretch/>
        </p:blipFill>
        <p:spPr>
          <a:xfrm>
            <a:off x="214282" y="1714488"/>
            <a:ext cx="8572558" cy="4714907"/>
          </a:xfrm>
          <a:prstGeom prst="rect">
            <a:avLst/>
          </a:prstGeom>
          <a:noFill/>
          <a:ln>
            <a:noFill/>
          </a:ln>
        </p:spPr>
      </p:pic>
      <p:sp>
        <p:nvSpPr>
          <p:cNvPr id="717" name="Shape 717"/>
          <p:cNvSpPr/>
          <p:nvPr/>
        </p:nvSpPr>
        <p:spPr>
          <a:xfrm>
            <a:off x="428595" y="2771373"/>
            <a:ext cx="8143931"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وهو مستوى يستهدف القضاء على مشكلات قائمة بالفعل ويعاني منها أفراد المجتمع والقضاء عليها أو التخفيف منها قدر المستطاع.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1" name="Shape 721"/>
        <p:cNvGrpSpPr/>
        <p:nvPr/>
      </p:nvGrpSpPr>
      <p:grpSpPr>
        <a:xfrm>
          <a:off x="0" y="0"/>
          <a:ext cx="0" cy="0"/>
          <a:chOff x="0" y="0"/>
          <a:chExt cx="0" cy="0"/>
        </a:xfrm>
      </p:grpSpPr>
      <p:pic>
        <p:nvPicPr>
          <p:cNvPr descr="HANDBOOK.WMF" id="722" name="Shape 722"/>
          <p:cNvPicPr preferRelativeResize="0"/>
          <p:nvPr/>
        </p:nvPicPr>
        <p:blipFill rotWithShape="1">
          <a:blip r:embed="rId3">
            <a:alphaModFix/>
          </a:blip>
          <a:srcRect b="0" l="0" r="0" t="0"/>
          <a:stretch/>
        </p:blipFill>
        <p:spPr>
          <a:xfrm>
            <a:off x="71438" y="428602"/>
            <a:ext cx="8929718" cy="1214447"/>
          </a:xfrm>
          <a:prstGeom prst="rect">
            <a:avLst/>
          </a:prstGeom>
          <a:noFill/>
          <a:ln>
            <a:noFill/>
          </a:ln>
        </p:spPr>
      </p:pic>
      <p:sp>
        <p:nvSpPr>
          <p:cNvPr id="723" name="Shape 723"/>
          <p:cNvSpPr/>
          <p:nvPr/>
        </p:nvSpPr>
        <p:spPr>
          <a:xfrm>
            <a:off x="86703" y="571479"/>
            <a:ext cx="8700139" cy="76944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rgbClr val="990000"/>
                </a:solidFill>
                <a:latin typeface="Calibri"/>
                <a:ea typeface="Calibri"/>
                <a:cs typeface="Calibri"/>
                <a:sym typeface="Calibri"/>
              </a:rPr>
              <a:t>2-</a:t>
            </a:r>
            <a:r>
              <a:rPr b="1" lang="ar-EG" sz="4400">
                <a:solidFill>
                  <a:srgbClr val="006600"/>
                </a:solidFill>
                <a:latin typeface="Calibri"/>
                <a:ea typeface="Calibri"/>
                <a:cs typeface="Calibri"/>
                <a:sym typeface="Calibri"/>
              </a:rPr>
              <a:t> المدخل الوقائي Preventive approach</a:t>
            </a:r>
          </a:p>
        </p:txBody>
      </p:sp>
      <p:pic>
        <p:nvPicPr>
          <p:cNvPr descr="BCKQC019.WMF" id="724" name="Shape 724"/>
          <p:cNvPicPr preferRelativeResize="0"/>
          <p:nvPr/>
        </p:nvPicPr>
        <p:blipFill rotWithShape="1">
          <a:blip r:embed="rId4">
            <a:alphaModFix/>
          </a:blip>
          <a:srcRect b="0" l="0" r="0" t="0"/>
          <a:stretch/>
        </p:blipFill>
        <p:spPr>
          <a:xfrm>
            <a:off x="214282" y="1714488"/>
            <a:ext cx="8572558" cy="4714907"/>
          </a:xfrm>
          <a:prstGeom prst="rect">
            <a:avLst/>
          </a:prstGeom>
          <a:noFill/>
          <a:ln>
            <a:noFill/>
          </a:ln>
        </p:spPr>
      </p:pic>
      <p:sp>
        <p:nvSpPr>
          <p:cNvPr id="725" name="Shape 725"/>
          <p:cNvSpPr/>
          <p:nvPr/>
        </p:nvSpPr>
        <p:spPr>
          <a:xfrm>
            <a:off x="428595" y="2428867"/>
            <a:ext cx="8143931" cy="34778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وهو الذي يتوقع فيه المسؤولون في المجتمع حدوث المشكلات، نتيجة لعلمهم بأسبابها مقدما وبالظروف التي تؤدي إليها ومن ثم يبدؤون في اتخاذ إجراءات لإضعافها أو تفادي وقوعها.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9" name="Shape 729"/>
        <p:cNvGrpSpPr/>
        <p:nvPr/>
      </p:nvGrpSpPr>
      <p:grpSpPr>
        <a:xfrm>
          <a:off x="0" y="0"/>
          <a:ext cx="0" cy="0"/>
          <a:chOff x="0" y="0"/>
          <a:chExt cx="0" cy="0"/>
        </a:xfrm>
      </p:grpSpPr>
      <p:pic>
        <p:nvPicPr>
          <p:cNvPr descr="HANDBOOK.WMF" id="730" name="Shape 730"/>
          <p:cNvPicPr preferRelativeResize="0"/>
          <p:nvPr/>
        </p:nvPicPr>
        <p:blipFill rotWithShape="1">
          <a:blip r:embed="rId3">
            <a:alphaModFix/>
          </a:blip>
          <a:srcRect b="0" l="0" r="0" t="0"/>
          <a:stretch/>
        </p:blipFill>
        <p:spPr>
          <a:xfrm>
            <a:off x="71438" y="428602"/>
            <a:ext cx="8929718" cy="1214447"/>
          </a:xfrm>
          <a:prstGeom prst="rect">
            <a:avLst/>
          </a:prstGeom>
          <a:noFill/>
          <a:ln>
            <a:noFill/>
          </a:ln>
        </p:spPr>
      </p:pic>
      <p:sp>
        <p:nvSpPr>
          <p:cNvPr id="731" name="Shape 731"/>
          <p:cNvSpPr/>
          <p:nvPr/>
        </p:nvSpPr>
        <p:spPr>
          <a:xfrm>
            <a:off x="86703" y="571479"/>
            <a:ext cx="8700139" cy="76944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rgbClr val="990000"/>
                </a:solidFill>
                <a:latin typeface="Calibri"/>
                <a:ea typeface="Calibri"/>
                <a:cs typeface="Calibri"/>
                <a:sym typeface="Calibri"/>
              </a:rPr>
              <a:t>2-</a:t>
            </a:r>
            <a:r>
              <a:rPr b="1" lang="ar-EG" sz="4400">
                <a:solidFill>
                  <a:srgbClr val="006600"/>
                </a:solidFill>
                <a:latin typeface="Calibri"/>
                <a:ea typeface="Calibri"/>
                <a:cs typeface="Calibri"/>
                <a:sym typeface="Calibri"/>
              </a:rPr>
              <a:t> المدخل الوقائي Preventive approach</a:t>
            </a:r>
          </a:p>
        </p:txBody>
      </p:sp>
      <p:pic>
        <p:nvPicPr>
          <p:cNvPr descr="BCKQC019.WMF" id="732" name="Shape 732"/>
          <p:cNvPicPr preferRelativeResize="0"/>
          <p:nvPr/>
        </p:nvPicPr>
        <p:blipFill rotWithShape="1">
          <a:blip r:embed="rId4">
            <a:alphaModFix/>
          </a:blip>
          <a:srcRect b="0" l="0" r="0" t="0"/>
          <a:stretch/>
        </p:blipFill>
        <p:spPr>
          <a:xfrm>
            <a:off x="214282" y="1714488"/>
            <a:ext cx="8572558" cy="4714907"/>
          </a:xfrm>
          <a:prstGeom prst="rect">
            <a:avLst/>
          </a:prstGeom>
          <a:noFill/>
          <a:ln>
            <a:noFill/>
          </a:ln>
        </p:spPr>
      </p:pic>
      <p:sp>
        <p:nvSpPr>
          <p:cNvPr id="733" name="Shape 733"/>
          <p:cNvSpPr/>
          <p:nvPr/>
        </p:nvSpPr>
        <p:spPr>
          <a:xfrm>
            <a:off x="428595" y="2544916"/>
            <a:ext cx="8143931"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يمكن أن يسير المستويان العلاجي والوقائي جنبا إلى جنب في نفس الوقت، بحيث تكون معالجة آثار المشكلة الاجتماعية سائرة في الوقت الذي يكون فيه الإعداد للوقاية من تكرارها أو زيادتها واستفحال أمرها قائم أيضاً.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1000"/>
                                        <p:tgtEl>
                                          <p:spTgt spid="7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pic>
        <p:nvPicPr>
          <p:cNvPr descr="D:\e\الشغل\شغل يبدء من  شهر 3 سنة 2014\كل البراويز\براويز خالصة\bnbv.gif" id="136" name="Shape 136"/>
          <p:cNvPicPr preferRelativeResize="0"/>
          <p:nvPr/>
        </p:nvPicPr>
        <p:blipFill rotWithShape="1">
          <a:blip r:embed="rId3">
            <a:alphaModFix/>
          </a:blip>
          <a:srcRect b="0" l="0" r="0" t="0"/>
          <a:stretch/>
        </p:blipFill>
        <p:spPr>
          <a:xfrm>
            <a:off x="428595" y="1071545"/>
            <a:ext cx="8286776" cy="2071701"/>
          </a:xfrm>
          <a:prstGeom prst="rect">
            <a:avLst/>
          </a:prstGeom>
          <a:noFill/>
          <a:ln>
            <a:noFill/>
          </a:ln>
        </p:spPr>
      </p:pic>
      <p:sp>
        <p:nvSpPr>
          <p:cNvPr id="137" name="Shape 137"/>
          <p:cNvSpPr/>
          <p:nvPr/>
        </p:nvSpPr>
        <p:spPr>
          <a:xfrm>
            <a:off x="642910" y="1319742"/>
            <a:ext cx="7622079"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800000"/>
                </a:solidFill>
                <a:latin typeface="Calibri"/>
                <a:ea typeface="Calibri"/>
                <a:cs typeface="Calibri"/>
                <a:sym typeface="Calibri"/>
              </a:rPr>
              <a:t>تقترح حلول علمية لمشكلة إساءة استخدام قنوات التواصل الاجتماعي والتقنية الحديثة.</a:t>
            </a:r>
          </a:p>
        </p:txBody>
      </p:sp>
      <p:pic>
        <p:nvPicPr>
          <p:cNvPr descr="D:\e\الشغل\شغل يبدء من  شهر 3 سنة 2014\كل البراويز\براويز خالصة\bnbv.gif" id="138" name="Shape 138"/>
          <p:cNvPicPr preferRelativeResize="0"/>
          <p:nvPr/>
        </p:nvPicPr>
        <p:blipFill rotWithShape="1">
          <a:blip r:embed="rId3">
            <a:alphaModFix/>
          </a:blip>
          <a:srcRect b="0" l="0" r="0" t="0"/>
          <a:stretch/>
        </p:blipFill>
        <p:spPr>
          <a:xfrm>
            <a:off x="428595" y="3429000"/>
            <a:ext cx="8286776" cy="2071701"/>
          </a:xfrm>
          <a:prstGeom prst="rect">
            <a:avLst/>
          </a:prstGeom>
          <a:noFill/>
          <a:ln>
            <a:noFill/>
          </a:ln>
        </p:spPr>
      </p:pic>
      <p:sp>
        <p:nvSpPr>
          <p:cNvPr id="139" name="Shape 139"/>
          <p:cNvSpPr/>
          <p:nvPr/>
        </p:nvSpPr>
        <p:spPr>
          <a:xfrm>
            <a:off x="642910" y="3643314"/>
            <a:ext cx="7622079"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800000"/>
                </a:solidFill>
                <a:latin typeface="Calibri"/>
                <a:ea typeface="Calibri"/>
                <a:cs typeface="Calibri"/>
                <a:sym typeface="Calibri"/>
              </a:rPr>
              <a:t>تقيم أساليب مواجهة المجتمع لمشكلة عدم التوافق الزواجي.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descr="D:\e\الشغل\شغل يبدء من  شهر 3 سنة 2014\كل البراويز\براويز خالصة\bnbv.gif" id="144" name="Shape 144"/>
          <p:cNvPicPr preferRelativeResize="0"/>
          <p:nvPr/>
        </p:nvPicPr>
        <p:blipFill rotWithShape="1">
          <a:blip r:embed="rId3">
            <a:alphaModFix/>
          </a:blip>
          <a:srcRect b="0" l="0" r="0" t="0"/>
          <a:stretch/>
        </p:blipFill>
        <p:spPr>
          <a:xfrm>
            <a:off x="428595" y="2428867"/>
            <a:ext cx="8286776" cy="2071701"/>
          </a:xfrm>
          <a:prstGeom prst="rect">
            <a:avLst/>
          </a:prstGeom>
          <a:noFill/>
          <a:ln>
            <a:noFill/>
          </a:ln>
        </p:spPr>
      </p:pic>
      <p:sp>
        <p:nvSpPr>
          <p:cNvPr id="145" name="Shape 145"/>
          <p:cNvSpPr/>
          <p:nvPr/>
        </p:nvSpPr>
        <p:spPr>
          <a:xfrm>
            <a:off x="642910" y="2677065"/>
            <a:ext cx="7622079"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800000"/>
                </a:solidFill>
                <a:latin typeface="Calibri"/>
                <a:ea typeface="Calibri"/>
                <a:cs typeface="Calibri"/>
                <a:sym typeface="Calibri"/>
              </a:rPr>
              <a:t>تصمم حلول للمشكلات الاجتماعية التي يعاني منها المجتمع.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