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 name="Shape 15"/>
        <p:cNvGrpSpPr/>
        <p:nvPr/>
      </p:nvGrpSpPr>
      <p:grpSpPr>
        <a:xfrm>
          <a:off x="0" y="0"/>
          <a:ext cx="0" cy="0"/>
          <a:chOff x="0" y="0"/>
          <a:chExt cx="0" cy="0"/>
        </a:xfrm>
      </p:grpSpPr>
      <p:sp>
        <p:nvSpPr>
          <p:cNvPr id="16" name="Shape 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7" name="Shape 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201 of Elementary Statistics, 10</a:t>
            </a:r>
            <a:r>
              <a:rPr b="0" baseline="30000" i="0" lang="en-US" sz="1800" u="none" cap="none" strike="noStrike"/>
              <a:t>th</a:t>
            </a:r>
            <a:r>
              <a:rPr b="0" i="0" lang="en-US" sz="1800" u="none" cap="none" strike="noStrike"/>
              <a:t> Edition</a:t>
            </a:r>
          </a:p>
        </p:txBody>
      </p:sp>
      <p:sp>
        <p:nvSpPr>
          <p:cNvPr id="79" name="Shape 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This chapter deals exclusively with discrete random variables - experiments where the data observed is a ‘countable’ value.  Give examples.</a:t>
            </a:r>
          </a:p>
          <a:p>
            <a:pPr indent="0" lvl="0" marL="0" marR="0" rtl="0" algn="l">
              <a:spcBef>
                <a:spcPts val="0"/>
              </a:spcBef>
              <a:buSzPct val="25000"/>
              <a:buFont typeface="Arial"/>
              <a:buNone/>
            </a:pPr>
            <a:r>
              <a:rPr b="0" i="0" lang="en-US" sz="1800" u="none" cap="none" strike="noStrike"/>
              <a:t>Following chapters will deal with continuous random variables.</a:t>
            </a:r>
          </a:p>
          <a:p>
            <a:pPr indent="0" lvl="0" marL="0" marR="0" rtl="0" algn="l">
              <a:spcBef>
                <a:spcPts val="0"/>
              </a:spcBef>
              <a:buSzPct val="25000"/>
              <a:buFont typeface="Arial"/>
              <a:buNone/>
            </a:pPr>
            <a:r>
              <a:rPr b="0" i="0" lang="en-US" sz="1800" u="none" cap="none" strike="noStrike"/>
              <a:t>Page 201 of Elementary Statistics, 10</a:t>
            </a:r>
            <a:r>
              <a:rPr b="0" baseline="30000" i="0" lang="en-US" sz="1800" u="none" cap="none" strike="noStrike"/>
              <a:t>th</a:t>
            </a:r>
            <a:r>
              <a:rPr b="0" i="0" lang="en-US" sz="1800" u="none" cap="none" strike="noStrike"/>
              <a:t> Edition</a:t>
            </a:r>
          </a:p>
        </p:txBody>
      </p:sp>
      <p:sp>
        <p:nvSpPr>
          <p:cNvPr id="85" name="Shape 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202 of Elementary Statistics, 10</a:t>
            </a:r>
            <a:r>
              <a:rPr b="0" baseline="30000" i="0" lang="en-US" sz="1800" u="none" cap="none" strike="noStrike"/>
              <a:t>th</a:t>
            </a:r>
            <a:r>
              <a:rPr b="0" i="0" lang="en-US" sz="1800" u="none" cap="none" strike="noStrike"/>
              <a:t> Edition</a:t>
            </a:r>
          </a:p>
          <a:p>
            <a:pPr indent="0" lvl="0" marL="0" marR="0" rtl="0" algn="l">
              <a:spcBef>
                <a:spcPts val="0"/>
              </a:spcBef>
              <a:buSzPct val="25000"/>
              <a:buFont typeface="Arial"/>
              <a:buNone/>
            </a:pPr>
            <a:r>
              <a:rPr b="0" i="0" lang="en-US" sz="1800" u="none" cap="none" strike="noStrike"/>
              <a:t>Probability Histograms relate nicely to Relative Frequency Histograms of Chapter 2, but the vertical scale shows probabilities instead of relative frequencies based on actual sample results</a:t>
            </a:r>
          </a:p>
          <a:p>
            <a:pPr indent="0" lvl="0" marL="0" marR="0" rtl="0" algn="l">
              <a:spcBef>
                <a:spcPts val="0"/>
              </a:spcBef>
              <a:buSzPct val="25000"/>
              <a:buFont typeface="Arial"/>
              <a:buNone/>
            </a:pPr>
            <a:r>
              <a:rPr b="0" i="0" lang="en-US" sz="1800" u="none" cap="none" strike="noStrike"/>
              <a:t>Observe that the probabilities of each random variable is also the same as the AREA of the rectangle representing the random variable.  This fact will be important when we need to find probabilities of continuous random variables - Chapter 6.  </a:t>
            </a:r>
          </a:p>
        </p:txBody>
      </p:sp>
      <p:sp>
        <p:nvSpPr>
          <p:cNvPr id="92" name="Shape 9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203 of Elementary Statistics, 10</a:t>
            </a:r>
            <a:r>
              <a:rPr b="0" baseline="30000" i="0" lang="en-US" sz="1800" u="none" cap="none" strike="noStrike"/>
              <a:t>th</a:t>
            </a:r>
            <a:r>
              <a:rPr b="0" i="0" lang="en-US" sz="1800" u="none" cap="none" strike="noStrike"/>
              <a:t> Edition</a:t>
            </a:r>
          </a:p>
        </p:txBody>
      </p:sp>
      <p:sp>
        <p:nvSpPr>
          <p:cNvPr id="99" name="Shape 9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In Chapter 3, we found the mean, standard deviation,variance, and shape of the distribution for actual observed experiments.  </a:t>
            </a:r>
          </a:p>
          <a:p>
            <a:pPr indent="0" lvl="0" marL="0" marR="0" rtl="0" algn="l">
              <a:spcBef>
                <a:spcPts val="0"/>
              </a:spcBef>
              <a:buSzPct val="25000"/>
              <a:buFont typeface="Arial"/>
              <a:buNone/>
            </a:pPr>
            <a:r>
              <a:rPr b="0" i="0" lang="en-US" sz="1800" u="none" cap="none" strike="noStrike"/>
              <a:t>The probability distribution and histogram can provide the same type information. </a:t>
            </a:r>
          </a:p>
          <a:p>
            <a:pPr indent="0" lvl="0" marL="0" marR="0" rtl="0" algn="l">
              <a:spcBef>
                <a:spcPts val="0"/>
              </a:spcBef>
              <a:buSzPct val="25000"/>
              <a:buFont typeface="Arial"/>
              <a:buNone/>
            </a:pPr>
            <a:r>
              <a:rPr b="0" i="0" lang="en-US" sz="1800" u="none" cap="none" strike="noStrike"/>
              <a:t>These formulas will apply to ANY type of probability distribution as long as you have have all the P(x) values for the random variables in the distribution. </a:t>
            </a:r>
          </a:p>
          <a:p>
            <a:pPr indent="0" lvl="0" marL="0" marR="0" rtl="0" algn="l">
              <a:spcBef>
                <a:spcPts val="0"/>
              </a:spcBef>
              <a:buSzPct val="25000"/>
              <a:buFont typeface="Arial"/>
              <a:buNone/>
            </a:pPr>
            <a:r>
              <a:rPr b="0" i="0" lang="en-US" sz="1800" u="none" cap="none" strike="noStrike"/>
              <a:t>In section 4 of this chapter, there will be special EASIER formulas for the special binomial distribution. </a:t>
            </a:r>
          </a:p>
          <a:p>
            <a:pPr indent="0" lvl="0" marL="0" marR="0" rtl="0" algn="l">
              <a:spcBef>
                <a:spcPts val="0"/>
              </a:spcBef>
              <a:buSzPct val="25000"/>
              <a:buFont typeface="Arial"/>
              <a:buNone/>
            </a:pPr>
            <a:r>
              <a:rPr b="0" i="0" lang="en-US" sz="1800" u="none" cap="none" strike="noStrike"/>
              <a:t>The TI-83 and TI-83 Plus calculators can find the mean, standard deviation, and variance in the same way that one finds those values for a frequency table. </a:t>
            </a:r>
          </a:p>
          <a:p>
            <a:pPr indent="0" lvl="0" marL="0" marR="0" rtl="0" algn="l">
              <a:spcBef>
                <a:spcPts val="0"/>
              </a:spcBef>
              <a:buSzPct val="25000"/>
              <a:buFont typeface="Arial"/>
              <a:buNone/>
            </a:pPr>
            <a:r>
              <a:rPr b="0" i="0" lang="en-US" sz="1800" u="none" cap="none" strike="noStrike"/>
              <a:t>With the TI-82, TI-81, and TI-85 calculators, one would have to multiply all decimal values in the P(x) column by the same factor so that there were no decimals and proceed as usual.</a:t>
            </a:r>
          </a:p>
          <a:p>
            <a:pPr indent="0" lvl="0" marL="0" marR="0" rtl="0" algn="l">
              <a:spcBef>
                <a:spcPts val="0"/>
              </a:spcBef>
              <a:buSzPct val="25000"/>
              <a:buFont typeface="Arial"/>
              <a:buNone/>
            </a:pPr>
            <a:r>
              <a:rPr b="0" i="0" lang="en-US" sz="1800" u="none" cap="none" strike="noStrike"/>
              <a:t> Page 204 of Elementary Statistics, 10</a:t>
            </a:r>
            <a:r>
              <a:rPr b="0" baseline="30000" i="0" lang="en-US" sz="1800" u="none" cap="none" strike="noStrike"/>
              <a:t>th</a:t>
            </a:r>
            <a:r>
              <a:rPr b="0" i="0" lang="en-US" sz="1800" u="none" cap="none" strike="noStrike"/>
              <a:t> Edition</a:t>
            </a:r>
          </a:p>
        </p:txBody>
      </p:sp>
      <p:sp>
        <p:nvSpPr>
          <p:cNvPr id="109" name="Shape 1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If the rounding results in a value that looks as if the mean is ‘all’ or none’ (when, in fact, this is not true), then leave as many decimal places as necessary to correctly reflect the true mean. </a:t>
            </a:r>
          </a:p>
          <a:p>
            <a:pPr indent="0" lvl="0" marL="0" marR="0" rtl="0" algn="l">
              <a:spcBef>
                <a:spcPts val="0"/>
              </a:spcBef>
              <a:buSzPct val="25000"/>
              <a:buFont typeface="Arial"/>
              <a:buNone/>
            </a:pPr>
            <a:r>
              <a:rPr b="0" i="0" lang="en-US" sz="1800" u="none" cap="none" strike="noStrike"/>
              <a:t> Page 205 of Elementary Statistics, 10</a:t>
            </a:r>
            <a:r>
              <a:rPr b="0" baseline="30000" i="0" lang="en-US" sz="1800" u="none" cap="none" strike="noStrike"/>
              <a:t>th</a:t>
            </a:r>
            <a:r>
              <a:rPr b="0" i="0" lang="en-US" sz="1800" u="none" cap="none" strike="noStrike"/>
              <a:t> Edition</a:t>
            </a:r>
          </a:p>
        </p:txBody>
      </p:sp>
      <p:sp>
        <p:nvSpPr>
          <p:cNvPr id="121" name="Shape 12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7" name="Shape 12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205-206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34" name="Shape 13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The discussion of this topic in the text includes some difficult concepts, but it also includes an extremely important approach used often in statistics.</a:t>
            </a:r>
          </a:p>
          <a:p>
            <a:pPr indent="0" lvl="0" marL="0" marR="0" rtl="0" algn="l">
              <a:spcBef>
                <a:spcPts val="0"/>
              </a:spcBef>
              <a:buSzPct val="25000"/>
              <a:buFont typeface="Arial"/>
              <a:buNone/>
            </a:pPr>
            <a:r>
              <a:rPr b="0" i="0" lang="en-US" sz="1800" u="none" cap="none" strike="noStrike"/>
              <a:t>Page 207-208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The discussion of this topic in the text includes some difficult concepts, but it also includes an extremely important approach used often in statistics.</a:t>
            </a:r>
          </a:p>
          <a:p>
            <a:pPr indent="0" lvl="0" marL="0" marR="0" rtl="0" algn="l">
              <a:spcBef>
                <a:spcPts val="0"/>
              </a:spcBef>
              <a:buSzPct val="25000"/>
              <a:buFont typeface="Arial"/>
              <a:buNone/>
            </a:pPr>
            <a:r>
              <a:rPr b="0" i="0" lang="en-US" sz="1800" u="none" cap="none" strike="noStrike"/>
              <a:t>Page 207-208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Also called expectation or mathematical expectation</a:t>
            </a:r>
          </a:p>
          <a:p>
            <a:pPr indent="0" lvl="0" marL="0" marR="0" rtl="0" algn="l">
              <a:spcBef>
                <a:spcPts val="0"/>
              </a:spcBef>
              <a:buSzPct val="25000"/>
              <a:buFont typeface="Arial"/>
              <a:buNone/>
            </a:pPr>
            <a:r>
              <a:rPr b="0" i="0" lang="en-US" sz="1800" u="none" cap="none" strike="noStrike"/>
              <a:t>Plays a very important role in decision theory</a:t>
            </a:r>
          </a:p>
          <a:p>
            <a:pPr indent="0" lvl="0" marL="0" marR="0" rtl="0" algn="l">
              <a:spcBef>
                <a:spcPts val="0"/>
              </a:spcBef>
              <a:buSzPct val="25000"/>
              <a:buFont typeface="Arial"/>
              <a:buNone/>
            </a:pPr>
            <a:r>
              <a:rPr b="0" i="0" lang="en-US" sz="1800" u="none" cap="none" strike="noStrike"/>
              <a:t>page 208 of Elementary Statistics, 10</a:t>
            </a:r>
            <a:r>
              <a:rPr b="0" baseline="30000" i="0" lang="en-US" sz="1800" u="none" cap="none" strike="noStrike"/>
              <a:t>th</a:t>
            </a:r>
            <a:r>
              <a:rPr b="0" i="0" lang="en-US" sz="1800" u="none" cap="none" strike="noStrike"/>
              <a:t> Edition</a:t>
            </a:r>
          </a:p>
        </p:txBody>
      </p:sp>
      <p:sp>
        <p:nvSpPr>
          <p:cNvPr id="148" name="Shape 14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 name="Shape 24"/>
        <p:cNvGrpSpPr/>
        <p:nvPr/>
      </p:nvGrpSpPr>
      <p:grpSpPr>
        <a:xfrm>
          <a:off x="0" y="0"/>
          <a:ext cx="0" cy="0"/>
          <a:chOff x="0" y="0"/>
          <a:chExt cx="0" cy="0"/>
        </a:xfrm>
      </p:grpSpPr>
      <p:sp>
        <p:nvSpPr>
          <p:cNvPr id="25" name="Shape 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6" name="Shape 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55" name="Shape 15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68" name="Shape 1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76" name="Shape 1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Binomial probability distributions are important because they allow us to deal with circumstances in which the outcomes belong to TWO categories, such as pass/fall, acceptable/defective, etc.</a:t>
            </a:r>
          </a:p>
          <a:p>
            <a:pPr indent="0" lvl="0" marL="0" marR="0" rtl="0" algn="l">
              <a:spcBef>
                <a:spcPts val="0"/>
              </a:spcBef>
              <a:buSzPct val="25000"/>
              <a:buFont typeface="Arial"/>
              <a:buNone/>
            </a:pPr>
            <a:r>
              <a:rPr b="0" i="0" lang="en-US" sz="1800" u="none" cap="none" strike="noStrike"/>
              <a:t>page 214 of Elementary Statistics, 10</a:t>
            </a:r>
            <a:r>
              <a:rPr b="0" baseline="30000" i="0" lang="en-US" sz="1800" u="none" cap="none" strike="noStrike"/>
              <a:t>th</a:t>
            </a:r>
            <a:r>
              <a:rPr b="0" i="0" lang="en-US" sz="1800" u="none" cap="none" strike="noStrike"/>
              <a:t> Edition</a:t>
            </a:r>
          </a:p>
        </p:txBody>
      </p:sp>
      <p:sp>
        <p:nvSpPr>
          <p:cNvPr id="183" name="Shape 18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word success is arbitrary and does not necessarily represent something GOOD.  If you are trying to find the probability of deaths from hang-gliding, the ‘success’ probability is that of dying from hang-gliding.</a:t>
            </a:r>
          </a:p>
          <a:p>
            <a:pPr indent="0" lvl="0" marL="0" marR="0" rtl="0" algn="l">
              <a:spcBef>
                <a:spcPts val="0"/>
              </a:spcBef>
              <a:buSzPct val="25000"/>
              <a:buFont typeface="Arial"/>
              <a:buNone/>
            </a:pPr>
            <a:r>
              <a:rPr b="0" i="0" lang="en-US" sz="1800" u="none" cap="none" strike="noStrike"/>
              <a:t>Remind students to carefully look at the probability (percentage or rate) provided and whether it matches the probability desired in the question.  It might be necessary to determine the complement of the given probability to establish the ‘p’ value of the problem. </a:t>
            </a:r>
          </a:p>
          <a:p>
            <a:pPr indent="0" lvl="0" marL="0" marR="0" rtl="0" algn="l">
              <a:spcBef>
                <a:spcPts val="0"/>
              </a:spcBef>
              <a:buSzPct val="25000"/>
              <a:buFont typeface="Arial"/>
              <a:buNone/>
            </a:pPr>
            <a:r>
              <a:rPr b="0" i="0" lang="en-US" sz="1800" u="none" cap="none" strike="noStrike"/>
              <a:t> Page 214 of Elementary Statistics, 10</a:t>
            </a:r>
            <a:r>
              <a:rPr b="0" baseline="30000" i="0" lang="en-US" sz="1800" u="none" cap="none" strike="noStrike"/>
              <a:t>th</a:t>
            </a:r>
            <a:r>
              <a:rPr b="0" i="0" lang="en-US" sz="1800" u="none" cap="none" strike="noStrike"/>
              <a:t> Edition.</a:t>
            </a:r>
          </a:p>
        </p:txBody>
      </p:sp>
      <p:sp>
        <p:nvSpPr>
          <p:cNvPr id="193" name="Shape 19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214 of Elementary Statistics, 10</a:t>
            </a:r>
            <a:r>
              <a:rPr b="0" baseline="30000" i="0" lang="en-US" sz="1800" u="none" cap="none" strike="noStrike"/>
              <a:t>th</a:t>
            </a:r>
            <a:r>
              <a:rPr b="0" i="0" lang="en-US" sz="1800" u="none" cap="none" strike="noStrike"/>
              <a:t> Edition.</a:t>
            </a:r>
          </a:p>
        </p:txBody>
      </p:sp>
      <p:sp>
        <p:nvSpPr>
          <p:cNvPr id="201" name="Shape 20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11" name="Shape 2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214-215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216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216 of Elementary Statistics, 10</a:t>
            </a:r>
            <a:r>
              <a:rPr b="0" baseline="30000" i="0" lang="en-US" sz="1800" u="none" cap="none" strike="noStrike"/>
              <a:t>th</a:t>
            </a:r>
            <a:r>
              <a:rPr b="0" i="0" lang="en-US" sz="1800" u="none" cap="none" strike="noStrike"/>
              <a:t> Edition</a:t>
            </a:r>
          </a:p>
        </p:txBody>
      </p:sp>
      <p:sp>
        <p:nvSpPr>
          <p:cNvPr id="224" name="Shape 22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38" name="Shape 23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218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 name="Shape 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48" name="Shape 2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218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217 of Elementary Statistics, 10</a:t>
            </a:r>
            <a:r>
              <a:rPr b="0" baseline="30000" i="0" lang="en-US" sz="1800" u="none" cap="none" strike="noStrike"/>
              <a:t>th</a:t>
            </a:r>
            <a:r>
              <a:rPr b="0" i="0" lang="en-US" sz="1800" u="none" cap="none" strike="noStrike"/>
              <a:t> Edition.</a:t>
            </a:r>
          </a:p>
        </p:txBody>
      </p:sp>
      <p:sp>
        <p:nvSpPr>
          <p:cNvPr id="258" name="Shape 2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68" name="Shape 2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219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‘counting’ factor of the formula counts the number of ways the x successes and (n-x) failures can be arranged - i.e.. the number of arrangements (Review section 4-7, page 181). </a:t>
            </a:r>
          </a:p>
          <a:p>
            <a:pPr indent="0" lvl="0" marL="0" marR="0" rtl="0" algn="l">
              <a:spcBef>
                <a:spcPts val="0"/>
              </a:spcBef>
              <a:buSzPct val="25000"/>
              <a:buFont typeface="Arial"/>
              <a:buNone/>
            </a:pPr>
            <a:r>
              <a:rPr b="0" i="0" lang="en-US" sz="1800" u="none" cap="none" strike="noStrike"/>
              <a:t>Discussion is on page 219 of Elementary Statistics, 10</a:t>
            </a:r>
            <a:r>
              <a:rPr b="0" baseline="30000" i="0" lang="en-US" sz="1800" u="none" cap="none" strike="noStrike"/>
              <a:t>th</a:t>
            </a:r>
            <a:r>
              <a:rPr b="0" i="0" lang="en-US" sz="1800" u="none" cap="none" strike="noStrike"/>
              <a:t> Edition.</a:t>
            </a:r>
          </a:p>
        </p:txBody>
      </p:sp>
      <p:sp>
        <p:nvSpPr>
          <p:cNvPr id="276" name="Shape 2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remaining two factors of the formula will compute the probability of any one arrangement of successes and failures. This probability will be the same no matter what the arrangement is. </a:t>
            </a:r>
          </a:p>
          <a:p>
            <a:pPr indent="0" lvl="0" marL="0" marR="0" rtl="0" algn="l">
              <a:spcBef>
                <a:spcPts val="0"/>
              </a:spcBef>
              <a:buSzPct val="25000"/>
              <a:buFont typeface="Arial"/>
              <a:buNone/>
            </a:pPr>
            <a:r>
              <a:rPr b="0" i="0" lang="en-US" sz="1800" u="none" cap="none" strike="noStrike"/>
              <a:t>The three factors multiplied together give the correct probability of ‘x’ successes. </a:t>
            </a:r>
          </a:p>
        </p:txBody>
      </p:sp>
      <p:sp>
        <p:nvSpPr>
          <p:cNvPr id="291" name="Shape 29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11" name="Shape 3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2" name="Shape 32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30" name="Shape 33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These formulas were introduced in section 5-2, pages 204-205.</a:t>
            </a:r>
          </a:p>
          <a:p>
            <a:pPr indent="0" lvl="0" marL="0" marR="0" rtl="0" algn="l">
              <a:spcBef>
                <a:spcPts val="0"/>
              </a:spcBef>
              <a:buSzPct val="25000"/>
              <a:buFont typeface="Arial"/>
              <a:buNone/>
            </a:pPr>
            <a:r>
              <a:rPr b="0" i="0" lang="en-US" sz="1800" u="none" cap="none" strike="noStrike"/>
              <a:t>These formulas will produce the mean, standard deviation, and variance for any probability distribution.  The difficult part of these formulas is that one must have all the P(x) values for the random variables in the distribution.  </a:t>
            </a:r>
          </a:p>
        </p:txBody>
      </p:sp>
      <p:sp>
        <p:nvSpPr>
          <p:cNvPr id="336" name="Shape 3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obvious advantage to the formulas for the mean, standard deviation, and variance of a binomial distribution is that you do not need the values in the distribution table.  You need only the n, p, and q values.</a:t>
            </a:r>
          </a:p>
          <a:p>
            <a:pPr indent="0" lvl="0" marL="0" marR="0" rtl="0" algn="l">
              <a:spcBef>
                <a:spcPts val="0"/>
              </a:spcBef>
              <a:buSzPct val="25000"/>
              <a:buFont typeface="Arial"/>
              <a:buNone/>
            </a:pPr>
            <a:r>
              <a:rPr b="0" i="0" lang="en-US" sz="1800" u="none" cap="none" strike="noStrike"/>
              <a:t>A common error students tend to make is to forget to take the square root of (n)(p)(q) to find the standard deviation, especially if they used L1 and L2 lists in a graphical calculator to find the standard deviation with non-binomial distributions. The square root is built into the programming of the calculator and students do not have to remember it. These formulas do require the student to remember to take the square root of the three factors. </a:t>
            </a:r>
          </a:p>
          <a:p>
            <a:pPr indent="0" lvl="0" marL="0" marR="0" rtl="0" algn="l">
              <a:spcBef>
                <a:spcPts val="0"/>
              </a:spcBef>
              <a:buSzPct val="25000"/>
              <a:buFont typeface="Arial"/>
              <a:buNone/>
            </a:pPr>
            <a:r>
              <a:rPr b="0" i="0" lang="en-US" sz="1800" u="none" cap="none" strike="noStrike"/>
              <a:t> Page 225 of Elementary Statistics, 10</a:t>
            </a:r>
            <a:r>
              <a:rPr b="0" baseline="30000" i="0" lang="en-US" sz="1800" u="none" cap="none" strike="noStrike"/>
              <a:t>th</a:t>
            </a:r>
            <a:r>
              <a:rPr b="0" i="0" lang="en-US" sz="1800" u="none" cap="none" strike="noStrike"/>
              <a:t> Edition</a:t>
            </a:r>
          </a:p>
        </p:txBody>
      </p:sp>
      <p:sp>
        <p:nvSpPr>
          <p:cNvPr id="350" name="Shape 3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Emphasize the combination of the methods in Chapter 3 (descriptive statistics) with the methods in Chapter 4 (probability). </a:t>
            </a:r>
          </a:p>
          <a:p>
            <a:pPr indent="0" lvl="0" marL="0" marR="0" rtl="0" algn="l">
              <a:spcBef>
                <a:spcPts val="0"/>
              </a:spcBef>
              <a:buSzPct val="25000"/>
              <a:buFont typeface="Arial"/>
              <a:buNone/>
            </a:pPr>
            <a:r>
              <a:rPr b="0" i="0" lang="en-US" sz="1800" u="none" cap="none" strike="noStrike"/>
              <a:t>Chapter 3 one would conduct an actual experiment and find and observe the mean, standard deviation, variance, etc. and construct a frequency table or histogram</a:t>
            </a:r>
          </a:p>
          <a:p>
            <a:pPr indent="0" lvl="0" marL="0" marR="0" rtl="0" algn="l">
              <a:spcBef>
                <a:spcPts val="0"/>
              </a:spcBef>
              <a:buSzPct val="25000"/>
              <a:buFont typeface="Arial"/>
              <a:buNone/>
            </a:pPr>
            <a:r>
              <a:rPr b="0" i="0" lang="en-US" sz="1800" u="none" cap="none" strike="noStrike"/>
              <a:t>Chapter 4 finds the probability of each possible outcome</a:t>
            </a:r>
          </a:p>
          <a:p>
            <a:pPr indent="0" lvl="0" marL="0" marR="0" rtl="0" algn="l">
              <a:spcBef>
                <a:spcPts val="0"/>
              </a:spcBef>
              <a:buSzPct val="25000"/>
              <a:buFont typeface="Arial"/>
              <a:buNone/>
            </a:pPr>
            <a:r>
              <a:rPr b="0" i="0" lang="en-US" sz="1800" u="none" cap="none" strike="noStrike"/>
              <a:t>Chapter 5 presents the possible outcomes along with the relative frequencies we expect</a:t>
            </a:r>
          </a:p>
          <a:p>
            <a:pPr indent="0" lvl="0" marL="0" marR="0" rtl="0" algn="l">
              <a:spcBef>
                <a:spcPts val="0"/>
              </a:spcBef>
              <a:buSzPct val="25000"/>
              <a:buFont typeface="Arial"/>
              <a:buNone/>
            </a:pPr>
            <a:r>
              <a:rPr b="0" i="0" lang="en-US" sz="1800" u="none" cap="none" strike="noStrike"/>
              <a:t> Page 200 of Elementary Statistics, 10</a:t>
            </a:r>
            <a:r>
              <a:rPr b="0" baseline="30000" i="0" lang="en-US" sz="1800" u="none" cap="none" strike="noStrike"/>
              <a:t>th</a:t>
            </a:r>
            <a:r>
              <a:rPr b="0" i="0" lang="en-US" sz="1800" u="none" cap="none" strike="noStrike"/>
              <a:t> Edition</a:t>
            </a:r>
          </a:p>
        </p:txBody>
      </p:sp>
      <p:sp>
        <p:nvSpPr>
          <p:cNvPr id="40" name="Shape 4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225 of Elementary Statistics, 10</a:t>
            </a:r>
            <a:r>
              <a:rPr b="0" baseline="30000" i="0" lang="en-US" sz="1800" u="none" cap="none" strike="noStrike"/>
              <a:t>th</a:t>
            </a:r>
            <a:r>
              <a:rPr b="0" i="0" lang="en-US" sz="1800" u="none" cap="none" strike="noStrike"/>
              <a:t> Edition.</a:t>
            </a:r>
          </a:p>
        </p:txBody>
      </p:sp>
      <p:sp>
        <p:nvSpPr>
          <p:cNvPr id="364" name="Shape 36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71" name="Shape 37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0" name="Shape 38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8" name="Shape 3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600" u="none" cap="none" strike="noStrike"/>
              <a:t>Some discussion of the what the value of ‘e’ represents might be necessary. </a:t>
            </a:r>
          </a:p>
          <a:p>
            <a:pPr indent="0" lvl="0" marL="0" marR="0" rtl="0" algn="l">
              <a:spcBef>
                <a:spcPts val="0"/>
              </a:spcBef>
              <a:buSzPct val="25000"/>
              <a:buFont typeface="Arial"/>
              <a:buNone/>
            </a:pPr>
            <a:r>
              <a:rPr b="0" i="0" lang="en-US" sz="1600" u="none" cap="none" strike="noStrike"/>
              <a:t>A minimal scientific calculator with factorial key is required for this formula.  Most instructors will want students to use the calculator representation of ‘e’, rather than the rounded version of ‘e’, which might provide a very slightly different final answer. </a:t>
            </a:r>
          </a:p>
          <a:p>
            <a:pPr indent="0" lvl="0" marL="0" marR="0" rtl="0" algn="l">
              <a:spcBef>
                <a:spcPts val="0"/>
              </a:spcBef>
              <a:buSzPct val="25000"/>
              <a:buFont typeface="Arial"/>
              <a:buNone/>
            </a:pPr>
            <a:r>
              <a:rPr b="0" i="0" lang="en-US" sz="1600" u="none" cap="none" strike="noStrike"/>
              <a:t> Page 230 </a:t>
            </a:r>
            <a:r>
              <a:rPr b="0" i="0" lang="en-US" sz="1800" u="none" cap="none" strike="noStrike"/>
              <a:t>of Elementary Statistics, 10</a:t>
            </a:r>
            <a:r>
              <a:rPr b="0" baseline="30000" i="0" lang="en-US" sz="1800" u="none" cap="none" strike="noStrike"/>
              <a:t>th</a:t>
            </a:r>
            <a:r>
              <a:rPr b="0" i="0" lang="en-US" sz="1800" u="none" cap="none" strike="noStrike"/>
              <a:t> Edition</a:t>
            </a:r>
            <a:r>
              <a:rPr b="0" i="0" lang="en-US" sz="1600" u="none" cap="none" strike="noStrike"/>
              <a:t>.</a:t>
            </a:r>
          </a:p>
        </p:txBody>
      </p:sp>
      <p:sp>
        <p:nvSpPr>
          <p:cNvPr id="394" name="Shape 39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231 of Elementary Statistics, 10</a:t>
            </a:r>
            <a:r>
              <a:rPr b="0" baseline="30000" i="0" lang="en-US" sz="1800" u="none" cap="none" strike="noStrike"/>
              <a:t>th</a:t>
            </a:r>
            <a:r>
              <a:rPr b="0" i="0" lang="en-US" sz="1800" u="none" cap="none" strike="noStrike"/>
              <a:t> Edition.</a:t>
            </a:r>
          </a:p>
        </p:txBody>
      </p:sp>
      <p:sp>
        <p:nvSpPr>
          <p:cNvPr id="409" name="Shape 4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231 of Elementary Statistics, 10</a:t>
            </a:r>
            <a:r>
              <a:rPr b="0" baseline="30000" i="0" lang="en-US" sz="1800" u="none" cap="none" strike="noStrike"/>
              <a:t>th</a:t>
            </a:r>
            <a:r>
              <a:rPr b="0" i="0" lang="en-US" sz="1800" u="none" cap="none" strike="noStrike"/>
              <a:t> Edition.</a:t>
            </a:r>
          </a:p>
        </p:txBody>
      </p:sp>
      <p:sp>
        <p:nvSpPr>
          <p:cNvPr id="418" name="Shape 4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26" name="Shape 4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231 of Elementary Statistics, 10</a:t>
            </a:r>
            <a:r>
              <a:rPr b="0" baseline="30000" i="0" lang="en-US" sz="1800" u="none" cap="none" strike="noStrike"/>
              <a:t>th</a:t>
            </a:r>
            <a:r>
              <a:rPr b="0" i="0" lang="en-US" sz="1800" u="none" cap="none" strike="noStrike"/>
              <a:t> Edition.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600" u="none" cap="none" strike="noStrike"/>
              <a:t>If n is large (greater than or equal to 100) and np is less than or equal to 10,  then the Poisson distribution can be used to approximate the binomial distribution. </a:t>
            </a:r>
          </a:p>
          <a:p>
            <a:pPr indent="0" lvl="0" marL="0" marR="0" rtl="0" algn="l">
              <a:spcBef>
                <a:spcPts val="0"/>
              </a:spcBef>
              <a:buSzPct val="25000"/>
              <a:buFont typeface="Arial"/>
              <a:buNone/>
            </a:pPr>
            <a:r>
              <a:rPr b="0" i="0" lang="en-US" sz="1600" u="none" cap="none" strike="noStrike"/>
              <a:t> Page 232 </a:t>
            </a:r>
            <a:r>
              <a:rPr b="0" i="0" lang="en-US" sz="1800" u="none" cap="none" strike="noStrike"/>
              <a:t>of Elementary Statistics, 10</a:t>
            </a:r>
            <a:r>
              <a:rPr b="0" baseline="30000" i="0" lang="en-US" sz="1800" u="none" cap="none" strike="noStrike"/>
              <a:t>th</a:t>
            </a:r>
            <a:r>
              <a:rPr b="0" i="0" lang="en-US" sz="1800" u="none" cap="none" strike="noStrike"/>
              <a:t> Edition</a:t>
            </a:r>
            <a:r>
              <a:rPr b="0" i="0" lang="en-US" sz="1600" u="none" cap="none" strike="noStrike"/>
              <a:t>.</a:t>
            </a:r>
          </a:p>
        </p:txBody>
      </p:sp>
      <p:sp>
        <p:nvSpPr>
          <p:cNvPr id="434" name="Shape 43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 Page 232 of Elementary Statistics, 10</a:t>
            </a:r>
            <a:r>
              <a:rPr b="0" baseline="30000" i="0" lang="en-US" sz="1800" u="none" cap="none" strike="noStrike"/>
              <a:t>th</a:t>
            </a:r>
            <a:r>
              <a:rPr b="0" i="0" lang="en-US" sz="1800" u="none" cap="none" strike="noStrike"/>
              <a:t> Edition.</a:t>
            </a:r>
          </a:p>
        </p:txBody>
      </p:sp>
      <p:sp>
        <p:nvSpPr>
          <p:cNvPr id="442" name="Shape 44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Emphasize the combination of the methods in Chapter 3 (descriptive statistics) with the methods in Chapter 4 (probability). </a:t>
            </a:r>
          </a:p>
          <a:p>
            <a:pPr indent="0" lvl="0" marL="0" marR="0" rtl="0" algn="l">
              <a:spcBef>
                <a:spcPts val="0"/>
              </a:spcBef>
              <a:buSzPct val="25000"/>
              <a:buFont typeface="Arial"/>
              <a:buNone/>
            </a:pPr>
            <a:r>
              <a:rPr b="0" i="0" lang="en-US" sz="1800" u="none" cap="none" strike="noStrike"/>
              <a:t>Chapter 3 one would conduct an actual experiment and find and observe the mean, standard deviation, variance, etc. and construct a frequency table or histogram</a:t>
            </a:r>
          </a:p>
          <a:p>
            <a:pPr indent="0" lvl="0" marL="0" marR="0" rtl="0" algn="l">
              <a:spcBef>
                <a:spcPts val="0"/>
              </a:spcBef>
              <a:buSzPct val="25000"/>
              <a:buFont typeface="Arial"/>
              <a:buNone/>
            </a:pPr>
            <a:r>
              <a:rPr b="0" i="0" lang="en-US" sz="1800" u="none" cap="none" strike="noStrike"/>
              <a:t>Chapter 4 finds the probability of each possible outcome</a:t>
            </a:r>
          </a:p>
          <a:p>
            <a:pPr indent="0" lvl="0" marL="0" marR="0" rtl="0" algn="l">
              <a:spcBef>
                <a:spcPts val="0"/>
              </a:spcBef>
              <a:buSzPct val="25000"/>
              <a:buFont typeface="Arial"/>
              <a:buNone/>
            </a:pPr>
            <a:r>
              <a:rPr b="0" i="0" lang="en-US" sz="1800" u="none" cap="none" strike="noStrike"/>
              <a:t>Chapter 5 presents the possible outcomes along with the relative frequencies we expect</a:t>
            </a:r>
          </a:p>
          <a:p>
            <a:pPr indent="0" lvl="0" marL="0" marR="0" rtl="0" algn="l">
              <a:spcBef>
                <a:spcPts val="0"/>
              </a:spcBef>
              <a:buSzPct val="25000"/>
              <a:buFont typeface="Arial"/>
              <a:buNone/>
            </a:pPr>
            <a:r>
              <a:rPr b="0" i="0" lang="en-US" sz="1800" u="none" cap="none" strike="noStrike"/>
              <a:t> Page 200 of Elementary Statistics, 10</a:t>
            </a:r>
            <a:r>
              <a:rPr b="0" baseline="30000" i="0" lang="en-US" sz="1800" u="none" cap="none" strike="noStrike"/>
              <a:t>th</a:t>
            </a:r>
            <a:r>
              <a:rPr b="0" i="0" lang="en-US" sz="1800" u="none" cap="none" strike="noStrike"/>
              <a:t> Edition</a:t>
            </a:r>
          </a:p>
        </p:txBody>
      </p:sp>
      <p:sp>
        <p:nvSpPr>
          <p:cNvPr id="46" name="Shape 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1" name="Shape 4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200 of Elementary Statistics, 10</a:t>
            </a:r>
            <a:r>
              <a:rPr b="0" baseline="30000" i="0" lang="en-US" sz="1800" u="none" cap="none" strike="noStrike"/>
              <a:t>th</a:t>
            </a:r>
            <a:r>
              <a:rPr b="0" i="0" lang="en-US" sz="1800" u="none" cap="none" strike="noStrike"/>
              <a:t> Edition</a:t>
            </a:r>
          </a:p>
        </p:txBody>
      </p:sp>
      <p:sp>
        <p:nvSpPr>
          <p:cNvPr id="52" name="Shape 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9" name="Shape 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7" name="Shape 6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 name="Shape 7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1" name="Shape 11"/>
        <p:cNvGrpSpPr/>
        <p:nvPr/>
      </p:nvGrpSpPr>
      <p:grpSpPr>
        <a:xfrm>
          <a:off x="0" y="0"/>
          <a:ext cx="0" cy="0"/>
          <a:chOff x="0" y="0"/>
          <a:chExt cx="0" cy="0"/>
        </a:xfrm>
      </p:grpSpPr>
      <p:sp>
        <p:nvSpPr>
          <p:cNvPr id="12" name="Shape 12"/>
          <p:cNvSpPr txBox="1"/>
          <p:nvPr>
            <p:ph type="title"/>
          </p:nvPr>
        </p:nvSpPr>
        <p:spPr>
          <a:xfrm>
            <a:off x="457200" y="66675"/>
            <a:ext cx="82296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533400" y="279400"/>
            <a:ext cx="80010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4479925" y="2982911"/>
            <a:ext cx="628649" cy="6254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 name="Shape 7"/>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 name="Shape 8"/>
          <p:cNvSpPr txBox="1"/>
          <p:nvPr>
            <p:ph type="title"/>
          </p:nvPr>
        </p:nvSpPr>
        <p:spPr>
          <a:xfrm>
            <a:off x="457200" y="66675"/>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9" name="Shape 9"/>
          <p:cNvSpPr txBox="1"/>
          <p:nvPr/>
        </p:nvSpPr>
        <p:spPr>
          <a:xfrm>
            <a:off x="8153400" y="6491287"/>
            <a:ext cx="938212"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5.1 - *</a:t>
            </a:r>
          </a:p>
        </p:txBody>
      </p:sp>
      <p:sp>
        <p:nvSpPr>
          <p:cNvPr id="10" name="Shape 10"/>
          <p:cNvSpPr txBox="1"/>
          <p:nvPr/>
        </p:nvSpPr>
        <p:spPr>
          <a:xfrm>
            <a:off x="381000" y="6397625"/>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0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0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08.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 name="Shape 18"/>
        <p:cNvGrpSpPr/>
        <p:nvPr/>
      </p:nvGrpSpPr>
      <p:grpSpPr>
        <a:xfrm>
          <a:off x="0" y="0"/>
          <a:ext cx="0" cy="0"/>
          <a:chOff x="0" y="0"/>
          <a:chExt cx="0" cy="0"/>
        </a:xfrm>
      </p:grpSpPr>
      <p:sp>
        <p:nvSpPr>
          <p:cNvPr id="19" name="Shape 19"/>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 name="Shape 20"/>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21" name="Shape 21"/>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22" name="Shape 22"/>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23" name="Shape 23"/>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382587" y="196850"/>
            <a:ext cx="8531224" cy="108426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 Variable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Probability Distribution</a:t>
            </a:r>
          </a:p>
        </p:txBody>
      </p:sp>
      <p:sp>
        <p:nvSpPr>
          <p:cNvPr id="82" name="Shape 82"/>
          <p:cNvSpPr txBox="1"/>
          <p:nvPr>
            <p:ph idx="1" type="body"/>
          </p:nvPr>
        </p:nvSpPr>
        <p:spPr>
          <a:xfrm>
            <a:off x="469900" y="1606550"/>
            <a:ext cx="8458200" cy="4894261"/>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accent2"/>
              </a:buClr>
              <a:buSzPct val="100000"/>
              <a:buFont typeface="Arial"/>
              <a:buChar char="❖"/>
            </a:pPr>
            <a:r>
              <a:rPr b="1" i="0" lang="en-US" sz="3200" u="none" cap="none" strike="noStrike">
                <a:solidFill>
                  <a:schemeClr val="hlink"/>
                </a:solidFill>
                <a:latin typeface="Arial"/>
                <a:ea typeface="Arial"/>
                <a:cs typeface="Arial"/>
                <a:sym typeface="Arial"/>
              </a:rPr>
              <a:t>Random variable</a:t>
            </a:r>
            <a:br>
              <a:rPr b="1" i="0" lang="en-US" sz="3200" u="none" cap="none" strike="noStrike">
                <a:solidFill>
                  <a:schemeClr val="hlink"/>
                </a:solidFill>
                <a:latin typeface="Arial"/>
                <a:ea typeface="Arial"/>
                <a:cs typeface="Arial"/>
                <a:sym typeface="Arial"/>
              </a:rPr>
            </a:br>
            <a:r>
              <a:rPr b="1" i="0" lang="en-US" sz="3200" u="none" cap="none" strike="noStrike">
                <a:solidFill>
                  <a:schemeClr val="dk1"/>
                </a:solidFill>
                <a:latin typeface="Arial"/>
                <a:ea typeface="Arial"/>
                <a:cs typeface="Arial"/>
                <a:sym typeface="Arial"/>
              </a:rPr>
              <a:t>a variable (typically represented by </a:t>
            </a:r>
            <a:r>
              <a:rPr b="1" i="1" lang="en-US" sz="3200" u="none" cap="none" strike="noStrike">
                <a:solidFill>
                  <a:schemeClr val="hlink"/>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that has a single numerical value, determined by chance, for each outcome of a procedure</a:t>
            </a:r>
          </a:p>
          <a:p>
            <a:pPr indent="-342900" lvl="0" marL="342900" marR="0" rtl="0" algn="l">
              <a:lnSpc>
                <a:spcPct val="95000"/>
              </a:lnSpc>
              <a:spcBef>
                <a:spcPts val="960"/>
              </a:spcBef>
              <a:spcAft>
                <a:spcPts val="0"/>
              </a:spcAft>
              <a:buClr>
                <a:schemeClr val="accent2"/>
              </a:buClr>
              <a:buSzPct val="100000"/>
              <a:buFont typeface="Arial"/>
              <a:buChar char="❖"/>
            </a:pPr>
            <a:r>
              <a:rPr b="1" i="0" lang="en-US" sz="3200" u="none" cap="none" strike="noStrike">
                <a:solidFill>
                  <a:schemeClr val="hlink"/>
                </a:solidFill>
                <a:latin typeface="Arial"/>
                <a:ea typeface="Arial"/>
                <a:cs typeface="Arial"/>
                <a:sym typeface="Arial"/>
              </a:rPr>
              <a:t>Probability distribution</a:t>
            </a:r>
            <a:br>
              <a:rPr b="1" i="0" lang="en-US" sz="3200" u="none" cap="none" strike="noStrike">
                <a:solidFill>
                  <a:schemeClr val="hlink"/>
                </a:solidFill>
                <a:latin typeface="Arial"/>
                <a:ea typeface="Arial"/>
                <a:cs typeface="Arial"/>
                <a:sym typeface="Arial"/>
              </a:rPr>
            </a:br>
            <a:r>
              <a:rPr b="1" i="0" lang="en-US" sz="3200" u="none" cap="none" strike="noStrike">
                <a:solidFill>
                  <a:schemeClr val="dk1"/>
                </a:solidFill>
                <a:latin typeface="Arial"/>
                <a:ea typeface="Arial"/>
                <a:cs typeface="Arial"/>
                <a:sym typeface="Arial"/>
              </a:rPr>
              <a:t>a description that gives the probability for each value of the random variable; often expressed in the format of a graph, table, or formula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800100" y="177800"/>
            <a:ext cx="7543800" cy="1163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Discrete and Continuous Random Variables</a:t>
            </a:r>
          </a:p>
        </p:txBody>
      </p:sp>
      <p:sp>
        <p:nvSpPr>
          <p:cNvPr id="88" name="Shape 88"/>
          <p:cNvSpPr txBox="1"/>
          <p:nvPr>
            <p:ph idx="1" type="body"/>
          </p:nvPr>
        </p:nvSpPr>
        <p:spPr>
          <a:xfrm>
            <a:off x="419100" y="1511300"/>
            <a:ext cx="8242300" cy="2133599"/>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00"/>
              </a:spcAft>
              <a:buClr>
                <a:schemeClr val="accent2"/>
              </a:buClr>
              <a:buSzPct val="100000"/>
              <a:buFont typeface="Arial"/>
              <a:buChar char="❖"/>
            </a:pPr>
            <a:r>
              <a:rPr b="1" i="0" lang="en-US" sz="3000" u="none" cap="none" strike="noStrike">
                <a:solidFill>
                  <a:schemeClr val="hlink"/>
                </a:solidFill>
                <a:latin typeface="Arial"/>
                <a:ea typeface="Arial"/>
                <a:cs typeface="Arial"/>
                <a:sym typeface="Arial"/>
              </a:rPr>
              <a:t>Discrete random variable</a:t>
            </a:r>
            <a:br>
              <a:rPr b="1" i="0" lang="en-US" sz="3000" u="none" cap="none" strike="noStrike">
                <a:solidFill>
                  <a:schemeClr val="hlink"/>
                </a:solidFill>
                <a:latin typeface="Arial"/>
                <a:ea typeface="Arial"/>
                <a:cs typeface="Arial"/>
                <a:sym typeface="Arial"/>
              </a:rPr>
            </a:br>
            <a:r>
              <a:rPr b="1" i="0" lang="en-US" sz="3000" u="none" cap="none" strike="noStrike">
                <a:solidFill>
                  <a:schemeClr val="dk1"/>
                </a:solidFill>
                <a:latin typeface="Arial"/>
                <a:ea typeface="Arial"/>
                <a:cs typeface="Arial"/>
                <a:sym typeface="Arial"/>
              </a:rPr>
              <a:t>either a finite number of values or countable number of values, where “countable” refers to the fact that there might be infinitely many values, but they result from a counting process</a:t>
            </a:r>
          </a:p>
        </p:txBody>
      </p:sp>
      <p:sp>
        <p:nvSpPr>
          <p:cNvPr id="89" name="Shape 89"/>
          <p:cNvSpPr txBox="1"/>
          <p:nvPr/>
        </p:nvSpPr>
        <p:spPr>
          <a:xfrm>
            <a:off x="403225" y="4305300"/>
            <a:ext cx="8274049" cy="2403474"/>
          </a:xfrm>
          <a:prstGeom prst="rect">
            <a:avLst/>
          </a:prstGeom>
          <a:noFill/>
          <a:ln>
            <a:noFill/>
          </a:ln>
        </p:spPr>
        <p:txBody>
          <a:bodyPr anchorCtr="0" anchor="t" bIns="45700" lIns="91425" rIns="91425" tIns="45700">
            <a:noAutofit/>
          </a:bodyPr>
          <a:lstStyle/>
          <a:p>
            <a:pPr indent="-517525" lvl="0" marL="517525" marR="0" rtl="0" algn="l">
              <a:lnSpc>
                <a:spcPct val="95000"/>
              </a:lnSpc>
              <a:spcBef>
                <a:spcPts val="0"/>
              </a:spcBef>
              <a:spcAft>
                <a:spcPts val="900"/>
              </a:spcAft>
              <a:buClr>
                <a:schemeClr val="accent2"/>
              </a:buClr>
              <a:buSzPct val="100000"/>
              <a:buFont typeface="Arial"/>
              <a:buChar char="❖"/>
            </a:pPr>
            <a:r>
              <a:rPr b="1" i="0" lang="en-US" sz="3000" u="none" cap="none" strike="noStrike">
                <a:solidFill>
                  <a:schemeClr val="hlink"/>
                </a:solidFill>
                <a:latin typeface="Arial"/>
                <a:ea typeface="Arial"/>
                <a:cs typeface="Arial"/>
                <a:sym typeface="Arial"/>
              </a:rPr>
              <a:t>Continuous random variable</a:t>
            </a:r>
            <a:br>
              <a:rPr b="1" i="0" lang="en-US" sz="3000" u="none" cap="none" strike="noStrike">
                <a:solidFill>
                  <a:schemeClr val="dk1"/>
                </a:solidFill>
                <a:latin typeface="Arial"/>
                <a:ea typeface="Arial"/>
                <a:cs typeface="Arial"/>
                <a:sym typeface="Arial"/>
              </a:rPr>
            </a:br>
            <a:r>
              <a:rPr b="1" i="0" lang="en-US" sz="3000" u="none" cap="none" strike="noStrike">
                <a:solidFill>
                  <a:schemeClr val="dk1"/>
                </a:solidFill>
                <a:latin typeface="Arial"/>
                <a:ea typeface="Arial"/>
                <a:cs typeface="Arial"/>
                <a:sym typeface="Arial"/>
              </a:rPr>
              <a:t>infinitely many values, and those values can be associated with measurements on a continuous scale without gaps or interruptions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 name="Shape 93"/>
        <p:cNvGrpSpPr/>
        <p:nvPr/>
      </p:nvGrpSpPr>
      <p:grpSpPr>
        <a:xfrm>
          <a:off x="0" y="0"/>
          <a:ext cx="0" cy="0"/>
          <a:chOff x="0" y="0"/>
          <a:chExt cx="0" cy="0"/>
        </a:xfrm>
      </p:grpSpPr>
      <p:sp>
        <p:nvSpPr>
          <p:cNvPr id="94" name="Shape 94"/>
          <p:cNvSpPr txBox="1"/>
          <p:nvPr/>
        </p:nvSpPr>
        <p:spPr>
          <a:xfrm>
            <a:off x="762000" y="203200"/>
            <a:ext cx="77724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Graphs</a:t>
            </a:r>
          </a:p>
        </p:txBody>
      </p:sp>
      <p:sp>
        <p:nvSpPr>
          <p:cNvPr id="95" name="Shape 95"/>
          <p:cNvSpPr txBox="1"/>
          <p:nvPr/>
        </p:nvSpPr>
        <p:spPr>
          <a:xfrm>
            <a:off x="457200" y="866775"/>
            <a:ext cx="8381999" cy="14065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probability histogram</a:t>
            </a:r>
            <a:r>
              <a:rPr b="1" i="0" lang="en-US" sz="3200" u="none" cap="none" strike="noStrike">
                <a:solidFill>
                  <a:schemeClr val="dk1"/>
                </a:solidFill>
                <a:latin typeface="Arial"/>
                <a:ea typeface="Arial"/>
                <a:cs typeface="Arial"/>
                <a:sym typeface="Arial"/>
              </a:rPr>
              <a:t> is very similar to a relative frequency histogram, but the vertical scale shows </a:t>
            </a:r>
            <a:r>
              <a:rPr b="1" i="0" lang="en-US" sz="3200" u="none" cap="none" strike="noStrike">
                <a:solidFill>
                  <a:schemeClr val="hlink"/>
                </a:solidFill>
                <a:latin typeface="Arial"/>
                <a:ea typeface="Arial"/>
                <a:cs typeface="Arial"/>
                <a:sym typeface="Arial"/>
              </a:rPr>
              <a:t>probabilities</a:t>
            </a:r>
            <a:r>
              <a:rPr b="1" i="0" lang="en-US" sz="3200" u="none" cap="none" strike="noStrike">
                <a:solidFill>
                  <a:schemeClr val="dk1"/>
                </a:solidFill>
                <a:latin typeface="Arial"/>
                <a:ea typeface="Arial"/>
                <a:cs typeface="Arial"/>
                <a:sym typeface="Arial"/>
              </a:rPr>
              <a:t>.</a:t>
            </a:r>
          </a:p>
        </p:txBody>
      </p:sp>
      <p:pic>
        <p:nvPicPr>
          <p:cNvPr id="96" name="Shape 96"/>
          <p:cNvPicPr preferRelativeResize="0"/>
          <p:nvPr/>
        </p:nvPicPr>
        <p:blipFill rotWithShape="1">
          <a:blip r:embed="rId3">
            <a:alphaModFix/>
          </a:blip>
          <a:srcRect b="0" l="0" r="0" t="0"/>
          <a:stretch/>
        </p:blipFill>
        <p:spPr>
          <a:xfrm>
            <a:off x="1308100" y="2192336"/>
            <a:ext cx="6492874" cy="43910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838200" y="317500"/>
            <a:ext cx="7391399" cy="1066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 for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Probability Distribution</a:t>
            </a:r>
          </a:p>
        </p:txBody>
      </p:sp>
      <p:grpSp>
        <p:nvGrpSpPr>
          <p:cNvPr id="102" name="Shape 102"/>
          <p:cNvGrpSpPr/>
          <p:nvPr/>
        </p:nvGrpSpPr>
        <p:grpSpPr>
          <a:xfrm>
            <a:off x="280987" y="1892300"/>
            <a:ext cx="8447087" cy="1423986"/>
            <a:chOff x="280987" y="1689100"/>
            <a:chExt cx="8447087" cy="1423986"/>
          </a:xfrm>
        </p:grpSpPr>
        <p:sp>
          <p:nvSpPr>
            <p:cNvPr id="103" name="Shape 103"/>
            <p:cNvSpPr txBox="1"/>
            <p:nvPr>
              <p:ph idx="1" type="body"/>
            </p:nvPr>
          </p:nvSpPr>
          <p:spPr>
            <a:xfrm>
              <a:off x="280987" y="1817686"/>
              <a:ext cx="8447087" cy="1295400"/>
            </a:xfrm>
            <a:prstGeom prst="rect">
              <a:avLst/>
            </a:prstGeom>
            <a:noFill/>
            <a:ln>
              <a:noFill/>
            </a:ln>
          </p:spPr>
          <p:txBody>
            <a:bodyPr anchorCtr="0" anchor="t" bIns="44450" lIns="90475" rIns="90475" tIns="44450">
              <a:noAutofit/>
            </a:bodyPr>
            <a:lstStyle/>
            <a:p>
              <a:pPr indent="-342900" lvl="0" marL="342900" marR="0" rtl="0" algn="ctr">
                <a:lnSpc>
                  <a:spcPct val="95000"/>
                </a:lnSpc>
                <a:spcBef>
                  <a:spcPts val="0"/>
                </a:spcBef>
                <a:spcAft>
                  <a:spcPts val="0"/>
                </a:spcAft>
                <a:buClr>
                  <a:schemeClr val="hlink"/>
                </a:buClr>
                <a:buSzPct val="25000"/>
                <a:buFont typeface="Times New Roman"/>
                <a:buNone/>
              </a:pPr>
              <a:r>
                <a:rPr b="1" i="0" lang="en-US" sz="4800" u="none" cap="none" strike="noStrike">
                  <a:solidFill>
                    <a:schemeClr val="hlink"/>
                  </a:solidFill>
                  <a:latin typeface="Times New Roman"/>
                  <a:ea typeface="Times New Roman"/>
                  <a:cs typeface="Times New Roman"/>
                  <a:sym typeface="Times New Roman"/>
                </a:rPr>
                <a:t> 		</a:t>
              </a:r>
              <a:r>
                <a:rPr b="1" i="1" lang="en-US" sz="4800" u="none" cap="none" strike="noStrike">
                  <a:solidFill>
                    <a:schemeClr val="dk1"/>
                  </a:solidFill>
                  <a:latin typeface="Arial"/>
                  <a:ea typeface="Arial"/>
                  <a:cs typeface="Arial"/>
                  <a:sym typeface="Arial"/>
                </a:rPr>
                <a:t>P</a:t>
              </a:r>
              <a:r>
                <a:rPr b="1" i="0" lang="en-US" sz="4000" u="none" cap="none" strike="noStrike">
                  <a:solidFill>
                    <a:schemeClr val="dk1"/>
                  </a:solidFill>
                  <a:latin typeface="Arial"/>
                  <a:ea typeface="Arial"/>
                  <a:cs typeface="Arial"/>
                  <a:sym typeface="Arial"/>
                </a:rPr>
                <a:t>(</a:t>
              </a:r>
              <a:r>
                <a:rPr b="1" i="1" lang="en-US" sz="4800" u="none" cap="none" strike="noStrike">
                  <a:solidFill>
                    <a:schemeClr val="dk1"/>
                  </a:solidFill>
                  <a:latin typeface="Arial"/>
                  <a:ea typeface="Arial"/>
                  <a:cs typeface="Arial"/>
                  <a:sym typeface="Arial"/>
                </a:rPr>
                <a:t>x</a:t>
              </a:r>
              <a:r>
                <a:rPr b="1" i="0" lang="en-US" sz="4000" u="none" cap="none" strike="noStrike">
                  <a:solidFill>
                    <a:schemeClr val="dk1"/>
                  </a:solidFill>
                  <a:latin typeface="Arial"/>
                  <a:ea typeface="Arial"/>
                  <a:cs typeface="Arial"/>
                  <a:sym typeface="Arial"/>
                </a:rPr>
                <a:t>)</a:t>
              </a:r>
              <a:r>
                <a:rPr b="1" i="0" lang="en-US" sz="4800" u="none" cap="none" strike="noStrike">
                  <a:solidFill>
                    <a:schemeClr val="dk1"/>
                  </a:solidFill>
                  <a:latin typeface="Arial"/>
                  <a:ea typeface="Arial"/>
                  <a:cs typeface="Arial"/>
                  <a:sym typeface="Arial"/>
                </a:rPr>
                <a:t> = 1</a:t>
              </a:r>
              <a:r>
                <a:rPr b="1" i="0" lang="en-US" sz="4800" u="none" cap="none" strike="noStrike">
                  <a:solidFill>
                    <a:schemeClr val="hlink"/>
                  </a:solidFill>
                  <a:latin typeface="Arial"/>
                  <a:ea typeface="Arial"/>
                  <a:cs typeface="Arial"/>
                  <a:sym typeface="Arial"/>
                </a:rPr>
                <a:t> </a:t>
              </a:r>
            </a:p>
            <a:p>
              <a:pPr indent="-342900" lvl="0" marL="342900" marR="0" rtl="0" algn="ctr">
                <a:lnSpc>
                  <a:spcPct val="95000"/>
                </a:lnSpc>
                <a:spcBef>
                  <a:spcPts val="960"/>
                </a:spcBef>
                <a:spcAft>
                  <a:spcPts val="0"/>
                </a:spcAft>
                <a:buClr>
                  <a:schemeClr val="dk1"/>
                </a:buClr>
                <a:buSzPct val="25000"/>
                <a:buFont typeface="Arial"/>
                <a:buNone/>
              </a:pPr>
              <a:r>
                <a:rPr b="0" i="0" lang="en-US" sz="3000" u="none" cap="none" strike="noStrike">
                  <a:solidFill>
                    <a:schemeClr val="dk1"/>
                  </a:solidFill>
                  <a:latin typeface="Arial"/>
                  <a:ea typeface="Arial"/>
                  <a:cs typeface="Arial"/>
                  <a:sym typeface="Arial"/>
                </a:rPr>
                <a:t> </a:t>
              </a:r>
              <a:r>
                <a:rPr b="1" i="0" lang="en-US" sz="3000" u="none" cap="none" strike="noStrike">
                  <a:solidFill>
                    <a:schemeClr val="dk1"/>
                  </a:solidFill>
                  <a:latin typeface="Arial"/>
                  <a:ea typeface="Arial"/>
                  <a:cs typeface="Arial"/>
                  <a:sym typeface="Arial"/>
                </a:rPr>
                <a:t>where </a:t>
              </a:r>
              <a:r>
                <a:rPr b="1" i="1" lang="en-US" sz="3200" u="none" cap="none" strike="noStrike">
                  <a:solidFill>
                    <a:schemeClr val="dk1"/>
                  </a:solidFill>
                  <a:latin typeface="Arial"/>
                  <a:ea typeface="Arial"/>
                  <a:cs typeface="Arial"/>
                  <a:sym typeface="Arial"/>
                </a:rPr>
                <a:t>x</a:t>
              </a:r>
              <a:r>
                <a:rPr b="1" i="0" lang="en-US" sz="3000" u="none" cap="none" strike="noStrike">
                  <a:solidFill>
                    <a:schemeClr val="dk1"/>
                  </a:solidFill>
                  <a:latin typeface="Arial"/>
                  <a:ea typeface="Arial"/>
                  <a:cs typeface="Arial"/>
                  <a:sym typeface="Arial"/>
                </a:rPr>
                <a:t> assumes all possible values.</a:t>
              </a:r>
            </a:p>
            <a:p>
              <a:pPr indent="-342900" lvl="0" marL="342900" marR="0" rtl="0" algn="ctr">
                <a:lnSpc>
                  <a:spcPct val="95000"/>
                </a:lnSpc>
                <a:spcBef>
                  <a:spcPts val="840"/>
                </a:spcBef>
                <a:spcAft>
                  <a:spcPts val="0"/>
                </a:spcAft>
                <a:buClr>
                  <a:schemeClr val="dk1"/>
                </a:buClr>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ctr">
                <a:lnSpc>
                  <a:spcPct val="95000"/>
                </a:lnSpc>
                <a:spcBef>
                  <a:spcPts val="9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p>
          </p:txBody>
        </p:sp>
        <p:sp>
          <p:nvSpPr>
            <p:cNvPr id="104" name="Shape 104"/>
            <p:cNvSpPr txBox="1"/>
            <p:nvPr/>
          </p:nvSpPr>
          <p:spPr>
            <a:xfrm>
              <a:off x="3103561" y="1689100"/>
              <a:ext cx="676275" cy="10953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0" i="0" lang="en-US" sz="6600" u="none" cap="none" strike="noStrike">
                  <a:solidFill>
                    <a:schemeClr val="dk1"/>
                  </a:solidFill>
                  <a:latin typeface="Noto Symbol"/>
                  <a:ea typeface="Noto Symbol"/>
                  <a:cs typeface="Noto Symbol"/>
                  <a:sym typeface="Noto Symbol"/>
                </a:rPr>
                <a:t>Σ</a:t>
              </a:r>
            </a:p>
          </p:txBody>
        </p:sp>
      </p:grpSp>
      <p:sp>
        <p:nvSpPr>
          <p:cNvPr id="105" name="Shape 105"/>
          <p:cNvSpPr txBox="1"/>
          <p:nvPr/>
        </p:nvSpPr>
        <p:spPr>
          <a:xfrm>
            <a:off x="457200" y="3860800"/>
            <a:ext cx="81533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 name="Shape 106"/>
          <p:cNvSpPr txBox="1"/>
          <p:nvPr/>
        </p:nvSpPr>
        <p:spPr>
          <a:xfrm>
            <a:off x="762000" y="4089400"/>
            <a:ext cx="7391399" cy="1870074"/>
          </a:xfrm>
          <a:prstGeom prst="rect">
            <a:avLst/>
          </a:prstGeom>
          <a:noFill/>
          <a:ln>
            <a:noFill/>
          </a:ln>
        </p:spPr>
        <p:txBody>
          <a:bodyPr anchorCtr="0" anchor="t" bIns="45700" lIns="91425" rIns="91425" tIns="45700">
            <a:noAutofit/>
          </a:bodyPr>
          <a:lstStyle/>
          <a:p>
            <a:pPr indent="0" lvl="1" marL="457200" marR="0" rtl="0" algn="ctr">
              <a:lnSpc>
                <a:spcPct val="90000"/>
              </a:lnSpc>
              <a:spcBef>
                <a:spcPts val="0"/>
              </a:spcBef>
              <a:spcAft>
                <a:spcPts val="0"/>
              </a:spcAft>
              <a:buClr>
                <a:schemeClr val="dk1"/>
              </a:buClr>
              <a:buSzPct val="25000"/>
              <a:buFont typeface="Arial"/>
              <a:buNone/>
            </a:pPr>
            <a:r>
              <a:rPr b="1" i="0" lang="en-US" sz="4800" u="none" cap="none" strike="noStrike">
                <a:solidFill>
                  <a:schemeClr val="dk1"/>
                </a:solidFill>
                <a:latin typeface="Arial"/>
                <a:ea typeface="Arial"/>
                <a:cs typeface="Arial"/>
                <a:sym typeface="Arial"/>
              </a:rPr>
              <a:t>0 </a:t>
            </a:r>
            <a:r>
              <a:rPr b="1" i="0" lang="en-US" sz="4400" u="none" cap="none" strike="noStrike">
                <a:solidFill>
                  <a:schemeClr val="dk1"/>
                </a:solidFill>
                <a:latin typeface="Arial"/>
                <a:ea typeface="Arial"/>
                <a:cs typeface="Arial"/>
                <a:sym typeface="Arial"/>
              </a:rPr>
              <a:t>≤ </a:t>
            </a:r>
            <a:r>
              <a:rPr b="1" i="1" lang="en-US" sz="4800" u="none" cap="none" strike="noStrike">
                <a:solidFill>
                  <a:schemeClr val="dk1"/>
                </a:solidFill>
                <a:latin typeface="Arial"/>
                <a:ea typeface="Arial"/>
                <a:cs typeface="Arial"/>
                <a:sym typeface="Arial"/>
              </a:rPr>
              <a:t>P</a:t>
            </a:r>
            <a:r>
              <a:rPr b="1" i="0" lang="en-US" sz="4000" u="none" cap="none" strike="noStrike">
                <a:solidFill>
                  <a:schemeClr val="dk1"/>
                </a:solidFill>
                <a:latin typeface="Arial"/>
                <a:ea typeface="Arial"/>
                <a:cs typeface="Arial"/>
                <a:sym typeface="Arial"/>
              </a:rPr>
              <a:t>(</a:t>
            </a:r>
            <a:r>
              <a:rPr b="1" i="1" lang="en-US" sz="4800" u="none" cap="none" strike="noStrike">
                <a:solidFill>
                  <a:schemeClr val="dk1"/>
                </a:solidFill>
                <a:latin typeface="Arial"/>
                <a:ea typeface="Arial"/>
                <a:cs typeface="Arial"/>
                <a:sym typeface="Arial"/>
              </a:rPr>
              <a:t>x</a:t>
            </a:r>
            <a:r>
              <a:rPr b="1" i="0" lang="en-US" sz="4000" u="none" cap="none" strike="noStrike">
                <a:solidFill>
                  <a:schemeClr val="dk1"/>
                </a:solidFill>
                <a:latin typeface="Arial"/>
                <a:ea typeface="Arial"/>
                <a:cs typeface="Arial"/>
                <a:sym typeface="Arial"/>
              </a:rPr>
              <a:t>)</a:t>
            </a:r>
            <a:r>
              <a:rPr b="1" i="0" lang="en-US" sz="4800" u="none" cap="none" strike="noStrike">
                <a:solidFill>
                  <a:schemeClr val="dk1"/>
                </a:solidFill>
                <a:latin typeface="Arial"/>
                <a:ea typeface="Arial"/>
                <a:cs typeface="Arial"/>
                <a:sym typeface="Arial"/>
              </a:rPr>
              <a:t> </a:t>
            </a:r>
            <a:r>
              <a:rPr b="1" i="0" lang="en-US" sz="4400" u="none" cap="none" strike="noStrike">
                <a:solidFill>
                  <a:schemeClr val="dk1"/>
                </a:solidFill>
                <a:latin typeface="Arial"/>
                <a:ea typeface="Arial"/>
                <a:cs typeface="Arial"/>
                <a:sym typeface="Arial"/>
              </a:rPr>
              <a:t>≤</a:t>
            </a:r>
            <a:r>
              <a:rPr b="1" i="0" lang="en-US" sz="4800" u="none" cap="none" strike="noStrike">
                <a:solidFill>
                  <a:schemeClr val="dk1"/>
                </a:solidFill>
                <a:latin typeface="Arial"/>
                <a:ea typeface="Arial"/>
                <a:cs typeface="Arial"/>
                <a:sym typeface="Arial"/>
              </a:rPr>
              <a:t> 1 </a:t>
            </a:r>
          </a:p>
          <a:p>
            <a:pPr indent="0" lvl="0" marL="0" marR="0" rtl="0" algn="ctr">
              <a:lnSpc>
                <a:spcPct val="95000"/>
              </a:lnSpc>
              <a:spcBef>
                <a:spcPts val="9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for every individual value of </a:t>
            </a:r>
            <a:r>
              <a:rPr b="1" i="1" lang="en-US" sz="3000" u="none" cap="none" strike="noStrike">
                <a:solidFill>
                  <a:schemeClr val="dk1"/>
                </a:solidFill>
                <a:latin typeface="Arial"/>
                <a:ea typeface="Arial"/>
                <a:cs typeface="Arial"/>
                <a:sym typeface="Arial"/>
              </a:rPr>
              <a:t>x.</a:t>
            </a:r>
          </a:p>
          <a:p>
            <a:pPr indent="0" lvl="0" marL="0" marR="0" rtl="0" algn="l">
              <a:lnSpc>
                <a:spcPct val="100000"/>
              </a:lnSpc>
              <a:spcBef>
                <a:spcPts val="0"/>
              </a:spcBef>
              <a:spcAft>
                <a:spcPts val="0"/>
              </a:spcAft>
              <a:buNone/>
            </a:pPr>
            <a:r>
              <a:t/>
            </a:r>
            <a:endParaRPr b="1" i="0" sz="30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nvSpPr>
        <p:spPr>
          <a:xfrm>
            <a:off x="514350" y="215900"/>
            <a:ext cx="8172449" cy="1462086"/>
          </a:xfrm>
          <a:prstGeom prst="rect">
            <a:avLst/>
          </a:prstGeom>
          <a:noFill/>
          <a:ln>
            <a:noFill/>
          </a:ln>
        </p:spPr>
        <p:txBody>
          <a:bodyPr anchorCtr="0" anchor="ctr" bIns="44450" lIns="90475" rIns="90475" tIns="44450">
            <a:noAutofit/>
          </a:bodyPr>
          <a:lstStyle/>
          <a:p>
            <a:pPr indent="0" lvl="0" marL="0" marR="0" rtl="0" algn="ctr">
              <a:lnSpc>
                <a:spcPct val="8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Mean, Variance and </a:t>
            </a:r>
          </a:p>
          <a:p>
            <a:pPr indent="0" lvl="0" marL="0" marR="0" rtl="0" algn="ctr">
              <a:lnSpc>
                <a:spcPct val="8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Standard Deviation of a </a:t>
            </a:r>
          </a:p>
          <a:p>
            <a:pPr indent="0" lvl="0" marL="0" marR="0" rtl="0" algn="ctr">
              <a:lnSpc>
                <a:spcPct val="8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Probability Distribution</a:t>
            </a:r>
          </a:p>
        </p:txBody>
      </p:sp>
      <p:sp>
        <p:nvSpPr>
          <p:cNvPr id="112" name="Shape 112"/>
          <p:cNvSpPr txBox="1"/>
          <p:nvPr>
            <p:ph idx="1" type="body"/>
          </p:nvPr>
        </p:nvSpPr>
        <p:spPr>
          <a:xfrm>
            <a:off x="495300" y="2146300"/>
            <a:ext cx="8208962"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µ</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a:t>
            </a:r>
            <a:r>
              <a:rPr b="1" i="0" lang="en-US" sz="32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Mean	</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hlink"/>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σ</a:t>
            </a:r>
            <a:r>
              <a:rPr b="1" baseline="30000" i="0" lang="en-US" sz="2000" u="none" cap="none" strike="noStrike">
                <a:solidFill>
                  <a:schemeClr val="dk1"/>
                </a:solidFill>
                <a:latin typeface="Arial"/>
                <a:ea typeface="Arial"/>
                <a:cs typeface="Arial"/>
                <a:sym typeface="Arial"/>
              </a:rPr>
              <a:t>2</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x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µ</a:t>
            </a:r>
            <a:r>
              <a:rPr b="1" i="0" lang="en-US" sz="2800" u="none" cap="none" strike="noStrike">
                <a:solidFill>
                  <a:schemeClr val="dk1"/>
                </a:solidFill>
                <a:latin typeface="Arial"/>
                <a:ea typeface="Arial"/>
                <a:cs typeface="Arial"/>
                <a:sym typeface="Arial"/>
              </a:rPr>
              <a:t>)</a:t>
            </a:r>
            <a:r>
              <a:rPr b="1" baseline="30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Variance</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hlink"/>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σ</a:t>
            </a:r>
            <a:r>
              <a:rPr b="1" baseline="30000" i="0" lang="en-US" sz="2000" u="none" cap="none" strike="noStrike">
                <a:solidFill>
                  <a:schemeClr val="dk1"/>
                </a:solidFill>
                <a:latin typeface="Arial"/>
                <a:ea typeface="Arial"/>
                <a:cs typeface="Arial"/>
                <a:sym typeface="Arial"/>
              </a:rPr>
              <a:t>2</a:t>
            </a:r>
            <a:r>
              <a:rPr b="1" baseline="30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x</a:t>
            </a:r>
            <a:r>
              <a:rPr b="1" baseline="30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Times New Roman"/>
                <a:ea typeface="Times New Roman"/>
                <a:cs typeface="Times New Roman"/>
                <a:sym typeface="Times New Roman"/>
              </a:rPr>
              <a:t> •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x</a:t>
            </a:r>
            <a:r>
              <a:rPr b="1" i="0" lang="en-US" sz="3200" u="none" cap="none" strike="noStrike">
                <a:solidFill>
                  <a:schemeClr val="dk1"/>
                </a:solidFill>
                <a:latin typeface="Times New Roman"/>
                <a:ea typeface="Times New Roman"/>
                <a:cs typeface="Times New Roman"/>
                <a:sym typeface="Times New Roman"/>
              </a:rPr>
              <a:t>)</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µ</a:t>
            </a:r>
            <a:r>
              <a:rPr b="1" i="0" lang="en-US" sz="2000" u="none" cap="none" strike="noStrike">
                <a:solidFill>
                  <a:schemeClr val="dk1"/>
                </a:solidFill>
                <a:latin typeface="Arial"/>
                <a:ea typeface="Arial"/>
                <a:cs typeface="Arial"/>
                <a:sym typeface="Arial"/>
              </a:rPr>
              <a:t> </a:t>
            </a:r>
            <a:r>
              <a:rPr b="1" baseline="30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Variance (shortcut</a:t>
            </a:r>
            <a:r>
              <a:rPr b="1" i="0" lang="en-US" sz="2800" u="none" cap="none" strike="noStrike">
                <a:solidFill>
                  <a:schemeClr val="hlink"/>
                </a:solidFill>
                <a:latin typeface="Times New Roman"/>
                <a:ea typeface="Times New Roman"/>
                <a:cs typeface="Times New Roman"/>
                <a:sym typeface="Times New Roman"/>
              </a:rPr>
              <a:t>)</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hlink"/>
              </a:solidFill>
              <a:latin typeface="Times New Roman"/>
              <a:ea typeface="Times New Roman"/>
              <a:cs typeface="Times New Roman"/>
              <a:sym typeface="Times New Roman"/>
            </a:endParaRPr>
          </a:p>
          <a:p>
            <a:pPr indent="-342900" lvl="0" marL="342900" marR="0" rtl="0" algn="l">
              <a:lnSpc>
                <a:spcPct val="100000"/>
              </a:lnSpc>
              <a:spcBef>
                <a:spcPts val="64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x</a:t>
            </a:r>
            <a:r>
              <a:rPr b="1" i="1" lang="en-US" sz="2800" u="none" cap="none" strike="noStrike">
                <a:solidFill>
                  <a:schemeClr val="dk1"/>
                </a:solidFill>
                <a:latin typeface="Times New Roman"/>
                <a:ea typeface="Times New Roman"/>
                <a:cs typeface="Times New Roman"/>
                <a:sym typeface="Times New Roman"/>
              </a:rPr>
              <a:t> </a:t>
            </a:r>
            <a:r>
              <a:rPr b="1" baseline="30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Times New Roman"/>
                <a:ea typeface="Times New Roman"/>
                <a:cs typeface="Times New Roman"/>
                <a:sym typeface="Times New Roman"/>
              </a:rPr>
              <a:t> •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Arial"/>
                <a:ea typeface="Arial"/>
                <a:cs typeface="Arial"/>
                <a:sym typeface="Arial"/>
              </a:rPr>
              <a:t>x</a:t>
            </a:r>
            <a:r>
              <a:rPr b="1" i="0" lang="en-US" sz="3200" u="none" cap="none" strike="noStrike">
                <a:solidFill>
                  <a:schemeClr val="dk1"/>
                </a:solidFill>
                <a:latin typeface="Times New Roman"/>
                <a:ea typeface="Times New Roman"/>
                <a:cs typeface="Times New Roman"/>
                <a:sym typeface="Times New Roman"/>
              </a:rPr>
              <a:t>)</a:t>
            </a:r>
            <a:r>
              <a:rPr b="1" i="0" lang="en-US" sz="3200" u="none" cap="none" strike="noStrike">
                <a:solidFill>
                  <a:schemeClr val="dk1"/>
                </a:solidFill>
                <a:latin typeface="Arial"/>
                <a:ea typeface="Arial"/>
                <a:cs typeface="Arial"/>
                <a:sym typeface="Arial"/>
              </a:rPr>
              <a:t>]</a:t>
            </a:r>
            <a:r>
              <a:rPr b="1" i="0"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µ</a:t>
            </a:r>
            <a:r>
              <a:rPr b="1" i="0" lang="en-US" sz="2000" u="none" cap="none" strike="noStrike">
                <a:solidFill>
                  <a:schemeClr val="dk1"/>
                </a:solidFill>
                <a:latin typeface="Arial"/>
                <a:ea typeface="Arial"/>
                <a:cs typeface="Arial"/>
                <a:sym typeface="Arial"/>
              </a:rPr>
              <a:t> </a:t>
            </a:r>
            <a:r>
              <a:rPr b="1" baseline="30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Standard Deviation</a:t>
            </a:r>
          </a:p>
        </p:txBody>
      </p:sp>
      <p:grpSp>
        <p:nvGrpSpPr>
          <p:cNvPr id="113" name="Shape 113"/>
          <p:cNvGrpSpPr/>
          <p:nvPr/>
        </p:nvGrpSpPr>
        <p:grpSpPr>
          <a:xfrm>
            <a:off x="1149350" y="5346700"/>
            <a:ext cx="3079749" cy="590550"/>
            <a:chOff x="1187450" y="5257800"/>
            <a:chExt cx="3079749" cy="590550"/>
          </a:xfrm>
        </p:grpSpPr>
        <p:cxnSp>
          <p:nvCxnSpPr>
            <p:cNvPr id="114" name="Shape 114"/>
            <p:cNvCxnSpPr/>
            <p:nvPr/>
          </p:nvCxnSpPr>
          <p:spPr>
            <a:xfrm flipH="1" rot="10800000">
              <a:off x="1187450" y="5495924"/>
              <a:ext cx="65086" cy="196850"/>
            </a:xfrm>
            <a:prstGeom prst="straightConnector1">
              <a:avLst/>
            </a:prstGeom>
            <a:noFill/>
            <a:ln cap="rnd" cmpd="sng" w="12700">
              <a:solidFill>
                <a:schemeClr val="dk1"/>
              </a:solidFill>
              <a:prstDash val="solid"/>
              <a:miter/>
              <a:headEnd len="med" w="med" type="none"/>
              <a:tailEnd len="med" w="med" type="none"/>
            </a:ln>
          </p:spPr>
        </p:cxnSp>
        <p:grpSp>
          <p:nvGrpSpPr>
            <p:cNvPr id="115" name="Shape 115"/>
            <p:cNvGrpSpPr/>
            <p:nvPr/>
          </p:nvGrpSpPr>
          <p:grpSpPr>
            <a:xfrm>
              <a:off x="1257299" y="5257800"/>
              <a:ext cx="3009899" cy="590550"/>
              <a:chOff x="3725862" y="5657850"/>
              <a:chExt cx="2903537" cy="590550"/>
            </a:xfrm>
          </p:grpSpPr>
          <p:sp>
            <p:nvSpPr>
              <p:cNvPr id="116" name="Shape 116"/>
              <p:cNvSpPr/>
              <p:nvPr/>
            </p:nvSpPr>
            <p:spPr>
              <a:xfrm>
                <a:off x="3817937" y="5657850"/>
                <a:ext cx="160336" cy="579437"/>
              </a:xfrm>
              <a:custGeom>
                <a:pathLst>
                  <a:path extrusionOk="0" h="365" w="101">
                    <a:moveTo>
                      <a:pt x="0" y="365"/>
                    </a:moveTo>
                    <a:lnTo>
                      <a:pt x="101" y="0"/>
                    </a:lnTo>
                  </a:path>
                </a:pathLst>
              </a:custGeom>
              <a:no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7" name="Shape 117"/>
              <p:cNvSpPr/>
              <p:nvPr/>
            </p:nvSpPr>
            <p:spPr>
              <a:xfrm>
                <a:off x="3725862" y="5902325"/>
                <a:ext cx="90486" cy="346075"/>
              </a:xfrm>
              <a:custGeom>
                <a:pathLst>
                  <a:path extrusionOk="0" h="218" w="57">
                    <a:moveTo>
                      <a:pt x="0" y="0"/>
                    </a:moveTo>
                    <a:lnTo>
                      <a:pt x="57" y="218"/>
                    </a:lnTo>
                  </a:path>
                </a:pathLst>
              </a:custGeom>
              <a:no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8" name="Shape 118"/>
              <p:cNvSpPr/>
              <p:nvPr/>
            </p:nvSpPr>
            <p:spPr>
              <a:xfrm>
                <a:off x="3983037" y="5668962"/>
                <a:ext cx="2646362" cy="1586"/>
              </a:xfrm>
              <a:custGeom>
                <a:pathLst>
                  <a:path extrusionOk="0" h="1" w="1667">
                    <a:moveTo>
                      <a:pt x="0" y="0"/>
                    </a:moveTo>
                    <a:lnTo>
                      <a:pt x="1667" y="0"/>
                    </a:lnTo>
                  </a:path>
                </a:pathLst>
              </a:custGeom>
              <a:noFill/>
              <a:ln cap="flat"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647700" y="190500"/>
            <a:ext cx="7886700" cy="13192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Roundoff Rule for </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Arial"/>
                <a:ea typeface="Arial"/>
                <a:cs typeface="Arial"/>
                <a:sym typeface="Arial"/>
              </a:rPr>
              <a:t>µ</a:t>
            </a:r>
            <a:r>
              <a:rPr b="1" i="0" lang="en-US" sz="4000" u="none" cap="none" strike="noStrike">
                <a:solidFill>
                  <a:srgbClr val="008000"/>
                </a:solidFill>
                <a:latin typeface="Arial"/>
                <a:ea typeface="Arial"/>
                <a:cs typeface="Arial"/>
                <a:sym typeface="Arial"/>
              </a:rPr>
              <a:t>,</a:t>
            </a:r>
            <a:r>
              <a:rPr b="1" i="1" lang="en-US" sz="4000" u="none" cap="none" strike="noStrike">
                <a:solidFill>
                  <a:srgbClr val="008000"/>
                </a:solidFill>
                <a:latin typeface="Arial"/>
                <a:ea typeface="Arial"/>
                <a:cs typeface="Arial"/>
                <a:sym typeface="Arial"/>
              </a:rPr>
              <a:t> </a:t>
            </a:r>
            <a:r>
              <a:rPr b="1" i="1" lang="en-US" sz="4000" u="none" cap="none" strike="noStrike">
                <a:solidFill>
                  <a:srgbClr val="008000"/>
                </a:solidFill>
                <a:latin typeface="Noto Symbol"/>
                <a:ea typeface="Noto Symbol"/>
                <a:cs typeface="Noto Symbol"/>
                <a:sym typeface="Noto Symbol"/>
              </a:rPr>
              <a:t>σ,</a:t>
            </a:r>
            <a:r>
              <a:rPr b="1" i="1" lang="en-US" sz="4000" u="none" cap="none" strike="noStrike">
                <a:solidFill>
                  <a:srgbClr val="008000"/>
                </a:solidFill>
                <a:latin typeface="Arial"/>
                <a:ea typeface="Arial"/>
                <a:cs typeface="Arial"/>
                <a:sym typeface="Arial"/>
              </a:rPr>
              <a:t> </a:t>
            </a:r>
            <a:r>
              <a:rPr b="1" i="0" lang="en-US" sz="4000" u="none" cap="none" strike="noStrike">
                <a:solidFill>
                  <a:srgbClr val="008000"/>
                </a:solidFill>
                <a:latin typeface="Arial"/>
                <a:ea typeface="Arial"/>
                <a:cs typeface="Arial"/>
                <a:sym typeface="Arial"/>
              </a:rPr>
              <a:t>and</a:t>
            </a:r>
            <a:r>
              <a:rPr b="1" i="1" lang="en-US" sz="4000" u="none" cap="none" strike="noStrike">
                <a:solidFill>
                  <a:srgbClr val="008000"/>
                </a:solidFill>
                <a:latin typeface="Arial"/>
                <a:ea typeface="Arial"/>
                <a:cs typeface="Arial"/>
                <a:sym typeface="Arial"/>
              </a:rPr>
              <a:t> </a:t>
            </a:r>
            <a:r>
              <a:rPr b="1" i="1" lang="en-US" sz="4000" u="none" cap="none" strike="noStrike">
                <a:solidFill>
                  <a:srgbClr val="008000"/>
                </a:solidFill>
                <a:latin typeface="Noto Symbol"/>
                <a:ea typeface="Noto Symbol"/>
                <a:cs typeface="Noto Symbol"/>
                <a:sym typeface="Noto Symbol"/>
              </a:rPr>
              <a:t>σ</a:t>
            </a:r>
            <a:r>
              <a:rPr b="1" baseline="30000" i="0" lang="en-US" sz="3600" u="none" cap="none" strike="noStrike">
                <a:solidFill>
                  <a:srgbClr val="008000"/>
                </a:solidFill>
                <a:latin typeface="Arial"/>
                <a:ea typeface="Arial"/>
                <a:cs typeface="Arial"/>
                <a:sym typeface="Arial"/>
              </a:rPr>
              <a:t>2</a:t>
            </a:r>
          </a:p>
        </p:txBody>
      </p:sp>
      <p:sp>
        <p:nvSpPr>
          <p:cNvPr id="124" name="Shape 124"/>
          <p:cNvSpPr txBox="1"/>
          <p:nvPr>
            <p:ph idx="1" type="body"/>
          </p:nvPr>
        </p:nvSpPr>
        <p:spPr>
          <a:xfrm>
            <a:off x="530225" y="2209800"/>
            <a:ext cx="8318500"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Round results by carrying one more decimal place than the number of decimal places used for the random variable </a:t>
            </a:r>
            <a:r>
              <a:rPr b="1" i="1" lang="en-US" sz="3200" u="none" cap="none" strike="noStrike">
                <a:solidFill>
                  <a:schemeClr val="hlink"/>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values of </a:t>
            </a:r>
            <a:r>
              <a:rPr b="1" i="1" lang="en-US" sz="3200" u="none" cap="none" strike="noStrike">
                <a:solidFill>
                  <a:schemeClr val="hlink"/>
                </a:solidFill>
                <a:latin typeface="Arial"/>
                <a:ea typeface="Arial"/>
                <a:cs typeface="Arial"/>
                <a:sym typeface="Arial"/>
              </a:rPr>
              <a:t>x</a:t>
            </a:r>
            <a:r>
              <a:rPr b="0" i="1"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are integers, round </a:t>
            </a:r>
            <a:r>
              <a:rPr b="1" i="1" lang="en-US" sz="3200" u="none" cap="none" strike="noStrike">
                <a:solidFill>
                  <a:schemeClr val="hlink"/>
                </a:solidFill>
                <a:latin typeface="Arial"/>
                <a:ea typeface="Arial"/>
                <a:cs typeface="Arial"/>
                <a:sym typeface="Arial"/>
              </a:rPr>
              <a:t>µ</a:t>
            </a:r>
            <a:r>
              <a:rPr b="1" i="0" lang="en-US" sz="3200" u="none" cap="none" strike="noStrike">
                <a:solidFill>
                  <a:schemeClr val="dk1"/>
                </a:solidFill>
                <a:latin typeface="Arial"/>
                <a:ea typeface="Arial"/>
                <a:cs typeface="Arial"/>
                <a:sym typeface="Arial"/>
              </a:rPr>
              <a:t>, </a:t>
            </a:r>
            <a:r>
              <a:rPr b="1" i="1" lang="en-US" sz="3200" u="none" cap="none" strike="noStrike">
                <a:solidFill>
                  <a:schemeClr val="hlink"/>
                </a:solidFill>
                <a:latin typeface="Noto Symbol"/>
                <a:ea typeface="Noto Symbol"/>
                <a:cs typeface="Noto Symbol"/>
                <a:sym typeface="Noto Symbol"/>
              </a:rPr>
              <a:t>σ</a:t>
            </a:r>
            <a:r>
              <a:rPr b="1" i="1" lang="en-US" sz="3200" u="none" cap="none" strike="noStrike">
                <a:solidFill>
                  <a:schemeClr val="dk1"/>
                </a:solidFill>
                <a:latin typeface="Noto Symbol"/>
                <a:ea typeface="Noto Symbol"/>
                <a:cs typeface="Noto Symbol"/>
                <a:sym typeface="Noto Symbol"/>
              </a:rPr>
              <a:t>,</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Arial"/>
                <a:ea typeface="Arial"/>
                <a:cs typeface="Arial"/>
                <a:sym typeface="Arial"/>
              </a:rPr>
              <a:t>and </a:t>
            </a:r>
            <a:r>
              <a:rPr b="1" i="1" lang="en-US" sz="3200" u="none" cap="none" strike="noStrike">
                <a:solidFill>
                  <a:schemeClr val="hlink"/>
                </a:solidFill>
                <a:latin typeface="Noto Symbol"/>
                <a:ea typeface="Noto Symbol"/>
                <a:cs typeface="Noto Symbol"/>
                <a:sym typeface="Noto Symbol"/>
              </a:rPr>
              <a:t>σ  </a:t>
            </a:r>
            <a:r>
              <a:rPr b="1" baseline="30000" i="0" lang="en-US" sz="3200" u="none" cap="none" strike="noStrike">
                <a:solidFill>
                  <a:schemeClr val="hlink"/>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to one decimal place.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8" name="Shape 128"/>
        <p:cNvGrpSpPr/>
        <p:nvPr/>
      </p:nvGrpSpPr>
      <p:grpSpPr>
        <a:xfrm>
          <a:off x="0" y="0"/>
          <a:ext cx="0" cy="0"/>
          <a:chOff x="0" y="0"/>
          <a:chExt cx="0" cy="0"/>
        </a:xfrm>
      </p:grpSpPr>
      <p:sp>
        <p:nvSpPr>
          <p:cNvPr id="129" name="Shape 129"/>
          <p:cNvSpPr txBox="1"/>
          <p:nvPr/>
        </p:nvSpPr>
        <p:spPr>
          <a:xfrm>
            <a:off x="711200" y="279400"/>
            <a:ext cx="76961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Identifying </a:t>
            </a:r>
            <a:r>
              <a:rPr b="1" i="1" lang="en-US" sz="4000" u="none" cap="none" strike="noStrike">
                <a:solidFill>
                  <a:srgbClr val="008000"/>
                </a:solidFill>
                <a:latin typeface="Arial"/>
                <a:ea typeface="Arial"/>
                <a:cs typeface="Arial"/>
                <a:sym typeface="Arial"/>
              </a:rPr>
              <a:t>Unusual</a:t>
            </a:r>
            <a:r>
              <a:rPr b="1" i="0" lang="en-US" sz="4000" u="none" cap="none" strike="noStrike">
                <a:solidFill>
                  <a:srgbClr val="008000"/>
                </a:solidFill>
                <a:latin typeface="Arial"/>
                <a:ea typeface="Arial"/>
                <a:cs typeface="Arial"/>
                <a:sym typeface="Arial"/>
              </a:rPr>
              <a:t> Results</a:t>
            </a:r>
          </a:p>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Range Rule of Thumb</a:t>
            </a:r>
          </a:p>
        </p:txBody>
      </p:sp>
      <p:sp>
        <p:nvSpPr>
          <p:cNvPr id="130" name="Shape 130"/>
          <p:cNvSpPr txBox="1"/>
          <p:nvPr/>
        </p:nvSpPr>
        <p:spPr>
          <a:xfrm>
            <a:off x="482600" y="1755775"/>
            <a:ext cx="8305799"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According to the </a:t>
            </a:r>
            <a:r>
              <a:rPr b="1" i="0" lang="en-US" sz="3200" u="none" cap="none" strike="noStrike">
                <a:solidFill>
                  <a:schemeClr val="hlink"/>
                </a:solidFill>
                <a:latin typeface="Arial"/>
                <a:ea typeface="Arial"/>
                <a:cs typeface="Arial"/>
                <a:sym typeface="Arial"/>
              </a:rPr>
              <a:t>range rule of thumb</a:t>
            </a:r>
            <a:r>
              <a:rPr b="1" i="0" lang="en-US" sz="3200" u="none" cap="none" strike="noStrike">
                <a:solidFill>
                  <a:schemeClr val="dk1"/>
                </a:solidFill>
                <a:latin typeface="Arial"/>
                <a:ea typeface="Arial"/>
                <a:cs typeface="Arial"/>
                <a:sym typeface="Arial"/>
              </a:rPr>
              <a:t>, most values should lie within 2 standard deviations of the mean.</a:t>
            </a:r>
          </a:p>
        </p:txBody>
      </p:sp>
      <p:sp>
        <p:nvSpPr>
          <p:cNvPr id="131" name="Shape 131"/>
          <p:cNvSpPr txBox="1"/>
          <p:nvPr/>
        </p:nvSpPr>
        <p:spPr>
          <a:xfrm>
            <a:off x="482600" y="3429000"/>
            <a:ext cx="8305799" cy="30178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We can therefore identify “unusual” values by determining if they lie outside these limits:</a:t>
            </a:r>
          </a:p>
          <a:p>
            <a:pPr indent="0" lvl="0" marL="0" marR="0" rtl="0" algn="l">
              <a:lnSpc>
                <a:spcPct val="10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Maximum usual value = </a:t>
            </a:r>
            <a:r>
              <a:rPr b="1" i="1" lang="en-US" sz="3200" u="none" cap="none" strike="noStrike">
                <a:solidFill>
                  <a:schemeClr val="hlink"/>
                </a:solidFill>
                <a:latin typeface="Arial"/>
                <a:ea typeface="Arial"/>
                <a:cs typeface="Arial"/>
                <a:sym typeface="Arial"/>
              </a:rPr>
              <a:t>μ</a:t>
            </a:r>
            <a:r>
              <a:rPr b="1" i="0" lang="en-US" sz="3200" u="none" cap="none" strike="noStrike">
                <a:solidFill>
                  <a:schemeClr val="hlink"/>
                </a:solidFill>
                <a:latin typeface="Arial"/>
                <a:ea typeface="Arial"/>
                <a:cs typeface="Arial"/>
                <a:sym typeface="Arial"/>
              </a:rPr>
              <a:t> + 2</a:t>
            </a:r>
            <a:r>
              <a:rPr b="1" i="1" lang="en-US" sz="3200" u="none" cap="none" strike="noStrike">
                <a:solidFill>
                  <a:schemeClr val="hlink"/>
                </a:solidFill>
                <a:latin typeface="Arial"/>
                <a:ea typeface="Arial"/>
                <a:cs typeface="Arial"/>
                <a:sym typeface="Arial"/>
              </a:rPr>
              <a:t>σ</a:t>
            </a:r>
          </a:p>
          <a:p>
            <a:pPr indent="0" lvl="0" marL="0" marR="0" rtl="0" algn="l">
              <a:lnSpc>
                <a:spcPct val="100000"/>
              </a:lnSpc>
              <a:spcBef>
                <a:spcPts val="160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	      Minimum usual value =  </a:t>
            </a:r>
            <a:r>
              <a:rPr b="1" i="1" lang="en-US" sz="3200" u="none" cap="none" strike="noStrike">
                <a:solidFill>
                  <a:schemeClr val="hlink"/>
                </a:solidFill>
                <a:latin typeface="Arial"/>
                <a:ea typeface="Arial"/>
                <a:cs typeface="Arial"/>
                <a:sym typeface="Arial"/>
              </a:rPr>
              <a:t>μ</a:t>
            </a:r>
            <a:r>
              <a:rPr b="1" i="0" lang="en-US" sz="3200" u="none" cap="none" strike="noStrike">
                <a:solidFill>
                  <a:schemeClr val="hlink"/>
                </a:solidFill>
                <a:latin typeface="Arial"/>
                <a:ea typeface="Arial"/>
                <a:cs typeface="Arial"/>
                <a:sym typeface="Arial"/>
              </a:rPr>
              <a:t> – 2</a:t>
            </a:r>
            <a:r>
              <a:rPr b="1" i="1" lang="en-US" sz="3200" u="none" cap="none" strike="noStrike">
                <a:solidFill>
                  <a:schemeClr val="hlink"/>
                </a:solidFill>
                <a:latin typeface="Arial"/>
                <a:ea typeface="Arial"/>
                <a:cs typeface="Arial"/>
                <a:sym typeface="Arial"/>
              </a:rPr>
              <a:t>σ</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nvSpPr>
        <p:spPr>
          <a:xfrm>
            <a:off x="787400" y="279400"/>
            <a:ext cx="75438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Identifying Unusual Results</a:t>
            </a:r>
          </a:p>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Probabilities</a:t>
            </a:r>
          </a:p>
        </p:txBody>
      </p:sp>
      <p:sp>
        <p:nvSpPr>
          <p:cNvPr id="137" name="Shape 137"/>
          <p:cNvSpPr txBox="1"/>
          <p:nvPr/>
        </p:nvSpPr>
        <p:spPr>
          <a:xfrm>
            <a:off x="479425" y="1757361"/>
            <a:ext cx="8358186" cy="37480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Rare Event Rule for Inferential Statistics</a:t>
            </a:r>
          </a:p>
          <a:p>
            <a:pPr indent="0" lvl="0" marL="0" marR="0" rtl="0" algn="l">
              <a:lnSpc>
                <a:spcPct val="10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under a given assumption (such as the assumption that a coin is fair), the probability of a particular observed event (such as 992 heads in 1000 tosses of a coin) is extremely small, we conclude that the assumption is probably not correct.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1" name="Shape 141"/>
        <p:cNvGrpSpPr/>
        <p:nvPr/>
      </p:nvGrpSpPr>
      <p:grpSpPr>
        <a:xfrm>
          <a:off x="0" y="0"/>
          <a:ext cx="0" cy="0"/>
          <a:chOff x="0" y="0"/>
          <a:chExt cx="0" cy="0"/>
        </a:xfrm>
      </p:grpSpPr>
      <p:sp>
        <p:nvSpPr>
          <p:cNvPr id="142" name="Shape 142"/>
          <p:cNvSpPr txBox="1"/>
          <p:nvPr/>
        </p:nvSpPr>
        <p:spPr>
          <a:xfrm>
            <a:off x="787400" y="279400"/>
            <a:ext cx="75438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Identifying Unusual Results</a:t>
            </a:r>
          </a:p>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Probabilities</a:t>
            </a:r>
          </a:p>
        </p:txBody>
      </p:sp>
      <p:sp>
        <p:nvSpPr>
          <p:cNvPr id="143" name="Shape 143"/>
          <p:cNvSpPr txBox="1"/>
          <p:nvPr/>
        </p:nvSpPr>
        <p:spPr>
          <a:xfrm>
            <a:off x="515937" y="1577975"/>
            <a:ext cx="8358186"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Using Probabilities to Determine When Results Are Unusual</a:t>
            </a:r>
          </a:p>
        </p:txBody>
      </p:sp>
      <p:sp>
        <p:nvSpPr>
          <p:cNvPr id="144" name="Shape 144"/>
          <p:cNvSpPr txBox="1"/>
          <p:nvPr/>
        </p:nvSpPr>
        <p:spPr>
          <a:xfrm>
            <a:off x="481012" y="2786061"/>
            <a:ext cx="8305799" cy="1554162"/>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hlink"/>
                </a:solidFill>
                <a:latin typeface="Arial"/>
                <a:ea typeface="Arial"/>
                <a:cs typeface="Arial"/>
                <a:sym typeface="Arial"/>
              </a:rPr>
              <a:t>Unusually high</a:t>
            </a:r>
            <a:r>
              <a:rPr b="1" i="0" lang="en-US" sz="3200" u="none" cap="none" strike="noStrike">
                <a:solidFill>
                  <a:schemeClr val="dk1"/>
                </a:solidFill>
                <a:latin typeface="Arial"/>
                <a:ea typeface="Arial"/>
                <a:cs typeface="Arial"/>
                <a:sym typeface="Arial"/>
              </a:rPr>
              <a:t>:  </a:t>
            </a:r>
            <a:r>
              <a:rPr b="1" i="1" lang="en-US" sz="3200" u="none" cap="none" strike="noStrike">
                <a:solidFill>
                  <a:schemeClr val="hlink"/>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successes among </a:t>
            </a:r>
            <a:r>
              <a:rPr b="1" i="1" lang="en-US" sz="3200" u="none" cap="none" strike="noStrike">
                <a:solidFill>
                  <a:schemeClr val="hlink"/>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trials is an </a:t>
            </a:r>
            <a:r>
              <a:rPr b="1" i="0" lang="en-US" sz="3200" u="none" cap="none" strike="noStrike">
                <a:solidFill>
                  <a:schemeClr val="hlink"/>
                </a:solidFill>
                <a:latin typeface="Arial"/>
                <a:ea typeface="Arial"/>
                <a:cs typeface="Arial"/>
                <a:sym typeface="Arial"/>
              </a:rPr>
              <a:t>unusually high</a:t>
            </a:r>
            <a:r>
              <a:rPr b="1" i="0" lang="en-US" sz="3200" u="none" cap="none" strike="noStrike">
                <a:solidFill>
                  <a:schemeClr val="dk1"/>
                </a:solidFill>
                <a:latin typeface="Arial"/>
                <a:ea typeface="Arial"/>
                <a:cs typeface="Arial"/>
                <a:sym typeface="Arial"/>
              </a:rPr>
              <a:t> number of successes if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or more) ≤ 0.05.</a:t>
            </a:r>
          </a:p>
        </p:txBody>
      </p:sp>
      <p:sp>
        <p:nvSpPr>
          <p:cNvPr id="145" name="Shape 145"/>
          <p:cNvSpPr txBox="1"/>
          <p:nvPr/>
        </p:nvSpPr>
        <p:spPr>
          <a:xfrm>
            <a:off x="492125" y="4556125"/>
            <a:ext cx="8305799" cy="1554162"/>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hlink"/>
                </a:solidFill>
                <a:latin typeface="Arial"/>
                <a:ea typeface="Arial"/>
                <a:cs typeface="Arial"/>
                <a:sym typeface="Arial"/>
              </a:rPr>
              <a:t>Unusually low</a:t>
            </a:r>
            <a:r>
              <a:rPr b="1" i="0" lang="en-US" sz="3200" u="none" cap="none" strike="noStrike">
                <a:solidFill>
                  <a:schemeClr val="dk1"/>
                </a:solidFill>
                <a:latin typeface="Arial"/>
                <a:ea typeface="Arial"/>
                <a:cs typeface="Arial"/>
                <a:sym typeface="Arial"/>
              </a:rPr>
              <a:t>:  </a:t>
            </a:r>
            <a:r>
              <a:rPr b="1" i="1" lang="en-US" sz="3200" u="none" cap="none" strike="noStrike">
                <a:solidFill>
                  <a:schemeClr val="hlink"/>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successes among </a:t>
            </a:r>
            <a:r>
              <a:rPr b="1" i="1" lang="en-US" sz="3200" u="none" cap="none" strike="noStrike">
                <a:solidFill>
                  <a:schemeClr val="hlink"/>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trials is an </a:t>
            </a:r>
            <a:r>
              <a:rPr b="1" i="0" lang="en-US" sz="3200" u="none" cap="none" strike="noStrike">
                <a:solidFill>
                  <a:schemeClr val="hlink"/>
                </a:solidFill>
                <a:latin typeface="Arial"/>
                <a:ea typeface="Arial"/>
                <a:cs typeface="Arial"/>
                <a:sym typeface="Arial"/>
              </a:rPr>
              <a:t>unusually low</a:t>
            </a:r>
            <a:r>
              <a:rPr b="1" i="0" lang="en-US" sz="3200" u="none" cap="none" strike="noStrike">
                <a:solidFill>
                  <a:schemeClr val="dk1"/>
                </a:solidFill>
                <a:latin typeface="Arial"/>
                <a:ea typeface="Arial"/>
                <a:cs typeface="Arial"/>
                <a:sym typeface="Arial"/>
              </a:rPr>
              <a:t> number of successes if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or fewer) ≤ 0.05.</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9" name="Shape 149"/>
        <p:cNvGrpSpPr/>
        <p:nvPr/>
      </p:nvGrpSpPr>
      <p:grpSpPr>
        <a:xfrm>
          <a:off x="0" y="0"/>
          <a:ext cx="0" cy="0"/>
          <a:chOff x="0" y="0"/>
          <a:chExt cx="0" cy="0"/>
        </a:xfrm>
      </p:grpSpPr>
      <p:sp>
        <p:nvSpPr>
          <p:cNvPr id="150" name="Shape 150"/>
          <p:cNvSpPr txBox="1"/>
          <p:nvPr>
            <p:ph type="title"/>
          </p:nvPr>
        </p:nvSpPr>
        <p:spPr>
          <a:xfrm>
            <a:off x="1409700" y="215900"/>
            <a:ext cx="6324600" cy="6762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Expected Value</a:t>
            </a:r>
          </a:p>
        </p:txBody>
      </p:sp>
      <p:sp>
        <p:nvSpPr>
          <p:cNvPr id="151" name="Shape 151"/>
          <p:cNvSpPr txBox="1"/>
          <p:nvPr/>
        </p:nvSpPr>
        <p:spPr>
          <a:xfrm>
            <a:off x="2165350" y="4425950"/>
            <a:ext cx="4891087" cy="11890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5400" u="none" cap="none" strike="noStrike">
                <a:solidFill>
                  <a:schemeClr val="dk1"/>
                </a:solidFill>
                <a:latin typeface="Arial"/>
                <a:ea typeface="Arial"/>
                <a:cs typeface="Arial"/>
                <a:sym typeface="Arial"/>
              </a:rPr>
              <a:t>E</a:t>
            </a:r>
            <a:r>
              <a:rPr b="1" i="0" lang="en-US" sz="5400" u="none" cap="none" strike="noStrike">
                <a:solidFill>
                  <a:schemeClr val="dk1"/>
                </a:solidFill>
                <a:latin typeface="Arial"/>
                <a:ea typeface="Arial"/>
                <a:cs typeface="Arial"/>
                <a:sym typeface="Arial"/>
              </a:rPr>
              <a:t> = </a:t>
            </a:r>
            <a:r>
              <a:rPr b="1" i="0" lang="en-US" sz="7200" u="none" cap="none" strike="noStrike">
                <a:solidFill>
                  <a:schemeClr val="dk1"/>
                </a:solidFill>
                <a:latin typeface="Noto Symbol"/>
                <a:ea typeface="Noto Symbol"/>
                <a:cs typeface="Noto Symbol"/>
                <a:sym typeface="Noto Symbol"/>
              </a:rPr>
              <a:t>Σ</a:t>
            </a:r>
            <a:r>
              <a:rPr b="1" i="0" lang="en-US" sz="5400" u="none" cap="none" strike="noStrike">
                <a:solidFill>
                  <a:schemeClr val="dk1"/>
                </a:solidFill>
                <a:latin typeface="Arial"/>
                <a:ea typeface="Arial"/>
                <a:cs typeface="Arial"/>
                <a:sym typeface="Arial"/>
              </a:rPr>
              <a:t> [</a:t>
            </a:r>
            <a:r>
              <a:rPr b="1" i="1" lang="en-US" sz="5400" u="none" cap="none" strike="noStrike">
                <a:solidFill>
                  <a:schemeClr val="dk1"/>
                </a:solidFill>
                <a:latin typeface="Arial"/>
                <a:ea typeface="Arial"/>
                <a:cs typeface="Arial"/>
                <a:sym typeface="Arial"/>
              </a:rPr>
              <a:t>x</a:t>
            </a:r>
            <a:r>
              <a:rPr b="1" i="1" lang="en-US" sz="5400" u="none" cap="none" strike="noStrike">
                <a:solidFill>
                  <a:schemeClr val="dk1"/>
                </a:solidFill>
                <a:latin typeface="Times New Roman"/>
                <a:ea typeface="Times New Roman"/>
                <a:cs typeface="Times New Roman"/>
                <a:sym typeface="Times New Roman"/>
              </a:rPr>
              <a:t> </a:t>
            </a:r>
            <a:r>
              <a:rPr b="1" i="0" lang="en-US" sz="5400" u="none" cap="none" strike="noStrike">
                <a:solidFill>
                  <a:schemeClr val="dk1"/>
                </a:solidFill>
                <a:latin typeface="Arial"/>
                <a:ea typeface="Arial"/>
                <a:cs typeface="Arial"/>
                <a:sym typeface="Arial"/>
              </a:rPr>
              <a:t>• </a:t>
            </a:r>
            <a:r>
              <a:rPr b="1" i="1" lang="en-US" sz="5400" u="none" cap="none" strike="noStrike">
                <a:solidFill>
                  <a:schemeClr val="dk1"/>
                </a:solidFill>
                <a:latin typeface="Arial"/>
                <a:ea typeface="Arial"/>
                <a:cs typeface="Arial"/>
                <a:sym typeface="Arial"/>
              </a:rPr>
              <a:t>P</a:t>
            </a:r>
            <a:r>
              <a:rPr b="1" i="0" lang="en-US" sz="5400" u="none" cap="none" strike="noStrike">
                <a:solidFill>
                  <a:schemeClr val="dk1"/>
                </a:solidFill>
                <a:latin typeface="Arial"/>
                <a:ea typeface="Arial"/>
                <a:cs typeface="Arial"/>
                <a:sym typeface="Arial"/>
              </a:rPr>
              <a:t>(</a:t>
            </a:r>
            <a:r>
              <a:rPr b="1" i="1" lang="en-US" sz="5400" u="none" cap="none" strike="noStrike">
                <a:solidFill>
                  <a:schemeClr val="dk1"/>
                </a:solidFill>
                <a:latin typeface="Arial"/>
                <a:ea typeface="Arial"/>
                <a:cs typeface="Arial"/>
                <a:sym typeface="Arial"/>
              </a:rPr>
              <a:t>x</a:t>
            </a:r>
            <a:r>
              <a:rPr b="1" i="0" lang="en-US" sz="5400" u="none" cap="none" strike="noStrike">
                <a:solidFill>
                  <a:schemeClr val="dk1"/>
                </a:solidFill>
                <a:latin typeface="Arial"/>
                <a:ea typeface="Arial"/>
                <a:cs typeface="Arial"/>
                <a:sym typeface="Arial"/>
              </a:rPr>
              <a:t>)]</a:t>
            </a:r>
          </a:p>
        </p:txBody>
      </p:sp>
      <p:sp>
        <p:nvSpPr>
          <p:cNvPr id="152" name="Shape 152"/>
          <p:cNvSpPr txBox="1"/>
          <p:nvPr/>
        </p:nvSpPr>
        <p:spPr>
          <a:xfrm>
            <a:off x="673100" y="1524000"/>
            <a:ext cx="7848599"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expected value</a:t>
            </a:r>
            <a:r>
              <a:rPr b="1" i="0" lang="en-US" sz="3200" u="none" cap="none" strike="noStrike">
                <a:solidFill>
                  <a:schemeClr val="dk1"/>
                </a:solidFill>
                <a:latin typeface="Arial"/>
                <a:ea typeface="Arial"/>
                <a:cs typeface="Arial"/>
                <a:sym typeface="Arial"/>
              </a:rPr>
              <a:t> of a discrete random variable is denoted by </a:t>
            </a:r>
            <a:r>
              <a:rPr b="1" i="1" lang="en-US" sz="3200" u="none" cap="none" strike="noStrike">
                <a:solidFill>
                  <a:schemeClr val="hlink"/>
                </a:solidFill>
                <a:latin typeface="Arial"/>
                <a:ea typeface="Arial"/>
                <a:cs typeface="Arial"/>
                <a:sym typeface="Arial"/>
              </a:rPr>
              <a:t>E</a:t>
            </a:r>
            <a:r>
              <a:rPr b="1" i="0" lang="en-US" sz="3200" u="none" cap="none" strike="noStrike">
                <a:solidFill>
                  <a:schemeClr val="dk1"/>
                </a:solidFill>
                <a:latin typeface="Arial"/>
                <a:ea typeface="Arial"/>
                <a:cs typeface="Arial"/>
                <a:sym typeface="Arial"/>
              </a:rPr>
              <a:t>, and it represents the mean value of the outcomes.  It is obtained by finding the value of </a:t>
            </a:r>
            <a:r>
              <a:rPr b="1" i="0"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x</a:t>
            </a:r>
            <a:r>
              <a:rPr b="1" i="1"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 name="Shape 27"/>
        <p:cNvGrpSpPr/>
        <p:nvPr/>
      </p:nvGrpSpPr>
      <p:grpSpPr>
        <a:xfrm>
          <a:off x="0" y="0"/>
          <a:ext cx="0" cy="0"/>
          <a:chOff x="0" y="0"/>
          <a:chExt cx="0" cy="0"/>
        </a:xfrm>
      </p:grpSpPr>
      <p:sp>
        <p:nvSpPr>
          <p:cNvPr id="28" name="Shape 28"/>
          <p:cNvSpPr txBox="1"/>
          <p:nvPr>
            <p:ph type="title"/>
          </p:nvPr>
        </p:nvSpPr>
        <p:spPr>
          <a:xfrm>
            <a:off x="533400" y="279400"/>
            <a:ext cx="80010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Chapter 5</a:t>
            </a:r>
            <a:br>
              <a:rPr b="1" i="0" lang="en-US" sz="4000" u="none" cap="none" strike="noStrike">
                <a:solidFill>
                  <a:schemeClr val="hlink"/>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Probability Distributions</a:t>
            </a:r>
          </a:p>
        </p:txBody>
      </p:sp>
      <p:sp>
        <p:nvSpPr>
          <p:cNvPr id="29" name="Shape 29"/>
          <p:cNvSpPr txBox="1"/>
          <p:nvPr/>
        </p:nvSpPr>
        <p:spPr>
          <a:xfrm>
            <a:off x="914400" y="1828800"/>
            <a:ext cx="7772400" cy="3511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5-1  Review and Preview</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5-2  Random Variables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5-3  Binomial Probability Distributions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5-4  Mean, Variance and Standard Deviation 	for the Binomial Distribution</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5-5  Poisson Probability Distributions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6" name="Shape 156"/>
        <p:cNvGrpSpPr/>
        <p:nvPr/>
      </p:nvGrpSpPr>
      <p:grpSpPr>
        <a:xfrm>
          <a:off x="0" y="0"/>
          <a:ext cx="0" cy="0"/>
          <a:chOff x="0" y="0"/>
          <a:chExt cx="0" cy="0"/>
        </a:xfrm>
      </p:grpSpPr>
      <p:sp>
        <p:nvSpPr>
          <p:cNvPr id="157" name="Shape 157"/>
          <p:cNvSpPr txBox="1"/>
          <p:nvPr/>
        </p:nvSpPr>
        <p:spPr>
          <a:xfrm>
            <a:off x="685800" y="252412"/>
            <a:ext cx="7772400" cy="65246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58" name="Shape 158"/>
          <p:cNvSpPr txBox="1"/>
          <p:nvPr/>
        </p:nvSpPr>
        <p:spPr>
          <a:xfrm>
            <a:off x="600075" y="976312"/>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p:txBody>
      </p:sp>
      <p:sp>
        <p:nvSpPr>
          <p:cNvPr id="159" name="Shape 159"/>
          <p:cNvSpPr txBox="1"/>
          <p:nvPr/>
        </p:nvSpPr>
        <p:spPr>
          <a:xfrm>
            <a:off x="600075" y="1482725"/>
            <a:ext cx="7696199" cy="860425"/>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Combining methods of descriptive statistics with probability.</a:t>
            </a:r>
          </a:p>
        </p:txBody>
      </p:sp>
      <p:sp>
        <p:nvSpPr>
          <p:cNvPr id="160" name="Shape 160"/>
          <p:cNvSpPr txBox="1"/>
          <p:nvPr/>
        </p:nvSpPr>
        <p:spPr>
          <a:xfrm>
            <a:off x="600075" y="3263900"/>
            <a:ext cx="7696199" cy="476249"/>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Probability histograms.</a:t>
            </a:r>
          </a:p>
        </p:txBody>
      </p:sp>
      <p:sp>
        <p:nvSpPr>
          <p:cNvPr id="161" name="Shape 161"/>
          <p:cNvSpPr txBox="1"/>
          <p:nvPr/>
        </p:nvSpPr>
        <p:spPr>
          <a:xfrm>
            <a:off x="600075" y="3771900"/>
            <a:ext cx="7696199" cy="860425"/>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Requirements for a probability distribution.</a:t>
            </a:r>
          </a:p>
        </p:txBody>
      </p:sp>
      <p:sp>
        <p:nvSpPr>
          <p:cNvPr id="162" name="Shape 162"/>
          <p:cNvSpPr txBox="1"/>
          <p:nvPr/>
        </p:nvSpPr>
        <p:spPr>
          <a:xfrm>
            <a:off x="600075" y="4662487"/>
            <a:ext cx="7696199" cy="860425"/>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Mean, variance and standard deviation of a probability distribution.</a:t>
            </a:r>
          </a:p>
        </p:txBody>
      </p:sp>
      <p:sp>
        <p:nvSpPr>
          <p:cNvPr id="163" name="Shape 163"/>
          <p:cNvSpPr txBox="1"/>
          <p:nvPr/>
        </p:nvSpPr>
        <p:spPr>
          <a:xfrm>
            <a:off x="600075" y="2373311"/>
            <a:ext cx="7696199" cy="860425"/>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Random variables and probability distributions.</a:t>
            </a:r>
          </a:p>
        </p:txBody>
      </p:sp>
      <p:sp>
        <p:nvSpPr>
          <p:cNvPr id="164" name="Shape 164"/>
          <p:cNvSpPr txBox="1"/>
          <p:nvPr/>
        </p:nvSpPr>
        <p:spPr>
          <a:xfrm>
            <a:off x="600075" y="5553075"/>
            <a:ext cx="7696199" cy="476249"/>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Identifying unusual results.</a:t>
            </a:r>
          </a:p>
        </p:txBody>
      </p:sp>
      <p:sp>
        <p:nvSpPr>
          <p:cNvPr id="165" name="Shape 165"/>
          <p:cNvSpPr txBox="1"/>
          <p:nvPr/>
        </p:nvSpPr>
        <p:spPr>
          <a:xfrm>
            <a:off x="600075" y="6061075"/>
            <a:ext cx="7696199" cy="476249"/>
          </a:xfrm>
          <a:prstGeom prst="rect">
            <a:avLst/>
          </a:prstGeom>
          <a:noFill/>
          <a:ln>
            <a:noFill/>
          </a:ln>
        </p:spPr>
        <p:txBody>
          <a:bodyPr anchorCtr="0" anchor="t" bIns="45700" lIns="91425" rIns="91425" tIns="45700">
            <a:noAutofit/>
          </a:bodyPr>
          <a:lstStyle/>
          <a:p>
            <a:pPr indent="-458787" lvl="0" marL="458787"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Expected value.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9" name="Shape 169"/>
        <p:cNvGrpSpPr/>
        <p:nvPr/>
      </p:nvGrpSpPr>
      <p:grpSpPr>
        <a:xfrm>
          <a:off x="0" y="0"/>
          <a:ext cx="0" cy="0"/>
          <a:chOff x="0" y="0"/>
          <a:chExt cx="0" cy="0"/>
        </a:xfrm>
      </p:grpSpPr>
      <p:grpSp>
        <p:nvGrpSpPr>
          <p:cNvPr id="170" name="Shape 170"/>
          <p:cNvGrpSpPr/>
          <p:nvPr/>
        </p:nvGrpSpPr>
        <p:grpSpPr>
          <a:xfrm>
            <a:off x="0" y="0"/>
            <a:ext cx="9144000" cy="6858000"/>
            <a:chOff x="0" y="0"/>
            <a:chExt cx="9144000" cy="6858000"/>
          </a:xfrm>
        </p:grpSpPr>
        <p:sp>
          <p:nvSpPr>
            <p:cNvPr id="171" name="Shape 171"/>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172" name="Shape 172"/>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173" name="Shape 173"/>
          <p:cNvSpPr txBox="1"/>
          <p:nvPr/>
        </p:nvSpPr>
        <p:spPr>
          <a:xfrm>
            <a:off x="1295400" y="73025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5-3</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Binomial Probability Distributions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nvSpPr>
        <p:spPr>
          <a:xfrm>
            <a:off x="5286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79" name="Shape 179"/>
          <p:cNvSpPr txBox="1"/>
          <p:nvPr/>
        </p:nvSpPr>
        <p:spPr>
          <a:xfrm>
            <a:off x="454025" y="2003425"/>
            <a:ext cx="7961312"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0" name="Shape 180"/>
          <p:cNvSpPr txBox="1"/>
          <p:nvPr/>
        </p:nvSpPr>
        <p:spPr>
          <a:xfrm>
            <a:off x="454025" y="1373187"/>
            <a:ext cx="8364536" cy="47228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This section presents a basic definition of a binomial distribution along with notation, and methods for finding probability values.</a:t>
            </a:r>
          </a:p>
          <a:p>
            <a:pPr indent="0" lvl="0" marL="0" marR="0" rtl="0" algn="l">
              <a:lnSpc>
                <a:spcPct val="10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Binomial probability distributions allow us to deal with circumstances in which the outcomes belong to </a:t>
            </a:r>
            <a:r>
              <a:rPr b="1" i="0" lang="en-US" sz="3200" u="none" cap="none" strike="noStrike">
                <a:solidFill>
                  <a:schemeClr val="hlink"/>
                </a:solidFill>
                <a:latin typeface="Arial"/>
                <a:ea typeface="Arial"/>
                <a:cs typeface="Arial"/>
                <a:sym typeface="Arial"/>
              </a:rPr>
              <a:t>two</a:t>
            </a:r>
            <a:r>
              <a:rPr b="1" i="0" lang="en-US" sz="3200" u="none" cap="none" strike="noStrike">
                <a:solidFill>
                  <a:schemeClr val="dk1"/>
                </a:solidFill>
                <a:latin typeface="Arial"/>
                <a:ea typeface="Arial"/>
                <a:cs typeface="Arial"/>
                <a:sym typeface="Arial"/>
              </a:rPr>
              <a:t> relevant categories such as acceptable/defective or survived/died.</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x="0" y="0"/>
          <a:ext cx="0" cy="0"/>
          <a:chOff x="0" y="0"/>
          <a:chExt cx="0" cy="0"/>
        </a:xfrm>
      </p:grpSpPr>
      <p:sp>
        <p:nvSpPr>
          <p:cNvPr id="185" name="Shape 185"/>
          <p:cNvSpPr txBox="1"/>
          <p:nvPr>
            <p:ph type="title"/>
          </p:nvPr>
        </p:nvSpPr>
        <p:spPr>
          <a:xfrm>
            <a:off x="590550" y="177800"/>
            <a:ext cx="8089900" cy="7350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Binomial Probability Distribution</a:t>
            </a:r>
          </a:p>
        </p:txBody>
      </p:sp>
      <p:sp>
        <p:nvSpPr>
          <p:cNvPr id="186" name="Shape 186"/>
          <p:cNvSpPr txBox="1"/>
          <p:nvPr/>
        </p:nvSpPr>
        <p:spPr>
          <a:xfrm>
            <a:off x="479425" y="998537"/>
            <a:ext cx="861059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a:t>
            </a:r>
            <a:r>
              <a:rPr b="1" i="0" lang="en-US" sz="2800" u="none" cap="none" strike="noStrike">
                <a:solidFill>
                  <a:schemeClr val="hlink"/>
                </a:solidFill>
                <a:latin typeface="Arial"/>
                <a:ea typeface="Arial"/>
                <a:cs typeface="Arial"/>
                <a:sym typeface="Arial"/>
              </a:rPr>
              <a:t>binomial probability distribution</a:t>
            </a:r>
            <a:r>
              <a:rPr b="1" i="0" lang="en-US" sz="2800" u="none" cap="none" strike="noStrike">
                <a:solidFill>
                  <a:schemeClr val="dk1"/>
                </a:solidFill>
                <a:latin typeface="Arial"/>
                <a:ea typeface="Arial"/>
                <a:cs typeface="Arial"/>
                <a:sym typeface="Arial"/>
              </a:rPr>
              <a:t> results from a procedure that meets all the following requirements:</a:t>
            </a:r>
          </a:p>
        </p:txBody>
      </p:sp>
      <p:sp>
        <p:nvSpPr>
          <p:cNvPr id="187" name="Shape 187"/>
          <p:cNvSpPr txBox="1"/>
          <p:nvPr/>
        </p:nvSpPr>
        <p:spPr>
          <a:xfrm>
            <a:off x="504825" y="2387600"/>
            <a:ext cx="8610599" cy="519112"/>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procedure has a </a:t>
            </a:r>
            <a:r>
              <a:rPr b="1" i="0" lang="en-US" sz="2800" u="none" cap="none" strike="noStrike">
                <a:solidFill>
                  <a:schemeClr val="hlink"/>
                </a:solidFill>
                <a:latin typeface="Arial"/>
                <a:ea typeface="Arial"/>
                <a:cs typeface="Arial"/>
                <a:sym typeface="Arial"/>
              </a:rPr>
              <a:t>fixed number of trials</a:t>
            </a:r>
            <a:r>
              <a:rPr b="1" i="0" lang="en-US" sz="2800" u="none" cap="none" strike="noStrike">
                <a:solidFill>
                  <a:schemeClr val="dk1"/>
                </a:solidFill>
                <a:latin typeface="Arial"/>
                <a:ea typeface="Arial"/>
                <a:cs typeface="Arial"/>
                <a:sym typeface="Arial"/>
              </a:rPr>
              <a:t>.</a:t>
            </a:r>
          </a:p>
        </p:txBody>
      </p:sp>
      <p:sp>
        <p:nvSpPr>
          <p:cNvPr id="188" name="Shape 188"/>
          <p:cNvSpPr txBox="1"/>
          <p:nvPr/>
        </p:nvSpPr>
        <p:spPr>
          <a:xfrm>
            <a:off x="504825" y="2911475"/>
            <a:ext cx="8610599" cy="1373187"/>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trials must be </a:t>
            </a:r>
            <a:r>
              <a:rPr b="1" i="0" lang="en-US" sz="2800" u="none" cap="none" strike="noStrike">
                <a:solidFill>
                  <a:schemeClr val="hlink"/>
                </a:solidFill>
                <a:latin typeface="Arial"/>
                <a:ea typeface="Arial"/>
                <a:cs typeface="Arial"/>
                <a:sym typeface="Arial"/>
              </a:rPr>
              <a:t>independent</a:t>
            </a:r>
            <a:r>
              <a:rPr b="1" i="0" lang="en-US" sz="2800" u="none" cap="none" strike="noStrike">
                <a:solidFill>
                  <a:schemeClr val="dk1"/>
                </a:solidFill>
                <a:latin typeface="Arial"/>
                <a:ea typeface="Arial"/>
                <a:cs typeface="Arial"/>
                <a:sym typeface="Arial"/>
              </a:rPr>
              <a:t>.  (The outcome of any individual trial doesn’t affect the probabilities in the other trials.)</a:t>
            </a:r>
          </a:p>
        </p:txBody>
      </p:sp>
      <p:sp>
        <p:nvSpPr>
          <p:cNvPr id="189" name="Shape 189"/>
          <p:cNvSpPr txBox="1"/>
          <p:nvPr/>
        </p:nvSpPr>
        <p:spPr>
          <a:xfrm>
            <a:off x="504825" y="4289425"/>
            <a:ext cx="8610599" cy="1373187"/>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Each trial must have all outcomes classified into </a:t>
            </a:r>
            <a:r>
              <a:rPr b="1" i="0" lang="en-US" sz="2800" u="none" cap="none" strike="noStrike">
                <a:solidFill>
                  <a:schemeClr val="hlink"/>
                </a:solidFill>
                <a:latin typeface="Arial"/>
                <a:ea typeface="Arial"/>
                <a:cs typeface="Arial"/>
                <a:sym typeface="Arial"/>
              </a:rPr>
              <a:t>two</a:t>
            </a:r>
            <a:r>
              <a:rPr b="1" i="1" lang="en-US" sz="2800" u="none" cap="none" strike="noStrike">
                <a:solidFill>
                  <a:schemeClr val="hlink"/>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categories </a:t>
            </a:r>
            <a:r>
              <a:rPr b="1" i="0" lang="en-US" sz="2800" u="none" cap="none" strike="noStrike">
                <a:solidFill>
                  <a:schemeClr val="dk1"/>
                </a:solidFill>
                <a:latin typeface="Arial"/>
                <a:ea typeface="Arial"/>
                <a:cs typeface="Arial"/>
                <a:sym typeface="Arial"/>
              </a:rPr>
              <a:t>(commonly referred to as </a:t>
            </a:r>
            <a:r>
              <a:rPr b="1" i="0" lang="en-US" sz="2800" u="none" cap="none" strike="noStrike">
                <a:solidFill>
                  <a:schemeClr val="hlink"/>
                </a:solidFill>
                <a:latin typeface="Arial"/>
                <a:ea typeface="Arial"/>
                <a:cs typeface="Arial"/>
                <a:sym typeface="Arial"/>
              </a:rPr>
              <a:t>success</a:t>
            </a:r>
            <a:r>
              <a:rPr b="1" i="0" lang="en-US" sz="2800" u="none" cap="none" strike="noStrike">
                <a:solidFill>
                  <a:schemeClr val="dk1"/>
                </a:solidFill>
                <a:latin typeface="Arial"/>
                <a:ea typeface="Arial"/>
                <a:cs typeface="Arial"/>
                <a:sym typeface="Arial"/>
              </a:rPr>
              <a:t> and </a:t>
            </a:r>
            <a:r>
              <a:rPr b="1" i="0" lang="en-US" sz="2800" u="none" cap="none" strike="noStrike">
                <a:solidFill>
                  <a:schemeClr val="hlink"/>
                </a:solidFill>
                <a:latin typeface="Arial"/>
                <a:ea typeface="Arial"/>
                <a:cs typeface="Arial"/>
                <a:sym typeface="Arial"/>
              </a:rPr>
              <a:t>failure</a:t>
            </a:r>
            <a:r>
              <a:rPr b="1" i="0" lang="en-US" sz="2800" u="none" cap="none" strike="noStrike">
                <a:solidFill>
                  <a:schemeClr val="dk1"/>
                </a:solidFill>
                <a:latin typeface="Arial"/>
                <a:ea typeface="Arial"/>
                <a:cs typeface="Arial"/>
                <a:sym typeface="Arial"/>
              </a:rPr>
              <a:t>).</a:t>
            </a:r>
          </a:p>
        </p:txBody>
      </p:sp>
      <p:sp>
        <p:nvSpPr>
          <p:cNvPr id="190" name="Shape 190"/>
          <p:cNvSpPr txBox="1"/>
          <p:nvPr/>
        </p:nvSpPr>
        <p:spPr>
          <a:xfrm>
            <a:off x="558800" y="5668962"/>
            <a:ext cx="8610599" cy="946150"/>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The probability of a success remains the same in all trials.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4" name="Shape 194"/>
        <p:cNvGrpSpPr/>
        <p:nvPr/>
      </p:nvGrpSpPr>
      <p:grpSpPr>
        <a:xfrm>
          <a:off x="0" y="0"/>
          <a:ext cx="0" cy="0"/>
          <a:chOff x="0" y="0"/>
          <a:chExt cx="0" cy="0"/>
        </a:xfrm>
      </p:grpSpPr>
      <p:sp>
        <p:nvSpPr>
          <p:cNvPr id="195" name="Shape 195"/>
          <p:cNvSpPr txBox="1"/>
          <p:nvPr>
            <p:ph type="title"/>
          </p:nvPr>
        </p:nvSpPr>
        <p:spPr>
          <a:xfrm>
            <a:off x="363537" y="371475"/>
            <a:ext cx="8466136" cy="9524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Binomial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Probability Distributions</a:t>
            </a:r>
          </a:p>
        </p:txBody>
      </p:sp>
      <p:sp>
        <p:nvSpPr>
          <p:cNvPr id="196" name="Shape 196"/>
          <p:cNvSpPr txBox="1"/>
          <p:nvPr/>
        </p:nvSpPr>
        <p:spPr>
          <a:xfrm>
            <a:off x="390525" y="1819275"/>
            <a:ext cx="8453437"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and </a:t>
            </a:r>
            <a:r>
              <a:rPr b="1" i="0" lang="en-US" sz="2800" u="none" cap="none" strike="noStrike">
                <a:solidFill>
                  <a:schemeClr val="hlink"/>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(success and failure) denote the two possible categories of all outcomes;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hlink"/>
                </a:solidFill>
                <a:latin typeface="Arial"/>
                <a:ea typeface="Arial"/>
                <a:cs typeface="Arial"/>
                <a:sym typeface="Arial"/>
              </a:rPr>
              <a:t>q</a:t>
            </a:r>
            <a:r>
              <a:rPr b="1" i="0" lang="en-US" sz="2800" u="none" cap="none" strike="noStrike">
                <a:solidFill>
                  <a:schemeClr val="dk1"/>
                </a:solidFill>
                <a:latin typeface="Arial"/>
                <a:ea typeface="Arial"/>
                <a:cs typeface="Arial"/>
                <a:sym typeface="Arial"/>
              </a:rPr>
              <a:t> will denote the probabilities of </a:t>
            </a:r>
            <a:r>
              <a:rPr b="1" i="0" lang="en-US" sz="2800" u="none" cap="none" strike="noStrike">
                <a:solidFill>
                  <a:schemeClr val="hlink"/>
                </a:solidFill>
                <a:latin typeface="Arial"/>
                <a:ea typeface="Arial"/>
                <a:cs typeface="Arial"/>
                <a:sym typeface="Arial"/>
              </a:rPr>
              <a:t>S </a:t>
            </a:r>
            <a:r>
              <a:rPr b="1" i="0" lang="en-US" sz="2800" u="none" cap="none" strike="noStrike">
                <a:solidFill>
                  <a:schemeClr val="dk1"/>
                </a:solidFill>
                <a:latin typeface="Arial"/>
                <a:ea typeface="Arial"/>
                <a:cs typeface="Arial"/>
                <a:sym typeface="Arial"/>
              </a:rPr>
              <a:t>and </a:t>
            </a:r>
            <a:r>
              <a:rPr b="1" i="0" lang="en-US" sz="2800" u="none" cap="none" strike="noStrike">
                <a:solidFill>
                  <a:schemeClr val="hlink"/>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respectively, so</a:t>
            </a:r>
          </a:p>
        </p:txBody>
      </p:sp>
      <p:sp>
        <p:nvSpPr>
          <p:cNvPr id="197" name="Shape 197"/>
          <p:cNvSpPr txBox="1"/>
          <p:nvPr/>
        </p:nvSpPr>
        <p:spPr>
          <a:xfrm>
            <a:off x="522287" y="3911600"/>
            <a:ext cx="845343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(S) =</a:t>
            </a:r>
            <a:r>
              <a:rPr b="1" i="1" lang="en-US" sz="2800" u="none" cap="none" strike="noStrike">
                <a:solidFill>
                  <a:schemeClr val="hlink"/>
                </a:solidFill>
                <a:latin typeface="Arial"/>
                <a:ea typeface="Arial"/>
                <a:cs typeface="Arial"/>
                <a:sym typeface="Arial"/>
              </a:rPr>
              <a:t> p</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probability of success)</a:t>
            </a:r>
          </a:p>
        </p:txBody>
      </p:sp>
      <p:sp>
        <p:nvSpPr>
          <p:cNvPr id="198" name="Shape 198"/>
          <p:cNvSpPr txBox="1"/>
          <p:nvPr/>
        </p:nvSpPr>
        <p:spPr>
          <a:xfrm>
            <a:off x="531812" y="4814887"/>
            <a:ext cx="845343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(F) = 1 – </a:t>
            </a:r>
            <a:r>
              <a:rPr b="1" i="1" lang="en-US" sz="2800" u="none" cap="none" strike="noStrike">
                <a:solidFill>
                  <a:schemeClr val="hlink"/>
                </a:solidFill>
                <a:latin typeface="Arial"/>
                <a:ea typeface="Arial"/>
                <a:cs typeface="Arial"/>
                <a:sym typeface="Arial"/>
              </a:rPr>
              <a:t>p = q</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q</a:t>
            </a:r>
            <a:r>
              <a:rPr b="1" i="0" lang="en-US" sz="2800" u="none" cap="none" strike="noStrike">
                <a:solidFill>
                  <a:schemeClr val="dk1"/>
                </a:solidFill>
                <a:latin typeface="Arial"/>
                <a:ea typeface="Arial"/>
                <a:cs typeface="Arial"/>
                <a:sym typeface="Arial"/>
              </a:rPr>
              <a:t> = probability of failure)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ph type="title"/>
          </p:nvPr>
        </p:nvSpPr>
        <p:spPr>
          <a:xfrm>
            <a:off x="1239837" y="269875"/>
            <a:ext cx="6746875" cy="593724"/>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a:t>
            </a:r>
            <a:r>
              <a:rPr b="1" i="0" lang="en-US" sz="2800" u="none" cap="none" strike="noStrike">
                <a:solidFill>
                  <a:srgbClr val="008000"/>
                </a:solidFill>
                <a:latin typeface="Arial"/>
                <a:ea typeface="Arial"/>
                <a:cs typeface="Arial"/>
                <a:sym typeface="Arial"/>
              </a:rPr>
              <a:t>(continued)</a:t>
            </a:r>
          </a:p>
        </p:txBody>
      </p:sp>
      <p:sp>
        <p:nvSpPr>
          <p:cNvPr id="204" name="Shape 204"/>
          <p:cNvSpPr txBox="1"/>
          <p:nvPr/>
        </p:nvSpPr>
        <p:spPr>
          <a:xfrm>
            <a:off x="593725" y="1452562"/>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denotes the fixed number of trials.     		</a:t>
            </a:r>
          </a:p>
        </p:txBody>
      </p:sp>
      <p:sp>
        <p:nvSpPr>
          <p:cNvPr id="205" name="Shape 205"/>
          <p:cNvSpPr txBox="1"/>
          <p:nvPr/>
        </p:nvSpPr>
        <p:spPr>
          <a:xfrm>
            <a:off x="593725" y="1963736"/>
            <a:ext cx="7924799"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denotes a specific number of successes in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 so </a:t>
            </a:r>
            <a:r>
              <a:rPr b="1" i="1" lang="en-US" sz="2400" u="none" cap="none" strike="noStrike">
                <a:solidFill>
                  <a:schemeClr val="hlink"/>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can be any whole number between 	</a:t>
            </a:r>
            <a:r>
              <a:rPr b="1" i="0" lang="en-US" sz="2400" u="none" cap="none" strike="noStrike">
                <a:solidFill>
                  <a:schemeClr val="hlink"/>
                </a:solidFill>
                <a:latin typeface="Arial"/>
                <a:ea typeface="Arial"/>
                <a:cs typeface="Arial"/>
                <a:sym typeface="Arial"/>
              </a:rPr>
              <a:t>0</a:t>
            </a:r>
            <a:r>
              <a:rPr b="1" i="0" lang="en-US" sz="2400" u="none" cap="none" strike="noStrike">
                <a:solidFill>
                  <a:schemeClr val="dk1"/>
                </a:solidFill>
                <a:latin typeface="Arial"/>
                <a:ea typeface="Arial"/>
                <a:cs typeface="Arial"/>
                <a:sym typeface="Arial"/>
              </a:rPr>
              <a:t> and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inclusive.</a:t>
            </a:r>
          </a:p>
        </p:txBody>
      </p:sp>
      <p:sp>
        <p:nvSpPr>
          <p:cNvPr id="206" name="Shape 206"/>
          <p:cNvSpPr txBox="1"/>
          <p:nvPr/>
        </p:nvSpPr>
        <p:spPr>
          <a:xfrm>
            <a:off x="593725" y="3205161"/>
            <a:ext cx="792479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denotes the probability of </a:t>
            </a:r>
            <a:r>
              <a:rPr b="1" i="0" lang="en-US" sz="2400" u="none" cap="none" strike="noStrike">
                <a:solidFill>
                  <a:schemeClr val="hlink"/>
                </a:solidFill>
                <a:latin typeface="Arial"/>
                <a:ea typeface="Arial"/>
                <a:cs typeface="Arial"/>
                <a:sym typeface="Arial"/>
              </a:rPr>
              <a:t>success</a:t>
            </a:r>
            <a:r>
              <a:rPr b="1" i="0" lang="en-US" sz="2400" u="none" cap="none" strike="noStrike">
                <a:solidFill>
                  <a:schemeClr val="dk1"/>
                </a:solidFill>
                <a:latin typeface="Arial"/>
                <a:ea typeface="Arial"/>
                <a:cs typeface="Arial"/>
                <a:sym typeface="Arial"/>
              </a:rPr>
              <a:t> in </a:t>
            </a:r>
            <a:r>
              <a:rPr b="1" i="1" lang="en-US" sz="2400" u="none" cap="none" strike="noStrike">
                <a:solidFill>
                  <a:schemeClr val="dk1"/>
                </a:solidFill>
                <a:latin typeface="Arial"/>
                <a:ea typeface="Arial"/>
                <a:cs typeface="Arial"/>
                <a:sym typeface="Arial"/>
              </a:rPr>
              <a:t>one</a:t>
            </a:r>
            <a:r>
              <a:rPr b="1" i="0" lang="en-US" sz="2400" u="none" cap="none" strike="noStrike">
                <a:solidFill>
                  <a:schemeClr val="dk1"/>
                </a:solidFill>
                <a:latin typeface="Arial"/>
                <a:ea typeface="Arial"/>
                <a:cs typeface="Arial"/>
                <a:sym typeface="Arial"/>
              </a:rPr>
              <a:t> of 	the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     		</a:t>
            </a:r>
          </a:p>
        </p:txBody>
      </p:sp>
      <p:sp>
        <p:nvSpPr>
          <p:cNvPr id="207" name="Shape 207"/>
          <p:cNvSpPr txBox="1"/>
          <p:nvPr/>
        </p:nvSpPr>
        <p:spPr>
          <a:xfrm>
            <a:off x="593725" y="4081462"/>
            <a:ext cx="792479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q</a:t>
            </a:r>
            <a:r>
              <a:rPr b="1" i="0" lang="en-US" sz="2400" u="none" cap="none" strike="noStrike">
                <a:solidFill>
                  <a:schemeClr val="dk1"/>
                </a:solidFill>
                <a:latin typeface="Arial"/>
                <a:ea typeface="Arial"/>
                <a:cs typeface="Arial"/>
                <a:sym typeface="Arial"/>
              </a:rPr>
              <a:t> 	denotes the probability of </a:t>
            </a:r>
            <a:r>
              <a:rPr b="1" i="0" lang="en-US" sz="2400" u="none" cap="none" strike="noStrike">
                <a:solidFill>
                  <a:schemeClr val="hlink"/>
                </a:solidFill>
                <a:latin typeface="Arial"/>
                <a:ea typeface="Arial"/>
                <a:cs typeface="Arial"/>
                <a:sym typeface="Arial"/>
              </a:rPr>
              <a:t>failure</a:t>
            </a:r>
            <a:r>
              <a:rPr b="1" i="0" lang="en-US" sz="2400" u="none" cap="none" strike="noStrike">
                <a:solidFill>
                  <a:schemeClr val="dk1"/>
                </a:solidFill>
                <a:latin typeface="Arial"/>
                <a:ea typeface="Arial"/>
                <a:cs typeface="Arial"/>
                <a:sym typeface="Arial"/>
              </a:rPr>
              <a:t> in </a:t>
            </a:r>
            <a:r>
              <a:rPr b="1" i="0" lang="en-US" sz="2400" u="none" cap="none" strike="noStrike">
                <a:solidFill>
                  <a:schemeClr val="hlink"/>
                </a:solidFill>
                <a:latin typeface="Arial"/>
                <a:ea typeface="Arial"/>
                <a:cs typeface="Arial"/>
                <a:sym typeface="Arial"/>
              </a:rPr>
              <a:t>one</a:t>
            </a:r>
            <a:r>
              <a:rPr b="1" i="0" lang="en-US" sz="2400" u="none" cap="none" strike="noStrike">
                <a:solidFill>
                  <a:schemeClr val="dk1"/>
                </a:solidFill>
                <a:latin typeface="Arial"/>
                <a:ea typeface="Arial"/>
                <a:cs typeface="Arial"/>
                <a:sym typeface="Arial"/>
              </a:rPr>
              <a:t> of the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     		</a:t>
            </a:r>
          </a:p>
        </p:txBody>
      </p:sp>
      <p:sp>
        <p:nvSpPr>
          <p:cNvPr id="208" name="Shape 208"/>
          <p:cNvSpPr txBox="1"/>
          <p:nvPr/>
        </p:nvSpPr>
        <p:spPr>
          <a:xfrm>
            <a:off x="593725" y="4957762"/>
            <a:ext cx="792479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P</a:t>
            </a:r>
            <a:r>
              <a:rPr b="1" i="0" lang="en-US" sz="2400" u="none" cap="none" strike="noStrike">
                <a:solidFill>
                  <a:schemeClr val="hlink"/>
                </a:solidFill>
                <a:latin typeface="Arial"/>
                <a:ea typeface="Arial"/>
                <a:cs typeface="Arial"/>
                <a:sym typeface="Arial"/>
              </a:rPr>
              <a:t>(</a:t>
            </a:r>
            <a:r>
              <a:rPr b="1" i="1" lang="en-US" sz="2400" u="none" cap="none" strike="noStrike">
                <a:solidFill>
                  <a:schemeClr val="hlink"/>
                </a:solidFill>
                <a:latin typeface="Arial"/>
                <a:ea typeface="Arial"/>
                <a:cs typeface="Arial"/>
                <a:sym typeface="Arial"/>
              </a:rPr>
              <a:t>x</a:t>
            </a:r>
            <a:r>
              <a:rPr b="1" i="0" lang="en-US" sz="2400" u="none" cap="none" strike="noStrike">
                <a:solidFill>
                  <a:schemeClr val="hlink"/>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 	denotes the probability of getting exactly </a:t>
            </a:r>
            <a:r>
              <a:rPr b="1" i="1" lang="en-US" sz="2400" u="none" cap="none" strike="noStrike">
                <a:solidFill>
                  <a:schemeClr val="hlink"/>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successes among the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2" name="Shape 212"/>
        <p:cNvGrpSpPr/>
        <p:nvPr/>
      </p:nvGrpSpPr>
      <p:grpSpPr>
        <a:xfrm>
          <a:off x="0" y="0"/>
          <a:ext cx="0" cy="0"/>
          <a:chOff x="0" y="0"/>
          <a:chExt cx="0" cy="0"/>
        </a:xfrm>
      </p:grpSpPr>
      <p:sp>
        <p:nvSpPr>
          <p:cNvPr id="213" name="Shape 213"/>
          <p:cNvSpPr txBox="1"/>
          <p:nvPr/>
        </p:nvSpPr>
        <p:spPr>
          <a:xfrm>
            <a:off x="338137" y="269875"/>
            <a:ext cx="8466136" cy="593724"/>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Important Hints</a:t>
            </a:r>
          </a:p>
        </p:txBody>
      </p:sp>
      <p:sp>
        <p:nvSpPr>
          <p:cNvPr id="214" name="Shape 214"/>
          <p:cNvSpPr txBox="1"/>
          <p:nvPr/>
        </p:nvSpPr>
        <p:spPr>
          <a:xfrm>
            <a:off x="509587" y="1878011"/>
            <a:ext cx="8485186" cy="1066799"/>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Be sure that </a:t>
            </a:r>
            <a:r>
              <a:rPr b="1" i="1" lang="en-US" sz="3200" u="none" cap="none" strike="noStrike">
                <a:solidFill>
                  <a:schemeClr val="hlink"/>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hlink"/>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 both refer to the </a:t>
            </a:r>
            <a:r>
              <a:rPr b="1" i="0" lang="en-US" sz="3200" u="none" cap="none" strike="noStrike">
                <a:solidFill>
                  <a:schemeClr val="hlink"/>
                </a:solidFill>
                <a:latin typeface="Arial"/>
                <a:ea typeface="Arial"/>
                <a:cs typeface="Arial"/>
                <a:sym typeface="Arial"/>
              </a:rPr>
              <a:t>same</a:t>
            </a:r>
            <a:r>
              <a:rPr b="1" i="0" lang="en-US" sz="3200" u="none" cap="none" strike="noStrike">
                <a:solidFill>
                  <a:schemeClr val="dk1"/>
                </a:solidFill>
                <a:latin typeface="Arial"/>
                <a:ea typeface="Arial"/>
                <a:cs typeface="Arial"/>
                <a:sym typeface="Arial"/>
              </a:rPr>
              <a:t> category being called a success.</a:t>
            </a:r>
          </a:p>
        </p:txBody>
      </p:sp>
      <p:sp>
        <p:nvSpPr>
          <p:cNvPr id="215" name="Shape 215"/>
          <p:cNvSpPr txBox="1"/>
          <p:nvPr/>
        </p:nvSpPr>
        <p:spPr>
          <a:xfrm>
            <a:off x="493712" y="3511550"/>
            <a:ext cx="7996237" cy="1554162"/>
          </a:xfrm>
          <a:prstGeom prst="rect">
            <a:avLst/>
          </a:prstGeom>
          <a:noFill/>
          <a:ln>
            <a:noFill/>
          </a:ln>
        </p:spPr>
        <p:txBody>
          <a:bodyPr anchorCtr="0" anchor="t" bIns="45700" lIns="91425" rIns="91425" tIns="45700">
            <a:noAutofit/>
          </a:bodyPr>
          <a:lstStyle/>
          <a:p>
            <a:pPr indent="-458787" lvl="0" marL="458787"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When sampling without replacement, consider events to be independent if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&lt; 0.05</a:t>
            </a:r>
            <a:r>
              <a:rPr b="1" i="1" lang="en-US" sz="3200" u="none" cap="none" strike="noStrike">
                <a:solidFill>
                  <a:schemeClr val="dk1"/>
                </a:solidFill>
                <a:latin typeface="Arial"/>
                <a:ea typeface="Arial"/>
                <a:cs typeface="Arial"/>
                <a:sym typeface="Arial"/>
              </a:rPr>
              <a:t>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nvSpPr>
        <p:spPr>
          <a:xfrm>
            <a:off x="363537" y="371475"/>
            <a:ext cx="8466136" cy="9524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Methods for Finding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Probabilities</a:t>
            </a:r>
          </a:p>
        </p:txBody>
      </p:sp>
      <p:sp>
        <p:nvSpPr>
          <p:cNvPr id="221" name="Shape 221"/>
          <p:cNvSpPr txBox="1"/>
          <p:nvPr/>
        </p:nvSpPr>
        <p:spPr>
          <a:xfrm>
            <a:off x="714375" y="2355850"/>
            <a:ext cx="8094662" cy="2041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We will now discuss three methods for finding the probabilities corresponding to the random variable </a:t>
            </a:r>
            <a:r>
              <a:rPr b="1" i="1" lang="en-US" sz="3200" u="none" cap="none" strike="noStrike">
                <a:solidFill>
                  <a:schemeClr val="hlink"/>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in a binomial distribution.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nvSpPr>
        <p:spPr>
          <a:xfrm>
            <a:off x="349250" y="371475"/>
            <a:ext cx="8466136" cy="9524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 1: Using the Binomial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Probability Formula</a:t>
            </a:r>
          </a:p>
        </p:txBody>
      </p:sp>
      <p:grpSp>
        <p:nvGrpSpPr>
          <p:cNvPr id="227" name="Shape 227"/>
          <p:cNvGrpSpPr/>
          <p:nvPr/>
        </p:nvGrpSpPr>
        <p:grpSpPr>
          <a:xfrm>
            <a:off x="939800" y="1892300"/>
            <a:ext cx="7259636" cy="1682750"/>
            <a:chOff x="914400" y="1663700"/>
            <a:chExt cx="7259636" cy="1682750"/>
          </a:xfrm>
        </p:grpSpPr>
        <p:grpSp>
          <p:nvGrpSpPr>
            <p:cNvPr id="228" name="Shape 228"/>
            <p:cNvGrpSpPr/>
            <p:nvPr/>
          </p:nvGrpSpPr>
          <p:grpSpPr>
            <a:xfrm>
              <a:off x="1276350" y="1663700"/>
              <a:ext cx="6565900" cy="1066799"/>
              <a:chOff x="1276350" y="1663700"/>
              <a:chExt cx="6565900" cy="1066799"/>
            </a:xfrm>
          </p:grpSpPr>
          <p:sp>
            <p:nvSpPr>
              <p:cNvPr id="229" name="Shape 229"/>
              <p:cNvSpPr txBox="1"/>
              <p:nvPr/>
            </p:nvSpPr>
            <p:spPr>
              <a:xfrm>
                <a:off x="1276350" y="1698625"/>
                <a:ext cx="6565900"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1320"/>
                  </a:spcAft>
                  <a:buClr>
                    <a:schemeClr val="dk1"/>
                  </a:buClr>
                  <a:buSzPct val="25000"/>
                  <a:buFont typeface="Arial"/>
                  <a:buNone/>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P</a:t>
                </a:r>
                <a:r>
                  <a:rPr b="1" i="0" lang="en-US" sz="4000" u="none" cap="none" strike="noStrike">
                    <a:solidFill>
                      <a:schemeClr val="dk1"/>
                    </a:solidFill>
                    <a:latin typeface="Arial"/>
                    <a:ea typeface="Arial"/>
                    <a:cs typeface="Arial"/>
                    <a:sym typeface="Arial"/>
                  </a:rPr>
                  <a:t>(</a:t>
                </a:r>
                <a:r>
                  <a:rPr b="1" i="1" lang="en-US" sz="4000" u="none" cap="none" strike="noStrike">
                    <a:solidFill>
                      <a:schemeClr val="dk1"/>
                    </a:solidFill>
                    <a:latin typeface="Arial"/>
                    <a:ea typeface="Arial"/>
                    <a:cs typeface="Arial"/>
                    <a:sym typeface="Arial"/>
                  </a:rPr>
                  <a:t>x</a:t>
                </a:r>
                <a:r>
                  <a:rPr b="1" i="0" lang="en-US" sz="4000" u="none" cap="none" strike="noStrike">
                    <a:solidFill>
                      <a:schemeClr val="dk1"/>
                    </a:solidFill>
                    <a:latin typeface="Arial"/>
                    <a:ea typeface="Arial"/>
                    <a:cs typeface="Arial"/>
                    <a:sym typeface="Arial"/>
                  </a:rPr>
                  <a:t>) =                 </a:t>
                </a:r>
                <a:r>
                  <a:rPr b="1" i="0" lang="en-US" sz="2800" u="none" cap="none" strike="noStrike">
                    <a:solidFill>
                      <a:schemeClr val="dk1"/>
                    </a:solidFill>
                    <a:latin typeface="Arial"/>
                    <a:ea typeface="Arial"/>
                    <a:cs typeface="Arial"/>
                    <a:sym typeface="Arial"/>
                  </a:rPr>
                  <a:t>•</a:t>
                </a: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p</a:t>
                </a:r>
                <a:r>
                  <a:rPr b="1" baseline="30000" i="1" lang="en-US" sz="4000" u="none" cap="none" strike="noStrike">
                    <a:solidFill>
                      <a:schemeClr val="dk1"/>
                    </a:solidFill>
                    <a:latin typeface="Arial"/>
                    <a:ea typeface="Arial"/>
                    <a:cs typeface="Arial"/>
                    <a:sym typeface="Arial"/>
                  </a:rPr>
                  <a:t>x</a:t>
                </a:r>
                <a:r>
                  <a:rPr b="1" i="0" lang="en-US" sz="40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t>
                </a: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q</a:t>
                </a:r>
                <a:r>
                  <a:rPr b="1" baseline="30000" i="1" lang="en-US" sz="4400" u="none" cap="none" strike="noStrike">
                    <a:solidFill>
                      <a:schemeClr val="dk1"/>
                    </a:solidFill>
                    <a:latin typeface="Arial"/>
                    <a:ea typeface="Arial"/>
                    <a:cs typeface="Arial"/>
                    <a:sym typeface="Arial"/>
                  </a:rPr>
                  <a:t>n-x</a:t>
                </a:r>
              </a:p>
            </p:txBody>
          </p:sp>
          <p:grpSp>
            <p:nvGrpSpPr>
              <p:cNvPr id="230" name="Shape 230"/>
              <p:cNvGrpSpPr/>
              <p:nvPr/>
            </p:nvGrpSpPr>
            <p:grpSpPr>
              <a:xfrm>
                <a:off x="3549650" y="1663700"/>
                <a:ext cx="2068512" cy="1066799"/>
                <a:chOff x="3549650" y="1663700"/>
                <a:chExt cx="2068512" cy="1066799"/>
              </a:xfrm>
            </p:grpSpPr>
            <p:sp>
              <p:nvSpPr>
                <p:cNvPr id="231" name="Shape 231"/>
                <p:cNvSpPr txBox="1"/>
                <p:nvPr/>
              </p:nvSpPr>
              <p:spPr>
                <a:xfrm>
                  <a:off x="3549650" y="2057400"/>
                  <a:ext cx="2068512" cy="6730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6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n </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x</a:t>
                  </a:r>
                  <a:r>
                    <a:rPr b="1" i="1"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a:t>
                  </a:r>
                </a:p>
              </p:txBody>
            </p:sp>
            <p:cxnSp>
              <p:nvCxnSpPr>
                <p:cNvPr id="232" name="Shape 232"/>
                <p:cNvCxnSpPr/>
                <p:nvPr/>
              </p:nvCxnSpPr>
              <p:spPr>
                <a:xfrm flipH="1" rot="10800000">
                  <a:off x="3714750" y="2120899"/>
                  <a:ext cx="1704974" cy="1587"/>
                </a:xfrm>
                <a:prstGeom prst="straightConnector1">
                  <a:avLst/>
                </a:prstGeom>
                <a:noFill/>
                <a:ln cap="rnd" cmpd="sng" w="25400">
                  <a:solidFill>
                    <a:schemeClr val="dk1"/>
                  </a:solidFill>
                  <a:prstDash val="solid"/>
                  <a:miter/>
                  <a:headEnd len="med" w="med" type="none"/>
                  <a:tailEnd len="med" w="med" type="none"/>
                </a:ln>
              </p:spPr>
            </p:cxnSp>
            <p:sp>
              <p:nvSpPr>
                <p:cNvPr id="233" name="Shape 233"/>
                <p:cNvSpPr txBox="1"/>
                <p:nvPr/>
              </p:nvSpPr>
              <p:spPr>
                <a:xfrm>
                  <a:off x="4146550" y="1663700"/>
                  <a:ext cx="920749" cy="6730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6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1"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a:t>
                  </a:r>
                </a:p>
              </p:txBody>
            </p:sp>
          </p:grpSp>
        </p:grpSp>
        <p:sp>
          <p:nvSpPr>
            <p:cNvPr id="234" name="Shape 234"/>
            <p:cNvSpPr txBox="1"/>
            <p:nvPr/>
          </p:nvSpPr>
          <p:spPr>
            <a:xfrm>
              <a:off x="914400" y="2889250"/>
              <a:ext cx="725963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for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0, 1, 2, . . ., </a:t>
              </a:r>
              <a:r>
                <a:rPr b="1" i="1" lang="en-US" sz="2400" u="none" cap="none" strike="noStrike">
                  <a:solidFill>
                    <a:schemeClr val="dk1"/>
                  </a:solidFill>
                  <a:latin typeface="Arial"/>
                  <a:ea typeface="Arial"/>
                  <a:cs typeface="Arial"/>
                  <a:sym typeface="Arial"/>
                </a:rPr>
                <a:t>n</a:t>
              </a:r>
            </a:p>
          </p:txBody>
        </p:sp>
      </p:grpSp>
      <p:sp>
        <p:nvSpPr>
          <p:cNvPr id="235" name="Shape 235"/>
          <p:cNvSpPr txBox="1"/>
          <p:nvPr/>
        </p:nvSpPr>
        <p:spPr>
          <a:xfrm>
            <a:off x="641350" y="3559175"/>
            <a:ext cx="8375649" cy="2647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where</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number of trials</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 number of successes among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 probability of success in any one trial</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q</a:t>
            </a:r>
            <a:r>
              <a:rPr b="1" i="0" lang="en-US" sz="2400" u="none" cap="none" strike="noStrike">
                <a:solidFill>
                  <a:schemeClr val="dk1"/>
                </a:solidFill>
                <a:latin typeface="Arial"/>
                <a:ea typeface="Arial"/>
                <a:cs typeface="Arial"/>
                <a:sym typeface="Arial"/>
              </a:rPr>
              <a:t> = probability of failure in any one trial (</a:t>
            </a:r>
            <a:r>
              <a:rPr b="1" i="1" lang="en-US" sz="2400" u="none" cap="none" strike="noStrike">
                <a:solidFill>
                  <a:schemeClr val="hlink"/>
                </a:solidFill>
                <a:latin typeface="Arial"/>
                <a:ea typeface="Arial"/>
                <a:cs typeface="Arial"/>
                <a:sym typeface="Arial"/>
              </a:rPr>
              <a:t>q</a:t>
            </a:r>
            <a:r>
              <a:rPr b="1" i="0" lang="en-US" sz="2400" u="none" cap="none" strike="noStrike">
                <a:solidFill>
                  <a:schemeClr val="hlink"/>
                </a:solidFill>
                <a:latin typeface="Arial"/>
                <a:ea typeface="Arial"/>
                <a:cs typeface="Arial"/>
                <a:sym typeface="Arial"/>
              </a:rPr>
              <a:t> = 1 – </a:t>
            </a: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x="0" y="0"/>
          <a:ext cx="0" cy="0"/>
          <a:chOff x="0" y="0"/>
          <a:chExt cx="0" cy="0"/>
        </a:xfrm>
      </p:grpSpPr>
      <p:sp>
        <p:nvSpPr>
          <p:cNvPr id="240" name="Shape 240"/>
          <p:cNvSpPr txBox="1"/>
          <p:nvPr/>
        </p:nvSpPr>
        <p:spPr>
          <a:xfrm>
            <a:off x="436562" y="979487"/>
            <a:ext cx="8551862"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STATDISK, Minitab, Excel, SPSS, SAS and the TI-83/84 Plus calculator can be used to find binomial probabilities.</a:t>
            </a:r>
          </a:p>
        </p:txBody>
      </p:sp>
      <p:sp>
        <p:nvSpPr>
          <p:cNvPr id="241" name="Shape 241"/>
          <p:cNvSpPr txBox="1"/>
          <p:nvPr/>
        </p:nvSpPr>
        <p:spPr>
          <a:xfrm>
            <a:off x="876300" y="92075"/>
            <a:ext cx="7402512" cy="9524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 2: Using Technology</a:t>
            </a:r>
          </a:p>
        </p:txBody>
      </p:sp>
      <p:sp>
        <p:nvSpPr>
          <p:cNvPr id="242" name="Shape 242"/>
          <p:cNvSpPr txBox="1"/>
          <p:nvPr/>
        </p:nvSpPr>
        <p:spPr>
          <a:xfrm>
            <a:off x="5599112" y="1908175"/>
            <a:ext cx="1782762"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MINITAB</a:t>
            </a:r>
          </a:p>
        </p:txBody>
      </p:sp>
      <p:sp>
        <p:nvSpPr>
          <p:cNvPr id="243" name="Shape 243"/>
          <p:cNvSpPr txBox="1"/>
          <p:nvPr/>
        </p:nvSpPr>
        <p:spPr>
          <a:xfrm>
            <a:off x="582612" y="1884361"/>
            <a:ext cx="2587625"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STATDISK</a:t>
            </a:r>
          </a:p>
        </p:txBody>
      </p:sp>
      <p:pic>
        <p:nvPicPr>
          <p:cNvPr id="244" name="Shape 244"/>
          <p:cNvPicPr preferRelativeResize="0"/>
          <p:nvPr/>
        </p:nvPicPr>
        <p:blipFill rotWithShape="1">
          <a:blip r:embed="rId3">
            <a:alphaModFix/>
          </a:blip>
          <a:srcRect b="0" l="0" r="0" t="0"/>
          <a:stretch/>
        </p:blipFill>
        <p:spPr>
          <a:xfrm>
            <a:off x="814387" y="2314575"/>
            <a:ext cx="3937000" cy="4333875"/>
          </a:xfrm>
          <a:prstGeom prst="rect">
            <a:avLst/>
          </a:prstGeom>
          <a:noFill/>
          <a:ln>
            <a:noFill/>
          </a:ln>
        </p:spPr>
      </p:pic>
      <p:pic>
        <p:nvPicPr>
          <p:cNvPr id="245" name="Shape 245"/>
          <p:cNvPicPr preferRelativeResize="0"/>
          <p:nvPr/>
        </p:nvPicPr>
        <p:blipFill rotWithShape="1">
          <a:blip r:embed="rId4">
            <a:alphaModFix/>
          </a:blip>
          <a:srcRect b="0" l="0" r="0" t="0"/>
          <a:stretch/>
        </p:blipFill>
        <p:spPr>
          <a:xfrm>
            <a:off x="5580062" y="2451100"/>
            <a:ext cx="2994024" cy="34607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 name="Shape 33"/>
        <p:cNvGrpSpPr/>
        <p:nvPr/>
      </p:nvGrpSpPr>
      <p:grpSpPr>
        <a:xfrm>
          <a:off x="0" y="0"/>
          <a:ext cx="0" cy="0"/>
          <a:chOff x="0" y="0"/>
          <a:chExt cx="0" cy="0"/>
        </a:xfrm>
      </p:grpSpPr>
      <p:grpSp>
        <p:nvGrpSpPr>
          <p:cNvPr id="34" name="Shape 34"/>
          <p:cNvGrpSpPr/>
          <p:nvPr/>
        </p:nvGrpSpPr>
        <p:grpSpPr>
          <a:xfrm>
            <a:off x="0" y="0"/>
            <a:ext cx="9144000" cy="6858000"/>
            <a:chOff x="0" y="0"/>
            <a:chExt cx="9144000" cy="6858000"/>
          </a:xfrm>
        </p:grpSpPr>
        <p:sp>
          <p:nvSpPr>
            <p:cNvPr id="35" name="Shape 35"/>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36" name="Shape 3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37" name="Shape 37"/>
          <p:cNvSpPr txBox="1"/>
          <p:nvPr/>
        </p:nvSpPr>
        <p:spPr>
          <a:xfrm>
            <a:off x="1295400" y="65405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5-1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nvSpPr>
        <p:spPr>
          <a:xfrm>
            <a:off x="876300" y="92075"/>
            <a:ext cx="7402512" cy="9524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 2: Using Technology</a:t>
            </a:r>
          </a:p>
        </p:txBody>
      </p:sp>
      <p:sp>
        <p:nvSpPr>
          <p:cNvPr id="251" name="Shape 251"/>
          <p:cNvSpPr txBox="1"/>
          <p:nvPr/>
        </p:nvSpPr>
        <p:spPr>
          <a:xfrm>
            <a:off x="436562" y="1017587"/>
            <a:ext cx="837564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STATDISK, Minitab, Excel and the TI-83 Plus calculator  can all be used to find binomial probabilities.</a:t>
            </a:r>
          </a:p>
        </p:txBody>
      </p:sp>
      <p:sp>
        <p:nvSpPr>
          <p:cNvPr id="252" name="Shape 252"/>
          <p:cNvSpPr txBox="1"/>
          <p:nvPr/>
        </p:nvSpPr>
        <p:spPr>
          <a:xfrm>
            <a:off x="1130300" y="2317750"/>
            <a:ext cx="1344612"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EXCEL</a:t>
            </a:r>
          </a:p>
        </p:txBody>
      </p:sp>
      <p:sp>
        <p:nvSpPr>
          <p:cNvPr id="253" name="Shape 253"/>
          <p:cNvSpPr txBox="1"/>
          <p:nvPr/>
        </p:nvSpPr>
        <p:spPr>
          <a:xfrm>
            <a:off x="4681537" y="2319336"/>
            <a:ext cx="3563936"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TI-83 PLUS Calculator</a:t>
            </a:r>
          </a:p>
        </p:txBody>
      </p:sp>
      <p:pic>
        <p:nvPicPr>
          <p:cNvPr id="254" name="Shape 254"/>
          <p:cNvPicPr preferRelativeResize="0"/>
          <p:nvPr/>
        </p:nvPicPr>
        <p:blipFill rotWithShape="1">
          <a:blip r:embed="rId3">
            <a:alphaModFix/>
          </a:blip>
          <a:srcRect b="0" l="0" r="0" t="0"/>
          <a:stretch/>
        </p:blipFill>
        <p:spPr>
          <a:xfrm>
            <a:off x="614362" y="2881311"/>
            <a:ext cx="2976561" cy="2303461"/>
          </a:xfrm>
          <a:prstGeom prst="rect">
            <a:avLst/>
          </a:prstGeom>
          <a:noFill/>
          <a:ln>
            <a:noFill/>
          </a:ln>
        </p:spPr>
      </p:pic>
      <p:pic>
        <p:nvPicPr>
          <p:cNvPr id="255" name="Shape 255"/>
          <p:cNvPicPr preferRelativeResize="0"/>
          <p:nvPr/>
        </p:nvPicPr>
        <p:blipFill rotWithShape="1">
          <a:blip r:embed="rId4">
            <a:alphaModFix/>
          </a:blip>
          <a:srcRect b="0" l="0" r="0" t="0"/>
          <a:stretch/>
        </p:blipFill>
        <p:spPr>
          <a:xfrm>
            <a:off x="5032375" y="2908300"/>
            <a:ext cx="2959100" cy="2008187"/>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9" name="Shape 259"/>
        <p:cNvGrpSpPr/>
        <p:nvPr/>
      </p:nvGrpSpPr>
      <p:grpSpPr>
        <a:xfrm>
          <a:off x="0" y="0"/>
          <a:ext cx="0" cy="0"/>
          <a:chOff x="0" y="0"/>
          <a:chExt cx="0" cy="0"/>
        </a:xfrm>
      </p:grpSpPr>
      <p:sp>
        <p:nvSpPr>
          <p:cNvPr id="260" name="Shape 260"/>
          <p:cNvSpPr txBox="1"/>
          <p:nvPr/>
        </p:nvSpPr>
        <p:spPr>
          <a:xfrm>
            <a:off x="460375" y="315912"/>
            <a:ext cx="8266111" cy="1139825"/>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 3: Using</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Table A-1 in Appendix A</a:t>
            </a:r>
          </a:p>
        </p:txBody>
      </p:sp>
      <p:sp>
        <p:nvSpPr>
          <p:cNvPr id="261" name="Shape 261"/>
          <p:cNvSpPr txBox="1"/>
          <p:nvPr/>
        </p:nvSpPr>
        <p:spPr>
          <a:xfrm>
            <a:off x="406400" y="1719261"/>
            <a:ext cx="8577261" cy="1552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Part of Table A-1 is shown below.  With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12 and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 0.80 in the binomial distribution, the probabilities of 4, 5, 6, and 7 successes are 0.001, 0.003, 0.016, and 0.053 respectively.</a:t>
            </a:r>
          </a:p>
        </p:txBody>
      </p:sp>
      <p:grpSp>
        <p:nvGrpSpPr>
          <p:cNvPr id="262" name="Shape 262"/>
          <p:cNvGrpSpPr/>
          <p:nvPr/>
        </p:nvGrpSpPr>
        <p:grpSpPr>
          <a:xfrm>
            <a:off x="503237" y="3684587"/>
            <a:ext cx="7918449" cy="2192336"/>
            <a:chOff x="503237" y="3684587"/>
            <a:chExt cx="7918449" cy="2192336"/>
          </a:xfrm>
        </p:grpSpPr>
        <p:cxnSp>
          <p:nvCxnSpPr>
            <p:cNvPr id="263" name="Shape 263"/>
            <p:cNvCxnSpPr/>
            <p:nvPr/>
          </p:nvCxnSpPr>
          <p:spPr>
            <a:xfrm>
              <a:off x="4179887" y="4348162"/>
              <a:ext cx="752474" cy="0"/>
            </a:xfrm>
            <a:prstGeom prst="straightConnector1">
              <a:avLst/>
            </a:prstGeom>
            <a:noFill/>
            <a:ln cap="rnd" cmpd="sng" w="57150">
              <a:solidFill>
                <a:schemeClr val="dk1"/>
              </a:solidFill>
              <a:prstDash val="solid"/>
              <a:miter/>
              <a:headEnd len="med" w="med" type="none"/>
              <a:tailEnd len="med" w="med" type="triangle"/>
            </a:ln>
          </p:spPr>
        </p:cxnSp>
        <p:pic>
          <p:nvPicPr>
            <p:cNvPr id="264" name="Shape 264"/>
            <p:cNvPicPr preferRelativeResize="0"/>
            <p:nvPr/>
          </p:nvPicPr>
          <p:blipFill rotWithShape="1">
            <a:blip r:embed="rId3">
              <a:alphaModFix/>
            </a:blip>
            <a:srcRect b="0" l="0" r="0" t="0"/>
            <a:stretch/>
          </p:blipFill>
          <p:spPr>
            <a:xfrm>
              <a:off x="503237" y="3684587"/>
              <a:ext cx="3427412" cy="2192336"/>
            </a:xfrm>
            <a:prstGeom prst="rect">
              <a:avLst/>
            </a:prstGeom>
            <a:noFill/>
            <a:ln>
              <a:noFill/>
            </a:ln>
          </p:spPr>
        </p:pic>
        <p:pic>
          <p:nvPicPr>
            <p:cNvPr id="265" name="Shape 265"/>
            <p:cNvPicPr preferRelativeResize="0"/>
            <p:nvPr/>
          </p:nvPicPr>
          <p:blipFill rotWithShape="1">
            <a:blip r:embed="rId4">
              <a:alphaModFix/>
            </a:blip>
            <a:srcRect b="0" l="0" r="0" t="0"/>
            <a:stretch/>
          </p:blipFill>
          <p:spPr>
            <a:xfrm>
              <a:off x="5240337" y="3971925"/>
              <a:ext cx="3181349" cy="1884361"/>
            </a:xfrm>
            <a:prstGeom prst="rect">
              <a:avLst/>
            </a:prstGeom>
            <a:noFill/>
            <a:ln>
              <a:noFill/>
            </a:ln>
          </p:spPr>
        </p:pic>
      </p:gr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9" name="Shape 269"/>
        <p:cNvGrpSpPr/>
        <p:nvPr/>
      </p:nvGrpSpPr>
      <p:grpSpPr>
        <a:xfrm>
          <a:off x="0" y="0"/>
          <a:ext cx="0" cy="0"/>
          <a:chOff x="0" y="0"/>
          <a:chExt cx="0" cy="0"/>
        </a:xfrm>
      </p:grpSpPr>
      <p:sp>
        <p:nvSpPr>
          <p:cNvPr id="270" name="Shape 270"/>
          <p:cNvSpPr txBox="1"/>
          <p:nvPr/>
        </p:nvSpPr>
        <p:spPr>
          <a:xfrm>
            <a:off x="1614487" y="515937"/>
            <a:ext cx="6088062" cy="642936"/>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Strategy for Finding Binomial Probabilities</a:t>
            </a:r>
          </a:p>
        </p:txBody>
      </p:sp>
      <p:sp>
        <p:nvSpPr>
          <p:cNvPr id="271" name="Shape 271"/>
          <p:cNvSpPr txBox="1"/>
          <p:nvPr/>
        </p:nvSpPr>
        <p:spPr>
          <a:xfrm>
            <a:off x="454025" y="1633537"/>
            <a:ext cx="8358186" cy="1066799"/>
          </a:xfrm>
          <a:prstGeom prst="rect">
            <a:avLst/>
          </a:prstGeom>
          <a:noFill/>
          <a:ln>
            <a:noFill/>
          </a:ln>
        </p:spPr>
        <p:txBody>
          <a:bodyPr anchorCtr="0" anchor="t" bIns="45700" lIns="91425" rIns="91425" tIns="45700">
            <a:noAutofit/>
          </a:bodyPr>
          <a:lstStyle/>
          <a:p>
            <a:pPr indent="-576262" lvl="0" marL="576262"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Use computer software or a TI-83 Plus calculator if available.</a:t>
            </a:r>
          </a:p>
        </p:txBody>
      </p:sp>
      <p:sp>
        <p:nvSpPr>
          <p:cNvPr id="272" name="Shape 272"/>
          <p:cNvSpPr txBox="1"/>
          <p:nvPr/>
        </p:nvSpPr>
        <p:spPr>
          <a:xfrm>
            <a:off x="454025" y="2619375"/>
            <a:ext cx="8358186" cy="1554162"/>
          </a:xfrm>
          <a:prstGeom prst="rect">
            <a:avLst/>
          </a:prstGeom>
          <a:noFill/>
          <a:ln>
            <a:noFill/>
          </a:ln>
        </p:spPr>
        <p:txBody>
          <a:bodyPr anchorCtr="0" anchor="t" bIns="45700" lIns="91425" rIns="91425" tIns="45700">
            <a:noAutofit/>
          </a:bodyPr>
          <a:lstStyle/>
          <a:p>
            <a:pPr indent="-576262" lvl="0" marL="576262"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If neither software nor the TI-83 Plus calculator is available, use Table A-1, if possible.</a:t>
            </a:r>
          </a:p>
        </p:txBody>
      </p:sp>
      <p:sp>
        <p:nvSpPr>
          <p:cNvPr id="273" name="Shape 273"/>
          <p:cNvSpPr txBox="1"/>
          <p:nvPr/>
        </p:nvSpPr>
        <p:spPr>
          <a:xfrm>
            <a:off x="454025" y="4090987"/>
            <a:ext cx="8358186" cy="2528886"/>
          </a:xfrm>
          <a:prstGeom prst="rect">
            <a:avLst/>
          </a:prstGeom>
          <a:noFill/>
          <a:ln>
            <a:noFill/>
          </a:ln>
        </p:spPr>
        <p:txBody>
          <a:bodyPr anchorCtr="0" anchor="t" bIns="45700" lIns="91425" rIns="91425" tIns="45700">
            <a:noAutofit/>
          </a:bodyPr>
          <a:lstStyle/>
          <a:p>
            <a:pPr indent="-576262" lvl="0" marL="576262"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If neither software nor the TI-83 Plus calculator is available and the probabilities can’t be found using Table A-1, use the binomial probability formula.</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7" name="Shape 277"/>
        <p:cNvGrpSpPr/>
        <p:nvPr/>
      </p:nvGrpSpPr>
      <p:grpSpPr>
        <a:xfrm>
          <a:off x="0" y="0"/>
          <a:ext cx="0" cy="0"/>
          <a:chOff x="0" y="0"/>
          <a:chExt cx="0" cy="0"/>
        </a:xfrm>
      </p:grpSpPr>
      <p:sp>
        <p:nvSpPr>
          <p:cNvPr id="278" name="Shape 278"/>
          <p:cNvSpPr txBox="1"/>
          <p:nvPr/>
        </p:nvSpPr>
        <p:spPr>
          <a:xfrm>
            <a:off x="687387" y="277812"/>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Rationale for the Binomial Probability Formula</a:t>
            </a:r>
          </a:p>
        </p:txBody>
      </p:sp>
      <p:grpSp>
        <p:nvGrpSpPr>
          <p:cNvPr id="279" name="Shape 279"/>
          <p:cNvGrpSpPr/>
          <p:nvPr/>
        </p:nvGrpSpPr>
        <p:grpSpPr>
          <a:xfrm>
            <a:off x="1643062" y="2281236"/>
            <a:ext cx="5816599" cy="3273425"/>
            <a:chOff x="1274762" y="2281236"/>
            <a:chExt cx="5816599" cy="3273425"/>
          </a:xfrm>
        </p:grpSpPr>
        <p:sp>
          <p:nvSpPr>
            <p:cNvPr id="280" name="Shape 280"/>
            <p:cNvSpPr txBox="1"/>
            <p:nvPr/>
          </p:nvSpPr>
          <p:spPr>
            <a:xfrm>
              <a:off x="1274762" y="2432050"/>
              <a:ext cx="581659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1320"/>
                </a:spcAft>
                <a:buClr>
                  <a:schemeClr val="dk1"/>
                </a:buClr>
                <a:buSzPct val="25000"/>
                <a:buFont typeface="Arial"/>
                <a:buNone/>
              </a:pPr>
              <a:r>
                <a:rPr b="1" i="1" lang="en-US" sz="4000" u="none" cap="none" strike="noStrike">
                  <a:solidFill>
                    <a:schemeClr val="dk1"/>
                  </a:solidFill>
                  <a:latin typeface="Arial"/>
                  <a:ea typeface="Arial"/>
                  <a:cs typeface="Arial"/>
                  <a:sym typeface="Arial"/>
                </a:rPr>
                <a:t>P</a:t>
              </a:r>
              <a:r>
                <a:rPr b="1" i="0" lang="en-US" sz="4000" u="none" cap="none" strike="noStrike">
                  <a:solidFill>
                    <a:schemeClr val="dk1"/>
                  </a:solidFill>
                  <a:latin typeface="Arial"/>
                  <a:ea typeface="Arial"/>
                  <a:cs typeface="Arial"/>
                  <a:sym typeface="Arial"/>
                </a:rPr>
                <a:t>(</a:t>
              </a:r>
              <a:r>
                <a:rPr b="1" i="1" lang="en-US" sz="4000" u="none" cap="none" strike="noStrike">
                  <a:solidFill>
                    <a:schemeClr val="dk1"/>
                  </a:solidFill>
                  <a:latin typeface="Arial"/>
                  <a:ea typeface="Arial"/>
                  <a:cs typeface="Arial"/>
                  <a:sym typeface="Arial"/>
                </a:rPr>
                <a:t>x</a:t>
              </a:r>
              <a:r>
                <a:rPr b="1" i="0" lang="en-US" sz="4000" u="none" cap="none" strike="noStrike">
                  <a:solidFill>
                    <a:schemeClr val="dk1"/>
                  </a:solidFill>
                  <a:latin typeface="Arial"/>
                  <a:ea typeface="Arial"/>
                  <a:cs typeface="Arial"/>
                  <a:sym typeface="Arial"/>
                </a:rPr>
                <a:t>) =             </a:t>
              </a:r>
              <a:r>
                <a:rPr b="1" i="0" lang="en-US" sz="2800" u="none" cap="none" strike="noStrike">
                  <a:solidFill>
                    <a:schemeClr val="dk1"/>
                  </a:solidFill>
                  <a:latin typeface="Arial"/>
                  <a:ea typeface="Arial"/>
                  <a:cs typeface="Arial"/>
                  <a:sym typeface="Arial"/>
                </a:rPr>
                <a:t>•</a:t>
              </a: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p</a:t>
              </a:r>
              <a:r>
                <a:rPr b="1" baseline="30000" i="1" lang="en-US" sz="4000" u="none" cap="none" strike="noStrike">
                  <a:solidFill>
                    <a:schemeClr val="dk1"/>
                  </a:solidFill>
                  <a:latin typeface="Arial"/>
                  <a:ea typeface="Arial"/>
                  <a:cs typeface="Arial"/>
                  <a:sym typeface="Arial"/>
                </a:rPr>
                <a:t>x</a:t>
              </a:r>
              <a:r>
                <a:rPr b="1" i="1" lang="en-US" sz="36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q</a:t>
              </a:r>
              <a:r>
                <a:rPr b="1" baseline="30000" i="1" lang="en-US" sz="4400" u="none" cap="none" strike="noStrike">
                  <a:solidFill>
                    <a:schemeClr val="dk1"/>
                  </a:solidFill>
                  <a:latin typeface="Arial"/>
                  <a:ea typeface="Arial"/>
                  <a:cs typeface="Arial"/>
                  <a:sym typeface="Arial"/>
                </a:rPr>
                <a:t>n-x</a:t>
              </a:r>
            </a:p>
          </p:txBody>
        </p:sp>
        <p:cxnSp>
          <p:nvCxnSpPr>
            <p:cNvPr id="281" name="Shape 281"/>
            <p:cNvCxnSpPr/>
            <p:nvPr/>
          </p:nvCxnSpPr>
          <p:spPr>
            <a:xfrm>
              <a:off x="2908300" y="2743200"/>
              <a:ext cx="1555750" cy="0"/>
            </a:xfrm>
            <a:prstGeom prst="straightConnector1">
              <a:avLst/>
            </a:prstGeom>
            <a:noFill/>
            <a:ln cap="rnd" cmpd="sng" w="25400">
              <a:solidFill>
                <a:schemeClr val="dk1"/>
              </a:solidFill>
              <a:prstDash val="solid"/>
              <a:miter/>
              <a:headEnd len="med" w="med" type="none"/>
              <a:tailEnd len="med" w="med" type="none"/>
            </a:ln>
          </p:spPr>
        </p:cxnSp>
        <p:sp>
          <p:nvSpPr>
            <p:cNvPr id="282" name="Shape 282"/>
            <p:cNvSpPr txBox="1"/>
            <p:nvPr/>
          </p:nvSpPr>
          <p:spPr>
            <a:xfrm>
              <a:off x="3255961" y="2281236"/>
              <a:ext cx="863599" cy="6730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6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1"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a:t>
              </a:r>
            </a:p>
          </p:txBody>
        </p:sp>
        <p:sp>
          <p:nvSpPr>
            <p:cNvPr id="283" name="Shape 283"/>
            <p:cNvSpPr txBox="1"/>
            <p:nvPr/>
          </p:nvSpPr>
          <p:spPr>
            <a:xfrm>
              <a:off x="2705100" y="2738436"/>
              <a:ext cx="2170112" cy="6730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6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n </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x </a:t>
              </a:r>
              <a:r>
                <a:rPr b="1" i="0" lang="en-US" sz="28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Times New Roman"/>
                  <a:ea typeface="Times New Roman"/>
                  <a:cs typeface="Times New Roman"/>
                  <a:sym typeface="Times New Roman"/>
                </a:rPr>
                <a:t> </a:t>
              </a:r>
            </a:p>
          </p:txBody>
        </p:sp>
        <p:sp>
          <p:nvSpPr>
            <p:cNvPr id="284" name="Shape 284"/>
            <p:cNvSpPr txBox="1"/>
            <p:nvPr/>
          </p:nvSpPr>
          <p:spPr>
            <a:xfrm>
              <a:off x="2224086" y="3727450"/>
              <a:ext cx="2447925" cy="1827211"/>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The number of </a:t>
              </a:r>
            </a:p>
            <a:p>
              <a:pPr indent="0" lvl="0" marL="0" marR="0" rtl="0" algn="ctr">
                <a:lnSpc>
                  <a:spcPct val="95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outcomes with exactly </a:t>
              </a:r>
              <a:r>
                <a:rPr b="1" i="1" lang="en-US" sz="2400" u="none" cap="none" strike="noStrike">
                  <a:solidFill>
                    <a:schemeClr val="hlink"/>
                  </a:solidFill>
                  <a:latin typeface="Arial"/>
                  <a:ea typeface="Arial"/>
                  <a:cs typeface="Arial"/>
                  <a:sym typeface="Arial"/>
                </a:rPr>
                <a:t>x</a:t>
              </a:r>
              <a:r>
                <a:rPr b="1" i="0" lang="en-US" sz="2400" u="none" cap="none" strike="noStrike">
                  <a:solidFill>
                    <a:schemeClr val="hlink"/>
                  </a:solidFill>
                  <a:latin typeface="Arial"/>
                  <a:ea typeface="Arial"/>
                  <a:cs typeface="Arial"/>
                  <a:sym typeface="Arial"/>
                </a:rPr>
                <a:t> successes among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hlink"/>
                  </a:solidFill>
                  <a:latin typeface="Arial"/>
                  <a:ea typeface="Arial"/>
                  <a:cs typeface="Arial"/>
                  <a:sym typeface="Arial"/>
                </a:rPr>
                <a:t> trials</a:t>
              </a:r>
            </a:p>
          </p:txBody>
        </p:sp>
        <p:sp>
          <p:nvSpPr>
            <p:cNvPr id="285" name="Shape 285"/>
            <p:cNvSpPr/>
            <p:nvPr/>
          </p:nvSpPr>
          <p:spPr>
            <a:xfrm>
              <a:off x="2692400" y="3175000"/>
              <a:ext cx="1586" cy="182561"/>
            </a:xfrm>
            <a:custGeom>
              <a:pathLst>
                <a:path extrusionOk="0" h="115" w="1">
                  <a:moveTo>
                    <a:pt x="0" y="0"/>
                  </a:moveTo>
                  <a:lnTo>
                    <a:pt x="0" y="115"/>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6" name="Shape 286"/>
            <p:cNvSpPr/>
            <p:nvPr/>
          </p:nvSpPr>
          <p:spPr>
            <a:xfrm>
              <a:off x="2667000" y="3352800"/>
              <a:ext cx="1884362" cy="1586"/>
            </a:xfrm>
            <a:custGeom>
              <a:pathLst>
                <a:path extrusionOk="0" h="1" w="1187">
                  <a:moveTo>
                    <a:pt x="0" y="0"/>
                  </a:moveTo>
                  <a:lnTo>
                    <a:pt x="1187" y="0"/>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287" name="Shape 287"/>
            <p:cNvCxnSpPr/>
            <p:nvPr/>
          </p:nvCxnSpPr>
          <p:spPr>
            <a:xfrm>
              <a:off x="3565525" y="3454400"/>
              <a:ext cx="0" cy="177800"/>
            </a:xfrm>
            <a:prstGeom prst="straightConnector1">
              <a:avLst/>
            </a:prstGeom>
            <a:noFill/>
            <a:ln cap="rnd" cmpd="sng" w="50800">
              <a:solidFill>
                <a:schemeClr val="hlink"/>
              </a:solidFill>
              <a:prstDash val="solid"/>
              <a:miter/>
              <a:headEnd len="med" w="med" type="none"/>
              <a:tailEnd len="med" w="med" type="triangle"/>
            </a:ln>
          </p:spPr>
        </p:cxnSp>
        <p:sp>
          <p:nvSpPr>
            <p:cNvPr id="288" name="Shape 288"/>
            <p:cNvSpPr/>
            <p:nvPr/>
          </p:nvSpPr>
          <p:spPr>
            <a:xfrm>
              <a:off x="4530725" y="3190875"/>
              <a:ext cx="1586" cy="161925"/>
            </a:xfrm>
            <a:custGeom>
              <a:pathLst>
                <a:path extrusionOk="0" h="102" w="1">
                  <a:moveTo>
                    <a:pt x="0" y="0"/>
                  </a:moveTo>
                  <a:lnTo>
                    <a:pt x="0" y="102"/>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2" name="Shape 292"/>
        <p:cNvGrpSpPr/>
        <p:nvPr/>
      </p:nvGrpSpPr>
      <p:grpSpPr>
        <a:xfrm>
          <a:off x="0" y="0"/>
          <a:ext cx="0" cy="0"/>
          <a:chOff x="0" y="0"/>
          <a:chExt cx="0" cy="0"/>
        </a:xfrm>
      </p:grpSpPr>
      <p:sp>
        <p:nvSpPr>
          <p:cNvPr id="293" name="Shape 293"/>
          <p:cNvSpPr txBox="1"/>
          <p:nvPr/>
        </p:nvSpPr>
        <p:spPr>
          <a:xfrm>
            <a:off x="685800" y="96836"/>
            <a:ext cx="7772400" cy="8985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Binomial Probability Formula</a:t>
            </a:r>
          </a:p>
        </p:txBody>
      </p:sp>
      <p:grpSp>
        <p:nvGrpSpPr>
          <p:cNvPr id="294" name="Shape 294"/>
          <p:cNvGrpSpPr/>
          <p:nvPr/>
        </p:nvGrpSpPr>
        <p:grpSpPr>
          <a:xfrm>
            <a:off x="1274762" y="1773236"/>
            <a:ext cx="6330950" cy="3273425"/>
            <a:chOff x="1274762" y="2281236"/>
            <a:chExt cx="6330950" cy="3273425"/>
          </a:xfrm>
        </p:grpSpPr>
        <p:sp>
          <p:nvSpPr>
            <p:cNvPr id="295" name="Shape 295"/>
            <p:cNvSpPr txBox="1"/>
            <p:nvPr/>
          </p:nvSpPr>
          <p:spPr>
            <a:xfrm>
              <a:off x="1274762" y="2432050"/>
              <a:ext cx="581659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1320"/>
                </a:spcAft>
                <a:buClr>
                  <a:schemeClr val="dk1"/>
                </a:buClr>
                <a:buSzPct val="25000"/>
                <a:buFont typeface="Arial"/>
                <a:buNone/>
              </a:pPr>
              <a:r>
                <a:rPr b="1" i="0" lang="en-US" sz="4000" u="none" cap="none" strike="noStrike">
                  <a:solidFill>
                    <a:schemeClr val="dk1"/>
                  </a:solidFill>
                  <a:latin typeface="Arial"/>
                  <a:ea typeface="Arial"/>
                  <a:cs typeface="Arial"/>
                  <a:sym typeface="Arial"/>
                </a:rPr>
                <a:t>P(x) =             </a:t>
              </a:r>
              <a:r>
                <a:rPr b="1" i="0" lang="en-US" sz="2800" u="none" cap="none" strike="noStrike">
                  <a:solidFill>
                    <a:schemeClr val="dk1"/>
                  </a:solidFill>
                  <a:latin typeface="Arial"/>
                  <a:ea typeface="Arial"/>
                  <a:cs typeface="Arial"/>
                  <a:sym typeface="Arial"/>
                </a:rPr>
                <a:t>•</a:t>
              </a: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p</a:t>
              </a:r>
              <a:r>
                <a:rPr b="1" baseline="30000" i="1" lang="en-US" sz="4000" u="none" cap="none" strike="noStrike">
                  <a:solidFill>
                    <a:schemeClr val="dk1"/>
                  </a:solidFill>
                  <a:latin typeface="Arial"/>
                  <a:ea typeface="Arial"/>
                  <a:cs typeface="Arial"/>
                  <a:sym typeface="Arial"/>
                </a:rPr>
                <a:t>x</a:t>
              </a:r>
              <a:r>
                <a:rPr b="1" i="1" lang="en-US" sz="36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q</a:t>
              </a:r>
              <a:r>
                <a:rPr b="1" baseline="30000" i="1" lang="en-US" sz="4400" u="none" cap="none" strike="noStrike">
                  <a:solidFill>
                    <a:schemeClr val="dk1"/>
                  </a:solidFill>
                  <a:latin typeface="Arial"/>
                  <a:ea typeface="Arial"/>
                  <a:cs typeface="Arial"/>
                  <a:sym typeface="Arial"/>
                </a:rPr>
                <a:t>n-x</a:t>
              </a:r>
            </a:p>
          </p:txBody>
        </p:sp>
        <p:cxnSp>
          <p:nvCxnSpPr>
            <p:cNvPr id="296" name="Shape 296"/>
            <p:cNvCxnSpPr/>
            <p:nvPr/>
          </p:nvCxnSpPr>
          <p:spPr>
            <a:xfrm>
              <a:off x="2908300" y="2743200"/>
              <a:ext cx="1555750" cy="0"/>
            </a:xfrm>
            <a:prstGeom prst="straightConnector1">
              <a:avLst/>
            </a:prstGeom>
            <a:noFill/>
            <a:ln cap="rnd" cmpd="sng" w="25400">
              <a:solidFill>
                <a:schemeClr val="dk1"/>
              </a:solidFill>
              <a:prstDash val="solid"/>
              <a:miter/>
              <a:headEnd len="med" w="med" type="none"/>
              <a:tailEnd len="med" w="med" type="none"/>
            </a:ln>
          </p:spPr>
        </p:cxnSp>
        <p:sp>
          <p:nvSpPr>
            <p:cNvPr id="297" name="Shape 297"/>
            <p:cNvSpPr txBox="1"/>
            <p:nvPr/>
          </p:nvSpPr>
          <p:spPr>
            <a:xfrm>
              <a:off x="3255961" y="2281236"/>
              <a:ext cx="863599" cy="6730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6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1"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a:t>
              </a:r>
            </a:p>
          </p:txBody>
        </p:sp>
        <p:sp>
          <p:nvSpPr>
            <p:cNvPr id="298" name="Shape 298"/>
            <p:cNvSpPr txBox="1"/>
            <p:nvPr/>
          </p:nvSpPr>
          <p:spPr>
            <a:xfrm>
              <a:off x="2705100" y="2738436"/>
              <a:ext cx="2024061" cy="6730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6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n </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x </a:t>
              </a:r>
              <a:r>
                <a:rPr b="1" i="0" lang="en-US" sz="28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Times New Roman"/>
                  <a:ea typeface="Times New Roman"/>
                  <a:cs typeface="Times New Roman"/>
                  <a:sym typeface="Times New Roman"/>
                </a:rPr>
                <a:t> </a:t>
              </a:r>
            </a:p>
          </p:txBody>
        </p:sp>
        <p:sp>
          <p:nvSpPr>
            <p:cNvPr id="299" name="Shape 299"/>
            <p:cNvSpPr txBox="1"/>
            <p:nvPr/>
          </p:nvSpPr>
          <p:spPr>
            <a:xfrm>
              <a:off x="2224086" y="3727450"/>
              <a:ext cx="2447925" cy="1827211"/>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Number of </a:t>
              </a:r>
            </a:p>
            <a:p>
              <a:pPr indent="0" lvl="0" marL="0" marR="0" rtl="0" algn="ctr">
                <a:lnSpc>
                  <a:spcPct val="9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outcomes with exactly </a:t>
              </a:r>
              <a:r>
                <a:rPr b="1" i="1" lang="en-US" sz="24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successes among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a:t>
              </a:r>
            </a:p>
          </p:txBody>
        </p:sp>
        <p:sp>
          <p:nvSpPr>
            <p:cNvPr id="300" name="Shape 300"/>
            <p:cNvSpPr txBox="1"/>
            <p:nvPr/>
          </p:nvSpPr>
          <p:spPr>
            <a:xfrm>
              <a:off x="4872037" y="3684587"/>
              <a:ext cx="2733675" cy="1827211"/>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The probability of </a:t>
              </a:r>
              <a:r>
                <a:rPr b="1" i="1" lang="en-US" sz="2400" u="none" cap="none" strike="noStrike">
                  <a:solidFill>
                    <a:schemeClr val="hlink"/>
                  </a:solidFill>
                  <a:latin typeface="Arial"/>
                  <a:ea typeface="Arial"/>
                  <a:cs typeface="Arial"/>
                  <a:sym typeface="Arial"/>
                </a:rPr>
                <a:t>x</a:t>
              </a:r>
              <a:r>
                <a:rPr b="1" i="0" lang="en-US" sz="2400" u="none" cap="none" strike="noStrike">
                  <a:solidFill>
                    <a:schemeClr val="hlink"/>
                  </a:solidFill>
                  <a:latin typeface="Arial"/>
                  <a:ea typeface="Arial"/>
                  <a:cs typeface="Arial"/>
                  <a:sym typeface="Arial"/>
                </a:rPr>
                <a:t> successes among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hlink"/>
                  </a:solidFill>
                  <a:latin typeface="Arial"/>
                  <a:ea typeface="Arial"/>
                  <a:cs typeface="Arial"/>
                  <a:sym typeface="Arial"/>
                </a:rPr>
                <a:t> trials for any one particular order</a:t>
              </a:r>
            </a:p>
          </p:txBody>
        </p:sp>
        <p:cxnSp>
          <p:nvCxnSpPr>
            <p:cNvPr id="301" name="Shape 301"/>
            <p:cNvCxnSpPr/>
            <p:nvPr/>
          </p:nvCxnSpPr>
          <p:spPr>
            <a:xfrm>
              <a:off x="3565525" y="3454400"/>
              <a:ext cx="0" cy="177800"/>
            </a:xfrm>
            <a:prstGeom prst="straightConnector1">
              <a:avLst/>
            </a:prstGeom>
            <a:noFill/>
            <a:ln cap="rnd" cmpd="sng" w="50800">
              <a:solidFill>
                <a:schemeClr val="dk1"/>
              </a:solidFill>
              <a:prstDash val="solid"/>
              <a:miter/>
              <a:headEnd len="med" w="med" type="none"/>
              <a:tailEnd len="med" w="med" type="triangle"/>
            </a:ln>
          </p:spPr>
        </p:cxnSp>
        <p:sp>
          <p:nvSpPr>
            <p:cNvPr id="302" name="Shape 302"/>
            <p:cNvSpPr/>
            <p:nvPr/>
          </p:nvSpPr>
          <p:spPr>
            <a:xfrm>
              <a:off x="4897437" y="3119436"/>
              <a:ext cx="1586" cy="258762"/>
            </a:xfrm>
            <a:custGeom>
              <a:pathLst>
                <a:path extrusionOk="0" h="163" w="1">
                  <a:moveTo>
                    <a:pt x="0" y="0"/>
                  </a:moveTo>
                  <a:lnTo>
                    <a:pt x="0" y="163"/>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303" name="Shape 303"/>
            <p:cNvCxnSpPr/>
            <p:nvPr/>
          </p:nvCxnSpPr>
          <p:spPr>
            <a:xfrm>
              <a:off x="4902200" y="3352800"/>
              <a:ext cx="2463799" cy="0"/>
            </a:xfrm>
            <a:prstGeom prst="straightConnector1">
              <a:avLst/>
            </a:prstGeom>
            <a:noFill/>
            <a:ln cap="rnd" cmpd="sng" w="50800">
              <a:solidFill>
                <a:schemeClr val="hlink"/>
              </a:solidFill>
              <a:prstDash val="solid"/>
              <a:miter/>
              <a:headEnd len="med" w="med" type="none"/>
              <a:tailEnd len="med" w="med" type="none"/>
            </a:ln>
          </p:spPr>
        </p:cxnSp>
        <p:cxnSp>
          <p:nvCxnSpPr>
            <p:cNvPr id="304" name="Shape 304"/>
            <p:cNvCxnSpPr/>
            <p:nvPr/>
          </p:nvCxnSpPr>
          <p:spPr>
            <a:xfrm rot="10800000">
              <a:off x="7372350" y="3098800"/>
              <a:ext cx="0" cy="279399"/>
            </a:xfrm>
            <a:prstGeom prst="straightConnector1">
              <a:avLst/>
            </a:prstGeom>
            <a:noFill/>
            <a:ln cap="rnd" cmpd="sng" w="50800">
              <a:solidFill>
                <a:schemeClr val="hlink"/>
              </a:solidFill>
              <a:prstDash val="solid"/>
              <a:miter/>
              <a:headEnd len="med" w="med" type="none"/>
              <a:tailEnd len="med" w="med" type="none"/>
            </a:ln>
          </p:spPr>
        </p:cxnSp>
        <p:cxnSp>
          <p:nvCxnSpPr>
            <p:cNvPr id="305" name="Shape 305"/>
            <p:cNvCxnSpPr/>
            <p:nvPr/>
          </p:nvCxnSpPr>
          <p:spPr>
            <a:xfrm>
              <a:off x="6111875" y="3454400"/>
              <a:ext cx="0" cy="177800"/>
            </a:xfrm>
            <a:prstGeom prst="straightConnector1">
              <a:avLst/>
            </a:prstGeom>
            <a:noFill/>
            <a:ln cap="rnd" cmpd="sng" w="50800">
              <a:solidFill>
                <a:schemeClr val="hlink"/>
              </a:solidFill>
              <a:prstDash val="solid"/>
              <a:miter/>
              <a:headEnd len="med" w="med" type="none"/>
              <a:tailEnd len="med" w="med" type="triangle"/>
            </a:ln>
          </p:spPr>
        </p:cxnSp>
        <p:sp>
          <p:nvSpPr>
            <p:cNvPr id="306" name="Shape 306"/>
            <p:cNvSpPr/>
            <p:nvPr/>
          </p:nvSpPr>
          <p:spPr>
            <a:xfrm>
              <a:off x="2692400" y="3175000"/>
              <a:ext cx="1586" cy="182561"/>
            </a:xfrm>
            <a:custGeom>
              <a:pathLst>
                <a:path extrusionOk="0" h="115" w="1">
                  <a:moveTo>
                    <a:pt x="0" y="0"/>
                  </a:moveTo>
                  <a:lnTo>
                    <a:pt x="0" y="115"/>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7" name="Shape 307"/>
            <p:cNvSpPr/>
            <p:nvPr/>
          </p:nvSpPr>
          <p:spPr>
            <a:xfrm>
              <a:off x="2667000" y="3352800"/>
              <a:ext cx="1884362" cy="1586"/>
            </a:xfrm>
            <a:custGeom>
              <a:pathLst>
                <a:path extrusionOk="0" h="1" w="1187">
                  <a:moveTo>
                    <a:pt x="0" y="0"/>
                  </a:moveTo>
                  <a:lnTo>
                    <a:pt x="1187" y="0"/>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8" name="Shape 308"/>
            <p:cNvSpPr/>
            <p:nvPr/>
          </p:nvSpPr>
          <p:spPr>
            <a:xfrm>
              <a:off x="4530725" y="3190875"/>
              <a:ext cx="1586" cy="161925"/>
            </a:xfrm>
            <a:custGeom>
              <a:pathLst>
                <a:path extrusionOk="0" h="102" w="1">
                  <a:moveTo>
                    <a:pt x="0" y="0"/>
                  </a:moveTo>
                  <a:lnTo>
                    <a:pt x="0" y="102"/>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2" name="Shape 312"/>
        <p:cNvGrpSpPr/>
        <p:nvPr/>
      </p:nvGrpSpPr>
      <p:grpSpPr>
        <a:xfrm>
          <a:off x="0" y="0"/>
          <a:ext cx="0" cy="0"/>
          <a:chOff x="0" y="0"/>
          <a:chExt cx="0" cy="0"/>
        </a:xfrm>
      </p:grpSpPr>
      <p:sp>
        <p:nvSpPr>
          <p:cNvPr id="313" name="Shape 313"/>
          <p:cNvSpPr txBox="1"/>
          <p:nvPr/>
        </p:nvSpPr>
        <p:spPr>
          <a:xfrm>
            <a:off x="685800" y="241300"/>
            <a:ext cx="7772400" cy="70961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314" name="Shape 314"/>
          <p:cNvSpPr txBox="1"/>
          <p:nvPr/>
        </p:nvSpPr>
        <p:spPr>
          <a:xfrm>
            <a:off x="763587" y="1425575"/>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have discussed:</a:t>
            </a:r>
          </a:p>
        </p:txBody>
      </p:sp>
      <p:sp>
        <p:nvSpPr>
          <p:cNvPr id="315" name="Shape 315"/>
          <p:cNvSpPr txBox="1"/>
          <p:nvPr/>
        </p:nvSpPr>
        <p:spPr>
          <a:xfrm>
            <a:off x="727075" y="2174875"/>
            <a:ext cx="7696199" cy="96837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definition of the binomial probability distribution.</a:t>
            </a:r>
          </a:p>
        </p:txBody>
      </p:sp>
      <p:sp>
        <p:nvSpPr>
          <p:cNvPr id="316" name="Shape 316"/>
          <p:cNvSpPr txBox="1"/>
          <p:nvPr/>
        </p:nvSpPr>
        <p:spPr>
          <a:xfrm>
            <a:off x="727075" y="4110037"/>
            <a:ext cx="7696199" cy="53022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Important hints.</a:t>
            </a:r>
          </a:p>
        </p:txBody>
      </p:sp>
      <p:sp>
        <p:nvSpPr>
          <p:cNvPr id="317" name="Shape 317"/>
          <p:cNvSpPr txBox="1"/>
          <p:nvPr/>
        </p:nvSpPr>
        <p:spPr>
          <a:xfrm>
            <a:off x="727075" y="4913312"/>
            <a:ext cx="7696199" cy="53022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Three computational methods.</a:t>
            </a:r>
          </a:p>
        </p:txBody>
      </p:sp>
      <p:sp>
        <p:nvSpPr>
          <p:cNvPr id="318" name="Shape 318"/>
          <p:cNvSpPr txBox="1"/>
          <p:nvPr/>
        </p:nvSpPr>
        <p:spPr>
          <a:xfrm>
            <a:off x="727075" y="5716587"/>
            <a:ext cx="7696199" cy="53022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Rationale for the formula.</a:t>
            </a:r>
          </a:p>
        </p:txBody>
      </p:sp>
      <p:sp>
        <p:nvSpPr>
          <p:cNvPr id="319" name="Shape 319"/>
          <p:cNvSpPr txBox="1"/>
          <p:nvPr/>
        </p:nvSpPr>
        <p:spPr>
          <a:xfrm>
            <a:off x="727075" y="3306762"/>
            <a:ext cx="7696199" cy="53022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Notation.</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3" name="Shape 323"/>
        <p:cNvGrpSpPr/>
        <p:nvPr/>
      </p:nvGrpSpPr>
      <p:grpSpPr>
        <a:xfrm>
          <a:off x="0" y="0"/>
          <a:ext cx="0" cy="0"/>
          <a:chOff x="0" y="0"/>
          <a:chExt cx="0" cy="0"/>
        </a:xfrm>
      </p:grpSpPr>
      <p:grpSp>
        <p:nvGrpSpPr>
          <p:cNvPr id="324" name="Shape 324"/>
          <p:cNvGrpSpPr/>
          <p:nvPr/>
        </p:nvGrpSpPr>
        <p:grpSpPr>
          <a:xfrm>
            <a:off x="0" y="0"/>
            <a:ext cx="9144000" cy="6858000"/>
            <a:chOff x="0" y="0"/>
            <a:chExt cx="9144000" cy="6858000"/>
          </a:xfrm>
        </p:grpSpPr>
        <p:sp>
          <p:nvSpPr>
            <p:cNvPr id="325" name="Shape 325"/>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326" name="Shape 32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327" name="Shape 327"/>
          <p:cNvSpPr txBox="1"/>
          <p:nvPr/>
        </p:nvSpPr>
        <p:spPr>
          <a:xfrm>
            <a:off x="762000" y="568325"/>
            <a:ext cx="7772400" cy="25273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5-4</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Mean, Variance, and Standard Deviation for the Binomial Distribution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1" name="Shape 331"/>
        <p:cNvGrpSpPr/>
        <p:nvPr/>
      </p:nvGrpSpPr>
      <p:grpSpPr>
        <a:xfrm>
          <a:off x="0" y="0"/>
          <a:ext cx="0" cy="0"/>
          <a:chOff x="0" y="0"/>
          <a:chExt cx="0" cy="0"/>
        </a:xfrm>
      </p:grpSpPr>
      <p:sp>
        <p:nvSpPr>
          <p:cNvPr id="332" name="Shape 332"/>
          <p:cNvSpPr txBox="1"/>
          <p:nvPr/>
        </p:nvSpPr>
        <p:spPr>
          <a:xfrm>
            <a:off x="5286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333" name="Shape 333"/>
          <p:cNvSpPr txBox="1"/>
          <p:nvPr/>
        </p:nvSpPr>
        <p:spPr>
          <a:xfrm>
            <a:off x="550862" y="1158875"/>
            <a:ext cx="8123236" cy="5210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consider important characteristics of a binomial distribution including center, variation and distribution.  That is, given a particular binomial probability distribution we can find its mean, variance and standard deviation.</a:t>
            </a:r>
          </a:p>
          <a:p>
            <a:pPr indent="0" lvl="0" marL="0" marR="0" rtl="0" algn="l">
              <a:lnSpc>
                <a:spcPct val="10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 strong emphasis is placed on </a:t>
            </a:r>
            <a:r>
              <a:rPr b="1" i="0" lang="en-US" sz="3200" u="none" cap="none" strike="noStrike">
                <a:solidFill>
                  <a:schemeClr val="hlink"/>
                </a:solidFill>
                <a:latin typeface="Arial"/>
                <a:ea typeface="Arial"/>
                <a:cs typeface="Arial"/>
                <a:sym typeface="Arial"/>
              </a:rPr>
              <a:t>interpreting</a:t>
            </a:r>
            <a:r>
              <a:rPr b="1" i="0" lang="en-US" sz="3200" u="none" cap="none" strike="noStrike">
                <a:solidFill>
                  <a:schemeClr val="dk1"/>
                </a:solidFill>
                <a:latin typeface="Arial"/>
                <a:ea typeface="Arial"/>
                <a:cs typeface="Arial"/>
                <a:sym typeface="Arial"/>
              </a:rPr>
              <a:t> and </a:t>
            </a:r>
            <a:r>
              <a:rPr b="1" i="0" lang="en-US" sz="3200" u="none" cap="none" strike="noStrike">
                <a:solidFill>
                  <a:schemeClr val="hlink"/>
                </a:solidFill>
                <a:latin typeface="Arial"/>
                <a:ea typeface="Arial"/>
                <a:cs typeface="Arial"/>
                <a:sym typeface="Arial"/>
              </a:rPr>
              <a:t>understanding</a:t>
            </a:r>
            <a:r>
              <a:rPr b="1" i="0" lang="en-US" sz="3200" u="none" cap="none" strike="noStrike">
                <a:solidFill>
                  <a:schemeClr val="dk1"/>
                </a:solidFill>
                <a:latin typeface="Arial"/>
                <a:ea typeface="Arial"/>
                <a:cs typeface="Arial"/>
                <a:sym typeface="Arial"/>
              </a:rPr>
              <a:t> those values.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7" name="Shape 337"/>
        <p:cNvGrpSpPr/>
        <p:nvPr/>
      </p:nvGrpSpPr>
      <p:grpSpPr>
        <a:xfrm>
          <a:off x="0" y="0"/>
          <a:ext cx="0" cy="0"/>
          <a:chOff x="0" y="0"/>
          <a:chExt cx="0" cy="0"/>
        </a:xfrm>
      </p:grpSpPr>
      <p:sp>
        <p:nvSpPr>
          <p:cNvPr id="338" name="Shape 338"/>
          <p:cNvSpPr txBox="1"/>
          <p:nvPr>
            <p:ph type="title"/>
          </p:nvPr>
        </p:nvSpPr>
        <p:spPr>
          <a:xfrm>
            <a:off x="1006475" y="330200"/>
            <a:ext cx="7223125" cy="10541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For Any Discrete Probability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Distribution: Formulas</a:t>
            </a:r>
          </a:p>
        </p:txBody>
      </p:sp>
      <p:cxnSp>
        <p:nvCxnSpPr>
          <p:cNvPr id="339" name="Shape 339"/>
          <p:cNvCxnSpPr/>
          <p:nvPr/>
        </p:nvCxnSpPr>
        <p:spPr>
          <a:xfrm flipH="1" rot="10800000">
            <a:off x="4457700" y="4495799"/>
            <a:ext cx="76199" cy="228600"/>
          </a:xfrm>
          <a:prstGeom prst="straightConnector1">
            <a:avLst/>
          </a:prstGeom>
          <a:noFill/>
          <a:ln cap="rnd" cmpd="sng" w="25400">
            <a:solidFill>
              <a:schemeClr val="dk1"/>
            </a:solidFill>
            <a:prstDash val="solid"/>
            <a:miter/>
            <a:headEnd len="med" w="med" type="none"/>
            <a:tailEnd len="med" w="med" type="none"/>
          </a:ln>
        </p:spPr>
      </p:cxnSp>
      <p:grpSp>
        <p:nvGrpSpPr>
          <p:cNvPr id="340" name="Shape 340"/>
          <p:cNvGrpSpPr/>
          <p:nvPr/>
        </p:nvGrpSpPr>
        <p:grpSpPr>
          <a:xfrm>
            <a:off x="38100" y="2000250"/>
            <a:ext cx="8789987" cy="3767136"/>
            <a:chOff x="0" y="2457450"/>
            <a:chExt cx="8789987" cy="3767136"/>
          </a:xfrm>
        </p:grpSpPr>
        <p:sp>
          <p:nvSpPr>
            <p:cNvPr id="341" name="Shape 341"/>
            <p:cNvSpPr txBox="1"/>
            <p:nvPr/>
          </p:nvSpPr>
          <p:spPr>
            <a:xfrm>
              <a:off x="342900" y="2457450"/>
              <a:ext cx="8439150" cy="20574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Mean</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µ</a:t>
              </a:r>
              <a:r>
                <a:rPr b="1" i="0" lang="en-US" sz="3200" u="none" cap="none" strike="noStrike">
                  <a:solidFill>
                    <a:schemeClr val="dk1"/>
                  </a:solidFill>
                  <a:latin typeface="Times New Roman"/>
                  <a:ea typeface="Times New Roman"/>
                  <a:cs typeface="Times New Roman"/>
                  <a:sym typeface="Times New Roman"/>
                </a:rPr>
                <a:t>   = </a:t>
              </a:r>
              <a:r>
                <a:rPr b="1" i="0" lang="en-US" sz="40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Times New Roman"/>
                  <a:ea typeface="Times New Roman"/>
                  <a:cs typeface="Times New Roman"/>
                  <a:sym typeface="Times New Roman"/>
                </a:rPr>
                <a:t>[</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Times New Roman"/>
                  <a:ea typeface="Times New Roman"/>
                  <a:cs typeface="Times New Roman"/>
                  <a:sym typeface="Times New Roman"/>
                </a:rPr>
                <a:t>(</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Times New Roman"/>
                  <a:ea typeface="Times New Roman"/>
                  <a:cs typeface="Times New Roman"/>
                  <a:sym typeface="Times New Roman"/>
                </a:rPr>
                <a:t>)]</a:t>
              </a:r>
            </a:p>
            <a:p>
              <a:pPr indent="-342900" lvl="0" marL="342900" marR="0" rtl="0" algn="l">
                <a:lnSpc>
                  <a:spcPct val="90000"/>
                </a:lnSpc>
                <a:spcBef>
                  <a:spcPts val="32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Variance</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Noto Symbol"/>
                  <a:ea typeface="Noto Symbol"/>
                  <a:cs typeface="Noto Symbol"/>
                  <a:sym typeface="Noto Symbol"/>
                </a:rPr>
                <a:t> </a:t>
              </a:r>
              <a:r>
                <a:rPr b="1" baseline="30000" i="0" lang="en-US" sz="1800" u="none" cap="none" strike="noStrike">
                  <a:solidFill>
                    <a:schemeClr val="dk1"/>
                  </a:solidFill>
                  <a:latin typeface="Times New Roman"/>
                  <a:ea typeface="Times New Roman"/>
                  <a:cs typeface="Times New Roman"/>
                  <a:sym typeface="Times New Roman"/>
                </a:rPr>
                <a:t>2</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Times New Roman"/>
                  <a:ea typeface="Times New Roman"/>
                  <a:cs typeface="Times New Roman"/>
                  <a:sym typeface="Times New Roman"/>
                </a:rPr>
                <a:t>= [</a:t>
              </a:r>
              <a:r>
                <a:rPr b="1" i="0" lang="en-US" sz="40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x</a:t>
              </a:r>
              <a:r>
                <a:rPr b="1" baseline="30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Times New Roman"/>
                  <a:ea typeface="Times New Roman"/>
                  <a:cs typeface="Times New Roman"/>
                  <a:sym typeface="Times New Roman"/>
                </a:rPr>
                <a:t>(</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Times New Roman"/>
                  <a:ea typeface="Times New Roman"/>
                  <a:cs typeface="Times New Roman"/>
                  <a:sym typeface="Times New Roman"/>
                </a:rPr>
                <a:t>) ] – </a:t>
              </a:r>
              <a:r>
                <a:rPr b="1" i="1" lang="en-US" sz="3200" u="none" cap="none" strike="noStrike">
                  <a:solidFill>
                    <a:schemeClr val="dk1"/>
                  </a:solidFill>
                  <a:latin typeface="Arial"/>
                  <a:ea typeface="Arial"/>
                  <a:cs typeface="Arial"/>
                  <a:sym typeface="Arial"/>
                </a:rPr>
                <a:t>µ</a:t>
              </a:r>
              <a:r>
                <a:rPr b="1" baseline="30000" i="0" lang="en-US" sz="3200" u="none" cap="none" strike="noStrike">
                  <a:solidFill>
                    <a:schemeClr val="dk1"/>
                  </a:solidFill>
                  <a:latin typeface="Arial"/>
                  <a:ea typeface="Arial"/>
                  <a:cs typeface="Arial"/>
                  <a:sym typeface="Arial"/>
                </a:rPr>
                <a:t>2</a:t>
              </a:r>
            </a:p>
            <a:p>
              <a:pPr indent="0" lvl="0" marL="0" marR="0" rtl="0" algn="l">
                <a:lnSpc>
                  <a:spcPct val="100000"/>
                </a:lnSpc>
                <a:spcBef>
                  <a:spcPts val="1600"/>
                </a:spcBef>
                <a:spcAft>
                  <a:spcPts val="0"/>
                </a:spcAft>
                <a:buNone/>
              </a:pPr>
              <a:r>
                <a:t/>
              </a:r>
              <a:endParaRPr b="1" baseline="30000" i="0" sz="3200" u="none" cap="none" strike="noStrike">
                <a:solidFill>
                  <a:schemeClr val="dk1"/>
                </a:solidFill>
                <a:latin typeface="Arial"/>
                <a:ea typeface="Arial"/>
                <a:cs typeface="Arial"/>
                <a:sym typeface="Arial"/>
              </a:endParaRPr>
            </a:p>
          </p:txBody>
        </p:sp>
        <p:grpSp>
          <p:nvGrpSpPr>
            <p:cNvPr id="342" name="Shape 342"/>
            <p:cNvGrpSpPr/>
            <p:nvPr/>
          </p:nvGrpSpPr>
          <p:grpSpPr>
            <a:xfrm>
              <a:off x="0" y="4571999"/>
              <a:ext cx="8789987" cy="1652586"/>
              <a:chOff x="0" y="4571999"/>
              <a:chExt cx="8789987" cy="1652586"/>
            </a:xfrm>
          </p:grpSpPr>
          <p:sp>
            <p:nvSpPr>
              <p:cNvPr id="343" name="Shape 343"/>
              <p:cNvSpPr txBox="1"/>
              <p:nvPr/>
            </p:nvSpPr>
            <p:spPr>
              <a:xfrm>
                <a:off x="0" y="4648200"/>
                <a:ext cx="8789987" cy="157638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Std. Dev         </a:t>
                </a:r>
                <a:r>
                  <a:rPr b="1" i="1" lang="en-US" sz="3600" u="none" cap="none" strike="noStrike">
                    <a:solidFill>
                      <a:schemeClr val="dk1"/>
                    </a:solidFill>
                    <a:latin typeface="Noto Symbol"/>
                    <a:ea typeface="Noto Symbol"/>
                    <a:cs typeface="Noto Symbol"/>
                    <a:sym typeface="Noto Symbol"/>
                  </a:rPr>
                  <a:t>σ</a:t>
                </a:r>
                <a:r>
                  <a:rPr b="1" i="0" lang="en-US" sz="3600" u="none" cap="none" strike="noStrike">
                    <a:solidFill>
                      <a:schemeClr val="dk1"/>
                    </a:solidFill>
                    <a:latin typeface="Noto Symbol"/>
                    <a:ea typeface="Noto Symbol"/>
                    <a:cs typeface="Noto Symbol"/>
                    <a:sym typeface="Noto Symbol"/>
                  </a:rPr>
                  <a:t> </a:t>
                </a:r>
                <a:r>
                  <a:rPr b="1" baseline="30000" i="0" lang="en-US" sz="20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      [</a:t>
                </a:r>
                <a:r>
                  <a:rPr b="1" i="0" lang="en-US" sz="4400" u="none" cap="none" strike="noStrike">
                    <a:solidFill>
                      <a:schemeClr val="dk1"/>
                    </a:solidFill>
                    <a:latin typeface="Noto Symbol"/>
                    <a:ea typeface="Noto Symbol"/>
                    <a:cs typeface="Noto Symbol"/>
                    <a:sym typeface="Noto Symbol"/>
                  </a:rPr>
                  <a:t>Σ</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Arial"/>
                    <a:ea typeface="Arial"/>
                    <a:cs typeface="Arial"/>
                    <a:sym typeface="Arial"/>
                  </a:rPr>
                  <a:t>x</a:t>
                </a:r>
                <a:r>
                  <a:rPr b="1" baseline="30000" i="0" lang="en-US" sz="3600" u="none" cap="none" strike="noStrike">
                    <a:solidFill>
                      <a:schemeClr val="dk1"/>
                    </a:solidFill>
                    <a:latin typeface="Arial"/>
                    <a:ea typeface="Arial"/>
                    <a:cs typeface="Arial"/>
                    <a:sym typeface="Arial"/>
                  </a:rPr>
                  <a:t>2</a:t>
                </a:r>
                <a:r>
                  <a:rPr b="1" i="0" lang="en-US" sz="36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x</a:t>
                </a:r>
                <a:r>
                  <a:rPr b="1" i="0" lang="en-US" sz="3600" u="none" cap="none" strike="noStrike">
                    <a:solidFill>
                      <a:schemeClr val="dk1"/>
                    </a:solidFill>
                    <a:latin typeface="Arial"/>
                    <a:ea typeface="Arial"/>
                    <a:cs typeface="Arial"/>
                    <a:sym typeface="Arial"/>
                  </a:rPr>
                  <a:t>) ] – </a:t>
                </a:r>
                <a:r>
                  <a:rPr b="1" i="1" lang="en-US" sz="3600" u="none" cap="none" strike="noStrike">
                    <a:solidFill>
                      <a:schemeClr val="dk1"/>
                    </a:solidFill>
                    <a:latin typeface="Arial"/>
                    <a:ea typeface="Arial"/>
                    <a:cs typeface="Arial"/>
                    <a:sym typeface="Arial"/>
                  </a:rPr>
                  <a:t>µ</a:t>
                </a:r>
                <a:r>
                  <a:rPr b="1" baseline="30000" i="0" lang="en-US" sz="3600" u="none" cap="none" strike="noStrike">
                    <a:solidFill>
                      <a:schemeClr val="dk1"/>
                    </a:solidFill>
                    <a:latin typeface="Arial"/>
                    <a:ea typeface="Arial"/>
                    <a:cs typeface="Arial"/>
                    <a:sym typeface="Arial"/>
                  </a:rPr>
                  <a:t>2</a:t>
                </a:r>
              </a:p>
              <a:p>
                <a:pPr indent="0" lvl="0" marL="0" marR="0" rtl="0" algn="l">
                  <a:lnSpc>
                    <a:spcPct val="100000"/>
                  </a:lnSpc>
                  <a:spcBef>
                    <a:spcPts val="1760"/>
                  </a:spcBef>
                  <a:spcAft>
                    <a:spcPts val="0"/>
                  </a:spcAft>
                  <a:buNone/>
                </a:pPr>
                <a:r>
                  <a:t/>
                </a:r>
                <a:endParaRPr b="1" baseline="30000" i="0" sz="3600" u="none" cap="none" strike="noStrike">
                  <a:solidFill>
                    <a:schemeClr val="dk1"/>
                  </a:solidFill>
                  <a:latin typeface="Arial"/>
                  <a:ea typeface="Arial"/>
                  <a:cs typeface="Arial"/>
                  <a:sym typeface="Arial"/>
                </a:endParaRPr>
              </a:p>
            </p:txBody>
          </p:sp>
          <p:grpSp>
            <p:nvGrpSpPr>
              <p:cNvPr id="344" name="Shape 344"/>
              <p:cNvGrpSpPr/>
              <p:nvPr/>
            </p:nvGrpSpPr>
            <p:grpSpPr>
              <a:xfrm>
                <a:off x="4495800" y="4571999"/>
                <a:ext cx="4222749" cy="914400"/>
                <a:chOff x="4495800" y="4571999"/>
                <a:chExt cx="4222749" cy="914400"/>
              </a:xfrm>
            </p:grpSpPr>
            <p:cxnSp>
              <p:nvCxnSpPr>
                <p:cNvPr id="345" name="Shape 345"/>
                <p:cNvCxnSpPr/>
                <p:nvPr/>
              </p:nvCxnSpPr>
              <p:spPr>
                <a:xfrm>
                  <a:off x="4495800" y="4953000"/>
                  <a:ext cx="152399" cy="533399"/>
                </a:xfrm>
                <a:prstGeom prst="straightConnector1">
                  <a:avLst/>
                </a:prstGeom>
                <a:noFill/>
                <a:ln cap="rnd" cmpd="sng" w="25400">
                  <a:solidFill>
                    <a:schemeClr val="dk1"/>
                  </a:solidFill>
                  <a:prstDash val="solid"/>
                  <a:miter/>
                  <a:headEnd len="med" w="med" type="none"/>
                  <a:tailEnd len="med" w="med" type="none"/>
                </a:ln>
              </p:spPr>
            </p:cxnSp>
            <p:cxnSp>
              <p:nvCxnSpPr>
                <p:cNvPr id="346" name="Shape 346"/>
                <p:cNvCxnSpPr/>
                <p:nvPr/>
              </p:nvCxnSpPr>
              <p:spPr>
                <a:xfrm flipH="1" rot="10800000">
                  <a:off x="4648200" y="4571999"/>
                  <a:ext cx="381000" cy="914400"/>
                </a:xfrm>
                <a:prstGeom prst="straightConnector1">
                  <a:avLst/>
                </a:prstGeom>
                <a:noFill/>
                <a:ln cap="rnd" cmpd="sng" w="25400">
                  <a:solidFill>
                    <a:schemeClr val="dk1"/>
                  </a:solidFill>
                  <a:prstDash val="solid"/>
                  <a:miter/>
                  <a:headEnd len="med" w="med" type="none"/>
                  <a:tailEnd len="med" w="med" type="none"/>
                </a:ln>
              </p:spPr>
            </p:cxnSp>
            <p:cxnSp>
              <p:nvCxnSpPr>
                <p:cNvPr id="347" name="Shape 347"/>
                <p:cNvCxnSpPr/>
                <p:nvPr/>
              </p:nvCxnSpPr>
              <p:spPr>
                <a:xfrm>
                  <a:off x="5014912" y="4584700"/>
                  <a:ext cx="3703637" cy="0"/>
                </a:xfrm>
                <a:prstGeom prst="straightConnector1">
                  <a:avLst/>
                </a:prstGeom>
                <a:noFill/>
                <a:ln cap="rnd" cmpd="sng" w="25400">
                  <a:solidFill>
                    <a:schemeClr val="dk1"/>
                  </a:solidFill>
                  <a:prstDash val="solid"/>
                  <a:miter/>
                  <a:headEnd len="med" w="med" type="none"/>
                  <a:tailEnd len="med" w="med" type="none"/>
                </a:ln>
              </p:spPr>
            </p:cxnSp>
          </p:grpSp>
        </p:grpSp>
      </p:gr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1" name="Shape 351"/>
        <p:cNvGrpSpPr/>
        <p:nvPr/>
      </p:nvGrpSpPr>
      <p:grpSpPr>
        <a:xfrm>
          <a:off x="0" y="0"/>
          <a:ext cx="0" cy="0"/>
          <a:chOff x="0" y="0"/>
          <a:chExt cx="0" cy="0"/>
        </a:xfrm>
      </p:grpSpPr>
      <p:sp>
        <p:nvSpPr>
          <p:cNvPr id="352" name="Shape 352"/>
          <p:cNvSpPr txBox="1"/>
          <p:nvPr>
            <p:ph type="title"/>
          </p:nvPr>
        </p:nvSpPr>
        <p:spPr>
          <a:xfrm>
            <a:off x="327025" y="139700"/>
            <a:ext cx="8601074" cy="8254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Binomial Distribution: Formulas</a:t>
            </a:r>
          </a:p>
        </p:txBody>
      </p:sp>
      <p:grpSp>
        <p:nvGrpSpPr>
          <p:cNvPr id="353" name="Shape 353"/>
          <p:cNvGrpSpPr/>
          <p:nvPr/>
        </p:nvGrpSpPr>
        <p:grpSpPr>
          <a:xfrm>
            <a:off x="1143000" y="1308100"/>
            <a:ext cx="7278687" cy="3400425"/>
            <a:chOff x="1143000" y="1308100"/>
            <a:chExt cx="7278687" cy="3400425"/>
          </a:xfrm>
        </p:grpSpPr>
        <p:sp>
          <p:nvSpPr>
            <p:cNvPr id="354" name="Shape 354"/>
            <p:cNvSpPr txBox="1"/>
            <p:nvPr/>
          </p:nvSpPr>
          <p:spPr>
            <a:xfrm>
              <a:off x="1143000" y="3302000"/>
              <a:ext cx="6654800" cy="14065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Std. Dev.   </a:t>
              </a:r>
              <a:r>
                <a:rPr b="1" i="1" lang="en-US" sz="3600" u="none" cap="none" strike="noStrike">
                  <a:solidFill>
                    <a:schemeClr val="dk1"/>
                  </a:solidFill>
                  <a:latin typeface="Noto Symbol"/>
                  <a:ea typeface="Noto Symbol"/>
                  <a:cs typeface="Noto Symbol"/>
                  <a:sym typeface="Noto Symbol"/>
                </a:rPr>
                <a:t>σ</a:t>
              </a:r>
              <a:r>
                <a:rPr b="1" i="0" lang="en-US" sz="3600" u="none" cap="none" strike="noStrike">
                  <a:solidFill>
                    <a:schemeClr val="dk1"/>
                  </a:solidFill>
                  <a:latin typeface="Noto Symbol"/>
                  <a:ea typeface="Noto Symbol"/>
                  <a:cs typeface="Noto Symbol"/>
                  <a:sym typeface="Noto Symbol"/>
                </a:rPr>
                <a:t>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Arial"/>
                  <a:ea typeface="Arial"/>
                  <a:cs typeface="Arial"/>
                  <a:sym typeface="Arial"/>
                </a:rPr>
                <a:t>n </a:t>
              </a:r>
              <a:r>
                <a:rPr b="1" i="1" lang="en-US" sz="32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 p </a:t>
              </a:r>
              <a:r>
                <a:rPr b="1" i="1" lang="en-US" sz="32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 q</a:t>
              </a:r>
            </a:p>
            <a:p>
              <a:pPr indent="0" lvl="0" marL="0" marR="0" rtl="0" algn="l">
                <a:lnSpc>
                  <a:spcPct val="100000"/>
                </a:lnSpc>
                <a:spcBef>
                  <a:spcPts val="1440"/>
                </a:spcBef>
                <a:spcAft>
                  <a:spcPts val="0"/>
                </a:spcAft>
                <a:buNone/>
              </a:pPr>
              <a:r>
                <a:t/>
              </a:r>
              <a:endParaRPr b="1" i="1" sz="3600" u="none" cap="none" strike="noStrike">
                <a:solidFill>
                  <a:schemeClr val="dk1"/>
                </a:solidFill>
                <a:latin typeface="Arial"/>
                <a:ea typeface="Arial"/>
                <a:cs typeface="Arial"/>
                <a:sym typeface="Arial"/>
              </a:endParaRPr>
            </a:p>
          </p:txBody>
        </p:sp>
        <p:sp>
          <p:nvSpPr>
            <p:cNvPr id="355" name="Shape 355"/>
            <p:cNvSpPr txBox="1"/>
            <p:nvPr/>
          </p:nvSpPr>
          <p:spPr>
            <a:xfrm>
              <a:off x="1411287" y="1308100"/>
              <a:ext cx="7010400" cy="18288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Mean</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µ</a:t>
              </a:r>
              <a:r>
                <a:rPr b="1" i="0" lang="en-US" sz="3200" u="none" cap="none" strike="noStrike">
                  <a:solidFill>
                    <a:schemeClr val="dk1"/>
                  </a:solidFill>
                  <a:latin typeface="Times New Roman"/>
                  <a:ea typeface="Times New Roman"/>
                  <a:cs typeface="Times New Roman"/>
                  <a:sym typeface="Times New Roman"/>
                </a:rPr>
                <a:t> 	  = </a:t>
              </a:r>
              <a:r>
                <a:rPr b="1" i="1" lang="en-US" sz="3200" u="none" cap="none" strike="noStrike">
                  <a:solidFill>
                    <a:schemeClr val="dk1"/>
                  </a:solidFill>
                  <a:latin typeface="Arial"/>
                  <a:ea typeface="Arial"/>
                  <a:cs typeface="Arial"/>
                  <a:sym typeface="Arial"/>
                </a:rPr>
                <a:t>n</a:t>
              </a:r>
              <a:r>
                <a:rPr b="1" i="1" lang="en-US" sz="32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a:t>
              </a:r>
              <a:r>
                <a:rPr b="1" i="1"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p</a:t>
              </a:r>
            </a:p>
            <a:p>
              <a:pPr indent="-342900" lvl="0" marL="342900" marR="0" rtl="0" algn="l">
                <a:lnSpc>
                  <a:spcPct val="90000"/>
                </a:lnSpc>
                <a:spcBef>
                  <a:spcPts val="256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Variance</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Noto Symbol"/>
                  <a:ea typeface="Noto Symbol"/>
                  <a:cs typeface="Noto Symbol"/>
                  <a:sym typeface="Noto Symbol"/>
                </a:rPr>
                <a:t> </a:t>
              </a:r>
              <a:r>
                <a:rPr b="1" baseline="30000" i="0" lang="en-US" sz="2000" u="none" cap="none" strike="noStrike">
                  <a:solidFill>
                    <a:schemeClr val="dk1"/>
                  </a:solidFill>
                  <a:latin typeface="Arial"/>
                  <a:ea typeface="Arial"/>
                  <a:cs typeface="Arial"/>
                  <a:sym typeface="Arial"/>
                </a:rPr>
                <a:t>2</a:t>
              </a:r>
              <a:r>
                <a:rPr b="1" i="0" lang="en-US" sz="3200" u="none" cap="none" strike="noStrike">
                  <a:solidFill>
                    <a:schemeClr val="dk1"/>
                  </a:solidFill>
                  <a:latin typeface="Noto Symbol"/>
                  <a:ea typeface="Noto Symbol"/>
                  <a:cs typeface="Noto Symbol"/>
                  <a:sym typeface="Noto Symbol"/>
                </a:rPr>
                <a:t>  </a:t>
              </a:r>
              <a:r>
                <a:rPr b="1" i="0"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n</a:t>
              </a:r>
              <a:r>
                <a:rPr b="1" i="1" lang="en-US" sz="32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a:t>
              </a:r>
              <a:r>
                <a:rPr b="1" i="1"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p</a:t>
              </a:r>
              <a:r>
                <a:rPr b="1" i="1" lang="en-US" sz="32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a:t>
              </a:r>
              <a:r>
                <a:rPr b="1" i="1" lang="en-US" sz="32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q</a:t>
              </a:r>
            </a:p>
            <a:p>
              <a:pPr indent="0" lvl="0" marL="0" marR="0" rtl="0" algn="l">
                <a:lnSpc>
                  <a:spcPct val="100000"/>
                </a:lnSpc>
                <a:spcBef>
                  <a:spcPts val="1280"/>
                </a:spcBef>
                <a:spcAft>
                  <a:spcPts val="0"/>
                </a:spcAft>
                <a:buNone/>
              </a:pPr>
              <a:r>
                <a:t/>
              </a:r>
              <a:endParaRPr b="1" i="1" sz="3200" u="none" cap="none" strike="noStrike">
                <a:solidFill>
                  <a:schemeClr val="dk1"/>
                </a:solidFill>
                <a:latin typeface="Times New Roman"/>
                <a:ea typeface="Times New Roman"/>
                <a:cs typeface="Times New Roman"/>
                <a:sym typeface="Times New Roman"/>
              </a:endParaRPr>
            </a:p>
          </p:txBody>
        </p:sp>
        <p:grpSp>
          <p:nvGrpSpPr>
            <p:cNvPr id="356" name="Shape 356"/>
            <p:cNvGrpSpPr/>
            <p:nvPr/>
          </p:nvGrpSpPr>
          <p:grpSpPr>
            <a:xfrm>
              <a:off x="4775200" y="3346450"/>
              <a:ext cx="2143125" cy="485775"/>
              <a:chOff x="5562600" y="4105275"/>
              <a:chExt cx="2143125" cy="485775"/>
            </a:xfrm>
          </p:grpSpPr>
          <p:sp>
            <p:nvSpPr>
              <p:cNvPr id="357" name="Shape 357"/>
              <p:cNvSpPr/>
              <p:nvPr/>
            </p:nvSpPr>
            <p:spPr>
              <a:xfrm>
                <a:off x="5562600" y="4191000"/>
                <a:ext cx="76200" cy="133350"/>
              </a:xfrm>
              <a:custGeom>
                <a:pathLst>
                  <a:path extrusionOk="0" h="84" w="48">
                    <a:moveTo>
                      <a:pt x="0" y="84"/>
                    </a:moveTo>
                    <a:lnTo>
                      <a:pt x="48"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8" name="Shape 358"/>
              <p:cNvSpPr/>
              <p:nvPr/>
            </p:nvSpPr>
            <p:spPr>
              <a:xfrm>
                <a:off x="5629275" y="4191000"/>
                <a:ext cx="95250" cy="400050"/>
              </a:xfrm>
              <a:custGeom>
                <a:pathLst>
                  <a:path extrusionOk="0" h="252" w="60">
                    <a:moveTo>
                      <a:pt x="0" y="0"/>
                    </a:moveTo>
                    <a:lnTo>
                      <a:pt x="60" y="252"/>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9" name="Shape 359"/>
              <p:cNvSpPr/>
              <p:nvPr/>
            </p:nvSpPr>
            <p:spPr>
              <a:xfrm>
                <a:off x="5715000" y="4105275"/>
                <a:ext cx="190500" cy="485775"/>
              </a:xfrm>
              <a:custGeom>
                <a:pathLst>
                  <a:path extrusionOk="0" h="306" w="120">
                    <a:moveTo>
                      <a:pt x="0" y="306"/>
                    </a:moveTo>
                    <a:lnTo>
                      <a:pt x="120"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0" name="Shape 360"/>
              <p:cNvSpPr/>
              <p:nvPr/>
            </p:nvSpPr>
            <p:spPr>
              <a:xfrm>
                <a:off x="5905500" y="4114800"/>
                <a:ext cx="1800225" cy="1586"/>
              </a:xfrm>
              <a:custGeom>
                <a:pathLst>
                  <a:path extrusionOk="0" h="1" w="1134">
                    <a:moveTo>
                      <a:pt x="0" y="0"/>
                    </a:moveTo>
                    <a:lnTo>
                      <a:pt x="1134" y="1"/>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
        <p:nvSpPr>
          <p:cNvPr id="361" name="Shape 361"/>
          <p:cNvSpPr txBox="1"/>
          <p:nvPr/>
        </p:nvSpPr>
        <p:spPr>
          <a:xfrm>
            <a:off x="914400" y="4191000"/>
            <a:ext cx="7624762" cy="210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Where</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number of fixed trials</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 probability of </a:t>
            </a:r>
            <a:r>
              <a:rPr b="1" i="0" lang="en-US" sz="2400" u="none" cap="none" strike="noStrike">
                <a:solidFill>
                  <a:schemeClr val="hlink"/>
                </a:solidFill>
                <a:latin typeface="Arial"/>
                <a:ea typeface="Arial"/>
                <a:cs typeface="Arial"/>
                <a:sym typeface="Arial"/>
              </a:rPr>
              <a:t>success</a:t>
            </a:r>
            <a:r>
              <a:rPr b="1" i="0" lang="en-US" sz="2400" u="none" cap="none" strike="noStrike">
                <a:solidFill>
                  <a:schemeClr val="dk1"/>
                </a:solidFill>
                <a:latin typeface="Arial"/>
                <a:ea typeface="Arial"/>
                <a:cs typeface="Arial"/>
                <a:sym typeface="Arial"/>
              </a:rPr>
              <a:t> in one of the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a:t>
            </a:r>
          </a:p>
          <a:p>
            <a:pPr indent="0" lvl="0" marL="0" marR="0" rtl="0" algn="l">
              <a:lnSpc>
                <a:spcPct val="100000"/>
              </a:lnSpc>
              <a:spcBef>
                <a:spcPts val="1200"/>
              </a:spcBef>
              <a:spcAft>
                <a:spcPts val="0"/>
              </a:spcAft>
              <a:buClr>
                <a:schemeClr val="hlink"/>
              </a:buClr>
              <a:buSzPct val="25000"/>
              <a:buFont typeface="Arial"/>
              <a:buNone/>
            </a:pPr>
            <a:r>
              <a:rPr b="1" i="1" lang="en-US" sz="2400" u="none" cap="none" strike="noStrike">
                <a:solidFill>
                  <a:schemeClr val="hlink"/>
                </a:solidFill>
                <a:latin typeface="Arial"/>
                <a:ea typeface="Arial"/>
                <a:cs typeface="Arial"/>
                <a:sym typeface="Arial"/>
              </a:rPr>
              <a:t>q</a:t>
            </a:r>
            <a:r>
              <a:rPr b="1" i="0" lang="en-US" sz="2400" u="none" cap="none" strike="noStrike">
                <a:solidFill>
                  <a:schemeClr val="dk1"/>
                </a:solidFill>
                <a:latin typeface="Arial"/>
                <a:ea typeface="Arial"/>
                <a:cs typeface="Arial"/>
                <a:sym typeface="Arial"/>
              </a:rPr>
              <a:t> = probability of </a:t>
            </a:r>
            <a:r>
              <a:rPr b="1" i="0" lang="en-US" sz="2400" u="none" cap="none" strike="noStrike">
                <a:solidFill>
                  <a:schemeClr val="hlink"/>
                </a:solidFill>
                <a:latin typeface="Arial"/>
                <a:ea typeface="Arial"/>
                <a:cs typeface="Arial"/>
                <a:sym typeface="Arial"/>
              </a:rPr>
              <a:t>failure</a:t>
            </a:r>
            <a:r>
              <a:rPr b="1" i="0" lang="en-US" sz="2400" u="none" cap="none" strike="noStrike">
                <a:solidFill>
                  <a:schemeClr val="dk1"/>
                </a:solidFill>
                <a:latin typeface="Arial"/>
                <a:ea typeface="Arial"/>
                <a:cs typeface="Arial"/>
                <a:sym typeface="Arial"/>
              </a:rPr>
              <a:t> in one of the </a:t>
            </a:r>
            <a:r>
              <a:rPr b="1" i="1" lang="en-US" sz="2400" u="none" cap="none" strike="noStrike">
                <a:solidFill>
                  <a:schemeClr val="hlink"/>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trials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4524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 and Preview</a:t>
            </a:r>
          </a:p>
        </p:txBody>
      </p:sp>
      <p:sp>
        <p:nvSpPr>
          <p:cNvPr id="43" name="Shape 43"/>
          <p:cNvSpPr txBox="1"/>
          <p:nvPr>
            <p:ph idx="1" type="body"/>
          </p:nvPr>
        </p:nvSpPr>
        <p:spPr>
          <a:xfrm>
            <a:off x="509587" y="1066800"/>
            <a:ext cx="8393111" cy="4856161"/>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This chapter combines the methods of </a:t>
            </a:r>
            <a:r>
              <a:rPr b="1" i="0" lang="en-US" sz="3000" u="none" cap="none" strike="noStrike">
                <a:solidFill>
                  <a:schemeClr val="hlink"/>
                </a:solidFill>
                <a:latin typeface="Arial"/>
                <a:ea typeface="Arial"/>
                <a:cs typeface="Arial"/>
                <a:sym typeface="Arial"/>
              </a:rPr>
              <a:t>descriptive statistics</a:t>
            </a:r>
            <a:r>
              <a:rPr b="1" i="0" lang="en-US" sz="3000" u="none" cap="none" strike="noStrike">
                <a:solidFill>
                  <a:schemeClr val="dk1"/>
                </a:solidFill>
                <a:latin typeface="Arial"/>
                <a:ea typeface="Arial"/>
                <a:cs typeface="Arial"/>
                <a:sym typeface="Arial"/>
              </a:rPr>
              <a:t> presented in Chapter 2 and 3 and those of </a:t>
            </a:r>
            <a:r>
              <a:rPr b="1" i="0" lang="en-US" sz="3000" u="none" cap="none" strike="noStrike">
                <a:solidFill>
                  <a:schemeClr val="hlink"/>
                </a:solidFill>
                <a:latin typeface="Arial"/>
                <a:ea typeface="Arial"/>
                <a:cs typeface="Arial"/>
                <a:sym typeface="Arial"/>
              </a:rPr>
              <a:t>probability</a:t>
            </a:r>
            <a:r>
              <a:rPr b="1" i="0" lang="en-US" sz="3000" u="none" cap="none" strike="noStrike">
                <a:solidFill>
                  <a:schemeClr val="dk1"/>
                </a:solidFill>
                <a:latin typeface="Arial"/>
                <a:ea typeface="Arial"/>
                <a:cs typeface="Arial"/>
                <a:sym typeface="Arial"/>
              </a:rPr>
              <a:t> presented in Chapter 4 to describe and analyze </a:t>
            </a:r>
          </a:p>
          <a:p>
            <a:pPr indent="-342900" lvl="0" marL="342900" marR="0" rtl="0" algn="l">
              <a:lnSpc>
                <a:spcPct val="95000"/>
              </a:lnSpc>
              <a:spcBef>
                <a:spcPts val="198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			probability distributions</a:t>
            </a:r>
            <a:r>
              <a:rPr b="1" i="0" lang="en-US" sz="3000" u="none" cap="none" strike="noStrike">
                <a:solidFill>
                  <a:schemeClr val="dk1"/>
                </a:solidFill>
                <a:latin typeface="Arial"/>
                <a:ea typeface="Arial"/>
                <a:cs typeface="Arial"/>
                <a:sym typeface="Arial"/>
              </a:rPr>
              <a:t>.</a:t>
            </a:r>
          </a:p>
          <a:p>
            <a:pPr indent="-342900" lvl="0" marL="342900" marR="0" rtl="0" algn="l">
              <a:lnSpc>
                <a:spcPct val="95000"/>
              </a:lnSpc>
              <a:spcBef>
                <a:spcPts val="1980"/>
              </a:spcBef>
              <a:spcAft>
                <a:spcPts val="900"/>
              </a:spcAft>
              <a:buClr>
                <a:schemeClr val="dk1"/>
              </a:buClr>
              <a:buSzPct val="25000"/>
              <a:buFont typeface="Arial"/>
              <a:buNone/>
            </a:pPr>
            <a:r>
              <a:rPr b="1" i="0" lang="en-US" sz="3000" u="none" cap="none" strike="noStrike">
                <a:solidFill>
                  <a:schemeClr val="dk1"/>
                </a:solidFill>
                <a:latin typeface="Arial"/>
                <a:ea typeface="Arial"/>
                <a:cs typeface="Arial"/>
                <a:sym typeface="Arial"/>
              </a:rPr>
              <a:t>Probability Distributions describe what will </a:t>
            </a:r>
            <a:r>
              <a:rPr b="1" i="0" lang="en-US" sz="3000" u="none" cap="none" strike="noStrike">
                <a:solidFill>
                  <a:schemeClr val="hlink"/>
                </a:solidFill>
                <a:latin typeface="Arial"/>
                <a:ea typeface="Arial"/>
                <a:cs typeface="Arial"/>
                <a:sym typeface="Arial"/>
              </a:rPr>
              <a:t>probably</a:t>
            </a:r>
            <a:r>
              <a:rPr b="1" i="0" lang="en-US" sz="3000" u="none" cap="none" strike="noStrike">
                <a:solidFill>
                  <a:schemeClr val="dk1"/>
                </a:solidFill>
                <a:latin typeface="Arial"/>
                <a:ea typeface="Arial"/>
                <a:cs typeface="Arial"/>
                <a:sym typeface="Arial"/>
              </a:rPr>
              <a:t> happen instead of what actually </a:t>
            </a:r>
            <a:r>
              <a:rPr b="1" i="0" lang="en-US" sz="3000" u="none" cap="none" strike="noStrike">
                <a:solidFill>
                  <a:schemeClr val="hlink"/>
                </a:solidFill>
                <a:latin typeface="Arial"/>
                <a:ea typeface="Arial"/>
                <a:cs typeface="Arial"/>
                <a:sym typeface="Arial"/>
              </a:rPr>
              <a:t>did</a:t>
            </a:r>
            <a:r>
              <a:rPr b="1" i="0" lang="en-US" sz="3000" u="none" cap="none" strike="noStrike">
                <a:solidFill>
                  <a:schemeClr val="dk1"/>
                </a:solidFill>
                <a:latin typeface="Arial"/>
                <a:ea typeface="Arial"/>
                <a:cs typeface="Arial"/>
                <a:sym typeface="Arial"/>
              </a:rPr>
              <a:t> happen, and they are often given in the format of a graph, table, or formula.</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5" name="Shape 365"/>
        <p:cNvGrpSpPr/>
        <p:nvPr/>
      </p:nvGrpSpPr>
      <p:grpSpPr>
        <a:xfrm>
          <a:off x="0" y="0"/>
          <a:ext cx="0" cy="0"/>
          <a:chOff x="0" y="0"/>
          <a:chExt cx="0" cy="0"/>
        </a:xfrm>
      </p:grpSpPr>
      <p:sp>
        <p:nvSpPr>
          <p:cNvPr id="366" name="Shape 366"/>
          <p:cNvSpPr txBox="1"/>
          <p:nvPr>
            <p:ph type="title"/>
          </p:nvPr>
        </p:nvSpPr>
        <p:spPr>
          <a:xfrm>
            <a:off x="727075" y="195261"/>
            <a:ext cx="7772400" cy="7096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Interpretation of Results</a:t>
            </a:r>
          </a:p>
        </p:txBody>
      </p:sp>
      <p:sp>
        <p:nvSpPr>
          <p:cNvPr id="367" name="Shape 367"/>
          <p:cNvSpPr txBox="1"/>
          <p:nvPr>
            <p:ph idx="1" type="body"/>
          </p:nvPr>
        </p:nvSpPr>
        <p:spPr>
          <a:xfrm>
            <a:off x="844550" y="3224211"/>
            <a:ext cx="7462836" cy="1855786"/>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Maximum usual values</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Arial"/>
                <a:ea typeface="Arial"/>
                <a:cs typeface="Arial"/>
                <a:sym typeface="Arial"/>
              </a:rPr>
              <a:t>µ</a:t>
            </a:r>
            <a:r>
              <a:rPr b="1" i="0" lang="en-US" sz="3600" u="none" cap="none" strike="noStrike">
                <a:solidFill>
                  <a:schemeClr val="dk1"/>
                </a:solidFill>
                <a:latin typeface="Times New Roman"/>
                <a:ea typeface="Times New Roman"/>
                <a:cs typeface="Times New Roman"/>
                <a:sym typeface="Times New Roman"/>
              </a:rPr>
              <a:t> + 2</a:t>
            </a:r>
            <a:r>
              <a:rPr b="1" i="1"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Noto Symbol"/>
                <a:ea typeface="Noto Symbol"/>
                <a:cs typeface="Noto Symbol"/>
                <a:sym typeface="Noto Symbol"/>
              </a:rPr>
              <a:t>σ</a:t>
            </a:r>
          </a:p>
          <a:p>
            <a:pPr indent="-342900" lvl="0" marL="342900" marR="0" rtl="0" algn="l">
              <a:lnSpc>
                <a:spcPct val="100000"/>
              </a:lnSpc>
              <a:spcBef>
                <a:spcPts val="72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Minimum usual values</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Arial"/>
                <a:ea typeface="Arial"/>
                <a:cs typeface="Arial"/>
                <a:sym typeface="Arial"/>
              </a:rPr>
              <a:t>µ</a:t>
            </a:r>
            <a:r>
              <a:rPr b="1" i="0" lang="en-US" sz="3600" u="none" cap="none" strike="noStrike">
                <a:solidFill>
                  <a:schemeClr val="dk1"/>
                </a:solidFill>
                <a:latin typeface="Times New Roman"/>
                <a:ea typeface="Times New Roman"/>
                <a:cs typeface="Times New Roman"/>
                <a:sym typeface="Times New Roman"/>
              </a:rPr>
              <a:t> – 2 </a:t>
            </a:r>
            <a:r>
              <a:rPr b="1" i="1" lang="en-US" sz="3600" u="none" cap="none" strike="noStrike">
                <a:solidFill>
                  <a:schemeClr val="dk1"/>
                </a:solidFill>
                <a:latin typeface="Noto Symbol"/>
                <a:ea typeface="Noto Symbol"/>
                <a:cs typeface="Noto Symbol"/>
                <a:sym typeface="Noto Symbol"/>
              </a:rPr>
              <a:t>σ</a:t>
            </a:r>
          </a:p>
        </p:txBody>
      </p:sp>
      <p:sp>
        <p:nvSpPr>
          <p:cNvPr id="368" name="Shape 368"/>
          <p:cNvSpPr txBox="1"/>
          <p:nvPr/>
        </p:nvSpPr>
        <p:spPr>
          <a:xfrm>
            <a:off x="493712" y="1554162"/>
            <a:ext cx="8229600"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It is especially important to interpret results.  The </a:t>
            </a:r>
            <a:r>
              <a:rPr b="1" i="0" lang="en-US" sz="2400" u="none" cap="none" strike="noStrike">
                <a:solidFill>
                  <a:schemeClr val="hlink"/>
                </a:solidFill>
                <a:latin typeface="Arial"/>
                <a:ea typeface="Arial"/>
                <a:cs typeface="Arial"/>
                <a:sym typeface="Arial"/>
              </a:rPr>
              <a:t>range rule of thumb</a:t>
            </a:r>
            <a:r>
              <a:rPr b="1" i="0" lang="en-US" sz="2400" u="none" cap="none" strike="noStrike">
                <a:solidFill>
                  <a:schemeClr val="dk1"/>
                </a:solidFill>
                <a:latin typeface="Arial"/>
                <a:ea typeface="Arial"/>
                <a:cs typeface="Arial"/>
                <a:sym typeface="Arial"/>
              </a:rPr>
              <a:t> suggests that values are unusual if they lie outside of these limits: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2" name="Shape 372"/>
        <p:cNvGrpSpPr/>
        <p:nvPr/>
      </p:nvGrpSpPr>
      <p:grpSpPr>
        <a:xfrm>
          <a:off x="0" y="0"/>
          <a:ext cx="0" cy="0"/>
          <a:chOff x="0" y="0"/>
          <a:chExt cx="0" cy="0"/>
        </a:xfrm>
      </p:grpSpPr>
      <p:sp>
        <p:nvSpPr>
          <p:cNvPr id="373" name="Shape 373"/>
          <p:cNvSpPr txBox="1"/>
          <p:nvPr/>
        </p:nvSpPr>
        <p:spPr>
          <a:xfrm>
            <a:off x="685800" y="241300"/>
            <a:ext cx="7772400" cy="598487"/>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374" name="Shape 374"/>
          <p:cNvSpPr txBox="1"/>
          <p:nvPr/>
        </p:nvSpPr>
        <p:spPr>
          <a:xfrm>
            <a:off x="909637" y="1501775"/>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have discussed:</a:t>
            </a:r>
          </a:p>
        </p:txBody>
      </p:sp>
      <p:sp>
        <p:nvSpPr>
          <p:cNvPr id="375" name="Shape 375"/>
          <p:cNvSpPr txBox="1"/>
          <p:nvPr/>
        </p:nvSpPr>
        <p:spPr>
          <a:xfrm>
            <a:off x="933450" y="2311400"/>
            <a:ext cx="7696199" cy="1422400"/>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Mean, variance and standard deviation formulas for any discrete probability distribution.</a:t>
            </a:r>
          </a:p>
        </p:txBody>
      </p:sp>
      <p:sp>
        <p:nvSpPr>
          <p:cNvPr id="376" name="Shape 376"/>
          <p:cNvSpPr txBox="1"/>
          <p:nvPr/>
        </p:nvSpPr>
        <p:spPr>
          <a:xfrm>
            <a:off x="933450" y="5683250"/>
            <a:ext cx="7696199" cy="53022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Interpreting results.</a:t>
            </a:r>
          </a:p>
        </p:txBody>
      </p:sp>
      <p:sp>
        <p:nvSpPr>
          <p:cNvPr id="377" name="Shape 377"/>
          <p:cNvSpPr txBox="1"/>
          <p:nvPr/>
        </p:nvSpPr>
        <p:spPr>
          <a:xfrm>
            <a:off x="933450" y="3997325"/>
            <a:ext cx="7696199" cy="1422400"/>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Mean, variance and standard deviation formulas for the binomial probability distribution.</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1" name="Shape 381"/>
        <p:cNvGrpSpPr/>
        <p:nvPr/>
      </p:nvGrpSpPr>
      <p:grpSpPr>
        <a:xfrm>
          <a:off x="0" y="0"/>
          <a:ext cx="0" cy="0"/>
          <a:chOff x="0" y="0"/>
          <a:chExt cx="0" cy="0"/>
        </a:xfrm>
      </p:grpSpPr>
      <p:grpSp>
        <p:nvGrpSpPr>
          <p:cNvPr id="382" name="Shape 382"/>
          <p:cNvGrpSpPr/>
          <p:nvPr/>
        </p:nvGrpSpPr>
        <p:grpSpPr>
          <a:xfrm>
            <a:off x="0" y="0"/>
            <a:ext cx="9144000" cy="6858000"/>
            <a:chOff x="0" y="0"/>
            <a:chExt cx="9144000" cy="6858000"/>
          </a:xfrm>
        </p:grpSpPr>
        <p:sp>
          <p:nvSpPr>
            <p:cNvPr id="383" name="Shape 383"/>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384" name="Shape 384"/>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385" name="Shape 385"/>
          <p:cNvSpPr txBox="1"/>
          <p:nvPr/>
        </p:nvSpPr>
        <p:spPr>
          <a:xfrm>
            <a:off x="1295400" y="10033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5-5</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Poisson Probability Distributions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9" name="Shape 389"/>
        <p:cNvGrpSpPr/>
        <p:nvPr/>
      </p:nvGrpSpPr>
      <p:grpSpPr>
        <a:xfrm>
          <a:off x="0" y="0"/>
          <a:ext cx="0" cy="0"/>
          <a:chOff x="0" y="0"/>
          <a:chExt cx="0" cy="0"/>
        </a:xfrm>
      </p:grpSpPr>
      <p:sp>
        <p:nvSpPr>
          <p:cNvPr id="390" name="Shape 390"/>
          <p:cNvSpPr txBox="1"/>
          <p:nvPr/>
        </p:nvSpPr>
        <p:spPr>
          <a:xfrm>
            <a:off x="5286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391" name="Shape 391"/>
          <p:cNvSpPr txBox="1"/>
          <p:nvPr/>
        </p:nvSpPr>
        <p:spPr>
          <a:xfrm>
            <a:off x="766762" y="2149475"/>
            <a:ext cx="7840662"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Poisson distribution is another discrete probability distribution which is important because it is often used for describing the behavior of rare events (with small probabilities).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5" name="Shape 395"/>
        <p:cNvGrpSpPr/>
        <p:nvPr/>
      </p:nvGrpSpPr>
      <p:grpSpPr>
        <a:xfrm>
          <a:off x="0" y="0"/>
          <a:ext cx="0" cy="0"/>
          <a:chOff x="0" y="0"/>
          <a:chExt cx="0" cy="0"/>
        </a:xfrm>
      </p:grpSpPr>
      <p:sp>
        <p:nvSpPr>
          <p:cNvPr id="396" name="Shape 396"/>
          <p:cNvSpPr txBox="1"/>
          <p:nvPr>
            <p:ph type="title"/>
          </p:nvPr>
        </p:nvSpPr>
        <p:spPr>
          <a:xfrm>
            <a:off x="723900" y="171450"/>
            <a:ext cx="7772400" cy="7556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Poisson Distribution</a:t>
            </a:r>
          </a:p>
        </p:txBody>
      </p:sp>
      <p:sp>
        <p:nvSpPr>
          <p:cNvPr id="397" name="Shape 397"/>
          <p:cNvSpPr txBox="1"/>
          <p:nvPr>
            <p:ph idx="1" type="body"/>
          </p:nvPr>
        </p:nvSpPr>
        <p:spPr>
          <a:xfrm>
            <a:off x="592137" y="949325"/>
            <a:ext cx="8374061" cy="3165475"/>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Poisson distribution</a:t>
            </a:r>
            <a:r>
              <a:rPr b="1" i="0" lang="en-US" sz="2800" u="none" cap="none" strike="noStrike">
                <a:solidFill>
                  <a:schemeClr val="dk1"/>
                </a:solidFill>
                <a:latin typeface="Arial"/>
                <a:ea typeface="Arial"/>
                <a:cs typeface="Arial"/>
                <a:sym typeface="Arial"/>
              </a:rPr>
              <a:t> is a discrete probability distribution that applies to occurrences of some event </a:t>
            </a:r>
            <a:r>
              <a:rPr b="1" i="0" lang="en-US" sz="2800" u="none" cap="none" strike="noStrike">
                <a:solidFill>
                  <a:schemeClr val="hlink"/>
                </a:solidFill>
                <a:latin typeface="Arial"/>
                <a:ea typeface="Arial"/>
                <a:cs typeface="Arial"/>
                <a:sym typeface="Arial"/>
              </a:rPr>
              <a:t>over a specified interval</a:t>
            </a:r>
            <a:r>
              <a:rPr b="1" i="0" lang="en-US" sz="2800" u="none" cap="none" strike="noStrike">
                <a:solidFill>
                  <a:schemeClr val="dk1"/>
                </a:solidFill>
                <a:latin typeface="Arial"/>
                <a:ea typeface="Arial"/>
                <a:cs typeface="Arial"/>
                <a:sym typeface="Arial"/>
              </a:rPr>
              <a:t>.  The random variable</a:t>
            </a:r>
            <a:r>
              <a:rPr b="1" i="1" lang="en-US" sz="2800" u="none" cap="none" strike="noStrike">
                <a:solidFill>
                  <a:schemeClr val="dk1"/>
                </a:solidFill>
                <a:latin typeface="Arial"/>
                <a:ea typeface="Arial"/>
                <a:cs typeface="Arial"/>
                <a:sym typeface="Arial"/>
              </a:rPr>
              <a:t> </a:t>
            </a:r>
            <a:r>
              <a:rPr b="1" i="1" lang="en-US" sz="2800" u="none" cap="none" strike="noStrike">
                <a:solidFill>
                  <a:schemeClr val="hlink"/>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is the number of occurrences of the event in an interval.  The interval can be time, distance, area, volume, or some similar unit.</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p:txBody>
      </p:sp>
      <p:grpSp>
        <p:nvGrpSpPr>
          <p:cNvPr id="398" name="Shape 398"/>
          <p:cNvGrpSpPr/>
          <p:nvPr/>
        </p:nvGrpSpPr>
        <p:grpSpPr>
          <a:xfrm>
            <a:off x="800100" y="4559300"/>
            <a:ext cx="7491411" cy="1831974"/>
            <a:chOff x="800100" y="4114800"/>
            <a:chExt cx="7491411" cy="1831974"/>
          </a:xfrm>
        </p:grpSpPr>
        <p:grpSp>
          <p:nvGrpSpPr>
            <p:cNvPr id="399" name="Shape 399"/>
            <p:cNvGrpSpPr/>
            <p:nvPr/>
          </p:nvGrpSpPr>
          <p:grpSpPr>
            <a:xfrm>
              <a:off x="800100" y="4860925"/>
              <a:ext cx="7491411" cy="1085849"/>
              <a:chOff x="647700" y="4860925"/>
              <a:chExt cx="7491411" cy="1085849"/>
            </a:xfrm>
          </p:grpSpPr>
          <p:grpSp>
            <p:nvGrpSpPr>
              <p:cNvPr id="400" name="Shape 400"/>
              <p:cNvGrpSpPr/>
              <p:nvPr/>
            </p:nvGrpSpPr>
            <p:grpSpPr>
              <a:xfrm>
                <a:off x="647700" y="4860925"/>
                <a:ext cx="7491411" cy="1085849"/>
                <a:chOff x="647700" y="4860925"/>
                <a:chExt cx="7491411" cy="1085849"/>
              </a:xfrm>
            </p:grpSpPr>
            <p:grpSp>
              <p:nvGrpSpPr>
                <p:cNvPr id="401" name="Shape 401"/>
                <p:cNvGrpSpPr/>
                <p:nvPr/>
              </p:nvGrpSpPr>
              <p:grpSpPr>
                <a:xfrm>
                  <a:off x="647700" y="4860925"/>
                  <a:ext cx="7491411" cy="825499"/>
                  <a:chOff x="647700" y="4860925"/>
                  <a:chExt cx="7491411" cy="825499"/>
                </a:xfrm>
              </p:grpSpPr>
              <p:sp>
                <p:nvSpPr>
                  <p:cNvPr id="402" name="Shape 402"/>
                  <p:cNvSpPr txBox="1"/>
                  <p:nvPr/>
                </p:nvSpPr>
                <p:spPr>
                  <a:xfrm>
                    <a:off x="647700" y="4865687"/>
                    <a:ext cx="7491411"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4800" u="none" cap="none" strike="noStrike">
                        <a:solidFill>
                          <a:schemeClr val="dk1"/>
                        </a:solidFill>
                        <a:latin typeface="Arial"/>
                        <a:ea typeface="Arial"/>
                        <a:cs typeface="Arial"/>
                        <a:sym typeface="Arial"/>
                      </a:rPr>
                      <a:t>P</a:t>
                    </a:r>
                    <a:r>
                      <a:rPr b="1" i="0" lang="en-US" sz="4800" u="none" cap="none" strike="noStrike">
                        <a:solidFill>
                          <a:schemeClr val="dk1"/>
                        </a:solidFill>
                        <a:latin typeface="Arial"/>
                        <a:ea typeface="Arial"/>
                        <a:cs typeface="Arial"/>
                        <a:sym typeface="Arial"/>
                      </a:rPr>
                      <a:t>(</a:t>
                    </a:r>
                    <a:r>
                      <a:rPr b="1" i="1" lang="en-US" sz="4800" u="none" cap="none" strike="noStrike">
                        <a:solidFill>
                          <a:schemeClr val="dk1"/>
                        </a:solidFill>
                        <a:latin typeface="Arial"/>
                        <a:ea typeface="Arial"/>
                        <a:cs typeface="Arial"/>
                        <a:sym typeface="Arial"/>
                      </a:rPr>
                      <a:t>x</a:t>
                    </a:r>
                    <a:r>
                      <a:rPr b="1" i="0" lang="en-US" sz="4800" u="none" cap="none" strike="noStrike">
                        <a:solidFill>
                          <a:schemeClr val="dk1"/>
                        </a:solidFill>
                        <a:latin typeface="Arial"/>
                        <a:ea typeface="Arial"/>
                        <a:cs typeface="Arial"/>
                        <a:sym typeface="Arial"/>
                      </a:rPr>
                      <a:t>) =            </a:t>
                    </a:r>
                    <a:r>
                      <a:rPr b="1" i="0" lang="en-US" sz="3200" u="none" cap="none" strike="noStrike">
                        <a:solidFill>
                          <a:schemeClr val="dk1"/>
                        </a:solidFill>
                        <a:latin typeface="Arial"/>
                        <a:ea typeface="Arial"/>
                        <a:cs typeface="Arial"/>
                        <a:sym typeface="Arial"/>
                      </a:rPr>
                      <a:t>where</a:t>
                    </a:r>
                    <a:r>
                      <a:rPr b="1" i="0" lang="en-US" sz="3600" u="none" cap="none" strike="noStrike">
                        <a:solidFill>
                          <a:schemeClr val="dk1"/>
                        </a:solidFill>
                        <a:latin typeface="Arial"/>
                        <a:ea typeface="Arial"/>
                        <a:cs typeface="Arial"/>
                        <a:sym typeface="Arial"/>
                      </a:rPr>
                      <a:t> </a:t>
                    </a:r>
                    <a:r>
                      <a:rPr b="0" i="1" lang="en-US" sz="3600" u="none" cap="none" strike="noStrike">
                        <a:solidFill>
                          <a:schemeClr val="dk1"/>
                        </a:solidFill>
                        <a:latin typeface="Arial"/>
                        <a:ea typeface="Arial"/>
                        <a:cs typeface="Arial"/>
                        <a:sym typeface="Arial"/>
                      </a:rPr>
                      <a:t>e </a:t>
                    </a:r>
                    <a:r>
                      <a:rPr b="1" i="0" lang="en-US" sz="3200" u="none" cap="none" strike="noStrike">
                        <a:solidFill>
                          <a:schemeClr val="dk1"/>
                        </a:solidFill>
                        <a:latin typeface="Arial"/>
                        <a:ea typeface="Arial"/>
                        <a:cs typeface="Arial"/>
                        <a:sym typeface="Arial"/>
                      </a:rPr>
                      <a:t> ≈ 2.71828</a:t>
                    </a:r>
                  </a:p>
                </p:txBody>
              </p:sp>
              <p:sp>
                <p:nvSpPr>
                  <p:cNvPr id="403" name="Shape 403"/>
                  <p:cNvSpPr txBox="1"/>
                  <p:nvPr/>
                </p:nvSpPr>
                <p:spPr>
                  <a:xfrm>
                    <a:off x="2674936" y="4860925"/>
                    <a:ext cx="175894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1" lang="en-US" sz="3200" u="none" cap="none" strike="noStrike">
                        <a:solidFill>
                          <a:schemeClr val="dk1"/>
                        </a:solidFill>
                        <a:latin typeface="Arial"/>
                        <a:ea typeface="Arial"/>
                        <a:cs typeface="Arial"/>
                        <a:sym typeface="Arial"/>
                      </a:rPr>
                      <a:t>µ</a:t>
                    </a:r>
                    <a:r>
                      <a:rPr b="0" i="0" lang="en-US" sz="3200" u="none" cap="none" strike="noStrike">
                        <a:solidFill>
                          <a:schemeClr val="dk1"/>
                        </a:solidFill>
                        <a:latin typeface="Arial"/>
                        <a:ea typeface="Arial"/>
                        <a:cs typeface="Arial"/>
                        <a:sym typeface="Arial"/>
                      </a:rPr>
                      <a:t> </a:t>
                    </a:r>
                    <a:r>
                      <a:rPr b="1" baseline="30000"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 </a:t>
                    </a:r>
                    <a:r>
                      <a:rPr b="0" i="1" lang="en-US" sz="3200" u="none" cap="none" strike="noStrike">
                        <a:solidFill>
                          <a:schemeClr val="dk1"/>
                        </a:solidFill>
                        <a:latin typeface="Arial"/>
                        <a:ea typeface="Arial"/>
                        <a:cs typeface="Arial"/>
                        <a:sym typeface="Arial"/>
                      </a:rPr>
                      <a:t>e </a:t>
                    </a:r>
                    <a:r>
                      <a:rPr b="1" baseline="30000" i="1" lang="en-US" sz="3200" u="none" cap="none" strike="noStrike">
                        <a:solidFill>
                          <a:schemeClr val="dk1"/>
                        </a:solidFill>
                        <a:latin typeface="Arial"/>
                        <a:ea typeface="Arial"/>
                        <a:cs typeface="Arial"/>
                        <a:sym typeface="Arial"/>
                      </a:rPr>
                      <a:t>–µ</a:t>
                    </a:r>
                    <a:r>
                      <a:rPr b="1" baseline="30000" i="0" lang="en-US" sz="3200" u="none" cap="none" strike="noStrike">
                        <a:solidFill>
                          <a:schemeClr val="dk1"/>
                        </a:solidFill>
                        <a:latin typeface="Arial"/>
                        <a:ea typeface="Arial"/>
                        <a:cs typeface="Arial"/>
                        <a:sym typeface="Arial"/>
                      </a:rPr>
                      <a:t> </a:t>
                    </a:r>
                  </a:p>
                </p:txBody>
              </p:sp>
            </p:grpSp>
            <p:sp>
              <p:nvSpPr>
                <p:cNvPr id="404" name="Shape 404"/>
                <p:cNvSpPr txBox="1"/>
                <p:nvPr/>
              </p:nvSpPr>
              <p:spPr>
                <a:xfrm>
                  <a:off x="3038475" y="5308600"/>
                  <a:ext cx="587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x</a:t>
                  </a:r>
                  <a:r>
                    <a:rPr b="1" i="0" lang="en-US" sz="3600" u="none" cap="none" strike="noStrike">
                      <a:solidFill>
                        <a:schemeClr val="dk1"/>
                      </a:solidFill>
                      <a:latin typeface="Arial"/>
                      <a:ea typeface="Arial"/>
                      <a:cs typeface="Arial"/>
                      <a:sym typeface="Arial"/>
                    </a:rPr>
                    <a:t>!</a:t>
                  </a:r>
                </a:p>
              </p:txBody>
            </p:sp>
          </p:grpSp>
          <p:cxnSp>
            <p:nvCxnSpPr>
              <p:cNvPr id="405" name="Shape 405"/>
              <p:cNvCxnSpPr/>
              <p:nvPr/>
            </p:nvCxnSpPr>
            <p:spPr>
              <a:xfrm>
                <a:off x="2717800" y="5384800"/>
                <a:ext cx="1138236" cy="0"/>
              </a:xfrm>
              <a:prstGeom prst="straightConnector1">
                <a:avLst/>
              </a:prstGeom>
              <a:noFill/>
              <a:ln cap="rnd" cmpd="sng" w="25400">
                <a:solidFill>
                  <a:schemeClr val="dk1"/>
                </a:solidFill>
                <a:prstDash val="solid"/>
                <a:miter/>
                <a:headEnd len="med" w="med" type="none"/>
                <a:tailEnd len="med" w="med" type="none"/>
              </a:ln>
            </p:spPr>
          </p:cxnSp>
        </p:grpSp>
        <p:sp>
          <p:nvSpPr>
            <p:cNvPr id="406" name="Shape 406"/>
            <p:cNvSpPr txBox="1"/>
            <p:nvPr/>
          </p:nvSpPr>
          <p:spPr>
            <a:xfrm>
              <a:off x="3708400" y="4114800"/>
              <a:ext cx="3657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Formula</a:t>
              </a:r>
            </a:p>
          </p:txBody>
        </p:sp>
      </p:gr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0" name="Shape 410"/>
        <p:cNvGrpSpPr/>
        <p:nvPr/>
      </p:nvGrpSpPr>
      <p:grpSpPr>
        <a:xfrm>
          <a:off x="0" y="0"/>
          <a:ext cx="0" cy="0"/>
          <a:chOff x="0" y="0"/>
          <a:chExt cx="0" cy="0"/>
        </a:xfrm>
      </p:grpSpPr>
      <p:sp>
        <p:nvSpPr>
          <p:cNvPr id="411" name="Shape 411"/>
          <p:cNvSpPr txBox="1"/>
          <p:nvPr>
            <p:ph type="title"/>
          </p:nvPr>
        </p:nvSpPr>
        <p:spPr>
          <a:xfrm>
            <a:off x="320675" y="473075"/>
            <a:ext cx="8612186" cy="7715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 of the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Poisson Distribution</a:t>
            </a:r>
          </a:p>
        </p:txBody>
      </p:sp>
      <p:sp>
        <p:nvSpPr>
          <p:cNvPr id="412" name="Shape 412"/>
          <p:cNvSpPr txBox="1"/>
          <p:nvPr>
            <p:ph idx="1" type="body"/>
          </p:nvPr>
        </p:nvSpPr>
        <p:spPr>
          <a:xfrm>
            <a:off x="492125" y="1514475"/>
            <a:ext cx="8381999" cy="5045074"/>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The random variable </a:t>
            </a:r>
            <a:r>
              <a:rPr b="1" i="1" lang="en-US" sz="2600" u="none" cap="none" strike="noStrike">
                <a:solidFill>
                  <a:schemeClr val="hlink"/>
                </a:solidFill>
                <a:latin typeface="Arial"/>
                <a:ea typeface="Arial"/>
                <a:cs typeface="Arial"/>
                <a:sym typeface="Arial"/>
              </a:rPr>
              <a:t>x</a:t>
            </a:r>
            <a:r>
              <a:rPr b="1" i="0" lang="en-US" sz="2600" u="none" cap="none" strike="noStrike">
                <a:solidFill>
                  <a:schemeClr val="dk1"/>
                </a:solidFill>
                <a:latin typeface="Arial"/>
                <a:ea typeface="Arial"/>
                <a:cs typeface="Arial"/>
                <a:sym typeface="Arial"/>
              </a:rPr>
              <a:t> is the number of occurrences of an event </a:t>
            </a:r>
            <a:r>
              <a:rPr b="1" i="0" lang="en-US" sz="2600" u="none" cap="none" strike="noStrike">
                <a:solidFill>
                  <a:schemeClr val="hlink"/>
                </a:solidFill>
                <a:latin typeface="Arial"/>
                <a:ea typeface="Arial"/>
                <a:cs typeface="Arial"/>
                <a:sym typeface="Arial"/>
              </a:rPr>
              <a:t>over some interval</a:t>
            </a:r>
            <a:r>
              <a:rPr b="1" i="1" lang="en-US" sz="2600" u="none" cap="none" strike="noStrike">
                <a:solidFill>
                  <a:schemeClr val="dk1"/>
                </a:solidFill>
                <a:latin typeface="Arial"/>
                <a:ea typeface="Arial"/>
                <a:cs typeface="Arial"/>
                <a:sym typeface="Arial"/>
              </a:rPr>
              <a:t>.</a:t>
            </a:r>
          </a:p>
          <a:p>
            <a:pPr indent="-342900" lvl="0" marL="342900" marR="0" rtl="0" algn="l">
              <a:lnSpc>
                <a:spcPct val="95000"/>
              </a:lnSpc>
              <a:spcBef>
                <a:spcPts val="1040"/>
              </a:spcBef>
              <a:spcAft>
                <a:spcPts val="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The occurrences must be </a:t>
            </a:r>
            <a:r>
              <a:rPr b="1" i="0" lang="en-US" sz="2600" u="none" cap="none" strike="noStrike">
                <a:solidFill>
                  <a:schemeClr val="hlink"/>
                </a:solidFill>
                <a:latin typeface="Arial"/>
                <a:ea typeface="Arial"/>
                <a:cs typeface="Arial"/>
                <a:sym typeface="Arial"/>
              </a:rPr>
              <a:t>random</a:t>
            </a:r>
            <a:r>
              <a:rPr b="1" i="1" lang="en-US" sz="2600" u="none" cap="none" strike="noStrike">
                <a:solidFill>
                  <a:schemeClr val="dk1"/>
                </a:solidFill>
                <a:latin typeface="Arial"/>
                <a:ea typeface="Arial"/>
                <a:cs typeface="Arial"/>
                <a:sym typeface="Arial"/>
              </a:rPr>
              <a:t>.</a:t>
            </a:r>
          </a:p>
          <a:p>
            <a:pPr indent="-342900" lvl="0" marL="342900" marR="0" rtl="0" algn="l">
              <a:lnSpc>
                <a:spcPct val="95000"/>
              </a:lnSpc>
              <a:spcBef>
                <a:spcPts val="1040"/>
              </a:spcBef>
              <a:spcAft>
                <a:spcPts val="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The occurrences must be</a:t>
            </a:r>
            <a:r>
              <a:rPr b="1" i="0" lang="en-US" sz="2600" u="none" cap="none" strike="noStrike">
                <a:solidFill>
                  <a:schemeClr val="hlink"/>
                </a:solidFill>
                <a:latin typeface="Arial"/>
                <a:ea typeface="Arial"/>
                <a:cs typeface="Arial"/>
                <a:sym typeface="Arial"/>
              </a:rPr>
              <a:t> independent </a:t>
            </a:r>
            <a:r>
              <a:rPr b="1" i="0" lang="en-US" sz="2600" u="none" cap="none" strike="noStrike">
                <a:solidFill>
                  <a:schemeClr val="dk1"/>
                </a:solidFill>
                <a:latin typeface="Arial"/>
                <a:ea typeface="Arial"/>
                <a:cs typeface="Arial"/>
                <a:sym typeface="Arial"/>
              </a:rPr>
              <a:t>of each other.</a:t>
            </a:r>
          </a:p>
          <a:p>
            <a:pPr indent="-342900" lvl="0" marL="342900" marR="0" rtl="0" algn="l">
              <a:lnSpc>
                <a:spcPct val="95000"/>
              </a:lnSpc>
              <a:spcBef>
                <a:spcPts val="1040"/>
              </a:spcBef>
              <a:spcAft>
                <a:spcPts val="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The occurrences must be </a:t>
            </a:r>
            <a:r>
              <a:rPr b="1" i="0" lang="en-US" sz="2600" u="none" cap="none" strike="noStrike">
                <a:solidFill>
                  <a:schemeClr val="hlink"/>
                </a:solidFill>
                <a:latin typeface="Arial"/>
                <a:ea typeface="Arial"/>
                <a:cs typeface="Arial"/>
                <a:sym typeface="Arial"/>
              </a:rPr>
              <a:t>uniformly distributed </a:t>
            </a:r>
            <a:r>
              <a:rPr b="1" i="0" lang="en-US" sz="2600" u="none" cap="none" strike="noStrike">
                <a:solidFill>
                  <a:schemeClr val="dk1"/>
                </a:solidFill>
                <a:latin typeface="Arial"/>
                <a:ea typeface="Arial"/>
                <a:cs typeface="Arial"/>
                <a:sym typeface="Arial"/>
              </a:rPr>
              <a:t>over the interval being used.</a:t>
            </a:r>
          </a:p>
          <a:p>
            <a:pPr indent="-342900" lvl="0" marL="342900" marR="0" rtl="0" algn="ctr">
              <a:lnSpc>
                <a:spcPct val="95000"/>
              </a:lnSpc>
              <a:spcBef>
                <a:spcPts val="1920"/>
              </a:spcBef>
              <a:spcAft>
                <a:spcPts val="0"/>
              </a:spcAft>
              <a:buClr>
                <a:srgbClr val="00279F"/>
              </a:buClr>
              <a:buSzPct val="25000"/>
              <a:buFont typeface="Arial"/>
              <a:buNone/>
            </a:pPr>
            <a:r>
              <a:rPr b="1" i="0" lang="en-US" sz="2800" u="none" cap="none" strike="noStrike">
                <a:solidFill>
                  <a:srgbClr val="00279F"/>
                </a:solidFill>
                <a:latin typeface="Arial"/>
                <a:ea typeface="Arial"/>
                <a:cs typeface="Arial"/>
                <a:sym typeface="Arial"/>
              </a:rPr>
              <a:t>Parameters</a:t>
            </a:r>
          </a:p>
          <a:p>
            <a:pPr indent="-342900" lvl="0" marL="342900" marR="0" rtl="0" algn="l">
              <a:lnSpc>
                <a:spcPct val="95000"/>
              </a:lnSpc>
              <a:spcBef>
                <a:spcPts val="1080"/>
              </a:spcBef>
              <a:spcAft>
                <a:spcPts val="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The mean is </a:t>
            </a:r>
            <a:r>
              <a:rPr b="1" i="1" lang="en-US" sz="2600" u="none" cap="none" strike="noStrike">
                <a:solidFill>
                  <a:schemeClr val="hlink"/>
                </a:solidFill>
                <a:latin typeface="Arial"/>
                <a:ea typeface="Arial"/>
                <a:cs typeface="Arial"/>
                <a:sym typeface="Arial"/>
              </a:rPr>
              <a:t>µ</a:t>
            </a:r>
            <a:r>
              <a:rPr b="1" i="1" lang="en-US" sz="2600" u="none" cap="none" strike="noStrike">
                <a:solidFill>
                  <a:schemeClr val="dk1"/>
                </a:solidFill>
                <a:latin typeface="Arial"/>
                <a:ea typeface="Arial"/>
                <a:cs typeface="Arial"/>
                <a:sym typeface="Arial"/>
              </a:rPr>
              <a:t>.</a:t>
            </a:r>
          </a:p>
        </p:txBody>
      </p:sp>
      <p:grpSp>
        <p:nvGrpSpPr>
          <p:cNvPr id="413" name="Shape 413"/>
          <p:cNvGrpSpPr/>
          <p:nvPr/>
        </p:nvGrpSpPr>
        <p:grpSpPr>
          <a:xfrm>
            <a:off x="493712" y="5807075"/>
            <a:ext cx="6254749" cy="652462"/>
            <a:chOff x="493712" y="5807075"/>
            <a:chExt cx="6254749" cy="652462"/>
          </a:xfrm>
        </p:grpSpPr>
        <p:sp>
          <p:nvSpPr>
            <p:cNvPr id="414" name="Shape 414"/>
            <p:cNvSpPr txBox="1"/>
            <p:nvPr/>
          </p:nvSpPr>
          <p:spPr>
            <a:xfrm>
              <a:off x="493712" y="5878512"/>
              <a:ext cx="6254749" cy="581024"/>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560"/>
                </a:spcAft>
                <a:buClr>
                  <a:schemeClr val="accent2"/>
                </a:buClr>
                <a:buSzPct val="107692"/>
                <a:buFont typeface="Arial"/>
                <a:buChar char="❖"/>
              </a:pPr>
              <a:r>
                <a:rPr b="1" i="0" lang="en-US" sz="2600" u="none" cap="none" strike="noStrike">
                  <a:solidFill>
                    <a:schemeClr val="dk1"/>
                  </a:solidFill>
                  <a:latin typeface="Arial"/>
                  <a:ea typeface="Arial"/>
                  <a:cs typeface="Arial"/>
                  <a:sym typeface="Arial"/>
                </a:rPr>
                <a:t> The standard deviation is  </a:t>
              </a:r>
              <a:r>
                <a:rPr b="1" i="1" lang="en-US" sz="2800" u="none" cap="none" strike="noStrike">
                  <a:solidFill>
                    <a:schemeClr val="hlink"/>
                  </a:solidFill>
                  <a:latin typeface="Noto Symbol"/>
                  <a:ea typeface="Noto Symbol"/>
                  <a:cs typeface="Noto Symbol"/>
                  <a:sym typeface="Noto Symbol"/>
                </a:rPr>
                <a:t>σ</a:t>
              </a:r>
              <a:r>
                <a:rPr b="1" i="0" lang="en-US" sz="2800" u="none" cap="none" strike="noStrike">
                  <a:solidFill>
                    <a:schemeClr val="hlink"/>
                  </a:solidFill>
                  <a:latin typeface="Arial"/>
                  <a:ea typeface="Arial"/>
                  <a:cs typeface="Arial"/>
                  <a:sym typeface="Arial"/>
                </a:rPr>
                <a:t> =   </a:t>
              </a:r>
              <a:r>
                <a:rPr b="1" i="1" lang="en-US" sz="2800" u="none" cap="none" strike="noStrike">
                  <a:solidFill>
                    <a:schemeClr val="hlink"/>
                  </a:solidFill>
                  <a:latin typeface="Arial"/>
                  <a:ea typeface="Arial"/>
                  <a:cs typeface="Arial"/>
                  <a:sym typeface="Arial"/>
                </a:rPr>
                <a:t>µ </a:t>
              </a:r>
              <a:r>
                <a:rPr b="1" i="1" lang="en-US" sz="2800" u="none" cap="none" strike="noStrike">
                  <a:solidFill>
                    <a:schemeClr val="dk1"/>
                  </a:solidFill>
                  <a:latin typeface="Arial"/>
                  <a:ea typeface="Arial"/>
                  <a:cs typeface="Arial"/>
                  <a:sym typeface="Arial"/>
                </a:rPr>
                <a:t>.</a:t>
              </a:r>
            </a:p>
          </p:txBody>
        </p:sp>
        <p:pic>
          <p:nvPicPr>
            <p:cNvPr id="415" name="Shape 415"/>
            <p:cNvPicPr preferRelativeResize="0"/>
            <p:nvPr/>
          </p:nvPicPr>
          <p:blipFill rotWithShape="1">
            <a:blip r:embed="rId3">
              <a:alphaModFix/>
            </a:blip>
            <a:srcRect b="0" l="0" r="0" t="0"/>
            <a:stretch/>
          </p:blipFill>
          <p:spPr>
            <a:xfrm>
              <a:off x="5651500" y="5807075"/>
              <a:ext cx="533399" cy="504824"/>
            </a:xfrm>
            <a:prstGeom prst="rect">
              <a:avLst/>
            </a:prstGeom>
            <a:noFill/>
            <a:ln>
              <a:noFill/>
            </a:ln>
          </p:spPr>
        </p:pic>
      </p:gr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9" name="Shape 419"/>
        <p:cNvGrpSpPr/>
        <p:nvPr/>
      </p:nvGrpSpPr>
      <p:grpSpPr>
        <a:xfrm>
          <a:off x="0" y="0"/>
          <a:ext cx="0" cy="0"/>
          <a:chOff x="0" y="0"/>
          <a:chExt cx="0" cy="0"/>
        </a:xfrm>
      </p:grpSpPr>
      <p:sp>
        <p:nvSpPr>
          <p:cNvPr id="420" name="Shape 420"/>
          <p:cNvSpPr txBox="1"/>
          <p:nvPr>
            <p:ph type="title"/>
          </p:nvPr>
        </p:nvSpPr>
        <p:spPr>
          <a:xfrm>
            <a:off x="320675" y="473075"/>
            <a:ext cx="8612186" cy="7715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Parameters of the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Poisson Distribution</a:t>
            </a:r>
          </a:p>
        </p:txBody>
      </p:sp>
      <p:sp>
        <p:nvSpPr>
          <p:cNvPr id="421" name="Shape 421"/>
          <p:cNvSpPr txBox="1"/>
          <p:nvPr>
            <p:ph idx="1" type="body"/>
          </p:nvPr>
        </p:nvSpPr>
        <p:spPr>
          <a:xfrm>
            <a:off x="492125" y="2181225"/>
            <a:ext cx="8381999" cy="728661"/>
          </a:xfrm>
          <a:prstGeom prst="rect">
            <a:avLst/>
          </a:prstGeom>
          <a:noFill/>
          <a:ln>
            <a:noFill/>
          </a:ln>
        </p:spPr>
        <p:txBody>
          <a:bodyPr anchorCtr="0" anchor="t" bIns="44450" lIns="90475" rIns="90475" tIns="44450">
            <a:noAutofit/>
          </a:bodyPr>
          <a:lstStyle/>
          <a:p>
            <a:pPr indent="-577850" lvl="0" marL="577850" marR="0" rtl="0" algn="l">
              <a:lnSpc>
                <a:spcPct val="95000"/>
              </a:lnSpc>
              <a:spcBef>
                <a:spcPts val="0"/>
              </a:spcBef>
              <a:spcAft>
                <a:spcPts val="0"/>
              </a:spcAft>
              <a:buClr>
                <a:schemeClr val="accent2"/>
              </a:buClr>
              <a:buSzPct val="112500"/>
              <a:buFont typeface="Arial"/>
              <a:buChar char="❖"/>
            </a:pPr>
            <a:r>
              <a:rPr b="1" i="0" lang="en-US" sz="3200" u="none" cap="none" strike="noStrike">
                <a:solidFill>
                  <a:schemeClr val="dk1"/>
                </a:solidFill>
                <a:latin typeface="Arial"/>
                <a:ea typeface="Arial"/>
                <a:cs typeface="Arial"/>
                <a:sym typeface="Arial"/>
              </a:rPr>
              <a:t>The mean is </a:t>
            </a:r>
            <a:r>
              <a:rPr b="0" i="1" lang="en-US" sz="3600" u="none" cap="none" strike="noStrike">
                <a:solidFill>
                  <a:schemeClr val="hlink"/>
                </a:solidFill>
                <a:latin typeface="Times New Roman"/>
                <a:ea typeface="Times New Roman"/>
                <a:cs typeface="Times New Roman"/>
                <a:sym typeface="Times New Roman"/>
              </a:rPr>
              <a:t>µ</a:t>
            </a:r>
            <a:r>
              <a:rPr b="1" i="1" lang="en-US" sz="3200" u="none" cap="none" strike="noStrike">
                <a:solidFill>
                  <a:schemeClr val="dk1"/>
                </a:solidFill>
                <a:latin typeface="Arial"/>
                <a:ea typeface="Arial"/>
                <a:cs typeface="Arial"/>
                <a:sym typeface="Arial"/>
              </a:rPr>
              <a:t>.</a:t>
            </a:r>
          </a:p>
        </p:txBody>
      </p:sp>
      <p:sp>
        <p:nvSpPr>
          <p:cNvPr id="422" name="Shape 422"/>
          <p:cNvSpPr txBox="1"/>
          <p:nvPr/>
        </p:nvSpPr>
        <p:spPr>
          <a:xfrm>
            <a:off x="468312" y="3467100"/>
            <a:ext cx="5889624" cy="649286"/>
          </a:xfrm>
          <a:prstGeom prst="rect">
            <a:avLst/>
          </a:prstGeom>
          <a:noFill/>
          <a:ln>
            <a:noFill/>
          </a:ln>
        </p:spPr>
        <p:txBody>
          <a:bodyPr anchorCtr="0" anchor="t" bIns="44450" lIns="90475" rIns="90475" tIns="44450">
            <a:noAutofit/>
          </a:bodyPr>
          <a:lstStyle/>
          <a:p>
            <a:pPr indent="-576262" lvl="0" marL="576262" marR="0" rtl="0" algn="l">
              <a:lnSpc>
                <a:spcPct val="95000"/>
              </a:lnSpc>
              <a:spcBef>
                <a:spcPts val="0"/>
              </a:spcBef>
              <a:spcAft>
                <a:spcPts val="64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standard deviation is</a:t>
            </a:r>
          </a:p>
        </p:txBody>
      </p:sp>
      <p:pic>
        <p:nvPicPr>
          <p:cNvPr id="423" name="Shape 423"/>
          <p:cNvPicPr preferRelativeResize="0"/>
          <p:nvPr/>
        </p:nvPicPr>
        <p:blipFill rotWithShape="1">
          <a:blip r:embed="rId3">
            <a:alphaModFix/>
          </a:blip>
          <a:srcRect b="0" l="0" r="0" t="0"/>
          <a:stretch/>
        </p:blipFill>
        <p:spPr>
          <a:xfrm>
            <a:off x="6199187" y="3444875"/>
            <a:ext cx="1358899" cy="584200"/>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7" name="Shape 427"/>
        <p:cNvGrpSpPr/>
        <p:nvPr/>
      </p:nvGrpSpPr>
      <p:grpSpPr>
        <a:xfrm>
          <a:off x="0" y="0"/>
          <a:ext cx="0" cy="0"/>
          <a:chOff x="0" y="0"/>
          <a:chExt cx="0" cy="0"/>
        </a:xfrm>
      </p:grpSpPr>
      <p:sp>
        <p:nvSpPr>
          <p:cNvPr id="428" name="Shape 428"/>
          <p:cNvSpPr txBox="1"/>
          <p:nvPr/>
        </p:nvSpPr>
        <p:spPr>
          <a:xfrm>
            <a:off x="1506537" y="330200"/>
            <a:ext cx="6132511" cy="1041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Difference from a</a:t>
            </a:r>
          </a:p>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Binomial Distribution</a:t>
            </a:r>
          </a:p>
        </p:txBody>
      </p:sp>
      <p:sp>
        <p:nvSpPr>
          <p:cNvPr id="429" name="Shape 429"/>
          <p:cNvSpPr txBox="1"/>
          <p:nvPr/>
        </p:nvSpPr>
        <p:spPr>
          <a:xfrm>
            <a:off x="495300" y="1511300"/>
            <a:ext cx="8472486"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Poisson distribution differs from the binomial distribution in these fundamental ways:</a:t>
            </a:r>
          </a:p>
        </p:txBody>
      </p:sp>
      <p:sp>
        <p:nvSpPr>
          <p:cNvPr id="430" name="Shape 430"/>
          <p:cNvSpPr txBox="1"/>
          <p:nvPr/>
        </p:nvSpPr>
        <p:spPr>
          <a:xfrm>
            <a:off x="571500" y="2524125"/>
            <a:ext cx="7848599" cy="1800225"/>
          </a:xfrm>
          <a:prstGeom prst="rect">
            <a:avLst/>
          </a:prstGeom>
          <a:noFill/>
          <a:ln>
            <a:noFill/>
          </a:ln>
        </p:spPr>
        <p:txBody>
          <a:bodyPr anchorCtr="0" anchor="t" bIns="45700" lIns="91425" rIns="91425" tIns="45700">
            <a:noAutofit/>
          </a:bodyPr>
          <a:lstStyle/>
          <a:p>
            <a:pPr indent="-576262" lvl="0" marL="576262"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binomial distribution is affected by the sample size </a:t>
            </a:r>
            <a:r>
              <a:rPr b="1" i="1" lang="en-US" sz="2800" u="none" cap="none" strike="noStrike">
                <a:solidFill>
                  <a:schemeClr val="hlink"/>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and the probability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whereas the Poisson distribution is affected only by the mean </a:t>
            </a:r>
            <a:r>
              <a:rPr b="1" i="1" lang="en-US" sz="2800" u="none" cap="none" strike="noStrike">
                <a:solidFill>
                  <a:schemeClr val="hlink"/>
                </a:solidFill>
                <a:latin typeface="Arial"/>
                <a:ea typeface="Arial"/>
                <a:cs typeface="Arial"/>
                <a:sym typeface="Arial"/>
              </a:rPr>
              <a:t>μ</a:t>
            </a:r>
            <a:r>
              <a:rPr b="1" i="0" lang="en-US" sz="2800" u="none" cap="none" strike="noStrike">
                <a:solidFill>
                  <a:schemeClr val="dk1"/>
                </a:solidFill>
                <a:latin typeface="Arial"/>
                <a:ea typeface="Arial"/>
                <a:cs typeface="Arial"/>
                <a:sym typeface="Arial"/>
              </a:rPr>
              <a:t>.</a:t>
            </a:r>
          </a:p>
        </p:txBody>
      </p:sp>
      <p:sp>
        <p:nvSpPr>
          <p:cNvPr id="431" name="Shape 431"/>
          <p:cNvSpPr txBox="1"/>
          <p:nvPr/>
        </p:nvSpPr>
        <p:spPr>
          <a:xfrm>
            <a:off x="571500" y="4356100"/>
            <a:ext cx="7848599" cy="2227262"/>
          </a:xfrm>
          <a:prstGeom prst="rect">
            <a:avLst/>
          </a:prstGeom>
          <a:noFill/>
          <a:ln>
            <a:noFill/>
          </a:ln>
        </p:spPr>
        <p:txBody>
          <a:bodyPr anchorCtr="0" anchor="t" bIns="45700" lIns="91425" rIns="91425" tIns="45700">
            <a:noAutofit/>
          </a:bodyPr>
          <a:lstStyle/>
          <a:p>
            <a:pPr indent="-576262" lvl="0" marL="576262"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In a binomial distribution the possible values of the random variable </a:t>
            </a:r>
            <a:r>
              <a:rPr b="1" i="1" lang="en-US" sz="2800" u="none" cap="none" strike="noStrike">
                <a:solidFill>
                  <a:schemeClr val="hlink"/>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are </a:t>
            </a:r>
            <a:r>
              <a:rPr b="1" i="0" lang="en-US" sz="2800" u="none" cap="none" strike="noStrike">
                <a:solidFill>
                  <a:schemeClr val="hlink"/>
                </a:solidFill>
                <a:latin typeface="Arial"/>
                <a:ea typeface="Arial"/>
                <a:cs typeface="Arial"/>
                <a:sym typeface="Arial"/>
              </a:rPr>
              <a:t>0, 1, . . . </a:t>
            </a:r>
            <a:r>
              <a:rPr b="1" i="1" lang="en-US" sz="2800" u="none" cap="none" strike="noStrike">
                <a:solidFill>
                  <a:schemeClr val="hlink"/>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but a Poisson distribution has possible </a:t>
            </a:r>
            <a:r>
              <a:rPr b="1" i="1" lang="en-US" sz="2800" u="none" cap="none" strike="noStrike">
                <a:solidFill>
                  <a:schemeClr val="hlink"/>
                </a:solidFill>
                <a:latin typeface="Arial"/>
                <a:ea typeface="Arial"/>
                <a:cs typeface="Arial"/>
                <a:sym typeface="Arial"/>
              </a:rPr>
              <a:t>x</a:t>
            </a:r>
            <a:r>
              <a:rPr b="1" i="0" lang="en-US" sz="2800" u="none" cap="none" strike="noStrike">
                <a:solidFill>
                  <a:schemeClr val="dk1"/>
                </a:solidFill>
                <a:latin typeface="Arial"/>
                <a:ea typeface="Arial"/>
                <a:cs typeface="Arial"/>
                <a:sym typeface="Arial"/>
              </a:rPr>
              <a:t> values of </a:t>
            </a:r>
            <a:r>
              <a:rPr b="1" i="0" lang="en-US" sz="2800" u="none" cap="none" strike="noStrike">
                <a:solidFill>
                  <a:schemeClr val="hlink"/>
                </a:solidFill>
                <a:latin typeface="Arial"/>
                <a:ea typeface="Arial"/>
                <a:cs typeface="Arial"/>
                <a:sym typeface="Arial"/>
              </a:rPr>
              <a:t>0, 1, 2, . . .</a:t>
            </a:r>
            <a:r>
              <a:rPr b="1" i="0" lang="en-US" sz="2800" u="none" cap="none" strike="noStrike">
                <a:solidFill>
                  <a:schemeClr val="dk1"/>
                </a:solidFill>
                <a:latin typeface="Arial"/>
                <a:ea typeface="Arial"/>
                <a:cs typeface="Arial"/>
                <a:sym typeface="Arial"/>
              </a:rPr>
              <a:t> , with no upper limit.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5" name="Shape 435"/>
        <p:cNvGrpSpPr/>
        <p:nvPr/>
      </p:nvGrpSpPr>
      <p:grpSpPr>
        <a:xfrm>
          <a:off x="0" y="0"/>
          <a:ext cx="0" cy="0"/>
          <a:chOff x="0" y="0"/>
          <a:chExt cx="0" cy="0"/>
        </a:xfrm>
      </p:grpSpPr>
      <p:sp>
        <p:nvSpPr>
          <p:cNvPr id="436" name="Shape 436"/>
          <p:cNvSpPr txBox="1"/>
          <p:nvPr>
            <p:ph type="title"/>
          </p:nvPr>
        </p:nvSpPr>
        <p:spPr>
          <a:xfrm>
            <a:off x="685800" y="2794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Poisson as an Approximation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to the Binomial Distribution</a:t>
            </a:r>
          </a:p>
        </p:txBody>
      </p:sp>
      <p:sp>
        <p:nvSpPr>
          <p:cNvPr id="437" name="Shape 437"/>
          <p:cNvSpPr txBox="1"/>
          <p:nvPr>
            <p:ph idx="1" type="body"/>
          </p:nvPr>
        </p:nvSpPr>
        <p:spPr>
          <a:xfrm>
            <a:off x="723900" y="3200400"/>
            <a:ext cx="7619999" cy="28194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Rule of Thumb</a:t>
            </a:r>
          </a:p>
          <a:p>
            <a:pPr indent="-342900" lvl="0" marL="342900" marR="0" rtl="0" algn="l">
              <a:lnSpc>
                <a:spcPct val="100000"/>
              </a:lnSpc>
              <a:spcBef>
                <a:spcPts val="2780"/>
              </a:spcBef>
              <a:spcAft>
                <a:spcPts val="0"/>
              </a:spcAft>
              <a:buClr>
                <a:schemeClr val="accent2"/>
              </a:buClr>
              <a:buSzPct val="100000"/>
              <a:buFont typeface="Arial"/>
              <a:buChar char="❖"/>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n</a:t>
            </a:r>
            <a:r>
              <a:rPr b="1" i="0" lang="en-US" sz="4000" u="none" cap="none" strike="noStrike">
                <a:solidFill>
                  <a:schemeClr val="dk1"/>
                </a:solidFill>
                <a:latin typeface="Arial"/>
                <a:ea typeface="Arial"/>
                <a:cs typeface="Arial"/>
                <a:sym typeface="Arial"/>
              </a:rPr>
              <a:t> ≥ 100</a:t>
            </a:r>
          </a:p>
          <a:p>
            <a:pPr indent="-342900" lvl="0" marL="342900" marR="0" rtl="0" algn="l">
              <a:lnSpc>
                <a:spcPct val="100000"/>
              </a:lnSpc>
              <a:spcBef>
                <a:spcPts val="3000"/>
              </a:spcBef>
              <a:spcAft>
                <a:spcPts val="2200"/>
              </a:spcAft>
              <a:buClr>
                <a:schemeClr val="accent2"/>
              </a:buClr>
              <a:buSzPct val="100000"/>
              <a:buFont typeface="Arial"/>
              <a:buChar char="❖"/>
            </a:pPr>
            <a:r>
              <a:rPr b="1" i="0" lang="en-US" sz="40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np</a:t>
            </a:r>
            <a:r>
              <a:rPr b="1" i="0" lang="en-US" sz="4000" u="none" cap="none" strike="noStrike">
                <a:solidFill>
                  <a:schemeClr val="dk1"/>
                </a:solidFill>
                <a:latin typeface="Arial"/>
                <a:ea typeface="Arial"/>
                <a:cs typeface="Arial"/>
                <a:sym typeface="Arial"/>
              </a:rPr>
              <a:t> ≤ 10</a:t>
            </a:r>
          </a:p>
        </p:txBody>
      </p:sp>
      <p:sp>
        <p:nvSpPr>
          <p:cNvPr id="438" name="Shape 438"/>
          <p:cNvSpPr txBox="1"/>
          <p:nvPr/>
        </p:nvSpPr>
        <p:spPr>
          <a:xfrm>
            <a:off x="800100" y="1447800"/>
            <a:ext cx="80010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9" name="Shape 439"/>
          <p:cNvSpPr txBox="1"/>
          <p:nvPr/>
        </p:nvSpPr>
        <p:spPr>
          <a:xfrm>
            <a:off x="723900" y="1600200"/>
            <a:ext cx="784859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Poisson distribution is sometimes used to approximate the binomial distribution when </a:t>
            </a:r>
            <a:r>
              <a:rPr b="1" i="1" lang="en-US" sz="2800" u="none" cap="none" strike="noStrike">
                <a:solidFill>
                  <a:schemeClr val="hlink"/>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is large and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is small.</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3" name="Shape 443"/>
        <p:cNvGrpSpPr/>
        <p:nvPr/>
      </p:nvGrpSpPr>
      <p:grpSpPr>
        <a:xfrm>
          <a:off x="0" y="0"/>
          <a:ext cx="0" cy="0"/>
          <a:chOff x="0" y="0"/>
          <a:chExt cx="0" cy="0"/>
        </a:xfrm>
      </p:grpSpPr>
      <p:sp>
        <p:nvSpPr>
          <p:cNvPr id="444" name="Shape 444"/>
          <p:cNvSpPr txBox="1"/>
          <p:nvPr>
            <p:ph type="title"/>
          </p:nvPr>
        </p:nvSpPr>
        <p:spPr>
          <a:xfrm>
            <a:off x="685800" y="2794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Poisson as an Approximation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to the Binomial Distribution - </a:t>
            </a:r>
            <a:r>
              <a:rPr b="1" i="1" lang="en-US" sz="4000" u="none" cap="none" strike="noStrike">
                <a:solidFill>
                  <a:srgbClr val="008000"/>
                </a:solidFill>
                <a:latin typeface="Arial"/>
                <a:ea typeface="Arial"/>
                <a:cs typeface="Arial"/>
                <a:sym typeface="Arial"/>
              </a:rPr>
              <a:t>μ</a:t>
            </a:r>
          </a:p>
        </p:txBody>
      </p:sp>
      <p:sp>
        <p:nvSpPr>
          <p:cNvPr id="445" name="Shape 445"/>
          <p:cNvSpPr txBox="1"/>
          <p:nvPr/>
        </p:nvSpPr>
        <p:spPr>
          <a:xfrm>
            <a:off x="3382962" y="5073650"/>
            <a:ext cx="2540000" cy="16763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242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Value for </a:t>
            </a:r>
            <a:r>
              <a:rPr b="1" i="1" lang="en-US" sz="3600" u="none" cap="none" strike="noStrike">
                <a:solidFill>
                  <a:schemeClr val="hlink"/>
                </a:solidFill>
                <a:latin typeface="Arial"/>
                <a:ea typeface="Arial"/>
                <a:cs typeface="Arial"/>
                <a:sym typeface="Arial"/>
              </a:rPr>
              <a:t>μ</a:t>
            </a:r>
            <a:br>
              <a:rPr b="1" i="1" lang="en-US" sz="3600" u="none" cap="none" strike="noStrike">
                <a:solidFill>
                  <a:schemeClr val="hlink"/>
                </a:solidFill>
                <a:latin typeface="Arial"/>
                <a:ea typeface="Arial"/>
                <a:cs typeface="Arial"/>
                <a:sym typeface="Arial"/>
              </a:rPr>
            </a:br>
            <a:r>
              <a:rPr b="1" i="1" lang="en-US" sz="4400" u="none" cap="none" strike="noStrike">
                <a:solidFill>
                  <a:schemeClr val="dk1"/>
                </a:solidFill>
                <a:latin typeface="Noto Symbol"/>
                <a:ea typeface="Noto Symbol"/>
                <a:cs typeface="Noto Symbol"/>
                <a:sym typeface="Noto Symbol"/>
              </a:rPr>
              <a:t>μ  </a:t>
            </a:r>
            <a:r>
              <a:rPr b="1" i="0" lang="en-US" sz="4400" u="none" cap="none" strike="noStrike">
                <a:solidFill>
                  <a:schemeClr val="dk1"/>
                </a:solidFill>
                <a:latin typeface="Arial"/>
                <a:ea typeface="Arial"/>
                <a:cs typeface="Arial"/>
                <a:sym typeface="Arial"/>
              </a:rPr>
              <a:t>=</a:t>
            </a:r>
            <a:r>
              <a:rPr b="1" i="1" lang="en-US" sz="4400" u="none" cap="none" strike="noStrike">
                <a:solidFill>
                  <a:schemeClr val="dk1"/>
                </a:solidFill>
                <a:latin typeface="Arial"/>
                <a:ea typeface="Arial"/>
                <a:cs typeface="Arial"/>
                <a:sym typeface="Arial"/>
              </a:rPr>
              <a:t> n </a:t>
            </a:r>
            <a:r>
              <a:rPr b="0" i="1" lang="en-US" sz="3200" u="none" cap="none" strike="noStrike">
                <a:solidFill>
                  <a:schemeClr val="dk1"/>
                </a:solidFill>
                <a:latin typeface="Arial"/>
                <a:ea typeface="Arial"/>
                <a:cs typeface="Arial"/>
                <a:sym typeface="Arial"/>
              </a:rPr>
              <a:t>• </a:t>
            </a:r>
            <a:r>
              <a:rPr b="1" i="1" lang="en-US" sz="4400" u="none" cap="none" strike="noStrike">
                <a:solidFill>
                  <a:schemeClr val="dk1"/>
                </a:solidFill>
                <a:latin typeface="Arial"/>
                <a:ea typeface="Arial"/>
                <a:cs typeface="Arial"/>
                <a:sym typeface="Arial"/>
              </a:rPr>
              <a:t>p</a:t>
            </a:r>
          </a:p>
        </p:txBody>
      </p:sp>
      <p:sp>
        <p:nvSpPr>
          <p:cNvPr id="446" name="Shape 446"/>
          <p:cNvSpPr txBox="1"/>
          <p:nvPr>
            <p:ph idx="1" type="body"/>
          </p:nvPr>
        </p:nvSpPr>
        <p:spPr>
          <a:xfrm>
            <a:off x="800100" y="2624136"/>
            <a:ext cx="7619999" cy="1679574"/>
          </a:xfrm>
          <a:prstGeom prst="rect">
            <a:avLst/>
          </a:prstGeom>
          <a:noFill/>
          <a:ln>
            <a:noFill/>
          </a:ln>
        </p:spPr>
        <p:txBody>
          <a:bodyPr anchorCtr="0" anchor="t" bIns="44450" lIns="90475" rIns="90475" tIns="44450">
            <a:noAutofit/>
          </a:bodyPr>
          <a:lstStyle/>
          <a:p>
            <a:pPr indent="-577850" lvl="0" marL="577850" marR="0" rtl="0" algn="l">
              <a:lnSpc>
                <a:spcPct val="100000"/>
              </a:lnSpc>
              <a:spcBef>
                <a:spcPts val="0"/>
              </a:spcBef>
              <a:spcAft>
                <a:spcPts val="0"/>
              </a:spcAft>
              <a:buClr>
                <a:schemeClr val="accent2"/>
              </a:buClr>
              <a:buSzPct val="100000"/>
              <a:buFont typeface="Arial"/>
              <a:buChar char="❖"/>
            </a:pPr>
            <a:r>
              <a:rPr b="1" i="1" lang="en-US" sz="4000" u="none" cap="none" strike="noStrike">
                <a:solidFill>
                  <a:schemeClr val="dk1"/>
                </a:solidFill>
                <a:latin typeface="Arial"/>
                <a:ea typeface="Arial"/>
                <a:cs typeface="Arial"/>
                <a:sym typeface="Arial"/>
              </a:rPr>
              <a:t>n</a:t>
            </a:r>
            <a:r>
              <a:rPr b="1" i="0" lang="en-US" sz="4000" u="none" cap="none" strike="noStrike">
                <a:solidFill>
                  <a:schemeClr val="dk1"/>
                </a:solidFill>
                <a:latin typeface="Arial"/>
                <a:ea typeface="Arial"/>
                <a:cs typeface="Arial"/>
                <a:sym typeface="Arial"/>
              </a:rPr>
              <a:t> ≥ 100</a:t>
            </a:r>
          </a:p>
          <a:p>
            <a:pPr indent="-577850" lvl="0" marL="577850" marR="0" rtl="0" algn="l">
              <a:lnSpc>
                <a:spcPct val="100000"/>
              </a:lnSpc>
              <a:spcBef>
                <a:spcPts val="2200"/>
              </a:spcBef>
              <a:spcAft>
                <a:spcPts val="0"/>
              </a:spcAft>
              <a:buClr>
                <a:schemeClr val="accent2"/>
              </a:buClr>
              <a:buSzPct val="100000"/>
              <a:buFont typeface="Arial"/>
              <a:buChar char="❖"/>
            </a:pPr>
            <a:r>
              <a:rPr b="1" i="1" lang="en-US" sz="4000" u="none" cap="none" strike="noStrike">
                <a:solidFill>
                  <a:schemeClr val="dk1"/>
                </a:solidFill>
                <a:latin typeface="Arial"/>
                <a:ea typeface="Arial"/>
                <a:cs typeface="Arial"/>
                <a:sym typeface="Arial"/>
              </a:rPr>
              <a:t>np</a:t>
            </a:r>
            <a:r>
              <a:rPr b="1" i="0" lang="en-US" sz="4000" u="none" cap="none" strike="noStrike">
                <a:solidFill>
                  <a:schemeClr val="dk1"/>
                </a:solidFill>
                <a:latin typeface="Arial"/>
                <a:ea typeface="Arial"/>
                <a:cs typeface="Arial"/>
                <a:sym typeface="Arial"/>
              </a:rPr>
              <a:t> ≤ 10</a:t>
            </a:r>
          </a:p>
        </p:txBody>
      </p:sp>
      <p:sp>
        <p:nvSpPr>
          <p:cNvPr id="447" name="Shape 447"/>
          <p:cNvSpPr txBox="1"/>
          <p:nvPr/>
        </p:nvSpPr>
        <p:spPr>
          <a:xfrm>
            <a:off x="723900" y="1644650"/>
            <a:ext cx="8131175"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If both of the following requirements are met,</a:t>
            </a:r>
          </a:p>
        </p:txBody>
      </p:sp>
      <p:sp>
        <p:nvSpPr>
          <p:cNvPr id="448" name="Shape 448"/>
          <p:cNvSpPr txBox="1"/>
          <p:nvPr/>
        </p:nvSpPr>
        <p:spPr>
          <a:xfrm>
            <a:off x="758825" y="4389437"/>
            <a:ext cx="8131175"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then use the following formula to calculate </a:t>
            </a:r>
            <a:r>
              <a:rPr b="1" i="1" lang="en-US" sz="3000" u="none" cap="none" strike="noStrike">
                <a:solidFill>
                  <a:schemeClr val="dk1"/>
                </a:solidFill>
                <a:latin typeface="Arial"/>
                <a:ea typeface="Arial"/>
                <a:cs typeface="Arial"/>
                <a:sym typeface="Arial"/>
              </a:rPr>
              <a:t>µ,</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ph type="title"/>
          </p:nvPr>
        </p:nvSpPr>
        <p:spPr>
          <a:xfrm>
            <a:off x="4524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49" name="Shape 49"/>
          <p:cNvSpPr txBox="1"/>
          <p:nvPr>
            <p:ph idx="1" type="body"/>
          </p:nvPr>
        </p:nvSpPr>
        <p:spPr>
          <a:xfrm>
            <a:off x="509587" y="1066800"/>
            <a:ext cx="8393111" cy="4856161"/>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order to fully understand probability distributions, we must first understand the concept of a random variable, and be able to distinguish between discrete and continuous random variables. In this chapter we focus on discrete probability distributions. In particular, we discuss binomial and Poisson probability distributions. </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nvSpPr>
        <p:spPr>
          <a:xfrm>
            <a:off x="685800" y="241300"/>
            <a:ext cx="7772400" cy="598487"/>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454" name="Shape 454"/>
          <p:cNvSpPr txBox="1"/>
          <p:nvPr/>
        </p:nvSpPr>
        <p:spPr>
          <a:xfrm>
            <a:off x="679450" y="1214437"/>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have discussed:</a:t>
            </a:r>
          </a:p>
        </p:txBody>
      </p:sp>
      <p:sp>
        <p:nvSpPr>
          <p:cNvPr id="455" name="Shape 455"/>
          <p:cNvSpPr txBox="1"/>
          <p:nvPr/>
        </p:nvSpPr>
        <p:spPr>
          <a:xfrm>
            <a:off x="679450" y="1816100"/>
            <a:ext cx="7696199" cy="96837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Definition of the Poisson distribution.</a:t>
            </a:r>
          </a:p>
        </p:txBody>
      </p:sp>
      <p:sp>
        <p:nvSpPr>
          <p:cNvPr id="456" name="Shape 456"/>
          <p:cNvSpPr txBox="1"/>
          <p:nvPr/>
        </p:nvSpPr>
        <p:spPr>
          <a:xfrm>
            <a:off x="679450" y="3895725"/>
            <a:ext cx="7696199" cy="1422400"/>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Difference between a Poisson distribution and a binomial distribution.</a:t>
            </a:r>
          </a:p>
        </p:txBody>
      </p:sp>
      <p:sp>
        <p:nvSpPr>
          <p:cNvPr id="457" name="Shape 457"/>
          <p:cNvSpPr txBox="1"/>
          <p:nvPr/>
        </p:nvSpPr>
        <p:spPr>
          <a:xfrm>
            <a:off x="679450" y="5373687"/>
            <a:ext cx="7696199" cy="96837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Poisson approximation to the binomial.</a:t>
            </a:r>
          </a:p>
        </p:txBody>
      </p:sp>
      <p:sp>
        <p:nvSpPr>
          <p:cNvPr id="458" name="Shape 458"/>
          <p:cNvSpPr txBox="1"/>
          <p:nvPr/>
        </p:nvSpPr>
        <p:spPr>
          <a:xfrm>
            <a:off x="679450" y="2855911"/>
            <a:ext cx="7696199" cy="968374"/>
          </a:xfrm>
          <a:prstGeom prst="rect">
            <a:avLst/>
          </a:prstGeom>
          <a:noFill/>
          <a:ln>
            <a:noFill/>
          </a:ln>
        </p:spPr>
        <p:txBody>
          <a:bodyPr anchorCtr="0" anchor="t" bIns="45700" lIns="91425" rIns="91425" tIns="45700">
            <a:noAutofit/>
          </a:bodyPr>
          <a:lstStyle/>
          <a:p>
            <a:pPr indent="-576262" lvl="0" marL="576262"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Requirements for the Poisson distribution.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0" l="0" r="0" t="0"/>
          <a:stretch/>
        </p:blipFill>
        <p:spPr>
          <a:xfrm>
            <a:off x="819150" y="2978150"/>
            <a:ext cx="7473949" cy="3241674"/>
          </a:xfrm>
          <a:prstGeom prst="rect">
            <a:avLst/>
          </a:prstGeom>
          <a:noFill/>
          <a:ln>
            <a:noFill/>
          </a:ln>
        </p:spPr>
      </p:pic>
      <p:sp>
        <p:nvSpPr>
          <p:cNvPr id="55" name="Shape 55"/>
          <p:cNvSpPr txBox="1"/>
          <p:nvPr/>
        </p:nvSpPr>
        <p:spPr>
          <a:xfrm>
            <a:off x="304800" y="215900"/>
            <a:ext cx="8597899"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Combining Descriptive Methods </a:t>
            </a:r>
          </a:p>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 and Probabilities</a:t>
            </a:r>
          </a:p>
        </p:txBody>
      </p:sp>
      <p:sp>
        <p:nvSpPr>
          <p:cNvPr id="56" name="Shape 56"/>
          <p:cNvSpPr txBox="1"/>
          <p:nvPr/>
        </p:nvSpPr>
        <p:spPr>
          <a:xfrm>
            <a:off x="393700" y="1585912"/>
            <a:ext cx="8534399"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In this chapter we will construct probability distributions by presenting possible outcomes along with the relative frequencies we </a:t>
            </a:r>
            <a:r>
              <a:rPr b="1" i="0" lang="en-US" sz="2400" u="none" cap="none" strike="noStrike">
                <a:solidFill>
                  <a:schemeClr val="hlink"/>
                </a:solidFill>
                <a:latin typeface="Arial"/>
                <a:ea typeface="Arial"/>
                <a:cs typeface="Arial"/>
                <a:sym typeface="Arial"/>
              </a:rPr>
              <a:t>expect</a:t>
            </a:r>
            <a:r>
              <a:rPr b="1" i="0" lang="en-US" sz="24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 name="Shape 60"/>
        <p:cNvGrpSpPr/>
        <p:nvPr/>
      </p:nvGrpSpPr>
      <p:grpSpPr>
        <a:xfrm>
          <a:off x="0" y="0"/>
          <a:ext cx="0" cy="0"/>
          <a:chOff x="0" y="0"/>
          <a:chExt cx="0" cy="0"/>
        </a:xfrm>
      </p:grpSpPr>
      <p:grpSp>
        <p:nvGrpSpPr>
          <p:cNvPr id="61" name="Shape 61"/>
          <p:cNvGrpSpPr/>
          <p:nvPr/>
        </p:nvGrpSpPr>
        <p:grpSpPr>
          <a:xfrm>
            <a:off x="0" y="0"/>
            <a:ext cx="9144000" cy="6858000"/>
            <a:chOff x="0" y="0"/>
            <a:chExt cx="9144000" cy="6858000"/>
          </a:xfrm>
        </p:grpSpPr>
        <p:sp>
          <p:nvSpPr>
            <p:cNvPr id="62" name="Shape 62"/>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3" name="Shape 6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4" name="Shape 64"/>
          <p:cNvSpPr txBox="1"/>
          <p:nvPr/>
        </p:nvSpPr>
        <p:spPr>
          <a:xfrm>
            <a:off x="1295400" y="65405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5-2</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Random Variables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
        <p:nvSpPr>
          <p:cNvPr id="69" name="Shape 69"/>
          <p:cNvSpPr txBox="1"/>
          <p:nvPr/>
        </p:nvSpPr>
        <p:spPr>
          <a:xfrm>
            <a:off x="5286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0" name="Shape 70"/>
          <p:cNvSpPr txBox="1"/>
          <p:nvPr/>
        </p:nvSpPr>
        <p:spPr>
          <a:xfrm>
            <a:off x="565150" y="1276350"/>
            <a:ext cx="8177211" cy="5210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This section introduces the important concept of a probability distribution, which gives the probability for each value of a variable that is determined by chance.</a:t>
            </a:r>
          </a:p>
          <a:p>
            <a:pPr indent="0" lvl="0" marL="0" marR="0" rtl="0" algn="l">
              <a:lnSpc>
                <a:spcPct val="10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Give consideration to distinguishing between outcomes that are likely to occur by chance and outcomes that are “unusual” in the sense they are not likely to occur by chance.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nvSpPr>
        <p:spPr>
          <a:xfrm>
            <a:off x="528637" y="127000"/>
            <a:ext cx="8229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6" name="Shape 76"/>
          <p:cNvSpPr txBox="1"/>
          <p:nvPr/>
        </p:nvSpPr>
        <p:spPr>
          <a:xfrm>
            <a:off x="565150" y="987425"/>
            <a:ext cx="8177211" cy="5578475"/>
          </a:xfrm>
          <a:prstGeom prst="rect">
            <a:avLst/>
          </a:prstGeom>
          <a:noFill/>
          <a:ln>
            <a:noFill/>
          </a:ln>
        </p:spPr>
        <p:txBody>
          <a:bodyPr anchorCtr="0" anchor="t" bIns="45700" lIns="91425" rIns="91425" tIns="45700">
            <a:noAutofit/>
          </a:bodyPr>
          <a:lstStyle/>
          <a:p>
            <a:pPr indent="-341312" lvl="0" marL="341312" marR="0" rtl="0" algn="l">
              <a:lnSpc>
                <a:spcPct val="100000"/>
              </a:lnSpc>
              <a:spcBef>
                <a:spcPts val="0"/>
              </a:spcBef>
              <a:spcAft>
                <a:spcPts val="0"/>
              </a:spcAft>
              <a:buClr>
                <a:schemeClr val="dk1"/>
              </a:buClr>
              <a:buSzPct val="100000"/>
              <a:buFont typeface="Arial"/>
              <a:buChar char="•"/>
            </a:pPr>
            <a:r>
              <a:rPr b="1" i="0" lang="en-US" sz="3000" u="none" cap="none" strike="noStrike">
                <a:solidFill>
                  <a:schemeClr val="dk1"/>
                </a:solidFill>
                <a:latin typeface="Arial"/>
                <a:ea typeface="Arial"/>
                <a:cs typeface="Arial"/>
                <a:sym typeface="Arial"/>
              </a:rPr>
              <a:t>The concept of random variables and how they relate to probability distributions </a:t>
            </a:r>
          </a:p>
          <a:p>
            <a:pPr indent="-341312" lvl="0" marL="341312" marR="0" rtl="0" algn="l">
              <a:lnSpc>
                <a:spcPct val="100000"/>
              </a:lnSpc>
              <a:spcBef>
                <a:spcPts val="0"/>
              </a:spcBef>
              <a:spcAft>
                <a:spcPts val="0"/>
              </a:spcAft>
              <a:buClr>
                <a:schemeClr val="dk1"/>
              </a:buClr>
              <a:buSzPct val="100000"/>
              <a:buFont typeface="Arial"/>
              <a:buChar char="•"/>
            </a:pPr>
            <a:r>
              <a:rPr b="1" i="0" lang="en-US" sz="3000" u="none" cap="none" strike="noStrike">
                <a:solidFill>
                  <a:schemeClr val="dk1"/>
                </a:solidFill>
                <a:latin typeface="Arial"/>
                <a:ea typeface="Arial"/>
                <a:cs typeface="Arial"/>
                <a:sym typeface="Arial"/>
              </a:rPr>
              <a:t>Distinguish between discrete random variables and continuous random variables</a:t>
            </a:r>
          </a:p>
          <a:p>
            <a:pPr indent="-341312" lvl="0" marL="341312" marR="0" rtl="0" algn="l">
              <a:lnSpc>
                <a:spcPct val="100000"/>
              </a:lnSpc>
              <a:spcBef>
                <a:spcPts val="0"/>
              </a:spcBef>
              <a:spcAft>
                <a:spcPts val="0"/>
              </a:spcAft>
              <a:buClr>
                <a:schemeClr val="dk1"/>
              </a:buClr>
              <a:buSzPct val="100000"/>
              <a:buFont typeface="Arial"/>
              <a:buChar char="•"/>
            </a:pPr>
            <a:r>
              <a:rPr b="1" i="0" lang="en-US" sz="3000" u="none" cap="none" strike="noStrike">
                <a:solidFill>
                  <a:schemeClr val="dk1"/>
                </a:solidFill>
                <a:latin typeface="Arial"/>
                <a:ea typeface="Arial"/>
                <a:cs typeface="Arial"/>
                <a:sym typeface="Arial"/>
              </a:rPr>
              <a:t>Develop formulas for finding the mean, variance, and standard deviation for a probability distribution</a:t>
            </a:r>
          </a:p>
          <a:p>
            <a:pPr indent="-341312" lvl="0" marL="341312" marR="0" rtl="0" algn="l">
              <a:lnSpc>
                <a:spcPct val="100000"/>
              </a:lnSpc>
              <a:spcBef>
                <a:spcPts val="0"/>
              </a:spcBef>
              <a:spcAft>
                <a:spcPts val="0"/>
              </a:spcAft>
              <a:buClr>
                <a:schemeClr val="dk1"/>
              </a:buClr>
              <a:buSzPct val="100000"/>
              <a:buFont typeface="Arial"/>
              <a:buChar char="•"/>
            </a:pPr>
            <a:r>
              <a:rPr b="1" i="0" lang="en-US" sz="3000" u="none" cap="none" strike="noStrike">
                <a:solidFill>
                  <a:schemeClr val="dk1"/>
                </a:solidFill>
                <a:latin typeface="Arial"/>
                <a:ea typeface="Arial"/>
                <a:cs typeface="Arial"/>
                <a:sym typeface="Arial"/>
              </a:rPr>
              <a:t>Determine whether outcomes are likely to occur by chance or they are unusual (in the sense that they are not likely to occur by chance)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279F"/>
      </a:dk2>
      <a:lt2>
        <a:srgbClr val="919191"/>
      </a:lt2>
      <a:accent1>
        <a:srgbClr val="C0FEF9"/>
      </a:accent1>
      <a:accent2>
        <a:srgbClr val="00AE00"/>
      </a:accent2>
      <a:accent3>
        <a:srgbClr val="FFFFFF"/>
      </a:accent3>
      <a:accent4>
        <a:srgbClr val="C0FEF9"/>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