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60"/>
  </p:notesMasterIdLst>
  <p:sldIdLst>
    <p:sldId id="323" r:id="rId2"/>
    <p:sldId id="285" r:id="rId3"/>
    <p:sldId id="287" r:id="rId4"/>
    <p:sldId id="348" r:id="rId5"/>
    <p:sldId id="349" r:id="rId6"/>
    <p:sldId id="350" r:id="rId7"/>
    <p:sldId id="351" r:id="rId8"/>
    <p:sldId id="352" r:id="rId9"/>
    <p:sldId id="354" r:id="rId10"/>
    <p:sldId id="355" r:id="rId11"/>
    <p:sldId id="356" r:id="rId12"/>
    <p:sldId id="357" r:id="rId13"/>
    <p:sldId id="362" r:id="rId14"/>
    <p:sldId id="364" r:id="rId15"/>
    <p:sldId id="361" r:id="rId16"/>
    <p:sldId id="360" r:id="rId17"/>
    <p:sldId id="290" r:id="rId18"/>
    <p:sldId id="358" r:id="rId19"/>
    <p:sldId id="359" r:id="rId20"/>
    <p:sldId id="365" r:id="rId21"/>
    <p:sldId id="288" r:id="rId22"/>
    <p:sldId id="366" r:id="rId23"/>
    <p:sldId id="268" r:id="rId24"/>
    <p:sldId id="324" r:id="rId25"/>
    <p:sldId id="325" r:id="rId26"/>
    <p:sldId id="326" r:id="rId27"/>
    <p:sldId id="327" r:id="rId28"/>
    <p:sldId id="291" r:id="rId29"/>
    <p:sldId id="328" r:id="rId30"/>
    <p:sldId id="329" r:id="rId31"/>
    <p:sldId id="330" r:id="rId32"/>
    <p:sldId id="367" r:id="rId33"/>
    <p:sldId id="331" r:id="rId34"/>
    <p:sldId id="368" r:id="rId35"/>
    <p:sldId id="292" r:id="rId36"/>
    <p:sldId id="332" r:id="rId37"/>
    <p:sldId id="333" r:id="rId38"/>
    <p:sldId id="334" r:id="rId39"/>
    <p:sldId id="369" r:id="rId40"/>
    <p:sldId id="370" r:id="rId41"/>
    <p:sldId id="335" r:id="rId42"/>
    <p:sldId id="371" r:id="rId43"/>
    <p:sldId id="336" r:id="rId44"/>
    <p:sldId id="372" r:id="rId45"/>
    <p:sldId id="373" r:id="rId46"/>
    <p:sldId id="337" r:id="rId47"/>
    <p:sldId id="338" r:id="rId48"/>
    <p:sldId id="374" r:id="rId49"/>
    <p:sldId id="375" r:id="rId50"/>
    <p:sldId id="376" r:id="rId51"/>
    <p:sldId id="377" r:id="rId52"/>
    <p:sldId id="378" r:id="rId53"/>
    <p:sldId id="343" r:id="rId54"/>
    <p:sldId id="341" r:id="rId55"/>
    <p:sldId id="379" r:id="rId56"/>
    <p:sldId id="380" r:id="rId57"/>
    <p:sldId id="345" r:id="rId58"/>
    <p:sldId id="346" r:id="rId5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7025" autoAdjust="0"/>
    <p:restoredTop sz="94444" autoAdjust="0"/>
  </p:normalViewPr>
  <p:slideViewPr>
    <p:cSldViewPr snapToGrid="0">
      <p:cViewPr varScale="1">
        <p:scale>
          <a:sx n="88" d="100"/>
          <a:sy n="88" d="100"/>
        </p:scale>
        <p:origin x="-1205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DD3728-58ED-449B-B477-2097A9C731FD}" type="datetimeFigureOut">
              <a:rPr lang="en-US" smtClean="0"/>
              <a:pPr/>
              <a:t>9/30/2017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4E9AE0-1E79-462C-94C4-FAF6B008A5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323911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EA668-8D4D-46C9-A7C2-F3561BF37608}" type="datetimeFigureOut">
              <a:rPr lang="en-US" smtClean="0"/>
              <a:pPr/>
              <a:t>9/30/2017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74BF2-3C04-4AB9-BE52-D173019A91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49977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EA668-8D4D-46C9-A7C2-F3561BF37608}" type="datetimeFigureOut">
              <a:rPr lang="en-US" smtClean="0"/>
              <a:pPr/>
              <a:t>9/30/2017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74BF2-3C04-4AB9-BE52-D173019A91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036925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EA668-8D4D-46C9-A7C2-F3561BF37608}" type="datetimeFigureOut">
              <a:rPr lang="en-US" smtClean="0"/>
              <a:pPr/>
              <a:t>9/30/2017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74BF2-3C04-4AB9-BE52-D173019A91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38852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EA668-8D4D-46C9-A7C2-F3561BF37608}" type="datetimeFigureOut">
              <a:rPr lang="en-US" smtClean="0"/>
              <a:pPr/>
              <a:t>9/30/2017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74BF2-3C04-4AB9-BE52-D173019A91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583315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EA668-8D4D-46C9-A7C2-F3561BF37608}" type="datetimeFigureOut">
              <a:rPr lang="en-US" smtClean="0"/>
              <a:pPr/>
              <a:t>9/30/2017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74BF2-3C04-4AB9-BE52-D173019A91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626408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EA668-8D4D-46C9-A7C2-F3561BF37608}" type="datetimeFigureOut">
              <a:rPr lang="en-US" smtClean="0"/>
              <a:pPr/>
              <a:t>9/30/2017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74BF2-3C04-4AB9-BE52-D173019A91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13309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EA668-8D4D-46C9-A7C2-F3561BF37608}" type="datetimeFigureOut">
              <a:rPr lang="en-US" smtClean="0"/>
              <a:pPr/>
              <a:t>9/30/2017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74BF2-3C04-4AB9-BE52-D173019A91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946203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EA668-8D4D-46C9-A7C2-F3561BF37608}" type="datetimeFigureOut">
              <a:rPr lang="en-US" smtClean="0"/>
              <a:pPr/>
              <a:t>9/30/2017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74BF2-3C04-4AB9-BE52-D173019A91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76439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EA668-8D4D-46C9-A7C2-F3561BF37608}" type="datetimeFigureOut">
              <a:rPr lang="en-US" smtClean="0"/>
              <a:pPr/>
              <a:t>9/30/2017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74BF2-3C04-4AB9-BE52-D173019A91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41781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EA668-8D4D-46C9-A7C2-F3561BF37608}" type="datetimeFigureOut">
              <a:rPr lang="en-US" smtClean="0"/>
              <a:pPr/>
              <a:t>9/30/2017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74BF2-3C04-4AB9-BE52-D173019A91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473899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EA668-8D4D-46C9-A7C2-F3561BF37608}" type="datetimeFigureOut">
              <a:rPr lang="en-US" smtClean="0"/>
              <a:pPr/>
              <a:t>9/30/2017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74BF2-3C04-4AB9-BE52-D173019A91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336334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3EA668-8D4D-46C9-A7C2-F3561BF37608}" type="datetimeFigureOut">
              <a:rPr lang="en-US" smtClean="0"/>
              <a:pPr/>
              <a:t>9/30/2017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374BF2-3C04-4AB9-BE52-D173019A91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99216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fac.ksu.edu.sa/melnewehy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emf"/><Relationship Id="rId3" Type="http://schemas.openxmlformats.org/officeDocument/2006/relationships/image" Target="../media/image20.png"/><Relationship Id="rId7" Type="http://schemas.openxmlformats.org/officeDocument/2006/relationships/image" Target="../media/image24.e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emf"/><Relationship Id="rId5" Type="http://schemas.openxmlformats.org/officeDocument/2006/relationships/image" Target="../media/image22.png"/><Relationship Id="rId10" Type="http://schemas.openxmlformats.org/officeDocument/2006/relationships/image" Target="../media/image27.emf"/><Relationship Id="rId4" Type="http://schemas.openxmlformats.org/officeDocument/2006/relationships/image" Target="../media/image21.png"/><Relationship Id="rId9" Type="http://schemas.openxmlformats.org/officeDocument/2006/relationships/image" Target="../media/image26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24500" y="3257602"/>
            <a:ext cx="205216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B050"/>
                </a:solidFill>
                <a:latin typeface="Lucida Bright" panose="02040602050505020304" pitchFamily="18" charset="0"/>
              </a:rPr>
              <a:t>CHEM 101</a:t>
            </a:r>
          </a:p>
          <a:p>
            <a:pPr algn="ctr"/>
            <a:r>
              <a:rPr lang="en-US" sz="2000" b="1" dirty="0">
                <a:solidFill>
                  <a:srgbClr val="00B050"/>
                </a:solidFill>
                <a:latin typeface="Lucida Bright" panose="02040602050505020304" pitchFamily="18" charset="0"/>
              </a:rPr>
              <a:t>(3+1+0)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77012" y="4453898"/>
            <a:ext cx="50674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Lucida Calligraphy" panose="03010101010101010101" pitchFamily="66" charset="0"/>
              </a:rPr>
              <a:t>Dr. Mohamed El-</a:t>
            </a:r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latin typeface="Lucida Calligraphy" panose="03010101010101010101" pitchFamily="66" charset="0"/>
              </a:rPr>
              <a:t>Newehy</a:t>
            </a:r>
            <a:endParaRPr lang="en-US" sz="2800" b="1" dirty="0">
              <a:solidFill>
                <a:schemeClr val="bg2">
                  <a:lumMod val="10000"/>
                </a:schemeClr>
              </a:solidFill>
              <a:latin typeface="Lucida Calligraphy" panose="03010101010101010101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463925" y="5044823"/>
            <a:ext cx="45774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hlinkClick r:id="rId2"/>
              </a:rPr>
              <a:t>http://fac.ksu.edu.sa/melnewehy</a:t>
            </a:r>
            <a:r>
              <a:rPr lang="en-US" sz="2400" b="1" dirty="0"/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00035" y="1830473"/>
            <a:ext cx="6101094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  <a:latin typeface="Footlight MT Light" panose="0204060206030A020304" pitchFamily="18" charset="0"/>
              </a:rPr>
              <a:t>General Chemistry</a:t>
            </a:r>
          </a:p>
        </p:txBody>
      </p:sp>
      <p:pic>
        <p:nvPicPr>
          <p:cNvPr id="8" name="Picture 2" descr="http://medicalcity.ksu.edu.sa/images/uploads/news/KSU_BackgroundLogo_(2).png"/>
          <p:cNvPicPr>
            <a:picLocks noChangeAspect="1" noChangeArrowheads="1"/>
          </p:cNvPicPr>
          <p:nvPr/>
        </p:nvPicPr>
        <p:blipFill>
          <a:blip r:embed="rId3"/>
          <a:srcRect l="16842" t="20000" r="13684" b="28000"/>
          <a:stretch>
            <a:fillRect/>
          </a:stretch>
        </p:blipFill>
        <p:spPr bwMode="auto">
          <a:xfrm>
            <a:off x="7219950" y="47625"/>
            <a:ext cx="1885950" cy="742950"/>
          </a:xfrm>
          <a:prstGeom prst="rect">
            <a:avLst/>
          </a:prstGeom>
          <a:noFill/>
          <a:effectLst>
            <a:reflection blurRad="6350" stA="50000" endA="300" endPos="90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3399503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2212" y="1248607"/>
            <a:ext cx="867601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It was suggested by Marie Curie.</a:t>
            </a:r>
          </a:p>
          <a:p>
            <a:pPr marL="342900" indent="-3429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0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Radioactivity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- spontaneous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emission of particles and/or radiation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0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Radioactive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- any element that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spontaneously emits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radiation.</a:t>
            </a:r>
            <a:endParaRPr lang="en-US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51062" y="56134"/>
            <a:ext cx="4853188" cy="584775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doni MT" panose="02070603080606020203" pitchFamily="18" charset="0"/>
                <a:ea typeface="+mn-ea"/>
                <a:cs typeface="+mn-cs"/>
              </a:rPr>
              <a:t>The Structure of the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doni MT" panose="02070603080606020203" pitchFamily="18" charset="0"/>
                <a:ea typeface="+mn-ea"/>
                <a:cs typeface="+mn-cs"/>
              </a:rPr>
              <a:t>Atom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Bodoni MT" panose="02070603080606020203" pitchFamily="18" charset="0"/>
              <a:ea typeface="+mn-ea"/>
              <a:cs typeface="+mn-cs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" y="657311"/>
            <a:ext cx="2427006" cy="581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pPr lvl="0" algn="just"/>
            <a:r>
              <a:rPr lang="en-US" altLang="en-US" sz="2800" b="1" u="sng" kern="0" dirty="0">
                <a:solidFill>
                  <a:srgbClr val="0070C0"/>
                </a:solidFill>
                <a:latin typeface="Arial" charset="0"/>
              </a:rPr>
              <a:t>Radioactivity</a:t>
            </a:r>
            <a:endParaRPr kumimoji="0" lang="en-US" altLang="en-US" sz="2800" b="1" i="0" u="sng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+mj-ea"/>
              <a:cs typeface="+mj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14795" y="3727238"/>
            <a:ext cx="8230847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0188" indent="-230188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Highly energetic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radiation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penetrated matter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darkened covered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photographic plates, and caused a variety of substances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to fluoresce.</a:t>
            </a:r>
          </a:p>
          <a:p>
            <a:pPr marL="230188" indent="-230188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These rays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could not be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deflected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by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 magnet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they could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not contain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charged particles as cathode rays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do.</a:t>
            </a:r>
          </a:p>
          <a:p>
            <a:pPr marL="230188" indent="-230188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Röntgen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called them </a:t>
            </a:r>
            <a:r>
              <a:rPr lang="en-US" sz="20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 rays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because their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nature was not known.</a:t>
            </a:r>
          </a:p>
        </p:txBody>
      </p:sp>
      <p:sp>
        <p:nvSpPr>
          <p:cNvPr id="6" name="Rectangle 5"/>
          <p:cNvSpPr/>
          <p:nvPr/>
        </p:nvSpPr>
        <p:spPr>
          <a:xfrm>
            <a:off x="192212" y="2680859"/>
            <a:ext cx="8676015" cy="95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000" b="1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Röntgen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noticed that cathode rays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caused glass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and metals to emit very unusual rays.</a:t>
            </a:r>
          </a:p>
        </p:txBody>
      </p:sp>
    </p:spTree>
    <p:extLst>
      <p:ext uri="{BB962C8B-B14F-4D97-AF65-F5344CB8AC3E}">
        <p14:creationId xmlns:p14="http://schemas.microsoft.com/office/powerpoint/2010/main" xmlns="" val="4041197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4231" y="2319025"/>
            <a:ext cx="4573425" cy="4478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just">
              <a:lnSpc>
                <a:spcPct val="150000"/>
              </a:lnSpc>
              <a:buFont typeface="+mj-lt"/>
              <a:buAutoNum type="arabicPeriod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Two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of the three are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deflected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by oppositely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charged metal plates. </a:t>
            </a:r>
          </a:p>
          <a:p>
            <a:pPr marL="685800" indent="-223838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Alpha (</a:t>
            </a:r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</a:t>
            </a:r>
            <a:r>
              <a:rPr lang="en-US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rays </a:t>
            </a:r>
            <a:r>
              <a:rPr lang="en-US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en-US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</a:t>
            </a:r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particles</a:t>
            </a:r>
            <a:r>
              <a:rPr lang="en-US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positively 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charged particles,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and are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deflected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by the positively charged plate. 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indent="-223838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Beta (</a:t>
            </a:r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</a:t>
            </a:r>
            <a:r>
              <a:rPr lang="en-US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rays</a:t>
            </a:r>
            <a:r>
              <a:rPr lang="en-US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or </a:t>
            </a:r>
            <a:r>
              <a:rPr lang="en-US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</a:t>
            </a:r>
            <a:r>
              <a:rPr lang="en-US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particles</a:t>
            </a:r>
            <a:r>
              <a:rPr lang="en-US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are 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electrons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and are deflected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by the negatively charged plate.  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1313" indent="-341313" algn="just">
              <a:lnSpc>
                <a:spcPct val="150000"/>
              </a:lnSpc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Gamma (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</a:t>
            </a:r>
            <a:r>
              <a:rPr lang="en-US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rays;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high-energy rays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1313" algn="just">
              <a:lnSpc>
                <a:spcPct val="150000"/>
              </a:lnSpc>
            </a:pPr>
            <a:r>
              <a:rPr lang="en-US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Like 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X rays, 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</a:t>
            </a:r>
            <a:r>
              <a:rPr lang="en-US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rays have no charge  </a:t>
            </a:r>
            <a:r>
              <a:rPr lang="en-US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are not affected by an external </a:t>
            </a:r>
            <a:r>
              <a:rPr lang="en-US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field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72411" y="2474882"/>
            <a:ext cx="4147974" cy="4062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172543" y="1175710"/>
            <a:ext cx="8747842" cy="95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Three types of rays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are produced by the </a:t>
            </a:r>
            <a:r>
              <a:rPr lang="en-US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decay,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or breakdown, of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radioactive substances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such as uranium. </a:t>
            </a:r>
            <a:endParaRPr lang="en-US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51062" y="56134"/>
            <a:ext cx="4853188" cy="584775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doni MT" panose="02070603080606020203" pitchFamily="18" charset="0"/>
                <a:ea typeface="+mn-ea"/>
                <a:cs typeface="+mn-cs"/>
              </a:rPr>
              <a:t>The Structure of the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doni MT" panose="02070603080606020203" pitchFamily="18" charset="0"/>
                <a:ea typeface="+mn-ea"/>
                <a:cs typeface="+mn-cs"/>
              </a:rPr>
              <a:t>Atom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Bodoni MT" panose="02070603080606020203" pitchFamily="18" charset="0"/>
              <a:ea typeface="+mn-ea"/>
              <a:cs typeface="+mn-cs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" y="657311"/>
            <a:ext cx="2427006" cy="581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pPr lvl="0" algn="just"/>
            <a:r>
              <a:rPr lang="en-US" altLang="en-US" sz="2800" b="1" u="sng" kern="0" dirty="0">
                <a:solidFill>
                  <a:srgbClr val="0070C0"/>
                </a:solidFill>
                <a:latin typeface="Arial" charset="0"/>
              </a:rPr>
              <a:t>Radioactivity</a:t>
            </a:r>
            <a:endParaRPr kumimoji="0" lang="en-US" altLang="en-US" sz="2800" b="1" i="0" u="sng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5617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251062" y="56134"/>
            <a:ext cx="4853188" cy="584775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doni MT" panose="02070603080606020203" pitchFamily="18" charset="0"/>
                <a:ea typeface="+mn-ea"/>
                <a:cs typeface="+mn-cs"/>
              </a:rPr>
              <a:t>The Structure of the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doni MT" panose="02070603080606020203" pitchFamily="18" charset="0"/>
                <a:ea typeface="+mn-ea"/>
                <a:cs typeface="+mn-cs"/>
              </a:rPr>
              <a:t>Atom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Bodoni MT" panose="02070603080606020203" pitchFamily="18" charset="0"/>
              <a:ea typeface="+mn-ea"/>
              <a:cs typeface="+mn-cs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0" y="657311"/>
            <a:ext cx="5136021" cy="581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pPr lvl="0" algn="just"/>
            <a:r>
              <a:rPr lang="en-US" altLang="en-US" sz="2800" b="1" u="sng" kern="0" dirty="0">
                <a:solidFill>
                  <a:srgbClr val="0070C0"/>
                </a:solidFill>
                <a:latin typeface="Arial" charset="0"/>
              </a:rPr>
              <a:t>The Proton and the Nucleus</a:t>
            </a:r>
            <a:endParaRPr kumimoji="0" lang="en-US" altLang="en-US" sz="2800" b="1" i="0" u="sng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+mj-ea"/>
              <a:cs typeface="+mj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4350" y="1095909"/>
            <a:ext cx="877562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By the early 1900s, two features of atoms had become clear: </a:t>
            </a:r>
            <a:r>
              <a:rPr lang="en-US" sz="24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contain </a:t>
            </a:r>
            <a:r>
              <a:rPr lang="en-US" sz="24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electrons, and </a:t>
            </a:r>
            <a:r>
              <a:rPr lang="en-US" sz="24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are electrically neutral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342900" indent="-3429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maintain electric neutrality,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an atom must </a:t>
            </a:r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contain an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equal number of positive and negative charges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5" name="Rectangle 4"/>
          <p:cNvSpPr/>
          <p:nvPr/>
        </p:nvSpPr>
        <p:spPr>
          <a:xfrm>
            <a:off x="444864" y="3995678"/>
            <a:ext cx="461772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uniform, positive sphere of matter in which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electrons are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embedded like raisins in a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cake. 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This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so-called “</a:t>
            </a:r>
            <a:r>
              <a:rPr lang="en-US" sz="20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plum-pudding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model was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accepted theory for a number of years.</a:t>
            </a: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1005" y="3859233"/>
            <a:ext cx="2867344" cy="2924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2884352" y="3392971"/>
            <a:ext cx="3226653" cy="5232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00B050"/>
                </a:solidFill>
                <a:latin typeface="Arial" charset="0"/>
              </a:rPr>
              <a:t>Thomson’s Model</a:t>
            </a:r>
          </a:p>
        </p:txBody>
      </p:sp>
    </p:spTree>
    <p:extLst>
      <p:ext uri="{BB962C8B-B14F-4D97-AF65-F5344CB8AC3E}">
        <p14:creationId xmlns:p14="http://schemas.microsoft.com/office/powerpoint/2010/main" xmlns="" val="2754546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251062" y="56134"/>
            <a:ext cx="4853188" cy="584775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doni MT" panose="02070603080606020203" pitchFamily="18" charset="0"/>
                <a:ea typeface="+mn-ea"/>
                <a:cs typeface="+mn-cs"/>
              </a:rPr>
              <a:t>The Structure of the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doni MT" panose="02070603080606020203" pitchFamily="18" charset="0"/>
                <a:ea typeface="+mn-ea"/>
                <a:cs typeface="+mn-cs"/>
              </a:rPr>
              <a:t>Atom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Bodoni MT" panose="02070603080606020203" pitchFamily="18" charset="0"/>
              <a:ea typeface="+mn-ea"/>
              <a:cs typeface="+mn-cs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0" y="657311"/>
            <a:ext cx="5136021" cy="581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pPr lvl="0" algn="just"/>
            <a:r>
              <a:rPr lang="en-US" altLang="en-US" sz="2800" b="1" u="sng" kern="0" dirty="0">
                <a:solidFill>
                  <a:srgbClr val="0070C0"/>
                </a:solidFill>
                <a:latin typeface="Arial" charset="0"/>
              </a:rPr>
              <a:t>The Proton and the Nucleus</a:t>
            </a:r>
            <a:endParaRPr kumimoji="0" lang="en-US" altLang="en-US" sz="2800" b="1" i="0" u="sng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+mj-ea"/>
              <a:cs typeface="+mj-cs"/>
            </a:endParaRPr>
          </a:p>
        </p:txBody>
      </p:sp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2218523" y="1722892"/>
            <a:ext cx="4508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2400" dirty="0"/>
              <a:t>(1908 Nobel Prize in Chemistry)</a:t>
            </a:r>
          </a:p>
        </p:txBody>
      </p:sp>
      <p:sp>
        <p:nvSpPr>
          <p:cNvPr id="5" name="Text Box 14"/>
          <p:cNvSpPr txBox="1">
            <a:spLocks noChangeArrowheads="1"/>
          </p:cNvSpPr>
          <p:nvPr/>
        </p:nvSpPr>
        <p:spPr bwMode="auto">
          <a:xfrm>
            <a:off x="2370894" y="1239137"/>
            <a:ext cx="383669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 b="1" dirty="0">
                <a:solidFill>
                  <a:srgbClr val="00B050"/>
                </a:solidFill>
              </a:rPr>
              <a:t>Rutherford’s Experiment</a:t>
            </a: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502919" y="5757606"/>
            <a:ext cx="7717477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marL="346075" indent="-346075">
              <a:buFontTx/>
              <a:buAutoNum type="arabicPeriod"/>
            </a:pPr>
            <a:r>
              <a:rPr lang="en-US" altLang="en-US" sz="2000" dirty="0">
                <a:solidFill>
                  <a:srgbClr val="CC0000"/>
                </a:solidFill>
                <a:latin typeface="Arial" charset="0"/>
              </a:rPr>
              <a:t>atoms positive charge is concentrated in the </a:t>
            </a:r>
            <a:r>
              <a:rPr lang="en-US" altLang="en-US" sz="2000" dirty="0" smtClean="0">
                <a:solidFill>
                  <a:srgbClr val="CC0000"/>
                </a:solidFill>
                <a:latin typeface="Arial" charset="0"/>
              </a:rPr>
              <a:t>nucleus</a:t>
            </a:r>
          </a:p>
          <a:p>
            <a:pPr marL="346075" indent="-346075">
              <a:buFontTx/>
              <a:buAutoNum type="arabicPeriod"/>
            </a:pPr>
            <a:r>
              <a:rPr lang="en-US" altLang="en-US" sz="2000" dirty="0" smtClean="0">
                <a:latin typeface="Arial" charset="0"/>
              </a:rPr>
              <a:t>proton </a:t>
            </a:r>
            <a:r>
              <a:rPr lang="en-US" altLang="en-US" sz="2000" dirty="0">
                <a:latin typeface="Arial" charset="0"/>
              </a:rPr>
              <a:t>(p) has opposite (+) charge of electron </a:t>
            </a:r>
            <a:r>
              <a:rPr lang="en-US" altLang="en-US" sz="2000" dirty="0" smtClean="0">
                <a:latin typeface="Arial" charset="0"/>
              </a:rPr>
              <a:t>(-)</a:t>
            </a:r>
          </a:p>
          <a:p>
            <a:pPr marL="346075" indent="-346075">
              <a:buFontTx/>
              <a:buAutoNum type="arabicPeriod"/>
            </a:pPr>
            <a:r>
              <a:rPr lang="en-US" altLang="en-US" sz="2000" dirty="0" smtClean="0">
                <a:latin typeface="Arial" charset="0"/>
              </a:rPr>
              <a:t>mass </a:t>
            </a:r>
            <a:r>
              <a:rPr lang="en-US" altLang="en-US" sz="2000" dirty="0">
                <a:latin typeface="Arial" charset="0"/>
              </a:rPr>
              <a:t>of p is 1840 x mass of e</a:t>
            </a:r>
            <a:r>
              <a:rPr lang="en-US" altLang="en-US" sz="2000" baseline="30000" dirty="0">
                <a:latin typeface="Arial" charset="0"/>
              </a:rPr>
              <a:t>-</a:t>
            </a:r>
            <a:r>
              <a:rPr lang="en-US" altLang="en-US" sz="2000" dirty="0">
                <a:latin typeface="Arial" charset="0"/>
              </a:rPr>
              <a:t> (1.67 x 10</a:t>
            </a:r>
            <a:r>
              <a:rPr lang="en-US" altLang="en-US" sz="2000" baseline="30000" dirty="0">
                <a:latin typeface="Arial" charset="0"/>
              </a:rPr>
              <a:t>-24</a:t>
            </a:r>
            <a:r>
              <a:rPr lang="en-US" altLang="en-US" sz="2000" dirty="0">
                <a:latin typeface="Arial" charset="0"/>
              </a:rPr>
              <a:t> g)</a:t>
            </a: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4870409" y="4839193"/>
            <a:ext cx="341144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buFont typeface="Symbol" pitchFamily="18" charset="2"/>
              <a:buChar char="a"/>
            </a:pPr>
            <a:r>
              <a:rPr lang="en-US" altLang="en-US" dirty="0">
                <a:latin typeface="Times New Roman" charset="0"/>
              </a:rPr>
              <a:t> </a:t>
            </a:r>
            <a:r>
              <a:rPr lang="en-US" altLang="en-US" dirty="0"/>
              <a:t>particle velocity ~ 1.4 x 10</a:t>
            </a:r>
            <a:r>
              <a:rPr lang="en-US" altLang="en-US" baseline="30000" dirty="0"/>
              <a:t>7</a:t>
            </a:r>
            <a:r>
              <a:rPr lang="en-US" altLang="en-US" dirty="0"/>
              <a:t> m/s</a:t>
            </a:r>
          </a:p>
          <a:p>
            <a:pPr>
              <a:buFont typeface="Symbol" pitchFamily="18" charset="2"/>
              <a:buNone/>
            </a:pPr>
            <a:r>
              <a:rPr lang="en-US" altLang="en-US" dirty="0"/>
              <a:t>(~5% speed of light)</a:t>
            </a:r>
          </a:p>
        </p:txBody>
      </p:sp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628" y="2224543"/>
            <a:ext cx="4681413" cy="261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42701" y="2224543"/>
            <a:ext cx="3333064" cy="2606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070399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 autoUpdateAnimBg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251062" y="56134"/>
            <a:ext cx="4853188" cy="584775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doni MT" panose="02070603080606020203" pitchFamily="18" charset="0"/>
                <a:ea typeface="+mn-ea"/>
                <a:cs typeface="+mn-cs"/>
              </a:rPr>
              <a:t>The Structure of the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doni MT" panose="02070603080606020203" pitchFamily="18" charset="0"/>
                <a:ea typeface="+mn-ea"/>
                <a:cs typeface="+mn-cs"/>
              </a:rPr>
              <a:t>Atom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Bodoni MT" panose="02070603080606020203" pitchFamily="18" charset="0"/>
              <a:ea typeface="+mn-ea"/>
              <a:cs typeface="+mn-cs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0" y="657311"/>
            <a:ext cx="5136021" cy="581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pPr lvl="0" algn="just"/>
            <a:r>
              <a:rPr lang="en-US" altLang="en-US" sz="2800" b="1" u="sng" kern="0" dirty="0">
                <a:solidFill>
                  <a:srgbClr val="0070C0"/>
                </a:solidFill>
                <a:latin typeface="Arial" charset="0"/>
              </a:rPr>
              <a:t>The Proton and the Nucleus</a:t>
            </a:r>
            <a:endParaRPr kumimoji="0" lang="en-US" altLang="en-US" sz="2800" b="1" i="0" u="sng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+mj-ea"/>
              <a:cs typeface="+mj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1488029"/>
            <a:ext cx="862927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1775" indent="-231775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Most of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atom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must be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empty space. 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algn="just">
              <a:lnSpc>
                <a:spcPct val="150000"/>
              </a:lnSpc>
            </a:pPr>
            <a:r>
              <a:rPr lang="en-US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This 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explains why the majority of a particles passed through the </a:t>
            </a:r>
            <a:r>
              <a:rPr lang="en-US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gold foil 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with little or no </a:t>
            </a:r>
            <a:r>
              <a:rPr lang="en-US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deflection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20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31775" indent="-231775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atom’s positive charges,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are all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concentrated in the </a:t>
            </a:r>
            <a:r>
              <a:rPr lang="en-US" sz="20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nucleus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which is 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a dense central core within the </a:t>
            </a:r>
            <a:r>
              <a:rPr lang="en-US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atom.</a:t>
            </a:r>
          </a:p>
          <a:p>
            <a:pPr marL="231775" indent="-231775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Whenever an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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particle came close to a nucleus in the scattering experiment,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 large repulsive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force and therefore a large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deflection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2575" indent="-282575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positively charged particles in the nucleus are called </a:t>
            </a:r>
            <a:r>
              <a:rPr lang="en-US" sz="20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protons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2047369" y="1154610"/>
            <a:ext cx="526057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2800" b="1" dirty="0">
                <a:solidFill>
                  <a:srgbClr val="00B050"/>
                </a:solidFill>
              </a:rPr>
              <a:t>Rutherford’s Model of </a:t>
            </a:r>
            <a:r>
              <a:rPr lang="en-US" altLang="en-US" sz="2800" b="1" dirty="0" smtClean="0">
                <a:solidFill>
                  <a:srgbClr val="00B050"/>
                </a:solidFill>
              </a:rPr>
              <a:t>the </a:t>
            </a:r>
            <a:r>
              <a:rPr lang="en-US" altLang="en-US" sz="2800" b="1" dirty="0">
                <a:solidFill>
                  <a:srgbClr val="00B050"/>
                </a:solidFill>
              </a:rPr>
              <a:t>Atom</a:t>
            </a:r>
          </a:p>
        </p:txBody>
      </p:sp>
      <p:pic>
        <p:nvPicPr>
          <p:cNvPr id="16" name="Picture 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32133" y="5200546"/>
            <a:ext cx="2627809" cy="1594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4636161" y="5383794"/>
            <a:ext cx="4168205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57150" cmpd="thinThick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dirty="0"/>
              <a:t>       atomic radius ~ 100 pm = 1 x 10</a:t>
            </a:r>
            <a:r>
              <a:rPr lang="en-US" altLang="en-US" baseline="30000" dirty="0"/>
              <a:t>-10</a:t>
            </a:r>
            <a:r>
              <a:rPr lang="en-US" altLang="en-US" dirty="0"/>
              <a:t> m</a:t>
            </a:r>
          </a:p>
          <a:p>
            <a:pPr eaLnBrk="0" hangingPunct="0">
              <a:spcBef>
                <a:spcPct val="50000"/>
              </a:spcBef>
            </a:pPr>
            <a:r>
              <a:rPr lang="en-US" altLang="en-US" dirty="0"/>
              <a:t>nuclear radius ~ 5 x 10</a:t>
            </a:r>
            <a:r>
              <a:rPr lang="en-US" altLang="en-US" baseline="30000" dirty="0"/>
              <a:t>-3</a:t>
            </a:r>
            <a:r>
              <a:rPr lang="en-US" altLang="en-US" dirty="0"/>
              <a:t> pm = 5 x 10</a:t>
            </a:r>
            <a:r>
              <a:rPr lang="en-US" altLang="en-US" baseline="30000" dirty="0"/>
              <a:t>-15</a:t>
            </a:r>
            <a:r>
              <a:rPr lang="en-US" altLang="en-US" dirty="0"/>
              <a:t> m</a:t>
            </a:r>
          </a:p>
        </p:txBody>
      </p:sp>
    </p:spTree>
    <p:extLst>
      <p:ext uri="{BB962C8B-B14F-4D97-AF65-F5344CB8AC3E}">
        <p14:creationId xmlns:p14="http://schemas.microsoft.com/office/powerpoint/2010/main" xmlns="" val="1552661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uiExpand="1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251062" y="56134"/>
            <a:ext cx="4853188" cy="584775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doni MT" panose="02070603080606020203" pitchFamily="18" charset="0"/>
                <a:ea typeface="+mn-ea"/>
                <a:cs typeface="+mn-cs"/>
              </a:rPr>
              <a:t>The Structure of the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doni MT" panose="02070603080606020203" pitchFamily="18" charset="0"/>
                <a:ea typeface="+mn-ea"/>
                <a:cs typeface="+mn-cs"/>
              </a:rPr>
              <a:t>Atom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Bodoni MT" panose="02070603080606020203" pitchFamily="18" charset="0"/>
              <a:ea typeface="+mn-ea"/>
              <a:cs typeface="+mn-cs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0" y="657311"/>
            <a:ext cx="2375731" cy="581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sng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The Neutron</a:t>
            </a: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1499781" y="920424"/>
            <a:ext cx="635575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r>
              <a:rPr lang="en-US" altLang="en-US" sz="2800" b="1" kern="0" dirty="0" smtClean="0">
                <a:solidFill>
                  <a:srgbClr val="00B050"/>
                </a:solidFill>
                <a:latin typeface="+mn-lt"/>
              </a:rPr>
              <a:t>Chadwick’s Experiment (1932)</a:t>
            </a:r>
            <a:br>
              <a:rPr lang="en-US" altLang="en-US" sz="2800" b="1" kern="0" dirty="0" smtClean="0">
                <a:solidFill>
                  <a:srgbClr val="00B050"/>
                </a:solidFill>
                <a:latin typeface="+mn-lt"/>
              </a:rPr>
            </a:br>
            <a:r>
              <a:rPr lang="en-US" altLang="en-US" sz="2000" kern="0" dirty="0" smtClean="0">
                <a:solidFill>
                  <a:schemeClr val="tx1"/>
                </a:solidFill>
                <a:latin typeface="+mn-lt"/>
              </a:rPr>
              <a:t>(1935 Noble Prize in Physics)</a:t>
            </a:r>
            <a:endParaRPr lang="en-US" altLang="en-US" sz="3600" kern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2814273" y="4822023"/>
            <a:ext cx="3903437" cy="1231106"/>
          </a:xfrm>
          <a:prstGeom prst="rect">
            <a:avLst/>
          </a:prstGeom>
          <a:noFill/>
          <a:ln w="57150" cmpd="thinThick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defTabSz="914400" eaLnBrk="0" fontAlgn="base" latinLnBrk="0" hangingPunct="0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H atoms - 1 p; He atoms - 2 p</a:t>
            </a:r>
          </a:p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mass He/mass H should = 2</a:t>
            </a:r>
          </a:p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measured mass He/mass H = 4</a:t>
            </a:r>
            <a:endParaRPr kumimoji="0" lang="en-US" altLang="en-US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16" name="Text Box 9"/>
          <p:cNvSpPr txBox="1">
            <a:spLocks noChangeArrowheads="1"/>
          </p:cNvSpPr>
          <p:nvPr/>
        </p:nvSpPr>
        <p:spPr bwMode="auto">
          <a:xfrm>
            <a:off x="2751077" y="6150114"/>
            <a:ext cx="424754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fontAlgn="base" hangingPunct="0">
              <a:spcAft>
                <a:spcPct val="0"/>
              </a:spcAft>
            </a:pPr>
            <a:r>
              <a:rPr lang="en-US" altLang="en-US" sz="2000" dirty="0">
                <a:solidFill>
                  <a:srgbClr val="CC0000"/>
                </a:solidFill>
                <a:latin typeface="Arial" charset="0"/>
              </a:rPr>
              <a:t>neutron (n) is neutral (charge = 0)</a:t>
            </a:r>
          </a:p>
          <a:p>
            <a:pPr eaLnBrk="0" fontAlgn="base" hangingPunct="0">
              <a:spcAft>
                <a:spcPct val="0"/>
              </a:spcAft>
            </a:pPr>
            <a:r>
              <a:rPr lang="en-US" altLang="en-US" sz="2000" dirty="0">
                <a:solidFill>
                  <a:srgbClr val="000000"/>
                </a:solidFill>
                <a:latin typeface="Arial" charset="0"/>
              </a:rPr>
              <a:t>n mass </a:t>
            </a:r>
            <a:r>
              <a:rPr lang="en-US" altLang="en-US" sz="2000" dirty="0">
                <a:solidFill>
                  <a:srgbClr val="000000"/>
                </a:solidFill>
                <a:latin typeface="Arial" charset="0"/>
                <a:cs typeface="Times New Roman" charset="0"/>
              </a:rPr>
              <a:t>~</a:t>
            </a:r>
            <a:r>
              <a:rPr lang="en-US" altLang="en-US" sz="2000" dirty="0">
                <a:solidFill>
                  <a:srgbClr val="000000"/>
                </a:solidFill>
                <a:latin typeface="Arial" charset="0"/>
              </a:rPr>
              <a:t> p mass = 1.67 x 10</a:t>
            </a:r>
            <a:r>
              <a:rPr lang="en-US" altLang="en-US" sz="2000" baseline="30000" dirty="0">
                <a:solidFill>
                  <a:srgbClr val="000000"/>
                </a:solidFill>
                <a:latin typeface="Arial" charset="0"/>
              </a:rPr>
              <a:t>-24</a:t>
            </a:r>
            <a:r>
              <a:rPr lang="en-US" altLang="en-US" sz="2000" dirty="0">
                <a:solidFill>
                  <a:srgbClr val="000000"/>
                </a:solidFill>
                <a:latin typeface="Arial" charset="0"/>
              </a:rPr>
              <a:t> g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5314" y="1674372"/>
            <a:ext cx="889508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When a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thin sheet of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beryllium was bombarded with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a particles, a very high-energy radiation similar to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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rays was emitted by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 metal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342900" indent="-3429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Later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experiments showed that the rays actually consisted of a third type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of subatomic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particles, which Chadwick named </a:t>
            </a:r>
            <a:r>
              <a:rPr lang="en-US" sz="20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neutrons</a:t>
            </a:r>
            <a:r>
              <a:rPr lang="en-US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electrically </a:t>
            </a:r>
            <a:r>
              <a:rPr lang="en-US" sz="20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neutral particles having a mass slightly greater than that of protons</a:t>
            </a:r>
            <a:r>
              <a:rPr lang="en-US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1729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251062" y="56134"/>
            <a:ext cx="4853188" cy="584775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doni MT" panose="02070603080606020203" pitchFamily="18" charset="0"/>
                <a:ea typeface="+mn-ea"/>
                <a:cs typeface="+mn-cs"/>
              </a:rPr>
              <a:t>The Structure of the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doni MT" panose="02070603080606020203" pitchFamily="18" charset="0"/>
                <a:ea typeface="+mn-ea"/>
                <a:cs typeface="+mn-cs"/>
              </a:rPr>
              <a:t>Atom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Bodoni MT" panose="02070603080606020203" pitchFamily="18" charset="0"/>
              <a:ea typeface="+mn-ea"/>
              <a:cs typeface="+mn-cs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0" y="657311"/>
            <a:ext cx="2375731" cy="581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pPr lvl="0" algn="just"/>
            <a:r>
              <a:rPr lang="en-US" altLang="en-US" sz="2800" b="1" u="sng" kern="0" dirty="0">
                <a:solidFill>
                  <a:srgbClr val="0070C0"/>
                </a:solidFill>
                <a:latin typeface="Arial" charset="0"/>
              </a:rPr>
              <a:t>The Neutron</a:t>
            </a:r>
            <a:endParaRPr kumimoji="0" lang="en-US" altLang="en-US" sz="2800" b="1" i="0" u="sng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+mj-ea"/>
              <a:cs typeface="+mj-cs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333500" y="5376904"/>
            <a:ext cx="6477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200">
                <a:solidFill>
                  <a:srgbClr val="CC0000"/>
                </a:solidFill>
                <a:latin typeface="Arial" charset="0"/>
              </a:rPr>
              <a:t>mass p </a:t>
            </a:r>
            <a:r>
              <a:rPr lang="en-US" altLang="en-US" sz="3200">
                <a:solidFill>
                  <a:srgbClr val="CC0000"/>
                </a:solidFill>
                <a:latin typeface="Arial" charset="0"/>
                <a:cs typeface="Arial" charset="0"/>
              </a:rPr>
              <a:t>≈</a:t>
            </a:r>
            <a:r>
              <a:rPr lang="en-US" altLang="en-US" sz="3200">
                <a:solidFill>
                  <a:srgbClr val="CC0000"/>
                </a:solidFill>
                <a:latin typeface="Arial" charset="0"/>
              </a:rPr>
              <a:t> mass n </a:t>
            </a:r>
            <a:r>
              <a:rPr lang="en-US" altLang="en-US" sz="2800">
                <a:solidFill>
                  <a:srgbClr val="CC0000"/>
                </a:solidFill>
                <a:latin typeface="Arial" charset="0"/>
              </a:rPr>
              <a:t>≈</a:t>
            </a:r>
            <a:r>
              <a:rPr lang="en-US" altLang="en-US" sz="3200">
                <a:solidFill>
                  <a:srgbClr val="CC0000"/>
                </a:solidFill>
                <a:latin typeface="Arial" charset="0"/>
              </a:rPr>
              <a:t> 1840 x mass e</a:t>
            </a:r>
            <a:r>
              <a:rPr lang="en-US" altLang="en-US" sz="3200" baseline="30000">
                <a:solidFill>
                  <a:srgbClr val="CC0000"/>
                </a:solidFill>
                <a:latin typeface="Arial" charset="0"/>
              </a:rPr>
              <a:t>-</a:t>
            </a:r>
          </a:p>
        </p:txBody>
      </p:sp>
      <p:pic>
        <p:nvPicPr>
          <p:cNvPr id="8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828074"/>
            <a:ext cx="9144000" cy="3249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125581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683520" y="48371"/>
            <a:ext cx="7558479" cy="584775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Bodoni MT" panose="02070603080606020203" pitchFamily="18" charset="0"/>
              </a:rPr>
              <a:t>Atomic Number, Mass Number and Isotopes</a:t>
            </a:r>
            <a:endParaRPr lang="en-US" sz="3200" dirty="0">
              <a:solidFill>
                <a:srgbClr val="FF0000"/>
              </a:solidFill>
              <a:latin typeface="Bodoni MT" panose="02070603080606020203" pitchFamily="18" charset="0"/>
            </a:endParaRPr>
          </a:p>
        </p:txBody>
      </p:sp>
      <p:sp>
        <p:nvSpPr>
          <p:cNvPr id="52" name="Text Box 2"/>
          <p:cNvSpPr txBox="1">
            <a:spLocks noChangeArrowheads="1"/>
          </p:cNvSpPr>
          <p:nvPr/>
        </p:nvSpPr>
        <p:spPr bwMode="auto">
          <a:xfrm>
            <a:off x="187325" y="856457"/>
            <a:ext cx="8991600" cy="2492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 i="1" dirty="0">
                <a:solidFill>
                  <a:srgbClr val="FF0000"/>
                </a:solidFill>
                <a:latin typeface="Arial" charset="0"/>
              </a:rPr>
              <a:t>Atomic number</a:t>
            </a:r>
            <a:r>
              <a:rPr lang="en-US" altLang="en-US" sz="2400" dirty="0">
                <a:solidFill>
                  <a:srgbClr val="FF0000"/>
                </a:solidFill>
                <a:latin typeface="Arial" charset="0"/>
              </a:rPr>
              <a:t> (Z) </a:t>
            </a:r>
            <a:r>
              <a:rPr lang="en-US" altLang="en-US" sz="2400" dirty="0">
                <a:solidFill>
                  <a:srgbClr val="000000"/>
                </a:solidFill>
                <a:latin typeface="Arial" charset="0"/>
              </a:rPr>
              <a:t>= number of protons in nucleus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 i="1" dirty="0">
                <a:solidFill>
                  <a:srgbClr val="000000"/>
                </a:solidFill>
                <a:latin typeface="Arial" charset="0"/>
              </a:rPr>
              <a:t>   </a:t>
            </a:r>
            <a:r>
              <a:rPr lang="en-US" altLang="en-US" sz="2400" b="1" i="1" dirty="0">
                <a:solidFill>
                  <a:srgbClr val="FF0000"/>
                </a:solidFill>
                <a:latin typeface="Arial" charset="0"/>
              </a:rPr>
              <a:t>Mass number</a:t>
            </a:r>
            <a:r>
              <a:rPr lang="en-US" altLang="en-US" sz="2400" dirty="0">
                <a:solidFill>
                  <a:srgbClr val="FF0000"/>
                </a:solidFill>
                <a:latin typeface="Arial" charset="0"/>
              </a:rPr>
              <a:t> (A) </a:t>
            </a:r>
            <a:r>
              <a:rPr lang="en-US" altLang="en-US" sz="2400" dirty="0">
                <a:solidFill>
                  <a:srgbClr val="000000"/>
                </a:solidFill>
                <a:latin typeface="Arial" charset="0"/>
              </a:rPr>
              <a:t>= number of protons + number of neutrons 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dirty="0">
                <a:solidFill>
                  <a:srgbClr val="000000"/>
                </a:solidFill>
                <a:latin typeface="Arial" charset="0"/>
              </a:rPr>
              <a:t>                                 =  atomic number (Z) + number of neutrons</a:t>
            </a:r>
          </a:p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 i="1" dirty="0">
                <a:solidFill>
                  <a:srgbClr val="FF0000"/>
                </a:solidFill>
                <a:latin typeface="Arial" charset="0"/>
              </a:rPr>
              <a:t>Isotopes</a:t>
            </a:r>
            <a:r>
              <a:rPr lang="en-US" altLang="en-US" sz="2400" dirty="0">
                <a:solidFill>
                  <a:srgbClr val="000000"/>
                </a:solidFill>
                <a:latin typeface="Arial" charset="0"/>
              </a:rPr>
              <a:t> are atoms of the same element (X) with different numbers of neutrons in their nuclei</a:t>
            </a:r>
          </a:p>
        </p:txBody>
      </p:sp>
      <p:grpSp>
        <p:nvGrpSpPr>
          <p:cNvPr id="53" name="Group 3"/>
          <p:cNvGrpSpPr>
            <a:grpSpLocks/>
          </p:cNvGrpSpPr>
          <p:nvPr/>
        </p:nvGrpSpPr>
        <p:grpSpPr bwMode="auto">
          <a:xfrm>
            <a:off x="4176713" y="3596281"/>
            <a:ext cx="750887" cy="814388"/>
            <a:chOff x="2657" y="1807"/>
            <a:chExt cx="473" cy="513"/>
          </a:xfrm>
        </p:grpSpPr>
        <p:sp>
          <p:nvSpPr>
            <p:cNvPr id="54" name="Text Box 4"/>
            <p:cNvSpPr txBox="1">
              <a:spLocks noChangeArrowheads="1"/>
            </p:cNvSpPr>
            <p:nvPr/>
          </p:nvSpPr>
          <p:spPr bwMode="auto">
            <a:xfrm>
              <a:off x="2822" y="1851"/>
              <a:ext cx="308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3600">
                  <a:solidFill>
                    <a:srgbClr val="000000"/>
                  </a:solidFill>
                  <a:latin typeface="Arial" charset="0"/>
                </a:rPr>
                <a:t>X</a:t>
              </a:r>
            </a:p>
          </p:txBody>
        </p:sp>
        <p:sp>
          <p:nvSpPr>
            <p:cNvPr id="55" name="Text Box 5"/>
            <p:cNvSpPr txBox="1">
              <a:spLocks noChangeArrowheads="1"/>
            </p:cNvSpPr>
            <p:nvPr/>
          </p:nvSpPr>
          <p:spPr bwMode="auto">
            <a:xfrm>
              <a:off x="2657" y="1807"/>
              <a:ext cx="24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>
                  <a:solidFill>
                    <a:srgbClr val="000000"/>
                  </a:solidFill>
                  <a:latin typeface="Arial" charset="0"/>
                </a:rPr>
                <a:t>A</a:t>
              </a:r>
            </a:p>
          </p:txBody>
        </p:sp>
        <p:sp>
          <p:nvSpPr>
            <p:cNvPr id="56" name="Text Box 6"/>
            <p:cNvSpPr txBox="1">
              <a:spLocks noChangeArrowheads="1"/>
            </p:cNvSpPr>
            <p:nvPr/>
          </p:nvSpPr>
          <p:spPr bwMode="auto">
            <a:xfrm>
              <a:off x="2679" y="2032"/>
              <a:ext cx="23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>
                  <a:solidFill>
                    <a:srgbClr val="000000"/>
                  </a:solidFill>
                  <a:latin typeface="Arial" charset="0"/>
                </a:rPr>
                <a:t>Z</a:t>
              </a:r>
            </a:p>
          </p:txBody>
        </p:sp>
      </p:grpSp>
      <p:grpSp>
        <p:nvGrpSpPr>
          <p:cNvPr id="57" name="Group 7"/>
          <p:cNvGrpSpPr>
            <a:grpSpLocks/>
          </p:cNvGrpSpPr>
          <p:nvPr/>
        </p:nvGrpSpPr>
        <p:grpSpPr bwMode="auto">
          <a:xfrm>
            <a:off x="2262187" y="4498753"/>
            <a:ext cx="4638675" cy="749300"/>
            <a:chOff x="1560" y="2303"/>
            <a:chExt cx="2922" cy="472"/>
          </a:xfrm>
        </p:grpSpPr>
        <p:grpSp>
          <p:nvGrpSpPr>
            <p:cNvPr id="58" name="Group 8"/>
            <p:cNvGrpSpPr>
              <a:grpSpLocks/>
            </p:cNvGrpSpPr>
            <p:nvPr/>
          </p:nvGrpSpPr>
          <p:grpSpPr bwMode="auto">
            <a:xfrm>
              <a:off x="1560" y="2303"/>
              <a:ext cx="434" cy="472"/>
              <a:chOff x="1560" y="2575"/>
              <a:chExt cx="434" cy="472"/>
            </a:xfrm>
          </p:grpSpPr>
          <p:sp>
            <p:nvSpPr>
              <p:cNvPr id="67" name="Text Box 9"/>
              <p:cNvSpPr txBox="1">
                <a:spLocks noChangeArrowheads="1"/>
              </p:cNvSpPr>
              <p:nvPr/>
            </p:nvSpPr>
            <p:spPr bwMode="auto">
              <a:xfrm>
                <a:off x="1670" y="2620"/>
                <a:ext cx="324" cy="4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3600">
                    <a:solidFill>
                      <a:srgbClr val="000000"/>
                    </a:solidFill>
                    <a:latin typeface="Arial" charset="0"/>
                  </a:rPr>
                  <a:t>H</a:t>
                </a:r>
              </a:p>
            </p:txBody>
          </p:sp>
          <p:sp>
            <p:nvSpPr>
              <p:cNvPr id="68" name="Text Box 10"/>
              <p:cNvSpPr txBox="1">
                <a:spLocks noChangeArrowheads="1"/>
              </p:cNvSpPr>
              <p:nvPr/>
            </p:nvSpPr>
            <p:spPr bwMode="auto">
              <a:xfrm>
                <a:off x="1560" y="2575"/>
                <a:ext cx="22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2400">
                    <a:solidFill>
                      <a:srgbClr val="000000"/>
                    </a:solidFill>
                    <a:latin typeface="Arial" charset="0"/>
                  </a:rPr>
                  <a:t>1</a:t>
                </a:r>
              </a:p>
            </p:txBody>
          </p:sp>
          <p:sp>
            <p:nvSpPr>
              <p:cNvPr id="69" name="Text Box 11"/>
              <p:cNvSpPr txBox="1">
                <a:spLocks noChangeArrowheads="1"/>
              </p:cNvSpPr>
              <p:nvPr/>
            </p:nvSpPr>
            <p:spPr bwMode="auto">
              <a:xfrm>
                <a:off x="1560" y="2759"/>
                <a:ext cx="22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2400">
                    <a:solidFill>
                      <a:srgbClr val="000000"/>
                    </a:solidFill>
                    <a:latin typeface="Arial" charset="0"/>
                  </a:rPr>
                  <a:t>1</a:t>
                </a:r>
              </a:p>
            </p:txBody>
          </p:sp>
        </p:grpSp>
        <p:grpSp>
          <p:nvGrpSpPr>
            <p:cNvPr id="59" name="Group 12"/>
            <p:cNvGrpSpPr>
              <a:grpSpLocks/>
            </p:cNvGrpSpPr>
            <p:nvPr/>
          </p:nvGrpSpPr>
          <p:grpSpPr bwMode="auto">
            <a:xfrm>
              <a:off x="2406" y="2303"/>
              <a:ext cx="914" cy="472"/>
              <a:chOff x="1560" y="2575"/>
              <a:chExt cx="914" cy="472"/>
            </a:xfrm>
          </p:grpSpPr>
          <p:sp>
            <p:nvSpPr>
              <p:cNvPr id="64" name="Text Box 13"/>
              <p:cNvSpPr txBox="1">
                <a:spLocks noChangeArrowheads="1"/>
              </p:cNvSpPr>
              <p:nvPr/>
            </p:nvSpPr>
            <p:spPr bwMode="auto">
              <a:xfrm>
                <a:off x="1670" y="2619"/>
                <a:ext cx="804" cy="4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3600" dirty="0">
                    <a:solidFill>
                      <a:srgbClr val="000000"/>
                    </a:solidFill>
                    <a:latin typeface="Arial" charset="0"/>
                  </a:rPr>
                  <a:t>H (D)</a:t>
                </a:r>
              </a:p>
            </p:txBody>
          </p:sp>
          <p:sp>
            <p:nvSpPr>
              <p:cNvPr id="65" name="Text Box 14"/>
              <p:cNvSpPr txBox="1">
                <a:spLocks noChangeArrowheads="1"/>
              </p:cNvSpPr>
              <p:nvPr/>
            </p:nvSpPr>
            <p:spPr bwMode="auto">
              <a:xfrm>
                <a:off x="1560" y="2575"/>
                <a:ext cx="22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2400">
                    <a:solidFill>
                      <a:srgbClr val="000000"/>
                    </a:solidFill>
                    <a:latin typeface="Arial" charset="0"/>
                  </a:rPr>
                  <a:t>2</a:t>
                </a:r>
              </a:p>
            </p:txBody>
          </p:sp>
          <p:sp>
            <p:nvSpPr>
              <p:cNvPr id="66" name="Text Box 15"/>
              <p:cNvSpPr txBox="1">
                <a:spLocks noChangeArrowheads="1"/>
              </p:cNvSpPr>
              <p:nvPr/>
            </p:nvSpPr>
            <p:spPr bwMode="auto">
              <a:xfrm>
                <a:off x="1560" y="2759"/>
                <a:ext cx="22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2400">
                    <a:solidFill>
                      <a:srgbClr val="000000"/>
                    </a:solidFill>
                    <a:latin typeface="Arial" charset="0"/>
                  </a:rPr>
                  <a:t>1</a:t>
                </a:r>
              </a:p>
            </p:txBody>
          </p:sp>
        </p:grpSp>
        <p:grpSp>
          <p:nvGrpSpPr>
            <p:cNvPr id="60" name="Group 16"/>
            <p:cNvGrpSpPr>
              <a:grpSpLocks/>
            </p:cNvGrpSpPr>
            <p:nvPr/>
          </p:nvGrpSpPr>
          <p:grpSpPr bwMode="auto">
            <a:xfrm>
              <a:off x="3600" y="2303"/>
              <a:ext cx="882" cy="472"/>
              <a:chOff x="1560" y="2575"/>
              <a:chExt cx="882" cy="472"/>
            </a:xfrm>
          </p:grpSpPr>
          <p:sp>
            <p:nvSpPr>
              <p:cNvPr id="61" name="Text Box 17"/>
              <p:cNvSpPr txBox="1">
                <a:spLocks noChangeArrowheads="1"/>
              </p:cNvSpPr>
              <p:nvPr/>
            </p:nvSpPr>
            <p:spPr bwMode="auto">
              <a:xfrm>
                <a:off x="1670" y="2619"/>
                <a:ext cx="772" cy="4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3600" dirty="0">
                    <a:solidFill>
                      <a:srgbClr val="000000"/>
                    </a:solidFill>
                    <a:latin typeface="Arial" charset="0"/>
                  </a:rPr>
                  <a:t>H (T)</a:t>
                </a:r>
              </a:p>
            </p:txBody>
          </p:sp>
          <p:sp>
            <p:nvSpPr>
              <p:cNvPr id="62" name="Text Box 18"/>
              <p:cNvSpPr txBox="1">
                <a:spLocks noChangeArrowheads="1"/>
              </p:cNvSpPr>
              <p:nvPr/>
            </p:nvSpPr>
            <p:spPr bwMode="auto">
              <a:xfrm>
                <a:off x="1560" y="2575"/>
                <a:ext cx="22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2400">
                    <a:solidFill>
                      <a:srgbClr val="000000"/>
                    </a:solidFill>
                    <a:latin typeface="Arial" charset="0"/>
                  </a:rPr>
                  <a:t>3</a:t>
                </a:r>
              </a:p>
            </p:txBody>
          </p:sp>
          <p:sp>
            <p:nvSpPr>
              <p:cNvPr id="63" name="Text Box 19"/>
              <p:cNvSpPr txBox="1">
                <a:spLocks noChangeArrowheads="1"/>
              </p:cNvSpPr>
              <p:nvPr/>
            </p:nvSpPr>
            <p:spPr bwMode="auto">
              <a:xfrm>
                <a:off x="1560" y="2759"/>
                <a:ext cx="22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2400">
                    <a:solidFill>
                      <a:srgbClr val="000000"/>
                    </a:solidFill>
                    <a:latin typeface="Arial" charset="0"/>
                  </a:rPr>
                  <a:t>1</a:t>
                </a:r>
              </a:p>
            </p:txBody>
          </p:sp>
        </p:grpSp>
      </p:grpSp>
      <p:grpSp>
        <p:nvGrpSpPr>
          <p:cNvPr id="70" name="Group 28"/>
          <p:cNvGrpSpPr>
            <a:grpSpLocks/>
          </p:cNvGrpSpPr>
          <p:nvPr/>
        </p:nvGrpSpPr>
        <p:grpSpPr bwMode="auto">
          <a:xfrm>
            <a:off x="2917825" y="5880100"/>
            <a:ext cx="3155950" cy="749300"/>
            <a:chOff x="1838" y="3599"/>
            <a:chExt cx="1988" cy="472"/>
          </a:xfrm>
        </p:grpSpPr>
        <p:grpSp>
          <p:nvGrpSpPr>
            <p:cNvPr id="71" name="Group 20"/>
            <p:cNvGrpSpPr>
              <a:grpSpLocks/>
            </p:cNvGrpSpPr>
            <p:nvPr/>
          </p:nvGrpSpPr>
          <p:grpSpPr bwMode="auto">
            <a:xfrm>
              <a:off x="1838" y="3599"/>
              <a:ext cx="706" cy="472"/>
              <a:chOff x="1336" y="3511"/>
              <a:chExt cx="706" cy="472"/>
            </a:xfrm>
          </p:grpSpPr>
          <p:sp>
            <p:nvSpPr>
              <p:cNvPr id="76" name="Text Box 21"/>
              <p:cNvSpPr txBox="1">
                <a:spLocks noChangeArrowheads="1"/>
              </p:cNvSpPr>
              <p:nvPr/>
            </p:nvSpPr>
            <p:spPr bwMode="auto">
              <a:xfrm>
                <a:off x="1718" y="3532"/>
                <a:ext cx="324" cy="4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3600" dirty="0">
                    <a:solidFill>
                      <a:srgbClr val="000000"/>
                    </a:solidFill>
                    <a:latin typeface="Arial" charset="0"/>
                  </a:rPr>
                  <a:t>U</a:t>
                </a:r>
              </a:p>
            </p:txBody>
          </p:sp>
          <p:sp>
            <p:nvSpPr>
              <p:cNvPr id="77" name="Text Box 22"/>
              <p:cNvSpPr txBox="1">
                <a:spLocks noChangeArrowheads="1"/>
              </p:cNvSpPr>
              <p:nvPr/>
            </p:nvSpPr>
            <p:spPr bwMode="auto">
              <a:xfrm>
                <a:off x="1336" y="3511"/>
                <a:ext cx="437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2400">
                    <a:solidFill>
                      <a:srgbClr val="000000"/>
                    </a:solidFill>
                    <a:latin typeface="Arial" charset="0"/>
                  </a:rPr>
                  <a:t>235</a:t>
                </a:r>
              </a:p>
            </p:txBody>
          </p:sp>
          <p:sp>
            <p:nvSpPr>
              <p:cNvPr id="78" name="Text Box 23"/>
              <p:cNvSpPr txBox="1">
                <a:spLocks noChangeArrowheads="1"/>
              </p:cNvSpPr>
              <p:nvPr/>
            </p:nvSpPr>
            <p:spPr bwMode="auto">
              <a:xfrm>
                <a:off x="1440" y="3695"/>
                <a:ext cx="33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2400" dirty="0">
                    <a:solidFill>
                      <a:srgbClr val="000000"/>
                    </a:solidFill>
                    <a:latin typeface="Arial" charset="0"/>
                  </a:rPr>
                  <a:t>92</a:t>
                </a:r>
              </a:p>
            </p:txBody>
          </p:sp>
        </p:grpSp>
        <p:grpSp>
          <p:nvGrpSpPr>
            <p:cNvPr id="72" name="Group 24"/>
            <p:cNvGrpSpPr>
              <a:grpSpLocks/>
            </p:cNvGrpSpPr>
            <p:nvPr/>
          </p:nvGrpSpPr>
          <p:grpSpPr bwMode="auto">
            <a:xfrm>
              <a:off x="3120" y="3599"/>
              <a:ext cx="706" cy="472"/>
              <a:chOff x="1336" y="3511"/>
              <a:chExt cx="706" cy="472"/>
            </a:xfrm>
          </p:grpSpPr>
          <p:sp>
            <p:nvSpPr>
              <p:cNvPr id="73" name="Text Box 25"/>
              <p:cNvSpPr txBox="1">
                <a:spLocks noChangeArrowheads="1"/>
              </p:cNvSpPr>
              <p:nvPr/>
            </p:nvSpPr>
            <p:spPr bwMode="auto">
              <a:xfrm>
                <a:off x="1718" y="3532"/>
                <a:ext cx="324" cy="4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3600">
                    <a:solidFill>
                      <a:srgbClr val="000000"/>
                    </a:solidFill>
                    <a:latin typeface="Arial" charset="0"/>
                  </a:rPr>
                  <a:t>U</a:t>
                </a:r>
              </a:p>
            </p:txBody>
          </p:sp>
          <p:sp>
            <p:nvSpPr>
              <p:cNvPr id="74" name="Text Box 26"/>
              <p:cNvSpPr txBox="1">
                <a:spLocks noChangeArrowheads="1"/>
              </p:cNvSpPr>
              <p:nvPr/>
            </p:nvSpPr>
            <p:spPr bwMode="auto">
              <a:xfrm>
                <a:off x="1336" y="3511"/>
                <a:ext cx="437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2400">
                    <a:solidFill>
                      <a:srgbClr val="000000"/>
                    </a:solidFill>
                    <a:latin typeface="Arial" charset="0"/>
                  </a:rPr>
                  <a:t>238</a:t>
                </a:r>
              </a:p>
            </p:txBody>
          </p:sp>
          <p:sp>
            <p:nvSpPr>
              <p:cNvPr id="75" name="Text Box 27"/>
              <p:cNvSpPr txBox="1">
                <a:spLocks noChangeArrowheads="1"/>
              </p:cNvSpPr>
              <p:nvPr/>
            </p:nvSpPr>
            <p:spPr bwMode="auto">
              <a:xfrm>
                <a:off x="1440" y="3695"/>
                <a:ext cx="33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2400">
                    <a:solidFill>
                      <a:srgbClr val="000000"/>
                    </a:solidFill>
                    <a:latin typeface="Arial" charset="0"/>
                  </a:rPr>
                  <a:t>92</a:t>
                </a:r>
              </a:p>
            </p:txBody>
          </p:sp>
        </p:grpSp>
      </p:grpSp>
      <p:grpSp>
        <p:nvGrpSpPr>
          <p:cNvPr id="79" name="Group 38"/>
          <p:cNvGrpSpPr>
            <a:grpSpLocks/>
          </p:cNvGrpSpPr>
          <p:nvPr/>
        </p:nvGrpSpPr>
        <p:grpSpPr bwMode="auto">
          <a:xfrm>
            <a:off x="1985963" y="3580406"/>
            <a:ext cx="2220912" cy="396875"/>
            <a:chOff x="1251" y="1909"/>
            <a:chExt cx="1399" cy="250"/>
          </a:xfrm>
        </p:grpSpPr>
        <p:sp>
          <p:nvSpPr>
            <p:cNvPr id="80" name="Text Box 29"/>
            <p:cNvSpPr txBox="1">
              <a:spLocks noChangeArrowheads="1"/>
            </p:cNvSpPr>
            <p:nvPr/>
          </p:nvSpPr>
          <p:spPr bwMode="auto">
            <a:xfrm>
              <a:off x="1251" y="1909"/>
              <a:ext cx="1151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000">
                  <a:solidFill>
                    <a:srgbClr val="CC0000"/>
                  </a:solidFill>
                  <a:latin typeface="Arial" charset="0"/>
                </a:rPr>
                <a:t>Mass Number</a:t>
              </a:r>
              <a:r>
                <a:rPr lang="en-US" altLang="en-US" sz="2000">
                  <a:solidFill>
                    <a:srgbClr val="000000"/>
                  </a:solidFill>
                  <a:latin typeface="Times New Roman" charset="0"/>
                </a:rPr>
                <a:t> </a:t>
              </a:r>
            </a:p>
          </p:txBody>
        </p:sp>
        <p:sp>
          <p:nvSpPr>
            <p:cNvPr id="81" name="Line 31"/>
            <p:cNvSpPr>
              <a:spLocks noChangeShapeType="1"/>
            </p:cNvSpPr>
            <p:nvPr/>
          </p:nvSpPr>
          <p:spPr bwMode="auto">
            <a:xfrm>
              <a:off x="2314" y="2044"/>
              <a:ext cx="336" cy="0"/>
            </a:xfrm>
            <a:prstGeom prst="line">
              <a:avLst/>
            </a:prstGeom>
            <a:noFill/>
            <a:ln w="25400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82" name="Group 39"/>
          <p:cNvGrpSpPr>
            <a:grpSpLocks/>
          </p:cNvGrpSpPr>
          <p:nvPr/>
        </p:nvGrpSpPr>
        <p:grpSpPr bwMode="auto">
          <a:xfrm>
            <a:off x="1830388" y="3975694"/>
            <a:ext cx="2376487" cy="396875"/>
            <a:chOff x="1153" y="2158"/>
            <a:chExt cx="1497" cy="250"/>
          </a:xfrm>
        </p:grpSpPr>
        <p:sp>
          <p:nvSpPr>
            <p:cNvPr id="83" name="Text Box 30"/>
            <p:cNvSpPr txBox="1">
              <a:spLocks noChangeArrowheads="1"/>
            </p:cNvSpPr>
            <p:nvPr/>
          </p:nvSpPr>
          <p:spPr bwMode="auto">
            <a:xfrm>
              <a:off x="1153" y="2158"/>
              <a:ext cx="121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000">
                  <a:solidFill>
                    <a:srgbClr val="CC0000"/>
                  </a:solidFill>
                  <a:latin typeface="Arial" charset="0"/>
                </a:rPr>
                <a:t>Atomic Number</a:t>
              </a:r>
            </a:p>
          </p:txBody>
        </p:sp>
        <p:sp>
          <p:nvSpPr>
            <p:cNvPr id="84" name="Line 32"/>
            <p:cNvSpPr>
              <a:spLocks noChangeShapeType="1"/>
            </p:cNvSpPr>
            <p:nvPr/>
          </p:nvSpPr>
          <p:spPr bwMode="auto">
            <a:xfrm>
              <a:off x="2314" y="2295"/>
              <a:ext cx="336" cy="0"/>
            </a:xfrm>
            <a:prstGeom prst="line">
              <a:avLst/>
            </a:prstGeom>
            <a:noFill/>
            <a:ln w="25400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85" name="Group 37"/>
          <p:cNvGrpSpPr>
            <a:grpSpLocks/>
          </p:cNvGrpSpPr>
          <p:nvPr/>
        </p:nvGrpSpPr>
        <p:grpSpPr bwMode="auto">
          <a:xfrm>
            <a:off x="4910138" y="3805831"/>
            <a:ext cx="2536825" cy="396875"/>
            <a:chOff x="3609" y="1975"/>
            <a:chExt cx="1598" cy="250"/>
          </a:xfrm>
        </p:grpSpPr>
        <p:sp>
          <p:nvSpPr>
            <p:cNvPr id="86" name="Text Box 35"/>
            <p:cNvSpPr txBox="1">
              <a:spLocks noChangeArrowheads="1"/>
            </p:cNvSpPr>
            <p:nvPr/>
          </p:nvSpPr>
          <p:spPr bwMode="auto">
            <a:xfrm>
              <a:off x="3926" y="1975"/>
              <a:ext cx="1281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000">
                  <a:solidFill>
                    <a:srgbClr val="CC0000"/>
                  </a:solidFill>
                  <a:latin typeface="Arial" charset="0"/>
                </a:rPr>
                <a:t>Element Symbol</a:t>
              </a:r>
            </a:p>
          </p:txBody>
        </p:sp>
        <p:sp>
          <p:nvSpPr>
            <p:cNvPr id="87" name="Line 36"/>
            <p:cNvSpPr>
              <a:spLocks noChangeShapeType="1"/>
            </p:cNvSpPr>
            <p:nvPr/>
          </p:nvSpPr>
          <p:spPr bwMode="auto">
            <a:xfrm flipH="1">
              <a:off x="3609" y="2103"/>
              <a:ext cx="336" cy="0"/>
            </a:xfrm>
            <a:prstGeom prst="line">
              <a:avLst/>
            </a:prstGeom>
            <a:noFill/>
            <a:ln w="25400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2184050" y="5261523"/>
            <a:ext cx="49981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LTStd-Roman"/>
              </a:rPr>
              <a:t>hydrogen </a:t>
            </a:r>
            <a:r>
              <a:rPr lang="en-US" sz="2400" dirty="0" smtClean="0">
                <a:latin typeface="TimesLTStd-Roman"/>
              </a:rPr>
              <a:t>	deuterium 	tritium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xmlns="" val="106653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build="p" autoUpdateAnimBg="0"/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683520" y="48371"/>
            <a:ext cx="7558479" cy="584775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Bodoni MT" panose="02070603080606020203" pitchFamily="18" charset="0"/>
              </a:rPr>
              <a:t>Atomic Number, Mass Number and Isotopes</a:t>
            </a:r>
            <a:endParaRPr lang="en-US" sz="3200" dirty="0">
              <a:solidFill>
                <a:srgbClr val="FF0000"/>
              </a:solidFill>
              <a:latin typeface="Bodoni MT" panose="02070603080606020203" pitchFamily="18" charset="0"/>
            </a:endParaRPr>
          </a:p>
        </p:txBody>
      </p:sp>
      <p:sp>
        <p:nvSpPr>
          <p:cNvPr id="39" name="Text Box 4"/>
          <p:cNvSpPr txBox="1">
            <a:spLocks noChangeArrowheads="1"/>
          </p:cNvSpPr>
          <p:nvPr/>
        </p:nvSpPr>
        <p:spPr bwMode="auto">
          <a:xfrm>
            <a:off x="1981200" y="990600"/>
            <a:ext cx="4851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>
                <a:solidFill>
                  <a:srgbClr val="000000"/>
                </a:solidFill>
                <a:latin typeface="Arial" charset="0"/>
              </a:rPr>
              <a:t>The Isotopes of Hydrogen</a:t>
            </a:r>
          </a:p>
        </p:txBody>
      </p:sp>
      <p:pic>
        <p:nvPicPr>
          <p:cNvPr id="40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349" t="7290" r="3703" b="4636"/>
          <a:stretch/>
        </p:blipFill>
        <p:spPr bwMode="auto">
          <a:xfrm>
            <a:off x="1111665" y="2195557"/>
            <a:ext cx="6500893" cy="2906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88644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683520" y="48371"/>
            <a:ext cx="7558479" cy="584775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Bodoni MT" panose="02070603080606020203" pitchFamily="18" charset="0"/>
              </a:rPr>
              <a:t>Atomic Number, Mass Number and Isotopes</a:t>
            </a:r>
            <a:endParaRPr lang="en-US" sz="3200" dirty="0">
              <a:solidFill>
                <a:srgbClr val="FF0000"/>
              </a:solidFill>
              <a:latin typeface="Bodoni MT" panose="02070603080606020203" pitchFamily="18" charset="0"/>
            </a:endParaRPr>
          </a:p>
        </p:txBody>
      </p:sp>
      <p:sp>
        <p:nvSpPr>
          <p:cNvPr id="5" name="Text Box 16"/>
          <p:cNvSpPr txBox="1">
            <a:spLocks noChangeArrowheads="1"/>
          </p:cNvSpPr>
          <p:nvPr/>
        </p:nvSpPr>
        <p:spPr bwMode="auto">
          <a:xfrm>
            <a:off x="1341037" y="2422020"/>
            <a:ext cx="67389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000000"/>
                </a:solidFill>
                <a:latin typeface="Arial" charset="0"/>
              </a:rPr>
              <a:t>6 protons, 8 (14 - 6) neutrons, 6 electrons</a:t>
            </a:r>
          </a:p>
        </p:txBody>
      </p:sp>
      <p:sp>
        <p:nvSpPr>
          <p:cNvPr id="6" name="Text Box 17"/>
          <p:cNvSpPr txBox="1">
            <a:spLocks noChangeArrowheads="1"/>
          </p:cNvSpPr>
          <p:nvPr/>
        </p:nvSpPr>
        <p:spPr bwMode="auto">
          <a:xfrm>
            <a:off x="1344212" y="5025520"/>
            <a:ext cx="67389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000000"/>
                </a:solidFill>
                <a:latin typeface="Arial" charset="0"/>
              </a:rPr>
              <a:t>6 protons, 5 (11 - 6) neutrons, 6 electrons</a:t>
            </a:r>
          </a:p>
        </p:txBody>
      </p:sp>
      <p:grpSp>
        <p:nvGrpSpPr>
          <p:cNvPr id="7" name="Group 26"/>
          <p:cNvGrpSpPr>
            <a:grpSpLocks/>
          </p:cNvGrpSpPr>
          <p:nvPr/>
        </p:nvGrpSpPr>
        <p:grpSpPr bwMode="auto">
          <a:xfrm>
            <a:off x="204387" y="1126620"/>
            <a:ext cx="8839200" cy="762000"/>
            <a:chOff x="48" y="1182"/>
            <a:chExt cx="5568" cy="480"/>
          </a:xfrm>
        </p:grpSpPr>
        <p:sp>
          <p:nvSpPr>
            <p:cNvPr id="8" name="Text Box 3"/>
            <p:cNvSpPr txBox="1">
              <a:spLocks noChangeArrowheads="1"/>
            </p:cNvSpPr>
            <p:nvPr/>
          </p:nvSpPr>
          <p:spPr bwMode="auto">
            <a:xfrm>
              <a:off x="48" y="1275"/>
              <a:ext cx="5081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800">
                  <a:solidFill>
                    <a:srgbClr val="3333CC"/>
                  </a:solidFill>
                  <a:latin typeface="Arial" charset="0"/>
                </a:rPr>
                <a:t>How many protons, neutrons, and electrons are in</a:t>
              </a:r>
            </a:p>
          </p:txBody>
        </p:sp>
        <p:grpSp>
          <p:nvGrpSpPr>
            <p:cNvPr id="9" name="Group 24"/>
            <p:cNvGrpSpPr>
              <a:grpSpLocks/>
            </p:cNvGrpSpPr>
            <p:nvPr/>
          </p:nvGrpSpPr>
          <p:grpSpPr bwMode="auto">
            <a:xfrm>
              <a:off x="4985" y="1182"/>
              <a:ext cx="466" cy="480"/>
              <a:chOff x="5034" y="720"/>
              <a:chExt cx="466" cy="480"/>
            </a:xfrm>
          </p:grpSpPr>
          <p:sp>
            <p:nvSpPr>
              <p:cNvPr id="11" name="Text Box 21"/>
              <p:cNvSpPr txBox="1">
                <a:spLocks noChangeArrowheads="1"/>
              </p:cNvSpPr>
              <p:nvPr/>
            </p:nvSpPr>
            <p:spPr bwMode="auto">
              <a:xfrm>
                <a:off x="5222" y="809"/>
                <a:ext cx="278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2800">
                    <a:solidFill>
                      <a:srgbClr val="3333CC"/>
                    </a:solidFill>
                    <a:latin typeface="Arial" charset="0"/>
                  </a:rPr>
                  <a:t>C</a:t>
                </a:r>
              </a:p>
            </p:txBody>
          </p:sp>
          <p:sp>
            <p:nvSpPr>
              <p:cNvPr id="12" name="Text Box 22"/>
              <p:cNvSpPr txBox="1">
                <a:spLocks noChangeArrowheads="1"/>
              </p:cNvSpPr>
              <p:nvPr/>
            </p:nvSpPr>
            <p:spPr bwMode="auto">
              <a:xfrm>
                <a:off x="5034" y="720"/>
                <a:ext cx="294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2000">
                    <a:solidFill>
                      <a:srgbClr val="3333CC"/>
                    </a:solidFill>
                    <a:latin typeface="Arial" charset="0"/>
                  </a:rPr>
                  <a:t>14</a:t>
                </a:r>
              </a:p>
            </p:txBody>
          </p:sp>
          <p:sp>
            <p:nvSpPr>
              <p:cNvPr id="13" name="Text Box 23"/>
              <p:cNvSpPr txBox="1">
                <a:spLocks noChangeArrowheads="1"/>
              </p:cNvSpPr>
              <p:nvPr/>
            </p:nvSpPr>
            <p:spPr bwMode="auto">
              <a:xfrm>
                <a:off x="5123" y="950"/>
                <a:ext cx="205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2000">
                    <a:solidFill>
                      <a:srgbClr val="3333CC"/>
                    </a:solidFill>
                    <a:latin typeface="Arial" charset="0"/>
                  </a:rPr>
                  <a:t>6</a:t>
                </a:r>
              </a:p>
            </p:txBody>
          </p:sp>
        </p:grpSp>
        <p:sp>
          <p:nvSpPr>
            <p:cNvPr id="10" name="Text Box 25"/>
            <p:cNvSpPr txBox="1">
              <a:spLocks noChangeArrowheads="1"/>
            </p:cNvSpPr>
            <p:nvPr/>
          </p:nvSpPr>
          <p:spPr bwMode="auto">
            <a:xfrm>
              <a:off x="5375" y="1278"/>
              <a:ext cx="241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800">
                  <a:solidFill>
                    <a:srgbClr val="3333CC"/>
                  </a:solidFill>
                  <a:latin typeface="Arial" charset="0"/>
                </a:rPr>
                <a:t>?</a:t>
              </a:r>
            </a:p>
          </p:txBody>
        </p:sp>
      </p:grpSp>
      <p:grpSp>
        <p:nvGrpSpPr>
          <p:cNvPr id="15" name="Group 27"/>
          <p:cNvGrpSpPr>
            <a:grpSpLocks/>
          </p:cNvGrpSpPr>
          <p:nvPr/>
        </p:nvGrpSpPr>
        <p:grpSpPr bwMode="auto">
          <a:xfrm>
            <a:off x="204387" y="3946020"/>
            <a:ext cx="8839200" cy="762000"/>
            <a:chOff x="48" y="1182"/>
            <a:chExt cx="5568" cy="480"/>
          </a:xfrm>
        </p:grpSpPr>
        <p:sp>
          <p:nvSpPr>
            <p:cNvPr id="16" name="Text Box 28"/>
            <p:cNvSpPr txBox="1">
              <a:spLocks noChangeArrowheads="1"/>
            </p:cNvSpPr>
            <p:nvPr/>
          </p:nvSpPr>
          <p:spPr bwMode="auto">
            <a:xfrm>
              <a:off x="48" y="1275"/>
              <a:ext cx="5081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800">
                  <a:solidFill>
                    <a:srgbClr val="3333CC"/>
                  </a:solidFill>
                  <a:latin typeface="Arial" charset="0"/>
                </a:rPr>
                <a:t>How many protons, neutrons, and electrons are in</a:t>
              </a:r>
            </a:p>
          </p:txBody>
        </p:sp>
        <p:grpSp>
          <p:nvGrpSpPr>
            <p:cNvPr id="17" name="Group 29"/>
            <p:cNvGrpSpPr>
              <a:grpSpLocks/>
            </p:cNvGrpSpPr>
            <p:nvPr/>
          </p:nvGrpSpPr>
          <p:grpSpPr bwMode="auto">
            <a:xfrm>
              <a:off x="4985" y="1182"/>
              <a:ext cx="466" cy="480"/>
              <a:chOff x="5034" y="720"/>
              <a:chExt cx="466" cy="480"/>
            </a:xfrm>
          </p:grpSpPr>
          <p:sp>
            <p:nvSpPr>
              <p:cNvPr id="19" name="Text Box 30"/>
              <p:cNvSpPr txBox="1">
                <a:spLocks noChangeArrowheads="1"/>
              </p:cNvSpPr>
              <p:nvPr/>
            </p:nvSpPr>
            <p:spPr bwMode="auto">
              <a:xfrm>
                <a:off x="5222" y="809"/>
                <a:ext cx="278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2800">
                    <a:solidFill>
                      <a:srgbClr val="3333CC"/>
                    </a:solidFill>
                    <a:latin typeface="Arial" charset="0"/>
                  </a:rPr>
                  <a:t>C</a:t>
                </a:r>
              </a:p>
            </p:txBody>
          </p:sp>
          <p:sp>
            <p:nvSpPr>
              <p:cNvPr id="20" name="Text Box 31"/>
              <p:cNvSpPr txBox="1">
                <a:spLocks noChangeArrowheads="1"/>
              </p:cNvSpPr>
              <p:nvPr/>
            </p:nvSpPr>
            <p:spPr bwMode="auto">
              <a:xfrm>
                <a:off x="5034" y="720"/>
                <a:ext cx="294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2000">
                    <a:solidFill>
                      <a:srgbClr val="3333CC"/>
                    </a:solidFill>
                    <a:latin typeface="Arial" charset="0"/>
                  </a:rPr>
                  <a:t>11</a:t>
                </a:r>
              </a:p>
            </p:txBody>
          </p:sp>
          <p:sp>
            <p:nvSpPr>
              <p:cNvPr id="21" name="Text Box 32"/>
              <p:cNvSpPr txBox="1">
                <a:spLocks noChangeArrowheads="1"/>
              </p:cNvSpPr>
              <p:nvPr/>
            </p:nvSpPr>
            <p:spPr bwMode="auto">
              <a:xfrm>
                <a:off x="5123" y="950"/>
                <a:ext cx="205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2000">
                    <a:solidFill>
                      <a:srgbClr val="3333CC"/>
                    </a:solidFill>
                    <a:latin typeface="Arial" charset="0"/>
                  </a:rPr>
                  <a:t>6</a:t>
                </a:r>
              </a:p>
            </p:txBody>
          </p:sp>
        </p:grpSp>
        <p:sp>
          <p:nvSpPr>
            <p:cNvPr id="18" name="Text Box 33"/>
            <p:cNvSpPr txBox="1">
              <a:spLocks noChangeArrowheads="1"/>
            </p:cNvSpPr>
            <p:nvPr/>
          </p:nvSpPr>
          <p:spPr bwMode="auto">
            <a:xfrm>
              <a:off x="5375" y="1278"/>
              <a:ext cx="241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800">
                  <a:solidFill>
                    <a:srgbClr val="3333CC"/>
                  </a:solidFill>
                  <a:latin typeface="Arial" charset="0"/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1231201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  <p:bldP spid="6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35707" y="2123893"/>
            <a:ext cx="8818880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en-US" sz="4800" i="1" dirty="0" smtClean="0">
                <a:latin typeface="Bodoni MT" panose="02070603080606020203" pitchFamily="18" charset="0"/>
              </a:rPr>
              <a:t>Chapter</a:t>
            </a:r>
            <a:r>
              <a:rPr lang="en-US" altLang="en-US" sz="4800" dirty="0" smtClean="0">
                <a:latin typeface="Bodoni MT" panose="02070603080606020203" pitchFamily="18" charset="0"/>
              </a:rPr>
              <a:t> 2</a:t>
            </a:r>
          </a:p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Bodoni MT" panose="02070603080606020203" pitchFamily="18" charset="0"/>
              </a:rPr>
              <a:t>Chemistry: </a:t>
            </a:r>
            <a:r>
              <a:rPr lang="en-US" sz="4000" b="1" i="1" dirty="0" smtClean="0">
                <a:solidFill>
                  <a:srgbClr val="FF0000"/>
                </a:solidFill>
                <a:latin typeface="Bodoni MT" panose="02070603080606020203" pitchFamily="18" charset="0"/>
              </a:rPr>
              <a:t>Atoms</a:t>
            </a:r>
            <a:r>
              <a:rPr lang="en-US" sz="4000" b="1" dirty="0">
                <a:solidFill>
                  <a:srgbClr val="FF0000"/>
                </a:solidFill>
                <a:latin typeface="Bodoni MT" panose="02070603080606020203" pitchFamily="18" charset="0"/>
              </a:rPr>
              <a:t>, </a:t>
            </a:r>
            <a:r>
              <a:rPr lang="en-US" sz="4000" b="1" i="1" dirty="0">
                <a:solidFill>
                  <a:srgbClr val="FF0000"/>
                </a:solidFill>
                <a:latin typeface="Bodoni MT" panose="02070603080606020203" pitchFamily="18" charset="0"/>
              </a:rPr>
              <a:t>Molecules</a:t>
            </a:r>
            <a:r>
              <a:rPr lang="en-US" sz="4000" b="1" dirty="0">
                <a:solidFill>
                  <a:srgbClr val="FF0000"/>
                </a:solidFill>
                <a:latin typeface="Bodoni MT" panose="02070603080606020203" pitchFamily="18" charset="0"/>
              </a:rPr>
              <a:t> and </a:t>
            </a:r>
            <a:r>
              <a:rPr lang="en-US" sz="4000" b="1" i="1" dirty="0" smtClean="0">
                <a:solidFill>
                  <a:srgbClr val="FF0000"/>
                </a:solidFill>
                <a:latin typeface="Bodoni MT" panose="02070603080606020203" pitchFamily="18" charset="0"/>
              </a:rPr>
              <a:t>Ions</a:t>
            </a:r>
            <a:r>
              <a:rPr lang="en-US" sz="3600" b="1" i="1" dirty="0" smtClean="0">
                <a:solidFill>
                  <a:srgbClr val="0070C0"/>
                </a:solidFill>
                <a:latin typeface="Bodoni MT" panose="02070603080606020203" pitchFamily="18" charset="0"/>
              </a:rPr>
              <a:t> </a:t>
            </a:r>
            <a:endParaRPr lang="en-US" altLang="en-US" sz="4800" b="1" i="1" dirty="0">
              <a:solidFill>
                <a:srgbClr val="0070C0"/>
              </a:solidFill>
              <a:latin typeface="Bodoni MT" panose="020706030806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72494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683520" y="48371"/>
            <a:ext cx="7558479" cy="584775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Bodoni MT" panose="02070603080606020203" pitchFamily="18" charset="0"/>
              </a:rPr>
              <a:t>Atomic Number, Mass Number and Isotopes</a:t>
            </a:r>
            <a:endParaRPr lang="en-US" sz="3200" dirty="0">
              <a:solidFill>
                <a:srgbClr val="FF0000"/>
              </a:solidFill>
              <a:latin typeface="Bodoni MT" panose="02070603080606020203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465" y="748672"/>
            <a:ext cx="7322415" cy="6005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92278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773577" y="48954"/>
            <a:ext cx="3317255" cy="584775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Bodoni MT" panose="02070603080606020203" pitchFamily="18" charset="0"/>
              </a:rPr>
              <a:t>The Periodic Table</a:t>
            </a:r>
            <a:endParaRPr lang="en-US" sz="3200" dirty="0">
              <a:solidFill>
                <a:srgbClr val="FF0000"/>
              </a:solidFill>
              <a:latin typeface="Bodoni MT" panose="02070603080606020203" pitchFamily="18" charset="0"/>
            </a:endParaRPr>
          </a:p>
        </p:txBody>
      </p:sp>
      <p:pic>
        <p:nvPicPr>
          <p:cNvPr id="4" name="Picture 4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541" y="609601"/>
            <a:ext cx="9049224" cy="5582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14"/>
          <p:cNvGrpSpPr>
            <a:grpSpLocks/>
          </p:cNvGrpSpPr>
          <p:nvPr/>
        </p:nvGrpSpPr>
        <p:grpSpPr bwMode="auto">
          <a:xfrm>
            <a:off x="1910799" y="2743200"/>
            <a:ext cx="2326239" cy="389313"/>
            <a:chOff x="831" y="1808"/>
            <a:chExt cx="1542" cy="254"/>
          </a:xfrm>
        </p:grpSpPr>
        <p:sp>
          <p:nvSpPr>
            <p:cNvPr id="6" name="Text Box 4"/>
            <p:cNvSpPr txBox="1">
              <a:spLocks noChangeArrowheads="1"/>
            </p:cNvSpPr>
            <p:nvPr/>
          </p:nvSpPr>
          <p:spPr bwMode="auto">
            <a:xfrm>
              <a:off x="1268" y="1808"/>
              <a:ext cx="614" cy="254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45720" tIns="18288" rIns="45720" bIns="18288">
              <a:spAutoFit/>
            </a:bodyPr>
            <a:lstStyle/>
            <a:p>
              <a:r>
                <a:rPr lang="en-US" altLang="en-US" sz="2400"/>
                <a:t>Period</a:t>
              </a:r>
            </a:p>
          </p:txBody>
        </p:sp>
        <p:sp>
          <p:nvSpPr>
            <p:cNvPr id="7" name="Line 5"/>
            <p:cNvSpPr>
              <a:spLocks noChangeShapeType="1"/>
            </p:cNvSpPr>
            <p:nvPr/>
          </p:nvSpPr>
          <p:spPr bwMode="auto">
            <a:xfrm>
              <a:off x="1845" y="1936"/>
              <a:ext cx="528" cy="0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45720" tIns="18288" rIns="45720" bIns="18288"/>
            <a:lstStyle/>
            <a:p>
              <a:endParaRPr lang="en-US"/>
            </a:p>
          </p:txBody>
        </p:sp>
        <p:sp>
          <p:nvSpPr>
            <p:cNvPr id="10" name="Line 6"/>
            <p:cNvSpPr>
              <a:spLocks noChangeShapeType="1"/>
            </p:cNvSpPr>
            <p:nvPr/>
          </p:nvSpPr>
          <p:spPr bwMode="auto">
            <a:xfrm>
              <a:off x="831" y="1936"/>
              <a:ext cx="432" cy="0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45720" tIns="18288" rIns="45720" bIns="18288"/>
            <a:lstStyle/>
            <a:p>
              <a:endParaRPr lang="en-US"/>
            </a:p>
          </p:txBody>
        </p:sp>
      </p:grpSp>
      <p:grpSp>
        <p:nvGrpSpPr>
          <p:cNvPr id="11" name="Group 19"/>
          <p:cNvGrpSpPr>
            <a:grpSpLocks/>
          </p:cNvGrpSpPr>
          <p:nvPr/>
        </p:nvGrpSpPr>
        <p:grpSpPr bwMode="auto">
          <a:xfrm rot="5400000">
            <a:off x="5520695" y="2595599"/>
            <a:ext cx="2335879" cy="383181"/>
            <a:chOff x="3329" y="3936"/>
            <a:chExt cx="1524" cy="254"/>
          </a:xfrm>
        </p:grpSpPr>
        <p:sp>
          <p:nvSpPr>
            <p:cNvPr id="12" name="Text Box 16"/>
            <p:cNvSpPr txBox="1">
              <a:spLocks noChangeArrowheads="1"/>
            </p:cNvSpPr>
            <p:nvPr/>
          </p:nvSpPr>
          <p:spPr bwMode="auto">
            <a:xfrm>
              <a:off x="3747" y="3936"/>
              <a:ext cx="592" cy="254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45720" tIns="18288" rIns="45720" bIns="18288">
              <a:spAutoFit/>
            </a:bodyPr>
            <a:lstStyle/>
            <a:p>
              <a:r>
                <a:rPr lang="en-US" altLang="en-US" sz="2400"/>
                <a:t>Group</a:t>
              </a:r>
            </a:p>
          </p:txBody>
        </p:sp>
        <p:sp>
          <p:nvSpPr>
            <p:cNvPr id="13" name="Line 17"/>
            <p:cNvSpPr>
              <a:spLocks noChangeShapeType="1"/>
            </p:cNvSpPr>
            <p:nvPr/>
          </p:nvSpPr>
          <p:spPr bwMode="auto">
            <a:xfrm>
              <a:off x="4325" y="4062"/>
              <a:ext cx="528" cy="0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45720" tIns="18288" rIns="45720" bIns="18288"/>
            <a:lstStyle/>
            <a:p>
              <a:endParaRPr lang="en-US"/>
            </a:p>
          </p:txBody>
        </p:sp>
        <p:sp>
          <p:nvSpPr>
            <p:cNvPr id="14" name="Line 18"/>
            <p:cNvSpPr>
              <a:spLocks noChangeShapeType="1"/>
            </p:cNvSpPr>
            <p:nvPr/>
          </p:nvSpPr>
          <p:spPr bwMode="auto">
            <a:xfrm>
              <a:off x="3329" y="4062"/>
              <a:ext cx="432" cy="0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45720" tIns="18288" rIns="45720" bIns="18288"/>
            <a:lstStyle/>
            <a:p>
              <a:endParaRPr lang="en-US"/>
            </a:p>
          </p:txBody>
        </p:sp>
      </p:grpSp>
      <p:grpSp>
        <p:nvGrpSpPr>
          <p:cNvPr id="15" name="Group 24"/>
          <p:cNvGrpSpPr>
            <a:grpSpLocks/>
          </p:cNvGrpSpPr>
          <p:nvPr/>
        </p:nvGrpSpPr>
        <p:grpSpPr bwMode="auto">
          <a:xfrm rot="5400000">
            <a:off x="-928170" y="2354204"/>
            <a:ext cx="3062390" cy="383181"/>
            <a:chOff x="2886" y="3936"/>
            <a:chExt cx="1998" cy="254"/>
          </a:xfrm>
        </p:grpSpPr>
        <p:sp>
          <p:nvSpPr>
            <p:cNvPr id="16" name="Text Box 21"/>
            <p:cNvSpPr txBox="1">
              <a:spLocks noChangeArrowheads="1"/>
            </p:cNvSpPr>
            <p:nvPr/>
          </p:nvSpPr>
          <p:spPr bwMode="auto">
            <a:xfrm>
              <a:off x="3312" y="3936"/>
              <a:ext cx="1041" cy="254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45720" tIns="18288" rIns="45720" bIns="18288">
              <a:spAutoFit/>
            </a:bodyPr>
            <a:lstStyle/>
            <a:p>
              <a:r>
                <a:rPr lang="en-US" altLang="en-US" sz="2400"/>
                <a:t>Alkali Metal</a:t>
              </a:r>
            </a:p>
          </p:txBody>
        </p:sp>
        <p:sp>
          <p:nvSpPr>
            <p:cNvPr id="17" name="Line 22"/>
            <p:cNvSpPr>
              <a:spLocks noChangeShapeType="1"/>
            </p:cNvSpPr>
            <p:nvPr/>
          </p:nvSpPr>
          <p:spPr bwMode="auto">
            <a:xfrm>
              <a:off x="4356" y="4060"/>
              <a:ext cx="528" cy="0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45720" tIns="18288" rIns="45720" bIns="18288"/>
            <a:lstStyle/>
            <a:p>
              <a:endParaRPr lang="en-US"/>
            </a:p>
          </p:txBody>
        </p:sp>
        <p:sp>
          <p:nvSpPr>
            <p:cNvPr id="18" name="Line 23"/>
            <p:cNvSpPr>
              <a:spLocks noChangeShapeType="1"/>
            </p:cNvSpPr>
            <p:nvPr/>
          </p:nvSpPr>
          <p:spPr bwMode="auto">
            <a:xfrm>
              <a:off x="2886" y="4060"/>
              <a:ext cx="432" cy="0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45720" tIns="18288" rIns="45720" bIns="18288"/>
            <a:lstStyle/>
            <a:p>
              <a:endParaRPr lang="en-US"/>
            </a:p>
          </p:txBody>
        </p:sp>
      </p:grpSp>
      <p:grpSp>
        <p:nvGrpSpPr>
          <p:cNvPr id="19" name="Group 29"/>
          <p:cNvGrpSpPr>
            <a:grpSpLocks/>
          </p:cNvGrpSpPr>
          <p:nvPr/>
        </p:nvGrpSpPr>
        <p:grpSpPr bwMode="auto">
          <a:xfrm>
            <a:off x="8367214" y="1143000"/>
            <a:ext cx="383181" cy="2827883"/>
            <a:chOff x="909" y="287"/>
            <a:chExt cx="254" cy="1845"/>
          </a:xfrm>
        </p:grpSpPr>
        <p:sp>
          <p:nvSpPr>
            <p:cNvPr id="20" name="Text Box 26"/>
            <p:cNvSpPr txBox="1">
              <a:spLocks noChangeArrowheads="1"/>
            </p:cNvSpPr>
            <p:nvPr/>
          </p:nvSpPr>
          <p:spPr bwMode="auto">
            <a:xfrm rot="5400000">
              <a:off x="553" y="1070"/>
              <a:ext cx="966" cy="254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45720" tIns="18288" rIns="45720" bIns="18288">
              <a:spAutoFit/>
            </a:bodyPr>
            <a:lstStyle/>
            <a:p>
              <a:r>
                <a:rPr lang="en-US" altLang="en-US" sz="2400"/>
                <a:t>Noble Gas</a:t>
              </a:r>
            </a:p>
          </p:txBody>
        </p:sp>
        <p:sp>
          <p:nvSpPr>
            <p:cNvPr id="21" name="Line 27"/>
            <p:cNvSpPr>
              <a:spLocks noChangeShapeType="1"/>
            </p:cNvSpPr>
            <p:nvPr/>
          </p:nvSpPr>
          <p:spPr bwMode="auto">
            <a:xfrm rot="5400000">
              <a:off x="774" y="1868"/>
              <a:ext cx="528" cy="0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45720" tIns="18288" rIns="45720" bIns="18288"/>
            <a:lstStyle/>
            <a:p>
              <a:endParaRPr lang="en-US"/>
            </a:p>
          </p:txBody>
        </p:sp>
        <p:sp>
          <p:nvSpPr>
            <p:cNvPr id="22" name="Line 28"/>
            <p:cNvSpPr>
              <a:spLocks noChangeShapeType="1"/>
            </p:cNvSpPr>
            <p:nvPr/>
          </p:nvSpPr>
          <p:spPr bwMode="auto">
            <a:xfrm rot="5400000">
              <a:off x="822" y="503"/>
              <a:ext cx="432" cy="0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45720" tIns="18288" rIns="45720" bIns="18288"/>
            <a:lstStyle/>
            <a:p>
              <a:endParaRPr lang="en-US"/>
            </a:p>
          </p:txBody>
        </p:sp>
      </p:grpSp>
      <p:grpSp>
        <p:nvGrpSpPr>
          <p:cNvPr id="23" name="Group 34"/>
          <p:cNvGrpSpPr>
            <a:grpSpLocks/>
          </p:cNvGrpSpPr>
          <p:nvPr/>
        </p:nvGrpSpPr>
        <p:grpSpPr bwMode="auto">
          <a:xfrm>
            <a:off x="7899127" y="1671638"/>
            <a:ext cx="383181" cy="2579580"/>
            <a:chOff x="4991" y="816"/>
            <a:chExt cx="254" cy="1683"/>
          </a:xfrm>
        </p:grpSpPr>
        <p:sp>
          <p:nvSpPr>
            <p:cNvPr id="24" name="Text Box 31"/>
            <p:cNvSpPr txBox="1">
              <a:spLocks noChangeArrowheads="1"/>
            </p:cNvSpPr>
            <p:nvPr/>
          </p:nvSpPr>
          <p:spPr bwMode="auto">
            <a:xfrm rot="5400000">
              <a:off x="4730" y="1503"/>
              <a:ext cx="775" cy="254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45720" tIns="18288" rIns="45720" bIns="18288">
              <a:spAutoFit/>
            </a:bodyPr>
            <a:lstStyle/>
            <a:p>
              <a:r>
                <a:rPr lang="en-US" altLang="en-US" sz="2400"/>
                <a:t>Halogen</a:t>
              </a:r>
            </a:p>
          </p:txBody>
        </p:sp>
        <p:sp>
          <p:nvSpPr>
            <p:cNvPr id="25" name="Line 32"/>
            <p:cNvSpPr>
              <a:spLocks noChangeShapeType="1"/>
            </p:cNvSpPr>
            <p:nvPr/>
          </p:nvSpPr>
          <p:spPr bwMode="auto">
            <a:xfrm rot="5400000">
              <a:off x="4857" y="2235"/>
              <a:ext cx="528" cy="0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45720" tIns="18288" rIns="45720" bIns="18288"/>
            <a:lstStyle/>
            <a:p>
              <a:endParaRPr lang="en-US"/>
            </a:p>
          </p:txBody>
        </p:sp>
        <p:sp>
          <p:nvSpPr>
            <p:cNvPr id="26" name="Line 33"/>
            <p:cNvSpPr>
              <a:spLocks noChangeShapeType="1"/>
            </p:cNvSpPr>
            <p:nvPr/>
          </p:nvSpPr>
          <p:spPr bwMode="auto">
            <a:xfrm rot="5400000">
              <a:off x="4905" y="1032"/>
              <a:ext cx="432" cy="0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45720" tIns="18288" rIns="45720" bIns="18288"/>
            <a:lstStyle/>
            <a:p>
              <a:endParaRPr lang="en-US"/>
            </a:p>
          </p:txBody>
        </p:sp>
      </p:grpSp>
      <p:grpSp>
        <p:nvGrpSpPr>
          <p:cNvPr id="27" name="Group 39"/>
          <p:cNvGrpSpPr>
            <a:grpSpLocks/>
          </p:cNvGrpSpPr>
          <p:nvPr/>
        </p:nvGrpSpPr>
        <p:grpSpPr bwMode="auto">
          <a:xfrm>
            <a:off x="890035" y="215537"/>
            <a:ext cx="383181" cy="3841015"/>
            <a:chOff x="861" y="479"/>
            <a:chExt cx="254" cy="2506"/>
          </a:xfrm>
        </p:grpSpPr>
        <p:sp>
          <p:nvSpPr>
            <p:cNvPr id="28" name="Text Box 36"/>
            <p:cNvSpPr txBox="1">
              <a:spLocks noChangeArrowheads="1"/>
            </p:cNvSpPr>
            <p:nvPr/>
          </p:nvSpPr>
          <p:spPr bwMode="auto">
            <a:xfrm rot="5400000">
              <a:off x="211" y="1555"/>
              <a:ext cx="1553" cy="254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45720" tIns="18288" rIns="45720" bIns="18288">
              <a:spAutoFit/>
            </a:bodyPr>
            <a:lstStyle/>
            <a:p>
              <a:r>
                <a:rPr lang="en-US" altLang="en-US" sz="2400" dirty="0"/>
                <a:t>Alkali Earth Metal</a:t>
              </a:r>
            </a:p>
          </p:txBody>
        </p:sp>
        <p:sp>
          <p:nvSpPr>
            <p:cNvPr id="29" name="Line 37"/>
            <p:cNvSpPr>
              <a:spLocks noChangeShapeType="1"/>
            </p:cNvSpPr>
            <p:nvPr/>
          </p:nvSpPr>
          <p:spPr bwMode="auto">
            <a:xfrm rot="5400000">
              <a:off x="726" y="2721"/>
              <a:ext cx="528" cy="0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45720" tIns="18288" rIns="45720" bIns="18288"/>
            <a:lstStyle/>
            <a:p>
              <a:endParaRPr lang="en-US"/>
            </a:p>
          </p:txBody>
        </p:sp>
        <p:sp>
          <p:nvSpPr>
            <p:cNvPr id="30" name="Line 38"/>
            <p:cNvSpPr>
              <a:spLocks noChangeShapeType="1"/>
            </p:cNvSpPr>
            <p:nvPr/>
          </p:nvSpPr>
          <p:spPr bwMode="auto">
            <a:xfrm rot="5400000">
              <a:off x="774" y="695"/>
              <a:ext cx="432" cy="0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45720" tIns="18288" rIns="45720" bIns="18288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121894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773577" y="48954"/>
            <a:ext cx="3317255" cy="584775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Bodoni MT" panose="02070603080606020203" pitchFamily="18" charset="0"/>
              </a:rPr>
              <a:t>The Periodic Table</a:t>
            </a:r>
            <a:endParaRPr lang="en-US" sz="3200" dirty="0">
              <a:solidFill>
                <a:srgbClr val="FF0000"/>
              </a:solidFill>
              <a:latin typeface="Bodoni MT" panose="02070603080606020203" pitchFamily="18" charset="0"/>
            </a:endParaRPr>
          </a:p>
        </p:txBody>
      </p:sp>
      <p:sp>
        <p:nvSpPr>
          <p:cNvPr id="33" name="Text Box 2"/>
          <p:cNvSpPr txBox="1">
            <a:spLocks noChangeArrowheads="1"/>
          </p:cNvSpPr>
          <p:nvPr/>
        </p:nvSpPr>
        <p:spPr bwMode="auto">
          <a:xfrm>
            <a:off x="2466244" y="597835"/>
            <a:ext cx="393192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 b="1" dirty="0">
                <a:solidFill>
                  <a:srgbClr val="00B050"/>
                </a:solidFill>
              </a:rPr>
              <a:t>Chemistry In Action</a:t>
            </a:r>
          </a:p>
        </p:txBody>
      </p:sp>
      <p:sp>
        <p:nvSpPr>
          <p:cNvPr id="34" name="Text Box 5"/>
          <p:cNvSpPr txBox="1">
            <a:spLocks noChangeArrowheads="1"/>
          </p:cNvSpPr>
          <p:nvPr/>
        </p:nvSpPr>
        <p:spPr bwMode="auto">
          <a:xfrm>
            <a:off x="0" y="1191852"/>
            <a:ext cx="615059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b="1" dirty="0">
                <a:solidFill>
                  <a:srgbClr val="0070C0"/>
                </a:solidFill>
              </a:rPr>
              <a:t>Natural abundance of elements in Earth’s crust</a:t>
            </a:r>
          </a:p>
        </p:txBody>
      </p:sp>
      <p:sp>
        <p:nvSpPr>
          <p:cNvPr id="35" name="Text Box 6"/>
          <p:cNvSpPr txBox="1">
            <a:spLocks noChangeArrowheads="1"/>
          </p:cNvSpPr>
          <p:nvPr/>
        </p:nvSpPr>
        <p:spPr bwMode="auto">
          <a:xfrm>
            <a:off x="119062" y="4089400"/>
            <a:ext cx="619304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b="1">
                <a:solidFill>
                  <a:srgbClr val="0070C0"/>
                </a:solidFill>
              </a:rPr>
              <a:t>Natural abundance of elements in human body</a:t>
            </a:r>
          </a:p>
        </p:txBody>
      </p:sp>
      <p:pic>
        <p:nvPicPr>
          <p:cNvPr id="36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07569" y="1653498"/>
            <a:ext cx="3544788" cy="2350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07569" y="4562475"/>
            <a:ext cx="3544788" cy="2158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917465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3011355" y="81728"/>
            <a:ext cx="3403496" cy="584775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fr-FR" sz="3200" b="1" dirty="0" smtClean="0">
                <a:solidFill>
                  <a:srgbClr val="FF0000"/>
                </a:solidFill>
                <a:latin typeface="Bodoni MT" panose="02070603080606020203" pitchFamily="18" charset="0"/>
              </a:rPr>
              <a:t>Molécules </a:t>
            </a:r>
            <a:r>
              <a:rPr lang="fr-FR" sz="3200" b="1" dirty="0">
                <a:solidFill>
                  <a:srgbClr val="FF0000"/>
                </a:solidFill>
                <a:latin typeface="Bodoni MT" panose="02070603080606020203" pitchFamily="18" charset="0"/>
              </a:rPr>
              <a:t>and </a:t>
            </a:r>
            <a:r>
              <a:rPr lang="fr-FR" sz="3200" b="1" dirty="0" smtClean="0">
                <a:solidFill>
                  <a:srgbClr val="FF0000"/>
                </a:solidFill>
                <a:latin typeface="Bodoni MT" panose="02070603080606020203" pitchFamily="18" charset="0"/>
              </a:rPr>
              <a:t>Ions</a:t>
            </a:r>
            <a:endParaRPr lang="en-US" sz="3200" dirty="0">
              <a:solidFill>
                <a:srgbClr val="FF0000"/>
              </a:solidFill>
              <a:latin typeface="Bodoni MT" panose="02070603080606020203" pitchFamily="18" charset="0"/>
            </a:endParaRPr>
          </a:p>
        </p:txBody>
      </p:sp>
      <p:pic>
        <p:nvPicPr>
          <p:cNvPr id="34" name="Picture 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52191" y="1555485"/>
            <a:ext cx="6008915" cy="1427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" name="Text Box 2"/>
          <p:cNvSpPr txBox="1">
            <a:spLocks noChangeArrowheads="1"/>
          </p:cNvSpPr>
          <p:nvPr/>
        </p:nvSpPr>
        <p:spPr bwMode="auto">
          <a:xfrm>
            <a:off x="124097" y="696679"/>
            <a:ext cx="894152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28600" indent="-228600" algn="just" fontAlgn="base">
              <a:spcBef>
                <a:spcPct val="50000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r>
              <a:rPr lang="en-US" altLang="en-US" sz="2400" dirty="0">
                <a:solidFill>
                  <a:srgbClr val="000000"/>
                </a:solidFill>
                <a:latin typeface="Arial" charset="0"/>
              </a:rPr>
              <a:t>A </a:t>
            </a:r>
            <a:r>
              <a:rPr lang="en-US" altLang="en-US" sz="2400" b="1" i="1" dirty="0">
                <a:solidFill>
                  <a:srgbClr val="FF0000"/>
                </a:solidFill>
                <a:latin typeface="Arial" charset="0"/>
              </a:rPr>
              <a:t>molecule</a:t>
            </a:r>
            <a:r>
              <a:rPr lang="en-US" altLang="en-US" sz="2400" dirty="0">
                <a:solidFill>
                  <a:srgbClr val="000000"/>
                </a:solidFill>
                <a:latin typeface="Arial" charset="0"/>
              </a:rPr>
              <a:t> is an aggregate of two or more atoms in a definite arrangement held together by chemical </a:t>
            </a:r>
            <a:r>
              <a:rPr lang="en-US" altLang="en-US" sz="2400" dirty="0" smtClean="0">
                <a:solidFill>
                  <a:srgbClr val="000000"/>
                </a:solidFill>
                <a:latin typeface="Arial" charset="0"/>
              </a:rPr>
              <a:t>forces.</a:t>
            </a:r>
            <a:endParaRPr lang="en-US" altLang="en-US" sz="2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6" name="Text Box 4"/>
          <p:cNvSpPr txBox="1">
            <a:spLocks noChangeArrowheads="1"/>
          </p:cNvSpPr>
          <p:nvPr/>
        </p:nvSpPr>
        <p:spPr bwMode="auto">
          <a:xfrm>
            <a:off x="1942011" y="2896954"/>
            <a:ext cx="5175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>
                <a:solidFill>
                  <a:srgbClr val="000000"/>
                </a:solidFill>
                <a:latin typeface="Arial" charset="0"/>
              </a:rPr>
              <a:t>H</a:t>
            </a:r>
            <a:r>
              <a:rPr lang="en-US" altLang="en-US" sz="2400" baseline="-25000" dirty="0">
                <a:solidFill>
                  <a:srgbClr val="000000"/>
                </a:solidFill>
                <a:latin typeface="Arial" charset="0"/>
              </a:rPr>
              <a:t>2</a:t>
            </a:r>
            <a:endParaRPr lang="en-US" altLang="en-US" sz="2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7" name="Text Box 5"/>
          <p:cNvSpPr txBox="1">
            <a:spLocks noChangeArrowheads="1"/>
          </p:cNvSpPr>
          <p:nvPr/>
        </p:nvSpPr>
        <p:spPr bwMode="auto">
          <a:xfrm>
            <a:off x="3351711" y="2896954"/>
            <a:ext cx="7540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00"/>
                </a:solidFill>
                <a:latin typeface="Arial" charset="0"/>
              </a:rPr>
              <a:t>H</a:t>
            </a:r>
            <a:r>
              <a:rPr lang="en-US" altLang="en-US" sz="2400" baseline="-25000">
                <a:solidFill>
                  <a:srgbClr val="000000"/>
                </a:solidFill>
                <a:latin typeface="Arial" charset="0"/>
              </a:rPr>
              <a:t>2</a:t>
            </a:r>
            <a:r>
              <a:rPr lang="en-US" altLang="en-US" sz="2400">
                <a:solidFill>
                  <a:srgbClr val="000000"/>
                </a:solidFill>
                <a:latin typeface="Arial" charset="0"/>
              </a:rPr>
              <a:t>O</a:t>
            </a:r>
          </a:p>
        </p:txBody>
      </p:sp>
      <p:sp>
        <p:nvSpPr>
          <p:cNvPr id="38" name="Text Box 6"/>
          <p:cNvSpPr txBox="1">
            <a:spLocks noChangeArrowheads="1"/>
          </p:cNvSpPr>
          <p:nvPr/>
        </p:nvSpPr>
        <p:spPr bwMode="auto">
          <a:xfrm>
            <a:off x="5142411" y="2896954"/>
            <a:ext cx="7381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00"/>
                </a:solidFill>
                <a:latin typeface="Arial" charset="0"/>
              </a:rPr>
              <a:t>NH</a:t>
            </a:r>
            <a:r>
              <a:rPr lang="en-US" altLang="en-US" sz="2400" baseline="-25000">
                <a:solidFill>
                  <a:srgbClr val="000000"/>
                </a:solidFill>
                <a:latin typeface="Arial" charset="0"/>
              </a:rPr>
              <a:t>3</a:t>
            </a:r>
            <a:endParaRPr lang="en-US" alt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9" name="Text Box 7"/>
          <p:cNvSpPr txBox="1">
            <a:spLocks noChangeArrowheads="1"/>
          </p:cNvSpPr>
          <p:nvPr/>
        </p:nvSpPr>
        <p:spPr bwMode="auto">
          <a:xfrm>
            <a:off x="6728324" y="2896954"/>
            <a:ext cx="7381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00"/>
                </a:solidFill>
                <a:latin typeface="Arial" charset="0"/>
              </a:rPr>
              <a:t>CH</a:t>
            </a:r>
            <a:r>
              <a:rPr lang="en-US" altLang="en-US" sz="2400" baseline="-25000">
                <a:solidFill>
                  <a:srgbClr val="000000"/>
                </a:solidFill>
                <a:latin typeface="Arial" charset="0"/>
              </a:rPr>
              <a:t>4</a:t>
            </a:r>
            <a:endParaRPr lang="en-US" alt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0" name="Text Box 9"/>
          <p:cNvSpPr txBox="1">
            <a:spLocks noChangeArrowheads="1"/>
          </p:cNvSpPr>
          <p:nvPr/>
        </p:nvSpPr>
        <p:spPr bwMode="auto">
          <a:xfrm>
            <a:off x="124097" y="3516079"/>
            <a:ext cx="894152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28600" indent="-228600" fontAlgn="base">
              <a:spcBef>
                <a:spcPct val="50000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r>
              <a:rPr lang="en-US" altLang="en-US" sz="2400" dirty="0">
                <a:solidFill>
                  <a:srgbClr val="000000"/>
                </a:solidFill>
                <a:latin typeface="Arial" charset="0"/>
              </a:rPr>
              <a:t>A </a:t>
            </a:r>
            <a:r>
              <a:rPr lang="en-US" altLang="en-US" sz="2400" b="1" i="1" dirty="0">
                <a:solidFill>
                  <a:srgbClr val="FF0000"/>
                </a:solidFill>
                <a:latin typeface="Arial" charset="0"/>
              </a:rPr>
              <a:t>diatomic molecule</a:t>
            </a:r>
            <a:r>
              <a:rPr lang="en-US" altLang="en-US" sz="24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altLang="en-US" sz="2400" dirty="0">
                <a:solidFill>
                  <a:srgbClr val="000000"/>
                </a:solidFill>
                <a:latin typeface="Arial" charset="0"/>
              </a:rPr>
              <a:t>contains only two atoms</a:t>
            </a:r>
          </a:p>
        </p:txBody>
      </p:sp>
      <p:sp>
        <p:nvSpPr>
          <p:cNvPr id="41" name="Text Box 11"/>
          <p:cNvSpPr txBox="1">
            <a:spLocks noChangeArrowheads="1"/>
          </p:cNvSpPr>
          <p:nvPr/>
        </p:nvSpPr>
        <p:spPr bwMode="auto">
          <a:xfrm>
            <a:off x="1752191" y="4538474"/>
            <a:ext cx="3425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00"/>
                </a:solidFill>
                <a:latin typeface="Arial" charset="0"/>
              </a:rPr>
              <a:t>H</a:t>
            </a:r>
            <a:r>
              <a:rPr lang="en-US" altLang="en-US" sz="2400" baseline="-25000">
                <a:solidFill>
                  <a:srgbClr val="000000"/>
                </a:solidFill>
                <a:latin typeface="Arial" charset="0"/>
              </a:rPr>
              <a:t>2</a:t>
            </a:r>
            <a:r>
              <a:rPr lang="en-US" altLang="en-US" sz="2400">
                <a:solidFill>
                  <a:srgbClr val="000000"/>
                </a:solidFill>
                <a:latin typeface="Arial" charset="0"/>
              </a:rPr>
              <a:t>, N</a:t>
            </a:r>
            <a:r>
              <a:rPr lang="en-US" altLang="en-US" sz="2400" baseline="-25000">
                <a:solidFill>
                  <a:srgbClr val="000000"/>
                </a:solidFill>
                <a:latin typeface="Arial" charset="0"/>
              </a:rPr>
              <a:t>2</a:t>
            </a:r>
            <a:r>
              <a:rPr lang="en-US" altLang="en-US" sz="2400">
                <a:solidFill>
                  <a:srgbClr val="000000"/>
                </a:solidFill>
                <a:latin typeface="Arial" charset="0"/>
              </a:rPr>
              <a:t>, O</a:t>
            </a:r>
            <a:r>
              <a:rPr lang="en-US" altLang="en-US" sz="2400" baseline="-25000">
                <a:solidFill>
                  <a:srgbClr val="000000"/>
                </a:solidFill>
                <a:latin typeface="Arial" charset="0"/>
              </a:rPr>
              <a:t>2</a:t>
            </a:r>
            <a:r>
              <a:rPr lang="en-US" altLang="en-US" sz="2400">
                <a:solidFill>
                  <a:srgbClr val="000000"/>
                </a:solidFill>
                <a:latin typeface="Arial" charset="0"/>
              </a:rPr>
              <a:t>, Br</a:t>
            </a:r>
            <a:r>
              <a:rPr lang="en-US" altLang="en-US" sz="2400" baseline="-25000">
                <a:solidFill>
                  <a:srgbClr val="000000"/>
                </a:solidFill>
                <a:latin typeface="Arial" charset="0"/>
              </a:rPr>
              <a:t>2</a:t>
            </a:r>
            <a:r>
              <a:rPr lang="en-US" altLang="en-US" sz="2400">
                <a:solidFill>
                  <a:srgbClr val="000000"/>
                </a:solidFill>
                <a:latin typeface="Arial" charset="0"/>
              </a:rPr>
              <a:t>, HCl, CO</a:t>
            </a:r>
          </a:p>
        </p:txBody>
      </p:sp>
      <p:sp>
        <p:nvSpPr>
          <p:cNvPr id="42" name="Text Box 13"/>
          <p:cNvSpPr txBox="1">
            <a:spLocks noChangeArrowheads="1"/>
          </p:cNvSpPr>
          <p:nvPr/>
        </p:nvSpPr>
        <p:spPr bwMode="auto">
          <a:xfrm>
            <a:off x="124097" y="5856847"/>
            <a:ext cx="89415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28600" indent="-228600" fontAlgn="base">
              <a:spcBef>
                <a:spcPct val="50000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r>
              <a:rPr lang="en-US" altLang="en-US" sz="2400" dirty="0">
                <a:solidFill>
                  <a:srgbClr val="000000"/>
                </a:solidFill>
                <a:latin typeface="Arial" charset="0"/>
              </a:rPr>
              <a:t>A </a:t>
            </a:r>
            <a:r>
              <a:rPr lang="en-US" altLang="en-US" sz="2400" b="1" i="1" dirty="0">
                <a:solidFill>
                  <a:srgbClr val="FF0000"/>
                </a:solidFill>
                <a:latin typeface="Arial" charset="0"/>
              </a:rPr>
              <a:t>polyatomic molecule</a:t>
            </a:r>
            <a:r>
              <a:rPr lang="en-US" altLang="en-US" sz="24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altLang="en-US" sz="2400" dirty="0">
                <a:solidFill>
                  <a:srgbClr val="000000"/>
                </a:solidFill>
                <a:latin typeface="Arial" charset="0"/>
              </a:rPr>
              <a:t>contains more than two atoms</a:t>
            </a:r>
          </a:p>
        </p:txBody>
      </p:sp>
      <p:sp>
        <p:nvSpPr>
          <p:cNvPr id="43" name="Text Box 14"/>
          <p:cNvSpPr txBox="1">
            <a:spLocks noChangeArrowheads="1"/>
          </p:cNvSpPr>
          <p:nvPr/>
        </p:nvSpPr>
        <p:spPr bwMode="auto">
          <a:xfrm>
            <a:off x="3404099" y="6321192"/>
            <a:ext cx="27162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00"/>
                </a:solidFill>
                <a:latin typeface="Arial" charset="0"/>
              </a:rPr>
              <a:t>O</a:t>
            </a:r>
            <a:r>
              <a:rPr lang="en-US" altLang="en-US" sz="2400" baseline="-25000">
                <a:solidFill>
                  <a:srgbClr val="000000"/>
                </a:solidFill>
                <a:latin typeface="Arial" charset="0"/>
              </a:rPr>
              <a:t>3</a:t>
            </a:r>
            <a:r>
              <a:rPr lang="en-US" altLang="en-US" sz="2400">
                <a:solidFill>
                  <a:srgbClr val="000000"/>
                </a:solidFill>
                <a:latin typeface="Arial" charset="0"/>
              </a:rPr>
              <a:t>, H</a:t>
            </a:r>
            <a:r>
              <a:rPr lang="en-US" altLang="en-US" sz="2400" baseline="-25000">
                <a:solidFill>
                  <a:srgbClr val="000000"/>
                </a:solidFill>
                <a:latin typeface="Arial" charset="0"/>
              </a:rPr>
              <a:t>2</a:t>
            </a:r>
            <a:r>
              <a:rPr lang="en-US" altLang="en-US" sz="2400">
                <a:solidFill>
                  <a:srgbClr val="000000"/>
                </a:solidFill>
                <a:latin typeface="Arial" charset="0"/>
              </a:rPr>
              <a:t>O, NH</a:t>
            </a:r>
            <a:r>
              <a:rPr lang="en-US" altLang="en-US" sz="2400" baseline="-25000">
                <a:solidFill>
                  <a:srgbClr val="000000"/>
                </a:solidFill>
                <a:latin typeface="Arial" charset="0"/>
              </a:rPr>
              <a:t>3</a:t>
            </a:r>
            <a:r>
              <a:rPr lang="en-US" altLang="en-US" sz="2400">
                <a:solidFill>
                  <a:srgbClr val="000000"/>
                </a:solidFill>
                <a:latin typeface="Arial" charset="0"/>
              </a:rPr>
              <a:t>, CH</a:t>
            </a:r>
            <a:r>
              <a:rPr lang="en-US" altLang="en-US" sz="2400" baseline="-25000">
                <a:solidFill>
                  <a:srgbClr val="000000"/>
                </a:solidFill>
                <a:latin typeface="Arial" charset="0"/>
              </a:rPr>
              <a:t>4</a:t>
            </a:r>
            <a:endParaRPr lang="en-US" altLang="en-US" sz="2400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44" name="Group 18"/>
          <p:cNvGrpSpPr>
            <a:grpSpLocks/>
          </p:cNvGrpSpPr>
          <p:nvPr/>
        </p:nvGrpSpPr>
        <p:grpSpPr bwMode="auto">
          <a:xfrm>
            <a:off x="5649686" y="4133401"/>
            <a:ext cx="2847704" cy="1470565"/>
            <a:chOff x="3168" y="2064"/>
            <a:chExt cx="1938" cy="1056"/>
          </a:xfrm>
        </p:grpSpPr>
        <p:pic>
          <p:nvPicPr>
            <p:cNvPr id="45" name="Picture 1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8" y="2064"/>
              <a:ext cx="1938" cy="8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6" name="Text Box 17"/>
            <p:cNvSpPr txBox="1">
              <a:spLocks noChangeArrowheads="1"/>
            </p:cNvSpPr>
            <p:nvPr/>
          </p:nvSpPr>
          <p:spPr bwMode="auto">
            <a:xfrm>
              <a:off x="3476" y="2889"/>
              <a:ext cx="127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dirty="0">
                  <a:solidFill>
                    <a:srgbClr val="000000"/>
                  </a:solidFill>
                  <a:latin typeface="Arial" charset="0"/>
                </a:rPr>
                <a:t>diatomic elements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3324418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38" grpId="0"/>
      <p:bldP spid="39" grpId="0"/>
      <p:bldP spid="40" grpId="0"/>
      <p:bldP spid="41" grpId="0" autoUpdateAnimBg="0"/>
      <p:bldP spid="42" grpId="0" autoUpdateAnimBg="0"/>
      <p:bldP spid="43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3011355" y="81728"/>
            <a:ext cx="3403496" cy="584775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fr-FR" sz="3200" b="1" dirty="0" smtClean="0">
                <a:solidFill>
                  <a:srgbClr val="FF0000"/>
                </a:solidFill>
                <a:latin typeface="Bodoni MT" panose="02070603080606020203" pitchFamily="18" charset="0"/>
              </a:rPr>
              <a:t>Molécules </a:t>
            </a:r>
            <a:r>
              <a:rPr lang="fr-FR" sz="3200" b="1" dirty="0">
                <a:solidFill>
                  <a:srgbClr val="FF0000"/>
                </a:solidFill>
                <a:latin typeface="Bodoni MT" panose="02070603080606020203" pitchFamily="18" charset="0"/>
              </a:rPr>
              <a:t>and </a:t>
            </a:r>
            <a:r>
              <a:rPr lang="fr-FR" sz="3200" b="1" dirty="0" smtClean="0">
                <a:solidFill>
                  <a:srgbClr val="FF0000"/>
                </a:solidFill>
                <a:latin typeface="Bodoni MT" panose="02070603080606020203" pitchFamily="18" charset="0"/>
              </a:rPr>
              <a:t>Ions</a:t>
            </a:r>
            <a:endParaRPr lang="en-US" sz="3200" dirty="0">
              <a:solidFill>
                <a:srgbClr val="FF0000"/>
              </a:solidFill>
              <a:latin typeface="Bodoni MT" panose="02070603080606020203" pitchFamily="18" charset="0"/>
            </a:endParaRPr>
          </a:p>
        </p:txBody>
      </p:sp>
      <p:sp>
        <p:nvSpPr>
          <p:cNvPr id="17" name="Text Box 3"/>
          <p:cNvSpPr txBox="1">
            <a:spLocks noChangeArrowheads="1"/>
          </p:cNvSpPr>
          <p:nvPr/>
        </p:nvSpPr>
        <p:spPr bwMode="auto">
          <a:xfrm>
            <a:off x="176349" y="724985"/>
            <a:ext cx="868299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6075" indent="-346075" algn="just" fontAlgn="base">
              <a:spcBef>
                <a:spcPct val="50000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r>
              <a:rPr lang="en-US" altLang="en-US" sz="2400" dirty="0">
                <a:solidFill>
                  <a:srgbClr val="000000"/>
                </a:solidFill>
                <a:latin typeface="Arial" charset="0"/>
              </a:rPr>
              <a:t>An </a:t>
            </a:r>
            <a:r>
              <a:rPr lang="en-US" altLang="en-US" sz="2400" b="1" i="1" dirty="0">
                <a:solidFill>
                  <a:srgbClr val="FF0000"/>
                </a:solidFill>
                <a:latin typeface="Arial" charset="0"/>
              </a:rPr>
              <a:t>ion</a:t>
            </a:r>
            <a:r>
              <a:rPr lang="en-US" altLang="en-US" sz="2400" dirty="0">
                <a:solidFill>
                  <a:srgbClr val="000000"/>
                </a:solidFill>
                <a:latin typeface="Arial" charset="0"/>
              </a:rPr>
              <a:t> is an atom, or group of atoms, that has a net positive or negative charge.</a:t>
            </a:r>
            <a:endParaRPr lang="en-US" altLang="en-US" sz="24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940525" y="1735141"/>
            <a:ext cx="6244017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i="1" dirty="0">
                <a:solidFill>
                  <a:srgbClr val="0070C0"/>
                </a:solidFill>
                <a:latin typeface="Arial" charset="0"/>
              </a:rPr>
              <a:t>cation</a:t>
            </a:r>
            <a:r>
              <a:rPr lang="en-US" altLang="en-US" sz="2000" dirty="0">
                <a:solidFill>
                  <a:srgbClr val="000000"/>
                </a:solidFill>
                <a:latin typeface="Arial" charset="0"/>
              </a:rPr>
              <a:t> – ion with a positive charge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>
                <a:solidFill>
                  <a:srgbClr val="000000"/>
                </a:solidFill>
                <a:latin typeface="Arial" charset="0"/>
              </a:rPr>
              <a:t>	If a neutral atom </a:t>
            </a:r>
            <a:r>
              <a:rPr lang="en-US" altLang="en-US" sz="2000" b="1" dirty="0">
                <a:solidFill>
                  <a:srgbClr val="00B050"/>
                </a:solidFill>
                <a:latin typeface="Arial" charset="0"/>
              </a:rPr>
              <a:t>loses</a:t>
            </a:r>
            <a:r>
              <a:rPr lang="en-US" altLang="en-US" sz="2000" dirty="0">
                <a:solidFill>
                  <a:srgbClr val="000000"/>
                </a:solidFill>
                <a:latin typeface="Arial" charset="0"/>
              </a:rPr>
              <a:t> one or more electrons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>
                <a:solidFill>
                  <a:srgbClr val="000000"/>
                </a:solidFill>
                <a:latin typeface="Arial" charset="0"/>
              </a:rPr>
              <a:t>	it becomes a cation.</a:t>
            </a:r>
            <a:endParaRPr lang="en-US" altLang="en-US" sz="2000" b="1" i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9" name="Text Box 12"/>
          <p:cNvSpPr txBox="1">
            <a:spLocks noChangeArrowheads="1"/>
          </p:cNvSpPr>
          <p:nvPr/>
        </p:nvSpPr>
        <p:spPr bwMode="auto">
          <a:xfrm>
            <a:off x="940525" y="4435782"/>
            <a:ext cx="7235531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i="1" dirty="0">
                <a:solidFill>
                  <a:srgbClr val="0070C0"/>
                </a:solidFill>
                <a:latin typeface="Arial" charset="0"/>
              </a:rPr>
              <a:t>anion</a:t>
            </a:r>
            <a:r>
              <a:rPr lang="en-US" altLang="en-US" sz="2000" dirty="0">
                <a:solidFill>
                  <a:srgbClr val="000000"/>
                </a:solidFill>
                <a:latin typeface="Arial" charset="0"/>
              </a:rPr>
              <a:t> – ion with a negative charge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>
                <a:solidFill>
                  <a:srgbClr val="000000"/>
                </a:solidFill>
                <a:latin typeface="Arial" charset="0"/>
              </a:rPr>
              <a:t>	If a neutral atom </a:t>
            </a:r>
            <a:r>
              <a:rPr lang="en-US" altLang="en-US" sz="2000" b="1" dirty="0">
                <a:solidFill>
                  <a:srgbClr val="00B050"/>
                </a:solidFill>
                <a:latin typeface="Arial" charset="0"/>
              </a:rPr>
              <a:t>gains</a:t>
            </a:r>
            <a:r>
              <a:rPr lang="en-US" altLang="en-US" sz="2000" dirty="0">
                <a:solidFill>
                  <a:srgbClr val="000000"/>
                </a:solidFill>
                <a:latin typeface="Arial" charset="0"/>
              </a:rPr>
              <a:t> one or more electrons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>
                <a:solidFill>
                  <a:srgbClr val="000000"/>
                </a:solidFill>
                <a:latin typeface="Arial" charset="0"/>
              </a:rPr>
              <a:t>	it becomes an anion.</a:t>
            </a:r>
            <a:endParaRPr lang="en-US" altLang="en-US" sz="2000" b="1" i="1" dirty="0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20" name="Group 27"/>
          <p:cNvGrpSpPr>
            <a:grpSpLocks/>
          </p:cNvGrpSpPr>
          <p:nvPr/>
        </p:nvGrpSpPr>
        <p:grpSpPr bwMode="auto">
          <a:xfrm>
            <a:off x="1600015" y="2888598"/>
            <a:ext cx="2970213" cy="1295400"/>
            <a:chOff x="696" y="1680"/>
            <a:chExt cx="1871" cy="816"/>
          </a:xfrm>
        </p:grpSpPr>
        <p:grpSp>
          <p:nvGrpSpPr>
            <p:cNvPr id="21" name="Group 10"/>
            <p:cNvGrpSpPr>
              <a:grpSpLocks/>
            </p:cNvGrpSpPr>
            <p:nvPr/>
          </p:nvGrpSpPr>
          <p:grpSpPr bwMode="auto">
            <a:xfrm>
              <a:off x="696" y="1680"/>
              <a:ext cx="816" cy="816"/>
              <a:chOff x="768" y="2160"/>
              <a:chExt cx="816" cy="816"/>
            </a:xfrm>
          </p:grpSpPr>
          <p:sp>
            <p:nvSpPr>
              <p:cNvPr id="24" name="Oval 6"/>
              <p:cNvSpPr>
                <a:spLocks noChangeArrowheads="1"/>
              </p:cNvSpPr>
              <p:nvPr/>
            </p:nvSpPr>
            <p:spPr bwMode="auto">
              <a:xfrm>
                <a:off x="768" y="2160"/>
                <a:ext cx="816" cy="816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25" name="Text Box 7"/>
              <p:cNvSpPr txBox="1">
                <a:spLocks noChangeArrowheads="1"/>
              </p:cNvSpPr>
              <p:nvPr/>
            </p:nvSpPr>
            <p:spPr bwMode="auto">
              <a:xfrm>
                <a:off x="960" y="2404"/>
                <a:ext cx="365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2400">
                    <a:solidFill>
                      <a:srgbClr val="000000"/>
                    </a:solidFill>
                    <a:latin typeface="Arial" charset="0"/>
                  </a:rPr>
                  <a:t>Na</a:t>
                </a:r>
              </a:p>
            </p:txBody>
          </p:sp>
        </p:grpSp>
        <p:sp>
          <p:nvSpPr>
            <p:cNvPr id="22" name="Text Box 20"/>
            <p:cNvSpPr txBox="1">
              <a:spLocks noChangeArrowheads="1"/>
            </p:cNvSpPr>
            <p:nvPr/>
          </p:nvSpPr>
          <p:spPr bwMode="auto">
            <a:xfrm>
              <a:off x="1670" y="1867"/>
              <a:ext cx="897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dirty="0">
                  <a:solidFill>
                    <a:srgbClr val="000000"/>
                  </a:solidFill>
                  <a:latin typeface="Arial" charset="0"/>
                </a:rPr>
                <a:t>11 protons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dirty="0">
                  <a:solidFill>
                    <a:srgbClr val="000000"/>
                  </a:solidFill>
                  <a:latin typeface="Arial" charset="0"/>
                </a:rPr>
                <a:t>11 electrons</a:t>
              </a:r>
            </a:p>
          </p:txBody>
        </p:sp>
      </p:grpSp>
      <p:grpSp>
        <p:nvGrpSpPr>
          <p:cNvPr id="26" name="Group 28"/>
          <p:cNvGrpSpPr>
            <a:grpSpLocks/>
          </p:cNvGrpSpPr>
          <p:nvPr/>
        </p:nvGrpSpPr>
        <p:grpSpPr bwMode="auto">
          <a:xfrm>
            <a:off x="5216436" y="2971620"/>
            <a:ext cx="2770188" cy="1143000"/>
            <a:chOff x="3552" y="1776"/>
            <a:chExt cx="1745" cy="720"/>
          </a:xfrm>
        </p:grpSpPr>
        <p:grpSp>
          <p:nvGrpSpPr>
            <p:cNvPr id="27" name="Group 11"/>
            <p:cNvGrpSpPr>
              <a:grpSpLocks/>
            </p:cNvGrpSpPr>
            <p:nvPr/>
          </p:nvGrpSpPr>
          <p:grpSpPr bwMode="auto">
            <a:xfrm>
              <a:off x="3552" y="1776"/>
              <a:ext cx="720" cy="720"/>
              <a:chOff x="3024" y="2160"/>
              <a:chExt cx="720" cy="720"/>
            </a:xfrm>
          </p:grpSpPr>
          <p:sp>
            <p:nvSpPr>
              <p:cNvPr id="29" name="Oval 8"/>
              <p:cNvSpPr>
                <a:spLocks noChangeArrowheads="1"/>
              </p:cNvSpPr>
              <p:nvPr/>
            </p:nvSpPr>
            <p:spPr bwMode="auto">
              <a:xfrm>
                <a:off x="3024" y="2160"/>
                <a:ext cx="720" cy="7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30" name="Text Box 9"/>
              <p:cNvSpPr txBox="1">
                <a:spLocks noChangeArrowheads="1"/>
              </p:cNvSpPr>
              <p:nvPr/>
            </p:nvSpPr>
            <p:spPr bwMode="auto">
              <a:xfrm>
                <a:off x="3138" y="2357"/>
                <a:ext cx="440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2400">
                    <a:solidFill>
                      <a:srgbClr val="000000"/>
                    </a:solidFill>
                    <a:latin typeface="Arial" charset="0"/>
                  </a:rPr>
                  <a:t>Na</a:t>
                </a:r>
                <a:r>
                  <a:rPr lang="en-US" altLang="en-US" sz="2400" baseline="30000">
                    <a:solidFill>
                      <a:srgbClr val="000000"/>
                    </a:solidFill>
                    <a:latin typeface="Arial" charset="0"/>
                  </a:rPr>
                  <a:t>+</a:t>
                </a:r>
                <a:endParaRPr lang="en-US" altLang="en-US" sz="2400">
                  <a:solidFill>
                    <a:srgbClr val="000000"/>
                  </a:solidFill>
                  <a:latin typeface="Arial" charset="0"/>
                </a:endParaRPr>
              </a:p>
            </p:txBody>
          </p:sp>
        </p:grpSp>
        <p:sp>
          <p:nvSpPr>
            <p:cNvPr id="28" name="Text Box 21"/>
            <p:cNvSpPr txBox="1">
              <a:spLocks noChangeArrowheads="1"/>
            </p:cNvSpPr>
            <p:nvPr/>
          </p:nvSpPr>
          <p:spPr bwMode="auto">
            <a:xfrm>
              <a:off x="4389" y="1910"/>
              <a:ext cx="908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>
                  <a:solidFill>
                    <a:srgbClr val="000000"/>
                  </a:solidFill>
                  <a:latin typeface="Arial" charset="0"/>
                </a:rPr>
                <a:t>11 protons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>
                  <a:solidFill>
                    <a:srgbClr val="000000"/>
                  </a:solidFill>
                  <a:latin typeface="Arial" charset="0"/>
                </a:rPr>
                <a:t>10 electrons</a:t>
              </a:r>
            </a:p>
          </p:txBody>
        </p:sp>
      </p:grpSp>
      <p:grpSp>
        <p:nvGrpSpPr>
          <p:cNvPr id="31" name="Group 29"/>
          <p:cNvGrpSpPr>
            <a:grpSpLocks/>
          </p:cNvGrpSpPr>
          <p:nvPr/>
        </p:nvGrpSpPr>
        <p:grpSpPr bwMode="auto">
          <a:xfrm>
            <a:off x="1736271" y="5601785"/>
            <a:ext cx="2911475" cy="1143000"/>
            <a:chOff x="744" y="3456"/>
            <a:chExt cx="1834" cy="720"/>
          </a:xfrm>
        </p:grpSpPr>
        <p:grpSp>
          <p:nvGrpSpPr>
            <p:cNvPr id="32" name="Group 23"/>
            <p:cNvGrpSpPr>
              <a:grpSpLocks/>
            </p:cNvGrpSpPr>
            <p:nvPr/>
          </p:nvGrpSpPr>
          <p:grpSpPr bwMode="auto">
            <a:xfrm>
              <a:off x="744" y="3456"/>
              <a:ext cx="720" cy="720"/>
              <a:chOff x="672" y="3552"/>
              <a:chExt cx="720" cy="720"/>
            </a:xfrm>
          </p:grpSpPr>
          <p:sp>
            <p:nvSpPr>
              <p:cNvPr id="47" name="Oval 14"/>
              <p:cNvSpPr>
                <a:spLocks noChangeArrowheads="1"/>
              </p:cNvSpPr>
              <p:nvPr/>
            </p:nvSpPr>
            <p:spPr bwMode="auto">
              <a:xfrm>
                <a:off x="672" y="3552"/>
                <a:ext cx="720" cy="720"/>
              </a:xfrm>
              <a:prstGeom prst="ellipse">
                <a:avLst/>
              </a:prstGeom>
              <a:solidFill>
                <a:srgbClr val="3399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48" name="Text Box 15"/>
              <p:cNvSpPr txBox="1">
                <a:spLocks noChangeArrowheads="1"/>
              </p:cNvSpPr>
              <p:nvPr/>
            </p:nvSpPr>
            <p:spPr bwMode="auto">
              <a:xfrm>
                <a:off x="868" y="3748"/>
                <a:ext cx="300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2400">
                    <a:solidFill>
                      <a:srgbClr val="000000"/>
                    </a:solidFill>
                    <a:latin typeface="Arial" charset="0"/>
                  </a:rPr>
                  <a:t>Cl</a:t>
                </a:r>
              </a:p>
            </p:txBody>
          </p:sp>
        </p:grpSp>
        <p:sp>
          <p:nvSpPr>
            <p:cNvPr id="33" name="Text Box 22"/>
            <p:cNvSpPr txBox="1">
              <a:spLocks noChangeArrowheads="1"/>
            </p:cNvSpPr>
            <p:nvPr/>
          </p:nvSpPr>
          <p:spPr bwMode="auto">
            <a:xfrm>
              <a:off x="1670" y="3595"/>
              <a:ext cx="908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dirty="0">
                  <a:solidFill>
                    <a:srgbClr val="000000"/>
                  </a:solidFill>
                  <a:latin typeface="Arial" charset="0"/>
                </a:rPr>
                <a:t>17 protons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dirty="0">
                  <a:solidFill>
                    <a:srgbClr val="000000"/>
                  </a:solidFill>
                  <a:latin typeface="Arial" charset="0"/>
                </a:rPr>
                <a:t>17 electrons</a:t>
              </a:r>
            </a:p>
          </p:txBody>
        </p:sp>
      </p:grpSp>
      <p:grpSp>
        <p:nvGrpSpPr>
          <p:cNvPr id="49" name="Group 30"/>
          <p:cNvGrpSpPr>
            <a:grpSpLocks/>
          </p:cNvGrpSpPr>
          <p:nvPr/>
        </p:nvGrpSpPr>
        <p:grpSpPr bwMode="auto">
          <a:xfrm>
            <a:off x="5439207" y="5602186"/>
            <a:ext cx="2922588" cy="1081088"/>
            <a:chOff x="3456" y="3477"/>
            <a:chExt cx="1841" cy="681"/>
          </a:xfrm>
        </p:grpSpPr>
        <p:grpSp>
          <p:nvGrpSpPr>
            <p:cNvPr id="50" name="Group 24"/>
            <p:cNvGrpSpPr>
              <a:grpSpLocks/>
            </p:cNvGrpSpPr>
            <p:nvPr/>
          </p:nvGrpSpPr>
          <p:grpSpPr bwMode="auto">
            <a:xfrm>
              <a:off x="3456" y="3477"/>
              <a:ext cx="758" cy="681"/>
              <a:chOff x="3456" y="3477"/>
              <a:chExt cx="758" cy="681"/>
            </a:xfrm>
          </p:grpSpPr>
          <p:sp>
            <p:nvSpPr>
              <p:cNvPr id="52" name="Oval 18"/>
              <p:cNvSpPr>
                <a:spLocks noChangeArrowheads="1"/>
              </p:cNvSpPr>
              <p:nvPr/>
            </p:nvSpPr>
            <p:spPr bwMode="auto">
              <a:xfrm>
                <a:off x="3456" y="3477"/>
                <a:ext cx="758" cy="681"/>
              </a:xfrm>
              <a:prstGeom prst="ellipse">
                <a:avLst/>
              </a:prstGeom>
              <a:solidFill>
                <a:srgbClr val="3399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53" name="Text Box 19"/>
              <p:cNvSpPr txBox="1">
                <a:spLocks noChangeArrowheads="1"/>
              </p:cNvSpPr>
              <p:nvPr/>
            </p:nvSpPr>
            <p:spPr bwMode="auto">
              <a:xfrm>
                <a:off x="3652" y="3673"/>
                <a:ext cx="344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2400" dirty="0">
                    <a:solidFill>
                      <a:srgbClr val="000000"/>
                    </a:solidFill>
                    <a:latin typeface="Arial" charset="0"/>
                  </a:rPr>
                  <a:t>Cl</a:t>
                </a:r>
                <a:r>
                  <a:rPr lang="en-US" altLang="en-US" sz="2400" baseline="30000" dirty="0">
                    <a:solidFill>
                      <a:srgbClr val="000000"/>
                    </a:solidFill>
                    <a:latin typeface="Arial" charset="0"/>
                  </a:rPr>
                  <a:t>-</a:t>
                </a:r>
                <a:endParaRPr lang="en-US" altLang="en-US" sz="2400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</p:grpSp>
        <p:sp>
          <p:nvSpPr>
            <p:cNvPr id="51" name="Text Box 26"/>
            <p:cNvSpPr txBox="1">
              <a:spLocks noChangeArrowheads="1"/>
            </p:cNvSpPr>
            <p:nvPr/>
          </p:nvSpPr>
          <p:spPr bwMode="auto">
            <a:xfrm>
              <a:off x="4389" y="3590"/>
              <a:ext cx="908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>
                  <a:solidFill>
                    <a:srgbClr val="000000"/>
                  </a:solidFill>
                  <a:latin typeface="Arial" charset="0"/>
                </a:rPr>
                <a:t>17 protons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>
                  <a:solidFill>
                    <a:srgbClr val="000000"/>
                  </a:solidFill>
                  <a:latin typeface="Arial" charset="0"/>
                </a:rPr>
                <a:t>18 electrons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1517623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utoUpdateAnimBg="0"/>
      <p:bldP spid="19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3011355" y="81728"/>
            <a:ext cx="3403496" cy="584775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fr-FR" sz="3200" b="1" dirty="0" smtClean="0">
                <a:solidFill>
                  <a:srgbClr val="FF0000"/>
                </a:solidFill>
                <a:latin typeface="Bodoni MT" panose="02070603080606020203" pitchFamily="18" charset="0"/>
              </a:rPr>
              <a:t>Molécules </a:t>
            </a:r>
            <a:r>
              <a:rPr lang="fr-FR" sz="3200" b="1" dirty="0">
                <a:solidFill>
                  <a:srgbClr val="FF0000"/>
                </a:solidFill>
                <a:latin typeface="Bodoni MT" panose="02070603080606020203" pitchFamily="18" charset="0"/>
              </a:rPr>
              <a:t>and </a:t>
            </a:r>
            <a:r>
              <a:rPr lang="fr-FR" sz="3200" b="1" dirty="0" smtClean="0">
                <a:solidFill>
                  <a:srgbClr val="FF0000"/>
                </a:solidFill>
                <a:latin typeface="Bodoni MT" panose="02070603080606020203" pitchFamily="18" charset="0"/>
              </a:rPr>
              <a:t>Ions</a:t>
            </a:r>
            <a:endParaRPr lang="en-US" sz="3200" dirty="0">
              <a:solidFill>
                <a:srgbClr val="FF0000"/>
              </a:solidFill>
              <a:latin typeface="Bodoni MT" panose="02070603080606020203" pitchFamily="18" charset="0"/>
            </a:endParaRPr>
          </a:p>
        </p:txBody>
      </p:sp>
      <p:sp>
        <p:nvSpPr>
          <p:cNvPr id="38" name="Text Box 2"/>
          <p:cNvSpPr txBox="1">
            <a:spLocks noChangeArrowheads="1"/>
          </p:cNvSpPr>
          <p:nvPr/>
        </p:nvSpPr>
        <p:spPr bwMode="auto">
          <a:xfrm>
            <a:off x="482373" y="836023"/>
            <a:ext cx="821095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6075" indent="-346075" fontAlgn="base">
              <a:spcBef>
                <a:spcPct val="50000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r>
              <a:rPr lang="en-US" altLang="en-US" sz="2400" dirty="0">
                <a:solidFill>
                  <a:srgbClr val="000000"/>
                </a:solidFill>
                <a:latin typeface="Arial" charset="0"/>
              </a:rPr>
              <a:t>A  </a:t>
            </a:r>
            <a:r>
              <a:rPr lang="en-US" altLang="en-US" sz="2400" b="1" i="1" dirty="0">
                <a:solidFill>
                  <a:srgbClr val="FF0000"/>
                </a:solidFill>
                <a:latin typeface="Arial" charset="0"/>
              </a:rPr>
              <a:t>monatomic ion</a:t>
            </a:r>
            <a:r>
              <a:rPr lang="en-US" altLang="en-US" sz="24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altLang="en-US" sz="2400" dirty="0">
                <a:solidFill>
                  <a:srgbClr val="000000"/>
                </a:solidFill>
                <a:latin typeface="Arial" charset="0"/>
              </a:rPr>
              <a:t>contains only one atom</a:t>
            </a:r>
            <a:endParaRPr lang="en-US" altLang="en-US" sz="24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9" name="Text Box 3"/>
          <p:cNvSpPr txBox="1">
            <a:spLocks noChangeArrowheads="1"/>
          </p:cNvSpPr>
          <p:nvPr/>
        </p:nvSpPr>
        <p:spPr bwMode="auto">
          <a:xfrm>
            <a:off x="482374" y="3618911"/>
            <a:ext cx="704936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346075" indent="-346075" fontAlgn="base">
              <a:spcBef>
                <a:spcPct val="0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r>
              <a:rPr lang="en-US" altLang="en-US" sz="2400" dirty="0">
                <a:solidFill>
                  <a:srgbClr val="000000"/>
                </a:solidFill>
                <a:latin typeface="Arial" charset="0"/>
              </a:rPr>
              <a:t>A </a:t>
            </a:r>
            <a:r>
              <a:rPr lang="en-US" altLang="en-US" sz="2400" b="1" i="1" dirty="0">
                <a:solidFill>
                  <a:srgbClr val="FF0000"/>
                </a:solidFill>
                <a:latin typeface="Arial" charset="0"/>
              </a:rPr>
              <a:t>polyatomic ion</a:t>
            </a:r>
            <a:r>
              <a:rPr lang="en-US" altLang="en-US" sz="24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altLang="en-US" sz="2400" dirty="0">
                <a:solidFill>
                  <a:srgbClr val="000000"/>
                </a:solidFill>
                <a:latin typeface="Arial" charset="0"/>
              </a:rPr>
              <a:t>contains more than one atom</a:t>
            </a:r>
            <a:endParaRPr lang="en-US" altLang="en-US" sz="2400" b="1" i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0" name="Text Box 26"/>
          <p:cNvSpPr txBox="1">
            <a:spLocks noChangeArrowheads="1"/>
          </p:cNvSpPr>
          <p:nvPr/>
        </p:nvSpPr>
        <p:spPr bwMode="auto">
          <a:xfrm>
            <a:off x="2509611" y="1383711"/>
            <a:ext cx="447198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>
                <a:solidFill>
                  <a:srgbClr val="000000"/>
                </a:solidFill>
                <a:latin typeface="Arial" charset="0"/>
              </a:rPr>
              <a:t>Na</a:t>
            </a:r>
            <a:r>
              <a:rPr lang="en-US" altLang="en-US" sz="2800" baseline="30000" dirty="0">
                <a:solidFill>
                  <a:srgbClr val="000000"/>
                </a:solidFill>
                <a:latin typeface="Arial" charset="0"/>
              </a:rPr>
              <a:t>+</a:t>
            </a:r>
            <a:r>
              <a:rPr lang="en-US" altLang="en-US" sz="2800" dirty="0">
                <a:solidFill>
                  <a:srgbClr val="000000"/>
                </a:solidFill>
                <a:latin typeface="Arial" charset="0"/>
              </a:rPr>
              <a:t>, Cl</a:t>
            </a:r>
            <a:r>
              <a:rPr lang="en-US" altLang="en-US" sz="2800" baseline="30000" dirty="0">
                <a:solidFill>
                  <a:srgbClr val="000000"/>
                </a:solidFill>
                <a:latin typeface="Arial" charset="0"/>
              </a:rPr>
              <a:t>-</a:t>
            </a:r>
            <a:r>
              <a:rPr lang="en-US" altLang="en-US" sz="2800" dirty="0">
                <a:solidFill>
                  <a:srgbClr val="000000"/>
                </a:solidFill>
                <a:latin typeface="Arial" charset="0"/>
              </a:rPr>
              <a:t>, Ca</a:t>
            </a:r>
            <a:r>
              <a:rPr lang="en-US" altLang="en-US" sz="2800" baseline="30000" dirty="0">
                <a:solidFill>
                  <a:srgbClr val="000000"/>
                </a:solidFill>
                <a:latin typeface="Arial" charset="0"/>
              </a:rPr>
              <a:t>2+</a:t>
            </a:r>
            <a:r>
              <a:rPr lang="en-US" altLang="en-US" sz="2800" dirty="0">
                <a:solidFill>
                  <a:srgbClr val="000000"/>
                </a:solidFill>
                <a:latin typeface="Arial" charset="0"/>
              </a:rPr>
              <a:t>, O</a:t>
            </a:r>
            <a:r>
              <a:rPr lang="en-US" altLang="en-US" sz="2800" baseline="30000" dirty="0">
                <a:solidFill>
                  <a:srgbClr val="000000"/>
                </a:solidFill>
                <a:latin typeface="Arial" charset="0"/>
              </a:rPr>
              <a:t>2-</a:t>
            </a:r>
            <a:r>
              <a:rPr lang="en-US" altLang="en-US" sz="2800" dirty="0">
                <a:solidFill>
                  <a:srgbClr val="000000"/>
                </a:solidFill>
                <a:latin typeface="Arial" charset="0"/>
              </a:rPr>
              <a:t>, Al</a:t>
            </a:r>
            <a:r>
              <a:rPr lang="en-US" altLang="en-US" sz="2800" baseline="30000" dirty="0">
                <a:solidFill>
                  <a:srgbClr val="000000"/>
                </a:solidFill>
                <a:latin typeface="Arial" charset="0"/>
              </a:rPr>
              <a:t>3+</a:t>
            </a:r>
            <a:r>
              <a:rPr lang="en-US" altLang="en-US" sz="2800" dirty="0">
                <a:solidFill>
                  <a:srgbClr val="000000"/>
                </a:solidFill>
                <a:latin typeface="Arial" charset="0"/>
              </a:rPr>
              <a:t>, N</a:t>
            </a:r>
            <a:r>
              <a:rPr lang="en-US" altLang="en-US" sz="2800" baseline="30000" dirty="0">
                <a:solidFill>
                  <a:srgbClr val="000000"/>
                </a:solidFill>
                <a:latin typeface="Arial" charset="0"/>
              </a:rPr>
              <a:t>3-</a:t>
            </a:r>
            <a:endParaRPr lang="en-US" altLang="en-US" sz="2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1" name="Text Box 27"/>
          <p:cNvSpPr txBox="1">
            <a:spLocks noChangeArrowheads="1"/>
          </p:cNvSpPr>
          <p:nvPr/>
        </p:nvSpPr>
        <p:spPr bwMode="auto">
          <a:xfrm>
            <a:off x="2977924" y="4279311"/>
            <a:ext cx="35242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000000"/>
                </a:solidFill>
                <a:latin typeface="Arial" charset="0"/>
              </a:rPr>
              <a:t>OH</a:t>
            </a:r>
            <a:r>
              <a:rPr lang="en-US" altLang="en-US" sz="2800" baseline="30000">
                <a:solidFill>
                  <a:srgbClr val="000000"/>
                </a:solidFill>
                <a:latin typeface="Arial" charset="0"/>
              </a:rPr>
              <a:t>-</a:t>
            </a:r>
            <a:r>
              <a:rPr lang="en-US" altLang="en-US" sz="2800">
                <a:solidFill>
                  <a:srgbClr val="000000"/>
                </a:solidFill>
                <a:latin typeface="Arial" charset="0"/>
              </a:rPr>
              <a:t>, CN</a:t>
            </a:r>
            <a:r>
              <a:rPr lang="en-US" altLang="en-US" sz="2800" baseline="30000">
                <a:solidFill>
                  <a:srgbClr val="000000"/>
                </a:solidFill>
                <a:latin typeface="Arial" charset="0"/>
              </a:rPr>
              <a:t>-</a:t>
            </a:r>
            <a:r>
              <a:rPr lang="en-US" altLang="en-US" sz="2800">
                <a:solidFill>
                  <a:srgbClr val="000000"/>
                </a:solidFill>
                <a:latin typeface="Arial" charset="0"/>
              </a:rPr>
              <a:t>, NH</a:t>
            </a:r>
            <a:r>
              <a:rPr lang="en-US" altLang="en-US" sz="2800" baseline="-25000">
                <a:solidFill>
                  <a:srgbClr val="000000"/>
                </a:solidFill>
                <a:latin typeface="Arial" charset="0"/>
              </a:rPr>
              <a:t>4</a:t>
            </a:r>
            <a:r>
              <a:rPr lang="en-US" altLang="en-US" sz="2800" baseline="30000">
                <a:solidFill>
                  <a:srgbClr val="000000"/>
                </a:solidFill>
                <a:latin typeface="Arial" charset="0"/>
              </a:rPr>
              <a:t>+</a:t>
            </a:r>
            <a:r>
              <a:rPr lang="en-US" altLang="en-US" sz="2800">
                <a:solidFill>
                  <a:srgbClr val="000000"/>
                </a:solidFill>
                <a:latin typeface="Arial" charset="0"/>
              </a:rPr>
              <a:t>, NO</a:t>
            </a:r>
            <a:r>
              <a:rPr lang="en-US" altLang="en-US" sz="2800" baseline="-25000">
                <a:solidFill>
                  <a:srgbClr val="000000"/>
                </a:solidFill>
                <a:latin typeface="Arial" charset="0"/>
              </a:rPr>
              <a:t>3</a:t>
            </a:r>
            <a:r>
              <a:rPr lang="en-US" altLang="en-US" sz="2800" baseline="30000">
                <a:solidFill>
                  <a:srgbClr val="000000"/>
                </a:solidFill>
                <a:latin typeface="Arial" charset="0"/>
              </a:rPr>
              <a:t>-</a:t>
            </a:r>
            <a:endParaRPr lang="en-US" altLang="en-US" sz="280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10876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utoUpdateAnimBg="0"/>
      <p:bldP spid="40" grpId="0" autoUpdateAnimBg="0"/>
      <p:bldP spid="41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3011355" y="81728"/>
            <a:ext cx="3403496" cy="584775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fr-FR" sz="3200" b="1" dirty="0" smtClean="0">
                <a:solidFill>
                  <a:srgbClr val="FF0000"/>
                </a:solidFill>
                <a:latin typeface="Bodoni MT" panose="02070603080606020203" pitchFamily="18" charset="0"/>
              </a:rPr>
              <a:t>Molécules </a:t>
            </a:r>
            <a:r>
              <a:rPr lang="fr-FR" sz="3200" b="1" dirty="0">
                <a:solidFill>
                  <a:srgbClr val="FF0000"/>
                </a:solidFill>
                <a:latin typeface="Bodoni MT" panose="02070603080606020203" pitchFamily="18" charset="0"/>
              </a:rPr>
              <a:t>and </a:t>
            </a:r>
            <a:r>
              <a:rPr lang="fr-FR" sz="3200" b="1" dirty="0" smtClean="0">
                <a:solidFill>
                  <a:srgbClr val="FF0000"/>
                </a:solidFill>
                <a:latin typeface="Bodoni MT" panose="02070603080606020203" pitchFamily="18" charset="0"/>
              </a:rPr>
              <a:t>Ions</a:t>
            </a:r>
            <a:endParaRPr lang="en-US" sz="3200" dirty="0">
              <a:solidFill>
                <a:srgbClr val="FF0000"/>
              </a:solidFill>
              <a:latin typeface="Bodoni MT" panose="02070603080606020203" pitchFamily="18" charset="0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4320" y="1780948"/>
            <a:ext cx="8793480" cy="374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752768" y="864009"/>
            <a:ext cx="756226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0070C0"/>
                </a:solidFill>
                <a:latin typeface="Arial" charset="0"/>
              </a:rPr>
              <a:t>Common Ions Shown on the Periodic Table</a:t>
            </a:r>
          </a:p>
        </p:txBody>
      </p:sp>
    </p:spTree>
    <p:extLst>
      <p:ext uri="{BB962C8B-B14F-4D97-AF65-F5344CB8AC3E}">
        <p14:creationId xmlns:p14="http://schemas.microsoft.com/office/powerpoint/2010/main" xmlns="" val="875388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3011355" y="81728"/>
            <a:ext cx="3403496" cy="584775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fr-FR" sz="3200" b="1" dirty="0" smtClean="0">
                <a:solidFill>
                  <a:srgbClr val="FF0000"/>
                </a:solidFill>
                <a:latin typeface="Bodoni MT" panose="02070603080606020203" pitchFamily="18" charset="0"/>
              </a:rPr>
              <a:t>Molécules </a:t>
            </a:r>
            <a:r>
              <a:rPr lang="fr-FR" sz="3200" b="1" dirty="0">
                <a:solidFill>
                  <a:srgbClr val="FF0000"/>
                </a:solidFill>
                <a:latin typeface="Bodoni MT" panose="02070603080606020203" pitchFamily="18" charset="0"/>
              </a:rPr>
              <a:t>and </a:t>
            </a:r>
            <a:r>
              <a:rPr lang="fr-FR" sz="3200" b="1" dirty="0" smtClean="0">
                <a:solidFill>
                  <a:srgbClr val="FF0000"/>
                </a:solidFill>
                <a:latin typeface="Bodoni MT" panose="02070603080606020203" pitchFamily="18" charset="0"/>
              </a:rPr>
              <a:t>Ions</a:t>
            </a:r>
            <a:endParaRPr lang="en-US" sz="3200" dirty="0">
              <a:solidFill>
                <a:srgbClr val="FF0000"/>
              </a:solidFill>
              <a:latin typeface="Bodoni MT" panose="02070603080606020203" pitchFamily="18" charset="0"/>
            </a:endParaRPr>
          </a:p>
        </p:txBody>
      </p:sp>
      <p:sp>
        <p:nvSpPr>
          <p:cNvPr id="5" name="Text Box 16"/>
          <p:cNvSpPr txBox="1">
            <a:spLocks noChangeArrowheads="1"/>
          </p:cNvSpPr>
          <p:nvPr/>
        </p:nvSpPr>
        <p:spPr bwMode="auto">
          <a:xfrm>
            <a:off x="2209846" y="2141356"/>
            <a:ext cx="5334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000000"/>
                </a:solidFill>
                <a:latin typeface="Arial" charset="0"/>
              </a:rPr>
              <a:t>13 protons, 10 (13 – 3) electrons</a:t>
            </a:r>
          </a:p>
        </p:txBody>
      </p:sp>
      <p:sp>
        <p:nvSpPr>
          <p:cNvPr id="6" name="Text Box 17"/>
          <p:cNvSpPr txBox="1">
            <a:spLocks noChangeArrowheads="1"/>
          </p:cNvSpPr>
          <p:nvPr/>
        </p:nvSpPr>
        <p:spPr bwMode="auto">
          <a:xfrm>
            <a:off x="2205083" y="4959168"/>
            <a:ext cx="53435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000000"/>
                </a:solidFill>
                <a:latin typeface="Arial" charset="0"/>
              </a:rPr>
              <a:t>34 protons, 36 (34 + 2) electrons</a:t>
            </a:r>
          </a:p>
        </p:txBody>
      </p:sp>
      <p:grpSp>
        <p:nvGrpSpPr>
          <p:cNvPr id="9" name="Group 40"/>
          <p:cNvGrpSpPr>
            <a:grpSpLocks/>
          </p:cNvGrpSpPr>
          <p:nvPr/>
        </p:nvGrpSpPr>
        <p:grpSpPr bwMode="auto">
          <a:xfrm>
            <a:off x="592183" y="1060268"/>
            <a:ext cx="7959725" cy="644525"/>
            <a:chOff x="86" y="1149"/>
            <a:chExt cx="5014" cy="406"/>
          </a:xfrm>
        </p:grpSpPr>
        <p:sp>
          <p:nvSpPr>
            <p:cNvPr id="10" name="Text Box 34"/>
            <p:cNvSpPr txBox="1">
              <a:spLocks noChangeArrowheads="1"/>
            </p:cNvSpPr>
            <p:nvPr/>
          </p:nvSpPr>
          <p:spPr bwMode="auto">
            <a:xfrm>
              <a:off x="86" y="1193"/>
              <a:ext cx="501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800" dirty="0">
                  <a:solidFill>
                    <a:srgbClr val="3333CC"/>
                  </a:solidFill>
                  <a:latin typeface="Arial" charset="0"/>
                </a:rPr>
                <a:t>How many protons and electrons are in              ?</a:t>
              </a:r>
            </a:p>
          </p:txBody>
        </p:sp>
        <p:grpSp>
          <p:nvGrpSpPr>
            <p:cNvPr id="11" name="Group 39"/>
            <p:cNvGrpSpPr>
              <a:grpSpLocks/>
            </p:cNvGrpSpPr>
            <p:nvPr/>
          </p:nvGrpSpPr>
          <p:grpSpPr bwMode="auto">
            <a:xfrm>
              <a:off x="4112" y="1149"/>
              <a:ext cx="718" cy="406"/>
              <a:chOff x="183" y="3501"/>
              <a:chExt cx="718" cy="406"/>
            </a:xfrm>
          </p:grpSpPr>
          <p:sp>
            <p:nvSpPr>
              <p:cNvPr id="12" name="Text Box 35"/>
              <p:cNvSpPr txBox="1">
                <a:spLocks noChangeArrowheads="1"/>
              </p:cNvSpPr>
              <p:nvPr/>
            </p:nvSpPr>
            <p:spPr bwMode="auto">
              <a:xfrm>
                <a:off x="374" y="3545"/>
                <a:ext cx="315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2800">
                    <a:solidFill>
                      <a:srgbClr val="3333CC"/>
                    </a:solidFill>
                    <a:latin typeface="Arial" charset="0"/>
                  </a:rPr>
                  <a:t>Al</a:t>
                </a:r>
              </a:p>
            </p:txBody>
          </p:sp>
          <p:sp>
            <p:nvSpPr>
              <p:cNvPr id="13" name="Text Box 36"/>
              <p:cNvSpPr txBox="1">
                <a:spLocks noChangeArrowheads="1"/>
              </p:cNvSpPr>
              <p:nvPr/>
            </p:nvSpPr>
            <p:spPr bwMode="auto">
              <a:xfrm>
                <a:off x="201" y="3501"/>
                <a:ext cx="294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2000">
                    <a:solidFill>
                      <a:srgbClr val="3333CC"/>
                    </a:solidFill>
                    <a:latin typeface="Arial" charset="0"/>
                  </a:rPr>
                  <a:t>27</a:t>
                </a:r>
              </a:p>
            </p:txBody>
          </p:sp>
          <p:sp>
            <p:nvSpPr>
              <p:cNvPr id="14" name="Text Box 37"/>
              <p:cNvSpPr txBox="1">
                <a:spLocks noChangeArrowheads="1"/>
              </p:cNvSpPr>
              <p:nvPr/>
            </p:nvSpPr>
            <p:spPr bwMode="auto">
              <a:xfrm>
                <a:off x="183" y="3657"/>
                <a:ext cx="294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2000">
                    <a:solidFill>
                      <a:srgbClr val="3333CC"/>
                    </a:solidFill>
                    <a:latin typeface="Arial" charset="0"/>
                  </a:rPr>
                  <a:t>13</a:t>
                </a:r>
              </a:p>
            </p:txBody>
          </p:sp>
          <p:sp>
            <p:nvSpPr>
              <p:cNvPr id="15" name="Text Box 38"/>
              <p:cNvSpPr txBox="1">
                <a:spLocks noChangeArrowheads="1"/>
              </p:cNvSpPr>
              <p:nvPr/>
            </p:nvSpPr>
            <p:spPr bwMode="auto">
              <a:xfrm>
                <a:off x="603" y="3504"/>
                <a:ext cx="298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2000">
                    <a:solidFill>
                      <a:srgbClr val="3333CC"/>
                    </a:solidFill>
                    <a:latin typeface="Arial" charset="0"/>
                  </a:rPr>
                  <a:t>3+</a:t>
                </a:r>
              </a:p>
            </p:txBody>
          </p:sp>
        </p:grpSp>
      </p:grpSp>
      <p:grpSp>
        <p:nvGrpSpPr>
          <p:cNvPr id="16" name="Group 49"/>
          <p:cNvGrpSpPr>
            <a:grpSpLocks/>
          </p:cNvGrpSpPr>
          <p:nvPr/>
        </p:nvGrpSpPr>
        <p:grpSpPr bwMode="auto">
          <a:xfrm>
            <a:off x="592183" y="3997143"/>
            <a:ext cx="7762875" cy="644525"/>
            <a:chOff x="192" y="2522"/>
            <a:chExt cx="4890" cy="406"/>
          </a:xfrm>
        </p:grpSpPr>
        <p:sp>
          <p:nvSpPr>
            <p:cNvPr id="17" name="Text Box 42"/>
            <p:cNvSpPr txBox="1">
              <a:spLocks noChangeArrowheads="1"/>
            </p:cNvSpPr>
            <p:nvPr/>
          </p:nvSpPr>
          <p:spPr bwMode="auto">
            <a:xfrm>
              <a:off x="192" y="2566"/>
              <a:ext cx="489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800">
                  <a:solidFill>
                    <a:srgbClr val="3333CC"/>
                  </a:solidFill>
                  <a:latin typeface="Arial" charset="0"/>
                </a:rPr>
                <a:t>How many protons and electrons are in            ?</a:t>
              </a:r>
            </a:p>
          </p:txBody>
        </p:sp>
        <p:grpSp>
          <p:nvGrpSpPr>
            <p:cNvPr id="18" name="Group 48"/>
            <p:cNvGrpSpPr>
              <a:grpSpLocks/>
            </p:cNvGrpSpPr>
            <p:nvPr/>
          </p:nvGrpSpPr>
          <p:grpSpPr bwMode="auto">
            <a:xfrm>
              <a:off x="4214" y="2522"/>
              <a:ext cx="726" cy="406"/>
              <a:chOff x="4214" y="2522"/>
              <a:chExt cx="726" cy="406"/>
            </a:xfrm>
          </p:grpSpPr>
          <p:sp>
            <p:nvSpPr>
              <p:cNvPr id="19" name="Text Box 44"/>
              <p:cNvSpPr txBox="1">
                <a:spLocks noChangeArrowheads="1"/>
              </p:cNvSpPr>
              <p:nvPr/>
            </p:nvSpPr>
            <p:spPr bwMode="auto">
              <a:xfrm>
                <a:off x="4409" y="2566"/>
                <a:ext cx="390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2800">
                    <a:solidFill>
                      <a:srgbClr val="3333CC"/>
                    </a:solidFill>
                    <a:latin typeface="Arial" charset="0"/>
                  </a:rPr>
                  <a:t>Se</a:t>
                </a:r>
              </a:p>
            </p:txBody>
          </p:sp>
          <p:sp>
            <p:nvSpPr>
              <p:cNvPr id="20" name="Text Box 45"/>
              <p:cNvSpPr txBox="1">
                <a:spLocks noChangeArrowheads="1"/>
              </p:cNvSpPr>
              <p:nvPr/>
            </p:nvSpPr>
            <p:spPr bwMode="auto">
              <a:xfrm>
                <a:off x="4214" y="2522"/>
                <a:ext cx="294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2000">
                    <a:solidFill>
                      <a:srgbClr val="3333CC"/>
                    </a:solidFill>
                    <a:latin typeface="Arial" charset="0"/>
                  </a:rPr>
                  <a:t>78</a:t>
                </a:r>
              </a:p>
            </p:txBody>
          </p:sp>
          <p:sp>
            <p:nvSpPr>
              <p:cNvPr id="21" name="Text Box 46"/>
              <p:cNvSpPr txBox="1">
                <a:spLocks noChangeArrowheads="1"/>
              </p:cNvSpPr>
              <p:nvPr/>
            </p:nvSpPr>
            <p:spPr bwMode="auto">
              <a:xfrm>
                <a:off x="4218" y="2678"/>
                <a:ext cx="294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2000">
                    <a:solidFill>
                      <a:srgbClr val="3333CC"/>
                    </a:solidFill>
                    <a:latin typeface="Arial" charset="0"/>
                  </a:rPr>
                  <a:t>34</a:t>
                </a:r>
              </a:p>
            </p:txBody>
          </p:sp>
          <p:sp>
            <p:nvSpPr>
              <p:cNvPr id="22" name="Text Box 47"/>
              <p:cNvSpPr txBox="1">
                <a:spLocks noChangeArrowheads="1"/>
              </p:cNvSpPr>
              <p:nvPr/>
            </p:nvSpPr>
            <p:spPr bwMode="auto">
              <a:xfrm>
                <a:off x="4682" y="2525"/>
                <a:ext cx="258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2000">
                    <a:solidFill>
                      <a:srgbClr val="3333CC"/>
                    </a:solidFill>
                    <a:latin typeface="Arial" charset="0"/>
                  </a:rPr>
                  <a:t>2-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972979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  <p:bldP spid="6" grpId="0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2852847" y="72457"/>
            <a:ext cx="3455561" cy="584775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Bodoni MT" panose="02070603080606020203" pitchFamily="18" charset="0"/>
              </a:rPr>
              <a:t>Chemical </a:t>
            </a:r>
            <a:r>
              <a:rPr lang="en-US" sz="3200" b="1" dirty="0" smtClean="0">
                <a:solidFill>
                  <a:srgbClr val="FF0000"/>
                </a:solidFill>
                <a:latin typeface="Bodoni MT" panose="02070603080606020203" pitchFamily="18" charset="0"/>
              </a:rPr>
              <a:t>Formulas</a:t>
            </a:r>
            <a:endParaRPr lang="en-US" sz="3200" dirty="0">
              <a:solidFill>
                <a:srgbClr val="FF0000"/>
              </a:solidFill>
              <a:latin typeface="Bodoni MT" panose="02070603080606020203" pitchFamily="18" charset="0"/>
            </a:endParaRPr>
          </a:p>
        </p:txBody>
      </p: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3213" y="1095479"/>
            <a:ext cx="9001313" cy="91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3214" y="2071924"/>
            <a:ext cx="8991600" cy="96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3214" y="3089372"/>
            <a:ext cx="8991600" cy="179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3214" y="4939492"/>
            <a:ext cx="8991600" cy="169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/>
          <a:srcRect t="1" r="19078" b="2327"/>
          <a:stretch/>
        </p:blipFill>
        <p:spPr>
          <a:xfrm>
            <a:off x="113213" y="689987"/>
            <a:ext cx="2460170" cy="47914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3213" y="4626873"/>
            <a:ext cx="6020128" cy="2531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3213" y="6239864"/>
            <a:ext cx="3282209" cy="2495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9466" y="6469821"/>
            <a:ext cx="4967833" cy="19723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5355" y="2803680"/>
            <a:ext cx="4958802" cy="226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30005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2852847" y="72457"/>
            <a:ext cx="3455561" cy="584775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doni MT" panose="02070603080606020203" pitchFamily="18" charset="0"/>
                <a:ea typeface="+mn-ea"/>
                <a:cs typeface="+mn-cs"/>
              </a:rPr>
              <a:t>Chemical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doni MT" panose="02070603080606020203" pitchFamily="18" charset="0"/>
                <a:ea typeface="+mn-ea"/>
                <a:cs typeface="+mn-cs"/>
              </a:rPr>
              <a:t>Formulas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Bodoni MT" panose="02070603080606020203" pitchFamily="18" charset="0"/>
              <a:ea typeface="+mn-ea"/>
              <a:cs typeface="+mn-cs"/>
            </a:endParaRP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143690" y="717557"/>
            <a:ext cx="8882743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 algn="just" fontAlgn="base">
              <a:spcBef>
                <a:spcPct val="50000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r>
              <a:rPr lang="en-US" altLang="en-US" sz="2400" dirty="0">
                <a:solidFill>
                  <a:srgbClr val="000000"/>
                </a:solidFill>
                <a:latin typeface="Arial" charset="0"/>
              </a:rPr>
              <a:t>A </a:t>
            </a:r>
            <a:r>
              <a:rPr lang="en-US" altLang="en-US" sz="2400" b="1" i="1" dirty="0">
                <a:solidFill>
                  <a:srgbClr val="FF0000"/>
                </a:solidFill>
                <a:latin typeface="Arial" charset="0"/>
              </a:rPr>
              <a:t>molecular formula</a:t>
            </a:r>
            <a:r>
              <a:rPr lang="en-US" altLang="en-US" sz="24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altLang="en-US" sz="2000" dirty="0">
                <a:solidFill>
                  <a:srgbClr val="000000"/>
                </a:solidFill>
                <a:latin typeface="Arial" charset="0"/>
              </a:rPr>
              <a:t>shows</a:t>
            </a:r>
            <a:r>
              <a:rPr lang="en-US" altLang="en-US" sz="24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altLang="en-US" sz="2000" b="1" i="1" dirty="0">
                <a:solidFill>
                  <a:srgbClr val="000000"/>
                </a:solidFill>
                <a:latin typeface="Arial" charset="0"/>
              </a:rPr>
              <a:t>the exact number of atoms of each element in the smallest unit of a substance</a:t>
            </a:r>
            <a:endParaRPr lang="en-US" altLang="en-US" sz="2400" b="1" i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143690" y="1610258"/>
            <a:ext cx="8882742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 algn="just" fontAlgn="base">
              <a:spcBef>
                <a:spcPct val="0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r>
              <a:rPr lang="en-US" altLang="en-US" sz="2400" dirty="0">
                <a:solidFill>
                  <a:srgbClr val="000000"/>
                </a:solidFill>
                <a:latin typeface="Arial" charset="0"/>
              </a:rPr>
              <a:t>An </a:t>
            </a:r>
            <a:r>
              <a:rPr lang="en-US" altLang="en-US" sz="2400" b="1" i="1" dirty="0">
                <a:solidFill>
                  <a:srgbClr val="FF0000"/>
                </a:solidFill>
                <a:latin typeface="Arial" charset="0"/>
              </a:rPr>
              <a:t>empirical formula</a:t>
            </a:r>
            <a:r>
              <a:rPr lang="en-US" altLang="en-US" sz="24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altLang="en-US" sz="2000" dirty="0">
                <a:solidFill>
                  <a:srgbClr val="000000"/>
                </a:solidFill>
                <a:latin typeface="Arial" charset="0"/>
              </a:rPr>
              <a:t>shows</a:t>
            </a:r>
            <a:r>
              <a:rPr lang="en-US" altLang="en-US" sz="24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altLang="en-US" sz="2000" b="1" i="1" dirty="0">
                <a:solidFill>
                  <a:srgbClr val="000000"/>
                </a:solidFill>
                <a:latin typeface="Arial" charset="0"/>
              </a:rPr>
              <a:t>the </a:t>
            </a:r>
            <a:r>
              <a:rPr lang="en-US" altLang="en-US" sz="2000" b="1" i="1" dirty="0" smtClean="0">
                <a:solidFill>
                  <a:srgbClr val="000000"/>
                </a:solidFill>
                <a:latin typeface="Arial" charset="0"/>
              </a:rPr>
              <a:t>simplest whole-number </a:t>
            </a:r>
            <a:r>
              <a:rPr lang="en-US" altLang="en-US" sz="2000" b="1" i="1" dirty="0">
                <a:solidFill>
                  <a:srgbClr val="000000"/>
                </a:solidFill>
                <a:latin typeface="Arial" charset="0"/>
              </a:rPr>
              <a:t>ratio of the atoms in a substance</a:t>
            </a: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5811657" y="3033753"/>
            <a:ext cx="76014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>
                <a:solidFill>
                  <a:srgbClr val="000000"/>
                </a:solidFill>
                <a:latin typeface="Arial" charset="0"/>
              </a:rPr>
              <a:t>H</a:t>
            </a:r>
            <a:r>
              <a:rPr lang="en-US" altLang="en-US" sz="2400" baseline="-25000" dirty="0">
                <a:solidFill>
                  <a:srgbClr val="000000"/>
                </a:solidFill>
                <a:latin typeface="Arial" charset="0"/>
              </a:rPr>
              <a:t>2</a:t>
            </a:r>
            <a:r>
              <a:rPr lang="en-US" altLang="en-US" sz="2400" dirty="0">
                <a:solidFill>
                  <a:srgbClr val="000000"/>
                </a:solidFill>
                <a:latin typeface="Arial" charset="0"/>
              </a:rPr>
              <a:t>O</a:t>
            </a:r>
          </a:p>
        </p:txBody>
      </p:sp>
      <p:grpSp>
        <p:nvGrpSpPr>
          <p:cNvPr id="11" name="Group 16"/>
          <p:cNvGrpSpPr>
            <a:grpSpLocks/>
          </p:cNvGrpSpPr>
          <p:nvPr/>
        </p:nvGrpSpPr>
        <p:grpSpPr bwMode="auto">
          <a:xfrm>
            <a:off x="2279469" y="2441255"/>
            <a:ext cx="4621213" cy="1042988"/>
            <a:chOff x="1296" y="2064"/>
            <a:chExt cx="2911" cy="657"/>
          </a:xfrm>
        </p:grpSpPr>
        <p:sp>
          <p:nvSpPr>
            <p:cNvPr id="12" name="Text Box 6"/>
            <p:cNvSpPr txBox="1">
              <a:spLocks noChangeArrowheads="1"/>
            </p:cNvSpPr>
            <p:nvPr/>
          </p:nvSpPr>
          <p:spPr bwMode="auto">
            <a:xfrm>
              <a:off x="1615" y="2430"/>
              <a:ext cx="479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>
                  <a:solidFill>
                    <a:srgbClr val="000000"/>
                  </a:solidFill>
                  <a:latin typeface="Arial" charset="0"/>
                </a:rPr>
                <a:t>H</a:t>
              </a:r>
              <a:r>
                <a:rPr lang="en-US" altLang="en-US" sz="2400" baseline="-25000">
                  <a:solidFill>
                    <a:srgbClr val="000000"/>
                  </a:solidFill>
                  <a:latin typeface="Arial" charset="0"/>
                </a:rPr>
                <a:t>2</a:t>
              </a:r>
              <a:r>
                <a:rPr lang="en-US" altLang="en-US" sz="2400">
                  <a:solidFill>
                    <a:srgbClr val="000000"/>
                  </a:solidFill>
                  <a:latin typeface="Arial" charset="0"/>
                </a:rPr>
                <a:t>O</a:t>
              </a:r>
            </a:p>
          </p:txBody>
        </p:sp>
        <p:sp>
          <p:nvSpPr>
            <p:cNvPr id="13" name="Text Box 8"/>
            <p:cNvSpPr txBox="1">
              <a:spLocks noChangeArrowheads="1"/>
            </p:cNvSpPr>
            <p:nvPr/>
          </p:nvSpPr>
          <p:spPr bwMode="auto">
            <a:xfrm>
              <a:off x="1296" y="2064"/>
              <a:ext cx="1032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 b="1" u="sng">
                  <a:solidFill>
                    <a:srgbClr val="000000"/>
                  </a:solidFill>
                  <a:latin typeface="Arial" charset="0"/>
                </a:rPr>
                <a:t>molecular</a:t>
              </a:r>
            </a:p>
          </p:txBody>
        </p:sp>
        <p:sp>
          <p:nvSpPr>
            <p:cNvPr id="15" name="Text Box 9"/>
            <p:cNvSpPr txBox="1">
              <a:spLocks noChangeArrowheads="1"/>
            </p:cNvSpPr>
            <p:nvPr/>
          </p:nvSpPr>
          <p:spPr bwMode="auto">
            <a:xfrm>
              <a:off x="3239" y="2064"/>
              <a:ext cx="96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 b="1" u="sng" dirty="0">
                  <a:solidFill>
                    <a:srgbClr val="000000"/>
                  </a:solidFill>
                  <a:latin typeface="Arial" charset="0"/>
                </a:rPr>
                <a:t>empirical</a:t>
              </a:r>
            </a:p>
          </p:txBody>
        </p:sp>
      </p:grp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2454094" y="3504065"/>
            <a:ext cx="132440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>
                <a:solidFill>
                  <a:srgbClr val="000000"/>
                </a:solidFill>
                <a:latin typeface="Arial" charset="0"/>
              </a:rPr>
              <a:t>C</a:t>
            </a:r>
            <a:r>
              <a:rPr lang="en-US" altLang="en-US" sz="2400" baseline="-25000" dirty="0">
                <a:solidFill>
                  <a:srgbClr val="000000"/>
                </a:solidFill>
                <a:latin typeface="Arial" charset="0"/>
              </a:rPr>
              <a:t>6</a:t>
            </a:r>
            <a:r>
              <a:rPr lang="en-US" altLang="en-US" sz="2400" dirty="0">
                <a:solidFill>
                  <a:srgbClr val="000000"/>
                </a:solidFill>
                <a:latin typeface="Arial" charset="0"/>
              </a:rPr>
              <a:t>H</a:t>
            </a:r>
            <a:r>
              <a:rPr lang="en-US" altLang="en-US" sz="2400" baseline="-25000" dirty="0">
                <a:solidFill>
                  <a:srgbClr val="000000"/>
                </a:solidFill>
                <a:latin typeface="Arial" charset="0"/>
              </a:rPr>
              <a:t>12</a:t>
            </a:r>
            <a:r>
              <a:rPr lang="en-US" altLang="en-US" sz="2400" dirty="0">
                <a:solidFill>
                  <a:srgbClr val="000000"/>
                </a:solidFill>
                <a:latin typeface="Arial" charset="0"/>
              </a:rPr>
              <a:t>O</a:t>
            </a:r>
            <a:r>
              <a:rPr lang="en-US" altLang="en-US" sz="2400" baseline="-25000" dirty="0">
                <a:solidFill>
                  <a:srgbClr val="000000"/>
                </a:solidFill>
                <a:latin typeface="Arial" charset="0"/>
              </a:rPr>
              <a:t>6</a:t>
            </a:r>
            <a:endParaRPr lang="en-US" altLang="en-US" sz="2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5683069" y="3502478"/>
            <a:ext cx="98296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00"/>
                </a:solidFill>
                <a:latin typeface="Arial" charset="0"/>
              </a:rPr>
              <a:t>CH</a:t>
            </a:r>
            <a:r>
              <a:rPr lang="en-US" altLang="en-US" sz="2400" baseline="-25000">
                <a:solidFill>
                  <a:srgbClr val="000000"/>
                </a:solidFill>
                <a:latin typeface="Arial" charset="0"/>
              </a:rPr>
              <a:t>2</a:t>
            </a:r>
            <a:r>
              <a:rPr lang="en-US" altLang="en-US" sz="2400">
                <a:solidFill>
                  <a:srgbClr val="000000"/>
                </a:solidFill>
                <a:latin typeface="Arial" charset="0"/>
              </a:rPr>
              <a:t>O</a:t>
            </a:r>
          </a:p>
        </p:txBody>
      </p:sp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1416940" y="5822144"/>
            <a:ext cx="632737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 smtClean="0">
                <a:solidFill>
                  <a:srgbClr val="000000"/>
                </a:solidFill>
                <a:latin typeface="Arial" charset="0"/>
              </a:rPr>
              <a:t>Oxygen (O</a:t>
            </a:r>
            <a:r>
              <a:rPr lang="en-US" altLang="en-US" sz="2000" baseline="-25000" dirty="0" smtClean="0">
                <a:solidFill>
                  <a:srgbClr val="000000"/>
                </a:solidFill>
                <a:latin typeface="Arial" charset="0"/>
              </a:rPr>
              <a:t>2</a:t>
            </a:r>
            <a:r>
              <a:rPr lang="en-US" altLang="en-US" sz="2000" dirty="0" smtClean="0">
                <a:solidFill>
                  <a:srgbClr val="000000"/>
                </a:solidFill>
                <a:latin typeface="Arial" charset="0"/>
              </a:rPr>
              <a:t>) and ozone (O</a:t>
            </a:r>
            <a:r>
              <a:rPr lang="en-US" altLang="en-US" sz="2000" baseline="-25000" dirty="0" smtClean="0">
                <a:solidFill>
                  <a:srgbClr val="000000"/>
                </a:solidFill>
                <a:latin typeface="Arial" charset="0"/>
              </a:rPr>
              <a:t>3</a:t>
            </a:r>
            <a:r>
              <a:rPr lang="en-US" altLang="en-US" sz="2000" dirty="0" smtClean="0">
                <a:solidFill>
                  <a:srgbClr val="000000"/>
                </a:solidFill>
                <a:latin typeface="Arial" charset="0"/>
              </a:rPr>
              <a:t>) are allotropes of oxygen.</a:t>
            </a:r>
          </a:p>
        </p:txBody>
      </p:sp>
      <p:sp>
        <p:nvSpPr>
          <p:cNvPr id="19" name="Text Box 13"/>
          <p:cNvSpPr txBox="1">
            <a:spLocks noChangeArrowheads="1"/>
          </p:cNvSpPr>
          <p:nvPr/>
        </p:nvSpPr>
        <p:spPr bwMode="auto">
          <a:xfrm>
            <a:off x="6006919" y="4087272"/>
            <a:ext cx="42351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>
                <a:solidFill>
                  <a:srgbClr val="000000"/>
                </a:solidFill>
                <a:latin typeface="Arial" charset="0"/>
              </a:rPr>
              <a:t>O</a:t>
            </a:r>
          </a:p>
        </p:txBody>
      </p:sp>
      <p:sp>
        <p:nvSpPr>
          <p:cNvPr id="24" name="Text Box 14"/>
          <p:cNvSpPr txBox="1">
            <a:spLocks noChangeArrowheads="1"/>
          </p:cNvSpPr>
          <p:nvPr/>
        </p:nvSpPr>
        <p:spPr bwMode="auto">
          <a:xfrm>
            <a:off x="2727144" y="4576678"/>
            <a:ext cx="85792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00"/>
                </a:solidFill>
                <a:latin typeface="Arial" charset="0"/>
              </a:rPr>
              <a:t>N</a:t>
            </a:r>
            <a:r>
              <a:rPr lang="en-US" altLang="en-US" sz="2400" baseline="-25000">
                <a:solidFill>
                  <a:srgbClr val="000000"/>
                </a:solidFill>
                <a:latin typeface="Arial" charset="0"/>
              </a:rPr>
              <a:t>2</a:t>
            </a:r>
            <a:r>
              <a:rPr lang="en-US" altLang="en-US" sz="2400">
                <a:solidFill>
                  <a:srgbClr val="000000"/>
                </a:solidFill>
                <a:latin typeface="Arial" charset="0"/>
              </a:rPr>
              <a:t>H</a:t>
            </a:r>
            <a:r>
              <a:rPr lang="en-US" altLang="en-US" sz="2400" baseline="-25000">
                <a:solidFill>
                  <a:srgbClr val="000000"/>
                </a:solidFill>
                <a:latin typeface="Arial" charset="0"/>
              </a:rPr>
              <a:t>4</a:t>
            </a:r>
            <a:endParaRPr lang="en-US" alt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5" name="Text Box 15"/>
          <p:cNvSpPr txBox="1">
            <a:spLocks noChangeArrowheads="1"/>
          </p:cNvSpPr>
          <p:nvPr/>
        </p:nvSpPr>
        <p:spPr bwMode="auto">
          <a:xfrm>
            <a:off x="5819594" y="4576678"/>
            <a:ext cx="74411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00"/>
                </a:solidFill>
                <a:latin typeface="Arial" charset="0"/>
              </a:rPr>
              <a:t>NH</a:t>
            </a:r>
            <a:r>
              <a:rPr lang="en-US" altLang="en-US" sz="2400" baseline="-25000">
                <a:solidFill>
                  <a:srgbClr val="000000"/>
                </a:solidFill>
                <a:latin typeface="Arial" charset="0"/>
              </a:rPr>
              <a:t>2</a:t>
            </a:r>
            <a:endParaRPr lang="en-US" alt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1" name="Text Box 4"/>
          <p:cNvSpPr txBox="1">
            <a:spLocks noChangeArrowheads="1"/>
          </p:cNvSpPr>
          <p:nvPr/>
        </p:nvSpPr>
        <p:spPr bwMode="auto">
          <a:xfrm>
            <a:off x="143690" y="5242434"/>
            <a:ext cx="888274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 algn="just" fontAlgn="base">
              <a:spcBef>
                <a:spcPct val="0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r>
              <a:rPr lang="en-US" altLang="en-US" sz="2400" dirty="0">
                <a:solidFill>
                  <a:srgbClr val="000000"/>
                </a:solidFill>
                <a:latin typeface="Arial" charset="0"/>
              </a:rPr>
              <a:t>An </a:t>
            </a:r>
            <a:r>
              <a:rPr lang="en-US" altLang="en-US" sz="2400" b="1" i="1" dirty="0" smtClean="0">
                <a:solidFill>
                  <a:srgbClr val="FF0000"/>
                </a:solidFill>
                <a:latin typeface="Arial" charset="0"/>
              </a:rPr>
              <a:t>allotrope </a:t>
            </a:r>
            <a:r>
              <a:rPr lang="en-US" altLang="en-US" sz="2000" dirty="0" smtClean="0">
                <a:solidFill>
                  <a:srgbClr val="000000"/>
                </a:solidFill>
                <a:latin typeface="Arial" charset="0"/>
              </a:rPr>
              <a:t>is</a:t>
            </a:r>
            <a:r>
              <a:rPr lang="en-US" altLang="en-US" sz="24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altLang="en-US" sz="2000" b="1" i="1" dirty="0" smtClean="0">
                <a:solidFill>
                  <a:srgbClr val="000000"/>
                </a:solidFill>
                <a:latin typeface="Arial" charset="0"/>
              </a:rPr>
              <a:t>one of two or more distinct forms of an element</a:t>
            </a:r>
            <a:r>
              <a:rPr lang="en-US" altLang="en-US" sz="2400" dirty="0" smtClean="0">
                <a:solidFill>
                  <a:srgbClr val="000000"/>
                </a:solidFill>
                <a:latin typeface="Arial" charset="0"/>
              </a:rPr>
              <a:t>. </a:t>
            </a:r>
            <a:endParaRPr lang="en-US" altLang="en-US" sz="2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2" name="Text Box 12"/>
          <p:cNvSpPr txBox="1">
            <a:spLocks noChangeArrowheads="1"/>
          </p:cNvSpPr>
          <p:nvPr/>
        </p:nvSpPr>
        <p:spPr bwMode="auto">
          <a:xfrm>
            <a:off x="1832117" y="6290299"/>
            <a:ext cx="549701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 smtClean="0">
                <a:solidFill>
                  <a:srgbClr val="000000"/>
                </a:solidFill>
                <a:latin typeface="Arial" charset="0"/>
              </a:rPr>
              <a:t>diamond and graphite are allotropes of carbon.</a:t>
            </a:r>
          </a:p>
        </p:txBody>
      </p:sp>
      <p:sp>
        <p:nvSpPr>
          <p:cNvPr id="26" name="Text Box 12"/>
          <p:cNvSpPr txBox="1">
            <a:spLocks noChangeArrowheads="1"/>
          </p:cNvSpPr>
          <p:nvPr/>
        </p:nvSpPr>
        <p:spPr bwMode="auto">
          <a:xfrm>
            <a:off x="2852847" y="4080307"/>
            <a:ext cx="53732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 smtClean="0">
                <a:solidFill>
                  <a:srgbClr val="000000"/>
                </a:solidFill>
                <a:latin typeface="Arial" charset="0"/>
              </a:rPr>
              <a:t>O</a:t>
            </a:r>
            <a:r>
              <a:rPr lang="en-US" altLang="en-US" sz="2400" baseline="-25000" dirty="0" smtClean="0">
                <a:solidFill>
                  <a:srgbClr val="000000"/>
                </a:solidFill>
                <a:latin typeface="Arial" charset="0"/>
              </a:rPr>
              <a:t>3</a:t>
            </a:r>
            <a:endParaRPr lang="en-US" altLang="en-US" sz="2400" dirty="0" smtClean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03733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utoUpdateAnimBg="0"/>
      <p:bldP spid="10" grpId="0" autoUpdateAnimBg="0"/>
      <p:bldP spid="16" grpId="0" autoUpdateAnimBg="0"/>
      <p:bldP spid="17" grpId="0" autoUpdateAnimBg="0"/>
      <p:bldP spid="18" grpId="0" autoUpdateAnimBg="0"/>
      <p:bldP spid="19" grpId="0" autoUpdateAnimBg="0"/>
      <p:bldP spid="24" grpId="0" autoUpdateAnimBg="0"/>
      <p:bldP spid="25" grpId="0" autoUpdateAnimBg="0"/>
      <p:bldP spid="21" grpId="0" autoUpdateAnimBg="0"/>
      <p:bldP spid="22" grpId="0" autoUpdateAnimBg="0"/>
      <p:bldP spid="26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51062" y="56134"/>
            <a:ext cx="4853188" cy="584775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Bodoni MT" panose="02070603080606020203" pitchFamily="18" charset="0"/>
              </a:rPr>
              <a:t>The Structure of the </a:t>
            </a:r>
            <a:r>
              <a:rPr lang="en-US" sz="3200" b="1" dirty="0" smtClean="0">
                <a:solidFill>
                  <a:srgbClr val="FF0000"/>
                </a:solidFill>
                <a:latin typeface="Bodoni MT" panose="02070603080606020203" pitchFamily="18" charset="0"/>
              </a:rPr>
              <a:t>Atom</a:t>
            </a:r>
            <a:endParaRPr lang="en-US" sz="3200" dirty="0">
              <a:solidFill>
                <a:srgbClr val="FF0000"/>
              </a:solidFill>
              <a:latin typeface="Bodoni MT" panose="02070603080606020203" pitchFamily="18" charset="0"/>
            </a:endParaRPr>
          </a:p>
        </p:txBody>
      </p: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316194" y="1426462"/>
            <a:ext cx="8571430" cy="433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marL="342900" indent="-342900" algn="just" fontAlgn="base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r>
              <a:rPr lang="en-US" altLang="en-US" b="1" i="1" dirty="0">
                <a:solidFill>
                  <a:srgbClr val="FF0000"/>
                </a:solidFill>
                <a:latin typeface="Arial" charset="0"/>
              </a:rPr>
              <a:t>Compounds</a:t>
            </a:r>
            <a:r>
              <a:rPr lang="en-US" altLang="en-US" dirty="0">
                <a:solidFill>
                  <a:srgbClr val="000000"/>
                </a:solidFill>
                <a:latin typeface="Arial" charset="0"/>
              </a:rPr>
              <a:t> are composed of atoms of more than one element. </a:t>
            </a:r>
          </a:p>
          <a:p>
            <a:pPr marL="342900" indent="-342900" algn="just" fontAlgn="base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r>
              <a:rPr lang="en-US" altLang="en-US" dirty="0" smtClean="0">
                <a:solidFill>
                  <a:srgbClr val="000000"/>
                </a:solidFill>
                <a:latin typeface="Arial" charset="0"/>
              </a:rPr>
              <a:t>Elements </a:t>
            </a:r>
            <a:r>
              <a:rPr lang="en-US" altLang="en-US" dirty="0">
                <a:solidFill>
                  <a:srgbClr val="000000"/>
                </a:solidFill>
                <a:latin typeface="Arial" charset="0"/>
              </a:rPr>
              <a:t>are composed of extremely small particles called </a:t>
            </a:r>
            <a:r>
              <a:rPr lang="en-US" altLang="en-US" b="1" i="1" dirty="0" smtClean="0">
                <a:solidFill>
                  <a:srgbClr val="FF0000"/>
                </a:solidFill>
                <a:latin typeface="Arial" charset="0"/>
              </a:rPr>
              <a:t>atoms</a:t>
            </a:r>
            <a:r>
              <a:rPr lang="en-US" altLang="en-US" dirty="0" smtClean="0">
                <a:solidFill>
                  <a:srgbClr val="000000"/>
                </a:solidFill>
                <a:latin typeface="Arial" charset="0"/>
              </a:rPr>
              <a:t>.</a:t>
            </a:r>
          </a:p>
          <a:p>
            <a:pPr marL="342900" indent="-342900" algn="just" fontAlgn="base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r>
              <a:rPr lang="en-US" altLang="en-US" dirty="0" smtClean="0">
                <a:solidFill>
                  <a:srgbClr val="000000"/>
                </a:solidFill>
                <a:latin typeface="Arial" charset="0"/>
              </a:rPr>
              <a:t>A </a:t>
            </a:r>
            <a:r>
              <a:rPr lang="en-US" altLang="en-US" b="1" i="1" dirty="0">
                <a:solidFill>
                  <a:srgbClr val="FF0000"/>
                </a:solidFill>
                <a:latin typeface="Arial" charset="0"/>
              </a:rPr>
              <a:t>chemical reaction</a:t>
            </a:r>
            <a:r>
              <a:rPr lang="en-US" altLang="en-US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altLang="en-US" dirty="0">
                <a:solidFill>
                  <a:srgbClr val="000000"/>
                </a:solidFill>
                <a:latin typeface="Arial" charset="0"/>
              </a:rPr>
              <a:t>involves only the separation, combination, or rearrangement of atoms; it does not result in their creation or destruction.</a:t>
            </a:r>
          </a:p>
        </p:txBody>
      </p:sp>
      <p:sp>
        <p:nvSpPr>
          <p:cNvPr id="18" name="Rectangle 2"/>
          <p:cNvSpPr txBox="1">
            <a:spLocks noChangeArrowheads="1"/>
          </p:cNvSpPr>
          <p:nvPr/>
        </p:nvSpPr>
        <p:spPr bwMode="auto">
          <a:xfrm>
            <a:off x="0" y="657311"/>
            <a:ext cx="5606041" cy="581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sng" strike="noStrike" kern="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Dalton’s Atomic Theory (1808)</a:t>
            </a:r>
            <a:endParaRPr kumimoji="0" lang="en-US" altLang="en-US" sz="2800" b="1" i="0" u="sng" strike="noStrike" kern="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10928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2852847" y="72457"/>
            <a:ext cx="3455561" cy="584775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doni MT" panose="02070603080606020203" pitchFamily="18" charset="0"/>
                <a:ea typeface="+mn-ea"/>
                <a:cs typeface="+mn-cs"/>
              </a:rPr>
              <a:t>Chemical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doni MT" panose="02070603080606020203" pitchFamily="18" charset="0"/>
                <a:ea typeface="+mn-ea"/>
                <a:cs typeface="+mn-cs"/>
              </a:rPr>
              <a:t>Formulas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Bodoni MT" panose="02070603080606020203" pitchFamily="18" charset="0"/>
              <a:ea typeface="+mn-ea"/>
              <a:cs typeface="+mn-cs"/>
            </a:endParaRPr>
          </a:p>
        </p:txBody>
      </p:sp>
      <p:sp>
        <p:nvSpPr>
          <p:cNvPr id="21" name="Text Box 3"/>
          <p:cNvSpPr txBox="1">
            <a:spLocks noChangeArrowheads="1"/>
          </p:cNvSpPr>
          <p:nvPr/>
        </p:nvSpPr>
        <p:spPr bwMode="auto">
          <a:xfrm>
            <a:off x="202474" y="791005"/>
            <a:ext cx="8791304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 algn="just" fontAlgn="base">
              <a:spcBef>
                <a:spcPct val="50000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r>
              <a:rPr lang="en-US" altLang="en-US" sz="2400" b="1" i="1" dirty="0" smtClean="0">
                <a:solidFill>
                  <a:srgbClr val="FF0000"/>
                </a:solidFill>
                <a:latin typeface="Arial" charset="0"/>
              </a:rPr>
              <a:t>Ionic compounds</a:t>
            </a:r>
            <a:r>
              <a:rPr lang="en-US" altLang="en-US" sz="2400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altLang="en-US" sz="2400" dirty="0">
                <a:solidFill>
                  <a:srgbClr val="000000"/>
                </a:solidFill>
                <a:latin typeface="Arial" charset="0"/>
              </a:rPr>
              <a:t>consist of a combination of cations and an anions</a:t>
            </a:r>
          </a:p>
          <a:p>
            <a:pPr marL="685800" indent="-228600"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2000" dirty="0" smtClean="0">
                <a:solidFill>
                  <a:srgbClr val="000000"/>
                </a:solidFill>
                <a:latin typeface="Arial" charset="0"/>
              </a:rPr>
              <a:t>The </a:t>
            </a:r>
            <a:r>
              <a:rPr lang="en-US" altLang="en-US" sz="2000" dirty="0">
                <a:solidFill>
                  <a:srgbClr val="000000"/>
                </a:solidFill>
                <a:latin typeface="Arial" charset="0"/>
              </a:rPr>
              <a:t>formula is usually the same as the empirical </a:t>
            </a:r>
            <a:r>
              <a:rPr lang="en-US" altLang="en-US" sz="2000" dirty="0" smtClean="0">
                <a:solidFill>
                  <a:srgbClr val="000000"/>
                </a:solidFill>
                <a:latin typeface="Arial" charset="0"/>
              </a:rPr>
              <a:t>formula</a:t>
            </a:r>
          </a:p>
          <a:p>
            <a:pPr marL="685800" indent="-228600"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2000" dirty="0" smtClean="0">
                <a:solidFill>
                  <a:srgbClr val="000000"/>
                </a:solidFill>
                <a:latin typeface="Arial" charset="0"/>
              </a:rPr>
              <a:t>The </a:t>
            </a:r>
            <a:r>
              <a:rPr lang="en-US" altLang="en-US" sz="2000" dirty="0">
                <a:solidFill>
                  <a:srgbClr val="000000"/>
                </a:solidFill>
                <a:latin typeface="Arial" charset="0"/>
              </a:rPr>
              <a:t>sum of the charges on the cation(s) and anion(s) in each </a:t>
            </a:r>
            <a:r>
              <a:rPr lang="en-US" altLang="en-US" sz="2000" dirty="0" smtClean="0">
                <a:solidFill>
                  <a:srgbClr val="000000"/>
                </a:solidFill>
                <a:latin typeface="Arial" charset="0"/>
              </a:rPr>
              <a:t>formula unit </a:t>
            </a:r>
            <a:r>
              <a:rPr lang="en-US" altLang="en-US" sz="2000" dirty="0">
                <a:solidFill>
                  <a:srgbClr val="000000"/>
                </a:solidFill>
                <a:latin typeface="Arial" charset="0"/>
              </a:rPr>
              <a:t>must equal zero</a:t>
            </a:r>
            <a:endParaRPr lang="en-US" altLang="en-US" sz="2000" b="1" i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2" name="Text Box 4"/>
          <p:cNvSpPr txBox="1">
            <a:spLocks noChangeArrowheads="1"/>
          </p:cNvSpPr>
          <p:nvPr/>
        </p:nvSpPr>
        <p:spPr bwMode="auto">
          <a:xfrm>
            <a:off x="2715373" y="3060952"/>
            <a:ext cx="373050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>
                <a:solidFill>
                  <a:srgbClr val="000000"/>
                </a:solidFill>
                <a:latin typeface="Arial" charset="0"/>
              </a:rPr>
              <a:t>The ionic compound </a:t>
            </a:r>
            <a:r>
              <a:rPr lang="en-US" altLang="en-US" sz="2400" dirty="0" err="1">
                <a:solidFill>
                  <a:srgbClr val="000000"/>
                </a:solidFill>
                <a:latin typeface="Arial" charset="0"/>
              </a:rPr>
              <a:t>NaCl</a:t>
            </a:r>
            <a:endParaRPr lang="en-US" altLang="en-US" sz="2400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26" name="Picture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57" r="1444" b="3680"/>
          <a:stretch/>
        </p:blipFill>
        <p:spPr bwMode="auto">
          <a:xfrm>
            <a:off x="254726" y="3677920"/>
            <a:ext cx="8686800" cy="2686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590545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2852847" y="72457"/>
            <a:ext cx="3455561" cy="584775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doni MT" panose="02070603080606020203" pitchFamily="18" charset="0"/>
                <a:ea typeface="+mn-ea"/>
                <a:cs typeface="+mn-cs"/>
              </a:rPr>
              <a:t>Chemical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doni MT" panose="02070603080606020203" pitchFamily="18" charset="0"/>
                <a:ea typeface="+mn-ea"/>
                <a:cs typeface="+mn-cs"/>
              </a:rPr>
              <a:t>Formulas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Bodoni MT" panose="02070603080606020203" pitchFamily="18" charset="0"/>
              <a:ea typeface="+mn-ea"/>
              <a:cs typeface="+mn-cs"/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8120" y="1116874"/>
            <a:ext cx="8763000" cy="3887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198120" y="5384074"/>
            <a:ext cx="8763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>
                <a:solidFill>
                  <a:srgbClr val="000000"/>
                </a:solidFill>
                <a:latin typeface="Arial" charset="0"/>
              </a:rPr>
              <a:t>The most reactive </a:t>
            </a:r>
            <a:r>
              <a:rPr lang="en-US" altLang="en-US" sz="2400" b="1" dirty="0">
                <a:solidFill>
                  <a:srgbClr val="00CC66"/>
                </a:solidFill>
                <a:latin typeface="Arial" charset="0"/>
              </a:rPr>
              <a:t>metals</a:t>
            </a:r>
            <a:r>
              <a:rPr lang="en-US" altLang="en-US" sz="2400" dirty="0">
                <a:solidFill>
                  <a:srgbClr val="000000"/>
                </a:solidFill>
                <a:latin typeface="Arial" charset="0"/>
              </a:rPr>
              <a:t> (green) and the most reactive </a:t>
            </a:r>
            <a:r>
              <a:rPr lang="en-US" altLang="en-US" sz="2400" b="1" dirty="0">
                <a:solidFill>
                  <a:srgbClr val="66CCFF"/>
                </a:solidFill>
                <a:latin typeface="Arial" charset="0"/>
              </a:rPr>
              <a:t>nonmetals</a:t>
            </a:r>
            <a:r>
              <a:rPr lang="en-US" altLang="en-US" sz="2400" dirty="0">
                <a:solidFill>
                  <a:srgbClr val="000000"/>
                </a:solidFill>
                <a:latin typeface="Arial" charset="0"/>
              </a:rPr>
              <a:t> (blue) combine to form ionic compounds</a:t>
            </a:r>
            <a:r>
              <a:rPr lang="en-US" altLang="en-US" sz="2400" dirty="0" smtClean="0">
                <a:solidFill>
                  <a:srgbClr val="000000"/>
                </a:solidFill>
                <a:latin typeface="Arial" charset="0"/>
              </a:rPr>
              <a:t>.</a:t>
            </a:r>
            <a:endParaRPr lang="en-US" altLang="en-US" sz="2400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5305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2852847" y="72457"/>
            <a:ext cx="3455561" cy="584775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doni MT" panose="02070603080606020203" pitchFamily="18" charset="0"/>
                <a:ea typeface="+mn-ea"/>
                <a:cs typeface="+mn-cs"/>
              </a:rPr>
              <a:t>Chemical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doni MT" panose="02070603080606020203" pitchFamily="18" charset="0"/>
                <a:ea typeface="+mn-ea"/>
                <a:cs typeface="+mn-cs"/>
              </a:rPr>
              <a:t>Formulas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Bodoni MT" panose="02070603080606020203" pitchFamily="18" charset="0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0270" y="4430401"/>
            <a:ext cx="2500711" cy="178126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2570" y="533849"/>
            <a:ext cx="8882743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If the charges on the cation and anion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are numerically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different, we apply the following rule to make the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formula electrically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neutral:</a:t>
            </a:r>
          </a:p>
          <a:p>
            <a:pPr marL="457200" algn="just">
              <a:lnSpc>
                <a:spcPct val="150000"/>
              </a:lnSpc>
            </a:pPr>
            <a:r>
              <a:rPr lang="en-US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The subscript of the cation is numerically equal to the charge on the anion, and </a:t>
            </a:r>
            <a:r>
              <a:rPr lang="en-US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the subscript </a:t>
            </a:r>
            <a:r>
              <a:rPr lang="en-US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of the anion is numerically equal to the charge on the cation.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35512" y="3873723"/>
            <a:ext cx="753726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latin typeface="TimesLTStd-Bold"/>
              </a:rPr>
              <a:t>Aluminum Oxide. </a:t>
            </a:r>
            <a:r>
              <a:rPr lang="en-US" sz="2000" dirty="0">
                <a:latin typeface="TimesLTStd-Roman"/>
              </a:rPr>
              <a:t>The cation is </a:t>
            </a:r>
            <a:r>
              <a:rPr lang="en-US" sz="2000" dirty="0" smtClean="0">
                <a:latin typeface="TimesLTStd-Roman"/>
              </a:rPr>
              <a:t>Al</a:t>
            </a:r>
            <a:r>
              <a:rPr lang="en-US" sz="2000" baseline="30000" dirty="0" smtClean="0">
                <a:latin typeface="TimesLTStd-Roman"/>
              </a:rPr>
              <a:t>3</a:t>
            </a:r>
            <a:r>
              <a:rPr lang="en-US" sz="2000" baseline="30000" dirty="0" smtClean="0">
                <a:latin typeface="MathematicalPiOTF1"/>
              </a:rPr>
              <a:t>+</a:t>
            </a:r>
            <a:r>
              <a:rPr lang="en-US" sz="2000" dirty="0" smtClean="0">
                <a:latin typeface="MathematicalPiOTF1"/>
              </a:rPr>
              <a:t> </a:t>
            </a:r>
            <a:r>
              <a:rPr lang="en-US" sz="2000" dirty="0">
                <a:latin typeface="TimesLTStd-Roman"/>
              </a:rPr>
              <a:t>and the oxygen anion is </a:t>
            </a:r>
            <a:r>
              <a:rPr lang="en-US" sz="2000" dirty="0" smtClean="0">
                <a:latin typeface="TimesLTStd-Roman"/>
              </a:rPr>
              <a:t>O</a:t>
            </a:r>
            <a:r>
              <a:rPr lang="en-US" sz="2000" baseline="30000" dirty="0" smtClean="0">
                <a:latin typeface="TimesLTStd-Roman"/>
              </a:rPr>
              <a:t>2</a:t>
            </a:r>
            <a:r>
              <a:rPr lang="en-US" sz="2000" baseline="30000" dirty="0" smtClean="0">
                <a:latin typeface="MathematicalPiOTF1"/>
              </a:rPr>
              <a:t>-</a:t>
            </a:r>
            <a:r>
              <a:rPr lang="en-US" sz="2000" dirty="0" smtClean="0">
                <a:latin typeface="TimesLTStd-Roman"/>
              </a:rPr>
              <a:t>.</a:t>
            </a:r>
            <a:endParaRPr lang="en-US" sz="2000" dirty="0"/>
          </a:p>
        </p:txBody>
      </p:sp>
      <p:sp>
        <p:nvSpPr>
          <p:cNvPr id="9" name="Rectangle 8"/>
          <p:cNvSpPr/>
          <p:nvPr/>
        </p:nvSpPr>
        <p:spPr>
          <a:xfrm>
            <a:off x="2172829" y="6211669"/>
            <a:ext cx="49202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>
                <a:latin typeface="TimesLTStd-Roman"/>
              </a:rPr>
              <a:t>The sum of the charges is 2</a:t>
            </a:r>
            <a:r>
              <a:rPr lang="en-US" dirty="0" smtClean="0">
                <a:latin typeface="TimesLTStd-Roman"/>
              </a:rPr>
              <a:t>(</a:t>
            </a:r>
            <a:r>
              <a:rPr lang="en-US" dirty="0" smtClean="0">
                <a:latin typeface="MathematicalPiOTF1"/>
              </a:rPr>
              <a:t>+</a:t>
            </a:r>
            <a:r>
              <a:rPr lang="en-US" dirty="0" smtClean="0">
                <a:latin typeface="TimesLTStd-Roman"/>
              </a:rPr>
              <a:t>3</a:t>
            </a:r>
            <a:r>
              <a:rPr lang="en-US" dirty="0">
                <a:latin typeface="TimesLTStd-Roman"/>
              </a:rPr>
              <a:t>) </a:t>
            </a:r>
            <a:r>
              <a:rPr lang="en-US" dirty="0" smtClean="0">
                <a:latin typeface="MathematicalPiOTF1"/>
              </a:rPr>
              <a:t>+ </a:t>
            </a:r>
            <a:r>
              <a:rPr lang="en-US" dirty="0">
                <a:latin typeface="TimesLTStd-Roman"/>
              </a:rPr>
              <a:t>3</a:t>
            </a:r>
            <a:r>
              <a:rPr lang="en-US" dirty="0" smtClean="0">
                <a:latin typeface="TimesLTStd-Roman"/>
              </a:rPr>
              <a:t>(</a:t>
            </a:r>
            <a:r>
              <a:rPr lang="en-US" dirty="0" smtClean="0">
                <a:latin typeface="MathematicalPiOTF1"/>
              </a:rPr>
              <a:t>-</a:t>
            </a:r>
            <a:r>
              <a:rPr lang="en-US" dirty="0" smtClean="0">
                <a:latin typeface="TimesLTStd-Roman"/>
              </a:rPr>
              <a:t>2</a:t>
            </a:r>
            <a:r>
              <a:rPr lang="en-US" dirty="0">
                <a:latin typeface="TimesLTStd-Roman"/>
              </a:rPr>
              <a:t>) </a:t>
            </a:r>
            <a:r>
              <a:rPr lang="en-US" dirty="0" smtClean="0">
                <a:latin typeface="MathematicalPiOTF1"/>
              </a:rPr>
              <a:t>= </a:t>
            </a:r>
            <a:r>
              <a:rPr lang="en-US" dirty="0">
                <a:latin typeface="TimesLTStd-Roman"/>
              </a:rPr>
              <a:t>0. Thus, the formula for </a:t>
            </a:r>
            <a:r>
              <a:rPr lang="en-US" dirty="0" smtClean="0">
                <a:latin typeface="TimesLTStd-Roman"/>
              </a:rPr>
              <a:t>aluminum oxide </a:t>
            </a:r>
            <a:r>
              <a:rPr lang="en-US" dirty="0">
                <a:latin typeface="TimesLTStd-Roman"/>
              </a:rPr>
              <a:t>is Al</a:t>
            </a:r>
            <a:r>
              <a:rPr lang="en-US" sz="800" dirty="0">
                <a:latin typeface="TimesLTStd-Roman"/>
              </a:rPr>
              <a:t>2</a:t>
            </a:r>
            <a:r>
              <a:rPr lang="en-US" dirty="0">
                <a:latin typeface="TimesLTStd-Roman"/>
              </a:rPr>
              <a:t>O</a:t>
            </a:r>
            <a:r>
              <a:rPr lang="en-US" sz="800" dirty="0">
                <a:latin typeface="TimesLTStd-Roman"/>
              </a:rPr>
              <a:t>3</a:t>
            </a:r>
            <a:r>
              <a:rPr lang="en-US" dirty="0">
                <a:latin typeface="TimesLTStd-Roman"/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57167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2852847" y="72457"/>
            <a:ext cx="3455561" cy="584775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doni MT" panose="02070603080606020203" pitchFamily="18" charset="0"/>
                <a:ea typeface="+mn-ea"/>
                <a:cs typeface="+mn-cs"/>
              </a:rPr>
              <a:t>Chemical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doni MT" panose="02070603080606020203" pitchFamily="18" charset="0"/>
                <a:ea typeface="+mn-ea"/>
                <a:cs typeface="+mn-cs"/>
              </a:rPr>
              <a:t>Formulas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Bodoni MT" panose="02070603080606020203" pitchFamily="18" charset="0"/>
              <a:ea typeface="+mn-ea"/>
              <a:cs typeface="+mn-cs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575986" y="829175"/>
            <a:ext cx="587532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0070C0"/>
                </a:solidFill>
                <a:latin typeface="Arial" charset="0"/>
              </a:rPr>
              <a:t>Formula of Ionic Compounds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3976280" y="2246812"/>
            <a:ext cx="10461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000000"/>
                </a:solidFill>
                <a:latin typeface="Arial" charset="0"/>
              </a:rPr>
              <a:t>Al</a:t>
            </a:r>
            <a:r>
              <a:rPr lang="en-US" altLang="en-US" sz="2800" baseline="-25000">
                <a:solidFill>
                  <a:srgbClr val="000000"/>
                </a:solidFill>
                <a:latin typeface="Arial" charset="0"/>
              </a:rPr>
              <a:t>2</a:t>
            </a:r>
            <a:r>
              <a:rPr lang="en-US" altLang="en-US" sz="2800">
                <a:solidFill>
                  <a:srgbClr val="000000"/>
                </a:solidFill>
                <a:latin typeface="Arial" charset="0"/>
              </a:rPr>
              <a:t>O</a:t>
            </a:r>
            <a:r>
              <a:rPr lang="en-US" altLang="en-US" sz="2800" baseline="-25000">
                <a:solidFill>
                  <a:srgbClr val="000000"/>
                </a:solidFill>
                <a:latin typeface="Arial" charset="0"/>
              </a:rPr>
              <a:t>3</a:t>
            </a:r>
            <a:endParaRPr lang="en-US" altLang="en-US" sz="2800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7" name="Group 33"/>
          <p:cNvGrpSpPr>
            <a:grpSpLocks/>
          </p:cNvGrpSpPr>
          <p:nvPr/>
        </p:nvGrpSpPr>
        <p:grpSpPr bwMode="auto">
          <a:xfrm>
            <a:off x="2595155" y="1789612"/>
            <a:ext cx="3621088" cy="533400"/>
            <a:chOff x="1680" y="720"/>
            <a:chExt cx="2281" cy="336"/>
          </a:xfrm>
        </p:grpSpPr>
        <p:grpSp>
          <p:nvGrpSpPr>
            <p:cNvPr id="10" name="Group 9"/>
            <p:cNvGrpSpPr>
              <a:grpSpLocks/>
            </p:cNvGrpSpPr>
            <p:nvPr/>
          </p:nvGrpSpPr>
          <p:grpSpPr bwMode="auto">
            <a:xfrm>
              <a:off x="1680" y="720"/>
              <a:ext cx="960" cy="336"/>
              <a:chOff x="1680" y="720"/>
              <a:chExt cx="960" cy="336"/>
            </a:xfrm>
          </p:grpSpPr>
          <p:sp>
            <p:nvSpPr>
              <p:cNvPr id="14" name="Text Box 4"/>
              <p:cNvSpPr txBox="1">
                <a:spLocks noChangeArrowheads="1"/>
              </p:cNvSpPr>
              <p:nvPr/>
            </p:nvSpPr>
            <p:spPr bwMode="auto">
              <a:xfrm>
                <a:off x="1680" y="720"/>
                <a:ext cx="918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2000">
                    <a:solidFill>
                      <a:srgbClr val="CC0000"/>
                    </a:solidFill>
                    <a:latin typeface="Arial" charset="0"/>
                  </a:rPr>
                  <a:t>2 x +3 = +6</a:t>
                </a:r>
              </a:p>
            </p:txBody>
          </p:sp>
          <p:sp>
            <p:nvSpPr>
              <p:cNvPr id="15" name="Line 7"/>
              <p:cNvSpPr>
                <a:spLocks noChangeShapeType="1"/>
              </p:cNvSpPr>
              <p:nvPr/>
            </p:nvSpPr>
            <p:spPr bwMode="auto">
              <a:xfrm>
                <a:off x="2544" y="912"/>
                <a:ext cx="96" cy="144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Arial" charset="0"/>
                </a:endParaRPr>
              </a:p>
            </p:txBody>
          </p:sp>
        </p:grpSp>
        <p:grpSp>
          <p:nvGrpSpPr>
            <p:cNvPr id="11" name="Group 10"/>
            <p:cNvGrpSpPr>
              <a:grpSpLocks/>
            </p:cNvGrpSpPr>
            <p:nvPr/>
          </p:nvGrpSpPr>
          <p:grpSpPr bwMode="auto">
            <a:xfrm>
              <a:off x="3072" y="720"/>
              <a:ext cx="889" cy="336"/>
              <a:chOff x="3072" y="720"/>
              <a:chExt cx="889" cy="336"/>
            </a:xfrm>
          </p:grpSpPr>
          <p:sp>
            <p:nvSpPr>
              <p:cNvPr id="12" name="Text Box 6"/>
              <p:cNvSpPr txBox="1">
                <a:spLocks noChangeArrowheads="1"/>
              </p:cNvSpPr>
              <p:nvPr/>
            </p:nvSpPr>
            <p:spPr bwMode="auto">
              <a:xfrm>
                <a:off x="3123" y="720"/>
                <a:ext cx="838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2000">
                    <a:solidFill>
                      <a:srgbClr val="CC0000"/>
                    </a:solidFill>
                    <a:latin typeface="Arial" charset="0"/>
                  </a:rPr>
                  <a:t>3 x -2 = -6</a:t>
                </a:r>
              </a:p>
            </p:txBody>
          </p:sp>
          <p:sp>
            <p:nvSpPr>
              <p:cNvPr id="13" name="Line 8"/>
              <p:cNvSpPr>
                <a:spLocks noChangeShapeType="1"/>
              </p:cNvSpPr>
              <p:nvPr/>
            </p:nvSpPr>
            <p:spPr bwMode="auto">
              <a:xfrm flipH="1">
                <a:off x="3072" y="912"/>
                <a:ext cx="96" cy="144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Arial" charset="0"/>
                </a:endParaRPr>
              </a:p>
            </p:txBody>
          </p:sp>
        </p:grpSp>
      </p:grpSp>
      <p:sp>
        <p:nvSpPr>
          <p:cNvPr id="16" name="Text Box 11"/>
          <p:cNvSpPr txBox="1">
            <a:spLocks noChangeArrowheads="1"/>
          </p:cNvSpPr>
          <p:nvPr/>
        </p:nvSpPr>
        <p:spPr bwMode="auto">
          <a:xfrm>
            <a:off x="3128555" y="2627812"/>
            <a:ext cx="7762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CC0000"/>
                </a:solidFill>
                <a:latin typeface="Arial" charset="0"/>
              </a:rPr>
              <a:t>Al</a:t>
            </a:r>
            <a:r>
              <a:rPr lang="en-US" altLang="en-US" sz="2800" baseline="30000">
                <a:solidFill>
                  <a:srgbClr val="CC0000"/>
                </a:solidFill>
                <a:latin typeface="Arial" charset="0"/>
              </a:rPr>
              <a:t>3+</a:t>
            </a:r>
            <a:endParaRPr lang="en-US" altLang="en-US" sz="2800">
              <a:solidFill>
                <a:srgbClr val="CC0000"/>
              </a:solidFill>
              <a:latin typeface="Arial" charset="0"/>
            </a:endParaRPr>
          </a:p>
        </p:txBody>
      </p:sp>
      <p:sp>
        <p:nvSpPr>
          <p:cNvPr id="17" name="Text Box 12"/>
          <p:cNvSpPr txBox="1">
            <a:spLocks noChangeArrowheads="1"/>
          </p:cNvSpPr>
          <p:nvPr/>
        </p:nvSpPr>
        <p:spPr bwMode="auto">
          <a:xfrm>
            <a:off x="5033555" y="2627812"/>
            <a:ext cx="6762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CC0000"/>
                </a:solidFill>
                <a:latin typeface="Arial" charset="0"/>
              </a:rPr>
              <a:t>O</a:t>
            </a:r>
            <a:r>
              <a:rPr lang="en-US" altLang="en-US" sz="2800" baseline="30000">
                <a:solidFill>
                  <a:srgbClr val="CC0000"/>
                </a:solidFill>
                <a:latin typeface="Arial" charset="0"/>
              </a:rPr>
              <a:t>2-</a:t>
            </a:r>
            <a:endParaRPr lang="en-US" altLang="en-US" sz="2800">
              <a:solidFill>
                <a:srgbClr val="CC0000"/>
              </a:solidFill>
              <a:latin typeface="Arial" charset="0"/>
            </a:endParaRPr>
          </a:p>
        </p:txBody>
      </p:sp>
      <p:sp>
        <p:nvSpPr>
          <p:cNvPr id="18" name="Text Box 13"/>
          <p:cNvSpPr txBox="1">
            <a:spLocks noChangeArrowheads="1"/>
          </p:cNvSpPr>
          <p:nvPr/>
        </p:nvSpPr>
        <p:spPr bwMode="auto">
          <a:xfrm>
            <a:off x="3933418" y="3913687"/>
            <a:ext cx="11303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000000"/>
                </a:solidFill>
                <a:latin typeface="Arial" charset="0"/>
              </a:rPr>
              <a:t>CaBr</a:t>
            </a:r>
            <a:r>
              <a:rPr lang="en-US" altLang="en-US" sz="2800" baseline="-25000">
                <a:solidFill>
                  <a:srgbClr val="000000"/>
                </a:solidFill>
                <a:latin typeface="Arial" charset="0"/>
              </a:rPr>
              <a:t>2</a:t>
            </a:r>
            <a:endParaRPr lang="en-US" altLang="en-US" sz="2800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19" name="Group 32"/>
          <p:cNvGrpSpPr>
            <a:grpSpLocks/>
          </p:cNvGrpSpPr>
          <p:nvPr/>
        </p:nvGrpSpPr>
        <p:grpSpPr bwMode="auto">
          <a:xfrm>
            <a:off x="2595155" y="3456487"/>
            <a:ext cx="3621088" cy="533400"/>
            <a:chOff x="1680" y="1770"/>
            <a:chExt cx="2281" cy="336"/>
          </a:xfrm>
        </p:grpSpPr>
        <p:grpSp>
          <p:nvGrpSpPr>
            <p:cNvPr id="21" name="Group 14"/>
            <p:cNvGrpSpPr>
              <a:grpSpLocks/>
            </p:cNvGrpSpPr>
            <p:nvPr/>
          </p:nvGrpSpPr>
          <p:grpSpPr bwMode="auto">
            <a:xfrm>
              <a:off x="1680" y="1770"/>
              <a:ext cx="960" cy="336"/>
              <a:chOff x="1680" y="720"/>
              <a:chExt cx="960" cy="336"/>
            </a:xfrm>
          </p:grpSpPr>
          <p:sp>
            <p:nvSpPr>
              <p:cNvPr id="25" name="Text Box 15"/>
              <p:cNvSpPr txBox="1">
                <a:spLocks noChangeArrowheads="1"/>
              </p:cNvSpPr>
              <p:nvPr/>
            </p:nvSpPr>
            <p:spPr bwMode="auto">
              <a:xfrm>
                <a:off x="1680" y="720"/>
                <a:ext cx="918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2000">
                    <a:solidFill>
                      <a:srgbClr val="CC0000"/>
                    </a:solidFill>
                    <a:latin typeface="Arial" charset="0"/>
                  </a:rPr>
                  <a:t>1 x +2 = +2</a:t>
                </a:r>
              </a:p>
            </p:txBody>
          </p:sp>
          <p:sp>
            <p:nvSpPr>
              <p:cNvPr id="26" name="Line 16"/>
              <p:cNvSpPr>
                <a:spLocks noChangeShapeType="1"/>
              </p:cNvSpPr>
              <p:nvPr/>
            </p:nvSpPr>
            <p:spPr bwMode="auto">
              <a:xfrm>
                <a:off x="2544" y="912"/>
                <a:ext cx="96" cy="144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Arial" charset="0"/>
                </a:endParaRPr>
              </a:p>
            </p:txBody>
          </p:sp>
        </p:grpSp>
        <p:grpSp>
          <p:nvGrpSpPr>
            <p:cNvPr id="22" name="Group 17"/>
            <p:cNvGrpSpPr>
              <a:grpSpLocks/>
            </p:cNvGrpSpPr>
            <p:nvPr/>
          </p:nvGrpSpPr>
          <p:grpSpPr bwMode="auto">
            <a:xfrm>
              <a:off x="3072" y="1770"/>
              <a:ext cx="889" cy="336"/>
              <a:chOff x="3072" y="720"/>
              <a:chExt cx="889" cy="336"/>
            </a:xfrm>
          </p:grpSpPr>
          <p:sp>
            <p:nvSpPr>
              <p:cNvPr id="23" name="Text Box 18"/>
              <p:cNvSpPr txBox="1">
                <a:spLocks noChangeArrowheads="1"/>
              </p:cNvSpPr>
              <p:nvPr/>
            </p:nvSpPr>
            <p:spPr bwMode="auto">
              <a:xfrm>
                <a:off x="3123" y="720"/>
                <a:ext cx="838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2000">
                    <a:solidFill>
                      <a:srgbClr val="CC0000"/>
                    </a:solidFill>
                    <a:latin typeface="Arial" charset="0"/>
                  </a:rPr>
                  <a:t>2 x -1 = -2</a:t>
                </a:r>
              </a:p>
            </p:txBody>
          </p:sp>
          <p:sp>
            <p:nvSpPr>
              <p:cNvPr id="24" name="Line 19"/>
              <p:cNvSpPr>
                <a:spLocks noChangeShapeType="1"/>
              </p:cNvSpPr>
              <p:nvPr/>
            </p:nvSpPr>
            <p:spPr bwMode="auto">
              <a:xfrm flipH="1">
                <a:off x="3072" y="912"/>
                <a:ext cx="96" cy="144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Arial" charset="0"/>
                </a:endParaRPr>
              </a:p>
            </p:txBody>
          </p:sp>
        </p:grpSp>
      </p:grpSp>
      <p:sp>
        <p:nvSpPr>
          <p:cNvPr id="27" name="Text Box 20"/>
          <p:cNvSpPr txBox="1">
            <a:spLocks noChangeArrowheads="1"/>
          </p:cNvSpPr>
          <p:nvPr/>
        </p:nvSpPr>
        <p:spPr bwMode="auto">
          <a:xfrm>
            <a:off x="3058705" y="4294687"/>
            <a:ext cx="9159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CC0000"/>
                </a:solidFill>
                <a:latin typeface="Arial" charset="0"/>
              </a:rPr>
              <a:t>Ca</a:t>
            </a:r>
            <a:r>
              <a:rPr lang="en-US" altLang="en-US" sz="2800" baseline="30000">
                <a:solidFill>
                  <a:srgbClr val="CC0000"/>
                </a:solidFill>
                <a:latin typeface="Arial" charset="0"/>
              </a:rPr>
              <a:t>2+</a:t>
            </a:r>
            <a:endParaRPr lang="en-US" altLang="en-US" sz="2800">
              <a:solidFill>
                <a:srgbClr val="CC0000"/>
              </a:solidFill>
              <a:latin typeface="Arial" charset="0"/>
            </a:endParaRPr>
          </a:p>
        </p:txBody>
      </p:sp>
      <p:sp>
        <p:nvSpPr>
          <p:cNvPr id="28" name="Text Box 21"/>
          <p:cNvSpPr txBox="1">
            <a:spLocks noChangeArrowheads="1"/>
          </p:cNvSpPr>
          <p:nvPr/>
        </p:nvSpPr>
        <p:spPr bwMode="auto">
          <a:xfrm>
            <a:off x="5060543" y="4294687"/>
            <a:ext cx="62071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CC0000"/>
                </a:solidFill>
                <a:latin typeface="Arial" charset="0"/>
              </a:rPr>
              <a:t>Br</a:t>
            </a:r>
            <a:r>
              <a:rPr lang="en-US" altLang="en-US" sz="2800" b="1" baseline="30000">
                <a:solidFill>
                  <a:srgbClr val="CC0000"/>
                </a:solidFill>
                <a:latin typeface="Arial" charset="0"/>
              </a:rPr>
              <a:t>-</a:t>
            </a:r>
            <a:endParaRPr lang="en-US" altLang="en-US" sz="2800" b="1">
              <a:solidFill>
                <a:srgbClr val="CC0000"/>
              </a:solidFill>
              <a:latin typeface="Arial" charset="0"/>
            </a:endParaRPr>
          </a:p>
        </p:txBody>
      </p:sp>
      <p:sp>
        <p:nvSpPr>
          <p:cNvPr id="29" name="Text Box 22"/>
          <p:cNvSpPr txBox="1">
            <a:spLocks noChangeArrowheads="1"/>
          </p:cNvSpPr>
          <p:nvPr/>
        </p:nvSpPr>
        <p:spPr bwMode="auto">
          <a:xfrm>
            <a:off x="3779430" y="5904412"/>
            <a:ext cx="14430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000000"/>
                </a:solidFill>
                <a:latin typeface="Arial" charset="0"/>
              </a:rPr>
              <a:t>Na</a:t>
            </a:r>
            <a:r>
              <a:rPr lang="en-US" altLang="en-US" sz="2800" baseline="-25000">
                <a:solidFill>
                  <a:srgbClr val="000000"/>
                </a:solidFill>
                <a:latin typeface="Arial" charset="0"/>
              </a:rPr>
              <a:t>2</a:t>
            </a:r>
            <a:r>
              <a:rPr lang="en-US" altLang="en-US" sz="2800">
                <a:solidFill>
                  <a:srgbClr val="000000"/>
                </a:solidFill>
                <a:latin typeface="Arial" charset="0"/>
              </a:rPr>
              <a:t>CO</a:t>
            </a:r>
            <a:r>
              <a:rPr lang="en-US" altLang="en-US" sz="2800" baseline="-25000">
                <a:solidFill>
                  <a:srgbClr val="000000"/>
                </a:solidFill>
                <a:latin typeface="Arial" charset="0"/>
              </a:rPr>
              <a:t>3</a:t>
            </a:r>
          </a:p>
        </p:txBody>
      </p:sp>
      <p:grpSp>
        <p:nvGrpSpPr>
          <p:cNvPr id="30" name="Group 31"/>
          <p:cNvGrpSpPr>
            <a:grpSpLocks/>
          </p:cNvGrpSpPr>
          <p:nvPr/>
        </p:nvGrpSpPr>
        <p:grpSpPr bwMode="auto">
          <a:xfrm>
            <a:off x="2596743" y="5447212"/>
            <a:ext cx="3621087" cy="533400"/>
            <a:chOff x="1681" y="3024"/>
            <a:chExt cx="2281" cy="336"/>
          </a:xfrm>
        </p:grpSpPr>
        <p:grpSp>
          <p:nvGrpSpPr>
            <p:cNvPr id="31" name="Group 23"/>
            <p:cNvGrpSpPr>
              <a:grpSpLocks/>
            </p:cNvGrpSpPr>
            <p:nvPr/>
          </p:nvGrpSpPr>
          <p:grpSpPr bwMode="auto">
            <a:xfrm>
              <a:off x="1681" y="3024"/>
              <a:ext cx="960" cy="336"/>
              <a:chOff x="1680" y="720"/>
              <a:chExt cx="960" cy="336"/>
            </a:xfrm>
          </p:grpSpPr>
          <p:sp>
            <p:nvSpPr>
              <p:cNvPr id="35" name="Text Box 24"/>
              <p:cNvSpPr txBox="1">
                <a:spLocks noChangeArrowheads="1"/>
              </p:cNvSpPr>
              <p:nvPr/>
            </p:nvSpPr>
            <p:spPr bwMode="auto">
              <a:xfrm>
                <a:off x="1680" y="720"/>
                <a:ext cx="918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2000">
                    <a:solidFill>
                      <a:srgbClr val="CC0000"/>
                    </a:solidFill>
                    <a:latin typeface="Arial" charset="0"/>
                  </a:rPr>
                  <a:t>1 x +2 = +2</a:t>
                </a:r>
              </a:p>
            </p:txBody>
          </p:sp>
          <p:sp>
            <p:nvSpPr>
              <p:cNvPr id="36" name="Line 25"/>
              <p:cNvSpPr>
                <a:spLocks noChangeShapeType="1"/>
              </p:cNvSpPr>
              <p:nvPr/>
            </p:nvSpPr>
            <p:spPr bwMode="auto">
              <a:xfrm>
                <a:off x="2544" y="912"/>
                <a:ext cx="96" cy="144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Arial" charset="0"/>
                </a:endParaRPr>
              </a:p>
            </p:txBody>
          </p:sp>
        </p:grpSp>
        <p:grpSp>
          <p:nvGrpSpPr>
            <p:cNvPr id="32" name="Group 26"/>
            <p:cNvGrpSpPr>
              <a:grpSpLocks/>
            </p:cNvGrpSpPr>
            <p:nvPr/>
          </p:nvGrpSpPr>
          <p:grpSpPr bwMode="auto">
            <a:xfrm>
              <a:off x="3073" y="3024"/>
              <a:ext cx="889" cy="336"/>
              <a:chOff x="3072" y="720"/>
              <a:chExt cx="889" cy="336"/>
            </a:xfrm>
          </p:grpSpPr>
          <p:sp>
            <p:nvSpPr>
              <p:cNvPr id="33" name="Text Box 27"/>
              <p:cNvSpPr txBox="1">
                <a:spLocks noChangeArrowheads="1"/>
              </p:cNvSpPr>
              <p:nvPr/>
            </p:nvSpPr>
            <p:spPr bwMode="auto">
              <a:xfrm>
                <a:off x="3123" y="720"/>
                <a:ext cx="838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2000">
                    <a:solidFill>
                      <a:srgbClr val="CC0000"/>
                    </a:solidFill>
                    <a:latin typeface="Arial" charset="0"/>
                  </a:rPr>
                  <a:t>1 x -2 = -2</a:t>
                </a:r>
              </a:p>
            </p:txBody>
          </p:sp>
          <p:sp>
            <p:nvSpPr>
              <p:cNvPr id="34" name="Line 28"/>
              <p:cNvSpPr>
                <a:spLocks noChangeShapeType="1"/>
              </p:cNvSpPr>
              <p:nvPr/>
            </p:nvSpPr>
            <p:spPr bwMode="auto">
              <a:xfrm flipH="1">
                <a:off x="3072" y="912"/>
                <a:ext cx="96" cy="144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Arial" charset="0"/>
                </a:endParaRPr>
              </a:p>
            </p:txBody>
          </p:sp>
        </p:grpSp>
      </p:grpSp>
      <p:sp>
        <p:nvSpPr>
          <p:cNvPr id="37" name="Text Box 29"/>
          <p:cNvSpPr txBox="1">
            <a:spLocks noChangeArrowheads="1"/>
          </p:cNvSpPr>
          <p:nvPr/>
        </p:nvSpPr>
        <p:spPr bwMode="auto">
          <a:xfrm>
            <a:off x="3126968" y="6285412"/>
            <a:ext cx="7810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CC0000"/>
                </a:solidFill>
                <a:latin typeface="Arial" charset="0"/>
              </a:rPr>
              <a:t>Na</a:t>
            </a:r>
            <a:r>
              <a:rPr lang="en-US" altLang="en-US" sz="2800" baseline="30000">
                <a:solidFill>
                  <a:srgbClr val="CC0000"/>
                </a:solidFill>
                <a:latin typeface="Arial" charset="0"/>
              </a:rPr>
              <a:t>+</a:t>
            </a:r>
            <a:endParaRPr lang="en-US" altLang="en-US" sz="2800">
              <a:solidFill>
                <a:srgbClr val="CC0000"/>
              </a:solidFill>
              <a:latin typeface="Arial" charset="0"/>
            </a:endParaRPr>
          </a:p>
        </p:txBody>
      </p:sp>
      <p:sp>
        <p:nvSpPr>
          <p:cNvPr id="38" name="Text Box 30"/>
          <p:cNvSpPr txBox="1">
            <a:spLocks noChangeArrowheads="1"/>
          </p:cNvSpPr>
          <p:nvPr/>
        </p:nvSpPr>
        <p:spPr bwMode="auto">
          <a:xfrm>
            <a:off x="5108168" y="6285412"/>
            <a:ext cx="106838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CC0000"/>
                </a:solidFill>
                <a:latin typeface="Arial" charset="0"/>
              </a:rPr>
              <a:t>CO</a:t>
            </a:r>
            <a:r>
              <a:rPr lang="en-US" altLang="en-US" sz="2800" baseline="-25000">
                <a:solidFill>
                  <a:srgbClr val="CC0000"/>
                </a:solidFill>
                <a:latin typeface="Arial" charset="0"/>
              </a:rPr>
              <a:t>3</a:t>
            </a:r>
            <a:r>
              <a:rPr lang="en-US" altLang="en-US" sz="2800" baseline="30000">
                <a:solidFill>
                  <a:srgbClr val="CC0000"/>
                </a:solidFill>
                <a:latin typeface="Arial" charset="0"/>
              </a:rPr>
              <a:t>2</a:t>
            </a:r>
            <a:r>
              <a:rPr lang="en-US" altLang="en-US" sz="2800" b="1" baseline="30000">
                <a:solidFill>
                  <a:srgbClr val="CC0000"/>
                </a:solidFill>
                <a:latin typeface="Arial" charset="0"/>
              </a:rPr>
              <a:t>-</a:t>
            </a:r>
            <a:endParaRPr lang="en-US" altLang="en-US" sz="2800" b="1">
              <a:solidFill>
                <a:srgbClr val="CC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71198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utoUpdateAnimBg="0"/>
      <p:bldP spid="17" grpId="0" autoUpdateAnimBg="0"/>
      <p:bldP spid="27" grpId="0" autoUpdateAnimBg="0"/>
      <p:bldP spid="28" grpId="0" autoUpdateAnimBg="0"/>
      <p:bldP spid="37" grpId="0" autoUpdateAnimBg="0"/>
      <p:bldP spid="38" grpId="0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2852847" y="72457"/>
            <a:ext cx="3455561" cy="584775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doni MT" panose="02070603080606020203" pitchFamily="18" charset="0"/>
                <a:ea typeface="+mn-ea"/>
                <a:cs typeface="+mn-cs"/>
              </a:rPr>
              <a:t>Chemical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doni MT" panose="02070603080606020203" pitchFamily="18" charset="0"/>
                <a:ea typeface="+mn-ea"/>
                <a:cs typeface="+mn-cs"/>
              </a:rPr>
              <a:t>Formulas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Bodoni MT" panose="02070603080606020203" pitchFamily="18" charset="0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755" y="611512"/>
            <a:ext cx="7647633" cy="6175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5490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646241" y="4945"/>
            <a:ext cx="3796232" cy="584775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Bodoni MT" panose="02070603080606020203" pitchFamily="18" charset="0"/>
              </a:rPr>
              <a:t>Naming </a:t>
            </a:r>
            <a:r>
              <a:rPr lang="en-US" sz="3200" b="1" dirty="0" smtClean="0">
                <a:solidFill>
                  <a:srgbClr val="FF0000"/>
                </a:solidFill>
                <a:latin typeface="Bodoni MT" panose="02070603080606020203" pitchFamily="18" charset="0"/>
              </a:rPr>
              <a:t>Compounds </a:t>
            </a:r>
            <a:endParaRPr lang="en-US" sz="3200" dirty="0">
              <a:solidFill>
                <a:srgbClr val="FF0000"/>
              </a:solidFill>
              <a:latin typeface="Bodoni MT" panose="02070603080606020203" pitchFamily="18" charset="0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476794" y="1008358"/>
            <a:ext cx="77724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Courier New" panose="02070309020205020404" pitchFamily="49" charset="0"/>
              <a:buChar char="o"/>
            </a:pPr>
            <a:r>
              <a:rPr lang="en-US" altLang="en-US" sz="2800" b="1" kern="0" dirty="0" smtClean="0">
                <a:solidFill>
                  <a:srgbClr val="FF0000"/>
                </a:solidFill>
                <a:latin typeface="Arial" charset="0"/>
              </a:rPr>
              <a:t>Ionic Compounds</a:t>
            </a:r>
          </a:p>
          <a:p>
            <a:pPr lvl="1"/>
            <a:r>
              <a:rPr lang="en-US" altLang="en-US" sz="2400" kern="0" dirty="0" smtClean="0">
                <a:latin typeface="Arial" charset="0"/>
              </a:rPr>
              <a:t>Often a metal + nonmetal</a:t>
            </a:r>
          </a:p>
          <a:p>
            <a:pPr lvl="1"/>
            <a:r>
              <a:rPr lang="en-US" altLang="en-US" sz="2400" kern="0" dirty="0" smtClean="0">
                <a:latin typeface="Arial" charset="0"/>
              </a:rPr>
              <a:t>Anion (nonmetal), add “ide” to element name</a:t>
            </a:r>
            <a:endParaRPr lang="en-US" altLang="en-US" sz="2400" kern="0" dirty="0">
              <a:latin typeface="Arial" charset="0"/>
            </a:endParaRP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2070462" y="2903039"/>
            <a:ext cx="10906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000000"/>
                </a:solidFill>
                <a:latin typeface="Arial" charset="0"/>
              </a:rPr>
              <a:t>BaCl</a:t>
            </a:r>
            <a:r>
              <a:rPr lang="en-US" altLang="en-US" sz="2800" baseline="-25000">
                <a:solidFill>
                  <a:srgbClr val="000000"/>
                </a:solidFill>
                <a:latin typeface="Arial" charset="0"/>
              </a:rPr>
              <a:t>2</a:t>
            </a:r>
            <a:endParaRPr lang="en-US" altLang="en-US" sz="2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4737462" y="2901452"/>
            <a:ext cx="26225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>
                <a:solidFill>
                  <a:srgbClr val="000000"/>
                </a:solidFill>
                <a:latin typeface="Arial" charset="0"/>
              </a:rPr>
              <a:t>barium chloride</a:t>
            </a:r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2070462" y="3512639"/>
            <a:ext cx="8318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000000"/>
                </a:solidFill>
                <a:latin typeface="Arial" charset="0"/>
              </a:rPr>
              <a:t>K</a:t>
            </a:r>
            <a:r>
              <a:rPr lang="en-US" altLang="en-US" sz="2800" baseline="-25000">
                <a:solidFill>
                  <a:srgbClr val="000000"/>
                </a:solidFill>
                <a:latin typeface="Arial" charset="0"/>
              </a:rPr>
              <a:t>2</a:t>
            </a:r>
            <a:r>
              <a:rPr lang="en-US" altLang="en-US" sz="2800">
                <a:solidFill>
                  <a:srgbClr val="000000"/>
                </a:solidFill>
                <a:latin typeface="Arial" charset="0"/>
              </a:rPr>
              <a:t>O</a:t>
            </a:r>
          </a:p>
        </p:txBody>
      </p:sp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4737462" y="3511052"/>
            <a:ext cx="27590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>
                <a:solidFill>
                  <a:srgbClr val="000000"/>
                </a:solidFill>
                <a:latin typeface="Arial" charset="0"/>
              </a:rPr>
              <a:t>potassium oxide</a:t>
            </a:r>
          </a:p>
        </p:txBody>
      </p:sp>
      <p:sp>
        <p:nvSpPr>
          <p:cNvPr id="17" name="Text Box 8"/>
          <p:cNvSpPr txBox="1">
            <a:spLocks noChangeArrowheads="1"/>
          </p:cNvSpPr>
          <p:nvPr/>
        </p:nvSpPr>
        <p:spPr bwMode="auto">
          <a:xfrm>
            <a:off x="2070462" y="4122239"/>
            <a:ext cx="15859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000000"/>
                </a:solidFill>
                <a:latin typeface="Arial" charset="0"/>
              </a:rPr>
              <a:t>Mg(OH)</a:t>
            </a:r>
            <a:r>
              <a:rPr lang="en-US" altLang="en-US" sz="2800" baseline="-25000">
                <a:solidFill>
                  <a:srgbClr val="000000"/>
                </a:solidFill>
                <a:latin typeface="Arial" charset="0"/>
              </a:rPr>
              <a:t>2</a:t>
            </a:r>
            <a:endParaRPr lang="en-US" altLang="en-US" sz="2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" name="Text Box 9"/>
          <p:cNvSpPr txBox="1">
            <a:spLocks noChangeArrowheads="1"/>
          </p:cNvSpPr>
          <p:nvPr/>
        </p:nvSpPr>
        <p:spPr bwMode="auto">
          <a:xfrm>
            <a:off x="4737462" y="4120652"/>
            <a:ext cx="367188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>
                <a:solidFill>
                  <a:srgbClr val="000000"/>
                </a:solidFill>
                <a:latin typeface="Arial" charset="0"/>
              </a:rPr>
              <a:t>magnesium hydroxide</a:t>
            </a:r>
          </a:p>
        </p:txBody>
      </p:sp>
      <p:sp>
        <p:nvSpPr>
          <p:cNvPr id="19" name="Text Box 10"/>
          <p:cNvSpPr txBox="1">
            <a:spLocks noChangeArrowheads="1"/>
          </p:cNvSpPr>
          <p:nvPr/>
        </p:nvSpPr>
        <p:spPr bwMode="auto">
          <a:xfrm>
            <a:off x="2070462" y="4846139"/>
            <a:ext cx="10890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000000"/>
                </a:solidFill>
                <a:latin typeface="Arial" charset="0"/>
              </a:rPr>
              <a:t>KNO</a:t>
            </a:r>
            <a:r>
              <a:rPr lang="en-US" altLang="en-US" sz="2800" baseline="-25000">
                <a:solidFill>
                  <a:srgbClr val="000000"/>
                </a:solidFill>
                <a:latin typeface="Arial" charset="0"/>
              </a:rPr>
              <a:t>3</a:t>
            </a:r>
            <a:endParaRPr lang="en-US" altLang="en-US" sz="2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0" name="Text Box 11"/>
          <p:cNvSpPr txBox="1">
            <a:spLocks noChangeArrowheads="1"/>
          </p:cNvSpPr>
          <p:nvPr/>
        </p:nvSpPr>
        <p:spPr bwMode="auto">
          <a:xfrm>
            <a:off x="4737462" y="4844552"/>
            <a:ext cx="289718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000000"/>
                </a:solidFill>
                <a:latin typeface="Arial" charset="0"/>
              </a:rPr>
              <a:t>potassium nitrate</a:t>
            </a:r>
          </a:p>
        </p:txBody>
      </p:sp>
    </p:spTree>
    <p:extLst>
      <p:ext uri="{BB962C8B-B14F-4D97-AF65-F5344CB8AC3E}">
        <p14:creationId xmlns:p14="http://schemas.microsoft.com/office/powerpoint/2010/main" xmlns="" val="3753166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utoUpdateAnimBg="0"/>
      <p:bldP spid="14" grpId="0" autoUpdateAnimBg="0"/>
      <p:bldP spid="15" grpId="0" autoUpdateAnimBg="0"/>
      <p:bldP spid="16" grpId="0" autoUpdateAnimBg="0"/>
      <p:bldP spid="17" grpId="0" autoUpdateAnimBg="0"/>
      <p:bldP spid="18" grpId="0" autoUpdateAnimBg="0"/>
      <p:bldP spid="19" grpId="0" autoUpdateAnimBg="0"/>
      <p:bldP spid="20" grpId="0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646241" y="4945"/>
            <a:ext cx="3796232" cy="584775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Bodoni MT" panose="02070603080606020203" pitchFamily="18" charset="0"/>
              </a:rPr>
              <a:t>Naming </a:t>
            </a:r>
            <a:r>
              <a:rPr lang="en-US" sz="3200" b="1" dirty="0" smtClean="0">
                <a:solidFill>
                  <a:srgbClr val="FF0000"/>
                </a:solidFill>
                <a:latin typeface="Bodoni MT" panose="02070603080606020203" pitchFamily="18" charset="0"/>
              </a:rPr>
              <a:t>Compounds </a:t>
            </a:r>
            <a:endParaRPr lang="en-US" sz="3200" dirty="0">
              <a:solidFill>
                <a:srgbClr val="FF0000"/>
              </a:solidFill>
              <a:latin typeface="Bodoni MT" panose="02070603080606020203" pitchFamily="18" charset="0"/>
            </a:endParaRPr>
          </a:p>
        </p:txBody>
      </p:sp>
      <p:sp>
        <p:nvSpPr>
          <p:cNvPr id="21" name="Rectangle 2"/>
          <p:cNvSpPr txBox="1">
            <a:spLocks noChangeArrowheads="1"/>
          </p:cNvSpPr>
          <p:nvPr/>
        </p:nvSpPr>
        <p:spPr bwMode="auto">
          <a:xfrm>
            <a:off x="306388" y="778735"/>
            <a:ext cx="8077200" cy="984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just">
              <a:buFont typeface="Courier New" panose="02070309020205020404" pitchFamily="49" charset="0"/>
              <a:buChar char="o"/>
            </a:pPr>
            <a:r>
              <a:rPr lang="en-US" altLang="en-US" sz="2800" kern="0" dirty="0" smtClean="0">
                <a:solidFill>
                  <a:srgbClr val="0070C0"/>
                </a:solidFill>
                <a:latin typeface="Arial" charset="0"/>
              </a:rPr>
              <a:t>Transition metal ionic compounds</a:t>
            </a:r>
          </a:p>
          <a:p>
            <a:pPr lvl="1" algn="just"/>
            <a:r>
              <a:rPr lang="en-US" altLang="en-US" sz="2400" kern="0" dirty="0" smtClean="0">
                <a:latin typeface="Arial" charset="0"/>
              </a:rPr>
              <a:t>indicate charge on metal with Roman numerals</a:t>
            </a:r>
            <a:endParaRPr lang="en-US" altLang="en-US" sz="2400" kern="0" dirty="0">
              <a:latin typeface="Arial" charset="0"/>
            </a:endParaRPr>
          </a:p>
        </p:txBody>
      </p:sp>
      <p:sp>
        <p:nvSpPr>
          <p:cNvPr id="22" name="Text Box 3"/>
          <p:cNvSpPr txBox="1">
            <a:spLocks noChangeArrowheads="1"/>
          </p:cNvSpPr>
          <p:nvPr/>
        </p:nvSpPr>
        <p:spPr bwMode="auto">
          <a:xfrm>
            <a:off x="381000" y="4366396"/>
            <a:ext cx="107156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000000"/>
                </a:solidFill>
                <a:latin typeface="Arial" charset="0"/>
              </a:rPr>
              <a:t>FeCl</a:t>
            </a:r>
            <a:r>
              <a:rPr lang="en-US" altLang="en-US" sz="2800" baseline="-25000">
                <a:solidFill>
                  <a:srgbClr val="000000"/>
                </a:solidFill>
                <a:latin typeface="Arial" charset="0"/>
              </a:rPr>
              <a:t>2</a:t>
            </a:r>
          </a:p>
        </p:txBody>
      </p:sp>
      <p:sp>
        <p:nvSpPr>
          <p:cNvPr id="23" name="Text Box 4"/>
          <p:cNvSpPr txBox="1">
            <a:spLocks noChangeArrowheads="1"/>
          </p:cNvSpPr>
          <p:nvPr/>
        </p:nvSpPr>
        <p:spPr bwMode="auto">
          <a:xfrm>
            <a:off x="1751013" y="4366396"/>
            <a:ext cx="326231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>
                <a:solidFill>
                  <a:srgbClr val="000000"/>
                </a:solidFill>
                <a:latin typeface="Arial" charset="0"/>
              </a:rPr>
              <a:t>2 Cl</a:t>
            </a:r>
            <a:r>
              <a:rPr lang="en-US" altLang="en-US" sz="2800" baseline="30000" dirty="0">
                <a:solidFill>
                  <a:srgbClr val="000000"/>
                </a:solidFill>
                <a:latin typeface="Arial" charset="0"/>
              </a:rPr>
              <a:t>-</a:t>
            </a:r>
            <a:r>
              <a:rPr lang="en-US" altLang="en-US" sz="2800" dirty="0">
                <a:solidFill>
                  <a:srgbClr val="000000"/>
                </a:solidFill>
                <a:latin typeface="Arial" charset="0"/>
              </a:rPr>
              <a:t>  -2 so Fe is +2</a:t>
            </a:r>
          </a:p>
        </p:txBody>
      </p:sp>
      <p:sp>
        <p:nvSpPr>
          <p:cNvPr id="24" name="Text Box 5"/>
          <p:cNvSpPr txBox="1">
            <a:spLocks noChangeArrowheads="1"/>
          </p:cNvSpPr>
          <p:nvPr/>
        </p:nvSpPr>
        <p:spPr bwMode="auto">
          <a:xfrm>
            <a:off x="5732463" y="4366396"/>
            <a:ext cx="26511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000000"/>
                </a:solidFill>
                <a:latin typeface="Arial" charset="0"/>
              </a:rPr>
              <a:t>iron(II) chloride</a:t>
            </a:r>
            <a:r>
              <a:rPr lang="en-US" altLang="en-US" sz="2800">
                <a:solidFill>
                  <a:srgbClr val="000000"/>
                </a:solidFill>
                <a:latin typeface="Times New Roman" charset="0"/>
              </a:rPr>
              <a:t> </a:t>
            </a:r>
          </a:p>
        </p:txBody>
      </p:sp>
      <p:sp>
        <p:nvSpPr>
          <p:cNvPr id="25" name="Text Box 6"/>
          <p:cNvSpPr txBox="1">
            <a:spLocks noChangeArrowheads="1"/>
          </p:cNvSpPr>
          <p:nvPr/>
        </p:nvSpPr>
        <p:spPr bwMode="auto">
          <a:xfrm>
            <a:off x="381000" y="5280796"/>
            <a:ext cx="107156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000000"/>
                </a:solidFill>
                <a:latin typeface="Arial" charset="0"/>
              </a:rPr>
              <a:t>FeCl</a:t>
            </a:r>
            <a:r>
              <a:rPr lang="en-US" altLang="en-US" sz="2800" baseline="-25000">
                <a:solidFill>
                  <a:srgbClr val="000000"/>
                </a:solidFill>
                <a:latin typeface="Arial" charset="0"/>
              </a:rPr>
              <a:t>3</a:t>
            </a:r>
          </a:p>
        </p:txBody>
      </p:sp>
      <p:sp>
        <p:nvSpPr>
          <p:cNvPr id="26" name="Text Box 7"/>
          <p:cNvSpPr txBox="1">
            <a:spLocks noChangeArrowheads="1"/>
          </p:cNvSpPr>
          <p:nvPr/>
        </p:nvSpPr>
        <p:spPr bwMode="auto">
          <a:xfrm>
            <a:off x="1751013" y="5280796"/>
            <a:ext cx="326231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000000"/>
                </a:solidFill>
                <a:latin typeface="Arial" charset="0"/>
              </a:rPr>
              <a:t>3 Cl</a:t>
            </a:r>
            <a:r>
              <a:rPr lang="en-US" altLang="en-US" sz="2800" baseline="30000">
                <a:solidFill>
                  <a:srgbClr val="000000"/>
                </a:solidFill>
                <a:latin typeface="Arial" charset="0"/>
              </a:rPr>
              <a:t>-</a:t>
            </a:r>
            <a:r>
              <a:rPr lang="en-US" altLang="en-US" sz="2800">
                <a:solidFill>
                  <a:srgbClr val="000000"/>
                </a:solidFill>
                <a:latin typeface="Arial" charset="0"/>
              </a:rPr>
              <a:t>  -3 so Fe is +3</a:t>
            </a:r>
          </a:p>
        </p:txBody>
      </p:sp>
      <p:sp>
        <p:nvSpPr>
          <p:cNvPr id="27" name="Text Box 8"/>
          <p:cNvSpPr txBox="1">
            <a:spLocks noChangeArrowheads="1"/>
          </p:cNvSpPr>
          <p:nvPr/>
        </p:nvSpPr>
        <p:spPr bwMode="auto">
          <a:xfrm>
            <a:off x="5732463" y="5280796"/>
            <a:ext cx="27590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000000"/>
                </a:solidFill>
                <a:latin typeface="Arial" charset="0"/>
              </a:rPr>
              <a:t>iron(III) chloride </a:t>
            </a:r>
          </a:p>
        </p:txBody>
      </p:sp>
      <p:sp>
        <p:nvSpPr>
          <p:cNvPr id="28" name="Text Box 9"/>
          <p:cNvSpPr txBox="1">
            <a:spLocks noChangeArrowheads="1"/>
          </p:cNvSpPr>
          <p:nvPr/>
        </p:nvSpPr>
        <p:spPr bwMode="auto">
          <a:xfrm>
            <a:off x="381000" y="6195196"/>
            <a:ext cx="10668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000000"/>
                </a:solidFill>
                <a:latin typeface="Arial" charset="0"/>
              </a:rPr>
              <a:t>Cr</a:t>
            </a:r>
            <a:r>
              <a:rPr lang="en-US" altLang="en-US" sz="2800" baseline="-25000">
                <a:solidFill>
                  <a:srgbClr val="000000"/>
                </a:solidFill>
                <a:latin typeface="Arial" charset="0"/>
              </a:rPr>
              <a:t>2</a:t>
            </a:r>
            <a:r>
              <a:rPr lang="en-US" altLang="en-US" sz="2800">
                <a:solidFill>
                  <a:srgbClr val="000000"/>
                </a:solidFill>
                <a:latin typeface="Arial" charset="0"/>
              </a:rPr>
              <a:t>S</a:t>
            </a:r>
            <a:r>
              <a:rPr lang="en-US" altLang="en-US" sz="2800" baseline="-25000">
                <a:solidFill>
                  <a:srgbClr val="000000"/>
                </a:solidFill>
                <a:latin typeface="Arial" charset="0"/>
              </a:rPr>
              <a:t>3</a:t>
            </a:r>
            <a:endParaRPr lang="en-US" altLang="en-US" sz="2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9" name="Text Box 10"/>
          <p:cNvSpPr txBox="1">
            <a:spLocks noChangeArrowheads="1"/>
          </p:cNvSpPr>
          <p:nvPr/>
        </p:nvSpPr>
        <p:spPr bwMode="auto">
          <a:xfrm>
            <a:off x="1751013" y="6195196"/>
            <a:ext cx="39909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000000"/>
                </a:solidFill>
                <a:latin typeface="Arial" charset="0"/>
              </a:rPr>
              <a:t>3 S</a:t>
            </a:r>
            <a:r>
              <a:rPr lang="en-US" altLang="en-US" sz="2800" baseline="30000">
                <a:solidFill>
                  <a:srgbClr val="000000"/>
                </a:solidFill>
                <a:latin typeface="Arial" charset="0"/>
              </a:rPr>
              <a:t>-2</a:t>
            </a:r>
            <a:r>
              <a:rPr lang="en-US" altLang="en-US" sz="2800">
                <a:solidFill>
                  <a:srgbClr val="000000"/>
                </a:solidFill>
                <a:latin typeface="Arial" charset="0"/>
              </a:rPr>
              <a:t> -6 so Cr is +3 (6/2)</a:t>
            </a:r>
          </a:p>
        </p:txBody>
      </p:sp>
      <p:sp>
        <p:nvSpPr>
          <p:cNvPr id="30" name="Text Box 11"/>
          <p:cNvSpPr txBox="1">
            <a:spLocks noChangeArrowheads="1"/>
          </p:cNvSpPr>
          <p:nvPr/>
        </p:nvSpPr>
        <p:spPr bwMode="auto">
          <a:xfrm>
            <a:off x="5732463" y="6195196"/>
            <a:ext cx="341153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000000"/>
                </a:solidFill>
                <a:latin typeface="Arial" charset="0"/>
              </a:rPr>
              <a:t>chromium(III) sulfide</a:t>
            </a:r>
          </a:p>
        </p:txBody>
      </p:sp>
      <p:pic>
        <p:nvPicPr>
          <p:cNvPr id="31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837508"/>
            <a:ext cx="4733925" cy="196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24379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utoUpdateAnimBg="0"/>
      <p:bldP spid="23" grpId="0" autoUpdateAnimBg="0"/>
      <p:bldP spid="24" grpId="0" autoUpdateAnimBg="0"/>
      <p:bldP spid="25" grpId="0" autoUpdateAnimBg="0"/>
      <p:bldP spid="26" grpId="0" autoUpdateAnimBg="0"/>
      <p:bldP spid="27" grpId="0" autoUpdateAnimBg="0"/>
      <p:bldP spid="28" grpId="0" autoUpdateAnimBg="0"/>
      <p:bldP spid="29" grpId="0" autoUpdateAnimBg="0"/>
      <p:bldP spid="30" grpId="0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646241" y="4945"/>
            <a:ext cx="3796232" cy="584775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doni MT" panose="02070603080606020203" pitchFamily="18" charset="0"/>
                <a:ea typeface="+mn-ea"/>
                <a:cs typeface="+mn-cs"/>
              </a:rPr>
              <a:t>Naming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doni MT" panose="02070603080606020203" pitchFamily="18" charset="0"/>
                <a:ea typeface="+mn-ea"/>
                <a:cs typeface="+mn-cs"/>
              </a:rPr>
              <a:t>Compounds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Bodoni MT" panose="02070603080606020203" pitchFamily="18" charset="0"/>
              <a:ea typeface="+mn-ea"/>
              <a:cs typeface="+mn-cs"/>
            </a:endParaRPr>
          </a:p>
        </p:txBody>
      </p:sp>
      <p:pic>
        <p:nvPicPr>
          <p:cNvPr id="14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9067800" cy="345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2744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646241" y="4945"/>
            <a:ext cx="3796232" cy="584775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doni MT" panose="02070603080606020203" pitchFamily="18" charset="0"/>
                <a:ea typeface="+mn-ea"/>
                <a:cs typeface="+mn-cs"/>
              </a:rPr>
              <a:t>Naming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doni MT" panose="02070603080606020203" pitchFamily="18" charset="0"/>
                <a:ea typeface="+mn-ea"/>
                <a:cs typeface="+mn-cs"/>
              </a:rPr>
              <a:t>Compounds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Bodoni MT" panose="02070603080606020203" pitchFamily="18" charset="0"/>
              <a:ea typeface="+mn-ea"/>
              <a:cs typeface="+mn-cs"/>
            </a:endParaRPr>
          </a:p>
        </p:txBody>
      </p:sp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48783" y="589720"/>
            <a:ext cx="5181510" cy="6257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125288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646241" y="4945"/>
            <a:ext cx="3796232" cy="584775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doni MT" panose="02070603080606020203" pitchFamily="18" charset="0"/>
                <a:ea typeface="+mn-ea"/>
                <a:cs typeface="+mn-cs"/>
              </a:rPr>
              <a:t>Naming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doni MT" panose="02070603080606020203" pitchFamily="18" charset="0"/>
                <a:ea typeface="+mn-ea"/>
                <a:cs typeface="+mn-cs"/>
              </a:rPr>
              <a:t>Compounds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Bodoni MT" panose="02070603080606020203" pitchFamily="18" charset="0"/>
              <a:ea typeface="+mn-ea"/>
              <a:cs typeface="+mn-cs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98970" y="712176"/>
            <a:ext cx="8338053" cy="6054384"/>
            <a:chOff x="330907" y="816679"/>
            <a:chExt cx="7816453" cy="579981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/>
            <a:srcRect r="1048"/>
            <a:stretch/>
          </p:blipFill>
          <p:spPr>
            <a:xfrm>
              <a:off x="330907" y="816679"/>
              <a:ext cx="7816453" cy="1815388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30907" y="2632067"/>
              <a:ext cx="7816453" cy="398442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158051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51062" y="56134"/>
            <a:ext cx="4853188" cy="584775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doni MT" panose="02070603080606020203" pitchFamily="18" charset="0"/>
                <a:ea typeface="+mn-ea"/>
                <a:cs typeface="+mn-cs"/>
              </a:rPr>
              <a:t>The Structure of the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doni MT" panose="02070603080606020203" pitchFamily="18" charset="0"/>
                <a:ea typeface="+mn-ea"/>
                <a:cs typeface="+mn-cs"/>
              </a:rPr>
              <a:t>Atom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Bodoni MT" panose="02070603080606020203" pitchFamily="18" charset="0"/>
              <a:ea typeface="+mn-ea"/>
              <a:cs typeface="+mn-cs"/>
            </a:endParaRPr>
          </a:p>
        </p:txBody>
      </p:sp>
      <p:sp>
        <p:nvSpPr>
          <p:cNvPr id="16" name="Rectangle 2"/>
          <p:cNvSpPr txBox="1">
            <a:spLocks noChangeArrowheads="1"/>
          </p:cNvSpPr>
          <p:nvPr/>
        </p:nvSpPr>
        <p:spPr bwMode="auto">
          <a:xfrm>
            <a:off x="0" y="657311"/>
            <a:ext cx="5606041" cy="581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sng" strike="noStrike" kern="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Dalton’s Atomic Theory (1808)</a:t>
            </a:r>
            <a:endParaRPr kumimoji="0" lang="en-US" altLang="en-US" sz="2800" b="1" i="0" u="sng" strike="noStrike" kern="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+mj-ea"/>
              <a:cs typeface="+mj-cs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58923" y="1110266"/>
            <a:ext cx="8691073" cy="5632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marL="342900" indent="-342900" algn="just" fontAlgn="base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r>
              <a:rPr lang="en-US" altLang="en-US" b="1" i="1" dirty="0" smtClean="0">
                <a:solidFill>
                  <a:srgbClr val="FF0000"/>
                </a:solidFill>
                <a:latin typeface="Arial" charset="0"/>
              </a:rPr>
              <a:t>Atom</a:t>
            </a:r>
            <a:r>
              <a:rPr lang="en-US" altLang="en-US" dirty="0" smtClean="0">
                <a:solidFill>
                  <a:srgbClr val="000000"/>
                </a:solidFill>
                <a:latin typeface="Arial" charset="0"/>
              </a:rPr>
              <a:t> is </a:t>
            </a:r>
            <a:r>
              <a:rPr lang="en-US" altLang="en-US" dirty="0">
                <a:solidFill>
                  <a:srgbClr val="000000"/>
                </a:solidFill>
                <a:latin typeface="Arial" charset="0"/>
              </a:rPr>
              <a:t>the basic unit of </a:t>
            </a:r>
            <a:r>
              <a:rPr lang="en-US" altLang="en-US" dirty="0" smtClean="0">
                <a:solidFill>
                  <a:srgbClr val="000000"/>
                </a:solidFill>
                <a:latin typeface="Arial" charset="0"/>
              </a:rPr>
              <a:t>an element </a:t>
            </a:r>
            <a:r>
              <a:rPr lang="en-US" altLang="en-US" dirty="0">
                <a:solidFill>
                  <a:srgbClr val="000000"/>
                </a:solidFill>
                <a:latin typeface="Arial" charset="0"/>
              </a:rPr>
              <a:t>that can enter into chemical </a:t>
            </a:r>
            <a:r>
              <a:rPr lang="en-US" altLang="en-US" dirty="0" smtClean="0">
                <a:solidFill>
                  <a:srgbClr val="000000"/>
                </a:solidFill>
                <a:latin typeface="Arial" charset="0"/>
              </a:rPr>
              <a:t>combination.</a:t>
            </a:r>
          </a:p>
          <a:p>
            <a:pPr marL="342900" indent="-342900" algn="just" fontAlgn="base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r>
              <a:rPr lang="en-US" altLang="en-US" dirty="0" smtClean="0">
                <a:solidFill>
                  <a:srgbClr val="000000"/>
                </a:solidFill>
                <a:latin typeface="Arial" charset="0"/>
              </a:rPr>
              <a:t>Dalton </a:t>
            </a:r>
            <a:r>
              <a:rPr lang="en-US" altLang="en-US" dirty="0">
                <a:solidFill>
                  <a:srgbClr val="000000"/>
                </a:solidFill>
                <a:latin typeface="Arial" charset="0"/>
              </a:rPr>
              <a:t>imagined an </a:t>
            </a:r>
            <a:r>
              <a:rPr lang="en-US" altLang="en-US" b="1" i="1" dirty="0">
                <a:solidFill>
                  <a:srgbClr val="FF0000"/>
                </a:solidFill>
                <a:latin typeface="Arial" charset="0"/>
              </a:rPr>
              <a:t>atom</a:t>
            </a:r>
            <a:r>
              <a:rPr lang="en-US" altLang="en-US" dirty="0">
                <a:solidFill>
                  <a:srgbClr val="000000"/>
                </a:solidFill>
                <a:latin typeface="Arial" charset="0"/>
              </a:rPr>
              <a:t> that </a:t>
            </a:r>
            <a:r>
              <a:rPr lang="en-US" altLang="en-US" dirty="0" smtClean="0">
                <a:solidFill>
                  <a:srgbClr val="000000"/>
                </a:solidFill>
                <a:latin typeface="Arial" charset="0"/>
              </a:rPr>
              <a:t>was both </a:t>
            </a:r>
            <a:r>
              <a:rPr lang="en-US" altLang="en-US" dirty="0">
                <a:solidFill>
                  <a:srgbClr val="000000"/>
                </a:solidFill>
                <a:latin typeface="Arial" charset="0"/>
              </a:rPr>
              <a:t>extremely </a:t>
            </a:r>
            <a:r>
              <a:rPr lang="en-US" altLang="en-US" dirty="0">
                <a:solidFill>
                  <a:srgbClr val="FF0000"/>
                </a:solidFill>
                <a:latin typeface="Arial" charset="0"/>
              </a:rPr>
              <a:t>small </a:t>
            </a:r>
            <a:r>
              <a:rPr lang="en-US" altLang="en-US" dirty="0">
                <a:latin typeface="Arial" charset="0"/>
              </a:rPr>
              <a:t>and</a:t>
            </a:r>
            <a:r>
              <a:rPr lang="en-US" altLang="en-US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altLang="en-US" dirty="0" smtClean="0">
                <a:solidFill>
                  <a:srgbClr val="FF0000"/>
                </a:solidFill>
                <a:latin typeface="Arial" charset="0"/>
              </a:rPr>
              <a:t>indivisible</a:t>
            </a:r>
            <a:r>
              <a:rPr lang="en-US" altLang="en-US" dirty="0" smtClean="0">
                <a:solidFill>
                  <a:srgbClr val="000000"/>
                </a:solidFill>
                <a:latin typeface="Arial" charset="0"/>
              </a:rPr>
              <a:t>.</a:t>
            </a:r>
          </a:p>
          <a:p>
            <a:pPr marL="342900" indent="-342900" algn="just" fontAlgn="base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r>
              <a:rPr lang="en-US" altLang="en-US" dirty="0" smtClean="0">
                <a:solidFill>
                  <a:srgbClr val="000000"/>
                </a:solidFill>
                <a:latin typeface="Arial" charset="0"/>
              </a:rPr>
              <a:t>The 1850s </a:t>
            </a:r>
            <a:r>
              <a:rPr lang="en-US" altLang="en-US" dirty="0">
                <a:solidFill>
                  <a:srgbClr val="000000"/>
                </a:solidFill>
                <a:latin typeface="Arial" charset="0"/>
              </a:rPr>
              <a:t>and extended into the twentieth </a:t>
            </a:r>
            <a:r>
              <a:rPr lang="en-US" altLang="en-US" dirty="0" smtClean="0">
                <a:solidFill>
                  <a:srgbClr val="000000"/>
                </a:solidFill>
                <a:latin typeface="Arial" charset="0"/>
              </a:rPr>
              <a:t>century: </a:t>
            </a:r>
            <a:r>
              <a:rPr lang="en-US" altLang="en-US" b="1" i="1" dirty="0" smtClean="0">
                <a:solidFill>
                  <a:srgbClr val="FF0000"/>
                </a:solidFill>
                <a:latin typeface="Arial" charset="0"/>
              </a:rPr>
              <a:t>atoms</a:t>
            </a:r>
            <a:r>
              <a:rPr lang="en-US" altLang="en-US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altLang="en-US" i="1" dirty="0" smtClean="0">
                <a:solidFill>
                  <a:srgbClr val="00B050"/>
                </a:solidFill>
                <a:latin typeface="Arial" charset="0"/>
              </a:rPr>
              <a:t>actually </a:t>
            </a:r>
            <a:r>
              <a:rPr lang="en-US" altLang="en-US" i="1" dirty="0">
                <a:solidFill>
                  <a:srgbClr val="00B050"/>
                </a:solidFill>
                <a:latin typeface="Arial" charset="0"/>
              </a:rPr>
              <a:t>possess internal structure</a:t>
            </a:r>
            <a:r>
              <a:rPr lang="en-US" altLang="en-US" i="1" dirty="0" smtClean="0">
                <a:solidFill>
                  <a:srgbClr val="00B050"/>
                </a:solidFill>
                <a:latin typeface="Arial" charset="0"/>
              </a:rPr>
              <a:t>; </a:t>
            </a:r>
            <a:r>
              <a:rPr lang="en-US" altLang="en-US" i="1" dirty="0">
                <a:solidFill>
                  <a:srgbClr val="00B050"/>
                </a:solidFill>
                <a:latin typeface="Arial" charset="0"/>
              </a:rPr>
              <a:t>they are made up of even smaller </a:t>
            </a:r>
            <a:r>
              <a:rPr lang="en-US" altLang="en-US" i="1" dirty="0" smtClean="0">
                <a:solidFill>
                  <a:srgbClr val="00B050"/>
                </a:solidFill>
                <a:latin typeface="Arial" charset="0"/>
              </a:rPr>
              <a:t>particles, which </a:t>
            </a:r>
            <a:r>
              <a:rPr lang="en-US" altLang="en-US" i="1" dirty="0">
                <a:solidFill>
                  <a:srgbClr val="00B050"/>
                </a:solidFill>
                <a:latin typeface="Arial" charset="0"/>
              </a:rPr>
              <a:t>are called </a:t>
            </a:r>
            <a:r>
              <a:rPr lang="en-US" altLang="en-US" i="1" dirty="0">
                <a:solidFill>
                  <a:srgbClr val="7030A0"/>
                </a:solidFill>
                <a:latin typeface="Arial" charset="0"/>
              </a:rPr>
              <a:t>subatomic particles</a:t>
            </a:r>
            <a:r>
              <a:rPr lang="en-US" altLang="en-US" i="1" dirty="0">
                <a:solidFill>
                  <a:srgbClr val="00B050"/>
                </a:solidFill>
                <a:latin typeface="Arial" charset="0"/>
              </a:rPr>
              <a:t>. </a:t>
            </a:r>
          </a:p>
          <a:p>
            <a:pPr marL="342900" indent="-342900" algn="just" fontAlgn="base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r>
              <a:rPr lang="en-US" altLang="en-US" dirty="0" smtClean="0">
                <a:solidFill>
                  <a:srgbClr val="000000"/>
                </a:solidFill>
                <a:latin typeface="Arial" charset="0"/>
              </a:rPr>
              <a:t>This </a:t>
            </a:r>
            <a:r>
              <a:rPr lang="en-US" altLang="en-US" dirty="0">
                <a:solidFill>
                  <a:srgbClr val="000000"/>
                </a:solidFill>
                <a:latin typeface="Arial" charset="0"/>
              </a:rPr>
              <a:t>research led to the discovery of three </a:t>
            </a:r>
            <a:r>
              <a:rPr lang="en-US" altLang="en-US" dirty="0" smtClean="0">
                <a:solidFill>
                  <a:srgbClr val="000000"/>
                </a:solidFill>
                <a:latin typeface="Arial" charset="0"/>
              </a:rPr>
              <a:t>such particles -</a:t>
            </a:r>
            <a:r>
              <a:rPr lang="en-US" altLang="en-US" b="1" dirty="0" smtClean="0">
                <a:solidFill>
                  <a:srgbClr val="0070C0"/>
                </a:solidFill>
                <a:latin typeface="Arial" charset="0"/>
              </a:rPr>
              <a:t>electrons</a:t>
            </a:r>
            <a:r>
              <a:rPr lang="en-US" altLang="en-US" dirty="0">
                <a:solidFill>
                  <a:srgbClr val="000000"/>
                </a:solidFill>
                <a:latin typeface="Arial" charset="0"/>
              </a:rPr>
              <a:t>, </a:t>
            </a:r>
            <a:r>
              <a:rPr lang="en-US" altLang="en-US" b="1" dirty="0">
                <a:solidFill>
                  <a:srgbClr val="0070C0"/>
                </a:solidFill>
                <a:latin typeface="Arial" charset="0"/>
              </a:rPr>
              <a:t>protons</a:t>
            </a:r>
            <a:r>
              <a:rPr lang="en-US" altLang="en-US" dirty="0">
                <a:solidFill>
                  <a:srgbClr val="000000"/>
                </a:solidFill>
                <a:latin typeface="Arial" charset="0"/>
              </a:rPr>
              <a:t>, and </a:t>
            </a:r>
            <a:r>
              <a:rPr lang="en-US" altLang="en-US" b="1" dirty="0">
                <a:solidFill>
                  <a:srgbClr val="0070C0"/>
                </a:solidFill>
                <a:latin typeface="Arial" charset="0"/>
              </a:rPr>
              <a:t>neutrons</a:t>
            </a:r>
            <a:r>
              <a:rPr lang="en-US" altLang="en-US" dirty="0">
                <a:solidFill>
                  <a:srgbClr val="000000"/>
                </a:solidFill>
                <a:latin typeface="Arial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2629570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646241" y="4945"/>
            <a:ext cx="3796232" cy="584775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doni MT" panose="02070603080606020203" pitchFamily="18" charset="0"/>
                <a:ea typeface="+mn-ea"/>
                <a:cs typeface="+mn-cs"/>
              </a:rPr>
              <a:t>Naming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doni MT" panose="02070603080606020203" pitchFamily="18" charset="0"/>
                <a:ea typeface="+mn-ea"/>
                <a:cs typeface="+mn-cs"/>
              </a:rPr>
              <a:t>Compounds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Bodoni MT" panose="02070603080606020203" pitchFamily="18" charset="0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620" y="589720"/>
            <a:ext cx="7786145" cy="618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03336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646241" y="4945"/>
            <a:ext cx="3796232" cy="584775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doni MT" panose="02070603080606020203" pitchFamily="18" charset="0"/>
                <a:ea typeface="+mn-ea"/>
                <a:cs typeface="+mn-cs"/>
              </a:rPr>
              <a:t>Naming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doni MT" panose="02070603080606020203" pitchFamily="18" charset="0"/>
                <a:ea typeface="+mn-ea"/>
                <a:cs typeface="+mn-cs"/>
              </a:rPr>
              <a:t>Compounds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Bodoni MT" panose="02070603080606020203" pitchFamily="18" charset="0"/>
              <a:ea typeface="+mn-ea"/>
              <a:cs typeface="+mn-cs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457200" y="1258387"/>
            <a:ext cx="8477793" cy="3463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287338" lvl="1" algn="just">
              <a:lnSpc>
                <a:spcPct val="150000"/>
              </a:lnSpc>
              <a:buFont typeface="Arial" charset="0"/>
              <a:buChar char="−"/>
            </a:pPr>
            <a:r>
              <a:rPr lang="en-US" altLang="en-US" sz="2000" kern="0" dirty="0" smtClean="0">
                <a:latin typeface="Arial" charset="0"/>
              </a:rPr>
              <a:t>They are </a:t>
            </a:r>
            <a:r>
              <a:rPr lang="en-US" altLang="en-US" sz="2000" kern="0" dirty="0">
                <a:latin typeface="Arial" charset="0"/>
              </a:rPr>
              <a:t>usually composed of nonmetallic </a:t>
            </a:r>
            <a:r>
              <a:rPr lang="en-US" altLang="en-US" sz="2000" kern="0" dirty="0" smtClean="0">
                <a:latin typeface="Arial" charset="0"/>
              </a:rPr>
              <a:t>elements. </a:t>
            </a:r>
          </a:p>
          <a:p>
            <a:pPr marL="287338" lvl="1" algn="just">
              <a:lnSpc>
                <a:spcPct val="150000"/>
              </a:lnSpc>
              <a:buFont typeface="Arial" charset="0"/>
              <a:buChar char="−"/>
            </a:pPr>
            <a:r>
              <a:rPr lang="en-US" altLang="en-US" sz="2000" kern="0" dirty="0" smtClean="0">
                <a:latin typeface="Arial" charset="0"/>
              </a:rPr>
              <a:t>Many molecular compounds </a:t>
            </a:r>
            <a:r>
              <a:rPr lang="en-US" altLang="en-US" sz="2000" kern="0" dirty="0">
                <a:latin typeface="Arial" charset="0"/>
              </a:rPr>
              <a:t>are binary compounds. </a:t>
            </a:r>
            <a:endParaRPr lang="en-US" altLang="en-US" sz="2000" kern="0" dirty="0" smtClean="0">
              <a:latin typeface="Arial" charset="0"/>
            </a:endParaRPr>
          </a:p>
          <a:p>
            <a:pPr marL="287338" lvl="1" algn="just">
              <a:lnSpc>
                <a:spcPct val="150000"/>
              </a:lnSpc>
              <a:buFont typeface="Arial" charset="0"/>
              <a:buChar char="−"/>
            </a:pPr>
            <a:r>
              <a:rPr lang="en-US" altLang="en-US" sz="2000" kern="0" dirty="0" smtClean="0">
                <a:latin typeface="Arial" charset="0"/>
              </a:rPr>
              <a:t>Naming </a:t>
            </a:r>
            <a:r>
              <a:rPr lang="en-US" altLang="en-US" sz="2000" kern="0" dirty="0">
                <a:latin typeface="Arial" charset="0"/>
              </a:rPr>
              <a:t>binary molecular compounds is similar </a:t>
            </a:r>
            <a:r>
              <a:rPr lang="en-US" altLang="en-US" sz="2000" kern="0" dirty="0" smtClean="0">
                <a:latin typeface="Arial" charset="0"/>
              </a:rPr>
              <a:t>to naming </a:t>
            </a:r>
            <a:r>
              <a:rPr lang="en-US" altLang="en-US" sz="2000" kern="0" dirty="0">
                <a:latin typeface="Arial" charset="0"/>
              </a:rPr>
              <a:t>binary ionic compounds</a:t>
            </a:r>
            <a:r>
              <a:rPr lang="en-US" altLang="en-US" sz="2000" kern="0" dirty="0" smtClean="0">
                <a:latin typeface="Arial" charset="0"/>
              </a:rPr>
              <a:t>.</a:t>
            </a:r>
          </a:p>
          <a:p>
            <a:pPr marL="287338" lvl="1" algn="just">
              <a:lnSpc>
                <a:spcPct val="150000"/>
              </a:lnSpc>
              <a:buFont typeface="Arial" charset="0"/>
              <a:buChar char="−"/>
            </a:pPr>
            <a:r>
              <a:rPr lang="en-US" altLang="en-US" sz="2000" kern="0" dirty="0">
                <a:latin typeface="Arial" charset="0"/>
              </a:rPr>
              <a:t>We place the name of the fi </a:t>
            </a:r>
            <a:r>
              <a:rPr lang="en-US" altLang="en-US" sz="2000" kern="0" dirty="0" err="1">
                <a:latin typeface="Arial" charset="0"/>
              </a:rPr>
              <a:t>rst</a:t>
            </a:r>
            <a:r>
              <a:rPr lang="en-US" altLang="en-US" sz="2000" kern="0" dirty="0">
                <a:latin typeface="Arial" charset="0"/>
              </a:rPr>
              <a:t> element in the </a:t>
            </a:r>
            <a:r>
              <a:rPr lang="en-US" altLang="en-US" sz="2000" kern="0" dirty="0" smtClean="0">
                <a:latin typeface="Arial" charset="0"/>
              </a:rPr>
              <a:t>formula first</a:t>
            </a:r>
            <a:r>
              <a:rPr lang="en-US" altLang="en-US" sz="2000" kern="0" dirty="0">
                <a:latin typeface="Arial" charset="0"/>
              </a:rPr>
              <a:t>, and the second element is named by adding </a:t>
            </a:r>
            <a:r>
              <a:rPr lang="en-US" altLang="en-US" sz="2000" i="1" kern="0" dirty="0">
                <a:latin typeface="Arial" charset="0"/>
              </a:rPr>
              <a:t>-ide </a:t>
            </a:r>
            <a:r>
              <a:rPr lang="en-US" altLang="en-US" sz="2000" kern="0" dirty="0">
                <a:latin typeface="Arial" charset="0"/>
              </a:rPr>
              <a:t>to the root of the element name</a:t>
            </a:r>
            <a:r>
              <a:rPr lang="en-US" altLang="en-US" sz="2000" kern="0" dirty="0" smtClean="0">
                <a:latin typeface="Arial" charset="0"/>
              </a:rPr>
              <a:t>.</a:t>
            </a:r>
          </a:p>
        </p:txBody>
      </p:sp>
      <p:sp>
        <p:nvSpPr>
          <p:cNvPr id="2" name="Rectangle 1"/>
          <p:cNvSpPr/>
          <p:nvPr/>
        </p:nvSpPr>
        <p:spPr>
          <a:xfrm>
            <a:off x="2762794" y="4874908"/>
            <a:ext cx="339634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HCl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hydrogen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chlor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</a:t>
            </a:r>
          </a:p>
          <a:p>
            <a:pPr>
              <a:lnSpc>
                <a:spcPct val="150000"/>
              </a:lnSpc>
            </a:pP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HBr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hydrogen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brom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</a:t>
            </a:r>
          </a:p>
          <a:p>
            <a:pPr>
              <a:lnSpc>
                <a:spcPct val="150000"/>
              </a:lnSpc>
            </a:pP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SiC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silicon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carb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</a:t>
            </a:r>
          </a:p>
        </p:txBody>
      </p:sp>
      <p:sp>
        <p:nvSpPr>
          <p:cNvPr id="8" name="Rectangle 7"/>
          <p:cNvSpPr/>
          <p:nvPr/>
        </p:nvSpPr>
        <p:spPr>
          <a:xfrm>
            <a:off x="107565" y="666545"/>
            <a:ext cx="39998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altLang="en-US" sz="2800" b="1" u="sng" kern="0" dirty="0">
                <a:solidFill>
                  <a:srgbClr val="0070C0"/>
                </a:solidFill>
                <a:latin typeface="Arial" charset="0"/>
              </a:rPr>
              <a:t>Molecular compounds</a:t>
            </a:r>
          </a:p>
        </p:txBody>
      </p:sp>
    </p:spTree>
    <p:extLst>
      <p:ext uri="{BB962C8B-B14F-4D97-AF65-F5344CB8AC3E}">
        <p14:creationId xmlns:p14="http://schemas.microsoft.com/office/powerpoint/2010/main" xmlns="" val="3987247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bldLvl="2" autoUpdateAnimBg="0"/>
      <p:bldP spid="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646241" y="4945"/>
            <a:ext cx="3796232" cy="584775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doni MT" panose="02070603080606020203" pitchFamily="18" charset="0"/>
                <a:ea typeface="+mn-ea"/>
                <a:cs typeface="+mn-cs"/>
              </a:rPr>
              <a:t>Naming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doni MT" panose="02070603080606020203" pitchFamily="18" charset="0"/>
                <a:ea typeface="+mn-ea"/>
                <a:cs typeface="+mn-cs"/>
              </a:rPr>
              <a:t>Compounds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Bodoni MT" panose="02070603080606020203" pitchFamily="18" charset="0"/>
              <a:ea typeface="+mn-ea"/>
              <a:cs typeface="+mn-cs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326570" y="1232262"/>
            <a:ext cx="8562703" cy="1021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285750" lvl="1" algn="just">
              <a:lnSpc>
                <a:spcPct val="150000"/>
              </a:lnSpc>
              <a:buFont typeface="Arial" charset="0"/>
              <a:buChar char="−"/>
            </a:pPr>
            <a:r>
              <a:rPr lang="en-US" altLang="en-US" sz="2000" kern="0" dirty="0" smtClean="0">
                <a:latin typeface="Arial" charset="0"/>
              </a:rPr>
              <a:t>If more than one compound can be formed from the same elements, use prefixes to indicate number of each kind of atom</a:t>
            </a:r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30584" y="2173024"/>
            <a:ext cx="2736667" cy="4606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107565" y="666545"/>
            <a:ext cx="39998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altLang="en-US" sz="2800" b="1" u="sng" kern="0" dirty="0">
                <a:solidFill>
                  <a:srgbClr val="0070C0"/>
                </a:solidFill>
                <a:latin typeface="Arial" charset="0"/>
              </a:rPr>
              <a:t>Molecular compounds</a:t>
            </a:r>
          </a:p>
        </p:txBody>
      </p:sp>
    </p:spTree>
    <p:extLst>
      <p:ext uri="{BB962C8B-B14F-4D97-AF65-F5344CB8AC3E}">
        <p14:creationId xmlns:p14="http://schemas.microsoft.com/office/powerpoint/2010/main" xmlns="" val="3677597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bldLvl="2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646241" y="4945"/>
            <a:ext cx="3796232" cy="584775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doni MT" panose="02070603080606020203" pitchFamily="18" charset="0"/>
                <a:ea typeface="+mn-ea"/>
                <a:cs typeface="+mn-cs"/>
              </a:rPr>
              <a:t>Naming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doni MT" panose="02070603080606020203" pitchFamily="18" charset="0"/>
                <a:ea typeface="+mn-ea"/>
                <a:cs typeface="+mn-cs"/>
              </a:rPr>
              <a:t>Compounds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Bodoni MT" panose="02070603080606020203" pitchFamily="18" charset="0"/>
              <a:ea typeface="+mn-ea"/>
              <a:cs typeface="+mn-cs"/>
            </a:endParaRP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2107472" y="1430971"/>
            <a:ext cx="49244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00"/>
                </a:solidFill>
                <a:latin typeface="Arial" charset="0"/>
              </a:rPr>
              <a:t>HI</a:t>
            </a: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783872" y="1430971"/>
            <a:ext cx="237917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>
                <a:solidFill>
                  <a:srgbClr val="000000"/>
                </a:solidFill>
                <a:latin typeface="Arial" charset="0"/>
              </a:rPr>
              <a:t>hydrogen iodide</a:t>
            </a: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2107472" y="2231071"/>
            <a:ext cx="70884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00"/>
                </a:solidFill>
                <a:latin typeface="Arial" charset="0"/>
              </a:rPr>
              <a:t>NF</a:t>
            </a:r>
            <a:r>
              <a:rPr lang="en-US" altLang="en-US" sz="2400" baseline="-25000">
                <a:solidFill>
                  <a:srgbClr val="000000"/>
                </a:solidFill>
                <a:latin typeface="Arial" charset="0"/>
              </a:rPr>
              <a:t>3</a:t>
            </a:r>
            <a:endParaRPr lang="en-US" alt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3783872" y="2231071"/>
            <a:ext cx="265168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00"/>
                </a:solidFill>
                <a:latin typeface="Arial" charset="0"/>
              </a:rPr>
              <a:t>nitrogen trifluoride</a:t>
            </a: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2107472" y="2993071"/>
            <a:ext cx="74251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00"/>
                </a:solidFill>
                <a:latin typeface="Arial" charset="0"/>
              </a:rPr>
              <a:t>SO</a:t>
            </a:r>
            <a:r>
              <a:rPr lang="en-US" altLang="en-US" sz="2400" baseline="-25000">
                <a:solidFill>
                  <a:srgbClr val="000000"/>
                </a:solidFill>
                <a:latin typeface="Arial" charset="0"/>
              </a:rPr>
              <a:t>2</a:t>
            </a:r>
            <a:endParaRPr lang="en-US" alt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3783872" y="2993071"/>
            <a:ext cx="200086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00"/>
                </a:solidFill>
                <a:latin typeface="Arial" charset="0"/>
              </a:rPr>
              <a:t>sulfur dioxide</a:t>
            </a: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2107472" y="3793171"/>
            <a:ext cx="92685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00"/>
                </a:solidFill>
                <a:latin typeface="Arial" charset="0"/>
              </a:rPr>
              <a:t>N</a:t>
            </a:r>
            <a:r>
              <a:rPr lang="en-US" altLang="en-US" sz="2400" baseline="-25000">
                <a:solidFill>
                  <a:srgbClr val="000000"/>
                </a:solidFill>
                <a:latin typeface="Arial" charset="0"/>
              </a:rPr>
              <a:t>2</a:t>
            </a:r>
            <a:r>
              <a:rPr lang="en-US" altLang="en-US" sz="2400">
                <a:solidFill>
                  <a:srgbClr val="000000"/>
                </a:solidFill>
                <a:latin typeface="Arial" charset="0"/>
              </a:rPr>
              <a:t>Cl</a:t>
            </a:r>
            <a:r>
              <a:rPr lang="en-US" altLang="en-US" sz="2400" baseline="-25000">
                <a:solidFill>
                  <a:srgbClr val="000000"/>
                </a:solidFill>
                <a:latin typeface="Arial" charset="0"/>
              </a:rPr>
              <a:t>4</a:t>
            </a:r>
            <a:endParaRPr lang="en-US" alt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3783872" y="3793171"/>
            <a:ext cx="332014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00"/>
                </a:solidFill>
                <a:latin typeface="Arial" charset="0"/>
              </a:rPr>
              <a:t>dinitrogen tetrachloride</a:t>
            </a: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2107472" y="4631371"/>
            <a:ext cx="76014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00"/>
                </a:solidFill>
                <a:latin typeface="Arial" charset="0"/>
              </a:rPr>
              <a:t>NO</a:t>
            </a:r>
            <a:r>
              <a:rPr lang="en-US" altLang="en-US" sz="2400" baseline="-25000">
                <a:solidFill>
                  <a:srgbClr val="000000"/>
                </a:solidFill>
                <a:latin typeface="Arial" charset="0"/>
              </a:rPr>
              <a:t>2</a:t>
            </a:r>
            <a:endParaRPr lang="en-US" alt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3783872" y="4631371"/>
            <a:ext cx="236154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00"/>
                </a:solidFill>
                <a:latin typeface="Arial" charset="0"/>
              </a:rPr>
              <a:t>nitrogen dioxide</a:t>
            </a:r>
          </a:p>
        </p:txBody>
      </p:sp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2107472" y="5393371"/>
            <a:ext cx="76014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00"/>
                </a:solidFill>
                <a:latin typeface="Arial" charset="0"/>
              </a:rPr>
              <a:t>N</a:t>
            </a:r>
            <a:r>
              <a:rPr lang="en-US" altLang="en-US" sz="2400" baseline="-25000">
                <a:solidFill>
                  <a:srgbClr val="000000"/>
                </a:solidFill>
                <a:latin typeface="Arial" charset="0"/>
              </a:rPr>
              <a:t>2</a:t>
            </a:r>
            <a:r>
              <a:rPr lang="en-US" altLang="en-US" sz="2400">
                <a:solidFill>
                  <a:srgbClr val="000000"/>
                </a:solidFill>
                <a:latin typeface="Arial" charset="0"/>
              </a:rPr>
              <a:t>O</a:t>
            </a:r>
          </a:p>
        </p:txBody>
      </p:sp>
      <p:sp>
        <p:nvSpPr>
          <p:cNvPr id="19" name="Text Box 13"/>
          <p:cNvSpPr txBox="1">
            <a:spLocks noChangeArrowheads="1"/>
          </p:cNvSpPr>
          <p:nvPr/>
        </p:nvSpPr>
        <p:spPr bwMode="auto">
          <a:xfrm>
            <a:off x="3783872" y="5393371"/>
            <a:ext cx="296106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00"/>
                </a:solidFill>
                <a:latin typeface="Arial" charset="0"/>
              </a:rPr>
              <a:t>dinitrogen monoxide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07565" y="666545"/>
            <a:ext cx="39998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altLang="en-US" sz="2800" b="1" u="sng" kern="0" dirty="0">
                <a:solidFill>
                  <a:srgbClr val="0070C0"/>
                </a:solidFill>
                <a:latin typeface="Arial" charset="0"/>
              </a:rPr>
              <a:t>Molecular compounds</a:t>
            </a:r>
          </a:p>
        </p:txBody>
      </p:sp>
    </p:spTree>
    <p:extLst>
      <p:ext uri="{BB962C8B-B14F-4D97-AF65-F5344CB8AC3E}">
        <p14:creationId xmlns:p14="http://schemas.microsoft.com/office/powerpoint/2010/main" xmlns="" val="3980555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utoUpdateAnimBg="0"/>
      <p:bldP spid="9" grpId="0" autoUpdateAnimBg="0"/>
      <p:bldP spid="10" grpId="0" autoUpdateAnimBg="0"/>
      <p:bldP spid="11" grpId="0" autoUpdateAnimBg="0"/>
      <p:bldP spid="12" grpId="0" autoUpdateAnimBg="0"/>
      <p:bldP spid="13" grpId="0" autoUpdateAnimBg="0"/>
      <p:bldP spid="14" grpId="0" autoUpdateAnimBg="0"/>
      <p:bldP spid="15" grpId="0" autoUpdateAnimBg="0"/>
      <p:bldP spid="16" grpId="0" autoUpdateAnimBg="0"/>
      <p:bldP spid="17" grpId="0" autoUpdateAnimBg="0"/>
      <p:bldP spid="18" grpId="0" autoUpdateAnimBg="0"/>
      <p:bldP spid="19" grpId="0" autoUpdateAnimBg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646241" y="4945"/>
            <a:ext cx="3796232" cy="584775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doni MT" panose="02070603080606020203" pitchFamily="18" charset="0"/>
                <a:ea typeface="+mn-ea"/>
                <a:cs typeface="+mn-cs"/>
              </a:rPr>
              <a:t>Naming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doni MT" panose="02070603080606020203" pitchFamily="18" charset="0"/>
                <a:ea typeface="+mn-ea"/>
                <a:cs typeface="+mn-cs"/>
              </a:rPr>
              <a:t>Compounds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Bodoni MT" panose="02070603080606020203" pitchFamily="18" charset="0"/>
              <a:ea typeface="+mn-ea"/>
              <a:cs typeface="+mn-cs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07565" y="666545"/>
            <a:ext cx="39998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altLang="en-US" sz="2800" b="1" u="sng" kern="0" dirty="0">
                <a:solidFill>
                  <a:srgbClr val="0070C0"/>
                </a:solidFill>
                <a:latin typeface="Arial" charset="0"/>
              </a:rPr>
              <a:t>Molecular compounds</a:t>
            </a:r>
          </a:p>
        </p:txBody>
      </p:sp>
      <p:sp>
        <p:nvSpPr>
          <p:cNvPr id="2" name="Rectangle 1"/>
          <p:cNvSpPr/>
          <p:nvPr/>
        </p:nvSpPr>
        <p:spPr>
          <a:xfrm>
            <a:off x="306977" y="1305342"/>
            <a:ext cx="864761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Notes in </a:t>
            </a:r>
            <a:r>
              <a:rPr lang="en-US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naming compounds with </a:t>
            </a:r>
            <a:r>
              <a:rPr lang="en-US" sz="2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prefixes</a:t>
            </a:r>
            <a:r>
              <a:rPr lang="en-US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685800" indent="-339725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prefix 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“mono-” may be omitted for the </a:t>
            </a: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 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element. </a:t>
            </a:r>
            <a:endParaRPr lang="en-US" sz="24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algn="just">
              <a:lnSpc>
                <a:spcPct val="150000"/>
              </a:lnSpc>
            </a:pPr>
            <a:r>
              <a:rPr lang="en-US" sz="24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en-US" sz="24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PCl</a:t>
            </a:r>
            <a:r>
              <a:rPr lang="en-US" sz="2400" baseline="-25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named 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phosphorus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trichloride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not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monophosphorus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trichloride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24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indent="-339725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oxides, the ending “a” in the </a:t>
            </a: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prefix 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sometimes omitted. </a:t>
            </a:r>
            <a:endParaRPr lang="en-US" sz="24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algn="just">
              <a:lnSpc>
                <a:spcPct val="150000"/>
              </a:lnSpc>
            </a:pPr>
            <a:r>
              <a:rPr lang="en-US" sz="24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en-US" sz="24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2400" baseline="-25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400" baseline="-25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may 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 called dinitrogen </a:t>
            </a:r>
            <a:r>
              <a:rPr lang="en-US" sz="24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tetr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oxide rather than dinitrogen </a:t>
            </a:r>
            <a:r>
              <a:rPr lang="en-US" sz="24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tetra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oxide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09431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646241" y="4945"/>
            <a:ext cx="3796232" cy="584775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doni MT" panose="02070603080606020203" pitchFamily="18" charset="0"/>
                <a:ea typeface="+mn-ea"/>
                <a:cs typeface="+mn-cs"/>
              </a:rPr>
              <a:t>Naming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doni MT" panose="02070603080606020203" pitchFamily="18" charset="0"/>
                <a:ea typeface="+mn-ea"/>
                <a:cs typeface="+mn-cs"/>
              </a:rPr>
              <a:t>Compounds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Bodoni MT" panose="02070603080606020203" pitchFamily="18" charset="0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356" y="661561"/>
            <a:ext cx="7335454" cy="295066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6306" y="3649937"/>
            <a:ext cx="7307980" cy="3136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77758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646241" y="4945"/>
            <a:ext cx="3796232" cy="584775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doni MT" panose="02070603080606020203" pitchFamily="18" charset="0"/>
                <a:ea typeface="+mn-ea"/>
                <a:cs typeface="+mn-cs"/>
              </a:rPr>
              <a:t>Naming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doni MT" panose="02070603080606020203" pitchFamily="18" charset="0"/>
                <a:ea typeface="+mn-ea"/>
                <a:cs typeface="+mn-cs"/>
              </a:rPr>
              <a:t>Compounds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Bodoni MT" panose="02070603080606020203" pitchFamily="18" charset="0"/>
              <a:ea typeface="+mn-ea"/>
              <a:cs typeface="+mn-cs"/>
            </a:endParaRPr>
          </a:p>
        </p:txBody>
      </p:sp>
      <p:pic>
        <p:nvPicPr>
          <p:cNvPr id="21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014"/>
          <a:stretch/>
        </p:blipFill>
        <p:spPr bwMode="auto">
          <a:xfrm>
            <a:off x="1219860" y="589720"/>
            <a:ext cx="6937894" cy="6253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35119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646241" y="4945"/>
            <a:ext cx="3796232" cy="584775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doni MT" panose="02070603080606020203" pitchFamily="18" charset="0"/>
                <a:ea typeface="+mn-ea"/>
                <a:cs typeface="+mn-cs"/>
              </a:rPr>
              <a:t>Naming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doni MT" panose="02070603080606020203" pitchFamily="18" charset="0"/>
                <a:ea typeface="+mn-ea"/>
                <a:cs typeface="+mn-cs"/>
              </a:rPr>
              <a:t>Compounds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Bodoni MT" panose="02070603080606020203" pitchFamily="18" charset="0"/>
              <a:ea typeface="+mn-ea"/>
              <a:cs typeface="+mn-cs"/>
            </a:endParaRP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222069" y="1413974"/>
            <a:ext cx="717804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28600" indent="-228600" algn="just" fontAlgn="base">
              <a:spcBef>
                <a:spcPct val="0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r>
              <a:rPr lang="en-US" altLang="en-US" sz="2400" dirty="0">
                <a:solidFill>
                  <a:srgbClr val="000000"/>
                </a:solidFill>
                <a:latin typeface="Arial" charset="0"/>
              </a:rPr>
              <a:t>An </a:t>
            </a:r>
            <a:r>
              <a:rPr lang="en-US" altLang="en-US" sz="2400" b="1" i="1" dirty="0">
                <a:solidFill>
                  <a:srgbClr val="FF0000"/>
                </a:solidFill>
                <a:latin typeface="Arial" charset="0"/>
              </a:rPr>
              <a:t>acid</a:t>
            </a:r>
            <a:r>
              <a:rPr lang="en-US" altLang="en-US" sz="2400" dirty="0">
                <a:solidFill>
                  <a:srgbClr val="000000"/>
                </a:solidFill>
                <a:latin typeface="Arial" charset="0"/>
              </a:rPr>
              <a:t> can be defined as a substance that yields </a:t>
            </a:r>
            <a:r>
              <a:rPr lang="en-US" altLang="en-US" sz="2400" dirty="0" smtClean="0">
                <a:solidFill>
                  <a:srgbClr val="000000"/>
                </a:solidFill>
                <a:latin typeface="Arial" charset="0"/>
              </a:rPr>
              <a:t>hydrogen </a:t>
            </a:r>
            <a:r>
              <a:rPr lang="en-US" altLang="en-US" sz="2400" dirty="0">
                <a:solidFill>
                  <a:srgbClr val="000000"/>
                </a:solidFill>
                <a:latin typeface="Arial" charset="0"/>
              </a:rPr>
              <a:t>ions (H</a:t>
            </a:r>
            <a:r>
              <a:rPr lang="en-US" altLang="en-US" sz="2400" baseline="30000" dirty="0">
                <a:solidFill>
                  <a:srgbClr val="000000"/>
                </a:solidFill>
                <a:latin typeface="Arial" charset="0"/>
              </a:rPr>
              <a:t>+</a:t>
            </a:r>
            <a:r>
              <a:rPr lang="en-US" altLang="en-US" sz="2400" dirty="0">
                <a:solidFill>
                  <a:srgbClr val="000000"/>
                </a:solidFill>
                <a:latin typeface="Arial" charset="0"/>
              </a:rPr>
              <a:t>) when dissolved in water.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885949" y="2292611"/>
            <a:ext cx="604493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0070C0"/>
                </a:solidFill>
                <a:latin typeface="Arial" charset="0"/>
              </a:rPr>
              <a:t>For example:  </a:t>
            </a:r>
            <a:r>
              <a:rPr lang="en-US" altLang="en-US" sz="2400" dirty="0" err="1">
                <a:solidFill>
                  <a:srgbClr val="000000"/>
                </a:solidFill>
                <a:latin typeface="Arial" charset="0"/>
              </a:rPr>
              <a:t>HCl</a:t>
            </a:r>
            <a:r>
              <a:rPr lang="en-US" altLang="en-US" sz="2400" dirty="0">
                <a:solidFill>
                  <a:srgbClr val="000000"/>
                </a:solidFill>
                <a:latin typeface="Arial" charset="0"/>
              </a:rPr>
              <a:t> gas and </a:t>
            </a:r>
            <a:r>
              <a:rPr lang="en-US" altLang="en-US" sz="2400" dirty="0" err="1">
                <a:solidFill>
                  <a:srgbClr val="000000"/>
                </a:solidFill>
                <a:latin typeface="Arial" charset="0"/>
              </a:rPr>
              <a:t>HCl</a:t>
            </a:r>
            <a:r>
              <a:rPr lang="en-US" altLang="en-US" sz="2400" dirty="0">
                <a:solidFill>
                  <a:srgbClr val="000000"/>
                </a:solidFill>
                <a:latin typeface="Arial" charset="0"/>
              </a:rPr>
              <a:t> in water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en-US" altLang="en-US" sz="2400" dirty="0">
              <a:solidFill>
                <a:srgbClr val="000000"/>
              </a:solidFill>
              <a:latin typeface="Arial" charset="0"/>
            </a:endParaRPr>
          </a:p>
          <a:p>
            <a:pPr marL="800100" lvl="1" indent="-342900" algn="just" fontAlgn="base">
              <a:spcBef>
                <a:spcPct val="0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r>
              <a:rPr lang="en-US" altLang="en-US" sz="2400" dirty="0">
                <a:solidFill>
                  <a:srgbClr val="000000"/>
                </a:solidFill>
                <a:latin typeface="Arial" charset="0"/>
              </a:rPr>
              <a:t>Pure substance, hydrogen </a:t>
            </a:r>
            <a:r>
              <a:rPr lang="en-US" altLang="en-US" sz="2400" dirty="0" smtClean="0">
                <a:solidFill>
                  <a:srgbClr val="000000"/>
                </a:solidFill>
                <a:latin typeface="Arial" charset="0"/>
              </a:rPr>
              <a:t>chloride</a:t>
            </a:r>
          </a:p>
          <a:p>
            <a:pPr marL="800100" lvl="1" indent="-342900" algn="just" fontAlgn="base">
              <a:spcBef>
                <a:spcPct val="0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endParaRPr lang="en-US" altLang="en-US" sz="2400" dirty="0">
              <a:solidFill>
                <a:srgbClr val="000000"/>
              </a:solidFill>
              <a:latin typeface="Arial" charset="0"/>
            </a:endParaRPr>
          </a:p>
          <a:p>
            <a:pPr marL="800100" lvl="1" indent="-342900" algn="just" fontAlgn="base">
              <a:spcBef>
                <a:spcPct val="0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r>
              <a:rPr lang="en-US" altLang="en-US" sz="2400" dirty="0" smtClean="0">
                <a:solidFill>
                  <a:srgbClr val="000000"/>
                </a:solidFill>
                <a:latin typeface="Arial" charset="0"/>
              </a:rPr>
              <a:t>Dissolved </a:t>
            </a:r>
            <a:r>
              <a:rPr lang="en-US" altLang="en-US" sz="2400" dirty="0">
                <a:solidFill>
                  <a:srgbClr val="000000"/>
                </a:solidFill>
                <a:latin typeface="Arial" charset="0"/>
              </a:rPr>
              <a:t>in water (H</a:t>
            </a:r>
            <a:r>
              <a:rPr lang="en-US" altLang="en-US" sz="2400" baseline="-25000" dirty="0">
                <a:solidFill>
                  <a:srgbClr val="000000"/>
                </a:solidFill>
                <a:latin typeface="Arial" charset="0"/>
              </a:rPr>
              <a:t>3</a:t>
            </a:r>
            <a:r>
              <a:rPr lang="en-US" altLang="en-US" sz="2400" dirty="0">
                <a:solidFill>
                  <a:srgbClr val="000000"/>
                </a:solidFill>
                <a:latin typeface="Arial" charset="0"/>
              </a:rPr>
              <a:t>O</a:t>
            </a:r>
            <a:r>
              <a:rPr lang="en-US" altLang="en-US" sz="2400" baseline="30000" dirty="0">
                <a:solidFill>
                  <a:srgbClr val="000000"/>
                </a:solidFill>
                <a:latin typeface="Arial" charset="0"/>
              </a:rPr>
              <a:t>+ </a:t>
            </a:r>
            <a:r>
              <a:rPr lang="en-US" altLang="en-US" sz="2400" dirty="0">
                <a:solidFill>
                  <a:srgbClr val="000000"/>
                </a:solidFill>
                <a:latin typeface="Arial" charset="0"/>
              </a:rPr>
              <a:t>and Cl</a:t>
            </a:r>
            <a:r>
              <a:rPr lang="en-US" altLang="en-US" sz="2400" b="1" baseline="30000" dirty="0">
                <a:solidFill>
                  <a:srgbClr val="000000"/>
                </a:solidFill>
                <a:latin typeface="Arial" charset="0"/>
                <a:cs typeface="Arial" charset="0"/>
              </a:rPr>
              <a:t>−</a:t>
            </a:r>
            <a:r>
              <a:rPr lang="en-US" altLang="en-US" sz="2400" dirty="0" smtClean="0">
                <a:solidFill>
                  <a:srgbClr val="000000"/>
                </a:solidFill>
                <a:latin typeface="Arial" charset="0"/>
              </a:rPr>
              <a:t>), hydrochloric </a:t>
            </a:r>
            <a:r>
              <a:rPr lang="en-US" altLang="en-US" sz="2400" dirty="0">
                <a:solidFill>
                  <a:srgbClr val="000000"/>
                </a:solidFill>
                <a:latin typeface="Arial" charset="0"/>
              </a:rPr>
              <a:t>acid</a:t>
            </a:r>
          </a:p>
        </p:txBody>
      </p:sp>
      <p:pic>
        <p:nvPicPr>
          <p:cNvPr id="7" name="Picture 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24054" y="1474034"/>
            <a:ext cx="1591491" cy="762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21877" y="2190588"/>
            <a:ext cx="1591491" cy="2158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2808514" y="525822"/>
            <a:ext cx="30636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Acids and Bases</a:t>
            </a:r>
            <a:endParaRPr lang="en-US" sz="2800" u="sng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76349" y="904669"/>
            <a:ext cx="22250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u="sng" dirty="0">
                <a:solidFill>
                  <a:srgbClr val="00B050"/>
                </a:solidFill>
                <a:latin typeface="TimesLTStd-Bold"/>
              </a:rPr>
              <a:t>Naming Acids</a:t>
            </a:r>
            <a:endParaRPr lang="en-US" sz="2400" u="sng" dirty="0">
              <a:solidFill>
                <a:srgbClr val="00B05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22069" y="4935895"/>
            <a:ext cx="863454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Anions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whose names end in “-ide” form acids with a “hydro-”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prefix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and an “-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ic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” ending.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29728" y="5938570"/>
            <a:ext cx="43068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HCl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	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hydrogen chloride</a:t>
            </a:r>
          </a:p>
          <a:p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HCl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	 hydrochloric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acid</a:t>
            </a:r>
          </a:p>
        </p:txBody>
      </p:sp>
    </p:spTree>
    <p:extLst>
      <p:ext uri="{BB962C8B-B14F-4D97-AF65-F5344CB8AC3E}">
        <p14:creationId xmlns:p14="http://schemas.microsoft.com/office/powerpoint/2010/main" xmlns="" val="755082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bldLvl="2" autoUpdateAnimBg="0"/>
      <p:bldP spid="10" grpId="0"/>
      <p:bldP spid="3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646241" y="4945"/>
            <a:ext cx="3796232" cy="584775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doni MT" panose="02070603080606020203" pitchFamily="18" charset="0"/>
                <a:ea typeface="+mn-ea"/>
                <a:cs typeface="+mn-cs"/>
              </a:rPr>
              <a:t>Naming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doni MT" panose="02070603080606020203" pitchFamily="18" charset="0"/>
                <a:ea typeface="+mn-ea"/>
                <a:cs typeface="+mn-cs"/>
              </a:rPr>
              <a:t>Compounds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Bodoni MT" panose="02070603080606020203" pitchFamily="18" charset="0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808514" y="525822"/>
            <a:ext cx="30636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Acids and Bases</a:t>
            </a:r>
            <a:endParaRPr lang="en-US" sz="2800" u="sng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76349" y="904669"/>
            <a:ext cx="22250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u="sng" dirty="0">
                <a:solidFill>
                  <a:srgbClr val="00B050"/>
                </a:solidFill>
                <a:latin typeface="TimesLTStd-Bold"/>
              </a:rPr>
              <a:t>Naming Acids</a:t>
            </a:r>
            <a:endParaRPr lang="en-US" sz="2400" u="sng" dirty="0">
              <a:solidFill>
                <a:srgbClr val="00B050"/>
              </a:solidFill>
            </a:endParaRPr>
          </a:p>
        </p:txBody>
      </p:sp>
      <p:pic>
        <p:nvPicPr>
          <p:cNvPr id="10" name="Picture 1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7429" b="6572"/>
          <a:stretch/>
        </p:blipFill>
        <p:spPr bwMode="auto">
          <a:xfrm>
            <a:off x="109383" y="1876695"/>
            <a:ext cx="8974451" cy="3910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99138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646241" y="4945"/>
            <a:ext cx="3796232" cy="584775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doni MT" panose="02070603080606020203" pitchFamily="18" charset="0"/>
                <a:ea typeface="+mn-ea"/>
                <a:cs typeface="+mn-cs"/>
              </a:rPr>
              <a:t>Naming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doni MT" panose="02070603080606020203" pitchFamily="18" charset="0"/>
                <a:ea typeface="+mn-ea"/>
                <a:cs typeface="+mn-cs"/>
              </a:rPr>
              <a:t>Compounds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Bodoni MT" panose="02070603080606020203" pitchFamily="18" charset="0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808514" y="525822"/>
            <a:ext cx="30636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Acids and Bases</a:t>
            </a:r>
            <a:endParaRPr lang="en-US" sz="2800" u="sng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76349" y="1006267"/>
            <a:ext cx="50882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u="sng" dirty="0">
                <a:solidFill>
                  <a:srgbClr val="00B050"/>
                </a:solidFill>
                <a:latin typeface="TimesLTStd-Bold"/>
              </a:rPr>
              <a:t>Naming Oxoacids and </a:t>
            </a:r>
            <a:r>
              <a:rPr lang="en-US" sz="2400" b="1" u="sng" dirty="0" err="1">
                <a:solidFill>
                  <a:srgbClr val="00B050"/>
                </a:solidFill>
                <a:latin typeface="TimesLTStd-Bold"/>
              </a:rPr>
              <a:t>Oxoanions</a:t>
            </a:r>
            <a:endParaRPr lang="en-US" sz="2400" b="1" u="sng" dirty="0">
              <a:solidFill>
                <a:srgbClr val="00B050"/>
              </a:solidFill>
              <a:latin typeface="TimesLTStd-Bold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22068" y="1460675"/>
            <a:ext cx="870421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1313" indent="-341313" algn="just" fontAlgn="base">
              <a:spcBef>
                <a:spcPct val="50000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r>
              <a:rPr lang="en-US" altLang="en-US" sz="2400" dirty="0">
                <a:solidFill>
                  <a:srgbClr val="000000"/>
                </a:solidFill>
                <a:latin typeface="Arial" charset="0"/>
              </a:rPr>
              <a:t>An </a:t>
            </a:r>
            <a:r>
              <a:rPr lang="en-US" altLang="en-US" sz="2400" b="1" i="1" dirty="0">
                <a:solidFill>
                  <a:srgbClr val="FF0000"/>
                </a:solidFill>
                <a:latin typeface="Arial" charset="0"/>
              </a:rPr>
              <a:t>oxoacid</a:t>
            </a:r>
            <a:r>
              <a:rPr lang="en-US" altLang="en-US" sz="2400" dirty="0">
                <a:solidFill>
                  <a:srgbClr val="000000"/>
                </a:solidFill>
                <a:latin typeface="Arial" charset="0"/>
              </a:rPr>
              <a:t> is an acid that contains hydrogen, oxygen, and another element.</a:t>
            </a:r>
          </a:p>
        </p:txBody>
      </p:sp>
      <p:grpSp>
        <p:nvGrpSpPr>
          <p:cNvPr id="7" name="Group 5"/>
          <p:cNvGrpSpPr>
            <a:grpSpLocks/>
          </p:cNvGrpSpPr>
          <p:nvPr/>
        </p:nvGrpSpPr>
        <p:grpSpPr bwMode="auto">
          <a:xfrm>
            <a:off x="1732999" y="2713140"/>
            <a:ext cx="3771900" cy="463550"/>
            <a:chOff x="1382" y="2804"/>
            <a:chExt cx="2376" cy="292"/>
          </a:xfrm>
        </p:grpSpPr>
        <p:sp>
          <p:nvSpPr>
            <p:cNvPr id="8" name="Text Box 6"/>
            <p:cNvSpPr txBox="1">
              <a:spLocks noChangeArrowheads="1"/>
            </p:cNvSpPr>
            <p:nvPr/>
          </p:nvSpPr>
          <p:spPr bwMode="auto">
            <a:xfrm>
              <a:off x="1382" y="2805"/>
              <a:ext cx="720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2400" dirty="0">
                  <a:solidFill>
                    <a:srgbClr val="000000"/>
                  </a:solidFill>
                  <a:latin typeface="Arial" charset="0"/>
                </a:rPr>
                <a:t>HNO</a:t>
              </a:r>
              <a:r>
                <a:rPr lang="en-US" altLang="en-US" sz="2400" baseline="-25000" dirty="0">
                  <a:solidFill>
                    <a:srgbClr val="000000"/>
                  </a:solidFill>
                  <a:latin typeface="Arial" charset="0"/>
                </a:rPr>
                <a:t>3</a:t>
              </a:r>
              <a:endParaRPr lang="en-US" altLang="en-US" sz="240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" name="Text Box 7"/>
            <p:cNvSpPr txBox="1">
              <a:spLocks noChangeArrowheads="1"/>
            </p:cNvSpPr>
            <p:nvPr/>
          </p:nvSpPr>
          <p:spPr bwMode="auto">
            <a:xfrm>
              <a:off x="2822" y="2804"/>
              <a:ext cx="93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 dirty="0">
                  <a:solidFill>
                    <a:srgbClr val="000000"/>
                  </a:solidFill>
                  <a:latin typeface="Arial" charset="0"/>
                </a:rPr>
                <a:t>nitric acid</a:t>
              </a:r>
            </a:p>
          </p:txBody>
        </p:sp>
      </p:grpSp>
      <p:grpSp>
        <p:nvGrpSpPr>
          <p:cNvPr id="11" name="Group 8"/>
          <p:cNvGrpSpPr>
            <a:grpSpLocks/>
          </p:cNvGrpSpPr>
          <p:nvPr/>
        </p:nvGrpSpPr>
        <p:grpSpPr bwMode="auto">
          <a:xfrm>
            <a:off x="1732999" y="4264868"/>
            <a:ext cx="4286250" cy="463550"/>
            <a:chOff x="1382" y="3236"/>
            <a:chExt cx="2700" cy="292"/>
          </a:xfrm>
        </p:grpSpPr>
        <p:sp>
          <p:nvSpPr>
            <p:cNvPr id="12" name="Text Box 9"/>
            <p:cNvSpPr txBox="1">
              <a:spLocks noChangeArrowheads="1"/>
            </p:cNvSpPr>
            <p:nvPr/>
          </p:nvSpPr>
          <p:spPr bwMode="auto">
            <a:xfrm>
              <a:off x="1382" y="3237"/>
              <a:ext cx="691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>
                  <a:solidFill>
                    <a:srgbClr val="000000"/>
                  </a:solidFill>
                  <a:latin typeface="Arial" charset="0"/>
                </a:rPr>
                <a:t>H</a:t>
              </a:r>
              <a:r>
                <a:rPr lang="en-US" altLang="en-US" sz="2400" baseline="-25000">
                  <a:solidFill>
                    <a:srgbClr val="000000"/>
                  </a:solidFill>
                  <a:latin typeface="Arial" charset="0"/>
                </a:rPr>
                <a:t>2</a:t>
              </a:r>
              <a:r>
                <a:rPr lang="en-US" altLang="en-US" sz="2400">
                  <a:solidFill>
                    <a:srgbClr val="000000"/>
                  </a:solidFill>
                  <a:latin typeface="Arial" charset="0"/>
                </a:rPr>
                <a:t>CO</a:t>
              </a:r>
              <a:r>
                <a:rPr lang="en-US" altLang="en-US" sz="2400" baseline="-25000">
                  <a:solidFill>
                    <a:srgbClr val="000000"/>
                  </a:solidFill>
                  <a:latin typeface="Arial" charset="0"/>
                </a:rPr>
                <a:t>3</a:t>
              </a:r>
              <a:endParaRPr lang="en-US" altLang="en-US" sz="24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3" name="Text Box 10"/>
            <p:cNvSpPr txBox="1">
              <a:spLocks noChangeArrowheads="1"/>
            </p:cNvSpPr>
            <p:nvPr/>
          </p:nvSpPr>
          <p:spPr bwMode="auto">
            <a:xfrm>
              <a:off x="2822" y="3236"/>
              <a:ext cx="1260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>
                  <a:solidFill>
                    <a:srgbClr val="000000"/>
                  </a:solidFill>
                  <a:latin typeface="Arial" charset="0"/>
                </a:rPr>
                <a:t>carbonic acid</a:t>
              </a:r>
            </a:p>
          </p:txBody>
        </p:sp>
      </p:grpSp>
      <p:grpSp>
        <p:nvGrpSpPr>
          <p:cNvPr id="14" name="Group 11"/>
          <p:cNvGrpSpPr>
            <a:grpSpLocks/>
          </p:cNvGrpSpPr>
          <p:nvPr/>
        </p:nvGrpSpPr>
        <p:grpSpPr bwMode="auto">
          <a:xfrm>
            <a:off x="1732999" y="6071899"/>
            <a:ext cx="4629150" cy="461963"/>
            <a:chOff x="1382" y="3665"/>
            <a:chExt cx="2916" cy="291"/>
          </a:xfrm>
        </p:grpSpPr>
        <p:sp>
          <p:nvSpPr>
            <p:cNvPr id="15" name="Text Box 12"/>
            <p:cNvSpPr txBox="1">
              <a:spLocks noChangeArrowheads="1"/>
            </p:cNvSpPr>
            <p:nvPr/>
          </p:nvSpPr>
          <p:spPr bwMode="auto">
            <a:xfrm>
              <a:off x="1382" y="3665"/>
              <a:ext cx="680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>
                  <a:solidFill>
                    <a:srgbClr val="000000"/>
                  </a:solidFill>
                  <a:latin typeface="Arial" charset="0"/>
                </a:rPr>
                <a:t>H</a:t>
              </a:r>
              <a:r>
                <a:rPr lang="en-US" altLang="en-US" sz="2400" baseline="-25000">
                  <a:solidFill>
                    <a:srgbClr val="000000"/>
                  </a:solidFill>
                  <a:latin typeface="Arial" charset="0"/>
                </a:rPr>
                <a:t>3</a:t>
              </a:r>
              <a:r>
                <a:rPr lang="en-US" altLang="en-US" sz="2400">
                  <a:solidFill>
                    <a:srgbClr val="000000"/>
                  </a:solidFill>
                  <a:latin typeface="Arial" charset="0"/>
                </a:rPr>
                <a:t>PO</a:t>
              </a:r>
              <a:r>
                <a:rPr lang="en-US" altLang="en-US" sz="2400" baseline="-25000">
                  <a:solidFill>
                    <a:srgbClr val="000000"/>
                  </a:solidFill>
                  <a:latin typeface="Arial" charset="0"/>
                </a:rPr>
                <a:t>4</a:t>
              </a:r>
              <a:endParaRPr lang="en-US" altLang="en-US" sz="24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6" name="Text Box 13"/>
            <p:cNvSpPr txBox="1">
              <a:spLocks noChangeArrowheads="1"/>
            </p:cNvSpPr>
            <p:nvPr/>
          </p:nvSpPr>
          <p:spPr bwMode="auto">
            <a:xfrm>
              <a:off x="2822" y="3665"/>
              <a:ext cx="147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 dirty="0">
                  <a:solidFill>
                    <a:srgbClr val="000000"/>
                  </a:solidFill>
                  <a:latin typeface="Arial" charset="0"/>
                </a:rPr>
                <a:t>phosphoric acid</a:t>
              </a:r>
            </a:p>
          </p:txBody>
        </p:sp>
      </p:grpSp>
      <p:pic>
        <p:nvPicPr>
          <p:cNvPr id="20" name="Picture 1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83807" y="2439970"/>
            <a:ext cx="1430297" cy="1304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1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83808" y="3925037"/>
            <a:ext cx="1430297" cy="1347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20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559"/>
          <a:stretch/>
        </p:blipFill>
        <p:spPr bwMode="auto">
          <a:xfrm>
            <a:off x="6583809" y="5421581"/>
            <a:ext cx="1430297" cy="1354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860787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51062" y="56134"/>
            <a:ext cx="4853188" cy="584775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doni MT" panose="02070603080606020203" pitchFamily="18" charset="0"/>
                <a:ea typeface="+mn-ea"/>
                <a:cs typeface="+mn-cs"/>
              </a:rPr>
              <a:t>The Structure of the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doni MT" panose="02070603080606020203" pitchFamily="18" charset="0"/>
                <a:ea typeface="+mn-ea"/>
                <a:cs typeface="+mn-cs"/>
              </a:rPr>
              <a:t>Atom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Bodoni MT" panose="02070603080606020203" pitchFamily="18" charset="0"/>
              <a:ea typeface="+mn-ea"/>
              <a:cs typeface="+mn-cs"/>
            </a:endParaRPr>
          </a:p>
        </p:txBody>
      </p:sp>
      <p:sp>
        <p:nvSpPr>
          <p:cNvPr id="16" name="Rectangle 2"/>
          <p:cNvSpPr txBox="1">
            <a:spLocks noChangeArrowheads="1"/>
          </p:cNvSpPr>
          <p:nvPr/>
        </p:nvSpPr>
        <p:spPr bwMode="auto">
          <a:xfrm>
            <a:off x="1" y="657311"/>
            <a:ext cx="2427006" cy="581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pPr lvl="0" algn="just"/>
            <a:r>
              <a:rPr lang="en-US" altLang="en-US" sz="2800" b="1" u="sng" kern="0" dirty="0">
                <a:solidFill>
                  <a:srgbClr val="0070C0"/>
                </a:solidFill>
                <a:latin typeface="Arial" charset="0"/>
              </a:rPr>
              <a:t>The Electron</a:t>
            </a:r>
            <a:endParaRPr kumimoji="0" lang="en-US" altLang="en-US" sz="2800" b="1" i="0" u="sng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+mj-ea"/>
              <a:cs typeface="+mj-cs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11095" y="1110266"/>
            <a:ext cx="8938901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marL="342900" lvl="0" indent="-342900" algn="just" fontAlgn="base">
              <a:spcBef>
                <a:spcPct val="50000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r>
              <a:rPr lang="en-US" altLang="en-US" sz="2000" b="1" i="1" dirty="0" smtClean="0">
                <a:solidFill>
                  <a:srgbClr val="FF0000"/>
                </a:solidFill>
                <a:latin typeface="Arial" charset="0"/>
              </a:rPr>
              <a:t>Radiation</a:t>
            </a:r>
            <a:r>
              <a:rPr lang="en-US" altLang="en-US" sz="20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altLang="en-US" sz="2000" dirty="0">
                <a:solidFill>
                  <a:srgbClr val="000000"/>
                </a:solidFill>
                <a:latin typeface="Arial" charset="0"/>
              </a:rPr>
              <a:t>-</a:t>
            </a:r>
            <a:r>
              <a:rPr lang="en-US" altLang="en-US" sz="20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altLang="en-US" sz="2000" dirty="0">
                <a:solidFill>
                  <a:srgbClr val="000000"/>
                </a:solidFill>
                <a:latin typeface="Arial" charset="0"/>
              </a:rPr>
              <a:t>the </a:t>
            </a:r>
            <a:r>
              <a:rPr lang="en-US" altLang="en-US" sz="2000" i="1" dirty="0" smtClean="0">
                <a:solidFill>
                  <a:srgbClr val="000000"/>
                </a:solidFill>
                <a:latin typeface="Arial" charset="0"/>
              </a:rPr>
              <a:t>emission and </a:t>
            </a:r>
            <a:r>
              <a:rPr lang="en-US" altLang="en-US" sz="2000" i="1" dirty="0">
                <a:solidFill>
                  <a:srgbClr val="000000"/>
                </a:solidFill>
                <a:latin typeface="Arial" charset="0"/>
              </a:rPr>
              <a:t>transmission of energy through space in the form of waves</a:t>
            </a:r>
            <a:r>
              <a:rPr lang="en-US" altLang="en-US" sz="2000" dirty="0" smtClean="0">
                <a:solidFill>
                  <a:srgbClr val="000000"/>
                </a:solidFill>
                <a:latin typeface="Arial" charset="0"/>
              </a:rPr>
              <a:t>.</a:t>
            </a:r>
          </a:p>
          <a:p>
            <a:pPr marL="342900" indent="-342900" algn="just" fontAlgn="base">
              <a:spcBef>
                <a:spcPct val="50000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r>
              <a:rPr lang="en-US" altLang="en-US" sz="2000" dirty="0" smtClean="0">
                <a:solidFill>
                  <a:srgbClr val="000000"/>
                </a:solidFill>
                <a:latin typeface="Arial" charset="0"/>
              </a:rPr>
              <a:t>One device </a:t>
            </a:r>
            <a:r>
              <a:rPr lang="en-US" altLang="en-US" sz="2000" dirty="0">
                <a:solidFill>
                  <a:srgbClr val="000000"/>
                </a:solidFill>
                <a:latin typeface="Arial" charset="0"/>
              </a:rPr>
              <a:t>used to investigate this phenomenon was a </a:t>
            </a:r>
            <a:r>
              <a:rPr lang="en-US" altLang="en-US" sz="2000" b="1" i="1" dirty="0">
                <a:solidFill>
                  <a:srgbClr val="FF0000"/>
                </a:solidFill>
                <a:latin typeface="Arial" charset="0"/>
              </a:rPr>
              <a:t>cathode ray </a:t>
            </a:r>
            <a:r>
              <a:rPr lang="en-US" altLang="en-US" sz="2000" b="1" i="1" dirty="0" smtClean="0">
                <a:solidFill>
                  <a:srgbClr val="FF0000"/>
                </a:solidFill>
                <a:latin typeface="Arial" charset="0"/>
              </a:rPr>
              <a:t>tube </a:t>
            </a:r>
            <a:r>
              <a:rPr lang="en-US" altLang="en-US" sz="2000" b="1" i="1" dirty="0" smtClean="0">
                <a:latin typeface="Arial" charset="0"/>
              </a:rPr>
              <a:t>(</a:t>
            </a:r>
            <a:r>
              <a:rPr lang="en-US" sz="2000" i="1" dirty="0">
                <a:solidFill>
                  <a:srgbClr val="00B050"/>
                </a:solidFill>
                <a:latin typeface="TimesLTStd-Roman"/>
              </a:rPr>
              <a:t>It is a glass tube from which most of the air has been </a:t>
            </a:r>
            <a:r>
              <a:rPr lang="en-US" sz="2000" i="1" dirty="0" smtClean="0">
                <a:solidFill>
                  <a:srgbClr val="00B050"/>
                </a:solidFill>
                <a:latin typeface="TimesLTStd-Roman"/>
              </a:rPr>
              <a:t>evacuated</a:t>
            </a:r>
            <a:r>
              <a:rPr lang="en-US" altLang="en-US" sz="2000" b="1" i="1" dirty="0" smtClean="0">
                <a:latin typeface="Arial" charset="0"/>
              </a:rPr>
              <a:t>)</a:t>
            </a:r>
            <a:r>
              <a:rPr lang="en-US" altLang="en-US" sz="2000" i="1" dirty="0" smtClean="0">
                <a:latin typeface="Arial" charset="0"/>
              </a:rPr>
              <a:t>.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4760" y="2648752"/>
            <a:ext cx="7467770" cy="4040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070468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utoUpdateAnimBg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646241" y="4945"/>
            <a:ext cx="3796232" cy="584775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doni MT" panose="02070603080606020203" pitchFamily="18" charset="0"/>
                <a:ea typeface="+mn-ea"/>
                <a:cs typeface="+mn-cs"/>
              </a:rPr>
              <a:t>Naming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doni MT" panose="02070603080606020203" pitchFamily="18" charset="0"/>
                <a:ea typeface="+mn-ea"/>
                <a:cs typeface="+mn-cs"/>
              </a:rPr>
              <a:t>Compounds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Bodoni MT" panose="02070603080606020203" pitchFamily="18" charset="0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808514" y="525822"/>
            <a:ext cx="30636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Acids and Bases</a:t>
            </a:r>
            <a:endParaRPr lang="en-US" sz="2800" u="sng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6349" y="1605816"/>
            <a:ext cx="87717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formulas of </a:t>
            </a:r>
            <a:r>
              <a:rPr lang="en-US" sz="24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oxoacids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are usually written with the H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first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followed by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central element and then O.</a:t>
            </a:r>
          </a:p>
        </p:txBody>
      </p:sp>
      <p:sp>
        <p:nvSpPr>
          <p:cNvPr id="4" name="Rectangle 3"/>
          <p:cNvSpPr/>
          <p:nvPr/>
        </p:nvSpPr>
        <p:spPr>
          <a:xfrm>
            <a:off x="2258357" y="3079896"/>
            <a:ext cx="4572000" cy="280269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TimesLTStd-Roman"/>
              </a:rPr>
              <a:t>H</a:t>
            </a:r>
            <a:r>
              <a:rPr lang="en-US" sz="2400" baseline="-25000" dirty="0">
                <a:latin typeface="TimesLTStd-Roman"/>
              </a:rPr>
              <a:t>2</a:t>
            </a:r>
            <a:r>
              <a:rPr lang="en-US" sz="2400" dirty="0">
                <a:latin typeface="TimesLTStd-Roman"/>
              </a:rPr>
              <a:t>CO</a:t>
            </a:r>
            <a:r>
              <a:rPr lang="en-US" sz="2400" baseline="-25000" dirty="0">
                <a:latin typeface="TimesLTStd-Roman"/>
              </a:rPr>
              <a:t>3</a:t>
            </a:r>
            <a:r>
              <a:rPr lang="en-US" sz="2400" dirty="0">
                <a:latin typeface="TimesLTStd-Roman"/>
              </a:rPr>
              <a:t> </a:t>
            </a:r>
            <a:r>
              <a:rPr lang="en-US" sz="2400" dirty="0" smtClean="0">
                <a:latin typeface="TimesLTStd-Roman"/>
              </a:rPr>
              <a:t>	carbonic </a:t>
            </a:r>
            <a:r>
              <a:rPr lang="en-US" sz="2400" dirty="0">
                <a:latin typeface="TimesLTStd-Roman"/>
              </a:rPr>
              <a:t>acid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LTStd-Roman"/>
              </a:rPr>
              <a:t>HClO</a:t>
            </a:r>
            <a:r>
              <a:rPr lang="en-US" sz="2400" baseline="-25000" dirty="0">
                <a:latin typeface="TimesLTStd-Roman"/>
              </a:rPr>
              <a:t>3</a:t>
            </a:r>
            <a:r>
              <a:rPr lang="en-US" sz="2400" dirty="0">
                <a:latin typeface="TimesLTStd-Roman"/>
              </a:rPr>
              <a:t> </a:t>
            </a:r>
            <a:r>
              <a:rPr lang="en-US" sz="2400" dirty="0" smtClean="0">
                <a:latin typeface="TimesLTStd-Roman"/>
              </a:rPr>
              <a:t>	chloric </a:t>
            </a:r>
            <a:r>
              <a:rPr lang="en-US" sz="2400" dirty="0">
                <a:latin typeface="TimesLTStd-Roman"/>
              </a:rPr>
              <a:t>acid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LTStd-Roman"/>
              </a:rPr>
              <a:t>HNO</a:t>
            </a:r>
            <a:r>
              <a:rPr lang="en-US" sz="2400" baseline="-25000" dirty="0">
                <a:latin typeface="TimesLTStd-Roman"/>
              </a:rPr>
              <a:t>3</a:t>
            </a:r>
            <a:r>
              <a:rPr lang="en-US" sz="2400" dirty="0">
                <a:latin typeface="TimesLTStd-Roman"/>
              </a:rPr>
              <a:t> </a:t>
            </a:r>
            <a:r>
              <a:rPr lang="en-US" sz="2400" dirty="0" smtClean="0">
                <a:latin typeface="TimesLTStd-Roman"/>
              </a:rPr>
              <a:t>		nitric </a:t>
            </a:r>
            <a:r>
              <a:rPr lang="en-US" sz="2400" dirty="0">
                <a:latin typeface="TimesLTStd-Roman"/>
              </a:rPr>
              <a:t>acid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LTStd-Roman"/>
              </a:rPr>
              <a:t>H</a:t>
            </a:r>
            <a:r>
              <a:rPr lang="en-US" sz="2400" baseline="-25000" dirty="0">
                <a:latin typeface="TimesLTStd-Roman"/>
              </a:rPr>
              <a:t>3</a:t>
            </a:r>
            <a:r>
              <a:rPr lang="en-US" sz="2400" dirty="0">
                <a:latin typeface="TimesLTStd-Roman"/>
              </a:rPr>
              <a:t>PO</a:t>
            </a:r>
            <a:r>
              <a:rPr lang="en-US" sz="2400" baseline="-25000" dirty="0">
                <a:latin typeface="TimesLTStd-Roman"/>
              </a:rPr>
              <a:t>4</a:t>
            </a:r>
            <a:r>
              <a:rPr lang="en-US" sz="2400" dirty="0">
                <a:latin typeface="TimesLTStd-Roman"/>
              </a:rPr>
              <a:t> </a:t>
            </a:r>
            <a:r>
              <a:rPr lang="en-US" sz="2400" dirty="0" smtClean="0">
                <a:latin typeface="TimesLTStd-Roman"/>
              </a:rPr>
              <a:t>	phosphoric </a:t>
            </a:r>
            <a:r>
              <a:rPr lang="en-US" sz="2400" dirty="0">
                <a:latin typeface="TimesLTStd-Roman"/>
              </a:rPr>
              <a:t>acid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LTStd-Roman"/>
              </a:rPr>
              <a:t>H</a:t>
            </a:r>
            <a:r>
              <a:rPr lang="en-US" sz="2400" baseline="-25000" dirty="0">
                <a:latin typeface="TimesLTStd-Roman"/>
              </a:rPr>
              <a:t>2</a:t>
            </a:r>
            <a:r>
              <a:rPr lang="en-US" sz="2400" dirty="0">
                <a:latin typeface="TimesLTStd-Roman"/>
              </a:rPr>
              <a:t>SO</a:t>
            </a:r>
            <a:r>
              <a:rPr lang="en-US" sz="2400" baseline="-25000" dirty="0">
                <a:latin typeface="TimesLTStd-Roman"/>
              </a:rPr>
              <a:t>4</a:t>
            </a:r>
            <a:r>
              <a:rPr lang="en-US" sz="2400" dirty="0">
                <a:latin typeface="TimesLTStd-Roman"/>
              </a:rPr>
              <a:t> </a:t>
            </a:r>
            <a:r>
              <a:rPr lang="en-US" sz="2400" dirty="0" smtClean="0">
                <a:latin typeface="TimesLTStd-Roman"/>
              </a:rPr>
              <a:t>	sulfuric </a:t>
            </a:r>
            <a:r>
              <a:rPr lang="en-US" sz="2400" dirty="0">
                <a:latin typeface="TimesLTStd-Roman"/>
              </a:rPr>
              <a:t>acid</a:t>
            </a:r>
            <a:endParaRPr lang="en-US" sz="2400" dirty="0"/>
          </a:p>
        </p:txBody>
      </p:sp>
      <p:sp>
        <p:nvSpPr>
          <p:cNvPr id="23" name="Rectangle 22"/>
          <p:cNvSpPr/>
          <p:nvPr/>
        </p:nvSpPr>
        <p:spPr>
          <a:xfrm>
            <a:off x="176349" y="1006267"/>
            <a:ext cx="50882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u="sng" dirty="0">
                <a:solidFill>
                  <a:srgbClr val="00B050"/>
                </a:solidFill>
                <a:latin typeface="TimesLTStd-Bold"/>
              </a:rPr>
              <a:t>Naming Oxoacids and </a:t>
            </a:r>
            <a:r>
              <a:rPr lang="en-US" sz="2400" b="1" u="sng" dirty="0" err="1">
                <a:solidFill>
                  <a:srgbClr val="00B050"/>
                </a:solidFill>
                <a:latin typeface="TimesLTStd-Bold"/>
              </a:rPr>
              <a:t>Oxoanions</a:t>
            </a:r>
            <a:endParaRPr lang="en-US" sz="2400" b="1" u="sng" dirty="0">
              <a:solidFill>
                <a:srgbClr val="00B050"/>
              </a:solidFill>
              <a:latin typeface="TimesLTStd-Bold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68813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646241" y="4945"/>
            <a:ext cx="3796232" cy="584775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doni MT" panose="02070603080606020203" pitchFamily="18" charset="0"/>
                <a:ea typeface="+mn-ea"/>
                <a:cs typeface="+mn-cs"/>
              </a:rPr>
              <a:t>Naming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doni MT" panose="02070603080606020203" pitchFamily="18" charset="0"/>
                <a:ea typeface="+mn-ea"/>
                <a:cs typeface="+mn-cs"/>
              </a:rPr>
              <a:t>Compounds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Bodoni MT" panose="02070603080606020203" pitchFamily="18" charset="0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808514" y="525822"/>
            <a:ext cx="30636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Acids and Bases</a:t>
            </a:r>
            <a:endParaRPr lang="en-US" sz="2800" u="sng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0630" y="1541608"/>
            <a:ext cx="865777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Two or </a:t>
            </a:r>
            <a:r>
              <a:rPr lang="en-US" sz="20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 </a:t>
            </a:r>
            <a:r>
              <a:rPr lang="en-US" sz="20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oxoacids</a:t>
            </a:r>
            <a:r>
              <a:rPr lang="en-US" sz="20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have the same central atom but </a:t>
            </a:r>
            <a:r>
              <a:rPr lang="en-US" sz="2000" b="1" i="1" u="sng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different number of </a:t>
            </a:r>
            <a:r>
              <a:rPr lang="en-US" sz="2000" b="1" i="1" u="sng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atoms</a:t>
            </a:r>
            <a:r>
              <a:rPr lang="en-US" sz="20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the </a:t>
            </a:r>
            <a:r>
              <a:rPr lang="en-US" sz="20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following rules to name these compounds</a:t>
            </a:r>
            <a:r>
              <a:rPr lang="en-US" sz="20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0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87002" y="2875951"/>
            <a:ext cx="858139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98463" indent="-398463" algn="just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Addition of one O atom to the “-</a:t>
            </a:r>
            <a:r>
              <a:rPr lang="en-US" sz="2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</a:t>
            </a:r>
            <a:r>
              <a:rPr lang="en-US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acid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: The acid is called “per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 . -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ic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” acid.</a:t>
            </a:r>
          </a:p>
          <a:p>
            <a:pPr marL="1828800" algn="just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HClO</a:t>
            </a:r>
            <a:r>
              <a:rPr lang="en-US" sz="2000" baseline="-25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		chlo</a:t>
            </a:r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ric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acid</a:t>
            </a:r>
          </a:p>
          <a:p>
            <a:pPr marL="1828800" algn="just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HClO</a:t>
            </a:r>
            <a:r>
              <a:rPr lang="en-US" sz="2000" baseline="-25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		</a:t>
            </a:r>
            <a:r>
              <a:rPr lang="en-US" sz="2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chlo</a:t>
            </a:r>
            <a:r>
              <a:rPr lang="en-US" sz="2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ric</a:t>
            </a:r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acid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1313" indent="-341313" algn="just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Removal of one O atom from the “-</a:t>
            </a:r>
            <a:r>
              <a:rPr lang="en-US" sz="2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</a:t>
            </a:r>
            <a:r>
              <a:rPr lang="en-US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acid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: The acid is called “-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ous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” acid. 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70063" algn="just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HNO</a:t>
            </a:r>
            <a:r>
              <a:rPr lang="en-US" sz="2000" baseline="-25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	nitr</a:t>
            </a:r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acid</a:t>
            </a:r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70063" algn="just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HNO</a:t>
            </a:r>
            <a:r>
              <a:rPr lang="en-US" sz="2000" baseline="-25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	nitr</a:t>
            </a:r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ous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acid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1313" indent="-341313" algn="just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Removal of two O atoms from the “-</a:t>
            </a:r>
            <a:r>
              <a:rPr lang="en-US" sz="2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</a:t>
            </a:r>
            <a:r>
              <a:rPr lang="en-US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acid: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acid is called “hypo . . . -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ous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” acid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70063" algn="just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HBrO</a:t>
            </a:r>
            <a:r>
              <a:rPr lang="en-US" sz="2000" baseline="-25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	Brom</a:t>
            </a:r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acid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70063" algn="just"/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HBr</a:t>
            </a:r>
            <a:r>
              <a:rPr lang="en-US" sz="2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hypo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brom</a:t>
            </a:r>
            <a:r>
              <a:rPr lang="en-US" sz="2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ous</a:t>
            </a:r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acid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0" name="Rectangle 9"/>
          <p:cNvSpPr/>
          <p:nvPr/>
        </p:nvSpPr>
        <p:spPr>
          <a:xfrm>
            <a:off x="176349" y="1006267"/>
            <a:ext cx="50882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u="sng" dirty="0">
                <a:solidFill>
                  <a:srgbClr val="00B050"/>
                </a:solidFill>
                <a:latin typeface="TimesLTStd-Bold"/>
              </a:rPr>
              <a:t>Naming Oxoacids and </a:t>
            </a:r>
            <a:r>
              <a:rPr lang="en-US" sz="2400" b="1" u="sng" dirty="0" err="1">
                <a:solidFill>
                  <a:srgbClr val="00B050"/>
                </a:solidFill>
                <a:latin typeface="TimesLTStd-Bold"/>
              </a:rPr>
              <a:t>Oxoanions</a:t>
            </a:r>
            <a:endParaRPr lang="en-US" sz="2400" b="1" u="sng" dirty="0">
              <a:solidFill>
                <a:srgbClr val="00B050"/>
              </a:solidFill>
              <a:latin typeface="TimesLTStd-Bold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45055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646241" y="4945"/>
            <a:ext cx="3796232" cy="584775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doni MT" panose="02070603080606020203" pitchFamily="18" charset="0"/>
                <a:ea typeface="+mn-ea"/>
                <a:cs typeface="+mn-cs"/>
              </a:rPr>
              <a:t>Naming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doni MT" panose="02070603080606020203" pitchFamily="18" charset="0"/>
                <a:ea typeface="+mn-ea"/>
                <a:cs typeface="+mn-cs"/>
              </a:rPr>
              <a:t>Compounds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Bodoni MT" panose="02070603080606020203" pitchFamily="18" charset="0"/>
              <a:ea typeface="+mn-ea"/>
              <a:cs typeface="+mn-cs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267187" y="977336"/>
            <a:ext cx="8554339" cy="5677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altLang="en-US" sz="2000" b="1" kern="0" dirty="0" smtClean="0">
                <a:latin typeface="Arial" charset="0"/>
              </a:rPr>
              <a:t>The rules for naming </a:t>
            </a:r>
            <a:r>
              <a:rPr lang="en-US" altLang="en-US" sz="2000" b="1" i="1" kern="0" dirty="0" err="1" smtClean="0">
                <a:solidFill>
                  <a:srgbClr val="FF0000"/>
                </a:solidFill>
                <a:latin typeface="Arial" charset="0"/>
              </a:rPr>
              <a:t>oxoanions</a:t>
            </a:r>
            <a:r>
              <a:rPr lang="en-US" altLang="en-US" sz="2000" b="1" i="1" kern="0" dirty="0" smtClean="0">
                <a:solidFill>
                  <a:srgbClr val="FF0000"/>
                </a:solidFill>
                <a:latin typeface="Arial" charset="0"/>
              </a:rPr>
              <a:t>, anions of oxoacids</a:t>
            </a:r>
            <a:r>
              <a:rPr lang="en-US" altLang="en-US" sz="2000" b="1" i="1" kern="0" dirty="0" smtClean="0">
                <a:latin typeface="Arial" charset="0"/>
              </a:rPr>
              <a:t>, </a:t>
            </a:r>
            <a:r>
              <a:rPr lang="en-US" altLang="en-US" sz="2000" b="1" kern="0" dirty="0" smtClean="0">
                <a:latin typeface="Arial" charset="0"/>
              </a:rPr>
              <a:t>are as follows:</a:t>
            </a:r>
          </a:p>
          <a:p>
            <a:pPr marL="573088" algn="just">
              <a:lnSpc>
                <a:spcPct val="150000"/>
              </a:lnSpc>
              <a:buFontTx/>
              <a:buNone/>
            </a:pPr>
            <a:r>
              <a:rPr lang="en-US" altLang="en-US" sz="2000" kern="0" dirty="0" smtClean="0">
                <a:latin typeface="Arial" charset="0"/>
              </a:rPr>
              <a:t>1. When all the </a:t>
            </a:r>
            <a:r>
              <a:rPr lang="en-US" altLang="en-US" sz="2000" b="1" kern="0" dirty="0" smtClean="0">
                <a:solidFill>
                  <a:srgbClr val="0070C0"/>
                </a:solidFill>
                <a:latin typeface="Arial" charset="0"/>
              </a:rPr>
              <a:t>H ions are removed </a:t>
            </a:r>
            <a:r>
              <a:rPr lang="en-US" altLang="en-US" sz="2000" kern="0" dirty="0" smtClean="0">
                <a:latin typeface="Arial" charset="0"/>
              </a:rPr>
              <a:t>from the </a:t>
            </a:r>
            <a:r>
              <a:rPr lang="en-US" altLang="en-US" sz="2000" b="1" kern="0" dirty="0" smtClean="0">
                <a:solidFill>
                  <a:srgbClr val="FF0000"/>
                </a:solidFill>
                <a:latin typeface="Arial" charset="0"/>
              </a:rPr>
              <a:t>“-</a:t>
            </a:r>
            <a:r>
              <a:rPr lang="en-US" altLang="en-US" sz="2000" b="1" kern="0" dirty="0" err="1" smtClean="0">
                <a:solidFill>
                  <a:srgbClr val="FF0000"/>
                </a:solidFill>
                <a:latin typeface="Arial" charset="0"/>
              </a:rPr>
              <a:t>ic</a:t>
            </a:r>
            <a:r>
              <a:rPr lang="en-US" altLang="en-US" sz="2000" b="1" kern="0" dirty="0" smtClean="0">
                <a:solidFill>
                  <a:srgbClr val="FF0000"/>
                </a:solidFill>
                <a:latin typeface="Arial" charset="0"/>
              </a:rPr>
              <a:t>” acid</a:t>
            </a:r>
            <a:r>
              <a:rPr lang="en-US" altLang="en-US" sz="2000" kern="0" dirty="0" smtClean="0">
                <a:latin typeface="Arial" charset="0"/>
              </a:rPr>
              <a:t>, the anion’s name ends with </a:t>
            </a:r>
            <a:r>
              <a:rPr lang="en-US" altLang="en-US" sz="2000" b="1" kern="0" dirty="0" smtClean="0">
                <a:solidFill>
                  <a:srgbClr val="FF0000"/>
                </a:solidFill>
                <a:latin typeface="Arial" charset="0"/>
              </a:rPr>
              <a:t>“-ate.” </a:t>
            </a:r>
          </a:p>
          <a:p>
            <a:pPr marL="573088" algn="just">
              <a:lnSpc>
                <a:spcPct val="150000"/>
              </a:lnSpc>
              <a:buFontTx/>
              <a:buNone/>
            </a:pPr>
            <a:r>
              <a:rPr lang="en-US" altLang="en-US" sz="2000" kern="0" dirty="0" smtClean="0">
                <a:latin typeface="Arial" charset="0"/>
              </a:rPr>
              <a:t>2. When all the </a:t>
            </a:r>
            <a:r>
              <a:rPr lang="en-US" altLang="en-US" sz="2000" b="1" kern="0" dirty="0" smtClean="0">
                <a:solidFill>
                  <a:srgbClr val="0070C0"/>
                </a:solidFill>
                <a:latin typeface="Arial" charset="0"/>
              </a:rPr>
              <a:t>H ions are removed </a:t>
            </a:r>
            <a:r>
              <a:rPr lang="en-US" altLang="en-US" sz="2000" kern="0" dirty="0" smtClean="0">
                <a:latin typeface="Arial" charset="0"/>
              </a:rPr>
              <a:t>from the </a:t>
            </a:r>
            <a:r>
              <a:rPr lang="en-US" altLang="en-US" sz="2000" b="1" kern="0" dirty="0" smtClean="0">
                <a:solidFill>
                  <a:srgbClr val="FF0000"/>
                </a:solidFill>
                <a:latin typeface="Arial" charset="0"/>
              </a:rPr>
              <a:t>“-</a:t>
            </a:r>
            <a:r>
              <a:rPr lang="en-US" altLang="en-US" sz="2000" b="1" kern="0" dirty="0" err="1" smtClean="0">
                <a:solidFill>
                  <a:srgbClr val="FF0000"/>
                </a:solidFill>
                <a:latin typeface="Arial" charset="0"/>
              </a:rPr>
              <a:t>ous</a:t>
            </a:r>
            <a:r>
              <a:rPr lang="en-US" altLang="en-US" sz="2000" b="1" kern="0" dirty="0" smtClean="0">
                <a:solidFill>
                  <a:srgbClr val="FF0000"/>
                </a:solidFill>
                <a:latin typeface="Arial" charset="0"/>
              </a:rPr>
              <a:t>” acid</a:t>
            </a:r>
            <a:r>
              <a:rPr lang="en-US" altLang="en-US" sz="2000" kern="0" dirty="0" smtClean="0">
                <a:latin typeface="Arial" charset="0"/>
              </a:rPr>
              <a:t>, the anion’s name ends with </a:t>
            </a:r>
            <a:r>
              <a:rPr lang="en-US" altLang="en-US" sz="2000" b="1" kern="0" dirty="0" smtClean="0">
                <a:solidFill>
                  <a:srgbClr val="FF0000"/>
                </a:solidFill>
                <a:latin typeface="Arial" charset="0"/>
              </a:rPr>
              <a:t>“-</a:t>
            </a:r>
            <a:r>
              <a:rPr lang="en-US" altLang="en-US" sz="2000" b="1" kern="0" dirty="0" err="1" smtClean="0">
                <a:solidFill>
                  <a:srgbClr val="FF0000"/>
                </a:solidFill>
                <a:latin typeface="Arial" charset="0"/>
              </a:rPr>
              <a:t>ite</a:t>
            </a:r>
            <a:r>
              <a:rPr lang="en-US" altLang="en-US" sz="2000" b="1" kern="0" dirty="0" smtClean="0">
                <a:solidFill>
                  <a:srgbClr val="FF0000"/>
                </a:solidFill>
                <a:latin typeface="Arial" charset="0"/>
              </a:rPr>
              <a:t>.”</a:t>
            </a:r>
          </a:p>
          <a:p>
            <a:pPr marL="573088" algn="just">
              <a:lnSpc>
                <a:spcPct val="150000"/>
              </a:lnSpc>
              <a:buFontTx/>
              <a:buNone/>
            </a:pPr>
            <a:r>
              <a:rPr lang="en-US" altLang="en-US" sz="2000" kern="0" dirty="0" smtClean="0">
                <a:latin typeface="Arial" charset="0"/>
              </a:rPr>
              <a:t>3. The names of anions in which one or more but not all the hydrogen ions have been removed must indicate the number of H ions present. </a:t>
            </a:r>
          </a:p>
          <a:p>
            <a:pPr algn="just">
              <a:lnSpc>
                <a:spcPct val="150000"/>
              </a:lnSpc>
              <a:buFontTx/>
              <a:buNone/>
            </a:pPr>
            <a:r>
              <a:rPr lang="en-US" altLang="en-US" sz="2000" b="1" kern="0" dirty="0" smtClean="0">
                <a:solidFill>
                  <a:srgbClr val="0070C0"/>
                </a:solidFill>
                <a:latin typeface="Arial" charset="0"/>
              </a:rPr>
              <a:t>    For example:</a:t>
            </a:r>
          </a:p>
          <a:p>
            <a:pPr marL="1196975" lvl="1" indent="-282575" algn="just"/>
            <a:r>
              <a:rPr lang="en-US" altLang="en-US" sz="2000" kern="0" dirty="0">
                <a:latin typeface="Arial" charset="0"/>
              </a:rPr>
              <a:t>H</a:t>
            </a:r>
            <a:r>
              <a:rPr lang="en-US" altLang="en-US" sz="2000" kern="0" baseline="-25000" dirty="0">
                <a:latin typeface="Arial" charset="0"/>
              </a:rPr>
              <a:t>3</a:t>
            </a:r>
            <a:r>
              <a:rPr lang="en-US" altLang="en-US" sz="2000" kern="0" dirty="0">
                <a:latin typeface="Arial" charset="0"/>
              </a:rPr>
              <a:t>PO</a:t>
            </a:r>
            <a:r>
              <a:rPr lang="en-US" altLang="en-US" sz="2000" kern="0" baseline="-25000" dirty="0">
                <a:latin typeface="Arial" charset="0"/>
              </a:rPr>
              <a:t>4</a:t>
            </a:r>
            <a:r>
              <a:rPr lang="en-US" altLang="en-US" sz="2000" kern="0" dirty="0">
                <a:latin typeface="Arial" charset="0"/>
              </a:rPr>
              <a:t> </a:t>
            </a:r>
            <a:r>
              <a:rPr lang="en-US" altLang="en-US" sz="2000" kern="0" dirty="0" smtClean="0">
                <a:latin typeface="Arial" charset="0"/>
              </a:rPr>
              <a:t>		phosphoric acid</a:t>
            </a:r>
          </a:p>
          <a:p>
            <a:pPr marL="1196975" lvl="1" indent="-282575" algn="just"/>
            <a:r>
              <a:rPr lang="en-US" altLang="en-US" sz="2000" kern="0" dirty="0" smtClean="0">
                <a:latin typeface="Arial" charset="0"/>
              </a:rPr>
              <a:t>H</a:t>
            </a:r>
            <a:r>
              <a:rPr lang="en-US" altLang="en-US" sz="2000" kern="0" baseline="-25000" dirty="0" smtClean="0">
                <a:latin typeface="Arial" charset="0"/>
              </a:rPr>
              <a:t>2</a:t>
            </a:r>
            <a:r>
              <a:rPr lang="en-US" altLang="en-US" sz="2000" kern="0" dirty="0" smtClean="0">
                <a:latin typeface="Arial" charset="0"/>
              </a:rPr>
              <a:t>PO</a:t>
            </a:r>
            <a:r>
              <a:rPr lang="en-US" altLang="en-US" sz="2000" kern="0" baseline="-25000" dirty="0" smtClean="0">
                <a:latin typeface="Arial" charset="0"/>
              </a:rPr>
              <a:t>4</a:t>
            </a:r>
            <a:r>
              <a:rPr lang="en-US" altLang="en-US" sz="2000" kern="0" baseline="30000" dirty="0" smtClean="0">
                <a:latin typeface="Arial" charset="0"/>
              </a:rPr>
              <a:t>-</a:t>
            </a:r>
            <a:r>
              <a:rPr lang="en-US" altLang="en-US" sz="2000" kern="0" dirty="0" smtClean="0">
                <a:latin typeface="Arial" charset="0"/>
              </a:rPr>
              <a:t> 		dihydrogen phosphate</a:t>
            </a:r>
          </a:p>
          <a:p>
            <a:pPr marL="1196975" lvl="1" indent="-282575" algn="just"/>
            <a:r>
              <a:rPr lang="en-US" altLang="en-US" sz="2000" kern="0" dirty="0" smtClean="0">
                <a:latin typeface="Arial" charset="0"/>
              </a:rPr>
              <a:t>HPO</a:t>
            </a:r>
            <a:r>
              <a:rPr lang="en-US" altLang="en-US" sz="2000" kern="0" baseline="-25000" dirty="0" smtClean="0">
                <a:latin typeface="Arial" charset="0"/>
              </a:rPr>
              <a:t>4</a:t>
            </a:r>
            <a:r>
              <a:rPr lang="en-US" altLang="en-US" sz="2000" kern="0" dirty="0" smtClean="0">
                <a:latin typeface="Arial" charset="0"/>
              </a:rPr>
              <a:t> </a:t>
            </a:r>
            <a:r>
              <a:rPr lang="en-US" altLang="en-US" sz="2000" kern="0" baseline="30000" dirty="0" smtClean="0">
                <a:latin typeface="Arial" charset="0"/>
              </a:rPr>
              <a:t>2-</a:t>
            </a:r>
            <a:r>
              <a:rPr lang="en-US" altLang="en-US" sz="2000" kern="0" dirty="0" smtClean="0">
                <a:latin typeface="Arial" charset="0"/>
              </a:rPr>
              <a:t> 		hydrogen phosphate</a:t>
            </a:r>
          </a:p>
          <a:p>
            <a:pPr marL="1196975" lvl="1" indent="-282575" algn="just"/>
            <a:r>
              <a:rPr lang="en-US" altLang="en-US" sz="2000" kern="0" dirty="0" smtClean="0">
                <a:latin typeface="Arial" charset="0"/>
              </a:rPr>
              <a:t>PO</a:t>
            </a:r>
            <a:r>
              <a:rPr lang="en-US" altLang="en-US" sz="2000" kern="0" baseline="-25000" dirty="0" smtClean="0">
                <a:latin typeface="Arial" charset="0"/>
              </a:rPr>
              <a:t>4</a:t>
            </a:r>
            <a:r>
              <a:rPr lang="en-US" altLang="en-US" sz="2000" kern="0" baseline="30000" dirty="0" smtClean="0">
                <a:latin typeface="Arial" charset="0"/>
              </a:rPr>
              <a:t>3-</a:t>
            </a:r>
            <a:r>
              <a:rPr lang="en-US" altLang="en-US" sz="2000" kern="0" dirty="0" smtClean="0">
                <a:latin typeface="Arial" charset="0"/>
              </a:rPr>
              <a:t> 		phosphate</a:t>
            </a:r>
            <a:endParaRPr lang="en-US" altLang="en-US" sz="2000" kern="0" dirty="0">
              <a:latin typeface="Arial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1080" y="672438"/>
            <a:ext cx="50882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u="sng" dirty="0">
                <a:solidFill>
                  <a:srgbClr val="00B050"/>
                </a:solidFill>
                <a:latin typeface="TimesLTStd-Bold"/>
              </a:rPr>
              <a:t>Naming Oxoacids and </a:t>
            </a:r>
            <a:r>
              <a:rPr lang="en-US" sz="2400" b="1" u="sng" dirty="0" err="1">
                <a:solidFill>
                  <a:srgbClr val="00B050"/>
                </a:solidFill>
                <a:latin typeface="TimesLTStd-Bold"/>
              </a:rPr>
              <a:t>Oxoanions</a:t>
            </a:r>
            <a:endParaRPr lang="en-US" sz="2400" b="1" u="sng" dirty="0">
              <a:solidFill>
                <a:srgbClr val="00B050"/>
              </a:solidFill>
              <a:latin typeface="TimesLTStd-Bold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63660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646241" y="4945"/>
            <a:ext cx="3796232" cy="584775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doni MT" panose="02070603080606020203" pitchFamily="18" charset="0"/>
                <a:ea typeface="+mn-ea"/>
                <a:cs typeface="+mn-cs"/>
              </a:rPr>
              <a:t>Naming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doni MT" panose="02070603080606020203" pitchFamily="18" charset="0"/>
                <a:ea typeface="+mn-ea"/>
                <a:cs typeface="+mn-cs"/>
              </a:rPr>
              <a:t>Compounds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Bodoni MT" panose="02070603080606020203" pitchFamily="18" charset="0"/>
              <a:ea typeface="+mn-ea"/>
              <a:cs typeface="+mn-cs"/>
            </a:endParaRPr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8505"/>
          <a:stretch/>
        </p:blipFill>
        <p:spPr bwMode="auto">
          <a:xfrm>
            <a:off x="24289" y="1749953"/>
            <a:ext cx="9040135" cy="3000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81080" y="672438"/>
            <a:ext cx="50882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u="sng" dirty="0">
                <a:solidFill>
                  <a:srgbClr val="00B050"/>
                </a:solidFill>
                <a:latin typeface="TimesLTStd-Bold"/>
              </a:rPr>
              <a:t>Naming Oxoacids and </a:t>
            </a:r>
            <a:r>
              <a:rPr lang="en-US" sz="2400" b="1" u="sng" dirty="0" err="1">
                <a:solidFill>
                  <a:srgbClr val="00B050"/>
                </a:solidFill>
                <a:latin typeface="TimesLTStd-Bold"/>
              </a:rPr>
              <a:t>Oxoanions</a:t>
            </a:r>
            <a:endParaRPr lang="en-US" sz="2400" b="1" u="sng" dirty="0">
              <a:solidFill>
                <a:srgbClr val="00B050"/>
              </a:solidFill>
              <a:latin typeface="TimesLTStd-Bold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55262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646241" y="4945"/>
            <a:ext cx="3796232" cy="584775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doni MT" panose="02070603080606020203" pitchFamily="18" charset="0"/>
                <a:ea typeface="+mn-ea"/>
                <a:cs typeface="+mn-cs"/>
              </a:rPr>
              <a:t>Naming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doni MT" panose="02070603080606020203" pitchFamily="18" charset="0"/>
                <a:ea typeface="+mn-ea"/>
                <a:cs typeface="+mn-cs"/>
              </a:rPr>
              <a:t>Compounds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Bodoni MT" panose="02070603080606020203" pitchFamily="18" charset="0"/>
              <a:ea typeface="+mn-ea"/>
              <a:cs typeface="+mn-cs"/>
            </a:endParaRPr>
          </a:p>
        </p:txBody>
      </p:sp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80301" y="1287130"/>
            <a:ext cx="2489810" cy="5372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99983" y="1287131"/>
            <a:ext cx="3944380" cy="5372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81080" y="672438"/>
            <a:ext cx="50882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u="sng" dirty="0">
                <a:solidFill>
                  <a:srgbClr val="00B050"/>
                </a:solidFill>
                <a:latin typeface="TimesLTStd-Bold"/>
              </a:rPr>
              <a:t>Naming Oxoacids and </a:t>
            </a:r>
            <a:r>
              <a:rPr lang="en-US" sz="2400" b="1" u="sng" dirty="0" err="1">
                <a:solidFill>
                  <a:srgbClr val="00B050"/>
                </a:solidFill>
                <a:latin typeface="TimesLTStd-Bold"/>
              </a:rPr>
              <a:t>Oxoanions</a:t>
            </a:r>
            <a:endParaRPr lang="en-US" sz="2400" b="1" u="sng" dirty="0">
              <a:solidFill>
                <a:srgbClr val="00B050"/>
              </a:solidFill>
              <a:latin typeface="TimesLTStd-Bold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4336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646241" y="4945"/>
            <a:ext cx="3796232" cy="584775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doni MT" panose="02070603080606020203" pitchFamily="18" charset="0"/>
                <a:ea typeface="+mn-ea"/>
                <a:cs typeface="+mn-cs"/>
              </a:rPr>
              <a:t>Naming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doni MT" panose="02070603080606020203" pitchFamily="18" charset="0"/>
                <a:ea typeface="+mn-ea"/>
                <a:cs typeface="+mn-cs"/>
              </a:rPr>
              <a:t>Compounds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Bodoni MT" panose="02070603080606020203" pitchFamily="18" charset="0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2619" b="1757"/>
          <a:stretch/>
        </p:blipFill>
        <p:spPr>
          <a:xfrm>
            <a:off x="72777" y="1118004"/>
            <a:ext cx="8943159" cy="4462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1968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646241" y="4945"/>
            <a:ext cx="3796232" cy="584775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doni MT" panose="02070603080606020203" pitchFamily="18" charset="0"/>
                <a:ea typeface="+mn-ea"/>
                <a:cs typeface="+mn-cs"/>
              </a:rPr>
              <a:t>Naming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doni MT" panose="02070603080606020203" pitchFamily="18" charset="0"/>
                <a:ea typeface="+mn-ea"/>
                <a:cs typeface="+mn-cs"/>
              </a:rPr>
              <a:t>Compounds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Bodoni MT" panose="02070603080606020203" pitchFamily="18" charset="0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808514" y="525822"/>
            <a:ext cx="30636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Acids and Bases</a:t>
            </a:r>
            <a:endParaRPr lang="en-US" sz="2800" u="sng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76349" y="904669"/>
            <a:ext cx="23070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u="sng" dirty="0">
                <a:solidFill>
                  <a:srgbClr val="00B050"/>
                </a:solidFill>
                <a:latin typeface="TimesLTStd-Bold"/>
              </a:rPr>
              <a:t>Naming Bases</a:t>
            </a:r>
            <a:endParaRPr lang="en-US" sz="2400" u="sng" dirty="0">
              <a:solidFill>
                <a:srgbClr val="00B050"/>
              </a:solidFill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176349" y="1330454"/>
            <a:ext cx="8771708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1313" indent="-341313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r>
              <a:rPr lang="en-US" altLang="en-US" sz="2400" dirty="0">
                <a:solidFill>
                  <a:srgbClr val="000000"/>
                </a:solidFill>
                <a:latin typeface="Arial" charset="0"/>
              </a:rPr>
              <a:t>A </a:t>
            </a:r>
            <a:r>
              <a:rPr lang="en-US" altLang="en-US" sz="2400" b="1" i="1" dirty="0">
                <a:solidFill>
                  <a:srgbClr val="FF0000"/>
                </a:solidFill>
                <a:latin typeface="Arial" charset="0"/>
              </a:rPr>
              <a:t>base</a:t>
            </a:r>
            <a:r>
              <a:rPr lang="en-US" altLang="en-US" sz="2400" dirty="0">
                <a:solidFill>
                  <a:srgbClr val="000000"/>
                </a:solidFill>
                <a:latin typeface="Arial" charset="0"/>
              </a:rPr>
              <a:t> can be defined as a substance that yields </a:t>
            </a:r>
            <a:r>
              <a:rPr lang="en-US" altLang="en-US" sz="2400" dirty="0" smtClean="0">
                <a:solidFill>
                  <a:srgbClr val="000000"/>
                </a:solidFill>
                <a:latin typeface="Arial" charset="0"/>
              </a:rPr>
              <a:t>hydroxide </a:t>
            </a:r>
            <a:r>
              <a:rPr lang="en-US" altLang="en-US" sz="2400" dirty="0">
                <a:solidFill>
                  <a:srgbClr val="000000"/>
                </a:solidFill>
                <a:latin typeface="Arial" charset="0"/>
              </a:rPr>
              <a:t>ions (OH</a:t>
            </a:r>
            <a:r>
              <a:rPr lang="en-US" altLang="en-US" sz="2400" b="1" baseline="30000" dirty="0">
                <a:solidFill>
                  <a:srgbClr val="000000"/>
                </a:solidFill>
                <a:latin typeface="Arial" charset="0"/>
              </a:rPr>
              <a:t>-</a:t>
            </a:r>
            <a:r>
              <a:rPr lang="en-US" altLang="en-US" sz="2400" dirty="0">
                <a:solidFill>
                  <a:srgbClr val="000000"/>
                </a:solidFill>
                <a:latin typeface="Arial" charset="0"/>
              </a:rPr>
              <a:t>) when dissolved in water.</a:t>
            </a:r>
          </a:p>
        </p:txBody>
      </p:sp>
      <p:grpSp>
        <p:nvGrpSpPr>
          <p:cNvPr id="10" name="Group 15"/>
          <p:cNvGrpSpPr>
            <a:grpSpLocks/>
          </p:cNvGrpSpPr>
          <p:nvPr/>
        </p:nvGrpSpPr>
        <p:grpSpPr bwMode="auto">
          <a:xfrm>
            <a:off x="1999546" y="2898957"/>
            <a:ext cx="5408613" cy="463550"/>
            <a:chOff x="1633" y="1488"/>
            <a:chExt cx="3407" cy="292"/>
          </a:xfrm>
        </p:grpSpPr>
        <p:sp>
          <p:nvSpPr>
            <p:cNvPr id="11" name="Text Box 6"/>
            <p:cNvSpPr txBox="1">
              <a:spLocks noChangeArrowheads="1"/>
            </p:cNvSpPr>
            <p:nvPr/>
          </p:nvSpPr>
          <p:spPr bwMode="auto">
            <a:xfrm>
              <a:off x="1633" y="1489"/>
              <a:ext cx="815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2400">
                  <a:solidFill>
                    <a:srgbClr val="000000"/>
                  </a:solidFill>
                  <a:latin typeface="Arial" charset="0"/>
                </a:rPr>
                <a:t>NaOH</a:t>
              </a:r>
            </a:p>
          </p:txBody>
        </p:sp>
        <p:sp>
          <p:nvSpPr>
            <p:cNvPr id="12" name="Text Box 7"/>
            <p:cNvSpPr txBox="1">
              <a:spLocks noChangeArrowheads="1"/>
            </p:cNvSpPr>
            <p:nvPr/>
          </p:nvSpPr>
          <p:spPr bwMode="auto">
            <a:xfrm>
              <a:off x="3073" y="1488"/>
              <a:ext cx="1967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 dirty="0">
                  <a:solidFill>
                    <a:srgbClr val="000000"/>
                  </a:solidFill>
                  <a:latin typeface="Arial" charset="0"/>
                </a:rPr>
                <a:t>sodium hydroxide</a:t>
              </a:r>
            </a:p>
          </p:txBody>
        </p:sp>
      </p:grpSp>
      <p:grpSp>
        <p:nvGrpSpPr>
          <p:cNvPr id="13" name="Group 8"/>
          <p:cNvGrpSpPr>
            <a:grpSpLocks/>
          </p:cNvGrpSpPr>
          <p:nvPr/>
        </p:nvGrpSpPr>
        <p:grpSpPr bwMode="auto">
          <a:xfrm>
            <a:off x="1999546" y="3581582"/>
            <a:ext cx="5297488" cy="463550"/>
            <a:chOff x="1382" y="3236"/>
            <a:chExt cx="3337" cy="292"/>
          </a:xfrm>
        </p:grpSpPr>
        <p:sp>
          <p:nvSpPr>
            <p:cNvPr id="14" name="Text Box 9"/>
            <p:cNvSpPr txBox="1">
              <a:spLocks noChangeArrowheads="1"/>
            </p:cNvSpPr>
            <p:nvPr/>
          </p:nvSpPr>
          <p:spPr bwMode="auto">
            <a:xfrm>
              <a:off x="1382" y="3237"/>
              <a:ext cx="53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>
                  <a:solidFill>
                    <a:srgbClr val="000000"/>
                  </a:solidFill>
                  <a:latin typeface="Arial" charset="0"/>
                </a:rPr>
                <a:t>KOH</a:t>
              </a:r>
            </a:p>
          </p:txBody>
        </p:sp>
        <p:sp>
          <p:nvSpPr>
            <p:cNvPr id="15" name="Text Box 10"/>
            <p:cNvSpPr txBox="1">
              <a:spLocks noChangeArrowheads="1"/>
            </p:cNvSpPr>
            <p:nvPr/>
          </p:nvSpPr>
          <p:spPr bwMode="auto">
            <a:xfrm>
              <a:off x="2822" y="3236"/>
              <a:ext cx="1897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 dirty="0">
                  <a:solidFill>
                    <a:srgbClr val="000000"/>
                  </a:solidFill>
                  <a:latin typeface="Arial" charset="0"/>
                </a:rPr>
                <a:t>potassium hydroxide</a:t>
              </a:r>
            </a:p>
          </p:txBody>
        </p:sp>
      </p:grpSp>
      <p:grpSp>
        <p:nvGrpSpPr>
          <p:cNvPr id="16" name="Group 11"/>
          <p:cNvGrpSpPr>
            <a:grpSpLocks/>
          </p:cNvGrpSpPr>
          <p:nvPr/>
        </p:nvGrpSpPr>
        <p:grpSpPr bwMode="auto">
          <a:xfrm>
            <a:off x="1999546" y="4265794"/>
            <a:ext cx="4835525" cy="461962"/>
            <a:chOff x="1382" y="3665"/>
            <a:chExt cx="3046" cy="291"/>
          </a:xfrm>
        </p:grpSpPr>
        <p:sp>
          <p:nvSpPr>
            <p:cNvPr id="17" name="Text Box 12"/>
            <p:cNvSpPr txBox="1">
              <a:spLocks noChangeArrowheads="1"/>
            </p:cNvSpPr>
            <p:nvPr/>
          </p:nvSpPr>
          <p:spPr bwMode="auto">
            <a:xfrm>
              <a:off x="1382" y="3665"/>
              <a:ext cx="845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>
                  <a:solidFill>
                    <a:srgbClr val="000000"/>
                  </a:solidFill>
                  <a:latin typeface="Arial" charset="0"/>
                </a:rPr>
                <a:t>Ba(OH)</a:t>
              </a:r>
              <a:r>
                <a:rPr lang="en-US" altLang="en-US" sz="2400" baseline="-25000">
                  <a:solidFill>
                    <a:srgbClr val="000000"/>
                  </a:solidFill>
                  <a:latin typeface="Arial" charset="0"/>
                </a:rPr>
                <a:t>2</a:t>
              </a:r>
              <a:endParaRPr lang="en-US" altLang="en-US" sz="24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" name="Text Box 13"/>
            <p:cNvSpPr txBox="1">
              <a:spLocks noChangeArrowheads="1"/>
            </p:cNvSpPr>
            <p:nvPr/>
          </p:nvSpPr>
          <p:spPr bwMode="auto">
            <a:xfrm>
              <a:off x="2822" y="3665"/>
              <a:ext cx="160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 dirty="0">
                  <a:solidFill>
                    <a:srgbClr val="000000"/>
                  </a:solidFill>
                  <a:latin typeface="Arial" charset="0"/>
                </a:rPr>
                <a:t>barium hydroxide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3164857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646241" y="4945"/>
            <a:ext cx="3796232" cy="584775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doni MT" panose="02070603080606020203" pitchFamily="18" charset="0"/>
                <a:ea typeface="+mn-ea"/>
                <a:cs typeface="+mn-cs"/>
              </a:rPr>
              <a:t>Naming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doni MT" panose="02070603080606020203" pitchFamily="18" charset="0"/>
                <a:ea typeface="+mn-ea"/>
                <a:cs typeface="+mn-cs"/>
              </a:rPr>
              <a:t>Compounds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Bodoni MT" panose="02070603080606020203" pitchFamily="18" charset="0"/>
              <a:ea typeface="+mn-ea"/>
              <a:cs typeface="+mn-cs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220185" y="660392"/>
            <a:ext cx="864834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 algn="just" fontAlgn="base">
              <a:spcBef>
                <a:spcPct val="0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r>
              <a:rPr lang="en-US" altLang="en-US" sz="2400" b="1" i="1" dirty="0">
                <a:solidFill>
                  <a:srgbClr val="FF0000"/>
                </a:solidFill>
                <a:latin typeface="Arial" charset="0"/>
              </a:rPr>
              <a:t>Hydrates</a:t>
            </a:r>
            <a:r>
              <a:rPr lang="en-US" altLang="en-US" sz="2400" dirty="0">
                <a:solidFill>
                  <a:srgbClr val="000000"/>
                </a:solidFill>
                <a:latin typeface="Arial" charset="0"/>
              </a:rPr>
              <a:t> are compounds that have a specific number of water molecules attached to them.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512762" y="1658871"/>
            <a:ext cx="23622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000000"/>
                </a:solidFill>
                <a:latin typeface="Arial" charset="0"/>
              </a:rPr>
              <a:t>BaCl</a:t>
            </a:r>
            <a:r>
              <a:rPr lang="en-US" altLang="en-US" sz="2800" baseline="-25000">
                <a:solidFill>
                  <a:srgbClr val="000000"/>
                </a:solidFill>
                <a:latin typeface="Arial" charset="0"/>
              </a:rPr>
              <a:t>2</a:t>
            </a:r>
            <a:r>
              <a:rPr lang="en-US" altLang="en-US" sz="2800">
                <a:solidFill>
                  <a:srgbClr val="000000"/>
                </a:solidFill>
                <a:latin typeface="Arial" charset="0"/>
                <a:cs typeface="Arial" charset="0"/>
              </a:rPr>
              <a:t>•2H</a:t>
            </a:r>
            <a:r>
              <a:rPr lang="en-US" altLang="en-US" sz="2800" baseline="-25000">
                <a:solidFill>
                  <a:srgbClr val="000000"/>
                </a:solidFill>
                <a:latin typeface="Arial" charset="0"/>
                <a:cs typeface="Arial" charset="0"/>
              </a:rPr>
              <a:t>2</a:t>
            </a:r>
            <a:r>
              <a:rPr lang="en-US" altLang="en-US" sz="2800">
                <a:solidFill>
                  <a:srgbClr val="000000"/>
                </a:solidFill>
                <a:latin typeface="Arial" charset="0"/>
                <a:cs typeface="Arial" charset="0"/>
              </a:rPr>
              <a:t>O</a:t>
            </a:r>
            <a:endParaRPr lang="en-US" altLang="en-US" sz="2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" name="Text Box 14"/>
          <p:cNvSpPr txBox="1">
            <a:spLocks noChangeArrowheads="1"/>
          </p:cNvSpPr>
          <p:nvPr/>
        </p:nvSpPr>
        <p:spPr bwMode="auto">
          <a:xfrm>
            <a:off x="512762" y="2503421"/>
            <a:ext cx="23622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000000"/>
                </a:solidFill>
                <a:latin typeface="Arial" charset="0"/>
              </a:rPr>
              <a:t>LiCl</a:t>
            </a:r>
            <a:r>
              <a:rPr lang="en-US" altLang="en-US" sz="2800">
                <a:solidFill>
                  <a:srgbClr val="000000"/>
                </a:solidFill>
                <a:latin typeface="Arial" charset="0"/>
                <a:cs typeface="Arial" charset="0"/>
              </a:rPr>
              <a:t>•H</a:t>
            </a:r>
            <a:r>
              <a:rPr lang="en-US" altLang="en-US" sz="2800" baseline="-25000">
                <a:solidFill>
                  <a:srgbClr val="000000"/>
                </a:solidFill>
                <a:latin typeface="Arial" charset="0"/>
                <a:cs typeface="Arial" charset="0"/>
              </a:rPr>
              <a:t>2</a:t>
            </a:r>
            <a:r>
              <a:rPr lang="en-US" altLang="en-US" sz="2800">
                <a:solidFill>
                  <a:srgbClr val="000000"/>
                </a:solidFill>
                <a:latin typeface="Arial" charset="0"/>
                <a:cs typeface="Arial" charset="0"/>
              </a:rPr>
              <a:t>O</a:t>
            </a:r>
            <a:endParaRPr lang="en-US" altLang="en-US" sz="2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" name="Text Box 15"/>
          <p:cNvSpPr txBox="1">
            <a:spLocks noChangeArrowheads="1"/>
          </p:cNvSpPr>
          <p:nvPr/>
        </p:nvSpPr>
        <p:spPr bwMode="auto">
          <a:xfrm>
            <a:off x="512762" y="3371783"/>
            <a:ext cx="2362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000000"/>
                </a:solidFill>
                <a:latin typeface="Arial" charset="0"/>
              </a:rPr>
              <a:t>MgSO</a:t>
            </a:r>
            <a:r>
              <a:rPr lang="en-US" altLang="en-US" sz="2800" baseline="-25000">
                <a:solidFill>
                  <a:srgbClr val="000000"/>
                </a:solidFill>
                <a:latin typeface="Arial" charset="0"/>
              </a:rPr>
              <a:t>4</a:t>
            </a:r>
            <a:r>
              <a:rPr lang="en-US" altLang="en-US" sz="2800">
                <a:solidFill>
                  <a:srgbClr val="000000"/>
                </a:solidFill>
                <a:latin typeface="Arial" charset="0"/>
                <a:cs typeface="Arial" charset="0"/>
              </a:rPr>
              <a:t>•7H</a:t>
            </a:r>
            <a:r>
              <a:rPr lang="en-US" altLang="en-US" sz="2800" baseline="-25000">
                <a:solidFill>
                  <a:srgbClr val="000000"/>
                </a:solidFill>
                <a:latin typeface="Arial" charset="0"/>
                <a:cs typeface="Arial" charset="0"/>
              </a:rPr>
              <a:t>2</a:t>
            </a:r>
            <a:r>
              <a:rPr lang="en-US" altLang="en-US" sz="2800">
                <a:solidFill>
                  <a:srgbClr val="000000"/>
                </a:solidFill>
                <a:latin typeface="Arial" charset="0"/>
                <a:cs typeface="Arial" charset="0"/>
              </a:rPr>
              <a:t>O</a:t>
            </a:r>
            <a:endParaRPr lang="en-US" altLang="en-US" sz="2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1" name="Text Box 16"/>
          <p:cNvSpPr txBox="1">
            <a:spLocks noChangeArrowheads="1"/>
          </p:cNvSpPr>
          <p:nvPr/>
        </p:nvSpPr>
        <p:spPr bwMode="auto">
          <a:xfrm>
            <a:off x="512762" y="4216333"/>
            <a:ext cx="2971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000000"/>
                </a:solidFill>
                <a:latin typeface="Arial" charset="0"/>
              </a:rPr>
              <a:t>Sr(NO</a:t>
            </a:r>
            <a:r>
              <a:rPr lang="en-US" altLang="en-US" sz="2800" baseline="-25000">
                <a:solidFill>
                  <a:srgbClr val="000000"/>
                </a:solidFill>
                <a:latin typeface="Arial" charset="0"/>
              </a:rPr>
              <a:t>3</a:t>
            </a:r>
            <a:r>
              <a:rPr lang="en-US" altLang="en-US" sz="2800">
                <a:solidFill>
                  <a:srgbClr val="000000"/>
                </a:solidFill>
                <a:latin typeface="Arial" charset="0"/>
              </a:rPr>
              <a:t>)</a:t>
            </a:r>
            <a:r>
              <a:rPr lang="en-US" altLang="en-US" sz="2800" baseline="-25000">
                <a:solidFill>
                  <a:srgbClr val="000000"/>
                </a:solidFill>
                <a:latin typeface="Arial" charset="0"/>
              </a:rPr>
              <a:t>2</a:t>
            </a:r>
            <a:r>
              <a:rPr lang="en-US" altLang="en-US" sz="280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altLang="en-US" sz="2800">
                <a:solidFill>
                  <a:srgbClr val="000000"/>
                </a:solidFill>
                <a:latin typeface="Arial" charset="0"/>
                <a:cs typeface="Arial" charset="0"/>
              </a:rPr>
              <a:t>•4H</a:t>
            </a:r>
            <a:r>
              <a:rPr lang="en-US" altLang="en-US" sz="2800" baseline="-25000">
                <a:solidFill>
                  <a:srgbClr val="000000"/>
                </a:solidFill>
                <a:latin typeface="Arial" charset="0"/>
                <a:cs typeface="Arial" charset="0"/>
              </a:rPr>
              <a:t>2</a:t>
            </a:r>
            <a:r>
              <a:rPr lang="en-US" altLang="en-US" sz="2800">
                <a:solidFill>
                  <a:srgbClr val="000000"/>
                </a:solidFill>
                <a:latin typeface="Arial" charset="0"/>
                <a:cs typeface="Arial" charset="0"/>
              </a:rPr>
              <a:t>O</a:t>
            </a:r>
            <a:endParaRPr lang="en-US" altLang="en-US" sz="2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2" name="Text Box 17"/>
          <p:cNvSpPr txBox="1">
            <a:spLocks noChangeArrowheads="1"/>
          </p:cNvSpPr>
          <p:nvPr/>
        </p:nvSpPr>
        <p:spPr bwMode="auto">
          <a:xfrm>
            <a:off x="3789362" y="1657283"/>
            <a:ext cx="41878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000000"/>
                </a:solidFill>
                <a:latin typeface="Arial" charset="0"/>
              </a:rPr>
              <a:t>barium chloride dihydrate</a:t>
            </a:r>
          </a:p>
        </p:txBody>
      </p:sp>
      <p:sp>
        <p:nvSpPr>
          <p:cNvPr id="13" name="Text Box 18"/>
          <p:cNvSpPr txBox="1">
            <a:spLocks noChangeArrowheads="1"/>
          </p:cNvSpPr>
          <p:nvPr/>
        </p:nvSpPr>
        <p:spPr bwMode="auto">
          <a:xfrm>
            <a:off x="3789362" y="2501833"/>
            <a:ext cx="47418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>
                <a:solidFill>
                  <a:srgbClr val="000000"/>
                </a:solidFill>
                <a:latin typeface="Arial" charset="0"/>
              </a:rPr>
              <a:t>lithium chloride monohydrate</a:t>
            </a:r>
          </a:p>
        </p:txBody>
      </p:sp>
      <p:sp>
        <p:nvSpPr>
          <p:cNvPr id="14" name="Text Box 19"/>
          <p:cNvSpPr txBox="1">
            <a:spLocks noChangeArrowheads="1"/>
          </p:cNvSpPr>
          <p:nvPr/>
        </p:nvSpPr>
        <p:spPr bwMode="auto">
          <a:xfrm>
            <a:off x="3789362" y="3371783"/>
            <a:ext cx="53546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000000"/>
                </a:solidFill>
                <a:latin typeface="Arial" charset="0"/>
              </a:rPr>
              <a:t>magnesium sulfate heptahydrate</a:t>
            </a:r>
          </a:p>
        </p:txBody>
      </p:sp>
      <p:sp>
        <p:nvSpPr>
          <p:cNvPr id="15" name="Text Box 20"/>
          <p:cNvSpPr txBox="1">
            <a:spLocks noChangeArrowheads="1"/>
          </p:cNvSpPr>
          <p:nvPr/>
        </p:nvSpPr>
        <p:spPr bwMode="auto">
          <a:xfrm>
            <a:off x="3789362" y="4217921"/>
            <a:ext cx="473868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>
                <a:solidFill>
                  <a:srgbClr val="000000"/>
                </a:solidFill>
                <a:latin typeface="Arial" charset="0"/>
              </a:rPr>
              <a:t>strontium nitrate </a:t>
            </a:r>
            <a:r>
              <a:rPr lang="en-US" altLang="en-US" sz="2800" dirty="0" err="1">
                <a:solidFill>
                  <a:srgbClr val="000000"/>
                </a:solidFill>
                <a:latin typeface="Arial" charset="0"/>
              </a:rPr>
              <a:t>tetrahydrate</a:t>
            </a:r>
            <a:endParaRPr lang="en-US" altLang="en-US" sz="2800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6" name="Picture 21" descr="02_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813" t="13077" r="7813" b="10237"/>
          <a:stretch>
            <a:fillRect/>
          </a:stretch>
        </p:blipFill>
        <p:spPr bwMode="auto">
          <a:xfrm>
            <a:off x="3140869" y="4992354"/>
            <a:ext cx="3562884" cy="1781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Group 27"/>
          <p:cNvGrpSpPr>
            <a:grpSpLocks/>
          </p:cNvGrpSpPr>
          <p:nvPr/>
        </p:nvGrpSpPr>
        <p:grpSpPr bwMode="auto">
          <a:xfrm>
            <a:off x="336787" y="5669689"/>
            <a:ext cx="2751138" cy="519113"/>
            <a:chOff x="67" y="3413"/>
            <a:chExt cx="1733" cy="327"/>
          </a:xfrm>
        </p:grpSpPr>
        <p:sp>
          <p:nvSpPr>
            <p:cNvPr id="18" name="Text Box 22"/>
            <p:cNvSpPr txBox="1">
              <a:spLocks noChangeArrowheads="1"/>
            </p:cNvSpPr>
            <p:nvPr/>
          </p:nvSpPr>
          <p:spPr bwMode="auto">
            <a:xfrm>
              <a:off x="67" y="3413"/>
              <a:ext cx="1435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CuSO</a:t>
              </a:r>
              <a:r>
                <a:rPr kumimoji="0" lang="en-US" altLang="en-US" sz="2800" b="0" i="0" u="none" strike="noStrike" kern="0" cap="none" spc="0" normalizeH="0" baseline="-2500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4</a:t>
              </a:r>
              <a:r>
                <a:rPr kumimoji="0" lang="en-US" alt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•5H</a:t>
              </a:r>
              <a:r>
                <a:rPr kumimoji="0" lang="en-US" altLang="en-US" sz="2800" b="0" i="0" u="none" strike="noStrike" kern="0" cap="none" spc="0" normalizeH="0" baseline="-2500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2</a:t>
              </a:r>
              <a:r>
                <a:rPr kumimoji="0" lang="en-US" alt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O</a:t>
              </a:r>
            </a:p>
          </p:txBody>
        </p:sp>
        <p:sp>
          <p:nvSpPr>
            <p:cNvPr id="19" name="Line 24"/>
            <p:cNvSpPr>
              <a:spLocks noChangeShapeType="1"/>
            </p:cNvSpPr>
            <p:nvPr/>
          </p:nvSpPr>
          <p:spPr bwMode="auto">
            <a:xfrm>
              <a:off x="1512" y="3576"/>
              <a:ext cx="288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</p:grpSp>
      <p:grpSp>
        <p:nvGrpSpPr>
          <p:cNvPr id="20" name="Group 26"/>
          <p:cNvGrpSpPr>
            <a:grpSpLocks/>
          </p:cNvGrpSpPr>
          <p:nvPr/>
        </p:nvGrpSpPr>
        <p:grpSpPr bwMode="auto">
          <a:xfrm>
            <a:off x="6800850" y="5669689"/>
            <a:ext cx="1727200" cy="519113"/>
            <a:chOff x="4368" y="3412"/>
            <a:chExt cx="1088" cy="327"/>
          </a:xfrm>
        </p:grpSpPr>
        <p:sp>
          <p:nvSpPr>
            <p:cNvPr id="21" name="Text Box 23"/>
            <p:cNvSpPr txBox="1">
              <a:spLocks noChangeArrowheads="1"/>
            </p:cNvSpPr>
            <p:nvPr/>
          </p:nvSpPr>
          <p:spPr bwMode="auto">
            <a:xfrm>
              <a:off x="4645" y="3412"/>
              <a:ext cx="811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CuSO</a:t>
              </a:r>
              <a:r>
                <a:rPr kumimoji="0" lang="en-US" altLang="en-US" sz="2800" b="0" i="0" u="none" strike="noStrike" kern="0" cap="none" spc="0" normalizeH="0" baseline="-2500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4</a:t>
              </a:r>
            </a:p>
          </p:txBody>
        </p:sp>
        <p:sp>
          <p:nvSpPr>
            <p:cNvPr id="22" name="Line 25"/>
            <p:cNvSpPr>
              <a:spLocks noChangeShapeType="1"/>
            </p:cNvSpPr>
            <p:nvPr/>
          </p:nvSpPr>
          <p:spPr bwMode="auto">
            <a:xfrm flipH="1">
              <a:off x="4368" y="3576"/>
              <a:ext cx="288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004415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utoUpdateAnimBg="0"/>
      <p:bldP spid="9" grpId="0" autoUpdateAnimBg="0"/>
      <p:bldP spid="10" grpId="0" autoUpdateAnimBg="0"/>
      <p:bldP spid="11" grpId="0" autoUpdateAnimBg="0"/>
      <p:bldP spid="12" grpId="0" autoUpdateAnimBg="0"/>
      <p:bldP spid="13" grpId="0" autoUpdateAnimBg="0"/>
      <p:bldP spid="14" grpId="0" autoUpdateAnimBg="0"/>
      <p:bldP spid="15" grpId="0" autoUpdateAnimBg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646241" y="4945"/>
            <a:ext cx="3796232" cy="584775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doni MT" panose="02070603080606020203" pitchFamily="18" charset="0"/>
                <a:ea typeface="+mn-ea"/>
                <a:cs typeface="+mn-cs"/>
              </a:rPr>
              <a:t>Naming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doni MT" panose="02070603080606020203" pitchFamily="18" charset="0"/>
                <a:ea typeface="+mn-ea"/>
                <a:cs typeface="+mn-cs"/>
              </a:rPr>
              <a:t>Compounds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Bodoni MT" panose="02070603080606020203" pitchFamily="18" charset="0"/>
              <a:ea typeface="+mn-ea"/>
              <a:cs typeface="+mn-cs"/>
            </a:endParaRPr>
          </a:p>
        </p:txBody>
      </p:sp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57" y="1255712"/>
            <a:ext cx="9067800" cy="560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1807069" y="589720"/>
            <a:ext cx="54745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Familiar Inorganic Compounds</a:t>
            </a:r>
          </a:p>
        </p:txBody>
      </p:sp>
    </p:spTree>
    <p:extLst>
      <p:ext uri="{BB962C8B-B14F-4D97-AF65-F5344CB8AC3E}">
        <p14:creationId xmlns:p14="http://schemas.microsoft.com/office/powerpoint/2010/main" xmlns="" val="4207466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5277" y="1255539"/>
            <a:ext cx="8870535" cy="3266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When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the two metal plates are connected to a high-voltage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source; </a:t>
            </a:r>
          </a:p>
          <a:p>
            <a:pPr marL="342900" indent="-3429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The negatively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charged plate, called the </a:t>
            </a:r>
            <a:r>
              <a:rPr lang="en-US" sz="20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cathode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emits an invisible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ray.</a:t>
            </a:r>
          </a:p>
          <a:p>
            <a:pPr marL="342900" indent="-3429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cathode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ray is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drawn to the positively charged plate, called the </a:t>
            </a:r>
            <a:r>
              <a:rPr lang="en-US" sz="20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anode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where it passes through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 hole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and continues traveling to the other end of the tube. </a:t>
            </a:r>
          </a:p>
          <a:p>
            <a:pPr marL="342900" indent="-3429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When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ray strikes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the specially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coated surface, it produces a strong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fluorescence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or bright light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51062" y="56134"/>
            <a:ext cx="4853188" cy="584775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doni MT" panose="02070603080606020203" pitchFamily="18" charset="0"/>
                <a:ea typeface="+mn-ea"/>
                <a:cs typeface="+mn-cs"/>
              </a:rPr>
              <a:t>The Structure of the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doni MT" panose="02070603080606020203" pitchFamily="18" charset="0"/>
                <a:ea typeface="+mn-ea"/>
                <a:cs typeface="+mn-cs"/>
              </a:rPr>
              <a:t>Atom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Bodoni MT" panose="02070603080606020203" pitchFamily="18" charset="0"/>
              <a:ea typeface="+mn-ea"/>
              <a:cs typeface="+mn-cs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" y="657311"/>
            <a:ext cx="2427006" cy="581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pPr lvl="0" algn="just"/>
            <a:r>
              <a:rPr lang="en-US" altLang="en-US" sz="2800" b="1" u="sng" kern="0" dirty="0">
                <a:solidFill>
                  <a:srgbClr val="0070C0"/>
                </a:solidFill>
                <a:latin typeface="Arial" charset="0"/>
              </a:rPr>
              <a:t>The Electron</a:t>
            </a:r>
            <a:endParaRPr kumimoji="0" lang="en-US" altLang="en-US" sz="2800" b="1" i="0" u="sng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+mj-ea"/>
              <a:cs typeface="+mj-cs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72874" y="4589726"/>
            <a:ext cx="5591526" cy="2169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293433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9659" y="1097503"/>
            <a:ext cx="8696513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some experiments, two electrically charged plates and a magnet were added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to the </a:t>
            </a:r>
            <a:r>
              <a:rPr lang="en-US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outside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of the cathode ray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tube. </a:t>
            </a:r>
          </a:p>
          <a:p>
            <a:pPr marL="342900" indent="-3429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When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magnetic </a:t>
            </a:r>
            <a:r>
              <a:rPr lang="en-US" sz="20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field </a:t>
            </a:r>
            <a:r>
              <a:rPr lang="en-US" sz="2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on </a:t>
            </a:r>
            <a:r>
              <a:rPr lang="en-US" sz="20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the </a:t>
            </a:r>
            <a:r>
              <a:rPr lang="en-US" sz="2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electric </a:t>
            </a:r>
            <a:r>
              <a:rPr lang="en-US" sz="20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field </a:t>
            </a:r>
            <a:r>
              <a:rPr lang="en-US" sz="2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off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the cathode </a:t>
            </a:r>
            <a:r>
              <a:rPr lang="en-US" sz="2000" u="sng" dirty="0">
                <a:latin typeface="Arial" panose="020B0604020202020204" pitchFamily="34" charset="0"/>
                <a:cs typeface="Arial" panose="020B0604020202020204" pitchFamily="34" charset="0"/>
              </a:rPr>
              <a:t>ray strikes point 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342900" indent="-3429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When </a:t>
            </a:r>
            <a:r>
              <a:rPr lang="en-US" sz="2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only the electric </a:t>
            </a:r>
            <a:r>
              <a:rPr lang="en-US" sz="20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field is on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the </a:t>
            </a:r>
            <a:r>
              <a:rPr lang="en-US" sz="2000" u="sng" dirty="0">
                <a:latin typeface="Arial" panose="020B0604020202020204" pitchFamily="34" charset="0"/>
                <a:cs typeface="Arial" panose="020B0604020202020204" pitchFamily="34" charset="0"/>
              </a:rPr>
              <a:t>ray strikes point 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342900" indent="-3429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When </a:t>
            </a:r>
            <a:r>
              <a:rPr lang="en-US" sz="2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both the magnetic and the electric </a:t>
            </a:r>
            <a:r>
              <a:rPr lang="en-US" sz="20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fields </a:t>
            </a:r>
            <a:r>
              <a:rPr lang="en-US" sz="2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off </a:t>
            </a:r>
            <a:r>
              <a:rPr lang="en-US" sz="20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when </a:t>
            </a:r>
            <a:r>
              <a:rPr lang="en-US" sz="2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are both on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but balanced so that they cancel each other’s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influence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the </a:t>
            </a:r>
            <a:r>
              <a:rPr lang="en-US" sz="2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ray strikes </a:t>
            </a:r>
            <a:r>
              <a:rPr lang="en-US" sz="2000" u="sng" dirty="0">
                <a:latin typeface="Arial" panose="020B0604020202020204" pitchFamily="34" charset="0"/>
                <a:cs typeface="Arial" panose="020B0604020202020204" pitchFamily="34" charset="0"/>
              </a:rPr>
              <a:t>point B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51062" y="56134"/>
            <a:ext cx="4853188" cy="584775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doni MT" panose="02070603080606020203" pitchFamily="18" charset="0"/>
                <a:ea typeface="+mn-ea"/>
                <a:cs typeface="+mn-cs"/>
              </a:rPr>
              <a:t>The Structure of the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doni MT" panose="02070603080606020203" pitchFamily="18" charset="0"/>
                <a:ea typeface="+mn-ea"/>
                <a:cs typeface="+mn-cs"/>
              </a:rPr>
              <a:t>Atom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Bodoni MT" panose="02070603080606020203" pitchFamily="18" charset="0"/>
              <a:ea typeface="+mn-ea"/>
              <a:cs typeface="+mn-cs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" y="657311"/>
            <a:ext cx="2427006" cy="581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pPr lvl="0" algn="just"/>
            <a:r>
              <a:rPr lang="en-US" altLang="en-US" sz="2800" b="1" u="sng" kern="0" dirty="0">
                <a:solidFill>
                  <a:srgbClr val="0070C0"/>
                </a:solidFill>
                <a:latin typeface="Arial" charset="0"/>
              </a:rPr>
              <a:t>The Electron</a:t>
            </a:r>
            <a:endParaRPr kumimoji="0" lang="en-US" altLang="en-US" sz="2800" b="1" i="0" u="sng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+mj-ea"/>
              <a:cs typeface="+mj-cs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72874" y="4589726"/>
            <a:ext cx="5591526" cy="2169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508000" y="5229864"/>
            <a:ext cx="8388172" cy="1015663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just"/>
            <a:r>
              <a:rPr lang="en-US" sz="2000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According </a:t>
            </a:r>
            <a:r>
              <a:rPr lang="en-US" sz="20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20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electromagnetic theory</a:t>
            </a:r>
            <a:r>
              <a:rPr lang="en-US" sz="20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 moving charged body </a:t>
            </a:r>
            <a:r>
              <a:rPr lang="en-US" sz="2000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behaves like </a:t>
            </a:r>
            <a:r>
              <a:rPr lang="en-US" sz="20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magnet and can interact with electric and magnetic </a:t>
            </a:r>
            <a:r>
              <a:rPr lang="en-US" sz="2000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fields </a:t>
            </a:r>
            <a:r>
              <a:rPr lang="en-US" sz="20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through which it passes</a:t>
            </a:r>
            <a:r>
              <a:rPr lang="en-US" sz="2000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000" i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00644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42388" y="1131343"/>
            <a:ext cx="860407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Because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cathode ray is attracted by the plate bearing positive charges and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repelled by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plate bearing negative charges, it must consist of </a:t>
            </a:r>
            <a:r>
              <a:rPr lang="en-US" sz="24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negatively charged </a:t>
            </a:r>
            <a:r>
              <a:rPr lang="en-US" sz="24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particles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We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know these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negatively charged particles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as </a:t>
            </a:r>
            <a:r>
              <a:rPr lang="en-US" sz="24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electrons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4" name="Rectangle 3"/>
          <p:cNvSpPr/>
          <p:nvPr/>
        </p:nvSpPr>
        <p:spPr>
          <a:xfrm>
            <a:off x="2251062" y="56134"/>
            <a:ext cx="4853188" cy="584775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doni MT" panose="02070603080606020203" pitchFamily="18" charset="0"/>
                <a:ea typeface="+mn-ea"/>
                <a:cs typeface="+mn-cs"/>
              </a:rPr>
              <a:t>The Structure of the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doni MT" panose="02070603080606020203" pitchFamily="18" charset="0"/>
                <a:ea typeface="+mn-ea"/>
                <a:cs typeface="+mn-cs"/>
              </a:rPr>
              <a:t>Atom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Bodoni MT" panose="02070603080606020203" pitchFamily="18" charset="0"/>
              <a:ea typeface="+mn-ea"/>
              <a:cs typeface="+mn-cs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" y="657311"/>
            <a:ext cx="2427006" cy="581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pPr lvl="0" algn="just"/>
            <a:r>
              <a:rPr lang="en-US" altLang="en-US" sz="2800" b="1" u="sng" kern="0" dirty="0">
                <a:solidFill>
                  <a:srgbClr val="0070C0"/>
                </a:solidFill>
                <a:latin typeface="Arial" charset="0"/>
              </a:rPr>
              <a:t>The Electron</a:t>
            </a:r>
            <a:endParaRPr kumimoji="0" lang="en-US" altLang="en-US" sz="2800" b="1" i="0" u="sng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+mj-ea"/>
              <a:cs typeface="+mj-cs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695298" y="5295755"/>
            <a:ext cx="7239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 dirty="0" smtClean="0">
                <a:solidFill>
                  <a:srgbClr val="0070C0"/>
                </a:solidFill>
                <a:latin typeface="Arial" charset="0"/>
              </a:rPr>
              <a:t>Thomson’s </a:t>
            </a:r>
            <a:r>
              <a:rPr lang="en-US" altLang="en-US" sz="2400" b="1" dirty="0">
                <a:solidFill>
                  <a:srgbClr val="0070C0"/>
                </a:solidFill>
                <a:latin typeface="Arial" charset="0"/>
              </a:rPr>
              <a:t>charge/mass of e</a:t>
            </a:r>
            <a:r>
              <a:rPr lang="en-US" altLang="en-US" sz="2400" b="1" baseline="30000" dirty="0">
                <a:solidFill>
                  <a:srgbClr val="0070C0"/>
                </a:solidFill>
                <a:latin typeface="Arial" charset="0"/>
              </a:rPr>
              <a:t>-</a:t>
            </a:r>
            <a:r>
              <a:rPr lang="en-US" altLang="en-US" sz="2400" b="1" dirty="0">
                <a:solidFill>
                  <a:srgbClr val="0070C0"/>
                </a:solidFill>
                <a:latin typeface="Arial" charset="0"/>
              </a:rPr>
              <a:t> = -1.76 x 10</a:t>
            </a:r>
            <a:r>
              <a:rPr lang="en-US" altLang="en-US" sz="2400" b="1" baseline="30000" dirty="0">
                <a:solidFill>
                  <a:srgbClr val="0070C0"/>
                </a:solidFill>
                <a:latin typeface="Arial" charset="0"/>
              </a:rPr>
              <a:t>8</a:t>
            </a:r>
            <a:r>
              <a:rPr lang="en-US" altLang="en-US" sz="2400" b="1" dirty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n-US" altLang="en-US" sz="2400" b="1" dirty="0" smtClean="0">
                <a:solidFill>
                  <a:srgbClr val="0070C0"/>
                </a:solidFill>
                <a:latin typeface="Arial" charset="0"/>
              </a:rPr>
              <a:t>C/g</a:t>
            </a:r>
            <a:endParaRPr lang="en-US" altLang="en-US" sz="2400" b="1" dirty="0">
              <a:solidFill>
                <a:srgbClr val="0070C0"/>
              </a:solidFill>
              <a:latin typeface="Arial" charset="0"/>
            </a:endParaRP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1213504" y="3791683"/>
            <a:ext cx="63246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0070C0"/>
                </a:solidFill>
                <a:latin typeface="Arial" charset="0"/>
              </a:rPr>
              <a:t>J.J. Thomson</a:t>
            </a:r>
            <a:r>
              <a:rPr lang="en-US" altLang="en-US" sz="2400" dirty="0">
                <a:solidFill>
                  <a:srgbClr val="000000"/>
                </a:solidFill>
                <a:latin typeface="Arial" charset="0"/>
              </a:rPr>
              <a:t>, </a:t>
            </a:r>
            <a:r>
              <a:rPr lang="en-US" altLang="en-US" sz="2400" dirty="0">
                <a:solidFill>
                  <a:srgbClr val="CC0000"/>
                </a:solidFill>
                <a:latin typeface="Arial" charset="0"/>
              </a:rPr>
              <a:t>measured mass/charge of e</a:t>
            </a:r>
            <a:r>
              <a:rPr lang="en-US" altLang="en-US" sz="2400" baseline="30000" dirty="0">
                <a:solidFill>
                  <a:srgbClr val="CC0000"/>
                </a:solidFill>
                <a:latin typeface="Arial" charset="0"/>
              </a:rPr>
              <a:t>-</a:t>
            </a:r>
            <a:r>
              <a:rPr lang="en-US" altLang="en-US" sz="2400" dirty="0">
                <a:solidFill>
                  <a:srgbClr val="000000"/>
                </a:solidFill>
                <a:latin typeface="Times New Roman" charset="0"/>
              </a:rPr>
              <a:t> </a:t>
            </a:r>
          </a:p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dirty="0">
                <a:solidFill>
                  <a:srgbClr val="000000"/>
                </a:solidFill>
                <a:latin typeface="Arial" charset="0"/>
              </a:rPr>
              <a:t>(1906 Nobel Prize in Physics)</a:t>
            </a:r>
            <a:endParaRPr lang="en-US" altLang="en-US" sz="2400" baseline="30000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84292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 autoUpdateAnimBg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160094" y="764539"/>
            <a:ext cx="384541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u="sng" dirty="0">
                <a:solidFill>
                  <a:srgbClr val="0070C0"/>
                </a:solidFill>
                <a:latin typeface="Arial" charset="0"/>
              </a:rPr>
              <a:t>Millikan’s Experiment</a:t>
            </a:r>
          </a:p>
        </p:txBody>
      </p:sp>
      <p:sp>
        <p:nvSpPr>
          <p:cNvPr id="10" name="Rectangle 9"/>
          <p:cNvSpPr/>
          <p:nvPr/>
        </p:nvSpPr>
        <p:spPr>
          <a:xfrm>
            <a:off x="2251062" y="56134"/>
            <a:ext cx="4853188" cy="584775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doni MT" panose="02070603080606020203" pitchFamily="18" charset="0"/>
                <a:ea typeface="+mn-ea"/>
                <a:cs typeface="+mn-cs"/>
              </a:rPr>
              <a:t>The Structure of the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doni MT" panose="02070603080606020203" pitchFamily="18" charset="0"/>
                <a:ea typeface="+mn-ea"/>
                <a:cs typeface="+mn-cs"/>
              </a:rPr>
              <a:t>Atom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Bodoni MT" panose="02070603080606020203" pitchFamily="18" charset="0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089014" y="1920068"/>
            <a:ext cx="5129264" cy="2805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Millikan examined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the motion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of single tiny drops of oil that picked up static charge from ions in the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air.</a:t>
            </a:r>
          </a:p>
          <a:p>
            <a:pPr marL="342900" indent="-3429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He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suspended the charged drops in air by applying an electric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field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and followed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their motions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through a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microscope.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3086" y="5188199"/>
            <a:ext cx="4182246" cy="1632695"/>
          </a:xfrm>
          <a:prstGeom prst="rect">
            <a:avLst/>
          </a:prstGeom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3602" y="1287759"/>
            <a:ext cx="3761904" cy="3748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5022918" y="884377"/>
            <a:ext cx="364211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CC0000"/>
                </a:solidFill>
                <a:latin typeface="Arial" charset="0"/>
              </a:rPr>
              <a:t>Measured mass of e</a:t>
            </a:r>
            <a:r>
              <a:rPr lang="en-US" altLang="en-US" sz="2400" b="1" baseline="30000" dirty="0">
                <a:solidFill>
                  <a:srgbClr val="CC0000"/>
                </a:solidFill>
                <a:latin typeface="Arial" charset="0"/>
              </a:rPr>
              <a:t>-</a:t>
            </a:r>
            <a:r>
              <a:rPr lang="en-US" altLang="en-US" sz="2400" b="1" dirty="0">
                <a:solidFill>
                  <a:srgbClr val="000000"/>
                </a:solidFill>
                <a:latin typeface="Arial" charset="0"/>
              </a:rPr>
              <a:t> </a:t>
            </a:r>
          </a:p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000" dirty="0">
                <a:solidFill>
                  <a:srgbClr val="000000"/>
                </a:solidFill>
                <a:latin typeface="Arial" charset="0"/>
              </a:rPr>
              <a:t>(1923 Nobel Prize in Physics)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160094" y="5173104"/>
            <a:ext cx="4557486" cy="124649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spcAft>
                <a:spcPct val="0"/>
              </a:spcAft>
            </a:pPr>
            <a:r>
              <a:rPr lang="en-US" altLang="en-US" sz="1600" dirty="0">
                <a:solidFill>
                  <a:srgbClr val="000000"/>
                </a:solidFill>
                <a:latin typeface="Times New Roman" charset="0"/>
              </a:rPr>
              <a:t>                                    </a:t>
            </a:r>
            <a:r>
              <a:rPr lang="en-US" altLang="en-US" sz="1600" dirty="0" smtClean="0">
                <a:solidFill>
                  <a:srgbClr val="000000"/>
                </a:solidFill>
                <a:latin typeface="Times New Roman" charset="0"/>
              </a:rPr>
              <a:t> </a:t>
            </a:r>
            <a:r>
              <a:rPr lang="en-US" altLang="en-US" sz="1600" dirty="0">
                <a:solidFill>
                  <a:srgbClr val="000000"/>
                </a:solidFill>
                <a:latin typeface="Arial" charset="0"/>
              </a:rPr>
              <a:t>e</a:t>
            </a:r>
            <a:r>
              <a:rPr lang="en-US" altLang="en-US" sz="1600" b="1" baseline="30000" dirty="0">
                <a:solidFill>
                  <a:srgbClr val="000000"/>
                </a:solidFill>
                <a:latin typeface="Arial" charset="0"/>
              </a:rPr>
              <a:t>-</a:t>
            </a:r>
            <a:r>
              <a:rPr lang="en-US" altLang="en-US" sz="1600" baseline="300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altLang="en-US" sz="1600" dirty="0">
                <a:solidFill>
                  <a:srgbClr val="000000"/>
                </a:solidFill>
                <a:latin typeface="Arial" charset="0"/>
              </a:rPr>
              <a:t>charge = -1.60 x 10</a:t>
            </a:r>
            <a:r>
              <a:rPr lang="en-US" altLang="en-US" sz="1600" baseline="30000" dirty="0">
                <a:solidFill>
                  <a:srgbClr val="000000"/>
                </a:solidFill>
                <a:latin typeface="Arial" charset="0"/>
              </a:rPr>
              <a:t>-19</a:t>
            </a:r>
            <a:r>
              <a:rPr lang="en-US" altLang="en-US" sz="1600" dirty="0">
                <a:solidFill>
                  <a:srgbClr val="000000"/>
                </a:solidFill>
                <a:latin typeface="Arial" charset="0"/>
              </a:rPr>
              <a:t> C</a:t>
            </a:r>
          </a:p>
          <a:p>
            <a:pPr algn="ctr" fontAlgn="base">
              <a:lnSpc>
                <a:spcPct val="150000"/>
              </a:lnSpc>
              <a:spcAft>
                <a:spcPct val="0"/>
              </a:spcAft>
            </a:pPr>
            <a:r>
              <a:rPr lang="en-US" altLang="en-US" sz="1600" dirty="0">
                <a:solidFill>
                  <a:srgbClr val="000000"/>
                </a:solidFill>
                <a:latin typeface="Arial" charset="0"/>
              </a:rPr>
              <a:t>Thomson’s charge/mass of e</a:t>
            </a:r>
            <a:r>
              <a:rPr lang="en-US" altLang="en-US" sz="1600" baseline="30000" dirty="0">
                <a:solidFill>
                  <a:srgbClr val="000000"/>
                </a:solidFill>
                <a:latin typeface="Arial" charset="0"/>
              </a:rPr>
              <a:t>-</a:t>
            </a:r>
            <a:r>
              <a:rPr lang="en-US" altLang="en-US" sz="1600" dirty="0">
                <a:solidFill>
                  <a:srgbClr val="000000"/>
                </a:solidFill>
                <a:latin typeface="Arial" charset="0"/>
              </a:rPr>
              <a:t> = -1.76 x 10</a:t>
            </a:r>
            <a:r>
              <a:rPr lang="en-US" altLang="en-US" sz="1600" baseline="30000" dirty="0">
                <a:solidFill>
                  <a:srgbClr val="000000"/>
                </a:solidFill>
                <a:latin typeface="Arial" charset="0"/>
              </a:rPr>
              <a:t>8</a:t>
            </a:r>
            <a:r>
              <a:rPr lang="en-US" altLang="en-US" sz="1600" dirty="0">
                <a:solidFill>
                  <a:srgbClr val="000000"/>
                </a:solidFill>
                <a:latin typeface="Arial" charset="0"/>
              </a:rPr>
              <a:t> C/g</a:t>
            </a:r>
          </a:p>
          <a:p>
            <a:pPr fontAlgn="base">
              <a:lnSpc>
                <a:spcPct val="150000"/>
              </a:lnSpc>
              <a:spcAft>
                <a:spcPct val="0"/>
              </a:spcAft>
            </a:pPr>
            <a:r>
              <a:rPr lang="en-US" altLang="en-US" sz="1600" dirty="0">
                <a:solidFill>
                  <a:srgbClr val="000000"/>
                </a:solidFill>
                <a:latin typeface="Times New Roman" charset="0"/>
              </a:rPr>
              <a:t>                                 </a:t>
            </a:r>
            <a:r>
              <a:rPr lang="en-US" altLang="en-US" sz="1600" dirty="0" smtClean="0">
                <a:solidFill>
                  <a:srgbClr val="000000"/>
                </a:solidFill>
                <a:latin typeface="Times New Roman" charset="0"/>
              </a:rPr>
              <a:t>       </a:t>
            </a:r>
            <a:r>
              <a:rPr lang="en-US" altLang="en-US" sz="1600" dirty="0">
                <a:solidFill>
                  <a:srgbClr val="000000"/>
                </a:solidFill>
                <a:latin typeface="Arial" charset="0"/>
              </a:rPr>
              <a:t>e</a:t>
            </a:r>
            <a:r>
              <a:rPr lang="en-US" altLang="en-US" sz="1600" b="1" baseline="30000" dirty="0">
                <a:solidFill>
                  <a:srgbClr val="000000"/>
                </a:solidFill>
                <a:latin typeface="Arial" charset="0"/>
              </a:rPr>
              <a:t>-</a:t>
            </a:r>
            <a:r>
              <a:rPr lang="en-US" altLang="en-US" sz="1600" dirty="0">
                <a:solidFill>
                  <a:srgbClr val="000000"/>
                </a:solidFill>
                <a:latin typeface="Arial" charset="0"/>
              </a:rPr>
              <a:t> mass = 9.10 x 10</a:t>
            </a:r>
            <a:r>
              <a:rPr lang="en-US" altLang="en-US" sz="1600" baseline="30000" dirty="0">
                <a:solidFill>
                  <a:srgbClr val="000000"/>
                </a:solidFill>
                <a:latin typeface="Arial" charset="0"/>
              </a:rPr>
              <a:t>-28</a:t>
            </a:r>
            <a:r>
              <a:rPr lang="en-US" altLang="en-US" sz="1600" dirty="0">
                <a:solidFill>
                  <a:srgbClr val="000000"/>
                </a:solidFill>
                <a:latin typeface="Arial" charset="0"/>
              </a:rPr>
              <a:t> g</a:t>
            </a:r>
          </a:p>
        </p:txBody>
      </p:sp>
    </p:spTree>
    <p:extLst>
      <p:ext uri="{BB962C8B-B14F-4D97-AF65-F5344CB8AC3E}">
        <p14:creationId xmlns:p14="http://schemas.microsoft.com/office/powerpoint/2010/main" xmlns="" val="2723192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utoUpdateAnimBg="0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3807</TotalTime>
  <Words>2611</Words>
  <Application>Microsoft Office PowerPoint</Application>
  <PresentationFormat>عرض على الشاشة (3:4)‏</PresentationFormat>
  <Paragraphs>409</Paragraphs>
  <Slides>58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58</vt:i4>
      </vt:variant>
    </vt:vector>
  </HeadingPairs>
  <TitlesOfParts>
    <vt:vector size="59" baseType="lpstr">
      <vt:lpstr>Office Theme</vt:lpstr>
      <vt:lpstr>الشريحة 1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  <vt:lpstr>الشريحة 9</vt:lpstr>
      <vt:lpstr>الشريحة 10</vt:lpstr>
      <vt:lpstr>الشريحة 11</vt:lpstr>
      <vt:lpstr>الشريحة 12</vt:lpstr>
      <vt:lpstr>الشريحة 13</vt:lpstr>
      <vt:lpstr>الشريحة 14</vt:lpstr>
      <vt:lpstr>الشريحة 15</vt:lpstr>
      <vt:lpstr>الشريحة 16</vt:lpstr>
      <vt:lpstr>الشريحة 17</vt:lpstr>
      <vt:lpstr>الشريحة 18</vt:lpstr>
      <vt:lpstr>الشريحة 19</vt:lpstr>
      <vt:lpstr>الشريحة 20</vt:lpstr>
      <vt:lpstr>الشريحة 21</vt:lpstr>
      <vt:lpstr>الشريحة 22</vt:lpstr>
      <vt:lpstr>الشريحة 23</vt:lpstr>
      <vt:lpstr>الشريحة 24</vt:lpstr>
      <vt:lpstr>الشريحة 25</vt:lpstr>
      <vt:lpstr>الشريحة 26</vt:lpstr>
      <vt:lpstr>الشريحة 27</vt:lpstr>
      <vt:lpstr>الشريحة 28</vt:lpstr>
      <vt:lpstr>الشريحة 29</vt:lpstr>
      <vt:lpstr>الشريحة 30</vt:lpstr>
      <vt:lpstr>الشريحة 31</vt:lpstr>
      <vt:lpstr>الشريحة 32</vt:lpstr>
      <vt:lpstr>الشريحة 33</vt:lpstr>
      <vt:lpstr>الشريحة 34</vt:lpstr>
      <vt:lpstr>الشريحة 35</vt:lpstr>
      <vt:lpstr>الشريحة 36</vt:lpstr>
      <vt:lpstr>الشريحة 37</vt:lpstr>
      <vt:lpstr>الشريحة 38</vt:lpstr>
      <vt:lpstr>الشريحة 39</vt:lpstr>
      <vt:lpstr>الشريحة 40</vt:lpstr>
      <vt:lpstr>الشريحة 41</vt:lpstr>
      <vt:lpstr>الشريحة 42</vt:lpstr>
      <vt:lpstr>الشريحة 43</vt:lpstr>
      <vt:lpstr>الشريحة 44</vt:lpstr>
      <vt:lpstr>الشريحة 45</vt:lpstr>
      <vt:lpstr>الشريحة 46</vt:lpstr>
      <vt:lpstr>الشريحة 47</vt:lpstr>
      <vt:lpstr>الشريحة 48</vt:lpstr>
      <vt:lpstr>الشريحة 49</vt:lpstr>
      <vt:lpstr>الشريحة 50</vt:lpstr>
      <vt:lpstr>الشريحة 51</vt:lpstr>
      <vt:lpstr>الشريحة 52</vt:lpstr>
      <vt:lpstr>الشريحة 53</vt:lpstr>
      <vt:lpstr>الشريحة 54</vt:lpstr>
      <vt:lpstr>الشريحة 55</vt:lpstr>
      <vt:lpstr>الشريحة 56</vt:lpstr>
      <vt:lpstr>الشريحة 57</vt:lpstr>
      <vt:lpstr>الشريحة 58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Abdullah</cp:lastModifiedBy>
  <cp:revision>129</cp:revision>
  <dcterms:created xsi:type="dcterms:W3CDTF">2017-09-18T11:03:17Z</dcterms:created>
  <dcterms:modified xsi:type="dcterms:W3CDTF">2017-09-30T10:31:15Z</dcterms:modified>
</cp:coreProperties>
</file>