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Quattrocento"/>
      <p:regular r:id="rId28"/>
      <p:bold r:id="rId29"/>
    </p:embeddedFont>
    <p:embeddedFont>
      <p:font typeface="Tahom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Quattrocen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1" name="Shape 5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2" name="Shape 1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3" name="Shape 2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4" name="Shape 21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0" name="Shape 2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6" name="Shape 22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7" name="Shape 2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46" name="Shape 2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7" name="Shape 25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270" name="Shape 27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
        <p:nvSpPr>
          <p:cNvPr id="271" name="Shape 27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3" name="Shape 28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5" name="Shape 2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8" name="Shape 3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0" name="Shape 3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5" name="Shape 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6" name="Shape 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1" name="Shape 1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9" name="Shape 1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1" name="Shape 14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6" name="Shape 15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8" name="Shape 1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6" name="Shape 16"/>
        <p:cNvGrpSpPr/>
        <p:nvPr/>
      </p:nvGrpSpPr>
      <p:grpSpPr>
        <a:xfrm>
          <a:off x="0" y="0"/>
          <a:ext cx="0" cy="0"/>
          <a:chOff x="0" y="0"/>
          <a:chExt cx="0" cy="0"/>
        </a:xfrm>
      </p:grpSpPr>
      <p:sp>
        <p:nvSpPr>
          <p:cNvPr id="17" name="Shape 17"/>
          <p:cNvSpPr txBox="1"/>
          <p:nvPr>
            <p:ph type="title"/>
          </p:nvPr>
        </p:nvSpPr>
        <p:spPr>
          <a:xfrm rot="5400000">
            <a:off x="4652168" y="2091531"/>
            <a:ext cx="6126163" cy="19431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8" name="Shape 18"/>
          <p:cNvSpPr txBox="1"/>
          <p:nvPr>
            <p:ph idx="1" type="body"/>
          </p:nvPr>
        </p:nvSpPr>
        <p:spPr>
          <a:xfrm rot="5400000">
            <a:off x="689768" y="224631"/>
            <a:ext cx="6126163" cy="56769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6" name="Shape 46"/>
        <p:cNvGrpSpPr/>
        <p:nvPr/>
      </p:nvGrpSpPr>
      <p:grpSpPr>
        <a:xfrm>
          <a:off x="0" y="0"/>
          <a:ext cx="0" cy="0"/>
          <a:chOff x="0" y="0"/>
          <a:chExt cx="0" cy="0"/>
        </a:xfrm>
      </p:grpSpPr>
      <p:sp>
        <p:nvSpPr>
          <p:cNvPr id="47" name="Shape 47"/>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8" name="Shape 4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8" name="Shape 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9" name="Shape 19"/>
        <p:cNvGrpSpPr/>
        <p:nvPr/>
      </p:nvGrpSpPr>
      <p:grpSpPr>
        <a:xfrm>
          <a:off x="0" y="0"/>
          <a:ext cx="0" cy="0"/>
          <a:chOff x="0" y="0"/>
          <a:chExt cx="0" cy="0"/>
        </a:xfrm>
      </p:grpSpPr>
      <p:sp>
        <p:nvSpPr>
          <p:cNvPr id="20" name="Shape 20"/>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1" name="Shape 21"/>
          <p:cNvSpPr txBox="1"/>
          <p:nvPr>
            <p:ph idx="1" type="body"/>
          </p:nvPr>
        </p:nvSpPr>
        <p:spPr>
          <a:xfrm rot="5400000">
            <a:off x="2309018" y="-251619"/>
            <a:ext cx="4983162" cy="77724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2" name="Shape 22"/>
        <p:cNvGrpSpPr/>
        <p:nvPr/>
      </p:nvGrpSpPr>
      <p:grpSpPr>
        <a:xfrm>
          <a:off x="0" y="0"/>
          <a:ext cx="0" cy="0"/>
          <a:chOff x="0" y="0"/>
          <a:chExt cx="0" cy="0"/>
        </a:xfrm>
      </p:grpSpPr>
      <p:sp>
        <p:nvSpPr>
          <p:cNvPr id="23" name="Shape 23"/>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p:nvPr>
            <p:ph idx="2" type="pic"/>
          </p:nvPr>
        </p:nvSpPr>
        <p:spPr>
          <a:xfrm>
            <a:off x="1792288" y="612775"/>
            <a:ext cx="5486399" cy="4114800"/>
          </a:xfrm>
          <a:prstGeom prst="rect">
            <a:avLst/>
          </a:prstGeom>
          <a:noFill/>
          <a:ln>
            <a:noFill/>
          </a:ln>
        </p:spPr>
      </p:sp>
      <p:sp>
        <p:nvSpPr>
          <p:cNvPr id="25" name="Shape 2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6" name="Shape 26"/>
        <p:cNvGrpSpPr/>
        <p:nvPr/>
      </p:nvGrpSpPr>
      <p:grpSpPr>
        <a:xfrm>
          <a:off x="0" y="0"/>
          <a:ext cx="0" cy="0"/>
          <a:chOff x="0" y="0"/>
          <a:chExt cx="0" cy="0"/>
        </a:xfrm>
      </p:grpSpPr>
      <p:sp>
        <p:nvSpPr>
          <p:cNvPr id="27" name="Shape 27"/>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 name="Shape 29"/>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 name="Shape 3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6" name="Shape 3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8" name="Shape 3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 name="Shape 39"/>
        <p:cNvGrpSpPr/>
        <p:nvPr/>
      </p:nvGrpSpPr>
      <p:grpSpPr>
        <a:xfrm>
          <a:off x="0" y="0"/>
          <a:ext cx="0" cy="0"/>
          <a:chOff x="0" y="0"/>
          <a:chExt cx="0" cy="0"/>
        </a:xfrm>
      </p:grpSpPr>
      <p:sp>
        <p:nvSpPr>
          <p:cNvPr id="40" name="Shape 40"/>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1" name="Shape 41"/>
          <p:cNvSpPr txBox="1"/>
          <p:nvPr>
            <p:ph idx="1" type="body"/>
          </p:nvPr>
        </p:nvSpPr>
        <p:spPr>
          <a:xfrm>
            <a:off x="9144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2" type="body"/>
          </p:nvPr>
        </p:nvSpPr>
        <p:spPr>
          <a:xfrm>
            <a:off x="48768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3" name="Shape 43"/>
        <p:cNvGrpSpPr/>
        <p:nvPr/>
      </p:nvGrpSpPr>
      <p:grpSpPr>
        <a:xfrm>
          <a:off x="0" y="0"/>
          <a:ext cx="0" cy="0"/>
          <a:chOff x="0" y="0"/>
          <a:chExt cx="0" cy="0"/>
        </a:xfrm>
      </p:grpSpPr>
      <p:sp>
        <p:nvSpPr>
          <p:cNvPr id="44" name="Shape 44"/>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nvSpPr>
        <p:spPr>
          <a:xfrm>
            <a:off x="0" y="0"/>
            <a:ext cx="1981199"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 name="Shape 1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2" name="Shape 12"/>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13" name="Shape 13"/>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2-*</a:t>
            </a:r>
          </a:p>
        </p:txBody>
      </p:sp>
      <p:sp>
        <p:nvSpPr>
          <p:cNvPr id="14" name="Shape 1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5" name="Shape 15"/>
          <p:cNvSpPr txBox="1"/>
          <p:nvPr/>
        </p:nvSpPr>
        <p:spPr>
          <a:xfrm>
            <a:off x="152400" y="228600"/>
            <a:ext cx="2057400"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2</a:t>
            </a:r>
          </a:p>
          <a:p>
            <a:pPr indent="0" lvl="0" marL="0" marR="0" rtl="0" algn="l">
              <a:lnSpc>
                <a:spcPct val="100000"/>
              </a:lnSpc>
              <a:spcBef>
                <a:spcPts val="0"/>
              </a:spcBef>
              <a:spcAft>
                <a:spcPts val="0"/>
              </a:spcAft>
              <a:buClr>
                <a:schemeClr val="lt1"/>
              </a:buClr>
              <a:buSzPct val="25000"/>
              <a:buFont typeface="Arial"/>
              <a:buNone/>
            </a:pPr>
            <a:r>
              <a:rPr b="0" i="0" lang="en-US" sz="1200" u="none" cap="none" strike="noStrike">
                <a:solidFill>
                  <a:schemeClr val="lt1"/>
                </a:solidFill>
                <a:latin typeface="Arial"/>
                <a:ea typeface="Arial"/>
                <a:cs typeface="Arial"/>
                <a:sym typeface="Arial"/>
              </a:rPr>
              <a:t>The Key Principles</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of Economics</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 name="Shape 56"/>
        <p:cNvGrpSpPr/>
        <p:nvPr/>
      </p:nvGrpSpPr>
      <p:grpSpPr>
        <a:xfrm>
          <a:off x="0" y="0"/>
          <a:ext cx="0" cy="0"/>
          <a:chOff x="0" y="0"/>
          <a:chExt cx="0" cy="0"/>
        </a:xfrm>
      </p:grpSpPr>
      <p:sp>
        <p:nvSpPr>
          <p:cNvPr id="57" name="Shape 57"/>
          <p:cNvSpPr txBox="1"/>
          <p:nvPr/>
        </p:nvSpPr>
        <p:spPr>
          <a:xfrm>
            <a:off x="685800" y="1306512"/>
            <a:ext cx="5333999" cy="94615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The Key Principles</a:t>
            </a:r>
            <a:br>
              <a:rPr b="0" i="0" lang="en-US" sz="2800" u="none" cap="none" strike="noStrike">
                <a:solidFill>
                  <a:srgbClr val="FF0000"/>
                </a:solidFill>
                <a:latin typeface="Arial"/>
                <a:ea typeface="Arial"/>
                <a:cs typeface="Arial"/>
                <a:sym typeface="Arial"/>
              </a:rPr>
            </a:br>
            <a:r>
              <a:rPr b="0" i="0" lang="en-US" sz="2800" u="none" cap="none" strike="noStrike">
                <a:solidFill>
                  <a:srgbClr val="FF0000"/>
                </a:solidFill>
                <a:latin typeface="Arial"/>
                <a:ea typeface="Arial"/>
                <a:cs typeface="Arial"/>
                <a:sym typeface="Arial"/>
              </a:rPr>
              <a:t>of Economics</a:t>
            </a:r>
          </a:p>
        </p:txBody>
      </p:sp>
      <p:sp>
        <p:nvSpPr>
          <p:cNvPr id="58" name="Shape 58"/>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59" name="Shape 59"/>
          <p:cNvGrpSpPr/>
          <p:nvPr/>
        </p:nvGrpSpPr>
        <p:grpSpPr>
          <a:xfrm>
            <a:off x="6553200" y="6034087"/>
            <a:ext cx="2057400" cy="274636"/>
            <a:chOff x="4924425" y="5653087"/>
            <a:chExt cx="2057400" cy="274636"/>
          </a:xfrm>
        </p:grpSpPr>
        <p:sp>
          <p:nvSpPr>
            <p:cNvPr id="60" name="Shape 60"/>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 name="Shape 61"/>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62" name="Shape 62"/>
          <p:cNvSpPr txBox="1"/>
          <p:nvPr/>
        </p:nvSpPr>
        <p:spPr>
          <a:xfrm>
            <a:off x="685800" y="2590800"/>
            <a:ext cx="4876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What do we sacrifice by preserving tropical rainforests rather than</a:t>
            </a: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mining or logging the land?</a:t>
            </a:r>
          </a:p>
        </p:txBody>
      </p:sp>
      <p:sp>
        <p:nvSpPr>
          <p:cNvPr id="63" name="Shape 63"/>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4" name="Shape 64"/>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2</a:t>
            </a:r>
          </a:p>
        </p:txBody>
      </p:sp>
      <p:sp>
        <p:nvSpPr>
          <p:cNvPr id="65" name="Shape 65"/>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66" name="Shape 66"/>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67" name="Shape 67"/>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2.png"/><Relationship Id="rId10" Type="http://schemas.openxmlformats.org/officeDocument/2006/relationships/image" Target="../media/image08.png"/><Relationship Id="rId9" Type="http://schemas.openxmlformats.org/officeDocument/2006/relationships/image" Target="../media/image09.png"/><Relationship Id="rId5" Type="http://schemas.openxmlformats.org/officeDocument/2006/relationships/image" Target="../media/image04.png"/><Relationship Id="rId6" Type="http://schemas.openxmlformats.org/officeDocument/2006/relationships/image" Target="../media/image05.png"/><Relationship Id="rId7" Type="http://schemas.openxmlformats.org/officeDocument/2006/relationships/image" Target="../media/image06.png"/><Relationship Id="rId8"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9.png"/><Relationship Id="rId13" Type="http://schemas.openxmlformats.org/officeDocument/2006/relationships/image" Target="../media/image28.png"/><Relationship Id="rId12"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6.png"/><Relationship Id="rId15" Type="http://schemas.openxmlformats.org/officeDocument/2006/relationships/image" Target="../media/image29.png"/><Relationship Id="rId14" Type="http://schemas.openxmlformats.org/officeDocument/2006/relationships/image" Target="../media/image27.png"/><Relationship Id="rId16" Type="http://schemas.openxmlformats.org/officeDocument/2006/relationships/image" Target="../media/image30.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3.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pic>
        <p:nvPicPr>
          <p:cNvPr id="53" name="Shape 5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4" name="Shape 54"/>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55" name="Shape 55"/>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3" name="Shape 193"/>
        <p:cNvGrpSpPr/>
        <p:nvPr/>
      </p:nvGrpSpPr>
      <p:grpSpPr>
        <a:xfrm>
          <a:off x="0" y="0"/>
          <a:ext cx="0" cy="0"/>
          <a:chOff x="0" y="0"/>
          <a:chExt cx="0" cy="0"/>
        </a:xfrm>
      </p:grpSpPr>
      <p:sp>
        <p:nvSpPr>
          <p:cNvPr id="194" name="Shape 194"/>
          <p:cNvSpPr txBox="1"/>
          <p:nvPr/>
        </p:nvSpPr>
        <p:spPr>
          <a:xfrm>
            <a:off x="3048000" y="762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MARGINAL PRINCIPLE </a:t>
            </a:r>
            <a:r>
              <a:rPr b="0" i="0" lang="en-US" sz="1800" u="none" cap="none" strike="noStrike">
                <a:solidFill>
                  <a:srgbClr val="FF0000"/>
                </a:solidFill>
                <a:latin typeface="Times New Roman"/>
                <a:ea typeface="Times New Roman"/>
                <a:cs typeface="Times New Roman"/>
                <a:sym typeface="Times New Roman"/>
              </a:rPr>
              <a:t>(cont’d)</a:t>
            </a:r>
          </a:p>
        </p:txBody>
      </p:sp>
      <p:sp>
        <p:nvSpPr>
          <p:cNvPr id="195" name="Shape 195"/>
          <p:cNvSpPr txBox="1"/>
          <p:nvPr/>
        </p:nvSpPr>
        <p:spPr>
          <a:xfrm>
            <a:off x="2063750" y="76200"/>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2.2</a:t>
            </a:r>
          </a:p>
        </p:txBody>
      </p:sp>
      <p:cxnSp>
        <p:nvCxnSpPr>
          <p:cNvPr id="196" name="Shape 196"/>
          <p:cNvCxnSpPr/>
          <p:nvPr/>
        </p:nvCxnSpPr>
        <p:spPr>
          <a:xfrm>
            <a:off x="2971800" y="228600"/>
            <a:ext cx="0" cy="457200"/>
          </a:xfrm>
          <a:prstGeom prst="straightConnector1">
            <a:avLst/>
          </a:prstGeom>
          <a:noFill/>
          <a:ln cap="rnd" cmpd="sng" w="22225">
            <a:solidFill>
              <a:srgbClr val="FF0000"/>
            </a:solidFill>
            <a:prstDash val="solid"/>
            <a:miter/>
            <a:headEnd len="med" w="med" type="none"/>
            <a:tailEnd len="med" w="med" type="none"/>
          </a:ln>
        </p:spPr>
      </p:cxnSp>
      <p:sp>
        <p:nvSpPr>
          <p:cNvPr id="197" name="Shape 197"/>
          <p:cNvSpPr txBox="1"/>
          <p:nvPr/>
        </p:nvSpPr>
        <p:spPr>
          <a:xfrm>
            <a:off x="1066800" y="3505200"/>
            <a:ext cx="4876799"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Automobile Emissions Standards</a:t>
            </a:r>
          </a:p>
        </p:txBody>
      </p:sp>
      <p:sp>
        <p:nvSpPr>
          <p:cNvPr id="198" name="Shape 198"/>
          <p:cNvSpPr txBox="1"/>
          <p:nvPr/>
        </p:nvSpPr>
        <p:spPr>
          <a:xfrm>
            <a:off x="1143000" y="1295400"/>
            <a:ext cx="4876799"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Renting College Facilities</a:t>
            </a:r>
          </a:p>
        </p:txBody>
      </p:sp>
      <p:sp>
        <p:nvSpPr>
          <p:cNvPr id="199" name="Shape 199"/>
          <p:cNvSpPr txBox="1"/>
          <p:nvPr/>
        </p:nvSpPr>
        <p:spPr>
          <a:xfrm>
            <a:off x="1066800" y="1981200"/>
            <a:ext cx="6476999"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Because many colleges include costs that aren’t affected by the use of a facility, they overestimate the actual cost of renting out their facilities, missing opportunities to serve student groups and make some money at the same time.</a:t>
            </a:r>
          </a:p>
        </p:txBody>
      </p:sp>
      <p:sp>
        <p:nvSpPr>
          <p:cNvPr id="200" name="Shape 200"/>
          <p:cNvSpPr txBox="1"/>
          <p:nvPr/>
        </p:nvSpPr>
        <p:spPr>
          <a:xfrm>
            <a:off x="990600" y="4191000"/>
            <a:ext cx="6476999"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Using the marginal principle, the government should make the emissions standard stricter as long as the marginal benefit (savings in health-care costs and work time lost) exceeds the marginal cost (the cost of additional equipment and extra fuel used).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4" name="Shape 204"/>
        <p:cNvGrpSpPr/>
        <p:nvPr/>
      </p:nvGrpSpPr>
      <p:grpSpPr>
        <a:xfrm>
          <a:off x="0" y="0"/>
          <a:ext cx="0" cy="0"/>
          <a:chOff x="0" y="0"/>
          <a:chExt cx="0" cy="0"/>
        </a:xfrm>
      </p:grpSpPr>
      <p:sp>
        <p:nvSpPr>
          <p:cNvPr id="205" name="Shape 205"/>
          <p:cNvSpPr txBox="1"/>
          <p:nvPr/>
        </p:nvSpPr>
        <p:spPr>
          <a:xfrm>
            <a:off x="685800" y="762000"/>
            <a:ext cx="6019799" cy="700086"/>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WHY NOT WALK UP AN ESCALATOR?</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How do people think at the margin?</a:t>
            </a:r>
          </a:p>
        </p:txBody>
      </p:sp>
      <p:sp>
        <p:nvSpPr>
          <p:cNvPr id="206" name="Shape 206"/>
          <p:cNvSpPr txBox="1"/>
          <p:nvPr/>
        </p:nvSpPr>
        <p:spPr>
          <a:xfrm>
            <a:off x="685800" y="1647825"/>
            <a:ext cx="8153399" cy="441801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Why do people walk up stairs, but do not walk up escalators?  </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On stairs, if you stand still you get nowhere</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On an escalator, you can stand and get there slower or walk and get there faster</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cost of walking is the same either way.  We can use the Marginal Principle to</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determine if it makes sense to walk up the escalator.       </a:t>
            </a:r>
          </a:p>
          <a:p>
            <a:pPr indent="0" lvl="0" marL="0" marR="0" rtl="0" algn="l">
              <a:lnSpc>
                <a:spcPct val="11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Suppose you are on the way to listen to a free concert, and you would be willing to</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pay $10 for the ticket. </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There is a long staircase and you would pay up to $3 to avoid it.  Walking the</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staircase is therefore worth $7, $10 - $3.</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next week there is the same opportunity, but with an escalator.</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You can stand and get the $10 value or Walk up the escalator and arrive sooner, but</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with a $3 walking cost.</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marginal principle would say walk up the escalator if the extra music you hear is worth the $3 extra cost incurred.</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207" name="Shape 207"/>
          <p:cNvGrpSpPr/>
          <p:nvPr/>
        </p:nvGrpSpPr>
        <p:grpSpPr>
          <a:xfrm>
            <a:off x="3505200" y="381000"/>
            <a:ext cx="3005137" cy="366711"/>
            <a:chOff x="3505200" y="381000"/>
            <a:chExt cx="3005137" cy="366711"/>
          </a:xfrm>
        </p:grpSpPr>
        <p:sp>
          <p:nvSpPr>
            <p:cNvPr id="208" name="Shape 208"/>
            <p:cNvSpPr/>
            <p:nvPr/>
          </p:nvSpPr>
          <p:spPr>
            <a:xfrm>
              <a:off x="35052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9" name="Shape 209"/>
            <p:cNvSpPr txBox="1"/>
            <p:nvPr/>
          </p:nvSpPr>
          <p:spPr>
            <a:xfrm>
              <a:off x="36798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10" name="Shape 210"/>
            <p:cNvSpPr/>
            <p:nvPr/>
          </p:nvSpPr>
          <p:spPr>
            <a:xfrm>
              <a:off x="6062662"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11" name="Shape 211"/>
            <p:cNvSpPr/>
            <p:nvPr/>
          </p:nvSpPr>
          <p:spPr>
            <a:xfrm>
              <a:off x="6129337"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5" name="Shape 215"/>
        <p:cNvGrpSpPr/>
        <p:nvPr/>
      </p:nvGrpSpPr>
      <p:grpSpPr>
        <a:xfrm>
          <a:off x="0" y="0"/>
          <a:ext cx="0" cy="0"/>
          <a:chOff x="0" y="0"/>
          <a:chExt cx="0" cy="0"/>
        </a:xfrm>
      </p:grpSpPr>
      <p:sp>
        <p:nvSpPr>
          <p:cNvPr id="216" name="Shape 216"/>
          <p:cNvSpPr txBox="1"/>
          <p:nvPr>
            <p:ph idx="4294967295" type="title"/>
          </p:nvPr>
        </p:nvSpPr>
        <p:spPr>
          <a:xfrm>
            <a:off x="2971800" y="228600"/>
            <a:ext cx="5714999"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2400" u="none" cap="none" strike="noStrike">
                <a:solidFill>
                  <a:schemeClr val="lt2"/>
                </a:solidFill>
                <a:latin typeface="Arial"/>
                <a:ea typeface="Arial"/>
                <a:cs typeface="Arial"/>
                <a:sym typeface="Arial"/>
              </a:rPr>
              <a:t>Driving Speed and Safety</a:t>
            </a:r>
          </a:p>
        </p:txBody>
      </p:sp>
      <p:sp>
        <p:nvSpPr>
          <p:cNvPr id="217" name="Shape 217"/>
          <p:cNvSpPr txBox="1"/>
          <p:nvPr>
            <p:ph idx="4294967295" type="body"/>
          </p:nvPr>
        </p:nvSpPr>
        <p:spPr>
          <a:xfrm>
            <a:off x="914400" y="1143000"/>
            <a:ext cx="7772400" cy="4983162"/>
          </a:xfrm>
          <a:prstGeom prst="rect">
            <a:avLst/>
          </a:prstGeom>
          <a:noFill/>
          <a:ln>
            <a:noFill/>
          </a:ln>
        </p:spPr>
        <p:txBody>
          <a:bodyPr anchorCtr="0" anchor="t" bIns="45700" lIns="91425" rIns="91425" tIns="45700">
            <a:noAutofit/>
          </a:bodyPr>
          <a:lstStyle/>
          <a:p>
            <a:pPr indent="-342900" lvl="0" marL="342900" marR="0" rtl="0" algn="l">
              <a:lnSpc>
                <a:spcPct val="11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Consider the decision about how fast to drive on a highway. The marginal benefit of going one mile per hour faster is the travel time you’ll save.  On the cost side, an increase in speed increases your chances of colliding with another car, and also increases the severity of injuries suffered in a collision.  A rational person will pick the speed at which the marginal benefit of speed equals the marginal cost.</a:t>
            </a:r>
          </a:p>
          <a:p>
            <a:pPr indent="-342900" lvl="0" marL="342900" marR="0" rtl="0" algn="l">
              <a:lnSpc>
                <a:spcPct val="110000"/>
              </a:lnSpc>
              <a:spcBef>
                <a:spcPts val="200"/>
              </a:spcBef>
              <a:spcAft>
                <a:spcPts val="0"/>
              </a:spcAft>
              <a:buClr>
                <a:schemeClr val="dk1"/>
              </a:buClr>
              <a:buSzPct val="25000"/>
              <a:buFont typeface="Arial"/>
              <a:buNone/>
            </a:pPr>
            <a:r>
              <a:t/>
            </a:r>
            <a:endParaRPr b="0" i="0" sz="1000" u="none" cap="none" strike="noStrike">
              <a:solidFill>
                <a:schemeClr val="dk1"/>
              </a:solidFill>
              <a:latin typeface="Arial"/>
              <a:ea typeface="Arial"/>
              <a:cs typeface="Arial"/>
              <a:sym typeface="Arial"/>
            </a:endParaRPr>
          </a:p>
          <a:p>
            <a:pPr indent="-342900" lvl="0" marL="342900" marR="0" rtl="0" algn="l">
              <a:lnSpc>
                <a:spcPct val="11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the 1960s and 1970s, the federal government required automakers to include a number of safety features, including seat belts and collapsible steering columns.  These new regulations had two puzzling effects.  Although deaths from automobile collisions decreased, the reduction was much lower than expected. In addition, more bicyclists were hit by cars and injured or killed.</a:t>
            </a:r>
          </a:p>
          <a:p>
            <a:pPr indent="0" lvl="0" marL="0" marR="0" rtl="0" algn="l">
              <a:spcBef>
                <a:spcPts val="0"/>
              </a:spcBef>
              <a:buSzPct val="25000"/>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1" name="Shape 221"/>
        <p:cNvGrpSpPr/>
        <p:nvPr/>
      </p:nvGrpSpPr>
      <p:grpSpPr>
        <a:xfrm>
          <a:off x="0" y="0"/>
          <a:ext cx="0" cy="0"/>
          <a:chOff x="0" y="0"/>
          <a:chExt cx="0" cy="0"/>
        </a:xfrm>
      </p:grpSpPr>
      <p:sp>
        <p:nvSpPr>
          <p:cNvPr id="222" name="Shape 222"/>
          <p:cNvSpPr txBox="1"/>
          <p:nvPr>
            <p:ph idx="4294967295" type="title"/>
          </p:nvPr>
        </p:nvSpPr>
        <p:spPr>
          <a:xfrm>
            <a:off x="2971800" y="228600"/>
            <a:ext cx="5714999"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2400" u="none" cap="none" strike="noStrike">
                <a:solidFill>
                  <a:schemeClr val="lt2"/>
                </a:solidFill>
                <a:latin typeface="Arial"/>
                <a:ea typeface="Arial"/>
                <a:cs typeface="Arial"/>
                <a:sym typeface="Arial"/>
              </a:rPr>
              <a:t>Driving Speed and Safety (cont’d)</a:t>
            </a:r>
          </a:p>
        </p:txBody>
      </p:sp>
      <p:sp>
        <p:nvSpPr>
          <p:cNvPr id="223" name="Shape 223"/>
          <p:cNvSpPr txBox="1"/>
          <p:nvPr>
            <p:ph idx="4294967295" type="body"/>
          </p:nvPr>
        </p:nvSpPr>
        <p:spPr>
          <a:xfrm>
            <a:off x="914400" y="1143000"/>
            <a:ext cx="7772400" cy="4983162"/>
          </a:xfrm>
          <a:prstGeom prst="rect">
            <a:avLst/>
          </a:prstGeom>
          <a:noFill/>
          <a:ln>
            <a:noFill/>
          </a:ln>
        </p:spPr>
        <p:txBody>
          <a:bodyPr anchorCtr="0" anchor="t" bIns="45700" lIns="91425" rIns="91425" tIns="45700">
            <a:noAutofit/>
          </a:bodyPr>
          <a:lstStyle/>
          <a:p>
            <a:pPr indent="-342900" lvl="0" marL="342900" marR="0" rtl="0" algn="l">
              <a:lnSpc>
                <a:spcPct val="110000"/>
              </a:lnSpc>
              <a:spcBef>
                <a:spcPts val="0"/>
              </a:spcBef>
              <a:spcAft>
                <a:spcPts val="0"/>
              </a:spcAft>
              <a:buClr>
                <a:schemeClr val="dk1"/>
              </a:buClr>
              <a:buSzPct val="25000"/>
              <a:buFont typeface="Arial"/>
              <a:buNone/>
            </a:pPr>
            <a:r>
              <a:t/>
            </a:r>
            <a:endParaRPr b="0" i="0" sz="1000" u="none" cap="none" strike="noStrike">
              <a:solidFill>
                <a:schemeClr val="dk1"/>
              </a:solidFill>
              <a:latin typeface="Arial"/>
              <a:ea typeface="Arial"/>
              <a:cs typeface="Arial"/>
              <a:sym typeface="Arial"/>
            </a:endParaRPr>
          </a:p>
          <a:p>
            <a:pPr indent="-342900" lvl="0" marL="342900" marR="0" rtl="0" algn="l">
              <a:lnSpc>
                <a:spcPct val="11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We can use the marginal principle to explain why seat belts and other safety features made bicycling more hazardous. The mandated safety features decreased the marginal cost of speed:  People who wear seat belts suffer less severe injuries in a collision, so every additional unit of speed is less costly.  Drivers felt more secure because they were better insulated from harm in the event of a collision, and so they drove faster.  As a result, the number of collisions between cars and bicycles increased, meaning that safer environment for drivers led to a more hazardous environment for bicyclists.</a:t>
            </a:r>
          </a:p>
          <a:p>
            <a:pPr indent="0" lvl="0" marL="0" marR="0" rtl="0" algn="l">
              <a:spcBef>
                <a:spcPts val="0"/>
              </a:spcBef>
              <a:buSzPct val="25000"/>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7" name="Shape 227"/>
        <p:cNvGrpSpPr/>
        <p:nvPr/>
      </p:nvGrpSpPr>
      <p:grpSpPr>
        <a:xfrm>
          <a:off x="0" y="0"/>
          <a:ext cx="0" cy="0"/>
          <a:chOff x="0" y="0"/>
          <a:chExt cx="0" cy="0"/>
        </a:xfrm>
      </p:grpSpPr>
      <p:sp>
        <p:nvSpPr>
          <p:cNvPr id="228" name="Shape 228"/>
          <p:cNvSpPr txBox="1"/>
          <p:nvPr>
            <p:ph idx="4294967295" type="title"/>
          </p:nvPr>
        </p:nvSpPr>
        <p:spPr>
          <a:xfrm>
            <a:off x="2743200" y="2286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PRINCIPLE OF VOLUNTARY EXCHANGE</a:t>
            </a:r>
          </a:p>
        </p:txBody>
      </p:sp>
      <p:sp>
        <p:nvSpPr>
          <p:cNvPr id="229" name="Shape 229"/>
          <p:cNvSpPr txBox="1"/>
          <p:nvPr/>
        </p:nvSpPr>
        <p:spPr>
          <a:xfrm>
            <a:off x="1987550" y="192086"/>
            <a:ext cx="75564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600" u="none" cap="none" strike="noStrike">
                <a:solidFill>
                  <a:srgbClr val="FF0000"/>
                </a:solidFill>
                <a:latin typeface="Times New Roman"/>
                <a:ea typeface="Times New Roman"/>
                <a:cs typeface="Times New Roman"/>
                <a:sym typeface="Times New Roman"/>
              </a:rPr>
              <a:t>2.3</a:t>
            </a:r>
          </a:p>
        </p:txBody>
      </p:sp>
      <p:cxnSp>
        <p:nvCxnSpPr>
          <p:cNvPr id="230" name="Shape 230"/>
          <p:cNvCxnSpPr/>
          <p:nvPr/>
        </p:nvCxnSpPr>
        <p:spPr>
          <a:xfrm>
            <a:off x="2743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31" name="Shape 231"/>
          <p:cNvSpPr txBox="1"/>
          <p:nvPr/>
        </p:nvSpPr>
        <p:spPr>
          <a:xfrm>
            <a:off x="928687" y="1154112"/>
            <a:ext cx="6629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V O L U N T A R Y  E X C H A N G E</a:t>
            </a:r>
          </a:p>
        </p:txBody>
      </p:sp>
      <p:cxnSp>
        <p:nvCxnSpPr>
          <p:cNvPr id="232" name="Shape 232"/>
          <p:cNvCxnSpPr/>
          <p:nvPr/>
        </p:nvCxnSpPr>
        <p:spPr>
          <a:xfrm>
            <a:off x="7696200" y="1208087"/>
            <a:ext cx="0" cy="620711"/>
          </a:xfrm>
          <a:prstGeom prst="straightConnector1">
            <a:avLst/>
          </a:prstGeom>
          <a:noFill/>
          <a:ln cap="rnd" cmpd="sng" w="12700">
            <a:solidFill>
              <a:schemeClr val="lt2"/>
            </a:solidFill>
            <a:prstDash val="solid"/>
            <a:miter/>
            <a:headEnd len="med" w="med" type="none"/>
            <a:tailEnd len="med" w="med" type="none"/>
          </a:ln>
        </p:spPr>
      </p:cxnSp>
      <p:sp>
        <p:nvSpPr>
          <p:cNvPr id="233" name="Shape 233"/>
          <p:cNvSpPr txBox="1"/>
          <p:nvPr/>
        </p:nvSpPr>
        <p:spPr>
          <a:xfrm>
            <a:off x="838200" y="1443037"/>
            <a:ext cx="6781800" cy="411161"/>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A voluntary exchange between two people makes both people better off.</a:t>
            </a:r>
          </a:p>
        </p:txBody>
      </p:sp>
      <p:sp>
        <p:nvSpPr>
          <p:cNvPr id="234" name="Shape 234"/>
          <p:cNvSpPr txBox="1"/>
          <p:nvPr/>
        </p:nvSpPr>
        <p:spPr>
          <a:xfrm>
            <a:off x="685800" y="2209800"/>
            <a:ext cx="7010400" cy="2838450"/>
          </a:xfrm>
          <a:prstGeom prst="rect">
            <a:avLst/>
          </a:prstGeom>
          <a:noFill/>
          <a:ln>
            <a:noFill/>
          </a:ln>
        </p:spPr>
        <p:txBody>
          <a:bodyPr anchorCtr="0" anchor="t" bIns="45700" lIns="91425" rIns="91425" tIns="45700">
            <a:noAutofit/>
          </a:bodyPr>
          <a:lstStyle/>
          <a:p>
            <a:pPr indent="-290512" lvl="0" marL="29051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Here are some examples.</a:t>
            </a:r>
            <a:br>
              <a:rPr b="0" i="0" lang="en-US" sz="1800" u="none" cap="none" strike="noStrike">
                <a:solidFill>
                  <a:schemeClr val="dk1"/>
                </a:solidFill>
                <a:latin typeface="Arial"/>
                <a:ea typeface="Arial"/>
                <a:cs typeface="Arial"/>
                <a:sym typeface="Arial"/>
              </a:rPr>
            </a:br>
          </a:p>
          <a:p>
            <a:pPr indent="-290512" lvl="0" marL="29051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  If you voluntarily exchange money for a college education, you must expect you’ll be better off with a college education. The college voluntarily provides an education in exchange for your money, so the college must be better off, too.</a:t>
            </a:r>
            <a:br>
              <a:rPr b="0" i="0" lang="en-US" sz="1800" u="none" cap="none" strike="noStrike">
                <a:solidFill>
                  <a:schemeClr val="dk1"/>
                </a:solidFill>
                <a:latin typeface="Arial"/>
                <a:ea typeface="Arial"/>
                <a:cs typeface="Arial"/>
                <a:sym typeface="Arial"/>
              </a:rPr>
            </a:br>
          </a:p>
          <a:p>
            <a:pPr indent="-290512" lvl="0" marL="29051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  If you have a job, you voluntarily exchange your time for money, and your employer exchanges money for your labor services. Both you and your employer are better off as a result.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8" name="Shape 238"/>
        <p:cNvGrpSpPr/>
        <p:nvPr/>
      </p:nvGrpSpPr>
      <p:grpSpPr>
        <a:xfrm>
          <a:off x="0" y="0"/>
          <a:ext cx="0" cy="0"/>
          <a:chOff x="0" y="0"/>
          <a:chExt cx="0" cy="0"/>
        </a:xfrm>
      </p:grpSpPr>
      <p:sp>
        <p:nvSpPr>
          <p:cNvPr id="239" name="Shape 239"/>
          <p:cNvSpPr txBox="1"/>
          <p:nvPr>
            <p:ph idx="4294967295" type="title"/>
          </p:nvPr>
        </p:nvSpPr>
        <p:spPr>
          <a:xfrm>
            <a:off x="2743200" y="228600"/>
            <a:ext cx="6400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PRINCIPLE OF VOLUNTARY EXCHANGE (cont’d)</a:t>
            </a:r>
          </a:p>
        </p:txBody>
      </p:sp>
      <p:sp>
        <p:nvSpPr>
          <p:cNvPr id="240" name="Shape 240"/>
          <p:cNvSpPr txBox="1"/>
          <p:nvPr/>
        </p:nvSpPr>
        <p:spPr>
          <a:xfrm>
            <a:off x="1987550" y="192086"/>
            <a:ext cx="75564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600" u="none" cap="none" strike="noStrike">
                <a:solidFill>
                  <a:srgbClr val="FF0000"/>
                </a:solidFill>
                <a:latin typeface="Times New Roman"/>
                <a:ea typeface="Times New Roman"/>
                <a:cs typeface="Times New Roman"/>
                <a:sym typeface="Times New Roman"/>
              </a:rPr>
              <a:t>2.3</a:t>
            </a:r>
          </a:p>
        </p:txBody>
      </p:sp>
      <p:cxnSp>
        <p:nvCxnSpPr>
          <p:cNvPr id="241" name="Shape 241"/>
          <p:cNvCxnSpPr/>
          <p:nvPr/>
        </p:nvCxnSpPr>
        <p:spPr>
          <a:xfrm>
            <a:off x="2743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42" name="Shape 242"/>
          <p:cNvSpPr txBox="1"/>
          <p:nvPr>
            <p:ph idx="4294967295" type="body"/>
          </p:nvPr>
        </p:nvSpPr>
        <p:spPr>
          <a:xfrm>
            <a:off x="685800" y="1219200"/>
            <a:ext cx="4030662" cy="5873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Exchange and Markets</a:t>
            </a:r>
          </a:p>
        </p:txBody>
      </p:sp>
      <p:sp>
        <p:nvSpPr>
          <p:cNvPr id="243" name="Shape 243"/>
          <p:cNvSpPr txBox="1"/>
          <p:nvPr/>
        </p:nvSpPr>
        <p:spPr>
          <a:xfrm>
            <a:off x="1295400" y="1905000"/>
            <a:ext cx="6476999" cy="25638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Adam Smith stressed the importance of voluntary exchange as a distinctly human trait.  He noticed</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7937" lvl="1" marL="465137"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propensity in human nature . . . to truck, barter, and exchange one thing for another . .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It is common to all men, and to be found in no other . . . animals . . . Nobody ever saw a dog make a fair and deliberate exchange of one bone for another with another dog.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7" name="Shape 247"/>
        <p:cNvGrpSpPr/>
        <p:nvPr/>
      </p:nvGrpSpPr>
      <p:grpSpPr>
        <a:xfrm>
          <a:off x="0" y="0"/>
          <a:ext cx="0" cy="0"/>
          <a:chOff x="0" y="0"/>
          <a:chExt cx="0" cy="0"/>
        </a:xfrm>
      </p:grpSpPr>
      <p:sp>
        <p:nvSpPr>
          <p:cNvPr id="248" name="Shape 248"/>
          <p:cNvSpPr txBox="1"/>
          <p:nvPr/>
        </p:nvSpPr>
        <p:spPr>
          <a:xfrm>
            <a:off x="685800" y="742950"/>
            <a:ext cx="66294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JASPER JOHNS AND HOUSEPAINTING</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What is the rationale for specialization</a:t>
            </a:r>
            <a:br>
              <a:rPr b="1" i="0" lang="en-US" sz="1400" u="none" cap="none" strike="noStrike">
                <a:solidFill>
                  <a:schemeClr val="dk1"/>
                </a:solidFill>
                <a:latin typeface="Arial"/>
                <a:ea typeface="Arial"/>
                <a:cs typeface="Arial"/>
                <a:sym typeface="Arial"/>
              </a:rPr>
            </a:br>
            <a:r>
              <a:rPr b="1" i="0" lang="en-US" sz="1400" u="none" cap="none" strike="noStrike">
                <a:solidFill>
                  <a:schemeClr val="dk1"/>
                </a:solidFill>
                <a:latin typeface="Arial"/>
                <a:ea typeface="Arial"/>
                <a:cs typeface="Arial"/>
                <a:sym typeface="Arial"/>
              </a:rPr>
              <a:t>and exchange?</a:t>
            </a:r>
          </a:p>
        </p:txBody>
      </p:sp>
      <p:sp>
        <p:nvSpPr>
          <p:cNvPr id="249" name="Shape 249"/>
          <p:cNvSpPr txBox="1"/>
          <p:nvPr/>
        </p:nvSpPr>
        <p:spPr>
          <a:xfrm>
            <a:off x="719137" y="1676400"/>
            <a:ext cx="6596061" cy="38480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Jasper Johns’ painting </a:t>
            </a:r>
            <a:r>
              <a:rPr b="0" i="1" lang="en-US" sz="1600" u="none" cap="none" strike="noStrike">
                <a:solidFill>
                  <a:schemeClr val="dk1"/>
                </a:solidFill>
                <a:latin typeface="Arial"/>
                <a:ea typeface="Arial"/>
                <a:cs typeface="Arial"/>
                <a:sym typeface="Arial"/>
              </a:rPr>
              <a:t>False Start</a:t>
            </a:r>
            <a:r>
              <a:rPr b="0" i="0" lang="en-US" sz="1600" u="none" cap="none" strike="noStrike">
                <a:solidFill>
                  <a:schemeClr val="dk1"/>
                </a:solidFill>
                <a:latin typeface="Arial"/>
                <a:ea typeface="Arial"/>
                <a:cs typeface="Arial"/>
                <a:sym typeface="Arial"/>
              </a:rPr>
              <a:t> sold for $80 million.  He is among the top earning artist.</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He could use his considerable paining skills to paint his own house.</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If his time as an artist is worth $5,000 a day, then his opportunity</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cost of painting his house in one day is that same $5,000.</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Suppose a professional housepainter would take ten days and</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charge $150 a day.</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Although Mr. Johns is more productive, he could earn $5,000 for</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his day of work and pay someone else $1,500 for ten days of work </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and be $3,500 better off.</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People are better off specializing in what they do best and the buying goods and services from someone else.</a:t>
            </a:r>
          </a:p>
        </p:txBody>
      </p:sp>
      <p:grpSp>
        <p:nvGrpSpPr>
          <p:cNvPr id="250" name="Shape 250"/>
          <p:cNvGrpSpPr/>
          <p:nvPr/>
        </p:nvGrpSpPr>
        <p:grpSpPr>
          <a:xfrm>
            <a:off x="4191000" y="304800"/>
            <a:ext cx="3005137" cy="366711"/>
            <a:chOff x="2568575" y="-185736"/>
            <a:chExt cx="3005137" cy="366711"/>
          </a:xfrm>
        </p:grpSpPr>
        <p:sp>
          <p:nvSpPr>
            <p:cNvPr id="251" name="Shape 251"/>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2" name="Shape 252"/>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53" name="Shape 253"/>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4" name="Shape 254"/>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8" name="Shape 258"/>
        <p:cNvGrpSpPr/>
        <p:nvPr/>
      </p:nvGrpSpPr>
      <p:grpSpPr>
        <a:xfrm>
          <a:off x="0" y="0"/>
          <a:ext cx="0" cy="0"/>
          <a:chOff x="0" y="0"/>
          <a:chExt cx="0" cy="0"/>
        </a:xfrm>
      </p:grpSpPr>
      <p:sp>
        <p:nvSpPr>
          <p:cNvPr id="259" name="Shape 259"/>
          <p:cNvSpPr txBox="1"/>
          <p:nvPr>
            <p:ph idx="4294967295" type="title"/>
          </p:nvPr>
        </p:nvSpPr>
        <p:spPr>
          <a:xfrm>
            <a:off x="2743200" y="228600"/>
            <a:ext cx="6019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PRINCIPLE OF DIMINISHING RETURNS</a:t>
            </a:r>
          </a:p>
        </p:txBody>
      </p:sp>
      <p:sp>
        <p:nvSpPr>
          <p:cNvPr id="260" name="Shape 260"/>
          <p:cNvSpPr txBox="1"/>
          <p:nvPr/>
        </p:nvSpPr>
        <p:spPr>
          <a:xfrm>
            <a:off x="1987550" y="192086"/>
            <a:ext cx="75564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600" u="none" cap="none" strike="noStrike">
                <a:solidFill>
                  <a:srgbClr val="FF0000"/>
                </a:solidFill>
                <a:latin typeface="Times New Roman"/>
                <a:ea typeface="Times New Roman"/>
                <a:cs typeface="Times New Roman"/>
                <a:sym typeface="Times New Roman"/>
              </a:rPr>
              <a:t>2.4</a:t>
            </a:r>
          </a:p>
        </p:txBody>
      </p:sp>
      <p:cxnSp>
        <p:nvCxnSpPr>
          <p:cNvPr id="261" name="Shape 261"/>
          <p:cNvCxnSpPr/>
          <p:nvPr/>
        </p:nvCxnSpPr>
        <p:spPr>
          <a:xfrm>
            <a:off x="2743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62" name="Shape 262"/>
          <p:cNvSpPr txBox="1"/>
          <p:nvPr>
            <p:ph idx="4294967295" type="body"/>
          </p:nvPr>
        </p:nvSpPr>
        <p:spPr>
          <a:xfrm>
            <a:off x="762000" y="2662236"/>
            <a:ext cx="82296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Diminishing Returns from Sharing a Production Facility</a:t>
            </a:r>
          </a:p>
        </p:txBody>
      </p:sp>
      <p:cxnSp>
        <p:nvCxnSpPr>
          <p:cNvPr id="263" name="Shape 263"/>
          <p:cNvCxnSpPr/>
          <p:nvPr/>
        </p:nvCxnSpPr>
        <p:spPr>
          <a:xfrm>
            <a:off x="7696200" y="1130300"/>
            <a:ext cx="0" cy="1371599"/>
          </a:xfrm>
          <a:prstGeom prst="straightConnector1">
            <a:avLst/>
          </a:prstGeom>
          <a:noFill/>
          <a:ln cap="rnd" cmpd="sng" w="12700">
            <a:solidFill>
              <a:schemeClr val="lt2"/>
            </a:solidFill>
            <a:prstDash val="solid"/>
            <a:miter/>
            <a:headEnd len="med" w="med" type="none"/>
            <a:tailEnd len="med" w="med" type="none"/>
          </a:ln>
        </p:spPr>
      </p:cxnSp>
      <p:sp>
        <p:nvSpPr>
          <p:cNvPr id="264" name="Shape 264"/>
          <p:cNvSpPr txBox="1"/>
          <p:nvPr/>
        </p:nvSpPr>
        <p:spPr>
          <a:xfrm>
            <a:off x="1219200" y="1130300"/>
            <a:ext cx="6553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D I M I N I S H I N G   R E T U R N S</a:t>
            </a:r>
          </a:p>
        </p:txBody>
      </p:sp>
      <p:sp>
        <p:nvSpPr>
          <p:cNvPr id="265" name="Shape 265"/>
          <p:cNvSpPr txBox="1"/>
          <p:nvPr/>
        </p:nvSpPr>
        <p:spPr>
          <a:xfrm>
            <a:off x="685800" y="1465262"/>
            <a:ext cx="6934199"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Suppose output is produced with two or more inputs, and we increase one input while holding the other input or inputs fixed. Beyond some point—called the </a:t>
            </a:r>
            <a:r>
              <a:rPr b="1" i="1" lang="en-US" sz="1400" u="none" cap="none" strike="noStrike">
                <a:solidFill>
                  <a:srgbClr val="7F7F7F"/>
                </a:solidFill>
                <a:latin typeface="Arial"/>
                <a:ea typeface="Arial"/>
                <a:cs typeface="Arial"/>
                <a:sym typeface="Arial"/>
              </a:rPr>
              <a:t>point of diminishing returns</a:t>
            </a:r>
            <a:r>
              <a:rPr b="1" i="0" lang="en-US" sz="1400" u="none" cap="none" strike="noStrike">
                <a:solidFill>
                  <a:srgbClr val="7F7F7F"/>
                </a:solidFill>
                <a:latin typeface="Arial"/>
                <a:ea typeface="Arial"/>
                <a:cs typeface="Arial"/>
                <a:sym typeface="Arial"/>
              </a:rPr>
              <a:t>—output will increase at a decreasing rate.</a:t>
            </a:r>
          </a:p>
        </p:txBody>
      </p:sp>
      <p:sp>
        <p:nvSpPr>
          <p:cNvPr id="266" name="Shape 266"/>
          <p:cNvSpPr txBox="1"/>
          <p:nvPr/>
        </p:nvSpPr>
        <p:spPr>
          <a:xfrm>
            <a:off x="685800" y="3195636"/>
            <a:ext cx="8001000" cy="15684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When we add a worker to the facility, each worker becomes less productive because he or she works with a smaller piece of the facility:  </a:t>
            </a:r>
          </a:p>
          <a:p>
            <a:pPr indent="0" lvl="0" marL="0"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More workers share the same machinery, equipment, and factory space.  As we pack more and more workers into the factory, total output increases, but at a decreasing rate.</a:t>
            </a:r>
          </a:p>
        </p:txBody>
      </p:sp>
      <p:sp>
        <p:nvSpPr>
          <p:cNvPr id="267" name="Shape 267"/>
          <p:cNvSpPr txBox="1"/>
          <p:nvPr/>
        </p:nvSpPr>
        <p:spPr>
          <a:xfrm>
            <a:off x="685800" y="4795837"/>
            <a:ext cx="8001000" cy="1300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It’s important to emphasize that diminishing returns occurs because one of the inputs to the production process is fixed.</a:t>
            </a:r>
          </a:p>
          <a:p>
            <a:pPr indent="0" lvl="0" marL="0"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When a firm can vary all its inputs, including the size of the production facility, the principle of diminishing returns is not relevant.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nvSpPr>
        <p:spPr>
          <a:xfrm>
            <a:off x="685800" y="990600"/>
            <a:ext cx="5791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FERTILIZER AND CROP YIELDS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Do farmers experience diminishing returns?</a:t>
            </a:r>
          </a:p>
        </p:txBody>
      </p:sp>
      <p:sp>
        <p:nvSpPr>
          <p:cNvPr id="274" name="Shape 274"/>
          <p:cNvSpPr txBox="1"/>
          <p:nvPr/>
        </p:nvSpPr>
        <p:spPr>
          <a:xfrm>
            <a:off x="685800" y="2057400"/>
            <a:ext cx="7467600" cy="2371725"/>
          </a:xfrm>
          <a:prstGeom prst="rect">
            <a:avLst/>
          </a:prstGeom>
          <a:noFill/>
          <a:ln>
            <a:noFill/>
          </a:ln>
        </p:spPr>
        <p:txBody>
          <a:bodyPr anchorCtr="0" anchor="t" bIns="45700" lIns="91425" rIns="91425" tIns="45700">
            <a:noAutofit/>
          </a:bodyPr>
          <a:lstStyle/>
          <a:p>
            <a:pPr indent="0" lvl="1" marL="11430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notion of diminishing returns applies to all inputs to the production process. For example, one of the inputs in the production of corn is nitrogen fertilizer. Suppose a farmer has a fixed amount of land (an acre) and must decide how much fertilizer to apply.</a:t>
            </a:r>
            <a:br>
              <a:rPr b="0" i="0" lang="en-US" sz="1800" u="none" cap="none" strike="noStrike">
                <a:solidFill>
                  <a:schemeClr val="dk1"/>
                </a:solidFill>
                <a:latin typeface="Arial"/>
                <a:ea typeface="Arial"/>
                <a:cs typeface="Arial"/>
                <a:sym typeface="Arial"/>
              </a:rPr>
            </a:br>
          </a:p>
          <a:p>
            <a:pPr indent="0" lvl="1" marL="11430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Table 2.1 shows the relationship between the amount of fertilizer and the corn output. The farmer experienced diminishing returns because the other inputs to the production process are fixed. </a:t>
            </a:r>
          </a:p>
        </p:txBody>
      </p:sp>
      <p:grpSp>
        <p:nvGrpSpPr>
          <p:cNvPr id="275" name="Shape 275"/>
          <p:cNvGrpSpPr/>
          <p:nvPr/>
        </p:nvGrpSpPr>
        <p:grpSpPr>
          <a:xfrm>
            <a:off x="3505200" y="381000"/>
            <a:ext cx="3005137" cy="366711"/>
            <a:chOff x="3505200" y="381000"/>
            <a:chExt cx="3005137" cy="366711"/>
          </a:xfrm>
        </p:grpSpPr>
        <p:sp>
          <p:nvSpPr>
            <p:cNvPr id="276" name="Shape 276"/>
            <p:cNvSpPr/>
            <p:nvPr/>
          </p:nvSpPr>
          <p:spPr>
            <a:xfrm>
              <a:off x="35052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7" name="Shape 277"/>
            <p:cNvSpPr txBox="1"/>
            <p:nvPr/>
          </p:nvSpPr>
          <p:spPr>
            <a:xfrm>
              <a:off x="36798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78" name="Shape 278"/>
            <p:cNvSpPr/>
            <p:nvPr/>
          </p:nvSpPr>
          <p:spPr>
            <a:xfrm>
              <a:off x="6062662"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9" name="Shape 279"/>
            <p:cNvSpPr/>
            <p:nvPr/>
          </p:nvSpPr>
          <p:spPr>
            <a:xfrm>
              <a:off x="6129337"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pic>
        <p:nvPicPr>
          <p:cNvPr id="280" name="Shape 280"/>
          <p:cNvPicPr preferRelativeResize="0"/>
          <p:nvPr/>
        </p:nvPicPr>
        <p:blipFill rotWithShape="1">
          <a:blip r:embed="rId3">
            <a:alphaModFix/>
          </a:blip>
          <a:srcRect b="0" l="0" r="0" t="0"/>
          <a:stretch/>
        </p:blipFill>
        <p:spPr>
          <a:xfrm>
            <a:off x="2286000" y="4495800"/>
            <a:ext cx="4190999" cy="193674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4" name="Shape 284"/>
        <p:cNvGrpSpPr/>
        <p:nvPr/>
      </p:nvGrpSpPr>
      <p:grpSpPr>
        <a:xfrm>
          <a:off x="0" y="0"/>
          <a:ext cx="0" cy="0"/>
          <a:chOff x="0" y="0"/>
          <a:chExt cx="0" cy="0"/>
        </a:xfrm>
      </p:grpSpPr>
      <p:sp>
        <p:nvSpPr>
          <p:cNvPr id="285" name="Shape 285"/>
          <p:cNvSpPr txBox="1"/>
          <p:nvPr/>
        </p:nvSpPr>
        <p:spPr>
          <a:xfrm>
            <a:off x="3048000" y="762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REAL-NOMINAL PRINCIPLE</a:t>
            </a:r>
          </a:p>
        </p:txBody>
      </p:sp>
      <p:sp>
        <p:nvSpPr>
          <p:cNvPr id="286" name="Shape 286"/>
          <p:cNvSpPr txBox="1"/>
          <p:nvPr/>
        </p:nvSpPr>
        <p:spPr>
          <a:xfrm>
            <a:off x="2063750" y="76200"/>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2.5</a:t>
            </a:r>
          </a:p>
        </p:txBody>
      </p:sp>
      <p:cxnSp>
        <p:nvCxnSpPr>
          <p:cNvPr id="287" name="Shape 287"/>
          <p:cNvCxnSpPr/>
          <p:nvPr/>
        </p:nvCxnSpPr>
        <p:spPr>
          <a:xfrm>
            <a:off x="2971800" y="228600"/>
            <a:ext cx="0" cy="457200"/>
          </a:xfrm>
          <a:prstGeom prst="straightConnector1">
            <a:avLst/>
          </a:prstGeom>
          <a:noFill/>
          <a:ln cap="rnd" cmpd="sng" w="22225">
            <a:solidFill>
              <a:srgbClr val="FF0000"/>
            </a:solidFill>
            <a:prstDash val="solid"/>
            <a:miter/>
            <a:headEnd len="med" w="med" type="none"/>
            <a:tailEnd len="med" w="med" type="none"/>
          </a:ln>
        </p:spPr>
      </p:cxnSp>
      <p:sp>
        <p:nvSpPr>
          <p:cNvPr id="288" name="Shape 288"/>
          <p:cNvSpPr txBox="1"/>
          <p:nvPr/>
        </p:nvSpPr>
        <p:spPr>
          <a:xfrm>
            <a:off x="1676400" y="3752850"/>
            <a:ext cx="6172199" cy="628649"/>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real value</a:t>
            </a:r>
            <a:br>
              <a:rPr b="1" i="0" lang="en-US" sz="1600" u="none" cap="none" strike="noStrike">
                <a:solidFill>
                  <a:srgbClr val="382344"/>
                </a:solidFill>
                <a:latin typeface="Arial"/>
                <a:ea typeface="Arial"/>
                <a:cs typeface="Arial"/>
                <a:sym typeface="Arial"/>
              </a:rPr>
            </a:br>
            <a:r>
              <a:rPr b="1" i="0" lang="en-US" sz="1600" u="none" cap="none" strike="noStrike">
                <a:solidFill>
                  <a:srgbClr val="382344"/>
                </a:solidFill>
                <a:latin typeface="Arial"/>
                <a:ea typeface="Arial"/>
                <a:cs typeface="Arial"/>
                <a:sym typeface="Arial"/>
              </a:rPr>
              <a:t> </a:t>
            </a:r>
            <a:r>
              <a:rPr b="0" i="0" lang="en-US" sz="1600" u="none" cap="none" strike="noStrike">
                <a:solidFill>
                  <a:srgbClr val="382344"/>
                </a:solidFill>
                <a:latin typeface="Arial"/>
                <a:ea typeface="Arial"/>
                <a:cs typeface="Arial"/>
                <a:sym typeface="Arial"/>
              </a:rPr>
              <a:t>The value of an amount of money in terms of what it can buy.</a:t>
            </a:r>
          </a:p>
        </p:txBody>
      </p:sp>
      <p:sp>
        <p:nvSpPr>
          <p:cNvPr id="289" name="Shape 289"/>
          <p:cNvSpPr txBox="1"/>
          <p:nvPr/>
        </p:nvSpPr>
        <p:spPr>
          <a:xfrm>
            <a:off x="1676400" y="2819400"/>
            <a:ext cx="6248399" cy="628649"/>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nominal value</a:t>
            </a:r>
            <a:br>
              <a:rPr b="1" i="0" lang="en-US" sz="1600" u="none" cap="none" strike="noStrike">
                <a:solidFill>
                  <a:srgbClr val="382344"/>
                </a:solidFill>
                <a:latin typeface="Arial"/>
                <a:ea typeface="Arial"/>
                <a:cs typeface="Arial"/>
                <a:sym typeface="Arial"/>
              </a:rPr>
            </a:br>
            <a:r>
              <a:rPr b="1" i="0" lang="en-US" sz="1600" u="none" cap="none" strike="noStrike">
                <a:solidFill>
                  <a:srgbClr val="382344"/>
                </a:solidFill>
                <a:latin typeface="Arial"/>
                <a:ea typeface="Arial"/>
                <a:cs typeface="Arial"/>
                <a:sym typeface="Arial"/>
              </a:rPr>
              <a:t> </a:t>
            </a:r>
            <a:r>
              <a:rPr b="0" i="0" lang="en-US" sz="1600" u="none" cap="none" strike="noStrike">
                <a:solidFill>
                  <a:srgbClr val="382344"/>
                </a:solidFill>
                <a:latin typeface="Arial"/>
                <a:ea typeface="Arial"/>
                <a:cs typeface="Arial"/>
                <a:sym typeface="Arial"/>
              </a:rPr>
              <a:t>The face value of an amount of money.</a:t>
            </a:r>
          </a:p>
        </p:txBody>
      </p:sp>
      <p:sp>
        <p:nvSpPr>
          <p:cNvPr id="290" name="Shape 290"/>
          <p:cNvSpPr txBox="1"/>
          <p:nvPr/>
        </p:nvSpPr>
        <p:spPr>
          <a:xfrm>
            <a:off x="2209800" y="1219200"/>
            <a:ext cx="4800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R E A L - N O M I N A L  P R I N C I P L E</a:t>
            </a:r>
          </a:p>
        </p:txBody>
      </p:sp>
      <p:cxnSp>
        <p:nvCxnSpPr>
          <p:cNvPr id="291" name="Shape 291"/>
          <p:cNvCxnSpPr/>
          <p:nvPr/>
        </p:nvCxnSpPr>
        <p:spPr>
          <a:xfrm>
            <a:off x="2057400" y="1295400"/>
            <a:ext cx="0" cy="990599"/>
          </a:xfrm>
          <a:prstGeom prst="straightConnector1">
            <a:avLst/>
          </a:prstGeom>
          <a:noFill/>
          <a:ln cap="rnd" cmpd="sng" w="12700">
            <a:solidFill>
              <a:schemeClr val="lt2"/>
            </a:solidFill>
            <a:prstDash val="solid"/>
            <a:miter/>
            <a:headEnd len="med" w="med" type="none"/>
            <a:tailEnd len="med" w="med" type="none"/>
          </a:ln>
        </p:spPr>
      </p:cxnSp>
      <p:sp>
        <p:nvSpPr>
          <p:cNvPr id="292" name="Shape 292"/>
          <p:cNvSpPr txBox="1"/>
          <p:nvPr/>
        </p:nvSpPr>
        <p:spPr>
          <a:xfrm>
            <a:off x="2209800" y="1600200"/>
            <a:ext cx="6781800" cy="73025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What matters to people is the real value of money or income—its purchasing power—not its “face” value.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6" name="Shape 296"/>
        <p:cNvGrpSpPr/>
        <p:nvPr/>
      </p:nvGrpSpPr>
      <p:grpSpPr>
        <a:xfrm>
          <a:off x="0" y="0"/>
          <a:ext cx="0" cy="0"/>
          <a:chOff x="0" y="0"/>
          <a:chExt cx="0" cy="0"/>
        </a:xfrm>
      </p:grpSpPr>
      <p:sp>
        <p:nvSpPr>
          <p:cNvPr id="297" name="Shape 297"/>
          <p:cNvSpPr txBox="1"/>
          <p:nvPr/>
        </p:nvSpPr>
        <p:spPr>
          <a:xfrm>
            <a:off x="685800" y="990600"/>
            <a:ext cx="5791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DECLINING REAL MINIMUM WAGE</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 How does inflation affect the real minimum wage?</a:t>
            </a:r>
          </a:p>
        </p:txBody>
      </p:sp>
      <p:sp>
        <p:nvSpPr>
          <p:cNvPr id="298" name="Shape 298"/>
          <p:cNvSpPr txBox="1"/>
          <p:nvPr/>
        </p:nvSpPr>
        <p:spPr>
          <a:xfrm>
            <a:off x="685800" y="1949450"/>
            <a:ext cx="7924799" cy="19367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1974 and 2007, the federal minimum wage increased from $2.00 to $5.85.</a:t>
            </a:r>
          </a:p>
          <a:p>
            <a:pPr indent="0" lvl="0" marL="0" marR="0" rtl="0" algn="l">
              <a:lnSpc>
                <a:spcPct val="110000"/>
              </a:lnSpc>
              <a:spcBef>
                <a:spcPts val="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Was the typical minimum-wage worker better or worse off in 2007? </a:t>
            </a:r>
          </a:p>
          <a:p>
            <a:pPr indent="0" lvl="0" marL="0" marR="0" rtl="0" algn="l">
              <a:lnSpc>
                <a:spcPct val="110000"/>
              </a:lnSpc>
              <a:spcBef>
                <a:spcPts val="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We can apply the real-nominal principle to see what’s happened over time to the real value of the federal minimum wage. </a:t>
            </a:r>
          </a:p>
        </p:txBody>
      </p:sp>
      <p:sp>
        <p:nvSpPr>
          <p:cNvPr id="299" name="Shape 299"/>
          <p:cNvSpPr txBox="1"/>
          <p:nvPr/>
        </p:nvSpPr>
        <p:spPr>
          <a:xfrm>
            <a:off x="685800" y="5638800"/>
            <a:ext cx="7924799" cy="69532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Because prices increased faster than the nominal wage, the real value of the minimum wage actually decreased over this period.</a:t>
            </a:r>
          </a:p>
        </p:txBody>
      </p:sp>
      <p:grpSp>
        <p:nvGrpSpPr>
          <p:cNvPr id="300" name="Shape 300"/>
          <p:cNvGrpSpPr/>
          <p:nvPr/>
        </p:nvGrpSpPr>
        <p:grpSpPr>
          <a:xfrm>
            <a:off x="3429000" y="381000"/>
            <a:ext cx="3005137" cy="366711"/>
            <a:chOff x="3505200" y="381000"/>
            <a:chExt cx="3005137" cy="366711"/>
          </a:xfrm>
        </p:grpSpPr>
        <p:sp>
          <p:nvSpPr>
            <p:cNvPr id="301" name="Shape 301"/>
            <p:cNvSpPr/>
            <p:nvPr/>
          </p:nvSpPr>
          <p:spPr>
            <a:xfrm>
              <a:off x="35052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2" name="Shape 302"/>
            <p:cNvSpPr txBox="1"/>
            <p:nvPr/>
          </p:nvSpPr>
          <p:spPr>
            <a:xfrm>
              <a:off x="36798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03" name="Shape 303"/>
            <p:cNvSpPr/>
            <p:nvPr/>
          </p:nvSpPr>
          <p:spPr>
            <a:xfrm>
              <a:off x="6062662"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4" name="Shape 304"/>
            <p:cNvSpPr/>
            <p:nvPr/>
          </p:nvSpPr>
          <p:spPr>
            <a:xfrm>
              <a:off x="6129337"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pic>
        <p:nvPicPr>
          <p:cNvPr id="305" name="Shape 305"/>
          <p:cNvPicPr preferRelativeResize="0"/>
          <p:nvPr/>
        </p:nvPicPr>
        <p:blipFill rotWithShape="1">
          <a:blip r:embed="rId3">
            <a:alphaModFix/>
          </a:blip>
          <a:srcRect b="0" l="0" r="0" t="0"/>
          <a:stretch/>
        </p:blipFill>
        <p:spPr>
          <a:xfrm>
            <a:off x="1143000" y="3962400"/>
            <a:ext cx="6858000" cy="1611312"/>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9" name="Shape 309"/>
        <p:cNvGrpSpPr/>
        <p:nvPr/>
      </p:nvGrpSpPr>
      <p:grpSpPr>
        <a:xfrm>
          <a:off x="0" y="0"/>
          <a:ext cx="0" cy="0"/>
          <a:chOff x="0" y="0"/>
          <a:chExt cx="0" cy="0"/>
        </a:xfrm>
      </p:grpSpPr>
      <p:sp>
        <p:nvSpPr>
          <p:cNvPr id="310" name="Shape 310"/>
          <p:cNvSpPr txBox="1"/>
          <p:nvPr/>
        </p:nvSpPr>
        <p:spPr>
          <a:xfrm>
            <a:off x="685800" y="762000"/>
            <a:ext cx="5791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REPAYING STUDENT LOANS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#6: How does inflation affect lenders and borrowers?</a:t>
            </a:r>
          </a:p>
        </p:txBody>
      </p:sp>
      <p:sp>
        <p:nvSpPr>
          <p:cNvPr id="311" name="Shape 311"/>
          <p:cNvSpPr txBox="1"/>
          <p:nvPr/>
        </p:nvSpPr>
        <p:spPr>
          <a:xfrm>
            <a:off x="685800" y="1697036"/>
            <a:ext cx="8001000" cy="31797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Suppose you finish college with $20,000 in student loans and start a job that pays a salary of $40,000 in the first year. In 10 years, you must repay your college loans. Which would you prefer, stable prices, rising prices, or falling prices?</a:t>
            </a:r>
          </a:p>
          <a:p>
            <a:pPr indent="0" lvl="0" marL="0"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In this case, your nominal salary in 10 years is $40,000, and the real cost of</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repaying your loan is the half year of work you must do to earn the $20,000 you</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owe. </a:t>
            </a:r>
          </a:p>
          <a:p>
            <a:pPr indent="0" lvl="0" marL="0"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However, if all prices double over the 10-year period, your nominal salary will</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double to $80,000, and, it will take you only a quarter of a year to earn $20,000 to</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repay the loan. </a:t>
            </a:r>
          </a:p>
          <a:p>
            <a:pPr indent="0" lvl="0" marL="0"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In other words, a general increase in prices lowers the real cost of your loan. </a:t>
            </a:r>
          </a:p>
        </p:txBody>
      </p:sp>
      <p:grpSp>
        <p:nvGrpSpPr>
          <p:cNvPr id="312" name="Shape 312"/>
          <p:cNvGrpSpPr/>
          <p:nvPr/>
        </p:nvGrpSpPr>
        <p:grpSpPr>
          <a:xfrm>
            <a:off x="3429000" y="381000"/>
            <a:ext cx="3005137" cy="366711"/>
            <a:chOff x="3429000" y="381000"/>
            <a:chExt cx="3005137" cy="366711"/>
          </a:xfrm>
        </p:grpSpPr>
        <p:sp>
          <p:nvSpPr>
            <p:cNvPr id="313" name="Shape 313"/>
            <p:cNvSpPr/>
            <p:nvPr/>
          </p:nvSpPr>
          <p:spPr>
            <a:xfrm>
              <a:off x="34290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4" name="Shape 314"/>
            <p:cNvSpPr txBox="1"/>
            <p:nvPr/>
          </p:nvSpPr>
          <p:spPr>
            <a:xfrm>
              <a:off x="36036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15" name="Shape 315"/>
            <p:cNvSpPr/>
            <p:nvPr/>
          </p:nvSpPr>
          <p:spPr>
            <a:xfrm>
              <a:off x="5986462"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6" name="Shape 316"/>
            <p:cNvSpPr/>
            <p:nvPr/>
          </p:nvSpPr>
          <p:spPr>
            <a:xfrm>
              <a:off x="6053137"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6</a:t>
              </a:r>
            </a:p>
          </p:txBody>
        </p:sp>
      </p:grpSp>
      <p:pic>
        <p:nvPicPr>
          <p:cNvPr id="317" name="Shape 317"/>
          <p:cNvPicPr preferRelativeResize="0"/>
          <p:nvPr/>
        </p:nvPicPr>
        <p:blipFill rotWithShape="1">
          <a:blip r:embed="rId3">
            <a:alphaModFix/>
          </a:blip>
          <a:srcRect b="0" l="0" r="0" t="0"/>
          <a:stretch/>
        </p:blipFill>
        <p:spPr>
          <a:xfrm>
            <a:off x="1219200" y="5029200"/>
            <a:ext cx="6629400" cy="143192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nvSpPr>
        <p:spPr>
          <a:xfrm>
            <a:off x="3200400" y="409575"/>
            <a:ext cx="2819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KEY TERMS</a:t>
            </a:r>
          </a:p>
        </p:txBody>
      </p:sp>
      <p:sp>
        <p:nvSpPr>
          <p:cNvPr id="323" name="Shape 323"/>
          <p:cNvSpPr txBox="1"/>
          <p:nvPr/>
        </p:nvSpPr>
        <p:spPr>
          <a:xfrm>
            <a:off x="1752600" y="1241425"/>
            <a:ext cx="2133599" cy="1920875"/>
          </a:xfrm>
          <a:prstGeom prst="rect">
            <a:avLst/>
          </a:prstGeom>
          <a:noFill/>
          <a:ln>
            <a:noFill/>
          </a:ln>
        </p:spPr>
        <p:txBody>
          <a:bodyPr anchorCtr="0" anchor="t" bIns="45700" lIns="91425" rIns="91425" tIns="45700">
            <a:noAutofit/>
          </a:bodyPr>
          <a:lstStyle/>
          <a:p>
            <a:pPr indent="0" lvl="0" marL="0" marR="0" rtl="0" algn="l">
              <a:lnSpc>
                <a:spcPct val="2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marginal benefit</a:t>
            </a:r>
          </a:p>
          <a:p>
            <a:pPr indent="0" lvl="0" marL="0" marR="0" rtl="0" algn="l">
              <a:lnSpc>
                <a:spcPct val="2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marginal cost</a:t>
            </a:r>
          </a:p>
          <a:p>
            <a:pPr indent="0" lvl="0" marL="0" marR="0" rtl="0" algn="l">
              <a:lnSpc>
                <a:spcPct val="2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nominal value</a:t>
            </a:r>
          </a:p>
        </p:txBody>
      </p:sp>
      <p:sp>
        <p:nvSpPr>
          <p:cNvPr id="324" name="Shape 324"/>
          <p:cNvSpPr txBox="1"/>
          <p:nvPr/>
        </p:nvSpPr>
        <p:spPr>
          <a:xfrm>
            <a:off x="4267200" y="1219200"/>
            <a:ext cx="3581399" cy="1920875"/>
          </a:xfrm>
          <a:prstGeom prst="rect">
            <a:avLst/>
          </a:prstGeom>
          <a:noFill/>
          <a:ln>
            <a:noFill/>
          </a:ln>
        </p:spPr>
        <p:txBody>
          <a:bodyPr anchorCtr="0" anchor="t" bIns="45700" lIns="91425" rIns="91425" tIns="45700">
            <a:noAutofit/>
          </a:bodyPr>
          <a:lstStyle/>
          <a:p>
            <a:pPr indent="0" lvl="0" marL="0" marR="0" rtl="0" algn="l">
              <a:lnSpc>
                <a:spcPct val="2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opportunity cost</a:t>
            </a:r>
          </a:p>
          <a:p>
            <a:pPr indent="0" lvl="0" marL="0" marR="0" rtl="0" algn="l">
              <a:lnSpc>
                <a:spcPct val="2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production possibilities curve</a:t>
            </a:r>
          </a:p>
          <a:p>
            <a:pPr indent="0" lvl="0" marL="0" marR="0" rtl="0" algn="l">
              <a:lnSpc>
                <a:spcPct val="2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real value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 name="Shape 76"/>
        <p:cNvGrpSpPr/>
        <p:nvPr/>
      </p:nvGrpSpPr>
      <p:grpSpPr>
        <a:xfrm>
          <a:off x="0" y="0"/>
          <a:ext cx="0" cy="0"/>
          <a:chOff x="0" y="0"/>
          <a:chExt cx="0" cy="0"/>
        </a:xfrm>
      </p:grpSpPr>
      <p:cxnSp>
        <p:nvCxnSpPr>
          <p:cNvPr id="77" name="Shape 77"/>
          <p:cNvCxnSpPr/>
          <p:nvPr/>
        </p:nvCxnSpPr>
        <p:spPr>
          <a:xfrm>
            <a:off x="8153400" y="1204912"/>
            <a:ext cx="0" cy="4357686"/>
          </a:xfrm>
          <a:prstGeom prst="straightConnector1">
            <a:avLst/>
          </a:prstGeom>
          <a:noFill/>
          <a:ln cap="rnd" cmpd="sng" w="9525">
            <a:solidFill>
              <a:srgbClr val="ADC2E4"/>
            </a:solidFill>
            <a:prstDash val="solid"/>
            <a:miter/>
            <a:headEnd len="med" w="med" type="none"/>
            <a:tailEnd len="med" w="med" type="none"/>
          </a:ln>
        </p:spPr>
      </p:cxnSp>
      <p:cxnSp>
        <p:nvCxnSpPr>
          <p:cNvPr id="78" name="Shape 78"/>
          <p:cNvCxnSpPr/>
          <p:nvPr/>
        </p:nvCxnSpPr>
        <p:spPr>
          <a:xfrm>
            <a:off x="6934200" y="1204912"/>
            <a:ext cx="1219199" cy="0"/>
          </a:xfrm>
          <a:prstGeom prst="straightConnector1">
            <a:avLst/>
          </a:prstGeom>
          <a:noFill/>
          <a:ln cap="rnd" cmpd="sng" w="9525">
            <a:solidFill>
              <a:srgbClr val="ADC2E4"/>
            </a:solidFill>
            <a:prstDash val="solid"/>
            <a:miter/>
            <a:headEnd len="med" w="med" type="none"/>
            <a:tailEnd len="med" w="med" type="none"/>
          </a:ln>
        </p:spPr>
      </p:cxnSp>
      <p:sp>
        <p:nvSpPr>
          <p:cNvPr id="79" name="Shape 79"/>
          <p:cNvSpPr/>
          <p:nvPr/>
        </p:nvSpPr>
        <p:spPr>
          <a:xfrm>
            <a:off x="2438400" y="1585912"/>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0" name="Shape 80"/>
          <p:cNvSpPr txBox="1"/>
          <p:nvPr/>
        </p:nvSpPr>
        <p:spPr>
          <a:xfrm>
            <a:off x="2466975" y="16002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81" name="Shape 81"/>
          <p:cNvSpPr/>
          <p:nvPr/>
        </p:nvSpPr>
        <p:spPr>
          <a:xfrm>
            <a:off x="2452686" y="2271711"/>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 name="Shape 82"/>
          <p:cNvSpPr txBox="1"/>
          <p:nvPr/>
        </p:nvSpPr>
        <p:spPr>
          <a:xfrm>
            <a:off x="2481261" y="22764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83" name="Shape 83"/>
          <p:cNvSpPr txBox="1"/>
          <p:nvPr/>
        </p:nvSpPr>
        <p:spPr>
          <a:xfrm>
            <a:off x="2971800" y="1585912"/>
            <a:ext cx="5257799" cy="3948111"/>
          </a:xfrm>
          <a:prstGeom prst="rect">
            <a:avLst/>
          </a:prstGeom>
          <a:noFill/>
          <a:ln>
            <a:noFill/>
          </a:ln>
        </p:spPr>
        <p:txBody>
          <a:bodyPr anchorCtr="0" anchor="t" bIns="45700" lIns="91425" rIns="91425" tIns="45700">
            <a:noAutofit/>
          </a:bodyPr>
          <a:lstStyle/>
          <a:p>
            <a:pPr indent="-290512" lvl="0" marL="290512" marR="0" rtl="0" algn="l">
              <a:lnSpc>
                <a:spcPct val="7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opportunity cost of running a business?</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Don’t Forget the Costs of Time and Invested Funds</a:t>
            </a:r>
          </a:p>
          <a:p>
            <a:pPr indent="-290512" lvl="0" marL="290512"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people think at the margin?</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Why Not Walk up an Escalator?</a:t>
            </a:r>
          </a:p>
          <a:p>
            <a:pPr indent="-290512" lvl="0" marL="290512"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rationale for specialization and exchange?</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Jasper Johns and House Painting</a:t>
            </a:r>
          </a:p>
          <a:p>
            <a:pPr indent="-290512" lvl="0" marL="290512"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Do farmers experience diminishing returns?</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Fertilizer and Crop Yields</a:t>
            </a:r>
          </a:p>
          <a:p>
            <a:pPr indent="-290512" lvl="0" marL="290512"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inflation affect the real minimum wage?</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Declining Real Minimum Wage</a:t>
            </a:r>
          </a:p>
          <a:p>
            <a:pPr indent="-290512" lvl="0" marL="290512"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inflation affect lenders and borrowers?</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Repaying Student Loans</a:t>
            </a:r>
          </a:p>
        </p:txBody>
      </p:sp>
      <p:sp>
        <p:nvSpPr>
          <p:cNvPr id="84" name="Shape 84"/>
          <p:cNvSpPr/>
          <p:nvPr/>
        </p:nvSpPr>
        <p:spPr>
          <a:xfrm>
            <a:off x="2438400" y="2957511"/>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 name="Shape 85"/>
          <p:cNvSpPr txBox="1"/>
          <p:nvPr/>
        </p:nvSpPr>
        <p:spPr>
          <a:xfrm>
            <a:off x="2466975" y="29622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86" name="Shape 86"/>
          <p:cNvSpPr/>
          <p:nvPr/>
        </p:nvSpPr>
        <p:spPr>
          <a:xfrm>
            <a:off x="2438400" y="3567112"/>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7" name="Shape 87"/>
          <p:cNvSpPr txBox="1"/>
          <p:nvPr/>
        </p:nvSpPr>
        <p:spPr>
          <a:xfrm>
            <a:off x="2466975" y="35718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88" name="Shape 88"/>
          <p:cNvSpPr/>
          <p:nvPr/>
        </p:nvSpPr>
        <p:spPr>
          <a:xfrm>
            <a:off x="2438400" y="4252912"/>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9" name="Shape 89"/>
          <p:cNvSpPr txBox="1"/>
          <p:nvPr/>
        </p:nvSpPr>
        <p:spPr>
          <a:xfrm>
            <a:off x="2466975" y="42576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sp>
        <p:nvSpPr>
          <p:cNvPr id="90" name="Shape 90"/>
          <p:cNvSpPr/>
          <p:nvPr/>
        </p:nvSpPr>
        <p:spPr>
          <a:xfrm>
            <a:off x="2438400" y="4938712"/>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1" name="Shape 91"/>
          <p:cNvSpPr txBox="1"/>
          <p:nvPr/>
        </p:nvSpPr>
        <p:spPr>
          <a:xfrm>
            <a:off x="2466975" y="49434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6</a:t>
            </a:r>
          </a:p>
        </p:txBody>
      </p:sp>
      <p:sp>
        <p:nvSpPr>
          <p:cNvPr id="92" name="Shape 92"/>
          <p:cNvSpPr/>
          <p:nvPr/>
        </p:nvSpPr>
        <p:spPr>
          <a:xfrm>
            <a:off x="2438400" y="9906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3" name="Shape 93"/>
          <p:cNvSpPr txBox="1"/>
          <p:nvPr/>
        </p:nvSpPr>
        <p:spPr>
          <a:xfrm>
            <a:off x="2514600" y="9906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ph idx="4294967295" type="title"/>
          </p:nvPr>
        </p:nvSpPr>
        <p:spPr>
          <a:xfrm>
            <a:off x="2743200" y="228600"/>
            <a:ext cx="57912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PRINCIPLE OF OPPORTUNITY COST</a:t>
            </a:r>
          </a:p>
        </p:txBody>
      </p:sp>
      <p:sp>
        <p:nvSpPr>
          <p:cNvPr id="99" name="Shape 99"/>
          <p:cNvSpPr txBox="1"/>
          <p:nvPr/>
        </p:nvSpPr>
        <p:spPr>
          <a:xfrm>
            <a:off x="1987550" y="192086"/>
            <a:ext cx="75564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600" u="none" cap="none" strike="noStrike">
                <a:solidFill>
                  <a:srgbClr val="FF0000"/>
                </a:solidFill>
                <a:latin typeface="Times New Roman"/>
                <a:ea typeface="Times New Roman"/>
                <a:cs typeface="Times New Roman"/>
                <a:sym typeface="Times New Roman"/>
              </a:rPr>
              <a:t>2.1</a:t>
            </a:r>
          </a:p>
        </p:txBody>
      </p:sp>
      <p:cxnSp>
        <p:nvCxnSpPr>
          <p:cNvPr id="100" name="Shape 100"/>
          <p:cNvCxnSpPr/>
          <p:nvPr/>
        </p:nvCxnSpPr>
        <p:spPr>
          <a:xfrm>
            <a:off x="2743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01" name="Shape 101"/>
          <p:cNvSpPr txBox="1"/>
          <p:nvPr>
            <p:ph idx="4294967295" type="body"/>
          </p:nvPr>
        </p:nvSpPr>
        <p:spPr>
          <a:xfrm>
            <a:off x="1930400" y="3429000"/>
            <a:ext cx="3022599" cy="5857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Cost of College</a:t>
            </a:r>
          </a:p>
        </p:txBody>
      </p:sp>
      <p:sp>
        <p:nvSpPr>
          <p:cNvPr id="102" name="Shape 102"/>
          <p:cNvSpPr txBox="1"/>
          <p:nvPr/>
        </p:nvSpPr>
        <p:spPr>
          <a:xfrm>
            <a:off x="2362200" y="2217736"/>
            <a:ext cx="5029199" cy="825499"/>
          </a:xfrm>
          <a:prstGeom prst="rect">
            <a:avLst/>
          </a:prstGeom>
          <a:noFill/>
          <a:ln>
            <a:noFill/>
          </a:ln>
        </p:spPr>
        <p:txBody>
          <a:bodyPr anchorCtr="0" anchor="t" bIns="45700" lIns="91425" rIns="91425" tIns="45700">
            <a:noAutofit/>
          </a:bodyPr>
          <a:lstStyle/>
          <a:p>
            <a:pPr indent="-231775" lvl="0" marL="231775" marR="0" rtl="0" algn="l">
              <a:lnSpc>
                <a:spcPct val="15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opportunity cost</a:t>
            </a:r>
            <a:br>
              <a:rPr b="1" i="0" lang="en-US" sz="1600" u="none" cap="none" strike="noStrike">
                <a:solidFill>
                  <a:srgbClr val="382344"/>
                </a:solidFill>
                <a:latin typeface="Arial"/>
                <a:ea typeface="Arial"/>
                <a:cs typeface="Arial"/>
                <a:sym typeface="Arial"/>
              </a:rPr>
            </a:br>
            <a:r>
              <a:rPr b="1" i="0" lang="en-US" sz="1600" u="none" cap="none" strike="noStrike">
                <a:solidFill>
                  <a:srgbClr val="382344"/>
                </a:solidFill>
                <a:latin typeface="Arial"/>
                <a:ea typeface="Arial"/>
                <a:cs typeface="Arial"/>
                <a:sym typeface="Arial"/>
              </a:rPr>
              <a:t> </a:t>
            </a:r>
            <a:r>
              <a:rPr b="0" i="0" lang="en-US" sz="1600" u="none" cap="none" strike="noStrike">
                <a:solidFill>
                  <a:srgbClr val="382344"/>
                </a:solidFill>
                <a:latin typeface="Arial"/>
                <a:ea typeface="Arial"/>
                <a:cs typeface="Arial"/>
                <a:sym typeface="Arial"/>
              </a:rPr>
              <a:t>What you sacrifice to get something.</a:t>
            </a:r>
          </a:p>
        </p:txBody>
      </p:sp>
      <p:cxnSp>
        <p:nvCxnSpPr>
          <p:cNvPr id="103" name="Shape 103"/>
          <p:cNvCxnSpPr/>
          <p:nvPr/>
        </p:nvCxnSpPr>
        <p:spPr>
          <a:xfrm>
            <a:off x="2054225" y="1143000"/>
            <a:ext cx="0" cy="685799"/>
          </a:xfrm>
          <a:prstGeom prst="straightConnector1">
            <a:avLst/>
          </a:prstGeom>
          <a:noFill/>
          <a:ln cap="rnd" cmpd="sng" w="12700">
            <a:solidFill>
              <a:schemeClr val="lt2"/>
            </a:solidFill>
            <a:prstDash val="solid"/>
            <a:miter/>
            <a:headEnd len="med" w="med" type="none"/>
            <a:tailEnd len="med" w="med" type="none"/>
          </a:ln>
        </p:spPr>
      </p:cxnSp>
      <p:sp>
        <p:nvSpPr>
          <p:cNvPr id="104" name="Shape 104"/>
          <p:cNvSpPr txBox="1"/>
          <p:nvPr/>
        </p:nvSpPr>
        <p:spPr>
          <a:xfrm>
            <a:off x="2130425" y="1143000"/>
            <a:ext cx="6172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O P P O R T U N I T Y   C O S T</a:t>
            </a:r>
          </a:p>
        </p:txBody>
      </p:sp>
      <p:sp>
        <p:nvSpPr>
          <p:cNvPr id="105" name="Shape 105"/>
          <p:cNvSpPr txBox="1"/>
          <p:nvPr/>
        </p:nvSpPr>
        <p:spPr>
          <a:xfrm>
            <a:off x="2130425" y="1524000"/>
            <a:ext cx="5794375"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The opportunity cost of something is what you sacrifice to get it.</a:t>
            </a:r>
          </a:p>
        </p:txBody>
      </p:sp>
      <p:grpSp>
        <p:nvGrpSpPr>
          <p:cNvPr id="106" name="Shape 106"/>
          <p:cNvGrpSpPr/>
          <p:nvPr/>
        </p:nvGrpSpPr>
        <p:grpSpPr>
          <a:xfrm>
            <a:off x="2057400" y="3886200"/>
            <a:ext cx="7086600" cy="1558924"/>
            <a:chOff x="2057400" y="3886200"/>
            <a:chExt cx="7086600" cy="1558924"/>
          </a:xfrm>
        </p:grpSpPr>
        <p:sp>
          <p:nvSpPr>
            <p:cNvPr id="107" name="Shape 107"/>
            <p:cNvSpPr txBox="1"/>
            <p:nvPr/>
          </p:nvSpPr>
          <p:spPr>
            <a:xfrm>
              <a:off x="2057400" y="3886200"/>
              <a:ext cx="7086600" cy="1558924"/>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Opportunity cost of money spent on tuition and books	$ 40,000</a:t>
              </a:r>
            </a:p>
            <a:p>
              <a:pPr indent="0" lvl="0" marL="0" marR="0" rtl="0" algn="l">
                <a:lnSpc>
                  <a:spcPct val="15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Opportunity cost of college time (four years working for</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$20,000 per year)	   				  80,000</a:t>
              </a:r>
            </a:p>
            <a:p>
              <a:pPr indent="0" lvl="0" marL="0" marR="0" rtl="0" algn="l">
                <a:lnSpc>
                  <a:spcPct val="15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Economic cost or total opportunity cost		              $120,000</a:t>
              </a:r>
            </a:p>
          </p:txBody>
        </p:sp>
        <p:cxnSp>
          <p:nvCxnSpPr>
            <p:cNvPr id="108" name="Shape 108"/>
            <p:cNvCxnSpPr/>
            <p:nvPr/>
          </p:nvCxnSpPr>
          <p:spPr>
            <a:xfrm>
              <a:off x="7543800" y="5076825"/>
              <a:ext cx="838199" cy="0"/>
            </a:xfrm>
            <a:prstGeom prst="straightConnector1">
              <a:avLst/>
            </a:prstGeom>
            <a:noFill/>
            <a:ln cap="rnd" cmpd="sng" w="9525">
              <a:solidFill>
                <a:schemeClr val="dk1"/>
              </a:solidFill>
              <a:prstDash val="solid"/>
              <a:miter/>
              <a:headEnd len="med" w="med" type="none"/>
              <a:tailEnd len="med" w="med" type="none"/>
            </a:ln>
          </p:spPr>
        </p:cxn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b="0" l="0" r="0" t="0"/>
          <a:stretch/>
        </p:blipFill>
        <p:spPr>
          <a:xfrm>
            <a:off x="4191000" y="2819400"/>
            <a:ext cx="3867149" cy="3543300"/>
          </a:xfrm>
          <a:prstGeom prst="rect">
            <a:avLst/>
          </a:prstGeom>
          <a:noFill/>
          <a:ln>
            <a:noFill/>
          </a:ln>
        </p:spPr>
      </p:pic>
      <p:sp>
        <p:nvSpPr>
          <p:cNvPr id="114" name="Shape 114"/>
          <p:cNvSpPr txBox="1"/>
          <p:nvPr>
            <p:ph idx="4294967295" type="title"/>
          </p:nvPr>
        </p:nvSpPr>
        <p:spPr>
          <a:xfrm>
            <a:off x="2743200" y="228600"/>
            <a:ext cx="6248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PRINCIPLE OF OPPORTUNITY COST (cont’d)</a:t>
            </a:r>
          </a:p>
        </p:txBody>
      </p:sp>
      <p:sp>
        <p:nvSpPr>
          <p:cNvPr id="115" name="Shape 115"/>
          <p:cNvSpPr txBox="1"/>
          <p:nvPr/>
        </p:nvSpPr>
        <p:spPr>
          <a:xfrm>
            <a:off x="1987550" y="192086"/>
            <a:ext cx="75564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600" u="none" cap="none" strike="noStrike">
                <a:solidFill>
                  <a:srgbClr val="FF0000"/>
                </a:solidFill>
                <a:latin typeface="Times New Roman"/>
                <a:ea typeface="Times New Roman"/>
                <a:cs typeface="Times New Roman"/>
                <a:sym typeface="Times New Roman"/>
              </a:rPr>
              <a:t>2.1</a:t>
            </a:r>
          </a:p>
        </p:txBody>
      </p:sp>
      <p:cxnSp>
        <p:nvCxnSpPr>
          <p:cNvPr id="116" name="Shape 116"/>
          <p:cNvCxnSpPr/>
          <p:nvPr/>
        </p:nvCxnSpPr>
        <p:spPr>
          <a:xfrm>
            <a:off x="2743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17" name="Shape 117"/>
          <p:cNvSpPr txBox="1"/>
          <p:nvPr>
            <p:ph idx="4294967295" type="body"/>
          </p:nvPr>
        </p:nvSpPr>
        <p:spPr>
          <a:xfrm>
            <a:off x="762000" y="1066800"/>
            <a:ext cx="8381999" cy="838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Opportunity Cost and the Production Possibilities Curve</a:t>
            </a:r>
          </a:p>
        </p:txBody>
      </p:sp>
      <p:sp>
        <p:nvSpPr>
          <p:cNvPr id="118" name="Shape 118"/>
          <p:cNvSpPr txBox="1"/>
          <p:nvPr/>
        </p:nvSpPr>
        <p:spPr>
          <a:xfrm>
            <a:off x="1828800" y="1676400"/>
            <a:ext cx="5791200" cy="1069975"/>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production possibilities curve</a:t>
            </a:r>
          </a:p>
          <a:p>
            <a:pPr indent="-231775" lvl="0" marL="231775" marR="0" rtl="0" algn="l">
              <a:lnSpc>
                <a:spcPct val="100000"/>
              </a:lnSpc>
              <a:spcBef>
                <a:spcPts val="0"/>
              </a:spcBef>
              <a:spcAft>
                <a:spcPts val="0"/>
              </a:spcAft>
              <a:buClr>
                <a:srgbClr val="382344"/>
              </a:buClr>
              <a:buSzPct val="25000"/>
              <a:buFont typeface="Arial"/>
              <a:buNone/>
            </a:pPr>
            <a:r>
              <a:rPr b="1" i="0" lang="en-US" sz="1600" u="none" cap="none" strike="noStrike">
                <a:solidFill>
                  <a:srgbClr val="382344"/>
                </a:solidFill>
                <a:latin typeface="Arial"/>
                <a:ea typeface="Arial"/>
                <a:cs typeface="Arial"/>
                <a:sym typeface="Arial"/>
              </a:rPr>
              <a:t>    </a:t>
            </a:r>
            <a:r>
              <a:rPr b="0" i="0" lang="en-US" sz="1600" u="none" cap="none" strike="noStrike">
                <a:solidFill>
                  <a:srgbClr val="382344"/>
                </a:solidFill>
                <a:latin typeface="Arial"/>
                <a:ea typeface="Arial"/>
                <a:cs typeface="Arial"/>
                <a:sym typeface="Arial"/>
              </a:rPr>
              <a:t>A curve that shows the possible combinations of products that an economy can produce, given that its productive resources are fully employed and efficiently used.</a:t>
            </a:r>
          </a:p>
        </p:txBody>
      </p:sp>
      <p:sp>
        <p:nvSpPr>
          <p:cNvPr id="119" name="Shape 119"/>
          <p:cNvSpPr txBox="1"/>
          <p:nvPr/>
        </p:nvSpPr>
        <p:spPr>
          <a:xfrm>
            <a:off x="990600" y="2819400"/>
            <a:ext cx="2590800" cy="33480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2.1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Scarcity and the Production Possibilities Curve</a:t>
            </a:r>
          </a:p>
          <a:p>
            <a:pPr indent="0" lvl="0" marL="0" marR="0" rtl="0" algn="l">
              <a:lnSpc>
                <a:spcPct val="110000"/>
              </a:lnSpc>
              <a:spcBef>
                <a:spcPts val="40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00000"/>
              </a:lnSpc>
              <a:spcBef>
                <a:spcPts val="28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production possibilities curve illustrates the principle of opportunity cost for an entire economy. </a:t>
            </a:r>
          </a:p>
          <a:p>
            <a:pPr indent="0" lvl="0" marL="0" marR="0" rtl="0" algn="l">
              <a:lnSpc>
                <a:spcPct val="100000"/>
              </a:lnSpc>
              <a:spcBef>
                <a:spcPts val="16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28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economy has a fixed amount of resources. If these resources are fully employed, an increase in the production of wheat comes at the expense of steel.</a:t>
            </a:r>
          </a:p>
        </p:txBody>
      </p:sp>
      <p:pic>
        <p:nvPicPr>
          <p:cNvPr id="120" name="Shape 120"/>
          <p:cNvPicPr preferRelativeResize="0"/>
          <p:nvPr/>
        </p:nvPicPr>
        <p:blipFill rotWithShape="1">
          <a:blip r:embed="rId4">
            <a:alphaModFix/>
          </a:blip>
          <a:srcRect b="0" l="0" r="0" t="0"/>
          <a:stretch/>
        </p:blipFill>
        <p:spPr>
          <a:xfrm>
            <a:off x="4191000" y="2819400"/>
            <a:ext cx="3867149" cy="3543300"/>
          </a:xfrm>
          <a:prstGeom prst="rect">
            <a:avLst/>
          </a:prstGeom>
          <a:noFill/>
          <a:ln>
            <a:noFill/>
          </a:ln>
        </p:spPr>
      </p:pic>
      <p:pic>
        <p:nvPicPr>
          <p:cNvPr id="121" name="Shape 121"/>
          <p:cNvPicPr preferRelativeResize="0"/>
          <p:nvPr/>
        </p:nvPicPr>
        <p:blipFill rotWithShape="1">
          <a:blip r:embed="rId5">
            <a:alphaModFix/>
          </a:blip>
          <a:srcRect b="0" l="0" r="0" t="0"/>
          <a:stretch/>
        </p:blipFill>
        <p:spPr>
          <a:xfrm>
            <a:off x="4191000" y="2819400"/>
            <a:ext cx="3867149" cy="3543300"/>
          </a:xfrm>
          <a:prstGeom prst="rect">
            <a:avLst/>
          </a:prstGeom>
          <a:noFill/>
          <a:ln>
            <a:noFill/>
          </a:ln>
        </p:spPr>
      </p:pic>
      <p:pic>
        <p:nvPicPr>
          <p:cNvPr id="122" name="Shape 122"/>
          <p:cNvPicPr preferRelativeResize="0"/>
          <p:nvPr/>
        </p:nvPicPr>
        <p:blipFill rotWithShape="1">
          <a:blip r:embed="rId6">
            <a:alphaModFix/>
          </a:blip>
          <a:srcRect b="0" l="0" r="0" t="0"/>
          <a:stretch/>
        </p:blipFill>
        <p:spPr>
          <a:xfrm>
            <a:off x="4191000" y="2819400"/>
            <a:ext cx="3867149" cy="3543300"/>
          </a:xfrm>
          <a:prstGeom prst="rect">
            <a:avLst/>
          </a:prstGeom>
          <a:noFill/>
          <a:ln>
            <a:noFill/>
          </a:ln>
        </p:spPr>
      </p:pic>
      <p:pic>
        <p:nvPicPr>
          <p:cNvPr id="123" name="Shape 123"/>
          <p:cNvPicPr preferRelativeResize="0"/>
          <p:nvPr/>
        </p:nvPicPr>
        <p:blipFill rotWithShape="1">
          <a:blip r:embed="rId7">
            <a:alphaModFix/>
          </a:blip>
          <a:srcRect b="0" l="0" r="0" t="0"/>
          <a:stretch/>
        </p:blipFill>
        <p:spPr>
          <a:xfrm>
            <a:off x="4191000" y="2819400"/>
            <a:ext cx="3867149" cy="3543300"/>
          </a:xfrm>
          <a:prstGeom prst="rect">
            <a:avLst/>
          </a:prstGeom>
          <a:noFill/>
          <a:ln>
            <a:noFill/>
          </a:ln>
        </p:spPr>
      </p:pic>
      <p:pic>
        <p:nvPicPr>
          <p:cNvPr id="124" name="Shape 124"/>
          <p:cNvPicPr preferRelativeResize="0"/>
          <p:nvPr/>
        </p:nvPicPr>
        <p:blipFill rotWithShape="1">
          <a:blip r:embed="rId8">
            <a:alphaModFix/>
          </a:blip>
          <a:srcRect b="0" l="0" r="0" t="0"/>
          <a:stretch/>
        </p:blipFill>
        <p:spPr>
          <a:xfrm>
            <a:off x="4191000" y="2819400"/>
            <a:ext cx="3867149" cy="3543300"/>
          </a:xfrm>
          <a:prstGeom prst="rect">
            <a:avLst/>
          </a:prstGeom>
          <a:noFill/>
          <a:ln>
            <a:noFill/>
          </a:ln>
        </p:spPr>
      </p:pic>
      <p:pic>
        <p:nvPicPr>
          <p:cNvPr id="125" name="Shape 125"/>
          <p:cNvPicPr preferRelativeResize="0"/>
          <p:nvPr/>
        </p:nvPicPr>
        <p:blipFill rotWithShape="1">
          <a:blip r:embed="rId9">
            <a:alphaModFix/>
          </a:blip>
          <a:srcRect b="0" l="0" r="0" t="0"/>
          <a:stretch/>
        </p:blipFill>
        <p:spPr>
          <a:xfrm>
            <a:off x="4191000" y="2819400"/>
            <a:ext cx="3867149" cy="3543300"/>
          </a:xfrm>
          <a:prstGeom prst="rect">
            <a:avLst/>
          </a:prstGeom>
          <a:noFill/>
          <a:ln>
            <a:noFill/>
          </a:ln>
        </p:spPr>
      </p:pic>
      <p:pic>
        <p:nvPicPr>
          <p:cNvPr id="126" name="Shape 126"/>
          <p:cNvPicPr preferRelativeResize="0"/>
          <p:nvPr/>
        </p:nvPicPr>
        <p:blipFill rotWithShape="1">
          <a:blip r:embed="rId10">
            <a:alphaModFix/>
          </a:blip>
          <a:srcRect b="0" l="0" r="0" t="0"/>
          <a:stretch/>
        </p:blipFill>
        <p:spPr>
          <a:xfrm>
            <a:off x="4191000" y="2819400"/>
            <a:ext cx="3867149" cy="3543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 name="Shape 130"/>
        <p:cNvGrpSpPr/>
        <p:nvPr/>
      </p:nvGrpSpPr>
      <p:grpSpPr>
        <a:xfrm>
          <a:off x="0" y="0"/>
          <a:ext cx="0" cy="0"/>
          <a:chOff x="0" y="0"/>
          <a:chExt cx="0" cy="0"/>
        </a:xfrm>
      </p:grpSpPr>
      <p:sp>
        <p:nvSpPr>
          <p:cNvPr id="131" name="Shape 131"/>
          <p:cNvSpPr txBox="1"/>
          <p:nvPr/>
        </p:nvSpPr>
        <p:spPr>
          <a:xfrm>
            <a:off x="685800" y="1905000"/>
            <a:ext cx="7543800" cy="344646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Betty makes a unique product—decorative bottle-cap pins.  What is the annual cost of her business?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She uses machines and tools that have a current market value of $10,000.  </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annual cost of her raw materials (bottle caps, paint, pins) is $2,000. </a:t>
            </a: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She could be earning $30,000 in another job.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176211" lvl="1" marL="290512"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Opportunity cost of funds invested.  </a:t>
            </a:r>
            <a:r>
              <a:rPr b="0" i="0" lang="en-US" sz="1600" u="none" cap="none" strike="noStrike">
                <a:solidFill>
                  <a:schemeClr val="dk1"/>
                </a:solidFill>
                <a:latin typeface="Arial"/>
                <a:ea typeface="Arial"/>
                <a:cs typeface="Arial"/>
                <a:sym typeface="Arial"/>
              </a:rPr>
              <a:t>Betty could have invested the $10,000 in a bank account at 8 percent. The annual cost of her capital (machines and tools) is the $800 she could have earned during the year.</a:t>
            </a:r>
          </a:p>
          <a:p>
            <a:pPr indent="-176211" lvl="1" marL="290512"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176211" lvl="1" marL="290512"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Opportunity cost of her time.  </a:t>
            </a:r>
            <a:r>
              <a:rPr b="0" i="0" lang="en-US" sz="1600" u="none" cap="none" strike="noStrike">
                <a:solidFill>
                  <a:schemeClr val="dk1"/>
                </a:solidFill>
                <a:latin typeface="Arial"/>
                <a:ea typeface="Arial"/>
                <a:cs typeface="Arial"/>
                <a:sym typeface="Arial"/>
              </a:rPr>
              <a:t>The opportunity cost of Betty’s time is the $30,000 salary she sacrifices by being her own boss.</a:t>
            </a:r>
          </a:p>
        </p:txBody>
      </p:sp>
      <p:sp>
        <p:nvSpPr>
          <p:cNvPr id="132" name="Shape 132"/>
          <p:cNvSpPr txBox="1"/>
          <p:nvPr/>
        </p:nvSpPr>
        <p:spPr>
          <a:xfrm>
            <a:off x="1447800" y="762000"/>
            <a:ext cx="5153024" cy="1201737"/>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DON’T FORGET THE COSTS OF TIME AND INVESTED FUNDS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What is the opportunity cost of running a business?</a:t>
            </a:r>
          </a:p>
        </p:txBody>
      </p:sp>
      <p:sp>
        <p:nvSpPr>
          <p:cNvPr id="133" name="Shape 133"/>
          <p:cNvSpPr txBox="1"/>
          <p:nvPr/>
        </p:nvSpPr>
        <p:spPr>
          <a:xfrm>
            <a:off x="685800" y="5486400"/>
            <a:ext cx="75438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Adding the $800 cost of funds and the $30,000 cost of her time to the $2,000 materials cost, we find Betty’s cost of doing business is $32,800 per year.</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134" name="Shape 134"/>
          <p:cNvGrpSpPr/>
          <p:nvPr/>
        </p:nvGrpSpPr>
        <p:grpSpPr>
          <a:xfrm>
            <a:off x="3505200" y="381000"/>
            <a:ext cx="3005137" cy="366711"/>
            <a:chOff x="3505200" y="381000"/>
            <a:chExt cx="3005137" cy="366711"/>
          </a:xfrm>
        </p:grpSpPr>
        <p:sp>
          <p:nvSpPr>
            <p:cNvPr id="135" name="Shape 135"/>
            <p:cNvSpPr/>
            <p:nvPr/>
          </p:nvSpPr>
          <p:spPr>
            <a:xfrm>
              <a:off x="35052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6" name="Shape 136"/>
            <p:cNvSpPr txBox="1"/>
            <p:nvPr/>
          </p:nvSpPr>
          <p:spPr>
            <a:xfrm>
              <a:off x="36798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137" name="Shape 137"/>
            <p:cNvSpPr/>
            <p:nvPr/>
          </p:nvSpPr>
          <p:spPr>
            <a:xfrm>
              <a:off x="6062662"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8" name="Shape 138"/>
            <p:cNvSpPr/>
            <p:nvPr/>
          </p:nvSpPr>
          <p:spPr>
            <a:xfrm>
              <a:off x="6129337"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0" l="0" r="0" t="0"/>
          <a:stretch/>
        </p:blipFill>
        <p:spPr>
          <a:xfrm>
            <a:off x="4086225" y="1371600"/>
            <a:ext cx="4143374" cy="3990975"/>
          </a:xfrm>
          <a:prstGeom prst="rect">
            <a:avLst/>
          </a:prstGeom>
          <a:noFill/>
          <a:ln>
            <a:noFill/>
          </a:ln>
        </p:spPr>
      </p:pic>
      <p:pic>
        <p:nvPicPr>
          <p:cNvPr id="144" name="Shape 144"/>
          <p:cNvPicPr preferRelativeResize="0"/>
          <p:nvPr/>
        </p:nvPicPr>
        <p:blipFill rotWithShape="1">
          <a:blip r:embed="rId4">
            <a:alphaModFix/>
          </a:blip>
          <a:srcRect b="0" l="0" r="0" t="0"/>
          <a:stretch/>
        </p:blipFill>
        <p:spPr>
          <a:xfrm>
            <a:off x="4086225" y="1371600"/>
            <a:ext cx="4143374" cy="3990975"/>
          </a:xfrm>
          <a:prstGeom prst="rect">
            <a:avLst/>
          </a:prstGeom>
          <a:noFill/>
          <a:ln>
            <a:noFill/>
          </a:ln>
        </p:spPr>
      </p:pic>
      <p:pic>
        <p:nvPicPr>
          <p:cNvPr id="145" name="Shape 145"/>
          <p:cNvPicPr preferRelativeResize="0"/>
          <p:nvPr/>
        </p:nvPicPr>
        <p:blipFill rotWithShape="1">
          <a:blip r:embed="rId5">
            <a:alphaModFix/>
          </a:blip>
          <a:srcRect b="0" l="0" r="0" t="0"/>
          <a:stretch/>
        </p:blipFill>
        <p:spPr>
          <a:xfrm>
            <a:off x="4086225" y="1371600"/>
            <a:ext cx="4143374" cy="3990975"/>
          </a:xfrm>
          <a:prstGeom prst="rect">
            <a:avLst/>
          </a:prstGeom>
          <a:noFill/>
          <a:ln>
            <a:noFill/>
          </a:ln>
        </p:spPr>
      </p:pic>
      <p:sp>
        <p:nvSpPr>
          <p:cNvPr id="146" name="Shape 146"/>
          <p:cNvSpPr txBox="1"/>
          <p:nvPr>
            <p:ph idx="4294967295" type="title"/>
          </p:nvPr>
        </p:nvSpPr>
        <p:spPr>
          <a:xfrm>
            <a:off x="2743200" y="228600"/>
            <a:ext cx="6248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PRINCIPLE OF OPPORTUNITY COST (cont’d)</a:t>
            </a:r>
          </a:p>
        </p:txBody>
      </p:sp>
      <p:sp>
        <p:nvSpPr>
          <p:cNvPr id="147" name="Shape 147"/>
          <p:cNvSpPr txBox="1"/>
          <p:nvPr/>
        </p:nvSpPr>
        <p:spPr>
          <a:xfrm>
            <a:off x="1987550" y="192086"/>
            <a:ext cx="75564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600" u="none" cap="none" strike="noStrike">
                <a:solidFill>
                  <a:srgbClr val="FF0000"/>
                </a:solidFill>
                <a:latin typeface="Times New Roman"/>
                <a:ea typeface="Times New Roman"/>
                <a:cs typeface="Times New Roman"/>
                <a:sym typeface="Times New Roman"/>
              </a:rPr>
              <a:t>2.1</a:t>
            </a:r>
          </a:p>
        </p:txBody>
      </p:sp>
      <p:cxnSp>
        <p:nvCxnSpPr>
          <p:cNvPr id="148" name="Shape 148"/>
          <p:cNvCxnSpPr/>
          <p:nvPr/>
        </p:nvCxnSpPr>
        <p:spPr>
          <a:xfrm>
            <a:off x="2743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49" name="Shape 149"/>
          <p:cNvSpPr txBox="1"/>
          <p:nvPr/>
        </p:nvSpPr>
        <p:spPr>
          <a:xfrm>
            <a:off x="990600" y="1371600"/>
            <a:ext cx="2895600" cy="33480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2.2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Shifting the Production Possibilities Curve</a:t>
            </a:r>
          </a:p>
          <a:p>
            <a:pPr indent="0" lvl="0" marL="0" marR="0" rtl="0" algn="l">
              <a:lnSpc>
                <a:spcPct val="110000"/>
              </a:lnSpc>
              <a:spcBef>
                <a:spcPts val="40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00000"/>
              </a:lnSpc>
              <a:spcBef>
                <a:spcPts val="28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the quantity of resources or technological innovation in an economy shifts the production possibilities curve outward. </a:t>
            </a:r>
          </a:p>
          <a:p>
            <a:pPr indent="0" lvl="0" marL="0" marR="0" rtl="0" algn="l">
              <a:lnSpc>
                <a:spcPct val="100000"/>
              </a:lnSpc>
              <a:spcBef>
                <a:spcPts val="16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28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Starting from point </a:t>
            </a:r>
            <a:r>
              <a:rPr b="0" i="1" lang="en-US" sz="1400" u="none" cap="none" strike="noStrike">
                <a:solidFill>
                  <a:schemeClr val="dk1"/>
                </a:solidFill>
                <a:latin typeface="Arial"/>
                <a:ea typeface="Arial"/>
                <a:cs typeface="Arial"/>
                <a:sym typeface="Arial"/>
              </a:rPr>
              <a:t>f</a:t>
            </a:r>
            <a:r>
              <a:rPr b="0" i="0" lang="en-US" sz="1400" u="none" cap="none" strike="noStrike">
                <a:solidFill>
                  <a:schemeClr val="dk1"/>
                </a:solidFill>
                <a:latin typeface="Arial"/>
                <a:ea typeface="Arial"/>
                <a:cs typeface="Arial"/>
                <a:sym typeface="Arial"/>
              </a:rPr>
              <a:t>, a nation could produce more steel (point </a:t>
            </a:r>
            <a:r>
              <a:rPr b="0" i="1" lang="en-US" sz="1400" u="none" cap="none" strike="noStrike">
                <a:solidFill>
                  <a:schemeClr val="dk1"/>
                </a:solidFill>
                <a:latin typeface="Arial"/>
                <a:ea typeface="Arial"/>
                <a:cs typeface="Arial"/>
                <a:sym typeface="Arial"/>
              </a:rPr>
              <a:t>g</a:t>
            </a:r>
            <a:r>
              <a:rPr b="0" i="0" lang="en-US" sz="1400" u="none" cap="none" strike="noStrike">
                <a:solidFill>
                  <a:schemeClr val="dk1"/>
                </a:solidFill>
                <a:latin typeface="Arial"/>
                <a:ea typeface="Arial"/>
                <a:cs typeface="Arial"/>
                <a:sym typeface="Arial"/>
              </a:rPr>
              <a:t>), more wheat (point </a:t>
            </a:r>
            <a:r>
              <a:rPr b="0" i="1" lang="en-US" sz="1400" u="none" cap="none" strike="noStrike">
                <a:solidFill>
                  <a:schemeClr val="dk1"/>
                </a:solidFill>
                <a:latin typeface="Arial"/>
                <a:ea typeface="Arial"/>
                <a:cs typeface="Arial"/>
                <a:sym typeface="Arial"/>
              </a:rPr>
              <a:t>h</a:t>
            </a:r>
            <a:r>
              <a:rPr b="0" i="0" lang="en-US" sz="1400" u="none" cap="none" strike="noStrike">
                <a:solidFill>
                  <a:schemeClr val="dk1"/>
                </a:solidFill>
                <a:latin typeface="Arial"/>
                <a:ea typeface="Arial"/>
                <a:cs typeface="Arial"/>
                <a:sym typeface="Arial"/>
              </a:rPr>
              <a:t>), or more of both goods (points between </a:t>
            </a:r>
            <a:r>
              <a:rPr b="0" i="1" lang="en-US" sz="1400" u="none" cap="none" strike="noStrike">
                <a:solidFill>
                  <a:schemeClr val="dk1"/>
                </a:solidFill>
                <a:latin typeface="Arial"/>
                <a:ea typeface="Arial"/>
                <a:cs typeface="Arial"/>
                <a:sym typeface="Arial"/>
              </a:rPr>
              <a:t>g</a:t>
            </a:r>
            <a:r>
              <a:rPr b="0" i="0" lang="en-US" sz="1400" u="none" cap="none" strike="noStrike">
                <a:solidFill>
                  <a:schemeClr val="dk1"/>
                </a:solidFill>
                <a:latin typeface="Arial"/>
                <a:ea typeface="Arial"/>
                <a:cs typeface="Arial"/>
                <a:sym typeface="Arial"/>
              </a:rPr>
              <a:t> and </a:t>
            </a:r>
            <a:r>
              <a:rPr b="0" i="1" lang="en-US" sz="1400" u="none" cap="none" strike="noStrike">
                <a:solidFill>
                  <a:schemeClr val="dk1"/>
                </a:solidFill>
                <a:latin typeface="Arial"/>
                <a:ea typeface="Arial"/>
                <a:cs typeface="Arial"/>
                <a:sym typeface="Arial"/>
              </a:rPr>
              <a:t>h</a:t>
            </a:r>
            <a:r>
              <a:rPr b="0" i="0" lang="en-US" sz="1400" u="none" cap="none" strike="noStrike">
                <a:solidFill>
                  <a:schemeClr val="dk1"/>
                </a:solidFill>
                <a:latin typeface="Arial"/>
                <a:ea typeface="Arial"/>
                <a:cs typeface="Arial"/>
                <a:sym typeface="Arial"/>
              </a:rPr>
              <a:t>).</a:t>
            </a:r>
          </a:p>
        </p:txBody>
      </p:sp>
      <p:pic>
        <p:nvPicPr>
          <p:cNvPr id="150" name="Shape 150"/>
          <p:cNvPicPr preferRelativeResize="0"/>
          <p:nvPr/>
        </p:nvPicPr>
        <p:blipFill rotWithShape="1">
          <a:blip r:embed="rId6">
            <a:alphaModFix/>
          </a:blip>
          <a:srcRect b="0" l="0" r="0" t="0"/>
          <a:stretch/>
        </p:blipFill>
        <p:spPr>
          <a:xfrm>
            <a:off x="4086225" y="1371600"/>
            <a:ext cx="4143374" cy="3990975"/>
          </a:xfrm>
          <a:prstGeom prst="rect">
            <a:avLst/>
          </a:prstGeom>
          <a:noFill/>
          <a:ln>
            <a:noFill/>
          </a:ln>
        </p:spPr>
      </p:pic>
      <p:pic>
        <p:nvPicPr>
          <p:cNvPr id="151" name="Shape 151"/>
          <p:cNvPicPr preferRelativeResize="0"/>
          <p:nvPr/>
        </p:nvPicPr>
        <p:blipFill rotWithShape="1">
          <a:blip r:embed="rId7">
            <a:alphaModFix/>
          </a:blip>
          <a:srcRect b="0" l="0" r="0" t="0"/>
          <a:stretch/>
        </p:blipFill>
        <p:spPr>
          <a:xfrm>
            <a:off x="4086225" y="1371600"/>
            <a:ext cx="4143374" cy="3990975"/>
          </a:xfrm>
          <a:prstGeom prst="rect">
            <a:avLst/>
          </a:prstGeom>
          <a:noFill/>
          <a:ln>
            <a:noFill/>
          </a:ln>
        </p:spPr>
      </p:pic>
      <p:pic>
        <p:nvPicPr>
          <p:cNvPr id="152" name="Shape 152"/>
          <p:cNvPicPr preferRelativeResize="0"/>
          <p:nvPr/>
        </p:nvPicPr>
        <p:blipFill rotWithShape="1">
          <a:blip r:embed="rId8">
            <a:alphaModFix/>
          </a:blip>
          <a:srcRect b="0" l="0" r="0" t="0"/>
          <a:stretch/>
        </p:blipFill>
        <p:spPr>
          <a:xfrm>
            <a:off x="4086225" y="1371600"/>
            <a:ext cx="4143374" cy="3990975"/>
          </a:xfrm>
          <a:prstGeom prst="rect">
            <a:avLst/>
          </a:prstGeom>
          <a:noFill/>
          <a:ln>
            <a:noFill/>
          </a:ln>
        </p:spPr>
      </p:pic>
      <p:pic>
        <p:nvPicPr>
          <p:cNvPr id="153" name="Shape 153"/>
          <p:cNvPicPr preferRelativeResize="0"/>
          <p:nvPr/>
        </p:nvPicPr>
        <p:blipFill rotWithShape="1">
          <a:blip r:embed="rId9">
            <a:alphaModFix/>
          </a:blip>
          <a:srcRect b="0" l="0" r="0" t="0"/>
          <a:stretch/>
        </p:blipFill>
        <p:spPr>
          <a:xfrm>
            <a:off x="4086225" y="1371600"/>
            <a:ext cx="4143374" cy="39909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 name="Shape 157"/>
        <p:cNvGrpSpPr/>
        <p:nvPr/>
      </p:nvGrpSpPr>
      <p:grpSpPr>
        <a:xfrm>
          <a:off x="0" y="0"/>
          <a:ext cx="0" cy="0"/>
          <a:chOff x="0" y="0"/>
          <a:chExt cx="0" cy="0"/>
        </a:xfrm>
      </p:grpSpPr>
      <p:sp>
        <p:nvSpPr>
          <p:cNvPr id="158" name="Shape 158"/>
          <p:cNvSpPr txBox="1"/>
          <p:nvPr/>
        </p:nvSpPr>
        <p:spPr>
          <a:xfrm>
            <a:off x="3048000" y="76200"/>
            <a:ext cx="57912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MARGINAL PRINCIPLE</a:t>
            </a:r>
          </a:p>
        </p:txBody>
      </p:sp>
      <p:sp>
        <p:nvSpPr>
          <p:cNvPr id="159" name="Shape 159"/>
          <p:cNvSpPr txBox="1"/>
          <p:nvPr/>
        </p:nvSpPr>
        <p:spPr>
          <a:xfrm>
            <a:off x="2063750" y="76200"/>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2.2</a:t>
            </a:r>
          </a:p>
        </p:txBody>
      </p:sp>
      <p:cxnSp>
        <p:nvCxnSpPr>
          <p:cNvPr id="160" name="Shape 160"/>
          <p:cNvCxnSpPr/>
          <p:nvPr/>
        </p:nvCxnSpPr>
        <p:spPr>
          <a:xfrm>
            <a:off x="2971800" y="228600"/>
            <a:ext cx="0" cy="457200"/>
          </a:xfrm>
          <a:prstGeom prst="straightConnector1">
            <a:avLst/>
          </a:prstGeom>
          <a:noFill/>
          <a:ln cap="rnd" cmpd="sng" w="22225">
            <a:solidFill>
              <a:srgbClr val="FF0000"/>
            </a:solidFill>
            <a:prstDash val="solid"/>
            <a:miter/>
            <a:headEnd len="med" w="med" type="none"/>
            <a:tailEnd len="med" w="med" type="none"/>
          </a:ln>
        </p:spPr>
      </p:cxnSp>
      <p:sp>
        <p:nvSpPr>
          <p:cNvPr id="161" name="Shape 161"/>
          <p:cNvSpPr txBox="1"/>
          <p:nvPr/>
        </p:nvSpPr>
        <p:spPr>
          <a:xfrm>
            <a:off x="2286000" y="1371600"/>
            <a:ext cx="4572000" cy="896937"/>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marginal benefit</a:t>
            </a:r>
            <a:br>
              <a:rPr b="1" i="0" lang="en-US" sz="1600" u="none" cap="none" strike="noStrike">
                <a:solidFill>
                  <a:srgbClr val="382344"/>
                </a:solidFill>
                <a:latin typeface="Arial"/>
                <a:ea typeface="Arial"/>
                <a:cs typeface="Arial"/>
                <a:sym typeface="Arial"/>
              </a:rPr>
            </a:br>
            <a:r>
              <a:rPr b="0" i="0" lang="en-US" sz="1600" u="none" cap="none" strike="noStrike">
                <a:solidFill>
                  <a:srgbClr val="382344"/>
                </a:solidFill>
                <a:latin typeface="Arial"/>
                <a:ea typeface="Arial"/>
                <a:cs typeface="Arial"/>
                <a:sym typeface="Arial"/>
              </a:rPr>
              <a:t>The additional benefit resulting from a small increase in some activity.</a:t>
            </a:r>
          </a:p>
        </p:txBody>
      </p:sp>
      <p:sp>
        <p:nvSpPr>
          <p:cNvPr id="162" name="Shape 162"/>
          <p:cNvSpPr txBox="1"/>
          <p:nvPr/>
        </p:nvSpPr>
        <p:spPr>
          <a:xfrm>
            <a:off x="2286000" y="2379661"/>
            <a:ext cx="4572000" cy="896937"/>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marginal cost</a:t>
            </a:r>
            <a:br>
              <a:rPr b="1" i="0" lang="en-US" sz="1600" u="none" cap="none" strike="noStrike">
                <a:solidFill>
                  <a:srgbClr val="382344"/>
                </a:solidFill>
                <a:latin typeface="Arial"/>
                <a:ea typeface="Arial"/>
                <a:cs typeface="Arial"/>
                <a:sym typeface="Arial"/>
              </a:rPr>
            </a:br>
            <a:r>
              <a:rPr b="0" i="0" lang="en-US" sz="1600" u="none" cap="none" strike="noStrike">
                <a:solidFill>
                  <a:srgbClr val="382344"/>
                </a:solidFill>
                <a:latin typeface="Arial"/>
                <a:ea typeface="Arial"/>
                <a:cs typeface="Arial"/>
                <a:sym typeface="Arial"/>
              </a:rPr>
              <a:t>The additional cost resulting from a small increase in some activity.</a:t>
            </a:r>
          </a:p>
        </p:txBody>
      </p:sp>
      <p:sp>
        <p:nvSpPr>
          <p:cNvPr id="163" name="Shape 163"/>
          <p:cNvSpPr txBox="1"/>
          <p:nvPr/>
        </p:nvSpPr>
        <p:spPr>
          <a:xfrm>
            <a:off x="2743200" y="373380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164" name="Shape 164"/>
          <p:cNvCxnSpPr/>
          <p:nvPr/>
        </p:nvCxnSpPr>
        <p:spPr>
          <a:xfrm>
            <a:off x="7543800" y="3762375"/>
            <a:ext cx="0" cy="1219199"/>
          </a:xfrm>
          <a:prstGeom prst="straightConnector1">
            <a:avLst/>
          </a:prstGeom>
          <a:noFill/>
          <a:ln cap="rnd" cmpd="sng" w="12700">
            <a:solidFill>
              <a:schemeClr val="lt2"/>
            </a:solidFill>
            <a:prstDash val="solid"/>
            <a:miter/>
            <a:headEnd len="med" w="med" type="none"/>
            <a:tailEnd len="med" w="med" type="none"/>
          </a:ln>
        </p:spPr>
      </p:cxnSp>
      <p:sp>
        <p:nvSpPr>
          <p:cNvPr id="165" name="Shape 165"/>
          <p:cNvSpPr txBox="1"/>
          <p:nvPr/>
        </p:nvSpPr>
        <p:spPr>
          <a:xfrm>
            <a:off x="685800" y="4027487"/>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nvSpPr>
        <p:spPr>
          <a:xfrm>
            <a:off x="3048000" y="76200"/>
            <a:ext cx="54102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MARGINAL PRINCIPLE </a:t>
            </a:r>
            <a:r>
              <a:rPr b="0" i="0" lang="en-US" sz="1800" u="none" cap="none" strike="noStrike">
                <a:solidFill>
                  <a:srgbClr val="FF0000"/>
                </a:solidFill>
                <a:latin typeface="Times New Roman"/>
                <a:ea typeface="Times New Roman"/>
                <a:cs typeface="Times New Roman"/>
                <a:sym typeface="Times New Roman"/>
              </a:rPr>
              <a:t>(cont’d)</a:t>
            </a:r>
          </a:p>
        </p:txBody>
      </p:sp>
      <p:sp>
        <p:nvSpPr>
          <p:cNvPr id="171" name="Shape 171"/>
          <p:cNvSpPr txBox="1"/>
          <p:nvPr/>
        </p:nvSpPr>
        <p:spPr>
          <a:xfrm>
            <a:off x="2063750" y="76200"/>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2.2</a:t>
            </a:r>
          </a:p>
        </p:txBody>
      </p:sp>
      <p:cxnSp>
        <p:nvCxnSpPr>
          <p:cNvPr id="172" name="Shape 172"/>
          <p:cNvCxnSpPr/>
          <p:nvPr/>
        </p:nvCxnSpPr>
        <p:spPr>
          <a:xfrm>
            <a:off x="2971800" y="228600"/>
            <a:ext cx="0" cy="457200"/>
          </a:xfrm>
          <a:prstGeom prst="straightConnector1">
            <a:avLst/>
          </a:prstGeom>
          <a:noFill/>
          <a:ln cap="rnd" cmpd="sng" w="22225">
            <a:solidFill>
              <a:srgbClr val="FF0000"/>
            </a:solidFill>
            <a:prstDash val="solid"/>
            <a:miter/>
            <a:headEnd len="med" w="med" type="none"/>
            <a:tailEnd len="med" w="med" type="none"/>
          </a:ln>
        </p:spPr>
      </p:cxnSp>
      <p:sp>
        <p:nvSpPr>
          <p:cNvPr id="173" name="Shape 173"/>
          <p:cNvSpPr txBox="1"/>
          <p:nvPr/>
        </p:nvSpPr>
        <p:spPr>
          <a:xfrm>
            <a:off x="685800" y="1676400"/>
            <a:ext cx="2971799" cy="33480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2.3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Marginal Principle and Movie Sequels</a:t>
            </a:r>
          </a:p>
          <a:p>
            <a:pPr indent="0" lvl="0" marL="0" marR="0" rtl="0" algn="l">
              <a:lnSpc>
                <a:spcPct val="110000"/>
              </a:lnSpc>
              <a:spcBef>
                <a:spcPts val="40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00000"/>
              </a:lnSpc>
              <a:spcBef>
                <a:spcPts val="28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marginal benefit of movies in a series decreases because revenue falls off with each additional movie, while the marginal cost increases because actors demand higher salaries. </a:t>
            </a:r>
          </a:p>
          <a:p>
            <a:pPr indent="0" lvl="0" marL="0" marR="0" rtl="0" algn="l">
              <a:lnSpc>
                <a:spcPct val="100000"/>
              </a:lnSpc>
              <a:spcBef>
                <a:spcPts val="16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28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marginal benefit exceeds the marginal cost for the first two movies, so it is sensible to produce two, but not three, movies.</a:t>
            </a:r>
          </a:p>
        </p:txBody>
      </p:sp>
      <p:sp>
        <p:nvSpPr>
          <p:cNvPr id="174" name="Shape 174"/>
          <p:cNvSpPr txBox="1"/>
          <p:nvPr/>
        </p:nvSpPr>
        <p:spPr>
          <a:xfrm>
            <a:off x="685800" y="1143000"/>
            <a:ext cx="4876799"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How Many Movie Sequels?</a:t>
            </a:r>
          </a:p>
        </p:txBody>
      </p:sp>
      <p:pic>
        <p:nvPicPr>
          <p:cNvPr id="175" name="Shape 175"/>
          <p:cNvPicPr preferRelativeResize="0"/>
          <p:nvPr/>
        </p:nvPicPr>
        <p:blipFill rotWithShape="1">
          <a:blip r:embed="rId3">
            <a:alphaModFix/>
          </a:blip>
          <a:srcRect b="0" l="0" r="0" t="0"/>
          <a:stretch/>
        </p:blipFill>
        <p:spPr>
          <a:xfrm>
            <a:off x="4267200" y="1066800"/>
            <a:ext cx="4495800" cy="5257799"/>
          </a:xfrm>
          <a:prstGeom prst="rect">
            <a:avLst/>
          </a:prstGeom>
          <a:noFill/>
          <a:ln>
            <a:noFill/>
          </a:ln>
        </p:spPr>
      </p:pic>
      <p:pic>
        <p:nvPicPr>
          <p:cNvPr id="176" name="Shape 176"/>
          <p:cNvPicPr preferRelativeResize="0"/>
          <p:nvPr/>
        </p:nvPicPr>
        <p:blipFill rotWithShape="1">
          <a:blip r:embed="rId4">
            <a:alphaModFix/>
          </a:blip>
          <a:srcRect b="0" l="0" r="0" t="0"/>
          <a:stretch/>
        </p:blipFill>
        <p:spPr>
          <a:xfrm>
            <a:off x="4267200" y="1066800"/>
            <a:ext cx="4495800" cy="5257799"/>
          </a:xfrm>
          <a:prstGeom prst="rect">
            <a:avLst/>
          </a:prstGeom>
          <a:noFill/>
          <a:ln>
            <a:noFill/>
          </a:ln>
        </p:spPr>
      </p:pic>
      <p:pic>
        <p:nvPicPr>
          <p:cNvPr id="177" name="Shape 177"/>
          <p:cNvPicPr preferRelativeResize="0"/>
          <p:nvPr/>
        </p:nvPicPr>
        <p:blipFill rotWithShape="1">
          <a:blip r:embed="rId5">
            <a:alphaModFix/>
          </a:blip>
          <a:srcRect b="0" l="0" r="0" t="0"/>
          <a:stretch/>
        </p:blipFill>
        <p:spPr>
          <a:xfrm>
            <a:off x="4267200" y="1066800"/>
            <a:ext cx="4495800" cy="5257799"/>
          </a:xfrm>
          <a:prstGeom prst="rect">
            <a:avLst/>
          </a:prstGeom>
          <a:noFill/>
          <a:ln>
            <a:noFill/>
          </a:ln>
        </p:spPr>
      </p:pic>
      <p:pic>
        <p:nvPicPr>
          <p:cNvPr id="178" name="Shape 178"/>
          <p:cNvPicPr preferRelativeResize="0"/>
          <p:nvPr/>
        </p:nvPicPr>
        <p:blipFill rotWithShape="1">
          <a:blip r:embed="rId6">
            <a:alphaModFix/>
          </a:blip>
          <a:srcRect b="0" l="0" r="0" t="0"/>
          <a:stretch/>
        </p:blipFill>
        <p:spPr>
          <a:xfrm>
            <a:off x="4267200" y="1066800"/>
            <a:ext cx="4495800" cy="5257799"/>
          </a:xfrm>
          <a:prstGeom prst="rect">
            <a:avLst/>
          </a:prstGeom>
          <a:noFill/>
          <a:ln>
            <a:noFill/>
          </a:ln>
        </p:spPr>
      </p:pic>
      <p:pic>
        <p:nvPicPr>
          <p:cNvPr id="179" name="Shape 179"/>
          <p:cNvPicPr preferRelativeResize="0"/>
          <p:nvPr/>
        </p:nvPicPr>
        <p:blipFill rotWithShape="1">
          <a:blip r:embed="rId7">
            <a:alphaModFix/>
          </a:blip>
          <a:srcRect b="0" l="0" r="0" t="0"/>
          <a:stretch/>
        </p:blipFill>
        <p:spPr>
          <a:xfrm>
            <a:off x="4267200" y="1066800"/>
            <a:ext cx="4495800" cy="5257799"/>
          </a:xfrm>
          <a:prstGeom prst="rect">
            <a:avLst/>
          </a:prstGeom>
          <a:noFill/>
          <a:ln>
            <a:noFill/>
          </a:ln>
        </p:spPr>
      </p:pic>
      <p:pic>
        <p:nvPicPr>
          <p:cNvPr id="180" name="Shape 180"/>
          <p:cNvPicPr preferRelativeResize="0"/>
          <p:nvPr/>
        </p:nvPicPr>
        <p:blipFill rotWithShape="1">
          <a:blip r:embed="rId8">
            <a:alphaModFix/>
          </a:blip>
          <a:srcRect b="0" l="0" r="0" t="0"/>
          <a:stretch/>
        </p:blipFill>
        <p:spPr>
          <a:xfrm>
            <a:off x="4267200" y="1066800"/>
            <a:ext cx="4495800" cy="5257799"/>
          </a:xfrm>
          <a:prstGeom prst="rect">
            <a:avLst/>
          </a:prstGeom>
          <a:noFill/>
          <a:ln>
            <a:noFill/>
          </a:ln>
        </p:spPr>
      </p:pic>
      <p:pic>
        <p:nvPicPr>
          <p:cNvPr id="181" name="Shape 181"/>
          <p:cNvPicPr preferRelativeResize="0"/>
          <p:nvPr/>
        </p:nvPicPr>
        <p:blipFill rotWithShape="1">
          <a:blip r:embed="rId9">
            <a:alphaModFix/>
          </a:blip>
          <a:srcRect b="0" l="0" r="0" t="0"/>
          <a:stretch/>
        </p:blipFill>
        <p:spPr>
          <a:xfrm>
            <a:off x="4267200" y="1066800"/>
            <a:ext cx="4495800" cy="5257799"/>
          </a:xfrm>
          <a:prstGeom prst="rect">
            <a:avLst/>
          </a:prstGeom>
          <a:noFill/>
          <a:ln>
            <a:noFill/>
          </a:ln>
        </p:spPr>
      </p:pic>
      <p:pic>
        <p:nvPicPr>
          <p:cNvPr id="182" name="Shape 182"/>
          <p:cNvPicPr preferRelativeResize="0"/>
          <p:nvPr/>
        </p:nvPicPr>
        <p:blipFill rotWithShape="1">
          <a:blip r:embed="rId10">
            <a:alphaModFix/>
          </a:blip>
          <a:srcRect b="0" l="0" r="0" t="0"/>
          <a:stretch/>
        </p:blipFill>
        <p:spPr>
          <a:xfrm>
            <a:off x="4267200" y="1066800"/>
            <a:ext cx="4495800" cy="5257799"/>
          </a:xfrm>
          <a:prstGeom prst="rect">
            <a:avLst/>
          </a:prstGeom>
          <a:noFill/>
          <a:ln>
            <a:noFill/>
          </a:ln>
        </p:spPr>
      </p:pic>
      <p:pic>
        <p:nvPicPr>
          <p:cNvPr id="183" name="Shape 183"/>
          <p:cNvPicPr preferRelativeResize="0"/>
          <p:nvPr/>
        </p:nvPicPr>
        <p:blipFill rotWithShape="1">
          <a:blip r:embed="rId11">
            <a:alphaModFix/>
          </a:blip>
          <a:srcRect b="0" l="0" r="0" t="0"/>
          <a:stretch/>
        </p:blipFill>
        <p:spPr>
          <a:xfrm>
            <a:off x="4267200" y="1066800"/>
            <a:ext cx="4495800" cy="5257799"/>
          </a:xfrm>
          <a:prstGeom prst="rect">
            <a:avLst/>
          </a:prstGeom>
          <a:noFill/>
          <a:ln>
            <a:noFill/>
          </a:ln>
        </p:spPr>
      </p:pic>
      <p:pic>
        <p:nvPicPr>
          <p:cNvPr id="184" name="Shape 184"/>
          <p:cNvPicPr preferRelativeResize="0"/>
          <p:nvPr/>
        </p:nvPicPr>
        <p:blipFill rotWithShape="1">
          <a:blip r:embed="rId12">
            <a:alphaModFix/>
          </a:blip>
          <a:srcRect b="0" l="0" r="0" t="0"/>
          <a:stretch/>
        </p:blipFill>
        <p:spPr>
          <a:xfrm>
            <a:off x="4267200" y="1066800"/>
            <a:ext cx="4495800" cy="5257799"/>
          </a:xfrm>
          <a:prstGeom prst="rect">
            <a:avLst/>
          </a:prstGeom>
          <a:noFill/>
          <a:ln>
            <a:noFill/>
          </a:ln>
        </p:spPr>
      </p:pic>
      <p:pic>
        <p:nvPicPr>
          <p:cNvPr id="185" name="Shape 185"/>
          <p:cNvPicPr preferRelativeResize="0"/>
          <p:nvPr/>
        </p:nvPicPr>
        <p:blipFill rotWithShape="1">
          <a:blip r:embed="rId13">
            <a:alphaModFix/>
          </a:blip>
          <a:srcRect b="0" l="0" r="0" t="0"/>
          <a:stretch/>
        </p:blipFill>
        <p:spPr>
          <a:xfrm>
            <a:off x="4267200" y="1066800"/>
            <a:ext cx="4495800" cy="5257799"/>
          </a:xfrm>
          <a:prstGeom prst="rect">
            <a:avLst/>
          </a:prstGeom>
          <a:noFill/>
          <a:ln>
            <a:noFill/>
          </a:ln>
        </p:spPr>
      </p:pic>
      <p:pic>
        <p:nvPicPr>
          <p:cNvPr id="186" name="Shape 186"/>
          <p:cNvPicPr preferRelativeResize="0"/>
          <p:nvPr/>
        </p:nvPicPr>
        <p:blipFill rotWithShape="1">
          <a:blip r:embed="rId14">
            <a:alphaModFix/>
          </a:blip>
          <a:srcRect b="0" l="0" r="0" t="0"/>
          <a:stretch/>
        </p:blipFill>
        <p:spPr>
          <a:xfrm>
            <a:off x="4267200" y="1066800"/>
            <a:ext cx="4495800" cy="5257799"/>
          </a:xfrm>
          <a:prstGeom prst="rect">
            <a:avLst/>
          </a:prstGeom>
          <a:noFill/>
          <a:ln>
            <a:noFill/>
          </a:ln>
        </p:spPr>
      </p:pic>
      <p:pic>
        <p:nvPicPr>
          <p:cNvPr id="187" name="Shape 187"/>
          <p:cNvPicPr preferRelativeResize="0"/>
          <p:nvPr/>
        </p:nvPicPr>
        <p:blipFill rotWithShape="1">
          <a:blip r:embed="rId15">
            <a:alphaModFix/>
          </a:blip>
          <a:srcRect b="0" l="0" r="0" t="0"/>
          <a:stretch/>
        </p:blipFill>
        <p:spPr>
          <a:xfrm>
            <a:off x="4267200" y="1066800"/>
            <a:ext cx="4495800" cy="5257799"/>
          </a:xfrm>
          <a:prstGeom prst="rect">
            <a:avLst/>
          </a:prstGeom>
          <a:noFill/>
          <a:ln>
            <a:noFill/>
          </a:ln>
        </p:spPr>
      </p:pic>
      <p:pic>
        <p:nvPicPr>
          <p:cNvPr id="188" name="Shape 188"/>
          <p:cNvPicPr preferRelativeResize="0"/>
          <p:nvPr/>
        </p:nvPicPr>
        <p:blipFill rotWithShape="1">
          <a:blip r:embed="rId16">
            <a:alphaModFix/>
          </a:blip>
          <a:srcRect b="0" l="0" r="0" t="0"/>
          <a:stretch/>
        </p:blipFill>
        <p:spPr>
          <a:xfrm>
            <a:off x="4267200" y="1066800"/>
            <a:ext cx="4495800" cy="5257799"/>
          </a:xfrm>
          <a:prstGeom prst="rect">
            <a:avLst/>
          </a:prstGeom>
          <a:noFill/>
          <a:ln>
            <a:noFill/>
          </a:ln>
        </p:spPr>
      </p:pic>
      <p:cxnSp>
        <p:nvCxnSpPr>
          <p:cNvPr id="189" name="Shape 189"/>
          <p:cNvCxnSpPr/>
          <p:nvPr/>
        </p:nvCxnSpPr>
        <p:spPr>
          <a:xfrm>
            <a:off x="5000625" y="6281737"/>
            <a:ext cx="3352799" cy="0"/>
          </a:xfrm>
          <a:prstGeom prst="straightConnector1">
            <a:avLst/>
          </a:prstGeom>
          <a:noFill/>
          <a:ln cap="rnd" cmpd="sng" w="31750">
            <a:solidFill>
              <a:srgbClr val="99CCFF"/>
            </a:solidFill>
            <a:prstDash val="solid"/>
            <a:miter/>
            <a:headEnd len="med" w="med" type="none"/>
            <a:tailEnd len="med" w="med" type="non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