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1"/>
  </p:notesMasterIdLst>
  <p:sldIdLst>
    <p:sldId id="279" r:id="rId2"/>
    <p:sldId id="280" r:id="rId3"/>
    <p:sldId id="281" r:id="rId4"/>
    <p:sldId id="282" r:id="rId5"/>
    <p:sldId id="283" r:id="rId6"/>
    <p:sldId id="284" r:id="rId7"/>
    <p:sldId id="285" r:id="rId8"/>
    <p:sldId id="286" r:id="rId9"/>
    <p:sldId id="287" r:id="rId10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مقطع افتراضي" id="{511B4446-BD3E-4CF4-8BE0-4CF89B3C58EA}">
          <p14:sldIdLst>
            <p14:sldId id="279"/>
            <p14:sldId id="280"/>
          </p14:sldIdLst>
        </p14:section>
        <p14:section name="مقطع بدون عنوان" id="{7DCB168B-BDE5-4AB3-A00A-9BC2996E2444}">
          <p14:sldIdLst>
            <p14:sldId id="281"/>
            <p14:sldId id="282"/>
            <p14:sldId id="283"/>
            <p14:sldId id="284"/>
            <p14:sldId id="285"/>
            <p14:sldId id="286"/>
            <p14:sldId id="28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C493"/>
    <a:srgbClr val="FA8B78"/>
    <a:srgbClr val="FA9478"/>
    <a:srgbClr val="F98E79"/>
    <a:srgbClr val="FE9F74"/>
    <a:srgbClr val="F796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BAF8EAA8-EAD2-4814-A920-761BD6ADC7E4}" type="datetimeFigureOut">
              <a:rPr lang="ar-SA" smtClean="0"/>
              <a:t>15/05/35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FE44E951-0051-4F63-9226-F3BEA2BD89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66421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15/05/35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29571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15/05/35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56727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15/05/35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09907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15/05/35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3490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15/05/35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25107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15/05/35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93180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15/05/35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30513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15/05/35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23057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15/05/35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51210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15/05/35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31415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15/05/35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34366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AC9305-B9F7-4ED4-B76F-3D5A5F3AC1C0}" type="datetimeFigureOut">
              <a:rPr lang="ar-SA" smtClean="0"/>
              <a:t>15/05/35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22116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60648"/>
            <a:ext cx="1746382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82150"/>
            <a:ext cx="962025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1593" y="1052736"/>
            <a:ext cx="4114800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6632"/>
            <a:ext cx="2095500" cy="197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9693" y="2420888"/>
            <a:ext cx="40767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302" y="2204864"/>
            <a:ext cx="2047875" cy="161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5518" y="4005064"/>
            <a:ext cx="3190875" cy="159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553" y="4052888"/>
            <a:ext cx="914400" cy="124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943" y="5896382"/>
            <a:ext cx="398145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6" name="Text Box 105"/>
          <p:cNvSpPr txBox="1">
            <a:spLocks noChangeArrowheads="1"/>
          </p:cNvSpPr>
          <p:nvPr/>
        </p:nvSpPr>
        <p:spPr bwMode="auto">
          <a:xfrm>
            <a:off x="5436096" y="3270470"/>
            <a:ext cx="188742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19,5 سم2 تقريبا</a:t>
            </a:r>
            <a:endParaRPr lang="en-US" sz="2000" b="1" dirty="0"/>
          </a:p>
        </p:txBody>
      </p:sp>
      <p:sp>
        <p:nvSpPr>
          <p:cNvPr id="117" name="Text Box 105"/>
          <p:cNvSpPr txBox="1">
            <a:spLocks noChangeArrowheads="1"/>
          </p:cNvSpPr>
          <p:nvPr/>
        </p:nvSpPr>
        <p:spPr bwMode="auto">
          <a:xfrm>
            <a:off x="4654587" y="5195629"/>
            <a:ext cx="188742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6 طبقات</a:t>
            </a:r>
            <a:endParaRPr lang="en-US" sz="2000" b="1" dirty="0"/>
          </a:p>
        </p:txBody>
      </p:sp>
      <p:sp>
        <p:nvSpPr>
          <p:cNvPr id="118" name="Text Box 105"/>
          <p:cNvSpPr txBox="1">
            <a:spLocks noChangeArrowheads="1"/>
          </p:cNvSpPr>
          <p:nvPr/>
        </p:nvSpPr>
        <p:spPr bwMode="auto">
          <a:xfrm>
            <a:off x="2195736" y="5877272"/>
            <a:ext cx="258942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مساحة القاعدة × الارتفاع</a:t>
            </a:r>
            <a:endParaRPr lang="en-US" sz="2000" b="1" dirty="0"/>
          </a:p>
        </p:txBody>
      </p:sp>
      <p:sp>
        <p:nvSpPr>
          <p:cNvPr id="119" name="Text Box 105"/>
          <p:cNvSpPr txBox="1">
            <a:spLocks noChangeArrowheads="1"/>
          </p:cNvSpPr>
          <p:nvPr/>
        </p:nvSpPr>
        <p:spPr bwMode="auto">
          <a:xfrm>
            <a:off x="3347864" y="6341258"/>
            <a:ext cx="165618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=  19.5× 6  =</a:t>
            </a:r>
            <a:endParaRPr lang="en-US" sz="2000" b="1" dirty="0"/>
          </a:p>
        </p:txBody>
      </p:sp>
      <p:sp>
        <p:nvSpPr>
          <p:cNvPr id="120" name="Text Box 105"/>
          <p:cNvSpPr txBox="1">
            <a:spLocks noChangeArrowheads="1"/>
          </p:cNvSpPr>
          <p:nvPr/>
        </p:nvSpPr>
        <p:spPr bwMode="auto">
          <a:xfrm>
            <a:off x="1691680" y="6341258"/>
            <a:ext cx="165618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117 سم3</a:t>
            </a:r>
            <a:endParaRPr lang="en-US" sz="2000" b="1" dirty="0"/>
          </a:p>
        </p:txBody>
      </p:sp>
      <p:sp>
        <p:nvSpPr>
          <p:cNvPr id="121" name="وسيلة شرح مستطيلة مستديرة الزوايا 120"/>
          <p:cNvSpPr/>
          <p:nvPr/>
        </p:nvSpPr>
        <p:spPr>
          <a:xfrm>
            <a:off x="3182729" y="3556671"/>
            <a:ext cx="1682214" cy="612648"/>
          </a:xfrm>
          <a:prstGeom prst="wedgeRoundRectCallout">
            <a:avLst>
              <a:gd name="adj1" fmla="val 95737"/>
              <a:gd name="adj2" fmla="val -51218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مساحة القاعدة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122" name="وسيلة شرح مستطيلة مستديرة الزوايا 121"/>
          <p:cNvSpPr/>
          <p:nvPr/>
        </p:nvSpPr>
        <p:spPr>
          <a:xfrm>
            <a:off x="3102951" y="4889305"/>
            <a:ext cx="1682214" cy="612648"/>
          </a:xfrm>
          <a:prstGeom prst="wedgeRoundRectCallout">
            <a:avLst>
              <a:gd name="adj1" fmla="val 96600"/>
              <a:gd name="adj2" fmla="val 26963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الارتفاع</a:t>
            </a:r>
            <a:endParaRPr lang="ar-SA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421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/>
      <p:bldP spid="117" grpId="0"/>
      <p:bldP spid="118" grpId="0"/>
      <p:bldP spid="119" grpId="0"/>
      <p:bldP spid="120" grpId="0"/>
      <p:bldP spid="121" grpId="0" animBg="1"/>
      <p:bldP spid="1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3211" y="3933056"/>
            <a:ext cx="1550446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60648"/>
            <a:ext cx="1746382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مجموعة 1"/>
          <p:cNvGrpSpPr/>
          <p:nvPr/>
        </p:nvGrpSpPr>
        <p:grpSpPr>
          <a:xfrm>
            <a:off x="692663" y="908720"/>
            <a:ext cx="8064895" cy="2588493"/>
            <a:chOff x="692663" y="1052736"/>
            <a:chExt cx="8064895" cy="2588493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2663" y="1052736"/>
              <a:ext cx="8064895" cy="25884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9832" y="1556792"/>
              <a:ext cx="5510336" cy="18722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8" name="Text Box 105"/>
          <p:cNvSpPr txBox="1">
            <a:spLocks noChangeArrowheads="1"/>
          </p:cNvSpPr>
          <p:nvPr/>
        </p:nvSpPr>
        <p:spPr bwMode="auto">
          <a:xfrm>
            <a:off x="6372200" y="1802856"/>
            <a:ext cx="188742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حجم الأسطوانة  =</a:t>
            </a:r>
            <a:endParaRPr lang="en-US" sz="2000" b="1" dirty="0"/>
          </a:p>
        </p:txBody>
      </p:sp>
      <p:sp>
        <p:nvSpPr>
          <p:cNvPr id="9" name="Text Box 105"/>
          <p:cNvSpPr txBox="1">
            <a:spLocks noChangeArrowheads="1"/>
          </p:cNvSpPr>
          <p:nvPr/>
        </p:nvSpPr>
        <p:spPr bwMode="auto">
          <a:xfrm>
            <a:off x="5076056" y="1802856"/>
            <a:ext cx="152738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مساحة القاعدة  </a:t>
            </a:r>
            <a:endParaRPr lang="en-US" sz="2000" b="1" dirty="0"/>
          </a:p>
        </p:txBody>
      </p:sp>
      <p:sp>
        <p:nvSpPr>
          <p:cNvPr id="10" name="Text Box 105"/>
          <p:cNvSpPr txBox="1">
            <a:spLocks noChangeArrowheads="1"/>
          </p:cNvSpPr>
          <p:nvPr/>
        </p:nvSpPr>
        <p:spPr bwMode="auto">
          <a:xfrm>
            <a:off x="4111486" y="2452826"/>
            <a:ext cx="275152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=  ط نـق</a:t>
            </a:r>
            <a:r>
              <a:rPr lang="ar-SA" sz="3000" b="1" baseline="30000" dirty="0" smtClean="0"/>
              <a:t>2</a:t>
            </a:r>
            <a:r>
              <a:rPr lang="ar-SA" sz="2000" b="1" dirty="0" smtClean="0"/>
              <a:t> ع </a:t>
            </a:r>
            <a:endParaRPr lang="en-US" sz="2000" b="1" dirty="0"/>
          </a:p>
        </p:txBody>
      </p:sp>
      <p:sp>
        <p:nvSpPr>
          <p:cNvPr id="12" name="Text Box 105"/>
          <p:cNvSpPr txBox="1">
            <a:spLocks noChangeArrowheads="1"/>
          </p:cNvSpPr>
          <p:nvPr/>
        </p:nvSpPr>
        <p:spPr bwMode="auto">
          <a:xfrm>
            <a:off x="4860032" y="1802856"/>
            <a:ext cx="44726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13" name="Text Box 105"/>
          <p:cNvSpPr txBox="1">
            <a:spLocks noChangeArrowheads="1"/>
          </p:cNvSpPr>
          <p:nvPr/>
        </p:nvSpPr>
        <p:spPr bwMode="auto">
          <a:xfrm>
            <a:off x="4067944" y="1802856"/>
            <a:ext cx="87931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الارتفاع</a:t>
            </a:r>
            <a:endParaRPr lang="en-US" sz="2000" b="1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502" y="3984104"/>
            <a:ext cx="5410200" cy="381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539" y="4797152"/>
            <a:ext cx="1685925" cy="135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 Box 105"/>
          <p:cNvSpPr txBox="1">
            <a:spLocks noChangeArrowheads="1"/>
          </p:cNvSpPr>
          <p:nvPr/>
        </p:nvSpPr>
        <p:spPr bwMode="auto">
          <a:xfrm>
            <a:off x="5436096" y="1804754"/>
            <a:ext cx="87931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ط نـق</a:t>
            </a:r>
            <a:r>
              <a:rPr lang="ar-SA" sz="3000" b="1" baseline="30000" dirty="0" smtClean="0"/>
              <a:t>2</a:t>
            </a:r>
            <a:endParaRPr lang="en-US" sz="3000" b="1" baseline="30000" dirty="0"/>
          </a:p>
        </p:txBody>
      </p:sp>
      <p:sp>
        <p:nvSpPr>
          <p:cNvPr id="15" name="Text Box 105"/>
          <p:cNvSpPr txBox="1">
            <a:spLocks noChangeArrowheads="1"/>
          </p:cNvSpPr>
          <p:nvPr/>
        </p:nvSpPr>
        <p:spPr bwMode="auto">
          <a:xfrm>
            <a:off x="4326241" y="1761623"/>
            <a:ext cx="59128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ع</a:t>
            </a:r>
            <a:endParaRPr lang="en-US" sz="2000" b="1" dirty="0"/>
          </a:p>
        </p:txBody>
      </p:sp>
      <p:sp>
        <p:nvSpPr>
          <p:cNvPr id="17" name="Text Box 105"/>
          <p:cNvSpPr txBox="1">
            <a:spLocks noChangeArrowheads="1"/>
          </p:cNvSpPr>
          <p:nvPr/>
        </p:nvSpPr>
        <p:spPr bwMode="auto">
          <a:xfrm>
            <a:off x="6372199" y="4973106"/>
            <a:ext cx="188742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حجم الأسطوانة  =</a:t>
            </a:r>
            <a:endParaRPr lang="en-US" sz="2000" b="1" dirty="0"/>
          </a:p>
        </p:txBody>
      </p:sp>
      <p:sp>
        <p:nvSpPr>
          <p:cNvPr id="18" name="Text Box 105"/>
          <p:cNvSpPr txBox="1">
            <a:spLocks noChangeArrowheads="1"/>
          </p:cNvSpPr>
          <p:nvPr/>
        </p:nvSpPr>
        <p:spPr bwMode="auto">
          <a:xfrm>
            <a:off x="5875754" y="4973106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ط</a:t>
            </a:r>
            <a:endParaRPr lang="en-US" sz="2000" b="1" dirty="0"/>
          </a:p>
        </p:txBody>
      </p:sp>
      <p:sp>
        <p:nvSpPr>
          <p:cNvPr id="19" name="Text Box 105"/>
          <p:cNvSpPr txBox="1">
            <a:spLocks noChangeArrowheads="1"/>
          </p:cNvSpPr>
          <p:nvPr/>
        </p:nvSpPr>
        <p:spPr bwMode="auto">
          <a:xfrm>
            <a:off x="5436096" y="4973106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20" name="Text Box 105"/>
          <p:cNvSpPr txBox="1">
            <a:spLocks noChangeArrowheads="1"/>
          </p:cNvSpPr>
          <p:nvPr/>
        </p:nvSpPr>
        <p:spPr bwMode="auto">
          <a:xfrm>
            <a:off x="4975020" y="4973106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نـق</a:t>
            </a:r>
            <a:r>
              <a:rPr lang="ar-SA" sz="3000" b="1" baseline="30000" dirty="0" smtClean="0"/>
              <a:t>2</a:t>
            </a:r>
            <a:endParaRPr lang="en-US" sz="3000" b="1" baseline="30000" dirty="0"/>
          </a:p>
        </p:txBody>
      </p:sp>
      <p:sp>
        <p:nvSpPr>
          <p:cNvPr id="21" name="Text Box 105"/>
          <p:cNvSpPr txBox="1">
            <a:spLocks noChangeArrowheads="1"/>
          </p:cNvSpPr>
          <p:nvPr/>
        </p:nvSpPr>
        <p:spPr bwMode="auto">
          <a:xfrm>
            <a:off x="4644008" y="4973106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22" name="Text Box 105"/>
          <p:cNvSpPr txBox="1">
            <a:spLocks noChangeArrowheads="1"/>
          </p:cNvSpPr>
          <p:nvPr/>
        </p:nvSpPr>
        <p:spPr bwMode="auto">
          <a:xfrm>
            <a:off x="4291578" y="4973106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ع</a:t>
            </a:r>
            <a:endParaRPr lang="en-US" sz="2000" b="1" dirty="0"/>
          </a:p>
        </p:txBody>
      </p:sp>
      <p:sp>
        <p:nvSpPr>
          <p:cNvPr id="23" name="Text Box 105"/>
          <p:cNvSpPr txBox="1">
            <a:spLocks noChangeArrowheads="1"/>
          </p:cNvSpPr>
          <p:nvPr/>
        </p:nvSpPr>
        <p:spPr bwMode="auto">
          <a:xfrm>
            <a:off x="6379103" y="5621178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=</a:t>
            </a:r>
            <a:endParaRPr lang="en-US" sz="2000" b="1" dirty="0"/>
          </a:p>
        </p:txBody>
      </p:sp>
      <p:sp>
        <p:nvSpPr>
          <p:cNvPr id="24" name="Text Box 105"/>
          <p:cNvSpPr txBox="1">
            <a:spLocks noChangeArrowheads="1"/>
          </p:cNvSpPr>
          <p:nvPr/>
        </p:nvSpPr>
        <p:spPr bwMode="auto">
          <a:xfrm>
            <a:off x="5508103" y="5621178"/>
            <a:ext cx="115212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651,55</a:t>
            </a:r>
            <a:endParaRPr lang="en-US" sz="2000" b="1" dirty="0"/>
          </a:p>
        </p:txBody>
      </p:sp>
      <p:sp>
        <p:nvSpPr>
          <p:cNvPr id="25" name="Text Box 105"/>
          <p:cNvSpPr txBox="1">
            <a:spLocks noChangeArrowheads="1"/>
          </p:cNvSpPr>
          <p:nvPr/>
        </p:nvSpPr>
        <p:spPr bwMode="auto">
          <a:xfrm>
            <a:off x="5832212" y="4985345"/>
            <a:ext cx="83119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3,14</a:t>
            </a:r>
            <a:endParaRPr lang="en-US" sz="2000" b="1" dirty="0"/>
          </a:p>
        </p:txBody>
      </p:sp>
      <p:sp>
        <p:nvSpPr>
          <p:cNvPr id="26" name="Text Box 105"/>
          <p:cNvSpPr txBox="1">
            <a:spLocks noChangeArrowheads="1"/>
          </p:cNvSpPr>
          <p:nvPr/>
        </p:nvSpPr>
        <p:spPr bwMode="auto">
          <a:xfrm>
            <a:off x="4889060" y="4985345"/>
            <a:ext cx="83119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3000" b="1" baseline="30000" dirty="0" smtClean="0"/>
              <a:t>2</a:t>
            </a:r>
            <a:r>
              <a:rPr lang="ar-SA" sz="2000" b="1" dirty="0" smtClean="0"/>
              <a:t>5</a:t>
            </a:r>
            <a:endParaRPr lang="en-US" sz="2000" b="1" dirty="0"/>
          </a:p>
        </p:txBody>
      </p:sp>
      <p:sp>
        <p:nvSpPr>
          <p:cNvPr id="27" name="Text Box 105"/>
          <p:cNvSpPr txBox="1">
            <a:spLocks noChangeArrowheads="1"/>
          </p:cNvSpPr>
          <p:nvPr/>
        </p:nvSpPr>
        <p:spPr bwMode="auto">
          <a:xfrm>
            <a:off x="4139952" y="4987620"/>
            <a:ext cx="83119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8,3</a:t>
            </a:r>
            <a:endParaRPr lang="en-US" sz="2000" b="1" dirty="0"/>
          </a:p>
        </p:txBody>
      </p:sp>
      <p:sp>
        <p:nvSpPr>
          <p:cNvPr id="28" name="Text Box 105"/>
          <p:cNvSpPr txBox="1">
            <a:spLocks noChangeArrowheads="1"/>
          </p:cNvSpPr>
          <p:nvPr/>
        </p:nvSpPr>
        <p:spPr bwMode="auto">
          <a:xfrm>
            <a:off x="6379103" y="6093296"/>
            <a:ext cx="65568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800" b="1" dirty="0" smtClean="0"/>
              <a:t>≈</a:t>
            </a:r>
            <a:endParaRPr lang="en-US" sz="2800" b="1" dirty="0"/>
          </a:p>
        </p:txBody>
      </p:sp>
      <p:sp>
        <p:nvSpPr>
          <p:cNvPr id="29" name="Text Box 105"/>
          <p:cNvSpPr txBox="1">
            <a:spLocks noChangeArrowheads="1"/>
          </p:cNvSpPr>
          <p:nvPr/>
        </p:nvSpPr>
        <p:spPr bwMode="auto">
          <a:xfrm>
            <a:off x="5220072" y="6197242"/>
            <a:ext cx="136054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651,6 سم</a:t>
            </a:r>
            <a:r>
              <a:rPr lang="ar-SA" sz="3000" b="1" baseline="30000" dirty="0" smtClean="0"/>
              <a:t>3</a:t>
            </a:r>
            <a:endParaRPr lang="en-US" sz="3000" b="1" baseline="30000" dirty="0"/>
          </a:p>
        </p:txBody>
      </p:sp>
    </p:spTree>
    <p:extLst>
      <p:ext uri="{BB962C8B-B14F-4D97-AF65-F5344CB8AC3E}">
        <p14:creationId xmlns:p14="http://schemas.microsoft.com/office/powerpoint/2010/main" val="1703872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3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000"/>
                            </p:stCondLst>
                            <p:childTnLst>
                              <p:par>
                                <p:cTn id="146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9" grpId="1"/>
      <p:bldP spid="10" grpId="0"/>
      <p:bldP spid="12" grpId="0"/>
      <p:bldP spid="13" grpId="0"/>
      <p:bldP spid="13" grpId="1"/>
      <p:bldP spid="14" grpId="0"/>
      <p:bldP spid="15" grpId="0"/>
      <p:bldP spid="17" grpId="0"/>
      <p:bldP spid="18" grpId="0"/>
      <p:bldP spid="18" grpId="1"/>
      <p:bldP spid="19" grpId="0"/>
      <p:bldP spid="20" grpId="0"/>
      <p:bldP spid="20" grpId="1"/>
      <p:bldP spid="21" grpId="0"/>
      <p:bldP spid="22" grpId="0"/>
      <p:bldP spid="22" grpId="1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980728"/>
            <a:ext cx="1900674" cy="54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60648"/>
            <a:ext cx="1746382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07" y="1055465"/>
            <a:ext cx="6067425" cy="3905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9" y="2060848"/>
            <a:ext cx="7560840" cy="1646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Text Box 105"/>
          <p:cNvSpPr txBox="1">
            <a:spLocks noChangeArrowheads="1"/>
          </p:cNvSpPr>
          <p:nvPr/>
        </p:nvSpPr>
        <p:spPr bwMode="auto">
          <a:xfrm>
            <a:off x="7077059" y="4077072"/>
            <a:ext cx="188742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حجم الأسطوانة  =</a:t>
            </a:r>
            <a:endParaRPr lang="en-US" sz="2000" b="1" dirty="0"/>
          </a:p>
        </p:txBody>
      </p:sp>
      <p:sp>
        <p:nvSpPr>
          <p:cNvPr id="59" name="Text Box 105"/>
          <p:cNvSpPr txBox="1">
            <a:spLocks noChangeArrowheads="1"/>
          </p:cNvSpPr>
          <p:nvPr/>
        </p:nvSpPr>
        <p:spPr bwMode="auto">
          <a:xfrm>
            <a:off x="6580614" y="4077072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ط</a:t>
            </a:r>
            <a:endParaRPr lang="en-US" sz="2000" b="1" dirty="0"/>
          </a:p>
        </p:txBody>
      </p:sp>
      <p:sp>
        <p:nvSpPr>
          <p:cNvPr id="60" name="Text Box 105"/>
          <p:cNvSpPr txBox="1">
            <a:spLocks noChangeArrowheads="1"/>
          </p:cNvSpPr>
          <p:nvPr/>
        </p:nvSpPr>
        <p:spPr bwMode="auto">
          <a:xfrm>
            <a:off x="6140956" y="4077072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61" name="Text Box 105"/>
          <p:cNvSpPr txBox="1">
            <a:spLocks noChangeArrowheads="1"/>
          </p:cNvSpPr>
          <p:nvPr/>
        </p:nvSpPr>
        <p:spPr bwMode="auto">
          <a:xfrm>
            <a:off x="5679880" y="4077072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نـق</a:t>
            </a:r>
            <a:r>
              <a:rPr lang="ar-SA" sz="3000" b="1" baseline="30000" dirty="0" smtClean="0"/>
              <a:t>2</a:t>
            </a:r>
            <a:endParaRPr lang="en-US" sz="3000" b="1" baseline="30000" dirty="0"/>
          </a:p>
        </p:txBody>
      </p:sp>
      <p:sp>
        <p:nvSpPr>
          <p:cNvPr id="62" name="Text Box 105"/>
          <p:cNvSpPr txBox="1">
            <a:spLocks noChangeArrowheads="1"/>
          </p:cNvSpPr>
          <p:nvPr/>
        </p:nvSpPr>
        <p:spPr bwMode="auto">
          <a:xfrm>
            <a:off x="5348868" y="4077072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63" name="Text Box 105"/>
          <p:cNvSpPr txBox="1">
            <a:spLocks noChangeArrowheads="1"/>
          </p:cNvSpPr>
          <p:nvPr/>
        </p:nvSpPr>
        <p:spPr bwMode="auto">
          <a:xfrm>
            <a:off x="4996438" y="4077072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ع</a:t>
            </a:r>
            <a:endParaRPr lang="en-US" sz="2000" b="1" dirty="0"/>
          </a:p>
        </p:txBody>
      </p:sp>
      <p:sp>
        <p:nvSpPr>
          <p:cNvPr id="64" name="Text Box 105"/>
          <p:cNvSpPr txBox="1">
            <a:spLocks noChangeArrowheads="1"/>
          </p:cNvSpPr>
          <p:nvPr/>
        </p:nvSpPr>
        <p:spPr bwMode="auto">
          <a:xfrm>
            <a:off x="7083963" y="4725144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=</a:t>
            </a:r>
            <a:endParaRPr lang="en-US" sz="2000" b="1" dirty="0"/>
          </a:p>
        </p:txBody>
      </p:sp>
      <p:sp>
        <p:nvSpPr>
          <p:cNvPr id="65" name="Text Box 105"/>
          <p:cNvSpPr txBox="1">
            <a:spLocks noChangeArrowheads="1"/>
          </p:cNvSpPr>
          <p:nvPr/>
        </p:nvSpPr>
        <p:spPr bwMode="auto">
          <a:xfrm>
            <a:off x="6212963" y="4725144"/>
            <a:ext cx="115212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50,868</a:t>
            </a:r>
            <a:endParaRPr lang="en-US" sz="2000" b="1" dirty="0"/>
          </a:p>
        </p:txBody>
      </p:sp>
      <p:sp>
        <p:nvSpPr>
          <p:cNvPr id="66" name="Text Box 105"/>
          <p:cNvSpPr txBox="1">
            <a:spLocks noChangeArrowheads="1"/>
          </p:cNvSpPr>
          <p:nvPr/>
        </p:nvSpPr>
        <p:spPr bwMode="auto">
          <a:xfrm>
            <a:off x="6537072" y="4089311"/>
            <a:ext cx="83119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3,14</a:t>
            </a:r>
            <a:endParaRPr lang="en-US" sz="2000" b="1" dirty="0"/>
          </a:p>
        </p:txBody>
      </p:sp>
      <p:sp>
        <p:nvSpPr>
          <p:cNvPr id="67" name="Text Box 105"/>
          <p:cNvSpPr txBox="1">
            <a:spLocks noChangeArrowheads="1"/>
          </p:cNvSpPr>
          <p:nvPr/>
        </p:nvSpPr>
        <p:spPr bwMode="auto">
          <a:xfrm>
            <a:off x="5593920" y="4089311"/>
            <a:ext cx="83119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3000" b="1" baseline="30000" dirty="0" smtClean="0"/>
              <a:t>2</a:t>
            </a:r>
            <a:r>
              <a:rPr lang="ar-SA" sz="2000" b="1" dirty="0" smtClean="0"/>
              <a:t>3</a:t>
            </a:r>
            <a:endParaRPr lang="en-US" sz="2000" b="1" dirty="0"/>
          </a:p>
        </p:txBody>
      </p:sp>
      <p:sp>
        <p:nvSpPr>
          <p:cNvPr id="68" name="Text Box 105"/>
          <p:cNvSpPr txBox="1">
            <a:spLocks noChangeArrowheads="1"/>
          </p:cNvSpPr>
          <p:nvPr/>
        </p:nvSpPr>
        <p:spPr bwMode="auto">
          <a:xfrm>
            <a:off x="4844812" y="4091586"/>
            <a:ext cx="83119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1,8</a:t>
            </a:r>
            <a:endParaRPr lang="en-US" sz="2000" b="1" dirty="0"/>
          </a:p>
        </p:txBody>
      </p:sp>
      <p:sp>
        <p:nvSpPr>
          <p:cNvPr id="69" name="Text Box 105"/>
          <p:cNvSpPr txBox="1">
            <a:spLocks noChangeArrowheads="1"/>
          </p:cNvSpPr>
          <p:nvPr/>
        </p:nvSpPr>
        <p:spPr bwMode="auto">
          <a:xfrm>
            <a:off x="7083963" y="5197262"/>
            <a:ext cx="65568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800" b="1" dirty="0" smtClean="0"/>
              <a:t>≈</a:t>
            </a:r>
            <a:endParaRPr lang="en-US" sz="2800" b="1" dirty="0"/>
          </a:p>
        </p:txBody>
      </p:sp>
      <p:sp>
        <p:nvSpPr>
          <p:cNvPr id="70" name="Text Box 105"/>
          <p:cNvSpPr txBox="1">
            <a:spLocks noChangeArrowheads="1"/>
          </p:cNvSpPr>
          <p:nvPr/>
        </p:nvSpPr>
        <p:spPr bwMode="auto">
          <a:xfrm>
            <a:off x="5924932" y="5301208"/>
            <a:ext cx="136054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50,9 سم</a:t>
            </a:r>
            <a:r>
              <a:rPr lang="ar-SA" sz="3000" b="1" baseline="30000" dirty="0" smtClean="0"/>
              <a:t>3</a:t>
            </a:r>
            <a:endParaRPr lang="en-US" sz="3000" b="1" baseline="30000" dirty="0"/>
          </a:p>
        </p:txBody>
      </p:sp>
      <p:cxnSp>
        <p:nvCxnSpPr>
          <p:cNvPr id="71" name="رابط مستقيم 70"/>
          <p:cNvCxnSpPr/>
          <p:nvPr/>
        </p:nvCxnSpPr>
        <p:spPr>
          <a:xfrm>
            <a:off x="4631464" y="2276871"/>
            <a:ext cx="0" cy="4248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Box 105"/>
          <p:cNvSpPr txBox="1">
            <a:spLocks noChangeArrowheads="1"/>
          </p:cNvSpPr>
          <p:nvPr/>
        </p:nvSpPr>
        <p:spPr bwMode="auto">
          <a:xfrm>
            <a:off x="2612563" y="4077072"/>
            <a:ext cx="188742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حجم الأسطوانة  =</a:t>
            </a:r>
            <a:endParaRPr lang="en-US" sz="2000" b="1" dirty="0"/>
          </a:p>
        </p:txBody>
      </p:sp>
      <p:sp>
        <p:nvSpPr>
          <p:cNvPr id="22" name="Text Box 105"/>
          <p:cNvSpPr txBox="1">
            <a:spLocks noChangeArrowheads="1"/>
          </p:cNvSpPr>
          <p:nvPr/>
        </p:nvSpPr>
        <p:spPr bwMode="auto">
          <a:xfrm>
            <a:off x="2116118" y="4077072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ط</a:t>
            </a:r>
            <a:endParaRPr lang="en-US" sz="2000" b="1" dirty="0"/>
          </a:p>
        </p:txBody>
      </p:sp>
      <p:sp>
        <p:nvSpPr>
          <p:cNvPr id="23" name="Text Box 105"/>
          <p:cNvSpPr txBox="1">
            <a:spLocks noChangeArrowheads="1"/>
          </p:cNvSpPr>
          <p:nvPr/>
        </p:nvSpPr>
        <p:spPr bwMode="auto">
          <a:xfrm>
            <a:off x="1676460" y="4077072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24" name="Text Box 105"/>
          <p:cNvSpPr txBox="1">
            <a:spLocks noChangeArrowheads="1"/>
          </p:cNvSpPr>
          <p:nvPr/>
        </p:nvSpPr>
        <p:spPr bwMode="auto">
          <a:xfrm>
            <a:off x="1215384" y="4077072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نـق</a:t>
            </a:r>
            <a:r>
              <a:rPr lang="ar-SA" sz="3000" b="1" baseline="30000" dirty="0" smtClean="0"/>
              <a:t>2</a:t>
            </a:r>
            <a:endParaRPr lang="en-US" sz="3000" b="1" baseline="30000" dirty="0"/>
          </a:p>
        </p:txBody>
      </p:sp>
      <p:sp>
        <p:nvSpPr>
          <p:cNvPr id="25" name="Text Box 105"/>
          <p:cNvSpPr txBox="1">
            <a:spLocks noChangeArrowheads="1"/>
          </p:cNvSpPr>
          <p:nvPr/>
        </p:nvSpPr>
        <p:spPr bwMode="auto">
          <a:xfrm>
            <a:off x="884372" y="4077072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26" name="Text Box 105"/>
          <p:cNvSpPr txBox="1">
            <a:spLocks noChangeArrowheads="1"/>
          </p:cNvSpPr>
          <p:nvPr/>
        </p:nvSpPr>
        <p:spPr bwMode="auto">
          <a:xfrm>
            <a:off x="531942" y="4077072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ع</a:t>
            </a:r>
            <a:endParaRPr lang="en-US" sz="2000" b="1" dirty="0"/>
          </a:p>
        </p:txBody>
      </p:sp>
      <p:sp>
        <p:nvSpPr>
          <p:cNvPr id="27" name="Text Box 105"/>
          <p:cNvSpPr txBox="1">
            <a:spLocks noChangeArrowheads="1"/>
          </p:cNvSpPr>
          <p:nvPr/>
        </p:nvSpPr>
        <p:spPr bwMode="auto">
          <a:xfrm>
            <a:off x="2619467" y="4725144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=</a:t>
            </a:r>
            <a:endParaRPr lang="en-US" sz="2000" b="1" dirty="0"/>
          </a:p>
        </p:txBody>
      </p:sp>
      <p:sp>
        <p:nvSpPr>
          <p:cNvPr id="28" name="Text Box 105"/>
          <p:cNvSpPr txBox="1">
            <a:spLocks noChangeArrowheads="1"/>
          </p:cNvSpPr>
          <p:nvPr/>
        </p:nvSpPr>
        <p:spPr bwMode="auto">
          <a:xfrm>
            <a:off x="1460437" y="4725144"/>
            <a:ext cx="144016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162,7776</a:t>
            </a:r>
            <a:endParaRPr lang="en-US" sz="2000" b="1" dirty="0"/>
          </a:p>
        </p:txBody>
      </p:sp>
      <p:sp>
        <p:nvSpPr>
          <p:cNvPr id="29" name="Text Box 105"/>
          <p:cNvSpPr txBox="1">
            <a:spLocks noChangeArrowheads="1"/>
          </p:cNvSpPr>
          <p:nvPr/>
        </p:nvSpPr>
        <p:spPr bwMode="auto">
          <a:xfrm>
            <a:off x="2072576" y="4089311"/>
            <a:ext cx="83119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3,14</a:t>
            </a:r>
            <a:endParaRPr lang="en-US" sz="2000" b="1" dirty="0"/>
          </a:p>
        </p:txBody>
      </p:sp>
      <p:sp>
        <p:nvSpPr>
          <p:cNvPr id="31" name="Text Box 105"/>
          <p:cNvSpPr txBox="1">
            <a:spLocks noChangeArrowheads="1"/>
          </p:cNvSpPr>
          <p:nvPr/>
        </p:nvSpPr>
        <p:spPr bwMode="auto">
          <a:xfrm>
            <a:off x="1058122" y="4077072"/>
            <a:ext cx="98669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(2,4)</a:t>
            </a:r>
            <a:r>
              <a:rPr lang="ar-SA" sz="3000" b="1" baseline="30000" dirty="0" smtClean="0"/>
              <a:t>2</a:t>
            </a:r>
            <a:endParaRPr lang="en-US" sz="3000" b="1" baseline="30000" dirty="0"/>
          </a:p>
        </p:txBody>
      </p:sp>
      <p:sp>
        <p:nvSpPr>
          <p:cNvPr id="32" name="Text Box 105"/>
          <p:cNvSpPr txBox="1">
            <a:spLocks noChangeArrowheads="1"/>
          </p:cNvSpPr>
          <p:nvPr/>
        </p:nvSpPr>
        <p:spPr bwMode="auto">
          <a:xfrm>
            <a:off x="380316" y="4091586"/>
            <a:ext cx="83119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9</a:t>
            </a:r>
            <a:endParaRPr lang="en-US" sz="2000" b="1" dirty="0"/>
          </a:p>
        </p:txBody>
      </p:sp>
      <p:sp>
        <p:nvSpPr>
          <p:cNvPr id="34" name="Text Box 105"/>
          <p:cNvSpPr txBox="1">
            <a:spLocks noChangeArrowheads="1"/>
          </p:cNvSpPr>
          <p:nvPr/>
        </p:nvSpPr>
        <p:spPr bwMode="auto">
          <a:xfrm>
            <a:off x="2619467" y="5197262"/>
            <a:ext cx="65568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800" b="1" dirty="0" smtClean="0"/>
              <a:t>≈</a:t>
            </a:r>
            <a:endParaRPr lang="en-US" sz="2800" b="1" dirty="0"/>
          </a:p>
        </p:txBody>
      </p:sp>
      <p:sp>
        <p:nvSpPr>
          <p:cNvPr id="35" name="Text Box 105"/>
          <p:cNvSpPr txBox="1">
            <a:spLocks noChangeArrowheads="1"/>
          </p:cNvSpPr>
          <p:nvPr/>
        </p:nvSpPr>
        <p:spPr bwMode="auto">
          <a:xfrm>
            <a:off x="1460436" y="5301208"/>
            <a:ext cx="136054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162,8 م</a:t>
            </a:r>
            <a:r>
              <a:rPr lang="ar-SA" sz="3000" b="1" baseline="30000" dirty="0" smtClean="0"/>
              <a:t>3</a:t>
            </a:r>
            <a:endParaRPr lang="en-US" sz="3000" b="1" baseline="30000" dirty="0"/>
          </a:p>
        </p:txBody>
      </p:sp>
    </p:spTree>
    <p:extLst>
      <p:ext uri="{BB962C8B-B14F-4D97-AF65-F5344CB8AC3E}">
        <p14:creationId xmlns:p14="http://schemas.microsoft.com/office/powerpoint/2010/main" val="2861110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000"/>
                            </p:stCondLst>
                            <p:childTnLst>
                              <p:par>
                                <p:cTn id="159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000"/>
                            </p:stCondLst>
                            <p:childTnLst>
                              <p:par>
                                <p:cTn id="172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000"/>
                            </p:stCondLst>
                            <p:childTnLst>
                              <p:par>
                                <p:cTn id="185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59" grpId="0"/>
      <p:bldP spid="59" grpId="1"/>
      <p:bldP spid="60" grpId="0"/>
      <p:bldP spid="61" grpId="0"/>
      <p:bldP spid="61" grpId="1"/>
      <p:bldP spid="62" grpId="0"/>
      <p:bldP spid="63" grpId="0"/>
      <p:bldP spid="63" grpId="1"/>
      <p:bldP spid="64" grpId="0"/>
      <p:bldP spid="65" grpId="0"/>
      <p:bldP spid="66" grpId="0"/>
      <p:bldP spid="67" grpId="0"/>
      <p:bldP spid="68" grpId="0"/>
      <p:bldP spid="69" grpId="0"/>
      <p:bldP spid="70" grpId="0"/>
      <p:bldP spid="21" grpId="0"/>
      <p:bldP spid="22" grpId="0"/>
      <p:bldP spid="22" grpId="1"/>
      <p:bldP spid="23" grpId="0"/>
      <p:bldP spid="24" grpId="0"/>
      <p:bldP spid="24" grpId="1"/>
      <p:bldP spid="25" grpId="0"/>
      <p:bldP spid="26" grpId="0"/>
      <p:bldP spid="26" grpId="1"/>
      <p:bldP spid="27" grpId="0"/>
      <p:bldP spid="28" grpId="0"/>
      <p:bldP spid="29" grpId="0"/>
      <p:bldP spid="31" grpId="0"/>
      <p:bldP spid="32" grpId="0"/>
      <p:bldP spid="34" grpId="0"/>
      <p:bldP spid="3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3" y="937186"/>
            <a:ext cx="1678173" cy="609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60648"/>
            <a:ext cx="1746382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066000"/>
            <a:ext cx="5410200" cy="381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800825"/>
            <a:ext cx="2230735" cy="1867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" name="Text Box 105"/>
          <p:cNvSpPr txBox="1">
            <a:spLocks noChangeArrowheads="1"/>
          </p:cNvSpPr>
          <p:nvPr/>
        </p:nvSpPr>
        <p:spPr bwMode="auto">
          <a:xfrm>
            <a:off x="6444207" y="2780928"/>
            <a:ext cx="188742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حجم الأسطوانة  =</a:t>
            </a:r>
            <a:endParaRPr lang="en-US" sz="2000" b="1" dirty="0"/>
          </a:p>
        </p:txBody>
      </p:sp>
      <p:sp>
        <p:nvSpPr>
          <p:cNvPr id="44" name="Text Box 105"/>
          <p:cNvSpPr txBox="1">
            <a:spLocks noChangeArrowheads="1"/>
          </p:cNvSpPr>
          <p:nvPr/>
        </p:nvSpPr>
        <p:spPr bwMode="auto">
          <a:xfrm>
            <a:off x="5947762" y="2780928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ط</a:t>
            </a:r>
            <a:endParaRPr lang="en-US" sz="2000" b="1" dirty="0"/>
          </a:p>
        </p:txBody>
      </p:sp>
      <p:sp>
        <p:nvSpPr>
          <p:cNvPr id="45" name="Text Box 105"/>
          <p:cNvSpPr txBox="1">
            <a:spLocks noChangeArrowheads="1"/>
          </p:cNvSpPr>
          <p:nvPr/>
        </p:nvSpPr>
        <p:spPr bwMode="auto">
          <a:xfrm>
            <a:off x="5508104" y="2780928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46" name="Text Box 105"/>
          <p:cNvSpPr txBox="1">
            <a:spLocks noChangeArrowheads="1"/>
          </p:cNvSpPr>
          <p:nvPr/>
        </p:nvSpPr>
        <p:spPr bwMode="auto">
          <a:xfrm>
            <a:off x="5047028" y="2780928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نـق</a:t>
            </a:r>
            <a:r>
              <a:rPr lang="ar-SA" sz="3000" b="1" baseline="30000" dirty="0" smtClean="0"/>
              <a:t>2</a:t>
            </a:r>
            <a:endParaRPr lang="en-US" sz="3000" b="1" baseline="30000" dirty="0"/>
          </a:p>
        </p:txBody>
      </p:sp>
      <p:sp>
        <p:nvSpPr>
          <p:cNvPr id="47" name="Text Box 105"/>
          <p:cNvSpPr txBox="1">
            <a:spLocks noChangeArrowheads="1"/>
          </p:cNvSpPr>
          <p:nvPr/>
        </p:nvSpPr>
        <p:spPr bwMode="auto">
          <a:xfrm>
            <a:off x="4716016" y="2780928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48" name="Text Box 105"/>
          <p:cNvSpPr txBox="1">
            <a:spLocks noChangeArrowheads="1"/>
          </p:cNvSpPr>
          <p:nvPr/>
        </p:nvSpPr>
        <p:spPr bwMode="auto">
          <a:xfrm>
            <a:off x="4363586" y="2780928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ع</a:t>
            </a:r>
            <a:endParaRPr lang="en-US" sz="2000" b="1" dirty="0"/>
          </a:p>
        </p:txBody>
      </p:sp>
      <p:sp>
        <p:nvSpPr>
          <p:cNvPr id="49" name="Text Box 105"/>
          <p:cNvSpPr txBox="1">
            <a:spLocks noChangeArrowheads="1"/>
          </p:cNvSpPr>
          <p:nvPr/>
        </p:nvSpPr>
        <p:spPr bwMode="auto">
          <a:xfrm>
            <a:off x="6451111" y="3748970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=</a:t>
            </a:r>
            <a:endParaRPr lang="en-US" sz="2000" b="1" dirty="0"/>
          </a:p>
        </p:txBody>
      </p:sp>
      <p:sp>
        <p:nvSpPr>
          <p:cNvPr id="50" name="Text Box 105"/>
          <p:cNvSpPr txBox="1">
            <a:spLocks noChangeArrowheads="1"/>
          </p:cNvSpPr>
          <p:nvPr/>
        </p:nvSpPr>
        <p:spPr bwMode="auto">
          <a:xfrm>
            <a:off x="5436096" y="3748970"/>
            <a:ext cx="115212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141,3 م</a:t>
            </a:r>
            <a:r>
              <a:rPr lang="ar-SA" sz="3000" b="1" baseline="30000" dirty="0" smtClean="0"/>
              <a:t>3</a:t>
            </a:r>
            <a:endParaRPr lang="en-US" sz="3000" b="1" baseline="30000" dirty="0"/>
          </a:p>
        </p:txBody>
      </p:sp>
      <p:sp>
        <p:nvSpPr>
          <p:cNvPr id="51" name="Text Box 105"/>
          <p:cNvSpPr txBox="1">
            <a:spLocks noChangeArrowheads="1"/>
          </p:cNvSpPr>
          <p:nvPr/>
        </p:nvSpPr>
        <p:spPr bwMode="auto">
          <a:xfrm>
            <a:off x="5904220" y="2793167"/>
            <a:ext cx="83119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3,14</a:t>
            </a:r>
            <a:endParaRPr lang="en-US" sz="2000" b="1" dirty="0"/>
          </a:p>
        </p:txBody>
      </p:sp>
      <p:sp>
        <p:nvSpPr>
          <p:cNvPr id="52" name="Text Box 105"/>
          <p:cNvSpPr txBox="1">
            <a:spLocks noChangeArrowheads="1"/>
          </p:cNvSpPr>
          <p:nvPr/>
        </p:nvSpPr>
        <p:spPr bwMode="auto">
          <a:xfrm>
            <a:off x="4961068" y="2793167"/>
            <a:ext cx="83119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3000" b="1" baseline="30000" dirty="0" smtClean="0"/>
              <a:t>2</a:t>
            </a:r>
            <a:r>
              <a:rPr lang="ar-SA" sz="2000" b="1" dirty="0" smtClean="0"/>
              <a:t>3</a:t>
            </a:r>
            <a:endParaRPr lang="en-US" sz="2000" b="1" dirty="0"/>
          </a:p>
        </p:txBody>
      </p:sp>
      <p:sp>
        <p:nvSpPr>
          <p:cNvPr id="53" name="Text Box 105"/>
          <p:cNvSpPr txBox="1">
            <a:spLocks noChangeArrowheads="1"/>
          </p:cNvSpPr>
          <p:nvPr/>
        </p:nvSpPr>
        <p:spPr bwMode="auto">
          <a:xfrm>
            <a:off x="4211960" y="2795442"/>
            <a:ext cx="83119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5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737706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  <p:bldP spid="44" grpId="1"/>
      <p:bldP spid="45" grpId="0"/>
      <p:bldP spid="46" grpId="0"/>
      <p:bldP spid="46" grpId="1"/>
      <p:bldP spid="47" grpId="0"/>
      <p:bldP spid="48" grpId="0"/>
      <p:bldP spid="48" grpId="1"/>
      <p:bldP spid="49" grpId="0"/>
      <p:bldP spid="50" grpId="0"/>
      <p:bldP spid="51" grpId="0"/>
      <p:bldP spid="52" grpId="0"/>
      <p:bldP spid="5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3" y="937186"/>
            <a:ext cx="1678173" cy="609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60648"/>
            <a:ext cx="1746382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066000"/>
            <a:ext cx="5410200" cy="381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837" y="2636912"/>
            <a:ext cx="3158083" cy="1900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 Box 105"/>
          <p:cNvSpPr txBox="1">
            <a:spLocks noChangeArrowheads="1"/>
          </p:cNvSpPr>
          <p:nvPr/>
        </p:nvSpPr>
        <p:spPr bwMode="auto">
          <a:xfrm>
            <a:off x="6747317" y="2990061"/>
            <a:ext cx="188742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حجم الأسطوانة  =</a:t>
            </a:r>
            <a:endParaRPr lang="en-US" sz="2000" b="1" dirty="0"/>
          </a:p>
        </p:txBody>
      </p:sp>
      <p:sp>
        <p:nvSpPr>
          <p:cNvPr id="19" name="Text Box 105"/>
          <p:cNvSpPr txBox="1">
            <a:spLocks noChangeArrowheads="1"/>
          </p:cNvSpPr>
          <p:nvPr/>
        </p:nvSpPr>
        <p:spPr bwMode="auto">
          <a:xfrm>
            <a:off x="6250872" y="2990061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ط</a:t>
            </a:r>
            <a:endParaRPr lang="en-US" sz="2000" b="1" dirty="0"/>
          </a:p>
        </p:txBody>
      </p:sp>
      <p:sp>
        <p:nvSpPr>
          <p:cNvPr id="20" name="Text Box 105"/>
          <p:cNvSpPr txBox="1">
            <a:spLocks noChangeArrowheads="1"/>
          </p:cNvSpPr>
          <p:nvPr/>
        </p:nvSpPr>
        <p:spPr bwMode="auto">
          <a:xfrm>
            <a:off x="5811214" y="2990061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21" name="Text Box 105"/>
          <p:cNvSpPr txBox="1">
            <a:spLocks noChangeArrowheads="1"/>
          </p:cNvSpPr>
          <p:nvPr/>
        </p:nvSpPr>
        <p:spPr bwMode="auto">
          <a:xfrm>
            <a:off x="5350138" y="2990061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نـق</a:t>
            </a:r>
            <a:r>
              <a:rPr lang="ar-SA" sz="3000" b="1" baseline="30000" dirty="0" smtClean="0"/>
              <a:t>2</a:t>
            </a:r>
            <a:endParaRPr lang="en-US" sz="3000" b="1" baseline="30000" dirty="0"/>
          </a:p>
        </p:txBody>
      </p:sp>
      <p:sp>
        <p:nvSpPr>
          <p:cNvPr id="22" name="Text Box 105"/>
          <p:cNvSpPr txBox="1">
            <a:spLocks noChangeArrowheads="1"/>
          </p:cNvSpPr>
          <p:nvPr/>
        </p:nvSpPr>
        <p:spPr bwMode="auto">
          <a:xfrm>
            <a:off x="5019126" y="2990061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23" name="Text Box 105"/>
          <p:cNvSpPr txBox="1">
            <a:spLocks noChangeArrowheads="1"/>
          </p:cNvSpPr>
          <p:nvPr/>
        </p:nvSpPr>
        <p:spPr bwMode="auto">
          <a:xfrm>
            <a:off x="4666696" y="2990061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ع</a:t>
            </a:r>
            <a:endParaRPr lang="en-US" sz="2000" b="1" dirty="0"/>
          </a:p>
        </p:txBody>
      </p:sp>
      <p:sp>
        <p:nvSpPr>
          <p:cNvPr id="24" name="Text Box 105"/>
          <p:cNvSpPr txBox="1">
            <a:spLocks noChangeArrowheads="1"/>
          </p:cNvSpPr>
          <p:nvPr/>
        </p:nvSpPr>
        <p:spPr bwMode="auto">
          <a:xfrm>
            <a:off x="6754221" y="3820978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=</a:t>
            </a:r>
            <a:endParaRPr lang="en-US" sz="2000" b="1" dirty="0"/>
          </a:p>
        </p:txBody>
      </p:sp>
      <p:sp>
        <p:nvSpPr>
          <p:cNvPr id="25" name="Text Box 105"/>
          <p:cNvSpPr txBox="1">
            <a:spLocks noChangeArrowheads="1"/>
          </p:cNvSpPr>
          <p:nvPr/>
        </p:nvSpPr>
        <p:spPr bwMode="auto">
          <a:xfrm>
            <a:off x="5724128" y="3820978"/>
            <a:ext cx="144016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56,52</a:t>
            </a:r>
            <a:endParaRPr lang="en-US" sz="2000" b="1" dirty="0"/>
          </a:p>
        </p:txBody>
      </p:sp>
      <p:sp>
        <p:nvSpPr>
          <p:cNvPr id="26" name="Text Box 105"/>
          <p:cNvSpPr txBox="1">
            <a:spLocks noChangeArrowheads="1"/>
          </p:cNvSpPr>
          <p:nvPr/>
        </p:nvSpPr>
        <p:spPr bwMode="auto">
          <a:xfrm>
            <a:off x="6207330" y="3002300"/>
            <a:ext cx="83119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3,14</a:t>
            </a:r>
            <a:endParaRPr lang="en-US" sz="2000" b="1" dirty="0"/>
          </a:p>
        </p:txBody>
      </p:sp>
      <p:sp>
        <p:nvSpPr>
          <p:cNvPr id="27" name="Text Box 105"/>
          <p:cNvSpPr txBox="1">
            <a:spLocks noChangeArrowheads="1"/>
          </p:cNvSpPr>
          <p:nvPr/>
        </p:nvSpPr>
        <p:spPr bwMode="auto">
          <a:xfrm>
            <a:off x="5192876" y="2990061"/>
            <a:ext cx="98669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(1,5)</a:t>
            </a:r>
            <a:r>
              <a:rPr lang="ar-SA" sz="3000" b="1" baseline="30000" dirty="0" smtClean="0"/>
              <a:t>2</a:t>
            </a:r>
            <a:endParaRPr lang="en-US" sz="3000" b="1" baseline="30000" dirty="0"/>
          </a:p>
        </p:txBody>
      </p:sp>
      <p:sp>
        <p:nvSpPr>
          <p:cNvPr id="28" name="Text Box 105"/>
          <p:cNvSpPr txBox="1">
            <a:spLocks noChangeArrowheads="1"/>
          </p:cNvSpPr>
          <p:nvPr/>
        </p:nvSpPr>
        <p:spPr bwMode="auto">
          <a:xfrm>
            <a:off x="4515070" y="3004575"/>
            <a:ext cx="83119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8</a:t>
            </a:r>
            <a:endParaRPr lang="en-US" sz="2000" b="1" dirty="0"/>
          </a:p>
        </p:txBody>
      </p:sp>
      <p:sp>
        <p:nvSpPr>
          <p:cNvPr id="29" name="Text Box 105"/>
          <p:cNvSpPr txBox="1">
            <a:spLocks noChangeArrowheads="1"/>
          </p:cNvSpPr>
          <p:nvPr/>
        </p:nvSpPr>
        <p:spPr bwMode="auto">
          <a:xfrm>
            <a:off x="6754221" y="4561964"/>
            <a:ext cx="65568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800" b="1" dirty="0" smtClean="0"/>
              <a:t>≈</a:t>
            </a:r>
            <a:endParaRPr lang="en-US" sz="2800" b="1" dirty="0"/>
          </a:p>
        </p:txBody>
      </p:sp>
      <p:sp>
        <p:nvSpPr>
          <p:cNvPr id="30" name="Text Box 105"/>
          <p:cNvSpPr txBox="1">
            <a:spLocks noChangeArrowheads="1"/>
          </p:cNvSpPr>
          <p:nvPr/>
        </p:nvSpPr>
        <p:spPr bwMode="auto">
          <a:xfrm>
            <a:off x="5595190" y="4665910"/>
            <a:ext cx="136054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56,5 سم</a:t>
            </a:r>
            <a:r>
              <a:rPr lang="ar-SA" sz="3000" b="1" baseline="30000" dirty="0" smtClean="0"/>
              <a:t>3</a:t>
            </a:r>
            <a:endParaRPr lang="en-US" sz="3000" b="1" baseline="30000" dirty="0"/>
          </a:p>
        </p:txBody>
      </p:sp>
    </p:spTree>
    <p:extLst>
      <p:ext uri="{BB962C8B-B14F-4D97-AF65-F5344CB8AC3E}">
        <p14:creationId xmlns:p14="http://schemas.microsoft.com/office/powerpoint/2010/main" val="2399296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19" grpId="1"/>
      <p:bldP spid="20" grpId="0"/>
      <p:bldP spid="21" grpId="0"/>
      <p:bldP spid="21" grpId="1"/>
      <p:bldP spid="22" grpId="0"/>
      <p:bldP spid="23" grpId="0"/>
      <p:bldP spid="23" grpId="1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3" y="937186"/>
            <a:ext cx="1678173" cy="609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60648"/>
            <a:ext cx="1746382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066000"/>
            <a:ext cx="5410200" cy="381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190" y="2763507"/>
            <a:ext cx="2455714" cy="2146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Text Box 105"/>
          <p:cNvSpPr txBox="1">
            <a:spLocks noChangeArrowheads="1"/>
          </p:cNvSpPr>
          <p:nvPr/>
        </p:nvSpPr>
        <p:spPr bwMode="auto">
          <a:xfrm>
            <a:off x="6747317" y="2990061"/>
            <a:ext cx="188742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حجم الأسطوانة  =</a:t>
            </a:r>
            <a:endParaRPr lang="en-US" sz="2000" b="1" dirty="0"/>
          </a:p>
        </p:txBody>
      </p:sp>
      <p:sp>
        <p:nvSpPr>
          <p:cNvPr id="33" name="Text Box 105"/>
          <p:cNvSpPr txBox="1">
            <a:spLocks noChangeArrowheads="1"/>
          </p:cNvSpPr>
          <p:nvPr/>
        </p:nvSpPr>
        <p:spPr bwMode="auto">
          <a:xfrm>
            <a:off x="6250872" y="2990061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ط</a:t>
            </a:r>
            <a:endParaRPr lang="en-US" sz="2000" b="1" dirty="0"/>
          </a:p>
        </p:txBody>
      </p:sp>
      <p:sp>
        <p:nvSpPr>
          <p:cNvPr id="34" name="Text Box 105"/>
          <p:cNvSpPr txBox="1">
            <a:spLocks noChangeArrowheads="1"/>
          </p:cNvSpPr>
          <p:nvPr/>
        </p:nvSpPr>
        <p:spPr bwMode="auto">
          <a:xfrm>
            <a:off x="5811214" y="2990061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35" name="Text Box 105"/>
          <p:cNvSpPr txBox="1">
            <a:spLocks noChangeArrowheads="1"/>
          </p:cNvSpPr>
          <p:nvPr/>
        </p:nvSpPr>
        <p:spPr bwMode="auto">
          <a:xfrm>
            <a:off x="5350138" y="2990061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نـق</a:t>
            </a:r>
            <a:r>
              <a:rPr lang="ar-SA" sz="3000" b="1" baseline="30000" dirty="0" smtClean="0"/>
              <a:t>2</a:t>
            </a:r>
            <a:endParaRPr lang="en-US" sz="3000" b="1" baseline="30000" dirty="0"/>
          </a:p>
        </p:txBody>
      </p:sp>
      <p:sp>
        <p:nvSpPr>
          <p:cNvPr id="36" name="Text Box 105"/>
          <p:cNvSpPr txBox="1">
            <a:spLocks noChangeArrowheads="1"/>
          </p:cNvSpPr>
          <p:nvPr/>
        </p:nvSpPr>
        <p:spPr bwMode="auto">
          <a:xfrm>
            <a:off x="5019126" y="2990061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37" name="Text Box 105"/>
          <p:cNvSpPr txBox="1">
            <a:spLocks noChangeArrowheads="1"/>
          </p:cNvSpPr>
          <p:nvPr/>
        </p:nvSpPr>
        <p:spPr bwMode="auto">
          <a:xfrm>
            <a:off x="4666696" y="2990061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ع</a:t>
            </a:r>
            <a:endParaRPr lang="en-US" sz="2000" b="1" dirty="0"/>
          </a:p>
        </p:txBody>
      </p:sp>
      <p:sp>
        <p:nvSpPr>
          <p:cNvPr id="38" name="Text Box 105"/>
          <p:cNvSpPr txBox="1">
            <a:spLocks noChangeArrowheads="1"/>
          </p:cNvSpPr>
          <p:nvPr/>
        </p:nvSpPr>
        <p:spPr bwMode="auto">
          <a:xfrm>
            <a:off x="6754221" y="3820978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=</a:t>
            </a:r>
            <a:endParaRPr lang="en-US" sz="2000" b="1" dirty="0"/>
          </a:p>
        </p:txBody>
      </p:sp>
      <p:sp>
        <p:nvSpPr>
          <p:cNvPr id="39" name="Text Box 105"/>
          <p:cNvSpPr txBox="1">
            <a:spLocks noChangeArrowheads="1"/>
          </p:cNvSpPr>
          <p:nvPr/>
        </p:nvSpPr>
        <p:spPr bwMode="auto">
          <a:xfrm>
            <a:off x="5508104" y="3861048"/>
            <a:ext cx="144016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617,4025</a:t>
            </a:r>
            <a:endParaRPr lang="en-US" sz="2000" b="1" dirty="0"/>
          </a:p>
        </p:txBody>
      </p:sp>
      <p:sp>
        <p:nvSpPr>
          <p:cNvPr id="40" name="Text Box 105"/>
          <p:cNvSpPr txBox="1">
            <a:spLocks noChangeArrowheads="1"/>
          </p:cNvSpPr>
          <p:nvPr/>
        </p:nvSpPr>
        <p:spPr bwMode="auto">
          <a:xfrm>
            <a:off x="6207330" y="3002300"/>
            <a:ext cx="83119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3,14</a:t>
            </a:r>
            <a:endParaRPr lang="en-US" sz="2000" b="1" dirty="0"/>
          </a:p>
        </p:txBody>
      </p:sp>
      <p:sp>
        <p:nvSpPr>
          <p:cNvPr id="43" name="Text Box 105"/>
          <p:cNvSpPr txBox="1">
            <a:spLocks noChangeArrowheads="1"/>
          </p:cNvSpPr>
          <p:nvPr/>
        </p:nvSpPr>
        <p:spPr bwMode="auto">
          <a:xfrm>
            <a:off x="5192876" y="2990061"/>
            <a:ext cx="98669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(5,5)</a:t>
            </a:r>
            <a:r>
              <a:rPr lang="ar-SA" sz="3000" b="1" baseline="30000" dirty="0" smtClean="0"/>
              <a:t>2</a:t>
            </a:r>
            <a:endParaRPr lang="en-US" sz="3000" b="1" baseline="30000" dirty="0"/>
          </a:p>
        </p:txBody>
      </p:sp>
      <p:sp>
        <p:nvSpPr>
          <p:cNvPr id="44" name="Text Box 105"/>
          <p:cNvSpPr txBox="1">
            <a:spLocks noChangeArrowheads="1"/>
          </p:cNvSpPr>
          <p:nvPr/>
        </p:nvSpPr>
        <p:spPr bwMode="auto">
          <a:xfrm>
            <a:off x="4515070" y="3004575"/>
            <a:ext cx="83119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6,5</a:t>
            </a:r>
            <a:endParaRPr lang="en-US" sz="2000" b="1" dirty="0"/>
          </a:p>
        </p:txBody>
      </p:sp>
      <p:sp>
        <p:nvSpPr>
          <p:cNvPr id="45" name="Text Box 105"/>
          <p:cNvSpPr txBox="1">
            <a:spLocks noChangeArrowheads="1"/>
          </p:cNvSpPr>
          <p:nvPr/>
        </p:nvSpPr>
        <p:spPr bwMode="auto">
          <a:xfrm>
            <a:off x="6754221" y="4561964"/>
            <a:ext cx="65568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800" b="1" dirty="0" smtClean="0"/>
              <a:t>≈</a:t>
            </a:r>
            <a:endParaRPr lang="en-US" sz="2800" b="1" dirty="0"/>
          </a:p>
        </p:txBody>
      </p:sp>
      <p:sp>
        <p:nvSpPr>
          <p:cNvPr id="46" name="Text Box 105"/>
          <p:cNvSpPr txBox="1">
            <a:spLocks noChangeArrowheads="1"/>
          </p:cNvSpPr>
          <p:nvPr/>
        </p:nvSpPr>
        <p:spPr bwMode="auto">
          <a:xfrm>
            <a:off x="5595190" y="4665910"/>
            <a:ext cx="136054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617,4 سم</a:t>
            </a:r>
            <a:r>
              <a:rPr lang="ar-SA" sz="3000" b="1" baseline="30000" dirty="0" smtClean="0"/>
              <a:t>3</a:t>
            </a:r>
            <a:endParaRPr lang="en-US" sz="3000" b="1" baseline="30000" dirty="0"/>
          </a:p>
        </p:txBody>
      </p:sp>
      <p:grpSp>
        <p:nvGrpSpPr>
          <p:cNvPr id="4" name="مجموعة 3"/>
          <p:cNvGrpSpPr/>
          <p:nvPr/>
        </p:nvGrpSpPr>
        <p:grpSpPr>
          <a:xfrm>
            <a:off x="2267744" y="2412006"/>
            <a:ext cx="720080" cy="1156110"/>
            <a:chOff x="4472796" y="4889528"/>
            <a:chExt cx="720080" cy="1156110"/>
          </a:xfrm>
        </p:grpSpPr>
        <p:sp>
          <p:nvSpPr>
            <p:cNvPr id="47" name="Text Box 105"/>
            <p:cNvSpPr txBox="1">
              <a:spLocks noChangeArrowheads="1"/>
            </p:cNvSpPr>
            <p:nvPr/>
          </p:nvSpPr>
          <p:spPr bwMode="auto">
            <a:xfrm>
              <a:off x="4472796" y="4889528"/>
              <a:ext cx="720080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000" b="1" dirty="0" smtClean="0"/>
                <a:t>5,5</a:t>
              </a:r>
              <a:endParaRPr lang="en-US" sz="2000" b="1" dirty="0"/>
            </a:p>
          </p:txBody>
        </p:sp>
        <p:cxnSp>
          <p:nvCxnSpPr>
            <p:cNvPr id="3" name="رابط كسهم مستقيم 2"/>
            <p:cNvCxnSpPr>
              <a:stCxn id="47" idx="2"/>
            </p:cNvCxnSpPr>
            <p:nvPr/>
          </p:nvCxnSpPr>
          <p:spPr>
            <a:xfrm>
              <a:off x="4832836" y="5289638"/>
              <a:ext cx="0" cy="7560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9126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3" grpId="1"/>
      <p:bldP spid="34" grpId="0"/>
      <p:bldP spid="35" grpId="0"/>
      <p:bldP spid="35" grpId="1"/>
      <p:bldP spid="36" grpId="0"/>
      <p:bldP spid="37" grpId="0"/>
      <p:bldP spid="37" grpId="1"/>
      <p:bldP spid="38" grpId="0"/>
      <p:bldP spid="39" grpId="0"/>
      <p:bldP spid="40" grpId="0"/>
      <p:bldP spid="43" grpId="0"/>
      <p:bldP spid="44" grpId="0"/>
      <p:bldP spid="45" grpId="0"/>
      <p:bldP spid="4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60648"/>
            <a:ext cx="1746382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908720"/>
            <a:ext cx="3952875" cy="7810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مجموعة 6"/>
          <p:cNvGrpSpPr/>
          <p:nvPr/>
        </p:nvGrpSpPr>
        <p:grpSpPr>
          <a:xfrm>
            <a:off x="971600" y="2625858"/>
            <a:ext cx="2304256" cy="2675350"/>
            <a:chOff x="1547664" y="2625858"/>
            <a:chExt cx="2304256" cy="2675350"/>
          </a:xfrm>
        </p:grpSpPr>
        <p:pic>
          <p:nvPicPr>
            <p:cNvPr id="4100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47664" y="2636912"/>
              <a:ext cx="2304256" cy="26642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5" name="رابط مستقيم 4"/>
            <p:cNvCxnSpPr/>
            <p:nvPr/>
          </p:nvCxnSpPr>
          <p:spPr>
            <a:xfrm flipH="1">
              <a:off x="1705632" y="3019089"/>
              <a:ext cx="2052000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 Box 105"/>
            <p:cNvSpPr txBox="1">
              <a:spLocks noChangeArrowheads="1"/>
            </p:cNvSpPr>
            <p:nvPr/>
          </p:nvSpPr>
          <p:spPr bwMode="auto">
            <a:xfrm>
              <a:off x="2338758" y="2625858"/>
              <a:ext cx="814776" cy="7284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000" b="1" dirty="0" smtClean="0">
                  <a:solidFill>
                    <a:schemeClr val="bg1"/>
                  </a:solidFill>
                </a:rPr>
                <a:t>40 سم </a:t>
              </a:r>
              <a:r>
                <a:rPr lang="ar-SA" sz="3200" b="1" baseline="30000" dirty="0" smtClean="0"/>
                <a:t>•</a:t>
              </a:r>
              <a:endParaRPr lang="en-US" sz="3200" b="1" baseline="30000" dirty="0"/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2170082" y="1797670"/>
            <a:ext cx="940873" cy="1127274"/>
            <a:chOff x="4252003" y="4889528"/>
            <a:chExt cx="940873" cy="1127274"/>
          </a:xfrm>
        </p:grpSpPr>
        <p:sp>
          <p:nvSpPr>
            <p:cNvPr id="47" name="Text Box 105"/>
            <p:cNvSpPr txBox="1">
              <a:spLocks noChangeArrowheads="1"/>
            </p:cNvSpPr>
            <p:nvPr/>
          </p:nvSpPr>
          <p:spPr bwMode="auto">
            <a:xfrm>
              <a:off x="4252003" y="4889528"/>
              <a:ext cx="940873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000" b="1" dirty="0" smtClean="0"/>
                <a:t>20 سم</a:t>
              </a:r>
              <a:endParaRPr lang="en-US" sz="2000" b="1" dirty="0"/>
            </a:p>
          </p:txBody>
        </p:sp>
        <p:cxnSp>
          <p:nvCxnSpPr>
            <p:cNvPr id="3" name="رابط كسهم مستقيم 2"/>
            <p:cNvCxnSpPr>
              <a:stCxn id="47" idx="2"/>
            </p:cNvCxnSpPr>
            <p:nvPr/>
          </p:nvCxnSpPr>
          <p:spPr>
            <a:xfrm flipH="1">
              <a:off x="4722439" y="5289638"/>
              <a:ext cx="1" cy="727164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Text Box 105"/>
          <p:cNvSpPr txBox="1">
            <a:spLocks noChangeArrowheads="1"/>
          </p:cNvSpPr>
          <p:nvPr/>
        </p:nvSpPr>
        <p:spPr bwMode="auto">
          <a:xfrm>
            <a:off x="6444207" y="2780928"/>
            <a:ext cx="188742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حجم الأسطوانة  =</a:t>
            </a:r>
            <a:endParaRPr lang="en-US" sz="2000" b="1" dirty="0"/>
          </a:p>
        </p:txBody>
      </p:sp>
      <p:sp>
        <p:nvSpPr>
          <p:cNvPr id="49" name="Text Box 105"/>
          <p:cNvSpPr txBox="1">
            <a:spLocks noChangeArrowheads="1"/>
          </p:cNvSpPr>
          <p:nvPr/>
        </p:nvSpPr>
        <p:spPr bwMode="auto">
          <a:xfrm>
            <a:off x="5947762" y="2780928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ط</a:t>
            </a:r>
            <a:endParaRPr lang="en-US" sz="2000" b="1" dirty="0"/>
          </a:p>
        </p:txBody>
      </p:sp>
      <p:sp>
        <p:nvSpPr>
          <p:cNvPr id="50" name="Text Box 105"/>
          <p:cNvSpPr txBox="1">
            <a:spLocks noChangeArrowheads="1"/>
          </p:cNvSpPr>
          <p:nvPr/>
        </p:nvSpPr>
        <p:spPr bwMode="auto">
          <a:xfrm>
            <a:off x="5508104" y="2780928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51" name="Text Box 105"/>
          <p:cNvSpPr txBox="1">
            <a:spLocks noChangeArrowheads="1"/>
          </p:cNvSpPr>
          <p:nvPr/>
        </p:nvSpPr>
        <p:spPr bwMode="auto">
          <a:xfrm>
            <a:off x="5047028" y="2780928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نـق</a:t>
            </a:r>
            <a:r>
              <a:rPr lang="ar-SA" sz="3000" b="1" baseline="30000" dirty="0" smtClean="0"/>
              <a:t>2</a:t>
            </a:r>
            <a:endParaRPr lang="en-US" sz="3000" b="1" baseline="30000" dirty="0"/>
          </a:p>
        </p:txBody>
      </p:sp>
      <p:sp>
        <p:nvSpPr>
          <p:cNvPr id="52" name="Text Box 105"/>
          <p:cNvSpPr txBox="1">
            <a:spLocks noChangeArrowheads="1"/>
          </p:cNvSpPr>
          <p:nvPr/>
        </p:nvSpPr>
        <p:spPr bwMode="auto">
          <a:xfrm>
            <a:off x="4716016" y="2780928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53" name="Text Box 105"/>
          <p:cNvSpPr txBox="1">
            <a:spLocks noChangeArrowheads="1"/>
          </p:cNvSpPr>
          <p:nvPr/>
        </p:nvSpPr>
        <p:spPr bwMode="auto">
          <a:xfrm>
            <a:off x="4363586" y="2780928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ع</a:t>
            </a:r>
            <a:endParaRPr lang="en-US" sz="2000" b="1" dirty="0"/>
          </a:p>
        </p:txBody>
      </p:sp>
      <p:sp>
        <p:nvSpPr>
          <p:cNvPr id="54" name="Text Box 105"/>
          <p:cNvSpPr txBox="1">
            <a:spLocks noChangeArrowheads="1"/>
          </p:cNvSpPr>
          <p:nvPr/>
        </p:nvSpPr>
        <p:spPr bwMode="auto">
          <a:xfrm>
            <a:off x="6451111" y="3748970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=</a:t>
            </a:r>
            <a:endParaRPr lang="en-US" sz="2000" b="1" dirty="0"/>
          </a:p>
        </p:txBody>
      </p:sp>
      <p:sp>
        <p:nvSpPr>
          <p:cNvPr id="55" name="Text Box 105"/>
          <p:cNvSpPr txBox="1">
            <a:spLocks noChangeArrowheads="1"/>
          </p:cNvSpPr>
          <p:nvPr/>
        </p:nvSpPr>
        <p:spPr bwMode="auto">
          <a:xfrm>
            <a:off x="5105624" y="3748970"/>
            <a:ext cx="148260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62800 ملم</a:t>
            </a:r>
            <a:r>
              <a:rPr lang="ar-SA" sz="3000" b="1" baseline="30000" dirty="0" smtClean="0"/>
              <a:t>3</a:t>
            </a:r>
            <a:endParaRPr lang="en-US" sz="3000" b="1" baseline="30000" dirty="0"/>
          </a:p>
        </p:txBody>
      </p:sp>
      <p:sp>
        <p:nvSpPr>
          <p:cNvPr id="56" name="Text Box 105"/>
          <p:cNvSpPr txBox="1">
            <a:spLocks noChangeArrowheads="1"/>
          </p:cNvSpPr>
          <p:nvPr/>
        </p:nvSpPr>
        <p:spPr bwMode="auto">
          <a:xfrm>
            <a:off x="5904220" y="2793167"/>
            <a:ext cx="83119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3,14</a:t>
            </a:r>
            <a:endParaRPr lang="en-US" sz="2000" b="1" dirty="0"/>
          </a:p>
        </p:txBody>
      </p:sp>
      <p:sp>
        <p:nvSpPr>
          <p:cNvPr id="57" name="Text Box 105"/>
          <p:cNvSpPr txBox="1">
            <a:spLocks noChangeArrowheads="1"/>
          </p:cNvSpPr>
          <p:nvPr/>
        </p:nvSpPr>
        <p:spPr bwMode="auto">
          <a:xfrm>
            <a:off x="4961068" y="2793167"/>
            <a:ext cx="83119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3000" b="1" baseline="30000" dirty="0" smtClean="0"/>
              <a:t>2</a:t>
            </a:r>
            <a:r>
              <a:rPr lang="ar-SA" sz="2000" b="1" dirty="0" smtClean="0"/>
              <a:t>20</a:t>
            </a:r>
            <a:endParaRPr lang="en-US" sz="2000" b="1" dirty="0"/>
          </a:p>
        </p:txBody>
      </p:sp>
      <p:sp>
        <p:nvSpPr>
          <p:cNvPr id="58" name="Text Box 105"/>
          <p:cNvSpPr txBox="1">
            <a:spLocks noChangeArrowheads="1"/>
          </p:cNvSpPr>
          <p:nvPr/>
        </p:nvSpPr>
        <p:spPr bwMode="auto">
          <a:xfrm>
            <a:off x="4211960" y="2795442"/>
            <a:ext cx="83119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50</a:t>
            </a:r>
            <a:endParaRPr lang="en-US" sz="2000" b="1" dirty="0"/>
          </a:p>
        </p:txBody>
      </p:sp>
      <p:pic>
        <p:nvPicPr>
          <p:cNvPr id="6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980728"/>
            <a:ext cx="1900674" cy="54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4631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  <p:bldP spid="49" grpId="1"/>
      <p:bldP spid="50" grpId="0"/>
      <p:bldP spid="51" grpId="0"/>
      <p:bldP spid="51" grpId="1"/>
      <p:bldP spid="52" grpId="0"/>
      <p:bldP spid="53" grpId="0"/>
      <p:bldP spid="53" grpId="1"/>
      <p:bldP spid="54" grpId="0"/>
      <p:bldP spid="55" grpId="0"/>
      <p:bldP spid="56" grpId="0"/>
      <p:bldP spid="57" grpId="0"/>
      <p:bldP spid="5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3" y="937186"/>
            <a:ext cx="1678173" cy="609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60648"/>
            <a:ext cx="1746382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Text Box 105"/>
          <p:cNvSpPr txBox="1">
            <a:spLocks noChangeArrowheads="1"/>
          </p:cNvSpPr>
          <p:nvPr/>
        </p:nvSpPr>
        <p:spPr bwMode="auto">
          <a:xfrm>
            <a:off x="6747317" y="2990061"/>
            <a:ext cx="188742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حجم الأسطوانة  =</a:t>
            </a:r>
            <a:endParaRPr lang="en-US" sz="2000" b="1" dirty="0"/>
          </a:p>
        </p:txBody>
      </p:sp>
      <p:sp>
        <p:nvSpPr>
          <p:cNvPr id="33" name="Text Box 105"/>
          <p:cNvSpPr txBox="1">
            <a:spLocks noChangeArrowheads="1"/>
          </p:cNvSpPr>
          <p:nvPr/>
        </p:nvSpPr>
        <p:spPr bwMode="auto">
          <a:xfrm>
            <a:off x="6250872" y="2990061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ط</a:t>
            </a:r>
            <a:endParaRPr lang="en-US" sz="2000" b="1" dirty="0"/>
          </a:p>
        </p:txBody>
      </p:sp>
      <p:sp>
        <p:nvSpPr>
          <p:cNvPr id="34" name="Text Box 105"/>
          <p:cNvSpPr txBox="1">
            <a:spLocks noChangeArrowheads="1"/>
          </p:cNvSpPr>
          <p:nvPr/>
        </p:nvSpPr>
        <p:spPr bwMode="auto">
          <a:xfrm>
            <a:off x="5811214" y="2990061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35" name="Text Box 105"/>
          <p:cNvSpPr txBox="1">
            <a:spLocks noChangeArrowheads="1"/>
          </p:cNvSpPr>
          <p:nvPr/>
        </p:nvSpPr>
        <p:spPr bwMode="auto">
          <a:xfrm>
            <a:off x="5350138" y="2990061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نـق</a:t>
            </a:r>
            <a:r>
              <a:rPr lang="ar-SA" sz="3000" b="1" baseline="30000" dirty="0" smtClean="0"/>
              <a:t>2</a:t>
            </a:r>
            <a:endParaRPr lang="en-US" sz="3000" b="1" baseline="30000" dirty="0"/>
          </a:p>
        </p:txBody>
      </p:sp>
      <p:sp>
        <p:nvSpPr>
          <p:cNvPr id="36" name="Text Box 105"/>
          <p:cNvSpPr txBox="1">
            <a:spLocks noChangeArrowheads="1"/>
          </p:cNvSpPr>
          <p:nvPr/>
        </p:nvSpPr>
        <p:spPr bwMode="auto">
          <a:xfrm>
            <a:off x="5019126" y="2990061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37" name="Text Box 105"/>
          <p:cNvSpPr txBox="1">
            <a:spLocks noChangeArrowheads="1"/>
          </p:cNvSpPr>
          <p:nvPr/>
        </p:nvSpPr>
        <p:spPr bwMode="auto">
          <a:xfrm>
            <a:off x="4666696" y="2990061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ع</a:t>
            </a:r>
            <a:endParaRPr lang="en-US" sz="2000" b="1" dirty="0"/>
          </a:p>
        </p:txBody>
      </p:sp>
      <p:sp>
        <p:nvSpPr>
          <p:cNvPr id="38" name="Text Box 105"/>
          <p:cNvSpPr txBox="1">
            <a:spLocks noChangeArrowheads="1"/>
          </p:cNvSpPr>
          <p:nvPr/>
        </p:nvSpPr>
        <p:spPr bwMode="auto">
          <a:xfrm>
            <a:off x="6754221" y="3820978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=</a:t>
            </a:r>
            <a:endParaRPr lang="en-US" sz="2000" b="1" dirty="0"/>
          </a:p>
        </p:txBody>
      </p:sp>
      <p:sp>
        <p:nvSpPr>
          <p:cNvPr id="39" name="Text Box 105"/>
          <p:cNvSpPr txBox="1">
            <a:spLocks noChangeArrowheads="1"/>
          </p:cNvSpPr>
          <p:nvPr/>
        </p:nvSpPr>
        <p:spPr bwMode="auto">
          <a:xfrm>
            <a:off x="5580112" y="3861048"/>
            <a:ext cx="144016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576,975</a:t>
            </a:r>
            <a:endParaRPr lang="en-US" sz="2000" b="1" dirty="0"/>
          </a:p>
        </p:txBody>
      </p:sp>
      <p:sp>
        <p:nvSpPr>
          <p:cNvPr id="40" name="Text Box 105"/>
          <p:cNvSpPr txBox="1">
            <a:spLocks noChangeArrowheads="1"/>
          </p:cNvSpPr>
          <p:nvPr/>
        </p:nvSpPr>
        <p:spPr bwMode="auto">
          <a:xfrm>
            <a:off x="6207330" y="3002300"/>
            <a:ext cx="83119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3,14</a:t>
            </a:r>
            <a:endParaRPr lang="en-US" sz="2000" b="1" dirty="0"/>
          </a:p>
        </p:txBody>
      </p:sp>
      <p:sp>
        <p:nvSpPr>
          <p:cNvPr id="43" name="Text Box 105"/>
          <p:cNvSpPr txBox="1">
            <a:spLocks noChangeArrowheads="1"/>
          </p:cNvSpPr>
          <p:nvPr/>
        </p:nvSpPr>
        <p:spPr bwMode="auto">
          <a:xfrm>
            <a:off x="5192876" y="2990061"/>
            <a:ext cx="98669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(3,5)</a:t>
            </a:r>
            <a:r>
              <a:rPr lang="ar-SA" sz="3000" b="1" baseline="30000" dirty="0" smtClean="0"/>
              <a:t>2</a:t>
            </a:r>
            <a:endParaRPr lang="en-US" sz="3000" b="1" baseline="30000" dirty="0"/>
          </a:p>
        </p:txBody>
      </p:sp>
      <p:sp>
        <p:nvSpPr>
          <p:cNvPr id="44" name="Text Box 105"/>
          <p:cNvSpPr txBox="1">
            <a:spLocks noChangeArrowheads="1"/>
          </p:cNvSpPr>
          <p:nvPr/>
        </p:nvSpPr>
        <p:spPr bwMode="auto">
          <a:xfrm>
            <a:off x="4515070" y="3004575"/>
            <a:ext cx="83119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15</a:t>
            </a:r>
            <a:endParaRPr lang="en-US" sz="2000" b="1" dirty="0"/>
          </a:p>
        </p:txBody>
      </p:sp>
      <p:sp>
        <p:nvSpPr>
          <p:cNvPr id="45" name="Text Box 105"/>
          <p:cNvSpPr txBox="1">
            <a:spLocks noChangeArrowheads="1"/>
          </p:cNvSpPr>
          <p:nvPr/>
        </p:nvSpPr>
        <p:spPr bwMode="auto">
          <a:xfrm>
            <a:off x="6754221" y="4561964"/>
            <a:ext cx="65568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800" b="1" dirty="0" smtClean="0"/>
              <a:t>≈</a:t>
            </a:r>
            <a:endParaRPr lang="en-US" sz="2800" b="1" dirty="0"/>
          </a:p>
        </p:txBody>
      </p:sp>
      <p:sp>
        <p:nvSpPr>
          <p:cNvPr id="46" name="Text Box 105"/>
          <p:cNvSpPr txBox="1">
            <a:spLocks noChangeArrowheads="1"/>
          </p:cNvSpPr>
          <p:nvPr/>
        </p:nvSpPr>
        <p:spPr bwMode="auto">
          <a:xfrm>
            <a:off x="5595190" y="4665910"/>
            <a:ext cx="136054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577,1 سم</a:t>
            </a:r>
            <a:r>
              <a:rPr lang="ar-SA" sz="3000" b="1" baseline="30000" dirty="0" smtClean="0"/>
              <a:t>3</a:t>
            </a:r>
            <a:endParaRPr lang="en-US" sz="3000" b="1" baseline="30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883" y="861587"/>
            <a:ext cx="3486150" cy="8477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441" y="2328863"/>
            <a:ext cx="2000424" cy="2494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" name="مجموعة 3"/>
          <p:cNvGrpSpPr/>
          <p:nvPr/>
        </p:nvGrpSpPr>
        <p:grpSpPr>
          <a:xfrm>
            <a:off x="2016641" y="4551321"/>
            <a:ext cx="720080" cy="1120190"/>
            <a:chOff x="4472796" y="4169448"/>
            <a:chExt cx="720080" cy="1120190"/>
          </a:xfrm>
        </p:grpSpPr>
        <p:sp>
          <p:nvSpPr>
            <p:cNvPr id="47" name="Text Box 105"/>
            <p:cNvSpPr txBox="1">
              <a:spLocks noChangeArrowheads="1"/>
            </p:cNvSpPr>
            <p:nvPr/>
          </p:nvSpPr>
          <p:spPr bwMode="auto">
            <a:xfrm>
              <a:off x="4472796" y="4889528"/>
              <a:ext cx="720080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000" b="1" dirty="0" smtClean="0"/>
                <a:t>3,5</a:t>
              </a:r>
              <a:endParaRPr lang="en-US" sz="2000" b="1" dirty="0"/>
            </a:p>
          </p:txBody>
        </p:sp>
        <p:cxnSp>
          <p:nvCxnSpPr>
            <p:cNvPr id="3" name="رابط كسهم مستقيم 2"/>
            <p:cNvCxnSpPr/>
            <p:nvPr/>
          </p:nvCxnSpPr>
          <p:spPr>
            <a:xfrm flipV="1">
              <a:off x="4832836" y="4169448"/>
              <a:ext cx="0" cy="70730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97141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3" grpId="1"/>
      <p:bldP spid="34" grpId="0"/>
      <p:bldP spid="35" grpId="0"/>
      <p:bldP spid="35" grpId="1"/>
      <p:bldP spid="36" grpId="0"/>
      <p:bldP spid="37" grpId="0"/>
      <p:bldP spid="37" grpId="1"/>
      <p:bldP spid="38" grpId="0"/>
      <p:bldP spid="39" grpId="0"/>
      <p:bldP spid="40" grpId="0"/>
      <p:bldP spid="43" grpId="0"/>
      <p:bldP spid="44" grpId="0"/>
      <p:bldP spid="45" grpId="0"/>
      <p:bldP spid="4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3" y="937186"/>
            <a:ext cx="1678173" cy="609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60648"/>
            <a:ext cx="1746382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5630" y="803836"/>
            <a:ext cx="3676650" cy="8763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مجموعة 6"/>
          <p:cNvGrpSpPr/>
          <p:nvPr/>
        </p:nvGrpSpPr>
        <p:grpSpPr>
          <a:xfrm>
            <a:off x="971600" y="2420888"/>
            <a:ext cx="3230949" cy="1984286"/>
            <a:chOff x="1269043" y="2380818"/>
            <a:chExt cx="3230949" cy="1984286"/>
          </a:xfrm>
        </p:grpSpPr>
        <p:pic>
          <p:nvPicPr>
            <p:cNvPr id="6147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4304" y="2492896"/>
              <a:ext cx="3125688" cy="18722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5" name="رابط مستقيم 4"/>
            <p:cNvCxnSpPr/>
            <p:nvPr/>
          </p:nvCxnSpPr>
          <p:spPr>
            <a:xfrm>
              <a:off x="1987613" y="2780928"/>
              <a:ext cx="0" cy="79200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 Box 105"/>
            <p:cNvSpPr txBox="1">
              <a:spLocks noChangeArrowheads="1"/>
            </p:cNvSpPr>
            <p:nvPr/>
          </p:nvSpPr>
          <p:spPr bwMode="auto">
            <a:xfrm>
              <a:off x="1269043" y="2999862"/>
              <a:ext cx="720080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000" b="1" dirty="0" smtClean="0"/>
                <a:t>4 سم</a:t>
              </a:r>
              <a:endParaRPr lang="en-US" sz="2000" b="1" dirty="0"/>
            </a:p>
          </p:txBody>
        </p:sp>
        <p:sp>
          <p:nvSpPr>
            <p:cNvPr id="27" name="Text Box 105"/>
            <p:cNvSpPr txBox="1">
              <a:spLocks noChangeArrowheads="1"/>
            </p:cNvSpPr>
            <p:nvPr/>
          </p:nvSpPr>
          <p:spPr bwMode="auto">
            <a:xfrm rot="20952312">
              <a:off x="2307344" y="2380818"/>
              <a:ext cx="838522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000" b="1" dirty="0" smtClean="0"/>
                <a:t>12 سم</a:t>
              </a:r>
              <a:endParaRPr lang="en-US" sz="2000" b="1" dirty="0"/>
            </a:p>
          </p:txBody>
        </p:sp>
      </p:grpSp>
      <p:sp>
        <p:nvSpPr>
          <p:cNvPr id="29" name="Text Box 105"/>
          <p:cNvSpPr txBox="1">
            <a:spLocks noChangeArrowheads="1"/>
          </p:cNvSpPr>
          <p:nvPr/>
        </p:nvSpPr>
        <p:spPr bwMode="auto">
          <a:xfrm>
            <a:off x="7005051" y="2780928"/>
            <a:ext cx="188742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حجم الأسطوانة  =</a:t>
            </a:r>
            <a:endParaRPr lang="en-US" sz="2000" b="1" dirty="0"/>
          </a:p>
        </p:txBody>
      </p:sp>
      <p:sp>
        <p:nvSpPr>
          <p:cNvPr id="30" name="Text Box 105"/>
          <p:cNvSpPr txBox="1">
            <a:spLocks noChangeArrowheads="1"/>
          </p:cNvSpPr>
          <p:nvPr/>
        </p:nvSpPr>
        <p:spPr bwMode="auto">
          <a:xfrm>
            <a:off x="6508606" y="2780928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ط</a:t>
            </a:r>
            <a:endParaRPr lang="en-US" sz="2000" b="1" dirty="0"/>
          </a:p>
        </p:txBody>
      </p:sp>
      <p:sp>
        <p:nvSpPr>
          <p:cNvPr id="31" name="Text Box 105"/>
          <p:cNvSpPr txBox="1">
            <a:spLocks noChangeArrowheads="1"/>
          </p:cNvSpPr>
          <p:nvPr/>
        </p:nvSpPr>
        <p:spPr bwMode="auto">
          <a:xfrm>
            <a:off x="6068948" y="2780928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42" name="Text Box 105"/>
          <p:cNvSpPr txBox="1">
            <a:spLocks noChangeArrowheads="1"/>
          </p:cNvSpPr>
          <p:nvPr/>
        </p:nvSpPr>
        <p:spPr bwMode="auto">
          <a:xfrm>
            <a:off x="5607872" y="2780928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نـق</a:t>
            </a:r>
            <a:r>
              <a:rPr lang="ar-SA" sz="3000" b="1" baseline="30000" dirty="0" smtClean="0"/>
              <a:t>2</a:t>
            </a:r>
            <a:endParaRPr lang="en-US" sz="3000" b="1" baseline="30000" dirty="0"/>
          </a:p>
        </p:txBody>
      </p:sp>
      <p:sp>
        <p:nvSpPr>
          <p:cNvPr id="48" name="Text Box 105"/>
          <p:cNvSpPr txBox="1">
            <a:spLocks noChangeArrowheads="1"/>
          </p:cNvSpPr>
          <p:nvPr/>
        </p:nvSpPr>
        <p:spPr bwMode="auto">
          <a:xfrm>
            <a:off x="5276860" y="2780928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49" name="Text Box 105"/>
          <p:cNvSpPr txBox="1">
            <a:spLocks noChangeArrowheads="1"/>
          </p:cNvSpPr>
          <p:nvPr/>
        </p:nvSpPr>
        <p:spPr bwMode="auto">
          <a:xfrm>
            <a:off x="4924430" y="2780928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ع</a:t>
            </a:r>
            <a:endParaRPr lang="en-US" sz="2000" b="1" dirty="0"/>
          </a:p>
        </p:txBody>
      </p:sp>
      <p:sp>
        <p:nvSpPr>
          <p:cNvPr id="50" name="Text Box 105"/>
          <p:cNvSpPr txBox="1">
            <a:spLocks noChangeArrowheads="1"/>
          </p:cNvSpPr>
          <p:nvPr/>
        </p:nvSpPr>
        <p:spPr bwMode="auto">
          <a:xfrm>
            <a:off x="7011955" y="3748970"/>
            <a:ext cx="6556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=</a:t>
            </a:r>
            <a:endParaRPr lang="en-US" sz="2000" b="1" dirty="0"/>
          </a:p>
        </p:txBody>
      </p:sp>
      <p:sp>
        <p:nvSpPr>
          <p:cNvPr id="51" name="Text Box 105"/>
          <p:cNvSpPr txBox="1">
            <a:spLocks noChangeArrowheads="1"/>
          </p:cNvSpPr>
          <p:nvPr/>
        </p:nvSpPr>
        <p:spPr bwMode="auto">
          <a:xfrm>
            <a:off x="5580114" y="3748970"/>
            <a:ext cx="156895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602,88 سم</a:t>
            </a:r>
            <a:r>
              <a:rPr lang="ar-SA" sz="3000" b="1" baseline="30000" dirty="0" smtClean="0"/>
              <a:t>3</a:t>
            </a:r>
            <a:endParaRPr lang="en-US" sz="3000" b="1" baseline="30000" dirty="0"/>
          </a:p>
        </p:txBody>
      </p:sp>
      <p:sp>
        <p:nvSpPr>
          <p:cNvPr id="52" name="Text Box 105"/>
          <p:cNvSpPr txBox="1">
            <a:spLocks noChangeArrowheads="1"/>
          </p:cNvSpPr>
          <p:nvPr/>
        </p:nvSpPr>
        <p:spPr bwMode="auto">
          <a:xfrm>
            <a:off x="6465064" y="2793167"/>
            <a:ext cx="83119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3,14</a:t>
            </a:r>
            <a:endParaRPr lang="en-US" sz="2000" b="1" dirty="0"/>
          </a:p>
        </p:txBody>
      </p:sp>
      <p:sp>
        <p:nvSpPr>
          <p:cNvPr id="53" name="Text Box 105"/>
          <p:cNvSpPr txBox="1">
            <a:spLocks noChangeArrowheads="1"/>
          </p:cNvSpPr>
          <p:nvPr/>
        </p:nvSpPr>
        <p:spPr bwMode="auto">
          <a:xfrm>
            <a:off x="5521912" y="2793167"/>
            <a:ext cx="83119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3000" b="1" baseline="30000" dirty="0" smtClean="0"/>
              <a:t>2</a:t>
            </a:r>
            <a:r>
              <a:rPr lang="ar-SA" sz="2000" b="1" dirty="0" smtClean="0"/>
              <a:t>4</a:t>
            </a:r>
            <a:endParaRPr lang="en-US" sz="2000" b="1" dirty="0"/>
          </a:p>
        </p:txBody>
      </p:sp>
      <p:sp>
        <p:nvSpPr>
          <p:cNvPr id="54" name="Text Box 105"/>
          <p:cNvSpPr txBox="1">
            <a:spLocks noChangeArrowheads="1"/>
          </p:cNvSpPr>
          <p:nvPr/>
        </p:nvSpPr>
        <p:spPr bwMode="auto">
          <a:xfrm>
            <a:off x="4772804" y="2795442"/>
            <a:ext cx="83119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12</a:t>
            </a:r>
            <a:endParaRPr lang="en-US" sz="2000" b="1" dirty="0"/>
          </a:p>
        </p:txBody>
      </p:sp>
      <p:sp>
        <p:nvSpPr>
          <p:cNvPr id="55" name="Text Box 105"/>
          <p:cNvSpPr txBox="1">
            <a:spLocks noChangeArrowheads="1"/>
          </p:cNvSpPr>
          <p:nvPr/>
        </p:nvSpPr>
        <p:spPr bwMode="auto">
          <a:xfrm>
            <a:off x="6998147" y="4561964"/>
            <a:ext cx="65568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800" b="1" dirty="0" smtClean="0"/>
              <a:t>≈</a:t>
            </a:r>
            <a:endParaRPr lang="en-US" sz="2800" b="1" dirty="0"/>
          </a:p>
        </p:txBody>
      </p:sp>
      <p:sp>
        <p:nvSpPr>
          <p:cNvPr id="56" name="Text Box 105"/>
          <p:cNvSpPr txBox="1">
            <a:spLocks noChangeArrowheads="1"/>
          </p:cNvSpPr>
          <p:nvPr/>
        </p:nvSpPr>
        <p:spPr bwMode="auto">
          <a:xfrm>
            <a:off x="5839116" y="4665910"/>
            <a:ext cx="136054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602,9 سم</a:t>
            </a:r>
            <a:r>
              <a:rPr lang="ar-SA" sz="3000" b="1" baseline="30000" dirty="0" smtClean="0"/>
              <a:t>3</a:t>
            </a:r>
            <a:endParaRPr lang="en-US" sz="3000" b="1" baseline="30000" dirty="0"/>
          </a:p>
        </p:txBody>
      </p:sp>
    </p:spTree>
    <p:extLst>
      <p:ext uri="{BB962C8B-B14F-4D97-AF65-F5344CB8AC3E}">
        <p14:creationId xmlns:p14="http://schemas.microsoft.com/office/powerpoint/2010/main" val="3431098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0" grpId="1"/>
      <p:bldP spid="31" grpId="0"/>
      <p:bldP spid="42" grpId="0"/>
      <p:bldP spid="42" grpId="1"/>
      <p:bldP spid="48" grpId="0"/>
      <p:bldP spid="49" grpId="0"/>
      <p:bldP spid="49" grpId="1"/>
      <p:bldP spid="50" grpId="0"/>
      <p:bldP spid="51" grpId="0"/>
      <p:bldP spid="52" grpId="0"/>
      <p:bldP spid="53" grpId="0"/>
      <p:bldP spid="54" grpId="0"/>
      <p:bldP spid="55" grpId="0"/>
      <p:bldP spid="56" grpId="0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1360</TotalTime>
  <Words>189</Words>
  <Application>Microsoft Office PowerPoint</Application>
  <PresentationFormat>عرض على الشاشة (3:4)‏</PresentationFormat>
  <Paragraphs>133</Paragraphs>
  <Slides>9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0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تركي الحارثي</dc:creator>
  <cp:lastModifiedBy>تركي الحارثي</cp:lastModifiedBy>
  <cp:revision>129</cp:revision>
  <dcterms:created xsi:type="dcterms:W3CDTF">2013-12-12T20:17:43Z</dcterms:created>
  <dcterms:modified xsi:type="dcterms:W3CDTF">2014-03-16T19:26:51Z</dcterms:modified>
</cp:coreProperties>
</file>